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394" r:id="rId3"/>
    <p:sldId id="342" r:id="rId4"/>
    <p:sldId id="266" r:id="rId5"/>
    <p:sldId id="268" r:id="rId6"/>
    <p:sldId id="269" r:id="rId7"/>
    <p:sldId id="270" r:id="rId8"/>
    <p:sldId id="346" r:id="rId9"/>
    <p:sldId id="271" r:id="rId10"/>
    <p:sldId id="340" r:id="rId11"/>
    <p:sldId id="343" r:id="rId12"/>
    <p:sldId id="257" r:id="rId13"/>
    <p:sldId id="275"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23" r:id="rId28"/>
    <p:sldId id="416" r:id="rId29"/>
    <p:sldId id="417" r:id="rId30"/>
    <p:sldId id="418" r:id="rId31"/>
    <p:sldId id="419" r:id="rId32"/>
    <p:sldId id="420" r:id="rId33"/>
    <p:sldId id="421" r:id="rId34"/>
    <p:sldId id="422" r:id="rId35"/>
    <p:sldId id="349" r:id="rId36"/>
    <p:sldId id="351" r:id="rId37"/>
    <p:sldId id="352" r:id="rId38"/>
    <p:sldId id="353" r:id="rId39"/>
    <p:sldId id="354" r:id="rId40"/>
    <p:sldId id="355" r:id="rId41"/>
    <p:sldId id="356" r:id="rId42"/>
    <p:sldId id="357" r:id="rId43"/>
    <p:sldId id="358" r:id="rId44"/>
    <p:sldId id="395" r:id="rId45"/>
    <p:sldId id="396" r:id="rId46"/>
    <p:sldId id="397" r:id="rId47"/>
    <p:sldId id="398" r:id="rId48"/>
    <p:sldId id="359" r:id="rId49"/>
    <p:sldId id="360" r:id="rId50"/>
    <p:sldId id="366" r:id="rId51"/>
    <p:sldId id="361" r:id="rId52"/>
    <p:sldId id="363" r:id="rId53"/>
    <p:sldId id="364" r:id="rId54"/>
    <p:sldId id="365" r:id="rId55"/>
    <p:sldId id="367" r:id="rId56"/>
    <p:sldId id="424" r:id="rId57"/>
    <p:sldId id="425" r:id="rId58"/>
    <p:sldId id="426" r:id="rId59"/>
    <p:sldId id="427" r:id="rId60"/>
    <p:sldId id="381" r:id="rId61"/>
    <p:sldId id="382" r:id="rId62"/>
    <p:sldId id="383" r:id="rId63"/>
    <p:sldId id="376" r:id="rId64"/>
    <p:sldId id="368" r:id="rId65"/>
    <p:sldId id="369" r:id="rId66"/>
    <p:sldId id="371" r:id="rId67"/>
    <p:sldId id="434" r:id="rId68"/>
    <p:sldId id="429" r:id="rId69"/>
    <p:sldId id="432" r:id="rId70"/>
    <p:sldId id="433" r:id="rId71"/>
    <p:sldId id="431" r:id="rId72"/>
    <p:sldId id="400" r:id="rId73"/>
    <p:sldId id="401" r:id="rId74"/>
    <p:sldId id="348" r:id="rId75"/>
    <p:sldId id="384" r:id="rId76"/>
    <p:sldId id="385" r:id="rId77"/>
    <p:sldId id="387" r:id="rId78"/>
    <p:sldId id="388" r:id="rId79"/>
    <p:sldId id="386" r:id="rId80"/>
    <p:sldId id="389" r:id="rId81"/>
    <p:sldId id="390" r:id="rId82"/>
    <p:sldId id="391" r:id="rId83"/>
    <p:sldId id="392" r:id="rId84"/>
    <p:sldId id="393" r:id="rId85"/>
    <p:sldId id="373" r:id="rId86"/>
    <p:sldId id="374" r:id="rId87"/>
    <p:sldId id="375" r:id="rId88"/>
    <p:sldId id="278" r:id="rId89"/>
    <p:sldId id="336" r:id="rId90"/>
    <p:sldId id="339" r:id="rId91"/>
    <p:sldId id="337" r:id="rId92"/>
    <p:sldId id="334" r:id="rId93"/>
    <p:sldId id="345" r:id="rId94"/>
    <p:sldId id="280" r:id="rId95"/>
  </p:sldIdLst>
  <p:sldSz cx="9144000" cy="6858000" type="screen4x3"/>
  <p:notesSz cx="6662738" cy="9926638"/>
  <p:defaultTextStyle>
    <a:defPPr>
      <a:defRPr lang="es-A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5699" autoAdjust="0"/>
  </p:normalViewPr>
  <p:slideViewPr>
    <p:cSldViewPr>
      <p:cViewPr>
        <p:scale>
          <a:sx n="66" d="100"/>
          <a:sy n="66" d="100"/>
        </p:scale>
        <p:origin x="-14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6075"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775075" y="0"/>
            <a:ext cx="2886075"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B50750-7D05-4A05-A85D-43F393EE8EAD}" type="datetimeFigureOut">
              <a:rPr lang="es-AR"/>
              <a:pPr>
                <a:defRPr/>
              </a:pPr>
              <a:t>24/10/2013</a:t>
            </a:fld>
            <a:endParaRPr lang="es-AR"/>
          </a:p>
        </p:txBody>
      </p:sp>
      <p:sp>
        <p:nvSpPr>
          <p:cNvPr id="4" name="3 Marcador de imagen de diapositiva"/>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66750" y="4714875"/>
            <a:ext cx="5329238" cy="4467225"/>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9429750"/>
            <a:ext cx="2886075"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775075" y="9429750"/>
            <a:ext cx="2886075"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4931BF-B76A-4D4B-8006-62A7652D5507}" type="slidenum">
              <a:rPr lang="es-AR"/>
              <a:pPr>
                <a:defRPr/>
              </a:pPr>
              <a:t>‹Nº›</a:t>
            </a:fld>
            <a:endParaRPr 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biblioteca.afip.gob.ar/gateway.dll?f=id&amp;id=LEY_C_024769_1996_12_19" TargetMode="External"/><Relationship Id="rId13" Type="http://schemas.openxmlformats.org/officeDocument/2006/relationships/hyperlink" Target="http://biblioteca.afip.gob.ar/gateway.dll?f=id&amp;id=REAG01002239_2007_04_09" TargetMode="External"/><Relationship Id="rId3" Type="http://schemas.openxmlformats.org/officeDocument/2006/relationships/hyperlink" Target="http://biblioteca.afip.gob.ar/gateway.dll?f=id&amp;id=REAG01002300_2007_09_03" TargetMode="External"/><Relationship Id="rId7" Type="http://schemas.openxmlformats.org/officeDocument/2006/relationships/hyperlink" Target="http://biblioteca.afip.gob.ar/gateway.dll?f=id&amp;id=REAG01002749_2010_01_18" TargetMode="External"/><Relationship Id="rId12" Type="http://schemas.openxmlformats.org/officeDocument/2006/relationships/hyperlink" Target="http://biblioteca.afip.gob.ar/gateway.dll?f=id&amp;id=LEY_C_013246_1948_09_08"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biblioteca.afip.gob.ar/gateway.dll?f=id&amp;id=REAG01003102_2011_05_09" TargetMode="External"/><Relationship Id="rId11" Type="http://schemas.openxmlformats.org/officeDocument/2006/relationships/hyperlink" Target="http://biblioteca.afip.gob.ar/gateway.dll?f=id&amp;id=DEC_C_000618_1997_07_10" TargetMode="External"/><Relationship Id="rId5" Type="http://schemas.openxmlformats.org/officeDocument/2006/relationships/hyperlink" Target="http://biblioteca.afip.gob.ar/afipres/RG_2300_AFIP_ART65.pdf" TargetMode="External"/><Relationship Id="rId15" Type="http://schemas.openxmlformats.org/officeDocument/2006/relationships/hyperlink" Target="http://biblioteca.afip.gob.ar/gateway.dll?f=id&amp;id=TOR_C_011683_1998_07_13" TargetMode="External"/><Relationship Id="rId10" Type="http://schemas.openxmlformats.org/officeDocument/2006/relationships/hyperlink" Target="http://biblioteca.afip.gob.ar/gateway.dll?f=id&amp;id=LEY_C_011683_1933_01_04" TargetMode="External"/><Relationship Id="rId4" Type="http://schemas.openxmlformats.org/officeDocument/2006/relationships/hyperlink" Target="http://biblioteca.afip.gob.ar/gateway.dll?f=id&amp;id=REAG01002596_2009_04_15" TargetMode="External"/><Relationship Id="rId9" Type="http://schemas.openxmlformats.org/officeDocument/2006/relationships/hyperlink" Target="http://biblioteca.afip.gob.ar/gateway.dll?f=id&amp;id=TOR_C_020631_1997_03_26" TargetMode="External"/><Relationship Id="rId14" Type="http://schemas.openxmlformats.org/officeDocument/2006/relationships/hyperlink" Target="http://biblioteca.afip.gob.ar/gateway.dll?f=id&amp;id=REAG01001128_2001_11_02"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biblioteca.afip.gob.ar/gateway.dll?f=id&amp;id=TOR_C_020631_1997_03_26" TargetMode="External"/><Relationship Id="rId13" Type="http://schemas.openxmlformats.org/officeDocument/2006/relationships/hyperlink" Target="http://biblioteca.afip.gob.ar/gateway.dll?f=id&amp;id=REAG01001128_2001_11_02" TargetMode="External"/><Relationship Id="rId3" Type="http://schemas.openxmlformats.org/officeDocument/2006/relationships/hyperlink" Target="http://biblioteca.afip.gob.ar/gateway.dll?f=id&amp;id=REAG01002300_2007_09_03" TargetMode="External"/><Relationship Id="rId7" Type="http://schemas.openxmlformats.org/officeDocument/2006/relationships/hyperlink" Target="http://biblioteca.afip.gob.ar/gateway.dll?f=id&amp;id=REAG01002353_2007_12_05" TargetMode="External"/><Relationship Id="rId12" Type="http://schemas.openxmlformats.org/officeDocument/2006/relationships/hyperlink" Target="http://biblioteca.afip.gob.ar/gateway.dll?f=id&amp;id=REAG01002239_2007_04_09"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biblioteca.afip.gob.ar/gateway.dll?f=id&amp;id=REAG01002749_2010_01_18" TargetMode="External"/><Relationship Id="rId11" Type="http://schemas.openxmlformats.org/officeDocument/2006/relationships/hyperlink" Target="http://biblioteca.afip.gob.ar/gateway.dll?f=id&amp;id=LEY_C_013246_1948_09_08" TargetMode="External"/><Relationship Id="rId5" Type="http://schemas.openxmlformats.org/officeDocument/2006/relationships/hyperlink" Target="http://biblioteca.afip.gob.ar/gateway.dll?f=id&amp;id=REAG01003102_2011_05_09" TargetMode="External"/><Relationship Id="rId10" Type="http://schemas.openxmlformats.org/officeDocument/2006/relationships/hyperlink" Target="http://biblioteca.afip.gob.ar/gateway.dll?f=id&amp;id=DEC_C_000618_1997_07_10" TargetMode="External"/><Relationship Id="rId4" Type="http://schemas.openxmlformats.org/officeDocument/2006/relationships/hyperlink" Target="http://biblioteca.afip.gob.ar/gateway.dll?f=id&amp;id=REAG01002596_2009_04_15" TargetMode="External"/><Relationship Id="rId9" Type="http://schemas.openxmlformats.org/officeDocument/2006/relationships/hyperlink" Target="http://biblioteca.afip.gob.ar/gateway.dll?f=id&amp;id=LEY_C_011683_1933_01_04" TargetMode="External"/><Relationship Id="rId14" Type="http://schemas.openxmlformats.org/officeDocument/2006/relationships/hyperlink" Target="http://biblioteca.afip.gob.ar/gateway.dll?f=id&amp;id=TOR_C_011683_1998_07_13"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biblioteca.afip.gob.ar/gateway.dll?f=id&amp;id=REAG01003100_2011_05_09" TargetMode="External"/><Relationship Id="rId13" Type="http://schemas.openxmlformats.org/officeDocument/2006/relationships/hyperlink" Target="http://biblioteca.afip.gob.ar/gateway.dll?f=id&amp;id=REAG01002602_2009_04_29" TargetMode="External"/><Relationship Id="rId18" Type="http://schemas.openxmlformats.org/officeDocument/2006/relationships/hyperlink" Target="http://biblioteca.afip.gob.ar/gateway.dll?f=id&amp;id=REAG01001345_2002_09_27" TargetMode="External"/><Relationship Id="rId26" Type="http://schemas.openxmlformats.org/officeDocument/2006/relationships/hyperlink" Target="http://biblioteca.afip.gob.ar/gateway.dll?f=id&amp;id=LEY_C_013246_1948_09_08" TargetMode="External"/><Relationship Id="rId3" Type="http://schemas.openxmlformats.org/officeDocument/2006/relationships/hyperlink" Target="http://biblioteca.afip.gob.ar/gateway.dll?f=id&amp;id=REAG01002596_2009_04_15" TargetMode="External"/><Relationship Id="rId21" Type="http://schemas.openxmlformats.org/officeDocument/2006/relationships/hyperlink" Target="http://biblioteca.afip.gob.ar/gateway.dll?f=id&amp;id=DEC_C_001397_1979_06_12" TargetMode="External"/><Relationship Id="rId34" Type="http://schemas.openxmlformats.org/officeDocument/2006/relationships/hyperlink" Target="http://biblioteca.afip.gob.ar/afipres/RG_2300_AFIP_A8.pdf" TargetMode="External"/><Relationship Id="rId7" Type="http://schemas.openxmlformats.org/officeDocument/2006/relationships/hyperlink" Target="http://biblioteca.afip.gob.ar/gateway.dll?f=id&amp;id=REAG01002353_2007_12_05" TargetMode="External"/><Relationship Id="rId12" Type="http://schemas.openxmlformats.org/officeDocument/2006/relationships/hyperlink" Target="http://biblioteca.afip.gob.ar/gateway.dll?f=id&amp;id=REAG02003337_1991_03_27" TargetMode="External"/><Relationship Id="rId17" Type="http://schemas.openxmlformats.org/officeDocument/2006/relationships/hyperlink" Target="http://biblioteca.afip.gob.ar/gateway.dll?f=id&amp;id=REAG01002118_2006_08_30" TargetMode="External"/><Relationship Id="rId25" Type="http://schemas.openxmlformats.org/officeDocument/2006/relationships/hyperlink" Target="http://biblioteca.afip.gob.ar/gateway.dll?f=id&amp;id=REAG01001128_2001_11_02" TargetMode="External"/><Relationship Id="rId33" Type="http://schemas.openxmlformats.org/officeDocument/2006/relationships/hyperlink" Target="http://biblioteca.afip.gob.ar/afipres/RG_2300_AFIP_A2.pdf" TargetMode="External"/><Relationship Id="rId38" Type="http://schemas.openxmlformats.org/officeDocument/2006/relationships/hyperlink" Target="mailto:bibliotecaelectronica@afip.gov.ar" TargetMode="External"/><Relationship Id="rId2" Type="http://schemas.openxmlformats.org/officeDocument/2006/relationships/slide" Target="../slides/slide21.xml"/><Relationship Id="rId16" Type="http://schemas.openxmlformats.org/officeDocument/2006/relationships/hyperlink" Target="http://biblioteca.afip.gob.ar/gateway.dll?f=id&amp;id=REAG01002233_2007_03_27" TargetMode="External"/><Relationship Id="rId20" Type="http://schemas.openxmlformats.org/officeDocument/2006/relationships/hyperlink" Target="http://biblioteca.afip.gob.ar/gateway.dll?f=id&amp;id=TOR_C_011683_1998_07_13" TargetMode="External"/><Relationship Id="rId29" Type="http://schemas.openxmlformats.org/officeDocument/2006/relationships/hyperlink" Target="http://biblioteca.afip.gob.ar/afipres/RG_2300_AFIP_ART65.pdf" TargetMode="External"/><Relationship Id="rId1" Type="http://schemas.openxmlformats.org/officeDocument/2006/relationships/notesMaster" Target="../notesMasters/notesMaster1.xml"/><Relationship Id="rId6" Type="http://schemas.openxmlformats.org/officeDocument/2006/relationships/hyperlink" Target="http://biblioteca.afip.gob.ar/gateway.dll?f=id&amp;id=REAG01002750_2010_01_18" TargetMode="External"/><Relationship Id="rId11" Type="http://schemas.openxmlformats.org/officeDocument/2006/relationships/hyperlink" Target="http://biblioteca.afip.gob.ar/gateway.dll?f=id&amp;id=DEC_C_000618_1997_07_10" TargetMode="External"/><Relationship Id="rId24" Type="http://schemas.openxmlformats.org/officeDocument/2006/relationships/hyperlink" Target="http://biblioteca.afip.gob.ar/gateway.dll?f=id&amp;id=REAG01000018_1997_09_11" TargetMode="External"/><Relationship Id="rId32" Type="http://schemas.openxmlformats.org/officeDocument/2006/relationships/hyperlink" Target="http://biblioteca.afip.gob.ar/afipres/RG_2300_AFIP_A2_V001.pdf" TargetMode="External"/><Relationship Id="rId37" Type="http://schemas.openxmlformats.org/officeDocument/2006/relationships/hyperlink" Target="http://biblioteca.afip.gob.ar/afipres/RG_2300_AFIP_A10.pdf" TargetMode="External"/><Relationship Id="rId5" Type="http://schemas.openxmlformats.org/officeDocument/2006/relationships/hyperlink" Target="http://biblioteca.afip.gob.ar/gateway.dll?f=id&amp;id=REAG01002749_2010_01_18" TargetMode="External"/><Relationship Id="rId15" Type="http://schemas.openxmlformats.org/officeDocument/2006/relationships/hyperlink" Target="http://biblioteca.afip.gob.ar/gateway.dll?f=id&amp;id=REAG01002556_2009_02_06" TargetMode="External"/><Relationship Id="rId23" Type="http://schemas.openxmlformats.org/officeDocument/2006/relationships/hyperlink" Target="http://biblioteca.afip.gob.ar/gateway.dll?f=id&amp;id=REAG01002266_2007_06_13" TargetMode="External"/><Relationship Id="rId28" Type="http://schemas.openxmlformats.org/officeDocument/2006/relationships/hyperlink" Target="http://biblioteca.afip.gob.ar/gateway.dll?f=id&amp;id=REAG01001593_2003_11_05" TargetMode="External"/><Relationship Id="rId36" Type="http://schemas.openxmlformats.org/officeDocument/2006/relationships/hyperlink" Target="http://biblioteca.afip.gob.ar/afipres/RG_AFIP_2749_2010_A002_V000.pdf" TargetMode="External"/><Relationship Id="rId10" Type="http://schemas.openxmlformats.org/officeDocument/2006/relationships/hyperlink" Target="http://biblioteca.afip.gob.ar/gateway.dll?f=id&amp;id=TOR_C_020631_1997_03_26" TargetMode="External"/><Relationship Id="rId19" Type="http://schemas.openxmlformats.org/officeDocument/2006/relationships/hyperlink" Target="http://biblioteca.afip.gob.ar/gateway.dll?f=id&amp;id=REAG01002239_2007_04_09" TargetMode="External"/><Relationship Id="rId31" Type="http://schemas.openxmlformats.org/officeDocument/2006/relationships/hyperlink" Target="http://biblioteca.afip.gob.ar/gateway.dll?f=id&amp;id=LEY_C_024769_1996_12_19" TargetMode="External"/><Relationship Id="rId4" Type="http://schemas.openxmlformats.org/officeDocument/2006/relationships/hyperlink" Target="http://biblioteca.afip.gob.ar/gateway.dll?f=id&amp;id=REAG01002644_2009_07_03" TargetMode="External"/><Relationship Id="rId9" Type="http://schemas.openxmlformats.org/officeDocument/2006/relationships/hyperlink" Target="http://biblioteca.afip.gob.ar/gateway.dll?f=id&amp;id=REAG01002675_2009_09_09" TargetMode="External"/><Relationship Id="rId14" Type="http://schemas.openxmlformats.org/officeDocument/2006/relationships/hyperlink" Target="http://biblioteca.afip.gob.ar/gateway.dll?f=id&amp;id=REAG01001659_2004_03_19" TargetMode="External"/><Relationship Id="rId22" Type="http://schemas.openxmlformats.org/officeDocument/2006/relationships/hyperlink" Target="http://biblioteca.afip.gob.ar/gateway.dll?f=id&amp;id=REAG01001415_2003_01_07" TargetMode="External"/><Relationship Id="rId27" Type="http://schemas.openxmlformats.org/officeDocument/2006/relationships/hyperlink" Target="http://biblioteca.afip.gob.ar/afipres/RG_2300_AFIP_ART55.pdf" TargetMode="External"/><Relationship Id="rId30" Type="http://schemas.openxmlformats.org/officeDocument/2006/relationships/hyperlink" Target="http://biblioteca.afip.gob.ar/gateway.dll?f=id&amp;id=REAG01001547_2003_08_11" TargetMode="External"/><Relationship Id="rId35" Type="http://schemas.openxmlformats.org/officeDocument/2006/relationships/hyperlink" Target="http://biblioteca.afip.gob.ar/afipres/RG_AFIP_2749_2010_A001_V000.pdf" TargetMode="Externa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biblioteca.afip.gob.ar/gateway.dll?f=id&amp;id=TOR_C_020631_1997_03_26" TargetMode="External"/><Relationship Id="rId13" Type="http://schemas.openxmlformats.org/officeDocument/2006/relationships/hyperlink" Target="mailto:bibliotecaelectronica@afip.gov.ar" TargetMode="External"/><Relationship Id="rId18" Type="http://schemas.openxmlformats.org/officeDocument/2006/relationships/hyperlink" Target="http://biblioteca.afip.gob.ar/gateway.dll?f=id&amp;id=REAG01002556_2009_02_06" TargetMode="External"/><Relationship Id="rId26" Type="http://schemas.openxmlformats.org/officeDocument/2006/relationships/hyperlink" Target="http://biblioteca.afip.gob.ar/afipres/RG_AFIP_2595_2009_A002_V000.pdf" TargetMode="External"/><Relationship Id="rId39" Type="http://schemas.openxmlformats.org/officeDocument/2006/relationships/hyperlink" Target="http://biblioteca.afip.gob.ar/afipres/RG_2300_AFIP_ART55.pdf" TargetMode="External"/><Relationship Id="rId3" Type="http://schemas.openxmlformats.org/officeDocument/2006/relationships/hyperlink" Target="http://biblioteca.afip.gob.ar/gateway.dll?f=id&amp;id=REAG01002596_2009_04_15" TargetMode="External"/><Relationship Id="rId21" Type="http://schemas.openxmlformats.org/officeDocument/2006/relationships/hyperlink" Target="http://biblioteca.afip.gob.ar/gateway.dll?f=id&amp;id=REAG01002797_2010_03_17" TargetMode="External"/><Relationship Id="rId34" Type="http://schemas.openxmlformats.org/officeDocument/2006/relationships/hyperlink" Target="http://biblioteca.afip.gob.ar/gateway.dll?f=id&amp;id=REAG01002118_2006_08_30" TargetMode="External"/><Relationship Id="rId42" Type="http://schemas.openxmlformats.org/officeDocument/2006/relationships/hyperlink" Target="http://biblioteca.afip.gob.ar/gateway.dll?f=id&amp;id=REAG01001547_2003_08_11" TargetMode="External"/><Relationship Id="rId47" Type="http://schemas.openxmlformats.org/officeDocument/2006/relationships/hyperlink" Target="http://biblioteca.afip.gob.ar/afipres/RG_AFIP_2749_2010_A001_V000.pdf" TargetMode="External"/><Relationship Id="rId7" Type="http://schemas.openxmlformats.org/officeDocument/2006/relationships/hyperlink" Target="http://biblioteca.afip.gob.ar/gateway.dll?f=id&amp;id=REAG01002675_2009_09_09" TargetMode="External"/><Relationship Id="rId12" Type="http://schemas.openxmlformats.org/officeDocument/2006/relationships/hyperlink" Target="http://biblioteca.afip.gob.ar/afipres/RG_AFIP_2749_2010_A002_V000.pdf" TargetMode="External"/><Relationship Id="rId17" Type="http://schemas.openxmlformats.org/officeDocument/2006/relationships/hyperlink" Target="http://biblioteca.afip.gob.ar/gateway.dll?f=id&amp;id=TOR_C_011683_1998_07_13" TargetMode="External"/><Relationship Id="rId25" Type="http://schemas.openxmlformats.org/officeDocument/2006/relationships/hyperlink" Target="http://biblioteca.afip.gob.ar/gateway.dll?f=id&amp;id=REAG01002678_2009_09_21" TargetMode="External"/><Relationship Id="rId33" Type="http://schemas.openxmlformats.org/officeDocument/2006/relationships/hyperlink" Target="http://biblioteca.afip.gob.ar/gateway.dll?f=id&amp;id=REAG01001128_2001_11_02" TargetMode="External"/><Relationship Id="rId38" Type="http://schemas.openxmlformats.org/officeDocument/2006/relationships/hyperlink" Target="http://biblioteca.afip.gob.ar/gateway.dll?f=id&amp;id=REAG01001415_2003_01_07" TargetMode="External"/><Relationship Id="rId46" Type="http://schemas.openxmlformats.org/officeDocument/2006/relationships/hyperlink" Target="http://biblioteca.afip.gob.ar/afipres/RG_2300_AFIP_A8.pdf" TargetMode="External"/><Relationship Id="rId2" Type="http://schemas.openxmlformats.org/officeDocument/2006/relationships/slide" Target="../slides/slide22.xml"/><Relationship Id="rId16" Type="http://schemas.openxmlformats.org/officeDocument/2006/relationships/hyperlink" Target="http://biblioteca.afip.gob.ar/gateway.dll?f=id&amp;id=REAG01002239_2007_04_09" TargetMode="External"/><Relationship Id="rId20" Type="http://schemas.openxmlformats.org/officeDocument/2006/relationships/hyperlink" Target="http://biblioteca.afip.gob.ar/gateway.dll?f=id&amp;id=REAG01002607_2009_05_18" TargetMode="External"/><Relationship Id="rId29" Type="http://schemas.openxmlformats.org/officeDocument/2006/relationships/hyperlink" Target="http://biblioteca.afip.gob.ar/gateway.dll?f=id&amp;id=REAG01000018_1997_09_11" TargetMode="External"/><Relationship Id="rId41" Type="http://schemas.openxmlformats.org/officeDocument/2006/relationships/hyperlink" Target="http://biblioteca.afip.gob.ar/afipres/RG_2300_AFIP_ART65.pdf" TargetMode="External"/><Relationship Id="rId1" Type="http://schemas.openxmlformats.org/officeDocument/2006/relationships/notesMaster" Target="../notesMasters/notesMaster1.xml"/><Relationship Id="rId6" Type="http://schemas.openxmlformats.org/officeDocument/2006/relationships/hyperlink" Target="http://biblioteca.afip.gob.ar/gateway.dll?f=id&amp;id=REAG01002750_2010_01_18" TargetMode="External"/><Relationship Id="rId11" Type="http://schemas.openxmlformats.org/officeDocument/2006/relationships/hyperlink" Target="http://biblioteca.afip.gob.ar/gateway.dll?f=id&amp;id=REAG01002353_2007_12_05" TargetMode="External"/><Relationship Id="rId24" Type="http://schemas.openxmlformats.org/officeDocument/2006/relationships/hyperlink" Target="http://biblioteca.afip.gob.ar/gateway.dll?f=id&amp;id=REAG01002806_2010_03_26" TargetMode="External"/><Relationship Id="rId32" Type="http://schemas.openxmlformats.org/officeDocument/2006/relationships/hyperlink" Target="http://biblioteca.afip.gob.ar/gateway.dll?f=id&amp;id=REAG01001659_2004_03_19" TargetMode="External"/><Relationship Id="rId37" Type="http://schemas.openxmlformats.org/officeDocument/2006/relationships/hyperlink" Target="http://biblioteca.afip.gob.ar/gateway.dll?f=id&amp;id=DEC_C_001397_1979_06_12" TargetMode="External"/><Relationship Id="rId40" Type="http://schemas.openxmlformats.org/officeDocument/2006/relationships/hyperlink" Target="http://biblioteca.afip.gob.ar/gateway.dll?f=id&amp;id=REAG01001593_2003_11_05" TargetMode="External"/><Relationship Id="rId45" Type="http://schemas.openxmlformats.org/officeDocument/2006/relationships/hyperlink" Target="http://biblioteca.afip.gob.ar/afipres/RG_2300_AFIP_A2.pdf" TargetMode="External"/><Relationship Id="rId5" Type="http://schemas.openxmlformats.org/officeDocument/2006/relationships/hyperlink" Target="http://biblioteca.afip.gob.ar/gateway.dll?f=id&amp;id=REAG01002749_2010_01_18" TargetMode="External"/><Relationship Id="rId15" Type="http://schemas.openxmlformats.org/officeDocument/2006/relationships/hyperlink" Target="http://biblioteca.afip.gob.ar/gateway.dll?f=id&amp;id=REAG01002602_2009_04_29" TargetMode="External"/><Relationship Id="rId23" Type="http://schemas.openxmlformats.org/officeDocument/2006/relationships/hyperlink" Target="http://biblioteca.afip.gob.ar/gateway.dll?f=id&amp;id=REAG01002845_2010_06_01" TargetMode="External"/><Relationship Id="rId28" Type="http://schemas.openxmlformats.org/officeDocument/2006/relationships/hyperlink" Target="http://biblioteca.afip.gob.ar/gateway.dll?f=id&amp;id=DEC_C_000618_1997_07_10" TargetMode="External"/><Relationship Id="rId36" Type="http://schemas.openxmlformats.org/officeDocument/2006/relationships/hyperlink" Target="http://biblioteca.afip.gob.ar/gateway.dll?f=id&amp;id=REAG01001345_2002_09_27" TargetMode="External"/><Relationship Id="rId10" Type="http://schemas.openxmlformats.org/officeDocument/2006/relationships/hyperlink" Target="http://biblioteca.afip.gob.ar/gateway.dll?f=id&amp;id=REAG01002300_2007_09_03" TargetMode="External"/><Relationship Id="rId19" Type="http://schemas.openxmlformats.org/officeDocument/2006/relationships/hyperlink" Target="http://biblioteca.afip.gob.ar/gateway.dll?f=id&amp;id=REAG01002324_2007_10_12" TargetMode="External"/><Relationship Id="rId31" Type="http://schemas.openxmlformats.org/officeDocument/2006/relationships/hyperlink" Target="http://biblioteca.afip.gob.ar/gateway.dll?f=id&amp;id=REAG01002233_2007_03_27" TargetMode="External"/><Relationship Id="rId44" Type="http://schemas.openxmlformats.org/officeDocument/2006/relationships/hyperlink" Target="http://biblioteca.afip.gob.ar/afipres/RG_2300_AFIP_A2_V001.pdf" TargetMode="External"/><Relationship Id="rId4" Type="http://schemas.openxmlformats.org/officeDocument/2006/relationships/hyperlink" Target="http://biblioteca.afip.gob.ar/gateway.dll?f=id&amp;id=REAG01002644_2009_07_03" TargetMode="External"/><Relationship Id="rId9" Type="http://schemas.openxmlformats.org/officeDocument/2006/relationships/hyperlink" Target="http://biblioteca.afip.gob.ar/gateway.dll?f=id&amp;id=REAG01003100_2011_05_09" TargetMode="External"/><Relationship Id="rId14" Type="http://schemas.openxmlformats.org/officeDocument/2006/relationships/hyperlink" Target="http://biblioteca.afip.gob.ar/gateway.dll?f=id&amp;id=REAG01002595_2009_04_14" TargetMode="External"/><Relationship Id="rId22" Type="http://schemas.openxmlformats.org/officeDocument/2006/relationships/hyperlink" Target="http://biblioteca.afip.gob.ar/gateway.dll?f=id&amp;id=REAG01002809_2010_04_13" TargetMode="External"/><Relationship Id="rId27" Type="http://schemas.openxmlformats.org/officeDocument/2006/relationships/hyperlink" Target="http://biblioteca.afip.gob.ar/gateway.dll?f=id&amp;id=REAG01002266_2007_06_13" TargetMode="External"/><Relationship Id="rId30" Type="http://schemas.openxmlformats.org/officeDocument/2006/relationships/hyperlink" Target="http://biblioteca.afip.gob.ar/gateway.dll?f=id&amp;id=REAG02003337_1991_03_27" TargetMode="External"/><Relationship Id="rId35" Type="http://schemas.openxmlformats.org/officeDocument/2006/relationships/hyperlink" Target="http://biblioteca.afip.gob.ar/gateway.dll?f=id&amp;id=LEY_C_013246_1948_09_08" TargetMode="External"/><Relationship Id="rId43" Type="http://schemas.openxmlformats.org/officeDocument/2006/relationships/hyperlink" Target="http://biblioteca.afip.gob.ar/gateway.dll?f=id&amp;id=LEY_C_024769_1996_12_19" TargetMode="External"/><Relationship Id="rId48" Type="http://schemas.openxmlformats.org/officeDocument/2006/relationships/hyperlink" Target="http://biblioteca.afip.gob.ar/afipres/RG_2300_AFIP_A10.pdf"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biblioteca.afip.gob.ar/gateway.dll?f=id&amp;id=REAG01002749_2010_01_18"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biblioteca.afip.gob.ar/gateway.dll?f=id&amp;id=TOR_C_020631_1997_03_26" TargetMode="External"/><Relationship Id="rId13" Type="http://schemas.openxmlformats.org/officeDocument/2006/relationships/hyperlink" Target="http://biblioteca.afip.gob.ar/gateway.dll?f=id&amp;id=REAG01001128_2001_11_02" TargetMode="External"/><Relationship Id="rId3" Type="http://schemas.openxmlformats.org/officeDocument/2006/relationships/hyperlink" Target="http://biblioteca.afip.gob.ar/gateway.dll?f=id&amp;id=REAG01002300_2007_09_03" TargetMode="External"/><Relationship Id="rId7" Type="http://schemas.openxmlformats.org/officeDocument/2006/relationships/hyperlink" Target="http://biblioteca.afip.gob.ar/gateway.dll?f=id&amp;id=REAG01002353_2007_12_05" TargetMode="External"/><Relationship Id="rId12" Type="http://schemas.openxmlformats.org/officeDocument/2006/relationships/hyperlink" Target="http://biblioteca.afip.gob.ar/gateway.dll?f=id&amp;id=REAG01002239_2007_04_09"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biblioteca.afip.gob.ar/gateway.dll?f=id&amp;id=REAG01002749_2010_01_18" TargetMode="External"/><Relationship Id="rId11" Type="http://schemas.openxmlformats.org/officeDocument/2006/relationships/hyperlink" Target="http://biblioteca.afip.gob.ar/gateway.dll?f=id&amp;id=LEY_C_013246_1948_09_08" TargetMode="External"/><Relationship Id="rId5" Type="http://schemas.openxmlformats.org/officeDocument/2006/relationships/hyperlink" Target="http://biblioteca.afip.gob.ar/gateway.dll?f=id&amp;id=REAG01003102_2011_05_09" TargetMode="External"/><Relationship Id="rId10" Type="http://schemas.openxmlformats.org/officeDocument/2006/relationships/hyperlink" Target="http://biblioteca.afip.gob.ar/gateway.dll?f=id&amp;id=DEC_C_000618_1997_07_10" TargetMode="External"/><Relationship Id="rId4" Type="http://schemas.openxmlformats.org/officeDocument/2006/relationships/hyperlink" Target="http://biblioteca.afip.gob.ar/gateway.dll?f=id&amp;id=REAG01002596_2009_04_15" TargetMode="External"/><Relationship Id="rId9" Type="http://schemas.openxmlformats.org/officeDocument/2006/relationships/hyperlink" Target="http://biblioteca.afip.gob.ar/gateway.dll?f=id&amp;id=LEY_C_011683_1933_01_04" TargetMode="External"/><Relationship Id="rId14" Type="http://schemas.openxmlformats.org/officeDocument/2006/relationships/hyperlink" Target="http://biblioteca.afip.gob.ar/gateway.dll?f=id&amp;id=TOR_C_011683_1998_07_13" TargetMode="Externa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biblioteca.afip.gob.ar/gateway.dll?f=id&amp;id=REAG01002197_2007_01_25" TargetMode="External"/><Relationship Id="rId13" Type="http://schemas.openxmlformats.org/officeDocument/2006/relationships/hyperlink" Target="http://biblioteca.afip.gob.ar/gateway.dll?f=id&amp;id=REAG01002612_2009_05_22" TargetMode="External"/><Relationship Id="rId18" Type="http://schemas.openxmlformats.org/officeDocument/2006/relationships/hyperlink" Target="http://biblioteca.afip.gob.ar/afipres/RG_AFIP_1880_A001.jpg" TargetMode="External"/><Relationship Id="rId26" Type="http://schemas.openxmlformats.org/officeDocument/2006/relationships/hyperlink" Target="mailto:bibliotecaelectronica@afip.gov.ar" TargetMode="External"/><Relationship Id="rId3" Type="http://schemas.openxmlformats.org/officeDocument/2006/relationships/hyperlink" Target="http://biblioteca.afip.gob.ar/gateway.dll?f=id&amp;id=REAG01002300_2007_09_03" TargetMode="External"/><Relationship Id="rId21" Type="http://schemas.openxmlformats.org/officeDocument/2006/relationships/hyperlink" Target="http://biblioteca.afip.gob.ar/gateway.dll?f=id&amp;id=REAG01002820_2010_04_30" TargetMode="External"/><Relationship Id="rId7" Type="http://schemas.openxmlformats.org/officeDocument/2006/relationships/hyperlink" Target="http://biblioteca.afip.gob.ar/gateway.dll?f=id&amp;id=REAG01002749_2010_01_18" TargetMode="External"/><Relationship Id="rId12" Type="http://schemas.openxmlformats.org/officeDocument/2006/relationships/hyperlink" Target="http://biblioteca.afip.gob.ar/gateway.dll?f=id&amp;id=REAG01002602_2009_04_29" TargetMode="External"/><Relationship Id="rId17" Type="http://schemas.openxmlformats.org/officeDocument/2006/relationships/hyperlink" Target="http://biblioteca.afip.gob.ar/gateway.dll?f=id&amp;id=REAG01002653_2009_08_06" TargetMode="External"/><Relationship Id="rId25" Type="http://schemas.openxmlformats.org/officeDocument/2006/relationships/hyperlink" Target="http://biblioteca.afip.gob.ar/afipres/RG_AFIP_2749_2010_A003_V000.pdf" TargetMode="External"/><Relationship Id="rId2" Type="http://schemas.openxmlformats.org/officeDocument/2006/relationships/slide" Target="../slides/slide28.xml"/><Relationship Id="rId16" Type="http://schemas.openxmlformats.org/officeDocument/2006/relationships/hyperlink" Target="http://biblioteca.afip.gob.ar/gateway.dll?f=id&amp;id=TOR_C_011683_1998_07_13" TargetMode="External"/><Relationship Id="rId20" Type="http://schemas.openxmlformats.org/officeDocument/2006/relationships/hyperlink" Target="http://biblioteca.afip.gob.ar/afipres/RG_AFIP_1880_A002.jpg" TargetMode="External"/><Relationship Id="rId1" Type="http://schemas.openxmlformats.org/officeDocument/2006/relationships/notesMaster" Target="../notesMasters/notesMaster1.xml"/><Relationship Id="rId6" Type="http://schemas.openxmlformats.org/officeDocument/2006/relationships/hyperlink" Target="http://biblioteca.afip.gob.ar/gateway.dll?f=id&amp;id=LEY_C_024307_1993_12_23" TargetMode="External"/><Relationship Id="rId11" Type="http://schemas.openxmlformats.org/officeDocument/2006/relationships/hyperlink" Target="http://biblioteca.afip.gob.ar/gateway.dll?f=id&amp;id=REAG01001593_2003_11_05" TargetMode="External"/><Relationship Id="rId24" Type="http://schemas.openxmlformats.org/officeDocument/2006/relationships/hyperlink" Target="http://biblioteca.afip.gob.ar/gateway.dll?f=id&amp;id=TOR_C_020631_1997_03_26" TargetMode="External"/><Relationship Id="rId5" Type="http://schemas.openxmlformats.org/officeDocument/2006/relationships/hyperlink" Target="http://biblioteca.afip.gob.ar/gateway.dll?f=id&amp;id=REAG01002750_2010_01_18" TargetMode="External"/><Relationship Id="rId15" Type="http://schemas.openxmlformats.org/officeDocument/2006/relationships/hyperlink" Target="http://biblioteca.afip.gob.ar/gateway.dll?f=id&amp;id=REAG01002664_2009_08_27" TargetMode="External"/><Relationship Id="rId23" Type="http://schemas.openxmlformats.org/officeDocument/2006/relationships/hyperlink" Target="http://biblioteca.afip.gob.ar/gateway.dll?f=id&amp;id=REAG01002168_2006_12_05" TargetMode="External"/><Relationship Id="rId10" Type="http://schemas.openxmlformats.org/officeDocument/2006/relationships/hyperlink" Target="http://biblioteca.afip.gob.ar/gateway.dll?f=id&amp;id=REAG01002504_2008_10_14" TargetMode="External"/><Relationship Id="rId19" Type="http://schemas.openxmlformats.org/officeDocument/2006/relationships/hyperlink" Target="http://biblioteca.afip.gob.ar/gateway.dll?f=id&amp;id=REAG01002638_2009_06_30" TargetMode="External"/><Relationship Id="rId4" Type="http://schemas.openxmlformats.org/officeDocument/2006/relationships/hyperlink" Target="http://biblioteca.afip.gob.ar/gateway.dll?f=id&amp;id=REAG01002644_2009_07_03" TargetMode="External"/><Relationship Id="rId9" Type="http://schemas.openxmlformats.org/officeDocument/2006/relationships/hyperlink" Target="http://biblioteca.afip.gob.ar/gateway.dll?f=id&amp;id=REAG01002672_2009_09_02" TargetMode="External"/><Relationship Id="rId14" Type="http://schemas.openxmlformats.org/officeDocument/2006/relationships/hyperlink" Target="http://biblioteca.afip.gob.ar/gateway.dll?f=id&amp;id=REAG01002686_2009_09_30" TargetMode="External"/><Relationship Id="rId22" Type="http://schemas.openxmlformats.org/officeDocument/2006/relationships/hyperlink" Target="http://biblioteca.afip.gob.ar/gateway.dll?f=id&amp;id=DEC_C_000618_1997_07_10"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consejo.org.ar/aplicativos/otros/files3/F1116_v2r0.exe"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www.consejo.org.ar/aplicativos/aplicativos.htm" TargetMode="External"/><Relationship Id="rId4" Type="http://schemas.openxmlformats.org/officeDocument/2006/relationships/hyperlink" Target="http://www.consejo.org.ar/index.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biblioteca.afip.gob.ar/gateway.dll?f=id&amp;id=REAG01002353_2007_12_05"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biblioteca.afip.gob.ar/gateway.dll?f=id&amp;id=TOR_C_020631_1997_03_26"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biblioteca.afip.gob.ar/afipres/RG_2300_AFIP_ART55.pdf"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biblioteca.afip.gob.ar/gateway.dll?f=id&amp;id=REAG01002749_2010_01_18" TargetMode="External"/></Relationships>
</file>

<file path=ppt/notesSlides/_rels/notesSlide32.xml.rels><?xml version="1.0" encoding="UTF-8" standalone="yes"?>
<Relationships xmlns="http://schemas.openxmlformats.org/package/2006/relationships"><Relationship Id="rId8" Type="http://schemas.openxmlformats.org/officeDocument/2006/relationships/hyperlink" Target="http://biblioteca.afip.gob.ar/gateway.dll?f=id&amp;id=TOR_C_020631_1997_03_26" TargetMode="External"/><Relationship Id="rId13" Type="http://schemas.openxmlformats.org/officeDocument/2006/relationships/hyperlink" Target="http://biblioteca.afip.gob.ar/afipres/RG_AFIP_2749_2010_A003_V000.pdf" TargetMode="External"/><Relationship Id="rId3" Type="http://schemas.openxmlformats.org/officeDocument/2006/relationships/hyperlink" Target="http://biblioteca.afip.gob.ar/gateway.dll?f=id&amp;id=REAG01002749_2010_01_18" TargetMode="External"/><Relationship Id="rId7" Type="http://schemas.openxmlformats.org/officeDocument/2006/relationships/hyperlink" Target="http://biblioteca.afip.gob.ar/gateway.dll?f=id&amp;id=REAG01002675_2009_09_09" TargetMode="External"/><Relationship Id="rId12" Type="http://schemas.openxmlformats.org/officeDocument/2006/relationships/hyperlink" Target="http://biblioteca.afip.gob.ar/afipres/RG_AFIP_2749_2010_A002_V000.pdf"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biblioteca.afip.gob.ar/gateway.dll?f=id&amp;id=REAG01002300_2007_09_03" TargetMode="External"/><Relationship Id="rId11" Type="http://schemas.openxmlformats.org/officeDocument/2006/relationships/hyperlink" Target="http://biblioteca.afip.gob.ar/afipres/RG_AFIP_2749_2010_A001_V000.pdf" TargetMode="External"/><Relationship Id="rId5" Type="http://schemas.openxmlformats.org/officeDocument/2006/relationships/hyperlink" Target="http://biblioteca.afip.gob.ar/afipres/RG_2300_AFIP_ART55.pdf" TargetMode="External"/><Relationship Id="rId10" Type="http://schemas.openxmlformats.org/officeDocument/2006/relationships/hyperlink" Target="http://biblioteca.afip.gob.ar/gateway.dll?f=id&amp;id=REAG01001128_2001_11_02" TargetMode="External"/><Relationship Id="rId4" Type="http://schemas.openxmlformats.org/officeDocument/2006/relationships/hyperlink" Target="http://biblioteca.afip.gob.ar/gateway.dll?f=id&amp;id=REAG01002596_2009_04_15" TargetMode="External"/><Relationship Id="rId9" Type="http://schemas.openxmlformats.org/officeDocument/2006/relationships/hyperlink" Target="http://biblioteca.afip.gob.ar/gateway.dll?f=id&amp;id=DEC_C_000618_1997_07_10" TargetMode="External"/><Relationship Id="rId14" Type="http://schemas.openxmlformats.org/officeDocument/2006/relationships/hyperlink" Target="mailto:bibliotecaelectronica@afip.gov.ar"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biblioteca.afip.gob.ar/gateway.dll?f=id&amp;id=REAG01003100_2011_05_09"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biblioteca.afip.gob.ar/gateway.dll?f=id&amp;id=REAG01002353_2007_12_05"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es.wikipedia.org/wiki/Filosof%C3%ADa" TargetMode="External"/><Relationship Id="rId2" Type="http://schemas.openxmlformats.org/officeDocument/2006/relationships/slide" Target="../slides/slide88.xml"/><Relationship Id="rId1" Type="http://schemas.openxmlformats.org/officeDocument/2006/relationships/notesMaster" Target="../notesMasters/notesMaster1.xml"/><Relationship Id="rId6" Type="http://schemas.openxmlformats.org/officeDocument/2006/relationships/hyperlink" Target="http://www.lanacion.com.ar/1375830-crecen-las-importaciones-y-se-achica-el-superavit-comercial" TargetMode="External"/><Relationship Id="rId5" Type="http://schemas.openxmlformats.org/officeDocument/2006/relationships/hyperlink" Target="http://www.lanacion.com.ar/1021569-aumentan-las-importaciones" TargetMode="External"/><Relationship Id="rId4" Type="http://schemas.openxmlformats.org/officeDocument/2006/relationships/hyperlink" Target="http://www.lanacion.com.ar/1374168-el-error-de-trabar-importaciones" TargetMode="Externa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8" Type="http://schemas.openxmlformats.org/officeDocument/2006/relationships/hyperlink" Target="http://es.wikipedia.org/wiki/Presocr%C3%A1ticos" TargetMode="External"/><Relationship Id="rId13" Type="http://schemas.openxmlformats.org/officeDocument/2006/relationships/hyperlink" Target="http://es.wikipedia.org/wiki/Platonismo" TargetMode="External"/><Relationship Id="rId18" Type="http://schemas.openxmlformats.org/officeDocument/2006/relationships/hyperlink" Target="http://es.wikipedia.org/wiki/Metaf%C3%ADsica" TargetMode="External"/><Relationship Id="rId26" Type="http://schemas.openxmlformats.org/officeDocument/2006/relationships/hyperlink" Target="http://es.wikipedia.org/wiki/Inquisici%C3%B3n" TargetMode="External"/><Relationship Id="rId3" Type="http://schemas.openxmlformats.org/officeDocument/2006/relationships/hyperlink" Target="http://es.wikipedia.org/wiki/Arist%C3%B3teles" TargetMode="External"/><Relationship Id="rId21" Type="http://schemas.openxmlformats.org/officeDocument/2006/relationships/hyperlink" Target="http://es.wikipedia.org/wiki/Neoplatonismo" TargetMode="External"/><Relationship Id="rId34" Type="http://schemas.openxmlformats.org/officeDocument/2006/relationships/hyperlink" Target="http://es.wikipedia.org/wiki/Especial:Categor%C3%ADas" TargetMode="External"/><Relationship Id="rId7" Type="http://schemas.openxmlformats.org/officeDocument/2006/relationships/hyperlink" Target="http://es.wikipedia.org/w/index.php?title=Eclecticismo&amp;action=edit&amp;section=1" TargetMode="External"/><Relationship Id="rId12" Type="http://schemas.openxmlformats.org/officeDocument/2006/relationships/hyperlink" Target="http://es.wikipedia.org/wiki/Panecio_de_Rodas" TargetMode="External"/><Relationship Id="rId17" Type="http://schemas.openxmlformats.org/officeDocument/2006/relationships/hyperlink" Target="http://es.wikipedia.org/wiki/Or%C3%ADgenes" TargetMode="External"/><Relationship Id="rId25" Type="http://schemas.openxmlformats.org/officeDocument/2006/relationships/hyperlink" Target="http://es.wikipedia.org/wiki/Escol%C3%A1stica" TargetMode="External"/><Relationship Id="rId33" Type="http://schemas.openxmlformats.org/officeDocument/2006/relationships/hyperlink" Target="http://es.wikipedia.org/wiki/Eclecticismo" TargetMode="External"/><Relationship Id="rId2" Type="http://schemas.openxmlformats.org/officeDocument/2006/relationships/slide" Target="../slides/slide90.xml"/><Relationship Id="rId16" Type="http://schemas.openxmlformats.org/officeDocument/2006/relationships/hyperlink" Target="http://es.wikipedia.org/wiki/Clemente_de_Alejandr%C3%ADa" TargetMode="External"/><Relationship Id="rId20" Type="http://schemas.openxmlformats.org/officeDocument/2006/relationships/hyperlink" Target="http://es.wikipedia.org/wiki/Eckhart" TargetMode="External"/><Relationship Id="rId29" Type="http://schemas.openxmlformats.org/officeDocument/2006/relationships/hyperlink" Target="http://es.wikipedia.org/wiki/Victor_Cousin" TargetMode="External"/><Relationship Id="rId1" Type="http://schemas.openxmlformats.org/officeDocument/2006/relationships/notesMaster" Target="../notesMasters/notesMaster1.xml"/><Relationship Id="rId6" Type="http://schemas.openxmlformats.org/officeDocument/2006/relationships/hyperlink" Target="http://es.wikipedia.org/wiki/Filosof%C3%ADa" TargetMode="External"/><Relationship Id="rId11" Type="http://schemas.openxmlformats.org/officeDocument/2006/relationships/hyperlink" Target="http://es.wikipedia.org/wiki/Escepticismo" TargetMode="External"/><Relationship Id="rId24" Type="http://schemas.openxmlformats.org/officeDocument/2006/relationships/hyperlink" Target="http://es.wikipedia.org/wiki/Ilustraci%C3%B3n" TargetMode="External"/><Relationship Id="rId32" Type="http://schemas.openxmlformats.org/officeDocument/2006/relationships/hyperlink" Target="http://es.wikipedia.org/wiki/Ren%C3%A9_Descartes" TargetMode="External"/><Relationship Id="rId5" Type="http://schemas.openxmlformats.org/officeDocument/2006/relationships/hyperlink" Target="http://es.wikipedia.org/wiki/Eclecticismo_(arte)" TargetMode="External"/><Relationship Id="rId15" Type="http://schemas.openxmlformats.org/officeDocument/2006/relationships/hyperlink" Target="http://es.wikipedia.org/wiki/Escuela_peripat%C3%A9tica" TargetMode="External"/><Relationship Id="rId23" Type="http://schemas.openxmlformats.org/officeDocument/2006/relationships/hyperlink" Target="http://es.wikipedia.org/w/index.php?title=Eclecticismo&amp;action=edit&amp;section=2" TargetMode="External"/><Relationship Id="rId28" Type="http://schemas.openxmlformats.org/officeDocument/2006/relationships/hyperlink" Target="http://es.wikipedia.org/wiki/Andr%C3%A9s_Piquer" TargetMode="External"/><Relationship Id="rId36" Type="http://schemas.openxmlformats.org/officeDocument/2006/relationships/hyperlink" Target="http://es.wikipedia.org/wiki/Categor%C3%ADa:Sincretismo" TargetMode="External"/><Relationship Id="rId10" Type="http://schemas.openxmlformats.org/officeDocument/2006/relationships/hyperlink" Target="http://es.wikipedia.org/wiki/Estoicismo" TargetMode="External"/><Relationship Id="rId19" Type="http://schemas.openxmlformats.org/officeDocument/2006/relationships/hyperlink" Target="http://es.wikipedia.org/wiki/Devotio_moderna" TargetMode="External"/><Relationship Id="rId31" Type="http://schemas.openxmlformats.org/officeDocument/2006/relationships/hyperlink" Target="http://es.wikipedia.org/wiki/Emmanuel_Kant" TargetMode="External"/><Relationship Id="rId4" Type="http://schemas.openxmlformats.org/officeDocument/2006/relationships/hyperlink" Target="http://es.wikipedia.org/wiki/Ant%C3%ADoco_de_Ascal%C3%B3n" TargetMode="External"/><Relationship Id="rId9" Type="http://schemas.openxmlformats.org/officeDocument/2006/relationships/hyperlink" Target="http://es.wikipedia.org/wiki/Plat%C3%B3n" TargetMode="External"/><Relationship Id="rId14" Type="http://schemas.openxmlformats.org/officeDocument/2006/relationships/hyperlink" Target="http://es.wikipedia.org/wiki/Cicer%C3%B3n" TargetMode="External"/><Relationship Id="rId22" Type="http://schemas.openxmlformats.org/officeDocument/2006/relationships/hyperlink" Target="http://es.wikipedia.org/wiki/C%C3%A1bala" TargetMode="External"/><Relationship Id="rId27" Type="http://schemas.openxmlformats.org/officeDocument/2006/relationships/hyperlink" Target="http://es.wikipedia.org/wiki/Benito_Jer%C3%B3nimo_Feijoo" TargetMode="External"/><Relationship Id="rId30" Type="http://schemas.openxmlformats.org/officeDocument/2006/relationships/hyperlink" Target="http://es.wikipedia.org/wiki/Idealismo" TargetMode="External"/><Relationship Id="rId35" Type="http://schemas.openxmlformats.org/officeDocument/2006/relationships/hyperlink" Target="http://es.wikipedia.org/wiki/Categor%C3%ADa:Doctrinas_filos%C3%B3ficas"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93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Temita fácil si los hay…..</a:t>
            </a:r>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8B83DA-C7F9-4FC2-B5CE-5AFB2CC1FBE8}" type="slidenum">
              <a:rPr lang="es-AR" smtClean="0"/>
              <a:pPr fontAlgn="base">
                <a:spcBef>
                  <a:spcPct val="0"/>
                </a:spcBef>
                <a:spcAft>
                  <a:spcPct val="0"/>
                </a:spcAft>
                <a:defRPr/>
              </a:pPr>
              <a:t>1</a:t>
            </a:fld>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85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ANÉCDOTA DE LA MONEDA : Si yo tengo una moneda y tu tienes otra , ambos tenemos una moneda. Si yo te doy mi moneda y tu me dás la tuya, ambos seguimos teniendo una moneda. Pero si yo tengo una idea y tu tienes otra idea, ambos tenemos una idea. Si yo te comunico mi idea y tu me comunicas la tuya, ambos tendremos dos ideas. ( charla de J.CRUZ JAIME ).</a:t>
            </a:r>
          </a:p>
          <a:p>
            <a:pPr eaLnBrk="1" hangingPunct="1">
              <a:spcBef>
                <a:spcPct val="0"/>
              </a:spcBef>
            </a:pPr>
            <a:endParaRPr lang="es-AR" smtClean="0"/>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5CD1AD-ECCB-49EC-BF0D-AE82D6A22982}" type="slidenum">
              <a:rPr lang="es-AR" smtClean="0"/>
              <a:pPr fontAlgn="base">
                <a:spcBef>
                  <a:spcPct val="0"/>
                </a:spcBef>
                <a:spcAft>
                  <a:spcPct val="0"/>
                </a:spcAft>
                <a:defRPr/>
              </a:pPr>
              <a:t>10</a:t>
            </a:fld>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95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ANÉCDOTA DE LA MONEDA : Si yo tengo una moneda y tu tienes otra , ambos tenemos una moneda. Si yo te doy mi moneda y tu me dás la tuya, ambos seguimos teniendo una moneda. Pero si yo tengo una idea y tu tienes otra idea, ambos tenemos una idea. Si yo te comunico mi idea y tu me comunicas la tuya, ambos tendremos dos ideas. ( charla de J.CRUZ JAIME ).</a:t>
            </a:r>
          </a:p>
          <a:p>
            <a:pPr eaLnBrk="1" hangingPunct="1">
              <a:spcBef>
                <a:spcPct val="0"/>
              </a:spcBef>
            </a:pPr>
            <a:endParaRPr lang="es-AR" smtClean="0"/>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7B166-1A69-47BE-9976-FD0D6CC103EE}" type="slidenum">
              <a:rPr lang="es-AR" smtClean="0"/>
              <a:pPr fontAlgn="base">
                <a:spcBef>
                  <a:spcPct val="0"/>
                </a:spcBef>
                <a:spcAft>
                  <a:spcPct val="0"/>
                </a:spcAft>
                <a:defRPr/>
              </a:pPr>
              <a:t>11</a:t>
            </a:fld>
            <a:endParaRPr 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05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s-AR" smtClean="0"/>
              <a:t>La autora también lo es del excelente “ TRATADO AGROPECUARIO “ coordinado por Claudia CHIARADIA y publicado por ERREPAR a mediados del año p.pdo.</a:t>
            </a:r>
          </a:p>
        </p:txBody>
      </p:sp>
      <p:sp>
        <p:nvSpPr>
          <p:cNvPr id="4" name="3 Marcador de número de diapositiva"/>
          <p:cNvSpPr>
            <a:spLocks noGrp="1"/>
          </p:cNvSpPr>
          <p:nvPr>
            <p:ph type="sldNum" sz="quarter" idx="5"/>
          </p:nvPr>
        </p:nvSpPr>
        <p:spPr/>
        <p:txBody>
          <a:bodyPr/>
          <a:lstStyle/>
          <a:p>
            <a:pPr>
              <a:defRPr/>
            </a:pPr>
            <a:fld id="{70ACD067-713A-4E87-8945-7FA336036887}" type="slidenum">
              <a:rPr lang="es-AR" smtClean="0"/>
              <a:pPr>
                <a:defRPr/>
              </a:pPr>
              <a:t>12</a:t>
            </a:fld>
            <a:endParaRPr 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16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s-AR" smtClean="0"/>
              <a:t>Citar frase de DESCARTES respecto que es mejor tener pocas leyes, claras y que se cumplan; ver EL DISCURSO DEL METODO</a:t>
            </a:r>
          </a:p>
        </p:txBody>
      </p:sp>
      <p:sp>
        <p:nvSpPr>
          <p:cNvPr id="4" name="3 Marcador de número de diapositiva"/>
          <p:cNvSpPr>
            <a:spLocks noGrp="1"/>
          </p:cNvSpPr>
          <p:nvPr>
            <p:ph type="sldNum" sz="quarter" idx="5"/>
          </p:nvPr>
        </p:nvSpPr>
        <p:spPr/>
        <p:txBody>
          <a:bodyPr/>
          <a:lstStyle/>
          <a:p>
            <a:pPr>
              <a:defRPr/>
            </a:pPr>
            <a:fld id="{EEA988CA-3BC5-4527-81B6-D395F364DA11}" type="slidenum">
              <a:rPr lang="es-AR" smtClean="0"/>
              <a:pPr>
                <a:defRPr/>
              </a:pPr>
              <a:t>13</a:t>
            </a:fld>
            <a:endParaRPr lang="es-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26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s-AR" smtClean="0"/>
              <a:t>Citar frase de DESCARTES respecto que es mejor tener pocas leyes, claras y que se cumplan; ver EL DISCURSO DEL METODO</a:t>
            </a:r>
          </a:p>
        </p:txBody>
      </p:sp>
      <p:sp>
        <p:nvSpPr>
          <p:cNvPr id="4" name="3 Marcador de número de diapositiva"/>
          <p:cNvSpPr>
            <a:spLocks noGrp="1"/>
          </p:cNvSpPr>
          <p:nvPr>
            <p:ph type="sldNum" sz="quarter" idx="5"/>
          </p:nvPr>
        </p:nvSpPr>
        <p:spPr/>
        <p:txBody>
          <a:bodyPr/>
          <a:lstStyle/>
          <a:p>
            <a:pPr>
              <a:defRPr/>
            </a:pPr>
            <a:fld id="{5A7B5D1F-45D4-4C78-B471-A3600B377BE0}" type="slidenum">
              <a:rPr lang="es-AR" smtClean="0"/>
              <a:pPr>
                <a:defRPr/>
              </a:pPr>
              <a:t>14</a:t>
            </a:fld>
            <a:endParaRPr lang="es-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2750/2010</a:t>
            </a:r>
          </a:p>
          <a:p>
            <a:pPr>
              <a:defRPr/>
            </a:pPr>
            <a:r>
              <a:rPr lang="es-AR" dirty="0" smtClean="0"/>
              <a:t>18 de Enero de 2010</a:t>
            </a:r>
          </a:p>
          <a:p>
            <a:pPr>
              <a:defRPr/>
            </a:pPr>
            <a:r>
              <a:rPr lang="es-AR" dirty="0" smtClean="0"/>
              <a:t>Estado de la Norma: Vigente</a:t>
            </a:r>
          </a:p>
          <a:p>
            <a:pPr>
              <a:defRPr/>
            </a:pPr>
            <a:r>
              <a:rPr lang="es-AR" dirty="0" smtClean="0"/>
              <a:t>DATOS DE PUBLICACIÓN</a:t>
            </a:r>
          </a:p>
          <a:p>
            <a:pPr>
              <a:defRPr/>
            </a:pPr>
            <a:r>
              <a:rPr lang="es-AR" dirty="0" smtClean="0"/>
              <a:t>Boletín Oficial: 21 de Enero de 2010</a:t>
            </a:r>
          </a:p>
          <a:p>
            <a:pPr>
              <a:defRPr/>
            </a:pPr>
            <a:r>
              <a:rPr lang="es-AR" dirty="0" smtClean="0"/>
              <a:t>Boletín AFIP Nº 152, Marzo de 2010, página 475 </a:t>
            </a:r>
          </a:p>
          <a:p>
            <a:pPr>
              <a:defRPr/>
            </a:pPr>
            <a:r>
              <a:rPr lang="es-AR" dirty="0" smtClean="0"/>
              <a:t>ASUNTO</a:t>
            </a:r>
          </a:p>
          <a:p>
            <a:pPr>
              <a:defRPr/>
            </a:pPr>
            <a:r>
              <a:rPr lang="es-AR" dirty="0" smtClean="0"/>
              <a:t>PROCEDIMIENTO. IMPUESTO AL VALOR AGREGADO. Productores de granos. Régimen de información de capacidad productiva. Resolución General N° 2.300, sus modificatorias y complementarias. Resolución General N° 2.596, sus modificatorias y complementarias. Norma complementaria.</a:t>
            </a:r>
          </a:p>
          <a:p>
            <a:pPr>
              <a:defRPr/>
            </a:pPr>
            <a:r>
              <a:rPr lang="es-AR" dirty="0" smtClean="0"/>
              <a:t>GENERALIDADES</a:t>
            </a:r>
          </a:p>
          <a:p>
            <a:pPr>
              <a:defRPr/>
            </a:pPr>
            <a:r>
              <a:rPr lang="es-AR" dirty="0" smtClean="0"/>
              <a:t>Cantidad de Artículos: 9</a:t>
            </a:r>
          </a:p>
          <a:p>
            <a:pPr>
              <a:defRPr/>
            </a:pPr>
            <a:r>
              <a:rPr lang="es-AR" dirty="0" smtClean="0"/>
              <a:t>Entrada en vigencia establecida por el articulo 8</a:t>
            </a:r>
          </a:p>
          <a:p>
            <a:pPr>
              <a:defRPr/>
            </a:pPr>
            <a:r>
              <a:rPr lang="es-AR" dirty="0" smtClean="0"/>
              <a:t>Fecha de Entrada en Vigencia: 21/01/2010</a:t>
            </a:r>
          </a:p>
          <a:p>
            <a:pPr>
              <a:defRPr/>
            </a:pPr>
            <a:r>
              <a:rPr lang="es-AR" dirty="0" smtClean="0"/>
              <a:t>Complementa a:</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4</a:t>
            </a:r>
            <a:endParaRPr lang="es-AR" dirty="0" smtClean="0"/>
          </a:p>
          <a:p>
            <a:pPr>
              <a:defRPr/>
            </a:pPr>
            <a:r>
              <a:rPr lang="es-AR" dirty="0" smtClean="0"/>
              <a:t>Modificado por:</a:t>
            </a:r>
          </a:p>
          <a:p>
            <a:pPr>
              <a:defRPr/>
            </a:pPr>
            <a:r>
              <a:rPr lang="es-AR" dirty="0" smtClean="0">
                <a:hlinkClick r:id="rId6"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6</a:t>
            </a:r>
            <a:endParaRPr lang="es-AR" dirty="0" smtClean="0"/>
          </a:p>
          <a:p>
            <a:pPr>
              <a:defRPr/>
            </a:pPr>
            <a:r>
              <a:rPr lang="es-AR" dirty="0" smtClean="0"/>
              <a:t>Modificado por:</a:t>
            </a:r>
          </a:p>
          <a:p>
            <a:pPr>
              <a:defRPr/>
            </a:pPr>
            <a:r>
              <a:rPr lang="es-AR" dirty="0" smtClean="0">
                <a:hlinkClick r:id="rId6"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Anexo II</a:t>
            </a:r>
            <a:endParaRPr lang="es-AR" dirty="0" smtClean="0"/>
          </a:p>
          <a:p>
            <a:pPr>
              <a:defRPr/>
            </a:pPr>
            <a:r>
              <a:rPr lang="es-AR" dirty="0" smtClean="0"/>
              <a:t>Modificado por:</a:t>
            </a:r>
          </a:p>
          <a:p>
            <a:pPr>
              <a:defRPr/>
            </a:pPr>
            <a:r>
              <a:rPr lang="es-AR" dirty="0" smtClean="0">
                <a:hlinkClick r:id="rId6"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Anexo III</a:t>
            </a:r>
            <a:endParaRPr lang="es-AR" dirty="0" smtClean="0"/>
          </a:p>
          <a:p>
            <a:pPr>
              <a:defRPr/>
            </a:pPr>
            <a:r>
              <a:rPr lang="es-AR" dirty="0" smtClean="0"/>
              <a:t>Modificado por:</a:t>
            </a:r>
          </a:p>
          <a:p>
            <a:pPr>
              <a:defRPr/>
            </a:pPr>
            <a:r>
              <a:rPr lang="es-AR" dirty="0" smtClean="0">
                <a:hlinkClick r:id="rId6"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PROCEDIMIENTO TRIBUTARIO-COMERCIALIZACION DE PRODUCTOS AGROPECUARIOS-GRANOS</a:t>
            </a:r>
          </a:p>
          <a:p>
            <a:pPr>
              <a:defRPr/>
            </a:pPr>
            <a:r>
              <a:rPr lang="es-AR" dirty="0" smtClean="0"/>
              <a:t>VISTO</a:t>
            </a:r>
          </a:p>
          <a:p>
            <a:pPr>
              <a:defRPr/>
            </a:pPr>
            <a:r>
              <a:rPr lang="es-AR" dirty="0" smtClean="0"/>
              <a:t>VISTO la Actuación SIGEA Nº 10056-978-2009 del Registro de esta Administración Federal, y</a:t>
            </a:r>
          </a:p>
          <a:p>
            <a:pPr>
              <a:defRPr/>
            </a:pPr>
            <a:r>
              <a:rPr lang="es-AR" dirty="0" smtClean="0"/>
              <a:t>CONSIDERANDO</a:t>
            </a:r>
          </a:p>
          <a:p>
            <a:pPr>
              <a:defRPr/>
            </a:pPr>
            <a:r>
              <a:rPr lang="es-AR" dirty="0" smtClean="0"/>
              <a:t>Que, con el objetivo de optimizar las funciones de aplicación y fiscalización que le competen, resulta vital para esta Administración Federal contar con información acerca de las existencias y de la capacidad de producción, por cultivos y campaña, que poseen los productores de granos, habida cuenta su incidencia directa en los diferentes gravámenes que recaen sobre dicha actividad.</a:t>
            </a:r>
          </a:p>
          <a:p>
            <a:pPr>
              <a:defRPr/>
            </a:pPr>
            <a:r>
              <a:rPr lang="es-AR" dirty="0" smtClean="0"/>
              <a:t>Que a tal efecto deviene necesario establecer un régimen de información a cargo de los sujetos citados precedentemente.</a:t>
            </a:r>
          </a:p>
          <a:p>
            <a:pPr>
              <a:defRPr/>
            </a:pPr>
            <a:r>
              <a:rPr lang="es-AR" dirty="0" smtClean="0"/>
              <a:t>Que, con el fin de garantizar su oportuno y cabal cumplimiento, corresponde prever las implicancias de los desvíos que se constaten frente al "Registro Fiscal de Operadores en la Compraventa de Granos y Legumbres Secas", establecido mediante la Resolución General N° 2.300, sus modificatorias y complementarias, así como a la registración de contratos y operaciones prevista por la Resolución General N° 2.596, sus modificatorias y complementarias.</a:t>
            </a:r>
          </a:p>
          <a:p>
            <a:pPr>
              <a:defRPr/>
            </a:pPr>
            <a:r>
              <a:rPr lang="es-AR" dirty="0" smtClean="0"/>
              <a:t>Que han tomado la intervención que les compete la Dirección de Legislación, las Subdirecciones Generales de Asuntos Jurídicos, de Fiscalización y de Sistemas y Telecomunicaciones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 11.683, texto ordenado en 1998 y sus modificaciones, y el Artículo 7° del Decreto N° 618 del 10 de julio de 1997, sus modificatorios y sus complementarios.</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hlinkClick r:id="rId9" action="ppaction://hlinkfile"/>
              </a:rPr>
              <a:t>Ley Nº 20631 (T.O. 1997)</a:t>
            </a:r>
            <a:r>
              <a:rPr lang="es-AR" dirty="0" smtClean="0"/>
              <a:t> Articulo Nº 27 (LEY DE IMPUESTO AL VALOR AGREGADO)</a:t>
            </a:r>
          </a:p>
          <a:p>
            <a:pPr>
              <a:defRPr/>
            </a:pPr>
            <a:r>
              <a:rPr lang="es-AR" dirty="0" smtClean="0">
                <a:hlinkClick r:id="rId10" action="ppaction://hlinkfile"/>
              </a:rPr>
              <a:t>Ley Nº 11683</a:t>
            </a:r>
            <a:r>
              <a:rPr lang="es-AR" dirty="0" smtClean="0"/>
              <a:t> Articulo Nº 22</a:t>
            </a:r>
          </a:p>
          <a:p>
            <a:pPr>
              <a:defRPr/>
            </a:pPr>
            <a:r>
              <a:rPr lang="es-AR" dirty="0" smtClean="0">
                <a:hlinkClick r:id="rId11"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A - ALCANCE</a:t>
            </a:r>
          </a:p>
          <a:p>
            <a:pPr>
              <a:defRPr/>
            </a:pPr>
            <a:r>
              <a:rPr lang="es-AR" dirty="0" smtClean="0"/>
              <a:t>Artículo 1:</a:t>
            </a:r>
          </a:p>
          <a:p>
            <a:pPr>
              <a:defRPr/>
            </a:pPr>
            <a:r>
              <a:rPr lang="es-AR" dirty="0" smtClean="0"/>
              <a:t>ARTICULO 1°.- </a:t>
            </a:r>
            <a:r>
              <a:rPr lang="es-AR" dirty="0" err="1" smtClean="0"/>
              <a:t>Establécese</a:t>
            </a:r>
            <a:r>
              <a:rPr lang="es-AR" dirty="0" smtClean="0"/>
              <a:t> un régimen de información respecto de las existencias de granos no destinados a la siembra -cereales y oleaginosos- y legumbres secas -porotos, arvejas y lentejas- de propia producción y de la capacidad de producción de los contribuyentes que desarrollen la actividad agrícola, de acuerdo con los requisitos, plazos y demás condiciones que se disponen por esta resolución general.</a:t>
            </a:r>
          </a:p>
          <a:p>
            <a:pPr>
              <a:defRPr/>
            </a:pPr>
            <a:r>
              <a:rPr lang="es-AR" dirty="0" smtClean="0"/>
              <a:t>B - SUJETOS OBLIGADOS</a:t>
            </a:r>
          </a:p>
          <a:p>
            <a:pPr>
              <a:defRPr/>
            </a:pPr>
            <a:r>
              <a:rPr lang="es-AR" dirty="0" smtClean="0"/>
              <a:t>Artículo 2:</a:t>
            </a:r>
          </a:p>
          <a:p>
            <a:pPr>
              <a:defRPr/>
            </a:pPr>
            <a:r>
              <a:rPr lang="es-AR" dirty="0" smtClean="0"/>
              <a:t>ARTICULO 2°.- Quedan obligados por el presente régimen los productores cuya actividad sea la obtención de los productos indicados en el Artículo 1°, mediante la explotación de inmuebles rurales, propios o de terceros, bajo alguna de las formas establecidas por la Ley N° 13.246 y sus modificaciones, de Arrendamientos y Aparcerías Rurales, u otras modalidades.</a:t>
            </a:r>
          </a:p>
          <a:p>
            <a:pPr>
              <a:defRPr/>
            </a:pPr>
            <a:r>
              <a:rPr lang="es-AR" dirty="0" smtClean="0"/>
              <a:t>Asimismo, se encuentran alcanzados los contribuyentes que en forma complementaria a su actividad principal desarrollen la actividad citada en el párrafo anterior.</a:t>
            </a:r>
          </a:p>
          <a:p>
            <a:pPr>
              <a:defRPr/>
            </a:pPr>
            <a:r>
              <a:rPr lang="es-AR" dirty="0" smtClean="0"/>
              <a:t>Referencias Normativas:</a:t>
            </a:r>
          </a:p>
          <a:p>
            <a:pPr>
              <a:defRPr/>
            </a:pPr>
            <a:r>
              <a:rPr lang="es-AR" dirty="0" smtClean="0">
                <a:hlinkClick r:id="rId12" action="ppaction://hlinkfile"/>
              </a:rPr>
              <a:t>Ley Nº 13246</a:t>
            </a:r>
            <a:r>
              <a:rPr lang="es-AR" dirty="0" smtClean="0"/>
              <a:t> (ARRENDAMIENTOS Y APARCERIAS RURALES.)</a:t>
            </a:r>
          </a:p>
          <a:p>
            <a:pPr>
              <a:defRPr/>
            </a:pPr>
            <a:r>
              <a:rPr lang="es-AR" dirty="0" smtClean="0"/>
              <a:t>C - PROCEDIMIENTO</a:t>
            </a:r>
          </a:p>
          <a:p>
            <a:pPr>
              <a:defRPr/>
            </a:pPr>
            <a:r>
              <a:rPr lang="es-AR" dirty="0" smtClean="0"/>
              <a:t>Artículo 3:</a:t>
            </a:r>
          </a:p>
          <a:p>
            <a:pPr>
              <a:defRPr/>
            </a:pPr>
            <a:r>
              <a:rPr lang="es-AR" dirty="0" smtClean="0"/>
              <a:t>ARTICULO 3°.- Los sujetos comprendidos en el Artículo 2°, a los fines de informar las existencias de los productos indicados en el Artículo 1° originados en su propia producción y su capacidad de producción, deberán ingresar al servicio "PRODUCTORES AGRICOLAS - CAPACIDAD PRODUCTIVA" del sitio "web" de este Organismo (http://www.afip.gob.ar), mediante la utilización de la "Clave Fiscal" obtenida según el procedimiento establecido por la Resolución General N° 2.239, su modificatoria y complementarias, y consignar los datos requeridos por el sistema.</a:t>
            </a:r>
          </a:p>
          <a:p>
            <a:pPr>
              <a:defRPr/>
            </a:pPr>
            <a:r>
              <a:rPr lang="es-AR" dirty="0" smtClean="0"/>
              <a:t>Dicha obligación deberá cumplimentarse aun cuando el sujeto obligado no disponga, al momento de producir la información, de existencias de los productos indicados en el Artículo 1° de propia producción y/o superficie afectada a la producción agrícola.</a:t>
            </a:r>
          </a:p>
          <a:p>
            <a:pPr>
              <a:defRPr/>
            </a:pPr>
            <a:r>
              <a:rPr lang="es-AR" dirty="0" smtClean="0"/>
              <a:t>Referencias Normativas:</a:t>
            </a:r>
          </a:p>
          <a:p>
            <a:pPr>
              <a:defRPr/>
            </a:pPr>
            <a:r>
              <a:rPr lang="es-AR" dirty="0" smtClean="0">
                <a:hlinkClick r:id="rId13" action="ppaction://hlinkfile"/>
              </a:rPr>
              <a:t>Resolución General Nº 2239/2007</a:t>
            </a:r>
            <a:endParaRPr lang="es-AR" dirty="0" smtClean="0"/>
          </a:p>
          <a:p>
            <a:pPr>
              <a:defRPr/>
            </a:pPr>
            <a:r>
              <a:rPr lang="es-AR" dirty="0" smtClean="0"/>
              <a:t>D - VENCIMIENTO</a:t>
            </a:r>
          </a:p>
          <a:p>
            <a:pPr>
              <a:defRPr/>
            </a:pPr>
            <a:r>
              <a:rPr lang="es-AR" dirty="0" smtClean="0"/>
              <a:t>Artículo 4 Texto vigente según RG AFIP Nº 3102/2011:</a:t>
            </a:r>
          </a:p>
          <a:p>
            <a:pPr>
              <a:defRPr/>
            </a:pPr>
            <a:r>
              <a:rPr lang="es-AR" dirty="0" smtClean="0"/>
              <a:t>ARTICULO 4º.- La información de las existencias de granos y de la capacidad de producción se suministrará -por cada campaña agrícola-en los plazos que, para cada caso, se establecen a continuación:</a:t>
            </a:r>
          </a:p>
          <a:p>
            <a:pPr>
              <a:defRPr/>
            </a:pPr>
            <a:r>
              <a:rPr lang="es-AR" dirty="0" smtClean="0"/>
              <a:t>a) Existencias -al día 31 de agosto de cada año-de granos no destinados a la siembra -cereales y oleaginosos-y legumbres secas -porotos, arvejas y lentejas-de propia producción (stock) detallados en el Anexo I: desde el día 1 y hasta el día 30 de septiembre de cada año, ambos inclusive.</a:t>
            </a:r>
          </a:p>
          <a:p>
            <a:pPr>
              <a:defRPr/>
            </a:pPr>
            <a:r>
              <a:rPr lang="es-AR" dirty="0" smtClean="0"/>
              <a:t>b) Superficie agrícola destinada a los cultivos indicados en el Anexo II: desde el día 1 de julio y hasta el día 31 de octubre de cada año, ambos inclusive.</a:t>
            </a:r>
          </a:p>
          <a:p>
            <a:pPr>
              <a:defRPr/>
            </a:pPr>
            <a:r>
              <a:rPr lang="es-AR" dirty="0" smtClean="0"/>
              <a:t>c) Superficie agrícola destinada a los cultivos mencionados en el Anexo III: desde el día 1 de septiembre correspondiente al año de inicio de la campaña agrícola y hasta el día 31 de enero del año inmediato siguiente, ambos inclusive.</a:t>
            </a:r>
          </a:p>
          <a:p>
            <a:pPr>
              <a:defRPr/>
            </a:pPr>
            <a:r>
              <a:rPr lang="es-AR" dirty="0" smtClean="0"/>
              <a:t>La información indicada en los incisos precedentes deberá ser remitida con anterioridad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La información suministrada podrá ser modificada antes del vencimiento de los plazos indicados precedentemente, ingresando al servicio mencionado en el Artículo 3º. En tal supuesto resultarán válidos los últimos datos informados.</a:t>
            </a:r>
          </a:p>
          <a:p>
            <a:pPr>
              <a:defRPr/>
            </a:pPr>
            <a:r>
              <a:rPr lang="es-AR" dirty="0" smtClean="0"/>
              <a:t>Transcurridos los plazos fijados, toda modificación de los datos ingresados al sistema informativo, deberá formalizarse presentando una nota en la dependencia de este Organismo en la que el contribuyente se encuentre inscripto, con arreglo a lo dispuesto por la Resolución General Nº 1128, en la cual se informarán -con carácter de declaración jurada-los datos que se desean adecuar.</a:t>
            </a:r>
          </a:p>
          <a:p>
            <a:pPr>
              <a:defRPr/>
            </a:pPr>
            <a:r>
              <a:rPr lang="es-AR" dirty="0" smtClean="0"/>
              <a:t>La mencionada presentación deberá efectuarse adjuntando el acuse de recibo generado en la presentación, el detalle de la información ingresada generado por la aplicación y la documentación </a:t>
            </a:r>
            <a:r>
              <a:rPr lang="es-AR" dirty="0" err="1" smtClean="0"/>
              <a:t>respaldatoria</a:t>
            </a:r>
            <a:r>
              <a:rPr lang="es-AR" dirty="0" smtClean="0"/>
              <a:t> de la modificación solicitada.</a:t>
            </a:r>
          </a:p>
          <a:p>
            <a:pPr>
              <a:defRPr/>
            </a:pPr>
            <a:r>
              <a:rPr lang="es-AR" dirty="0" smtClean="0"/>
              <a:t>Modificado por:</a:t>
            </a:r>
          </a:p>
          <a:p>
            <a:pPr>
              <a:defRPr/>
            </a:pPr>
            <a:r>
              <a:rPr lang="es-AR" dirty="0" smtClean="0">
                <a:hlinkClick r:id="rId6"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sustituído</a:t>
            </a:r>
            <a:r>
              <a:rPr lang="es-AR" dirty="0" smtClean="0"/>
              <a:t>; Anexos II y III </a:t>
            </a:r>
            <a:r>
              <a:rPr lang="es-AR" dirty="0" err="1" smtClean="0"/>
              <a:t>sustituídos</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 Texto original según RG AFIP Nº 2750/2010:</a:t>
            </a:r>
          </a:p>
          <a:p>
            <a:pPr>
              <a:defRPr/>
            </a:pPr>
            <a:r>
              <a:rPr lang="es-AR" dirty="0" smtClean="0"/>
              <a:t>ARTICULO 4°.- La información de las existencias de granos y de la capacidad de producción se suministrará -por cada campaña agrícola- en los plazos que, para cada caso, se establecen a continuación:</a:t>
            </a:r>
          </a:p>
          <a:p>
            <a:pPr>
              <a:defRPr/>
            </a:pPr>
            <a:r>
              <a:rPr lang="es-AR" dirty="0" smtClean="0"/>
              <a:t>a) Existencias -al día 31 de agosto de cada año- de granos no destinados a la siembra -cereales y oleaginosos- y legumbres secas -porotos, arvejas y lentejas- de propia producción (stock) detallados en el Anexo I: desde el 1 y hasta el 10 de septiembre de cada año, ambos inclusive.</a:t>
            </a:r>
          </a:p>
          <a:p>
            <a:pPr>
              <a:defRPr/>
            </a:pPr>
            <a:r>
              <a:rPr lang="es-AR" dirty="0" smtClean="0"/>
              <a:t>b) Superficie agrícola destinada a los cultivos indicados en Anexo II: desde el día 1 de julio y hasta el día 31 de octubre de cada año, ambos inclusive.</a:t>
            </a:r>
          </a:p>
          <a:p>
            <a:pPr>
              <a:defRPr/>
            </a:pPr>
            <a:r>
              <a:rPr lang="es-AR" dirty="0" smtClean="0"/>
              <a:t>c) Superficie agrícola destinada a los cultivos mencionados en el Anexo III: desde el día 1 de noviembre correspondiente al año de inicio de la campaña agrícola y hasta el día 31 de enero del año inmediato siguiente, ambos inclusive.</a:t>
            </a:r>
          </a:p>
          <a:p>
            <a:pPr>
              <a:defRPr/>
            </a:pPr>
            <a:r>
              <a:rPr lang="es-AR" dirty="0" smtClean="0"/>
              <a:t>La información indicada en los incisos precedentes deberá ser remitida previamente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Los datos informados podrán ser modificados antes del vencimiento de los plazos indicados precedentemente, ingresando nuevamente al servicio mencionado en el Artículo 3°, a cuyo fin resultarán válidos los últimos informados.</a:t>
            </a:r>
          </a:p>
          <a:p>
            <a:pPr>
              <a:defRPr/>
            </a:pPr>
            <a:r>
              <a:rPr lang="es-AR" dirty="0" smtClean="0"/>
              <a:t>Transcurridos los plazos señalados, toda modificación de los datos ingresados al sistema informativo, deberá solicitarse presentando una nota en la dependencia de este Organismo en la que el contribuyente se encuentre inscripto, con arreglo a lo dispuesto por la Resolución General N° 1.128, en la cual se informarán -con carácter de declaración jurada- los datos que se desean modificar adjuntando el acuse de recibo generado en la presentación, el detalle de la información declarada generado por la aplicación y la documentación </a:t>
            </a:r>
            <a:r>
              <a:rPr lang="es-AR" dirty="0" err="1" smtClean="0"/>
              <a:t>respaldatoria</a:t>
            </a:r>
            <a:r>
              <a:rPr lang="es-AR" dirty="0" smtClean="0"/>
              <a:t> de la modificación solicitada.</a:t>
            </a:r>
          </a:p>
          <a:p>
            <a:pPr>
              <a:defRPr/>
            </a:pPr>
            <a:r>
              <a:rPr lang="es-AR" dirty="0" smtClean="0"/>
              <a:t>Referencias Normativas:</a:t>
            </a:r>
          </a:p>
          <a:p>
            <a:pPr>
              <a:defRPr/>
            </a:pPr>
            <a:r>
              <a:rPr lang="es-AR" dirty="0" smtClean="0">
                <a:hlinkClick r:id="rId14" action="ppaction://hlinkfile"/>
              </a:rPr>
              <a:t>Resolución General Nº 1128/2001</a:t>
            </a:r>
            <a:endParaRPr lang="es-AR" dirty="0" smtClean="0"/>
          </a:p>
          <a:p>
            <a:pPr>
              <a:defRPr/>
            </a:pPr>
            <a:r>
              <a:rPr lang="es-AR" dirty="0" smtClean="0"/>
              <a:t>E - DISPOSICIONES GENERALES</a:t>
            </a:r>
          </a:p>
          <a:p>
            <a:pPr>
              <a:defRPr/>
            </a:pPr>
            <a:r>
              <a:rPr lang="es-AR" dirty="0" smtClean="0"/>
              <a:t>Artículo 5:</a:t>
            </a:r>
          </a:p>
          <a:p>
            <a:pPr>
              <a:defRPr/>
            </a:pPr>
            <a:r>
              <a:rPr lang="es-AR" dirty="0" smtClean="0"/>
              <a:t>ARTICULO 5°.- No obstante lo establecido en el Artículo 4°, la información correspondiente a la campaña agrícola 2009/2010 en lo referente a las existencias de granos al 31 de agosto de 2009 y a la capacidad de producción de los grupos de cultivos indicados en los Anexos II y III, deberá suministrarse hasta el 28 de febrero de 2010, inclusive.</a:t>
            </a:r>
          </a:p>
          <a:p>
            <a:pPr>
              <a:defRPr/>
            </a:pPr>
            <a:r>
              <a:rPr lang="es-AR" dirty="0" smtClean="0"/>
              <a:t>Artículo 6 Texto vigente según RG AFIP Nº 3102/2011:</a:t>
            </a:r>
          </a:p>
          <a:p>
            <a:pPr>
              <a:defRPr/>
            </a:pPr>
            <a:r>
              <a:rPr lang="es-AR" dirty="0" smtClean="0"/>
              <a:t>ARTICULO 6º.- El incumplimiento -total o parcial-del régimen de información dispuesto por esta resolución general obstará a la registración de los contratos y operaciones conforme lo establecido por la Resolución General Nº 2596, sus modificatorias y complementarias, o de los Formularios C1116B o C1116C, de acuerdo a las previsiones correspondientes al sujeto obligado, hasta tanto se subsane el incumplimiento. Asimismo, hará pasible a los responsables comprendidos en el Artículo 2º de la presente, de las sanciones previstas en la Ley Nº 11.683, texto ordenado 1998 y sus modificaciones.</a:t>
            </a:r>
          </a:p>
          <a:p>
            <a:pPr>
              <a:defRPr/>
            </a:pPr>
            <a:r>
              <a:rPr lang="es-AR" dirty="0" smtClean="0"/>
              <a:t>Sin perjuicio de lo dispuesto en el párrafo anterior, esta Administración Federal podrá determinar la incorrecta conducta fiscal de los responsables indicados en el precitado Artículo 2º y disponer la suspensión transitoria de los mismos en el "Registro Fiscal de Operadores en la Compraventa de Granos y Legumbres Secas" establecido por la Resolución General Nº 2300, sus modificatorias y complementarias, en las siguientes situaciones:</a:t>
            </a:r>
          </a:p>
          <a:p>
            <a:pPr>
              <a:defRPr/>
            </a:pPr>
            <a:r>
              <a:rPr lang="es-AR" dirty="0" smtClean="0"/>
              <a:t>a) Falta de presentación -total o parcial-del régimen de información dispuesto por la presente resolución general. Dicha conducta será encuadrada en el punto 7., Apartado A del Anexo VI de la Resolución General Nº 2300, sus modificatorias y complementarias.</a:t>
            </a:r>
          </a:p>
          <a:p>
            <a:pPr>
              <a:defRPr/>
            </a:pPr>
            <a:r>
              <a:rPr lang="es-AR" dirty="0" smtClean="0"/>
              <a:t>b) Falta de correspondencia entre los datos informados y la realidad económica de la actividad desarrollada por el contribuyente, determinada mediante controles objetivos practicados con motivo de verificaciones y/o fiscalizaciones, en cuyo caso, el responsable será pasible del tratamiento previsto para las causales que correspondan del Apartado B del anexo citado.</a:t>
            </a:r>
          </a:p>
          <a:p>
            <a:pPr>
              <a:defRPr/>
            </a:pPr>
            <a:r>
              <a:rPr lang="es-AR" dirty="0" smtClean="0"/>
              <a:t>Modificado por:</a:t>
            </a:r>
          </a:p>
          <a:p>
            <a:pPr>
              <a:defRPr/>
            </a:pPr>
            <a:r>
              <a:rPr lang="es-AR" dirty="0" smtClean="0">
                <a:hlinkClick r:id="rId6"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 Texto original según RG AFIP Nº 2750/2010:</a:t>
            </a:r>
          </a:p>
          <a:p>
            <a:pPr>
              <a:defRPr/>
            </a:pPr>
            <a:r>
              <a:rPr lang="es-AR" dirty="0" smtClean="0"/>
              <a:t>ARTICULO 6.- El incumplimiento -total o parcial- del régimen de información dispuesto en esta resolución general producirá, respecto de los responsables comprendidos en el Artículo 2°, los siguientes efectos:</a:t>
            </a:r>
          </a:p>
          <a:p>
            <a:pPr>
              <a:defRPr/>
            </a:pPr>
            <a:r>
              <a:rPr lang="es-AR" dirty="0" smtClean="0"/>
              <a:t>a) Obstará a la registración de los contratos y operaciones conforme a la Resolución General N° 2.596, sus modificatorias y complementarias, o de los Formularios C1116B o C1116C, de acuerdo con las previsiones correspondientes al sujeto obligado, hasta tanto se subsane el incumplimiento.</a:t>
            </a:r>
          </a:p>
          <a:p>
            <a:pPr>
              <a:defRPr/>
            </a:pPr>
            <a:r>
              <a:rPr lang="es-AR" dirty="0" smtClean="0"/>
              <a:t>b) Hará pasible a los mismos de las sanciones previstas en la Ley N° 11.683, texto ordenado en 1998 y sus modificaciones.</a:t>
            </a:r>
          </a:p>
          <a:p>
            <a:pPr>
              <a:defRPr/>
            </a:pPr>
            <a:r>
              <a:rPr lang="es-AR" dirty="0" smtClean="0"/>
              <a:t>c) Resultará encuadrado en el punto 7. Apartado A del Anexo VI de la Resolución General N° 2.300, sus modificatorias y complementarias.</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hlinkClick r:id="rId15" action="ppaction://hlinkfile"/>
              </a:rPr>
              <a:t>Ley Nº 11683 (T.O. 1998)</a:t>
            </a:r>
            <a:r>
              <a:rPr lang="es-AR" dirty="0" smtClean="0"/>
              <a:t> (LEY DE PROCEDIMIENTO TRIBUTARIO)</a:t>
            </a:r>
          </a:p>
          <a:p>
            <a:pPr>
              <a:defRPr/>
            </a:pPr>
            <a:r>
              <a:rPr lang="es-AR" dirty="0" smtClean="0">
                <a:hlinkClick r:id="rId3" action="ppaction://hlinkfile"/>
              </a:rPr>
              <a:t>Resolución General Nº 2300/2007</a:t>
            </a:r>
            <a:r>
              <a:rPr lang="es-AR" dirty="0" smtClean="0"/>
              <a:t> (Anexo IV, Apartado A, punto 7.)</a:t>
            </a:r>
          </a:p>
          <a:p>
            <a:pPr>
              <a:defRPr/>
            </a:pPr>
            <a:r>
              <a:rPr lang="es-AR" dirty="0" smtClean="0"/>
              <a:t>Artículo 7:</a:t>
            </a:r>
          </a:p>
          <a:p>
            <a:pPr>
              <a:defRPr/>
            </a:pPr>
            <a:r>
              <a:rPr lang="es-AR" dirty="0" smtClean="0"/>
              <a:t>ARTICULO 7°.- </a:t>
            </a:r>
            <a:r>
              <a:rPr lang="es-AR" dirty="0" err="1" smtClean="0"/>
              <a:t>Apruébanse</a:t>
            </a:r>
            <a:r>
              <a:rPr lang="es-AR" dirty="0" smtClean="0"/>
              <a:t> los Anexos I, II y III que forman parte de la presente.</a:t>
            </a:r>
          </a:p>
          <a:p>
            <a:pPr>
              <a:defRPr/>
            </a:pPr>
            <a:r>
              <a:rPr lang="es-AR" dirty="0" smtClean="0"/>
              <a:t>Artículo 8:</a:t>
            </a:r>
          </a:p>
          <a:p>
            <a:pPr>
              <a:defRPr/>
            </a:pPr>
            <a:r>
              <a:rPr lang="es-AR" dirty="0" smtClean="0"/>
              <a:t>ARTICULO 8°.- Las disposiciones establecidas en esta resolución general entrarán en vigencia a partir del día de su publicación en el Boletín Oficial, inclusive.</a:t>
            </a:r>
          </a:p>
          <a:p>
            <a:pPr>
              <a:defRPr/>
            </a:pPr>
            <a:r>
              <a:rPr lang="es-AR" dirty="0" smtClean="0"/>
              <a:t>Artículo 9:</a:t>
            </a:r>
          </a:p>
          <a:p>
            <a:pPr>
              <a:defRPr/>
            </a:pPr>
            <a:r>
              <a:rPr lang="es-AR" dirty="0" smtClean="0"/>
              <a:t>ARTICULO 9°.- Regístrese, publíquese, </a:t>
            </a:r>
            <a:r>
              <a:rPr lang="es-AR" dirty="0" err="1" smtClean="0"/>
              <a:t>dése</a:t>
            </a:r>
            <a:r>
              <a:rPr lang="es-AR" dirty="0" smtClean="0"/>
              <a:t> a la Dirección Nacional del Registro Oficial y archívese.</a:t>
            </a:r>
          </a:p>
          <a:p>
            <a:pPr>
              <a:defRPr/>
            </a:pPr>
            <a:r>
              <a:rPr lang="es-AR" dirty="0" smtClean="0"/>
              <a:t>ANEXO I RESOLUCION GENERAL N° 2.750 - CODIFICACION DE TIPOS DE GRANOS PARA INFORMAR EXISTENCIAS</a:t>
            </a:r>
            <a:br>
              <a:rPr lang="es-AR" dirty="0" smtClean="0"/>
            </a:br>
            <a:endParaRPr lang="es-AR" dirty="0" smtClean="0"/>
          </a:p>
          <a:p>
            <a:pPr>
              <a:defRPr/>
            </a:pPr>
            <a:r>
              <a:rPr lang="es-AR" dirty="0" smtClean="0"/>
              <a:t>1 Lino</a:t>
            </a:r>
          </a:p>
          <a:p>
            <a:pPr>
              <a:defRPr/>
            </a:pPr>
            <a:r>
              <a:rPr lang="es-AR" dirty="0" smtClean="0"/>
              <a:t>2 Girasol</a:t>
            </a:r>
          </a:p>
          <a:p>
            <a:pPr>
              <a:defRPr/>
            </a:pPr>
            <a:r>
              <a:rPr lang="es-AR" dirty="0" smtClean="0"/>
              <a:t>3 Maní en caja</a:t>
            </a:r>
          </a:p>
          <a:p>
            <a:pPr>
              <a:defRPr/>
            </a:pPr>
            <a:r>
              <a:rPr lang="es-AR" dirty="0" smtClean="0"/>
              <a:t>5 Maní para industria de selección</a:t>
            </a:r>
          </a:p>
          <a:p>
            <a:pPr>
              <a:defRPr/>
            </a:pPr>
            <a:r>
              <a:rPr lang="es-AR" dirty="0" smtClean="0"/>
              <a:t>6 Maní para industria aceitera</a:t>
            </a:r>
          </a:p>
          <a:p>
            <a:pPr>
              <a:defRPr/>
            </a:pPr>
            <a:r>
              <a:rPr lang="es-AR" dirty="0" smtClean="0"/>
              <a:t>7 Maní tipo confitería</a:t>
            </a:r>
          </a:p>
          <a:p>
            <a:pPr>
              <a:defRPr/>
            </a:pPr>
            <a:r>
              <a:rPr lang="es-AR" dirty="0" smtClean="0"/>
              <a:t>8 Colza</a:t>
            </a:r>
          </a:p>
          <a:p>
            <a:pPr>
              <a:defRPr/>
            </a:pPr>
            <a:r>
              <a:rPr lang="es-AR" dirty="0" smtClean="0"/>
              <a:t>9 Colza "00"/Canola</a:t>
            </a:r>
          </a:p>
          <a:p>
            <a:pPr>
              <a:defRPr/>
            </a:pPr>
            <a:r>
              <a:rPr lang="es-AR" dirty="0" smtClean="0"/>
              <a:t>10 Trigo forrajero</a:t>
            </a:r>
          </a:p>
          <a:p>
            <a:pPr>
              <a:defRPr/>
            </a:pPr>
            <a:r>
              <a:rPr lang="es-AR" dirty="0" smtClean="0"/>
              <a:t>11 Cebada forrajera</a:t>
            </a:r>
          </a:p>
          <a:p>
            <a:pPr>
              <a:defRPr/>
            </a:pPr>
            <a:r>
              <a:rPr lang="es-AR" dirty="0" smtClean="0"/>
              <a:t>12 Cebada apta para </a:t>
            </a:r>
            <a:r>
              <a:rPr lang="es-AR" dirty="0" err="1" smtClean="0"/>
              <a:t>maltería</a:t>
            </a:r>
            <a:endParaRPr lang="es-AR" dirty="0" smtClean="0"/>
          </a:p>
          <a:p>
            <a:pPr>
              <a:defRPr/>
            </a:pPr>
            <a:r>
              <a:rPr lang="es-AR" dirty="0" smtClean="0"/>
              <a:t>14 Trigo candeal</a:t>
            </a:r>
          </a:p>
          <a:p>
            <a:pPr>
              <a:defRPr/>
            </a:pPr>
            <a:r>
              <a:rPr lang="es-AR" dirty="0" smtClean="0"/>
              <a:t>15 Trigo pan</a:t>
            </a:r>
          </a:p>
          <a:p>
            <a:pPr>
              <a:defRPr/>
            </a:pPr>
            <a:r>
              <a:rPr lang="es-AR" dirty="0" smtClean="0"/>
              <a:t>16 Avena</a:t>
            </a:r>
          </a:p>
          <a:p>
            <a:pPr>
              <a:defRPr/>
            </a:pPr>
            <a:r>
              <a:rPr lang="es-AR" dirty="0" smtClean="0"/>
              <a:t>17 Cebada cervecera</a:t>
            </a:r>
          </a:p>
          <a:p>
            <a:pPr>
              <a:defRPr/>
            </a:pPr>
            <a:r>
              <a:rPr lang="es-AR" dirty="0" smtClean="0"/>
              <a:t>18 Centeno</a:t>
            </a:r>
          </a:p>
          <a:p>
            <a:pPr>
              <a:defRPr/>
            </a:pPr>
            <a:r>
              <a:rPr lang="es-AR" dirty="0" smtClean="0"/>
              <a:t>19 Maíz</a:t>
            </a:r>
          </a:p>
          <a:p>
            <a:pPr>
              <a:defRPr/>
            </a:pPr>
            <a:r>
              <a:rPr lang="es-AR" dirty="0" smtClean="0"/>
              <a:t>20 Mijo</a:t>
            </a:r>
          </a:p>
          <a:p>
            <a:pPr>
              <a:defRPr/>
            </a:pPr>
            <a:r>
              <a:rPr lang="es-AR" dirty="0" smtClean="0"/>
              <a:t>21 Arroz cáscara</a:t>
            </a:r>
          </a:p>
          <a:p>
            <a:pPr>
              <a:defRPr/>
            </a:pPr>
            <a:r>
              <a:rPr lang="es-AR" dirty="0" smtClean="0"/>
              <a:t>22 Sorgo </a:t>
            </a:r>
            <a:r>
              <a:rPr lang="es-AR" dirty="0" err="1" smtClean="0"/>
              <a:t>granífero</a:t>
            </a:r>
            <a:endParaRPr lang="es-AR" dirty="0" smtClean="0"/>
          </a:p>
          <a:p>
            <a:pPr>
              <a:defRPr/>
            </a:pPr>
            <a:r>
              <a:rPr lang="es-AR" dirty="0" smtClean="0"/>
              <a:t>23 Soja</a:t>
            </a:r>
          </a:p>
          <a:p>
            <a:pPr>
              <a:defRPr/>
            </a:pPr>
            <a:r>
              <a:rPr lang="es-AR" dirty="0" smtClean="0"/>
              <a:t>24 Trigo blando</a:t>
            </a:r>
          </a:p>
          <a:p>
            <a:pPr>
              <a:defRPr/>
            </a:pPr>
            <a:r>
              <a:rPr lang="es-AR" dirty="0" smtClean="0"/>
              <a:t>25 Trigo plata</a:t>
            </a:r>
          </a:p>
          <a:p>
            <a:pPr>
              <a:defRPr/>
            </a:pPr>
            <a:r>
              <a:rPr lang="es-AR" dirty="0" smtClean="0"/>
              <a:t>26 Maíz </a:t>
            </a:r>
            <a:r>
              <a:rPr lang="es-AR" dirty="0" err="1" smtClean="0"/>
              <a:t>flynt</a:t>
            </a:r>
            <a:r>
              <a:rPr lang="es-AR" dirty="0" smtClean="0"/>
              <a:t> o plata</a:t>
            </a:r>
          </a:p>
          <a:p>
            <a:pPr>
              <a:defRPr/>
            </a:pPr>
            <a:r>
              <a:rPr lang="es-AR" dirty="0" smtClean="0"/>
              <a:t>27 Maíz pisingallo</a:t>
            </a:r>
          </a:p>
          <a:p>
            <a:pPr>
              <a:defRPr/>
            </a:pPr>
            <a:r>
              <a:rPr lang="es-AR" dirty="0" smtClean="0"/>
              <a:t>28 </a:t>
            </a:r>
            <a:r>
              <a:rPr lang="es-AR" dirty="0" err="1" smtClean="0"/>
              <a:t>Triticale</a:t>
            </a:r>
            <a:endParaRPr lang="es-AR" dirty="0" smtClean="0"/>
          </a:p>
          <a:p>
            <a:pPr>
              <a:defRPr/>
            </a:pPr>
            <a:r>
              <a:rPr lang="es-AR" dirty="0" smtClean="0"/>
              <a:t>30. Alpiste</a:t>
            </a:r>
          </a:p>
          <a:p>
            <a:pPr>
              <a:defRPr/>
            </a:pPr>
            <a:r>
              <a:rPr lang="es-AR" dirty="0" smtClean="0"/>
              <a:t>31. Algodón</a:t>
            </a:r>
          </a:p>
          <a:p>
            <a:pPr>
              <a:defRPr/>
            </a:pPr>
            <a:r>
              <a:rPr lang="es-AR" dirty="0" smtClean="0"/>
              <a:t>32. Cártamo</a:t>
            </a:r>
          </a:p>
          <a:p>
            <a:pPr>
              <a:defRPr/>
            </a:pPr>
            <a:r>
              <a:rPr lang="es-AR" dirty="0" smtClean="0"/>
              <a:t>33. Poroto blanco natural oval y alubia</a:t>
            </a:r>
          </a:p>
          <a:p>
            <a:pPr>
              <a:defRPr/>
            </a:pPr>
            <a:r>
              <a:rPr lang="es-AR" dirty="0" smtClean="0"/>
              <a:t>34. Poroto distinto del blanco oval y alubia</a:t>
            </a:r>
          </a:p>
          <a:p>
            <a:pPr>
              <a:defRPr/>
            </a:pPr>
            <a:r>
              <a:rPr lang="es-AR" dirty="0" smtClean="0"/>
              <a:t>35. Arroz</a:t>
            </a:r>
          </a:p>
          <a:p>
            <a:pPr>
              <a:defRPr/>
            </a:pPr>
            <a:r>
              <a:rPr lang="es-AR" dirty="0" smtClean="0"/>
              <a:t>46. Lenteja</a:t>
            </a:r>
          </a:p>
          <a:p>
            <a:pPr>
              <a:defRPr/>
            </a:pPr>
            <a:r>
              <a:rPr lang="es-AR" dirty="0" smtClean="0"/>
              <a:t>47. Arveja</a:t>
            </a:r>
          </a:p>
          <a:p>
            <a:pPr>
              <a:defRPr/>
            </a:pPr>
            <a:r>
              <a:rPr lang="es-AR" dirty="0" smtClean="0"/>
              <a:t>48. Poroto blanco seleccionado oval y alubia</a:t>
            </a:r>
          </a:p>
          <a:p>
            <a:pPr>
              <a:defRPr/>
            </a:pPr>
            <a:r>
              <a:rPr lang="es-AR" dirty="0" smtClean="0"/>
              <a:t>49. Otras legumbres</a:t>
            </a:r>
          </a:p>
          <a:p>
            <a:pPr>
              <a:defRPr/>
            </a:pPr>
            <a:r>
              <a:rPr lang="es-AR" dirty="0" smtClean="0"/>
              <a:t>50. Otros granos</a:t>
            </a:r>
          </a:p>
          <a:p>
            <a:pPr>
              <a:defRPr/>
            </a:pPr>
            <a:r>
              <a:rPr lang="es-AR" dirty="0" smtClean="0"/>
              <a:t>59. Garbanzo</a:t>
            </a:r>
          </a:p>
          <a:p>
            <a:pPr>
              <a:defRPr/>
            </a:pPr>
            <a:r>
              <a:rPr lang="es-AR" dirty="0" smtClean="0"/>
              <a:t>ANEXO II - RG N° 2750(AFIP).</a:t>
            </a:r>
            <a:br>
              <a:rPr lang="es-AR" dirty="0" smtClean="0"/>
            </a:br>
            <a:r>
              <a:rPr lang="es-AR" dirty="0" smtClean="0"/>
              <a:t>Texto vigente según RG AFIP Nº 3102/2011</a:t>
            </a:r>
            <a:br>
              <a:rPr lang="es-AR" dirty="0" smtClean="0"/>
            </a:br>
            <a:r>
              <a:rPr lang="es-AR" dirty="0" smtClean="0"/>
              <a:t>ANEXO 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Garbanzo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a:t>
            </a:r>
            <a:r>
              <a:rPr lang="es-AR" dirty="0" err="1" smtClean="0"/>
              <a:t>ANEXO</a:t>
            </a:r>
            <a:r>
              <a:rPr lang="es-AR" dirty="0" smtClean="0"/>
              <a:t> II RESOLUCION GENERAL N° 2.750 - DETALLE DE TIPOS DE GRANO PARA INFORMAR SUPERFICIE </a:t>
            </a:r>
            <a:r>
              <a:rPr lang="es-AR" dirty="0" err="1" smtClean="0"/>
              <a:t>AGRICOLATexto</a:t>
            </a:r>
            <a:r>
              <a:rPr lang="es-AR" dirty="0" smtClean="0"/>
              <a:t> original según RG AFIP Nº 2750/2010 ANEXO II RESOLUCION GENERAL N° 2.750 - DETALLE DE TIPOS DE GRANO PARA INFORMAR SUPERFICIE </a:t>
            </a:r>
            <a:r>
              <a:rPr lang="es-AR" dirty="0" err="1" smtClean="0"/>
              <a:t>AGRICOLATexto</a:t>
            </a:r>
            <a:r>
              <a:rPr lang="es-AR" dirty="0" smtClean="0"/>
              <a:t> original según RG AFIP Nº 2750/2010 :</a:t>
            </a:r>
          </a:p>
          <a:p>
            <a:pPr>
              <a:defRPr/>
            </a:pPr>
            <a:r>
              <a:rPr lang="es-AR" dirty="0" smtClean="0"/>
              <a:t>ANEXO II RESOLUCION GENERAL N° 2.750 - DETALLE DE TIPOS DE GRANO PARA INFORMAR SUPERFICIE </a:t>
            </a:r>
            <a:r>
              <a:rPr lang="es-AR" dirty="0" err="1" smtClean="0"/>
              <a:t>AGRICOLATexto</a:t>
            </a:r>
            <a:r>
              <a:rPr lang="es-AR" dirty="0" smtClean="0"/>
              <a:t> original según RG AFIP Nº 2750/2010 Algodón</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III - RG N° 2750(AFIP).</a:t>
            </a:r>
            <a:br>
              <a:rPr lang="es-AR" dirty="0" smtClean="0"/>
            </a:br>
            <a:r>
              <a:rPr lang="es-AR" dirty="0" smtClean="0"/>
              <a:t>Texto vigente según RG AFIP Nº 3102/2011</a:t>
            </a:r>
            <a:br>
              <a:rPr lang="es-AR" dirty="0" smtClean="0"/>
            </a:br>
            <a:r>
              <a:rPr lang="es-AR" dirty="0" smtClean="0"/>
              <a:t>ANEXO III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err="1" smtClean="0"/>
              <a:t>Algodon</a:t>
            </a:r>
            <a:endParaRPr lang="es-AR" dirty="0" smtClean="0"/>
          </a:p>
          <a:p>
            <a:pPr>
              <a:defRPr/>
            </a:pPr>
            <a:r>
              <a:rPr lang="es-AR" dirty="0" smtClean="0"/>
              <a:t>Arroz</a:t>
            </a:r>
          </a:p>
          <a:p>
            <a:pPr>
              <a:defRPr/>
            </a:pPr>
            <a:r>
              <a:rPr lang="es-AR" dirty="0" smtClean="0"/>
              <a:t>Girasol</a:t>
            </a:r>
          </a:p>
          <a:p>
            <a:pPr>
              <a:defRPr/>
            </a:pPr>
            <a:r>
              <a:rPr lang="es-AR" dirty="0" smtClean="0"/>
              <a:t>Maíz</a:t>
            </a:r>
          </a:p>
          <a:p>
            <a:pPr>
              <a:defRPr/>
            </a:pPr>
            <a:r>
              <a:rPr lang="es-AR" dirty="0" smtClean="0"/>
              <a:t>Maní</a:t>
            </a:r>
          </a:p>
          <a:p>
            <a:pPr>
              <a:defRPr/>
            </a:pPr>
            <a:r>
              <a:rPr lang="es-AR" dirty="0" smtClean="0"/>
              <a:t>Mijo</a:t>
            </a:r>
          </a:p>
          <a:p>
            <a:pPr>
              <a:defRPr/>
            </a:pPr>
            <a:r>
              <a:rPr lang="es-AR" dirty="0" smtClean="0"/>
              <a:t>Soja</a:t>
            </a:r>
          </a:p>
          <a:p>
            <a:pPr>
              <a:defRPr/>
            </a:pPr>
            <a:r>
              <a:rPr lang="es-AR" dirty="0" smtClean="0"/>
              <a:t>Sorgo</a:t>
            </a:r>
          </a:p>
          <a:p>
            <a:pPr>
              <a:defRPr/>
            </a:pPr>
            <a:r>
              <a:rPr lang="es-AR" dirty="0" smtClean="0"/>
              <a:t>Poroto</a:t>
            </a:r>
          </a:p>
          <a:p>
            <a:pPr>
              <a:defRPr/>
            </a:pPr>
            <a:r>
              <a:rPr lang="es-AR" dirty="0" smtClean="0"/>
              <a:t>Otros granos provenientes de Cultivos de Verano</a:t>
            </a:r>
          </a:p>
          <a:p>
            <a:pPr>
              <a:defRPr/>
            </a:pPr>
            <a:r>
              <a:rPr lang="es-AR" dirty="0" smtClean="0"/>
              <a:t>Anexo </a:t>
            </a:r>
            <a:r>
              <a:rPr lang="es-AR" dirty="0" err="1" smtClean="0"/>
              <a:t>ANEXO</a:t>
            </a:r>
            <a:r>
              <a:rPr lang="es-AR" dirty="0" smtClean="0"/>
              <a:t> III RESOLUCION GENERAL N° 2.750 - DETALLE DE TIPOS DE GRANO PARA INFORMAR SUPERFICIE </a:t>
            </a:r>
            <a:r>
              <a:rPr lang="es-AR" dirty="0" err="1" smtClean="0"/>
              <a:t>AGRICOLATexto</a:t>
            </a:r>
            <a:r>
              <a:rPr lang="es-AR" dirty="0" smtClean="0"/>
              <a:t> original según RG AFIP Nº 2750/2010 ANEXO III RESOLUCION GENERAL N° 2.750 - DETALLE DE TIPOS DE GRANO PARA INFORMAR SUPERFICIE </a:t>
            </a:r>
            <a:r>
              <a:rPr lang="es-AR" dirty="0" err="1" smtClean="0"/>
              <a:t>AGRICOLATexto</a:t>
            </a:r>
            <a:r>
              <a:rPr lang="es-AR" dirty="0" smtClean="0"/>
              <a:t> original según RG AFIP Nº 2750/2010 :</a:t>
            </a:r>
          </a:p>
          <a:p>
            <a:pPr>
              <a:defRPr/>
            </a:pPr>
            <a:endParaRPr lang="es-AR" dirty="0"/>
          </a:p>
        </p:txBody>
      </p:sp>
      <p:sp>
        <p:nvSpPr>
          <p:cNvPr id="4" name="3 Marcador de número de diapositiva"/>
          <p:cNvSpPr>
            <a:spLocks noGrp="1"/>
          </p:cNvSpPr>
          <p:nvPr>
            <p:ph type="sldNum" sz="quarter" idx="5"/>
          </p:nvPr>
        </p:nvSpPr>
        <p:spPr/>
        <p:txBody>
          <a:bodyPr/>
          <a:lstStyle/>
          <a:p>
            <a:pPr>
              <a:defRPr/>
            </a:pPr>
            <a:fld id="{CA9E7EB3-60E2-4338-B98C-C1FDF2023089}" type="slidenum">
              <a:rPr lang="es-AR" smtClean="0"/>
              <a:pPr>
                <a:defRPr/>
              </a:pPr>
              <a:t>15</a:t>
            </a:fld>
            <a:endParaRPr lang="es-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4691"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ARTICULO 2°.- Quedan obligados por el presente régimen los productores cuya actividad sea la obtención de los productos indicados en el Artículo 1°, </a:t>
            </a:r>
            <a:r>
              <a:rPr lang="es-AR" b="1" smtClean="0"/>
              <a:t>mediante la explotación de inmuebles rurales, propios o de terceros, </a:t>
            </a:r>
            <a:r>
              <a:rPr lang="es-AR" smtClean="0"/>
              <a:t>bajo alguna de las formas establecidas por la Ley N° 13.246 y sus modificaciones, de Arrendamientos y Aparcerías Rurales, u otras modalidades.</a:t>
            </a:r>
          </a:p>
          <a:p>
            <a:r>
              <a:rPr lang="es-AR" smtClean="0"/>
              <a:t>Asimismo, se </a:t>
            </a:r>
            <a:r>
              <a:rPr lang="es-AR" b="1" smtClean="0"/>
              <a:t>encuentran alcanzados los contribuyentes que en forma complementaria a su actividad principal desarrollen la actividad citada en el párrafo anterior</a:t>
            </a:r>
            <a:r>
              <a:rPr lang="es-AR" smtClean="0"/>
              <a:t>.</a:t>
            </a:r>
          </a:p>
          <a:p>
            <a:endParaRPr lang="es-AR" smtClean="0"/>
          </a:p>
        </p:txBody>
      </p:sp>
      <p:sp>
        <p:nvSpPr>
          <p:cNvPr id="4" name="3 Marcador de número de diapositiva"/>
          <p:cNvSpPr>
            <a:spLocks noGrp="1"/>
          </p:cNvSpPr>
          <p:nvPr>
            <p:ph type="sldNum" sz="quarter" idx="5"/>
          </p:nvPr>
        </p:nvSpPr>
        <p:spPr/>
        <p:txBody>
          <a:bodyPr/>
          <a:lstStyle/>
          <a:p>
            <a:pPr>
              <a:defRPr/>
            </a:pPr>
            <a:fld id="{992CB3DE-5415-4486-AC99-663F95068223}" type="slidenum">
              <a:rPr lang="es-AR" smtClean="0"/>
              <a:pPr>
                <a:defRPr/>
              </a:pPr>
              <a:t>16</a:t>
            </a:fld>
            <a:endParaRPr lang="es-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15715"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ARTICULO 2°.- Quedan obligados por el presente régimen los productores cuya actividad sea la obtención de los productos indicados en el Artículo 1°, </a:t>
            </a:r>
            <a:r>
              <a:rPr lang="es-AR" b="1" smtClean="0"/>
              <a:t>mediante la explotación de inmuebles rurales, propios o de terceros, </a:t>
            </a:r>
            <a:r>
              <a:rPr lang="es-AR" smtClean="0"/>
              <a:t>bajo alguna de las formas establecidas por la Ley N° 13.246 y sus modificaciones, de Arrendamientos y Aparcerías Rurales, u otras modalidades.</a:t>
            </a:r>
          </a:p>
          <a:p>
            <a:r>
              <a:rPr lang="es-AR" smtClean="0"/>
              <a:t>Asimismo, se </a:t>
            </a:r>
            <a:r>
              <a:rPr lang="es-AR" b="1" smtClean="0"/>
              <a:t>encuentran alcanzados los contribuyentes que en forma complementaria a su actividad principal desarrollen la actividad citada en el párrafo anterior</a:t>
            </a:r>
            <a:r>
              <a:rPr lang="es-AR" smtClean="0"/>
              <a:t>.</a:t>
            </a:r>
          </a:p>
          <a:p>
            <a:endParaRPr lang="es-AR" smtClean="0"/>
          </a:p>
        </p:txBody>
      </p:sp>
      <p:sp>
        <p:nvSpPr>
          <p:cNvPr id="4" name="3 Marcador de número de diapositiva"/>
          <p:cNvSpPr>
            <a:spLocks noGrp="1"/>
          </p:cNvSpPr>
          <p:nvPr>
            <p:ph type="sldNum" sz="quarter" idx="5"/>
          </p:nvPr>
        </p:nvSpPr>
        <p:spPr/>
        <p:txBody>
          <a:bodyPr/>
          <a:lstStyle/>
          <a:p>
            <a:pPr>
              <a:defRPr/>
            </a:pPr>
            <a:fld id="{7941411C-01BC-4854-93EC-7E09B7D38ED3}" type="slidenum">
              <a:rPr lang="es-AR" smtClean="0"/>
              <a:pPr>
                <a:defRPr/>
              </a:pPr>
              <a:t>17</a:t>
            </a:fld>
            <a:endParaRPr lang="es-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lnSpcReduction="10000"/>
          </a:bodyPr>
          <a:lstStyle/>
          <a:p>
            <a:pPr>
              <a:defRPr/>
            </a:pPr>
            <a:r>
              <a:rPr lang="es-AR" b="1" dirty="0" smtClean="0"/>
              <a:t>Recalcar la importancia de solicitar la información con tiempo a cada cliente y con las especificaciones pertinentes </a:t>
            </a:r>
            <a:r>
              <a:rPr lang="es-AR" dirty="0" smtClean="0"/>
              <a:t>( </a:t>
            </a:r>
            <a:r>
              <a:rPr lang="es-AR" dirty="0" err="1" smtClean="0"/>
              <a:t>vg</a:t>
            </a:r>
            <a:r>
              <a:rPr lang="es-AR" dirty="0" smtClean="0"/>
              <a:t>. Domicilios exactos de las distintas plantas y/o acopios ) y que el soporte sea un respaldo de lo que estamos informando por el cliente atendiendo a las gravosas consecuencias de un </a:t>
            </a:r>
            <a:r>
              <a:rPr lang="es-AR" b="1" dirty="0" smtClean="0"/>
              <a:t>incumplimiento y las eventuales responsabilidades que pueden cabernos como profesionales. </a:t>
            </a:r>
          </a:p>
          <a:p>
            <a:pPr>
              <a:defRPr/>
            </a:pPr>
            <a:r>
              <a:rPr lang="es-AR" dirty="0" smtClean="0"/>
              <a:t>El cliente en general se desentiende de toda la fenomenal carga administrativa creyendo que así deslinda su responsabilidad y porque nos tiene como “ la persona de confianza “. Cuando aparece un inconveniente y/o una sanción conviene tener previsto las posibles consecuencias y que esa gran confianza se torne en “ gran responsabilidad </a:t>
            </a:r>
            <a:r>
              <a:rPr lang="es-AR" b="1" dirty="0" smtClean="0"/>
              <a:t>“. Lo mejor es evitar los problemas. Una vez producidos son todos costos y desgaste en las relaciones.</a:t>
            </a:r>
          </a:p>
          <a:p>
            <a:pPr>
              <a:defRPr/>
            </a:pPr>
            <a:endParaRPr lang="es-AR" b="1" dirty="0" smtClean="0"/>
          </a:p>
          <a:p>
            <a:pPr>
              <a:defRPr/>
            </a:pPr>
            <a:r>
              <a:rPr lang="es-AR" b="1" dirty="0" smtClean="0"/>
              <a:t>“ Nunca hay tiempo suficiente para hacer bien una cosa pero siempre lo hay para hacerlo de nuevo “.</a:t>
            </a:r>
          </a:p>
          <a:p>
            <a:pPr>
              <a:defRPr/>
            </a:pPr>
            <a:endParaRPr lang="es-AR" dirty="0" smtClean="0"/>
          </a:p>
          <a:p>
            <a:pPr>
              <a:defRPr/>
            </a:pPr>
            <a:r>
              <a:rPr lang="es-AR" b="1" dirty="0" smtClean="0"/>
              <a:t>Como decía SENECA “ Cuando se está en medio de las adversidades ya es tarde para ser cautos “.</a:t>
            </a:r>
          </a:p>
          <a:p>
            <a:pPr>
              <a:defRPr/>
            </a:pPr>
            <a:endParaRPr lang="es-AR" b="1" dirty="0" smtClean="0"/>
          </a:p>
          <a:p>
            <a:pPr>
              <a:defRPr/>
            </a:pPr>
            <a:r>
              <a:rPr lang="es-AR" b="1" dirty="0" smtClean="0"/>
              <a:t>“ Aquel que no presta atención a los problemas del futuro, seguramente tendrá problemas a corto plazo “ ( CONFUCIO , 551-479 AC ).</a:t>
            </a:r>
            <a:endParaRPr lang="es-AR" b="1" dirty="0"/>
          </a:p>
        </p:txBody>
      </p:sp>
      <p:sp>
        <p:nvSpPr>
          <p:cNvPr id="4" name="3 Marcador de número de diapositiva"/>
          <p:cNvSpPr>
            <a:spLocks noGrp="1"/>
          </p:cNvSpPr>
          <p:nvPr>
            <p:ph type="sldNum" sz="quarter" idx="5"/>
          </p:nvPr>
        </p:nvSpPr>
        <p:spPr/>
        <p:txBody>
          <a:bodyPr/>
          <a:lstStyle/>
          <a:p>
            <a:pPr>
              <a:defRPr/>
            </a:pPr>
            <a:fld id="{97382C7A-9F69-4698-A87A-66A423801BB8}" type="slidenum">
              <a:rPr lang="es-AR" smtClean="0"/>
              <a:pPr>
                <a:defRPr/>
              </a:pPr>
              <a:t>18</a:t>
            </a:fld>
            <a:endParaRPr lang="es-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lnSpcReduction="10000"/>
          </a:bodyPr>
          <a:lstStyle/>
          <a:p>
            <a:pPr>
              <a:defRPr/>
            </a:pPr>
            <a:r>
              <a:rPr lang="es-AR" b="1" dirty="0" smtClean="0"/>
              <a:t>Recalcar la importancia de solicitar la información con tiempo a cada cliente y con las especificaciones pertinentes </a:t>
            </a:r>
            <a:r>
              <a:rPr lang="es-AR" dirty="0" smtClean="0"/>
              <a:t>( </a:t>
            </a:r>
            <a:r>
              <a:rPr lang="es-AR" dirty="0" err="1" smtClean="0"/>
              <a:t>vg</a:t>
            </a:r>
            <a:r>
              <a:rPr lang="es-AR" dirty="0" smtClean="0"/>
              <a:t>. Domicilios exactos de las distintas plantas y/o acopios ) y que el soporte sea un respaldo de lo que estamos informando por el cliente atendiendo a las gravosas consecuencias de un </a:t>
            </a:r>
            <a:r>
              <a:rPr lang="es-AR" b="1" dirty="0" smtClean="0"/>
              <a:t>incumplimiento y las eventuales responsabilidades que pueden cabernos como profesionales. </a:t>
            </a:r>
          </a:p>
          <a:p>
            <a:pPr>
              <a:defRPr/>
            </a:pPr>
            <a:r>
              <a:rPr lang="es-AR" dirty="0" smtClean="0"/>
              <a:t>El cliente en general se desentiende de toda la fenomenal carga administrativa creyendo que así deslinda su responsabilidad y porque nos tiene como “ la persona de confianza “. Cuando aparece un inconveniente y/o una sanción conviene tener previsto las posibles consecuencias y que esa gran confianza se torne en “ gran responsabilidad </a:t>
            </a:r>
            <a:r>
              <a:rPr lang="es-AR" b="1" dirty="0" smtClean="0"/>
              <a:t>“. Lo mejor es evitar los problemas. Una vez producidos son todos costos y desgaste en las relaciones.</a:t>
            </a:r>
          </a:p>
          <a:p>
            <a:pPr>
              <a:defRPr/>
            </a:pPr>
            <a:endParaRPr lang="es-AR" b="1" dirty="0" smtClean="0"/>
          </a:p>
          <a:p>
            <a:pPr>
              <a:defRPr/>
            </a:pPr>
            <a:r>
              <a:rPr lang="es-AR" b="1" dirty="0" smtClean="0"/>
              <a:t>“ Nunca hay tiempo suficiente para hacer bien una cosa pero siempre lo hay para hacerlo de nuevo “.</a:t>
            </a:r>
          </a:p>
          <a:p>
            <a:pPr>
              <a:defRPr/>
            </a:pPr>
            <a:endParaRPr lang="es-AR" dirty="0" smtClean="0"/>
          </a:p>
          <a:p>
            <a:pPr>
              <a:defRPr/>
            </a:pPr>
            <a:r>
              <a:rPr lang="es-AR" b="1" dirty="0" smtClean="0"/>
              <a:t>Como decía SENECA “ Cuando se está en medio de las adversidades ya es tarde para ser cautos “.</a:t>
            </a:r>
          </a:p>
          <a:p>
            <a:pPr>
              <a:defRPr/>
            </a:pPr>
            <a:endParaRPr lang="es-AR" b="1" dirty="0" smtClean="0"/>
          </a:p>
          <a:p>
            <a:pPr>
              <a:defRPr/>
            </a:pPr>
            <a:r>
              <a:rPr lang="es-AR" b="1" dirty="0" smtClean="0"/>
              <a:t>“ Aquel que no presta atención a los problemas del futuro, seguramente tendrá problemas a corto plazo “ ( CONFUCIO , 551-479 AC ).</a:t>
            </a:r>
            <a:endParaRPr lang="es-AR" b="1" dirty="0"/>
          </a:p>
        </p:txBody>
      </p:sp>
      <p:sp>
        <p:nvSpPr>
          <p:cNvPr id="4" name="3 Marcador de número de diapositiva"/>
          <p:cNvSpPr>
            <a:spLocks noGrp="1"/>
          </p:cNvSpPr>
          <p:nvPr>
            <p:ph type="sldNum" sz="quarter" idx="5"/>
          </p:nvPr>
        </p:nvSpPr>
        <p:spPr/>
        <p:txBody>
          <a:bodyPr/>
          <a:lstStyle/>
          <a:p>
            <a:pPr>
              <a:defRPr/>
            </a:pPr>
            <a:fld id="{E06127DB-C81B-4C96-98CB-81DE8B6FFCA5}" type="slidenum">
              <a:rPr lang="es-AR" smtClean="0"/>
              <a:pPr>
                <a:defRPr/>
              </a:pPr>
              <a:t>19</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03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Temita fácil si los hay…..</a:t>
            </a:r>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5EEA5E-2295-4285-BED6-3DEFEC422F0A}" type="slidenum">
              <a:rPr lang="es-AR" smtClean="0"/>
              <a:pPr fontAlgn="base">
                <a:spcBef>
                  <a:spcPct val="0"/>
                </a:spcBef>
                <a:spcAft>
                  <a:spcPct val="0"/>
                </a:spcAft>
                <a:defRPr/>
              </a:pPr>
              <a:t>2</a:t>
            </a:fld>
            <a:endParaRPr lang="es-A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2750/2010</a:t>
            </a:r>
          </a:p>
          <a:p>
            <a:pPr>
              <a:defRPr/>
            </a:pPr>
            <a:r>
              <a:rPr lang="es-AR" dirty="0" smtClean="0"/>
              <a:t>18 de Enero de 2010</a:t>
            </a:r>
          </a:p>
          <a:p>
            <a:pPr>
              <a:defRPr/>
            </a:pPr>
            <a:r>
              <a:rPr lang="es-AR" dirty="0" smtClean="0"/>
              <a:t>Estado de la Norma: Vigente</a:t>
            </a:r>
          </a:p>
          <a:p>
            <a:pPr>
              <a:defRPr/>
            </a:pPr>
            <a:r>
              <a:rPr lang="es-AR" dirty="0" smtClean="0"/>
              <a:t>DATOS DE PUBLICACIÓN</a:t>
            </a:r>
          </a:p>
          <a:p>
            <a:pPr>
              <a:defRPr/>
            </a:pPr>
            <a:r>
              <a:rPr lang="es-AR" dirty="0" smtClean="0"/>
              <a:t>Boletín Oficial: 21 de Enero de 2010</a:t>
            </a:r>
          </a:p>
          <a:p>
            <a:pPr>
              <a:defRPr/>
            </a:pPr>
            <a:r>
              <a:rPr lang="es-AR" dirty="0" smtClean="0"/>
              <a:t>Boletín AFIP Nº 152, Marzo de 2010, página 475 </a:t>
            </a:r>
          </a:p>
          <a:p>
            <a:pPr>
              <a:defRPr/>
            </a:pPr>
            <a:r>
              <a:rPr lang="es-AR" dirty="0" smtClean="0"/>
              <a:t>ASUNTO</a:t>
            </a:r>
          </a:p>
          <a:p>
            <a:pPr>
              <a:defRPr/>
            </a:pPr>
            <a:r>
              <a:rPr lang="es-AR" dirty="0" smtClean="0"/>
              <a:t>PROCEDIMIENTO. IMPUESTO AL VALOR AGREGADO. Productores de granos. Régimen de información de capacidad productiva. Resolución General N° 2.300, sus modificatorias y complementarias. Resolución General N° 2.596, sus modificatorias y complementarias. Norma complementaria.</a:t>
            </a:r>
          </a:p>
          <a:p>
            <a:pPr>
              <a:defRPr/>
            </a:pPr>
            <a:r>
              <a:rPr lang="es-AR" dirty="0" smtClean="0"/>
              <a:t>GENERALIDADES</a:t>
            </a:r>
          </a:p>
          <a:p>
            <a:pPr>
              <a:defRPr/>
            </a:pPr>
            <a:r>
              <a:rPr lang="es-AR" dirty="0" smtClean="0"/>
              <a:t>Cantidad de Artículos: 9</a:t>
            </a:r>
          </a:p>
          <a:p>
            <a:pPr>
              <a:defRPr/>
            </a:pPr>
            <a:r>
              <a:rPr lang="es-AR" dirty="0" smtClean="0"/>
              <a:t>Entrada en vigencia establecida por el articulo 8</a:t>
            </a:r>
          </a:p>
          <a:p>
            <a:pPr>
              <a:defRPr/>
            </a:pPr>
            <a:r>
              <a:rPr lang="es-AR" dirty="0" smtClean="0"/>
              <a:t>Fecha de Entrada en Vigencia: 21/01/2010</a:t>
            </a:r>
          </a:p>
          <a:p>
            <a:pPr>
              <a:defRPr/>
            </a:pPr>
            <a:r>
              <a:rPr lang="es-AR" dirty="0" smtClean="0"/>
              <a:t>Complementa a:</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4" action="ppaction://hlinkfile"/>
              </a:rPr>
              <a:t>Artículo 4</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6" action="ppaction://hlinkfile"/>
              </a:rPr>
              <a:t>Artículo 6</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4" action="ppaction://hlinkfile"/>
              </a:rPr>
              <a:t>Anexo II</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Anexo III</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PROCEDIMIENTO TRIBUTARIO-COMERCIALIZACION DE PRODUCTOS AGROPECUARIOS-GRANOS</a:t>
            </a:r>
          </a:p>
          <a:p>
            <a:pPr>
              <a:defRPr/>
            </a:pPr>
            <a:r>
              <a:rPr lang="es-AR" dirty="0" smtClean="0"/>
              <a:t>VISTO</a:t>
            </a:r>
          </a:p>
          <a:p>
            <a:pPr>
              <a:defRPr/>
            </a:pPr>
            <a:r>
              <a:rPr lang="es-AR" dirty="0" smtClean="0"/>
              <a:t>VISTO la Actuación SIGEA Nº 10056-978-2009 del Registro de esta Administración Federal, y</a:t>
            </a:r>
          </a:p>
          <a:p>
            <a:pPr>
              <a:defRPr/>
            </a:pPr>
            <a:r>
              <a:rPr lang="es-AR" dirty="0" smtClean="0"/>
              <a:t>CONSIDERANDO</a:t>
            </a:r>
          </a:p>
          <a:p>
            <a:pPr>
              <a:defRPr/>
            </a:pPr>
            <a:r>
              <a:rPr lang="es-AR" dirty="0" smtClean="0"/>
              <a:t>Que, con el objetivo de optimizar las funciones de aplicación y fiscalización que le competen, resulta vital para esta Administración Federal contar con información acerca de las existencias y de la capacidad de producción, por cultivos y campaña, que poseen los productores de granos, habida cuenta su incidencia directa en los diferentes gravámenes que recaen sobre dicha actividad.</a:t>
            </a:r>
          </a:p>
          <a:p>
            <a:pPr>
              <a:defRPr/>
            </a:pPr>
            <a:r>
              <a:rPr lang="es-AR" dirty="0" smtClean="0"/>
              <a:t>Que a tal efecto deviene necesario establecer un régimen de información a cargo de los sujetos citados precedentemente.</a:t>
            </a:r>
          </a:p>
          <a:p>
            <a:pPr>
              <a:defRPr/>
            </a:pPr>
            <a:r>
              <a:rPr lang="es-AR" dirty="0" smtClean="0"/>
              <a:t>Que, con el fin de garantizar su oportuno y cabal cumplimiento, corresponde prever las implicancias de los desvíos que se constaten frente al "Registro Fiscal de Operadores en la Compraventa de Granos y Legumbres Secas", establecido mediante la Resolución General N° 2.300, sus modificatorias y complementarias, así como a la registración de contratos y operaciones prevista por la Resolución General N° 2.596, sus modificatorias y complementarias.</a:t>
            </a:r>
          </a:p>
          <a:p>
            <a:pPr>
              <a:defRPr/>
            </a:pPr>
            <a:r>
              <a:rPr lang="es-AR" dirty="0" smtClean="0"/>
              <a:t>Que han tomado la intervención que les compete la Dirección de Legislación, las Subdirecciones Generales de Asuntos Jurídicos, de Fiscalización y de Sistemas y Telecomunicaciones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 11.683, texto ordenado en 1998 y sus modificaciones, y el Artículo 7° del Decreto N° 618 del 10 de julio de 1997, sus modificatorios y sus complementarios.</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hlinkClick r:id="rId8" action="ppaction://hlinkfile"/>
              </a:rPr>
              <a:t>Ley Nº 20631 (T.O. 1997)</a:t>
            </a:r>
            <a:r>
              <a:rPr lang="es-AR" dirty="0" smtClean="0"/>
              <a:t> Articulo Nº 27 (LEY DE IMPUESTO AL VALOR AGREGADO)</a:t>
            </a:r>
          </a:p>
          <a:p>
            <a:pPr>
              <a:defRPr/>
            </a:pPr>
            <a:r>
              <a:rPr lang="es-AR" dirty="0" smtClean="0">
                <a:hlinkClick r:id="rId9" action="ppaction://hlinkfile"/>
              </a:rPr>
              <a:t>Ley Nº 11683</a:t>
            </a:r>
            <a:r>
              <a:rPr lang="es-AR" dirty="0" smtClean="0"/>
              <a:t> Articulo Nº 22</a:t>
            </a:r>
          </a:p>
          <a:p>
            <a:pPr>
              <a:defRPr/>
            </a:pPr>
            <a:r>
              <a:rPr lang="es-AR" dirty="0" smtClean="0">
                <a:hlinkClick r:id="rId10"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A - ALCANCE</a:t>
            </a:r>
          </a:p>
          <a:p>
            <a:pPr>
              <a:defRPr/>
            </a:pPr>
            <a:r>
              <a:rPr lang="es-AR" dirty="0" smtClean="0"/>
              <a:t>Artículo 1:</a:t>
            </a:r>
          </a:p>
          <a:p>
            <a:pPr>
              <a:defRPr/>
            </a:pPr>
            <a:r>
              <a:rPr lang="es-AR" dirty="0" smtClean="0"/>
              <a:t>ARTICULO 1°.- </a:t>
            </a:r>
            <a:r>
              <a:rPr lang="es-AR" dirty="0" err="1" smtClean="0"/>
              <a:t>Establécese</a:t>
            </a:r>
            <a:r>
              <a:rPr lang="es-AR" dirty="0" smtClean="0"/>
              <a:t> un régimen de información respecto de las existencias de granos no destinados a la siembra -cereales y oleaginosos- y legumbres secas -porotos, arvejas y lentejas- de propia producción y de la capacidad de producción de los contribuyentes que desarrollen la actividad agrícola, de acuerdo con los requisitos, plazos y demás condiciones que se disponen por esta resolución general.</a:t>
            </a:r>
          </a:p>
          <a:p>
            <a:pPr>
              <a:defRPr/>
            </a:pPr>
            <a:r>
              <a:rPr lang="es-AR" dirty="0" smtClean="0"/>
              <a:t>B - SUJETOS OBLIGADOS</a:t>
            </a:r>
          </a:p>
          <a:p>
            <a:pPr>
              <a:defRPr/>
            </a:pPr>
            <a:r>
              <a:rPr lang="es-AR" dirty="0" smtClean="0"/>
              <a:t>Artículo 2:</a:t>
            </a:r>
          </a:p>
          <a:p>
            <a:pPr>
              <a:defRPr/>
            </a:pPr>
            <a:r>
              <a:rPr lang="es-AR" dirty="0" smtClean="0"/>
              <a:t>ARTICULO 2°.- Quedan obligados por el presente régimen los productores cuya actividad sea la obtención de los productos indicados en el Artículo 1°, mediante la explotación de inmuebles rurales, propios o de terceros, bajo alguna de las formas establecidas por la Ley N° 13.246 y sus modificaciones, de Arrendamientos y Aparcerías Rurales, u otras modalidades.</a:t>
            </a:r>
          </a:p>
          <a:p>
            <a:pPr>
              <a:defRPr/>
            </a:pPr>
            <a:r>
              <a:rPr lang="es-AR" dirty="0" smtClean="0"/>
              <a:t>Asimismo, se encuentran alcanzados los contribuyentes que en forma complementaria a su actividad principal desarrollen la actividad citada en el párrafo anterior.</a:t>
            </a:r>
          </a:p>
          <a:p>
            <a:pPr>
              <a:defRPr/>
            </a:pPr>
            <a:r>
              <a:rPr lang="es-AR" dirty="0" smtClean="0"/>
              <a:t>Referencias Normativas:</a:t>
            </a:r>
          </a:p>
          <a:p>
            <a:pPr>
              <a:defRPr/>
            </a:pPr>
            <a:r>
              <a:rPr lang="es-AR" dirty="0" smtClean="0">
                <a:hlinkClick r:id="rId11" action="ppaction://hlinkfile"/>
              </a:rPr>
              <a:t>Ley Nº 13246</a:t>
            </a:r>
            <a:r>
              <a:rPr lang="es-AR" dirty="0" smtClean="0"/>
              <a:t> (ARRENDAMIENTOS Y APARCERIAS RURALES.)</a:t>
            </a:r>
          </a:p>
          <a:p>
            <a:pPr>
              <a:defRPr/>
            </a:pPr>
            <a:r>
              <a:rPr lang="es-AR" dirty="0" smtClean="0"/>
              <a:t>C - PROCEDIMIENTO</a:t>
            </a:r>
          </a:p>
          <a:p>
            <a:pPr>
              <a:defRPr/>
            </a:pPr>
            <a:r>
              <a:rPr lang="es-AR" dirty="0" smtClean="0"/>
              <a:t>Artículo 3:</a:t>
            </a:r>
          </a:p>
          <a:p>
            <a:pPr>
              <a:defRPr/>
            </a:pPr>
            <a:r>
              <a:rPr lang="es-AR" dirty="0" smtClean="0"/>
              <a:t>ARTICULO 3°.- Los sujetos comprendidos en el Artículo 2°, a los fines de informar las existencias de los productos indicados en el Artículo 1° originados en su propia producción y su capacidad de producción, deberán ingresar al servicio "PRODUCTORES AGRICOLAS - CAPACIDAD PRODUCTIVA" del sitio "web" de este Organismo (http://www.afip.gob.ar), mediante la utilización de la "Clave Fiscal" obtenida según el procedimiento establecido por la Resolución General N° 2.239, su modificatoria y complementarias, y consignar los datos requeridos por el sistema.</a:t>
            </a:r>
          </a:p>
          <a:p>
            <a:pPr>
              <a:defRPr/>
            </a:pPr>
            <a:r>
              <a:rPr lang="es-AR" dirty="0" smtClean="0"/>
              <a:t>Dicha obligación deberá cumplimentarse aun cuando el sujeto obligado no disponga, al momento de producir la información, de existencias de los productos indicados en el Artículo 1° de propia producción y/o superficie afectada a la producción agrícola.</a:t>
            </a:r>
          </a:p>
          <a:p>
            <a:pPr>
              <a:defRPr/>
            </a:pPr>
            <a:r>
              <a:rPr lang="es-AR" dirty="0" smtClean="0"/>
              <a:t>Referencias Normativas:</a:t>
            </a:r>
          </a:p>
          <a:p>
            <a:pPr>
              <a:defRPr/>
            </a:pPr>
            <a:r>
              <a:rPr lang="es-AR" dirty="0" smtClean="0">
                <a:hlinkClick r:id="rId12" action="ppaction://hlinkfile"/>
              </a:rPr>
              <a:t>Resolución General Nº 2239/2007</a:t>
            </a:r>
            <a:endParaRPr lang="es-AR" dirty="0" smtClean="0"/>
          </a:p>
          <a:p>
            <a:pPr>
              <a:defRPr/>
            </a:pPr>
            <a:r>
              <a:rPr lang="es-AR" dirty="0" smtClean="0"/>
              <a:t>D - VENCIMIENTO</a:t>
            </a:r>
          </a:p>
          <a:p>
            <a:pPr>
              <a:defRPr/>
            </a:pPr>
            <a:r>
              <a:rPr lang="es-AR" dirty="0" smtClean="0"/>
              <a:t>Artículo 4 Texto vigente según RG AFIP Nº 3102/2011:</a:t>
            </a:r>
          </a:p>
          <a:p>
            <a:pPr>
              <a:defRPr/>
            </a:pPr>
            <a:r>
              <a:rPr lang="es-AR" dirty="0" smtClean="0"/>
              <a:t>ARTICULO 4º.- La información de las existencias de granos y de la capacidad de producción se suministrará -por cada campaña agrícola-en los plazos que, para cada caso, se establecen a continuación:</a:t>
            </a:r>
          </a:p>
          <a:p>
            <a:pPr>
              <a:defRPr/>
            </a:pPr>
            <a:r>
              <a:rPr lang="es-AR" dirty="0" smtClean="0"/>
              <a:t>a) Existencias -al día 31 de agosto de cada año-de granos no destinados a la siembra -cereales y oleaginosos-y legumbres secas -porotos, arvejas y lentejas-de propia producción (stock) detallados en el Anexo I: desde el día 1 y hasta el día 30 de septiembre de cada año, ambos inclusive.</a:t>
            </a:r>
          </a:p>
          <a:p>
            <a:pPr>
              <a:defRPr/>
            </a:pPr>
            <a:r>
              <a:rPr lang="es-AR" dirty="0" smtClean="0"/>
              <a:t>b) Superficie agrícola destinada a los cultivos indicados en el Anexo II: desde el día 1 de julio y hasta el día 31 de octubre de cada año, ambos inclusive.</a:t>
            </a:r>
          </a:p>
          <a:p>
            <a:pPr>
              <a:defRPr/>
            </a:pPr>
            <a:r>
              <a:rPr lang="es-AR" dirty="0" smtClean="0"/>
              <a:t>c) Superficie agrícola destinada a los cultivos mencionados en el Anexo III: desde el día 1 de septiembre correspondiente al año de inicio de la campaña agrícola y hasta el día 31 de enero del año inmediato siguiente, ambos inclusive.</a:t>
            </a:r>
          </a:p>
          <a:p>
            <a:pPr>
              <a:defRPr/>
            </a:pPr>
            <a:r>
              <a:rPr lang="es-AR" dirty="0" smtClean="0"/>
              <a:t>La información indicada en los incisos precedentes deberá ser remitida con anterioridad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La información suministrada podrá ser modificada antes del vencimiento de los plazos indicados precedentemente, ingresando al servicio mencionado en el Artículo 3º. En tal supuesto resultarán válidos los últimos datos informados.</a:t>
            </a:r>
          </a:p>
          <a:p>
            <a:pPr>
              <a:defRPr/>
            </a:pPr>
            <a:r>
              <a:rPr lang="es-AR" dirty="0" smtClean="0"/>
              <a:t>Transcurridos los plazos fijados, toda modificación de los datos ingresados al sistema informativo, deberá formalizarse presentando una nota en la dependencia de este Organismo en la que el contribuyente se encuentre inscripto, con arreglo a lo dispuesto por la Resolución General Nº 1128, en la cual se informarán -con carácter de declaración jurada-los datos que se desean adecuar.</a:t>
            </a:r>
          </a:p>
          <a:p>
            <a:pPr>
              <a:defRPr/>
            </a:pPr>
            <a:r>
              <a:rPr lang="es-AR" dirty="0" smtClean="0"/>
              <a:t>La mencionada presentación deberá efectuarse adjuntando el acuse de recibo generado en la presentación, el detalle de la información ingresada generado por la aplicación y la documentación </a:t>
            </a:r>
            <a:r>
              <a:rPr lang="es-AR" dirty="0" err="1" smtClean="0"/>
              <a:t>respaldatoria</a:t>
            </a:r>
            <a:r>
              <a:rPr lang="es-AR" dirty="0" smtClean="0"/>
              <a:t> de la modificación solicitada.</a:t>
            </a:r>
          </a:p>
          <a:p>
            <a:pPr>
              <a:defRPr/>
            </a:pPr>
            <a:r>
              <a:rPr lang="es-AR" dirty="0" smtClean="0"/>
              <a:t>Modificado por:</a:t>
            </a:r>
          </a:p>
          <a:p>
            <a:pPr>
              <a:defRPr/>
            </a:pPr>
            <a:r>
              <a:rPr lang="es-AR" dirty="0" smtClean="0">
                <a:hlinkClick r:id="rId5"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sustituído</a:t>
            </a:r>
            <a:r>
              <a:rPr lang="es-AR" dirty="0" smtClean="0"/>
              <a:t>; Anexos II y III </a:t>
            </a:r>
            <a:r>
              <a:rPr lang="es-AR" dirty="0" err="1" smtClean="0"/>
              <a:t>sustituídos</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 Texto original según RG AFIP Nº 2750/2010:</a:t>
            </a:r>
          </a:p>
          <a:p>
            <a:pPr>
              <a:defRPr/>
            </a:pPr>
            <a:r>
              <a:rPr lang="es-AR" dirty="0" smtClean="0"/>
              <a:t>ARTICULO 4°.- La información de las existencias de granos y de la capacidad de producción se suministrará -por cada campaña agrícola- en los plazos que, para cada caso, se establecen a continuación:</a:t>
            </a:r>
          </a:p>
          <a:p>
            <a:pPr>
              <a:defRPr/>
            </a:pPr>
            <a:r>
              <a:rPr lang="es-AR" dirty="0" smtClean="0"/>
              <a:t>a) Existencias -al día 31 de agosto de cada año- de granos no destinados a la siembra -cereales y oleaginosos- y legumbres secas -porotos, arvejas y lentejas- de propia producción (stock) detallados en el Anexo I: desde el 1 y hasta el 10 de septiembre de cada año, ambos inclusive.</a:t>
            </a:r>
          </a:p>
          <a:p>
            <a:pPr>
              <a:defRPr/>
            </a:pPr>
            <a:r>
              <a:rPr lang="es-AR" dirty="0" smtClean="0"/>
              <a:t>b) Superficie agrícola destinada a los cultivos indicados en Anexo II: desde el día 1 de julio y hasta el día 31 de octubre de cada año, ambos inclusive.</a:t>
            </a:r>
          </a:p>
          <a:p>
            <a:pPr>
              <a:defRPr/>
            </a:pPr>
            <a:r>
              <a:rPr lang="es-AR" dirty="0" smtClean="0"/>
              <a:t>c) Superficie agrícola destinada a los cultivos mencionados en el Anexo III: desde el día 1 de noviembre correspondiente al año de inicio de la campaña agrícola y hasta el día 31 de enero del año inmediato siguiente, ambos inclusive.</a:t>
            </a:r>
          </a:p>
          <a:p>
            <a:pPr>
              <a:defRPr/>
            </a:pPr>
            <a:r>
              <a:rPr lang="es-AR" dirty="0" smtClean="0"/>
              <a:t>La información indicada en los incisos precedentes deberá ser remitida previamente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Los datos informados podrán ser modificados antes del vencimiento de los plazos indicados precedentemente, ingresando nuevamente al servicio mencionado en el Artículo 3°, a cuyo fin resultarán válidos los últimos informados.</a:t>
            </a:r>
          </a:p>
          <a:p>
            <a:pPr>
              <a:defRPr/>
            </a:pPr>
            <a:r>
              <a:rPr lang="es-AR" dirty="0" smtClean="0"/>
              <a:t>Transcurridos los plazos señalados, toda modificación de los datos ingresados al sistema informativo, deberá solicitarse presentando una nota en la dependencia de este Organismo en la que el contribuyente se encuentre inscripto, con arreglo a lo dispuesto por la Resolución General N° 1.128, en la cual se informarán -con carácter de declaración jurada- los datos que se desean modificar adjuntando el acuse de recibo generado en la presentación, el detalle de la información declarada generado por la aplicación y la documentación </a:t>
            </a:r>
            <a:r>
              <a:rPr lang="es-AR" dirty="0" err="1" smtClean="0"/>
              <a:t>respaldatoria</a:t>
            </a:r>
            <a:r>
              <a:rPr lang="es-AR" dirty="0" smtClean="0"/>
              <a:t> de la modificación solicitada.</a:t>
            </a:r>
          </a:p>
          <a:p>
            <a:pPr>
              <a:defRPr/>
            </a:pPr>
            <a:r>
              <a:rPr lang="es-AR" dirty="0" smtClean="0"/>
              <a:t>Referencias Normativas:</a:t>
            </a:r>
          </a:p>
          <a:p>
            <a:pPr>
              <a:defRPr/>
            </a:pPr>
            <a:r>
              <a:rPr lang="es-AR" dirty="0" smtClean="0">
                <a:hlinkClick r:id="rId13" action="ppaction://hlinkfile"/>
              </a:rPr>
              <a:t>Resolución General Nº 1128/2001</a:t>
            </a:r>
            <a:endParaRPr lang="es-AR" dirty="0" smtClean="0"/>
          </a:p>
          <a:p>
            <a:pPr>
              <a:defRPr/>
            </a:pPr>
            <a:r>
              <a:rPr lang="es-AR" dirty="0" smtClean="0"/>
              <a:t>E - DISPOSICIONES GENERALES</a:t>
            </a:r>
          </a:p>
          <a:p>
            <a:pPr>
              <a:defRPr/>
            </a:pPr>
            <a:r>
              <a:rPr lang="es-AR" dirty="0" smtClean="0"/>
              <a:t>Artículo 5:</a:t>
            </a:r>
          </a:p>
          <a:p>
            <a:pPr>
              <a:defRPr/>
            </a:pPr>
            <a:r>
              <a:rPr lang="es-AR" dirty="0" smtClean="0"/>
              <a:t>ARTICULO 5°.- No obstante lo establecido en el Artículo 4°, la información correspondiente a la campaña agrícola 2009/2010 en lo referente a las existencias de granos al 31 de agosto de 2009 y a la capacidad de producción de los grupos de cultivos indicados en los Anexos II y III, deberá suministrarse hasta el 28 de febrero de 2010, inclusive.</a:t>
            </a:r>
          </a:p>
          <a:p>
            <a:pPr>
              <a:defRPr/>
            </a:pPr>
            <a:r>
              <a:rPr lang="es-AR" dirty="0" smtClean="0"/>
              <a:t>Artículo 6 Texto vigente según RG AFIP Nº 3102/2011:</a:t>
            </a:r>
          </a:p>
          <a:p>
            <a:pPr>
              <a:defRPr/>
            </a:pPr>
            <a:r>
              <a:rPr lang="es-AR" dirty="0" smtClean="0"/>
              <a:t>ARTICULO 6º.- El incumplimiento -total o parcial-del régimen de información dispuesto por esta resolución general obstará a la registración de los contratos y operaciones conforme lo establecido por la Resolución General Nº 2596, sus modificatorias y complementarias, o de los Formularios C1116B o C1116C, de acuerdo a las previsiones correspondientes al sujeto obligado, hasta tanto se subsane el incumplimiento. Asimismo, hará pasible a los responsables comprendidos en el Artículo 2º de la presente, de las sanciones previstas en la Ley Nº 11.683, texto ordenado 1998 y sus modificaciones.</a:t>
            </a:r>
          </a:p>
          <a:p>
            <a:pPr>
              <a:defRPr/>
            </a:pPr>
            <a:r>
              <a:rPr lang="es-AR" dirty="0" smtClean="0"/>
              <a:t>Sin perjuicio de lo dispuesto en el párrafo anterior, esta Administración Federal podrá determinar la incorrecta conducta fiscal de los responsables indicados en el precitado Artículo 2º y disponer la suspensión transitoria de los mismos en el "Registro Fiscal de Operadores en la Compraventa de Granos y Legumbres Secas" establecido por la Resolución General Nº 2300, sus modificatorias y complementarias, en las siguientes situaciones:</a:t>
            </a:r>
          </a:p>
          <a:p>
            <a:pPr>
              <a:defRPr/>
            </a:pPr>
            <a:r>
              <a:rPr lang="es-AR" dirty="0" smtClean="0"/>
              <a:t>a) Falta de presentación -total o parcial-del régimen de información dispuesto por la presente resolución general. Dicha conducta será encuadrada en el punto 7., Apartado A del Anexo VI de la Resolución General Nº 2300, sus modificatorias y complementarias.</a:t>
            </a:r>
          </a:p>
          <a:p>
            <a:pPr>
              <a:defRPr/>
            </a:pPr>
            <a:r>
              <a:rPr lang="es-AR" dirty="0" smtClean="0"/>
              <a:t>b) Falta de correspondencia entre los datos informados y la realidad económica de la actividad desarrollada por el contribuyente, determinada mediante controles objetivos practicados con motivo de verificaciones y/o fiscalizaciones, en cuyo caso, el responsable será pasible del tratamiento previsto para las causales que correspondan del Apartado B del anexo citado.</a:t>
            </a:r>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 Texto original según RG AFIP Nº 2750/2010:</a:t>
            </a:r>
          </a:p>
          <a:p>
            <a:pPr>
              <a:defRPr/>
            </a:pPr>
            <a:r>
              <a:rPr lang="es-AR" dirty="0" smtClean="0"/>
              <a:t>ARTICULO 6.- El incumplimiento -total o parcial- del régimen de información dispuesto en esta resolución general producirá, respecto de los responsables comprendidos en el Artículo 2°, los siguientes efectos:</a:t>
            </a:r>
          </a:p>
          <a:p>
            <a:pPr>
              <a:defRPr/>
            </a:pPr>
            <a:r>
              <a:rPr lang="es-AR" dirty="0" smtClean="0"/>
              <a:t>a) Obstará a la registración de los contratos y operaciones conforme a la Resolución General N° 2.596, sus modificatorias y complementarias, o de los Formularios C1116B o C1116C, de acuerdo con las previsiones correspondientes al sujeto obligado, hasta tanto se subsane el incumplimiento.</a:t>
            </a:r>
          </a:p>
          <a:p>
            <a:pPr>
              <a:defRPr/>
            </a:pPr>
            <a:r>
              <a:rPr lang="es-AR" dirty="0" smtClean="0"/>
              <a:t>b) Hará pasible a los mismos de las sanciones previstas en la Ley N° 11.683, texto ordenado en 1998 y sus modificaciones.</a:t>
            </a:r>
          </a:p>
          <a:p>
            <a:pPr>
              <a:defRPr/>
            </a:pPr>
            <a:r>
              <a:rPr lang="es-AR" dirty="0" smtClean="0"/>
              <a:t>c) Resultará encuadrado en el punto 7. Apartado A del Anexo VI de la Resolución General N° 2.300, sus modificatorias y complementarias.</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hlinkClick r:id="rId14" action="ppaction://hlinkfile"/>
              </a:rPr>
              <a:t>Ley Nº 11683 (T.O. 1998)</a:t>
            </a:r>
            <a:r>
              <a:rPr lang="es-AR" dirty="0" smtClean="0"/>
              <a:t> (LEY DE PROCEDIMIENTO TRIBUTARIO)</a:t>
            </a:r>
          </a:p>
          <a:p>
            <a:pPr>
              <a:defRPr/>
            </a:pPr>
            <a:r>
              <a:rPr lang="es-AR" dirty="0" smtClean="0">
                <a:hlinkClick r:id="rId3" action="ppaction://hlinkfile"/>
              </a:rPr>
              <a:t>Resolución General Nº 2300/2007</a:t>
            </a:r>
            <a:r>
              <a:rPr lang="es-AR" dirty="0" smtClean="0"/>
              <a:t> (Anexo IV, Apartado A, punto 7.)</a:t>
            </a:r>
          </a:p>
          <a:p>
            <a:pPr>
              <a:defRPr/>
            </a:pPr>
            <a:r>
              <a:rPr lang="es-AR" dirty="0" smtClean="0"/>
              <a:t>Artículo 7:</a:t>
            </a:r>
          </a:p>
          <a:p>
            <a:pPr>
              <a:defRPr/>
            </a:pPr>
            <a:r>
              <a:rPr lang="es-AR" dirty="0" smtClean="0"/>
              <a:t>ARTICULO 7°.- </a:t>
            </a:r>
            <a:r>
              <a:rPr lang="es-AR" dirty="0" err="1" smtClean="0"/>
              <a:t>Apruébanse</a:t>
            </a:r>
            <a:r>
              <a:rPr lang="es-AR" dirty="0" smtClean="0"/>
              <a:t> los Anexos I, II y III que forman parte de la presente.</a:t>
            </a:r>
          </a:p>
          <a:p>
            <a:pPr>
              <a:defRPr/>
            </a:pPr>
            <a:r>
              <a:rPr lang="es-AR" dirty="0" smtClean="0"/>
              <a:t>Artículo 8:</a:t>
            </a:r>
          </a:p>
          <a:p>
            <a:pPr>
              <a:defRPr/>
            </a:pPr>
            <a:r>
              <a:rPr lang="es-AR" dirty="0" smtClean="0"/>
              <a:t>ARTICULO 8°.- Las disposiciones establecidas en esta resolución general entrarán en vigencia a partir del día de su publicación en el Boletín Oficial, inclusive.</a:t>
            </a:r>
          </a:p>
          <a:p>
            <a:pPr>
              <a:defRPr/>
            </a:pPr>
            <a:r>
              <a:rPr lang="es-AR" dirty="0" smtClean="0"/>
              <a:t>Artículo 9:</a:t>
            </a:r>
          </a:p>
          <a:p>
            <a:pPr>
              <a:defRPr/>
            </a:pPr>
            <a:r>
              <a:rPr lang="es-AR" dirty="0" smtClean="0"/>
              <a:t>ARTICULO 9°.- Regístrese, publíquese, </a:t>
            </a:r>
            <a:r>
              <a:rPr lang="es-AR" dirty="0" err="1" smtClean="0"/>
              <a:t>dése</a:t>
            </a:r>
            <a:r>
              <a:rPr lang="es-AR" dirty="0" smtClean="0"/>
              <a:t> a la Dirección Nacional del Registro Oficial y archívese.</a:t>
            </a:r>
          </a:p>
          <a:p>
            <a:pPr>
              <a:defRPr/>
            </a:pPr>
            <a:r>
              <a:rPr lang="es-AR" dirty="0" smtClean="0"/>
              <a:t>ANEXO I RESOLUCION GENERAL N° 2.750 - CODIFICACION DE TIPOS DE GRANOS PARA INFORMAR EXISTENCIAS</a:t>
            </a:r>
            <a:br>
              <a:rPr lang="es-AR" dirty="0" smtClean="0"/>
            </a:br>
            <a:endParaRPr lang="es-AR" dirty="0" smtClean="0"/>
          </a:p>
          <a:p>
            <a:pPr>
              <a:defRPr/>
            </a:pPr>
            <a:r>
              <a:rPr lang="es-AR" dirty="0" smtClean="0"/>
              <a:t>1 Lino</a:t>
            </a:r>
          </a:p>
          <a:p>
            <a:pPr>
              <a:defRPr/>
            </a:pPr>
            <a:r>
              <a:rPr lang="es-AR" dirty="0" smtClean="0"/>
              <a:t>2 Girasol</a:t>
            </a:r>
          </a:p>
          <a:p>
            <a:pPr>
              <a:defRPr/>
            </a:pPr>
            <a:r>
              <a:rPr lang="es-AR" dirty="0" smtClean="0"/>
              <a:t>3 Maní en caja</a:t>
            </a:r>
          </a:p>
          <a:p>
            <a:pPr>
              <a:defRPr/>
            </a:pPr>
            <a:r>
              <a:rPr lang="es-AR" dirty="0" smtClean="0"/>
              <a:t>5 Maní para industria de selección</a:t>
            </a:r>
          </a:p>
          <a:p>
            <a:pPr>
              <a:defRPr/>
            </a:pPr>
            <a:r>
              <a:rPr lang="es-AR" dirty="0" smtClean="0"/>
              <a:t>6 Maní para industria aceitera</a:t>
            </a:r>
          </a:p>
          <a:p>
            <a:pPr>
              <a:defRPr/>
            </a:pPr>
            <a:r>
              <a:rPr lang="es-AR" dirty="0" smtClean="0"/>
              <a:t>7 Maní tipo confitería</a:t>
            </a:r>
          </a:p>
          <a:p>
            <a:pPr>
              <a:defRPr/>
            </a:pPr>
            <a:r>
              <a:rPr lang="es-AR" dirty="0" smtClean="0"/>
              <a:t>8 Colza</a:t>
            </a:r>
          </a:p>
          <a:p>
            <a:pPr>
              <a:defRPr/>
            </a:pPr>
            <a:r>
              <a:rPr lang="es-AR" dirty="0" smtClean="0"/>
              <a:t>9 Colza "00"/Canola</a:t>
            </a:r>
          </a:p>
          <a:p>
            <a:pPr>
              <a:defRPr/>
            </a:pPr>
            <a:r>
              <a:rPr lang="es-AR" dirty="0" smtClean="0"/>
              <a:t>10 Trigo forrajero</a:t>
            </a:r>
          </a:p>
          <a:p>
            <a:pPr>
              <a:defRPr/>
            </a:pPr>
            <a:r>
              <a:rPr lang="es-AR" dirty="0" smtClean="0"/>
              <a:t>11 Cebada forrajera</a:t>
            </a:r>
          </a:p>
          <a:p>
            <a:pPr>
              <a:defRPr/>
            </a:pPr>
            <a:r>
              <a:rPr lang="es-AR" dirty="0" smtClean="0"/>
              <a:t>12 Cebada apta para </a:t>
            </a:r>
            <a:r>
              <a:rPr lang="es-AR" dirty="0" err="1" smtClean="0"/>
              <a:t>maltería</a:t>
            </a:r>
            <a:endParaRPr lang="es-AR" dirty="0" smtClean="0"/>
          </a:p>
          <a:p>
            <a:pPr>
              <a:defRPr/>
            </a:pPr>
            <a:r>
              <a:rPr lang="es-AR" dirty="0" smtClean="0"/>
              <a:t>14 Trigo candeal</a:t>
            </a:r>
          </a:p>
          <a:p>
            <a:pPr>
              <a:defRPr/>
            </a:pPr>
            <a:r>
              <a:rPr lang="es-AR" dirty="0" smtClean="0"/>
              <a:t>15 Trigo pan</a:t>
            </a:r>
          </a:p>
          <a:p>
            <a:pPr>
              <a:defRPr/>
            </a:pPr>
            <a:r>
              <a:rPr lang="es-AR" dirty="0" smtClean="0"/>
              <a:t>16 Avena</a:t>
            </a:r>
          </a:p>
          <a:p>
            <a:pPr>
              <a:defRPr/>
            </a:pPr>
            <a:r>
              <a:rPr lang="es-AR" dirty="0" smtClean="0"/>
              <a:t>17 Cebada cervecera</a:t>
            </a:r>
          </a:p>
          <a:p>
            <a:pPr>
              <a:defRPr/>
            </a:pPr>
            <a:r>
              <a:rPr lang="es-AR" dirty="0" smtClean="0"/>
              <a:t>18 Centeno</a:t>
            </a:r>
          </a:p>
          <a:p>
            <a:pPr>
              <a:defRPr/>
            </a:pPr>
            <a:r>
              <a:rPr lang="es-AR" dirty="0" smtClean="0"/>
              <a:t>19 Maíz</a:t>
            </a:r>
          </a:p>
          <a:p>
            <a:pPr>
              <a:defRPr/>
            </a:pPr>
            <a:r>
              <a:rPr lang="es-AR" dirty="0" smtClean="0"/>
              <a:t>20 Mijo</a:t>
            </a:r>
          </a:p>
          <a:p>
            <a:pPr>
              <a:defRPr/>
            </a:pPr>
            <a:r>
              <a:rPr lang="es-AR" dirty="0" smtClean="0"/>
              <a:t>21 Arroz cáscara</a:t>
            </a:r>
          </a:p>
          <a:p>
            <a:pPr>
              <a:defRPr/>
            </a:pPr>
            <a:r>
              <a:rPr lang="es-AR" dirty="0" smtClean="0"/>
              <a:t>22 Sorgo </a:t>
            </a:r>
            <a:r>
              <a:rPr lang="es-AR" dirty="0" err="1" smtClean="0"/>
              <a:t>granífero</a:t>
            </a:r>
            <a:endParaRPr lang="es-AR" dirty="0" smtClean="0"/>
          </a:p>
          <a:p>
            <a:pPr>
              <a:defRPr/>
            </a:pPr>
            <a:r>
              <a:rPr lang="es-AR" dirty="0" smtClean="0"/>
              <a:t>23 Soja</a:t>
            </a:r>
          </a:p>
          <a:p>
            <a:pPr>
              <a:defRPr/>
            </a:pPr>
            <a:r>
              <a:rPr lang="es-AR" dirty="0" smtClean="0"/>
              <a:t>24 Trigo blando</a:t>
            </a:r>
          </a:p>
          <a:p>
            <a:pPr>
              <a:defRPr/>
            </a:pPr>
            <a:r>
              <a:rPr lang="es-AR" dirty="0" smtClean="0"/>
              <a:t>25 Trigo plata</a:t>
            </a:r>
          </a:p>
          <a:p>
            <a:pPr>
              <a:defRPr/>
            </a:pPr>
            <a:r>
              <a:rPr lang="es-AR" dirty="0" smtClean="0"/>
              <a:t>26 Maíz </a:t>
            </a:r>
            <a:r>
              <a:rPr lang="es-AR" dirty="0" err="1" smtClean="0"/>
              <a:t>flynt</a:t>
            </a:r>
            <a:r>
              <a:rPr lang="es-AR" dirty="0" smtClean="0"/>
              <a:t> o plata</a:t>
            </a:r>
          </a:p>
          <a:p>
            <a:pPr>
              <a:defRPr/>
            </a:pPr>
            <a:r>
              <a:rPr lang="es-AR" dirty="0" smtClean="0"/>
              <a:t>27 Maíz pisingallo</a:t>
            </a:r>
          </a:p>
          <a:p>
            <a:pPr>
              <a:defRPr/>
            </a:pPr>
            <a:r>
              <a:rPr lang="es-AR" dirty="0" smtClean="0"/>
              <a:t>28 </a:t>
            </a:r>
            <a:r>
              <a:rPr lang="es-AR" dirty="0" err="1" smtClean="0"/>
              <a:t>Triticale</a:t>
            </a:r>
            <a:endParaRPr lang="es-AR" dirty="0" smtClean="0"/>
          </a:p>
          <a:p>
            <a:pPr>
              <a:defRPr/>
            </a:pPr>
            <a:r>
              <a:rPr lang="es-AR" dirty="0" smtClean="0"/>
              <a:t>30. Alpiste</a:t>
            </a:r>
          </a:p>
          <a:p>
            <a:pPr>
              <a:defRPr/>
            </a:pPr>
            <a:r>
              <a:rPr lang="es-AR" dirty="0" smtClean="0"/>
              <a:t>31. Algodón</a:t>
            </a:r>
          </a:p>
          <a:p>
            <a:pPr>
              <a:defRPr/>
            </a:pPr>
            <a:r>
              <a:rPr lang="es-AR" dirty="0" smtClean="0"/>
              <a:t>32. Cártamo</a:t>
            </a:r>
          </a:p>
          <a:p>
            <a:pPr>
              <a:defRPr/>
            </a:pPr>
            <a:r>
              <a:rPr lang="es-AR" dirty="0" smtClean="0"/>
              <a:t>33. Poroto blanco natural oval y alubia</a:t>
            </a:r>
          </a:p>
          <a:p>
            <a:pPr>
              <a:defRPr/>
            </a:pPr>
            <a:r>
              <a:rPr lang="es-AR" dirty="0" smtClean="0"/>
              <a:t>34. Poroto distinto del blanco oval y alubia</a:t>
            </a:r>
          </a:p>
          <a:p>
            <a:pPr>
              <a:defRPr/>
            </a:pPr>
            <a:r>
              <a:rPr lang="es-AR" dirty="0" smtClean="0"/>
              <a:t>35. Arroz</a:t>
            </a:r>
          </a:p>
          <a:p>
            <a:pPr>
              <a:defRPr/>
            </a:pPr>
            <a:r>
              <a:rPr lang="es-AR" dirty="0" smtClean="0"/>
              <a:t>46. Lenteja</a:t>
            </a:r>
          </a:p>
          <a:p>
            <a:pPr>
              <a:defRPr/>
            </a:pPr>
            <a:r>
              <a:rPr lang="es-AR" dirty="0" smtClean="0"/>
              <a:t>47. Arveja</a:t>
            </a:r>
          </a:p>
          <a:p>
            <a:pPr>
              <a:defRPr/>
            </a:pPr>
            <a:r>
              <a:rPr lang="es-AR" dirty="0" smtClean="0"/>
              <a:t>48. Poroto blanco seleccionado oval y alubia</a:t>
            </a:r>
          </a:p>
          <a:p>
            <a:pPr>
              <a:defRPr/>
            </a:pPr>
            <a:r>
              <a:rPr lang="es-AR" dirty="0" smtClean="0"/>
              <a:t>49. Otras legumbres</a:t>
            </a:r>
          </a:p>
          <a:p>
            <a:pPr>
              <a:defRPr/>
            </a:pPr>
            <a:r>
              <a:rPr lang="es-AR" dirty="0" smtClean="0"/>
              <a:t>50. Otros granos</a:t>
            </a:r>
          </a:p>
          <a:p>
            <a:pPr>
              <a:defRPr/>
            </a:pPr>
            <a:r>
              <a:rPr lang="es-AR" dirty="0" smtClean="0"/>
              <a:t>59. Garbanzo</a:t>
            </a:r>
          </a:p>
          <a:p>
            <a:pPr>
              <a:defRPr/>
            </a:pPr>
            <a:r>
              <a:rPr lang="es-AR" dirty="0" smtClean="0"/>
              <a:t>ANEXO II - RG N° 2750(AFIP).</a:t>
            </a:r>
            <a:br>
              <a:rPr lang="es-AR" dirty="0" smtClean="0"/>
            </a:br>
            <a:r>
              <a:rPr lang="es-AR" dirty="0" smtClean="0"/>
              <a:t>Texto vigente según RG AFIP Nº 3102/2011</a:t>
            </a:r>
            <a:br>
              <a:rPr lang="es-AR" dirty="0" smtClean="0"/>
            </a:br>
            <a:r>
              <a:rPr lang="es-AR" dirty="0" smtClean="0"/>
              <a:t>ANEXO 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Garbanzo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a:t>
            </a:r>
            <a:r>
              <a:rPr lang="es-AR" dirty="0" err="1" smtClean="0"/>
              <a:t>ANEXO</a:t>
            </a:r>
            <a:r>
              <a:rPr lang="es-AR" dirty="0" smtClean="0"/>
              <a:t> II RESOLUCION GENERAL N° 2.750 - DETALLE DE TIPOS DE GRANO PARA INFORMAR SUPERFICIE </a:t>
            </a:r>
            <a:r>
              <a:rPr lang="es-AR" dirty="0" err="1" smtClean="0"/>
              <a:t>AGRICOLATexto</a:t>
            </a:r>
            <a:r>
              <a:rPr lang="es-AR" dirty="0" smtClean="0"/>
              <a:t> original según RG AFIP Nº 2750/2010 ANEXO II RESOLUCION GENERAL N° 2.750 - DETALLE DE TIPOS DE GRANO PARA INFORMAR SUPERFICIE </a:t>
            </a:r>
            <a:r>
              <a:rPr lang="es-AR" dirty="0" err="1" smtClean="0"/>
              <a:t>AGRICOLATexto</a:t>
            </a:r>
            <a:r>
              <a:rPr lang="es-AR" dirty="0" smtClean="0"/>
              <a:t> original según RG AFIP Nº 2750/2010 :</a:t>
            </a:r>
          </a:p>
          <a:p>
            <a:pPr>
              <a:defRPr/>
            </a:pPr>
            <a:r>
              <a:rPr lang="es-AR" dirty="0" smtClean="0"/>
              <a:t>ANEXO II RESOLUCION GENERAL N° 2.750 - DETALLE DE TIPOS DE GRANO PARA INFORMAR SUPERFICIE </a:t>
            </a:r>
            <a:r>
              <a:rPr lang="es-AR" dirty="0" err="1" smtClean="0"/>
              <a:t>AGRICOLATexto</a:t>
            </a:r>
            <a:r>
              <a:rPr lang="es-AR" dirty="0" smtClean="0"/>
              <a:t> original según RG AFIP Nº 2750/2010 Algodón</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III - RG N° 2750(AFIP).</a:t>
            </a:r>
            <a:br>
              <a:rPr lang="es-AR" dirty="0" smtClean="0"/>
            </a:br>
            <a:r>
              <a:rPr lang="es-AR" dirty="0" smtClean="0"/>
              <a:t>Texto vigente según RG AFIP Nº 3102/2011</a:t>
            </a:r>
            <a:br>
              <a:rPr lang="es-AR" dirty="0" smtClean="0"/>
            </a:br>
            <a:r>
              <a:rPr lang="es-AR" dirty="0" smtClean="0"/>
              <a:t>ANEXO III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err="1" smtClean="0"/>
              <a:t>Algodon</a:t>
            </a:r>
            <a:endParaRPr lang="es-AR" dirty="0" smtClean="0"/>
          </a:p>
          <a:p>
            <a:pPr>
              <a:defRPr/>
            </a:pPr>
            <a:r>
              <a:rPr lang="es-AR" dirty="0" smtClean="0"/>
              <a:t>Arroz</a:t>
            </a:r>
          </a:p>
          <a:p>
            <a:pPr>
              <a:defRPr/>
            </a:pPr>
            <a:r>
              <a:rPr lang="es-AR" dirty="0" smtClean="0"/>
              <a:t>Girasol</a:t>
            </a:r>
          </a:p>
          <a:p>
            <a:pPr>
              <a:defRPr/>
            </a:pPr>
            <a:r>
              <a:rPr lang="es-AR" dirty="0" smtClean="0"/>
              <a:t>Maíz</a:t>
            </a:r>
          </a:p>
          <a:p>
            <a:pPr>
              <a:defRPr/>
            </a:pPr>
            <a:r>
              <a:rPr lang="es-AR" dirty="0" smtClean="0"/>
              <a:t>Maní</a:t>
            </a:r>
          </a:p>
          <a:p>
            <a:pPr>
              <a:defRPr/>
            </a:pPr>
            <a:r>
              <a:rPr lang="es-AR" dirty="0" smtClean="0"/>
              <a:t>Mijo</a:t>
            </a:r>
          </a:p>
          <a:p>
            <a:pPr>
              <a:defRPr/>
            </a:pPr>
            <a:r>
              <a:rPr lang="es-AR" dirty="0" smtClean="0"/>
              <a:t>Soja</a:t>
            </a:r>
          </a:p>
          <a:p>
            <a:pPr>
              <a:defRPr/>
            </a:pPr>
            <a:r>
              <a:rPr lang="es-AR" dirty="0" smtClean="0"/>
              <a:t>Sorgo</a:t>
            </a:r>
          </a:p>
          <a:p>
            <a:pPr>
              <a:defRPr/>
            </a:pPr>
            <a:r>
              <a:rPr lang="es-AR" dirty="0" smtClean="0"/>
              <a:t>Poroto</a:t>
            </a:r>
          </a:p>
          <a:p>
            <a:pPr>
              <a:defRPr/>
            </a:pPr>
            <a:r>
              <a:rPr lang="es-AR" dirty="0" smtClean="0"/>
              <a:t>Otros granos provenientes de Cultivos de Verano</a:t>
            </a:r>
          </a:p>
          <a:p>
            <a:pPr>
              <a:defRPr/>
            </a:pPr>
            <a:r>
              <a:rPr lang="es-AR" dirty="0" smtClean="0"/>
              <a:t>Anexo </a:t>
            </a:r>
            <a:r>
              <a:rPr lang="es-AR" dirty="0" err="1" smtClean="0"/>
              <a:t>ANEXO</a:t>
            </a:r>
            <a:r>
              <a:rPr lang="es-AR" dirty="0" smtClean="0"/>
              <a:t> III RESOLUCION GENERAL N° 2.750 - DETALLE DE TIPOS DE GRANO PARA INFORMAR SUPERFICIE </a:t>
            </a:r>
            <a:r>
              <a:rPr lang="es-AR" dirty="0" err="1" smtClean="0"/>
              <a:t>AGRICOLATexto</a:t>
            </a:r>
            <a:r>
              <a:rPr lang="es-AR" dirty="0" smtClean="0"/>
              <a:t> original según RG AFIP Nº 2750/2010 ANEXO III RESOLUCION GENERAL N° 2.750 - DETALLE DE TIPOS DE GRANO PARA INFORMAR SUPERFICIE </a:t>
            </a:r>
            <a:r>
              <a:rPr lang="es-AR" dirty="0" err="1" smtClean="0"/>
              <a:t>AGRICOLATexto</a:t>
            </a:r>
            <a:r>
              <a:rPr lang="es-AR" dirty="0" smtClean="0"/>
              <a:t> original según RG AFIP Nº 2750/2010 :</a:t>
            </a:r>
          </a:p>
          <a:p>
            <a:pPr>
              <a:defRPr/>
            </a:pPr>
            <a:endParaRPr lang="es-AR" dirty="0"/>
          </a:p>
        </p:txBody>
      </p:sp>
      <p:sp>
        <p:nvSpPr>
          <p:cNvPr id="4" name="3 Marcador de número de diapositiva"/>
          <p:cNvSpPr>
            <a:spLocks noGrp="1"/>
          </p:cNvSpPr>
          <p:nvPr>
            <p:ph type="sldNum" sz="quarter" idx="5"/>
          </p:nvPr>
        </p:nvSpPr>
        <p:spPr/>
        <p:txBody>
          <a:bodyPr/>
          <a:lstStyle/>
          <a:p>
            <a:pPr>
              <a:defRPr/>
            </a:pPr>
            <a:fld id="{E0AD68E3-2EF9-4C65-AF7A-9FB914A7B507}" type="slidenum">
              <a:rPr lang="es-AR" smtClean="0"/>
              <a:pPr>
                <a:defRPr/>
              </a:pPr>
              <a:t>20</a:t>
            </a:fld>
            <a:endParaRPr lang="es-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2300/2007</a:t>
            </a:r>
          </a:p>
          <a:p>
            <a:pPr>
              <a:defRPr/>
            </a:pPr>
            <a:r>
              <a:rPr lang="es-AR" dirty="0" smtClean="0"/>
              <a:t>03 de Septiembre de 2007</a:t>
            </a:r>
          </a:p>
          <a:p>
            <a:pPr>
              <a:defRPr/>
            </a:pPr>
            <a:r>
              <a:rPr lang="es-AR" dirty="0" smtClean="0"/>
              <a:t>Estado de la Norma: Vigente</a:t>
            </a:r>
          </a:p>
          <a:p>
            <a:pPr>
              <a:defRPr/>
            </a:pPr>
            <a:r>
              <a:rPr lang="es-AR" dirty="0" smtClean="0"/>
              <a:t>DATOS DE PUBLICACIÓN</a:t>
            </a:r>
          </a:p>
          <a:p>
            <a:pPr>
              <a:defRPr/>
            </a:pPr>
            <a:r>
              <a:rPr lang="es-AR" dirty="0" smtClean="0"/>
              <a:t>Boletín Oficial: 06 de Septiembre de 2007</a:t>
            </a:r>
          </a:p>
          <a:p>
            <a:pPr>
              <a:defRPr/>
            </a:pPr>
            <a:r>
              <a:rPr lang="es-AR" dirty="0" smtClean="0"/>
              <a:t>ASUNTO</a:t>
            </a:r>
          </a:p>
          <a:p>
            <a:pPr>
              <a:defRPr/>
            </a:pPr>
            <a:r>
              <a:rPr lang="es-AR" dirty="0" smtClean="0"/>
              <a:t>Impuesto al Valor Agregado. Ley según texto ordenado en 1997 y sus modificaciones. Comercialización de granos no destinados a la siembra -cereales y oleaginosos- y legumbres secas -porotos, arvejas y lentejas-. Régimen de retención. Resolución General Nº 2266. Su sustitución.</a:t>
            </a:r>
          </a:p>
          <a:p>
            <a:pPr>
              <a:defRPr/>
            </a:pPr>
            <a:r>
              <a:rPr lang="es-AR" dirty="0" smtClean="0"/>
              <a:t>GENERALIDADES</a:t>
            </a:r>
          </a:p>
          <a:p>
            <a:pPr>
              <a:defRPr/>
            </a:pPr>
            <a:r>
              <a:rPr lang="es-AR" dirty="0" smtClean="0"/>
              <a:t>Cantidad de Artículos: 85</a:t>
            </a:r>
          </a:p>
          <a:p>
            <a:pPr>
              <a:defRPr/>
            </a:pPr>
            <a:r>
              <a:rPr lang="es-AR" dirty="0" smtClean="0"/>
              <a:t>Entrada en vigencia establecida por el articulo 80</a:t>
            </a:r>
          </a:p>
          <a:p>
            <a:pPr>
              <a:defRPr/>
            </a:pPr>
            <a:r>
              <a:rPr lang="es-AR" dirty="0" smtClean="0"/>
              <a:t>Fecha de Entrada en Vigencia: 01/10/2007</a:t>
            </a:r>
          </a:p>
          <a:p>
            <a:pPr>
              <a:defRPr/>
            </a:pPr>
            <a:r>
              <a:rPr lang="es-AR" dirty="0" smtClean="0"/>
              <a:t>Complementado por:</a:t>
            </a:r>
          </a:p>
          <a:p>
            <a:pPr>
              <a:defRPr/>
            </a:pPr>
            <a:r>
              <a:rPr lang="es-AR" dirty="0" smtClean="0">
                <a:hlinkClick r:id="rId3" action="ppaction://hlinkfile"/>
              </a:rPr>
              <a:t>Resolución General Nº 2596/2009</a:t>
            </a:r>
            <a:endParaRPr lang="es-AR" dirty="0" smtClean="0"/>
          </a:p>
          <a:p>
            <a:pPr>
              <a:defRPr/>
            </a:pPr>
            <a:r>
              <a:rPr lang="es-AR" dirty="0" smtClean="0">
                <a:hlinkClick r:id="rId4" action="ppaction://hlinkfile"/>
              </a:rPr>
              <a:t>Resolución General Nº 2644/2009</a:t>
            </a:r>
            <a:endParaRPr lang="es-AR" dirty="0" smtClean="0"/>
          </a:p>
          <a:p>
            <a:pPr>
              <a:defRPr/>
            </a:pPr>
            <a:r>
              <a:rPr lang="es-AR" dirty="0" smtClean="0">
                <a:hlinkClick r:id="rId5" action="ppaction://hlinkfile"/>
              </a:rPr>
              <a:t>Resolución General Nº 2749/2010</a:t>
            </a:r>
            <a:endParaRPr lang="es-AR" dirty="0" smtClean="0"/>
          </a:p>
          <a:p>
            <a:pPr>
              <a:defRPr/>
            </a:pPr>
            <a:r>
              <a:rPr lang="es-AR" dirty="0" smtClean="0">
                <a:hlinkClick r:id="rId6" action="ppaction://hlinkfile"/>
              </a:rPr>
              <a:t>Resolución General Nº 2750/2010</a:t>
            </a:r>
            <a:endParaRPr lang="es-AR" dirty="0" smtClean="0"/>
          </a:p>
          <a:p>
            <a:pPr>
              <a:defRPr/>
            </a:pPr>
            <a:r>
              <a:rPr lang="es-AR" dirty="0" smtClean="0">
                <a:hlinkClick r:id="rId3" action="ppaction://hlinkfile"/>
              </a:rPr>
              <a:t>Resolución General Nº 2596/2009</a:t>
            </a:r>
            <a:r>
              <a:rPr lang="es-AR" dirty="0" smtClean="0"/>
              <a:t> Articulo Nº 1 (Procedimiento de registración)</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1</a:t>
            </a:r>
            <a:r>
              <a:rPr lang="es-AR" dirty="0" smtClean="0"/>
              <a:t/>
            </a:r>
            <a:br>
              <a:rPr lang="es-AR" dirty="0" smtClean="0"/>
            </a:br>
            <a:r>
              <a:rPr lang="es-AR" b="1" dirty="0" smtClean="0">
                <a:hlinkClick r:id="rId7" action="ppaction://hlinkfile"/>
              </a:rPr>
              <a:t>Artículo 9</a:t>
            </a:r>
            <a:endParaRPr lang="es-AR" dirty="0" smtClean="0"/>
          </a:p>
          <a:p>
            <a:pPr>
              <a:defRPr/>
            </a:pPr>
            <a:r>
              <a:rPr lang="es-AR" dirty="0" smtClean="0"/>
              <a:t>Modificado por:</a:t>
            </a:r>
          </a:p>
          <a:p>
            <a:pPr>
              <a:defRPr/>
            </a:pPr>
            <a:r>
              <a:rPr lang="es-AR" dirty="0" smtClean="0">
                <a:hlinkClick r:id="rId8" action="ppaction://hlinkfile"/>
              </a:rPr>
              <a:t>Resolución General Nº 3100/2011</a:t>
            </a:r>
            <a:r>
              <a:rPr lang="es-AR" dirty="0" smtClean="0"/>
              <a:t> Articulo Nº 1 (Tercer párrafo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9</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10</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16</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17</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18</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21</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(Ultimo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24</a:t>
            </a:r>
            <a:endParaRPr lang="es-AR" dirty="0" smtClean="0"/>
          </a:p>
          <a:p>
            <a:pPr>
              <a:defRPr/>
            </a:pPr>
            <a:r>
              <a:rPr lang="es-AR" dirty="0" smtClean="0"/>
              <a:t>Modificado por:</a:t>
            </a:r>
          </a:p>
          <a:p>
            <a:pPr>
              <a:defRPr/>
            </a:pPr>
            <a:r>
              <a:rPr lang="es-AR" dirty="0" smtClean="0">
                <a:hlinkClick r:id="rId8" action="ppaction://hlinkfile"/>
              </a:rPr>
              <a:t>Resolución General Nº 3100/2011</a:t>
            </a:r>
            <a:r>
              <a:rPr lang="es-AR" dirty="0" smtClean="0"/>
              <a:t> Articulo Nº 1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24</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26</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Artículo 26</a:t>
            </a:r>
            <a:endParaRPr lang="es-AR" dirty="0" smtClean="0"/>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27</a:t>
            </a:r>
            <a:endParaRPr lang="es-AR" dirty="0" smtClean="0"/>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1" action="ppaction://hlinkfile"/>
              </a:rPr>
              <a:t>Artículo 28</a:t>
            </a:r>
            <a:endParaRPr lang="es-AR" dirty="0" smtClean="0"/>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2" action="ppaction://hlinkfile"/>
              </a:rPr>
              <a:t>Artículo 32</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32</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(Artículo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36</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2.2. del inciso b)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38</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hlinkClick r:id="rId13" action="ppaction://hlinkfile"/>
              </a:rPr>
              <a:t>Resolución General Nº 2602/2009</a:t>
            </a:r>
            <a:r>
              <a:rPr lang="es-AR" dirty="0" smtClean="0"/>
              <a:t> Articulo Nº 1 (Denominación del Capítulo H,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38</a:t>
            </a:r>
            <a:r>
              <a:rPr lang="es-AR" dirty="0" smtClean="0"/>
              <a:t/>
            </a:r>
            <a:br>
              <a:rPr lang="es-AR" dirty="0" smtClean="0"/>
            </a:br>
            <a:r>
              <a:rPr lang="es-AR" b="1" dirty="0" smtClean="0">
                <a:hlinkClick r:id="rId7" action="ppaction://hlinkfile"/>
              </a:rPr>
              <a:t>Artículo 39</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a)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4" action="ppaction://hlinkfile"/>
              </a:rPr>
              <a:t>Artículo 40</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hlinkClick r:id="rId15" action="ppaction://hlinkfile"/>
              </a:rPr>
              <a:t>Resolución General Nº 2556/2009</a:t>
            </a:r>
            <a:r>
              <a:rPr lang="es-AR" dirty="0" smtClean="0"/>
              <a:t> Articulo Nº 34</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Artículo 40</a:t>
            </a:r>
            <a:r>
              <a:rPr lang="es-AR" dirty="0" smtClean="0"/>
              <a:t/>
            </a:r>
            <a:br>
              <a:rPr lang="es-AR" dirty="0" smtClean="0"/>
            </a:br>
            <a:r>
              <a:rPr lang="es-AR" b="1" dirty="0" smtClean="0">
                <a:hlinkClick r:id="rId16" action="ppaction://hlinkfile"/>
              </a:rPr>
              <a:t>Artículo 43</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Artículo 44</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47</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(Incorpora inc. g) en el primer párrafo)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48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Artículo 55</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(Inciso a)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7" action="ppaction://hlinkfile"/>
              </a:rPr>
              <a:t>Artículo 55</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(Punto 2.del inciso b), incorporado)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55</a:t>
            </a:r>
            <a:endParaRPr lang="es-AR" dirty="0" smtClean="0"/>
          </a:p>
          <a:p>
            <a:pPr>
              <a:defRPr/>
            </a:pPr>
            <a:r>
              <a:rPr lang="es-AR" dirty="0" smtClean="0"/>
              <a:t>Modificado por:</a:t>
            </a:r>
          </a:p>
          <a:p>
            <a:pPr>
              <a:defRPr/>
            </a:pPr>
            <a:r>
              <a:rPr lang="es-AR" dirty="0" smtClean="0">
                <a:hlinkClick r:id="rId13" action="ppaction://hlinkfile"/>
              </a:rPr>
              <a:t>Resolución General Nº 2602/2009</a:t>
            </a:r>
            <a:r>
              <a:rPr lang="es-AR" dirty="0" smtClean="0"/>
              <a:t> Articulo Nº 1 (Inciso b) punto 2, eliminado)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8" action="ppaction://hlinkfile"/>
              </a:rPr>
              <a:t>Artículo 55</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b)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9" action="ppaction://hlinkfile"/>
              </a:rPr>
              <a:t>Artículo 56</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9" action="ppaction://hlinkfile"/>
              </a:rPr>
              <a:t>Artículo 58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9" action="ppaction://hlinkfile"/>
              </a:rPr>
              <a:t>Artículo 58</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67</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0" action="ppaction://hlinkfile"/>
              </a:rPr>
              <a:t>Artículo 68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74</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1" action="ppaction://hlinkfile"/>
              </a:rPr>
              <a:t>Anexo II</a:t>
            </a:r>
            <a:endParaRPr lang="es-AR" dirty="0" smtClean="0"/>
          </a:p>
          <a:p>
            <a:pPr>
              <a:defRPr/>
            </a:pPr>
            <a:r>
              <a:rPr lang="es-AR" dirty="0" smtClean="0"/>
              <a:t>Modificado por:</a:t>
            </a:r>
          </a:p>
          <a:p>
            <a:pPr>
              <a:defRPr/>
            </a:pPr>
            <a:r>
              <a:rPr lang="es-AR" dirty="0" smtClean="0">
                <a:hlinkClick r:id="rId8" action="ppaction://hlinkfile"/>
              </a:rPr>
              <a:t>Resolución General Nº 3100/2011</a:t>
            </a:r>
            <a:r>
              <a:rPr lang="es-AR" dirty="0" smtClean="0"/>
              <a:t> Articulo Nº 1 (Códigos incorporados)</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2" action="ppaction://hlinkfile"/>
              </a:rPr>
              <a:t>Anexo III</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(Sexto párrafo del Apartado B del Anexo ...)</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5" action="ppaction://hlinkfile"/>
              </a:rPr>
              <a:t>Anexo IX</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(Anexo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Anexo v</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(Incorpora punto 6) en el inciso a) en el...)</a:t>
            </a:r>
          </a:p>
          <a:p>
            <a:pPr>
              <a:defRPr/>
            </a:pPr>
            <a:r>
              <a:rPr lang="es-AR" dirty="0" smtClean="0">
                <a:hlinkClick r:id="rId5" action="ppaction://hlinkfile"/>
              </a:rPr>
              <a:t>Resolución General Nº 2749/2010</a:t>
            </a:r>
            <a:r>
              <a:rPr lang="es-AR" dirty="0" smtClean="0"/>
              <a:t> Articulo Nº 1 (Punto 3. de los incisos a), b), d) y e),...)</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0" action="ppaction://hlinkfile"/>
              </a:rPr>
              <a:t>Anexo VI</a:t>
            </a:r>
            <a:endParaRPr lang="es-AR" dirty="0" smtClean="0"/>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(Punto 3 del Apartado B) del Anexo VI, su...)</a:t>
            </a:r>
          </a:p>
          <a:p>
            <a:pPr>
              <a:defRPr/>
            </a:pPr>
            <a:r>
              <a:rPr lang="es-AR" dirty="0" smtClean="0">
                <a:hlinkClick r:id="rId8" action="ppaction://hlinkfile"/>
              </a:rPr>
              <a:t>Resolución General Nº 3100/2011</a:t>
            </a:r>
            <a:r>
              <a:rPr lang="es-AR" dirty="0" smtClean="0"/>
              <a:t> Articulo Nº 1 (Punto 12. del Apartado B) sustituido. P...)</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5" action="ppaction://hlinkfile"/>
              </a:rPr>
              <a:t>Anexo X</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(Anexo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IVA-RETENCIONES IMPOSITIVAS -COMERCIALIZACION DE PRODUCTOS AGROPECUARIOS -GRANOS -CEREALES-LEGUMBRES -AGENTES DE RETENCION-SUJETOS IMPONIBLES</a:t>
            </a:r>
          </a:p>
          <a:p>
            <a:pPr>
              <a:defRPr/>
            </a:pPr>
            <a:r>
              <a:rPr lang="es-AR" dirty="0" smtClean="0"/>
              <a:t>VISTO</a:t>
            </a:r>
          </a:p>
          <a:p>
            <a:pPr>
              <a:defRPr/>
            </a:pPr>
            <a:r>
              <a:rPr lang="es-AR" dirty="0" smtClean="0"/>
              <a:t>VISTO la Resolución General Nº 2266, y</a:t>
            </a:r>
          </a:p>
          <a:p>
            <a:pPr>
              <a:defRPr/>
            </a:pPr>
            <a:r>
              <a:rPr lang="es-AR" dirty="0" smtClean="0"/>
              <a:t>Referencias Normativas:</a:t>
            </a:r>
          </a:p>
          <a:p>
            <a:pPr>
              <a:defRPr/>
            </a:pPr>
            <a:r>
              <a:rPr lang="es-AR" dirty="0" smtClean="0">
                <a:hlinkClick r:id="rId23" action="ppaction://hlinkfile"/>
              </a:rPr>
              <a:t>Resolución General Nº 2266/2007</a:t>
            </a:r>
            <a:endParaRPr lang="es-AR" dirty="0" smtClean="0"/>
          </a:p>
          <a:p>
            <a:pPr>
              <a:defRPr/>
            </a:pPr>
            <a:r>
              <a:rPr lang="es-AR" dirty="0" smtClean="0"/>
              <a:t>CONSIDERANDO</a:t>
            </a:r>
          </a:p>
          <a:p>
            <a:pPr>
              <a:defRPr/>
            </a:pPr>
            <a:r>
              <a:rPr lang="es-AR" dirty="0" smtClean="0"/>
              <a:t>Que la citada norma establece un régimen de retención del impuesto al valor agregado aplicable a las operaciones de comercialización de granos no destinados a la siembra -cereales y oleaginosos- y legumbres secas -porotos, arvejas y lentejas-.</a:t>
            </a:r>
          </a:p>
          <a:p>
            <a:pPr>
              <a:defRPr/>
            </a:pPr>
            <a:r>
              <a:rPr lang="es-AR" dirty="0" smtClean="0"/>
              <a:t>Que asimismo, la resolución general del visto reglamenta el funcionamiento del Registro Fiscal de Operadores en la Compraventa de Granos y Legumbres Secas, así como un régimen especial de reintegro sistemático de determinado porcentaje de las retenciones practicadas, cuyo importe se acreditará a los productores, acopiadores con propia producción de granos, o en su caso, un reintegro parcial a intermediarios, incluidos en el "Registro".</a:t>
            </a:r>
          </a:p>
          <a:p>
            <a:pPr>
              <a:defRPr/>
            </a:pPr>
            <a:r>
              <a:rPr lang="es-AR" dirty="0" smtClean="0"/>
              <a:t>Que en virtud de las evaluaciones efectuadas respecto de la aplicación del régimen, se entiende necesario disponer modificaciones operativas y de control así como la sistematización de algunos procedimientos.</a:t>
            </a:r>
          </a:p>
          <a:p>
            <a:pPr>
              <a:defRPr/>
            </a:pPr>
            <a:r>
              <a:rPr lang="es-AR" dirty="0" smtClean="0"/>
              <a:t>Que teniendo en cuenta la naturaleza y el alcance de las adecuaciones a introducir a la norma del visto, resulta aconsejable su sustitución.</a:t>
            </a:r>
          </a:p>
          <a:p>
            <a:pPr>
              <a:defRPr/>
            </a:pPr>
            <a:r>
              <a:rPr lang="es-AR" dirty="0" smtClean="0"/>
              <a:t>Que para facilitar la lectura e interpretación de las normas, se considera conveniente la utilización de notas aclaratorias y citas de textos legales, con números de referencia, explicitados en el Anexo I.</a:t>
            </a:r>
          </a:p>
          <a:p>
            <a:pPr>
              <a:defRPr/>
            </a:pPr>
            <a:r>
              <a:rPr lang="es-AR" dirty="0" smtClean="0"/>
              <a:t>Que han tomado la intervención que les compete la Dirección de Legislación, las Subdirecciones Generales de Asuntos Jurídicos, de Fiscalización, de Sistemas y Telecomunicaciones y de Recaudación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Nº 11.683, texto ordenado en 1998 y sus modificaciones y el Artículo 7º del Decreto Nº 618 del 10 de julio de 1997, su modificatorio y sus complementarios.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27 (LEY DE IMPUESTO AL VALOR AGREGADO)</a:t>
            </a:r>
          </a:p>
          <a:p>
            <a:pPr>
              <a:defRPr/>
            </a:pPr>
            <a:r>
              <a:rPr lang="es-AR" dirty="0" smtClean="0">
                <a:hlinkClick r:id="rId20" action="ppaction://hlinkfile"/>
              </a:rPr>
              <a:t>Ley Nº 11683 (T.O. 1998)</a:t>
            </a:r>
            <a:r>
              <a:rPr lang="es-AR" dirty="0" smtClean="0"/>
              <a:t> Articulo Nº 22 (LEY DE PROCEDIMIENTO TRIBUTARIO)</a:t>
            </a:r>
          </a:p>
          <a:p>
            <a:pPr>
              <a:defRPr/>
            </a:pPr>
            <a:r>
              <a:rPr lang="es-AR" dirty="0" smtClean="0">
                <a:hlinkClick r:id="rId11"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TITULO I - REGIMEN DE RETENCION</a:t>
            </a:r>
          </a:p>
          <a:p>
            <a:pPr>
              <a:defRPr/>
            </a:pPr>
            <a:r>
              <a:rPr lang="es-AR" dirty="0" smtClean="0"/>
              <a:t>Artículo 1 A OPERACIONES COMPRENDIDAS:</a:t>
            </a:r>
          </a:p>
          <a:p>
            <a:pPr>
              <a:defRPr/>
            </a:pPr>
            <a:r>
              <a:rPr lang="es-AR" dirty="0" smtClean="0"/>
              <a:t>Artículo 1º - </a:t>
            </a:r>
            <a:r>
              <a:rPr lang="es-AR" dirty="0" err="1" smtClean="0"/>
              <a:t>Establécese</a:t>
            </a:r>
            <a:r>
              <a:rPr lang="es-AR" dirty="0" smtClean="0"/>
              <a:t> un régimen de retención del impuesto al valor agregado respecto de las operaciones de compraventa de:</a:t>
            </a:r>
          </a:p>
          <a:p>
            <a:pPr>
              <a:defRPr/>
            </a:pPr>
            <a:r>
              <a:rPr lang="es-AR" dirty="0" smtClean="0"/>
              <a:t>a) Granos no destinados a la siembra -cereales y oleaginosos-, excepto arroz, y legumbres secas -porotos, arvejas y lentejas-.</a:t>
            </a:r>
          </a:p>
          <a:p>
            <a:pPr>
              <a:defRPr/>
            </a:pPr>
            <a:r>
              <a:rPr lang="es-AR" dirty="0" smtClean="0"/>
              <a:t>b) Granos no destinados a la siembra -arroz-.</a:t>
            </a:r>
          </a:p>
          <a:p>
            <a:pPr>
              <a:defRPr/>
            </a:pPr>
            <a:r>
              <a:rPr lang="es-AR" dirty="0" smtClean="0"/>
              <a:t>Las aludidas operaciones quedan excluidas de la retención establecida en el Artículo 1º de la Resolución General Nº 18, sus modificatorias y complementarias y de la percepción dispuesta por el Artículo 1º de la Resolución General Nº 3337 (DGI), sus modificatorias y complementarias o de cualesquiera otras que las sustituyan o complementen.</a:t>
            </a:r>
          </a:p>
          <a:p>
            <a:pPr>
              <a:defRPr/>
            </a:pPr>
            <a:r>
              <a:rPr lang="es-AR" dirty="0" smtClean="0"/>
              <a:t>Referencias Normativas:</a:t>
            </a:r>
          </a:p>
          <a:p>
            <a:pPr>
              <a:defRPr/>
            </a:pPr>
            <a:r>
              <a:rPr lang="es-AR" dirty="0" smtClean="0">
                <a:hlinkClick r:id="rId24" action="ppaction://hlinkfile"/>
              </a:rPr>
              <a:t>Resolución General Nº 18/1997</a:t>
            </a:r>
            <a:endParaRPr lang="es-AR" dirty="0" smtClean="0"/>
          </a:p>
          <a:p>
            <a:pPr>
              <a:defRPr/>
            </a:pPr>
            <a:r>
              <a:rPr lang="es-AR" dirty="0" smtClean="0">
                <a:hlinkClick r:id="rId12" action="ppaction://hlinkfile"/>
              </a:rPr>
              <a:t>Resolución General Nº 3337/1991</a:t>
            </a:r>
            <a:endParaRPr lang="es-AR" dirty="0" smtClean="0"/>
          </a:p>
          <a:p>
            <a:pPr>
              <a:defRPr/>
            </a:pPr>
            <a:r>
              <a:rPr lang="es-AR" dirty="0" smtClean="0"/>
              <a:t>Textos Relacionados:</a:t>
            </a:r>
          </a:p>
          <a:p>
            <a:pPr>
              <a:defRPr/>
            </a:pPr>
            <a:r>
              <a:rPr lang="es-AR" dirty="0" smtClean="0">
                <a:hlinkClick r:id="rId3" action="ppaction://hlinkfile"/>
              </a:rPr>
              <a:t>Resolución General Nº 2596/2009</a:t>
            </a:r>
            <a:r>
              <a:rPr lang="es-AR" dirty="0" smtClean="0"/>
              <a:t> Articulo Nº 1 (Procedimiento de registración)</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 B SUJETOS OBLIGADOS A ACTUAR COMO AGENTES DE RETENCION:</a:t>
            </a:r>
          </a:p>
          <a:p>
            <a:pPr>
              <a:defRPr/>
            </a:pPr>
            <a:r>
              <a:rPr lang="es-AR" dirty="0" smtClean="0"/>
              <a:t>Art. 2º - Quedan obligados a actuar como agentes de retención:</a:t>
            </a:r>
          </a:p>
          <a:p>
            <a:pPr>
              <a:defRPr/>
            </a:pPr>
            <a:r>
              <a:rPr lang="es-AR" dirty="0" smtClean="0"/>
              <a:t>a) Los adquirentes de los productos indicados en el artículo anterior, que revistan la calidad de responsables inscriptos en el impuesto al valor agregado, no comprendidos en los incisos b) y c) del presente.</a:t>
            </a:r>
          </a:p>
          <a:p>
            <a:pPr>
              <a:defRPr/>
            </a:pPr>
            <a:r>
              <a:rPr lang="es-AR" dirty="0" smtClean="0"/>
              <a:t>b) Los exportadores.</a:t>
            </a:r>
          </a:p>
          <a:p>
            <a:pPr>
              <a:defRPr/>
            </a:pPr>
            <a:r>
              <a:rPr lang="es-AR" dirty="0" smtClean="0"/>
              <a:t>c) Los acopiadores, cooperativas, consignatarios, acopiadores-consignatarios y los mercados de cereales a término (2.1.) que, en las operaciones mencionadas en el Artículo 1º, actúen como intermediarios o de conformidad con lo previsto en el Artículo 19 y el primer párrafo del Artículo 20 de la Ley de Impuesto al Valor Agregado, texto ordenado en 1997 y sus modificaciones.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20 (LEY DE IMPUESTO AL VALOR AGREGADO)</a:t>
            </a:r>
          </a:p>
          <a:p>
            <a:pPr>
              <a:defRPr/>
            </a:pPr>
            <a:r>
              <a:rPr lang="es-AR" dirty="0" smtClean="0"/>
              <a:t>Artículo 3 C SUJETOS PASIBLES DE LAS RETENCIONES:</a:t>
            </a:r>
          </a:p>
          <a:p>
            <a:pPr>
              <a:defRPr/>
            </a:pPr>
            <a:r>
              <a:rPr lang="es-AR" dirty="0" smtClean="0"/>
              <a:t>Art. 3º - Las retenciones se practicarán a las personas físicas, sucesiones indivisas, empresas o explotaciones unipersonales, sociedades, asociaciones y demás personas jurídicas de carácter público o privado -incluidos los sujetos aludidos en el segundo párrafo del Artículo 4º de la Ley de Impuesto al Valor Agregado, texto ordenado en 1997 y sus modificaciones (3.1.)-, que revistan en el impuesto al valor agregado la calidad de responsables inscriptos.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4 (LEY DE IMPUESTO AL VALOR AGREGADO)</a:t>
            </a:r>
          </a:p>
          <a:p>
            <a:pPr>
              <a:defRPr/>
            </a:pPr>
            <a:r>
              <a:rPr lang="es-AR" dirty="0" smtClean="0"/>
              <a:t>Artículo 4 D ALICUOTAS APLICABLES. MOMENTO DE LA RETENCION. OPERACIONES ESPECIFICAS:</a:t>
            </a:r>
          </a:p>
          <a:p>
            <a:pPr>
              <a:defRPr/>
            </a:pPr>
            <a:r>
              <a:rPr lang="es-AR" dirty="0" smtClean="0"/>
              <a:t>Art. 4º - El importe de la retención se determinará aplicando sobre el precio neto de venta -conforme a lo establecido en el Artículo 10 de la Ley de Impuesto al Valor Agregado, texto ordenado en 1997 y sus modificaciones-, que resulte de la factura o documento equivalente, las alícuotas que para cada caso se fijan a continuación:</a:t>
            </a:r>
          </a:p>
          <a:p>
            <a:pPr>
              <a:defRPr/>
            </a:pPr>
            <a:r>
              <a:rPr lang="es-AR" dirty="0" smtClean="0"/>
              <a:t>a) OCHO POR CIENTO (8%): en las operaciones de venta de los productos indicados en el </a:t>
            </a:r>
            <a:r>
              <a:rPr lang="es-AR" dirty="0" err="1" smtClean="0"/>
              <a:t>incisoa</a:t>
            </a:r>
            <a:r>
              <a:rPr lang="es-AR" dirty="0" smtClean="0"/>
              <a:t>) del Artículo 1º, realizadas por quienes se encuentren incluidos en el "Registro Fiscal de Operadores en la Compraventa de Granos y Legumbres Secas", que se establece en el Título II de esta resolución general, en las categorías previstas en el Artículo 22, incisos a), b), c), e), f), g), h), i), j) o k).</a:t>
            </a:r>
          </a:p>
          <a:p>
            <a:pPr>
              <a:defRPr/>
            </a:pPr>
            <a:r>
              <a:rPr lang="es-AR" dirty="0" smtClean="0"/>
              <a:t>b) DIECIOCHO POR CIENTO (18%): en las operaciones de venta de los productos indicados en el inciso b) del Artículo 1º, efectuadas por quienes se encuentren incluidos en el "Registro Fiscal de Operadores en la Compraventa de Granos y Legumbres Secas", que se dispone en el Título II de esta resolución general, en las categorías previstas en el Artículo 22, incisos a), b), e), f), g), h), i), j) o k).</a:t>
            </a:r>
          </a:p>
          <a:p>
            <a:pPr>
              <a:defRPr/>
            </a:pPr>
            <a:r>
              <a:rPr lang="es-AR" dirty="0" smtClean="0"/>
              <a:t>c) DIEZ CON CINCUENTA CENTESIMOS POR CIENTO (10,50%): en las operaciones de venta de los productos indicados en el inciso a) del Artículo 1º, realizadas por quienes no se encuentren incluidos en el "Registro Fiscal de Operadores en la Compraventa de Granos y Legumbres Secas", que se establece en el Título II de esta resolución general.</a:t>
            </a:r>
          </a:p>
          <a:p>
            <a:pPr>
              <a:defRPr/>
            </a:pPr>
            <a:r>
              <a:rPr lang="es-AR" dirty="0" smtClean="0"/>
              <a:t>d) VEINTIUNO POR CIENTO (21%): en las operaciones de venta de los productos aludidos en el inciso b) del Artículo 1º, realizadas por sujetos no incluidos en el "Registro Fiscal de Operadores en la Compraventa de Granos y Legumbres Secas".</a:t>
            </a:r>
          </a:p>
          <a:p>
            <a:pPr>
              <a:defRPr/>
            </a:pPr>
            <a:r>
              <a:rPr lang="es-AR" dirty="0" smtClean="0"/>
              <a:t>En las operaciones efectuadas con intervención de los mercados de cereales a término, la retención se determinará aplicando la alícuota que corresponda -conforme a lo indicado en el primer párrafo- sobre el precio de ajuste definido en el Artículo 19 de la Ley de Impuesto al Valor Agregado, texto ordenado en 1997 y sus modificaciones.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10 (LEY DE IMPUESTO AL VALOR AGREGADO)</a:t>
            </a:r>
          </a:p>
          <a:p>
            <a:pPr>
              <a:defRPr/>
            </a:pPr>
            <a:r>
              <a:rPr lang="es-AR" dirty="0" smtClean="0">
                <a:hlinkClick r:id="rId10" action="ppaction://hlinkfile"/>
              </a:rPr>
              <a:t>Ley Nº 20631 (T.O. 1997)</a:t>
            </a:r>
            <a:r>
              <a:rPr lang="es-AR" dirty="0" smtClean="0"/>
              <a:t> Articulo Nº 19 (LEY DE IMPUESTO AL VALOR AGREGADO)</a:t>
            </a:r>
          </a:p>
          <a:p>
            <a:pPr>
              <a:defRPr/>
            </a:pPr>
            <a:r>
              <a:rPr lang="es-AR" dirty="0" smtClean="0"/>
              <a:t>Artículo 5:</a:t>
            </a:r>
          </a:p>
          <a:p>
            <a:pPr>
              <a:defRPr/>
            </a:pPr>
            <a:r>
              <a:rPr lang="es-AR" dirty="0" smtClean="0"/>
              <a:t>Art. 5º - La retención deberá practicarse en el momento en que se efectúe el pago de los importes -incluidos aquellos que revistan el carácter de señas o anticipos que congelen precios- atribuibles a la operación.</a:t>
            </a:r>
          </a:p>
          <a:p>
            <a:pPr>
              <a:defRPr/>
            </a:pPr>
            <a:r>
              <a:rPr lang="es-AR" dirty="0" smtClean="0"/>
              <a:t>De efectuarse pagos parciales, el monto de la retención se determinará considerando el importe total de la respectiva operación. Si la retención a practicar resultara superior al importe del pago parcial, la misma se realizará hasta la concurrencia de dicho pago; el excedente de la retención no practicada se efectuará en el o los sucesivos pagos parciales.</a:t>
            </a:r>
          </a:p>
          <a:p>
            <a:pPr>
              <a:defRPr/>
            </a:pPr>
            <a:r>
              <a:rPr lang="es-AR" dirty="0" smtClean="0"/>
              <a:t>En el caso de pagos que no revistan el carácter de señas o anticipos que congelen precios, en los términos del último párrafo del Artículo 5º de la Ley de Impuesto al Valor Agregado, texto ordenado en 1997 y sus modificaciones, el monto de la retención también será determinado considerando el importe total de la respectiva operación sin que resulten oponibles los adelantos financieros otorgados e imputados a la cancelación del referido importe, a los fines del efectivo cumplimiento de la obligación de retención e ingreso de las sumas retenidas.</a:t>
            </a:r>
          </a:p>
          <a:p>
            <a:pPr>
              <a:defRPr/>
            </a:pPr>
            <a:r>
              <a:rPr lang="es-AR" dirty="0" smtClean="0"/>
              <a:t>El precitado término "pago" deberá entenderse con el alcance asignado en el antepenúltimo párrafo del Artículo 18 de la Ley de Impuesto a las Ganancias, texto ordenado en 1997 y sus modificaciones.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18 (LEY DE IMPUESTO AL VALOR AGREGADO)</a:t>
            </a:r>
          </a:p>
          <a:p>
            <a:pPr>
              <a:defRPr/>
            </a:pPr>
            <a:r>
              <a:rPr lang="es-AR" dirty="0" smtClean="0"/>
              <a:t>Artículo 6:</a:t>
            </a:r>
          </a:p>
          <a:p>
            <a:pPr>
              <a:defRPr/>
            </a:pPr>
            <a:r>
              <a:rPr lang="es-AR" dirty="0" smtClean="0"/>
              <a:t>Art. 6º - Cuando el pago por la compra de los productos comprendidos en el Artículo 1º (6.1.), se efectúe en su totalidad mediante la entrega de insumos y/o bienes de capital, y/o mediante prestaciones de servicios y/o locaciones, y el agente de retención se encuentre imposibilitado de practicar la retención, resultarán de aplicación las disposiciones contenidas en el cuarto párrafo del presente artículo.</a:t>
            </a:r>
          </a:p>
          <a:p>
            <a:pPr>
              <a:defRPr/>
            </a:pPr>
            <a:r>
              <a:rPr lang="es-AR" dirty="0" smtClean="0"/>
              <a:t>Idéntica obligación tendrá el agente de retención cuando el sujeto pasible de la misma entregue en pago por la compra de insumos y/o bienes de capital y/o por la prestación de locaciones y/o servicios, los productos comprendidos en el Artículo 1º.</a:t>
            </a:r>
          </a:p>
          <a:p>
            <a:pPr>
              <a:defRPr/>
            </a:pPr>
            <a:r>
              <a:rPr lang="es-AR" dirty="0" smtClean="0"/>
              <a:t>En el supuesto de que el precitado pago en especie fuera parcial y el importe total de la operación se integre además mediante la entrega de una suma de dinero, la retención se determinará de acuerdo con lo dispuesto en el primer párrafo del Artículo 4º y se practicará sobre el importe pagado en dinero. Si el monto de la retención resultare superior a la referida suma de dinero, el agente de retención ingresará el importe que corresponda hasta la concurrencia con la mencionada suma y cumplirá lo dispuesto en el cuarto párrafo del presente artículo.</a:t>
            </a:r>
          </a:p>
          <a:p>
            <a:pPr>
              <a:defRPr/>
            </a:pPr>
            <a:r>
              <a:rPr lang="es-AR" dirty="0" smtClean="0"/>
              <a:t>Las partes contratantes quedan obligadas a registrar los comprobantes </a:t>
            </a:r>
            <a:r>
              <a:rPr lang="es-AR" dirty="0" err="1" smtClean="0"/>
              <a:t>respaldatorios</a:t>
            </a:r>
            <a:r>
              <a:rPr lang="es-AR" dirty="0" smtClean="0"/>
              <a:t> de las operaciones comprendidas en este artículo, en las formas y condiciones establecidas en el Anexo XI.</a:t>
            </a:r>
          </a:p>
          <a:p>
            <a:pPr>
              <a:defRPr/>
            </a:pPr>
            <a:r>
              <a:rPr lang="es-AR" dirty="0" smtClean="0"/>
              <a:t>El agente de retención deberá informar todos los casos previstos en el presente artículo de acuerdo con lo normado en la Resolución General Nº 2233 y su modificación, Sistema de Control de Retenciones (SICORE), efectuando una marca en el campo "Imposibilidad de retención" de la pantalla "Detalle de retenciones".</a:t>
            </a:r>
          </a:p>
          <a:p>
            <a:pPr>
              <a:defRPr/>
            </a:pPr>
            <a:r>
              <a:rPr lang="es-AR" dirty="0" smtClean="0"/>
              <a:t>Artículo 7 E FORMAS Y PLAZOS DE INGRESO DE LAS RETENCIONES. SITUACIONES ESPECIALES:</a:t>
            </a:r>
          </a:p>
          <a:p>
            <a:pPr>
              <a:defRPr/>
            </a:pPr>
            <a:r>
              <a:rPr lang="es-AR" dirty="0" smtClean="0"/>
              <a:t>Art. 7º - El ingreso del importe de las retenciones practicadas y, de corresponder, de sus accesorios, se efectuará conforme al procedimiento, plazos -excepto que se trate de los sujetos referidos en el Artículo 8º- y demás condiciones, previstos en la Resolución General Nº 2233 y su modificación, Sistema de Control de Retenciones (SICORE), consignando a dicho fin los códigos que, en cada caso se indican en el Anexo II de la presente.</a:t>
            </a:r>
          </a:p>
          <a:p>
            <a:pPr>
              <a:defRPr/>
            </a:pPr>
            <a:r>
              <a:rPr lang="es-AR" dirty="0" smtClean="0"/>
              <a:t>Sin perjuicio de ello, no resultarán de aplicación las disposiciones contenidas en el Artículo 6º de la Resolución General Nº 2233 y su modificación, respecto del régimen de retención establecido por la presente.</a:t>
            </a:r>
          </a:p>
          <a:p>
            <a:pPr>
              <a:defRPr/>
            </a:pPr>
            <a:r>
              <a:rPr lang="es-AR" dirty="0" smtClean="0"/>
              <a:t>Referencias Normativas:</a:t>
            </a:r>
          </a:p>
          <a:p>
            <a:pPr>
              <a:defRPr/>
            </a:pPr>
            <a:r>
              <a:rPr lang="es-AR" dirty="0" smtClean="0">
                <a:hlinkClick r:id="rId16" action="ppaction://hlinkfile"/>
              </a:rPr>
              <a:t>Resolución General Nº 2233/2007</a:t>
            </a:r>
            <a:endParaRPr lang="es-AR" dirty="0" smtClean="0"/>
          </a:p>
          <a:p>
            <a:pPr>
              <a:defRPr/>
            </a:pPr>
            <a:r>
              <a:rPr lang="es-AR" dirty="0" smtClean="0"/>
              <a:t>Artículo 8:</a:t>
            </a:r>
          </a:p>
          <a:p>
            <a:pPr>
              <a:defRPr/>
            </a:pPr>
            <a:r>
              <a:rPr lang="es-AR" dirty="0" smtClean="0"/>
              <a:t>Art. 8º - Los agentes de retención comprendidos en el Artículo 2º, incisos b) y c), deberán ingresar el importe de las retenciones practicadas en cada mes calendario, hasta el día del segundo mes inmediato siguiente a ese mes calendario, en el cual -conforme a la Clave </a:t>
            </a:r>
            <a:r>
              <a:rPr lang="es-AR" dirty="0" err="1" smtClean="0"/>
              <a:t>Unica</a:t>
            </a:r>
            <a:r>
              <a:rPr lang="es-AR" dirty="0" smtClean="0"/>
              <a:t> de Identificación Tributaria (C.U.I.T.)- opera el vencimiento fijado en el inciso b) del Artículo 2º de la Resolución General Nº 2233 y su modificación.</a:t>
            </a:r>
          </a:p>
          <a:p>
            <a:pPr>
              <a:defRPr/>
            </a:pPr>
            <a:r>
              <a:rPr lang="es-AR" dirty="0" smtClean="0"/>
              <a:t>A los fines de la determinación e ingreso de los importes de las retenciones practicadas los responsables deberán considerar las adecuaciones previstas en el Anexo III de la presente resolución general.</a:t>
            </a:r>
          </a:p>
          <a:p>
            <a:pPr>
              <a:defRPr/>
            </a:pPr>
            <a:r>
              <a:rPr lang="es-AR" dirty="0" smtClean="0"/>
              <a:t>Referencias Normativas:</a:t>
            </a:r>
          </a:p>
          <a:p>
            <a:pPr>
              <a:defRPr/>
            </a:pPr>
            <a:r>
              <a:rPr lang="es-AR" dirty="0" smtClean="0">
                <a:hlinkClick r:id="rId16" action="ppaction://hlinkfile"/>
              </a:rPr>
              <a:t>Resolución General Nº 2233/2007</a:t>
            </a:r>
            <a:r>
              <a:rPr lang="es-AR" dirty="0" smtClean="0"/>
              <a:t> Articulo Nº 2</a:t>
            </a:r>
          </a:p>
          <a:p>
            <a:pPr>
              <a:defRPr/>
            </a:pPr>
            <a:r>
              <a:rPr lang="es-AR" dirty="0" smtClean="0"/>
              <a:t>Artículo 9 Texto vigente según RG AFIP Nº 3100/2011:</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de tratarse de:</a:t>
            </a:r>
          </a:p>
          <a:p>
            <a:pPr>
              <a:defRPr/>
            </a:pPr>
            <a:r>
              <a:rPr lang="es-AR" dirty="0" smtClean="0"/>
              <a:t>a) Operaciones primarias que, a la fecha de vencimiento de ingreso de la retención practicada -de acuerdo con lo previsto por los Artículos 7º y 8º-, no se encuentren registradas mediante el procedimiento establecido por la Resolución General Nº 2596, sus modificatorias y complementarias.</a:t>
            </a:r>
          </a:p>
          <a:p>
            <a:pPr>
              <a:defRPr/>
            </a:pPr>
            <a:r>
              <a:rPr lang="es-AR" dirty="0" smtClean="0"/>
              <a:t>b) Retenciones practicadas a sujetos no incluidos en el "Registro".</a:t>
            </a:r>
          </a:p>
          <a:p>
            <a:pPr>
              <a:defRPr/>
            </a:pPr>
            <a:r>
              <a:rPr lang="es-AR" dirty="0" smtClean="0"/>
              <a:t>c) Retenciones practicadas a vendedores que no aporten, en la primera operación, la documentación prevista en el Artículo 36, inciso b).</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Modificado por:</a:t>
            </a:r>
          </a:p>
          <a:p>
            <a:pPr>
              <a:defRPr/>
            </a:pPr>
            <a:r>
              <a:rPr lang="es-AR" dirty="0" smtClean="0">
                <a:hlinkClick r:id="rId8" action="ppaction://hlinkfile"/>
              </a:rPr>
              <a:t>Resolución General Nº 3100/2011</a:t>
            </a:r>
            <a:r>
              <a:rPr lang="es-AR" dirty="0" smtClean="0"/>
              <a:t> Articulo Nº 1 (Tercer párrafo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9 Texto según RG AFIP Nº 2353/2007:</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para las retenciones practicadas a sujetos no incluidos en el 'Registro' o vendedores que no aporten, en la primera operación, la documentación prevista en el Artículo 36, inciso b)."</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9 Texto original según RG AFIP Nº 2300/2007:</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para las retenciones practicadas a sujetos no incluidos en el "Registro".</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Referencias Normativas:</a:t>
            </a:r>
          </a:p>
          <a:p>
            <a:pPr>
              <a:defRPr/>
            </a:pPr>
            <a:r>
              <a:rPr lang="es-AR" dirty="0" smtClean="0">
                <a:hlinkClick r:id="rId10" action="ppaction://hlinkfile"/>
              </a:rPr>
              <a:t>Ley Nº 20631 (T.O. 1997)</a:t>
            </a:r>
            <a:r>
              <a:rPr lang="es-AR" dirty="0" smtClean="0"/>
              <a:t> (LEY DE IMPUESTO AL VALOR AGREGADO)</a:t>
            </a:r>
          </a:p>
          <a:p>
            <a:pPr>
              <a:defRPr/>
            </a:pPr>
            <a:r>
              <a:rPr lang="es-AR" dirty="0" smtClean="0">
                <a:hlinkClick r:id="rId14" action="ppaction://hlinkfile"/>
              </a:rPr>
              <a:t>Resolución General Nº 1659/2004</a:t>
            </a:r>
            <a:endParaRPr lang="es-AR" dirty="0" smtClean="0"/>
          </a:p>
          <a:p>
            <a:pPr>
              <a:defRPr/>
            </a:pPr>
            <a:r>
              <a:rPr lang="es-AR" dirty="0" smtClean="0">
                <a:hlinkClick r:id="rId16" action="ppaction://hlinkfile"/>
              </a:rPr>
              <a:t>Resolución General Nº 2233/2007</a:t>
            </a:r>
            <a:endParaRPr lang="es-AR" dirty="0" smtClean="0"/>
          </a:p>
          <a:p>
            <a:pPr>
              <a:defRPr/>
            </a:pPr>
            <a:r>
              <a:rPr lang="es-AR" dirty="0" smtClean="0"/>
              <a:t>Artículo 10 Texto vigente según RG AFIP Nº 2353/2007:</a:t>
            </a:r>
          </a:p>
          <a:p>
            <a:pPr>
              <a:defRPr/>
            </a:pPr>
            <a:r>
              <a:rPr lang="es-AR" dirty="0" smtClean="0"/>
              <a:t>Art. 10. - Los sujetos que realicen las operaciones indicadas en el Artículo 1º, no podrán oponer la exclusión del régimen de retención, otorgada de acuerdo con lo previsto por la Resolución General Nº 2226.</a:t>
            </a:r>
          </a:p>
          <a:p>
            <a:pPr>
              <a:defRPr/>
            </a:pPr>
            <a:r>
              <a:rPr lang="es-AR" dirty="0" smtClean="0"/>
              <a:t>"No obstante lo establecido en el párrafo </a:t>
            </a:r>
            <a:r>
              <a:rPr lang="es-AR" dirty="0" err="1" smtClean="0"/>
              <a:t>anterior,los</a:t>
            </a:r>
            <a:r>
              <a:rPr lang="es-AR" dirty="0" smtClean="0"/>
              <a:t> sujetos incluidos en el 'Registro' en las categorías definidas en el Artículo 22, incisos b), e) o i), podrán oponer su exclusión siempre que las operaciones de venta de los bienes indicados en el Artículo 1º se originen como consecuencia de la operatoria descripta en el Artículo 6º, efectuada con sujetos que acrediten su inclusión en el 'Registro', hasta su equivalente en unidades físicas (10.1.), excepto que dichas operaciones se realicen a través de mercados de cereales a término."</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10 Texto original según RG AFIP Nº 2300/2007:</a:t>
            </a:r>
          </a:p>
          <a:p>
            <a:pPr>
              <a:defRPr/>
            </a:pPr>
            <a:r>
              <a:rPr lang="es-AR" dirty="0" smtClean="0"/>
              <a:t>Art. 10. - Los sujetos que realicen las operaciones indicadas en el Artículo 1º, no podrán oponer la exclusión del régimen de retención, otorgada de acuerdo con lo previsto por la Resolución General Nº 2226.</a:t>
            </a:r>
          </a:p>
          <a:p>
            <a:pPr>
              <a:defRPr/>
            </a:pPr>
            <a:r>
              <a:rPr lang="es-AR" dirty="0" smtClean="0"/>
              <a:t>No obstante lo establecido en el párrafo anterior, los sujetos incluidos en el "Registro" en las categorías definidas en el Artículo 22, incisos b), e), f), g), h) o i), podrán oponer su exclusión siempre que las operaciones de venta de los bienes indicados en el Artículo 1º se originen como consecuencia de la operatoria descripta en el Artículo 6º, efectuada con sujetos que acrediten su inclusión en el "Registro", hasta su equivalente en unidades físicas (10.1.), excepto que dichas operaciones se realicen a través de mercados de cereales a término.</a:t>
            </a:r>
          </a:p>
          <a:p>
            <a:pPr>
              <a:defRPr/>
            </a:pPr>
            <a:r>
              <a:rPr lang="es-AR" dirty="0" smtClean="0"/>
              <a:t>Artículo 11:</a:t>
            </a:r>
          </a:p>
          <a:p>
            <a:pPr>
              <a:defRPr/>
            </a:pPr>
            <a:r>
              <a:rPr lang="es-AR" dirty="0" smtClean="0"/>
              <a:t>Art. 11. - Los agentes de retención quedan obligados a entregar al sujeto pasible de la misma, en el momento en que se efectúe el pago y se practique la retención, el comprobante que establece el Artículo 8º de la Resolución General Nº 2233 y su modificación, conforme al modelo previsto en sus Anexos V o VI.</a:t>
            </a:r>
          </a:p>
          <a:p>
            <a:pPr>
              <a:defRPr/>
            </a:pPr>
            <a:r>
              <a:rPr lang="es-AR" dirty="0" smtClean="0"/>
              <a:t>De tratarse de operaciones primarias o de venta de productos de su propia producción efectuada por acopiadores, la precitada constancia será reemplazada por los formularios C1116B o C1116C, según corresponda.</a:t>
            </a:r>
          </a:p>
          <a:p>
            <a:pPr>
              <a:defRPr/>
            </a:pPr>
            <a:r>
              <a:rPr lang="es-AR" dirty="0" smtClean="0"/>
              <a:t>Lo dispuesto en el párrafo anterior no será de aplicación únicamente cuando en las referidas operaciones los adquirentes sean exportadores y/o las mismas se efectúen a través de corredores incluidos en el "Registro" como tales, que emitan el formulario C1116B. En este último supuesto, cada ejemplar del citado formulario C1116B emitido al productor deberá contener la fecha, el monto y el número de comprobante de la retención practicada.</a:t>
            </a:r>
          </a:p>
          <a:p>
            <a:pPr>
              <a:defRPr/>
            </a:pPr>
            <a:r>
              <a:rPr lang="es-AR" dirty="0" smtClean="0"/>
              <a:t>Referencias Normativas:</a:t>
            </a:r>
          </a:p>
          <a:p>
            <a:pPr>
              <a:defRPr/>
            </a:pPr>
            <a:r>
              <a:rPr lang="es-AR" dirty="0" smtClean="0">
                <a:hlinkClick r:id="rId16" action="ppaction://hlinkfile"/>
              </a:rPr>
              <a:t>Resolución General Nº 2233/2007</a:t>
            </a:r>
            <a:r>
              <a:rPr lang="es-AR" dirty="0" smtClean="0"/>
              <a:t> Articulo Nº 8</a:t>
            </a:r>
          </a:p>
          <a:p>
            <a:pPr>
              <a:defRPr/>
            </a:pPr>
            <a:r>
              <a:rPr lang="es-AR" dirty="0" smtClean="0"/>
              <a:t>Artículo 12:</a:t>
            </a:r>
          </a:p>
          <a:p>
            <a:pPr>
              <a:defRPr/>
            </a:pPr>
            <a:r>
              <a:rPr lang="es-AR" dirty="0" smtClean="0"/>
              <a:t>Art. 12. - En los casos en que el sujeto pasible de la retención no recibiera el comprobante previsto en el artículo anterior, deberá proceder conforme a lo establecido en el Artículo 9º de la Resolución General Nº 2233 y su modificación.</a:t>
            </a:r>
          </a:p>
          <a:p>
            <a:pPr>
              <a:defRPr/>
            </a:pPr>
            <a:r>
              <a:rPr lang="es-AR" dirty="0" smtClean="0"/>
              <a:t>Referencias Normativas:</a:t>
            </a:r>
          </a:p>
          <a:p>
            <a:pPr>
              <a:defRPr/>
            </a:pPr>
            <a:r>
              <a:rPr lang="es-AR" dirty="0" smtClean="0">
                <a:hlinkClick r:id="rId16" action="ppaction://hlinkfile"/>
              </a:rPr>
              <a:t>Resolución General Nº 2233/2007</a:t>
            </a:r>
            <a:r>
              <a:rPr lang="es-AR" dirty="0" smtClean="0"/>
              <a:t> Articulo Nº 9</a:t>
            </a:r>
          </a:p>
          <a:p>
            <a:pPr>
              <a:defRPr/>
            </a:pPr>
            <a:r>
              <a:rPr lang="es-AR" dirty="0" smtClean="0"/>
              <a:t>Artículo 13 G COMPUTO DE LAS RETENCIONES. SALDOS DE LIBRE DISPONIBILIDAD:</a:t>
            </a:r>
          </a:p>
          <a:p>
            <a:pPr>
              <a:defRPr/>
            </a:pPr>
            <a:r>
              <a:rPr lang="es-AR" dirty="0" smtClean="0"/>
              <a:t>Art. 13. - El monto de las retenciones tendrá para los responsables inscriptos el carácter de impuesto ingresado, debiendo su importe ser computado en la declaración jurada del período fiscal en el cual se sufrieron.</a:t>
            </a:r>
          </a:p>
          <a:p>
            <a:pPr>
              <a:defRPr/>
            </a:pPr>
            <a:r>
              <a:rPr lang="es-AR" dirty="0" smtClean="0"/>
              <a:t>Sin perjuicio de lo dispuesto en el párrafo anterior y sólo con carácter de excepción, la retención podrá computarse en la declaración jurada correspondiente al período fiscal anterior, cuando la operación de compraventa que le diera origen se haya producido en el aludido período fiscal y la retención haya sido practicada hasta la fecha en que se produzca el vencimiento para la presentación de la declaración jurada del impuesto al valor agregado, correspondiente al precitado período, conforme al cronograma de vencimientos establecido por este Organismo para cada año calendario.</a:t>
            </a:r>
          </a:p>
          <a:p>
            <a:pPr>
              <a:defRPr/>
            </a:pPr>
            <a:r>
              <a:rPr lang="es-AR" dirty="0" smtClean="0"/>
              <a:t>Si el cómputo de importes atribuibles a las retenciones originare saldo a favor del responsable, el mismo tendrá el carácter de ingreso directo y podrá ser utilizado de acuerdo con lo dispuesto en el segundo párrafo del Artículo 24, Título III, de la Ley de Impuesto al Valor Agregado, texto ordenado en 1997 y sus modificaciones.</a:t>
            </a:r>
          </a:p>
          <a:p>
            <a:pPr>
              <a:defRPr/>
            </a:pPr>
            <a:r>
              <a:rPr lang="es-AR" dirty="0" smtClean="0"/>
              <a:t>Referencias Normativas:</a:t>
            </a:r>
          </a:p>
          <a:p>
            <a:pPr>
              <a:defRPr/>
            </a:pPr>
            <a:r>
              <a:rPr lang="es-AR" dirty="0" smtClean="0">
                <a:hlinkClick r:id="rId10" action="ppaction://hlinkfile"/>
              </a:rPr>
              <a:t>Ley Nº 20631 (T.O. 1997)</a:t>
            </a:r>
            <a:r>
              <a:rPr lang="es-AR" dirty="0" smtClean="0"/>
              <a:t> Articulo Nº 24 (LEY DE IMPUESTO AL VALOR AGREGADO)</a:t>
            </a:r>
          </a:p>
          <a:p>
            <a:pPr>
              <a:defRPr/>
            </a:pPr>
            <a:r>
              <a:rPr lang="es-AR" dirty="0" smtClean="0"/>
              <a:t>Artículo 14 H REGIMEN DE INFORMACION Y REGISTRACION:</a:t>
            </a:r>
          </a:p>
          <a:p>
            <a:pPr>
              <a:defRPr/>
            </a:pPr>
            <a:r>
              <a:rPr lang="es-AR" dirty="0" smtClean="0"/>
              <a:t>Art. 14. - Los sujetos indicados en el Artículo 2º deberán informar a este Organismo las retenciones practicadas de acuerdo con los plazos previstos en el inciso b) del Artículo 2º de la Resolución General Nº 2233 y su modificación.</a:t>
            </a:r>
          </a:p>
          <a:p>
            <a:pPr>
              <a:defRPr/>
            </a:pPr>
            <a:r>
              <a:rPr lang="es-AR" dirty="0" smtClean="0"/>
              <a:t>A tales fines los exportadores, acopiadores, cooperativas, consignatarios, acopiadores-consignatarios y los mercados de cereales a término que, en las operaciones comprendidas en el Artículo 1º actúen como intermediarios o de conformidad con lo previsto en el Artículo 19 y el primer párrafo del Artículo 20 de la Ley de Impuesto al Valor Agregado, texto ordenado en 1997 y sus modificaciones, deberán considerar las adecuaciones previstas en el Anexo III de esta resolución general.</a:t>
            </a:r>
          </a:p>
          <a:p>
            <a:pPr>
              <a:defRPr/>
            </a:pPr>
            <a:r>
              <a:rPr lang="es-AR" dirty="0" smtClean="0"/>
              <a:t>Referencias Normativas:</a:t>
            </a:r>
          </a:p>
          <a:p>
            <a:pPr>
              <a:defRPr/>
            </a:pPr>
            <a:r>
              <a:rPr lang="es-AR" dirty="0" smtClean="0">
                <a:hlinkClick r:id="rId16" action="ppaction://hlinkfile"/>
              </a:rPr>
              <a:t>Resolución General Nº 2233/2007</a:t>
            </a:r>
            <a:r>
              <a:rPr lang="es-AR" dirty="0" smtClean="0"/>
              <a:t> Articulo Nº 2</a:t>
            </a:r>
          </a:p>
          <a:p>
            <a:pPr>
              <a:defRPr/>
            </a:pPr>
            <a:r>
              <a:rPr lang="es-AR" dirty="0" smtClean="0">
                <a:hlinkClick r:id="rId10" action="ppaction://hlinkfile"/>
              </a:rPr>
              <a:t>Ley Nº 20631 (T.O. 1997)</a:t>
            </a:r>
            <a:r>
              <a:rPr lang="es-AR" dirty="0" smtClean="0"/>
              <a:t> Articulo Nº 20 (LEY DE IMPUESTO AL VALOR AGREGADO)</a:t>
            </a:r>
          </a:p>
          <a:p>
            <a:pPr>
              <a:defRPr/>
            </a:pPr>
            <a:r>
              <a:rPr lang="es-AR" dirty="0" smtClean="0"/>
              <a:t>Artículo 15:</a:t>
            </a:r>
          </a:p>
          <a:p>
            <a:pPr>
              <a:defRPr/>
            </a:pPr>
            <a:r>
              <a:rPr lang="es-AR" dirty="0" smtClean="0"/>
              <a:t>Art. 15. - Los agentes de retención quedan obligados a llevar registros suficientes que permitan verificar la determinación de los importes retenidos e ingresados o, en su caso, compensados de acuerdo con lo previsto en el Artículo 9º.</a:t>
            </a:r>
          </a:p>
          <a:p>
            <a:pPr>
              <a:defRPr/>
            </a:pPr>
            <a:r>
              <a:rPr lang="es-AR" dirty="0" smtClean="0"/>
              <a:t>Artículo 16:</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16 Texto original según RG AFIP Nº 2300/2007:</a:t>
            </a:r>
          </a:p>
          <a:p>
            <a:pPr>
              <a:defRPr/>
            </a:pPr>
            <a:r>
              <a:rPr lang="es-AR" dirty="0" smtClean="0"/>
              <a:t>Art. 16. - A los fines del régimen especial de reintegro sistemático previsto en el Título III, los agentes de retención, las Bolsas de Cereales autorizadas por el Poder Ejecutivo Nacional para actuar en el comercio de granos, los productores y los acopiadores -que realicen operaciones de venta de los productos indicados en el Artículo 1º de propia producción-, deberán cumplir con los regímenes de información, en la forma y con los requisitos que, según el sujeto de que se trate, se establecen en los Artículos 17, 18 y 19.</a:t>
            </a:r>
          </a:p>
          <a:p>
            <a:pPr>
              <a:defRPr/>
            </a:pPr>
            <a:r>
              <a:rPr lang="es-AR" dirty="0" smtClean="0"/>
              <a:t>Artículo 17:</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17 Texto original según RG AFIP Nº 2300/2007:</a:t>
            </a:r>
          </a:p>
          <a:p>
            <a:pPr>
              <a:defRPr/>
            </a:pPr>
            <a:r>
              <a:rPr lang="es-AR" dirty="0" smtClean="0"/>
              <a:t>Art. 17. - Los agentes de retención informarán a alguna de las Bolsas de Cereales autorizadas por el Poder Ejecutivo Nacional para actuar en el comercio de granos, las operaciones que no cuenten con la certificación extendida por dichas entidades que prevé el Artículo 38. De cada operación consignarán los siguientes datos:</a:t>
            </a:r>
          </a:p>
          <a:p>
            <a:pPr>
              <a:defRPr/>
            </a:pPr>
            <a:r>
              <a:rPr lang="es-AR" dirty="0" smtClean="0"/>
              <a:t>a) Tipo de comprobante: C1116B o C1116C.</a:t>
            </a:r>
          </a:p>
          <a:p>
            <a:pPr>
              <a:defRPr/>
            </a:pPr>
            <a:r>
              <a:rPr lang="es-AR" dirty="0" smtClean="0"/>
              <a:t>b) Número y fecha del comprobante citado en el inciso a).</a:t>
            </a:r>
          </a:p>
          <a:p>
            <a:pPr>
              <a:defRPr/>
            </a:pPr>
            <a:r>
              <a:rPr lang="es-AR" dirty="0" smtClean="0"/>
              <a:t>c) Apellido y nombres, denominación o razón social, del productor o del acopiador que realice operaciones de venta de los productos indicados en el Artículo 1º de su propia producción.</a:t>
            </a:r>
          </a:p>
          <a:p>
            <a:pPr>
              <a:defRPr/>
            </a:pPr>
            <a:r>
              <a:rPr lang="es-AR" dirty="0" smtClean="0"/>
              <a:t>d) Clave </a:t>
            </a:r>
            <a:r>
              <a:rPr lang="es-AR" dirty="0" err="1" smtClean="0"/>
              <a:t>Unica</a:t>
            </a:r>
            <a:r>
              <a:rPr lang="es-AR" dirty="0" smtClean="0"/>
              <a:t> de Identificación Tributaria (C.U.I.T.) de los responsables a que se refiere el inciso c).</a:t>
            </a:r>
          </a:p>
          <a:p>
            <a:pPr>
              <a:defRPr/>
            </a:pPr>
            <a:r>
              <a:rPr lang="es-AR" dirty="0" smtClean="0"/>
              <a:t>e) Apellido y nombres, denominación o razón social, del agente de retención.</a:t>
            </a:r>
          </a:p>
          <a:p>
            <a:pPr>
              <a:defRPr/>
            </a:pPr>
            <a:r>
              <a:rPr lang="es-AR" dirty="0" smtClean="0"/>
              <a:t>f) Clave </a:t>
            </a:r>
            <a:r>
              <a:rPr lang="es-AR" dirty="0" err="1" smtClean="0"/>
              <a:t>Unica</a:t>
            </a:r>
            <a:r>
              <a:rPr lang="es-AR" dirty="0" smtClean="0"/>
              <a:t> de Identificación Tributaria (C.U.I.T.), del agente de retención.</a:t>
            </a:r>
          </a:p>
          <a:p>
            <a:pPr>
              <a:defRPr/>
            </a:pPr>
            <a:r>
              <a:rPr lang="es-AR" dirty="0" smtClean="0"/>
              <a:t>g) Apellido y nombres, denominación o razón social, del corredor, de corresponder.</a:t>
            </a:r>
          </a:p>
          <a:p>
            <a:pPr>
              <a:defRPr/>
            </a:pPr>
            <a:r>
              <a:rPr lang="es-AR" dirty="0" smtClean="0"/>
              <a:t>h) Clave </a:t>
            </a:r>
            <a:r>
              <a:rPr lang="es-AR" dirty="0" err="1" smtClean="0"/>
              <a:t>Unica</a:t>
            </a:r>
            <a:r>
              <a:rPr lang="es-AR" dirty="0" smtClean="0"/>
              <a:t> de Identificación Tributaria (C.U.I.T.), del corredor, de corresponder.</a:t>
            </a:r>
          </a:p>
          <a:p>
            <a:pPr>
              <a:defRPr/>
            </a:pPr>
            <a:r>
              <a:rPr lang="es-AR" dirty="0" smtClean="0"/>
              <a:t>i) Importe de la retención practicada.</a:t>
            </a:r>
          </a:p>
          <a:p>
            <a:pPr>
              <a:defRPr/>
            </a:pPr>
            <a:r>
              <a:rPr lang="es-AR" dirty="0" smtClean="0"/>
              <a:t>j) Importe neto gravado.</a:t>
            </a:r>
          </a:p>
          <a:p>
            <a:pPr>
              <a:defRPr/>
            </a:pPr>
            <a:r>
              <a:rPr lang="es-AR" dirty="0" smtClean="0"/>
              <a:t>Dicha información se suministrará dentro de los QUINCE (15) días corridos del mes calendario inmediato siguiente a aquel en que se practicaron las retenciones.</a:t>
            </a:r>
          </a:p>
          <a:p>
            <a:pPr>
              <a:defRPr/>
            </a:pPr>
            <a:r>
              <a:rPr lang="es-AR" dirty="0" smtClean="0"/>
              <a:t>Artículo 18:</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18 Texto original según RG AFIP Nº 2300/2007:</a:t>
            </a:r>
          </a:p>
          <a:p>
            <a:pPr>
              <a:defRPr/>
            </a:pPr>
            <a:r>
              <a:rPr lang="es-AR" dirty="0" smtClean="0"/>
              <a:t>Art. 18. - Las Bolsas de Cereales autorizadas por el Poder Ejecutivo Nacional para actuar en el comercio de granos, deberán informar a este Organismo las operaciones primarias realizadas con productores o con acopiadores que realicen operaciones de venta de los productos indicados en el Artículo 1º de su propia producción, en cada mes calendario, certificadas por la entidad de acuerdo con lo previsto en el Artículo 38 y las informadas por los agentes de retención, de acuerdo con lo dispuesto en el Artículo 17, consignando de cada operación, los siguientes datos:</a:t>
            </a:r>
          </a:p>
          <a:p>
            <a:pPr>
              <a:defRPr/>
            </a:pPr>
            <a:r>
              <a:rPr lang="es-AR" dirty="0" smtClean="0"/>
              <a:t>a) Tipo de comprobante: C1116B o C1116C.</a:t>
            </a:r>
          </a:p>
          <a:p>
            <a:pPr>
              <a:defRPr/>
            </a:pPr>
            <a:r>
              <a:rPr lang="es-AR" dirty="0" smtClean="0"/>
              <a:t>b) Número y fecha del comprobante citado en el inciso a).</a:t>
            </a:r>
          </a:p>
          <a:p>
            <a:pPr>
              <a:defRPr/>
            </a:pPr>
            <a:r>
              <a:rPr lang="es-AR" dirty="0" smtClean="0"/>
              <a:t>c) Apellido y nombres, denominación o razón social, del productor o del acopiador.</a:t>
            </a:r>
          </a:p>
          <a:p>
            <a:pPr>
              <a:defRPr/>
            </a:pPr>
            <a:r>
              <a:rPr lang="es-AR" dirty="0" smtClean="0"/>
              <a:t>d) Clave </a:t>
            </a:r>
            <a:r>
              <a:rPr lang="es-AR" dirty="0" err="1" smtClean="0"/>
              <a:t>Unica</a:t>
            </a:r>
            <a:r>
              <a:rPr lang="es-AR" dirty="0" smtClean="0"/>
              <a:t> de Identificación Tributaria (C.U.I.T.) del productor o del acopiador.</a:t>
            </a:r>
          </a:p>
          <a:p>
            <a:pPr>
              <a:defRPr/>
            </a:pPr>
            <a:r>
              <a:rPr lang="es-AR" dirty="0" smtClean="0"/>
              <a:t>e) Apellido y nombres, denominación o razón social, del agente de retención.</a:t>
            </a:r>
          </a:p>
          <a:p>
            <a:pPr>
              <a:defRPr/>
            </a:pPr>
            <a:r>
              <a:rPr lang="es-AR" dirty="0" smtClean="0"/>
              <a:t>f) Clave </a:t>
            </a:r>
            <a:r>
              <a:rPr lang="es-AR" dirty="0" err="1" smtClean="0"/>
              <a:t>Unica</a:t>
            </a:r>
            <a:r>
              <a:rPr lang="es-AR" dirty="0" smtClean="0"/>
              <a:t> de Identificación Tributaria (C.U.I.T.) del agente de retención.</a:t>
            </a:r>
          </a:p>
          <a:p>
            <a:pPr>
              <a:defRPr/>
            </a:pPr>
            <a:r>
              <a:rPr lang="es-AR" dirty="0" smtClean="0"/>
              <a:t>g) Apellido y nombres, denominación o razón social, del corredor, de corresponder.</a:t>
            </a:r>
          </a:p>
          <a:p>
            <a:pPr>
              <a:defRPr/>
            </a:pPr>
            <a:r>
              <a:rPr lang="es-AR" dirty="0" smtClean="0"/>
              <a:t>h) Clave </a:t>
            </a:r>
            <a:r>
              <a:rPr lang="es-AR" dirty="0" err="1" smtClean="0"/>
              <a:t>Unica</a:t>
            </a:r>
            <a:r>
              <a:rPr lang="es-AR" dirty="0" smtClean="0"/>
              <a:t> de Identificación Tributaria (C.U.I.T.), del corredor, de corresponder.</a:t>
            </a:r>
          </a:p>
          <a:p>
            <a:pPr>
              <a:defRPr/>
            </a:pPr>
            <a:r>
              <a:rPr lang="es-AR" dirty="0" smtClean="0"/>
              <a:t>i) Importe de la retención practicada.</a:t>
            </a:r>
          </a:p>
          <a:p>
            <a:pPr>
              <a:defRPr/>
            </a:pPr>
            <a:r>
              <a:rPr lang="es-AR" dirty="0" smtClean="0"/>
              <a:t>j) Importe neto gravado.</a:t>
            </a:r>
          </a:p>
          <a:p>
            <a:pPr>
              <a:defRPr/>
            </a:pPr>
            <a:r>
              <a:rPr lang="es-AR" dirty="0" smtClean="0"/>
              <a:t>k) Código de operación, a que se refiere el Artículo 19.</a:t>
            </a:r>
          </a:p>
          <a:p>
            <a:pPr>
              <a:defRPr/>
            </a:pPr>
            <a:r>
              <a:rPr lang="es-AR" dirty="0" smtClean="0"/>
              <a:t>La información se suministrará -aun cuando no se hubieran realizado operaciones en el período a informar-, hasta el día del mes calendario inmediato siguiente en el que, conforme a la Clave </a:t>
            </a:r>
            <a:r>
              <a:rPr lang="es-AR" dirty="0" err="1" smtClean="0"/>
              <a:t>Unica</a:t>
            </a:r>
            <a:r>
              <a:rPr lang="es-AR" dirty="0" smtClean="0"/>
              <a:t> de Identificación Tributaria (C.U.I.T.) de los responsables, opera el vencimiento para la presentación de la declaración jurada del impuesto al valor agregado, inclusive, mediante la utilización del programa aplicativo denominado "AFIP DGI BOLSAS DE CEREALES Versión 1.0.", cuyas características, funciones y aspectos técnicos para su uso se especifican en el Anexo IV de la presente.</a:t>
            </a:r>
          </a:p>
          <a:p>
            <a:pPr>
              <a:defRPr/>
            </a:pPr>
            <a:r>
              <a:rPr lang="es-AR" dirty="0" smtClean="0"/>
              <a:t>El referido programa aplicativo podrá ser transferido de la página "web" de este Organismo (http://www.afip.gov.ar).</a:t>
            </a:r>
          </a:p>
          <a:p>
            <a:pPr>
              <a:defRPr/>
            </a:pPr>
            <a:r>
              <a:rPr lang="es-AR" dirty="0" smtClean="0"/>
              <a:t>A los fines del régimen de información previsto en este artículo, las Bolsas de Cereales autorizadas por el Poder Ejecutivo Nacional para actuar en el comercio de granos quedan obligadas a cumplir con el régimen especial de presentación de declaraciones juradas mediante transferencia electrónica de datos previsto en la Resolución General Nº 1345, sus modificatorias y complementarias. Dichas entidades considerarán la publicación de esta resolución general, en el Boletín Oficial suficiente comunicación de su incorporación al régimen.</a:t>
            </a:r>
          </a:p>
          <a:p>
            <a:pPr>
              <a:defRPr/>
            </a:pPr>
            <a:r>
              <a:rPr lang="es-AR" dirty="0" smtClean="0"/>
              <a:t>En caso de inoperatividad del sistema, los usuarios deberán suministrar la información en la dependencia de este Organismo en la que se encuentren inscriptos mediante la entrega de soportes magnéticos a que se refiere el Apartado B del Anexo IV de la presente resolución general, acompañados del formulario de declaración jurada Nº 647 emitido por el sistema y de una nota conforme lo prevé la Resolución General Nº 1128 (18.1.).</a:t>
            </a:r>
          </a:p>
          <a:p>
            <a:pPr>
              <a:defRPr/>
            </a:pPr>
            <a:r>
              <a:rPr lang="es-AR" dirty="0" smtClean="0"/>
              <a:t>Referencias Normativas:</a:t>
            </a:r>
          </a:p>
          <a:p>
            <a:pPr>
              <a:defRPr/>
            </a:pPr>
            <a:r>
              <a:rPr lang="es-AR" dirty="0" smtClean="0">
                <a:hlinkClick r:id="rId25" action="ppaction://hlinkfile"/>
              </a:rPr>
              <a:t>Resolución General Nº 1128/2001</a:t>
            </a:r>
            <a:endParaRPr lang="es-AR" dirty="0" smtClean="0"/>
          </a:p>
          <a:p>
            <a:pPr>
              <a:defRPr/>
            </a:pPr>
            <a:r>
              <a:rPr lang="es-AR" dirty="0" smtClean="0"/>
              <a:t>Artículo 19:</a:t>
            </a:r>
          </a:p>
          <a:p>
            <a:pPr>
              <a:defRPr/>
            </a:pPr>
            <a:r>
              <a:rPr lang="es-AR" dirty="0" smtClean="0"/>
              <a:t>Art. 19. - Los productores, los acopiadores que realicen operaciones de venta de los productos indicados en el Artículo 1º de su propia producción y los agentes de retención, deberán informar el código de operación (19.1.), en la forma y condiciones que, según el responsable de que se trate, se indican seguidamente:</a:t>
            </a:r>
          </a:p>
          <a:p>
            <a:pPr>
              <a:defRPr/>
            </a:pPr>
            <a:r>
              <a:rPr lang="es-AR" dirty="0" smtClean="0"/>
              <a:t>a) Productores o acopiadores: en la declaración jurada del impuesto al valor agregado. Deberá consignarse en el campo "Número de certificado" de la ventana "Ingresos Directos" - "Régimen de retenciones".</a:t>
            </a:r>
          </a:p>
          <a:p>
            <a:pPr>
              <a:defRPr/>
            </a:pPr>
            <a:r>
              <a:rPr lang="es-AR" dirty="0" smtClean="0"/>
              <a:t>b) Agentes de retención: en el Sistema de Control de Retenciones (SICORE), establecido por la Resolución General Nº 2233 y su modificación. Se consignará en el campo "Número de comprobante" de la ventana "Detalle de retenciones".</a:t>
            </a:r>
          </a:p>
          <a:p>
            <a:pPr>
              <a:defRPr/>
            </a:pPr>
            <a:r>
              <a:rPr lang="es-AR" dirty="0" smtClean="0"/>
              <a:t>Referencias Normativas:</a:t>
            </a:r>
          </a:p>
          <a:p>
            <a:pPr>
              <a:defRPr/>
            </a:pPr>
            <a:r>
              <a:rPr lang="es-AR" dirty="0" smtClean="0">
                <a:hlinkClick r:id="rId16" action="ppaction://hlinkfile"/>
              </a:rPr>
              <a:t>Resolución General Nº 2233/2007</a:t>
            </a:r>
            <a:endParaRPr lang="es-AR" dirty="0" smtClean="0"/>
          </a:p>
          <a:p>
            <a:pPr>
              <a:defRPr/>
            </a:pPr>
            <a:r>
              <a:rPr lang="es-AR" dirty="0" smtClean="0"/>
              <a:t>TITULO II - REGISTRO FISCAL DE OPERADORES EN LA COMPRAVENTA DE GRANOS Y LEGUMBRES SECAS</a:t>
            </a:r>
          </a:p>
          <a:p>
            <a:pPr>
              <a:defRPr/>
            </a:pPr>
            <a:r>
              <a:rPr lang="es-AR" dirty="0" smtClean="0"/>
              <a:t>Artículo 20 A DEFINICION Y ALCANCE:</a:t>
            </a:r>
          </a:p>
          <a:p>
            <a:pPr>
              <a:defRPr/>
            </a:pPr>
            <a:r>
              <a:rPr lang="es-AR" dirty="0" smtClean="0"/>
              <a:t>Art. 20. - El "Registro Fiscal de Operadores en la Compraventa de Granos y Legumbres Secas" estará integrado por responsables inscriptos en el impuesto al valor agregado que realicen las operaciones de venta de granos no destinados a la siembra -cereales y oleaginosos- y legumbres secas -porotos, arvejas y lentejas-.</a:t>
            </a:r>
          </a:p>
          <a:p>
            <a:pPr>
              <a:defRPr/>
            </a:pPr>
            <a:r>
              <a:rPr lang="es-AR" dirty="0" smtClean="0"/>
              <a:t>Los responsables podrán solicitar su inclusión al "Registro" a los fines de acceder a los beneficios que se enuncian en este título.</a:t>
            </a:r>
          </a:p>
          <a:p>
            <a:pPr>
              <a:defRPr/>
            </a:pPr>
            <a:r>
              <a:rPr lang="es-AR" dirty="0" smtClean="0"/>
              <a:t>Artículo 21 B EFECTOS. </a:t>
            </a:r>
            <a:r>
              <a:rPr lang="es-AR" dirty="0" err="1" smtClean="0"/>
              <a:t>CATEGORIASTexto</a:t>
            </a:r>
            <a:r>
              <a:rPr lang="es-AR" dirty="0" smtClean="0"/>
              <a:t> vigente según RG AFIP Nº 2353/2007:</a:t>
            </a:r>
          </a:p>
          <a:p>
            <a:pPr>
              <a:defRPr/>
            </a:pPr>
            <a:r>
              <a:rPr lang="es-AR" dirty="0" smtClean="0"/>
              <a:t>Art. 21. - Los responsables comprendidos en el Artículo 3º, podrán solicitar su inclusión en el "Registro Fiscal de Operadores en la Compraventa de Granos y Legumbres Secas", a los fines que:</a:t>
            </a:r>
          </a:p>
          <a:p>
            <a:pPr>
              <a:defRPr/>
            </a:pPr>
            <a:r>
              <a:rPr lang="es-AR" dirty="0" smtClean="0"/>
              <a:t>a) El agente de retención aplique la alícuota de retención del OCHO POR CIENTO (8%) o del DIECIOCHO POR CIENTO (18%) que establece el Artículo 4º de la presente, incisos a) o b) , según corresponda.</a:t>
            </a:r>
          </a:p>
          <a:p>
            <a:pPr>
              <a:defRPr/>
            </a:pPr>
            <a:r>
              <a:rPr lang="es-AR" dirty="0" smtClean="0"/>
              <a:t>b) Los productores o acopiadores que realicen operaciones de venta de los productos indicados en el Artículo 1º de su propia producción, resulten comprendidos en el Régimen Especial de Reintegro Sistemático previsto en el Título III de esta resolución general.</a:t>
            </a:r>
          </a:p>
          <a:p>
            <a:pPr>
              <a:defRPr/>
            </a:pPr>
            <a:r>
              <a:rPr lang="es-AR" dirty="0" smtClean="0"/>
              <a:t>c) El agente de retención aplique la alícuota de retención del impuesto a las ganancias que dispone la Resolución General Nº 2118 y sus modificaciones, en su Artículo 10, incisos a) o f), según corresponda.</a:t>
            </a:r>
          </a:p>
          <a:p>
            <a:pPr>
              <a:defRPr/>
            </a:pPr>
            <a:r>
              <a:rPr lang="es-AR" dirty="0" smtClean="0"/>
              <a:t>"La solicitud de inclusión en el 'Registro', así como las demás solicitudes que al respecto se formulen, importan la adhesión voluntaria del responsable al presente régimen y, por tanto, su aceptación del deber de cumplir las condiciones y demás exigencias de este último, en particular las referidas a las causales de suspensión y de exclusión del 'Registro' y al procedimiento establecido para efectivizar tales medidas como para dejarlas sin efecto."</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(Ultimo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21 B EFECTOS. </a:t>
            </a:r>
            <a:r>
              <a:rPr lang="es-AR" dirty="0" err="1" smtClean="0"/>
              <a:t>CATEGORIASTexto</a:t>
            </a:r>
            <a:r>
              <a:rPr lang="es-AR" dirty="0" smtClean="0"/>
              <a:t> original según RG AFIP Nº 2300/2007:</a:t>
            </a:r>
          </a:p>
          <a:p>
            <a:pPr>
              <a:defRPr/>
            </a:pPr>
            <a:r>
              <a:rPr lang="es-AR" dirty="0" smtClean="0"/>
              <a:t>Art. 21. - Los responsables comprendidos en el Artículo 3º, podrán solicitar su inclusión en el "Registro Fiscal de Operadores en la Compraventa de Granos y Legumbres Secas", a los fines que:</a:t>
            </a:r>
          </a:p>
          <a:p>
            <a:pPr>
              <a:defRPr/>
            </a:pPr>
            <a:r>
              <a:rPr lang="es-AR" dirty="0" smtClean="0"/>
              <a:t>a) El agente de retención aplique la alícuota de retención del OCHO POR CIENTO (8%) o del DIECIOCHO POR CIENTO (18%) que establece el Artículo 4º de la presente, incisos a) o b) , según corresponda.</a:t>
            </a:r>
          </a:p>
          <a:p>
            <a:pPr>
              <a:defRPr/>
            </a:pPr>
            <a:r>
              <a:rPr lang="es-AR" dirty="0" smtClean="0"/>
              <a:t>b) Los productores o acopiadores que realicen operaciones de venta de los productos indicados en el Artículo 1º de su propia producción, resulten comprendidos en el Régimen Especial de Reintegro Sistemático previsto en el Título III de esta resolución general.</a:t>
            </a:r>
          </a:p>
          <a:p>
            <a:pPr>
              <a:defRPr/>
            </a:pPr>
            <a:r>
              <a:rPr lang="es-AR" dirty="0" smtClean="0"/>
              <a:t>c) El agente de retención aplique la alícuota de retención del impuesto a las ganancias que dispone la Resolución General Nº 2118 y sus modificaciones, en su Artículo 10, incisos a) o f), según corresponda.</a:t>
            </a:r>
          </a:p>
          <a:p>
            <a:pPr>
              <a:defRPr/>
            </a:pPr>
            <a:r>
              <a:rPr lang="es-AR" dirty="0" smtClean="0"/>
              <a:t>La solicitud de inclusión en el "Registro" importa la adhesión voluntaria del responsable al presente régimen y, por tanto, su aceptación del deber de cumplir las condiciones y demás exigencias de este último, en particular las referidas a las causales de suspensión y de exclusión del "Registro" y al procedimiento para efectivizar tales medidas</a:t>
            </a:r>
          </a:p>
          <a:p>
            <a:pPr>
              <a:defRPr/>
            </a:pPr>
            <a:r>
              <a:rPr lang="es-AR" dirty="0" smtClean="0"/>
              <a:t>Referencias Normativas:</a:t>
            </a:r>
          </a:p>
          <a:p>
            <a:pPr>
              <a:defRPr/>
            </a:pPr>
            <a:r>
              <a:rPr lang="es-AR" dirty="0" smtClean="0">
                <a:hlinkClick r:id="rId17" action="ppaction://hlinkfile"/>
              </a:rPr>
              <a:t>Resolución General Nº 2118/2006</a:t>
            </a:r>
            <a:r>
              <a:rPr lang="es-AR" dirty="0" smtClean="0"/>
              <a:t> Articulo Nº 10</a:t>
            </a:r>
          </a:p>
          <a:p>
            <a:pPr>
              <a:defRPr/>
            </a:pPr>
            <a:r>
              <a:rPr lang="es-AR" dirty="0" smtClean="0"/>
              <a:t>Artículo 22:</a:t>
            </a:r>
          </a:p>
          <a:p>
            <a:pPr>
              <a:defRPr/>
            </a:pPr>
            <a:r>
              <a:rPr lang="es-AR" dirty="0" smtClean="0"/>
              <a:t>Art. 22. - A los efectos indicados en el Artículo 21, los responsables podrán solicitar su inclusión en el citado "Registro", en una de las categorías que se detallan a continuación, sin perjuicio de lo dispuesto en el segundo párrafo del Artículo 23:</a:t>
            </a:r>
          </a:p>
          <a:p>
            <a:pPr>
              <a:defRPr/>
            </a:pPr>
            <a:r>
              <a:rPr lang="es-AR" dirty="0" smtClean="0"/>
              <a:t>a) Productor: sujeto que desarrolla la actividad agrícola consistente en la obtención de los citados productos, mediante la explotación de un inmueble rural, ya sea de su titularidad o de terceros, bajo alguna de las formas establecidas por la Ley Nº 13.246 y sus modificaciones, de arrendamientos y aparcerías rurales, u otras modalidades.</a:t>
            </a:r>
          </a:p>
          <a:p>
            <a:pPr>
              <a:defRPr/>
            </a:pPr>
            <a:r>
              <a:rPr lang="es-AR" dirty="0" smtClean="0"/>
              <a:t>b) Acopiador: sujeto que comercializa granos por cuenta propia y/o en consignación; recibe, acondiciona y/o almacena granos, en instalaciones propias y/o explota instalaciones de terceros. Se encuentra comprendida la comercialización de granos de propia producción, cuando la actividad sea complementaria de las citadas precedentemente para esta categoría.</a:t>
            </a:r>
          </a:p>
          <a:p>
            <a:pPr>
              <a:defRPr/>
            </a:pPr>
            <a:r>
              <a:rPr lang="es-AR" dirty="0" smtClean="0"/>
              <a:t>c) Desmotador de algodón: sujeto que mediante un proceso continuo, que comienza con la recepción del algodón en bruto, separa la fibra de los desperdicios sólidos en forma de grano; constituyendo ésta la única actividad desarrollada con respecto a los productos comprendidos en el Artículo 1º.</a:t>
            </a:r>
          </a:p>
          <a:p>
            <a:pPr>
              <a:defRPr/>
            </a:pPr>
            <a:r>
              <a:rPr lang="es-AR" dirty="0" smtClean="0"/>
              <a:t>d) Corredor: sujeto que actúa vinculando la oferta y la demanda de granos para ser comercializados entre terceros exclusivamente y percibe una comisión por su labor mediadora. Los corredores que vendan a nombre propio los productos comprendidos en el Artículo 1º, deberán inscribirse en el "Registro" en la categoría que corresponda, además de lo previsto en el presente inciso.</a:t>
            </a:r>
          </a:p>
          <a:p>
            <a:pPr>
              <a:defRPr/>
            </a:pPr>
            <a:r>
              <a:rPr lang="es-AR" dirty="0" smtClean="0"/>
              <a:t>e) Mercado de cereales a término: institución aprobada por autoridad competente, en la que se realicen arbitrajes, transacciones con futuros, opciones y otros derivados -cuyos productos subyacentes se encuentren comprendidos en el Artículo 1º- de acuerdo a las reglamentaciones que la misma dicte.</a:t>
            </a:r>
          </a:p>
          <a:p>
            <a:pPr>
              <a:defRPr/>
            </a:pPr>
            <a:r>
              <a:rPr lang="es-AR" dirty="0" smtClean="0"/>
              <a:t>f) Arrendador comerciante de granos: sujeto que siendo titular de inmueble rural lo arrienda, obteniendo como pago -parcial o total- los productos indicados en el Artículo 1º y posteriormente los comercializa a nombre propio.</a:t>
            </a:r>
          </a:p>
          <a:p>
            <a:pPr>
              <a:defRPr/>
            </a:pPr>
            <a:r>
              <a:rPr lang="es-AR" dirty="0" smtClean="0"/>
              <a:t>g) Contratista rural: sujeto que ejecuta en forma independiente las labores culturales inherentes a la preparación del terreno, siembra, fertilización, fumigación, protección y/o cosecha de cultivos con maquinaria terrestre, herramientas, equipos rurales y mano de obra propia, percibiendo como contraprestación -ya sea en forma parcial o total- los productos indicados en el Artículo 1º, que posteriormente vende a nombre propio, en tanto no se encuentre comprendido en el inciso siguiente.</a:t>
            </a:r>
          </a:p>
          <a:p>
            <a:pPr>
              <a:defRPr/>
            </a:pPr>
            <a:r>
              <a:rPr lang="es-AR" dirty="0" smtClean="0"/>
              <a:t>h) Aplicador aéreo: sujeto que ejecuta en forma independiente mediante la utilización de aeronaves los trabajos </a:t>
            </a:r>
            <a:r>
              <a:rPr lang="es-AR" dirty="0" err="1" smtClean="0"/>
              <a:t>agroaéreos</a:t>
            </a:r>
            <a:r>
              <a:rPr lang="es-AR" dirty="0" smtClean="0"/>
              <a:t> de pulverización -rociado- y/o espolvoreo de herbicidas, insecticidas, fungicidas y/o fertilizantes, siembra u otras labores vinculadas al cultivo de los productos comprendidos en el Artículo 1º, y percibiendo éstos como contraprestación -ya sea en forma parcial o total-, que posteriormente vende a nombre propio.</a:t>
            </a:r>
          </a:p>
          <a:p>
            <a:pPr>
              <a:defRPr/>
            </a:pPr>
            <a:r>
              <a:rPr lang="es-AR" dirty="0" smtClean="0"/>
              <a:t>i) Proveedor de insumos y/o bienes de capital: sujeto que comercializa insumos y/o bienes de capital vinculados al cultivo de los productos comprendidos en el Artículo 1º, percibiendo éstos como contraprestación -ya sea en forma parcial o total-, que posteriormente vende a nombre propio.</a:t>
            </a:r>
          </a:p>
          <a:p>
            <a:pPr>
              <a:defRPr/>
            </a:pPr>
            <a:r>
              <a:rPr lang="es-AR" dirty="0" smtClean="0"/>
              <a:t>j) Profesional: cualquier sujeto que por la prestación de sus servicios profesionales no comprendidos en los incisos precedentes, obtiene los productos indicados en el Artículo 1º, que posteriormente vende a nombre propio.</a:t>
            </a:r>
          </a:p>
          <a:p>
            <a:pPr>
              <a:defRPr/>
            </a:pPr>
            <a:r>
              <a:rPr lang="es-AR" dirty="0" smtClean="0"/>
              <a:t>k) Otro: cualquier sujeto que por el desarrollo de una actividad cuya inclusión no corresponda en alguna de las categorías precedentes, obtiene los productos indicados en el Artículo 1º, que posteriormente vende a nombre propio.</a:t>
            </a:r>
          </a:p>
          <a:p>
            <a:pPr>
              <a:defRPr/>
            </a:pPr>
            <a:r>
              <a:rPr lang="es-AR" dirty="0" smtClean="0"/>
              <a:t>Referencias Normativas:</a:t>
            </a:r>
          </a:p>
          <a:p>
            <a:pPr>
              <a:defRPr/>
            </a:pPr>
            <a:r>
              <a:rPr lang="es-AR" dirty="0" smtClean="0">
                <a:hlinkClick r:id="rId26" action="ppaction://hlinkfile"/>
              </a:rPr>
              <a:t>Ley Nº 13246</a:t>
            </a:r>
            <a:endParaRPr lang="es-AR" dirty="0" smtClean="0"/>
          </a:p>
          <a:p>
            <a:pPr>
              <a:defRPr/>
            </a:pPr>
            <a:r>
              <a:rPr lang="es-AR" dirty="0" smtClean="0"/>
              <a:t>Artículo 23:</a:t>
            </a:r>
          </a:p>
          <a:p>
            <a:pPr>
              <a:defRPr/>
            </a:pPr>
            <a:r>
              <a:rPr lang="es-AR" dirty="0" smtClean="0"/>
              <a:t>Art. 23. - De tratarse de corredores la inclusión en el "Registro" importa la obligatoriedad de asegurar la identidad de las personas y la veracidad de los negocios en que intervienen, exigiendo la documentación que demuestre la representación invocada. Cuando por culpa o dolo intervinieran en un contrato realizado por una persona ajena a la actividad o en un negocio simulado, serán excluidos del "Registro", sin perjuicio de las consecuencias que a su respecto correspondan por aplicación de la normativa vigente.</a:t>
            </a:r>
          </a:p>
          <a:p>
            <a:pPr>
              <a:defRPr/>
            </a:pPr>
            <a:r>
              <a:rPr lang="es-AR" dirty="0" smtClean="0"/>
              <a:t>El corredor a que se refiere el Artículo 22, inciso d), que además realice operaciones de compraventa de granos a nombre propio, deberá acreditar su inclusión en el "Registro" en alguna de las restantes categorías indicadas en el citado artículo, a efectos de la aplicación de las alícuotas aludidas en el Artículo 21.</a:t>
            </a:r>
          </a:p>
          <a:p>
            <a:pPr>
              <a:defRPr/>
            </a:pPr>
            <a:r>
              <a:rPr lang="es-AR" dirty="0" smtClean="0">
                <a:hlinkClick r:id="rId8" action="ppaction://hlinkfile"/>
              </a:rPr>
              <a:t>General Nº 3100/2011</a:t>
            </a:r>
            <a:r>
              <a:rPr lang="es-AR" dirty="0" smtClean="0"/>
              <a:t> Articulo Nº 1 (</a:t>
            </a:r>
            <a:r>
              <a:rPr lang="es-AR" dirty="0" err="1" smtClean="0"/>
              <a:t>SustituidoArtículo</a:t>
            </a:r>
            <a:r>
              <a:rPr lang="es-AR" dirty="0" smtClean="0"/>
              <a:t> 24 Texto vigente según RG AFIP Nº 3100/2011:</a:t>
            </a:r>
          </a:p>
          <a:p>
            <a:pPr>
              <a:defRPr/>
            </a:pPr>
            <a:r>
              <a:rPr lang="es-AR" dirty="0" smtClean="0"/>
              <a:t>ARTICULO 24.-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 REGISTRO FISCAL DE OPERADORES DE GRANOS - Versión 3.0",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se encuentra disponible en el sitio "web" de este Organismo (http://www.afip.gob.ar).</a:t>
            </a:r>
          </a:p>
          <a:p>
            <a:pPr>
              <a:defRPr/>
            </a:pPr>
            <a:r>
              <a:rPr lang="es-AR" dirty="0" smtClean="0"/>
              <a:t>En todos los casos, los responsables deberán informar mediante el citado programa aplicativo, la totalidad de los inmuebles afectados a la actividad de producción o de comercialización de los productos indicados en el Artículo 1º, a la fecha de presentación de la solicitud.</a:t>
            </a:r>
          </a:p>
          <a:p>
            <a:pPr>
              <a:defRPr/>
            </a:pPr>
            <a:r>
              <a:rPr lang="es-AR" dirty="0" smtClean="0"/>
              <a:t>Modificado por:</a:t>
            </a:r>
          </a:p>
          <a:p>
            <a:pPr>
              <a:defRPr/>
            </a:pPr>
            <a:r>
              <a:rPr lang="es-AR" dirty="0" smtClean="0">
                <a:hlinkClick r:id="rId8" action="ppaction://hlinkfile"/>
              </a:rPr>
              <a:t>Resolución </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24 C SOLICITUDES RELATIVAS AL </a:t>
            </a:r>
            <a:r>
              <a:rPr lang="es-AR" dirty="0" err="1" smtClean="0"/>
              <a:t>REGISTROTexto</a:t>
            </a:r>
            <a:r>
              <a:rPr lang="es-AR" dirty="0" smtClean="0"/>
              <a:t> según RG AFIP Nº 2749/2010:</a:t>
            </a:r>
          </a:p>
          <a:p>
            <a:pPr>
              <a:defRPr/>
            </a:pPr>
            <a:r>
              <a:rPr lang="es-AR" dirty="0" smtClean="0"/>
              <a:t>Art. 24. -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 REGISTRO FISCAL DE OPERADORES DE GRANOS Versión 3.0",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podrá ser transferido desde la página "web" de este Organismo (http://www.afip.gov.ar).</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24 Texto original según RG AFIP Nº 2300/2007:</a:t>
            </a:r>
          </a:p>
          <a:p>
            <a:pPr>
              <a:defRPr/>
            </a:pPr>
            <a:r>
              <a:rPr lang="es-AR" dirty="0" smtClean="0"/>
              <a:t>Art. 24. -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REGISTRO FISCAL DE OPERADORES DE GRANOS Versión 2.0",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podrá ser transferido desde la página "web" de este Organismo (http://www.afip.gov.ar).</a:t>
            </a:r>
          </a:p>
          <a:p>
            <a:pPr>
              <a:defRPr/>
            </a:pPr>
            <a:r>
              <a:rPr lang="es-AR" dirty="0" smtClean="0"/>
              <a:t>Artículo 25:</a:t>
            </a:r>
          </a:p>
          <a:p>
            <a:pPr>
              <a:defRPr/>
            </a:pPr>
            <a:r>
              <a:rPr lang="es-AR" dirty="0" smtClean="0"/>
              <a:t>Art. 25. - La presentación de la información producida mediante la utilización del programa aplicativo indicado en el Artículo 24, se efectuará por transferencia electrónica de datos a través de la página "web" de este Organismo (http://www.afip.gov.ar), de acuerdo con lo dispuesto en la Resolución General Nº 1345, sus modificatorias y complementarias.</a:t>
            </a:r>
          </a:p>
          <a:p>
            <a:pPr>
              <a:defRPr/>
            </a:pPr>
            <a:r>
              <a:rPr lang="es-AR" dirty="0" smtClean="0"/>
              <a:t>Como constancia de la transmisión realizada el sistema emitirá un acuse de recibo.</a:t>
            </a:r>
          </a:p>
          <a:p>
            <a:pPr>
              <a:defRPr/>
            </a:pPr>
            <a:r>
              <a:rPr lang="es-AR" dirty="0" smtClean="0"/>
              <a:t>De comprobarse errores, inconsistencias, utilización de un programa distinto del provisto o archivos defectuosos, la presentación será rechazada automáticamente por el sistema, generándose una constancia de tal situación.</a:t>
            </a:r>
          </a:p>
          <a:p>
            <a:pPr>
              <a:defRPr/>
            </a:pPr>
            <a:r>
              <a:rPr lang="es-AR" dirty="0" smtClean="0"/>
              <a:t>En el supuesto que el archivo que contiene la información a transferir tenga un tamaño superior a 2 Mb y por tal motivo los sujetos se encuentren imposibilitados de remitirlo electrónicamente -debido a limitaciones en su conexión- en sustitución del procedimiento citado precedentemente, podrán concurrir a la dependencia a fin de realizar la transmisión del mismo.</a:t>
            </a:r>
          </a:p>
          <a:p>
            <a:pPr>
              <a:defRPr/>
            </a:pPr>
            <a:r>
              <a:rPr lang="es-AR" dirty="0" smtClean="0"/>
              <a:t>Referencias Normativas:</a:t>
            </a:r>
          </a:p>
          <a:p>
            <a:pPr>
              <a:defRPr/>
            </a:pPr>
            <a:r>
              <a:rPr lang="es-AR" dirty="0" smtClean="0">
                <a:hlinkClick r:id="rId18" action="ppaction://hlinkfile"/>
              </a:rPr>
              <a:t>Resolución General Nº 1345/2002</a:t>
            </a:r>
            <a:endParaRPr lang="es-AR" dirty="0" smtClean="0"/>
          </a:p>
          <a:p>
            <a:pPr>
              <a:defRPr/>
            </a:pPr>
            <a:r>
              <a:rPr lang="es-AR" dirty="0" smtClean="0"/>
              <a:t>Artículo 26:</a:t>
            </a:r>
          </a:p>
          <a:p>
            <a:pPr>
              <a:defRPr/>
            </a:pPr>
            <a:r>
              <a:rPr lang="es-AR" dirty="0" smtClean="0"/>
              <a:t>ARTICULO 26.- Los sujetos que soliciten su inclusión o </a:t>
            </a:r>
            <a:r>
              <a:rPr lang="es-AR" dirty="0" err="1" smtClean="0"/>
              <a:t>reinclusión</a:t>
            </a:r>
            <a:r>
              <a:rPr lang="es-AR" dirty="0" smtClean="0"/>
              <a:t> en el "Registro" -excepto que desarrollen exclusivamente la actividad de corredor- deberán informar, siguiendo el procedimiento previsto en el Artículo 5° de la Resolución General N° 2.675, una sola Clave Bancaria Uniforme (C.B.U.) asignada por la entidad bancaria en la que posean una cuenta corriente o caja de ahorro, correspondiente a la cuenta bancaria en la que será depositado el monto:</a:t>
            </a:r>
          </a:p>
          <a:p>
            <a:pPr>
              <a:defRPr/>
            </a:pPr>
            <a:r>
              <a:rPr lang="es-AR" dirty="0" smtClean="0"/>
              <a:t>a) Del reintegro del importe retenido, total o parcialmente, según lo establece el Título III de la presente.</a:t>
            </a:r>
          </a:p>
          <a:p>
            <a:pPr>
              <a:defRPr/>
            </a:pPr>
            <a:r>
              <a:rPr lang="es-AR" dirty="0" smtClean="0"/>
              <a:t>b) Del impuesto al valor agregado según lo establece el Título IV de la presente.</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26 Texto según RG AFIP Nº 2675/2009:</a:t>
            </a:r>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26 D CLAVE BANCARIA UNIFORME (C.B.U.)Texto original según RG AFIP Nº 2300/2007:</a:t>
            </a:r>
          </a:p>
          <a:p>
            <a:pPr>
              <a:defRPr/>
            </a:pPr>
            <a:r>
              <a:rPr lang="es-AR" dirty="0" smtClean="0"/>
              <a:t>Art. 26. - Los sujetos que soliciten su inclusión o su </a:t>
            </a:r>
            <a:r>
              <a:rPr lang="es-AR" dirty="0" err="1" smtClean="0"/>
              <a:t>reinclusión</a:t>
            </a:r>
            <a:r>
              <a:rPr lang="es-AR" dirty="0" smtClean="0"/>
              <a:t> en el "Registro" -excepto que desarrollen exclusivamente la actividad de corredor- deberán informar, siguiendo el procedimiento previsto en el Artículo 25, una sola Clave Bancaria Uniforme (C.B.U.) asignada por la entidad bancaria en la que posean una cuenta corriente o caja de ahorro, correspondiente a la cuenta bancaria en la que será depositado el monto:</a:t>
            </a:r>
          </a:p>
          <a:p>
            <a:pPr>
              <a:defRPr/>
            </a:pPr>
            <a:r>
              <a:rPr lang="es-AR" dirty="0" smtClean="0"/>
              <a:t>a) Del reintegro del importe retenido, total o parcialmente, según lo establece el Título III de la presente.</a:t>
            </a:r>
          </a:p>
          <a:p>
            <a:pPr>
              <a:defRPr/>
            </a:pPr>
            <a:r>
              <a:rPr lang="es-AR" dirty="0" smtClean="0"/>
              <a:t>b) Del impuesto al valor agregado según lo establece el Título IV de la presente.</a:t>
            </a:r>
          </a:p>
          <a:p>
            <a:pPr>
              <a:defRPr/>
            </a:pPr>
            <a:r>
              <a:rPr lang="es-AR" dirty="0" smtClean="0"/>
              <a:t>Artículo 27:</a:t>
            </a:r>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27 Texto original según RG AFIP Nº 2300/2007:</a:t>
            </a:r>
          </a:p>
          <a:p>
            <a:pPr>
              <a:defRPr/>
            </a:pPr>
            <a:r>
              <a:rPr lang="es-AR" dirty="0" smtClean="0"/>
              <a:t>Art. 27. - Los sujetos que se hubieran acogido a alguno de los planes de facilidades aprobados por este Organismo, informarán alguna Clave Bancaria Uniforme (C.B.U.), de las que hayan denunciado para el débito automático de los pagos correspondientes.</a:t>
            </a:r>
          </a:p>
          <a:p>
            <a:pPr>
              <a:defRPr/>
            </a:pPr>
            <a:r>
              <a:rPr lang="es-AR" dirty="0" smtClean="0"/>
              <a:t>En el caso que la cuenta bancaria fuera de titularidad compartida, los otros titulares no podrán informar la misma clave para ser utilizada de acuerdo con lo previsto en el Artículo 26.</a:t>
            </a:r>
          </a:p>
          <a:p>
            <a:pPr>
              <a:defRPr/>
            </a:pPr>
            <a:r>
              <a:rPr lang="es-AR" dirty="0" smtClean="0"/>
              <a:t>De no contar con cuenta bancaria deberán solicitar su apertura.</a:t>
            </a:r>
          </a:p>
          <a:p>
            <a:pPr>
              <a:defRPr/>
            </a:pPr>
            <a:r>
              <a:rPr lang="es-AR" dirty="0" smtClean="0"/>
              <a:t>Artículo 28:</a:t>
            </a:r>
          </a:p>
          <a:p>
            <a:pPr>
              <a:defRPr/>
            </a:pPr>
            <a:r>
              <a:rPr lang="es-AR" dirty="0" smtClean="0"/>
              <a:t>Derogado por:</a:t>
            </a:r>
          </a:p>
          <a:p>
            <a:pPr>
              <a:defRPr/>
            </a:pPr>
            <a:r>
              <a:rPr lang="es-AR" dirty="0" smtClean="0">
                <a:hlinkClick r:id="rId9"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28 Texto original según RG AFIP Nº 2300/2007:</a:t>
            </a:r>
          </a:p>
          <a:p>
            <a:pPr>
              <a:defRPr/>
            </a:pPr>
            <a:r>
              <a:rPr lang="es-AR" dirty="0" smtClean="0"/>
              <a:t>Art. 28. - A los efectos de declarar la rectificación o sustitución de la Clave Bancaria Uniforme(C.B.U.), el responsable deberá utilizar el servicio "Registro Fiscal de Operadores de Granos" de la página "web" de este Organismo (http://www.afip.gov.ar), opción "Ingresar solicitud" "</a:t>
            </a:r>
            <a:r>
              <a:rPr lang="es-AR" dirty="0" err="1" smtClean="0"/>
              <a:t>ActualizaciónC.B.U</a:t>
            </a:r>
            <a:r>
              <a:rPr lang="es-AR" dirty="0" smtClean="0"/>
              <a:t>.". Una vez confirmada la transacción citada, resultarán de aplicación las disposiciones previstas en segundo párrafo y concordantes del artículo siguiente.</a:t>
            </a:r>
          </a:p>
          <a:p>
            <a:pPr>
              <a:defRPr/>
            </a:pPr>
            <a:r>
              <a:rPr lang="es-AR" dirty="0" smtClean="0"/>
              <a:t>Artículo 29 E SOLICITUDES. PROCEDIMIENTO:</a:t>
            </a:r>
          </a:p>
          <a:p>
            <a:pPr>
              <a:defRPr/>
            </a:pPr>
            <a:r>
              <a:rPr lang="es-AR" dirty="0" smtClean="0"/>
              <a:t>Art. 29. - Una vez efectuada la transmisión de las solicitudes previstas en el Artículo 24, el solicitante deberá ingresar en el servicio "Registro Fiscal de Operadores de Granos", opción "Ingresar Solicitud" de la citada página "web" institucional. A efectos de verificar el ingreso de la información generada mediante el programa aplicativo a que se refiere el citado artículo, el sistema requerirá el ingreso de los siguientes datos:</a:t>
            </a:r>
          </a:p>
          <a:p>
            <a:pPr>
              <a:defRPr/>
            </a:pPr>
            <a:r>
              <a:rPr lang="es-AR" dirty="0" smtClean="0"/>
              <a:t>a) Número verificador, y</a:t>
            </a:r>
          </a:p>
          <a:p>
            <a:pPr>
              <a:defRPr/>
            </a:pPr>
            <a:r>
              <a:rPr lang="es-AR" dirty="0" smtClean="0"/>
              <a:t>b) número de transacción generado en la transferencia electrónica del formulario.</a:t>
            </a:r>
          </a:p>
          <a:p>
            <a:pPr>
              <a:defRPr/>
            </a:pPr>
            <a:r>
              <a:rPr lang="es-AR" dirty="0" smtClean="0"/>
              <a:t>El procedimiento señalado permitirá al solicitante efectuar el seguimiento "</a:t>
            </a:r>
            <a:r>
              <a:rPr lang="es-AR" dirty="0" err="1" smtClean="0"/>
              <a:t>on</a:t>
            </a:r>
            <a:r>
              <a:rPr lang="es-AR" dirty="0" smtClean="0"/>
              <a:t> line" de los procesos de control formal, en la opción "Consultar Estado Solicitud" del citado servicio. El resultado será puesto a disposición en un plazo de DOS (2) días corridos contados a partir del inmediato siguiente, inclusive, al del ingreso de la solicitud.</a:t>
            </a:r>
          </a:p>
          <a:p>
            <a:pPr>
              <a:defRPr/>
            </a:pPr>
            <a:r>
              <a:rPr lang="es-AR" dirty="0" smtClean="0"/>
              <a:t>De no registrar inconsistencias en los procesos de control formal a los que se refiere el párrafo anterior, el responsable deberá presentarse, en la dependencia en la cual se encuentre inscripto dentro de los CINCO (5) días corridos posteriores al vencimiento del plazo fijado en el párrafo anterior, con la documentación que se detalla en el Anexo V de la presente resolución general.</a:t>
            </a:r>
          </a:p>
          <a:p>
            <a:pPr>
              <a:defRPr/>
            </a:pPr>
            <a:r>
              <a:rPr lang="es-AR" dirty="0" smtClean="0"/>
              <a:t>Asimismo, de tratarse de solicitudes de inclusión, cambio de categoría, actualización de datos o </a:t>
            </a:r>
            <a:r>
              <a:rPr lang="es-AR" dirty="0" err="1" smtClean="0"/>
              <a:t>reinclusión</a:t>
            </a:r>
            <a:r>
              <a:rPr lang="es-AR" dirty="0" smtClean="0"/>
              <a:t> en el "Registro", deberá adjuntar el formulario de declaración jurada Nº 937, generado mediante el programa aplicativo a que se refiere el Artículo 24 y el acuse de recibo mencionado en el Artículo 25.</a:t>
            </a:r>
          </a:p>
          <a:p>
            <a:pPr>
              <a:defRPr/>
            </a:pPr>
            <a:r>
              <a:rPr lang="es-AR" dirty="0" smtClean="0"/>
              <a:t>La falta de presentación de los citados elementos en el plazo indicado dará lugar al archivo de la solicitud efectuada. Si la documentación presentada no reúne los requisitos previstos en la presente resolución general se producirá el rechazo del trámite.</a:t>
            </a:r>
          </a:p>
          <a:p>
            <a:pPr>
              <a:defRPr/>
            </a:pPr>
            <a:r>
              <a:rPr lang="es-AR" dirty="0" smtClean="0"/>
              <a:t>Artículo 30:</a:t>
            </a:r>
          </a:p>
          <a:p>
            <a:pPr>
              <a:defRPr/>
            </a:pPr>
            <a:r>
              <a:rPr lang="es-AR" dirty="0" smtClean="0"/>
              <a:t>Art. 30. - El solicitante podrá ingresar utilizando la "Clave Fiscal" obtenida conforme a lo previsto por las Resoluciones Generales Nº 1345 y Nº 2239, y sus respectivas modificatorias y complementarias, ingresando al servicio "Registro Fiscal de Operadores de Granos", a efectos de consultar el estado de las solicitudes presentadas o desistir cualquiera de ellas.</a:t>
            </a:r>
          </a:p>
          <a:p>
            <a:pPr>
              <a:defRPr/>
            </a:pPr>
            <a:r>
              <a:rPr lang="es-AR" dirty="0" smtClean="0"/>
              <a:t>Se admitirá sólo una presentación por tipo de solicitud, hasta que la misma sea resuelta, quedando facultada esta Administración Federal a seguir determinada prelación en los distintos trámites que se interpongan.</a:t>
            </a:r>
          </a:p>
          <a:p>
            <a:pPr>
              <a:defRPr/>
            </a:pPr>
            <a:r>
              <a:rPr lang="es-AR" dirty="0" smtClean="0"/>
              <a:t>Referencias Normativas:</a:t>
            </a:r>
          </a:p>
          <a:p>
            <a:pPr>
              <a:defRPr/>
            </a:pPr>
            <a:r>
              <a:rPr lang="es-AR" dirty="0" smtClean="0">
                <a:hlinkClick r:id="rId18" action="ppaction://hlinkfile"/>
              </a:rPr>
              <a:t>Resolución General Nº 1345/2002</a:t>
            </a:r>
            <a:endParaRPr lang="es-AR" dirty="0" smtClean="0"/>
          </a:p>
          <a:p>
            <a:pPr>
              <a:defRPr/>
            </a:pPr>
            <a:r>
              <a:rPr lang="es-AR" dirty="0" smtClean="0">
                <a:hlinkClick r:id="rId19" action="ppaction://hlinkfile"/>
              </a:rPr>
              <a:t>Resolución General Nº 2239/2007</a:t>
            </a:r>
            <a:endParaRPr lang="es-AR" dirty="0" smtClean="0"/>
          </a:p>
          <a:p>
            <a:pPr>
              <a:defRPr/>
            </a:pPr>
            <a:r>
              <a:rPr lang="es-AR" dirty="0" smtClean="0"/>
              <a:t>Artículo 31:</a:t>
            </a:r>
          </a:p>
          <a:p>
            <a:pPr>
              <a:defRPr/>
            </a:pPr>
            <a:r>
              <a:rPr lang="es-AR" dirty="0" smtClean="0"/>
              <a:t>Art. 31. - El responsable efectuará las siguientes solicitudes, en los plazos y condiciones que para cada caso se indican a continuación:</a:t>
            </a:r>
          </a:p>
          <a:p>
            <a:pPr>
              <a:defRPr/>
            </a:pPr>
            <a:r>
              <a:rPr lang="es-AR" dirty="0" smtClean="0"/>
              <a:t>a) Cambio de categoría: cuando el responsable incluido en el "Registro" desarrolle una actividad distinta a la declarada al momento de su inclusión, en cuyo caso comunicará la misma hasta el último día del mes inmediato siguiente al citado cambio.</a:t>
            </a:r>
          </a:p>
          <a:p>
            <a:pPr>
              <a:defRPr/>
            </a:pPr>
            <a:r>
              <a:rPr lang="es-AR" dirty="0" smtClean="0"/>
              <a:t>b) Actualización de datos: hasta el último día del mes inmediato siguiente al que se produzca alguna incorporación o modificación respecto de los datos declarados oportunamente mediante el aplicativo previsto en el Artículo 24, o a requerimiento de esta Administración Federal, quien podrá solicitarla a los responsables que hayan sido incluidos en el "Registro" con anterioridad a la entrada en vigencia de la presente resolución general.</a:t>
            </a:r>
          </a:p>
          <a:p>
            <a:pPr>
              <a:defRPr/>
            </a:pPr>
            <a:r>
              <a:rPr lang="es-AR" dirty="0" smtClean="0"/>
              <a:t>c) </a:t>
            </a:r>
            <a:r>
              <a:rPr lang="es-AR" dirty="0" err="1" smtClean="0"/>
              <a:t>Reinclusión</a:t>
            </a:r>
            <a:r>
              <a:rPr lang="es-AR" dirty="0" smtClean="0"/>
              <a:t> en el "Registro": sólo para sujetos cuya inclusión haya sido tramitada a partir de la entrada en vigencia de la presente resolución general, para la misma categoría, siempre que no hubiera sido excluido por alguna de las causales comprendidas en el segundo párrafo del Artículo 50 y la solicitud se efectúe dentro de los NOVENTA (90) días corridos de la notificación de la resolución de exclusión, previa regularización de las causales que originaron la exclusión.</a:t>
            </a:r>
          </a:p>
          <a:p>
            <a:pPr>
              <a:defRPr/>
            </a:pPr>
            <a:r>
              <a:rPr lang="es-AR" dirty="0" smtClean="0"/>
              <a:t>d) Exclusión del "Registro": ingresando al servicio "Registro Fiscal de Operadores de Granos" mediante clave fiscal, opción "Solicitar baja del Registro" -excepto que se encuentre suspendido de acuerdo a lo dispuesto por el Artículo 40-. Al confirmar la opción se producirá la exclusión del "Registro", constituyendo esta acción la aceptación tácita de todos los efectos que la misma produce.</a:t>
            </a:r>
          </a:p>
          <a:p>
            <a:pPr>
              <a:defRPr/>
            </a:pPr>
            <a:r>
              <a:rPr lang="es-AR" dirty="0" smtClean="0"/>
              <a:t>Artículo 32 F PROCEDENCIA DE LA SOLICITUD. PUBLICACION EN LA PAGINA WEB INSTITUCIONAL. </a:t>
            </a:r>
            <a:r>
              <a:rPr lang="es-AR" dirty="0" err="1" smtClean="0"/>
              <a:t>EFECTOSTexto</a:t>
            </a:r>
            <a:r>
              <a:rPr lang="es-AR" dirty="0" smtClean="0"/>
              <a:t> vigente según RG AFIP Nº 2749/2010:</a:t>
            </a:r>
          </a:p>
          <a:p>
            <a:pPr>
              <a:defRPr/>
            </a:pPr>
            <a:r>
              <a:rPr lang="es-AR" dirty="0" smtClean="0"/>
              <a:t>ARTICULO 32.-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el aporte de documentación o datos adicionales vinculados al análisis y trámite de la solicitud presentada y otorgar al efecto un plazo al responsable.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contados a partir del día inmediato siguiente, inclusive, al de la aceptación formal de la solicitud interpuesta.</a:t>
            </a:r>
          </a:p>
          <a:p>
            <a:pPr>
              <a:defRPr/>
            </a:pPr>
            <a:r>
              <a:rPr lang="es-AR" dirty="0" smtClean="0"/>
              <a:t>Cuando se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De resultar procedente la solicitud se actualizará el "Registro" en el sitio "web" institucional (http://www.afip.gob.ar) indicando el apellido y nombres, razón social o denominación, la Clave </a:t>
            </a:r>
            <a:r>
              <a:rPr lang="es-AR" dirty="0" err="1" smtClean="0"/>
              <a:t>Unica</a:t>
            </a:r>
            <a:r>
              <a:rPr lang="es-AR" dirty="0" smtClean="0"/>
              <a:t> de Identificación Tributaria (C.U.I.T.), la categoría del operador de acuerdo con lo definido en el Artículo 22, la Clave Bancaria Uniforme (C.B.U.) del responsable -excepto corredor- informada y aceptada en el "REGISTRO DE CLAVES BANCARIAS UNIFORMES" con arreglo a lo previsto en la Resolución General Nº 2.675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32 Texto según RG AFIP Nº 2353/2007:</a:t>
            </a:r>
          </a:p>
          <a:p>
            <a:pPr>
              <a:defRPr/>
            </a:pPr>
            <a:r>
              <a:rPr lang="es-AR" dirty="0" smtClean="0"/>
              <a:t>"ARTICULO 32.-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y otorgar un plazo al responsable para que aporte documentación o datos adicionales vinculados al análisis y trámite de la solicitud presentada.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-excepto actualización de Clave Bancaria Uniforme (C.B.U.)-, contados a partir del día inmediato siguiente, inclusive, al de la aceptación formal de la solicitud interpuesta.</a:t>
            </a:r>
          </a:p>
          <a:p>
            <a:pPr>
              <a:defRPr/>
            </a:pPr>
            <a:r>
              <a:rPr lang="es-AR" dirty="0" smtClean="0"/>
              <a:t>Cuando este Organismo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El trámite de actualización de Clave Bancaria Uniforme (C.B.U.) se resolverá en el momento en que el responsable concurra a la dependencia en la que se encuentre inscripto con los elementos previstos en el Apartado B del Anexo V de la presente.</a:t>
            </a:r>
          </a:p>
          <a:p>
            <a:pPr>
              <a:defRPr/>
            </a:pPr>
            <a:r>
              <a:rPr lang="es-AR" dirty="0" smtClean="0"/>
              <a:t>De resultar procedente la solicitud este Organismo procederá a actualizar el 'Registro' en la página 'web' institucional (http://www.afip.gov.ar) indicando: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del peticionario -excepto corredores-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(Artículo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32 F PROCEDENCIA DE LA SOLICITUD. PUBLICACION EN LA PAGINA "WEB" INSTITUCIONAL. </a:t>
            </a:r>
            <a:r>
              <a:rPr lang="es-AR" dirty="0" err="1" smtClean="0"/>
              <a:t>EFECTOSTexto</a:t>
            </a:r>
            <a:r>
              <a:rPr lang="es-AR" dirty="0" smtClean="0"/>
              <a:t> original según RG AFIP Nº 2300/2007:</a:t>
            </a:r>
          </a:p>
          <a:p>
            <a:pPr>
              <a:defRPr/>
            </a:pPr>
            <a:r>
              <a:rPr lang="es-AR" dirty="0" smtClean="0"/>
              <a:t>Art. 32. -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al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y otorgar un plazo al responsable para que aporte documentación o datos adicionales vinculados al análisis y trámite de la solicitud presentada.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-excepto actualización de Clave Bancaria Uniforme (C.B.U.)- contados a partir del día inmediato siguiente, inclusive, al de la aceptación formal de la solicitud interpuesta o, en su caso, desde la fecha en que el responsable presente la totalidad de la documentación que le sea requerida en el marco del presente "Registro". El trámite de actualización de Clave Bancaria Uniforme (C.B.U.) se resolverá en el momento en que el responsable concurra a la dependencia en que se encuentre inscripto con los elementos previstos en el Apartado B del Anexo V de la presente.</a:t>
            </a:r>
          </a:p>
          <a:p>
            <a:pPr>
              <a:defRPr/>
            </a:pPr>
            <a:r>
              <a:rPr lang="es-AR" dirty="0" smtClean="0"/>
              <a:t>De resultar procedente la solicitud este Organismo procederá a actualizar el "Registro" en la página "web" institucional (http://www.afip.gov.ar) indicando: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del peticionario -excepto corredores-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Referencias Normativas:</a:t>
            </a:r>
          </a:p>
          <a:p>
            <a:pPr>
              <a:defRPr/>
            </a:pPr>
            <a:r>
              <a:rPr lang="es-AR" dirty="0" smtClean="0">
                <a:hlinkClick r:id="rId20" action="ppaction://hlinkfile"/>
              </a:rPr>
              <a:t>Ley Nº 11683 (T.O. 1998)</a:t>
            </a:r>
            <a:r>
              <a:rPr lang="es-AR" dirty="0" smtClean="0"/>
              <a:t> (LEY DE PROCEDIMIENTO TRIBUTARIO)</a:t>
            </a:r>
          </a:p>
          <a:p>
            <a:pPr>
              <a:defRPr/>
            </a:pPr>
            <a:r>
              <a:rPr lang="es-AR" dirty="0" smtClean="0"/>
              <a:t>Artículo 33:</a:t>
            </a:r>
          </a:p>
          <a:p>
            <a:pPr>
              <a:defRPr/>
            </a:pPr>
            <a:r>
              <a:rPr lang="es-AR" dirty="0" smtClean="0"/>
              <a:t>Art. 33. - La inclusión, </a:t>
            </a:r>
            <a:r>
              <a:rPr lang="es-AR" dirty="0" err="1" smtClean="0"/>
              <a:t>reinclusión</a:t>
            </a:r>
            <a:r>
              <a:rPr lang="es-AR" dirty="0" smtClean="0"/>
              <a:t> y cambio de categoría de los responsables en el "Registro" producirán efectos a partir del segundo día corrido inmediato siguiente, inclusive, a aquel en el que se efectúe la publicación prevista en el artículo anterior. La actualización de datos producirá efecto una vez emitida la constancia de aceptación prevista en el Anexo X, Apartado D.</a:t>
            </a:r>
          </a:p>
          <a:p>
            <a:pPr>
              <a:defRPr/>
            </a:pPr>
            <a:r>
              <a:rPr lang="es-AR" dirty="0" smtClean="0"/>
              <a:t>Artículo 34:</a:t>
            </a:r>
          </a:p>
          <a:p>
            <a:pPr>
              <a:defRPr/>
            </a:pPr>
            <a:r>
              <a:rPr lang="es-AR" dirty="0" smtClean="0"/>
              <a:t>Art. 34. - La denegatoria de la solicitud de inclusión, </a:t>
            </a:r>
            <a:r>
              <a:rPr lang="es-AR" dirty="0" err="1" smtClean="0"/>
              <a:t>reinclusión</a:t>
            </a:r>
            <a:r>
              <a:rPr lang="es-AR" dirty="0" smtClean="0"/>
              <a:t>, cambio de categoría, o en su caso, actualización de datos, en el "Registro" se efectuará mediante el dictado de acto administrativo el cual será notificado al responsable mediante alguno de los procedimientos previstos en el Artículo 100 de la Ley Nº 11.683, texto ordenado en 1998 y sus modificaciones.</a:t>
            </a:r>
          </a:p>
          <a:p>
            <a:pPr>
              <a:defRPr/>
            </a:pPr>
            <a:r>
              <a:rPr lang="es-AR" dirty="0" smtClean="0"/>
              <a:t>La denegatoria de la solicitud de cambio de categoría implica la permanencia en el "Registro" en la categoría vigente al momento de interponer dicho trámite. En caso de tratarse de actualización de datos, la denegatoria hará pasible al responsable de la suspensión prevista en el Artículo 40 inciso b), excepto a los sujetos incluidos en la categoría corredores, a los que se le aplicará el procedimiento dispuesto en el Artículo 48.</a:t>
            </a:r>
          </a:p>
          <a:p>
            <a:pPr>
              <a:defRPr/>
            </a:pPr>
            <a:r>
              <a:rPr lang="es-AR" dirty="0" smtClean="0"/>
              <a:t>Referencias Normativas:</a:t>
            </a:r>
          </a:p>
          <a:p>
            <a:pPr>
              <a:defRPr/>
            </a:pPr>
            <a:r>
              <a:rPr lang="es-AR" dirty="0" smtClean="0">
                <a:hlinkClick r:id="rId20" action="ppaction://hlinkfile"/>
              </a:rPr>
              <a:t>Ley Nº 11683 (T.O. 1998)</a:t>
            </a:r>
            <a:r>
              <a:rPr lang="es-AR" dirty="0" smtClean="0"/>
              <a:t> Articulo Nº 100 (LEY DE PROCEDIMIENTO TRIBUTARIO)</a:t>
            </a:r>
          </a:p>
          <a:p>
            <a:pPr>
              <a:defRPr/>
            </a:pPr>
            <a:r>
              <a:rPr lang="es-AR" dirty="0" smtClean="0"/>
              <a:t>Artículo 35:</a:t>
            </a:r>
          </a:p>
          <a:p>
            <a:pPr>
              <a:defRPr/>
            </a:pPr>
            <a:r>
              <a:rPr lang="es-AR" dirty="0" smtClean="0"/>
              <a:t>Art. 35. - Las publicaciones de responsables incluidos en el "Registro" continuarán vigentes hasta que este Organismo disponga su exclusión, o acepte la solicitud de exclusión prevista en el Artículo 31 inciso d), sin perjuicio de la suspensión de los sujetos incluidos en el "Registro" con arreglo a lo normado en el Capítulo J.</a:t>
            </a:r>
          </a:p>
          <a:p>
            <a:pPr>
              <a:defRPr/>
            </a:pPr>
            <a:r>
              <a:rPr lang="es-AR" dirty="0" smtClean="0"/>
              <a:t>Artículo 36 Texto vigente según RG AFIP Nº 2596/2009:</a:t>
            </a:r>
          </a:p>
          <a:p>
            <a:pPr>
              <a:defRPr/>
            </a:pPr>
            <a:r>
              <a:rPr lang="es-AR" dirty="0" smtClean="0"/>
              <a:t>Art. 36. - A partir del segundo día corrido inmediato siguiente, inclusive, al de la publicación en la página "web" institucional de la inclusión o </a:t>
            </a:r>
            <a:r>
              <a:rPr lang="es-AR" dirty="0" err="1" smtClean="0"/>
              <a:t>reinclusión</a:t>
            </a:r>
            <a:r>
              <a:rPr lang="es-AR" dirty="0" smtClean="0"/>
              <a:t> en el "Registro", los agentes de retención y, en su caso, el corredor interviniente, cuando realicen las operaciones comprendidas en el Artículo 1º, deberán verificar respecto del sujeto pasible de retención, su inclusión en el "Registro" y que no se encuentre suspendido, a los fines de la aplicación de la alícuota del OCHO POR CIENTO (8%) o del DIECIOCHO POR CIENTO (18%), según corresponda. Para ello deberán:</a:t>
            </a:r>
          </a:p>
          <a:p>
            <a:pPr>
              <a:defRPr/>
            </a:pPr>
            <a:r>
              <a:rPr lang="es-AR" dirty="0" smtClean="0"/>
              <a:t>a) Imprimir la consulta al "Registro" en la referida página "web", y</a:t>
            </a:r>
          </a:p>
          <a:p>
            <a:pPr>
              <a:defRPr/>
            </a:pPr>
            <a:r>
              <a:rPr lang="es-AR" dirty="0" smtClean="0"/>
              <a:t>b) solicitar al vendedor en oportunidad de realizar la primera operación:</a:t>
            </a:r>
          </a:p>
          <a:p>
            <a:pPr>
              <a:defRPr/>
            </a:pPr>
            <a:r>
              <a:rPr lang="es-AR" dirty="0" smtClean="0"/>
              <a:t>1. Constancia de la Clave </a:t>
            </a:r>
            <a:r>
              <a:rPr lang="es-AR" dirty="0" err="1" smtClean="0"/>
              <a:t>Unica</a:t>
            </a:r>
            <a:r>
              <a:rPr lang="es-AR" dirty="0" smtClean="0"/>
              <a:t> de Identificación Tributaria (C.U.I.T.).</a:t>
            </a:r>
          </a:p>
          <a:p>
            <a:pPr>
              <a:defRPr/>
            </a:pPr>
            <a:r>
              <a:rPr lang="es-AR" dirty="0" smtClean="0"/>
              <a:t>2. La siguiente documentación, según el sujeto de que se trate:</a:t>
            </a:r>
          </a:p>
          <a:p>
            <a:pPr>
              <a:defRPr/>
            </a:pPr>
            <a:r>
              <a:rPr lang="es-AR" dirty="0" smtClean="0"/>
              <a:t>2.1. Personas físicas o sociedades de hecho: fotocopia del documento de identidad de la persona física o de cada uno de los socios.</a:t>
            </a:r>
          </a:p>
          <a:p>
            <a:pPr>
              <a:defRPr/>
            </a:pPr>
            <a:r>
              <a:rPr lang="es-AR" dirty="0" smtClean="0"/>
              <a:t>2.2. Personas jurídicas: copia certificada del acto constitutivo y de aquel en el cual conste la designación de los integrantes de los órganos de administración y representación de la persona jurídica, con facultades suficientes para suscribir boletos de compraventa de granos y, de corresponder, copia del instrumento que acredite el carácter de apoderado y fotocopia del documento de identidad de la persona autorizada.</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2.2. del inciso b)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36 G AGENTES DE RETENCION. </a:t>
            </a:r>
            <a:r>
              <a:rPr lang="es-AR" dirty="0" err="1" smtClean="0"/>
              <a:t>OBLIGACIONESTexto</a:t>
            </a:r>
            <a:r>
              <a:rPr lang="es-AR" dirty="0" smtClean="0"/>
              <a:t> original según RG AFIP Nº 2300/2007:</a:t>
            </a:r>
          </a:p>
          <a:p>
            <a:pPr>
              <a:defRPr/>
            </a:pPr>
            <a:r>
              <a:rPr lang="es-AR" dirty="0" smtClean="0"/>
              <a:t>Art. 36. - A partir del segundo día corrido inmediato siguiente, inclusive, al de la publicación en la página "web" institucional de la inclusión o </a:t>
            </a:r>
            <a:r>
              <a:rPr lang="es-AR" dirty="0" err="1" smtClean="0"/>
              <a:t>reinclusión</a:t>
            </a:r>
            <a:r>
              <a:rPr lang="es-AR" dirty="0" smtClean="0"/>
              <a:t> en el "Registro", los agentes de retención y, en su caso, el corredor interviniente, cuando realicen las operaciones comprendidas en el Artículo 1º, deberán verificar respecto del sujeto pasible de retención, su inclusión en el "Registro" y que no se encuentre suspendido, a los fines de la aplicación de la alícuota del OCHO POR CIENTO (8%) o del DIECIOCHO POR CIENTO (18%), según corresponda. Para ello deberán:</a:t>
            </a:r>
          </a:p>
          <a:p>
            <a:pPr>
              <a:defRPr/>
            </a:pPr>
            <a:r>
              <a:rPr lang="es-AR" dirty="0" smtClean="0"/>
              <a:t>a) Imprimir la consulta al "Registro" en la referida página "web", y</a:t>
            </a:r>
          </a:p>
          <a:p>
            <a:pPr>
              <a:defRPr/>
            </a:pPr>
            <a:r>
              <a:rPr lang="es-AR" dirty="0" smtClean="0"/>
              <a:t>b) solicitar al vendedor en oportunidad de realizar la primera operación:</a:t>
            </a:r>
          </a:p>
          <a:p>
            <a:pPr>
              <a:defRPr/>
            </a:pPr>
            <a:r>
              <a:rPr lang="es-AR" dirty="0" smtClean="0"/>
              <a:t>1. Constancia de la Clave </a:t>
            </a:r>
            <a:r>
              <a:rPr lang="es-AR" dirty="0" err="1" smtClean="0"/>
              <a:t>Unica</a:t>
            </a:r>
            <a:r>
              <a:rPr lang="es-AR" dirty="0" smtClean="0"/>
              <a:t> de Identificación Tributaria (C.U.I.T.).</a:t>
            </a:r>
          </a:p>
          <a:p>
            <a:pPr>
              <a:defRPr/>
            </a:pPr>
            <a:r>
              <a:rPr lang="es-AR" dirty="0" smtClean="0"/>
              <a:t>2. La siguiente documentación, según el sujeto de que se trate:</a:t>
            </a:r>
          </a:p>
          <a:p>
            <a:pPr>
              <a:defRPr/>
            </a:pPr>
            <a:r>
              <a:rPr lang="es-AR" dirty="0" smtClean="0"/>
              <a:t>2.1. Personas físicas o sociedades de hecho: fotocopia del documento de identidad de la persona física o de cada uno de los socios.</a:t>
            </a:r>
          </a:p>
          <a:p>
            <a:pPr>
              <a:defRPr/>
            </a:pPr>
            <a:r>
              <a:rPr lang="es-AR" dirty="0" smtClean="0"/>
              <a:t>2.2. Personas jurídicas: copia certificada del acta constitutiva de la sociedad y del acto del órgano societario en donde se resuelve la designación de los integrantes de los órganos de administración y representación de la sociedad con facultades suficientes para suscribir boletos de compraventa de granos y, de corresponder, copia del instrumento que acredite el carácter de apoderado y fotocopia del documento de identidad de la persona autorizada.</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Artículo 37:</a:t>
            </a:r>
          </a:p>
          <a:p>
            <a:pPr>
              <a:defRPr/>
            </a:pPr>
            <a:r>
              <a:rPr lang="es-AR" dirty="0" smtClean="0"/>
              <a:t>Art. 37. - Los agentes de retención están obligados a verificar:</a:t>
            </a:r>
          </a:p>
          <a:p>
            <a:pPr>
              <a:defRPr/>
            </a:pPr>
            <a:r>
              <a:rPr lang="es-AR" dirty="0" smtClean="0"/>
              <a:t>a) Mediante la consulta a la página "web" institucional:</a:t>
            </a:r>
          </a:p>
          <a:p>
            <a:pPr>
              <a:defRPr/>
            </a:pPr>
            <a:r>
              <a:rPr lang="es-AR" dirty="0" smtClean="0"/>
              <a:t>1. La inclusión del operador en el "Registro" al momento de practicar la retención, y</a:t>
            </a:r>
          </a:p>
          <a:p>
            <a:pPr>
              <a:defRPr/>
            </a:pPr>
            <a:r>
              <a:rPr lang="es-AR" dirty="0" smtClean="0"/>
              <a:t>2. en caso de estar incluido en dicho "Registro", que no se encuentre suspendido.</a:t>
            </a:r>
          </a:p>
          <a:p>
            <a:pPr>
              <a:defRPr/>
            </a:pPr>
            <a:r>
              <a:rPr lang="es-AR" dirty="0" smtClean="0"/>
              <a:t>b) La identidad del operador,</a:t>
            </a:r>
          </a:p>
          <a:p>
            <a:pPr>
              <a:defRPr/>
            </a:pPr>
            <a:r>
              <a:rPr lang="es-AR" dirty="0" smtClean="0"/>
              <a:t>c) la documentación que lo acredita como operador,</a:t>
            </a:r>
          </a:p>
          <a:p>
            <a:pPr>
              <a:defRPr/>
            </a:pPr>
            <a:r>
              <a:rPr lang="es-AR" dirty="0" smtClean="0"/>
              <a:t>d) la veracidad de las operaciones, y</a:t>
            </a:r>
          </a:p>
          <a:p>
            <a:pPr>
              <a:defRPr/>
            </a:pPr>
            <a:r>
              <a:rPr lang="es-AR" dirty="0" smtClean="0"/>
              <a:t>e) la documentación que acredite la operación de canje, cuando se trate de operaciones comprendidas en el Artículo 10.</a:t>
            </a:r>
          </a:p>
          <a:p>
            <a:pPr>
              <a:defRPr/>
            </a:pPr>
            <a:r>
              <a:rPr lang="es-AR" dirty="0" smtClean="0"/>
              <a:t>Artículo 38 H - PROCEDIMIENTO SUSTITUTIVO. </a:t>
            </a:r>
            <a:r>
              <a:rPr lang="es-AR" dirty="0" err="1" smtClean="0"/>
              <a:t>CONSULTATexto</a:t>
            </a:r>
            <a:r>
              <a:rPr lang="es-AR" dirty="0" smtClean="0"/>
              <a:t> vigente según RG AFIP Nº 2596/2009:</a:t>
            </a:r>
          </a:p>
          <a:p>
            <a:pPr>
              <a:defRPr/>
            </a:pPr>
            <a:r>
              <a:rPr lang="es-AR" dirty="0" smtClean="0"/>
              <a:t>ARTICULO 38.- El agente de retención podrá sustituir los procedimientos previstos en los Artículos 36 y 37, -excepto las obligaciones establecidas en los incisos a) y d) del Artículo 37-, mediante la "Constancia de Registración de Operaciones de Compraventa de Granos" a que se refiere el Artículo 4° de la Resolución General N° 2.596. En tal caso, el agente de retención deberá efectuar una consulta en la página "web" de esta Administración Federal en el servicio que se habilitará oportunamente a estos efectos.</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Textos Relacionados:</a:t>
            </a:r>
          </a:p>
          <a:p>
            <a:pPr>
              <a:defRPr/>
            </a:pPr>
            <a:r>
              <a:rPr lang="es-AR" dirty="0" smtClean="0">
                <a:hlinkClick r:id="rId13" action="ppaction://hlinkfile"/>
              </a:rPr>
              <a:t>Resolución General Nº 2602/2009</a:t>
            </a:r>
            <a:r>
              <a:rPr lang="es-AR" dirty="0" smtClean="0"/>
              <a:t> Articulo Nº 1 (Denominación del Capítulo H,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38 H BOLSAS DE CEREALES AUTORIZADAS. </a:t>
            </a:r>
            <a:r>
              <a:rPr lang="es-AR" dirty="0" err="1" smtClean="0"/>
              <a:t>CERTIFICACIONTexto</a:t>
            </a:r>
            <a:r>
              <a:rPr lang="es-AR" dirty="0" smtClean="0"/>
              <a:t> original según RG AFIP Nº 2300/2007:</a:t>
            </a:r>
          </a:p>
          <a:p>
            <a:pPr>
              <a:defRPr/>
            </a:pPr>
            <a:r>
              <a:rPr lang="es-AR" dirty="0" smtClean="0"/>
              <a:t>Art. 38. - El agente de retención podrá sustituir los procedimientos previstos en los Artículos 36 y 37, -excepto las obligaciones establecidas en el inciso a) del Artículo 37-, mediante una certificación extendida por alguna de las Bolsas de Cereales autorizadas por el Poder Ejecutivo Nacional para actuar en el comercio de granos. En tal caso, el agente de retención solicitará dicha certificación por escrito cumpliendo las demás formalidades que aquéllas establezcan.</a:t>
            </a:r>
          </a:p>
          <a:p>
            <a:pPr>
              <a:defRPr/>
            </a:pPr>
            <a:r>
              <a:rPr lang="es-AR" dirty="0" smtClean="0"/>
              <a:t>De acceder alguna de las entidades citadas a la emisión de la mencionada certificación, ésta se extenderá por cada operación registrada ante la Bolsa de Cereales certificante.</a:t>
            </a:r>
          </a:p>
          <a:p>
            <a:pPr>
              <a:defRPr/>
            </a:pPr>
            <a:r>
              <a:rPr lang="es-AR" dirty="0" smtClean="0"/>
              <a:t>En caso que una de las bolsas de cereales no acceda a otorgar al agente de retención solicitante la certificación indicada en el primer párrafo de este artículo, las restantes bolsas deberán conceder idéntico tratamiento. Dicho procedimiento no afectará las facultades de esas entidades para registrar operaciones y cumplir normas legales derivadas de la realización de las mismas en su jurisdicción.</a:t>
            </a:r>
          </a:p>
          <a:p>
            <a:pPr>
              <a:defRPr/>
            </a:pPr>
            <a:r>
              <a:rPr lang="es-AR" dirty="0" smtClean="0"/>
              <a:t>Las Bolsas de Cereales autorizadas por el Poder Ejecutivo Nacional para actuar en el comercio de granos, a los efectos de poner a disposición del personal fiscalizador de este Organismo la información de las operaciones, quedan obligadas a:</a:t>
            </a:r>
          </a:p>
          <a:p>
            <a:pPr>
              <a:defRPr/>
            </a:pPr>
            <a:r>
              <a:rPr lang="es-AR" dirty="0" smtClean="0"/>
              <a:t>a) Contar con una única e integrada base de datos conteniendo la información de las operaciones primarias y secundarias, certificadas e informadas, que pueda ser consultada en forma independiente por las operaciones correspondientes a cada una de las entidades.</a:t>
            </a:r>
          </a:p>
          <a:p>
            <a:pPr>
              <a:defRPr/>
            </a:pPr>
            <a:r>
              <a:rPr lang="es-AR" dirty="0" smtClean="0"/>
              <a:t>b) Conservar en archivo la documentación y los elementos que dieron origen a la certificación extendida, y la información suministrada por los agentes de retención de acuerdo con lo previsto en el Artículo 17, por el término establecido en el Artículo 48 del Decreto Reglamentario de la Ley Nº 11.683, texto ordenado en 1998 y sus modificaciones.</a:t>
            </a:r>
          </a:p>
          <a:p>
            <a:pPr>
              <a:defRPr/>
            </a:pPr>
            <a:r>
              <a:rPr lang="es-AR" dirty="0" smtClean="0"/>
              <a:t>Referencias Normativas:</a:t>
            </a:r>
          </a:p>
          <a:p>
            <a:pPr>
              <a:defRPr/>
            </a:pPr>
            <a:r>
              <a:rPr lang="es-AR" dirty="0" smtClean="0">
                <a:hlinkClick r:id="rId21" action="ppaction://hlinkfile"/>
              </a:rPr>
              <a:t>Decreto Nº 1397/1979</a:t>
            </a:r>
            <a:r>
              <a:rPr lang="es-AR" dirty="0" smtClean="0"/>
              <a:t> Articulo Nº 48 (DECRETO REGLAMENTARIO DE LA LEY DE PROCEDIMIENTO TRIBUTARIO.)</a:t>
            </a:r>
          </a:p>
          <a:p>
            <a:pPr>
              <a:defRPr/>
            </a:pPr>
            <a:r>
              <a:rPr lang="es-AR" dirty="0" smtClean="0"/>
              <a:t>Artículo 39 Texto vigente según RG AFIP Nº 2596/2009:</a:t>
            </a:r>
          </a:p>
          <a:p>
            <a:pPr>
              <a:defRPr/>
            </a:pPr>
            <a:r>
              <a:rPr lang="es-AR" dirty="0" smtClean="0"/>
              <a:t>Art. 39. - En las operaciones en las que intervengan corredores no incluidos en el "Registro", aun cuando el vendedor se encuentre comprendido en el mismo:</a:t>
            </a:r>
          </a:p>
          <a:p>
            <a:pPr>
              <a:defRPr/>
            </a:pPr>
            <a:r>
              <a:rPr lang="es-AR" dirty="0" smtClean="0"/>
              <a:t>a) Los agentes de retención:</a:t>
            </a:r>
          </a:p>
          <a:p>
            <a:pPr>
              <a:defRPr/>
            </a:pPr>
            <a:r>
              <a:rPr lang="es-AR" dirty="0" smtClean="0"/>
              <a:t>1. Deberán aplicar la alícuota del DIEZ CON CINCUENTA CENTESIMOS POR CIENTO (10,50%) o del VEINTIUNO POR CIENTO (21%) que establece el Artículo 4º, incisos c) o d), según corresponda, y</a:t>
            </a:r>
          </a:p>
          <a:p>
            <a:pPr>
              <a:defRPr/>
            </a:pPr>
            <a:r>
              <a:rPr lang="es-AR" dirty="0" smtClean="0"/>
              <a:t>2. deberán obligatoriamente cumplir con los requisitos previstos en los Artículos 36 y 37, no resultando sustituibles por la registración efectuada por este Organismo de acuerdo con lo previsto por la Resolución General N°2.596.</a:t>
            </a:r>
          </a:p>
          <a:p>
            <a:pPr>
              <a:defRPr/>
            </a:pPr>
            <a:r>
              <a:rPr lang="es-AR" dirty="0" smtClean="0"/>
              <a:t>b) Los productores o acopiadores:</a:t>
            </a:r>
          </a:p>
          <a:p>
            <a:pPr>
              <a:defRPr/>
            </a:pPr>
            <a:r>
              <a:rPr lang="es-AR" dirty="0" smtClean="0"/>
              <a:t>1. Serán pasibles de la alícuota de retención del DIEZ CON CINCUENTA CENTESIMOS POR CIENTO (10,50%) o del VEINTIUNO POR CIENTO (21%), según corresponda, y</a:t>
            </a:r>
          </a:p>
          <a:p>
            <a:pPr>
              <a:defRPr/>
            </a:pPr>
            <a:r>
              <a:rPr lang="es-AR" dirty="0" smtClean="0"/>
              <a:t>2. No serán beneficiarios del régimen especial de reintegro sistemático dispuesto en el Título III.</a:t>
            </a:r>
          </a:p>
          <a:p>
            <a:pPr>
              <a:defRPr/>
            </a:pPr>
            <a:r>
              <a:rPr lang="es-AR" dirty="0" smtClean="0"/>
              <a:t>La liquidación del corredor no incluido en el "Registro" no se considera documento equivalente en los términos establecidos en la Resolución General Nº 1415, sus modificatorias y complementarias, Anexo I, Apartado A, inciso f).</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a)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39 Texto original según RG AFIP Nº 2300/2007:</a:t>
            </a:r>
          </a:p>
          <a:p>
            <a:pPr>
              <a:defRPr/>
            </a:pPr>
            <a:r>
              <a:rPr lang="es-AR" dirty="0" smtClean="0"/>
              <a:t>Art. 39. - En las operaciones en las que intervengan corredores no incluidos en el "Registro", aun cuando el vendedor se encuentre comprendido en el mismo:</a:t>
            </a:r>
          </a:p>
          <a:p>
            <a:pPr>
              <a:defRPr/>
            </a:pPr>
            <a:r>
              <a:rPr lang="es-AR" dirty="0" smtClean="0"/>
              <a:t>a) Los agentes de retención:</a:t>
            </a:r>
          </a:p>
          <a:p>
            <a:pPr>
              <a:defRPr/>
            </a:pPr>
            <a:r>
              <a:rPr lang="es-AR" dirty="0" smtClean="0"/>
              <a:t>1. Deberán aplicar la alícuota del DIEZ CON CINCUENTA CENTESIMOS POR CIENTO (10,50%) o del VEINTIUNO POR CIENTO (21%) que establece el Artículo 4º, incisos c) o d), según corresponda, y</a:t>
            </a:r>
          </a:p>
          <a:p>
            <a:pPr>
              <a:defRPr/>
            </a:pPr>
            <a:r>
              <a:rPr lang="es-AR" dirty="0" smtClean="0"/>
              <a:t>2. Deberán obligatoriamente cumplir con los requisitos previstos en los Artículos 36 y 37, no resultando sustituibles por la certificación establecida en el Artículo 38.</a:t>
            </a:r>
          </a:p>
          <a:p>
            <a:pPr>
              <a:defRPr/>
            </a:pPr>
            <a:r>
              <a:rPr lang="es-AR" dirty="0" smtClean="0"/>
              <a:t>b) Los productores o acopiadores:</a:t>
            </a:r>
          </a:p>
          <a:p>
            <a:pPr>
              <a:defRPr/>
            </a:pPr>
            <a:r>
              <a:rPr lang="es-AR" dirty="0" smtClean="0"/>
              <a:t>1. Serán pasibles de la alícuota de retención del DIEZ CON CINCUENTA CENTESIMOS POR CIENTO (10,50%) o del VEINTIUNO POR CIENTO (21%), según corresponda, y</a:t>
            </a:r>
          </a:p>
          <a:p>
            <a:pPr>
              <a:defRPr/>
            </a:pPr>
            <a:r>
              <a:rPr lang="es-AR" dirty="0" smtClean="0"/>
              <a:t>2. No serán beneficiarios del régimen especial de reintegro sistemático dispuesto en el Título III.</a:t>
            </a:r>
          </a:p>
          <a:p>
            <a:pPr>
              <a:defRPr/>
            </a:pPr>
            <a:r>
              <a:rPr lang="es-AR" dirty="0" smtClean="0"/>
              <a:t>La liquidación del corredor no incluido en el "Registro" no se considera documento equivalente en los términos establecidos en la Resolución General Nº 1415, sus modificatorias y complementarias, Anexo I, Apartado A, inciso f).</a:t>
            </a:r>
          </a:p>
          <a:p>
            <a:pPr>
              <a:defRPr/>
            </a:pPr>
            <a:r>
              <a:rPr lang="es-AR" dirty="0" smtClean="0"/>
              <a:t>Referencias Normativas:</a:t>
            </a:r>
          </a:p>
          <a:p>
            <a:pPr>
              <a:defRPr/>
            </a:pPr>
            <a:r>
              <a:rPr lang="es-AR" dirty="0" smtClean="0">
                <a:hlinkClick r:id="rId22" action="ppaction://hlinkfile"/>
              </a:rPr>
              <a:t>Resolución General Nº 1415/2003</a:t>
            </a:r>
            <a:endParaRPr lang="es-AR" dirty="0" smtClean="0"/>
          </a:p>
          <a:p>
            <a:pPr>
              <a:defRPr/>
            </a:pPr>
            <a:r>
              <a:rPr lang="es-AR" dirty="0" smtClean="0"/>
              <a:t>Artículo 40 Texto vigente según RG AFIP Nº 2749/2010:</a:t>
            </a:r>
          </a:p>
          <a:p>
            <a:pPr>
              <a:defRPr/>
            </a:pPr>
            <a:r>
              <a:rPr lang="es-AR" dirty="0" smtClean="0"/>
              <a:t>ARTICULO 40.- Este Organismo podrá disponer la suspensión transitoria del responsable incluido en el "Registro" -excepto corredores- cuando se verifique:</a:t>
            </a:r>
          </a:p>
          <a:p>
            <a:pPr>
              <a:defRPr/>
            </a:pPr>
            <a:r>
              <a:rPr lang="es-AR" dirty="0" smtClean="0"/>
              <a:t>a) Alguna de las situaciones previstas en el Anexo VI, Apartado A.</a:t>
            </a:r>
          </a:p>
          <a:p>
            <a:pPr>
              <a:defRPr/>
            </a:pPr>
            <a:r>
              <a:rPr lang="es-AR" dirty="0" smtClean="0"/>
              <a:t>b) Cualquiera de las situaciones indicadas en el Anexo VI, Apartados B o C.</a:t>
            </a:r>
          </a:p>
          <a:p>
            <a:pPr>
              <a:defRPr/>
            </a:pPr>
            <a:r>
              <a:rPr lang="es-AR" dirty="0" smtClean="0"/>
              <a:t>De resultar procedente la suspensión del responsable en el "Registro", este Organismo publicará en el Boletín Oficial el apellido y nombres, razón social o denominación, la Clave </a:t>
            </a:r>
            <a:r>
              <a:rPr lang="es-AR" dirty="0" err="1" smtClean="0"/>
              <a:t>Unica</a:t>
            </a:r>
            <a:r>
              <a:rPr lang="es-AR" dirty="0" smtClean="0"/>
              <a:t> de Identificación Tributaria (C.U.I.T.), la categoría del operador de acuerdo con lo definido en el Artículo 22, las causales que motivaron la suspensión y el inciso del presente artículo en virtud del cual se dispuso dicha medida.</a:t>
            </a:r>
          </a:p>
          <a:p>
            <a:pPr>
              <a:defRPr/>
            </a:pPr>
            <a:r>
              <a:rPr lang="es-AR" dirty="0" smtClean="0"/>
              <a:t>Asimismo, este Organismo publicará en el sitio "web" institucional (http://www.afip.gob.ar) los aludidos datos y la Clave Bancaria Uniforme (C.B.U.) del responsable -excepto corredor- informada y aceptada en el "REGISTRO DE CLAVES BANCARIAS UNIFORMES" con arreglo a lo previsto en la Resolución General Nº 2.675, a efectos de posibilitar la consulta a que se refiere el Artículo 36.</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40 Texto original según RG AFIP Nº 2300/2007:</a:t>
            </a:r>
          </a:p>
          <a:p>
            <a:pPr>
              <a:defRPr/>
            </a:pPr>
            <a:r>
              <a:rPr lang="es-AR" dirty="0" smtClean="0"/>
              <a:t>Art. 40. - Este Organismo podrá disponer la suspensión transitoria del responsable incluido en el "Registro" -excepto corredores- cuando se verifique:</a:t>
            </a:r>
          </a:p>
          <a:p>
            <a:pPr>
              <a:defRPr/>
            </a:pPr>
            <a:r>
              <a:rPr lang="es-AR" dirty="0" smtClean="0"/>
              <a:t>a) Alguna de las situaciones previstas en el Anexo VI, Apartado A.</a:t>
            </a:r>
          </a:p>
          <a:p>
            <a:pPr>
              <a:defRPr/>
            </a:pPr>
            <a:r>
              <a:rPr lang="es-AR" dirty="0" smtClean="0"/>
              <a:t>b) Cualquiera de las situaciones previstas en el Anexo VI, Apartados B o C.</a:t>
            </a:r>
          </a:p>
          <a:p>
            <a:pPr>
              <a:defRPr/>
            </a:pPr>
            <a:r>
              <a:rPr lang="es-AR" dirty="0" smtClean="0"/>
              <a:t>De resultar procedente la suspensión del responsable en el "Registro", este Organismo publicará en el Boletín Oficial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-excepto corredores-, las causales que motivaron la suspensión y el inciso del presente artículo en virtud del cual se dispuso dicha medida.</a:t>
            </a:r>
          </a:p>
          <a:p>
            <a:pPr>
              <a:defRPr/>
            </a:pPr>
            <a:r>
              <a:rPr lang="es-AR" dirty="0" smtClean="0"/>
              <a:t>Asimismo, este Organismo publicará en la página "web" institucional (http://www.afip.gov.ar) los aludidos datos, a efectos de posibilitar la consulta a que se refiere el Artículo 36.</a:t>
            </a:r>
          </a:p>
          <a:p>
            <a:pPr>
              <a:defRPr/>
            </a:pPr>
            <a:r>
              <a:rPr lang="es-AR" dirty="0" smtClean="0"/>
              <a:t>Textos Relacionados:</a:t>
            </a:r>
          </a:p>
          <a:p>
            <a:pPr>
              <a:defRPr/>
            </a:pPr>
            <a:r>
              <a:rPr lang="es-AR" dirty="0" smtClean="0">
                <a:hlinkClick r:id="rId15" action="ppaction://hlinkfile"/>
              </a:rPr>
              <a:t>Resolución General Nº 2556/2009</a:t>
            </a:r>
            <a:r>
              <a:rPr lang="es-AR" dirty="0" smtClean="0"/>
              <a:t> Articulo Nº 34</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41:</a:t>
            </a:r>
          </a:p>
          <a:p>
            <a:pPr>
              <a:defRPr/>
            </a:pPr>
            <a:r>
              <a:rPr lang="es-AR" dirty="0" smtClean="0"/>
              <a:t>Art. 41. - En todos los casos, la suspensión transitoria de un sujeto incluido en el "Registro" implicará el archivo de los trámites interpuestos respecto de éste y determinará la aplicación, durante la vigencia de la suspensión, de las alícuotas de retención que a continuación se indican:</a:t>
            </a:r>
          </a:p>
          <a:p>
            <a:pPr>
              <a:defRPr/>
            </a:pPr>
            <a:r>
              <a:rPr lang="es-AR" dirty="0" smtClean="0"/>
              <a:t>a) DIEZ CON CINCUENTA CENTESIMOS POR CIENTO (10,50%): en las operaciones de venta de los productos indicados en el inciso a) del Artículo 1º.</a:t>
            </a:r>
          </a:p>
          <a:p>
            <a:pPr>
              <a:defRPr/>
            </a:pPr>
            <a:r>
              <a:rPr lang="es-AR" dirty="0" smtClean="0"/>
              <a:t>b) VEINTIUNO POR CIENTO (21%): en las operaciones de venta del producto aludido en el </a:t>
            </a:r>
            <a:r>
              <a:rPr lang="es-AR" dirty="0" err="1" smtClean="0"/>
              <a:t>incisob</a:t>
            </a:r>
            <a:r>
              <a:rPr lang="es-AR" dirty="0" smtClean="0"/>
              <a:t>) del Artículo 1º.</a:t>
            </a:r>
          </a:p>
          <a:p>
            <a:pPr>
              <a:defRPr/>
            </a:pPr>
            <a:r>
              <a:rPr lang="es-AR" dirty="0" smtClean="0"/>
              <a:t>Las sumas de las retenciones practicadas por aplicación de lo dispuesto en este artículo resultarán susceptibles de compensación de acuerdo con lo previsto en el Artículo 9º.</a:t>
            </a:r>
          </a:p>
          <a:p>
            <a:pPr>
              <a:defRPr/>
            </a:pPr>
            <a:r>
              <a:rPr lang="es-AR" dirty="0" smtClean="0"/>
              <a:t>Artículo 42:</a:t>
            </a:r>
          </a:p>
          <a:p>
            <a:pPr>
              <a:defRPr/>
            </a:pPr>
            <a:r>
              <a:rPr lang="es-AR" dirty="0" smtClean="0"/>
              <a:t>Art. 42. - La suspensión a que se refiere el Artículo 40 tendrá efectos a partir del segundo día corrido inmediato siguiente, inclusive, al de la publicación en el Boletín Oficial de los datos del responsable suspendido.</a:t>
            </a:r>
          </a:p>
          <a:p>
            <a:pPr>
              <a:defRPr/>
            </a:pPr>
            <a:r>
              <a:rPr lang="es-AR" dirty="0" smtClean="0"/>
              <a:t>Artículo 43 Texto vigente según RG AFIP Nº 2353/2007:</a:t>
            </a:r>
          </a:p>
          <a:p>
            <a:pPr>
              <a:defRPr/>
            </a:pPr>
            <a:r>
              <a:rPr lang="es-AR" dirty="0" smtClean="0"/>
              <a:t>Art. 43. - La suspensión comprendida en el Artículo 40, inciso a), se extenderá por un plazo de SESENTA (60) días corridos contados desde el día inmediato siguiente, inclusive, al de la publicación en el Boletín Oficial de los datos del responsable suspendido.</a:t>
            </a:r>
          </a:p>
          <a:p>
            <a:pPr>
              <a:defRPr/>
            </a:pPr>
            <a:r>
              <a:rPr lang="es-AR" dirty="0" smtClean="0"/>
              <a:t>Las retenciones sufridas durante el período de suspensión no estarán sujetas al reintegro sistemático previsto en el Título III.</a:t>
            </a:r>
          </a:p>
          <a:p>
            <a:pPr>
              <a:defRPr/>
            </a:pPr>
            <a:r>
              <a:rPr lang="es-AR" dirty="0" smtClean="0"/>
              <a:t>"El responsable deberá, dentro del citado lapso, proceder a subsanar el incumplimiento que diera origen a la suspensión. Cuando este Organismo verifique en forma sistémica la regularización del incumplimiento procederá en forma automática y sin que para ello se requiera presentación por parte del contribuyente, a publicar el levantamiento de la suspensión en su página 'web' (http://www.afip.gov.ar), el cual tendrá efectos a partir del segundo día corrido inmediato siguiente, inclusive, al de su publicación."</a:t>
            </a:r>
          </a:p>
          <a:p>
            <a:pPr>
              <a:defRPr/>
            </a:pPr>
            <a:r>
              <a:rPr lang="es-AR" dirty="0" smtClean="0"/>
              <a:t>Este Organismo excluirá del "Registro" de pleno derecho al responsable que no subsane el incumplimiento que diera origen a la suspensión dentro del plazo de SESENTA (60) días corridos indicado en el primer párrafo.</a:t>
            </a:r>
          </a:p>
          <a:p>
            <a:pPr>
              <a:defRPr/>
            </a:pPr>
            <a:r>
              <a:rPr lang="es-AR" dirty="0" smtClean="0"/>
              <a:t>En tal caso, el responsable permanecerá suspendido hasta tanto tenga efecto la exclusión del "Registro" conforme las previsiones del Artículo 50.</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43 Texto original según RG AFIP Nº 2300/2007:</a:t>
            </a:r>
          </a:p>
          <a:p>
            <a:pPr>
              <a:defRPr/>
            </a:pPr>
            <a:r>
              <a:rPr lang="es-AR" dirty="0" smtClean="0"/>
              <a:t>Art. 43. - La suspensión comprendida en el Artículo 40, inciso a), se extenderá por un plazo de SESENTA (60) días corridos contados desde el día inmediato siguiente, inclusive, al de la publicación en el Boletín Oficial de los datos del responsable suspendido.</a:t>
            </a:r>
          </a:p>
          <a:p>
            <a:pPr>
              <a:defRPr/>
            </a:pPr>
            <a:r>
              <a:rPr lang="es-AR" dirty="0" smtClean="0"/>
              <a:t>Las retenciones sufridas durante el período de suspensión no estarán sujetas al reintegro sistemático previsto en el Título III.</a:t>
            </a:r>
          </a:p>
          <a:p>
            <a:pPr>
              <a:defRPr/>
            </a:pPr>
            <a:r>
              <a:rPr lang="es-AR" dirty="0" smtClean="0"/>
              <a:t>El responsable deberá, dentro del citado lapso, proceder a subsanar el incumplimiento que diera origen a la suspensión. Cuando este Organismo verifique en forma sistémica la regularización del incumplimiento procederá en forma automática y sin que para ello se requiera presentación por parte del contribuyente, a publicar el levantamiento de la suspensión en su página "web" (http://www.afip.gov.ar), el cual tendrá efecto a partir del segundo día inmediato siguiente, inclusive al de su publicación.</a:t>
            </a:r>
          </a:p>
          <a:p>
            <a:pPr>
              <a:defRPr/>
            </a:pPr>
            <a:r>
              <a:rPr lang="es-AR" dirty="0" smtClean="0"/>
              <a:t>Este Organismo excluirá del "Registro" de pleno derecho al responsable que no subsane el incumplimiento que diera origen a la suspensión dentro del plazo de SESENTA (60) días corridos indicado en el primer párrafo.</a:t>
            </a:r>
          </a:p>
          <a:p>
            <a:pPr>
              <a:defRPr/>
            </a:pPr>
            <a:r>
              <a:rPr lang="es-AR" dirty="0" smtClean="0"/>
              <a:t>En tal caso, el responsable permanecerá suspendido hasta tanto tenga efecto la exclusión del "Registro" conforme las previsiones del Artículo 50.</a:t>
            </a:r>
          </a:p>
          <a:p>
            <a:pPr>
              <a:defRPr/>
            </a:pPr>
            <a:r>
              <a:rPr lang="es-AR" dirty="0" smtClean="0"/>
              <a:t>Artículo 44 Texto vigente según RG AFIP Nº 2353/2007:</a:t>
            </a:r>
          </a:p>
          <a:p>
            <a:pPr>
              <a:defRPr/>
            </a:pPr>
            <a:r>
              <a:rPr lang="es-AR" dirty="0" smtClean="0"/>
              <a:t>Art. 44. - La suspensión del responsable comprendido en alguna de las causales aludidas en el Artículo 40, inciso b), se extenderá desde el segundo día corrido inmediato siguiente, inclusive, al de la publicación en el Boletín Oficial de los datos del responsable suspendido y hasta tanto tenga efecto la resolución de exclusión del "Registro" conforme las previsiones del Artículo 50.</a:t>
            </a:r>
          </a:p>
          <a:p>
            <a:pPr>
              <a:defRPr/>
            </a:pPr>
            <a:r>
              <a:rPr lang="es-AR" dirty="0" smtClean="0"/>
              <a:t>"De corresponder el levantamiento de la suspensión con permanencia del responsable en el 'Registro', este Organismo procederá a su publicación en la página 'web' institucional (http://www.afip.gov.ar), el cual tendrá efectos a partir del segundo día corrido inmediato siguiente, inclusive, al de su publicación."</a:t>
            </a:r>
          </a:p>
          <a:p>
            <a:pPr>
              <a:defRPr/>
            </a:pPr>
            <a:r>
              <a:rPr lang="es-AR" dirty="0" smtClean="0"/>
              <a:t>Asimismo, el responsable tendrá derecho:</a:t>
            </a:r>
          </a:p>
          <a:p>
            <a:pPr>
              <a:defRPr/>
            </a:pPr>
            <a:r>
              <a:rPr lang="es-AR" dirty="0" smtClean="0"/>
              <a:t>a) Al reintegro sistemático de acuerdo con los porcentajes que prevé el Artículo 53, de tratarse de un productor o acopiador que vende productos de propia producción, </a:t>
            </a:r>
            <a:r>
              <a:rPr lang="es-AR" dirty="0" err="1" smtClean="0"/>
              <a:t>ob</a:t>
            </a:r>
            <a:r>
              <a:rPr lang="es-AR" dirty="0" smtClean="0"/>
              <a:t>) al reintegro parcial previsto en el Artículo 63, de tratarse de un sujeto comprendido en el Artículo 2º inciso c).</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44 Texto original según RG AFIP Nº 2300/2007:</a:t>
            </a:r>
          </a:p>
          <a:p>
            <a:pPr>
              <a:defRPr/>
            </a:pPr>
            <a:r>
              <a:rPr lang="es-AR" dirty="0" smtClean="0"/>
              <a:t>Art. 44. - La suspensión del responsable comprendido en alguna de las causales aludidas en el Artículo 40, inciso b), se extenderá desde el segundo día corrido inmediato siguiente, inclusive, al de la publicación en el Boletín Oficial de los datos del responsable suspendido y hasta tanto tenga efecto la resolución de exclusión del "Registro" conforme las previsiones del Artículo 50.</a:t>
            </a:r>
          </a:p>
          <a:p>
            <a:pPr>
              <a:defRPr/>
            </a:pPr>
            <a:r>
              <a:rPr lang="es-AR" dirty="0" smtClean="0"/>
              <a:t>De corresponder el levantamiento de la suspensión con permanencia del responsable en el "Registro", este Organismo procederá a su publicación en la página "web" institucional (http://www.afip.gov.ar), el cual tendrá efecto a partir del segundo día inmediato siguiente, inclusive, al de su publicación.</a:t>
            </a:r>
          </a:p>
          <a:p>
            <a:pPr>
              <a:defRPr/>
            </a:pPr>
            <a:r>
              <a:rPr lang="es-AR" dirty="0" smtClean="0"/>
              <a:t>Asimismo, el responsable tendrá derecho:</a:t>
            </a:r>
          </a:p>
          <a:p>
            <a:pPr>
              <a:defRPr/>
            </a:pPr>
            <a:r>
              <a:rPr lang="es-AR" dirty="0" smtClean="0"/>
              <a:t>a) Al reintegro sistemático de acuerdo con los porcentajes que prevé el Artículo 53, de tratarse de un productor o acopiador que vende productos de propia producción, </a:t>
            </a:r>
            <a:r>
              <a:rPr lang="es-AR" dirty="0" err="1" smtClean="0"/>
              <a:t>ob</a:t>
            </a:r>
            <a:r>
              <a:rPr lang="es-AR" dirty="0" smtClean="0"/>
              <a:t>) al reintegro parcial previsto en el Artículo 63, de tratarse de un sujeto comprendido en el Artículo 2º inciso c).</a:t>
            </a:r>
          </a:p>
          <a:p>
            <a:pPr>
              <a:defRPr/>
            </a:pPr>
            <a:r>
              <a:rPr lang="es-AR" dirty="0" smtClean="0"/>
              <a:t>Artículo 45:</a:t>
            </a:r>
          </a:p>
          <a:p>
            <a:pPr>
              <a:defRPr/>
            </a:pPr>
            <a:r>
              <a:rPr lang="es-AR" dirty="0" smtClean="0"/>
              <a:t>Art. 45. - La causal de la suspensión aplicada deberá ser consultada por el responsable accediendo mediante "Clave Fiscal" al servicio "Registro Fiscal de Operadores de Granos" disponible en la página "web" institucional.</a:t>
            </a:r>
          </a:p>
          <a:p>
            <a:pPr>
              <a:defRPr/>
            </a:pPr>
            <a:r>
              <a:rPr lang="es-AR" dirty="0" smtClean="0"/>
              <a:t>Artículo 46 K CONDICION DE HABITUALIDAD:</a:t>
            </a:r>
          </a:p>
          <a:p>
            <a:pPr>
              <a:defRPr/>
            </a:pPr>
            <a:r>
              <a:rPr lang="es-AR" dirty="0" smtClean="0"/>
              <a:t>Art. 46. - A partir de su inclusión en el "Registro", el sujeto pasible de retención deberá, a los efectos de su permanencia en el mismo, exteriorizar la condición de habitualidad en el comercio de granos definida en la presente resolución general.</a:t>
            </a:r>
          </a:p>
          <a:p>
            <a:pPr>
              <a:defRPr/>
            </a:pPr>
            <a:r>
              <a:rPr lang="es-AR" dirty="0" smtClean="0"/>
              <a:t>A tal fin deberá efectuar y declarar ventas gravadas en el impuesto al valor agregado, vinculadas al comercio de granos desde su inclusión al "Registro", en las condiciones que para cada caso se establecen a continuación:</a:t>
            </a:r>
          </a:p>
          <a:p>
            <a:pPr>
              <a:defRPr/>
            </a:pPr>
            <a:r>
              <a:rPr lang="es-AR" dirty="0" smtClean="0"/>
              <a:t>a) Productor: en al menos UNA (1) declaración jurada dentro de los últimos DIECIOCHO (18) períodos mensuales consecutivos.</a:t>
            </a:r>
          </a:p>
          <a:p>
            <a:pPr>
              <a:defRPr/>
            </a:pPr>
            <a:r>
              <a:rPr lang="es-AR" dirty="0" smtClean="0"/>
              <a:t>b) Restantes operadores -excepto corredores-: en al menos UNA (1) declaración jurada dentro de los últimos DOCE (12) períodos mensuales consecutivos.</a:t>
            </a:r>
          </a:p>
          <a:p>
            <a:pPr>
              <a:defRPr/>
            </a:pPr>
            <a:r>
              <a:rPr lang="es-AR" dirty="0" smtClean="0"/>
              <a:t>Asimismo este Organismo podrá, en base a parámetros objetivos de medición, determinar el cumplimiento de las condiciones señaladas.</a:t>
            </a:r>
          </a:p>
          <a:p>
            <a:pPr>
              <a:defRPr/>
            </a:pPr>
            <a:r>
              <a:rPr lang="es-AR" dirty="0" smtClean="0"/>
              <a:t>Artículo 47 L EXCLUSION DEL </a:t>
            </a:r>
            <a:r>
              <a:rPr lang="es-AR" dirty="0" err="1" smtClean="0"/>
              <a:t>REGISTROTexto</a:t>
            </a:r>
            <a:r>
              <a:rPr lang="es-AR" dirty="0" smtClean="0"/>
              <a:t> vigente según RG AFIP Nº 2353/2007:</a:t>
            </a:r>
          </a:p>
          <a:p>
            <a:pPr>
              <a:defRPr/>
            </a:pPr>
            <a:r>
              <a:rPr lang="es-AR" dirty="0" smtClean="0"/>
              <a:t>Art. 47. - Este Organismo podrá disponer la exclusión de un responsable incluido en el "Registro" en los siguientes casos:</a:t>
            </a:r>
          </a:p>
          <a:p>
            <a:pPr>
              <a:defRPr/>
            </a:pPr>
            <a:r>
              <a:rPr lang="es-AR" dirty="0" smtClean="0"/>
              <a:t>a) Exclusiones de pleno derecho de acuerdo con lo previsto en el Artículo 43.</a:t>
            </a:r>
          </a:p>
          <a:p>
            <a:pPr>
              <a:defRPr/>
            </a:pPr>
            <a:r>
              <a:rPr lang="es-AR" dirty="0" smtClean="0"/>
              <a:t>b) Responsables cuya inclusión en el "Registro" hubiera sido transitoriamente suspendida por aplicación de las previsiones del Artículo 40, inciso b). En tal caso la exclusión se efectuará mediante acto administrativo fundado.</a:t>
            </a:r>
          </a:p>
          <a:p>
            <a:pPr>
              <a:defRPr/>
            </a:pPr>
            <a:r>
              <a:rPr lang="es-AR" dirty="0" smtClean="0"/>
              <a:t>c) Cuando no reúna la condición de habitualidad en el comercio de granos de acuerdo a lo dispuesto en el Artículo 46.</a:t>
            </a:r>
          </a:p>
          <a:p>
            <a:pPr>
              <a:defRPr/>
            </a:pPr>
            <a:r>
              <a:rPr lang="es-AR" dirty="0" smtClean="0"/>
              <a:t>d) No acredite la condición de responsable inscripto en el impuesto al valor agregado.</a:t>
            </a:r>
          </a:p>
          <a:p>
            <a:pPr>
              <a:defRPr/>
            </a:pPr>
            <a:r>
              <a:rPr lang="es-AR" dirty="0" smtClean="0"/>
              <a:t>e) Cuando el contribuyente lo solicite, de acuerdo a lo establecido en el Artículo 31, inciso d).</a:t>
            </a:r>
          </a:p>
          <a:p>
            <a:pPr>
              <a:defRPr/>
            </a:pPr>
            <a:r>
              <a:rPr lang="es-AR" dirty="0" smtClean="0"/>
              <a:t>f) No acredite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"g) Cuando el corredor no aporte las pruebas a que se refiere el Artículo 48. A tales fines se deberá contar con dictamen jurídico previo."</a:t>
            </a:r>
          </a:p>
          <a:p>
            <a:pPr>
              <a:defRPr/>
            </a:pPr>
            <a:r>
              <a:rPr lang="es-AR" dirty="0" smtClean="0"/>
              <a:t>Las exclusiones previstas en los incisos a), c), d) y f) operarán de pleno derecho.</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(Incorpora inc. g) en el primer párrafo)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47 L EXCLUSION DEL "</a:t>
            </a:r>
            <a:r>
              <a:rPr lang="es-AR" dirty="0" err="1" smtClean="0"/>
              <a:t>REGISTRO"Texto</a:t>
            </a:r>
            <a:r>
              <a:rPr lang="es-AR" dirty="0" smtClean="0"/>
              <a:t> original según RG AFIP Nº 2300/2007:</a:t>
            </a:r>
          </a:p>
          <a:p>
            <a:pPr>
              <a:defRPr/>
            </a:pPr>
            <a:r>
              <a:rPr lang="es-AR" dirty="0" smtClean="0"/>
              <a:t>Art. 47. - Este Organismo podrá disponer la exclusión de un responsable incluido en el "Registro" en los siguientes casos:</a:t>
            </a:r>
          </a:p>
          <a:p>
            <a:pPr>
              <a:defRPr/>
            </a:pPr>
            <a:r>
              <a:rPr lang="es-AR" dirty="0" smtClean="0"/>
              <a:t>a) Exclusiones de pleno derecho de acuerdo con lo previsto en el Artículo 43.</a:t>
            </a:r>
          </a:p>
          <a:p>
            <a:pPr>
              <a:defRPr/>
            </a:pPr>
            <a:r>
              <a:rPr lang="es-AR" dirty="0" smtClean="0"/>
              <a:t>b) Responsables cuya inclusión en el "Registro" hubiera sido transitoriamente suspendida por aplicación de las previsiones del Artículo 40, inciso b). En tal caso la exclusión se efectuará mediante acto administrativo fundado.</a:t>
            </a:r>
          </a:p>
          <a:p>
            <a:pPr>
              <a:defRPr/>
            </a:pPr>
            <a:r>
              <a:rPr lang="es-AR" dirty="0" smtClean="0"/>
              <a:t>c) Cuando no reúna la condición de habitualidad en el comercio de granos de acuerdo a lo dispuesto en el Artículo 46.</a:t>
            </a:r>
          </a:p>
          <a:p>
            <a:pPr>
              <a:defRPr/>
            </a:pPr>
            <a:r>
              <a:rPr lang="es-AR" dirty="0" smtClean="0"/>
              <a:t>d) No acredite la condición de responsable inscripto en el impuesto al valor agregado.</a:t>
            </a:r>
          </a:p>
          <a:p>
            <a:pPr>
              <a:defRPr/>
            </a:pPr>
            <a:r>
              <a:rPr lang="es-AR" dirty="0" smtClean="0"/>
              <a:t>e) Cuando el contribuyente lo solicite, de acuerdo a lo establecido en el Artículo 31, inciso d).</a:t>
            </a:r>
          </a:p>
          <a:p>
            <a:pPr>
              <a:defRPr/>
            </a:pPr>
            <a:r>
              <a:rPr lang="es-AR" dirty="0" smtClean="0"/>
              <a:t>f) No acredite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Las exclusiones previstas en los incisos a), c), d) y f) operarán de pleno derecho.</a:t>
            </a:r>
          </a:p>
          <a:p>
            <a:pPr>
              <a:defRPr/>
            </a:pPr>
            <a:r>
              <a:rPr lang="es-AR" dirty="0" smtClean="0"/>
              <a:t>Artículo 48 Texto vigente según RG AFIP Nº 2749/2010:</a:t>
            </a:r>
          </a:p>
          <a:p>
            <a:pPr>
              <a:defRPr/>
            </a:pPr>
            <a:r>
              <a:rPr lang="es-AR" dirty="0" smtClean="0"/>
              <a:t>Art. 48. - Cuando este Organismo detecte incumplimientos por parte de un corredor, el juez administrativo competente notificará a dicho responsable el inicio de un procedimiento de evaluación de permanencia en el "Registro" mediante alguna de las formas previstas en el Artículo 100 de la Ley Nº 11.683, texto ordenado en 1998 y sus modificaciones, mediante una comunicación que se ajustará al modelo previsto en el Anexo X, Apartado N.</a:t>
            </a:r>
          </a:p>
          <a:p>
            <a:pPr>
              <a:defRPr/>
            </a:pPr>
            <a:r>
              <a:rPr lang="es-AR" dirty="0" smtClean="0"/>
              <a:t>El corredor deberá aportar todas las pruebas de que intente valerse para su defensa, dentro de los VEINTE (20) días corridos inmediatos siguientes al de la fecha de notificación, inclusive.</a:t>
            </a:r>
          </a:p>
          <a:p>
            <a:pPr>
              <a:defRPr/>
            </a:pPr>
            <a:r>
              <a:rPr lang="es-AR" dirty="0" smtClean="0"/>
              <a:t>Asimismo, podrá aportar un informe no vinculante producido por la Bolsa de Cereales autorizada por el Poder Ejecutivo Nacional para actuar en el comercio de granos, donde opera.</a:t>
            </a:r>
          </a:p>
          <a:p>
            <a:pPr>
              <a:defRPr/>
            </a:pPr>
            <a:r>
              <a:rPr lang="es-AR" dirty="0" smtClean="0"/>
              <a:t>La Bolsa de Cereales, en el término de DIEZ (10) días corridos, contados a partir de la fecha en la que el corredor solicitó su intervención, deberá producir un informe con la opinión de la entidad respecto de la actividad comercial de dicho corredor y vinculado estrictamente con los incumplimientos detectados y notificados al corredor por el juez administrativo competente. El informe deberá estar refrendado por el Consejo Directivo y será presentado a este Organismo para su evaluación.</a:t>
            </a:r>
          </a:p>
          <a:p>
            <a:pPr>
              <a:defRPr/>
            </a:pPr>
            <a:r>
              <a:rPr lang="es-AR" dirty="0" smtClean="0"/>
              <a:t>Dentro de los CINCO (5) días corridos inmediatos siguientes contados a partir de la fecha en la que el corredor presente la documentación que considere pertinente, el juez administrativo competente decidirá respecto de la procedencia de la exclusión del corredor del "Registro".</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48 Texto original según RG AFIP Nº 2300/2007:</a:t>
            </a:r>
          </a:p>
          <a:p>
            <a:pPr>
              <a:defRPr/>
            </a:pPr>
            <a:r>
              <a:rPr lang="es-AR" dirty="0" smtClean="0"/>
              <a:t>Art. 48. - Cuando este Organismo detecte incumplimientos por parte de un corredor, el juez administrativo competente notificará a dicho responsable el inicio de un procedimiento de evaluación de permanencia en el "Registro" mediante alguna de las formas previstas en el Artículo 100 de la Ley Nº 11.683, texto ordenado en 1998 y sus modificaciones, mediante una comunicación que se ajustará al modelo previsto en el Anexo X, Apartado Ñ.</a:t>
            </a:r>
          </a:p>
          <a:p>
            <a:pPr>
              <a:defRPr/>
            </a:pPr>
            <a:r>
              <a:rPr lang="es-AR" dirty="0" smtClean="0"/>
              <a:t>El corredor deberá aportar todas las pruebas de que intente valerse para su defensa, dentro de los VEINTE (20) días corridos inmediatos siguientes al de la fecha de notificación, inclusive.</a:t>
            </a:r>
          </a:p>
          <a:p>
            <a:pPr>
              <a:defRPr/>
            </a:pPr>
            <a:r>
              <a:rPr lang="es-AR" dirty="0" smtClean="0"/>
              <a:t>Asimismo, podrá aportar un informe no vinculante producido por la Bolsa de Cereales autorizada por el Poder Ejecutivo Nacional para actuar en el comercio de granos, donde opera.</a:t>
            </a:r>
          </a:p>
          <a:p>
            <a:pPr>
              <a:defRPr/>
            </a:pPr>
            <a:r>
              <a:rPr lang="es-AR" dirty="0" smtClean="0"/>
              <a:t>La Bolsa de Cereales, en el término de DIEZ (10) días corridos, contados a partir de la fecha en la que el corredor solicitó su intervención, deberá producir un informe con la opinión de la entidad respecto de la actividad comercial de dicho corredor y vinculado estrictamente con los incumplimientos detectados y notificados al corredor por el juez administrativo competente. El informe deberá estar refrendado por el Consejo Directivo y será presentado a este Organismo para su evaluación.</a:t>
            </a:r>
          </a:p>
          <a:p>
            <a:pPr>
              <a:defRPr/>
            </a:pPr>
            <a:r>
              <a:rPr lang="es-AR" dirty="0" smtClean="0"/>
              <a:t>Dentro de los CINCO (5) días corridos inmediatos siguientes contados a partir de la fecha en la que el corredor presente la documentación que considere pertinente, el juez administrativo competente decidirá respecto de la procedencia de la exclusión del corredor del "Registro".</a:t>
            </a:r>
          </a:p>
          <a:p>
            <a:pPr>
              <a:defRPr/>
            </a:pPr>
            <a:r>
              <a:rPr lang="es-AR" dirty="0" smtClean="0"/>
              <a:t>Referencias Normativas:</a:t>
            </a:r>
          </a:p>
          <a:p>
            <a:pPr>
              <a:defRPr/>
            </a:pPr>
            <a:r>
              <a:rPr lang="es-AR" dirty="0" smtClean="0">
                <a:hlinkClick r:id="rId20" action="ppaction://hlinkfile"/>
              </a:rPr>
              <a:t>Ley Nº 11683 (T.O. 1998)</a:t>
            </a:r>
            <a:r>
              <a:rPr lang="es-AR" dirty="0" smtClean="0"/>
              <a:t> Articulo Nº 100 (LEY DE PROCEDIMIENTO TRIBUTARIO)</a:t>
            </a:r>
          </a:p>
          <a:p>
            <a:pPr>
              <a:defRPr/>
            </a:pPr>
            <a:r>
              <a:rPr lang="es-AR" dirty="0" smtClean="0"/>
              <a:t>Artículo 49:</a:t>
            </a:r>
          </a:p>
          <a:p>
            <a:pPr>
              <a:defRPr/>
            </a:pPr>
            <a:r>
              <a:rPr lang="es-AR" dirty="0" smtClean="0"/>
              <a:t>Art. 49. - La exclusión de un responsable del "Registro" se notificará mediante la publicación en el Boletín Oficial de los datos del responsable excluido, excepto para los casos comprendidos en el inciso e) del Artículo 47, en cuyo caso el contribuyente resultará notificado de la exclusión a partir de la aceptación del trámite.</a:t>
            </a:r>
          </a:p>
          <a:p>
            <a:pPr>
              <a:defRPr/>
            </a:pPr>
            <a:r>
              <a:rPr lang="es-AR" dirty="0" smtClean="0"/>
              <a:t>La resolución administrativa de exclusión -en los casos comprendidos en el Artículo 47 inciso b)- estará disponible en la página "web" institucional (http://www.afip.gov.ar) en el servicio "Registro Fiscal de Operadores de Granos", al que se accederá mediante clave fiscal, y en el expediente administrativo obrante en la dependencia de este Organismo en la cual el responsable se encuentre inscripto.</a:t>
            </a:r>
          </a:p>
          <a:p>
            <a:pPr>
              <a:defRPr/>
            </a:pPr>
            <a:r>
              <a:rPr lang="es-AR" dirty="0" smtClean="0"/>
              <a:t>Una vez efectuada la notificación, este Organismo actualizará la novedad en la página "web" institucional (http://www.afip.gov.ar).</a:t>
            </a:r>
          </a:p>
          <a:p>
            <a:pPr>
              <a:defRPr/>
            </a:pPr>
            <a:r>
              <a:rPr lang="es-AR" dirty="0" smtClean="0"/>
              <a:t>Artículo 50:</a:t>
            </a:r>
          </a:p>
          <a:p>
            <a:pPr>
              <a:defRPr/>
            </a:pPr>
            <a:r>
              <a:rPr lang="es-AR" dirty="0" smtClean="0"/>
              <a:t>Art. 50. - La exclusión del "Registro" producirá efectos a partir del quinto día corrido inmediato posterior, a aquel en que se efectúe la notificación prevista en el artículo anterior, inclusive.</a:t>
            </a:r>
          </a:p>
          <a:p>
            <a:pPr>
              <a:defRPr/>
            </a:pPr>
            <a:r>
              <a:rPr lang="es-AR" dirty="0" smtClean="0"/>
              <a:t>El responsable excluido del "Registro" por haber incurrido en alguna de las situaciones previstas como incorrecta conducta fiscal en el Anexo VI, Apartado B, puntos 1., 2., 3., 4., 6., 7., 9., 10., 11.,15. y/o 16., podrá solicitar su inclusión al mismo luego de transcurridos DOCE (12) meses contados a partir de la fecha de la notificación prevista en el Artículo 49.</a:t>
            </a:r>
          </a:p>
          <a:p>
            <a:pPr>
              <a:defRPr/>
            </a:pPr>
            <a:r>
              <a:rPr lang="es-AR" dirty="0" smtClean="0"/>
              <a:t>Dicho plazo no será de aplicación cuando la exclusión se originara en las restantes situaciones previstas en el Anexo VI.</a:t>
            </a:r>
          </a:p>
          <a:p>
            <a:pPr>
              <a:defRPr/>
            </a:pPr>
            <a:r>
              <a:rPr lang="es-AR" dirty="0" smtClean="0"/>
              <a:t>Artículo 51:</a:t>
            </a:r>
          </a:p>
          <a:p>
            <a:pPr>
              <a:defRPr/>
            </a:pPr>
            <a:r>
              <a:rPr lang="es-AR" dirty="0" smtClean="0"/>
              <a:t>Art. 51. - Las solicitudes de exclusión del "Registro" presentadas por el contribuyente y </a:t>
            </a:r>
            <a:r>
              <a:rPr lang="es-AR" dirty="0" err="1" smtClean="0"/>
              <a:t>recepcionadas</a:t>
            </a:r>
            <a:r>
              <a:rPr lang="es-AR" dirty="0" smtClean="0"/>
              <a:t> conforme el procedimiento establecido en el Artículo 31, inciso d) serán otorgadas "</a:t>
            </a:r>
            <a:r>
              <a:rPr lang="es-AR" dirty="0" err="1" smtClean="0"/>
              <a:t>on</a:t>
            </a:r>
            <a:r>
              <a:rPr lang="es-AR" dirty="0" smtClean="0"/>
              <a:t> line", previa solicitud de confirmación efectuada por el sistema, pudiendo el solicitante imprimir la constancia respectiva.</a:t>
            </a:r>
          </a:p>
          <a:p>
            <a:pPr>
              <a:defRPr/>
            </a:pPr>
            <a:r>
              <a:rPr lang="es-AR" dirty="0" smtClean="0"/>
              <a:t>Artículo 52:</a:t>
            </a:r>
          </a:p>
          <a:p>
            <a:pPr>
              <a:defRPr/>
            </a:pPr>
            <a:r>
              <a:rPr lang="es-AR" dirty="0" smtClean="0"/>
              <a:t>Art. 52. - Los responsables excluidos o a los que se les hubiere denegado solicitudes de trámites vinculados con el "Registro" podrán interponer el recurso previsto en el Artículo 74 del Decreto Nº 1397/79.</a:t>
            </a:r>
          </a:p>
          <a:p>
            <a:pPr>
              <a:defRPr/>
            </a:pPr>
            <a:r>
              <a:rPr lang="es-AR" dirty="0" smtClean="0"/>
              <a:t>Referencias Normativas:</a:t>
            </a:r>
          </a:p>
          <a:p>
            <a:pPr>
              <a:defRPr/>
            </a:pPr>
            <a:r>
              <a:rPr lang="es-AR" dirty="0" smtClean="0">
                <a:hlinkClick r:id="rId21" action="ppaction://hlinkfile"/>
              </a:rPr>
              <a:t>Decreto Nº 1397/1979</a:t>
            </a:r>
            <a:r>
              <a:rPr lang="es-AR" dirty="0" smtClean="0"/>
              <a:t> Articulo Nº 74</a:t>
            </a:r>
          </a:p>
          <a:p>
            <a:pPr>
              <a:defRPr/>
            </a:pPr>
            <a:r>
              <a:rPr lang="es-AR" dirty="0" smtClean="0"/>
              <a:t>TITULO III - REGIMEN ESPECIAL DE REINTEGRO</a:t>
            </a:r>
          </a:p>
          <a:p>
            <a:pPr>
              <a:defRPr/>
            </a:pPr>
            <a:r>
              <a:rPr lang="es-AR" dirty="0" smtClean="0"/>
              <a:t>Artículo 53:</a:t>
            </a:r>
          </a:p>
          <a:p>
            <a:pPr>
              <a:defRPr/>
            </a:pPr>
            <a:r>
              <a:rPr lang="es-AR" dirty="0" smtClean="0"/>
              <a:t>Art. 53. - El importe resultante de aplicar un porcentaje sobre la suma de la retención practicada conforme a lo establecido en el Artículo 4º, será reintegrado en forma sistemática, a los productores de los productos primarios indicados en el Artículo 1º incluidos en el "Registro", así como a los acopiadores que realicen operaciones de venta de los citados productos de su propia producción, siempre que se cumplan los requisitos y condiciones previstos en los Capítulos B a H de este título.</a:t>
            </a:r>
          </a:p>
          <a:p>
            <a:pPr>
              <a:defRPr/>
            </a:pPr>
            <a:r>
              <a:rPr lang="es-AR" dirty="0" smtClean="0"/>
              <a:t>El citado reintegro, cuando corresponda a retenciones sufridas durante el período de suspensión del "Registro" por aplicación de lo normado en el Artículo 40, inciso b), corresponderá siempre que se hubiera producido el levantamiento de la citada suspensión.</a:t>
            </a:r>
          </a:p>
          <a:p>
            <a:pPr>
              <a:defRPr/>
            </a:pPr>
            <a:r>
              <a:rPr lang="es-AR" dirty="0" smtClean="0"/>
              <a:t>No obstante lo dispuesto en los párrafos anteriores, esta Administración Federal podrá proceder a la previa verificación de los importes sujetos al mencionado reintegro.</a:t>
            </a:r>
          </a:p>
          <a:p>
            <a:pPr>
              <a:defRPr/>
            </a:pPr>
            <a:r>
              <a:rPr lang="es-AR" dirty="0" smtClean="0"/>
              <a:t>Artículo 54 B REINTEGRO SISTEMATICO. PORCENTAJES:</a:t>
            </a:r>
          </a:p>
          <a:p>
            <a:pPr>
              <a:defRPr/>
            </a:pPr>
            <a:r>
              <a:rPr lang="es-AR" dirty="0" smtClean="0"/>
              <a:t>Art. 54. - Para establecer el monto a reintegrar en los casos comprendidos en el primer párrafo del Artículo 53, se aplicará sobre la suma de las retenciones sufridas en cada mes calendario, el porcentaje que a continuación se indica, según se trate de sujetos beneficiados o no por regímenes de exclusión:</a:t>
            </a:r>
          </a:p>
          <a:p>
            <a:pPr>
              <a:defRPr/>
            </a:pPr>
            <a:r>
              <a:rPr lang="es-AR" dirty="0" smtClean="0"/>
              <a:t>a) OCHENTA Y SIETE CON CINCUENTA CENTESIMOS POR CIENTO (87,50%): por la venta de los productos comprendidos en el Artículo 1º, inciso a), efectuadas por sujetos que no se encuentren beneficiados por regímenes de exclusión total o parcial.</a:t>
            </a:r>
          </a:p>
          <a:p>
            <a:pPr>
              <a:defRPr/>
            </a:pPr>
            <a:r>
              <a:rPr lang="es-AR" dirty="0" smtClean="0"/>
              <a:t>b) CINCUENTA POR CIENTO (50%): por la venta de los productos comprendidos en el Artículo 1º, inciso b), realizadas por sujetos que no se encuentren beneficiados por regímenes de exclusión total o parcial.</a:t>
            </a:r>
          </a:p>
          <a:p>
            <a:pPr>
              <a:defRPr/>
            </a:pPr>
            <a:r>
              <a:rPr lang="es-AR" dirty="0" smtClean="0"/>
              <a:t>c) OCHENTA Y SIETE CON CINCUENTA CENTESIMOS POR CIENTO (87,50%) con más el porcentaje que resulte de aplicar sobre el DOCE CON CINCUENTA CENTESIMOS POR CIENTO (12,50%) restante el porcentaje de la exclusión otorgada: por la venta de los productos comprendidos en el Artículo 1º, inciso a), efectuadas por sujetos beneficiados por regímenes de exclusión total o parcial.</a:t>
            </a:r>
          </a:p>
          <a:p>
            <a:pPr>
              <a:defRPr/>
            </a:pPr>
            <a:r>
              <a:rPr lang="es-AR" dirty="0" smtClean="0"/>
              <a:t>d) CINCUENTA POR CIENTO (50%) con más el porcentaje que resulte de aplicar sobre el CINCUENTA POR CIENTO (50%) restante el porcentaje de la exclusión otorgada: por la venta de los productos comprendidos en el Artículo 1º, inciso b), efectuadas por sujetos beneficiados por regímenes de exclusión total o parcial.</a:t>
            </a:r>
          </a:p>
          <a:p>
            <a:pPr>
              <a:defRPr/>
            </a:pPr>
            <a:r>
              <a:rPr lang="es-AR" dirty="0" smtClean="0"/>
              <a:t>Artículo 55 Texto vigente según RG AFIP Nº 2749/2010:</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encontrarse registrada ante esta Administración Federal con arreglo a lo dispuesto por la Resolución General N° 2.596, sus modificatorias y complementarias.</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27" action="ppaction://hlinkfile"/>
              </a:rPr>
              <a:t>Visualizar</a:t>
            </a:r>
            <a:r>
              <a:rPr lang="es-AR" dirty="0" smtClean="0">
                <a:hlinkClick r:id="rId27"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(Punto 2.del inciso b), incorporado)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Texto según RG AFIP Nº 2602/2009:</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2.Nota de Redacción: Eliminado por R.G. 2602/2009.</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27" action="ppaction://hlinkfile"/>
              </a:rPr>
              <a:t>Visualizar</a:t>
            </a:r>
            <a:r>
              <a:rPr lang="es-AR" dirty="0" smtClean="0">
                <a:hlinkClick r:id="rId27"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13" action="ppaction://hlinkfile"/>
              </a:rPr>
              <a:t>Resolución General Nº 2602/2009</a:t>
            </a:r>
            <a:r>
              <a:rPr lang="es-AR" dirty="0" smtClean="0"/>
              <a:t> Articulo Nº 1 (Inciso b) punto 2, eliminado)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Texto según RG AFIP Nº 2596/2009:</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encontrarse registrada ante este Organismo con arreglo a lo dispuesto en la Resolución General N° 2.596.</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27" action="ppaction://hlinkfile"/>
              </a:rPr>
              <a:t>Visualizar</a:t>
            </a:r>
            <a:r>
              <a:rPr lang="es-AR" dirty="0" smtClean="0">
                <a:hlinkClick r:id="rId27"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b)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C REQUISITOS Y </a:t>
            </a:r>
            <a:r>
              <a:rPr lang="es-AR" dirty="0" err="1" smtClean="0"/>
              <a:t>CONDICIONESTexto</a:t>
            </a:r>
            <a:r>
              <a:rPr lang="es-AR" dirty="0" smtClean="0"/>
              <a:t> según RG AFIP Nº 2353/2007:</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estar informada a este Organismo por alguna Bolsa de Cereales autorizada por el Poder Ejecutivo Nacional para actuar en el comercio de granos según lo establecido por el Artículo 18.</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27" action="ppaction://hlinkfile"/>
              </a:rPr>
              <a:t>Visualizar</a:t>
            </a:r>
            <a:r>
              <a:rPr lang="es-AR" dirty="0" smtClean="0">
                <a:hlinkClick r:id="rId27"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(Inciso a)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C REQUISITOS Y </a:t>
            </a:r>
            <a:r>
              <a:rPr lang="es-AR" dirty="0" err="1" smtClean="0"/>
              <a:t>CONDICIONESTexto</a:t>
            </a:r>
            <a:r>
              <a:rPr lang="es-AR" dirty="0" smtClean="0"/>
              <a:t> original según RG AFIP Nº 2300/2007:</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del acopiador indicados en el Artículo 53: deberán integrar el "Registro"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estar informada a este Organismo por alguna Bolsa de Cereales autorizada por el Poder Ejecutivo Nacional para actuar en el comercio de granos según lo establecido por el Artículo 18.</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27" action="ppaction://hlinkfile"/>
              </a:rPr>
              <a:t>Visualizar</a:t>
            </a:r>
            <a:r>
              <a:rPr lang="es-AR" dirty="0" smtClean="0">
                <a:hlinkClick r:id="rId27"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Referencias Normativas:</a:t>
            </a:r>
          </a:p>
          <a:p>
            <a:pPr>
              <a:defRPr/>
            </a:pPr>
            <a:r>
              <a:rPr lang="es-AR" dirty="0" smtClean="0">
                <a:hlinkClick r:id="rId28" action="ppaction://hlinkfile"/>
              </a:rPr>
              <a:t>Resolución General Nº 1593/2003</a:t>
            </a:r>
            <a:endParaRPr lang="es-AR" dirty="0" smtClean="0"/>
          </a:p>
          <a:p>
            <a:pPr>
              <a:defRPr/>
            </a:pPr>
            <a:r>
              <a:rPr lang="es-AR" dirty="0" smtClean="0">
                <a:hlinkClick r:id="rId16" action="ppaction://hlinkfile"/>
              </a:rPr>
              <a:t>Resolución General Nº 2233/2007</a:t>
            </a:r>
            <a:endParaRPr lang="es-AR" dirty="0" smtClean="0"/>
          </a:p>
          <a:p>
            <a:pPr>
              <a:defRPr/>
            </a:pPr>
            <a:r>
              <a:rPr lang="es-AR" dirty="0" smtClean="0"/>
              <a:t>Artículo 56 Texto vigente según RG AFIP Nº 2749/2010:</a:t>
            </a:r>
          </a:p>
          <a:p>
            <a:pPr>
              <a:defRPr/>
            </a:pPr>
            <a:r>
              <a:rPr lang="es-AR" dirty="0" smtClean="0"/>
              <a:t>ARTICULO 56.- Los montos cuyo reintegro se disponga, serán acreditados por este Organismo en la cuenta bancaria cuya Clave Bancaria Uniforme (C.B.U.) fuera informada por el productor o el acopiador y aceptada con arreglo a lo previsto en la Resolución General Nº 2.675</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56 D REINTEGRO SISTEMATICO. PROCEDIMIENTO </a:t>
            </a:r>
            <a:r>
              <a:rPr lang="es-AR" dirty="0" err="1" smtClean="0"/>
              <a:t>APLICABLETexto</a:t>
            </a:r>
            <a:r>
              <a:rPr lang="es-AR" dirty="0" smtClean="0"/>
              <a:t> original según RG AFIP Nº 2300/2007:</a:t>
            </a:r>
          </a:p>
          <a:p>
            <a:pPr>
              <a:defRPr/>
            </a:pPr>
            <a:r>
              <a:rPr lang="es-AR" dirty="0" smtClean="0"/>
              <a:t>Art. 56. - Los montos cuyo reintegro se disponga, serán acreditados por este Organismo en la cuenta bancaria cuya Clave Bancaria Uniforme (C.B.U.) fuera informada por el productor o el acopiador, de acuerdo con lo previsto en los Artículos 26 y 27.</a:t>
            </a:r>
          </a:p>
          <a:p>
            <a:pPr>
              <a:defRPr/>
            </a:pPr>
            <a:r>
              <a:rPr lang="es-AR" dirty="0" smtClean="0"/>
              <a:t>Artículo 57:</a:t>
            </a:r>
          </a:p>
          <a:p>
            <a:pPr>
              <a:defRPr/>
            </a:pPr>
            <a:r>
              <a:rPr lang="es-AR" dirty="0" smtClean="0"/>
              <a:t>Art. 57. - En aquellos casos en que se hubiera informado la sustitución de la Clave Bancaria Uniforme (C.B.U.) que se encuentra operativa por otra, según lo dispuesto en el Artículo 28, el reintegro se efectuará en la cuenta bancaria cuya clave figura en página "web" institucional, hasta que se publique en la misma la correspondiente modificación.</a:t>
            </a:r>
          </a:p>
          <a:p>
            <a:pPr>
              <a:defRPr/>
            </a:pPr>
            <a:r>
              <a:rPr lang="es-AR" dirty="0" smtClean="0"/>
              <a:t>Artículo 58 E PLAZOS PARA LA ACREDITACION DEL REINTEGRO </a:t>
            </a:r>
            <a:r>
              <a:rPr lang="es-AR" dirty="0" err="1" smtClean="0"/>
              <a:t>SISTEMATICOTexto</a:t>
            </a:r>
            <a:r>
              <a:rPr lang="es-AR" dirty="0" smtClean="0"/>
              <a:t> vigente según RG AFIP Nº 2749/2010:</a:t>
            </a:r>
          </a:p>
          <a:p>
            <a:pPr>
              <a:defRPr/>
            </a:pPr>
            <a:r>
              <a:rPr lang="es-AR" dirty="0" smtClean="0"/>
              <a:t>ARTICULO 58.- La acreditación del reintegro establecido en el Artículo 54 se efectuará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58 Texto según RG AFIP Nº 2596/2009:</a:t>
            </a:r>
          </a:p>
          <a:p>
            <a:pPr>
              <a:defRPr/>
            </a:pPr>
            <a:r>
              <a:rPr lang="es-AR" dirty="0" smtClean="0"/>
              <a:t>ARTICULO 58.- La acreditación establecida en el Artículo 54 se efectuará en los plazos que a continuación se indican:</a:t>
            </a:r>
          </a:p>
          <a:p>
            <a:pPr>
              <a:defRPr/>
            </a:pPr>
            <a:r>
              <a:rPr lang="es-AR" dirty="0" smtClean="0"/>
              <a:t>a) Operaciones registradas ante este Organismo con arreglo a lo previsto en la Resolución General N° 2.596: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b) Operaciones no registradas ante este Organismo con arreglo a lo previsto en la Resolución General N° 2.596: hasta el último día hábil administrativo, inclusive, del tercer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58 Texto original según RG AFIP Nº 2300/2007:</a:t>
            </a:r>
          </a:p>
          <a:p>
            <a:pPr>
              <a:defRPr/>
            </a:pPr>
            <a:r>
              <a:rPr lang="es-AR" dirty="0" smtClean="0"/>
              <a:t>Art. 58. - La acreditación establecida en el Artículo 54 se efectuará en los plazos que a continuación se indican:</a:t>
            </a:r>
          </a:p>
          <a:p>
            <a:pPr>
              <a:defRPr/>
            </a:pPr>
            <a:r>
              <a:rPr lang="es-AR" dirty="0" smtClean="0"/>
              <a:t>a) Operaciones con certificación extendida por alguna Bolsa de Cereales: hasta el último día hábil administrativo, inclusive, del mes calendario inmediato siguiente al de presentación de la declaración jurada del impuesto al valor agregado correspondiente al período fiscal en el cual se practicaron las retenciones.</a:t>
            </a:r>
          </a:p>
          <a:p>
            <a:pPr>
              <a:defRPr/>
            </a:pPr>
            <a:r>
              <a:rPr lang="es-AR" dirty="0" smtClean="0"/>
              <a:t>b) Operaciones no certificadas por alguna Bolsa de Cereales: hasta el último día hábil administrativo, inclusive, del tercer mes calendario inmediato siguiente al de presentación de la declaración jurada del impuesto al valor agregado correspondiente al período fiscal en el cual se practicaron las retenciones.</a:t>
            </a:r>
          </a:p>
          <a:p>
            <a:pPr>
              <a:defRPr/>
            </a:pPr>
            <a:r>
              <a:rPr lang="es-AR" dirty="0" smtClean="0"/>
              <a:t>Artículo 59 F REINTEGRO SISTEMATICO. CONCILIACION:</a:t>
            </a:r>
          </a:p>
          <a:p>
            <a:pPr>
              <a:defRPr/>
            </a:pPr>
            <a:r>
              <a:rPr lang="es-AR" dirty="0" smtClean="0"/>
              <a:t>Art. 59. - Este Organismo efectuará conciliaciones y demás controles a fin de evaluar la procedencia del reintegro sistemático. Transcurridos DOCE (12) meses a partir de la fecha de la operación, sin que se hayan reunido los requisitos y condiciones establecidos en el presente título, dicha operación quedará de pleno derecho excluida del régimen de reintegro sistemático.</a:t>
            </a:r>
          </a:p>
          <a:p>
            <a:pPr>
              <a:defRPr/>
            </a:pPr>
            <a:r>
              <a:rPr lang="es-AR" dirty="0" smtClean="0"/>
              <a:t>Artículo 60 G REINTEGRO SISTEMATICO. FACULTADES DE VERIFICACION PREVIA:</a:t>
            </a:r>
          </a:p>
          <a:p>
            <a:pPr>
              <a:defRPr/>
            </a:pPr>
            <a:r>
              <a:rPr lang="es-AR" dirty="0" smtClean="0"/>
              <a:t>Art. 60. - No obstante lo dispuesto en el Artículo 53, este Organismo podrá iniciar una verificación previa al reintegro sistemático si se comprobaran inconsistencias vinculadas al comportamiento fiscal del vendedor y/o corredor incluidos en el "Registro" como resultado de las verificaciones realizadas, inclusive mediante el procedimiento previsto en el Título II, Capítulo J.</a:t>
            </a:r>
          </a:p>
          <a:p>
            <a:pPr>
              <a:defRPr/>
            </a:pPr>
            <a:r>
              <a:rPr lang="es-AR" dirty="0" smtClean="0"/>
              <a:t>Ante el incumplimiento de la obligación de declarar los montos efectivamente reintegrados que dispone el Artículo 55, inciso c), esta Administración Federal procederá a suspender al responsable conforme las previsiones del Artículo 40 inciso a).</a:t>
            </a:r>
          </a:p>
          <a:p>
            <a:pPr>
              <a:defRPr/>
            </a:pPr>
            <a:r>
              <a:rPr lang="es-AR" dirty="0" smtClean="0"/>
              <a:t>Asimismo, esta Administración Federal intimará al responsable para que dentro del plazo de DIEZ(10) días corridos presente la declaración jurada rectificativa consignando dichos montos, bajo apercibimiento de la caducidad automática del reintegro efectuado, la exclusión del "Registro" y el cobro de los montos respectivos mediante ejecución fiscal.</a:t>
            </a:r>
          </a:p>
          <a:p>
            <a:pPr>
              <a:defRPr/>
            </a:pPr>
            <a:r>
              <a:rPr lang="es-AR" dirty="0" smtClean="0"/>
              <a:t>De no presentarse la declaración jurada rectificativa en el plazo citado en el párrafo anterior, esta Administración Federal constituirá en mora al responsable otorgándole un plazo suplementario improrrogable de CINCO (5) días corridos para regularizar su situación, vencido el cual se hará efectivo el referido apercibimiento.</a:t>
            </a:r>
          </a:p>
          <a:p>
            <a:pPr>
              <a:defRPr/>
            </a:pPr>
            <a:r>
              <a:rPr lang="es-AR" dirty="0" smtClean="0"/>
              <a:t>Artículo 61 H IMPORTES SUJETOS AL REINTEGRO SISTEMATICO NO ACREDITADOS. PROCEDIMIENTO APLICABLE:</a:t>
            </a:r>
          </a:p>
          <a:p>
            <a:pPr>
              <a:defRPr/>
            </a:pPr>
            <a:r>
              <a:rPr lang="es-AR" dirty="0" smtClean="0"/>
              <a:t>Art. 61. - En caso que, transcurrido el plazo para que este Organismo acredite los importes correspondientes al reintegro sistemático, éste no se haya efectuado, el productor o el acopiador, en su caso, deberán efectuar la consulta mediante clave fiscal al servicio "Registro Fiscal de Operadores de granos" "Régimen de devolución de retenciones".</a:t>
            </a:r>
          </a:p>
          <a:p>
            <a:pPr>
              <a:defRPr/>
            </a:pPr>
            <a:r>
              <a:rPr lang="es-AR" dirty="0" smtClean="0"/>
              <a:t>A través del citado servicio, el responsable obtendrá el detalle de las operaciones informadas en sus declaraciones juradas del impuesto al valor agregado, que no han sido reintegradas, visualizando el motivo que originó la observación de dichas operaciones.</a:t>
            </a:r>
          </a:p>
          <a:p>
            <a:pPr>
              <a:defRPr/>
            </a:pPr>
            <a:r>
              <a:rPr lang="es-AR" dirty="0" smtClean="0"/>
              <a:t>Asimismo, el sistema emitirá una constancia, la cual incluirá el detalle de los reintegros observados a la fecha de la consulta.</a:t>
            </a:r>
          </a:p>
          <a:p>
            <a:pPr>
              <a:defRPr/>
            </a:pPr>
            <a:r>
              <a:rPr lang="es-AR" dirty="0" smtClean="0"/>
              <a:t>Artículo 62:</a:t>
            </a:r>
          </a:p>
          <a:p>
            <a:pPr>
              <a:defRPr/>
            </a:pPr>
            <a:r>
              <a:rPr lang="es-AR" dirty="0" smtClean="0"/>
              <a:t>Art. 62. - El responsable podrá presentar ante la dependencia de este Organismo en la que se encuentre inscripto, una nota de disconformidad por los reintegros no acreditados, dentro del plazo establecido en el Artículo 59. A tal efecto presentará los siguientes elementos:</a:t>
            </a:r>
          </a:p>
          <a:p>
            <a:pPr>
              <a:defRPr/>
            </a:pPr>
            <a:r>
              <a:rPr lang="es-AR" dirty="0" smtClean="0"/>
              <a:t>a) Formulario 206/I previsto por la Resolución General Nº 1128, con los datos indicados en el Anexo VIII de la presente.</a:t>
            </a:r>
          </a:p>
          <a:p>
            <a:pPr>
              <a:defRPr/>
            </a:pPr>
            <a:r>
              <a:rPr lang="es-AR" dirty="0" smtClean="0"/>
              <a:t>b) Constancia de la consulta prevista en el Artículo 61.</a:t>
            </a:r>
          </a:p>
          <a:p>
            <a:pPr>
              <a:defRPr/>
            </a:pPr>
            <a:r>
              <a:rPr lang="es-AR" dirty="0" smtClean="0"/>
              <a:t>c) Original y copia de los formularios C1116B y C1116C, indicados en el Formulario 206/I.</a:t>
            </a:r>
          </a:p>
          <a:p>
            <a:pPr>
              <a:defRPr/>
            </a:pPr>
            <a:r>
              <a:rPr lang="es-AR" dirty="0" smtClean="0"/>
              <a:t>Referencias Normativas:</a:t>
            </a:r>
          </a:p>
          <a:p>
            <a:pPr>
              <a:defRPr/>
            </a:pPr>
            <a:r>
              <a:rPr lang="es-AR" dirty="0" smtClean="0">
                <a:hlinkClick r:id="rId25" action="ppaction://hlinkfile"/>
              </a:rPr>
              <a:t>Resolución General Nº 1128/2001</a:t>
            </a:r>
            <a:endParaRPr lang="es-AR" dirty="0" smtClean="0"/>
          </a:p>
          <a:p>
            <a:pPr>
              <a:defRPr/>
            </a:pPr>
            <a:r>
              <a:rPr lang="es-AR" dirty="0" smtClean="0"/>
              <a:t>Artículo 63 I REINTEGRO A INTERMEDIARIOS:</a:t>
            </a:r>
          </a:p>
          <a:p>
            <a:pPr>
              <a:defRPr/>
            </a:pPr>
            <a:r>
              <a:rPr lang="es-AR" dirty="0" smtClean="0"/>
              <a:t>Art. 63. - Los responsables comprendidos en el Artículo 2º, inciso c), podrán solicitar el reintegro parcial del importe de las retenciones sufridas durante el período de suspensión del "Registro" por aplicación de lo normado en el Artículo 40, inciso b), por las operaciones comprendidas en el Artículo 1º que no provengan de la propia producción, siempre que se hubiera producido el levantamiento de la citada suspensión.</a:t>
            </a:r>
          </a:p>
          <a:p>
            <a:pPr>
              <a:defRPr/>
            </a:pPr>
            <a:r>
              <a:rPr lang="es-AR" dirty="0" smtClean="0"/>
              <a:t>A tal efecto se establecen los siguientes porcentajes de reintegro:</a:t>
            </a:r>
          </a:p>
          <a:p>
            <a:pPr>
              <a:defRPr/>
            </a:pPr>
            <a:r>
              <a:rPr lang="es-AR" dirty="0" smtClean="0"/>
              <a:t>a) VEINTITRES CON OCHENTA Y UN CENTESIMOS POR CIENTO (23,81%): por la venta de los productos comprendidos en el Artículo 1º, inciso a).</a:t>
            </a:r>
          </a:p>
          <a:p>
            <a:pPr>
              <a:defRPr/>
            </a:pPr>
            <a:r>
              <a:rPr lang="es-AR" dirty="0" smtClean="0"/>
              <a:t>b) CATORCE CON VEINTINUEVE CENTESIMOS POR CIENTO (14,29%): por la venta de los productos comprendidos en el Artículo 1º, inciso b).</a:t>
            </a:r>
          </a:p>
          <a:p>
            <a:pPr>
              <a:defRPr/>
            </a:pPr>
            <a:r>
              <a:rPr lang="es-AR" dirty="0" smtClean="0"/>
              <a:t>Artículo 64:</a:t>
            </a:r>
          </a:p>
          <a:p>
            <a:pPr>
              <a:defRPr/>
            </a:pPr>
            <a:r>
              <a:rPr lang="es-AR" dirty="0" smtClean="0"/>
              <a:t>Art. 64. - La solicitud de reintegro parcial prevista en el Artículo 63 se efectuará mediante el servicio "Registro Fiscal de Operadores de granos" - "Régimen de devolución de retenciones", disponible vía "Internet" en el sitio "web" institucional (http://www.afip.gov.ar), al que se accederá mediante la utilización de la clave fiscal conforme al procedimiento establecido por las Resoluciones Generales Nº 1345 y Nº 2239, sus respectivas modificatorias y complementarias, dentro de los TREINTA (30) días corridos contados desde la publicación del levantamiento de la suspensión en la aludida página "web" (http://www.afip.gov.ar).</a:t>
            </a:r>
          </a:p>
          <a:p>
            <a:pPr>
              <a:defRPr/>
            </a:pPr>
            <a:r>
              <a:rPr lang="es-AR" dirty="0" smtClean="0"/>
              <a:t>Referencias Normativas:</a:t>
            </a:r>
          </a:p>
          <a:p>
            <a:pPr>
              <a:defRPr/>
            </a:pPr>
            <a:r>
              <a:rPr lang="es-AR" dirty="0" smtClean="0">
                <a:hlinkClick r:id="rId18" action="ppaction://hlinkfile"/>
              </a:rPr>
              <a:t>Resolución General Nº 1345/2002</a:t>
            </a:r>
            <a:endParaRPr lang="es-AR" dirty="0" smtClean="0"/>
          </a:p>
          <a:p>
            <a:pPr>
              <a:defRPr/>
            </a:pPr>
            <a:r>
              <a:rPr lang="es-AR" dirty="0" smtClean="0">
                <a:hlinkClick r:id="rId19" action="ppaction://hlinkfile"/>
              </a:rPr>
              <a:t>Resolución General Nº 2239/2007</a:t>
            </a:r>
            <a:endParaRPr lang="es-AR" dirty="0" smtClean="0"/>
          </a:p>
          <a:p>
            <a:pPr>
              <a:defRPr/>
            </a:pPr>
            <a:r>
              <a:rPr lang="es-AR" dirty="0" smtClean="0"/>
              <a:t>Artículo 65:</a:t>
            </a:r>
          </a:p>
          <a:p>
            <a:pPr>
              <a:defRPr/>
            </a:pPr>
            <a:r>
              <a:rPr lang="es-AR" dirty="0" smtClean="0"/>
              <a:t>Art. 65. - A los fines de la solicitud de reintegro parcial establecido en este capítulo, los importes retenidos por la aplicación del presente régimen de retención deberán encontrarse exteriorizados en la declaración jurada del impuesto al valor agregado de los responsables a que se refiere el primer párrafo del Artículo 63, de acuerdo con los siguientes </a:t>
            </a:r>
            <a:r>
              <a:rPr lang="es-AR" dirty="0" err="1" smtClean="0"/>
              <a:t>códigos:</a:t>
            </a:r>
            <a:r>
              <a:rPr lang="es-AR" dirty="0" err="1" smtClean="0">
                <a:hlinkClick r:id="rId29" action="ppaction://hlinkfile"/>
              </a:rPr>
              <a:t>Visualizar</a:t>
            </a:r>
            <a:r>
              <a:rPr lang="es-AR" dirty="0" smtClean="0">
                <a:hlinkClick r:id="rId29" action="ppaction://hlinkfile"/>
              </a:rPr>
              <a:t> Texto</a:t>
            </a:r>
            <a:endParaRPr lang="es-AR" dirty="0" smtClean="0"/>
          </a:p>
          <a:p>
            <a:pPr>
              <a:defRPr/>
            </a:pPr>
            <a:r>
              <a:rPr lang="es-AR" dirty="0" smtClean="0"/>
              <a:t>El importe del débito fiscal declarado emergente de la declaración jurada a que se refiere el párrafo anterior, debe ser igual o superior al débito fiscal correspondiente a la suma de operaciones sujetas a devolución del período.</a:t>
            </a:r>
          </a:p>
          <a:p>
            <a:pPr>
              <a:defRPr/>
            </a:pPr>
            <a:r>
              <a:rPr lang="es-AR" dirty="0" smtClean="0"/>
              <a:t>La declaración jurada del impuesto al valor agregado deberá ser confeccionada mediante el correspondiente programa aplicativo, de acuerdo con las adecuaciones previstas en el Anexo VII.</a:t>
            </a:r>
          </a:p>
          <a:p>
            <a:pPr>
              <a:defRPr/>
            </a:pPr>
            <a:r>
              <a:rPr lang="es-AR" dirty="0" smtClean="0"/>
              <a:t>Artículo 66:</a:t>
            </a:r>
          </a:p>
          <a:p>
            <a:pPr>
              <a:defRPr/>
            </a:pPr>
            <a:r>
              <a:rPr lang="es-AR" dirty="0" smtClean="0"/>
              <a:t>Art. 66. - El monto efectivamente reintegrado en concepto de retenciones sufridas por aplicación del régimen de retención que se establece por la presente, deberá ser informado en la declaración jurada del impuesto al valor agregado por los intermediarios u otros operadores.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Ante el incumplimiento de la obligación de declarar los montos efectivamente reintegrados que dispone el Artículo 55, inciso c), esta Administración Federal procederá a suspender al responsable conforme las previsiones del Artículo 40 inciso a).</a:t>
            </a:r>
          </a:p>
          <a:p>
            <a:pPr>
              <a:defRPr/>
            </a:pPr>
            <a:r>
              <a:rPr lang="es-AR" dirty="0" smtClean="0"/>
              <a:t>Asimismo, esta Administración Federal intimará al responsable para que dentro del plazo de DIEZ(10) días corridos presente la declaración jurada rectificativa consignando dichos montos, bajo apercibimiento de la caducidad automática del reintegro efectuado, la exclusión del "Registro" y el cobro de los montos respectivos mediante ejecución fiscal.</a:t>
            </a:r>
          </a:p>
          <a:p>
            <a:pPr>
              <a:defRPr/>
            </a:pPr>
            <a:r>
              <a:rPr lang="es-AR" dirty="0" smtClean="0"/>
              <a:t>De no presentarse la declaración jurada rectificativa en el plazo citado en el párrafo anterior, esta Administración Federal constituirá en mora al responsable otorgándole un plazo suplementario improrrogable de CINCO (5) días corridos para regularizar su situación, vencido el cual se hará efectivo el referido apercibimiento.</a:t>
            </a:r>
          </a:p>
          <a:p>
            <a:pPr>
              <a:defRPr/>
            </a:pPr>
            <a:r>
              <a:rPr lang="es-AR" dirty="0" smtClean="0"/>
              <a:t>Artículo 67 Texto vigente según RG AFIP Nº 2749/2010:</a:t>
            </a:r>
          </a:p>
          <a:p>
            <a:pPr>
              <a:defRPr/>
            </a:pPr>
            <a:r>
              <a:rPr lang="es-AR" dirty="0" smtClean="0"/>
              <a:t>ARTICULO 67.- El monto cuyo reintegro se disponga será acreditado por este Organismo en la cuenta bancaria cuya Clave Bancaria Uniforme (C.B.U.) fuera informada por el responsable y aceptada con arreglo a lo previsto en la Resolución General Nº 2.675.</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67 Texto original según RG AFIP Nº 2300/2007:</a:t>
            </a:r>
          </a:p>
          <a:p>
            <a:pPr>
              <a:defRPr/>
            </a:pPr>
            <a:r>
              <a:rPr lang="es-AR" dirty="0" smtClean="0"/>
              <a:t>Art. 67. - Los montos cuyo reintegro se disponga serán acreditados por este Organismo en la cuenta bancaria cuya Clave Bancaria Uniforme (C.B.U.) fuera informada por el responsable, de acuerdo con lo previsto en los Artículos 26 y 27.</a:t>
            </a:r>
          </a:p>
          <a:p>
            <a:pPr>
              <a:defRPr/>
            </a:pPr>
            <a:r>
              <a:rPr lang="es-AR" dirty="0" smtClean="0"/>
              <a:t>En aquellos casos en que se hubiera informado la sustitución de la Clave Bancaria Uniforme(C.B.U.) que se encuentra operativa por otra, según lo dispuesto en el Artículo 28, el reintegro se efectuará en la cuenta bancaria cuya clave figura en la publicación en la página "web" institucional, hasta que se publique en la misma la correspondiente modificación.</a:t>
            </a:r>
          </a:p>
          <a:p>
            <a:pPr>
              <a:defRPr/>
            </a:pPr>
            <a:r>
              <a:rPr lang="es-AR" dirty="0" smtClean="0"/>
              <a:t>TITULO IV - REGIMEN ESPECIAL DE PAGO DEL IMPUESTO AL VALOR AGREGADO FACTURADO POR VENDEDORES DE GRANOS NO DESTINADOS A LA SIEMBRA -CEREALES Y OLEAGINOSOS- Y LEGUMBRES SECAS -POROTOS, ARVEJAS Y LENTEJAS-</a:t>
            </a:r>
          </a:p>
          <a:p>
            <a:pPr>
              <a:defRPr/>
            </a:pPr>
            <a:r>
              <a:rPr lang="es-AR" dirty="0" smtClean="0"/>
              <a:t>Artículo 68 Texto vigente según RG AFIP Nº 2749/2010:</a:t>
            </a:r>
          </a:p>
          <a:p>
            <a:pPr>
              <a:defRPr/>
            </a:pPr>
            <a:r>
              <a:rPr lang="es-AR" dirty="0" smtClean="0"/>
              <a:t>ARTICULO 68.- Los sujetos indicados en el Artículo 2º, quedan obligados a cancelar la diferencia resultante entre el monto del impuesto al valor agregado liquidado en la factura o documento equivalente correspondiente a la respectiva operación y el importe de la retención practicada, de corresponder -con la entrega de la constancia que prevé el Artículo 11-, mediante transferencia bancaria o depósito, en la cuenta bancaria cuya Clave Bancaria Uniforme (C.B.U.) vigente a la fecha del pago, fuera denunciada por el vendedor, de conformidad con lo dispuesto en el Título II, Capítulo D. El depósito bancario se realizará en efectivo o con cheque librado por el agente de retención contra la cuenta de la que es titular.</a:t>
            </a:r>
          </a:p>
          <a:p>
            <a:pPr>
              <a:defRPr/>
            </a:pPr>
            <a:r>
              <a:rPr lang="es-AR" dirty="0" smtClean="0"/>
              <a:t>En el supuesto que no resulte posible acreditar en la cuenta bancaria informada el importe de la diferencia indicada en el párrafo anterior, el agente de retención deberá ingresar dicha diferencia con arreglo a lo establecido en el Apartado E del Título I de la presente y entregar al sujeto pasible de la retención el comprobante correspondiente a la misma.</a:t>
            </a:r>
          </a:p>
          <a:p>
            <a:pPr>
              <a:defRPr/>
            </a:pPr>
            <a:r>
              <a:rPr lang="es-AR" dirty="0" smtClean="0"/>
              <a:t>Si el operador hubiera informado la sustitución de la Clave Bancaria Uniforme (C.B.U.) que se encuentra operativa por otra de acuerdo con lo dispuesto en la Resolución General N° 2.675, la cancelación del gravamen se efectuará en la cuenta bancaria cuya clave figura en el sitio "web" institucional, hasta que se publique en la misma la correspondiente modificación.</a:t>
            </a:r>
          </a:p>
          <a:p>
            <a:pPr>
              <a:defRPr/>
            </a:pPr>
            <a:r>
              <a:rPr lang="es-AR" dirty="0" smtClean="0"/>
              <a:t>De resultar incorrectamente informada y/o publicada o de producirse el cierre y/o inhabilitación de la cuenta bancaria cuya Clave Bancaria Uniforme (C.B.U.) figura en el aludido sitio "web", el responsable informará tal hecho al agente de retención, el que deberá aplicar la alícuota de retención del VEINTIUNO POR CIENTO (21%) o del DIEZ CON CINCUENTA CENTESIMOS POR CIENTO (10,50%), según corresponda, hasta el día que se publique, en el sitio "web" de este Organismo, la Clave Bancaria Uniforme (C.B.U.) modificada de acuerdo con lo dispuesto en la Resolución General Nº 2.675.</a:t>
            </a:r>
          </a:p>
          <a:p>
            <a:pPr>
              <a:defRPr/>
            </a:pPr>
            <a:r>
              <a:rPr lang="es-AR" dirty="0" smtClean="0"/>
              <a:t>En las operaciones en las que intervengan los mercados de cereales a término, la transferencia o el depósito será efectuado en la cuenta bancaria cuya Clave Bancaria Uniforme (C.B.U.) fuera denunciada por el propietario del bien que se transfiere.</a:t>
            </a:r>
          </a:p>
          <a:p>
            <a:pPr>
              <a:defRPr/>
            </a:pPr>
            <a:r>
              <a:rPr lang="es-AR" dirty="0" smtClean="0"/>
              <a:t>En todos los casos corresponderá identificar en la factura o documento equivalente emitido el medio de pago utilizado. Dicha obligación podrá cumplirse utilizando el registro que prevé el Artículo 5º de la Resolución General Nº 1.547, sus modificatorias y complementaria, en la forma, plazo y demás condiciones que el citado artículo prevé.</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68 Texto original según RG AFIP Nº 2300/2007:</a:t>
            </a:r>
          </a:p>
          <a:p>
            <a:pPr>
              <a:defRPr/>
            </a:pPr>
            <a:r>
              <a:rPr lang="es-AR" dirty="0" smtClean="0"/>
              <a:t>Art. 68. - Los sujetos indicados en el Artículo 2º, quedan obligados a cancelar la diferencia resultante entre el monto del impuesto al valor agregado liquidado en la factura o documento equivalente correspondiente a la respectiva operación y el importe de la retención practicada, de corresponder -con la entrega de la constancia que prevé el Artículo 11-, mediante transferencia bancaria o depósito, en la cuenta bancaria cuya Clave Bancaria Uniforme (C.B.U.) vigente a la fecha del pago, fuera denunciada por el vendedor, de conformidad con lo dispuesto en el Título II, Capítulo D. El depósito bancario se realizará en efectivo o con cheque librado por el agente de retención contra la cuenta de la que es titular.</a:t>
            </a:r>
          </a:p>
          <a:p>
            <a:pPr>
              <a:defRPr/>
            </a:pPr>
            <a:r>
              <a:rPr lang="es-AR" dirty="0" smtClean="0"/>
              <a:t>En el supuesto que no resulte posible acreditar en la cuenta bancaria informada el importe de la diferencia indicada en el párrafo anterior, el agente de retención deberá ingresar dicha diferencia con arreglo a lo establecido en el Apartado E del Título I de la presente y entregar al sujeto pasible de la retención el comprobante correspondiente a la misma.</a:t>
            </a:r>
          </a:p>
          <a:p>
            <a:pPr>
              <a:defRPr/>
            </a:pPr>
            <a:r>
              <a:rPr lang="es-AR" dirty="0" smtClean="0"/>
              <a:t>Si el operador hubiera informado la sustitución de la Clave Bancaria Uniforme (C.B.U.) que se encuentra operativa por otra de acuerdo con lo dispuesto en el Artículo 28, la cancelación del gravamen se efectuará en la cuenta bancaria cuya clave figura en la página "web" institucional, hasta que se publique en la misma la correspondiente modificación.</a:t>
            </a:r>
          </a:p>
          <a:p>
            <a:pPr>
              <a:defRPr/>
            </a:pPr>
            <a:r>
              <a:rPr lang="es-AR" dirty="0" smtClean="0"/>
              <a:t>De resultar incorrectamente informada y/o publicada o de producirse el cierre y/o inhabilitación de la cuenta bancaria cuya Clave Bancaria Uniforme (C.B.U.) figura en la aludida página "web", el responsable informará tal hecho al agente de retención, el que deberá aplicar la alícuota de retención del VEINTIUNO POR CIENTO (21%) o del DIEZ CON CINCUENTA CENTESIMOS POR CIENTO (10,50%), según corresponda, hasta el día que se publique en la página "web" institucional la Clave Bancaria Uniforme (C.B.U.) modificada.</a:t>
            </a:r>
          </a:p>
          <a:p>
            <a:pPr>
              <a:defRPr/>
            </a:pPr>
            <a:r>
              <a:rPr lang="es-AR" dirty="0" smtClean="0"/>
              <a:t>En las operaciones en las que intervengan los mercados de cereales a término, la transferencia o el depósito será efectuado en la cuenta bancaria cuya Clave Bancaria Uniforme (C.B.U.) fuera denunciada por el propietario del bien que se transfiere.</a:t>
            </a:r>
          </a:p>
          <a:p>
            <a:pPr>
              <a:defRPr/>
            </a:pPr>
            <a:r>
              <a:rPr lang="es-AR" dirty="0" smtClean="0"/>
              <a:t>En todos los casos corresponderá identificar en la factura o documento equivalente emitido el medio de pago utilizado. Dicha obligación podrá cumplirse utilizando el registro que prevé el Artículo 5º de la Resolución General Nº 1547, sus modificatorias y complementaria, en la forma, plazo y demás condiciones que el citado artículo prevé.</a:t>
            </a:r>
          </a:p>
          <a:p>
            <a:pPr>
              <a:defRPr/>
            </a:pPr>
            <a:r>
              <a:rPr lang="es-AR" dirty="0" smtClean="0"/>
              <a:t>Referencias Normativas:</a:t>
            </a:r>
          </a:p>
          <a:p>
            <a:pPr>
              <a:defRPr/>
            </a:pPr>
            <a:r>
              <a:rPr lang="es-AR" dirty="0" smtClean="0">
                <a:hlinkClick r:id="rId30" action="ppaction://hlinkfile"/>
              </a:rPr>
              <a:t>Resolución General Nº 1547/2003</a:t>
            </a:r>
            <a:r>
              <a:rPr lang="es-AR" dirty="0" smtClean="0"/>
              <a:t> Articulo Nº 5</a:t>
            </a:r>
          </a:p>
          <a:p>
            <a:pPr>
              <a:defRPr/>
            </a:pPr>
            <a:r>
              <a:rPr lang="es-AR" dirty="0" smtClean="0"/>
              <a:t>Artículo 69:</a:t>
            </a:r>
          </a:p>
          <a:p>
            <a:pPr>
              <a:defRPr/>
            </a:pPr>
            <a:r>
              <a:rPr lang="es-AR" dirty="0" smtClean="0"/>
              <a:t>Art. 69. - De producirse la situación prevista en el segundo párrafo del Artículo 6º -pago parcial en especie-, el importe que exceda el monto de la retención determinada, deberá abonarse en la forma dispuesta en el artículo anterior, hasta la concurrencia del impuesto al valor agregado facturado.</a:t>
            </a:r>
          </a:p>
          <a:p>
            <a:pPr>
              <a:defRPr/>
            </a:pPr>
            <a:r>
              <a:rPr lang="es-AR" dirty="0" smtClean="0"/>
              <a:t>Artículo 70:</a:t>
            </a:r>
          </a:p>
          <a:p>
            <a:pPr>
              <a:defRPr/>
            </a:pPr>
            <a:r>
              <a:rPr lang="es-AR" dirty="0" smtClean="0"/>
              <a:t>Art. 70. - La forma de pago indicada en el Artículo 68, procederá aun cuando no corresponda practicar la retención del impuesto al valor agregado.</a:t>
            </a:r>
          </a:p>
          <a:p>
            <a:pPr>
              <a:defRPr/>
            </a:pPr>
            <a:r>
              <a:rPr lang="es-AR" dirty="0" smtClean="0"/>
              <a:t>Artículo 71:</a:t>
            </a:r>
          </a:p>
          <a:p>
            <a:pPr>
              <a:defRPr/>
            </a:pPr>
            <a:r>
              <a:rPr lang="es-AR" dirty="0" smtClean="0"/>
              <a:t>Art. 71. - Cuando el importe del impuesto al valor agregado que corresponda discriminar en la factura o documento equivalente, resulte igual o inferior a DOSCIENTOS PESOS ($ 200.-), la forma de pago establecida en el Artículo 68, no será obligatoria.</a:t>
            </a:r>
          </a:p>
          <a:p>
            <a:pPr>
              <a:defRPr/>
            </a:pPr>
            <a:r>
              <a:rPr lang="es-AR" dirty="0" smtClean="0"/>
              <a:t>Artículo 72:</a:t>
            </a:r>
          </a:p>
          <a:p>
            <a:pPr>
              <a:defRPr/>
            </a:pPr>
            <a:r>
              <a:rPr lang="es-AR" dirty="0" smtClean="0"/>
              <a:t>Art. 72. - A los fines establecidos en el Artículo 68, se considerarán válidos los pagos que, reuniendo los requisitos pertinentes, incluyan en forma conjunta el monto correspondiente al impuesto al valor agregado y el del precio neto de la factura o documento equivalente, así como el importe de más de una operación realizada con un mismo sujeto.</a:t>
            </a:r>
          </a:p>
          <a:p>
            <a:pPr>
              <a:defRPr/>
            </a:pPr>
            <a:r>
              <a:rPr lang="es-AR" dirty="0" smtClean="0"/>
              <a:t>Artículo 73:</a:t>
            </a:r>
          </a:p>
          <a:p>
            <a:pPr>
              <a:defRPr/>
            </a:pPr>
            <a:r>
              <a:rPr lang="es-AR" dirty="0" smtClean="0"/>
              <a:t>Art. 73. - La obligación establecida en el Artículo 68, también deberá cumplirse respecto del importe correspondiente al impuesto al valor agregado, cuando para cancelar el monto de la operación se utilicen medios de pago diferido (cheque de pago diferido, pagaré, letra de cambio, etc.), o se trate de compensaciones con saldos de cualquier tipo.</a:t>
            </a:r>
          </a:p>
          <a:p>
            <a:pPr>
              <a:defRPr/>
            </a:pPr>
            <a:r>
              <a:rPr lang="es-AR" dirty="0" smtClean="0"/>
              <a:t>Artículo 74 Texto vigente según RG AFIP Nº 2749/2010:</a:t>
            </a:r>
          </a:p>
          <a:p>
            <a:pPr>
              <a:defRPr/>
            </a:pPr>
            <a:r>
              <a:rPr lang="es-AR" dirty="0" smtClean="0"/>
              <a:t>ARTICULO 74.- Cuando la Clave Bancaria Uniforme (C.B.U.) denunciada y/o publicada a través del procedimiento establecido en la Resolución General N° 2.675 presentare inconsistencias, los respectivos adquirentes deberán aplicar, a los fines del régimen de retención que establece el Título I de esta resolución general, la alícuota de retención del VEINTIUNO POR CIENTO (21%) o del DIEZ CON CINCUENTA CENTESIMOS POR CIENTO (10,50%), según corresponda, la que quedará sujeta al reintegro sistemático previsto en el Título III de esta resolución general.</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74 B REGIMEN </a:t>
            </a:r>
            <a:r>
              <a:rPr lang="es-AR" dirty="0" err="1" smtClean="0"/>
              <a:t>ESPECIALTexto</a:t>
            </a:r>
            <a:r>
              <a:rPr lang="es-AR" dirty="0" smtClean="0"/>
              <a:t> original según RG AFIP Nº 2300/2007:</a:t>
            </a:r>
          </a:p>
          <a:p>
            <a:pPr>
              <a:defRPr/>
            </a:pPr>
            <a:r>
              <a:rPr lang="es-AR" dirty="0" smtClean="0"/>
              <a:t>Art. 74. - Cuando la Clave Bancaria Uniforme (C.B.U.) fuera incorrectamente denunciada y/o publicada, los respectivos adquirentes deberán aplicar, a los fines del régimen de retención que establece el Título I de esta resolución general, la alícuota de retención del VEINTIUNO POR CIENTO (21%) o del DIEZ CON CINCUENTA CENTESIMOS POR CIENTO (10,50%), según corresponda, la que quedará sujeta al reintegro sistemático previsto en el Título III de esta resolución general.</a:t>
            </a:r>
          </a:p>
          <a:p>
            <a:pPr>
              <a:defRPr/>
            </a:pPr>
            <a:r>
              <a:rPr lang="es-AR" dirty="0" smtClean="0"/>
              <a:t>TITULO V - PENALIDADES</a:t>
            </a:r>
          </a:p>
          <a:p>
            <a:pPr>
              <a:defRPr/>
            </a:pPr>
            <a:r>
              <a:rPr lang="es-AR" dirty="0" smtClean="0"/>
              <a:t>Artículo 75:</a:t>
            </a:r>
          </a:p>
          <a:p>
            <a:pPr>
              <a:defRPr/>
            </a:pPr>
            <a:r>
              <a:rPr lang="es-AR" dirty="0" smtClean="0"/>
              <a:t>Art. 75. - Cuando se constate el incumplimiento de las obligaciones establecidas en la presente resolución general, el agente de retención y los demás partícipes, serán pasibles de las sanciones previstas en la Ley Nº 11.683, texto ordenado en 1998 y sus modificaciones, así como, de corresponder, de las dispuestas por la Ley Nº 24.769 y sus modificaciones.</a:t>
            </a:r>
          </a:p>
          <a:p>
            <a:pPr>
              <a:defRPr/>
            </a:pPr>
            <a:r>
              <a:rPr lang="es-AR" dirty="0" smtClean="0"/>
              <a:t>Referencias Normativas:</a:t>
            </a:r>
          </a:p>
          <a:p>
            <a:pPr>
              <a:defRPr/>
            </a:pPr>
            <a:r>
              <a:rPr lang="es-AR" dirty="0" smtClean="0">
                <a:hlinkClick r:id="rId20" action="ppaction://hlinkfile"/>
              </a:rPr>
              <a:t>Ley Nº 11683 (T.O. 1998)</a:t>
            </a:r>
            <a:endParaRPr lang="es-AR" dirty="0" smtClean="0"/>
          </a:p>
          <a:p>
            <a:pPr>
              <a:defRPr/>
            </a:pPr>
            <a:r>
              <a:rPr lang="es-AR" dirty="0" smtClean="0">
                <a:hlinkClick r:id="rId31" action="ppaction://hlinkfile"/>
              </a:rPr>
              <a:t>Ley Nº 24769</a:t>
            </a:r>
            <a:endParaRPr lang="es-AR" dirty="0" smtClean="0"/>
          </a:p>
          <a:p>
            <a:pPr>
              <a:defRPr/>
            </a:pPr>
            <a:r>
              <a:rPr lang="es-AR" dirty="0" smtClean="0"/>
              <a:t>TITULO VI - DISPOSICIONES GENERALES</a:t>
            </a:r>
          </a:p>
          <a:p>
            <a:pPr>
              <a:defRPr/>
            </a:pPr>
            <a:r>
              <a:rPr lang="es-AR" dirty="0" smtClean="0"/>
              <a:t>Artículo 76:</a:t>
            </a:r>
          </a:p>
          <a:p>
            <a:pPr>
              <a:defRPr/>
            </a:pPr>
            <a:r>
              <a:rPr lang="es-AR" dirty="0" smtClean="0"/>
              <a:t>Art. 76. - Los sujetos inscriptos en la categoría "Otros operadores" en el "Registro", con anterioridad a la vigencia de la presente, resultarán transitoriamente encuadrados en la categoría prevista en el Artículo 22 inciso k) y, deberán optar por presentar, mediante el procedimiento previsto en el Artículo 25 y hasta el día 30 de noviembre de 2007, inclusive:</a:t>
            </a:r>
          </a:p>
          <a:p>
            <a:pPr>
              <a:defRPr/>
            </a:pPr>
            <a:r>
              <a:rPr lang="es-AR" dirty="0" smtClean="0"/>
              <a:t>a) Una solicitud de "cambio de categoría": en caso de encontrarse comprendido en alguna de las categorías definidas en los incisos a) a j) del Artículo 22, excepto categoría corredor.</a:t>
            </a:r>
          </a:p>
          <a:p>
            <a:pPr>
              <a:defRPr/>
            </a:pPr>
            <a:r>
              <a:rPr lang="es-AR" dirty="0" smtClean="0"/>
              <a:t>La denegatoria de la solicitud presentada implicará la permanencia del sujeto en el "Registro" en la categoría "Otro" hasta el día 30 de noviembre de 2007, inclusive, quedando excluidos del "Registro" a partir del día 1 de diciembre de 2007, inclusive.</a:t>
            </a:r>
          </a:p>
          <a:p>
            <a:pPr>
              <a:defRPr/>
            </a:pPr>
            <a:r>
              <a:rPr lang="es-AR" dirty="0" smtClean="0"/>
              <a:t>b) Una solicitud de "actualización de datos": en caso de no encontrarse comprendido en ninguna de las categorías definidas en los incisos a) a j) del Artículo 22. Ante la denegatoria de la solicitud este Organismo podrá excluir del "Registro" al responsable sin más trámite.</a:t>
            </a:r>
          </a:p>
          <a:p>
            <a:pPr>
              <a:defRPr/>
            </a:pPr>
            <a:r>
              <a:rPr lang="es-AR" dirty="0" smtClean="0"/>
              <a:t>Vencido el plazo indicado en el presente artículo, el sujeto quedará excluido del "Registro" sin más trámite.</a:t>
            </a:r>
          </a:p>
          <a:p>
            <a:pPr>
              <a:defRPr/>
            </a:pPr>
            <a:r>
              <a:rPr lang="es-AR" dirty="0" smtClean="0"/>
              <a:t>Artículo 77:</a:t>
            </a:r>
          </a:p>
          <a:p>
            <a:pPr>
              <a:defRPr/>
            </a:pPr>
            <a:r>
              <a:rPr lang="es-AR" dirty="0" smtClean="0"/>
              <a:t>Art. 77. - A partir de la entrada en vigencia de la presente, quedan sin efecto las inscripciones en el "Registro" efectuadas bajo la denominación "Proveedores de Plan Canje" establecida en el Artículo 22, inciso d), de la Resolución General Nº 2266. Asimismo quedan sin efecto las solicitudes de inscripción bajo dicha denominación y con la denominación "Otros operadores", pendientes de resolución a la misma fecha.</a:t>
            </a:r>
          </a:p>
          <a:p>
            <a:pPr>
              <a:defRPr/>
            </a:pPr>
            <a:r>
              <a:rPr lang="es-AR" dirty="0" smtClean="0"/>
              <a:t>No obstante lo dispuesto en el párrafo anterior, los Proveedores de Plan Canje incluidos en el "Registro" en la categoría "Otros operadores" y publicados en la página "web" institucional hasta la entrada en vigencia de la presente resolución general, podrán oponer los certificados de no retención otorgados conforme lo establecido por la Resolución General Nº 2226, hasta el día 31 de diciembre de 2007, inclusive.</a:t>
            </a:r>
          </a:p>
          <a:p>
            <a:pPr>
              <a:defRPr/>
            </a:pPr>
            <a:r>
              <a:rPr lang="es-AR" dirty="0" smtClean="0"/>
              <a:t>Textos Relacionados:</a:t>
            </a:r>
          </a:p>
          <a:p>
            <a:pPr>
              <a:defRPr/>
            </a:pPr>
            <a:r>
              <a:rPr lang="es-AR" dirty="0" smtClean="0">
                <a:hlinkClick r:id="rId23" action="ppaction://hlinkfile"/>
              </a:rPr>
              <a:t>Resolución General Nº 2266/2007</a:t>
            </a:r>
            <a:r>
              <a:rPr lang="es-AR" dirty="0" smtClean="0"/>
              <a:t> Articulo Nº 22</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78:</a:t>
            </a:r>
          </a:p>
          <a:p>
            <a:pPr>
              <a:defRPr/>
            </a:pPr>
            <a:r>
              <a:rPr lang="es-AR" dirty="0" smtClean="0"/>
              <a:t>Art. 78. - Las solicitudes efectuadas por aplicación del Artículo 24 de la Resolución General Nº 2266 -excepto las indicadas en el artículo precedente- pendientes de resolución a la fecha de entrada en vigencia de la presente resolución general continuarán su trámite conforme la citada Resolución General Nº 2266, excepto que el responsable efectúe una nueva solicitud, según las formas y condiciones establecidas en la presente, quedando configurado el desistimiento tácito de la anterior presentación.</a:t>
            </a:r>
          </a:p>
          <a:p>
            <a:pPr>
              <a:defRPr/>
            </a:pPr>
            <a:r>
              <a:rPr lang="es-AR" dirty="0" smtClean="0"/>
              <a:t>Las suspensiones vigentes por aplicación del Artículo 38 de la Resolución General Nº 2266, se tramitarán conforme las disposiciones de la misma.</a:t>
            </a:r>
          </a:p>
          <a:p>
            <a:pPr>
              <a:defRPr/>
            </a:pPr>
            <a:r>
              <a:rPr lang="es-AR" dirty="0" smtClean="0"/>
              <a:t>Textos Relacionados:</a:t>
            </a:r>
          </a:p>
          <a:p>
            <a:pPr>
              <a:defRPr/>
            </a:pPr>
            <a:r>
              <a:rPr lang="es-AR" dirty="0" smtClean="0">
                <a:hlinkClick r:id="rId23" action="ppaction://hlinkfile"/>
              </a:rPr>
              <a:t>Resolución General Nº 2266/2007</a:t>
            </a:r>
            <a:r>
              <a:rPr lang="es-AR" dirty="0" smtClean="0"/>
              <a:t> Articulo Nº 24</a:t>
            </a:r>
          </a:p>
          <a:p>
            <a:pPr>
              <a:defRPr/>
            </a:pPr>
            <a:r>
              <a:rPr lang="es-AR" dirty="0" smtClean="0">
                <a:hlinkClick r:id="rId23" action="ppaction://hlinkfile"/>
              </a:rPr>
              <a:t>Resolución General Nº 2266/2007</a:t>
            </a:r>
            <a:r>
              <a:rPr lang="es-AR" dirty="0" smtClean="0"/>
              <a:t> Articulo Nº 38</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79:</a:t>
            </a:r>
          </a:p>
          <a:p>
            <a:pPr>
              <a:defRPr/>
            </a:pPr>
            <a:r>
              <a:rPr lang="es-AR" dirty="0" smtClean="0"/>
              <a:t>Art. 79. - Los sujetos alcanzados por el régimen informativo que dispone el Artículo 18 de la presente deberán cumplir además con sus obligaciones impositivas y de los recursos de la seguridad social.</a:t>
            </a:r>
          </a:p>
          <a:p>
            <a:pPr>
              <a:defRPr/>
            </a:pPr>
            <a:r>
              <a:rPr lang="es-AR" dirty="0" smtClean="0"/>
              <a:t>En todos los casos la presentación de declaraciones juradas deberá efectuarse de acuerdo a lo dispuesto por la Resolución General Nº 1345, sus modificatorias y complementarias.</a:t>
            </a:r>
          </a:p>
          <a:p>
            <a:pPr>
              <a:defRPr/>
            </a:pPr>
            <a:r>
              <a:rPr lang="es-AR" dirty="0" smtClean="0"/>
              <a:t>Referencias Normativas:</a:t>
            </a:r>
          </a:p>
          <a:p>
            <a:pPr>
              <a:defRPr/>
            </a:pPr>
            <a:r>
              <a:rPr lang="es-AR" dirty="0" smtClean="0">
                <a:hlinkClick r:id="rId18" action="ppaction://hlinkfile"/>
              </a:rPr>
              <a:t>Resolución General Nº 1345/2002</a:t>
            </a:r>
            <a:endParaRPr lang="es-AR" dirty="0" smtClean="0"/>
          </a:p>
          <a:p>
            <a:pPr>
              <a:defRPr/>
            </a:pPr>
            <a:r>
              <a:rPr lang="es-AR" dirty="0" smtClean="0"/>
              <a:t>Artículo 80:</a:t>
            </a:r>
          </a:p>
          <a:p>
            <a:pPr>
              <a:defRPr/>
            </a:pPr>
            <a:r>
              <a:rPr lang="es-AR" dirty="0" smtClean="0"/>
              <a:t>Art. 80. - La presente resolución general entrará en vigencia el día 1 de octubre de 2007, inclusive, siendo de aplicación para los pagos que se realicen a partir de dicha fecha.</a:t>
            </a:r>
          </a:p>
          <a:p>
            <a:pPr>
              <a:defRPr/>
            </a:pPr>
            <a:r>
              <a:rPr lang="es-AR" dirty="0" smtClean="0"/>
              <a:t>Artículo 81:</a:t>
            </a:r>
          </a:p>
          <a:p>
            <a:pPr>
              <a:defRPr/>
            </a:pPr>
            <a:r>
              <a:rPr lang="es-AR" dirty="0" smtClean="0"/>
              <a:t>Art. 81. - Los importes de las retenciones practicadas por pagos realizados hasta el día anterior al de la entrada en vigencia de la presente, inclusive, por aplicación de las disposiciones de la Resolución General Nº 2266, deberán ser ingresadas de acuerdo con las formas, plazos y demás condiciones establecidos en la citada norma.</a:t>
            </a:r>
          </a:p>
          <a:p>
            <a:pPr>
              <a:defRPr/>
            </a:pPr>
            <a:r>
              <a:rPr lang="es-AR" dirty="0" smtClean="0"/>
              <a:t>Referencias Normativas:</a:t>
            </a:r>
          </a:p>
          <a:p>
            <a:pPr>
              <a:defRPr/>
            </a:pPr>
            <a:r>
              <a:rPr lang="es-AR" dirty="0" smtClean="0">
                <a:hlinkClick r:id="rId23" action="ppaction://hlinkfile"/>
              </a:rPr>
              <a:t>Resolución General Nº 2266/2007</a:t>
            </a:r>
            <a:endParaRPr lang="es-AR" dirty="0" smtClean="0"/>
          </a:p>
          <a:p>
            <a:pPr>
              <a:defRPr/>
            </a:pPr>
            <a:r>
              <a:rPr lang="es-AR" dirty="0" smtClean="0"/>
              <a:t>Artículo 82:</a:t>
            </a:r>
          </a:p>
          <a:p>
            <a:pPr>
              <a:defRPr/>
            </a:pPr>
            <a:r>
              <a:rPr lang="es-AR" dirty="0" smtClean="0"/>
              <a:t>Art. 82. - </a:t>
            </a:r>
            <a:r>
              <a:rPr lang="es-AR" dirty="0" err="1" smtClean="0"/>
              <a:t>Apruébanse</a:t>
            </a:r>
            <a:r>
              <a:rPr lang="es-AR" dirty="0" smtClean="0"/>
              <a:t> los Anexos I a XI, que forman parte de la presente, el programa aplicativo denominado "REGISTRO FISCAL DE OPERADORES DE GRANOS Versión 2.0" y el formulario de declaración jurada Nº 937.</a:t>
            </a:r>
          </a:p>
          <a:p>
            <a:pPr>
              <a:defRPr/>
            </a:pPr>
            <a:r>
              <a:rPr lang="es-AR" dirty="0" smtClean="0"/>
              <a:t>Artículo 83:</a:t>
            </a:r>
          </a:p>
          <a:p>
            <a:pPr>
              <a:defRPr/>
            </a:pPr>
            <a:r>
              <a:rPr lang="es-AR" dirty="0" smtClean="0"/>
              <a:t>Art. 83. - </a:t>
            </a:r>
            <a:r>
              <a:rPr lang="es-AR" dirty="0" err="1" smtClean="0"/>
              <a:t>Derógase</a:t>
            </a:r>
            <a:r>
              <a:rPr lang="es-AR" dirty="0" smtClean="0"/>
              <a:t> a partir de la fecha indicada en el Artículo 80, la Resolución General Nº 2266.</a:t>
            </a:r>
          </a:p>
          <a:p>
            <a:pPr>
              <a:defRPr/>
            </a:pPr>
            <a:r>
              <a:rPr lang="es-AR" dirty="0" smtClean="0"/>
              <a:t>No obstante lo establecido en el párrafo anterior, las nóminas de responsables incluidos en el "Registro" publicadas por aplicación de la Resolución General Nº 2266 continuarán vigentes, sin perjuicio de las previsiones contempladas en el presente título.</a:t>
            </a:r>
          </a:p>
          <a:p>
            <a:pPr>
              <a:defRPr/>
            </a:pPr>
            <a:r>
              <a:rPr lang="es-AR" dirty="0" smtClean="0"/>
              <a:t>Mantiene su vigencia el programa aplicativo denominado "AFIP DGI Bolsas de Cereales Versión 1.0".</a:t>
            </a:r>
          </a:p>
          <a:p>
            <a:pPr>
              <a:defRPr/>
            </a:pPr>
            <a:r>
              <a:rPr lang="es-AR" dirty="0" smtClean="0"/>
              <a:t>Deroga a:</a:t>
            </a:r>
          </a:p>
          <a:p>
            <a:pPr>
              <a:defRPr/>
            </a:pPr>
            <a:r>
              <a:rPr lang="es-AR" dirty="0" smtClean="0">
                <a:hlinkClick r:id="rId23" action="ppaction://hlinkfile"/>
              </a:rPr>
              <a:t>Resolución General Nº 2266/2007</a:t>
            </a:r>
            <a:endParaRPr lang="es-AR" dirty="0" smtClean="0"/>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84:</a:t>
            </a:r>
          </a:p>
          <a:p>
            <a:pPr>
              <a:defRPr/>
            </a:pPr>
            <a:r>
              <a:rPr lang="es-AR" dirty="0" smtClean="0"/>
              <a:t>Art. 84. - Toda cita efectuada en disposiciones vigentes respecto de la Resolución General Nº 2266 debe entenderse referida a la presente resolución general, con relación a las operaciones alcanzadas por esta norma, para lo cual -cuando corresponda- deberán considerarse las adecuaciones normativas aplicables en cada caso.</a:t>
            </a:r>
          </a:p>
          <a:p>
            <a:pPr>
              <a:defRPr/>
            </a:pPr>
            <a:r>
              <a:rPr lang="es-AR" dirty="0" smtClean="0"/>
              <a:t>Referencias Normativas:</a:t>
            </a:r>
          </a:p>
          <a:p>
            <a:pPr>
              <a:defRPr/>
            </a:pPr>
            <a:r>
              <a:rPr lang="es-AR" dirty="0" smtClean="0">
                <a:hlinkClick r:id="rId23" action="ppaction://hlinkfile"/>
              </a:rPr>
              <a:t>Resolución General Nº 2266/2007</a:t>
            </a:r>
            <a:endParaRPr lang="es-AR" dirty="0" smtClean="0"/>
          </a:p>
          <a:p>
            <a:pPr>
              <a:defRPr/>
            </a:pPr>
            <a:r>
              <a:rPr lang="es-AR" dirty="0" smtClean="0"/>
              <a:t>Artículo 85:</a:t>
            </a:r>
          </a:p>
          <a:p>
            <a:pPr>
              <a:defRPr/>
            </a:pPr>
            <a:r>
              <a:rPr lang="es-AR" dirty="0" smtClean="0"/>
              <a:t>Art. 85. - Regístrese, publíquese, </a:t>
            </a:r>
            <a:r>
              <a:rPr lang="es-AR" dirty="0" err="1" smtClean="0"/>
              <a:t>dése</a:t>
            </a:r>
            <a:r>
              <a:rPr lang="es-AR" dirty="0" smtClean="0"/>
              <a:t> a la Dirección Nacional del Registro Oficial y archívese. -</a:t>
            </a:r>
          </a:p>
          <a:p>
            <a:pPr>
              <a:defRPr/>
            </a:pPr>
            <a:r>
              <a:rPr lang="es-AR" dirty="0" smtClean="0"/>
              <a:t>ANEXO I - RG N° 2300(AFIP).</a:t>
            </a:r>
            <a:br>
              <a:rPr lang="es-AR" dirty="0" smtClean="0"/>
            </a:br>
            <a:endParaRPr lang="es-AR" dirty="0" smtClean="0"/>
          </a:p>
          <a:p>
            <a:pPr>
              <a:defRPr/>
            </a:pPr>
            <a:r>
              <a:rPr lang="es-AR" dirty="0" smtClean="0"/>
              <a:t>NOTAS ACLARATORIAS Y CITAS DE TEXTOS LEGALES</a:t>
            </a:r>
          </a:p>
          <a:p>
            <a:pPr>
              <a:defRPr/>
            </a:pPr>
            <a:r>
              <a:rPr lang="es-AR" dirty="0" smtClean="0"/>
              <a:t>Artículo 2º.</a:t>
            </a:r>
          </a:p>
          <a:p>
            <a:pPr>
              <a:defRPr/>
            </a:pPr>
            <a:r>
              <a:rPr lang="es-AR" dirty="0" smtClean="0"/>
              <a:t>(2.1.) Mercados de cereales a término que se encuentren autorizados a funcionar como tales por la autoridad competente.</a:t>
            </a:r>
          </a:p>
          <a:p>
            <a:pPr>
              <a:defRPr/>
            </a:pPr>
            <a:r>
              <a:rPr lang="es-AR" dirty="0" smtClean="0"/>
              <a:t>Artículo 3º.</a:t>
            </a:r>
          </a:p>
          <a:p>
            <a:pPr>
              <a:defRPr/>
            </a:pPr>
            <a:r>
              <a:rPr lang="es-AR" dirty="0" smtClean="0"/>
              <a:t>(3.1.) Son sujetos pasivos del impuesto al valor agregado quienes revistiendo la calidad de uniones transitorias de empresas, agrupamientos de colaboración empresaria, consorcios, asociaciones sin existencia legal como personas jurídicas, agrupamientos no societarios o cualquier otro ente individual o colectivo, se encuentren comprendidos en alguna de las situaciones previstas en el primer párrafo del Artículo 4º de la ley del gravamen.</a:t>
            </a:r>
          </a:p>
          <a:p>
            <a:pPr>
              <a:defRPr/>
            </a:pPr>
            <a:r>
              <a:rPr lang="es-AR" dirty="0" smtClean="0"/>
              <a:t>Artículo 6º.</a:t>
            </a:r>
          </a:p>
          <a:p>
            <a:pPr>
              <a:defRPr/>
            </a:pPr>
            <a:r>
              <a:rPr lang="es-AR" dirty="0" smtClean="0"/>
              <a:t>(6.1.) a) Granos no destinados a la siembra -cereales y oleaginosos-, excepto arroz, y legumbres secas -porotos, arvejas y lentejas-.</a:t>
            </a:r>
          </a:p>
          <a:p>
            <a:pPr>
              <a:defRPr/>
            </a:pPr>
            <a:r>
              <a:rPr lang="es-AR" dirty="0" smtClean="0"/>
              <a:t>b) Granos no destinados a la siembra -arroz-.</a:t>
            </a:r>
          </a:p>
          <a:p>
            <a:pPr>
              <a:defRPr/>
            </a:pPr>
            <a:r>
              <a:rPr lang="es-AR" dirty="0" smtClean="0"/>
              <a:t>Artículo 9º.</a:t>
            </a:r>
          </a:p>
          <a:p>
            <a:pPr>
              <a:defRPr/>
            </a:pPr>
            <a:r>
              <a:rPr lang="es-AR" dirty="0" smtClean="0"/>
              <a:t>(9.1.) Los responsables deberán solicitar la compensación mediante la utilización del programa aplicativo denominado "COMPENSACIONES Y VOLANTES DE PAGO - Versión 1.0".</a:t>
            </a:r>
          </a:p>
          <a:p>
            <a:pPr>
              <a:defRPr/>
            </a:pPr>
            <a:r>
              <a:rPr lang="es-AR" dirty="0" smtClean="0"/>
              <a:t>Artículo 10.</a:t>
            </a:r>
          </a:p>
          <a:p>
            <a:pPr>
              <a:defRPr/>
            </a:pPr>
            <a:r>
              <a:rPr lang="es-AR" dirty="0" smtClean="0"/>
              <a:t>(10.1.) A los fines de acreditar la adquisición de granos no destinados a la siembra -cereales y oleaginosos- y legumbres secas -porotos, arvejas y lentejas-, los sujetos quedan obligados a exhibir los comprobantes </a:t>
            </a:r>
            <a:r>
              <a:rPr lang="es-AR" dirty="0" err="1" smtClean="0"/>
              <a:t>respaldatorios</a:t>
            </a:r>
            <a:r>
              <a:rPr lang="es-AR" dirty="0" smtClean="0"/>
              <a:t> de la operación de compra al adquirente.</a:t>
            </a:r>
          </a:p>
          <a:p>
            <a:pPr>
              <a:defRPr/>
            </a:pPr>
            <a:r>
              <a:rPr lang="es-AR" dirty="0" smtClean="0"/>
              <a:t>Artículo 18.</a:t>
            </a:r>
          </a:p>
          <a:p>
            <a:pPr>
              <a:defRPr/>
            </a:pPr>
            <a:r>
              <a:rPr lang="es-AR" dirty="0" smtClean="0"/>
              <a:t>(18.1.) Mediante la presentación de la nota el responsable solicitará el procesamiento del soporte magnético acompañado del formulario de declaración jurada Nº 647.</a:t>
            </a:r>
          </a:p>
          <a:p>
            <a:pPr>
              <a:defRPr/>
            </a:pPr>
            <a:r>
              <a:rPr lang="es-AR" dirty="0" smtClean="0"/>
              <a:t>Artículo 19.</a:t>
            </a:r>
          </a:p>
          <a:p>
            <a:pPr>
              <a:defRPr/>
            </a:pPr>
            <a:r>
              <a:rPr lang="es-AR" dirty="0" smtClean="0"/>
              <a:t>(19.1.) El código de operación se compone de DOCE (12) dígitos que contienen los datos de los formularios C1116B y C1116C, con la siguiente información:</a:t>
            </a:r>
          </a:p>
          <a:p>
            <a:pPr>
              <a:defRPr/>
            </a:pPr>
            <a:r>
              <a:rPr lang="es-AR" dirty="0" smtClean="0"/>
              <a:t>1. Código de establecimiento: DOS (2) dígitos que corresponden a los DOS (2) primeros números </a:t>
            </a:r>
            <a:r>
              <a:rPr lang="es-AR" dirty="0" err="1" smtClean="0"/>
              <a:t>preimpresos</a:t>
            </a:r>
            <a:r>
              <a:rPr lang="es-AR" dirty="0" smtClean="0"/>
              <a:t> en el margen superior derecho de los formularios.</a:t>
            </a:r>
          </a:p>
          <a:p>
            <a:pPr>
              <a:defRPr/>
            </a:pPr>
            <a:r>
              <a:rPr lang="es-AR" dirty="0" smtClean="0"/>
              <a:t>2. Tipo de comprobante: DOS (2) dígitos que corresponden a:</a:t>
            </a:r>
          </a:p>
          <a:p>
            <a:pPr>
              <a:defRPr/>
            </a:pPr>
            <a:r>
              <a:rPr lang="es-AR" dirty="0" smtClean="0"/>
              <a:t>01 C1116B.</a:t>
            </a:r>
          </a:p>
          <a:p>
            <a:pPr>
              <a:defRPr/>
            </a:pPr>
            <a:r>
              <a:rPr lang="es-AR" dirty="0" smtClean="0"/>
              <a:t>02 C1116C.</a:t>
            </a:r>
          </a:p>
          <a:p>
            <a:pPr>
              <a:defRPr/>
            </a:pPr>
            <a:r>
              <a:rPr lang="es-AR" dirty="0" smtClean="0"/>
              <a:t>3. Número de comprobante: OCHO (8) dígitos correspondientes a los OCHO (8) últimos números </a:t>
            </a:r>
            <a:r>
              <a:rPr lang="es-AR" dirty="0" err="1" smtClean="0"/>
              <a:t>preimpresos</a:t>
            </a:r>
            <a:r>
              <a:rPr lang="es-AR" dirty="0" smtClean="0"/>
              <a:t> en el margen superior derecho de los formularios.</a:t>
            </a:r>
          </a:p>
          <a:p>
            <a:pPr>
              <a:defRPr/>
            </a:pPr>
            <a:r>
              <a:rPr lang="es-AR" dirty="0" smtClean="0"/>
              <a:t>ANEXO II - RG N° 2300(AFIP).</a:t>
            </a:r>
            <a:br>
              <a:rPr lang="es-AR" dirty="0" smtClean="0"/>
            </a:br>
            <a:r>
              <a:rPr lang="es-AR" dirty="0" smtClean="0"/>
              <a:t>Texto vigente según RG AFIP Nº 3100/2011</a:t>
            </a:r>
            <a:br>
              <a:rPr lang="es-AR" dirty="0" smtClean="0"/>
            </a:br>
            <a:endParaRPr lang="es-AR" dirty="0" smtClean="0"/>
          </a:p>
          <a:p>
            <a:pPr>
              <a:defRPr/>
            </a:pPr>
            <a:r>
              <a:rPr lang="es-AR" dirty="0" smtClean="0">
                <a:hlinkClick r:id="rId32" action="ppaction://hlinkfile"/>
              </a:rPr>
              <a:t>Visualizar Texto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a:t>
            </a:r>
            <a:r>
              <a:rPr lang="es-AR" dirty="0" smtClean="0">
                <a:hlinkClick r:id="rId33" action="ppaction://hlinkfile"/>
              </a:rPr>
              <a:t>Visualizar Texto</a:t>
            </a:r>
            <a:endParaRPr lang="es-AR" dirty="0" smtClean="0"/>
          </a:p>
          <a:p>
            <a:pPr>
              <a:defRPr/>
            </a:pPr>
            <a:r>
              <a:rPr lang="es-AR" dirty="0" smtClean="0"/>
              <a:t>ANEXO III - RG N° 2300(AFIP).</a:t>
            </a:r>
            <a:br>
              <a:rPr lang="es-AR" dirty="0" smtClean="0"/>
            </a:br>
            <a:r>
              <a:rPr lang="es-AR" dirty="0" smtClean="0"/>
              <a:t>Texto vigente según RG AFIP Nº 2353/2007</a:t>
            </a:r>
            <a:br>
              <a:rPr lang="es-AR" dirty="0" smtClean="0"/>
            </a:br>
            <a:endParaRPr lang="es-AR" dirty="0" smtClean="0"/>
          </a:p>
          <a:p>
            <a:pPr>
              <a:defRPr/>
            </a:pPr>
            <a:r>
              <a:rPr lang="es-AR" dirty="0" smtClean="0"/>
              <a:t>AGENTES DE RETENCION</a:t>
            </a:r>
          </a:p>
          <a:p>
            <a:pPr>
              <a:defRPr/>
            </a:pPr>
            <a:r>
              <a:rPr lang="es-AR" dirty="0" smtClean="0"/>
              <a:t>A INFORMACION E INGRESO DE LOS IMPORTES DE LAS RETENCIONES PRACTICADAS</a:t>
            </a:r>
          </a:p>
          <a:p>
            <a:pPr>
              <a:defRPr/>
            </a:pPr>
            <a:r>
              <a:rPr lang="es-AR" dirty="0" smtClean="0"/>
              <a:t>Los agentes de retención comprendidos en el Artículo 2º deberán utilizar a efectos de informar los montos de las retenciones practicadas, el programa aplicativo "SICORE Sistema de Control de Retenciones".</a:t>
            </a:r>
          </a:p>
          <a:p>
            <a:pPr>
              <a:defRPr/>
            </a:pPr>
            <a:r>
              <a:rPr lang="es-AR" dirty="0" smtClean="0"/>
              <a:t>La información suministrada deberá ser correcta y completa en cuanto a la identificación del código de régimen de retención, datos del sujeto retenido, datos del comprobante </a:t>
            </a:r>
            <a:r>
              <a:rPr lang="es-AR" dirty="0" err="1" smtClean="0"/>
              <a:t>respaldatorio</a:t>
            </a:r>
            <a:r>
              <a:rPr lang="es-AR" dirty="0" smtClean="0"/>
              <a:t> de la operación, importe del comprobante y precio neto de la operación que sirve de base de cálculo a los efectos de la determinación de la retención practicada.</a:t>
            </a:r>
          </a:p>
          <a:p>
            <a:pPr>
              <a:defRPr/>
            </a:pPr>
            <a:r>
              <a:rPr lang="es-AR" dirty="0" smtClean="0"/>
              <a:t>El incumplimiento por parte del agente de retención lo hará pasible de las sanciones previstas en la Ley Nº 11.683, texto ordenado en 1998 y sus modificaciones.</a:t>
            </a:r>
          </a:p>
          <a:p>
            <a:pPr>
              <a:defRPr/>
            </a:pPr>
            <a:r>
              <a:rPr lang="es-AR" dirty="0" smtClean="0"/>
              <a:t>B EXPORTADORES E INTERMEDIARIOS</a:t>
            </a:r>
          </a:p>
          <a:p>
            <a:pPr>
              <a:defRPr/>
            </a:pPr>
            <a:r>
              <a:rPr lang="es-AR" dirty="0" smtClean="0"/>
              <a:t>Los responsables indicados en los incisos b) y c) del citado artículo deberán informar las retenciones en la declaración jurada del período fiscal en el que se efectúen, esto con independencia de que para su ingreso resulte de aplicación lo indicado en el Artículo 8º, primer párrafo.</a:t>
            </a:r>
          </a:p>
          <a:p>
            <a:pPr>
              <a:defRPr/>
            </a:pPr>
            <a:r>
              <a:rPr lang="es-AR" dirty="0" smtClean="0"/>
              <a:t>El programa aplicativo "SICORE Sistema de Control de Retenciones", reconocerá los importes de las retenciones correspondientes a regímenes alcanzados por esta situación, no considerándolos a los efectos de la determinación del saldo de la declaración jurada que se liquida.</a:t>
            </a:r>
          </a:p>
          <a:p>
            <a:pPr>
              <a:defRPr/>
            </a:pPr>
            <a:r>
              <a:rPr lang="es-AR" dirty="0" smtClean="0"/>
              <a:t>Asimismo, el sistema informará al usuario el monto total correspondiente a la sumatoria de importes de estas retenciones que deben ser ingresados de acuerdo con lo dispuesto en el primer párrafo del artículo 8º, utilizando para ello, los campos "A FAVOR AFIP Operaciones del período a ser ingresadas con el saldo de la declaración jurada del período siguiente".</a:t>
            </a:r>
          </a:p>
          <a:p>
            <a:pPr>
              <a:defRPr/>
            </a:pPr>
            <a:r>
              <a:rPr lang="es-AR" dirty="0" smtClean="0"/>
              <a:t>Adicionalmente el aplicativo indicará, del monto consignado en dichos campos, el importe factible de ser compensado al momento que se produzca su obligación de ingreso (Artículo 9º, primero y segundo párrafos), utilizando para ello el campo "A FAVOR AFIP Operaciones del período factibles de ser compensadas en la declaración jurada del período siguiente (DATO INFORMATIVO PARA EL CONTRIBUYENTE)".</a:t>
            </a:r>
          </a:p>
          <a:p>
            <a:pPr>
              <a:defRPr/>
            </a:pPr>
            <a:r>
              <a:rPr lang="es-AR" dirty="0" smtClean="0"/>
              <a:t>Asimismo, los responsables que deban cumplir el ingreso de las retenciones según lo indicado en el Artículo 8º, primer párrafo, deberán, en la declaración jurada del período fiscal que vence en dicha fecha, consignar en los campos "A FAVOR AFIP Operaciones del período anterior a ser ingresadas con el saldo de DJ actual", los montos que en el período anterior, el sistema calculó.</a:t>
            </a:r>
          </a:p>
          <a:p>
            <a:pPr>
              <a:defRPr/>
            </a:pPr>
            <a:r>
              <a:rPr lang="es-AR" dirty="0" smtClean="0"/>
              <a:t>"Por último, en el campo 'Operaciones del período anterior a ser compensadas en el período actual', el responsable informará el monto de las operaciones descriptas en el párrafo anterior, que pretende compensar. Para ello presentará el formulario de declaración jurada Nº 798, en la forma y condiciones establecidos en el cuarto párrafo del Artículo 9º de la presente. Este importe, deberá ser menor o igual al valor mostrado, en la declaración jurada del período fiscal anterior, en el campo 'A FAVOR AFIP - Operaciones del período factibles de ser compensadas en la declaración jurada del período siguiente (DATO INFORMATIVO PARA EL CONTRIBUYENTE).'"</a:t>
            </a:r>
          </a:p>
          <a:p>
            <a:pPr>
              <a:defRPr/>
            </a:pPr>
            <a:r>
              <a:rPr lang="es-AR" dirty="0" smtClean="0"/>
              <a:t>El monto total correspondiente a la suma de los importes de las retenciones practicadas por los exportadores podrá ser compensado con el monto del impuesto al valor agregado facturado por el cual formulen las solicitudes de reintegro hasta el mes, inclusive, en que opere el vencimiento para el ingreso de las mencionadas retenciones.</a:t>
            </a:r>
          </a:p>
          <a:p>
            <a:pPr>
              <a:defRPr/>
            </a:pPr>
            <a:r>
              <a:rPr lang="es-AR" dirty="0" smtClean="0"/>
              <a:t>Anexo Texto original según RG AFIP Nº 2300/2007 Texto original según RG AFIP Nº 2300/2007 :</a:t>
            </a:r>
          </a:p>
          <a:p>
            <a:pPr>
              <a:defRPr/>
            </a:pPr>
            <a:r>
              <a:rPr lang="es-AR" dirty="0" smtClean="0"/>
              <a:t>Texto original según RG AFIP Nº 2300/2007 AGENTES DE RETENCION</a:t>
            </a:r>
          </a:p>
          <a:p>
            <a:pPr>
              <a:defRPr/>
            </a:pPr>
            <a:r>
              <a:rPr lang="es-AR" dirty="0" smtClean="0"/>
              <a:t>A INFORMACION E INGRESO DE LOS IMPORTES DE LAS RETENCIONES PRACTICADAS</a:t>
            </a:r>
          </a:p>
          <a:p>
            <a:pPr>
              <a:defRPr/>
            </a:pPr>
            <a:r>
              <a:rPr lang="es-AR" dirty="0" smtClean="0"/>
              <a:t>Los agentes de retención comprendidos en el Artículo 2º deberán utilizar a efectos de informar los montos de las retenciones practicadas, el programa aplicativo "SICORE Sistema de Control de Retenciones".</a:t>
            </a:r>
          </a:p>
          <a:p>
            <a:pPr>
              <a:defRPr/>
            </a:pPr>
            <a:r>
              <a:rPr lang="es-AR" dirty="0" smtClean="0"/>
              <a:t>La información suministrada deberá ser correcta y completa en cuanto a la identificación del código de régimen de retención, datos del sujeto retenido, datos del comprobante </a:t>
            </a:r>
            <a:r>
              <a:rPr lang="es-AR" dirty="0" err="1" smtClean="0"/>
              <a:t>respaldatorio</a:t>
            </a:r>
            <a:r>
              <a:rPr lang="es-AR" dirty="0" smtClean="0"/>
              <a:t> de la operación, importe del comprobante y precio neto de la operación que sirve de base de cálculo a los efectos de la determinación de la retención practicada.</a:t>
            </a:r>
          </a:p>
          <a:p>
            <a:pPr>
              <a:defRPr/>
            </a:pPr>
            <a:r>
              <a:rPr lang="es-AR" dirty="0" smtClean="0"/>
              <a:t>El incumplimiento por parte del agente de retención lo hará pasible de las sanciones previstas en la Ley Nº 11.683, texto ordenado en 1998 y sus modificaciones.</a:t>
            </a:r>
          </a:p>
          <a:p>
            <a:pPr>
              <a:defRPr/>
            </a:pPr>
            <a:r>
              <a:rPr lang="es-AR" dirty="0" smtClean="0"/>
              <a:t>B EXPORTADORES E INTERMEDIARIOS</a:t>
            </a:r>
          </a:p>
          <a:p>
            <a:pPr>
              <a:defRPr/>
            </a:pPr>
            <a:r>
              <a:rPr lang="es-AR" dirty="0" smtClean="0"/>
              <a:t>Los responsables indicados en los incisos b) y c) del citado artículo deberán informar las retenciones en la declaración jurada del período fiscal en el que se efectúen, esto con independencia de que para su ingreso resulte de aplicación lo indicado en el Artículo 8º, primer párrafo.</a:t>
            </a:r>
          </a:p>
          <a:p>
            <a:pPr>
              <a:defRPr/>
            </a:pPr>
            <a:r>
              <a:rPr lang="es-AR" dirty="0" smtClean="0"/>
              <a:t>El programa aplicativo "SICORE Sistema de Control de Retenciones", reconocerá los importes de las retenciones correspondientes a regímenes alcanzados por esta situación, no considerándolos a los efectos de la determinación del saldo de la declaración jurada que se liquida.</a:t>
            </a:r>
          </a:p>
          <a:p>
            <a:pPr>
              <a:defRPr/>
            </a:pPr>
            <a:r>
              <a:rPr lang="es-AR" dirty="0" smtClean="0"/>
              <a:t>Asimismo, el sistema informará al usuario el monto total correspondiente a la sumatoria de importes de estas retenciones que deben ser ingresados de acuerdo con lo dispuesto en el primer párrafo del artículo 8º, utilizando para ello, los campos "A FAVOR AFIP Operaciones del período a ser ingresadas con el saldo de la declaración jurada del período siguiente".</a:t>
            </a:r>
          </a:p>
          <a:p>
            <a:pPr>
              <a:defRPr/>
            </a:pPr>
            <a:r>
              <a:rPr lang="es-AR" dirty="0" smtClean="0"/>
              <a:t>Adicionalmente el aplicativo indicará, del monto consignado en dichos campos, el importe factible de ser compensado al momento que se produzca su obligación de ingreso (Artículo 9º, primero y segundo párrafos), utilizando para ello el campo "A FAVOR AFIP Operaciones del período factibles de ser compensadas en la declaración jurada del período siguiente (DATO INFORMATIVO PARA EL CONTRIBUYENTE)".</a:t>
            </a:r>
          </a:p>
          <a:p>
            <a:pPr>
              <a:defRPr/>
            </a:pPr>
            <a:r>
              <a:rPr lang="es-AR" dirty="0" smtClean="0"/>
              <a:t>Asimismo, los responsables que deban cumplir el ingreso de las retenciones según lo indicado en el Artículo 8º, primer párrafo, deberán, en la declaración jurada del período fiscal que vence en dicha fecha, consignar en los campos "A FAVOR AFIP Operaciones del período anterior a ser ingresadas con el saldo de DJ actual", los montos que en el período anterior, el sistema calculó.</a:t>
            </a:r>
          </a:p>
          <a:p>
            <a:pPr>
              <a:defRPr/>
            </a:pPr>
            <a:r>
              <a:rPr lang="es-AR" dirty="0" smtClean="0"/>
              <a:t>Por último, en el campo "Operaciones del período anterior a ser compensadas en el período actual", el responsable informará el monto de las operaciones descriptas en el párrafo anterior, que pretende compensar. Para ello presentará el formulario de declaración jurada Nº 798 en la dependencia de este Organismo en la que se encuentre inscripto. Este importe, deberá ser menor o igual al valor mostrado, en la declaración jurada del período fiscal anterior, en el campo "A FAVOR AFIP Operaciones del período factibles de ser compensadas en la declaración jurada del período siguiente (DATO INFORMATIVO PARA EL CONTRIBUYENTE)".</a:t>
            </a:r>
          </a:p>
          <a:p>
            <a:pPr>
              <a:defRPr/>
            </a:pPr>
            <a:r>
              <a:rPr lang="es-AR" dirty="0" smtClean="0"/>
              <a:t>El monto total correspondiente a la suma de los importes de las retenciones practicadas por los exportadores podrá ser compensado con el monto del impuesto al valor agregado facturado por el cual formulen las solicitudes de reintegro hasta el mes, inclusive, en que opere el vencimiento para el ingreso de las mencionadas retenciones.</a:t>
            </a:r>
          </a:p>
          <a:p>
            <a:pPr>
              <a:defRPr/>
            </a:pPr>
            <a:r>
              <a:rPr lang="es-AR" dirty="0" smtClean="0"/>
              <a:t>ANEXO IV - RG N° 2300(AFIP).</a:t>
            </a:r>
            <a:br>
              <a:rPr lang="es-AR" dirty="0" smtClean="0"/>
            </a:br>
            <a:endParaRPr lang="es-AR" dirty="0" smtClean="0"/>
          </a:p>
          <a:p>
            <a:pPr>
              <a:defRPr/>
            </a:pPr>
            <a:r>
              <a:rPr lang="es-AR" dirty="0" smtClean="0"/>
              <a:t>PROGRAMA APLICATIVO "AFIP DGI BOLSAS DE CEREALES Versión 1.0"</a:t>
            </a:r>
          </a:p>
          <a:p>
            <a:pPr>
              <a:defRPr/>
            </a:pPr>
            <a:r>
              <a:rPr lang="es-AR" dirty="0" smtClean="0"/>
              <a:t>A CARACTERISTICAS, FUNCIONES Y ASPECTOS TECNICOS</a:t>
            </a:r>
          </a:p>
          <a:p>
            <a:pPr>
              <a:defRPr/>
            </a:pPr>
            <a:r>
              <a:rPr lang="es-AR" dirty="0" smtClean="0"/>
              <a:t>La utilización del sistema "AFIP DGI BOLSAS DE CEREALES Versión 1.0" requiere tener </a:t>
            </a:r>
            <a:r>
              <a:rPr lang="es-AR" dirty="0" err="1" smtClean="0"/>
              <a:t>preinstalado</a:t>
            </a:r>
            <a:r>
              <a:rPr lang="es-AR" dirty="0" smtClean="0"/>
              <a:t> el sistema informático "</a:t>
            </a:r>
            <a:r>
              <a:rPr lang="es-AR" dirty="0" err="1" smtClean="0"/>
              <a:t>S.I.Ap</a:t>
            </a:r>
            <a:r>
              <a:rPr lang="es-AR" dirty="0" smtClean="0"/>
              <a:t>. Sistema Integrado de Aplicaciones Versión 3.1 </a:t>
            </a:r>
            <a:r>
              <a:rPr lang="es-AR" dirty="0" err="1" smtClean="0"/>
              <a:t>Release</a:t>
            </a:r>
            <a:r>
              <a:rPr lang="es-AR" dirty="0" smtClean="0"/>
              <a:t> 2". Está preparado para ejecutarse en computadoras tipo AT 486 o superiores con sistema operativo "</a:t>
            </a:r>
            <a:r>
              <a:rPr lang="es-AR" dirty="0" err="1" smtClean="0"/>
              <a:t>windows</a:t>
            </a:r>
            <a:r>
              <a:rPr lang="es-AR" dirty="0" smtClean="0"/>
              <a:t> 95" o superior, con disquetera de 3&amp;189;" HD (1.44 Mb), 16 Mb de memoria RAM (recomendable 32 Mb) y disco rígido con un mínimo de 30 Mb disponibles.</a:t>
            </a:r>
          </a:p>
          <a:p>
            <a:pPr>
              <a:defRPr/>
            </a:pPr>
            <a:r>
              <a:rPr lang="es-AR" dirty="0" smtClean="0"/>
              <a:t>El sistema permite:</a:t>
            </a:r>
          </a:p>
          <a:p>
            <a:pPr>
              <a:defRPr/>
            </a:pPr>
            <a:r>
              <a:rPr lang="es-AR" dirty="0" smtClean="0"/>
              <a:t>1. Carga de datos a través del teclado o por importación de los mismos desde un archivo externo.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(http://www.afip.gov.ar).</a:t>
            </a:r>
          </a:p>
          <a:p>
            <a:pPr>
              <a:defRPr/>
            </a:pPr>
            <a:r>
              <a:rPr lang="es-AR" dirty="0" smtClean="0"/>
              <a:t>4. Impresión de la declaración jurada que acompaña a los soportes que el responsable presenta.</a:t>
            </a:r>
          </a:p>
          <a:p>
            <a:pPr>
              <a:defRPr/>
            </a:pPr>
            <a:r>
              <a:rPr lang="es-AR" dirty="0" smtClean="0"/>
              <a:t>5. Emisión de listados con los datos que se graban en los archivos para el control del responsable.</a:t>
            </a:r>
          </a:p>
          <a:p>
            <a:pPr>
              <a:defRPr/>
            </a:pPr>
            <a:r>
              <a:rPr lang="es-AR" dirty="0" smtClean="0"/>
              <a:t>6. Soporte de las impresoras predeterminadas por "</a:t>
            </a:r>
            <a:r>
              <a:rPr lang="es-AR" dirty="0" err="1" smtClean="0"/>
              <a:t>windows</a:t>
            </a:r>
            <a:r>
              <a:rPr lang="es-AR" dirty="0" smtClean="0"/>
              <a:t>".</a:t>
            </a:r>
          </a:p>
          <a:p>
            <a:pPr>
              <a:defRPr/>
            </a:pPr>
            <a:r>
              <a:rPr lang="es-AR" dirty="0" smtClean="0"/>
              <a:t>7. Generación de soportes de resguardo de la información del contribuyente.</a:t>
            </a:r>
          </a:p>
          <a:p>
            <a:pPr>
              <a:defRPr/>
            </a:pPr>
            <a:r>
              <a:rPr lang="es-AR" dirty="0" smtClean="0"/>
              <a:t>8.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de "Internet" a través de cualquier medio (telefónico, satelital, fibra óptica, cable modem o inalámbrica) con su correspondiente equipamiento de enlace y transmisión digital. Asimismo, deberá disponerse de un navegador "Browser" "Internet Explorer", "Netscape" o similar para leer e interpretar páginas en formatos compatibles.</a:t>
            </a:r>
          </a:p>
          <a:p>
            <a:pPr>
              <a:defRPr/>
            </a:pPr>
            <a:r>
              <a:rPr lang="es-AR" dirty="0" smtClean="0"/>
              <a:t>En caso de efectuarse una presentación rectificativa, se consignarán en ella todos los conceptos contenidos en la originaria, incluso aquellos que no hayan sufrido modificaciones.</a:t>
            </a:r>
          </a:p>
          <a:p>
            <a:pPr>
              <a:defRPr/>
            </a:pPr>
            <a:r>
              <a:rPr lang="es-AR" dirty="0" smtClean="0"/>
              <a:t>B PRESENTACION MEDIANTE SOPORTE MAGNETICO</a:t>
            </a:r>
          </a:p>
          <a:p>
            <a:pPr>
              <a:defRPr/>
            </a:pPr>
            <a:r>
              <a:rPr lang="es-AR" dirty="0" smtClean="0"/>
              <a:t>Se efectuará en disquete de TRES PULGADAS Y MEDIA (3&amp;189;") HD, rotulado con indicación de la denominación y Clave </a:t>
            </a:r>
            <a:r>
              <a:rPr lang="es-AR" dirty="0" err="1" smtClean="0"/>
              <a:t>Unica</a:t>
            </a:r>
            <a:r>
              <a:rPr lang="es-AR" dirty="0" smtClean="0"/>
              <a:t> de Identificación Tributaria (C.U.I.T.) de la Bolsa de Cereales que presenta la información.</a:t>
            </a:r>
          </a:p>
          <a:p>
            <a:pPr>
              <a:defRPr/>
            </a:pPr>
            <a:r>
              <a:rPr lang="es-AR" dirty="0" smtClean="0"/>
              <a:t>En el momento de la presentación a que se refiere el artículo 19, se procederá a la lectura, validación y grabación de la información contenida en el archivo magnético, y se verificará si ella responde a los datos contenidos en el formulario de declaración jurada Nº 647.</a:t>
            </a:r>
          </a:p>
          <a:p>
            <a:pPr>
              <a:defRPr/>
            </a:pPr>
            <a:r>
              <a:rPr lang="es-AR" dirty="0" smtClean="0"/>
              <a:t>De comprobarse errores, inconsistencias, utilización de un programa diferente al provisto o presencia de archivos defectuosos, la presentación será rechazada, generándose una constancia de tal situación.</a:t>
            </a:r>
          </a:p>
          <a:p>
            <a:pPr>
              <a:defRPr/>
            </a:pPr>
            <a:r>
              <a:rPr lang="es-AR" dirty="0" smtClean="0"/>
              <a:t>De resultar aceptada la información se entregará un "acuse de recibo" o "tique acuse de recibo", según la forma de presentación.</a:t>
            </a:r>
          </a:p>
          <a:p>
            <a:pPr>
              <a:defRPr/>
            </a:pPr>
            <a:r>
              <a:rPr lang="es-AR" dirty="0" smtClean="0"/>
              <a:t>ANEXO V - RG N° 2300(AFIP).</a:t>
            </a:r>
            <a:br>
              <a:rPr lang="es-AR" dirty="0" smtClean="0"/>
            </a:br>
            <a:r>
              <a:rPr lang="es-AR" dirty="0" smtClean="0"/>
              <a:t>Texto vigente según RG AFIP Nº 2749/2010</a:t>
            </a:r>
            <a:br>
              <a:rPr lang="es-AR" dirty="0" smtClean="0"/>
            </a:br>
            <a:endParaRPr lang="es-AR" dirty="0" smtClean="0"/>
          </a:p>
          <a:p>
            <a:pPr>
              <a:defRPr/>
            </a:pPr>
            <a:r>
              <a:rPr lang="es-AR" dirty="0" smtClean="0"/>
              <a:t>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6. De haberse declarado maquinarias se deberá presentar fotocopia de la documentación </a:t>
            </a:r>
            <a:r>
              <a:rPr lang="es-AR" dirty="0" err="1" smtClean="0"/>
              <a:t>respaldatoria</a:t>
            </a:r>
            <a:r>
              <a:rPr lang="es-AR" dirty="0" smtClean="0"/>
              <a:t> del dominio de las mismas y/o fotocopia del contrato por el cual se explota la maquinaria de terceros ("leasing", alquiler, etc.)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 TRAMITES DE REINCLUSION EN EL "REGISTRO"</a:t>
            </a:r>
          </a:p>
          <a:p>
            <a:pPr>
              <a:defRPr/>
            </a:pPr>
            <a:r>
              <a:rPr lang="es-AR" dirty="0" smtClean="0"/>
              <a:t>Cualquiera sea la categoría de inclusión -excepto corredor-: fotocopia del documento de identidad del presentante, (titular o autorizado conforme a las previsiones de la Resolución General Nº 2.239, su modificatoria y complementarias).</a:t>
            </a:r>
          </a:p>
          <a:p>
            <a:pPr>
              <a:defRPr/>
            </a:pPr>
            <a:r>
              <a:rPr lang="es-AR" dirty="0" smtClean="0"/>
              <a:t>Cuando dicha fotocopia no se encuentre autenticada por escribano público, deberá exhibirse el documento de identidad, al momento de la presentación.</a:t>
            </a:r>
          </a:p>
          <a:p>
            <a:pPr>
              <a:defRPr/>
            </a:pPr>
            <a:r>
              <a:rPr lang="es-AR" dirty="0" smtClean="0"/>
              <a:t>Anexo Texto según RG AFIP Nº 2353/2007 Texto según RG AFIP Nº 2353/2007 :</a:t>
            </a:r>
          </a:p>
          <a:p>
            <a:pPr>
              <a:defRPr/>
            </a:pPr>
            <a:r>
              <a:rPr lang="es-AR" dirty="0" smtClean="0"/>
              <a:t>Texto según RG AFIP Nº 2353/2007 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6. De haberse declarado maquinarias se deberá presentar fotocopia de la documentación </a:t>
            </a:r>
            <a:r>
              <a:rPr lang="es-AR" dirty="0" err="1" smtClean="0"/>
              <a:t>respaldatoria</a:t>
            </a:r>
            <a:r>
              <a:rPr lang="es-AR" dirty="0" smtClean="0"/>
              <a:t> del dominio de las mismas y/o fotocopia del contrato por el cual se explota la maquinaria de terceros ("leasing", alquiler, etc.)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TRAMITES DE ACTUALIZACION DE CLAVE BANCARIA UNIFORME (C.B.U.) Y REINCLUSION EN EL "REGISTRO".</a:t>
            </a:r>
          </a:p>
          <a:p>
            <a:pPr>
              <a:defRPr/>
            </a:pPr>
            <a:r>
              <a:rPr lang="es-AR" dirty="0" smtClean="0"/>
              <a:t>Cualquiera sea la categoría de inclusión -excepto corredor-:</a:t>
            </a:r>
          </a:p>
          <a:p>
            <a:pPr>
              <a:defRPr/>
            </a:pPr>
            <a:r>
              <a:rPr lang="es-AR" dirty="0" smtClean="0"/>
              <a:t>a) Fotocopia del documento de identidad del presentante, (titular o autorizado conforme las previsiones de la Resolución General Nº 2239, su modificatoria y complementaria) y</a:t>
            </a:r>
          </a:p>
          <a:p>
            <a:pPr>
              <a:defRPr/>
            </a:pPr>
            <a:r>
              <a:rPr lang="es-AR" dirty="0" smtClean="0"/>
              <a:t>1.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(Incorpora punto 6) en el inciso a) en el Apartado A del Anexo V)</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TRAMITES DE ACTUALIZACION DE CLAVE BANCARIA UNIFORME (C.B.U.) Y REINCLUSION EN EL "REGISTRO".</a:t>
            </a:r>
          </a:p>
          <a:p>
            <a:pPr>
              <a:defRPr/>
            </a:pPr>
            <a:r>
              <a:rPr lang="es-AR" dirty="0" smtClean="0"/>
              <a:t>Cualquiera sea la categoría de inclusión -excepto corredor-:</a:t>
            </a:r>
          </a:p>
          <a:p>
            <a:pPr>
              <a:defRPr/>
            </a:pPr>
            <a:r>
              <a:rPr lang="es-AR" dirty="0" smtClean="0"/>
              <a:t>a) Fotocopia del documento de identidad del presentante, (titular o autorizado conforme las previsiones de la Resolución General Nº 2239, su modificatoria y complementaria) y</a:t>
            </a:r>
          </a:p>
          <a:p>
            <a:pPr>
              <a:defRPr/>
            </a:pPr>
            <a:r>
              <a:rPr lang="es-AR" dirty="0" smtClean="0"/>
              <a:t>1.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ANEXO VI - RG N° 2300(AFIP).</a:t>
            </a:r>
            <a:br>
              <a:rPr lang="es-AR" dirty="0" smtClean="0"/>
            </a:br>
            <a:r>
              <a:rPr lang="es-AR" dirty="0" smtClean="0"/>
              <a:t>Texto vigente según RG AFIP Nº 3100/2011</a:t>
            </a:r>
            <a:br>
              <a:rPr lang="es-AR" dirty="0" smtClean="0"/>
            </a:br>
            <a:endParaRPr lang="es-AR" dirty="0" smtClean="0"/>
          </a:p>
          <a:p>
            <a:pPr>
              <a:defRPr/>
            </a:pPr>
            <a:r>
              <a:rPr lang="es-AR" dirty="0" smtClean="0"/>
              <a:t>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la cantidad de granos comercializados y/o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Carencia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Traslado de granos sin Carta de Porte y/o incumplimientos a las disposiciones de las normas conjuntas Resolución General Nº 1593 (AFIP) y Resolución Nº 456 (</a:t>
            </a:r>
            <a:r>
              <a:rPr lang="es-AR" dirty="0" err="1" smtClean="0"/>
              <a:t>SAGPyA</a:t>
            </a:r>
            <a:r>
              <a:rPr lang="es-AR" dirty="0" smtClean="0"/>
              <a:t>), y Resolución General Nº 2595 (AFIP), Resolución Nº 3253 (ONCCA) y Disposición Nº 6/09 (SSTA) y sus respectivas modificatorias y complementarias, así como aquellas normas que en el futuro las sustituyan o reemplacen.</a:t>
            </a:r>
          </a:p>
          <a:p>
            <a:pPr>
              <a:defRPr/>
            </a:pPr>
            <a:r>
              <a:rPr lang="es-AR" dirty="0" smtClean="0"/>
              <a:t>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17. Falta de correspondencia entre los datos informados y la realidad económica de la Actividad desarrollada por el contribuyente, determinada mediante controles objetivos practicados con motivo de verificaciones y/o fiscalizaciones.</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Anexo Texto según RG AFIP Nº 2353/2007 Texto según RG AFIP Nº 2353/2007 :</a:t>
            </a:r>
          </a:p>
          <a:p>
            <a:pPr>
              <a:defRPr/>
            </a:pPr>
            <a:r>
              <a:rPr lang="es-AR" dirty="0" smtClean="0"/>
              <a:t>Texto según RG AFIP Nº 2353/2007 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la cantidad de granos comercializados y/o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Carencia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Incumplimientos a las normas conjuntas Resolución General Nº 1593 (AFIP) y Resolución Nº 456 (SAGPYA), y Resolución General Nº 1880 (AFIP), Resoluciones </a:t>
            </a:r>
            <a:r>
              <a:rPr lang="es-AR" dirty="0" err="1" smtClean="0"/>
              <a:t>Nros</a:t>
            </a:r>
            <a:r>
              <a:rPr lang="es-AR" dirty="0" smtClean="0"/>
              <a:t>. 335 (SAGPYA) y 317 (ST), y sus respectivas modificatorias y complementarias.13.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Modificado por:</a:t>
            </a:r>
          </a:p>
          <a:p>
            <a:pPr>
              <a:defRPr/>
            </a:pPr>
            <a:r>
              <a:rPr lang="es-AR" dirty="0" smtClean="0">
                <a:hlinkClick r:id="rId7" action="ppaction://hlinkfile"/>
              </a:rPr>
              <a:t>Resolución General Nº 2353/2007</a:t>
            </a:r>
            <a:r>
              <a:rPr lang="es-AR" dirty="0" smtClean="0"/>
              <a:t> Articulo Nº 1 (Punto 3 del Apartado B) del Anexo VI, </a:t>
            </a:r>
            <a:r>
              <a:rPr lang="es-AR" dirty="0" err="1" smtClean="0"/>
              <a:t>sustituído</a:t>
            </a:r>
            <a:r>
              <a:rPr lang="es-AR" dirty="0" smtClean="0"/>
              <a:t> Punto 2 del Apartado C) del Anexo VI,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Carencia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Incumplimientos a las normas conjuntas Resolución General Nº 1593 (AFIP) y Resolución Nº 456 (SAGPYA), y Resolución General Nº 1880 (AFIP), Resoluciones </a:t>
            </a:r>
            <a:r>
              <a:rPr lang="es-AR" dirty="0" err="1" smtClean="0"/>
              <a:t>Nros</a:t>
            </a:r>
            <a:r>
              <a:rPr lang="es-AR" dirty="0" smtClean="0"/>
              <a:t>. 335 (SAGPYA) y 317 (ST), y sus respectivas modificatorias y complementarias.13.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del querellante o denunciante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ANEXO VII - RG N° 2300(AFIP).</a:t>
            </a:r>
            <a:br>
              <a:rPr lang="es-AR" dirty="0" smtClean="0"/>
            </a:br>
            <a:endParaRPr lang="es-AR" dirty="0" smtClean="0"/>
          </a:p>
          <a:p>
            <a:pPr>
              <a:defRPr/>
            </a:pPr>
            <a:r>
              <a:rPr lang="es-AR" dirty="0" smtClean="0"/>
              <a:t>DECLARACION JURADA DEL IMPUESTO AL VALOR AGREGADO</a:t>
            </a:r>
          </a:p>
          <a:p>
            <a:pPr>
              <a:defRPr/>
            </a:pPr>
            <a:r>
              <a:rPr lang="es-AR" dirty="0" smtClean="0"/>
              <a:t>La pantalla "Devolución de retenciones agropecuarias", será mostrada por el sistema, si el contribuyente marca la opción "Régimen de devolución de retenciones agropecuarias", en la pantalla "Datos descriptivos", de la versión vigente.</a:t>
            </a:r>
          </a:p>
          <a:p>
            <a:pPr>
              <a:defRPr/>
            </a:pPr>
            <a:r>
              <a:rPr lang="es-AR" dirty="0" smtClean="0"/>
              <a:t>ANEXO VIII - RG N° 2300(AFIP).</a:t>
            </a:r>
            <a:br>
              <a:rPr lang="es-AR" dirty="0" smtClean="0"/>
            </a:br>
            <a:endParaRPr lang="es-AR" dirty="0" smtClean="0"/>
          </a:p>
          <a:p>
            <a:pPr>
              <a:defRPr/>
            </a:pPr>
            <a:r>
              <a:rPr lang="es-AR" dirty="0" smtClean="0">
                <a:hlinkClick r:id="rId34" action="ppaction://hlinkfile"/>
              </a:rPr>
              <a:t>Visualizar Texto</a:t>
            </a:r>
            <a:endParaRPr lang="es-AR" dirty="0" smtClean="0"/>
          </a:p>
          <a:p>
            <a:pPr>
              <a:defRPr/>
            </a:pPr>
            <a:r>
              <a:rPr lang="es-AR" dirty="0" smtClean="0"/>
              <a:t>ANEXO IX - RG N° 2300(AFIP).</a:t>
            </a:r>
            <a:br>
              <a:rPr lang="es-AR" dirty="0" smtClean="0"/>
            </a:br>
            <a:r>
              <a:rPr lang="es-AR" dirty="0" smtClean="0"/>
              <a:t>Texto vigente según RG AFIP Nº 2749/2010</a:t>
            </a:r>
            <a:br>
              <a:rPr lang="es-AR" dirty="0" smtClean="0"/>
            </a:br>
            <a:endParaRPr lang="es-AR" dirty="0" smtClean="0"/>
          </a:p>
          <a:p>
            <a:pPr>
              <a:defRPr/>
            </a:pPr>
            <a:r>
              <a:rPr lang="es-AR" dirty="0" smtClean="0">
                <a:hlinkClick r:id="rId35" action="ppaction://hlinkfile"/>
              </a:rPr>
              <a:t>Visualizar Anexo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CARACTERISTICAS, FUNCIONES Y ASPECTOS TECNICOS PARA EL USO DEL APLICATIVO "AFIP DGI REGISTRO FISCAL DE OPERADORES DE GRANOS"</a:t>
            </a:r>
          </a:p>
          <a:p>
            <a:pPr>
              <a:defRPr/>
            </a:pPr>
            <a:r>
              <a:rPr lang="es-AR" dirty="0" smtClean="0"/>
              <a:t>La utilización del sistema "AFIP DGI Registro Fiscal de Operadores de Granos y Legumbres </a:t>
            </a:r>
            <a:r>
              <a:rPr lang="es-AR" dirty="0" err="1" smtClean="0"/>
              <a:t>SecasVersión</a:t>
            </a:r>
            <a:r>
              <a:rPr lang="es-AR" dirty="0" smtClean="0"/>
              <a:t> 2.0" requiere tener </a:t>
            </a:r>
            <a:r>
              <a:rPr lang="es-AR" dirty="0" err="1" smtClean="0"/>
              <a:t>preinstalado</a:t>
            </a:r>
            <a:r>
              <a:rPr lang="es-AR" dirty="0" smtClean="0"/>
              <a:t> el sistema informático "</a:t>
            </a:r>
            <a:r>
              <a:rPr lang="es-AR" dirty="0" err="1" smtClean="0"/>
              <a:t>S.I.Ap</a:t>
            </a:r>
            <a:r>
              <a:rPr lang="es-AR" dirty="0" smtClean="0"/>
              <a:t>. Sistema Integrado de Aplicaciones Versión 3.1 </a:t>
            </a:r>
            <a:r>
              <a:rPr lang="es-AR" dirty="0" err="1" smtClean="0"/>
              <a:t>Release</a:t>
            </a:r>
            <a:r>
              <a:rPr lang="es-AR" dirty="0" smtClean="0"/>
              <a:t> 2". Está preparado para ejecutarse en computadoras tipo AT 486 o superiores con sistema operativo Windows 95 o superior, con disquetera de TRES PULGADAS Y MEDIA (3&amp;189;"), HD (1,44 Mb), 32 Mb de memoria RAM y disco rígido con un mínimo de 50 Mb disponibles.</a:t>
            </a:r>
          </a:p>
          <a:p>
            <a:pPr>
              <a:defRPr/>
            </a:pPr>
            <a:r>
              <a:rPr lang="es-AR" dirty="0" smtClean="0"/>
              <a:t>El sistema permite:</a:t>
            </a:r>
          </a:p>
          <a:p>
            <a:pPr>
              <a:defRPr/>
            </a:pPr>
            <a:r>
              <a:rPr lang="es-AR" dirty="0" smtClean="0"/>
              <a:t>1. Carga Manual de datos a través del teclado.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(http://www.afip.gov.ar).</a:t>
            </a:r>
          </a:p>
          <a:p>
            <a:pPr>
              <a:defRPr/>
            </a:pPr>
            <a:r>
              <a:rPr lang="es-AR" dirty="0" smtClean="0"/>
              <a:t>4. Impresión de la declaración jurada que acompaña a los soportes que el responsable presenta.</a:t>
            </a:r>
          </a:p>
          <a:p>
            <a:pPr>
              <a:defRPr/>
            </a:pPr>
            <a:r>
              <a:rPr lang="es-AR" dirty="0" smtClean="0"/>
              <a:t>5. Emisión de listados con los datos que se graban en los archivos para el control del responsable.</a:t>
            </a:r>
          </a:p>
          <a:p>
            <a:pPr>
              <a:defRPr/>
            </a:pPr>
            <a:r>
              <a:rPr lang="es-AR" dirty="0" smtClean="0"/>
              <a:t>6. Soporte de las impresoras predeterminadas por "</a:t>
            </a:r>
            <a:r>
              <a:rPr lang="es-AR" dirty="0" err="1" smtClean="0"/>
              <a:t>windows</a:t>
            </a:r>
            <a:r>
              <a:rPr lang="es-AR" dirty="0" smtClean="0"/>
              <a:t>".</a:t>
            </a:r>
          </a:p>
          <a:p>
            <a:pPr>
              <a:defRPr/>
            </a:pPr>
            <a:r>
              <a:rPr lang="es-AR" dirty="0" smtClean="0"/>
              <a:t>7. Generación de soportes de resguardo de la información del contribuyente. Asimismo,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a "Internet" a través de cualquier medio (telefónico, satelital, fibra óptica, cable módem o inalámbrico) con su correspondiente equipamiento de enlace y transmisión digital. Además, deberá disponerse de un navegador ("Browser") "Internet Explorer", "Netscape" o similar para leer e interpretar páginas en formatos compatibles.</a:t>
            </a:r>
          </a:p>
          <a:p>
            <a:pPr>
              <a:defRPr/>
            </a:pPr>
            <a:r>
              <a:rPr lang="es-AR" dirty="0" smtClean="0"/>
              <a:t>En caso de efectuarse una presentación como "Actualización de Datos", se consignarán en ella, todos los conceptos solicitados por el aplicativo, incluso aquellos que ya se encontraban informados.</a:t>
            </a:r>
          </a:p>
          <a:p>
            <a:pPr>
              <a:defRPr/>
            </a:pPr>
            <a:r>
              <a:rPr lang="es-AR" dirty="0" smtClean="0"/>
              <a:t>ANEXO X - RG N° 2300(AFIP).</a:t>
            </a:r>
            <a:br>
              <a:rPr lang="es-AR" dirty="0" smtClean="0"/>
            </a:br>
            <a:r>
              <a:rPr lang="es-AR" dirty="0" smtClean="0"/>
              <a:t>Texto vigente según RG AFIP Nº 2749/2010</a:t>
            </a:r>
            <a:br>
              <a:rPr lang="es-AR" dirty="0" smtClean="0"/>
            </a:br>
            <a:endParaRPr lang="es-AR" dirty="0" smtClean="0"/>
          </a:p>
          <a:p>
            <a:pPr>
              <a:defRPr/>
            </a:pPr>
            <a:r>
              <a:rPr lang="es-AR" dirty="0" smtClean="0">
                <a:hlinkClick r:id="rId36" action="ppaction://hlinkfile"/>
              </a:rPr>
              <a:t>Visualizar Anexo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a:t>
            </a:r>
            <a:r>
              <a:rPr lang="es-AR" dirty="0" smtClean="0">
                <a:hlinkClick r:id="rId37" action="ppaction://hlinkfile"/>
              </a:rPr>
              <a:t>Visualizar Texto</a:t>
            </a:r>
            <a:endParaRPr lang="es-AR" dirty="0" smtClean="0"/>
          </a:p>
          <a:p>
            <a:pPr>
              <a:defRPr/>
            </a:pPr>
            <a:r>
              <a:rPr lang="es-AR" dirty="0" smtClean="0"/>
              <a:t>ANEXO XI - RG N° 2300(AFIP).</a:t>
            </a:r>
            <a:br>
              <a:rPr lang="es-AR" dirty="0" smtClean="0"/>
            </a:br>
            <a:endParaRPr lang="es-AR" dirty="0" smtClean="0"/>
          </a:p>
          <a:p>
            <a:pPr>
              <a:defRPr/>
            </a:pPr>
            <a:r>
              <a:rPr lang="es-AR" dirty="0" smtClean="0"/>
              <a:t>A los efectos indicados en el tercer párrafo del Artículo 6º deberá darse cumplimiento a los siguientes requisitos:</a:t>
            </a:r>
          </a:p>
          <a:p>
            <a:pPr>
              <a:defRPr/>
            </a:pPr>
            <a:r>
              <a:rPr lang="es-AR" dirty="0" smtClean="0"/>
              <a:t>a) Corresponderá utilizar libros o registros -manuales o computadorizados- que cumplan con las formalidades establecidas en los puntos 1, 2, 3, 4 y, en su caso 5, del Artículo 54 del Código de Comercio.</a:t>
            </a:r>
          </a:p>
          <a:p>
            <a:pPr>
              <a:defRPr/>
            </a:pPr>
            <a:r>
              <a:rPr lang="es-AR" dirty="0" smtClean="0"/>
              <a:t>b) Los libros o registros establecidos por normas emanadas de autoridades nacionales, provinciales o municipales, llevados por los sujetos mencionados en el Artículo 6º de la presente resolución general, serán válidos, siempre que contengan los datos requeridos en este anexo.</a:t>
            </a:r>
          </a:p>
          <a:p>
            <a:pPr>
              <a:defRPr/>
            </a:pPr>
            <a:r>
              <a:rPr lang="es-AR" dirty="0" smtClean="0"/>
              <a:t>c) La registración a que se refiere el presente anexo deberá efectuarse dentro de los plazos previstos en la Resolución General Nº 1415, sus modificatorias y complementarias.</a:t>
            </a:r>
          </a:p>
          <a:p>
            <a:pPr>
              <a:defRPr/>
            </a:pPr>
            <a:r>
              <a:rPr lang="es-AR" dirty="0" smtClean="0"/>
              <a:t>d) Los libros o registros contemplados en esta norma deberán encontrarse a disposición de personal fiscalizador de esta Administración Federal en el domicilio fiscal del contribuyente.</a:t>
            </a:r>
          </a:p>
          <a:p>
            <a:pPr>
              <a:defRPr/>
            </a:pPr>
            <a:r>
              <a:rPr lang="es-AR" dirty="0" smtClean="0"/>
              <a:t>e) Las registraciones deberán contener los siguientes datos:</a:t>
            </a:r>
          </a:p>
          <a:p>
            <a:pPr>
              <a:defRPr/>
            </a:pPr>
            <a:r>
              <a:rPr lang="es-AR" dirty="0" smtClean="0"/>
              <a:t>1. Clave </a:t>
            </a:r>
            <a:r>
              <a:rPr lang="es-AR" dirty="0" err="1" smtClean="0"/>
              <a:t>Unica</a:t>
            </a:r>
            <a:r>
              <a:rPr lang="es-AR" dirty="0" smtClean="0"/>
              <a:t> de Identificación Tributaria (C.U.I.T.) de la contraparte.</a:t>
            </a:r>
          </a:p>
          <a:p>
            <a:pPr>
              <a:defRPr/>
            </a:pPr>
            <a:r>
              <a:rPr lang="es-AR" dirty="0" smtClean="0"/>
              <a:t>2. Apellido y nombres o razón social de la contraparte.</a:t>
            </a:r>
          </a:p>
          <a:p>
            <a:pPr>
              <a:defRPr/>
            </a:pPr>
            <a:r>
              <a:rPr lang="es-AR" dirty="0" smtClean="0"/>
              <a:t>3. Fecha del comprobante.</a:t>
            </a:r>
          </a:p>
          <a:p>
            <a:pPr>
              <a:defRPr/>
            </a:pPr>
            <a:r>
              <a:rPr lang="es-AR" dirty="0" smtClean="0"/>
              <a:t>4. Tipo y número de comprobante.</a:t>
            </a:r>
          </a:p>
          <a:p>
            <a:pPr>
              <a:defRPr/>
            </a:pPr>
            <a:r>
              <a:rPr lang="es-AR" dirty="0" smtClean="0"/>
              <a:t>5. Tipo de grano o producto/locación/servicio.</a:t>
            </a:r>
          </a:p>
          <a:p>
            <a:pPr>
              <a:defRPr/>
            </a:pPr>
            <a:r>
              <a:rPr lang="es-AR" dirty="0" smtClean="0"/>
              <a:t>6. Cantidad.</a:t>
            </a:r>
          </a:p>
          <a:p>
            <a:pPr>
              <a:defRPr/>
            </a:pPr>
            <a:r>
              <a:rPr lang="es-AR" dirty="0" smtClean="0"/>
              <a:t>7. Importe Neto.</a:t>
            </a:r>
          </a:p>
          <a:p>
            <a:pPr>
              <a:defRPr/>
            </a:pPr>
            <a:r>
              <a:rPr lang="es-AR" dirty="0" smtClean="0"/>
              <a:t>8. Impuesto al valor agregado.</a:t>
            </a:r>
          </a:p>
          <a:p>
            <a:pPr>
              <a:defRPr/>
            </a:pPr>
            <a:r>
              <a:rPr lang="es-AR" dirty="0" smtClean="0"/>
              <a:t>9. Importe de la retención.</a:t>
            </a:r>
          </a:p>
          <a:p>
            <a:pPr>
              <a:defRPr/>
            </a:pPr>
            <a:r>
              <a:rPr lang="es-AR" dirty="0" smtClean="0"/>
              <a:t>10. Importe de la percepción.</a:t>
            </a:r>
          </a:p>
          <a:p>
            <a:pPr>
              <a:defRPr/>
            </a:pPr>
            <a:r>
              <a:rPr lang="es-AR" dirty="0" smtClean="0"/>
              <a:t>11. Otros conceptos.</a:t>
            </a:r>
          </a:p>
          <a:p>
            <a:pPr>
              <a:defRPr/>
            </a:pPr>
            <a:r>
              <a:rPr lang="es-AR" dirty="0" smtClean="0"/>
              <a:t>12. Importe Total.</a:t>
            </a:r>
          </a:p>
          <a:p>
            <a:pPr>
              <a:defRPr/>
            </a:pPr>
            <a:r>
              <a:rPr lang="es-AR" dirty="0" smtClean="0"/>
              <a:t>13. Número de contrato/canje (deberá relacionar a todos los comprobantes </a:t>
            </a:r>
            <a:r>
              <a:rPr lang="es-AR" dirty="0" err="1" smtClean="0"/>
              <a:t>respaldatorios</a:t>
            </a:r>
            <a:r>
              <a:rPr lang="es-AR" dirty="0" smtClean="0"/>
              <a:t> de la operación de canje).</a:t>
            </a:r>
          </a:p>
          <a:p>
            <a:pPr>
              <a:defRPr/>
            </a:pPr>
            <a:r>
              <a:rPr lang="es-AR" dirty="0" smtClean="0"/>
              <a:t>14. Tipo de canje (parcial o total).</a:t>
            </a:r>
          </a:p>
          <a:p>
            <a:pPr>
              <a:defRPr/>
            </a:pPr>
            <a:r>
              <a:rPr lang="es-AR" dirty="0" smtClean="0"/>
              <a:t>15. Tipo de operación (compra o venta).</a:t>
            </a:r>
          </a:p>
          <a:p>
            <a:pPr>
              <a:defRPr/>
            </a:pPr>
            <a:r>
              <a:rPr lang="es-AR" dirty="0" smtClean="0"/>
              <a:t>16. Clave </a:t>
            </a:r>
            <a:r>
              <a:rPr lang="es-AR" dirty="0" err="1" smtClean="0"/>
              <a:t>Unica</a:t>
            </a:r>
            <a:r>
              <a:rPr lang="es-AR" dirty="0" smtClean="0"/>
              <a:t> de Identificación Tributaria (C.U.I.T.) del corredor interviniente (de corresponder).</a:t>
            </a:r>
          </a:p>
          <a:p>
            <a:pPr>
              <a:defRPr/>
            </a:pPr>
            <a:r>
              <a:rPr lang="es-AR" dirty="0" smtClean="0"/>
              <a:t>17. Apellido y nombres o razón social del corredor interviniente (de corresponder).</a:t>
            </a:r>
          </a:p>
          <a:p>
            <a:pPr>
              <a:defRPr/>
            </a:pPr>
            <a:r>
              <a:rPr lang="es-AR" dirty="0" smtClean="0"/>
              <a:t>FIRMANTES</a:t>
            </a:r>
          </a:p>
          <a:p>
            <a:pPr>
              <a:defRPr/>
            </a:pPr>
            <a:r>
              <a:rPr lang="es-AR" dirty="0" smtClean="0"/>
              <a:t>Alberto R. Abad</a:t>
            </a:r>
          </a:p>
          <a:p>
            <a:pPr>
              <a:defRPr/>
            </a:pPr>
            <a:r>
              <a:rPr lang="es-AR" b="1" i="1" dirty="0" smtClean="0"/>
              <a:t>AFIP - Biblioteca Electrónica</a:t>
            </a:r>
            <a:r>
              <a:rPr lang="es-AR" dirty="0" smtClean="0"/>
              <a:t/>
            </a:r>
            <a:br>
              <a:rPr lang="es-AR" dirty="0" smtClean="0"/>
            </a:br>
            <a:r>
              <a:rPr lang="es-AR" i="1" dirty="0" smtClean="0"/>
              <a:t>Contáctenos en: </a:t>
            </a:r>
            <a:r>
              <a:rPr lang="es-AR" i="1" dirty="0" smtClean="0">
                <a:hlinkClick r:id="rId38"/>
              </a:rPr>
              <a:t>bibliotecaelectronica@afip.gov.ar</a:t>
            </a:r>
            <a:endParaRPr lang="es-AR" dirty="0" smtClean="0"/>
          </a:p>
          <a:p>
            <a:pPr>
              <a:defRPr/>
            </a:pPr>
            <a:endParaRPr lang="es-AR" dirty="0"/>
          </a:p>
        </p:txBody>
      </p:sp>
      <p:sp>
        <p:nvSpPr>
          <p:cNvPr id="4" name="3 Marcador de número de diapositiva"/>
          <p:cNvSpPr>
            <a:spLocks noGrp="1"/>
          </p:cNvSpPr>
          <p:nvPr>
            <p:ph type="sldNum" sz="quarter" idx="5"/>
          </p:nvPr>
        </p:nvSpPr>
        <p:spPr/>
        <p:txBody>
          <a:bodyPr/>
          <a:lstStyle/>
          <a:p>
            <a:pPr>
              <a:defRPr/>
            </a:pPr>
            <a:fld id="{4DAA8D2F-0CA0-41AE-B2C2-F6ACA7E04055}" type="slidenum">
              <a:rPr lang="es-AR" smtClean="0"/>
              <a:pPr>
                <a:defRPr/>
              </a:pPr>
              <a:t>21</a:t>
            </a:fld>
            <a:endParaRPr lang="es-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2300/2007</a:t>
            </a:r>
          </a:p>
          <a:p>
            <a:pPr>
              <a:defRPr/>
            </a:pPr>
            <a:r>
              <a:rPr lang="es-AR" dirty="0" smtClean="0"/>
              <a:t>03 de Septiembre de 2007</a:t>
            </a:r>
          </a:p>
          <a:p>
            <a:pPr>
              <a:defRPr/>
            </a:pPr>
            <a:r>
              <a:rPr lang="es-AR" dirty="0" smtClean="0"/>
              <a:t>Estado de la Norma: Vigente</a:t>
            </a:r>
          </a:p>
          <a:p>
            <a:pPr>
              <a:defRPr/>
            </a:pPr>
            <a:r>
              <a:rPr lang="es-AR" dirty="0" smtClean="0"/>
              <a:t>DATOS DE PUBLICACIÓN</a:t>
            </a:r>
          </a:p>
          <a:p>
            <a:pPr>
              <a:defRPr/>
            </a:pPr>
            <a:r>
              <a:rPr lang="es-AR" dirty="0" smtClean="0"/>
              <a:t>Boletín Oficial: 06 de Septiembre de 2007</a:t>
            </a:r>
          </a:p>
          <a:p>
            <a:pPr>
              <a:defRPr/>
            </a:pPr>
            <a:r>
              <a:rPr lang="es-AR" dirty="0" smtClean="0"/>
              <a:t>ASUNTO</a:t>
            </a:r>
          </a:p>
          <a:p>
            <a:pPr>
              <a:defRPr/>
            </a:pPr>
            <a:r>
              <a:rPr lang="es-AR" dirty="0" smtClean="0"/>
              <a:t>Impuesto al Valor Agregado. Ley según texto ordenado en 1997 y sus modificaciones. Comercialización de granos no destinados a la siembra -cereales y oleaginosos- y legumbres secas -porotos, arvejas y lentejas-. Régimen de retención. Resolución General Nº 2266. Su sustitución.</a:t>
            </a:r>
          </a:p>
          <a:p>
            <a:pPr>
              <a:defRPr/>
            </a:pPr>
            <a:r>
              <a:rPr lang="es-AR" dirty="0" smtClean="0"/>
              <a:t>GENERALIDADES</a:t>
            </a:r>
          </a:p>
          <a:p>
            <a:pPr>
              <a:defRPr/>
            </a:pPr>
            <a:r>
              <a:rPr lang="es-AR" dirty="0" smtClean="0"/>
              <a:t>Cantidad de Artículos: 85</a:t>
            </a:r>
          </a:p>
          <a:p>
            <a:pPr>
              <a:defRPr/>
            </a:pPr>
            <a:r>
              <a:rPr lang="es-AR" dirty="0" smtClean="0"/>
              <a:t>Entrada en vigencia establecida por el articulo 80</a:t>
            </a:r>
          </a:p>
          <a:p>
            <a:pPr>
              <a:defRPr/>
            </a:pPr>
            <a:r>
              <a:rPr lang="es-AR" dirty="0" smtClean="0"/>
              <a:t>Fecha de Entrada en Vigencia: 01/10/2007</a:t>
            </a:r>
          </a:p>
          <a:p>
            <a:pPr>
              <a:defRPr/>
            </a:pPr>
            <a:r>
              <a:rPr lang="es-AR" dirty="0" smtClean="0"/>
              <a:t>Complementado por:</a:t>
            </a:r>
          </a:p>
          <a:p>
            <a:pPr>
              <a:defRPr/>
            </a:pPr>
            <a:r>
              <a:rPr lang="es-AR" dirty="0" smtClean="0">
                <a:hlinkClick r:id="rId3" action="ppaction://hlinkfile"/>
              </a:rPr>
              <a:t>Resolución General Nº 2596/2009</a:t>
            </a:r>
            <a:endParaRPr lang="es-AR" dirty="0" smtClean="0"/>
          </a:p>
          <a:p>
            <a:pPr>
              <a:defRPr/>
            </a:pPr>
            <a:r>
              <a:rPr lang="es-AR" dirty="0" smtClean="0">
                <a:hlinkClick r:id="rId4" action="ppaction://hlinkfile"/>
              </a:rPr>
              <a:t>Resolución General Nº 2644/2009</a:t>
            </a:r>
            <a:endParaRPr lang="es-AR" dirty="0" smtClean="0"/>
          </a:p>
          <a:p>
            <a:pPr>
              <a:defRPr/>
            </a:pPr>
            <a:r>
              <a:rPr lang="es-AR" dirty="0" smtClean="0">
                <a:hlinkClick r:id="rId5" action="ppaction://hlinkfile"/>
              </a:rPr>
              <a:t>Resolución General Nº 2749/2010</a:t>
            </a:r>
            <a:endParaRPr lang="es-AR" dirty="0" smtClean="0"/>
          </a:p>
          <a:p>
            <a:pPr>
              <a:defRPr/>
            </a:pPr>
            <a:r>
              <a:rPr lang="es-AR" dirty="0" smtClean="0">
                <a:hlinkClick r:id="rId6" action="ppaction://hlinkfile"/>
              </a:rPr>
              <a:t>Resolución General Nº 2750/2010</a:t>
            </a:r>
            <a:endParaRPr lang="es-AR" dirty="0" smtClean="0"/>
          </a:p>
          <a:p>
            <a:pPr>
              <a:defRPr/>
            </a:pPr>
            <a:r>
              <a:rPr lang="es-AR" dirty="0" smtClean="0">
                <a:hlinkClick r:id="rId3" action="ppaction://hlinkfile"/>
              </a:rPr>
              <a:t>Resolución General Nº 2596/2009</a:t>
            </a:r>
            <a:r>
              <a:rPr lang="es-AR" dirty="0" smtClean="0"/>
              <a:t> Articulo Nº 1 (Procedimiento de registración)</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Artículo 1</a:t>
            </a:r>
            <a:r>
              <a:rPr lang="es-AR" dirty="0" smtClean="0"/>
              <a:t/>
            </a:r>
            <a:br>
              <a:rPr lang="es-AR" dirty="0" smtClean="0"/>
            </a:br>
            <a:r>
              <a:rPr lang="es-AR" b="1" dirty="0" smtClean="0">
                <a:hlinkClick r:id="rId8" action="ppaction://hlinkfile"/>
              </a:rPr>
              <a:t>Artículo 9</a:t>
            </a:r>
            <a:endParaRPr lang="es-AR" dirty="0" smtClean="0"/>
          </a:p>
          <a:p>
            <a:pPr>
              <a:defRPr/>
            </a:pPr>
            <a:r>
              <a:rPr lang="es-AR" dirty="0" smtClean="0"/>
              <a:t>Modificado por:</a:t>
            </a:r>
          </a:p>
          <a:p>
            <a:pPr>
              <a:defRPr/>
            </a:pPr>
            <a:r>
              <a:rPr lang="es-AR" dirty="0" smtClean="0">
                <a:hlinkClick r:id="rId9" action="ppaction://hlinkfile"/>
              </a:rPr>
              <a:t>Resolución General Nº 3100/2011</a:t>
            </a:r>
            <a:r>
              <a:rPr lang="es-AR" dirty="0" smtClean="0"/>
              <a:t> Articulo Nº 1 (Tercer párrafo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9</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10</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16</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17</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18</a:t>
            </a:r>
            <a:endParaRPr lang="es-AR" dirty="0" smtClean="0"/>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21</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(Ultimo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24</a:t>
            </a:r>
            <a:endParaRPr lang="es-AR" dirty="0" smtClean="0"/>
          </a:p>
          <a:p>
            <a:pPr>
              <a:defRPr/>
            </a:pPr>
            <a:r>
              <a:rPr lang="es-AR" dirty="0" smtClean="0"/>
              <a:t>Modificado por:</a:t>
            </a:r>
          </a:p>
          <a:p>
            <a:pPr>
              <a:defRPr/>
            </a:pPr>
            <a:r>
              <a:rPr lang="es-AR" dirty="0" smtClean="0">
                <a:hlinkClick r:id="rId9" action="ppaction://hlinkfile"/>
              </a:rPr>
              <a:t>Resolución General Nº 3100/2011</a:t>
            </a:r>
            <a:r>
              <a:rPr lang="es-AR" dirty="0" smtClean="0"/>
              <a:t> Articulo Nº 1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24</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26</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26</a:t>
            </a:r>
            <a:endParaRPr lang="es-AR" dirty="0" smtClean="0"/>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27</a:t>
            </a:r>
            <a:endParaRPr lang="es-AR" dirty="0" smtClean="0"/>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3" action="ppaction://hlinkfile"/>
              </a:rPr>
              <a:t>Artículo 28</a:t>
            </a:r>
            <a:endParaRPr lang="es-AR" dirty="0" smtClean="0"/>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2" action="ppaction://hlinkfile"/>
              </a:rPr>
              <a:t>Artículo 32</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3" action="ppaction://hlinkfile"/>
              </a:rPr>
              <a:t>Artículo 32</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(Artículo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1" action="ppaction://hlinkfile"/>
              </a:rPr>
              <a:t>Artículo 36</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2.2. del inciso b)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4" action="ppaction://hlinkfile"/>
              </a:rPr>
              <a:t>Artículo 38</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hlinkClick r:id="rId15" action="ppaction://hlinkfile"/>
              </a:rPr>
              <a:t>Resolución General Nº 2602/2009</a:t>
            </a:r>
            <a:r>
              <a:rPr lang="es-AR" dirty="0" smtClean="0"/>
              <a:t> Articulo Nº 1 (Denominación del Capítulo H,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Artículo 38</a:t>
            </a:r>
            <a:r>
              <a:rPr lang="es-AR" dirty="0" smtClean="0"/>
              <a:t/>
            </a:r>
            <a:br>
              <a:rPr lang="es-AR" dirty="0" smtClean="0"/>
            </a:br>
            <a:r>
              <a:rPr lang="es-AR" b="1" dirty="0" smtClean="0">
                <a:hlinkClick r:id="rId14" action="ppaction://hlinkfile"/>
              </a:rPr>
              <a:t>Artículo 39</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a)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7" action="ppaction://hlinkfile"/>
              </a:rPr>
              <a:t>Artículo 40</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hlinkClick r:id="rId18" action="ppaction://hlinkfile"/>
              </a:rPr>
              <a:t>Resolución General Nº 2556/2009</a:t>
            </a:r>
            <a:r>
              <a:rPr lang="es-AR" dirty="0" smtClean="0"/>
              <a:t> Articulo Nº 34</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9" action="ppaction://hlinkfile"/>
              </a:rPr>
              <a:t>Artículo 40</a:t>
            </a:r>
            <a:r>
              <a:rPr lang="es-AR" dirty="0" smtClean="0"/>
              <a:t/>
            </a:r>
            <a:br>
              <a:rPr lang="es-AR" dirty="0" smtClean="0"/>
            </a:br>
            <a:r>
              <a:rPr lang="es-AR" b="1" dirty="0" smtClean="0">
                <a:hlinkClick r:id="rId20" action="ppaction://hlinkfile"/>
              </a:rPr>
              <a:t>Artículo 43</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1" action="ppaction://hlinkfile"/>
              </a:rPr>
              <a:t>Artículo 44</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2" action="ppaction://hlinkfile"/>
              </a:rPr>
              <a:t>Artículo 47</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(Incorpora inc. g) en el primer párrafo)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3" action="ppaction://hlinkfile"/>
              </a:rPr>
              <a:t>Artículo 48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4" action="ppaction://hlinkfile"/>
              </a:rPr>
              <a:t>Artículo 55</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(Inciso a)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5" action="ppaction://hlinkfile"/>
              </a:rPr>
              <a:t>Artículo 55</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(Punto 2.del inciso b), incorporado)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5" action="ppaction://hlinkfile"/>
              </a:rPr>
              <a:t>Artículo 55</a:t>
            </a:r>
            <a:endParaRPr lang="es-AR" dirty="0" smtClean="0"/>
          </a:p>
          <a:p>
            <a:pPr>
              <a:defRPr/>
            </a:pPr>
            <a:r>
              <a:rPr lang="es-AR" dirty="0" smtClean="0"/>
              <a:t>Modificado por:</a:t>
            </a:r>
          </a:p>
          <a:p>
            <a:pPr>
              <a:defRPr/>
            </a:pPr>
            <a:r>
              <a:rPr lang="es-AR" dirty="0" smtClean="0">
                <a:hlinkClick r:id="rId15" action="ppaction://hlinkfile"/>
              </a:rPr>
              <a:t>Resolución General Nº 2602/2009</a:t>
            </a:r>
            <a:r>
              <a:rPr lang="es-AR" dirty="0" smtClean="0"/>
              <a:t> Articulo Nº 1 (Inciso b) punto 2, eliminado)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5" action="ppaction://hlinkfile"/>
              </a:rPr>
              <a:t>Artículo 55</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b)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8" action="ppaction://hlinkfile"/>
              </a:rPr>
              <a:t>Artículo 56</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3" action="ppaction://hlinkfile"/>
              </a:rPr>
              <a:t>Artículo 58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5" action="ppaction://hlinkfile"/>
              </a:rPr>
              <a:t>Artículo 58</a:t>
            </a:r>
            <a:endParaRPr lang="es-AR" dirty="0" smtClean="0"/>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9" action="ppaction://hlinkfile"/>
              </a:rPr>
              <a:t>Artículo 67</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4" action="ppaction://hlinkfile"/>
              </a:rPr>
              <a:t>Artículo 68</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5" action="ppaction://hlinkfile"/>
              </a:rPr>
              <a:t>Artículo 74</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Anexo II</a:t>
            </a:r>
            <a:endParaRPr lang="es-AR" dirty="0" smtClean="0"/>
          </a:p>
          <a:p>
            <a:pPr>
              <a:defRPr/>
            </a:pPr>
            <a:r>
              <a:rPr lang="es-AR" dirty="0" smtClean="0"/>
              <a:t>Modificado por:</a:t>
            </a:r>
          </a:p>
          <a:p>
            <a:pPr>
              <a:defRPr/>
            </a:pPr>
            <a:r>
              <a:rPr lang="es-AR" dirty="0" smtClean="0">
                <a:hlinkClick r:id="rId9" action="ppaction://hlinkfile"/>
              </a:rPr>
              <a:t>Resolución General Nº 3100/2011</a:t>
            </a:r>
            <a:r>
              <a:rPr lang="es-AR" dirty="0" smtClean="0"/>
              <a:t> Articulo Nº 1 (Códigos incorporados)</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Anexo III</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(Sexto párrafo del Apartado B del Anexo ...)</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Anexo IX</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(Anexo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7" action="ppaction://hlinkfile"/>
              </a:rPr>
              <a:t>Anexo v</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(Incorpora punto 6) en el inciso a) en el...)</a:t>
            </a:r>
          </a:p>
          <a:p>
            <a:pPr>
              <a:defRPr/>
            </a:pPr>
            <a:r>
              <a:rPr lang="es-AR" dirty="0" smtClean="0">
                <a:hlinkClick r:id="rId5" action="ppaction://hlinkfile"/>
              </a:rPr>
              <a:t>Resolución General Nº 2749/2010</a:t>
            </a:r>
            <a:r>
              <a:rPr lang="es-AR" dirty="0" smtClean="0"/>
              <a:t> Articulo Nº 1 (Punto 3. de los incisos a), b), d) y e),...)</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6" action="ppaction://hlinkfile"/>
              </a:rPr>
              <a:t>Anexo VI</a:t>
            </a:r>
            <a:endParaRPr lang="es-AR" dirty="0" smtClean="0"/>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(Punto 3 del Apartado B) del Anexo VI, su...)</a:t>
            </a:r>
          </a:p>
          <a:p>
            <a:pPr>
              <a:defRPr/>
            </a:pPr>
            <a:r>
              <a:rPr lang="es-AR" dirty="0" smtClean="0">
                <a:hlinkClick r:id="rId9" action="ppaction://hlinkfile"/>
              </a:rPr>
              <a:t>Resolución General Nº 3100/2011</a:t>
            </a:r>
            <a:r>
              <a:rPr lang="es-AR" dirty="0" smtClean="0"/>
              <a:t> Articulo Nº 1 (Punto 12. del Apartado B) sustituido. P...)</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3" action="ppaction://hlinkfile"/>
              </a:rPr>
              <a:t>Anexo X</a:t>
            </a:r>
            <a:endParaRPr lang="es-AR" dirty="0" smtClean="0"/>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(Anexo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IVA-RETENCIONES IMPOSITIVAS -COMERCIALIZACION DE PRODUCTOS AGROPECUARIOS -GRANOS -CEREALES-LEGUMBRES -AGENTES DE RETENCION-SUJETOS IMPONIBLES</a:t>
            </a:r>
          </a:p>
          <a:p>
            <a:pPr>
              <a:defRPr/>
            </a:pPr>
            <a:r>
              <a:rPr lang="es-AR" dirty="0" smtClean="0"/>
              <a:t>VISTO</a:t>
            </a:r>
          </a:p>
          <a:p>
            <a:pPr>
              <a:defRPr/>
            </a:pPr>
            <a:r>
              <a:rPr lang="es-AR" dirty="0" smtClean="0"/>
              <a:t>VISTO la Resolución General Nº 2266, y</a:t>
            </a:r>
          </a:p>
          <a:p>
            <a:pPr>
              <a:defRPr/>
            </a:pPr>
            <a:r>
              <a:rPr lang="es-AR" dirty="0" smtClean="0"/>
              <a:t>Referencias Normativas:</a:t>
            </a:r>
          </a:p>
          <a:p>
            <a:pPr>
              <a:defRPr/>
            </a:pPr>
            <a:r>
              <a:rPr lang="es-AR" dirty="0" smtClean="0">
                <a:hlinkClick r:id="rId27" action="ppaction://hlinkfile"/>
              </a:rPr>
              <a:t>Resolución General Nº 2266/2007</a:t>
            </a:r>
            <a:endParaRPr lang="es-AR" dirty="0" smtClean="0"/>
          </a:p>
          <a:p>
            <a:pPr>
              <a:defRPr/>
            </a:pPr>
            <a:r>
              <a:rPr lang="es-AR" dirty="0" smtClean="0"/>
              <a:t>CONSIDERANDO</a:t>
            </a:r>
          </a:p>
          <a:p>
            <a:pPr>
              <a:defRPr/>
            </a:pPr>
            <a:r>
              <a:rPr lang="es-AR" dirty="0" smtClean="0"/>
              <a:t>Que la citada norma establece un régimen de retención del impuesto al valor agregado aplicable a las operaciones de comercialización de granos no destinados a la siembra -cereales y oleaginosos- y legumbres secas -porotos, arvejas y lentejas-.</a:t>
            </a:r>
          </a:p>
          <a:p>
            <a:pPr>
              <a:defRPr/>
            </a:pPr>
            <a:r>
              <a:rPr lang="es-AR" dirty="0" smtClean="0"/>
              <a:t>Que asimismo, la resolución general del visto reglamenta el funcionamiento del Registro Fiscal de Operadores en la Compraventa de Granos y Legumbres Secas, así como un régimen especial de reintegro sistemático de determinado porcentaje de las retenciones practicadas, cuyo importe se acreditará a los productores, acopiadores con propia producción de granos, o en su caso, un reintegro parcial a intermediarios, incluidos en el "Registro".</a:t>
            </a:r>
          </a:p>
          <a:p>
            <a:pPr>
              <a:defRPr/>
            </a:pPr>
            <a:r>
              <a:rPr lang="es-AR" dirty="0" smtClean="0"/>
              <a:t>Que en virtud de las evaluaciones efectuadas respecto de la aplicación del régimen, se entiende necesario disponer modificaciones operativas y de control así como la sistematización de algunos procedimientos.</a:t>
            </a:r>
          </a:p>
          <a:p>
            <a:pPr>
              <a:defRPr/>
            </a:pPr>
            <a:r>
              <a:rPr lang="es-AR" dirty="0" smtClean="0"/>
              <a:t>Que teniendo en cuenta la naturaleza y el alcance de las adecuaciones a introducir a la norma del visto, resulta aconsejable su sustitución.</a:t>
            </a:r>
          </a:p>
          <a:p>
            <a:pPr>
              <a:defRPr/>
            </a:pPr>
            <a:r>
              <a:rPr lang="es-AR" dirty="0" smtClean="0"/>
              <a:t>Que para facilitar la lectura e interpretación de las normas, se considera conveniente la utilización de notas aclaratorias y citas de textos legales, con números de referencia, explicitados en el Anexo I.</a:t>
            </a:r>
          </a:p>
          <a:p>
            <a:pPr>
              <a:defRPr/>
            </a:pPr>
            <a:r>
              <a:rPr lang="es-AR" dirty="0" smtClean="0"/>
              <a:t>Que han tomado la intervención que les compete la Dirección de Legislación, las Subdirecciones Generales de Asuntos Jurídicos, de Fiscalización, de Sistemas y Telecomunicaciones y de Recaudación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Nº 11.683, texto ordenado en 1998 y sus modificaciones y el Artículo 7º del Decreto Nº 618 del 10 de julio de 1997, su modificatorio y sus complementarios.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27 (LEY DE IMPUESTO AL VALOR AGREGADO)</a:t>
            </a:r>
          </a:p>
          <a:p>
            <a:pPr>
              <a:defRPr/>
            </a:pPr>
            <a:r>
              <a:rPr lang="es-AR" dirty="0" smtClean="0">
                <a:hlinkClick r:id="rId17" action="ppaction://hlinkfile"/>
              </a:rPr>
              <a:t>Ley Nº 11683 (T.O. 1998)</a:t>
            </a:r>
            <a:r>
              <a:rPr lang="es-AR" dirty="0" smtClean="0"/>
              <a:t> Articulo Nº 22 (LEY DE PROCEDIMIENTO TRIBUTARIO)</a:t>
            </a:r>
          </a:p>
          <a:p>
            <a:pPr>
              <a:defRPr/>
            </a:pPr>
            <a:r>
              <a:rPr lang="es-AR" dirty="0" smtClean="0">
                <a:hlinkClick r:id="rId28"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TITULO I - REGIMEN DE RETENCION</a:t>
            </a:r>
          </a:p>
          <a:p>
            <a:pPr>
              <a:defRPr/>
            </a:pPr>
            <a:r>
              <a:rPr lang="es-AR" dirty="0" smtClean="0"/>
              <a:t>Artículo 1 A OPERACIONES COMPRENDIDAS:</a:t>
            </a:r>
          </a:p>
          <a:p>
            <a:pPr>
              <a:defRPr/>
            </a:pPr>
            <a:r>
              <a:rPr lang="es-AR" dirty="0" smtClean="0"/>
              <a:t>Artículo 1º - </a:t>
            </a:r>
            <a:r>
              <a:rPr lang="es-AR" dirty="0" err="1" smtClean="0"/>
              <a:t>Establécese</a:t>
            </a:r>
            <a:r>
              <a:rPr lang="es-AR" dirty="0" smtClean="0"/>
              <a:t> un régimen de retención del impuesto al valor agregado respecto de las operaciones de compraventa de:</a:t>
            </a:r>
          </a:p>
          <a:p>
            <a:pPr>
              <a:defRPr/>
            </a:pPr>
            <a:r>
              <a:rPr lang="es-AR" dirty="0" smtClean="0"/>
              <a:t>a) Granos no destinados a la siembra -cereales y oleaginosos-, excepto arroz, y legumbres secas -porotos, arvejas y lentejas-.</a:t>
            </a:r>
          </a:p>
          <a:p>
            <a:pPr>
              <a:defRPr/>
            </a:pPr>
            <a:r>
              <a:rPr lang="es-AR" dirty="0" smtClean="0"/>
              <a:t>b) Granos no destinados a la siembra -arroz-.</a:t>
            </a:r>
          </a:p>
          <a:p>
            <a:pPr>
              <a:defRPr/>
            </a:pPr>
            <a:r>
              <a:rPr lang="es-AR" dirty="0" smtClean="0"/>
              <a:t>Las aludidas operaciones quedan excluidas de la retención establecida en el Artículo 1º de la Resolución General Nº 18, sus modificatorias y complementarias y de la percepción dispuesta por el Artículo 1º de la Resolución General Nº 3337 (DGI), sus modificatorias y complementarias o de cualesquiera otras que las sustituyan o complementen.</a:t>
            </a:r>
          </a:p>
          <a:p>
            <a:pPr>
              <a:defRPr/>
            </a:pPr>
            <a:r>
              <a:rPr lang="es-AR" dirty="0" smtClean="0"/>
              <a:t>Referencias Normativas:</a:t>
            </a:r>
          </a:p>
          <a:p>
            <a:pPr>
              <a:defRPr/>
            </a:pPr>
            <a:r>
              <a:rPr lang="es-AR" dirty="0" smtClean="0">
                <a:hlinkClick r:id="rId29" action="ppaction://hlinkfile"/>
              </a:rPr>
              <a:t>Resolución General Nº 18/1997</a:t>
            </a:r>
            <a:endParaRPr lang="es-AR" dirty="0" smtClean="0"/>
          </a:p>
          <a:p>
            <a:pPr>
              <a:defRPr/>
            </a:pPr>
            <a:r>
              <a:rPr lang="es-AR" dirty="0" smtClean="0">
                <a:hlinkClick r:id="rId30" action="ppaction://hlinkfile"/>
              </a:rPr>
              <a:t>Resolución General Nº 3337/1991</a:t>
            </a:r>
            <a:endParaRPr lang="es-AR" dirty="0" smtClean="0"/>
          </a:p>
          <a:p>
            <a:pPr>
              <a:defRPr/>
            </a:pPr>
            <a:r>
              <a:rPr lang="es-AR" dirty="0" smtClean="0"/>
              <a:t>Textos Relacionados:</a:t>
            </a:r>
          </a:p>
          <a:p>
            <a:pPr>
              <a:defRPr/>
            </a:pPr>
            <a:r>
              <a:rPr lang="es-AR" dirty="0" smtClean="0">
                <a:hlinkClick r:id="rId3" action="ppaction://hlinkfile"/>
              </a:rPr>
              <a:t>Resolución General Nº 2596/2009</a:t>
            </a:r>
            <a:r>
              <a:rPr lang="es-AR" dirty="0" smtClean="0"/>
              <a:t> Articulo Nº 1 (Procedimiento de registración)</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 B SUJETOS OBLIGADOS A ACTUAR COMO AGENTES DE RETENCION:</a:t>
            </a:r>
          </a:p>
          <a:p>
            <a:pPr>
              <a:defRPr/>
            </a:pPr>
            <a:r>
              <a:rPr lang="es-AR" dirty="0" smtClean="0"/>
              <a:t>Art. 2º - Quedan obligados a actuar como agentes de retención:</a:t>
            </a:r>
          </a:p>
          <a:p>
            <a:pPr>
              <a:defRPr/>
            </a:pPr>
            <a:r>
              <a:rPr lang="es-AR" dirty="0" smtClean="0"/>
              <a:t>a) Los adquirentes de los productos indicados en el artículo anterior, que revistan la calidad de responsables inscriptos en el impuesto al valor agregado, no comprendidos en los incisos b) y c) del presente.</a:t>
            </a:r>
          </a:p>
          <a:p>
            <a:pPr>
              <a:defRPr/>
            </a:pPr>
            <a:r>
              <a:rPr lang="es-AR" dirty="0" smtClean="0"/>
              <a:t>b) Los exportadores.</a:t>
            </a:r>
          </a:p>
          <a:p>
            <a:pPr>
              <a:defRPr/>
            </a:pPr>
            <a:r>
              <a:rPr lang="es-AR" dirty="0" smtClean="0"/>
              <a:t>c) Los acopiadores, cooperativas, consignatarios, acopiadores-consignatarios y los mercados de cereales a término (2.1.) que, en las operaciones mencionadas en el Artículo 1º, actúen como intermediarios o de conformidad con lo previsto en el Artículo 19 y el primer párrafo del Artículo 20 de la Ley de Impuesto al Valor Agregado, texto ordenado en 1997 y sus modificaciones.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20 (LEY DE IMPUESTO AL VALOR AGREGADO)</a:t>
            </a:r>
          </a:p>
          <a:p>
            <a:pPr>
              <a:defRPr/>
            </a:pPr>
            <a:r>
              <a:rPr lang="es-AR" dirty="0" smtClean="0"/>
              <a:t>Artículo 3 C SUJETOS PASIBLES DE LAS RETENCIONES:</a:t>
            </a:r>
          </a:p>
          <a:p>
            <a:pPr>
              <a:defRPr/>
            </a:pPr>
            <a:r>
              <a:rPr lang="es-AR" dirty="0" smtClean="0"/>
              <a:t>Art. 3º - Las retenciones se practicarán a las personas físicas, sucesiones indivisas, empresas o explotaciones unipersonales, sociedades, asociaciones y demás personas jurídicas de carácter público o privado -incluidos los sujetos aludidos en el segundo párrafo del Artículo 4º de la Ley de Impuesto al Valor Agregado, texto ordenado en 1997 y sus modificaciones (3.1.)-, que revistan en el impuesto al valor agregado la calidad de responsables inscriptos.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4 (LEY DE IMPUESTO AL VALOR AGREGADO)</a:t>
            </a:r>
          </a:p>
          <a:p>
            <a:pPr>
              <a:defRPr/>
            </a:pPr>
            <a:r>
              <a:rPr lang="es-AR" dirty="0" smtClean="0"/>
              <a:t>Artículo 4 D ALICUOTAS APLICABLES. MOMENTO DE LA RETENCION. OPERACIONES ESPECIFICAS:</a:t>
            </a:r>
          </a:p>
          <a:p>
            <a:pPr>
              <a:defRPr/>
            </a:pPr>
            <a:r>
              <a:rPr lang="es-AR" dirty="0" smtClean="0"/>
              <a:t>Art. 4º - El importe de la retención se determinará aplicando sobre el precio neto de venta -conforme a lo establecido en el Artículo 10 de la Ley de Impuesto al Valor Agregado, texto ordenado en 1997 y sus modificaciones-, que resulte de la factura o documento equivalente, las alícuotas que para cada caso se fijan a continuación:</a:t>
            </a:r>
          </a:p>
          <a:p>
            <a:pPr>
              <a:defRPr/>
            </a:pPr>
            <a:r>
              <a:rPr lang="es-AR" dirty="0" smtClean="0"/>
              <a:t>a) OCHO POR CIENTO (8%): en las operaciones de venta de los productos indicados en el </a:t>
            </a:r>
            <a:r>
              <a:rPr lang="es-AR" dirty="0" err="1" smtClean="0"/>
              <a:t>incisoa</a:t>
            </a:r>
            <a:r>
              <a:rPr lang="es-AR" dirty="0" smtClean="0"/>
              <a:t>) del Artículo 1º, realizadas por quienes se encuentren incluidos en el "Registro Fiscal de Operadores en la Compraventa de Granos y Legumbres Secas", que se establece en el Título II de esta resolución general, en las categorías previstas en el Artículo 22, incisos a), b), c), e), f), g), h), i), j) o k).</a:t>
            </a:r>
          </a:p>
          <a:p>
            <a:pPr>
              <a:defRPr/>
            </a:pPr>
            <a:r>
              <a:rPr lang="es-AR" dirty="0" smtClean="0"/>
              <a:t>b) DIECIOCHO POR CIENTO (18%): en las operaciones de venta de los productos indicados en el inciso b) del Artículo 1º, efectuadas por quienes se encuentren incluidos en el "Registro Fiscal de Operadores en la Compraventa de Granos y Legumbres Secas", que se dispone en el Título II de esta resolución general, en las categorías previstas en el Artículo 22, incisos a), b), e), f), g), h), i), j) o k).</a:t>
            </a:r>
          </a:p>
          <a:p>
            <a:pPr>
              <a:defRPr/>
            </a:pPr>
            <a:r>
              <a:rPr lang="es-AR" dirty="0" smtClean="0"/>
              <a:t>c) DIEZ CON CINCUENTA CENTESIMOS POR CIENTO (10,50%): en las operaciones de venta de los productos indicados en el inciso a) del Artículo 1º, realizadas por quienes no se encuentren incluidos en el "Registro Fiscal de Operadores en la Compraventa de Granos y Legumbres Secas", que se establece en el Título II de esta resolución general.</a:t>
            </a:r>
          </a:p>
          <a:p>
            <a:pPr>
              <a:defRPr/>
            </a:pPr>
            <a:r>
              <a:rPr lang="es-AR" dirty="0" smtClean="0"/>
              <a:t>d) VEINTIUNO POR CIENTO (21%): en las operaciones de venta de los productos aludidos en el inciso b) del Artículo 1º, realizadas por sujetos no incluidos en el "Registro Fiscal de Operadores en la Compraventa de Granos y Legumbres Secas".</a:t>
            </a:r>
          </a:p>
          <a:p>
            <a:pPr>
              <a:defRPr/>
            </a:pPr>
            <a:r>
              <a:rPr lang="es-AR" dirty="0" smtClean="0"/>
              <a:t>En las operaciones efectuadas con intervención de los mercados de cereales a término, la retención se determinará aplicando la alícuota que corresponda -conforme a lo indicado en el primer párrafo- sobre el precio de ajuste definido en el Artículo 19 de la Ley de Impuesto al Valor Agregado, texto ordenado en 1997 y sus modificaciones.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10 (LEY DE IMPUESTO AL VALOR AGREGADO)</a:t>
            </a:r>
          </a:p>
          <a:p>
            <a:pPr>
              <a:defRPr/>
            </a:pPr>
            <a:r>
              <a:rPr lang="es-AR" dirty="0" smtClean="0">
                <a:hlinkClick r:id="rId8" action="ppaction://hlinkfile"/>
              </a:rPr>
              <a:t>Ley Nº 20631 (T.O. 1997)</a:t>
            </a:r>
            <a:r>
              <a:rPr lang="es-AR" dirty="0" smtClean="0"/>
              <a:t> Articulo Nº 19 (LEY DE IMPUESTO AL VALOR AGREGADO)</a:t>
            </a:r>
          </a:p>
          <a:p>
            <a:pPr>
              <a:defRPr/>
            </a:pPr>
            <a:r>
              <a:rPr lang="es-AR" dirty="0" smtClean="0"/>
              <a:t>Artículo 5:</a:t>
            </a:r>
          </a:p>
          <a:p>
            <a:pPr>
              <a:defRPr/>
            </a:pPr>
            <a:r>
              <a:rPr lang="es-AR" dirty="0" smtClean="0"/>
              <a:t>Art. 5º - La retención deberá practicarse en el momento en que se efectúe el pago de los importes -incluidos aquellos que revistan el carácter de señas o anticipos que congelen precios- atribuibles a la operación.</a:t>
            </a:r>
          </a:p>
          <a:p>
            <a:pPr>
              <a:defRPr/>
            </a:pPr>
            <a:r>
              <a:rPr lang="es-AR" dirty="0" smtClean="0"/>
              <a:t>De efectuarse pagos parciales, el monto de la retención se determinará considerando el importe total de la respectiva operación. Si la retención a practicar resultara superior al importe del pago parcial, la misma se realizará hasta la concurrencia de dicho pago; el excedente de la retención no practicada se efectuará en el o los sucesivos pagos parciales.</a:t>
            </a:r>
          </a:p>
          <a:p>
            <a:pPr>
              <a:defRPr/>
            </a:pPr>
            <a:r>
              <a:rPr lang="es-AR" dirty="0" smtClean="0"/>
              <a:t>En el caso de pagos que no revistan el carácter de señas o anticipos que congelen precios, en los términos del último párrafo del Artículo 5º de la Ley de Impuesto al Valor Agregado, texto ordenado en 1997 y sus modificaciones, el monto de la retención también será determinado considerando el importe total de la respectiva operación sin que resulten oponibles los adelantos financieros otorgados e imputados a la cancelación del referido importe, a los fines del efectivo cumplimiento de la obligación de retención e ingreso de las sumas retenidas.</a:t>
            </a:r>
          </a:p>
          <a:p>
            <a:pPr>
              <a:defRPr/>
            </a:pPr>
            <a:r>
              <a:rPr lang="es-AR" dirty="0" smtClean="0"/>
              <a:t>El precitado término "pago" deberá entenderse con el alcance asignado en el antepenúltimo párrafo del Artículo 18 de la Ley de Impuesto a las Ganancias, texto ordenado en 1997 y sus modificaciones.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18 (LEY DE IMPUESTO AL VALOR AGREGADO)</a:t>
            </a:r>
          </a:p>
          <a:p>
            <a:pPr>
              <a:defRPr/>
            </a:pPr>
            <a:r>
              <a:rPr lang="es-AR" dirty="0" smtClean="0"/>
              <a:t>Artículo 6:</a:t>
            </a:r>
          </a:p>
          <a:p>
            <a:pPr>
              <a:defRPr/>
            </a:pPr>
            <a:r>
              <a:rPr lang="es-AR" dirty="0" smtClean="0"/>
              <a:t>Art. 6º - Cuando el pago por la compra de los productos comprendidos en el Artículo 1º (6.1.), se efectúe en su totalidad mediante la entrega de insumos y/o bienes de capital, y/o mediante prestaciones de servicios y/o locaciones, y el agente de retención se encuentre imposibilitado de practicar la retención, resultarán de aplicación las disposiciones contenidas en el cuarto párrafo del presente artículo.</a:t>
            </a:r>
          </a:p>
          <a:p>
            <a:pPr>
              <a:defRPr/>
            </a:pPr>
            <a:r>
              <a:rPr lang="es-AR" dirty="0" smtClean="0"/>
              <a:t>Idéntica obligación tendrá el agente de retención cuando el sujeto pasible de la misma entregue en pago por la compra de insumos y/o bienes de capital y/o por la prestación de locaciones y/o servicios, los productos comprendidos en el Artículo 1º.</a:t>
            </a:r>
          </a:p>
          <a:p>
            <a:pPr>
              <a:defRPr/>
            </a:pPr>
            <a:r>
              <a:rPr lang="es-AR" dirty="0" smtClean="0"/>
              <a:t>En el supuesto de que el precitado pago en especie fuera parcial y el importe total de la operación se integre además mediante la entrega de una suma de dinero, la retención se determinará de acuerdo con lo dispuesto en el primer párrafo del Artículo 4º y se practicará sobre el importe pagado en dinero. Si el monto de la retención resultare superior a la referida suma de dinero, el agente de retención ingresará el importe que corresponda hasta la concurrencia con la mencionada suma y cumplirá lo dispuesto en el cuarto párrafo del presente artículo.</a:t>
            </a:r>
          </a:p>
          <a:p>
            <a:pPr>
              <a:defRPr/>
            </a:pPr>
            <a:r>
              <a:rPr lang="es-AR" dirty="0" smtClean="0"/>
              <a:t>Las partes contratantes quedan obligadas a registrar los comprobantes </a:t>
            </a:r>
            <a:r>
              <a:rPr lang="es-AR" dirty="0" err="1" smtClean="0"/>
              <a:t>respaldatorios</a:t>
            </a:r>
            <a:r>
              <a:rPr lang="es-AR" dirty="0" smtClean="0"/>
              <a:t> de las operaciones comprendidas en este artículo, en las formas y condiciones establecidas en el Anexo XI.</a:t>
            </a:r>
          </a:p>
          <a:p>
            <a:pPr>
              <a:defRPr/>
            </a:pPr>
            <a:r>
              <a:rPr lang="es-AR" dirty="0" smtClean="0"/>
              <a:t>El agente de retención deberá informar todos los casos previstos en el presente artículo de acuerdo con lo normado en la Resolución General Nº 2233 y su modificación, Sistema de Control de Retenciones (SICORE), efectuando una marca en el campo "Imposibilidad de retención" de la pantalla "Detalle de retenciones".</a:t>
            </a:r>
          </a:p>
          <a:p>
            <a:pPr>
              <a:defRPr/>
            </a:pPr>
            <a:r>
              <a:rPr lang="es-AR" dirty="0" smtClean="0"/>
              <a:t>Artículo 7 E FORMAS Y PLAZOS DE INGRESO DE LAS RETENCIONES. SITUACIONES ESPECIALES:</a:t>
            </a:r>
          </a:p>
          <a:p>
            <a:pPr>
              <a:defRPr/>
            </a:pPr>
            <a:r>
              <a:rPr lang="es-AR" dirty="0" smtClean="0"/>
              <a:t>Art. 7º - El ingreso del importe de las retenciones practicadas y, de corresponder, de sus accesorios, se efectuará conforme al procedimiento, plazos -excepto que se trate de los sujetos referidos en el Artículo 8º- y demás condiciones, previstos en la Resolución General Nº 2233 y su modificación, Sistema de Control de Retenciones (SICORE), consignando a dicho fin los códigos que, en cada caso se indican en el Anexo II de la presente.</a:t>
            </a:r>
          </a:p>
          <a:p>
            <a:pPr>
              <a:defRPr/>
            </a:pPr>
            <a:r>
              <a:rPr lang="es-AR" dirty="0" smtClean="0"/>
              <a:t>Sin perjuicio de ello, no resultarán de aplicación las disposiciones contenidas en el Artículo 6º de la Resolución General Nº 2233 y su modificación, respecto del régimen de retención establecido por la presente.</a:t>
            </a:r>
          </a:p>
          <a:p>
            <a:pPr>
              <a:defRPr/>
            </a:pPr>
            <a:r>
              <a:rPr lang="es-AR" dirty="0" smtClean="0"/>
              <a:t>Referencias Normativas:</a:t>
            </a:r>
          </a:p>
          <a:p>
            <a:pPr>
              <a:defRPr/>
            </a:pPr>
            <a:r>
              <a:rPr lang="es-AR" dirty="0" smtClean="0">
                <a:hlinkClick r:id="rId31" action="ppaction://hlinkfile"/>
              </a:rPr>
              <a:t>Resolución General Nº 2233/2007</a:t>
            </a:r>
            <a:endParaRPr lang="es-AR" dirty="0" smtClean="0"/>
          </a:p>
          <a:p>
            <a:pPr>
              <a:defRPr/>
            </a:pPr>
            <a:r>
              <a:rPr lang="es-AR" dirty="0" smtClean="0"/>
              <a:t>Artículo 8:</a:t>
            </a:r>
          </a:p>
          <a:p>
            <a:pPr>
              <a:defRPr/>
            </a:pPr>
            <a:r>
              <a:rPr lang="es-AR" dirty="0" smtClean="0"/>
              <a:t>Art. 8º - Los agentes de retención comprendidos en el Artículo 2º, incisos b) y c), deberán ingresar el importe de las retenciones practicadas en cada mes calendario, hasta el día del segundo mes inmediato siguiente a ese mes calendario, en el cual -conforme a la Clave </a:t>
            </a:r>
            <a:r>
              <a:rPr lang="es-AR" dirty="0" err="1" smtClean="0"/>
              <a:t>Unica</a:t>
            </a:r>
            <a:r>
              <a:rPr lang="es-AR" dirty="0" smtClean="0"/>
              <a:t> de Identificación Tributaria (C.U.I.T.)- opera el vencimiento fijado en el inciso b) del Artículo 2º de la Resolución General Nº 2233 y su modificación.</a:t>
            </a:r>
          </a:p>
          <a:p>
            <a:pPr>
              <a:defRPr/>
            </a:pPr>
            <a:r>
              <a:rPr lang="es-AR" dirty="0" smtClean="0"/>
              <a:t>A los fines de la determinación e ingreso de los importes de las retenciones practicadas los responsables deberán considerar las adecuaciones previstas en el Anexo III de la presente resolución general.</a:t>
            </a:r>
          </a:p>
          <a:p>
            <a:pPr>
              <a:defRPr/>
            </a:pPr>
            <a:r>
              <a:rPr lang="es-AR" dirty="0" smtClean="0"/>
              <a:t>Referencias Normativas:</a:t>
            </a:r>
          </a:p>
          <a:p>
            <a:pPr>
              <a:defRPr/>
            </a:pPr>
            <a:r>
              <a:rPr lang="es-AR" dirty="0" smtClean="0">
                <a:hlinkClick r:id="rId31" action="ppaction://hlinkfile"/>
              </a:rPr>
              <a:t>Resolución General Nº 2233/2007</a:t>
            </a:r>
            <a:r>
              <a:rPr lang="es-AR" dirty="0" smtClean="0"/>
              <a:t> Articulo Nº 2</a:t>
            </a:r>
          </a:p>
          <a:p>
            <a:pPr>
              <a:defRPr/>
            </a:pPr>
            <a:r>
              <a:rPr lang="es-AR" dirty="0" smtClean="0"/>
              <a:t>Artículo 9 Texto vigente según RG AFIP Nº 3100/2011:</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de tratarse de:</a:t>
            </a:r>
          </a:p>
          <a:p>
            <a:pPr>
              <a:defRPr/>
            </a:pPr>
            <a:r>
              <a:rPr lang="es-AR" dirty="0" smtClean="0"/>
              <a:t>a) Operaciones primarias que, a la fecha de vencimiento de ingreso de la retención practicada -de acuerdo con lo previsto por los Artículos 7º y 8º-, no se encuentren registradas mediante el procedimiento establecido por la Resolución General Nº 2596, sus modificatorias y complementarias.</a:t>
            </a:r>
          </a:p>
          <a:p>
            <a:pPr>
              <a:defRPr/>
            </a:pPr>
            <a:r>
              <a:rPr lang="es-AR" dirty="0" smtClean="0"/>
              <a:t>b) Retenciones practicadas a sujetos no incluidos en el "Registro".</a:t>
            </a:r>
          </a:p>
          <a:p>
            <a:pPr>
              <a:defRPr/>
            </a:pPr>
            <a:r>
              <a:rPr lang="es-AR" dirty="0" smtClean="0"/>
              <a:t>c) Retenciones practicadas a vendedores que no aporten, en la primera operación, la documentación prevista en el Artículo 36, inciso b).</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Modificado por:</a:t>
            </a:r>
          </a:p>
          <a:p>
            <a:pPr>
              <a:defRPr/>
            </a:pPr>
            <a:r>
              <a:rPr lang="es-AR" dirty="0" smtClean="0">
                <a:hlinkClick r:id="rId9" action="ppaction://hlinkfile"/>
              </a:rPr>
              <a:t>Resolución General Nº 3100/2011</a:t>
            </a:r>
            <a:r>
              <a:rPr lang="es-AR" dirty="0" smtClean="0"/>
              <a:t> Articulo Nº 1 (Tercer párrafo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9 Texto según RG AFIP Nº 2353/2007:</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para las retenciones practicadas a sujetos no incluidos en el 'Registro' o vendedores que no aporten, en la primera operación, la documentación prevista en el Artículo 36, inciso b)."</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9 Texto original según RG AFIP Nº 2300/2007:</a:t>
            </a:r>
          </a:p>
          <a:p>
            <a:pPr>
              <a:defRPr/>
            </a:pPr>
            <a:r>
              <a:rPr lang="es-AR" dirty="0"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pPr>
              <a:defRPr/>
            </a:pPr>
            <a:r>
              <a:rPr lang="es-AR" dirty="0"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pPr>
              <a:defRPr/>
            </a:pPr>
            <a:r>
              <a:rPr lang="es-AR" dirty="0" smtClean="0"/>
              <a:t>Lo dispuesto en los párrafos precedentes no será de aplicación para las retenciones practicadas a sujetos no incluidos en el "Registro".</a:t>
            </a:r>
          </a:p>
          <a:p>
            <a:pPr>
              <a:defRPr/>
            </a:pPr>
            <a:r>
              <a:rPr lang="es-AR" dirty="0"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pPr>
              <a:defRPr/>
            </a:pPr>
            <a:r>
              <a:rPr lang="es-AR" dirty="0"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pPr>
              <a:defRPr/>
            </a:pPr>
            <a:r>
              <a:rPr lang="es-AR" dirty="0" smtClean="0"/>
              <a:t>Los importes que excedan la compensación efectuada, o los montos retenidos cuando la compensación no se pueda realizar, deberán ingresarse -dentro del plazo indicado en el Artículo 8º- mediante depósito bancario.</a:t>
            </a:r>
          </a:p>
          <a:p>
            <a:pPr>
              <a:defRPr/>
            </a:pPr>
            <a:r>
              <a:rPr lang="es-AR" dirty="0" smtClean="0"/>
              <a:t>Referencias Normativas:</a:t>
            </a:r>
          </a:p>
          <a:p>
            <a:pPr>
              <a:defRPr/>
            </a:pPr>
            <a:r>
              <a:rPr lang="es-AR" dirty="0" smtClean="0">
                <a:hlinkClick r:id="rId8" action="ppaction://hlinkfile"/>
              </a:rPr>
              <a:t>Ley Nº 20631 (T.O. 1997)</a:t>
            </a:r>
            <a:r>
              <a:rPr lang="es-AR" dirty="0" smtClean="0"/>
              <a:t> (LEY DE IMPUESTO AL VALOR AGREGADO)</a:t>
            </a:r>
          </a:p>
          <a:p>
            <a:pPr>
              <a:defRPr/>
            </a:pPr>
            <a:r>
              <a:rPr lang="es-AR" dirty="0" smtClean="0">
                <a:hlinkClick r:id="rId32" action="ppaction://hlinkfile"/>
              </a:rPr>
              <a:t>Resolución General Nº 1659/2004</a:t>
            </a:r>
            <a:endParaRPr lang="es-AR" dirty="0" smtClean="0"/>
          </a:p>
          <a:p>
            <a:pPr>
              <a:defRPr/>
            </a:pPr>
            <a:r>
              <a:rPr lang="es-AR" dirty="0" smtClean="0">
                <a:hlinkClick r:id="rId31" action="ppaction://hlinkfile"/>
              </a:rPr>
              <a:t>Resolución General Nº 2233/2007</a:t>
            </a:r>
            <a:endParaRPr lang="es-AR" dirty="0" smtClean="0"/>
          </a:p>
          <a:p>
            <a:pPr>
              <a:defRPr/>
            </a:pPr>
            <a:r>
              <a:rPr lang="es-AR" dirty="0" smtClean="0"/>
              <a:t>Artículo 10 Texto vigente según RG AFIP Nº 2353/2007:</a:t>
            </a:r>
          </a:p>
          <a:p>
            <a:pPr>
              <a:defRPr/>
            </a:pPr>
            <a:r>
              <a:rPr lang="es-AR" dirty="0" smtClean="0"/>
              <a:t>Art. 10. - Los sujetos que realicen las operaciones indicadas en el Artículo 1º, no podrán oponer la exclusión del régimen de retención, otorgada de acuerdo con lo previsto por la Resolución General Nº 2226.</a:t>
            </a:r>
          </a:p>
          <a:p>
            <a:pPr>
              <a:defRPr/>
            </a:pPr>
            <a:r>
              <a:rPr lang="es-AR" dirty="0" smtClean="0"/>
              <a:t>"No obstante lo establecido en el párrafo </a:t>
            </a:r>
            <a:r>
              <a:rPr lang="es-AR" dirty="0" err="1" smtClean="0"/>
              <a:t>anterior,los</a:t>
            </a:r>
            <a:r>
              <a:rPr lang="es-AR" dirty="0" smtClean="0"/>
              <a:t> sujetos incluidos en el 'Registro' en las categorías definidas en el Artículo 22, incisos b), e) o i), podrán oponer su exclusión siempre que las operaciones de venta de los bienes indicados en el Artículo 1º se originen como consecuencia de la operatoria descripta en el Artículo 6º, efectuada con sujetos que acrediten su inclusión en el 'Registro', hasta su equivalente en unidades físicas (10.1.), excepto que dichas operaciones se realicen a través de mercados de cereales a término."</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10 Texto original según RG AFIP Nº 2300/2007:</a:t>
            </a:r>
          </a:p>
          <a:p>
            <a:pPr>
              <a:defRPr/>
            </a:pPr>
            <a:r>
              <a:rPr lang="es-AR" dirty="0" smtClean="0"/>
              <a:t>Art. 10. - Los sujetos que realicen las operaciones indicadas en el Artículo 1º, no podrán oponer la exclusión del régimen de retención, otorgada de acuerdo con lo previsto por la Resolución General Nº 2226.</a:t>
            </a:r>
          </a:p>
          <a:p>
            <a:pPr>
              <a:defRPr/>
            </a:pPr>
            <a:r>
              <a:rPr lang="es-AR" dirty="0" smtClean="0"/>
              <a:t>No obstante lo establecido en el párrafo anterior, los sujetos incluidos en el "Registro" en las categorías definidas en el Artículo 22, incisos b), e), f), g), h) o i), podrán oponer su exclusión siempre que las operaciones de venta de los bienes indicados en el Artículo 1º se originen como consecuencia de la operatoria descripta en el Artículo 6º, efectuada con sujetos que acrediten su inclusión en el "Registro", hasta su equivalente en unidades físicas (10.1.), excepto que dichas operaciones se realicen a través de mercados de cereales a término.</a:t>
            </a:r>
          </a:p>
          <a:p>
            <a:pPr>
              <a:defRPr/>
            </a:pPr>
            <a:r>
              <a:rPr lang="es-AR" dirty="0" smtClean="0"/>
              <a:t>Artículo 11:</a:t>
            </a:r>
          </a:p>
          <a:p>
            <a:pPr>
              <a:defRPr/>
            </a:pPr>
            <a:r>
              <a:rPr lang="es-AR" dirty="0" smtClean="0"/>
              <a:t>Art. 11. - Los agentes de retención quedan obligados a entregar al sujeto pasible de la misma, en el momento en que se efectúe el pago y se practique la retención, el comprobante que establece el Artículo 8º de la Resolución General Nº 2233 y su modificación, conforme al modelo previsto en sus Anexos V o VI.</a:t>
            </a:r>
          </a:p>
          <a:p>
            <a:pPr>
              <a:defRPr/>
            </a:pPr>
            <a:r>
              <a:rPr lang="es-AR" dirty="0" smtClean="0"/>
              <a:t>De tratarse de operaciones primarias o de venta de productos de su propia producción efectuada por acopiadores, la precitada constancia será reemplazada por los formularios C1116B o C1116C, según corresponda.</a:t>
            </a:r>
          </a:p>
          <a:p>
            <a:pPr>
              <a:defRPr/>
            </a:pPr>
            <a:r>
              <a:rPr lang="es-AR" dirty="0" smtClean="0"/>
              <a:t>Lo dispuesto en el párrafo anterior no será de aplicación únicamente cuando en las referidas operaciones los adquirentes sean exportadores y/o las mismas se efectúen a través de corredores incluidos en el "Registro" como tales, que emitan el formulario C1116B. En este último supuesto, cada ejemplar del citado formulario C1116B emitido al productor deberá contener la fecha, el monto y el número de comprobante de la retención practicada.</a:t>
            </a:r>
          </a:p>
          <a:p>
            <a:pPr>
              <a:defRPr/>
            </a:pPr>
            <a:r>
              <a:rPr lang="es-AR" dirty="0" smtClean="0"/>
              <a:t>Referencias Normativas:</a:t>
            </a:r>
          </a:p>
          <a:p>
            <a:pPr>
              <a:defRPr/>
            </a:pPr>
            <a:r>
              <a:rPr lang="es-AR" dirty="0" smtClean="0">
                <a:hlinkClick r:id="rId31" action="ppaction://hlinkfile"/>
              </a:rPr>
              <a:t>Resolución General Nº 2233/2007</a:t>
            </a:r>
            <a:r>
              <a:rPr lang="es-AR" dirty="0" smtClean="0"/>
              <a:t> Articulo Nº 8</a:t>
            </a:r>
          </a:p>
          <a:p>
            <a:pPr>
              <a:defRPr/>
            </a:pPr>
            <a:r>
              <a:rPr lang="es-AR" dirty="0" smtClean="0"/>
              <a:t>Artículo 12:</a:t>
            </a:r>
          </a:p>
          <a:p>
            <a:pPr>
              <a:defRPr/>
            </a:pPr>
            <a:r>
              <a:rPr lang="es-AR" dirty="0" smtClean="0"/>
              <a:t>Art. 12. - En los casos en que el sujeto pasible de la retención no recibiera el comprobante previsto en el artículo anterior, deberá proceder conforme a lo establecido en el Artículo 9º de la Resolución General Nº 2233 y su modificación.</a:t>
            </a:r>
          </a:p>
          <a:p>
            <a:pPr>
              <a:defRPr/>
            </a:pPr>
            <a:r>
              <a:rPr lang="es-AR" dirty="0" smtClean="0"/>
              <a:t>Referencias Normativas:</a:t>
            </a:r>
          </a:p>
          <a:p>
            <a:pPr>
              <a:defRPr/>
            </a:pPr>
            <a:r>
              <a:rPr lang="es-AR" dirty="0" smtClean="0">
                <a:hlinkClick r:id="rId31" action="ppaction://hlinkfile"/>
              </a:rPr>
              <a:t>Resolución General Nº 2233/2007</a:t>
            </a:r>
            <a:r>
              <a:rPr lang="es-AR" dirty="0" smtClean="0"/>
              <a:t> Articulo Nº 9</a:t>
            </a:r>
          </a:p>
          <a:p>
            <a:pPr>
              <a:defRPr/>
            </a:pPr>
            <a:r>
              <a:rPr lang="es-AR" dirty="0" smtClean="0"/>
              <a:t>Artículo 13 G COMPUTO DE LAS RETENCIONES. SALDOS DE LIBRE DISPONIBILIDAD:</a:t>
            </a:r>
          </a:p>
          <a:p>
            <a:pPr>
              <a:defRPr/>
            </a:pPr>
            <a:r>
              <a:rPr lang="es-AR" dirty="0" smtClean="0"/>
              <a:t>Art. 13. - El monto de las retenciones tendrá para los responsables inscriptos el carácter de impuesto ingresado, debiendo su importe ser computado en la declaración jurada del período fiscal en el cual se sufrieron.</a:t>
            </a:r>
          </a:p>
          <a:p>
            <a:pPr>
              <a:defRPr/>
            </a:pPr>
            <a:r>
              <a:rPr lang="es-AR" dirty="0" smtClean="0"/>
              <a:t>Sin perjuicio de lo dispuesto en el párrafo anterior y sólo con carácter de excepción, la retención podrá computarse en la declaración jurada correspondiente al período fiscal anterior, cuando la operación de compraventa que le diera origen se haya producido en el aludido período fiscal y la retención haya sido practicada hasta la fecha en que se produzca el vencimiento para la presentación de la declaración jurada del impuesto al valor agregado, correspondiente al precitado período, conforme al cronograma de vencimientos establecido por este Organismo para cada año calendario.</a:t>
            </a:r>
          </a:p>
          <a:p>
            <a:pPr>
              <a:defRPr/>
            </a:pPr>
            <a:r>
              <a:rPr lang="es-AR" dirty="0" smtClean="0"/>
              <a:t>Si el cómputo de importes atribuibles a las retenciones originare saldo a favor del responsable, el mismo tendrá el carácter de ingreso directo y podrá ser utilizado de acuerdo con lo dispuesto en el segundo párrafo del Artículo 24, Título III, de la Ley de Impuesto al Valor Agregado, texto ordenado en 1997 y sus modificaciones.</a:t>
            </a:r>
          </a:p>
          <a:p>
            <a:pPr>
              <a:defRPr/>
            </a:pPr>
            <a:r>
              <a:rPr lang="es-AR" dirty="0" smtClean="0"/>
              <a:t>Referencias Normativas:</a:t>
            </a:r>
          </a:p>
          <a:p>
            <a:pPr>
              <a:defRPr/>
            </a:pPr>
            <a:r>
              <a:rPr lang="es-AR" dirty="0" smtClean="0">
                <a:hlinkClick r:id="rId8" action="ppaction://hlinkfile"/>
              </a:rPr>
              <a:t>Ley Nº 20631 (T.O. 1997)</a:t>
            </a:r>
            <a:r>
              <a:rPr lang="es-AR" dirty="0" smtClean="0"/>
              <a:t> Articulo Nº 24 (LEY DE IMPUESTO AL VALOR AGREGADO)</a:t>
            </a:r>
          </a:p>
          <a:p>
            <a:pPr>
              <a:defRPr/>
            </a:pPr>
            <a:r>
              <a:rPr lang="es-AR" dirty="0" smtClean="0"/>
              <a:t>Artículo 14 H REGIMEN DE INFORMACION Y REGISTRACION:</a:t>
            </a:r>
          </a:p>
          <a:p>
            <a:pPr>
              <a:defRPr/>
            </a:pPr>
            <a:r>
              <a:rPr lang="es-AR" dirty="0" smtClean="0"/>
              <a:t>Art. 14. - Los sujetos indicados en el Artículo 2º deberán informar a este Organismo las retenciones practicadas de acuerdo con los plazos previstos en el inciso b) del Artículo 2º de la Resolución General Nº 2233 y su modificación.</a:t>
            </a:r>
          </a:p>
          <a:p>
            <a:pPr>
              <a:defRPr/>
            </a:pPr>
            <a:r>
              <a:rPr lang="es-AR" dirty="0" smtClean="0"/>
              <a:t>A tales fines los exportadores, acopiadores, cooperativas, consignatarios, acopiadores-consignatarios y los mercados de cereales a término que, en las operaciones comprendidas en el Artículo 1º actúen como intermediarios o de conformidad con lo previsto en el Artículo 19 y el primer párrafo del Artículo 20 de la Ley de Impuesto al Valor Agregado, texto ordenado en 1997 y sus modificaciones, deberán considerar las adecuaciones previstas en el Anexo III de esta resolución general.</a:t>
            </a:r>
          </a:p>
          <a:p>
            <a:pPr>
              <a:defRPr/>
            </a:pPr>
            <a:r>
              <a:rPr lang="es-AR" dirty="0" smtClean="0"/>
              <a:t>Referencias Normativas:</a:t>
            </a:r>
          </a:p>
          <a:p>
            <a:pPr>
              <a:defRPr/>
            </a:pPr>
            <a:r>
              <a:rPr lang="es-AR" dirty="0" smtClean="0">
                <a:hlinkClick r:id="rId31" action="ppaction://hlinkfile"/>
              </a:rPr>
              <a:t>Resolución General Nº 2233/2007</a:t>
            </a:r>
            <a:r>
              <a:rPr lang="es-AR" dirty="0" smtClean="0"/>
              <a:t> Articulo Nº 2</a:t>
            </a:r>
          </a:p>
          <a:p>
            <a:pPr>
              <a:defRPr/>
            </a:pPr>
            <a:r>
              <a:rPr lang="es-AR" dirty="0" smtClean="0">
                <a:hlinkClick r:id="rId8" action="ppaction://hlinkfile"/>
              </a:rPr>
              <a:t>Ley Nº 20631 (T.O. 1997)</a:t>
            </a:r>
            <a:r>
              <a:rPr lang="es-AR" dirty="0" smtClean="0"/>
              <a:t> Articulo Nº 20 (LEY DE IMPUESTO AL VALOR AGREGADO)</a:t>
            </a:r>
          </a:p>
          <a:p>
            <a:pPr>
              <a:defRPr/>
            </a:pPr>
            <a:r>
              <a:rPr lang="es-AR" dirty="0" smtClean="0"/>
              <a:t>Artículo 15:</a:t>
            </a:r>
          </a:p>
          <a:p>
            <a:pPr>
              <a:defRPr/>
            </a:pPr>
            <a:r>
              <a:rPr lang="es-AR" dirty="0" smtClean="0"/>
              <a:t>Art. 15. - Los agentes de retención quedan obligados a llevar registros suficientes que permitan verificar la determinación de los importes retenidos e ingresados o, en su caso, compensados de acuerdo con lo previsto en el Artículo 9º.</a:t>
            </a:r>
          </a:p>
          <a:p>
            <a:pPr>
              <a:defRPr/>
            </a:pPr>
            <a:r>
              <a:rPr lang="es-AR" dirty="0" smtClean="0"/>
              <a:t>Artículo 16:</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16 Texto original según RG AFIP Nº 2300/2007:</a:t>
            </a:r>
          </a:p>
          <a:p>
            <a:pPr>
              <a:defRPr/>
            </a:pPr>
            <a:r>
              <a:rPr lang="es-AR" dirty="0" smtClean="0"/>
              <a:t>Art. 16. - A los fines del régimen especial de reintegro sistemático previsto en el Título III, los agentes de retención, las Bolsas de Cereales autorizadas por el Poder Ejecutivo Nacional para actuar en el comercio de granos, los productores y los acopiadores -que realicen operaciones de venta de los productos indicados en el Artículo 1º de propia producción-, deberán cumplir con los regímenes de información, en la forma y con los requisitos que, según el sujeto de que se trate, se establecen en los Artículos 17, 18 y 19.</a:t>
            </a:r>
          </a:p>
          <a:p>
            <a:pPr>
              <a:defRPr/>
            </a:pPr>
            <a:r>
              <a:rPr lang="es-AR" dirty="0" smtClean="0"/>
              <a:t>Artículo 17:</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17 Texto original según RG AFIP Nº 2300/2007:</a:t>
            </a:r>
          </a:p>
          <a:p>
            <a:pPr>
              <a:defRPr/>
            </a:pPr>
            <a:r>
              <a:rPr lang="es-AR" dirty="0" smtClean="0"/>
              <a:t>Art. 17. - Los agentes de retención informarán a alguna de las Bolsas de Cereales autorizadas por el Poder Ejecutivo Nacional para actuar en el comercio de granos, las operaciones que no cuenten con la certificación extendida por dichas entidades que prevé el Artículo 38. De cada operación consignarán los siguientes datos:</a:t>
            </a:r>
          </a:p>
          <a:p>
            <a:pPr>
              <a:defRPr/>
            </a:pPr>
            <a:r>
              <a:rPr lang="es-AR" dirty="0" smtClean="0"/>
              <a:t>a) Tipo de comprobante: C1116B o C1116C.</a:t>
            </a:r>
          </a:p>
          <a:p>
            <a:pPr>
              <a:defRPr/>
            </a:pPr>
            <a:r>
              <a:rPr lang="es-AR" dirty="0" smtClean="0"/>
              <a:t>b) Número y fecha del comprobante citado en el inciso a).</a:t>
            </a:r>
          </a:p>
          <a:p>
            <a:pPr>
              <a:defRPr/>
            </a:pPr>
            <a:r>
              <a:rPr lang="es-AR" dirty="0" smtClean="0"/>
              <a:t>c) Apellido y nombres, denominación o razón social, del productor o del acopiador que realice operaciones de venta de los productos indicados en el Artículo 1º de su propia producción.</a:t>
            </a:r>
          </a:p>
          <a:p>
            <a:pPr>
              <a:defRPr/>
            </a:pPr>
            <a:r>
              <a:rPr lang="es-AR" dirty="0" smtClean="0"/>
              <a:t>d) Clave </a:t>
            </a:r>
            <a:r>
              <a:rPr lang="es-AR" dirty="0" err="1" smtClean="0"/>
              <a:t>Unica</a:t>
            </a:r>
            <a:r>
              <a:rPr lang="es-AR" dirty="0" smtClean="0"/>
              <a:t> de Identificación Tributaria (C.U.I.T.) de los responsables a que se refiere el inciso c).</a:t>
            </a:r>
          </a:p>
          <a:p>
            <a:pPr>
              <a:defRPr/>
            </a:pPr>
            <a:r>
              <a:rPr lang="es-AR" dirty="0" smtClean="0"/>
              <a:t>e) Apellido y nombres, denominación o razón social, del agente de retención.</a:t>
            </a:r>
          </a:p>
          <a:p>
            <a:pPr>
              <a:defRPr/>
            </a:pPr>
            <a:r>
              <a:rPr lang="es-AR" dirty="0" smtClean="0"/>
              <a:t>f) Clave </a:t>
            </a:r>
            <a:r>
              <a:rPr lang="es-AR" dirty="0" err="1" smtClean="0"/>
              <a:t>Unica</a:t>
            </a:r>
            <a:r>
              <a:rPr lang="es-AR" dirty="0" smtClean="0"/>
              <a:t> de Identificación Tributaria (C.U.I.T.), del agente de retención.</a:t>
            </a:r>
          </a:p>
          <a:p>
            <a:pPr>
              <a:defRPr/>
            </a:pPr>
            <a:r>
              <a:rPr lang="es-AR" dirty="0" smtClean="0"/>
              <a:t>g) Apellido y nombres, denominación o razón social, del corredor, de corresponder.</a:t>
            </a:r>
          </a:p>
          <a:p>
            <a:pPr>
              <a:defRPr/>
            </a:pPr>
            <a:r>
              <a:rPr lang="es-AR" dirty="0" smtClean="0"/>
              <a:t>h) Clave </a:t>
            </a:r>
            <a:r>
              <a:rPr lang="es-AR" dirty="0" err="1" smtClean="0"/>
              <a:t>Unica</a:t>
            </a:r>
            <a:r>
              <a:rPr lang="es-AR" dirty="0" smtClean="0"/>
              <a:t> de Identificación Tributaria (C.U.I.T.), del corredor, de corresponder.</a:t>
            </a:r>
          </a:p>
          <a:p>
            <a:pPr>
              <a:defRPr/>
            </a:pPr>
            <a:r>
              <a:rPr lang="es-AR" dirty="0" smtClean="0"/>
              <a:t>i) Importe de la retención practicada.</a:t>
            </a:r>
          </a:p>
          <a:p>
            <a:pPr>
              <a:defRPr/>
            </a:pPr>
            <a:r>
              <a:rPr lang="es-AR" dirty="0" smtClean="0"/>
              <a:t>j) Importe neto gravado.</a:t>
            </a:r>
          </a:p>
          <a:p>
            <a:pPr>
              <a:defRPr/>
            </a:pPr>
            <a:r>
              <a:rPr lang="es-AR" dirty="0" smtClean="0"/>
              <a:t>Dicha información se suministrará dentro de los QUINCE (15) días corridos del mes calendario inmediato siguiente a aquel en que se practicaron las retenciones.</a:t>
            </a:r>
          </a:p>
          <a:p>
            <a:pPr>
              <a:defRPr/>
            </a:pPr>
            <a:r>
              <a:rPr lang="es-AR" dirty="0" smtClean="0"/>
              <a:t>Artículo 18:</a:t>
            </a:r>
          </a:p>
          <a:p>
            <a:pPr>
              <a:defRPr/>
            </a:pPr>
            <a:r>
              <a:rPr lang="es-AR" dirty="0" smtClean="0"/>
              <a:t>Derogado por:</a:t>
            </a:r>
          </a:p>
          <a:p>
            <a:pPr>
              <a:defRPr/>
            </a:pPr>
            <a:r>
              <a:rPr lang="es-AR" dirty="0" smtClean="0">
                <a:hlinkClick r:id="rId3" action="ppaction://hlinkfile"/>
              </a:rPr>
              <a:t>Resolución General Nº 2596/2009</a:t>
            </a:r>
            <a:r>
              <a:rPr lang="es-AR" dirty="0" smtClean="0"/>
              <a:t> Articulo Nº 6</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18 Texto original según RG AFIP Nº 2300/2007:</a:t>
            </a:r>
          </a:p>
          <a:p>
            <a:pPr>
              <a:defRPr/>
            </a:pPr>
            <a:r>
              <a:rPr lang="es-AR" dirty="0" smtClean="0"/>
              <a:t>Art. 18. - Las Bolsas de Cereales autorizadas por el Poder Ejecutivo Nacional para actuar en el comercio de granos, deberán informar a este Organismo las operaciones primarias realizadas con productores o con acopiadores que realicen operaciones de venta de los productos indicados en el Artículo 1º de su propia producción, en cada mes calendario, certificadas por la entidad de acuerdo con lo previsto en el Artículo 38 y las informadas por los agentes de retención, de acuerdo con lo dispuesto en el Artículo 17, consignando de cada operación, los siguientes datos:</a:t>
            </a:r>
          </a:p>
          <a:p>
            <a:pPr>
              <a:defRPr/>
            </a:pPr>
            <a:r>
              <a:rPr lang="es-AR" dirty="0" smtClean="0"/>
              <a:t>a) Tipo de comprobante: C1116B o C1116C.</a:t>
            </a:r>
          </a:p>
          <a:p>
            <a:pPr>
              <a:defRPr/>
            </a:pPr>
            <a:r>
              <a:rPr lang="es-AR" dirty="0" smtClean="0"/>
              <a:t>b) Número y fecha del comprobante citado en el inciso a).</a:t>
            </a:r>
          </a:p>
          <a:p>
            <a:pPr>
              <a:defRPr/>
            </a:pPr>
            <a:r>
              <a:rPr lang="es-AR" dirty="0" smtClean="0"/>
              <a:t>c) Apellido y nombres, denominación o razón social, del productor o del acopiador.</a:t>
            </a:r>
          </a:p>
          <a:p>
            <a:pPr>
              <a:defRPr/>
            </a:pPr>
            <a:r>
              <a:rPr lang="es-AR" dirty="0" smtClean="0"/>
              <a:t>d) Clave </a:t>
            </a:r>
            <a:r>
              <a:rPr lang="es-AR" dirty="0" err="1" smtClean="0"/>
              <a:t>Unica</a:t>
            </a:r>
            <a:r>
              <a:rPr lang="es-AR" dirty="0" smtClean="0"/>
              <a:t> de Identificación Tributaria (C.U.I.T.) del productor o del acopiador.</a:t>
            </a:r>
          </a:p>
          <a:p>
            <a:pPr>
              <a:defRPr/>
            </a:pPr>
            <a:r>
              <a:rPr lang="es-AR" dirty="0" smtClean="0"/>
              <a:t>e) Apellido y nombres, denominación o razón social, del agente de retención.</a:t>
            </a:r>
          </a:p>
          <a:p>
            <a:pPr>
              <a:defRPr/>
            </a:pPr>
            <a:r>
              <a:rPr lang="es-AR" dirty="0" smtClean="0"/>
              <a:t>f) Clave </a:t>
            </a:r>
            <a:r>
              <a:rPr lang="es-AR" dirty="0" err="1" smtClean="0"/>
              <a:t>Unica</a:t>
            </a:r>
            <a:r>
              <a:rPr lang="es-AR" dirty="0" smtClean="0"/>
              <a:t> de Identificación Tributaria (C.U.I.T.) del agente de retención.</a:t>
            </a:r>
          </a:p>
          <a:p>
            <a:pPr>
              <a:defRPr/>
            </a:pPr>
            <a:r>
              <a:rPr lang="es-AR" dirty="0" smtClean="0"/>
              <a:t>g) Apellido y nombres, denominación o razón social, del corredor, de corresponder.</a:t>
            </a:r>
          </a:p>
          <a:p>
            <a:pPr>
              <a:defRPr/>
            </a:pPr>
            <a:r>
              <a:rPr lang="es-AR" dirty="0" smtClean="0"/>
              <a:t>h) Clave </a:t>
            </a:r>
            <a:r>
              <a:rPr lang="es-AR" dirty="0" err="1" smtClean="0"/>
              <a:t>Unica</a:t>
            </a:r>
            <a:r>
              <a:rPr lang="es-AR" dirty="0" smtClean="0"/>
              <a:t> de Identificación Tributaria (C.U.I.T.), del corredor, de corresponder.</a:t>
            </a:r>
          </a:p>
          <a:p>
            <a:pPr>
              <a:defRPr/>
            </a:pPr>
            <a:r>
              <a:rPr lang="es-AR" dirty="0" smtClean="0"/>
              <a:t>i) Importe de la retención practicada.</a:t>
            </a:r>
          </a:p>
          <a:p>
            <a:pPr>
              <a:defRPr/>
            </a:pPr>
            <a:r>
              <a:rPr lang="es-AR" dirty="0" smtClean="0"/>
              <a:t>j) Importe neto gravado.</a:t>
            </a:r>
          </a:p>
          <a:p>
            <a:pPr>
              <a:defRPr/>
            </a:pPr>
            <a:r>
              <a:rPr lang="es-AR" dirty="0" smtClean="0"/>
              <a:t>k) Código de operación, a que se refiere el Artículo 19.</a:t>
            </a:r>
          </a:p>
          <a:p>
            <a:pPr>
              <a:defRPr/>
            </a:pPr>
            <a:r>
              <a:rPr lang="es-AR" dirty="0" smtClean="0"/>
              <a:t>La información se suministrará -aun cuando no se hubieran realizado operaciones en el período a informar-, hasta el día del mes calendario inmediato siguiente en el que, conforme a la Clave </a:t>
            </a:r>
            <a:r>
              <a:rPr lang="es-AR" dirty="0" err="1" smtClean="0"/>
              <a:t>Unica</a:t>
            </a:r>
            <a:r>
              <a:rPr lang="es-AR" dirty="0" smtClean="0"/>
              <a:t> de Identificación Tributaria (C.U.I.T.) de los responsables, opera el vencimiento para la presentación de la declaración jurada del impuesto al valor agregado, inclusive, mediante la utilización del programa aplicativo denominado "AFIP DGI BOLSAS DE CEREALES Versión 1.0.", cuyas características, funciones y aspectos técnicos para su uso se especifican en el Anexo IV de la presente.</a:t>
            </a:r>
          </a:p>
          <a:p>
            <a:pPr>
              <a:defRPr/>
            </a:pPr>
            <a:r>
              <a:rPr lang="es-AR" dirty="0" smtClean="0"/>
              <a:t>El referido programa aplicativo podrá ser transferido de la página "web" de este Organismo (http://www.afip.gov.ar).</a:t>
            </a:r>
          </a:p>
          <a:p>
            <a:pPr>
              <a:defRPr/>
            </a:pPr>
            <a:r>
              <a:rPr lang="es-AR" dirty="0" smtClean="0"/>
              <a:t>A los fines del régimen de información previsto en este artículo, las Bolsas de Cereales autorizadas por el Poder Ejecutivo Nacional para actuar en el comercio de granos quedan obligadas a cumplir con el régimen especial de presentación de declaraciones juradas mediante transferencia electrónica de datos previsto en la Resolución General Nº 1345, sus modificatorias y complementarias. Dichas entidades considerarán la publicación de esta resolución general, en el Boletín Oficial suficiente comunicación de su incorporación al régimen.</a:t>
            </a:r>
          </a:p>
          <a:p>
            <a:pPr>
              <a:defRPr/>
            </a:pPr>
            <a:r>
              <a:rPr lang="es-AR" dirty="0" smtClean="0"/>
              <a:t>En caso de inoperatividad del sistema, los usuarios deberán suministrar la información en la dependencia de este Organismo en la que se encuentren inscriptos mediante la entrega de soportes magnéticos a que se refiere el Apartado B del Anexo IV de la presente resolución general, acompañados del formulario de declaración jurada Nº 647 emitido por el sistema y de una nota conforme lo prevé la Resolución General Nº 1128 (18.1.).</a:t>
            </a:r>
          </a:p>
          <a:p>
            <a:pPr>
              <a:defRPr/>
            </a:pPr>
            <a:r>
              <a:rPr lang="es-AR" dirty="0" smtClean="0"/>
              <a:t>Referencias Normativas:</a:t>
            </a:r>
          </a:p>
          <a:p>
            <a:pPr>
              <a:defRPr/>
            </a:pPr>
            <a:r>
              <a:rPr lang="es-AR" dirty="0" smtClean="0">
                <a:hlinkClick r:id="rId33" action="ppaction://hlinkfile"/>
              </a:rPr>
              <a:t>Resolución General Nº 1128/2001</a:t>
            </a:r>
            <a:endParaRPr lang="es-AR" dirty="0" smtClean="0"/>
          </a:p>
          <a:p>
            <a:pPr>
              <a:defRPr/>
            </a:pPr>
            <a:r>
              <a:rPr lang="es-AR" dirty="0" smtClean="0"/>
              <a:t>Artículo 19:</a:t>
            </a:r>
          </a:p>
          <a:p>
            <a:pPr>
              <a:defRPr/>
            </a:pPr>
            <a:r>
              <a:rPr lang="es-AR" dirty="0" smtClean="0"/>
              <a:t>Art. 19. - Los productores, los acopiadores que realicen operaciones de venta de los productos indicados en el Artículo 1º de su propia producción y los agentes de retención, deberán informar el código de operación (19.1.), en la forma y condiciones que, según el responsable de que se trate, se indican seguidamente:</a:t>
            </a:r>
          </a:p>
          <a:p>
            <a:pPr>
              <a:defRPr/>
            </a:pPr>
            <a:r>
              <a:rPr lang="es-AR" dirty="0" smtClean="0"/>
              <a:t>a) Productores o acopiadores: en la declaración jurada del impuesto al valor agregado. Deberá consignarse en el campo "Número de certificado" de la ventana "Ingresos Directos" - "Régimen de retenciones".</a:t>
            </a:r>
          </a:p>
          <a:p>
            <a:pPr>
              <a:defRPr/>
            </a:pPr>
            <a:r>
              <a:rPr lang="es-AR" dirty="0" smtClean="0"/>
              <a:t>b) Agentes de retención: en el Sistema de Control de Retenciones (SICORE), establecido por la Resolución General Nº 2233 y su modificación. Se consignará en el campo "Número de comprobante" de la ventana "Detalle de retenciones".</a:t>
            </a:r>
          </a:p>
          <a:p>
            <a:pPr>
              <a:defRPr/>
            </a:pPr>
            <a:r>
              <a:rPr lang="es-AR" dirty="0" smtClean="0"/>
              <a:t>Referencias Normativas:</a:t>
            </a:r>
          </a:p>
          <a:p>
            <a:pPr>
              <a:defRPr/>
            </a:pPr>
            <a:r>
              <a:rPr lang="es-AR" dirty="0" smtClean="0">
                <a:hlinkClick r:id="rId31" action="ppaction://hlinkfile"/>
              </a:rPr>
              <a:t>Resolución General Nº 2233/2007</a:t>
            </a:r>
            <a:endParaRPr lang="es-AR" dirty="0" smtClean="0"/>
          </a:p>
          <a:p>
            <a:pPr>
              <a:defRPr/>
            </a:pPr>
            <a:r>
              <a:rPr lang="es-AR" dirty="0" smtClean="0"/>
              <a:t>TITULO II - REGISTRO FISCAL DE OPERADORES EN LA COMPRAVENTA DE GRANOS Y LEGUMBRES SECAS</a:t>
            </a:r>
          </a:p>
          <a:p>
            <a:pPr>
              <a:defRPr/>
            </a:pPr>
            <a:r>
              <a:rPr lang="es-AR" dirty="0" smtClean="0"/>
              <a:t>Artículo 20 A DEFINICION Y ALCANCE:</a:t>
            </a:r>
          </a:p>
          <a:p>
            <a:pPr>
              <a:defRPr/>
            </a:pPr>
            <a:r>
              <a:rPr lang="es-AR" dirty="0" smtClean="0"/>
              <a:t>Art. 20. - El "Registro Fiscal de Operadores en la Compraventa de Granos y Legumbres Secas" estará integrado por responsables inscriptos en el impuesto al valor agregado que realicen las operaciones de venta de granos no destinados a la siembra -cereales y oleaginosos- y legumbres secas -porotos, arvejas y lentejas-.</a:t>
            </a:r>
          </a:p>
          <a:p>
            <a:pPr>
              <a:defRPr/>
            </a:pPr>
            <a:r>
              <a:rPr lang="es-AR" dirty="0" smtClean="0"/>
              <a:t>Los responsables podrán solicitar su inclusión al "Registro" a los fines de acceder a los beneficios que se enuncian en este título.</a:t>
            </a:r>
          </a:p>
          <a:p>
            <a:pPr>
              <a:defRPr/>
            </a:pPr>
            <a:r>
              <a:rPr lang="es-AR" dirty="0" smtClean="0"/>
              <a:t>Artículo 21 B EFECTOS. </a:t>
            </a:r>
            <a:r>
              <a:rPr lang="es-AR" dirty="0" err="1" smtClean="0"/>
              <a:t>CATEGORIASTexto</a:t>
            </a:r>
            <a:r>
              <a:rPr lang="es-AR" dirty="0" smtClean="0"/>
              <a:t> vigente según RG AFIP Nº 2353/2007:</a:t>
            </a:r>
          </a:p>
          <a:p>
            <a:pPr>
              <a:defRPr/>
            </a:pPr>
            <a:r>
              <a:rPr lang="es-AR" dirty="0" smtClean="0"/>
              <a:t>Art. 21. - Los responsables comprendidos en el Artículo 3º, podrán solicitar su inclusión en el "Registro Fiscal de Operadores en la Compraventa de Granos y Legumbres Secas", a los fines que:</a:t>
            </a:r>
          </a:p>
          <a:p>
            <a:pPr>
              <a:defRPr/>
            </a:pPr>
            <a:r>
              <a:rPr lang="es-AR" dirty="0" smtClean="0"/>
              <a:t>a) El agente de retención aplique la alícuota de retención del OCHO POR CIENTO (8%) o del DIECIOCHO POR CIENTO (18%) que establece el Artículo 4º de la presente, incisos a) o b) , según corresponda.</a:t>
            </a:r>
          </a:p>
          <a:p>
            <a:pPr>
              <a:defRPr/>
            </a:pPr>
            <a:r>
              <a:rPr lang="es-AR" dirty="0" smtClean="0"/>
              <a:t>b) Los productores o acopiadores que realicen operaciones de venta de los productos indicados en el Artículo 1º de su propia producción, resulten comprendidos en el Régimen Especial de Reintegro Sistemático previsto en el Título III de esta resolución general.</a:t>
            </a:r>
          </a:p>
          <a:p>
            <a:pPr>
              <a:defRPr/>
            </a:pPr>
            <a:r>
              <a:rPr lang="es-AR" dirty="0" smtClean="0"/>
              <a:t>c) El agente de retención aplique la alícuota de retención del impuesto a las ganancias que dispone la Resolución General Nº 2118 y sus modificaciones, en su Artículo 10, incisos a) o f), según corresponda.</a:t>
            </a:r>
          </a:p>
          <a:p>
            <a:pPr>
              <a:defRPr/>
            </a:pPr>
            <a:r>
              <a:rPr lang="es-AR" dirty="0" smtClean="0"/>
              <a:t>"La solicitud de inclusión en el 'Registro', así como las demás solicitudes que al respecto se formulen, importan la adhesión voluntaria del responsable al presente régimen y, por tanto, su aceptación del deber de cumplir las condiciones y demás exigencias de este último, en particular las referidas a las causales de suspensión y de exclusión del 'Registro' y al procedimiento establecido para efectivizar tales medidas como para dejarlas sin efecto."</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(Ultimo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21 B EFECTOS. </a:t>
            </a:r>
            <a:r>
              <a:rPr lang="es-AR" dirty="0" err="1" smtClean="0"/>
              <a:t>CATEGORIASTexto</a:t>
            </a:r>
            <a:r>
              <a:rPr lang="es-AR" dirty="0" smtClean="0"/>
              <a:t> original según RG AFIP Nº 2300/2007:</a:t>
            </a:r>
          </a:p>
          <a:p>
            <a:pPr>
              <a:defRPr/>
            </a:pPr>
            <a:r>
              <a:rPr lang="es-AR" dirty="0" smtClean="0"/>
              <a:t>Art. 21. - Los responsables comprendidos en el Artículo 3º, podrán solicitar su inclusión en el "Registro Fiscal de Operadores en la Compraventa de Granos y Legumbres Secas", a los fines que:</a:t>
            </a:r>
          </a:p>
          <a:p>
            <a:pPr>
              <a:defRPr/>
            </a:pPr>
            <a:r>
              <a:rPr lang="es-AR" dirty="0" smtClean="0"/>
              <a:t>a) El agente de retención aplique la alícuota de retención del OCHO POR CIENTO (8%) o del DIECIOCHO POR CIENTO (18%) que establece el Artículo 4º de la presente, incisos a) o b) , según corresponda.</a:t>
            </a:r>
          </a:p>
          <a:p>
            <a:pPr>
              <a:defRPr/>
            </a:pPr>
            <a:r>
              <a:rPr lang="es-AR" dirty="0" smtClean="0"/>
              <a:t>b) Los productores o acopiadores que realicen operaciones de venta de los productos indicados en el Artículo 1º de su propia producción, resulten comprendidos en el Régimen Especial de Reintegro Sistemático previsto en el Título III de esta resolución general.</a:t>
            </a:r>
          </a:p>
          <a:p>
            <a:pPr>
              <a:defRPr/>
            </a:pPr>
            <a:r>
              <a:rPr lang="es-AR" dirty="0" smtClean="0"/>
              <a:t>c) El agente de retención aplique la alícuota de retención del impuesto a las ganancias que dispone la Resolución General Nº 2118 y sus modificaciones, en su Artículo 10, incisos a) o f), según corresponda.</a:t>
            </a:r>
          </a:p>
          <a:p>
            <a:pPr>
              <a:defRPr/>
            </a:pPr>
            <a:r>
              <a:rPr lang="es-AR" dirty="0" smtClean="0"/>
              <a:t>La solicitud de inclusión en el "Registro" importa la adhesión voluntaria del responsable al presente régimen y, por tanto, su aceptación del deber de cumplir las condiciones y demás exigencias de este último, en particular las referidas a las causales de suspensión y de exclusión del "Registro" y al procedimiento para efectivizar tales medidas</a:t>
            </a:r>
          </a:p>
          <a:p>
            <a:pPr>
              <a:defRPr/>
            </a:pPr>
            <a:r>
              <a:rPr lang="es-AR" dirty="0" smtClean="0"/>
              <a:t>Referencias Normativas:</a:t>
            </a:r>
          </a:p>
          <a:p>
            <a:pPr>
              <a:defRPr/>
            </a:pPr>
            <a:r>
              <a:rPr lang="es-AR" dirty="0" smtClean="0">
                <a:hlinkClick r:id="rId34" action="ppaction://hlinkfile"/>
              </a:rPr>
              <a:t>Resolución General Nº 2118/2006</a:t>
            </a:r>
            <a:r>
              <a:rPr lang="es-AR" dirty="0" smtClean="0"/>
              <a:t> Articulo Nº 10</a:t>
            </a:r>
          </a:p>
          <a:p>
            <a:pPr>
              <a:defRPr/>
            </a:pPr>
            <a:r>
              <a:rPr lang="es-AR" dirty="0" smtClean="0"/>
              <a:t>Artículo 22:</a:t>
            </a:r>
          </a:p>
          <a:p>
            <a:pPr>
              <a:defRPr/>
            </a:pPr>
            <a:r>
              <a:rPr lang="es-AR" dirty="0" smtClean="0"/>
              <a:t>Art. 22. - A los efectos indicados en el Artículo 21, los responsables podrán solicitar su inclusión en el citado "Registro", en una de las categorías que se detallan a continuación, sin perjuicio de lo dispuesto en el segundo párrafo del Artículo 23:</a:t>
            </a:r>
          </a:p>
          <a:p>
            <a:pPr>
              <a:defRPr/>
            </a:pPr>
            <a:r>
              <a:rPr lang="es-AR" dirty="0" smtClean="0"/>
              <a:t>a) Productor: sujeto que desarrolla la actividad agrícola consistente en la obtención de los citados productos, mediante la explotación de un inmueble rural, ya sea de su titularidad o de terceros, bajo alguna de las formas establecidas por la Ley Nº 13.246 y sus modificaciones, de arrendamientos y aparcerías rurales, u otras modalidades.</a:t>
            </a:r>
          </a:p>
          <a:p>
            <a:pPr>
              <a:defRPr/>
            </a:pPr>
            <a:r>
              <a:rPr lang="es-AR" dirty="0" smtClean="0"/>
              <a:t>b) Acopiador: sujeto que comercializa granos por cuenta propia y/o en consignación; recibe, acondiciona y/o almacena granos, en instalaciones propias y/o explota instalaciones de terceros. Se encuentra comprendida la comercialización de granos de propia producción, cuando la actividad sea complementaria de las citadas precedentemente para esta categoría.</a:t>
            </a:r>
          </a:p>
          <a:p>
            <a:pPr>
              <a:defRPr/>
            </a:pPr>
            <a:r>
              <a:rPr lang="es-AR" dirty="0" smtClean="0"/>
              <a:t>c) Desmotador de algodón: sujeto que mediante un proceso continuo, que comienza con la recepción del algodón en bruto, separa la fibra de los desperdicios sólidos en forma de grano; constituyendo ésta la única actividad desarrollada con respecto a los productos comprendidos en el Artículo 1º.</a:t>
            </a:r>
          </a:p>
          <a:p>
            <a:pPr>
              <a:defRPr/>
            </a:pPr>
            <a:r>
              <a:rPr lang="es-AR" dirty="0" smtClean="0"/>
              <a:t>d) Corredor: sujeto que actúa vinculando la oferta y la demanda de granos para ser comercializados entre terceros exclusivamente y percibe una comisión por su labor mediadora. Los corredores que vendan a nombre propio los productos comprendidos en el Artículo 1º, deberán inscribirse en el "Registro" en la categoría que corresponda, además de lo previsto en el presente inciso.</a:t>
            </a:r>
          </a:p>
          <a:p>
            <a:pPr>
              <a:defRPr/>
            </a:pPr>
            <a:r>
              <a:rPr lang="es-AR" dirty="0" smtClean="0"/>
              <a:t>e) Mercado de cereales a término: institución aprobada por autoridad competente, en la que se realicen arbitrajes, transacciones con futuros, opciones y otros derivados -cuyos productos subyacentes se encuentren comprendidos en el Artículo 1º- de acuerdo a las reglamentaciones que la misma dicte.</a:t>
            </a:r>
          </a:p>
          <a:p>
            <a:pPr>
              <a:defRPr/>
            </a:pPr>
            <a:r>
              <a:rPr lang="es-AR" dirty="0" smtClean="0"/>
              <a:t>f) Arrendador comerciante de granos: sujeto que siendo titular de inmueble rural lo arrienda, obteniendo como pago -parcial o total- los productos indicados en el Artículo 1º y posteriormente los comercializa a nombre propio.</a:t>
            </a:r>
          </a:p>
          <a:p>
            <a:pPr>
              <a:defRPr/>
            </a:pPr>
            <a:r>
              <a:rPr lang="es-AR" dirty="0" smtClean="0"/>
              <a:t>g) Contratista rural: sujeto que ejecuta en forma independiente las labores culturales inherentes a la preparación del terreno, siembra, fertilización, fumigación, protección y/o cosecha de cultivos con maquinaria terrestre, herramientas, equipos rurales y mano de obra propia, percibiendo como contraprestación -ya sea en forma parcial o total- los productos indicados en el Artículo 1º, que posteriormente vende a nombre propio, en tanto no se encuentre comprendido en el inciso siguiente.</a:t>
            </a:r>
          </a:p>
          <a:p>
            <a:pPr>
              <a:defRPr/>
            </a:pPr>
            <a:r>
              <a:rPr lang="es-AR" dirty="0" smtClean="0"/>
              <a:t>h) Aplicador aéreo: sujeto que ejecuta en forma independiente mediante la utilización de aeronaves los trabajos </a:t>
            </a:r>
            <a:r>
              <a:rPr lang="es-AR" dirty="0" err="1" smtClean="0"/>
              <a:t>agroaéreos</a:t>
            </a:r>
            <a:r>
              <a:rPr lang="es-AR" dirty="0" smtClean="0"/>
              <a:t> de pulverización -rociado- y/o espolvoreo de herbicidas, insecticidas, fungicidas y/o fertilizantes, siembra u otras labores vinculadas al cultivo de los productos comprendidos en el Artículo 1º, y percibiendo éstos como contraprestación -ya sea en forma parcial o total-, que posteriormente vende a nombre propio.</a:t>
            </a:r>
          </a:p>
          <a:p>
            <a:pPr>
              <a:defRPr/>
            </a:pPr>
            <a:r>
              <a:rPr lang="es-AR" dirty="0" smtClean="0"/>
              <a:t>i) Proveedor de insumos y/o bienes de capital: sujeto que comercializa insumos y/o bienes de capital vinculados al cultivo de los productos comprendidos en el Artículo 1º, percibiendo éstos como contraprestación -ya sea en forma parcial o total-, que posteriormente vende a nombre propio.</a:t>
            </a:r>
          </a:p>
          <a:p>
            <a:pPr>
              <a:defRPr/>
            </a:pPr>
            <a:r>
              <a:rPr lang="es-AR" dirty="0" smtClean="0"/>
              <a:t>j) Profesional: cualquier sujeto que por la prestación de sus servicios profesionales no comprendidos en los incisos precedentes, obtiene los productos indicados en el Artículo 1º, que posteriormente vende a nombre propio.</a:t>
            </a:r>
          </a:p>
          <a:p>
            <a:pPr>
              <a:defRPr/>
            </a:pPr>
            <a:r>
              <a:rPr lang="es-AR" dirty="0" smtClean="0"/>
              <a:t>k) Otro: cualquier sujeto que por el desarrollo de una actividad cuya inclusión no corresponda en alguna de las categorías precedentes, obtiene los productos indicados en el Artículo 1º, que posteriormente vende a nombre propio.</a:t>
            </a:r>
          </a:p>
          <a:p>
            <a:pPr>
              <a:defRPr/>
            </a:pPr>
            <a:r>
              <a:rPr lang="es-AR" dirty="0" smtClean="0"/>
              <a:t>Referencias Normativas:</a:t>
            </a:r>
          </a:p>
          <a:p>
            <a:pPr>
              <a:defRPr/>
            </a:pPr>
            <a:r>
              <a:rPr lang="es-AR" dirty="0" smtClean="0">
                <a:hlinkClick r:id="rId35" action="ppaction://hlinkfile"/>
              </a:rPr>
              <a:t>Ley Nº 13246</a:t>
            </a:r>
            <a:endParaRPr lang="es-AR" dirty="0" smtClean="0"/>
          </a:p>
          <a:p>
            <a:pPr>
              <a:defRPr/>
            </a:pPr>
            <a:r>
              <a:rPr lang="es-AR" dirty="0" smtClean="0"/>
              <a:t>Artículo 23:</a:t>
            </a:r>
          </a:p>
          <a:p>
            <a:pPr>
              <a:defRPr/>
            </a:pPr>
            <a:r>
              <a:rPr lang="es-AR" dirty="0" smtClean="0"/>
              <a:t>Art. 23. - De tratarse de corredores la inclusión en el "Registro" importa la obligatoriedad de asegurar la identidad de las personas y la veracidad de los negocios en que intervienen, exigiendo la documentación que demuestre la representación invocada. Cuando por culpa o dolo intervinieran en un contrato realizado por una persona ajena a la actividad o en un negocio simulado, serán excluidos del "Registro", sin perjuicio de las consecuencias que a su respecto correspondan por aplicación de la normativa vigente.</a:t>
            </a:r>
          </a:p>
          <a:p>
            <a:pPr>
              <a:defRPr/>
            </a:pPr>
            <a:r>
              <a:rPr lang="es-AR" dirty="0" smtClean="0"/>
              <a:t>El corredor a que se refiere el Artículo 22, inciso d), que además realice operaciones de compraventa de granos a nombre propio, deberá acreditar su inclusión en el "Registro" en alguna de las restantes categorías indicadas en el citado artículo, a efectos de la aplicación de las alícuotas aludidas en el Artículo 21.</a:t>
            </a:r>
          </a:p>
          <a:p>
            <a:pPr>
              <a:defRPr/>
            </a:pPr>
            <a:r>
              <a:rPr lang="es-AR" dirty="0" smtClean="0"/>
              <a:t>Artículo 24 Texto vigente según RG AFIP Nº 3100/2011:</a:t>
            </a:r>
          </a:p>
          <a:p>
            <a:pPr>
              <a:defRPr/>
            </a:pPr>
            <a:r>
              <a:rPr lang="es-AR" dirty="0" smtClean="0"/>
              <a:t>ARTICULO 24.-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 REGISTRO FISCAL DE OPERADORES DE GRANOS - Versión 3.0",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se encuentra disponible en el sitio "web" de este Organismo (http://www.afip.gob.ar).</a:t>
            </a:r>
          </a:p>
          <a:p>
            <a:pPr>
              <a:defRPr/>
            </a:pPr>
            <a:r>
              <a:rPr lang="es-AR" dirty="0" smtClean="0"/>
              <a:t>En todos los casos, los responsables deberán informar mediante el citado programa aplicativo, la totalidad de los inmuebles afectados a la actividad de producción o de comercialización de los productos indicados en el Artículo 1º, a la fecha de presentación de la solicitud.</a:t>
            </a:r>
          </a:p>
          <a:p>
            <a:pPr>
              <a:defRPr/>
            </a:pPr>
            <a:r>
              <a:rPr lang="es-AR" dirty="0" smtClean="0"/>
              <a:t>Modificado por:</a:t>
            </a:r>
          </a:p>
          <a:p>
            <a:pPr>
              <a:defRPr/>
            </a:pPr>
            <a:r>
              <a:rPr lang="es-AR" dirty="0" smtClean="0">
                <a:hlinkClick r:id="rId9" action="ppaction://hlinkfile"/>
              </a:rPr>
              <a:t>Resolución General Nº 3100/2011</a:t>
            </a:r>
            <a:r>
              <a:rPr lang="es-AR" dirty="0" smtClean="0"/>
              <a:t> Articulo Nº 1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24 C SOLICITUDES RELATIVAS AL </a:t>
            </a:r>
            <a:r>
              <a:rPr lang="es-AR" dirty="0" err="1" smtClean="0"/>
              <a:t>REGISTROTexto</a:t>
            </a:r>
            <a:r>
              <a:rPr lang="es-AR" dirty="0" smtClean="0"/>
              <a:t> según RG AFIP Nº 2749/2010:</a:t>
            </a:r>
          </a:p>
          <a:p>
            <a:pPr>
              <a:defRPr/>
            </a:pPr>
            <a:r>
              <a:rPr lang="es-AR" dirty="0" smtClean="0"/>
              <a:t>Art. 24. -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 REGISTRO FISCAL DE OPERADORES DE GRANOS Versión 3.0",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podrá ser transferido desde la página "web" de este Organismo (http://www.afip.gov.ar).</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24 Texto original según RG AFIP Nº 2300/2007:</a:t>
            </a:r>
          </a:p>
          <a:p>
            <a:pPr>
              <a:defRPr/>
            </a:pPr>
            <a:r>
              <a:rPr lang="es-AR" dirty="0" smtClean="0"/>
              <a:t>Art. 24. - A los fines de tramitar las solicitudes de inclusión, actualización de datos, cambio de categoría -excepto corredor-, o </a:t>
            </a:r>
            <a:r>
              <a:rPr lang="es-AR" dirty="0" err="1" smtClean="0"/>
              <a:t>reinclusión</a:t>
            </a:r>
            <a:r>
              <a:rPr lang="es-AR" dirty="0" smtClean="0"/>
              <a:t> en el "Registro", los responsables deberán utilizar el programa aplicativo denominado "AFIP DGI REGISTRO FISCAL DE OPERADORES DE GRANOS Versión 2.0", que genera el formulario de declaración jurada Nº 937.</a:t>
            </a:r>
          </a:p>
          <a:p>
            <a:pPr>
              <a:defRPr/>
            </a:pPr>
            <a:r>
              <a:rPr lang="es-AR" dirty="0" smtClean="0"/>
              <a:t>El programa mencionado en el párrafo anterior -cuyas características y aspectos técnicos para su uso se especifican en el Anexo IX de esta resolución general-, podrá ser transferido desde la página "web" de este Organismo (http://www.afip.gov.ar).</a:t>
            </a:r>
          </a:p>
          <a:p>
            <a:pPr>
              <a:defRPr/>
            </a:pPr>
            <a:r>
              <a:rPr lang="es-AR" dirty="0" smtClean="0"/>
              <a:t>Artículo 25:</a:t>
            </a:r>
          </a:p>
          <a:p>
            <a:pPr>
              <a:defRPr/>
            </a:pPr>
            <a:r>
              <a:rPr lang="es-AR" dirty="0" smtClean="0"/>
              <a:t>Art. 25. - La presentación de la información producida mediante la utilización del programa aplicativo indicado en el Artículo 24, se efectuará por transferencia electrónica de datos a través de la página "web" de este Organismo (http://www.afip.gov.ar), de acuerdo con lo dispuesto en la Resolución General Nº 1345, sus modificatorias y complementarias.</a:t>
            </a:r>
          </a:p>
          <a:p>
            <a:pPr>
              <a:defRPr/>
            </a:pPr>
            <a:r>
              <a:rPr lang="es-AR" dirty="0" smtClean="0"/>
              <a:t>Como constancia de la transmisión realizada el sistema emitirá un acuse de recibo.</a:t>
            </a:r>
          </a:p>
          <a:p>
            <a:pPr>
              <a:defRPr/>
            </a:pPr>
            <a:r>
              <a:rPr lang="es-AR" dirty="0" smtClean="0"/>
              <a:t>De comprobarse errores, inconsistencias, utilización de un programa distinto del provisto o archivos defectuosos, la presentación será rechazada automáticamente por el sistema, generándose una constancia de tal situación.</a:t>
            </a:r>
          </a:p>
          <a:p>
            <a:pPr>
              <a:defRPr/>
            </a:pPr>
            <a:r>
              <a:rPr lang="es-AR" dirty="0" smtClean="0"/>
              <a:t>En el supuesto que el archivo que contiene la información a transferir tenga un tamaño superior a 2 Mb y por tal motivo los sujetos se encuentren imposibilitados de remitirlo electrónicamente -debido a limitaciones en su conexión- en sustitución del procedimiento citado precedentemente, podrán concurrir a la dependencia a fin de realizar la transmisión del mismo.</a:t>
            </a:r>
          </a:p>
          <a:p>
            <a:pPr>
              <a:defRPr/>
            </a:pPr>
            <a:r>
              <a:rPr lang="es-AR" dirty="0" smtClean="0"/>
              <a:t>Referencias Normativas:</a:t>
            </a:r>
          </a:p>
          <a:p>
            <a:pPr>
              <a:defRPr/>
            </a:pPr>
            <a:r>
              <a:rPr lang="es-AR" dirty="0" smtClean="0">
                <a:hlinkClick r:id="rId36" action="ppaction://hlinkfile"/>
              </a:rPr>
              <a:t>Resolución General Nº 1345/2002</a:t>
            </a:r>
            <a:endParaRPr lang="es-AR" dirty="0" smtClean="0"/>
          </a:p>
          <a:p>
            <a:pPr>
              <a:defRPr/>
            </a:pPr>
            <a:r>
              <a:rPr lang="es-AR" dirty="0" smtClean="0"/>
              <a:t>Artículo 26:</a:t>
            </a:r>
          </a:p>
          <a:p>
            <a:pPr>
              <a:defRPr/>
            </a:pPr>
            <a:r>
              <a:rPr lang="es-AR" dirty="0" smtClean="0"/>
              <a:t>ARTICULO 26.- Los sujetos que soliciten su inclusión o </a:t>
            </a:r>
            <a:r>
              <a:rPr lang="es-AR" dirty="0" err="1" smtClean="0"/>
              <a:t>reinclusión</a:t>
            </a:r>
            <a:r>
              <a:rPr lang="es-AR" dirty="0" smtClean="0"/>
              <a:t> en el "Registro" -excepto que desarrollen exclusivamente la actividad de corredor- deberán informar, siguiendo el procedimiento previsto en el Artículo 5° de la Resolución General N° 2.675, una sola Clave Bancaria Uniforme (C.B.U.) asignada por la entidad bancaria en la que posean una cuenta corriente o caja de ahorro, correspondiente a la cuenta bancaria en la que será depositado el monto:</a:t>
            </a:r>
          </a:p>
          <a:p>
            <a:pPr>
              <a:defRPr/>
            </a:pPr>
            <a:r>
              <a:rPr lang="es-AR" dirty="0" smtClean="0"/>
              <a:t>a) Del reintegro del importe retenido, total o parcialmente, según lo establece el Título III de la presente.</a:t>
            </a:r>
          </a:p>
          <a:p>
            <a:pPr>
              <a:defRPr/>
            </a:pPr>
            <a:r>
              <a:rPr lang="es-AR" dirty="0" smtClean="0"/>
              <a:t>b) Del impuesto al valor agregado según lo establece el Título IV de la presente.</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26 Texto según RG AFIP Nº 2675/2009:</a:t>
            </a:r>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26 D CLAVE BANCARIA UNIFORME (C.B.U.)Texto original según RG AFIP Nº 2300/2007:</a:t>
            </a:r>
          </a:p>
          <a:p>
            <a:pPr>
              <a:defRPr/>
            </a:pPr>
            <a:r>
              <a:rPr lang="es-AR" dirty="0" smtClean="0"/>
              <a:t>Art. 26. - Los sujetos que soliciten su inclusión o su </a:t>
            </a:r>
            <a:r>
              <a:rPr lang="es-AR" dirty="0" err="1" smtClean="0"/>
              <a:t>reinclusión</a:t>
            </a:r>
            <a:r>
              <a:rPr lang="es-AR" dirty="0" smtClean="0"/>
              <a:t> en el "Registro" -excepto que desarrollen exclusivamente la actividad de corredor- deberán informar, siguiendo el procedimiento previsto en el Artículo 25, una sola Clave Bancaria Uniforme (C.B.U.) asignada por la entidad bancaria en la que posean una cuenta corriente o caja de ahorro, correspondiente a la cuenta bancaria en la que será depositado el monto:</a:t>
            </a:r>
          </a:p>
          <a:p>
            <a:pPr>
              <a:defRPr/>
            </a:pPr>
            <a:r>
              <a:rPr lang="es-AR" dirty="0" smtClean="0"/>
              <a:t>a) Del reintegro del importe retenido, total o parcialmente, según lo establece el Título III de la presente.</a:t>
            </a:r>
          </a:p>
          <a:p>
            <a:pPr>
              <a:defRPr/>
            </a:pPr>
            <a:r>
              <a:rPr lang="es-AR" dirty="0" smtClean="0"/>
              <a:t>b) Del impuesto al valor agregado según lo establece el Título IV de la presente.</a:t>
            </a:r>
          </a:p>
          <a:p>
            <a:pPr>
              <a:defRPr/>
            </a:pPr>
            <a:r>
              <a:rPr lang="es-AR" dirty="0" smtClean="0"/>
              <a:t>Artículo 27:</a:t>
            </a:r>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27 Texto original según RG AFIP Nº 2300/2007:</a:t>
            </a:r>
          </a:p>
          <a:p>
            <a:pPr>
              <a:defRPr/>
            </a:pPr>
            <a:r>
              <a:rPr lang="es-AR" dirty="0" smtClean="0"/>
              <a:t>Art. 27. - Los sujetos que se hubieran acogido a alguno de los planes de facilidades aprobados por este Organismo, informarán alguna Clave Bancaria Uniforme (C.B.U.), de las que hayan denunciado para el débito automático de los pagos correspondientes.</a:t>
            </a:r>
          </a:p>
          <a:p>
            <a:pPr>
              <a:defRPr/>
            </a:pPr>
            <a:r>
              <a:rPr lang="es-AR" dirty="0" smtClean="0"/>
              <a:t>En el caso que la cuenta bancaria fuera de titularidad compartida, los otros titulares no podrán informar la misma clave para ser utilizada de acuerdo con lo previsto en el Artículo 26.</a:t>
            </a:r>
          </a:p>
          <a:p>
            <a:pPr>
              <a:defRPr/>
            </a:pPr>
            <a:r>
              <a:rPr lang="es-AR" dirty="0" smtClean="0"/>
              <a:t>De no contar con cuenta bancaria deberán solicitar su apertura.</a:t>
            </a:r>
          </a:p>
          <a:p>
            <a:pPr>
              <a:defRPr/>
            </a:pPr>
            <a:r>
              <a:rPr lang="es-AR" dirty="0" smtClean="0"/>
              <a:t>Artículo 28:</a:t>
            </a:r>
          </a:p>
          <a:p>
            <a:pPr>
              <a:defRPr/>
            </a:pPr>
            <a:r>
              <a:rPr lang="es-AR" dirty="0" smtClean="0"/>
              <a:t>Derogado por:</a:t>
            </a:r>
          </a:p>
          <a:p>
            <a:pPr>
              <a:defRPr/>
            </a:pPr>
            <a:r>
              <a:rPr lang="es-AR" dirty="0" smtClean="0">
                <a:hlinkClick r:id="rId7" action="ppaction://hlinkfile"/>
              </a:rPr>
              <a:t>Resolución General Nº 2675/2009</a:t>
            </a:r>
            <a:r>
              <a:rPr lang="es-AR" dirty="0" smtClean="0"/>
              <a:t> Articulo Nº 11 (A partir del 21/09/09)</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28 Texto original según RG AFIP Nº 2300/2007:</a:t>
            </a:r>
          </a:p>
          <a:p>
            <a:pPr>
              <a:defRPr/>
            </a:pPr>
            <a:r>
              <a:rPr lang="es-AR" dirty="0" smtClean="0"/>
              <a:t>Art. 28. - A los efectos de declarar la rectificación o sustitución de la Clave Bancaria Uniforme(C.B.U.), el responsable deberá utilizar el servicio "Registro Fiscal de Operadores de Granos" de la página "web" de este Organismo (http://www.afip.gov.ar), opción "Ingresar solicitud" "</a:t>
            </a:r>
            <a:r>
              <a:rPr lang="es-AR" dirty="0" err="1" smtClean="0"/>
              <a:t>ActualizaciónC.B.U</a:t>
            </a:r>
            <a:r>
              <a:rPr lang="es-AR" dirty="0" smtClean="0"/>
              <a:t>.". Una vez confirmada la transacción citada, resultarán de aplicación las disposiciones previstas en segundo párrafo y concordantes del artículo siguiente.</a:t>
            </a:r>
          </a:p>
          <a:p>
            <a:pPr>
              <a:defRPr/>
            </a:pPr>
            <a:r>
              <a:rPr lang="es-AR" dirty="0" smtClean="0"/>
              <a:t>Artículo 29 E SOLICITUDES. PROCEDIMIENTO:</a:t>
            </a:r>
          </a:p>
          <a:p>
            <a:pPr>
              <a:defRPr/>
            </a:pPr>
            <a:r>
              <a:rPr lang="es-AR" dirty="0" smtClean="0"/>
              <a:t>Art. 29. - Una vez efectuada la transmisión de las solicitudes previstas en el Artículo 24, el solicitante deberá ingresar en el servicio "Registro Fiscal de Operadores de Granos", opción "Ingresar Solicitud" de la citada página "web" institucional. A efectos de verificar el ingreso de la información generada mediante el programa aplicativo a que se refiere el citado artículo, el sistema requerirá el ingreso de los siguientes datos:</a:t>
            </a:r>
          </a:p>
          <a:p>
            <a:pPr>
              <a:defRPr/>
            </a:pPr>
            <a:r>
              <a:rPr lang="es-AR" dirty="0" smtClean="0"/>
              <a:t>a) Número verificador, y</a:t>
            </a:r>
          </a:p>
          <a:p>
            <a:pPr>
              <a:defRPr/>
            </a:pPr>
            <a:r>
              <a:rPr lang="es-AR" dirty="0" smtClean="0"/>
              <a:t>b) número de transacción generado en la transferencia electrónica del formulario.</a:t>
            </a:r>
          </a:p>
          <a:p>
            <a:pPr>
              <a:defRPr/>
            </a:pPr>
            <a:r>
              <a:rPr lang="es-AR" dirty="0" smtClean="0"/>
              <a:t>El procedimiento señalado permitirá al solicitante efectuar el seguimiento "</a:t>
            </a:r>
            <a:r>
              <a:rPr lang="es-AR" dirty="0" err="1" smtClean="0"/>
              <a:t>on</a:t>
            </a:r>
            <a:r>
              <a:rPr lang="es-AR" dirty="0" smtClean="0"/>
              <a:t> line" de los procesos de control formal, en la opción "Consultar Estado Solicitud" del citado servicio. El resultado será puesto a disposición en un plazo de DOS (2) días corridos contados a partir del inmediato siguiente, inclusive, al del ingreso de la solicitud.</a:t>
            </a:r>
          </a:p>
          <a:p>
            <a:pPr>
              <a:defRPr/>
            </a:pPr>
            <a:r>
              <a:rPr lang="es-AR" dirty="0" smtClean="0"/>
              <a:t>De no registrar inconsistencias en los procesos de control formal a los que se refiere el párrafo anterior, el responsable deberá presentarse, en la dependencia en la cual se encuentre inscripto dentro de los CINCO (5) días corridos posteriores al vencimiento del plazo fijado en el párrafo anterior, con la documentación que se detalla en el Anexo V de la presente resolución general.</a:t>
            </a:r>
          </a:p>
          <a:p>
            <a:pPr>
              <a:defRPr/>
            </a:pPr>
            <a:r>
              <a:rPr lang="es-AR" dirty="0" smtClean="0"/>
              <a:t>Asimismo, de tratarse de solicitudes de inclusión, cambio de categoría, actualización de datos o </a:t>
            </a:r>
            <a:r>
              <a:rPr lang="es-AR" dirty="0" err="1" smtClean="0"/>
              <a:t>reinclusión</a:t>
            </a:r>
            <a:r>
              <a:rPr lang="es-AR" dirty="0" smtClean="0"/>
              <a:t> en el "Registro", deberá adjuntar el formulario de declaración jurada Nº 937, generado mediante el programa aplicativo a que se refiere el Artículo 24 y el acuse de recibo mencionado en el Artículo 25.</a:t>
            </a:r>
          </a:p>
          <a:p>
            <a:pPr>
              <a:defRPr/>
            </a:pPr>
            <a:r>
              <a:rPr lang="es-AR" dirty="0" smtClean="0"/>
              <a:t>La falta de presentación de los citados elementos en el plazo indicado dará lugar al archivo de la solicitud efectuada. Si la documentación presentada no reúne los requisitos previstos en la presente resolución general se producirá el rechazo del trámite.</a:t>
            </a:r>
          </a:p>
          <a:p>
            <a:pPr>
              <a:defRPr/>
            </a:pPr>
            <a:r>
              <a:rPr lang="es-AR" dirty="0" smtClean="0"/>
              <a:t>Artículo 30:</a:t>
            </a:r>
          </a:p>
          <a:p>
            <a:pPr>
              <a:defRPr/>
            </a:pPr>
            <a:r>
              <a:rPr lang="es-AR" dirty="0" smtClean="0"/>
              <a:t>Art. 30. - El solicitante podrá ingresar utilizando la "Clave Fiscal" obtenida conforme a lo previsto por las Resoluciones Generales Nº 1345 y Nº 2239, y sus respectivas modificatorias y complementarias, ingresando al servicio "Registro Fiscal de Operadores de Granos", a efectos de consultar el estado de las solicitudes presentadas o desistir cualquiera de ellas.</a:t>
            </a:r>
          </a:p>
          <a:p>
            <a:pPr>
              <a:defRPr/>
            </a:pPr>
            <a:r>
              <a:rPr lang="es-AR" dirty="0" smtClean="0"/>
              <a:t>Se admitirá sólo una presentación por tipo de solicitud, hasta que la misma sea resuelta, quedando facultada esta Administración Federal a seguir determinada prelación en los distintos trámites que se interpongan.</a:t>
            </a:r>
          </a:p>
          <a:p>
            <a:pPr>
              <a:defRPr/>
            </a:pPr>
            <a:r>
              <a:rPr lang="es-AR" dirty="0" smtClean="0"/>
              <a:t>Referencias Normativas:</a:t>
            </a:r>
          </a:p>
          <a:p>
            <a:pPr>
              <a:defRPr/>
            </a:pPr>
            <a:r>
              <a:rPr lang="es-AR" dirty="0" smtClean="0">
                <a:hlinkClick r:id="rId36" action="ppaction://hlinkfile"/>
              </a:rPr>
              <a:t>Resolución General Nº 1345/2002</a:t>
            </a:r>
            <a:endParaRPr lang="es-AR" dirty="0" smtClean="0"/>
          </a:p>
          <a:p>
            <a:pPr>
              <a:defRPr/>
            </a:pPr>
            <a:r>
              <a:rPr lang="es-AR" dirty="0" smtClean="0">
                <a:hlinkClick r:id="rId16" action="ppaction://hlinkfile"/>
              </a:rPr>
              <a:t>Resolución General Nº 2239/2007</a:t>
            </a:r>
            <a:endParaRPr lang="es-AR" dirty="0" smtClean="0"/>
          </a:p>
          <a:p>
            <a:pPr>
              <a:defRPr/>
            </a:pPr>
            <a:r>
              <a:rPr lang="es-AR" dirty="0" smtClean="0"/>
              <a:t>Artículo 31:</a:t>
            </a:r>
          </a:p>
          <a:p>
            <a:pPr>
              <a:defRPr/>
            </a:pPr>
            <a:r>
              <a:rPr lang="es-AR" dirty="0" smtClean="0"/>
              <a:t>Art. 31. - El responsable efectuará las siguientes solicitudes, en los plazos y condiciones que para cada caso se indican a continuación:</a:t>
            </a:r>
          </a:p>
          <a:p>
            <a:pPr>
              <a:defRPr/>
            </a:pPr>
            <a:r>
              <a:rPr lang="es-AR" dirty="0" smtClean="0"/>
              <a:t>a) Cambio de categoría: cuando el responsable incluido en el "Registro" desarrolle una actividad distinta a la declarada al momento de su inclusión, en cuyo caso comunicará la misma hasta el último día del mes inmediato siguiente al citado cambio.</a:t>
            </a:r>
          </a:p>
          <a:p>
            <a:pPr>
              <a:defRPr/>
            </a:pPr>
            <a:r>
              <a:rPr lang="es-AR" dirty="0" smtClean="0"/>
              <a:t>b) Actualización de datos: hasta el último día del mes inmediato siguiente al que se produzca alguna incorporación o modificación respecto de los datos declarados oportunamente mediante el aplicativo previsto en el Artículo 24, o a requerimiento de esta Administración Federal, quien podrá solicitarla a los responsables que hayan sido incluidos en el "Registro" con anterioridad a la entrada en vigencia de la presente resolución general.</a:t>
            </a:r>
          </a:p>
          <a:p>
            <a:pPr>
              <a:defRPr/>
            </a:pPr>
            <a:r>
              <a:rPr lang="es-AR" dirty="0" smtClean="0"/>
              <a:t>c) </a:t>
            </a:r>
            <a:r>
              <a:rPr lang="es-AR" dirty="0" err="1" smtClean="0"/>
              <a:t>Reinclusión</a:t>
            </a:r>
            <a:r>
              <a:rPr lang="es-AR" dirty="0" smtClean="0"/>
              <a:t> en el "Registro": sólo para sujetos cuya inclusión haya sido tramitada a partir de la entrada en vigencia de la presente resolución general, para la misma categoría, siempre que no hubiera sido excluido por alguna de las causales comprendidas en el segundo párrafo del Artículo 50 y la solicitud se efectúe dentro de los NOVENTA (90) días corridos de la notificación de la resolución de exclusión, previa regularización de las causales que originaron la exclusión.</a:t>
            </a:r>
          </a:p>
          <a:p>
            <a:pPr>
              <a:defRPr/>
            </a:pPr>
            <a:r>
              <a:rPr lang="es-AR" dirty="0" smtClean="0"/>
              <a:t>d) Exclusión del "Registro": ingresando al servicio "Registro Fiscal de Operadores de Granos" mediante clave fiscal, opción "Solicitar baja del Registro" -excepto que se encuentre suspendido de acuerdo a lo dispuesto por el Artículo 40-. Al confirmar la opción se producirá la exclusión del "Registro", constituyendo esta acción la aceptación tácita de todos los efectos que la misma produce.</a:t>
            </a:r>
          </a:p>
          <a:p>
            <a:pPr>
              <a:defRPr/>
            </a:pPr>
            <a:r>
              <a:rPr lang="es-AR" dirty="0" smtClean="0"/>
              <a:t>Artículo 32 F PROCEDENCIA DE LA SOLICITUD. PUBLICACION EN LA PAGINA WEB INSTITUCIONAL. </a:t>
            </a:r>
            <a:r>
              <a:rPr lang="es-AR" dirty="0" err="1" smtClean="0"/>
              <a:t>EFECTOSTexto</a:t>
            </a:r>
            <a:r>
              <a:rPr lang="es-AR" dirty="0" smtClean="0"/>
              <a:t> vigente según RG AFIP Nº 2749/2010:</a:t>
            </a:r>
          </a:p>
          <a:p>
            <a:pPr>
              <a:defRPr/>
            </a:pPr>
            <a:r>
              <a:rPr lang="es-AR" dirty="0" smtClean="0"/>
              <a:t>ARTICULO 32.-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el aporte de documentación o datos adicionales vinculados al análisis y trámite de la solicitud presentada y otorgar al efecto un plazo al responsable.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contados a partir del día inmediato siguiente, inclusive, al de la aceptación formal de la solicitud interpuesta.</a:t>
            </a:r>
          </a:p>
          <a:p>
            <a:pPr>
              <a:defRPr/>
            </a:pPr>
            <a:r>
              <a:rPr lang="es-AR" dirty="0" smtClean="0"/>
              <a:t>Cuando se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De resultar procedente la solicitud se actualizará el "Registro" en el sitio "web" institucional (http://www.afip.gob.ar) indicando el apellido y nombres, razón social o denominación, la Clave </a:t>
            </a:r>
            <a:r>
              <a:rPr lang="es-AR" dirty="0" err="1" smtClean="0"/>
              <a:t>Unica</a:t>
            </a:r>
            <a:r>
              <a:rPr lang="es-AR" dirty="0" smtClean="0"/>
              <a:t> de Identificación Tributaria (C.U.I.T.), la categoría del operador de acuerdo con lo definido en el Artículo 22, la Clave Bancaria Uniforme (C.B.U.) del responsable -excepto corredor- informada y aceptada en el "REGISTRO DE CLAVES BANCARIAS UNIFORMES" con arreglo a lo previsto en la Resolución General Nº 2.675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32 Texto según RG AFIP Nº 2353/2007:</a:t>
            </a:r>
          </a:p>
          <a:p>
            <a:pPr>
              <a:defRPr/>
            </a:pPr>
            <a:r>
              <a:rPr lang="es-AR" dirty="0" smtClean="0"/>
              <a:t>"ARTICULO 32.-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y otorgar un plazo al responsable para que aporte documentación o datos adicionales vinculados al análisis y trámite de la solicitud presentada.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-excepto actualización de Clave Bancaria Uniforme (C.B.U.)-, contados a partir del día inmediato siguiente, inclusive, al de la aceptación formal de la solicitud interpuesta.</a:t>
            </a:r>
          </a:p>
          <a:p>
            <a:pPr>
              <a:defRPr/>
            </a:pPr>
            <a:r>
              <a:rPr lang="es-AR" dirty="0" smtClean="0"/>
              <a:t>Cuando este Organismo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El trámite de actualización de Clave Bancaria Uniforme (C.B.U.) se resolverá en el momento en que el responsable concurra a la dependencia en la que se encuentre inscripto con los elementos previstos en el Apartado B del Anexo V de la presente.</a:t>
            </a:r>
          </a:p>
          <a:p>
            <a:pPr>
              <a:defRPr/>
            </a:pPr>
            <a:r>
              <a:rPr lang="es-AR" dirty="0" smtClean="0"/>
              <a:t>De resultar procedente la solicitud este Organismo procederá a actualizar el 'Registro' en la página 'web' institucional (http://www.afip.gov.ar) indicando: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del peticionario -excepto corredores-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(Artículo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32 F PROCEDENCIA DE LA SOLICITUD. PUBLICACION EN LA PAGINA "WEB" INSTITUCIONAL. </a:t>
            </a:r>
            <a:r>
              <a:rPr lang="es-AR" dirty="0" err="1" smtClean="0"/>
              <a:t>EFECTOSTexto</a:t>
            </a:r>
            <a:r>
              <a:rPr lang="es-AR" dirty="0" smtClean="0"/>
              <a:t> original según RG AFIP Nº 2300/2007:</a:t>
            </a:r>
          </a:p>
          <a:p>
            <a:pPr>
              <a:defRPr/>
            </a:pPr>
            <a:r>
              <a:rPr lang="es-AR" dirty="0" smtClean="0"/>
              <a:t>Art. 32. -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al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y otorgar un plazo al responsable para que aporte documentación o datos adicionales vinculados al análisis y trámite de la solicitud presentada.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-excepto actualización de Clave Bancaria Uniforme (C.B.U.)- contados a partir del día inmediato siguiente, inclusive, al de la aceptación formal de la solicitud interpuesta o, en su caso, desde la fecha en que el responsable presente la totalidad de la documentación que le sea requerida en el marco del presente "Registro". El trámite de actualización de Clave Bancaria Uniforme (C.B.U.) se resolverá en el momento en que el responsable concurra a la dependencia en que se encuentre inscripto con los elementos previstos en el Apartado B del Anexo V de la presente.</a:t>
            </a:r>
          </a:p>
          <a:p>
            <a:pPr>
              <a:defRPr/>
            </a:pPr>
            <a:r>
              <a:rPr lang="es-AR" dirty="0" smtClean="0"/>
              <a:t>De resultar procedente la solicitud este Organismo procederá a actualizar el "Registro" en la página "web" institucional (http://www.afip.gov.ar) indicando: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del peticionario -excepto corredores-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Referencias Normativas:</a:t>
            </a:r>
          </a:p>
          <a:p>
            <a:pPr>
              <a:defRPr/>
            </a:pPr>
            <a:r>
              <a:rPr lang="es-AR" dirty="0" smtClean="0">
                <a:hlinkClick r:id="rId17" action="ppaction://hlinkfile"/>
              </a:rPr>
              <a:t>Ley Nº 11683 (T.O. 1998)</a:t>
            </a:r>
            <a:r>
              <a:rPr lang="es-AR" dirty="0" smtClean="0"/>
              <a:t> (LEY DE PROCEDIMIENTO TRIBUTARIO)</a:t>
            </a:r>
          </a:p>
          <a:p>
            <a:pPr>
              <a:defRPr/>
            </a:pPr>
            <a:r>
              <a:rPr lang="es-AR" dirty="0" smtClean="0"/>
              <a:t>Artículo 33:</a:t>
            </a:r>
          </a:p>
          <a:p>
            <a:pPr>
              <a:defRPr/>
            </a:pPr>
            <a:r>
              <a:rPr lang="es-AR" dirty="0" smtClean="0"/>
              <a:t>Art. 33. - La inclusión, </a:t>
            </a:r>
            <a:r>
              <a:rPr lang="es-AR" dirty="0" err="1" smtClean="0"/>
              <a:t>reinclusión</a:t>
            </a:r>
            <a:r>
              <a:rPr lang="es-AR" dirty="0" smtClean="0"/>
              <a:t> y cambio de categoría de los responsables en el "Registro" producirán efectos a partir del segundo día corrido inmediato siguiente, inclusive, a aquel en el que se efectúe la publicación prevista en el artículo anterior. La actualización de datos producirá efecto una vez emitida la constancia de aceptación prevista en el Anexo X, Apartado D.</a:t>
            </a:r>
          </a:p>
          <a:p>
            <a:pPr>
              <a:defRPr/>
            </a:pPr>
            <a:r>
              <a:rPr lang="es-AR" dirty="0" smtClean="0"/>
              <a:t>Artículo 34:</a:t>
            </a:r>
          </a:p>
          <a:p>
            <a:pPr>
              <a:defRPr/>
            </a:pPr>
            <a:r>
              <a:rPr lang="es-AR" dirty="0" smtClean="0"/>
              <a:t>Art. 34. - La denegatoria de la solicitud de inclusión, </a:t>
            </a:r>
            <a:r>
              <a:rPr lang="es-AR" dirty="0" err="1" smtClean="0"/>
              <a:t>reinclusión</a:t>
            </a:r>
            <a:r>
              <a:rPr lang="es-AR" dirty="0" smtClean="0"/>
              <a:t>, cambio de categoría, o en su caso, actualización de datos, en el "Registro" se efectuará mediante el dictado de acto administrativo el cual será notificado al responsable mediante alguno de los procedimientos previstos en el Artículo 100 de la Ley Nº 11.683, texto ordenado en 1998 y sus modificaciones.</a:t>
            </a:r>
          </a:p>
          <a:p>
            <a:pPr>
              <a:defRPr/>
            </a:pPr>
            <a:r>
              <a:rPr lang="es-AR" dirty="0" smtClean="0"/>
              <a:t>La denegatoria de la solicitud de cambio de categoría implica la permanencia en el "Registro" en la categoría vigente al momento de interponer dicho trámite. En caso de tratarse de actualización de datos, la denegatoria hará pasible al responsable de la suspensión prevista en el Artículo 40 inciso b), excepto a los sujetos incluidos en la categoría corredores, a los que se le aplicará el procedimiento dispuesto en el Artículo 48.</a:t>
            </a:r>
          </a:p>
          <a:p>
            <a:pPr>
              <a:defRPr/>
            </a:pPr>
            <a:r>
              <a:rPr lang="es-AR" dirty="0" smtClean="0"/>
              <a:t>Referencias Normativas:</a:t>
            </a:r>
          </a:p>
          <a:p>
            <a:pPr>
              <a:defRPr/>
            </a:pPr>
            <a:r>
              <a:rPr lang="es-AR" dirty="0" smtClean="0">
                <a:hlinkClick r:id="rId17" action="ppaction://hlinkfile"/>
              </a:rPr>
              <a:t>Ley Nº 11683 (T.O. 1998)</a:t>
            </a:r>
            <a:r>
              <a:rPr lang="es-AR" dirty="0" smtClean="0"/>
              <a:t> Articulo Nº 100 (LEY DE PROCEDIMIENTO TRIBUTARIO)</a:t>
            </a:r>
          </a:p>
          <a:p>
            <a:pPr>
              <a:defRPr/>
            </a:pPr>
            <a:r>
              <a:rPr lang="es-AR" dirty="0" smtClean="0"/>
              <a:t>Artículo 35:</a:t>
            </a:r>
          </a:p>
          <a:p>
            <a:pPr>
              <a:defRPr/>
            </a:pPr>
            <a:r>
              <a:rPr lang="es-AR" dirty="0" smtClean="0"/>
              <a:t>Art. 35. - Las publicaciones de responsables incluidos en el "Registro" continuarán vigentes hasta que este Organismo disponga su exclusión, o acepte la solicitud de exclusión prevista en el Artículo 31 inciso d), sin perjuicio de la suspensión de los sujetos incluidos en el "Registro" con arreglo a lo normado en el Capítulo J.</a:t>
            </a:r>
          </a:p>
          <a:p>
            <a:pPr>
              <a:defRPr/>
            </a:pPr>
            <a:r>
              <a:rPr lang="es-AR" dirty="0" smtClean="0"/>
              <a:t>Artículo 36 Texto vigente según RG AFIP Nº 2596/2009:</a:t>
            </a:r>
          </a:p>
          <a:p>
            <a:pPr>
              <a:defRPr/>
            </a:pPr>
            <a:r>
              <a:rPr lang="es-AR" dirty="0" smtClean="0"/>
              <a:t>Art. 36. - A partir del segundo día corrido inmediato siguiente, inclusive, al de la publicación en la página "web" institucional de la inclusión o </a:t>
            </a:r>
            <a:r>
              <a:rPr lang="es-AR" dirty="0" err="1" smtClean="0"/>
              <a:t>reinclusión</a:t>
            </a:r>
            <a:r>
              <a:rPr lang="es-AR" dirty="0" smtClean="0"/>
              <a:t> en el "Registro", los agentes de retención y, en su caso, el corredor interviniente, cuando realicen las operaciones comprendidas en el Artículo 1º, deberán verificar respecto del sujeto pasible de retención, su inclusión en el "Registro" y que no se encuentre suspendido, a los fines de la aplicación de la alícuota del OCHO POR CIENTO (8%) o del DIECIOCHO POR CIENTO (18%), según corresponda. Para ello deberán:</a:t>
            </a:r>
          </a:p>
          <a:p>
            <a:pPr>
              <a:defRPr/>
            </a:pPr>
            <a:r>
              <a:rPr lang="es-AR" dirty="0" smtClean="0"/>
              <a:t>a) Imprimir la consulta al "Registro" en la referida página "web", y</a:t>
            </a:r>
          </a:p>
          <a:p>
            <a:pPr>
              <a:defRPr/>
            </a:pPr>
            <a:r>
              <a:rPr lang="es-AR" dirty="0" smtClean="0"/>
              <a:t>b) solicitar al vendedor en oportunidad de realizar la primera operación:</a:t>
            </a:r>
          </a:p>
          <a:p>
            <a:pPr>
              <a:defRPr/>
            </a:pPr>
            <a:r>
              <a:rPr lang="es-AR" dirty="0" smtClean="0"/>
              <a:t>1. Constancia de la Clave </a:t>
            </a:r>
            <a:r>
              <a:rPr lang="es-AR" dirty="0" err="1" smtClean="0"/>
              <a:t>Unica</a:t>
            </a:r>
            <a:r>
              <a:rPr lang="es-AR" dirty="0" smtClean="0"/>
              <a:t> de Identificación Tributaria (C.U.I.T.).</a:t>
            </a:r>
          </a:p>
          <a:p>
            <a:pPr>
              <a:defRPr/>
            </a:pPr>
            <a:r>
              <a:rPr lang="es-AR" dirty="0" smtClean="0"/>
              <a:t>2. La siguiente documentación, según el sujeto de que se trate:</a:t>
            </a:r>
          </a:p>
          <a:p>
            <a:pPr>
              <a:defRPr/>
            </a:pPr>
            <a:r>
              <a:rPr lang="es-AR" dirty="0" smtClean="0"/>
              <a:t>2.1. Personas físicas o sociedades de hecho: fotocopia del documento de identidad de la persona física o de cada uno de los socios.</a:t>
            </a:r>
          </a:p>
          <a:p>
            <a:pPr>
              <a:defRPr/>
            </a:pPr>
            <a:r>
              <a:rPr lang="es-AR" dirty="0" smtClean="0"/>
              <a:t>2.2. Personas jurídicas: copia certificada del acto constitutivo y de aquel en el cual conste la designación de los integrantes de los órganos de administración y representación de la persona jurídica, con facultades suficientes para suscribir boletos de compraventa de granos y, de corresponder, copia del instrumento que acredite el carácter de apoderado y fotocopia del documento de identidad de la persona autorizada.</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2.2. del inciso b)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36 G AGENTES DE RETENCION. </a:t>
            </a:r>
            <a:r>
              <a:rPr lang="es-AR" dirty="0" err="1" smtClean="0"/>
              <a:t>OBLIGACIONESTexto</a:t>
            </a:r>
            <a:r>
              <a:rPr lang="es-AR" dirty="0" smtClean="0"/>
              <a:t> original según RG AFIP Nº 2300/2007:</a:t>
            </a:r>
          </a:p>
          <a:p>
            <a:pPr>
              <a:defRPr/>
            </a:pPr>
            <a:r>
              <a:rPr lang="es-AR" dirty="0" smtClean="0"/>
              <a:t>Art. 36. - A partir del segundo día corrido inmediato siguiente, inclusive, al de la publicación en la página "web" institucional de la inclusión o </a:t>
            </a:r>
            <a:r>
              <a:rPr lang="es-AR" dirty="0" err="1" smtClean="0"/>
              <a:t>reinclusión</a:t>
            </a:r>
            <a:r>
              <a:rPr lang="es-AR" dirty="0" smtClean="0"/>
              <a:t> en el "Registro", los agentes de retención y, en su caso, el corredor interviniente, cuando realicen las operaciones comprendidas en el Artículo 1º, deberán verificar respecto del sujeto pasible de retención, su inclusión en el "Registro" y que no se encuentre suspendido, a los fines de la aplicación de la alícuota del OCHO POR CIENTO (8%) o del DIECIOCHO POR CIENTO (18%), según corresponda. Para ello deberán:</a:t>
            </a:r>
          </a:p>
          <a:p>
            <a:pPr>
              <a:defRPr/>
            </a:pPr>
            <a:r>
              <a:rPr lang="es-AR" dirty="0" smtClean="0"/>
              <a:t>a) Imprimir la consulta al "Registro" en la referida página "web", y</a:t>
            </a:r>
          </a:p>
          <a:p>
            <a:pPr>
              <a:defRPr/>
            </a:pPr>
            <a:r>
              <a:rPr lang="es-AR" dirty="0" smtClean="0"/>
              <a:t>b) solicitar al vendedor en oportunidad de realizar la primera operación:</a:t>
            </a:r>
          </a:p>
          <a:p>
            <a:pPr>
              <a:defRPr/>
            </a:pPr>
            <a:r>
              <a:rPr lang="es-AR" dirty="0" smtClean="0"/>
              <a:t>1. Constancia de la Clave </a:t>
            </a:r>
            <a:r>
              <a:rPr lang="es-AR" dirty="0" err="1" smtClean="0"/>
              <a:t>Unica</a:t>
            </a:r>
            <a:r>
              <a:rPr lang="es-AR" dirty="0" smtClean="0"/>
              <a:t> de Identificación Tributaria (C.U.I.T.).</a:t>
            </a:r>
          </a:p>
          <a:p>
            <a:pPr>
              <a:defRPr/>
            </a:pPr>
            <a:r>
              <a:rPr lang="es-AR" dirty="0" smtClean="0"/>
              <a:t>2. La siguiente documentación, según el sujeto de que se trate:</a:t>
            </a:r>
          </a:p>
          <a:p>
            <a:pPr>
              <a:defRPr/>
            </a:pPr>
            <a:r>
              <a:rPr lang="es-AR" dirty="0" smtClean="0"/>
              <a:t>2.1. Personas físicas o sociedades de hecho: fotocopia del documento de identidad de la persona física o de cada uno de los socios.</a:t>
            </a:r>
          </a:p>
          <a:p>
            <a:pPr>
              <a:defRPr/>
            </a:pPr>
            <a:r>
              <a:rPr lang="es-AR" dirty="0" smtClean="0"/>
              <a:t>2.2. Personas jurídicas: copia certificada del acta constitutiva de la sociedad y del acto del órgano societario en donde se resuelve la designación de los integrantes de los órganos de administración y representación de la sociedad con facultades suficientes para suscribir boletos de compraventa de granos y, de corresponder, copia del instrumento que acredite el carácter de apoderado y fotocopia del documento de identidad de la persona autorizada.</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Artículo 37:</a:t>
            </a:r>
          </a:p>
          <a:p>
            <a:pPr>
              <a:defRPr/>
            </a:pPr>
            <a:r>
              <a:rPr lang="es-AR" dirty="0" smtClean="0"/>
              <a:t>Art. 37. - Los agentes de retención están obligados a verificar:</a:t>
            </a:r>
          </a:p>
          <a:p>
            <a:pPr>
              <a:defRPr/>
            </a:pPr>
            <a:r>
              <a:rPr lang="es-AR" dirty="0" smtClean="0"/>
              <a:t>a) Mediante la consulta a la página "web" institucional:</a:t>
            </a:r>
          </a:p>
          <a:p>
            <a:pPr>
              <a:defRPr/>
            </a:pPr>
            <a:r>
              <a:rPr lang="es-AR" dirty="0" smtClean="0"/>
              <a:t>1. La inclusión del operador en el "Registro" al momento de practicar la retención, y</a:t>
            </a:r>
          </a:p>
          <a:p>
            <a:pPr>
              <a:defRPr/>
            </a:pPr>
            <a:r>
              <a:rPr lang="es-AR" dirty="0" smtClean="0"/>
              <a:t>2. en caso de estar incluido en dicho "Registro", que no se encuentre suspendido.</a:t>
            </a:r>
          </a:p>
          <a:p>
            <a:pPr>
              <a:defRPr/>
            </a:pPr>
            <a:r>
              <a:rPr lang="es-AR" dirty="0" smtClean="0"/>
              <a:t>b) La identidad del operador,</a:t>
            </a:r>
          </a:p>
          <a:p>
            <a:pPr>
              <a:defRPr/>
            </a:pPr>
            <a:r>
              <a:rPr lang="es-AR" dirty="0" smtClean="0"/>
              <a:t>c) la documentación que lo acredita como operador,</a:t>
            </a:r>
          </a:p>
          <a:p>
            <a:pPr>
              <a:defRPr/>
            </a:pPr>
            <a:r>
              <a:rPr lang="es-AR" dirty="0" smtClean="0"/>
              <a:t>d) la veracidad de las operaciones, y</a:t>
            </a:r>
          </a:p>
          <a:p>
            <a:pPr>
              <a:defRPr/>
            </a:pPr>
            <a:r>
              <a:rPr lang="es-AR" dirty="0" smtClean="0"/>
              <a:t>e) la documentación que acredite la operación de canje, cuando se trate de operaciones comprendidas en el Artículo 10.</a:t>
            </a:r>
          </a:p>
          <a:p>
            <a:pPr>
              <a:defRPr/>
            </a:pPr>
            <a:r>
              <a:rPr lang="es-AR" dirty="0" smtClean="0"/>
              <a:t>Artículo 38 H - PROCEDIMIENTO SUSTITUTIVO. </a:t>
            </a:r>
            <a:r>
              <a:rPr lang="es-AR" dirty="0" err="1" smtClean="0"/>
              <a:t>CONSULTATexto</a:t>
            </a:r>
            <a:r>
              <a:rPr lang="es-AR" dirty="0" smtClean="0"/>
              <a:t> vigente según RG AFIP Nº 2596/2009:</a:t>
            </a:r>
          </a:p>
          <a:p>
            <a:pPr>
              <a:defRPr/>
            </a:pPr>
            <a:r>
              <a:rPr lang="es-AR" dirty="0" smtClean="0"/>
              <a:t>ARTICULO 38.- El agente de retención podrá sustituir los procedimientos previstos en los Artículos 36 y 37, -excepto las obligaciones establecidas en los incisos a) y d) del Artículo 37-, mediante la "Constancia de Registración de Operaciones de Compraventa de Granos" a que se refiere el Artículo 4° de la Resolución General N° 2.596. En tal caso, el agente de retención deberá efectuar una consulta en la página "web" de esta Administración Federal en el servicio que se habilitará oportunamente a estos efectos.</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Textos Relacionados:</a:t>
            </a:r>
          </a:p>
          <a:p>
            <a:pPr>
              <a:defRPr/>
            </a:pPr>
            <a:r>
              <a:rPr lang="es-AR" dirty="0" smtClean="0">
                <a:hlinkClick r:id="rId15" action="ppaction://hlinkfile"/>
              </a:rPr>
              <a:t>Resolución General Nº 2602/2009</a:t>
            </a:r>
            <a:r>
              <a:rPr lang="es-AR" dirty="0" smtClean="0"/>
              <a:t> Articulo Nº 1 (Denominación del Capítulo H,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38 H BOLSAS DE CEREALES AUTORIZADAS. </a:t>
            </a:r>
            <a:r>
              <a:rPr lang="es-AR" dirty="0" err="1" smtClean="0"/>
              <a:t>CERTIFICACIONTexto</a:t>
            </a:r>
            <a:r>
              <a:rPr lang="es-AR" dirty="0" smtClean="0"/>
              <a:t> original según RG AFIP Nº 2300/2007:</a:t>
            </a:r>
          </a:p>
          <a:p>
            <a:pPr>
              <a:defRPr/>
            </a:pPr>
            <a:r>
              <a:rPr lang="es-AR" dirty="0" smtClean="0"/>
              <a:t>Art. 38. - El agente de retención podrá sustituir los procedimientos previstos en los Artículos 36 y 37, -excepto las obligaciones establecidas en el inciso a) del Artículo 37-, mediante una certificación extendida por alguna de las Bolsas de Cereales autorizadas por el Poder Ejecutivo Nacional para actuar en el comercio de granos. En tal caso, el agente de retención solicitará dicha certificación por escrito cumpliendo las demás formalidades que aquéllas establezcan.</a:t>
            </a:r>
          </a:p>
          <a:p>
            <a:pPr>
              <a:defRPr/>
            </a:pPr>
            <a:r>
              <a:rPr lang="es-AR" dirty="0" smtClean="0"/>
              <a:t>De acceder alguna de las entidades citadas a la emisión de la mencionada certificación, ésta se extenderá por cada operación registrada ante la Bolsa de Cereales certificante.</a:t>
            </a:r>
          </a:p>
          <a:p>
            <a:pPr>
              <a:defRPr/>
            </a:pPr>
            <a:r>
              <a:rPr lang="es-AR" dirty="0" smtClean="0"/>
              <a:t>En caso que una de las bolsas de cereales no acceda a otorgar al agente de retención solicitante la certificación indicada en el primer párrafo de este artículo, las restantes bolsas deberán conceder idéntico tratamiento. Dicho procedimiento no afectará las facultades de esas entidades para registrar operaciones y cumplir normas legales derivadas de la realización de las mismas en su jurisdicción.</a:t>
            </a:r>
          </a:p>
          <a:p>
            <a:pPr>
              <a:defRPr/>
            </a:pPr>
            <a:r>
              <a:rPr lang="es-AR" dirty="0" smtClean="0"/>
              <a:t>Las Bolsas de Cereales autorizadas por el Poder Ejecutivo Nacional para actuar en el comercio de granos, a los efectos de poner a disposición del personal fiscalizador de este Organismo la información de las operaciones, quedan obligadas a:</a:t>
            </a:r>
          </a:p>
          <a:p>
            <a:pPr>
              <a:defRPr/>
            </a:pPr>
            <a:r>
              <a:rPr lang="es-AR" dirty="0" smtClean="0"/>
              <a:t>a) Contar con una única e integrada base de datos conteniendo la información de las operaciones primarias y secundarias, certificadas e informadas, que pueda ser consultada en forma independiente por las operaciones correspondientes a cada una de las entidades.</a:t>
            </a:r>
          </a:p>
          <a:p>
            <a:pPr>
              <a:defRPr/>
            </a:pPr>
            <a:r>
              <a:rPr lang="es-AR" dirty="0" smtClean="0"/>
              <a:t>b) Conservar en archivo la documentación y los elementos que dieron origen a la certificación extendida, y la información suministrada por los agentes de retención de acuerdo con lo previsto en el Artículo 17, por el término establecido en el Artículo 48 del Decreto Reglamentario de la Ley Nº 11.683, texto ordenado en 1998 y sus modificaciones.</a:t>
            </a:r>
          </a:p>
          <a:p>
            <a:pPr>
              <a:defRPr/>
            </a:pPr>
            <a:r>
              <a:rPr lang="es-AR" dirty="0" smtClean="0"/>
              <a:t>Referencias Normativas:</a:t>
            </a:r>
          </a:p>
          <a:p>
            <a:pPr>
              <a:defRPr/>
            </a:pPr>
            <a:r>
              <a:rPr lang="es-AR" dirty="0" smtClean="0">
                <a:hlinkClick r:id="rId37" action="ppaction://hlinkfile"/>
              </a:rPr>
              <a:t>Decreto Nº 1397/1979</a:t>
            </a:r>
            <a:r>
              <a:rPr lang="es-AR" dirty="0" smtClean="0"/>
              <a:t> Articulo Nº 48 (DECRETO REGLAMENTARIO DE LA LEY DE PROCEDIMIENTO TRIBUTARIO.)</a:t>
            </a:r>
          </a:p>
          <a:p>
            <a:pPr>
              <a:defRPr/>
            </a:pPr>
            <a:r>
              <a:rPr lang="es-AR" dirty="0" smtClean="0"/>
              <a:t>Artículo 39 Texto vigente según RG AFIP Nº 2596/2009:</a:t>
            </a:r>
          </a:p>
          <a:p>
            <a:pPr>
              <a:defRPr/>
            </a:pPr>
            <a:r>
              <a:rPr lang="es-AR" dirty="0" smtClean="0"/>
              <a:t>Art. 39. - En las operaciones en las que intervengan corredores no incluidos en el "Registro", aun cuando el vendedor se encuentre comprendido en el mismo:</a:t>
            </a:r>
          </a:p>
          <a:p>
            <a:pPr>
              <a:defRPr/>
            </a:pPr>
            <a:r>
              <a:rPr lang="es-AR" dirty="0" smtClean="0"/>
              <a:t>a) Los agentes de retención:</a:t>
            </a:r>
          </a:p>
          <a:p>
            <a:pPr>
              <a:defRPr/>
            </a:pPr>
            <a:r>
              <a:rPr lang="es-AR" dirty="0" smtClean="0"/>
              <a:t>1. Deberán aplicar la alícuota del DIEZ CON CINCUENTA CENTESIMOS POR CIENTO (10,50%) o del VEINTIUNO POR CIENTO (21%) que establece el Artículo 4º, incisos c) o d), según corresponda, y</a:t>
            </a:r>
          </a:p>
          <a:p>
            <a:pPr>
              <a:defRPr/>
            </a:pPr>
            <a:r>
              <a:rPr lang="es-AR" dirty="0" smtClean="0"/>
              <a:t>2. deberán obligatoriamente cumplir con los requisitos previstos en los Artículos 36 y 37, no resultando sustituibles por la registración efectuada por este Organismo de acuerdo con lo previsto por la Resolución General N°2.596.</a:t>
            </a:r>
          </a:p>
          <a:p>
            <a:pPr>
              <a:defRPr/>
            </a:pPr>
            <a:r>
              <a:rPr lang="es-AR" dirty="0" smtClean="0"/>
              <a:t>b) Los productores o acopiadores:</a:t>
            </a:r>
          </a:p>
          <a:p>
            <a:pPr>
              <a:defRPr/>
            </a:pPr>
            <a:r>
              <a:rPr lang="es-AR" dirty="0" smtClean="0"/>
              <a:t>1. Serán pasibles de la alícuota de retención del DIEZ CON CINCUENTA CENTESIMOS POR CIENTO (10,50%) o del VEINTIUNO POR CIENTO (21%), según corresponda, y</a:t>
            </a:r>
          </a:p>
          <a:p>
            <a:pPr>
              <a:defRPr/>
            </a:pPr>
            <a:r>
              <a:rPr lang="es-AR" dirty="0" smtClean="0"/>
              <a:t>2. No serán beneficiarios del régimen especial de reintegro sistemático dispuesto en el Título III.</a:t>
            </a:r>
          </a:p>
          <a:p>
            <a:pPr>
              <a:defRPr/>
            </a:pPr>
            <a:r>
              <a:rPr lang="es-AR" dirty="0" smtClean="0"/>
              <a:t>La liquidación del corredor no incluido en el "Registro" no se considera documento equivalente en los términos establecidos en la Resolución General Nº 1415, sus modificatorias y complementarias, Anexo I, Apartado A, inciso f).</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a)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39 Texto original según RG AFIP Nº 2300/2007:</a:t>
            </a:r>
          </a:p>
          <a:p>
            <a:pPr>
              <a:defRPr/>
            </a:pPr>
            <a:r>
              <a:rPr lang="es-AR" dirty="0" smtClean="0"/>
              <a:t>Art. 39. - En las operaciones en las que intervengan corredores no incluidos en el "Registro", aun cuando el vendedor se encuentre comprendido en el mismo:</a:t>
            </a:r>
          </a:p>
          <a:p>
            <a:pPr>
              <a:defRPr/>
            </a:pPr>
            <a:r>
              <a:rPr lang="es-AR" dirty="0" smtClean="0"/>
              <a:t>a) Los agentes de retención:</a:t>
            </a:r>
          </a:p>
          <a:p>
            <a:pPr>
              <a:defRPr/>
            </a:pPr>
            <a:r>
              <a:rPr lang="es-AR" dirty="0" smtClean="0"/>
              <a:t>1. Deberán aplicar la alícuota del DIEZ CON CINCUENTA CENTESIMOS POR CIENTO (10,50%) o del VEINTIUNO POR CIENTO (21%) que establece el Artículo 4º, incisos c) o d), según corresponda, y</a:t>
            </a:r>
          </a:p>
          <a:p>
            <a:pPr>
              <a:defRPr/>
            </a:pPr>
            <a:r>
              <a:rPr lang="es-AR" dirty="0" smtClean="0"/>
              <a:t>2. Deberán obligatoriamente cumplir con los requisitos previstos en los Artículos 36 y 37, no resultando sustituibles por la certificación establecida en el Artículo 38.</a:t>
            </a:r>
          </a:p>
          <a:p>
            <a:pPr>
              <a:defRPr/>
            </a:pPr>
            <a:r>
              <a:rPr lang="es-AR" dirty="0" smtClean="0"/>
              <a:t>b) Los productores o acopiadores:</a:t>
            </a:r>
          </a:p>
          <a:p>
            <a:pPr>
              <a:defRPr/>
            </a:pPr>
            <a:r>
              <a:rPr lang="es-AR" dirty="0" smtClean="0"/>
              <a:t>1. Serán pasibles de la alícuota de retención del DIEZ CON CINCUENTA CENTESIMOS POR CIENTO (10,50%) o del VEINTIUNO POR CIENTO (21%), según corresponda, y</a:t>
            </a:r>
          </a:p>
          <a:p>
            <a:pPr>
              <a:defRPr/>
            </a:pPr>
            <a:r>
              <a:rPr lang="es-AR" dirty="0" smtClean="0"/>
              <a:t>2. No serán beneficiarios del régimen especial de reintegro sistemático dispuesto en el Título III.</a:t>
            </a:r>
          </a:p>
          <a:p>
            <a:pPr>
              <a:defRPr/>
            </a:pPr>
            <a:r>
              <a:rPr lang="es-AR" dirty="0" smtClean="0"/>
              <a:t>La liquidación del corredor no incluido en el "Registro" no se considera documento equivalente en los términos establecidos en la Resolución General Nº 1415, sus modificatorias y complementarias, Anexo I, Apartado A, inciso f).</a:t>
            </a:r>
          </a:p>
          <a:p>
            <a:pPr>
              <a:defRPr/>
            </a:pPr>
            <a:r>
              <a:rPr lang="es-AR" dirty="0" smtClean="0"/>
              <a:t>Referencias Normativas:</a:t>
            </a:r>
          </a:p>
          <a:p>
            <a:pPr>
              <a:defRPr/>
            </a:pPr>
            <a:r>
              <a:rPr lang="es-AR" dirty="0" smtClean="0">
                <a:hlinkClick r:id="rId38" action="ppaction://hlinkfile"/>
              </a:rPr>
              <a:t>Resolución General Nº 1415/2003</a:t>
            </a:r>
            <a:endParaRPr lang="es-AR" dirty="0" smtClean="0"/>
          </a:p>
          <a:p>
            <a:pPr>
              <a:defRPr/>
            </a:pPr>
            <a:r>
              <a:rPr lang="es-AR" dirty="0" smtClean="0"/>
              <a:t>Artículo 40 Texto vigente según RG AFIP Nº 2749/2010:</a:t>
            </a:r>
          </a:p>
          <a:p>
            <a:pPr>
              <a:defRPr/>
            </a:pPr>
            <a:r>
              <a:rPr lang="es-AR" dirty="0" smtClean="0"/>
              <a:t>ARTICULO 40.- Este Organismo podrá disponer la suspensión transitoria del responsable incluido en el "Registro" -excepto corredores- cuando se verifique:</a:t>
            </a:r>
          </a:p>
          <a:p>
            <a:pPr>
              <a:defRPr/>
            </a:pPr>
            <a:r>
              <a:rPr lang="es-AR" dirty="0" smtClean="0"/>
              <a:t>a) Alguna de las situaciones previstas en el Anexo VI, Apartado A.</a:t>
            </a:r>
          </a:p>
          <a:p>
            <a:pPr>
              <a:defRPr/>
            </a:pPr>
            <a:r>
              <a:rPr lang="es-AR" dirty="0" smtClean="0"/>
              <a:t>b) Cualquiera de las situaciones indicadas en el Anexo VI, Apartados B o C.</a:t>
            </a:r>
          </a:p>
          <a:p>
            <a:pPr>
              <a:defRPr/>
            </a:pPr>
            <a:r>
              <a:rPr lang="es-AR" dirty="0" smtClean="0"/>
              <a:t>De resultar procedente la suspensión del responsable en el "Registro", este Organismo publicará en el Boletín Oficial el apellido y nombres, razón social o denominación, la Clave </a:t>
            </a:r>
            <a:r>
              <a:rPr lang="es-AR" dirty="0" err="1" smtClean="0"/>
              <a:t>Unica</a:t>
            </a:r>
            <a:r>
              <a:rPr lang="es-AR" dirty="0" smtClean="0"/>
              <a:t> de Identificación Tributaria (C.U.I.T.), la categoría del operador de acuerdo con lo definido en el Artículo 22, las causales que motivaron la suspensión y el inciso del presente artículo en virtud del cual se dispuso dicha medida.</a:t>
            </a:r>
          </a:p>
          <a:p>
            <a:pPr>
              <a:defRPr/>
            </a:pPr>
            <a:r>
              <a:rPr lang="es-AR" dirty="0" smtClean="0"/>
              <a:t>Asimismo, este Organismo publicará en el sitio "web" institucional (http://www.afip.gob.ar) los aludidos datos y la Clave Bancaria Uniforme (C.B.U.) del responsable -excepto corredor- informada y aceptada en el "REGISTRO DE CLAVES BANCARIAS UNIFORMES" con arreglo a lo previsto en la Resolución General Nº 2.675, a efectos de posibilitar la consulta a que se refiere el Artículo 36.</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40 Texto original según RG AFIP Nº 2300/2007:</a:t>
            </a:r>
          </a:p>
          <a:p>
            <a:pPr>
              <a:defRPr/>
            </a:pPr>
            <a:r>
              <a:rPr lang="es-AR" dirty="0" smtClean="0"/>
              <a:t>Art. 40. - Este Organismo podrá disponer la suspensión transitoria del responsable incluido en el "Registro" -excepto corredores- cuando se verifique:</a:t>
            </a:r>
          </a:p>
          <a:p>
            <a:pPr>
              <a:defRPr/>
            </a:pPr>
            <a:r>
              <a:rPr lang="es-AR" dirty="0" smtClean="0"/>
              <a:t>a) Alguna de las situaciones previstas en el Anexo VI, Apartado A.</a:t>
            </a:r>
          </a:p>
          <a:p>
            <a:pPr>
              <a:defRPr/>
            </a:pPr>
            <a:r>
              <a:rPr lang="es-AR" dirty="0" smtClean="0"/>
              <a:t>b) Cualquiera de las situaciones previstas en el Anexo VI, Apartados B o C.</a:t>
            </a:r>
          </a:p>
          <a:p>
            <a:pPr>
              <a:defRPr/>
            </a:pPr>
            <a:r>
              <a:rPr lang="es-AR" dirty="0" smtClean="0"/>
              <a:t>De resultar procedente la suspensión del responsable en el "Registro", este Organismo publicará en el Boletín Oficial el apellido y nombres, denominación o razón social, la Clave </a:t>
            </a:r>
            <a:r>
              <a:rPr lang="es-AR" dirty="0" err="1" smtClean="0"/>
              <a:t>Unica</a:t>
            </a:r>
            <a:r>
              <a:rPr lang="es-AR" dirty="0" smtClean="0"/>
              <a:t> de Identificación Tributaria (C.U.I.T.), la categoría del operador de acuerdo con lo definido en el Artículo 22, la Clave Bancaria Uniforme (C.B.U.) -excepto corredores-, las causales que motivaron la suspensión y el inciso del presente artículo en virtud del cual se dispuso dicha medida.</a:t>
            </a:r>
          </a:p>
          <a:p>
            <a:pPr>
              <a:defRPr/>
            </a:pPr>
            <a:r>
              <a:rPr lang="es-AR" dirty="0" smtClean="0"/>
              <a:t>Asimismo, este Organismo publicará en la página "web" institucional (http://www.afip.gov.ar) los aludidos datos, a efectos de posibilitar la consulta a que se refiere el Artículo 36.</a:t>
            </a:r>
          </a:p>
          <a:p>
            <a:pPr>
              <a:defRPr/>
            </a:pPr>
            <a:r>
              <a:rPr lang="es-AR" dirty="0" smtClean="0"/>
              <a:t>Textos Relacionados:</a:t>
            </a:r>
          </a:p>
          <a:p>
            <a:pPr>
              <a:defRPr/>
            </a:pPr>
            <a:r>
              <a:rPr lang="es-AR" dirty="0" smtClean="0">
                <a:hlinkClick r:id="rId18" action="ppaction://hlinkfile"/>
              </a:rPr>
              <a:t>Resolución General Nº 2556/2009</a:t>
            </a:r>
            <a:r>
              <a:rPr lang="es-AR" dirty="0" smtClean="0"/>
              <a:t> Articulo Nº 34</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41:</a:t>
            </a:r>
          </a:p>
          <a:p>
            <a:pPr>
              <a:defRPr/>
            </a:pPr>
            <a:r>
              <a:rPr lang="es-AR" dirty="0" smtClean="0"/>
              <a:t>Art. 41. - En todos los casos, la suspensión transitoria de un sujeto incluido en el "Registro" implicará el archivo de los trámites interpuestos respecto de éste y determinará la aplicación, durante la vigencia de la suspensión, de las alícuotas de retención que a continuación se indican:</a:t>
            </a:r>
          </a:p>
          <a:p>
            <a:pPr>
              <a:defRPr/>
            </a:pPr>
            <a:r>
              <a:rPr lang="es-AR" dirty="0" smtClean="0"/>
              <a:t>a) DIEZ CON CINCUENTA CENTESIMOS POR CIENTO (10,50%): en las operaciones de venta de los productos indicados en el inciso a) del Artículo 1º.</a:t>
            </a:r>
          </a:p>
          <a:p>
            <a:pPr>
              <a:defRPr/>
            </a:pPr>
            <a:r>
              <a:rPr lang="es-AR" dirty="0" smtClean="0"/>
              <a:t>b) VEINTIUNO POR CIENTO (21%): en las operaciones de venta del producto aludido en el </a:t>
            </a:r>
            <a:r>
              <a:rPr lang="es-AR" dirty="0" err="1" smtClean="0"/>
              <a:t>incisob</a:t>
            </a:r>
            <a:r>
              <a:rPr lang="es-AR" dirty="0" smtClean="0"/>
              <a:t>) del Artículo 1º.</a:t>
            </a:r>
          </a:p>
          <a:p>
            <a:pPr>
              <a:defRPr/>
            </a:pPr>
            <a:r>
              <a:rPr lang="es-AR" dirty="0" smtClean="0"/>
              <a:t>Las sumas de las retenciones practicadas por aplicación de lo dispuesto en este artículo resultarán susceptibles de compensación de acuerdo con lo previsto en el Artículo 9º.</a:t>
            </a:r>
          </a:p>
          <a:p>
            <a:pPr>
              <a:defRPr/>
            </a:pPr>
            <a:r>
              <a:rPr lang="es-AR" dirty="0" smtClean="0"/>
              <a:t>Artículo 42:</a:t>
            </a:r>
          </a:p>
          <a:p>
            <a:pPr>
              <a:defRPr/>
            </a:pPr>
            <a:r>
              <a:rPr lang="es-AR" dirty="0" smtClean="0"/>
              <a:t>Art. 42. - La suspensión a que se refiere el Artículo 40 tendrá efectos a partir del segundo día corrido inmediato siguiente, inclusive, al de la publicación en el Boletín Oficial de los datos del responsable suspendido.</a:t>
            </a:r>
          </a:p>
          <a:p>
            <a:pPr>
              <a:defRPr/>
            </a:pPr>
            <a:r>
              <a:rPr lang="es-AR" dirty="0" smtClean="0"/>
              <a:t>Artículo 43 Texto vigente según RG AFIP Nº 2353/2007:</a:t>
            </a:r>
          </a:p>
          <a:p>
            <a:pPr>
              <a:defRPr/>
            </a:pPr>
            <a:r>
              <a:rPr lang="es-AR" dirty="0" smtClean="0"/>
              <a:t>Art. 43. - La suspensión comprendida en el Artículo 40, inciso a), se extenderá por un plazo de SESENTA (60) días corridos contados desde el día inmediato siguiente, inclusive, al de la publicación en el Boletín Oficial de los datos del responsable suspendido.</a:t>
            </a:r>
          </a:p>
          <a:p>
            <a:pPr>
              <a:defRPr/>
            </a:pPr>
            <a:r>
              <a:rPr lang="es-AR" dirty="0" smtClean="0"/>
              <a:t>Las retenciones sufridas durante el período de suspensión no estarán sujetas al reintegro sistemático previsto en el Título III.</a:t>
            </a:r>
          </a:p>
          <a:p>
            <a:pPr>
              <a:defRPr/>
            </a:pPr>
            <a:r>
              <a:rPr lang="es-AR" dirty="0" smtClean="0"/>
              <a:t>"El responsable deberá, dentro del citado lapso, proceder a subsanar el incumplimiento que diera origen a la suspensión. Cuando este Organismo verifique en forma sistémica la regularización del incumplimiento procederá en forma automática y sin que para ello se requiera presentación por parte del contribuyente, a publicar el levantamiento de la suspensión en su página 'web' (http://www.afip.gov.ar), el cual tendrá efectos a partir del segundo día corrido inmediato siguiente, inclusive, al de su publicación."</a:t>
            </a:r>
          </a:p>
          <a:p>
            <a:pPr>
              <a:defRPr/>
            </a:pPr>
            <a:r>
              <a:rPr lang="es-AR" dirty="0" smtClean="0"/>
              <a:t>Este Organismo excluirá del "Registro" de pleno derecho al responsable que no subsane el incumplimiento que diera origen a la suspensión dentro del plazo de SESENTA (60) días corridos indicado en el primer párrafo.</a:t>
            </a:r>
          </a:p>
          <a:p>
            <a:pPr>
              <a:defRPr/>
            </a:pPr>
            <a:r>
              <a:rPr lang="es-AR" dirty="0" smtClean="0"/>
              <a:t>En tal caso, el responsable permanecerá suspendido hasta tanto tenga efecto la exclusión del "Registro" conforme las previsiones del Artículo 50.</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(Tercer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43 Texto original según RG AFIP Nº 2300/2007:</a:t>
            </a:r>
          </a:p>
          <a:p>
            <a:pPr>
              <a:defRPr/>
            </a:pPr>
            <a:r>
              <a:rPr lang="es-AR" dirty="0" smtClean="0"/>
              <a:t>Art. 43. - La suspensión comprendida en el Artículo 40, inciso a), se extenderá por un plazo de SESENTA (60) días corridos contados desde el día inmediato siguiente, inclusive, al de la publicación en el Boletín Oficial de los datos del responsable suspendido.</a:t>
            </a:r>
          </a:p>
          <a:p>
            <a:pPr>
              <a:defRPr/>
            </a:pPr>
            <a:r>
              <a:rPr lang="es-AR" dirty="0" smtClean="0"/>
              <a:t>Las retenciones sufridas durante el período de suspensión no estarán sujetas al reintegro sistemático previsto en el Título III.</a:t>
            </a:r>
          </a:p>
          <a:p>
            <a:pPr>
              <a:defRPr/>
            </a:pPr>
            <a:r>
              <a:rPr lang="es-AR" dirty="0" smtClean="0"/>
              <a:t>El responsable deberá, dentro del citado lapso, proceder a subsanar el incumplimiento que diera origen a la suspensión. Cuando este Organismo verifique en forma sistémica la regularización del incumplimiento procederá en forma automática y sin que para ello se requiera presentación por parte del contribuyente, a publicar el levantamiento de la suspensión en su página "web" (http://www.afip.gov.ar), el cual tendrá efecto a partir del segundo día inmediato siguiente, inclusive al de su publicación.</a:t>
            </a:r>
          </a:p>
          <a:p>
            <a:pPr>
              <a:defRPr/>
            </a:pPr>
            <a:r>
              <a:rPr lang="es-AR" dirty="0" smtClean="0"/>
              <a:t>Este Organismo excluirá del "Registro" de pleno derecho al responsable que no subsane el incumplimiento que diera origen a la suspensión dentro del plazo de SESENTA (60) días corridos indicado en el primer párrafo.</a:t>
            </a:r>
          </a:p>
          <a:p>
            <a:pPr>
              <a:defRPr/>
            </a:pPr>
            <a:r>
              <a:rPr lang="es-AR" dirty="0" smtClean="0"/>
              <a:t>En tal caso, el responsable permanecerá suspendido hasta tanto tenga efecto la exclusión del "Registro" conforme las previsiones del Artículo 50.</a:t>
            </a:r>
          </a:p>
          <a:p>
            <a:pPr>
              <a:defRPr/>
            </a:pPr>
            <a:r>
              <a:rPr lang="es-AR" dirty="0" smtClean="0"/>
              <a:t>Artículo 44 Texto vigente según RG AFIP Nº 2353/2007:</a:t>
            </a:r>
          </a:p>
          <a:p>
            <a:pPr>
              <a:defRPr/>
            </a:pPr>
            <a:r>
              <a:rPr lang="es-AR" dirty="0" smtClean="0"/>
              <a:t>Art. 44. - La suspensión del responsable comprendido en alguna de las causales aludidas en el Artículo 40, inciso b), se extenderá desde el segundo día corrido inmediato siguiente, inclusive, al de la publicación en el Boletín Oficial de los datos del responsable suspendido y hasta tanto tenga efecto la resolución de exclusión del "Registro" conforme las previsiones del Artículo 50.</a:t>
            </a:r>
          </a:p>
          <a:p>
            <a:pPr>
              <a:defRPr/>
            </a:pPr>
            <a:r>
              <a:rPr lang="es-AR" dirty="0" smtClean="0"/>
              <a:t>"De corresponder el levantamiento de la suspensión con permanencia del responsable en el 'Registro', este Organismo procederá a su publicación en la página 'web' institucional (http://www.afip.gov.ar), el cual tendrá efectos a partir del segundo día corrido inmediato siguiente, inclusive, al de su publicación."</a:t>
            </a:r>
          </a:p>
          <a:p>
            <a:pPr>
              <a:defRPr/>
            </a:pPr>
            <a:r>
              <a:rPr lang="es-AR" dirty="0" smtClean="0"/>
              <a:t>Asimismo, el responsable tendrá derecho:</a:t>
            </a:r>
          </a:p>
          <a:p>
            <a:pPr>
              <a:defRPr/>
            </a:pPr>
            <a:r>
              <a:rPr lang="es-AR" dirty="0" smtClean="0"/>
              <a:t>a) Al reintegro sistemático de acuerdo con los porcentajes que prevé el Artículo 53, de tratarse de un productor o acopiador que vende productos de propia producción, </a:t>
            </a:r>
            <a:r>
              <a:rPr lang="es-AR" dirty="0" err="1" smtClean="0"/>
              <a:t>ob</a:t>
            </a:r>
            <a:r>
              <a:rPr lang="es-AR" dirty="0" smtClean="0"/>
              <a:t>) al reintegro parcial previsto en el Artículo 63, de tratarse de un sujeto comprendido en el Artículo 2º inciso c).</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(Segundo párrafo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44 Texto original según RG AFIP Nº 2300/2007:</a:t>
            </a:r>
          </a:p>
          <a:p>
            <a:pPr>
              <a:defRPr/>
            </a:pPr>
            <a:r>
              <a:rPr lang="es-AR" dirty="0" smtClean="0"/>
              <a:t>Art. 44. - La suspensión del responsable comprendido en alguna de las causales aludidas en el Artículo 40, inciso b), se extenderá desde el segundo día corrido inmediato siguiente, inclusive, al de la publicación en el Boletín Oficial de los datos del responsable suspendido y hasta tanto tenga efecto la resolución de exclusión del "Registro" conforme las previsiones del Artículo 50.</a:t>
            </a:r>
          </a:p>
          <a:p>
            <a:pPr>
              <a:defRPr/>
            </a:pPr>
            <a:r>
              <a:rPr lang="es-AR" dirty="0" smtClean="0"/>
              <a:t>De corresponder el levantamiento de la suspensión con permanencia del responsable en el "Registro", este Organismo procederá a su publicación en la página "web" institucional (http://www.afip.gov.ar), el cual tendrá efecto a partir del segundo día inmediato siguiente, inclusive, al de su publicación.</a:t>
            </a:r>
          </a:p>
          <a:p>
            <a:pPr>
              <a:defRPr/>
            </a:pPr>
            <a:r>
              <a:rPr lang="es-AR" dirty="0" smtClean="0"/>
              <a:t>Asimismo, el responsable tendrá derecho:</a:t>
            </a:r>
          </a:p>
          <a:p>
            <a:pPr>
              <a:defRPr/>
            </a:pPr>
            <a:r>
              <a:rPr lang="es-AR" dirty="0" smtClean="0"/>
              <a:t>a) Al reintegro sistemático de acuerdo con los porcentajes que prevé el Artículo 53, de tratarse de un productor o acopiador que vende productos de propia producción, </a:t>
            </a:r>
            <a:r>
              <a:rPr lang="es-AR" dirty="0" err="1" smtClean="0"/>
              <a:t>ob</a:t>
            </a:r>
            <a:r>
              <a:rPr lang="es-AR" dirty="0" smtClean="0"/>
              <a:t>) al reintegro parcial previsto en el Artículo 63, de tratarse de un sujeto comprendido en el Artículo 2º inciso c).</a:t>
            </a:r>
          </a:p>
          <a:p>
            <a:pPr>
              <a:defRPr/>
            </a:pPr>
            <a:r>
              <a:rPr lang="es-AR" dirty="0" smtClean="0"/>
              <a:t>Artículo 45:</a:t>
            </a:r>
          </a:p>
          <a:p>
            <a:pPr>
              <a:defRPr/>
            </a:pPr>
            <a:r>
              <a:rPr lang="es-AR" dirty="0" smtClean="0"/>
              <a:t>Art. 45. - La causal de la suspensión aplicada deberá ser consultada por el responsable accediendo mediante "Clave Fiscal" al servicio "Registro Fiscal de Operadores de Granos" disponible en la página "web" institucional.</a:t>
            </a:r>
          </a:p>
          <a:p>
            <a:pPr>
              <a:defRPr/>
            </a:pPr>
            <a:r>
              <a:rPr lang="es-AR" dirty="0" smtClean="0"/>
              <a:t>Artículo 46 K CONDICION DE HABITUALIDAD:</a:t>
            </a:r>
          </a:p>
          <a:p>
            <a:pPr>
              <a:defRPr/>
            </a:pPr>
            <a:r>
              <a:rPr lang="es-AR" dirty="0" smtClean="0"/>
              <a:t>Art. 46. - A partir de su inclusión en el "Registro", el sujeto pasible de retención deberá, a los efectos de su permanencia en el mismo, exteriorizar la condición de habitualidad en el comercio de granos definida en la presente resolución general.</a:t>
            </a:r>
          </a:p>
          <a:p>
            <a:pPr>
              <a:defRPr/>
            </a:pPr>
            <a:r>
              <a:rPr lang="es-AR" dirty="0" smtClean="0"/>
              <a:t>A tal fin deberá efectuar y declarar ventas gravadas en el impuesto al valor agregado, vinculadas al comercio de granos desde su inclusión al "Registro", en las condiciones que para cada caso se establecen a continuación:</a:t>
            </a:r>
          </a:p>
          <a:p>
            <a:pPr>
              <a:defRPr/>
            </a:pPr>
            <a:r>
              <a:rPr lang="es-AR" dirty="0" smtClean="0"/>
              <a:t>a) Productor: en al menos UNA (1) declaración jurada dentro de los últimos DIECIOCHO (18) períodos mensuales consecutivos.</a:t>
            </a:r>
          </a:p>
          <a:p>
            <a:pPr>
              <a:defRPr/>
            </a:pPr>
            <a:r>
              <a:rPr lang="es-AR" dirty="0" smtClean="0"/>
              <a:t>b) Restantes operadores -excepto corredores-: en al menos UNA (1) declaración jurada dentro de los últimos DOCE (12) períodos mensuales consecutivos.</a:t>
            </a:r>
          </a:p>
          <a:p>
            <a:pPr>
              <a:defRPr/>
            </a:pPr>
            <a:r>
              <a:rPr lang="es-AR" dirty="0" smtClean="0"/>
              <a:t>Asimismo este Organismo podrá, en base a parámetros objetivos de medición, determinar el cumplimiento de las condiciones señaladas.</a:t>
            </a:r>
          </a:p>
          <a:p>
            <a:pPr>
              <a:defRPr/>
            </a:pPr>
            <a:r>
              <a:rPr lang="es-AR" dirty="0" smtClean="0"/>
              <a:t>Artículo 47 L EXCLUSION DEL </a:t>
            </a:r>
            <a:r>
              <a:rPr lang="es-AR" dirty="0" err="1" smtClean="0"/>
              <a:t>REGISTROTexto</a:t>
            </a:r>
            <a:r>
              <a:rPr lang="es-AR" dirty="0" smtClean="0"/>
              <a:t> vigente según RG AFIP Nº 2353/2007:</a:t>
            </a:r>
          </a:p>
          <a:p>
            <a:pPr>
              <a:defRPr/>
            </a:pPr>
            <a:r>
              <a:rPr lang="es-AR" dirty="0" smtClean="0"/>
              <a:t>Art. 47. - Este Organismo podrá disponer la exclusión de un responsable incluido en el "Registro" en los siguientes casos:</a:t>
            </a:r>
          </a:p>
          <a:p>
            <a:pPr>
              <a:defRPr/>
            </a:pPr>
            <a:r>
              <a:rPr lang="es-AR" dirty="0" smtClean="0"/>
              <a:t>a) Exclusiones de pleno derecho de acuerdo con lo previsto en el Artículo 43.</a:t>
            </a:r>
          </a:p>
          <a:p>
            <a:pPr>
              <a:defRPr/>
            </a:pPr>
            <a:r>
              <a:rPr lang="es-AR" dirty="0" smtClean="0"/>
              <a:t>b) Responsables cuya inclusión en el "Registro" hubiera sido transitoriamente suspendida por aplicación de las previsiones del Artículo 40, inciso b). En tal caso la exclusión se efectuará mediante acto administrativo fundado.</a:t>
            </a:r>
          </a:p>
          <a:p>
            <a:pPr>
              <a:defRPr/>
            </a:pPr>
            <a:r>
              <a:rPr lang="es-AR" dirty="0" smtClean="0"/>
              <a:t>c) Cuando no reúna la condición de habitualidad en el comercio de granos de acuerdo a lo dispuesto en el Artículo 46.</a:t>
            </a:r>
          </a:p>
          <a:p>
            <a:pPr>
              <a:defRPr/>
            </a:pPr>
            <a:r>
              <a:rPr lang="es-AR" dirty="0" smtClean="0"/>
              <a:t>d) No acredite la condición de responsable inscripto en el impuesto al valor agregado.</a:t>
            </a:r>
          </a:p>
          <a:p>
            <a:pPr>
              <a:defRPr/>
            </a:pPr>
            <a:r>
              <a:rPr lang="es-AR" dirty="0" smtClean="0"/>
              <a:t>e) Cuando el contribuyente lo solicite, de acuerdo a lo establecido en el Artículo 31, inciso d).</a:t>
            </a:r>
          </a:p>
          <a:p>
            <a:pPr>
              <a:defRPr/>
            </a:pPr>
            <a:r>
              <a:rPr lang="es-AR" dirty="0" smtClean="0"/>
              <a:t>f) No acredite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"g) Cuando el corredor no aporte las pruebas a que se refiere el Artículo 48. A tales fines se deberá contar con dictamen jurídico previo."</a:t>
            </a:r>
          </a:p>
          <a:p>
            <a:pPr>
              <a:defRPr/>
            </a:pPr>
            <a:r>
              <a:rPr lang="es-AR" dirty="0" smtClean="0"/>
              <a:t>Las exclusiones previstas en los incisos a), c), d) y f) operarán de pleno derecho.</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(Incorpora inc. g) en el primer párrafo)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47 L EXCLUSION DEL "</a:t>
            </a:r>
            <a:r>
              <a:rPr lang="es-AR" dirty="0" err="1" smtClean="0"/>
              <a:t>REGISTRO"Texto</a:t>
            </a:r>
            <a:r>
              <a:rPr lang="es-AR" dirty="0" smtClean="0"/>
              <a:t> original según RG AFIP Nº 2300/2007:</a:t>
            </a:r>
          </a:p>
          <a:p>
            <a:pPr>
              <a:defRPr/>
            </a:pPr>
            <a:r>
              <a:rPr lang="es-AR" dirty="0" smtClean="0"/>
              <a:t>Art. 47. - Este Organismo podrá disponer la exclusión de un responsable incluido en el "Registro" en los siguientes casos:</a:t>
            </a:r>
          </a:p>
          <a:p>
            <a:pPr>
              <a:defRPr/>
            </a:pPr>
            <a:r>
              <a:rPr lang="es-AR" dirty="0" smtClean="0"/>
              <a:t>a) Exclusiones de pleno derecho de acuerdo con lo previsto en el Artículo 43.</a:t>
            </a:r>
          </a:p>
          <a:p>
            <a:pPr>
              <a:defRPr/>
            </a:pPr>
            <a:r>
              <a:rPr lang="es-AR" dirty="0" smtClean="0"/>
              <a:t>b) Responsables cuya inclusión en el "Registro" hubiera sido transitoriamente suspendida por aplicación de las previsiones del Artículo 40, inciso b). En tal caso la exclusión se efectuará mediante acto administrativo fundado.</a:t>
            </a:r>
          </a:p>
          <a:p>
            <a:pPr>
              <a:defRPr/>
            </a:pPr>
            <a:r>
              <a:rPr lang="es-AR" dirty="0" smtClean="0"/>
              <a:t>c) Cuando no reúna la condición de habitualidad en el comercio de granos de acuerdo a lo dispuesto en el Artículo 46.</a:t>
            </a:r>
          </a:p>
          <a:p>
            <a:pPr>
              <a:defRPr/>
            </a:pPr>
            <a:r>
              <a:rPr lang="es-AR" dirty="0" smtClean="0"/>
              <a:t>d) No acredite la condición de responsable inscripto en el impuesto al valor agregado.</a:t>
            </a:r>
          </a:p>
          <a:p>
            <a:pPr>
              <a:defRPr/>
            </a:pPr>
            <a:r>
              <a:rPr lang="es-AR" dirty="0" smtClean="0"/>
              <a:t>e) Cuando el contribuyente lo solicite, de acuerdo a lo establecido en el Artículo 31, inciso d).</a:t>
            </a:r>
          </a:p>
          <a:p>
            <a:pPr>
              <a:defRPr/>
            </a:pPr>
            <a:r>
              <a:rPr lang="es-AR" dirty="0" smtClean="0"/>
              <a:t>f) No acredite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b),c), d), e), f) g), h), i), j) y k).</a:t>
            </a:r>
          </a:p>
          <a:p>
            <a:pPr>
              <a:defRPr/>
            </a:pPr>
            <a:r>
              <a:rPr lang="es-AR" dirty="0" smtClean="0"/>
              <a:t>Las exclusiones previstas en los incisos a), c), d) y f) operarán de pleno derecho.</a:t>
            </a:r>
          </a:p>
          <a:p>
            <a:pPr>
              <a:defRPr/>
            </a:pPr>
            <a:r>
              <a:rPr lang="es-AR" dirty="0" smtClean="0"/>
              <a:t>Artículo 48 Texto vigente según RG AFIP Nº 2749/2010:</a:t>
            </a:r>
          </a:p>
          <a:p>
            <a:pPr>
              <a:defRPr/>
            </a:pPr>
            <a:r>
              <a:rPr lang="es-AR" dirty="0" smtClean="0"/>
              <a:t>Art. 48. - Cuando este Organismo detecte incumplimientos por parte de un corredor, el juez administrativo competente notificará a dicho responsable el inicio de un procedimiento de evaluación de permanencia en el "Registro" mediante alguna de las formas previstas en el Artículo 100 de la Ley Nº 11.683, texto ordenado en 1998 y sus modificaciones, mediante una comunicación que se ajustará al modelo previsto en el Anexo X, Apartado N.</a:t>
            </a:r>
          </a:p>
          <a:p>
            <a:pPr>
              <a:defRPr/>
            </a:pPr>
            <a:r>
              <a:rPr lang="es-AR" dirty="0" smtClean="0"/>
              <a:t>El corredor deberá aportar todas las pruebas de que intente valerse para su defensa, dentro de los VEINTE (20) días corridos inmediatos siguientes al de la fecha de notificación, inclusive.</a:t>
            </a:r>
          </a:p>
          <a:p>
            <a:pPr>
              <a:defRPr/>
            </a:pPr>
            <a:r>
              <a:rPr lang="es-AR" dirty="0" smtClean="0"/>
              <a:t>Asimismo, podrá aportar un informe no vinculante producido por la Bolsa de Cereales autorizada por el Poder Ejecutivo Nacional para actuar en el comercio de granos, donde opera.</a:t>
            </a:r>
          </a:p>
          <a:p>
            <a:pPr>
              <a:defRPr/>
            </a:pPr>
            <a:r>
              <a:rPr lang="es-AR" dirty="0" smtClean="0"/>
              <a:t>La Bolsa de Cereales, en el término de DIEZ (10) días corridos, contados a partir de la fecha en la que el corredor solicitó su intervención, deberá producir un informe con la opinión de la entidad respecto de la actividad comercial de dicho corredor y vinculado estrictamente con los incumplimientos detectados y notificados al corredor por el juez administrativo competente. El informe deberá estar refrendado por el Consejo Directivo y será presentado a este Organismo para su evaluación.</a:t>
            </a:r>
          </a:p>
          <a:p>
            <a:pPr>
              <a:defRPr/>
            </a:pPr>
            <a:r>
              <a:rPr lang="es-AR" dirty="0" smtClean="0"/>
              <a:t>Dentro de los CINCO (5) días corridos inmediatos siguientes contados a partir de la fecha en la que el corredor presente la documentación que considere pertinente, el juez administrativo competente decidirá respecto de la procedencia de la exclusión del corredor del "Registro".</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48 Texto original según RG AFIP Nº 2300/2007:</a:t>
            </a:r>
          </a:p>
          <a:p>
            <a:pPr>
              <a:defRPr/>
            </a:pPr>
            <a:r>
              <a:rPr lang="es-AR" dirty="0" smtClean="0"/>
              <a:t>Art. 48. - Cuando este Organismo detecte incumplimientos por parte de un corredor, el juez administrativo competente notificará a dicho responsable el inicio de un procedimiento de evaluación de permanencia en el "Registro" mediante alguna de las formas previstas en el Artículo 100 de la Ley Nº 11.683, texto ordenado en 1998 y sus modificaciones, mediante una comunicación que se ajustará al modelo previsto en el Anexo X, Apartado Ñ.</a:t>
            </a:r>
          </a:p>
          <a:p>
            <a:pPr>
              <a:defRPr/>
            </a:pPr>
            <a:r>
              <a:rPr lang="es-AR" dirty="0" smtClean="0"/>
              <a:t>El corredor deberá aportar todas las pruebas de que intente valerse para su defensa, dentro de los VEINTE (20) días corridos inmediatos siguientes al de la fecha de notificación, inclusive.</a:t>
            </a:r>
          </a:p>
          <a:p>
            <a:pPr>
              <a:defRPr/>
            </a:pPr>
            <a:r>
              <a:rPr lang="es-AR" dirty="0" smtClean="0"/>
              <a:t>Asimismo, podrá aportar un informe no vinculante producido por la Bolsa de Cereales autorizada por el Poder Ejecutivo Nacional para actuar en el comercio de granos, donde opera.</a:t>
            </a:r>
          </a:p>
          <a:p>
            <a:pPr>
              <a:defRPr/>
            </a:pPr>
            <a:r>
              <a:rPr lang="es-AR" dirty="0" smtClean="0"/>
              <a:t>La Bolsa de Cereales, en el término de DIEZ (10) días corridos, contados a partir de la fecha en la que el corredor solicitó su intervención, deberá producir un informe con la opinión de la entidad respecto de la actividad comercial de dicho corredor y vinculado estrictamente con los incumplimientos detectados y notificados al corredor por el juez administrativo competente. El informe deberá estar refrendado por el Consejo Directivo y será presentado a este Organismo para su evaluación.</a:t>
            </a:r>
          </a:p>
          <a:p>
            <a:pPr>
              <a:defRPr/>
            </a:pPr>
            <a:r>
              <a:rPr lang="es-AR" dirty="0" smtClean="0"/>
              <a:t>Dentro de los CINCO (5) días corridos inmediatos siguientes contados a partir de la fecha en la que el corredor presente la documentación que considere pertinente, el juez administrativo competente decidirá respecto de la procedencia de la exclusión del corredor del "Registro".</a:t>
            </a:r>
          </a:p>
          <a:p>
            <a:pPr>
              <a:defRPr/>
            </a:pPr>
            <a:r>
              <a:rPr lang="es-AR" dirty="0" smtClean="0"/>
              <a:t>Referencias Normativas:</a:t>
            </a:r>
          </a:p>
          <a:p>
            <a:pPr>
              <a:defRPr/>
            </a:pPr>
            <a:r>
              <a:rPr lang="es-AR" dirty="0" smtClean="0">
                <a:hlinkClick r:id="rId17" action="ppaction://hlinkfile"/>
              </a:rPr>
              <a:t>Ley Nº 11683 (T.O. 1998)</a:t>
            </a:r>
            <a:r>
              <a:rPr lang="es-AR" dirty="0" smtClean="0"/>
              <a:t> Articulo Nº 100 (LEY DE PROCEDIMIENTO TRIBUTARIO)</a:t>
            </a:r>
          </a:p>
          <a:p>
            <a:pPr>
              <a:defRPr/>
            </a:pPr>
            <a:r>
              <a:rPr lang="es-AR" dirty="0" smtClean="0"/>
              <a:t>Artículo 49:</a:t>
            </a:r>
          </a:p>
          <a:p>
            <a:pPr>
              <a:defRPr/>
            </a:pPr>
            <a:r>
              <a:rPr lang="es-AR" dirty="0" smtClean="0"/>
              <a:t>Art. 49. - La exclusión de un responsable del "Registro" se notificará mediante la publicación en el Boletín Oficial de los datos del responsable excluido, excepto para los casos comprendidos en el inciso e) del Artículo 47, en cuyo caso el contribuyente resultará notificado de la exclusión a partir de la aceptación del trámite.</a:t>
            </a:r>
          </a:p>
          <a:p>
            <a:pPr>
              <a:defRPr/>
            </a:pPr>
            <a:r>
              <a:rPr lang="es-AR" dirty="0" smtClean="0"/>
              <a:t>La resolución administrativa de exclusión -en los casos comprendidos en el Artículo 47 inciso b)- estará disponible en la página "web" institucional (http://www.afip.gov.ar) en el servicio "Registro Fiscal de Operadores de Granos", al que se accederá mediante clave fiscal, y en el expediente administrativo obrante en la dependencia de este Organismo en la cual el responsable se encuentre inscripto.</a:t>
            </a:r>
          </a:p>
          <a:p>
            <a:pPr>
              <a:defRPr/>
            </a:pPr>
            <a:r>
              <a:rPr lang="es-AR" dirty="0" smtClean="0"/>
              <a:t>Una vez efectuada la notificación, este Organismo actualizará la novedad en la página "web" institucional (http://www.afip.gov.ar).</a:t>
            </a:r>
          </a:p>
          <a:p>
            <a:pPr>
              <a:defRPr/>
            </a:pPr>
            <a:r>
              <a:rPr lang="es-AR" dirty="0" smtClean="0"/>
              <a:t>Artículo 50:</a:t>
            </a:r>
          </a:p>
          <a:p>
            <a:pPr>
              <a:defRPr/>
            </a:pPr>
            <a:r>
              <a:rPr lang="es-AR" dirty="0" smtClean="0"/>
              <a:t>Art. 50. - La exclusión del "Registro" producirá efectos a partir del quinto día corrido inmediato posterior, a aquel en que se efectúe la notificación prevista en el artículo anterior, inclusive.</a:t>
            </a:r>
          </a:p>
          <a:p>
            <a:pPr>
              <a:defRPr/>
            </a:pPr>
            <a:r>
              <a:rPr lang="es-AR" dirty="0" smtClean="0"/>
              <a:t>El responsable excluido del "Registro" por haber incurrido en alguna de las situaciones previstas como incorrecta conducta fiscal en el Anexo VI, Apartado B, puntos 1., 2., 3., 4., 6., 7., 9., 10., 11.,15. y/o 16., podrá solicitar su inclusión al mismo luego de transcurridos DOCE (12) meses contados a partir de la fecha de la notificación prevista en el Artículo 49.</a:t>
            </a:r>
          </a:p>
          <a:p>
            <a:pPr>
              <a:defRPr/>
            </a:pPr>
            <a:r>
              <a:rPr lang="es-AR" dirty="0" smtClean="0"/>
              <a:t>Dicho plazo no será de aplicación cuando la exclusión se originara en las restantes situaciones previstas en el Anexo VI.</a:t>
            </a:r>
          </a:p>
          <a:p>
            <a:pPr>
              <a:defRPr/>
            </a:pPr>
            <a:r>
              <a:rPr lang="es-AR" dirty="0" smtClean="0"/>
              <a:t>Artículo 51:</a:t>
            </a:r>
          </a:p>
          <a:p>
            <a:pPr>
              <a:defRPr/>
            </a:pPr>
            <a:r>
              <a:rPr lang="es-AR" dirty="0" smtClean="0"/>
              <a:t>Art. 51. - Las solicitudes de exclusión del "Registro" presentadas por el contribuyente y </a:t>
            </a:r>
            <a:r>
              <a:rPr lang="es-AR" dirty="0" err="1" smtClean="0"/>
              <a:t>recepcionadas</a:t>
            </a:r>
            <a:r>
              <a:rPr lang="es-AR" dirty="0" smtClean="0"/>
              <a:t> conforme el procedimiento establecido en el Artículo 31, inciso d) serán otorgadas "</a:t>
            </a:r>
            <a:r>
              <a:rPr lang="es-AR" dirty="0" err="1" smtClean="0"/>
              <a:t>on</a:t>
            </a:r>
            <a:r>
              <a:rPr lang="es-AR" dirty="0" smtClean="0"/>
              <a:t> line", previa solicitud de confirmación efectuada por el sistema, pudiendo el solicitante imprimir la constancia respectiva.</a:t>
            </a:r>
          </a:p>
          <a:p>
            <a:pPr>
              <a:defRPr/>
            </a:pPr>
            <a:r>
              <a:rPr lang="es-AR" dirty="0" smtClean="0"/>
              <a:t>Artículo 52:</a:t>
            </a:r>
          </a:p>
          <a:p>
            <a:pPr>
              <a:defRPr/>
            </a:pPr>
            <a:r>
              <a:rPr lang="es-AR" dirty="0" smtClean="0"/>
              <a:t>Art. 52. - Los responsables excluidos o a los que se les hubiere denegado solicitudes de trámites vinculados con el "Registro" podrán interponer el recurso previsto en el Artículo 74 del Decreto Nº 1397/79.</a:t>
            </a:r>
          </a:p>
          <a:p>
            <a:pPr>
              <a:defRPr/>
            </a:pPr>
            <a:r>
              <a:rPr lang="es-AR" dirty="0" smtClean="0"/>
              <a:t>Referencias Normativas:</a:t>
            </a:r>
          </a:p>
          <a:p>
            <a:pPr>
              <a:defRPr/>
            </a:pPr>
            <a:r>
              <a:rPr lang="es-AR" dirty="0" smtClean="0">
                <a:hlinkClick r:id="rId37" action="ppaction://hlinkfile"/>
              </a:rPr>
              <a:t>Decreto Nº 1397/1979</a:t>
            </a:r>
            <a:r>
              <a:rPr lang="es-AR" dirty="0" smtClean="0"/>
              <a:t> Articulo Nº 74</a:t>
            </a:r>
          </a:p>
          <a:p>
            <a:pPr>
              <a:defRPr/>
            </a:pPr>
            <a:r>
              <a:rPr lang="es-AR" dirty="0" smtClean="0"/>
              <a:t>TITULO III - REGIMEN ESPECIAL DE REINTEGRO</a:t>
            </a:r>
          </a:p>
          <a:p>
            <a:pPr>
              <a:defRPr/>
            </a:pPr>
            <a:r>
              <a:rPr lang="es-AR" dirty="0" smtClean="0"/>
              <a:t>Artículo 53:</a:t>
            </a:r>
          </a:p>
          <a:p>
            <a:pPr>
              <a:defRPr/>
            </a:pPr>
            <a:r>
              <a:rPr lang="es-AR" dirty="0" smtClean="0"/>
              <a:t>Art. 53. - El importe resultante de aplicar un porcentaje sobre la suma de la retención practicada conforme a lo establecido en el Artículo 4º, será reintegrado en forma sistemática, a los productores de los productos primarios indicados en el Artículo 1º incluidos en el "Registro", así como a los acopiadores que realicen operaciones de venta de los citados productos de su propia producción, siempre que se cumplan los requisitos y condiciones previstos en los Capítulos B a H de este título.</a:t>
            </a:r>
          </a:p>
          <a:p>
            <a:pPr>
              <a:defRPr/>
            </a:pPr>
            <a:r>
              <a:rPr lang="es-AR" dirty="0" smtClean="0"/>
              <a:t>El citado reintegro, cuando corresponda a retenciones sufridas durante el período de suspensión del "Registro" por aplicación de lo normado en el Artículo 40, inciso b), corresponderá siempre que se hubiera producido el levantamiento de la citada suspensión.</a:t>
            </a:r>
          </a:p>
          <a:p>
            <a:pPr>
              <a:defRPr/>
            </a:pPr>
            <a:r>
              <a:rPr lang="es-AR" dirty="0" smtClean="0"/>
              <a:t>No obstante lo dispuesto en los párrafos anteriores, esta Administración Federal podrá proceder a la previa verificación de los importes sujetos al mencionado reintegro.</a:t>
            </a:r>
          </a:p>
          <a:p>
            <a:pPr>
              <a:defRPr/>
            </a:pPr>
            <a:r>
              <a:rPr lang="es-AR" dirty="0" smtClean="0"/>
              <a:t>Artículo 54 B REINTEGRO SISTEMATICO. PORCENTAJES:</a:t>
            </a:r>
          </a:p>
          <a:p>
            <a:pPr>
              <a:defRPr/>
            </a:pPr>
            <a:r>
              <a:rPr lang="es-AR" dirty="0" smtClean="0"/>
              <a:t>Art. 54. - Para establecer el monto a reintegrar en los casos comprendidos en el primer párrafo del Artículo 53, se aplicará sobre la suma de las retenciones sufridas en cada mes calendario, el porcentaje que a continuación se indica, según se trate de sujetos beneficiados o no por regímenes de exclusión:</a:t>
            </a:r>
          </a:p>
          <a:p>
            <a:pPr>
              <a:defRPr/>
            </a:pPr>
            <a:r>
              <a:rPr lang="es-AR" dirty="0" smtClean="0"/>
              <a:t>a) OCHENTA Y SIETE CON CINCUENTA CENTESIMOS POR CIENTO (87,50%): por la venta de los productos comprendidos en el Artículo 1º, inciso a), efectuadas por sujetos que no se encuentren beneficiados por regímenes de exclusión total o parcial.</a:t>
            </a:r>
          </a:p>
          <a:p>
            <a:pPr>
              <a:defRPr/>
            </a:pPr>
            <a:r>
              <a:rPr lang="es-AR" dirty="0" smtClean="0"/>
              <a:t>b) CINCUENTA POR CIENTO (50%): por la venta de los productos comprendidos en el Artículo 1º, inciso b), realizadas por sujetos que no se encuentren beneficiados por regímenes de exclusión total o parcial.</a:t>
            </a:r>
          </a:p>
          <a:p>
            <a:pPr>
              <a:defRPr/>
            </a:pPr>
            <a:r>
              <a:rPr lang="es-AR" dirty="0" smtClean="0"/>
              <a:t>c) OCHENTA Y SIETE CON CINCUENTA CENTESIMOS POR CIENTO (87,50%) con más el porcentaje que resulte de aplicar sobre el DOCE CON CINCUENTA CENTESIMOS POR CIENTO (12,50%) restante el porcentaje de la exclusión otorgada: por la venta de los productos comprendidos en el Artículo 1º, inciso a), efectuadas por sujetos beneficiados por regímenes de exclusión total o parcial.</a:t>
            </a:r>
          </a:p>
          <a:p>
            <a:pPr>
              <a:defRPr/>
            </a:pPr>
            <a:r>
              <a:rPr lang="es-AR" dirty="0" smtClean="0"/>
              <a:t>d) CINCUENTA POR CIENTO (50%) con más el porcentaje que resulte de aplicar sobre el CINCUENTA POR CIENTO (50%) restante el porcentaje de la exclusión otorgada: por la venta de los productos comprendidos en el Artículo 1º, inciso b), efectuadas por sujetos beneficiados por regímenes de exclusión total o parcial.</a:t>
            </a:r>
          </a:p>
          <a:p>
            <a:pPr>
              <a:defRPr/>
            </a:pPr>
            <a:r>
              <a:rPr lang="es-AR" dirty="0" smtClean="0"/>
              <a:t>Artículo 55 Texto vigente según RG AFIP Nº 2749/2010:</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encontrarse registrada ante esta Administración Federal con arreglo a lo dispuesto por la Resolución General N° 2.596, sus modificatorias y complementarias.</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39" action="ppaction://hlinkfile"/>
              </a:rPr>
              <a:t>Visualizar</a:t>
            </a:r>
            <a:r>
              <a:rPr lang="es-AR" dirty="0" smtClean="0">
                <a:hlinkClick r:id="rId39"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(Punto 2.del inciso b), incorporado)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Texto según RG AFIP Nº 2602/2009:</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2.Nota de Redacción: Eliminado por R.G. 2602/2009.</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39" action="ppaction://hlinkfile"/>
              </a:rPr>
              <a:t>Visualizar</a:t>
            </a:r>
            <a:r>
              <a:rPr lang="es-AR" dirty="0" smtClean="0">
                <a:hlinkClick r:id="rId39"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15" action="ppaction://hlinkfile"/>
              </a:rPr>
              <a:t>Resolución General Nº 2602/2009</a:t>
            </a:r>
            <a:r>
              <a:rPr lang="es-AR" dirty="0" smtClean="0"/>
              <a:t> Articulo Nº 1 (Inciso b) punto 2, eliminado)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Texto según RG AFIP Nº 2596/2009:</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encontrarse registrada ante este Organismo con arreglo a lo dispuesto en la Resolución General N° 2.596.</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39" action="ppaction://hlinkfile"/>
              </a:rPr>
              <a:t>Visualizar</a:t>
            </a:r>
            <a:r>
              <a:rPr lang="es-AR" dirty="0" smtClean="0">
                <a:hlinkClick r:id="rId39"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(Punto 2. del inciso b)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C REQUISITOS Y </a:t>
            </a:r>
            <a:r>
              <a:rPr lang="es-AR" dirty="0" err="1" smtClean="0"/>
              <a:t>CONDICIONESTexto</a:t>
            </a:r>
            <a:r>
              <a:rPr lang="es-AR" dirty="0" smtClean="0"/>
              <a:t> según RG AFIP Nº 2353/2007:</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estar informada a este Organismo por alguna Bolsa de Cereales autorizada por el Poder Ejecutivo Nacional para actuar en el comercio de granos según lo establecido por el Artículo 18.</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39" action="ppaction://hlinkfile"/>
              </a:rPr>
              <a:t>Visualizar</a:t>
            </a:r>
            <a:r>
              <a:rPr lang="es-AR" dirty="0" smtClean="0">
                <a:hlinkClick r:id="rId39"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(Inciso a)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55 C REQUISITOS Y </a:t>
            </a:r>
            <a:r>
              <a:rPr lang="es-AR" dirty="0" err="1" smtClean="0"/>
              <a:t>CONDICIONESTexto</a:t>
            </a:r>
            <a:r>
              <a:rPr lang="es-AR" dirty="0" smtClean="0"/>
              <a:t> original según RG AFIP Nº 2300/2007:</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del acopiador indicados en el Artículo 53: deberán integrar el "Registro"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estar informada a este Organismo por alguna Bolsa de Cereales autorizada por el Poder Ejecutivo Nacional para actuar en el comercio de granos según lo establecido por el Artículo 18.</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39" action="ppaction://hlinkfile"/>
              </a:rPr>
              <a:t>Visualizar</a:t>
            </a:r>
            <a:r>
              <a:rPr lang="es-AR" dirty="0" smtClean="0">
                <a:hlinkClick r:id="rId39"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Referencias Normativas:</a:t>
            </a:r>
          </a:p>
          <a:p>
            <a:pPr>
              <a:defRPr/>
            </a:pPr>
            <a:r>
              <a:rPr lang="es-AR" dirty="0" smtClean="0">
                <a:hlinkClick r:id="rId40" action="ppaction://hlinkfile"/>
              </a:rPr>
              <a:t>Resolución General Nº 1593/2003</a:t>
            </a:r>
            <a:endParaRPr lang="es-AR" dirty="0" smtClean="0"/>
          </a:p>
          <a:p>
            <a:pPr>
              <a:defRPr/>
            </a:pPr>
            <a:r>
              <a:rPr lang="es-AR" dirty="0" smtClean="0">
                <a:hlinkClick r:id="rId31" action="ppaction://hlinkfile"/>
              </a:rPr>
              <a:t>Resolución General Nº 2233/2007</a:t>
            </a:r>
            <a:endParaRPr lang="es-AR" dirty="0" smtClean="0"/>
          </a:p>
          <a:p>
            <a:pPr>
              <a:defRPr/>
            </a:pPr>
            <a:r>
              <a:rPr lang="es-AR" dirty="0" smtClean="0"/>
              <a:t>Artículo 56 Texto vigente según RG AFIP Nº 2749/2010:</a:t>
            </a:r>
          </a:p>
          <a:p>
            <a:pPr>
              <a:defRPr/>
            </a:pPr>
            <a:r>
              <a:rPr lang="es-AR" dirty="0" smtClean="0"/>
              <a:t>ARTICULO 56.- Los montos cuyo reintegro se disponga, serán acreditados por este Organismo en la cuenta bancaria cuya Clave Bancaria Uniforme (C.B.U.) fuera informada por el productor o el acopiador y aceptada con arreglo a lo previsto en la Resolución General Nº 2.675</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56 D REINTEGRO SISTEMATICO. PROCEDIMIENTO </a:t>
            </a:r>
            <a:r>
              <a:rPr lang="es-AR" dirty="0" err="1" smtClean="0"/>
              <a:t>APLICABLETexto</a:t>
            </a:r>
            <a:r>
              <a:rPr lang="es-AR" dirty="0" smtClean="0"/>
              <a:t> original según RG AFIP Nº 2300/2007:</a:t>
            </a:r>
          </a:p>
          <a:p>
            <a:pPr>
              <a:defRPr/>
            </a:pPr>
            <a:r>
              <a:rPr lang="es-AR" dirty="0" smtClean="0"/>
              <a:t>Art. 56. - Los montos cuyo reintegro se disponga, serán acreditados por este Organismo en la cuenta bancaria cuya Clave Bancaria Uniforme (C.B.U.) fuera informada por el productor o el acopiador, de acuerdo con lo previsto en los Artículos 26 y 27.</a:t>
            </a:r>
          </a:p>
          <a:p>
            <a:pPr>
              <a:defRPr/>
            </a:pPr>
            <a:r>
              <a:rPr lang="es-AR" dirty="0" smtClean="0"/>
              <a:t>Artículo 57:</a:t>
            </a:r>
          </a:p>
          <a:p>
            <a:pPr>
              <a:defRPr/>
            </a:pPr>
            <a:r>
              <a:rPr lang="es-AR" dirty="0" smtClean="0"/>
              <a:t>Art. 57. - En aquellos casos en que se hubiera informado la sustitución de la Clave Bancaria Uniforme (C.B.U.) que se encuentra operativa por otra, según lo dispuesto en el Artículo 28, el reintegro se efectuará en la cuenta bancaria cuya clave figura en página "web" institucional, hasta que se publique en la misma la correspondiente modificación.</a:t>
            </a:r>
          </a:p>
          <a:p>
            <a:pPr>
              <a:defRPr/>
            </a:pPr>
            <a:r>
              <a:rPr lang="es-AR" dirty="0" smtClean="0"/>
              <a:t>Artículo 58 E PLAZOS PARA LA ACREDITACION DEL REINTEGRO </a:t>
            </a:r>
            <a:r>
              <a:rPr lang="es-AR" dirty="0" err="1" smtClean="0"/>
              <a:t>SISTEMATICOTexto</a:t>
            </a:r>
            <a:r>
              <a:rPr lang="es-AR" dirty="0" smtClean="0"/>
              <a:t> vigente según RG AFIP Nº 2749/2010:</a:t>
            </a:r>
          </a:p>
          <a:p>
            <a:pPr>
              <a:defRPr/>
            </a:pPr>
            <a:r>
              <a:rPr lang="es-AR" dirty="0" smtClean="0"/>
              <a:t>ARTICULO 58.- La acreditación del reintegro establecido en el Artículo 54 se efectuará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58 Texto según RG AFIP Nº 2596/2009:</a:t>
            </a:r>
          </a:p>
          <a:p>
            <a:pPr>
              <a:defRPr/>
            </a:pPr>
            <a:r>
              <a:rPr lang="es-AR" dirty="0" smtClean="0"/>
              <a:t>ARTICULO 58.- La acreditación establecida en el Artículo 54 se efectuará en los plazos que a continuación se indican:</a:t>
            </a:r>
          </a:p>
          <a:p>
            <a:pPr>
              <a:defRPr/>
            </a:pPr>
            <a:r>
              <a:rPr lang="es-AR" dirty="0" smtClean="0"/>
              <a:t>a) Operaciones registradas ante este Organismo con arreglo a lo previsto en la Resolución General N° 2.596: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b) Operaciones no registradas ante este Organismo con arreglo a lo previsto en la Resolución General N° 2.596: hasta el último día hábil administrativo, inclusive, del tercer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3" action="ppaction://hlinkfile"/>
              </a:rPr>
              <a:t>Resolución General Nº 2596/2009</a:t>
            </a:r>
            <a:r>
              <a:rPr lang="es-AR" dirty="0" smtClean="0"/>
              <a:t> Articulo Nº 6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58 Texto original según RG AFIP Nº 2300/2007:</a:t>
            </a:r>
          </a:p>
          <a:p>
            <a:pPr>
              <a:defRPr/>
            </a:pPr>
            <a:r>
              <a:rPr lang="es-AR" dirty="0" smtClean="0"/>
              <a:t>Art. 58. - La acreditación establecida en el Artículo 54 se efectuará en los plazos que a continuación se indican:</a:t>
            </a:r>
          </a:p>
          <a:p>
            <a:pPr>
              <a:defRPr/>
            </a:pPr>
            <a:r>
              <a:rPr lang="es-AR" dirty="0" smtClean="0"/>
              <a:t>a) Operaciones con certificación extendida por alguna Bolsa de Cereales: hasta el último día hábil administrativo, inclusive, del mes calendario inmediato siguiente al de presentación de la declaración jurada del impuesto al valor agregado correspondiente al período fiscal en el cual se practicaron las retenciones.</a:t>
            </a:r>
          </a:p>
          <a:p>
            <a:pPr>
              <a:defRPr/>
            </a:pPr>
            <a:r>
              <a:rPr lang="es-AR" dirty="0" smtClean="0"/>
              <a:t>b) Operaciones no certificadas por alguna Bolsa de Cereales: hasta el último día hábil administrativo, inclusive, del tercer mes calendario inmediato siguiente al de presentación de la declaración jurada del impuesto al valor agregado correspondiente al período fiscal en el cual se practicaron las retenciones.</a:t>
            </a:r>
          </a:p>
          <a:p>
            <a:pPr>
              <a:defRPr/>
            </a:pPr>
            <a:r>
              <a:rPr lang="es-AR" dirty="0" smtClean="0"/>
              <a:t>Artículo 59 F REINTEGRO SISTEMATICO. CONCILIACION:</a:t>
            </a:r>
          </a:p>
          <a:p>
            <a:pPr>
              <a:defRPr/>
            </a:pPr>
            <a:r>
              <a:rPr lang="es-AR" dirty="0" smtClean="0"/>
              <a:t>Art. 59. - Este Organismo efectuará conciliaciones y demás controles a fin de evaluar la procedencia del reintegro sistemático. Transcurridos DOCE (12) meses a partir de la fecha de la operación, sin que se hayan reunido los requisitos y condiciones establecidos en el presente título, dicha operación quedará de pleno derecho excluida del régimen de reintegro sistemático.</a:t>
            </a:r>
          </a:p>
          <a:p>
            <a:pPr>
              <a:defRPr/>
            </a:pPr>
            <a:r>
              <a:rPr lang="es-AR" dirty="0" smtClean="0"/>
              <a:t>Artículo 60 G REINTEGRO SISTEMATICO. FACULTADES DE VERIFICACION PREVIA:</a:t>
            </a:r>
          </a:p>
          <a:p>
            <a:pPr>
              <a:defRPr/>
            </a:pPr>
            <a:r>
              <a:rPr lang="es-AR" dirty="0" smtClean="0"/>
              <a:t>Art. 60. - No obstante lo dispuesto en el Artículo 53, este Organismo podrá iniciar una verificación previa al reintegro sistemático si se comprobaran inconsistencias vinculadas al comportamiento fiscal del vendedor y/o corredor incluidos en el "Registro" como resultado de las verificaciones realizadas, inclusive mediante el procedimiento previsto en el Título II, Capítulo J.</a:t>
            </a:r>
          </a:p>
          <a:p>
            <a:pPr>
              <a:defRPr/>
            </a:pPr>
            <a:r>
              <a:rPr lang="es-AR" dirty="0" smtClean="0"/>
              <a:t>Ante el incumplimiento de la obligación de declarar los montos efectivamente reintegrados que dispone el Artículo 55, inciso c), esta Administración Federal procederá a suspender al responsable conforme las previsiones del Artículo 40 inciso a).</a:t>
            </a:r>
          </a:p>
          <a:p>
            <a:pPr>
              <a:defRPr/>
            </a:pPr>
            <a:r>
              <a:rPr lang="es-AR" dirty="0" smtClean="0"/>
              <a:t>Asimismo, esta Administración Federal intimará al responsable para que dentro del plazo de DIEZ(10) días corridos presente la declaración jurada rectificativa consignando dichos montos, bajo apercibimiento de la caducidad automática del reintegro efectuado, la exclusión del "Registro" y el cobro de los montos respectivos mediante ejecución fiscal.</a:t>
            </a:r>
          </a:p>
          <a:p>
            <a:pPr>
              <a:defRPr/>
            </a:pPr>
            <a:r>
              <a:rPr lang="es-AR" dirty="0" smtClean="0"/>
              <a:t>De no presentarse la declaración jurada rectificativa en el plazo citado en el párrafo anterior, esta Administración Federal constituirá en mora al responsable otorgándole un plazo suplementario improrrogable de CINCO (5) días corridos para regularizar su situación, vencido el cual se hará efectivo el referido apercibimiento.</a:t>
            </a:r>
          </a:p>
          <a:p>
            <a:pPr>
              <a:defRPr/>
            </a:pPr>
            <a:r>
              <a:rPr lang="es-AR" dirty="0" smtClean="0"/>
              <a:t>Artículo 61 H IMPORTES SUJETOS AL REINTEGRO SISTEMATICO NO ACREDITADOS. PROCEDIMIENTO APLICABLE:</a:t>
            </a:r>
          </a:p>
          <a:p>
            <a:pPr>
              <a:defRPr/>
            </a:pPr>
            <a:r>
              <a:rPr lang="es-AR" dirty="0" smtClean="0"/>
              <a:t>Art. 61. - En caso que, transcurrido el plazo para que este Organismo acredite los importes correspondientes al reintegro sistemático, éste no se haya efectuado, el productor o el acopiador, en su caso, deberán efectuar la consulta mediante clave fiscal al servicio "Registro Fiscal de Operadores de granos" "Régimen de devolución de retenciones".</a:t>
            </a:r>
          </a:p>
          <a:p>
            <a:pPr>
              <a:defRPr/>
            </a:pPr>
            <a:r>
              <a:rPr lang="es-AR" dirty="0" smtClean="0"/>
              <a:t>A través del citado servicio, el responsable obtendrá el detalle de las operaciones informadas en sus declaraciones juradas del impuesto al valor agregado, que no han sido reintegradas, visualizando el motivo que originó la observación de dichas operaciones.</a:t>
            </a:r>
          </a:p>
          <a:p>
            <a:pPr>
              <a:defRPr/>
            </a:pPr>
            <a:r>
              <a:rPr lang="es-AR" dirty="0" smtClean="0"/>
              <a:t>Asimismo, el sistema emitirá una constancia, la cual incluirá el detalle de los reintegros observados a la fecha de la consulta.</a:t>
            </a:r>
          </a:p>
          <a:p>
            <a:pPr>
              <a:defRPr/>
            </a:pPr>
            <a:r>
              <a:rPr lang="es-AR" dirty="0" smtClean="0"/>
              <a:t>Artículo 62:</a:t>
            </a:r>
          </a:p>
          <a:p>
            <a:pPr>
              <a:defRPr/>
            </a:pPr>
            <a:r>
              <a:rPr lang="es-AR" dirty="0" smtClean="0"/>
              <a:t>Art. 62. - El responsable podrá presentar ante la dependencia de este Organismo en la que se encuentre inscripto, una nota de disconformidad por los reintegros no acreditados, dentro del plazo establecido en el Artículo 59. A tal efecto presentará los siguientes elementos:</a:t>
            </a:r>
          </a:p>
          <a:p>
            <a:pPr>
              <a:defRPr/>
            </a:pPr>
            <a:r>
              <a:rPr lang="es-AR" dirty="0" smtClean="0"/>
              <a:t>a) Formulario 206/I previsto por la Resolución General Nº 1128, con los datos indicados en el Anexo VIII de la presente.</a:t>
            </a:r>
          </a:p>
          <a:p>
            <a:pPr>
              <a:defRPr/>
            </a:pPr>
            <a:r>
              <a:rPr lang="es-AR" dirty="0" smtClean="0"/>
              <a:t>b) Constancia de la consulta prevista en el Artículo 61.</a:t>
            </a:r>
          </a:p>
          <a:p>
            <a:pPr>
              <a:defRPr/>
            </a:pPr>
            <a:r>
              <a:rPr lang="es-AR" dirty="0" smtClean="0"/>
              <a:t>c) Original y copia de los formularios C1116B y C1116C, indicados en el Formulario 206/I.</a:t>
            </a:r>
          </a:p>
          <a:p>
            <a:pPr>
              <a:defRPr/>
            </a:pPr>
            <a:r>
              <a:rPr lang="es-AR" dirty="0" smtClean="0"/>
              <a:t>Referencias Normativas:</a:t>
            </a:r>
          </a:p>
          <a:p>
            <a:pPr>
              <a:defRPr/>
            </a:pPr>
            <a:r>
              <a:rPr lang="es-AR" dirty="0" smtClean="0">
                <a:hlinkClick r:id="rId33" action="ppaction://hlinkfile"/>
              </a:rPr>
              <a:t>Resolución General Nº 1128/2001</a:t>
            </a:r>
            <a:endParaRPr lang="es-AR" dirty="0" smtClean="0"/>
          </a:p>
          <a:p>
            <a:pPr>
              <a:defRPr/>
            </a:pPr>
            <a:r>
              <a:rPr lang="es-AR" dirty="0" smtClean="0"/>
              <a:t>Artículo 63 I REINTEGRO A INTERMEDIARIOS:</a:t>
            </a:r>
          </a:p>
          <a:p>
            <a:pPr>
              <a:defRPr/>
            </a:pPr>
            <a:r>
              <a:rPr lang="es-AR" dirty="0" smtClean="0"/>
              <a:t>Art. 63. - Los responsables comprendidos en el Artículo 2º, inciso c), podrán solicitar el reintegro parcial del importe de las retenciones sufridas durante el período de suspensión del "Registro" por aplicación de lo normado en el Artículo 40, inciso b), por las operaciones comprendidas en el Artículo 1º que no provengan de la propia producción, siempre que se hubiera producido el levantamiento de la citada suspensión.</a:t>
            </a:r>
          </a:p>
          <a:p>
            <a:pPr>
              <a:defRPr/>
            </a:pPr>
            <a:r>
              <a:rPr lang="es-AR" dirty="0" smtClean="0"/>
              <a:t>A tal efecto se establecen los siguientes porcentajes de reintegro:</a:t>
            </a:r>
          </a:p>
          <a:p>
            <a:pPr>
              <a:defRPr/>
            </a:pPr>
            <a:r>
              <a:rPr lang="es-AR" dirty="0" smtClean="0"/>
              <a:t>a) VEINTITRES CON OCHENTA Y UN CENTESIMOS POR CIENTO (23,81%): por la venta de los productos comprendidos en el Artículo 1º, inciso a).</a:t>
            </a:r>
          </a:p>
          <a:p>
            <a:pPr>
              <a:defRPr/>
            </a:pPr>
            <a:r>
              <a:rPr lang="es-AR" dirty="0" smtClean="0"/>
              <a:t>b) CATORCE CON VEINTINUEVE CENTESIMOS POR CIENTO (14,29%): por la venta de los productos comprendidos en el Artículo 1º, inciso b).</a:t>
            </a:r>
          </a:p>
          <a:p>
            <a:pPr>
              <a:defRPr/>
            </a:pPr>
            <a:r>
              <a:rPr lang="es-AR" dirty="0" smtClean="0"/>
              <a:t>Artículo 64:</a:t>
            </a:r>
          </a:p>
          <a:p>
            <a:pPr>
              <a:defRPr/>
            </a:pPr>
            <a:r>
              <a:rPr lang="es-AR" dirty="0" smtClean="0"/>
              <a:t>Art. 64. - La solicitud de reintegro parcial prevista en el Artículo 63 se efectuará mediante el servicio "Registro Fiscal de Operadores de granos" - "Régimen de devolución de retenciones", disponible vía "Internet" en el sitio "web" institucional (http://www.afip.gov.ar), al que se accederá mediante la utilización de la clave fiscal conforme al procedimiento establecido por las Resoluciones Generales Nº 1345 y Nº 2239, sus respectivas modificatorias y complementarias, dentro de los TREINTA (30) días corridos contados desde la publicación del levantamiento de la suspensión en la aludida página "web" (http://www.afip.gov.ar).</a:t>
            </a:r>
          </a:p>
          <a:p>
            <a:pPr>
              <a:defRPr/>
            </a:pPr>
            <a:r>
              <a:rPr lang="es-AR" dirty="0" smtClean="0"/>
              <a:t>Referencias Normativas:</a:t>
            </a:r>
          </a:p>
          <a:p>
            <a:pPr>
              <a:defRPr/>
            </a:pPr>
            <a:r>
              <a:rPr lang="es-AR" dirty="0" smtClean="0">
                <a:hlinkClick r:id="rId36" action="ppaction://hlinkfile"/>
              </a:rPr>
              <a:t>Resolución General Nº 1345/2002</a:t>
            </a:r>
            <a:endParaRPr lang="es-AR" dirty="0" smtClean="0"/>
          </a:p>
          <a:p>
            <a:pPr>
              <a:defRPr/>
            </a:pPr>
            <a:r>
              <a:rPr lang="es-AR" dirty="0" smtClean="0">
                <a:hlinkClick r:id="rId16" action="ppaction://hlinkfile"/>
              </a:rPr>
              <a:t>Resolución General Nº 2239/2007</a:t>
            </a:r>
            <a:endParaRPr lang="es-AR" dirty="0" smtClean="0"/>
          </a:p>
          <a:p>
            <a:pPr>
              <a:defRPr/>
            </a:pPr>
            <a:r>
              <a:rPr lang="es-AR" dirty="0" smtClean="0"/>
              <a:t>Artículo 65:</a:t>
            </a:r>
          </a:p>
          <a:p>
            <a:pPr>
              <a:defRPr/>
            </a:pPr>
            <a:r>
              <a:rPr lang="es-AR" dirty="0" smtClean="0"/>
              <a:t>Art. 65. - A los fines de la solicitud de reintegro parcial establecido en este capítulo, los importes retenidos por la aplicación del presente régimen de retención deberán encontrarse exteriorizados en la declaración jurada del impuesto al valor agregado de los responsables a que se refiere el primer párrafo del Artículo 63, de acuerdo con los siguientes </a:t>
            </a:r>
            <a:r>
              <a:rPr lang="es-AR" dirty="0" err="1" smtClean="0"/>
              <a:t>códigos:</a:t>
            </a:r>
            <a:r>
              <a:rPr lang="es-AR" dirty="0" err="1" smtClean="0">
                <a:hlinkClick r:id="rId41" action="ppaction://hlinkfile"/>
              </a:rPr>
              <a:t>Visualizar</a:t>
            </a:r>
            <a:r>
              <a:rPr lang="es-AR" dirty="0" smtClean="0">
                <a:hlinkClick r:id="rId41" action="ppaction://hlinkfile"/>
              </a:rPr>
              <a:t> Texto</a:t>
            </a:r>
            <a:endParaRPr lang="es-AR" dirty="0" smtClean="0"/>
          </a:p>
          <a:p>
            <a:pPr>
              <a:defRPr/>
            </a:pPr>
            <a:r>
              <a:rPr lang="es-AR" dirty="0" smtClean="0"/>
              <a:t>El importe del débito fiscal declarado emergente de la declaración jurada a que se refiere el párrafo anterior, debe ser igual o superior al débito fiscal correspondiente a la suma de operaciones sujetas a devolución del período.</a:t>
            </a:r>
          </a:p>
          <a:p>
            <a:pPr>
              <a:defRPr/>
            </a:pPr>
            <a:r>
              <a:rPr lang="es-AR" dirty="0" smtClean="0"/>
              <a:t>La declaración jurada del impuesto al valor agregado deberá ser confeccionada mediante el correspondiente programa aplicativo, de acuerdo con las adecuaciones previstas en el Anexo VII.</a:t>
            </a:r>
          </a:p>
          <a:p>
            <a:pPr>
              <a:defRPr/>
            </a:pPr>
            <a:r>
              <a:rPr lang="es-AR" dirty="0" smtClean="0"/>
              <a:t>Artículo 66:</a:t>
            </a:r>
          </a:p>
          <a:p>
            <a:pPr>
              <a:defRPr/>
            </a:pPr>
            <a:r>
              <a:rPr lang="es-AR" dirty="0" smtClean="0"/>
              <a:t>Art. 66. - El monto efectivamente reintegrado en concepto de retenciones sufridas por aplicación del régimen de retención que se establece por la presente, deberá ser informado en la declaración jurada del impuesto al valor agregado por los intermediarios u otros operadores.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Ante el incumplimiento de la obligación de declarar los montos efectivamente reintegrados que dispone el Artículo 55, inciso c), esta Administración Federal procederá a suspender al responsable conforme las previsiones del Artículo 40 inciso a).</a:t>
            </a:r>
          </a:p>
          <a:p>
            <a:pPr>
              <a:defRPr/>
            </a:pPr>
            <a:r>
              <a:rPr lang="es-AR" dirty="0" smtClean="0"/>
              <a:t>Asimismo, esta Administración Federal intimará al responsable para que dentro del plazo de DIEZ(10) días corridos presente la declaración jurada rectificativa consignando dichos montos, bajo apercibimiento de la caducidad automática del reintegro efectuado, la exclusión del "Registro" y el cobro de los montos respectivos mediante ejecución fiscal.</a:t>
            </a:r>
          </a:p>
          <a:p>
            <a:pPr>
              <a:defRPr/>
            </a:pPr>
            <a:r>
              <a:rPr lang="es-AR" dirty="0" smtClean="0"/>
              <a:t>De no presentarse la declaración jurada rectificativa en el plazo citado en el párrafo anterior, esta Administración Federal constituirá en mora al responsable otorgándole un plazo suplementario improrrogable de CINCO (5) días corridos para regularizar su situación, vencido el cual se hará efectivo el referido apercibimiento.</a:t>
            </a:r>
          </a:p>
          <a:p>
            <a:pPr>
              <a:defRPr/>
            </a:pPr>
            <a:r>
              <a:rPr lang="es-AR" dirty="0" smtClean="0"/>
              <a:t>Artículo 67 Texto vigente según RG AFIP Nº 2749/2010:</a:t>
            </a:r>
          </a:p>
          <a:p>
            <a:pPr>
              <a:defRPr/>
            </a:pPr>
            <a:r>
              <a:rPr lang="es-AR" dirty="0" smtClean="0"/>
              <a:t>ARTICULO 67.- El monto cuyo reintegro se disponga será acreditado por este Organismo en la cuenta bancaria cuya Clave Bancaria Uniforme (C.B.U.) fuera informada por el responsable y aceptada con arreglo a lo previsto en la Resolución General Nº 2.675.</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67 Texto original según RG AFIP Nº 2300/2007:</a:t>
            </a:r>
          </a:p>
          <a:p>
            <a:pPr>
              <a:defRPr/>
            </a:pPr>
            <a:r>
              <a:rPr lang="es-AR" dirty="0" smtClean="0"/>
              <a:t>Art. 67. - Los montos cuyo reintegro se disponga serán acreditados por este Organismo en la cuenta bancaria cuya Clave Bancaria Uniforme (C.B.U.) fuera informada por el responsable, de acuerdo con lo previsto en los Artículos 26 y 27.</a:t>
            </a:r>
          </a:p>
          <a:p>
            <a:pPr>
              <a:defRPr/>
            </a:pPr>
            <a:r>
              <a:rPr lang="es-AR" dirty="0" smtClean="0"/>
              <a:t>En aquellos casos en que se hubiera informado la sustitución de la Clave Bancaria Uniforme(C.B.U.) que se encuentra operativa por otra, según lo dispuesto en el Artículo 28, el reintegro se efectuará en la cuenta bancaria cuya clave figura en la publicación en la página "web" institucional, hasta que se publique en la misma la correspondiente modificación.</a:t>
            </a:r>
          </a:p>
          <a:p>
            <a:pPr>
              <a:defRPr/>
            </a:pPr>
            <a:r>
              <a:rPr lang="es-AR" dirty="0" smtClean="0"/>
              <a:t>TITULO IV - REGIMEN ESPECIAL DE PAGO DEL IMPUESTO AL VALOR AGREGADO FACTURADO POR VENDEDORES DE GRANOS NO DESTINADOS A LA SIEMBRA -CEREALES Y OLEAGINOSOS- Y LEGUMBRES SECAS -POROTOS, ARVEJAS Y LENTEJAS-</a:t>
            </a:r>
          </a:p>
          <a:p>
            <a:pPr>
              <a:defRPr/>
            </a:pPr>
            <a:r>
              <a:rPr lang="es-AR" dirty="0" smtClean="0"/>
              <a:t>Artículo 68 Texto vigente según RG AFIP Nº 2749/2010:</a:t>
            </a:r>
          </a:p>
          <a:p>
            <a:pPr>
              <a:defRPr/>
            </a:pPr>
            <a:r>
              <a:rPr lang="es-AR" dirty="0" smtClean="0"/>
              <a:t>ARTICULO 68.- Los sujetos indicados en el Artículo 2º, quedan obligados a cancelar la diferencia resultante entre el monto del impuesto al valor agregado liquidado en la factura o documento equivalente correspondiente a la respectiva operación y el importe de la retención practicada, de corresponder -con la entrega de la constancia que prevé el Artículo 11-, mediante transferencia bancaria o depósito, en la cuenta bancaria cuya Clave Bancaria Uniforme (C.B.U.) vigente a la fecha del pago, fuera denunciada por el vendedor, de conformidad con lo dispuesto en el Título II, Capítulo D. El depósito bancario se realizará en efectivo o con cheque librado por el agente de retención contra la cuenta de la que es titular.</a:t>
            </a:r>
          </a:p>
          <a:p>
            <a:pPr>
              <a:defRPr/>
            </a:pPr>
            <a:r>
              <a:rPr lang="es-AR" dirty="0" smtClean="0"/>
              <a:t>En el supuesto que no resulte posible acreditar en la cuenta bancaria informada el importe de la diferencia indicada en el párrafo anterior, el agente de retención deberá ingresar dicha diferencia con arreglo a lo establecido en el Apartado E del Título I de la presente y entregar al sujeto pasible de la retención el comprobante correspondiente a la misma.</a:t>
            </a:r>
          </a:p>
          <a:p>
            <a:pPr>
              <a:defRPr/>
            </a:pPr>
            <a:r>
              <a:rPr lang="es-AR" dirty="0" smtClean="0"/>
              <a:t>Si el operador hubiera informado la sustitución de la Clave Bancaria Uniforme (C.B.U.) que se encuentra operativa por otra de acuerdo con lo dispuesto en la Resolución General N° 2.675, la cancelación del gravamen se efectuará en la cuenta bancaria cuya clave figura en el sitio "web" institucional, hasta que se publique en la misma la correspondiente modificación.</a:t>
            </a:r>
          </a:p>
          <a:p>
            <a:pPr>
              <a:defRPr/>
            </a:pPr>
            <a:r>
              <a:rPr lang="es-AR" dirty="0" smtClean="0"/>
              <a:t>De resultar incorrectamente informada y/o publicada o de producirse el cierre y/o inhabilitación de la cuenta bancaria cuya Clave Bancaria Uniforme (C.B.U.) figura en el aludido sitio "web", el responsable informará tal hecho al agente de retención, el que deberá aplicar la alícuota de retención del VEINTIUNO POR CIENTO (21%) o del DIEZ CON CINCUENTA CENTESIMOS POR CIENTO (10,50%), según corresponda, hasta el día que se publique, en el sitio "web" de este Organismo, la Clave Bancaria Uniforme (C.B.U.) modificada de acuerdo con lo dispuesto en la Resolución General Nº 2.675.</a:t>
            </a:r>
          </a:p>
          <a:p>
            <a:pPr>
              <a:defRPr/>
            </a:pPr>
            <a:r>
              <a:rPr lang="es-AR" dirty="0" smtClean="0"/>
              <a:t>En las operaciones en las que intervengan los mercados de cereales a término, la transferencia o el depósito será efectuado en la cuenta bancaria cuya Clave Bancaria Uniforme (C.B.U.) fuera denunciada por el propietario del bien que se transfiere.</a:t>
            </a:r>
          </a:p>
          <a:p>
            <a:pPr>
              <a:defRPr/>
            </a:pPr>
            <a:r>
              <a:rPr lang="es-AR" dirty="0" smtClean="0"/>
              <a:t>En todos los casos corresponderá identificar en la factura o documento equivalente emitido el medio de pago utilizado. Dicha obligación podrá cumplirse utilizando el registro que prevé el Artículo 5º de la Resolución General Nº 1.547, sus modificatorias y complementaria, en la forma, plazo y demás condiciones que el citado artículo prevé.</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68 Texto original según RG AFIP Nº 2300/2007:</a:t>
            </a:r>
          </a:p>
          <a:p>
            <a:pPr>
              <a:defRPr/>
            </a:pPr>
            <a:r>
              <a:rPr lang="es-AR" dirty="0" smtClean="0"/>
              <a:t>Art. 68. - Los sujetos indicados en el Artículo 2º, quedan obligados a cancelar la diferencia resultante entre el monto del impuesto al valor agregado liquidado en la factura o documento equivalente correspondiente a la respectiva operación y el importe de la retención practicada, de corresponder -con la entrega de la constancia que prevé el Artículo 11-, mediante transferencia bancaria o depósito, en la cuenta bancaria cuya Clave Bancaria Uniforme (C.B.U.) vigente a la fecha del pago, fuera denunciada por el vendedor, de conformidad con lo dispuesto en el Título II, Capítulo D. El depósito bancario se realizará en efectivo o con cheque librado por el agente de retención contra la cuenta de la que es titular.</a:t>
            </a:r>
          </a:p>
          <a:p>
            <a:pPr>
              <a:defRPr/>
            </a:pPr>
            <a:r>
              <a:rPr lang="es-AR" dirty="0" smtClean="0"/>
              <a:t>En el supuesto que no resulte posible acreditar en la cuenta bancaria informada el importe de la diferencia indicada en el párrafo anterior, el agente de retención deberá ingresar dicha diferencia con arreglo a lo establecido en el Apartado E del Título I de la presente y entregar al sujeto pasible de la retención el comprobante correspondiente a la misma.</a:t>
            </a:r>
          </a:p>
          <a:p>
            <a:pPr>
              <a:defRPr/>
            </a:pPr>
            <a:r>
              <a:rPr lang="es-AR" dirty="0" smtClean="0"/>
              <a:t>Si el operador hubiera informado la sustitución de la Clave Bancaria Uniforme (C.B.U.) que se encuentra operativa por otra de acuerdo con lo dispuesto en el Artículo 28, la cancelación del gravamen se efectuará en la cuenta bancaria cuya clave figura en la página "web" institucional, hasta que se publique en la misma la correspondiente modificación.</a:t>
            </a:r>
          </a:p>
          <a:p>
            <a:pPr>
              <a:defRPr/>
            </a:pPr>
            <a:r>
              <a:rPr lang="es-AR" dirty="0" smtClean="0"/>
              <a:t>De resultar incorrectamente informada y/o publicada o de producirse el cierre y/o inhabilitación de la cuenta bancaria cuya Clave Bancaria Uniforme (C.B.U.) figura en la aludida página "web", el responsable informará tal hecho al agente de retención, el que deberá aplicar la alícuota de retención del VEINTIUNO POR CIENTO (21%) o del DIEZ CON CINCUENTA CENTESIMOS POR CIENTO (10,50%), según corresponda, hasta el día que se publique en la página "web" institucional la Clave Bancaria Uniforme (C.B.U.) modificada.</a:t>
            </a:r>
          </a:p>
          <a:p>
            <a:pPr>
              <a:defRPr/>
            </a:pPr>
            <a:r>
              <a:rPr lang="es-AR" dirty="0" smtClean="0"/>
              <a:t>En las operaciones en las que intervengan los mercados de cereales a término, la transferencia o el depósito será efectuado en la cuenta bancaria cuya Clave Bancaria Uniforme (C.B.U.) fuera denunciada por el propietario del bien que se transfiere.</a:t>
            </a:r>
          </a:p>
          <a:p>
            <a:pPr>
              <a:defRPr/>
            </a:pPr>
            <a:r>
              <a:rPr lang="es-AR" dirty="0" smtClean="0"/>
              <a:t>En todos los casos corresponderá identificar en la factura o documento equivalente emitido el medio de pago utilizado. Dicha obligación podrá cumplirse utilizando el registro que prevé el Artículo 5º de la Resolución General Nº 1547, sus modificatorias y complementaria, en la forma, plazo y demás condiciones que el citado artículo prevé.</a:t>
            </a:r>
          </a:p>
          <a:p>
            <a:pPr>
              <a:defRPr/>
            </a:pPr>
            <a:r>
              <a:rPr lang="es-AR" dirty="0" smtClean="0"/>
              <a:t>Referencias Normativas:</a:t>
            </a:r>
          </a:p>
          <a:p>
            <a:pPr>
              <a:defRPr/>
            </a:pPr>
            <a:r>
              <a:rPr lang="es-AR" dirty="0" smtClean="0">
                <a:hlinkClick r:id="rId42" action="ppaction://hlinkfile"/>
              </a:rPr>
              <a:t>Resolución General Nº 1547/2003</a:t>
            </a:r>
            <a:r>
              <a:rPr lang="es-AR" dirty="0" smtClean="0"/>
              <a:t> Articulo Nº 5</a:t>
            </a:r>
          </a:p>
          <a:p>
            <a:pPr>
              <a:defRPr/>
            </a:pPr>
            <a:r>
              <a:rPr lang="es-AR" dirty="0" smtClean="0"/>
              <a:t>Artículo 69:</a:t>
            </a:r>
          </a:p>
          <a:p>
            <a:pPr>
              <a:defRPr/>
            </a:pPr>
            <a:r>
              <a:rPr lang="es-AR" dirty="0" smtClean="0"/>
              <a:t>Art. 69. - De producirse la situación prevista en el segundo párrafo del Artículo 6º -pago parcial en especie-, el importe que exceda el monto de la retención determinada, deberá abonarse en la forma dispuesta en el artículo anterior, hasta la concurrencia del impuesto al valor agregado facturado.</a:t>
            </a:r>
          </a:p>
          <a:p>
            <a:pPr>
              <a:defRPr/>
            </a:pPr>
            <a:r>
              <a:rPr lang="es-AR" dirty="0" smtClean="0"/>
              <a:t>Artículo 70:</a:t>
            </a:r>
          </a:p>
          <a:p>
            <a:pPr>
              <a:defRPr/>
            </a:pPr>
            <a:r>
              <a:rPr lang="es-AR" dirty="0" smtClean="0"/>
              <a:t>Art. 70. - La forma de pago indicada en el Artículo 68, procederá aun cuando no corresponda practicar la retención del impuesto al valor agregado.</a:t>
            </a:r>
          </a:p>
          <a:p>
            <a:pPr>
              <a:defRPr/>
            </a:pPr>
            <a:r>
              <a:rPr lang="es-AR" dirty="0" smtClean="0"/>
              <a:t>Artículo 71:</a:t>
            </a:r>
          </a:p>
          <a:p>
            <a:pPr>
              <a:defRPr/>
            </a:pPr>
            <a:r>
              <a:rPr lang="es-AR" dirty="0" smtClean="0"/>
              <a:t>Art. 71. - Cuando el importe del impuesto al valor agregado que corresponda discriminar en la factura o documento equivalente, resulte igual o inferior a DOSCIENTOS PESOS ($ 200.-), la forma de pago establecida en el Artículo 68, no será obligatoria.</a:t>
            </a:r>
          </a:p>
          <a:p>
            <a:pPr>
              <a:defRPr/>
            </a:pPr>
            <a:r>
              <a:rPr lang="es-AR" dirty="0" smtClean="0"/>
              <a:t>Artículo 72:</a:t>
            </a:r>
          </a:p>
          <a:p>
            <a:pPr>
              <a:defRPr/>
            </a:pPr>
            <a:r>
              <a:rPr lang="es-AR" dirty="0" smtClean="0"/>
              <a:t>Art. 72. - A los fines establecidos en el Artículo 68, se considerarán válidos los pagos que, reuniendo los requisitos pertinentes, incluyan en forma conjunta el monto correspondiente al impuesto al valor agregado y el del precio neto de la factura o documento equivalente, así como el importe de más de una operación realizada con un mismo sujeto.</a:t>
            </a:r>
          </a:p>
          <a:p>
            <a:pPr>
              <a:defRPr/>
            </a:pPr>
            <a:r>
              <a:rPr lang="es-AR" dirty="0" smtClean="0"/>
              <a:t>Artículo 73:</a:t>
            </a:r>
          </a:p>
          <a:p>
            <a:pPr>
              <a:defRPr/>
            </a:pPr>
            <a:r>
              <a:rPr lang="es-AR" dirty="0" smtClean="0"/>
              <a:t>Art. 73. - La obligación establecida en el Artículo 68, también deberá cumplirse respecto del importe correspondiente al impuesto al valor agregado, cuando para cancelar el monto de la operación se utilicen medios de pago diferido (cheque de pago diferido, pagaré, letra de cambio, etc.), o se trate de compensaciones con saldos de cualquier tipo.</a:t>
            </a:r>
          </a:p>
          <a:p>
            <a:pPr>
              <a:defRPr/>
            </a:pPr>
            <a:r>
              <a:rPr lang="es-AR" dirty="0" smtClean="0"/>
              <a:t>Artículo 74 Texto vigente según RG AFIP Nº 2749/2010:</a:t>
            </a:r>
          </a:p>
          <a:p>
            <a:pPr>
              <a:defRPr/>
            </a:pPr>
            <a:r>
              <a:rPr lang="es-AR" dirty="0" smtClean="0"/>
              <a:t>ARTICULO 74.- Cuando la Clave Bancaria Uniforme (C.B.U.) denunciada y/o publicada a través del procedimiento establecido en la Resolución General N° 2.675 presentare inconsistencias, los respectivos adquirentes deberán aplicar, a los fines del régimen de retención que establece el Título I de esta resolución general, la alícuota de retención del VEINTIUNO POR CIENTO (21%) o del DIEZ CON CINCUENTA CENTESIMOS POR CIENTO (10,50%), según corresponda, la que quedará sujeta al reintegro sistemático previsto en el Título III de esta resolución general.</a:t>
            </a:r>
          </a:p>
          <a:p>
            <a:pPr>
              <a:defRPr/>
            </a:pPr>
            <a:r>
              <a:rPr lang="es-AR" dirty="0" smtClean="0"/>
              <a:t>Modificado por:</a:t>
            </a:r>
          </a:p>
          <a:p>
            <a:pPr>
              <a:defRPr/>
            </a:pPr>
            <a:r>
              <a:rPr lang="es-AR" dirty="0" smtClean="0">
                <a:hlinkClick r:id="rId5"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74 B REGIMEN </a:t>
            </a:r>
            <a:r>
              <a:rPr lang="es-AR" dirty="0" err="1" smtClean="0"/>
              <a:t>ESPECIALTexto</a:t>
            </a:r>
            <a:r>
              <a:rPr lang="es-AR" dirty="0" smtClean="0"/>
              <a:t> original según RG AFIP Nº 2300/2007:</a:t>
            </a:r>
          </a:p>
          <a:p>
            <a:pPr>
              <a:defRPr/>
            </a:pPr>
            <a:r>
              <a:rPr lang="es-AR" dirty="0" smtClean="0"/>
              <a:t>Art. 74. - Cuando la Clave Bancaria Uniforme (C.B.U.) fuera incorrectamente denunciada y/o publicada, los respectivos adquirentes deberán aplicar, a los fines del régimen de retención que establece el Título I de esta resolución general, la alícuota de retención del VEINTIUNO POR CIENTO (21%) o del DIEZ CON CINCUENTA CENTESIMOS POR CIENTO (10,50%), según corresponda, la que quedará sujeta al reintegro sistemático previsto en el Título III de esta resolución general.</a:t>
            </a:r>
          </a:p>
          <a:p>
            <a:pPr>
              <a:defRPr/>
            </a:pPr>
            <a:r>
              <a:rPr lang="es-AR" dirty="0" smtClean="0"/>
              <a:t>TITULO V - PENALIDADES</a:t>
            </a:r>
          </a:p>
          <a:p>
            <a:pPr>
              <a:defRPr/>
            </a:pPr>
            <a:r>
              <a:rPr lang="es-AR" dirty="0" smtClean="0"/>
              <a:t>Artículo 75:</a:t>
            </a:r>
          </a:p>
          <a:p>
            <a:pPr>
              <a:defRPr/>
            </a:pPr>
            <a:r>
              <a:rPr lang="es-AR" dirty="0" smtClean="0"/>
              <a:t>Art. 75. - Cuando se constate el incumplimiento de las obligaciones establecidas en la presente resolución general, el agente de retención y los demás partícipes, serán pasibles de las sanciones previstas en la Ley Nº 11.683, texto ordenado en 1998 y sus modificaciones, así como, de corresponder, de las dispuestas por la Ley Nº 24.769 y sus modificaciones.</a:t>
            </a:r>
          </a:p>
          <a:p>
            <a:pPr>
              <a:defRPr/>
            </a:pPr>
            <a:r>
              <a:rPr lang="es-AR" dirty="0" smtClean="0"/>
              <a:t>Referencias Normativas:</a:t>
            </a:r>
          </a:p>
          <a:p>
            <a:pPr>
              <a:defRPr/>
            </a:pPr>
            <a:r>
              <a:rPr lang="es-AR" dirty="0" smtClean="0">
                <a:hlinkClick r:id="rId17" action="ppaction://hlinkfile"/>
              </a:rPr>
              <a:t>Ley Nº 11683 (T.O. 1998)</a:t>
            </a:r>
            <a:endParaRPr lang="es-AR" dirty="0" smtClean="0"/>
          </a:p>
          <a:p>
            <a:pPr>
              <a:defRPr/>
            </a:pPr>
            <a:r>
              <a:rPr lang="es-AR" dirty="0" smtClean="0">
                <a:hlinkClick r:id="rId43" action="ppaction://hlinkfile"/>
              </a:rPr>
              <a:t>Ley Nº 24769</a:t>
            </a:r>
            <a:endParaRPr lang="es-AR" dirty="0" smtClean="0"/>
          </a:p>
          <a:p>
            <a:pPr>
              <a:defRPr/>
            </a:pPr>
            <a:r>
              <a:rPr lang="es-AR" dirty="0" smtClean="0"/>
              <a:t>TITULO VI - DISPOSICIONES GENERALES</a:t>
            </a:r>
          </a:p>
          <a:p>
            <a:pPr>
              <a:defRPr/>
            </a:pPr>
            <a:r>
              <a:rPr lang="es-AR" dirty="0" smtClean="0"/>
              <a:t>Artículo 76:</a:t>
            </a:r>
          </a:p>
          <a:p>
            <a:pPr>
              <a:defRPr/>
            </a:pPr>
            <a:r>
              <a:rPr lang="es-AR" dirty="0" smtClean="0"/>
              <a:t>Art. 76. - Los sujetos inscriptos en la categoría "Otros operadores" en el "Registro", con anterioridad a la vigencia de la presente, resultarán transitoriamente encuadrados en la categoría prevista en el Artículo 22 inciso k) y, deberán optar por presentar, mediante el procedimiento previsto en el Artículo 25 y hasta el día 30 de noviembre de 2007, inclusive:</a:t>
            </a:r>
          </a:p>
          <a:p>
            <a:pPr>
              <a:defRPr/>
            </a:pPr>
            <a:r>
              <a:rPr lang="es-AR" dirty="0" smtClean="0"/>
              <a:t>a) Una solicitud de "cambio de categoría": en caso de encontrarse comprendido en alguna de las categorías definidas en los incisos a) a j) del Artículo 22, excepto categoría corredor.</a:t>
            </a:r>
          </a:p>
          <a:p>
            <a:pPr>
              <a:defRPr/>
            </a:pPr>
            <a:r>
              <a:rPr lang="es-AR" dirty="0" smtClean="0"/>
              <a:t>La denegatoria de la solicitud presentada implicará la permanencia del sujeto en el "Registro" en la categoría "Otro" hasta el día 30 de noviembre de 2007, inclusive, quedando excluidos del "Registro" a partir del día 1 de diciembre de 2007, inclusive.</a:t>
            </a:r>
          </a:p>
          <a:p>
            <a:pPr>
              <a:defRPr/>
            </a:pPr>
            <a:r>
              <a:rPr lang="es-AR" dirty="0" smtClean="0"/>
              <a:t>b) Una solicitud de "actualización de datos": en caso de no encontrarse comprendido en ninguna de las categorías definidas en los incisos a) a j) del Artículo 22. Ante la denegatoria de la solicitud este Organismo podrá excluir del "Registro" al responsable sin más trámite.</a:t>
            </a:r>
          </a:p>
          <a:p>
            <a:pPr>
              <a:defRPr/>
            </a:pPr>
            <a:r>
              <a:rPr lang="es-AR" dirty="0" smtClean="0"/>
              <a:t>Vencido el plazo indicado en el presente artículo, el sujeto quedará excluido del "Registro" sin más trámite.</a:t>
            </a:r>
          </a:p>
          <a:p>
            <a:pPr>
              <a:defRPr/>
            </a:pPr>
            <a:r>
              <a:rPr lang="es-AR" dirty="0" smtClean="0"/>
              <a:t>Artículo 77:</a:t>
            </a:r>
          </a:p>
          <a:p>
            <a:pPr>
              <a:defRPr/>
            </a:pPr>
            <a:r>
              <a:rPr lang="es-AR" dirty="0" smtClean="0"/>
              <a:t>Art. 77. - A partir de la entrada en vigencia de la presente, quedan sin efecto las inscripciones en el "Registro" efectuadas bajo la denominación "Proveedores de Plan Canje" establecida en el Artículo 22, inciso d), de la Resolución General Nº 2266. Asimismo quedan sin efecto las solicitudes de inscripción bajo dicha denominación y con la denominación "Otros operadores", pendientes de resolución a la misma fecha.</a:t>
            </a:r>
          </a:p>
          <a:p>
            <a:pPr>
              <a:defRPr/>
            </a:pPr>
            <a:r>
              <a:rPr lang="es-AR" dirty="0" smtClean="0"/>
              <a:t>No obstante lo dispuesto en el párrafo anterior, los Proveedores de Plan Canje incluidos en el "Registro" en la categoría "Otros operadores" y publicados en la página "web" institucional hasta la entrada en vigencia de la presente resolución general, podrán oponer los certificados de no retención otorgados conforme lo establecido por la Resolución General Nº 2226, hasta el día 31 de diciembre de 2007, inclusive.</a:t>
            </a:r>
          </a:p>
          <a:p>
            <a:pPr>
              <a:defRPr/>
            </a:pPr>
            <a:r>
              <a:rPr lang="es-AR" dirty="0" smtClean="0"/>
              <a:t>Textos Relacionados:</a:t>
            </a:r>
          </a:p>
          <a:p>
            <a:pPr>
              <a:defRPr/>
            </a:pPr>
            <a:r>
              <a:rPr lang="es-AR" dirty="0" smtClean="0">
                <a:hlinkClick r:id="rId27" action="ppaction://hlinkfile"/>
              </a:rPr>
              <a:t>Resolución General Nº 2266/2007</a:t>
            </a:r>
            <a:r>
              <a:rPr lang="es-AR" dirty="0" smtClean="0"/>
              <a:t> Articulo Nº 22</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78:</a:t>
            </a:r>
          </a:p>
          <a:p>
            <a:pPr>
              <a:defRPr/>
            </a:pPr>
            <a:r>
              <a:rPr lang="es-AR" dirty="0" smtClean="0"/>
              <a:t>Art. 78. - Las solicitudes efectuadas por aplicación del Artículo 24 de la Resolución General Nº 2266 -excepto las indicadas en el artículo precedente- pendientes de resolución a la fecha de entrada en vigencia de la presente resolución general continuarán su trámite conforme la citada Resolución General Nº 2266, excepto que el responsable efectúe una nueva solicitud, según las formas y condiciones establecidas en la presente, quedando configurado el desistimiento tácito de la anterior presentación.</a:t>
            </a:r>
          </a:p>
          <a:p>
            <a:pPr>
              <a:defRPr/>
            </a:pPr>
            <a:r>
              <a:rPr lang="es-AR" dirty="0" smtClean="0"/>
              <a:t>Las suspensiones vigentes por aplicación del Artículo 38 de la Resolución General Nº 2266, se tramitarán conforme las disposiciones de la misma.</a:t>
            </a:r>
          </a:p>
          <a:p>
            <a:pPr>
              <a:defRPr/>
            </a:pPr>
            <a:r>
              <a:rPr lang="es-AR" dirty="0" smtClean="0"/>
              <a:t>Textos Relacionados:</a:t>
            </a:r>
          </a:p>
          <a:p>
            <a:pPr>
              <a:defRPr/>
            </a:pPr>
            <a:r>
              <a:rPr lang="es-AR" dirty="0" smtClean="0">
                <a:hlinkClick r:id="rId27" action="ppaction://hlinkfile"/>
              </a:rPr>
              <a:t>Resolución General Nº 2266/2007</a:t>
            </a:r>
            <a:r>
              <a:rPr lang="es-AR" dirty="0" smtClean="0"/>
              <a:t> Articulo Nº 24</a:t>
            </a:r>
          </a:p>
          <a:p>
            <a:pPr>
              <a:defRPr/>
            </a:pPr>
            <a:r>
              <a:rPr lang="es-AR" dirty="0" smtClean="0">
                <a:hlinkClick r:id="rId27" action="ppaction://hlinkfile"/>
              </a:rPr>
              <a:t>Resolución General Nº 2266/2007</a:t>
            </a:r>
            <a:r>
              <a:rPr lang="es-AR" dirty="0" smtClean="0"/>
              <a:t> Articulo Nº 38</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79:</a:t>
            </a:r>
          </a:p>
          <a:p>
            <a:pPr>
              <a:defRPr/>
            </a:pPr>
            <a:r>
              <a:rPr lang="es-AR" dirty="0" smtClean="0"/>
              <a:t>Art. 79. - Los sujetos alcanzados por el régimen informativo que dispone el Artículo 18 de la presente deberán cumplir además con sus obligaciones impositivas y de los recursos de la seguridad social.</a:t>
            </a:r>
          </a:p>
          <a:p>
            <a:pPr>
              <a:defRPr/>
            </a:pPr>
            <a:r>
              <a:rPr lang="es-AR" dirty="0" smtClean="0"/>
              <a:t>En todos los casos la presentación de declaraciones juradas deberá efectuarse de acuerdo a lo dispuesto por la Resolución General Nº 1345, sus modificatorias y complementarias.</a:t>
            </a:r>
          </a:p>
          <a:p>
            <a:pPr>
              <a:defRPr/>
            </a:pPr>
            <a:r>
              <a:rPr lang="es-AR" dirty="0" smtClean="0"/>
              <a:t>Referencias Normativas:</a:t>
            </a:r>
          </a:p>
          <a:p>
            <a:pPr>
              <a:defRPr/>
            </a:pPr>
            <a:r>
              <a:rPr lang="es-AR" dirty="0" smtClean="0">
                <a:hlinkClick r:id="rId36" action="ppaction://hlinkfile"/>
              </a:rPr>
              <a:t>Resolución General Nº 1345/2002</a:t>
            </a:r>
            <a:endParaRPr lang="es-AR" dirty="0" smtClean="0"/>
          </a:p>
          <a:p>
            <a:pPr>
              <a:defRPr/>
            </a:pPr>
            <a:r>
              <a:rPr lang="es-AR" dirty="0" smtClean="0"/>
              <a:t>Artículo 80:</a:t>
            </a:r>
          </a:p>
          <a:p>
            <a:pPr>
              <a:defRPr/>
            </a:pPr>
            <a:r>
              <a:rPr lang="es-AR" dirty="0" smtClean="0"/>
              <a:t>Art. 80. - La presente resolución general entrará en vigencia el día 1 de octubre de 2007, inclusive, siendo de aplicación para los pagos que se realicen a partir de dicha fecha.</a:t>
            </a:r>
          </a:p>
          <a:p>
            <a:pPr>
              <a:defRPr/>
            </a:pPr>
            <a:r>
              <a:rPr lang="es-AR" dirty="0" smtClean="0"/>
              <a:t>Artículo 81:</a:t>
            </a:r>
          </a:p>
          <a:p>
            <a:pPr>
              <a:defRPr/>
            </a:pPr>
            <a:r>
              <a:rPr lang="es-AR" dirty="0" smtClean="0"/>
              <a:t>Art. 81. - Los importes de las retenciones practicadas por pagos realizados hasta el día anterior al de la entrada en vigencia de la presente, inclusive, por aplicación de las disposiciones de la Resolución General Nº 2266, deberán ser ingresadas de acuerdo con las formas, plazos y demás condiciones establecidos en la citada norma.</a:t>
            </a:r>
          </a:p>
          <a:p>
            <a:pPr>
              <a:defRPr/>
            </a:pPr>
            <a:r>
              <a:rPr lang="es-AR" dirty="0" smtClean="0"/>
              <a:t>Referencias Normativas:</a:t>
            </a:r>
          </a:p>
          <a:p>
            <a:pPr>
              <a:defRPr/>
            </a:pPr>
            <a:r>
              <a:rPr lang="es-AR" dirty="0" smtClean="0">
                <a:hlinkClick r:id="rId27" action="ppaction://hlinkfile"/>
              </a:rPr>
              <a:t>Resolución General Nº 2266/2007</a:t>
            </a:r>
            <a:endParaRPr lang="es-AR" dirty="0" smtClean="0"/>
          </a:p>
          <a:p>
            <a:pPr>
              <a:defRPr/>
            </a:pPr>
            <a:r>
              <a:rPr lang="es-AR" dirty="0" smtClean="0"/>
              <a:t>Artículo 82:</a:t>
            </a:r>
          </a:p>
          <a:p>
            <a:pPr>
              <a:defRPr/>
            </a:pPr>
            <a:r>
              <a:rPr lang="es-AR" dirty="0" smtClean="0"/>
              <a:t>Art. 82. - </a:t>
            </a:r>
            <a:r>
              <a:rPr lang="es-AR" dirty="0" err="1" smtClean="0"/>
              <a:t>Apruébanse</a:t>
            </a:r>
            <a:r>
              <a:rPr lang="es-AR" dirty="0" smtClean="0"/>
              <a:t> los Anexos I a XI, que forman parte de la presente, el programa aplicativo denominado "REGISTRO FISCAL DE OPERADORES DE GRANOS Versión 2.0" y el formulario de declaración jurada Nº 937.</a:t>
            </a:r>
          </a:p>
          <a:p>
            <a:pPr>
              <a:defRPr/>
            </a:pPr>
            <a:r>
              <a:rPr lang="es-AR" dirty="0" smtClean="0"/>
              <a:t>Artículo 83:</a:t>
            </a:r>
          </a:p>
          <a:p>
            <a:pPr>
              <a:defRPr/>
            </a:pPr>
            <a:r>
              <a:rPr lang="es-AR" dirty="0" smtClean="0"/>
              <a:t>Art. 83. - </a:t>
            </a:r>
            <a:r>
              <a:rPr lang="es-AR" dirty="0" err="1" smtClean="0"/>
              <a:t>Derógase</a:t>
            </a:r>
            <a:r>
              <a:rPr lang="es-AR" dirty="0" smtClean="0"/>
              <a:t> a partir de la fecha indicada en el Artículo 80, la Resolución General Nº 2266.</a:t>
            </a:r>
          </a:p>
          <a:p>
            <a:pPr>
              <a:defRPr/>
            </a:pPr>
            <a:r>
              <a:rPr lang="es-AR" dirty="0" smtClean="0"/>
              <a:t>No obstante lo establecido en el párrafo anterior, las nóminas de responsables incluidos en el "Registro" publicadas por aplicación de la Resolución General Nº 2266 continuarán vigentes, sin perjuicio de las previsiones contempladas en el presente título.</a:t>
            </a:r>
          </a:p>
          <a:p>
            <a:pPr>
              <a:defRPr/>
            </a:pPr>
            <a:r>
              <a:rPr lang="es-AR" dirty="0" smtClean="0"/>
              <a:t>Mantiene su vigencia el programa aplicativo denominado "AFIP DGI Bolsas de Cereales Versión 1.0".</a:t>
            </a:r>
          </a:p>
          <a:p>
            <a:pPr>
              <a:defRPr/>
            </a:pPr>
            <a:r>
              <a:rPr lang="es-AR" dirty="0" smtClean="0"/>
              <a:t>Deroga a:</a:t>
            </a:r>
          </a:p>
          <a:p>
            <a:pPr>
              <a:defRPr/>
            </a:pPr>
            <a:r>
              <a:rPr lang="es-AR" dirty="0" smtClean="0">
                <a:hlinkClick r:id="rId27" action="ppaction://hlinkfile"/>
              </a:rPr>
              <a:t>Resolución General Nº 2266/2007</a:t>
            </a:r>
            <a:endParaRPr lang="es-AR" dirty="0" smtClean="0"/>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84:</a:t>
            </a:r>
          </a:p>
          <a:p>
            <a:pPr>
              <a:defRPr/>
            </a:pPr>
            <a:r>
              <a:rPr lang="es-AR" dirty="0" smtClean="0"/>
              <a:t>Art. 84. - Toda cita efectuada en disposiciones vigentes respecto de la Resolución General Nº 2266 debe entenderse referida a la presente resolución general, con relación a las operaciones alcanzadas por esta norma, para lo cual -cuando corresponda- deberán considerarse las adecuaciones normativas aplicables en cada caso.</a:t>
            </a:r>
          </a:p>
          <a:p>
            <a:pPr>
              <a:defRPr/>
            </a:pPr>
            <a:r>
              <a:rPr lang="es-AR" dirty="0" smtClean="0"/>
              <a:t>Referencias Normativas:</a:t>
            </a:r>
          </a:p>
          <a:p>
            <a:pPr>
              <a:defRPr/>
            </a:pPr>
            <a:r>
              <a:rPr lang="es-AR" dirty="0" smtClean="0">
                <a:hlinkClick r:id="rId27" action="ppaction://hlinkfile"/>
              </a:rPr>
              <a:t>Resolución General Nº 2266/2007</a:t>
            </a:r>
            <a:endParaRPr lang="es-AR" dirty="0" smtClean="0"/>
          </a:p>
          <a:p>
            <a:pPr>
              <a:defRPr/>
            </a:pPr>
            <a:r>
              <a:rPr lang="es-AR" dirty="0" smtClean="0"/>
              <a:t>Artículo 85:</a:t>
            </a:r>
          </a:p>
          <a:p>
            <a:pPr>
              <a:defRPr/>
            </a:pPr>
            <a:r>
              <a:rPr lang="es-AR" dirty="0" smtClean="0"/>
              <a:t>Art. 85. - Regístrese, publíquese, </a:t>
            </a:r>
            <a:r>
              <a:rPr lang="es-AR" dirty="0" err="1" smtClean="0"/>
              <a:t>dése</a:t>
            </a:r>
            <a:r>
              <a:rPr lang="es-AR" dirty="0" smtClean="0"/>
              <a:t> a la Dirección Nacional del Registro Oficial y archívese. -</a:t>
            </a:r>
          </a:p>
          <a:p>
            <a:pPr>
              <a:defRPr/>
            </a:pPr>
            <a:r>
              <a:rPr lang="es-AR" dirty="0" smtClean="0"/>
              <a:t>ANEXO I - RG N° 2300(AFIP).</a:t>
            </a:r>
            <a:br>
              <a:rPr lang="es-AR" dirty="0" smtClean="0"/>
            </a:br>
            <a:endParaRPr lang="es-AR" dirty="0" smtClean="0"/>
          </a:p>
          <a:p>
            <a:pPr>
              <a:defRPr/>
            </a:pPr>
            <a:r>
              <a:rPr lang="es-AR" dirty="0" smtClean="0"/>
              <a:t>NOTAS ACLARATORIAS Y CITAS DE TEXTOS LEGALES</a:t>
            </a:r>
          </a:p>
          <a:p>
            <a:pPr>
              <a:defRPr/>
            </a:pPr>
            <a:r>
              <a:rPr lang="es-AR" dirty="0" smtClean="0"/>
              <a:t>Artículo 2º.</a:t>
            </a:r>
          </a:p>
          <a:p>
            <a:pPr>
              <a:defRPr/>
            </a:pPr>
            <a:r>
              <a:rPr lang="es-AR" dirty="0" smtClean="0"/>
              <a:t>(2.1.) Mercados de cereales a término que se encuentren autorizados a funcionar como tales por la autoridad competente.</a:t>
            </a:r>
          </a:p>
          <a:p>
            <a:pPr>
              <a:defRPr/>
            </a:pPr>
            <a:r>
              <a:rPr lang="es-AR" dirty="0" smtClean="0"/>
              <a:t>Artículo 3º.</a:t>
            </a:r>
          </a:p>
          <a:p>
            <a:pPr>
              <a:defRPr/>
            </a:pPr>
            <a:r>
              <a:rPr lang="es-AR" dirty="0" smtClean="0"/>
              <a:t>(3.1.) Son sujetos pasivos del impuesto al valor agregado quienes revistiendo la calidad de uniones transitorias de empresas, agrupamientos de colaboración empresaria, consorcios, asociaciones sin existencia legal como personas jurídicas, agrupamientos no societarios o cualquier otro ente individual o colectivo, se encuentren comprendidos en alguna de las situaciones previstas en el primer párrafo del Artículo 4º de la ley del gravamen.</a:t>
            </a:r>
          </a:p>
          <a:p>
            <a:pPr>
              <a:defRPr/>
            </a:pPr>
            <a:r>
              <a:rPr lang="es-AR" dirty="0" smtClean="0"/>
              <a:t>Artículo 6º.</a:t>
            </a:r>
          </a:p>
          <a:p>
            <a:pPr>
              <a:defRPr/>
            </a:pPr>
            <a:r>
              <a:rPr lang="es-AR" dirty="0" smtClean="0"/>
              <a:t>(6.1.) a) Granos no destinados a la siembra -cereales y oleaginosos-, excepto arroz, y legumbres secas -porotos, arvejas y lentejas-.</a:t>
            </a:r>
          </a:p>
          <a:p>
            <a:pPr>
              <a:defRPr/>
            </a:pPr>
            <a:r>
              <a:rPr lang="es-AR" dirty="0" smtClean="0"/>
              <a:t>b) Granos no destinados a la siembra -arroz-.</a:t>
            </a:r>
          </a:p>
          <a:p>
            <a:pPr>
              <a:defRPr/>
            </a:pPr>
            <a:r>
              <a:rPr lang="es-AR" dirty="0" smtClean="0"/>
              <a:t>Artículo 9º.</a:t>
            </a:r>
          </a:p>
          <a:p>
            <a:pPr>
              <a:defRPr/>
            </a:pPr>
            <a:r>
              <a:rPr lang="es-AR" dirty="0" smtClean="0"/>
              <a:t>(9.1.) Los responsables deberán solicitar la compensación mediante la utilización del programa aplicativo denominado "COMPENSACIONES Y VOLANTES DE PAGO - Versión 1.0".</a:t>
            </a:r>
          </a:p>
          <a:p>
            <a:pPr>
              <a:defRPr/>
            </a:pPr>
            <a:r>
              <a:rPr lang="es-AR" dirty="0" smtClean="0"/>
              <a:t>Artículo 10.</a:t>
            </a:r>
          </a:p>
          <a:p>
            <a:pPr>
              <a:defRPr/>
            </a:pPr>
            <a:r>
              <a:rPr lang="es-AR" dirty="0" smtClean="0"/>
              <a:t>(10.1.) A los fines de acreditar la adquisición de granos no destinados a la siembra -cereales y oleaginosos- y legumbres secas -porotos, arvejas y lentejas-, los sujetos quedan obligados a exhibir los comprobantes </a:t>
            </a:r>
            <a:r>
              <a:rPr lang="es-AR" dirty="0" err="1" smtClean="0"/>
              <a:t>respaldatorios</a:t>
            </a:r>
            <a:r>
              <a:rPr lang="es-AR" dirty="0" smtClean="0"/>
              <a:t> de la operación de compra al adquirente.</a:t>
            </a:r>
          </a:p>
          <a:p>
            <a:pPr>
              <a:defRPr/>
            </a:pPr>
            <a:r>
              <a:rPr lang="es-AR" dirty="0" smtClean="0"/>
              <a:t>Artículo 18.</a:t>
            </a:r>
          </a:p>
          <a:p>
            <a:pPr>
              <a:defRPr/>
            </a:pPr>
            <a:r>
              <a:rPr lang="es-AR" dirty="0" smtClean="0"/>
              <a:t>(18.1.) Mediante la presentación de la nota el responsable solicitará el procesamiento del soporte magnético acompañado del formulario de declaración jurada Nº 647.</a:t>
            </a:r>
          </a:p>
          <a:p>
            <a:pPr>
              <a:defRPr/>
            </a:pPr>
            <a:r>
              <a:rPr lang="es-AR" dirty="0" smtClean="0"/>
              <a:t>Artículo 19.</a:t>
            </a:r>
          </a:p>
          <a:p>
            <a:pPr>
              <a:defRPr/>
            </a:pPr>
            <a:r>
              <a:rPr lang="es-AR" dirty="0" smtClean="0"/>
              <a:t>(19.1.) El código de operación se compone de DOCE (12) dígitos que contienen los datos de los formularios C1116B y C1116C, con la siguiente información:</a:t>
            </a:r>
          </a:p>
          <a:p>
            <a:pPr>
              <a:defRPr/>
            </a:pPr>
            <a:r>
              <a:rPr lang="es-AR" dirty="0" smtClean="0"/>
              <a:t>1. Código de establecimiento: DOS (2) dígitos que corresponden a los DOS (2) primeros números </a:t>
            </a:r>
            <a:r>
              <a:rPr lang="es-AR" dirty="0" err="1" smtClean="0"/>
              <a:t>preimpresos</a:t>
            </a:r>
            <a:r>
              <a:rPr lang="es-AR" dirty="0" smtClean="0"/>
              <a:t> en el margen superior derecho de los formularios.</a:t>
            </a:r>
          </a:p>
          <a:p>
            <a:pPr>
              <a:defRPr/>
            </a:pPr>
            <a:r>
              <a:rPr lang="es-AR" dirty="0" smtClean="0"/>
              <a:t>2. Tipo de comprobante: DOS (2) dígitos que corresponden a:</a:t>
            </a:r>
          </a:p>
          <a:p>
            <a:pPr>
              <a:defRPr/>
            </a:pPr>
            <a:r>
              <a:rPr lang="es-AR" dirty="0" smtClean="0"/>
              <a:t>01 C1116B.</a:t>
            </a:r>
          </a:p>
          <a:p>
            <a:pPr>
              <a:defRPr/>
            </a:pPr>
            <a:r>
              <a:rPr lang="es-AR" dirty="0" smtClean="0"/>
              <a:t>02 C1116C.</a:t>
            </a:r>
          </a:p>
          <a:p>
            <a:pPr>
              <a:defRPr/>
            </a:pPr>
            <a:r>
              <a:rPr lang="es-AR" dirty="0" smtClean="0"/>
              <a:t>3. Número de comprobante: OCHO (8) dígitos correspondientes a los OCHO (8) últimos números </a:t>
            </a:r>
            <a:r>
              <a:rPr lang="es-AR" dirty="0" err="1" smtClean="0"/>
              <a:t>preimpresos</a:t>
            </a:r>
            <a:r>
              <a:rPr lang="es-AR" dirty="0" smtClean="0"/>
              <a:t> en el margen superior derecho de los formularios.</a:t>
            </a:r>
          </a:p>
          <a:p>
            <a:pPr>
              <a:defRPr/>
            </a:pPr>
            <a:r>
              <a:rPr lang="es-AR" dirty="0" smtClean="0"/>
              <a:t>ANEXO II - RG N° 2300(AFIP).</a:t>
            </a:r>
            <a:br>
              <a:rPr lang="es-AR" dirty="0" smtClean="0"/>
            </a:br>
            <a:r>
              <a:rPr lang="es-AR" dirty="0" smtClean="0"/>
              <a:t>Texto vigente según RG AFIP Nº 3100/2011</a:t>
            </a:r>
            <a:br>
              <a:rPr lang="es-AR" dirty="0" smtClean="0"/>
            </a:br>
            <a:endParaRPr lang="es-AR" dirty="0" smtClean="0"/>
          </a:p>
          <a:p>
            <a:pPr>
              <a:defRPr/>
            </a:pPr>
            <a:r>
              <a:rPr lang="es-AR" dirty="0" smtClean="0">
                <a:hlinkClick r:id="rId44" action="ppaction://hlinkfile"/>
              </a:rPr>
              <a:t>Visualizar Texto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a:t>
            </a:r>
            <a:r>
              <a:rPr lang="es-AR" dirty="0" smtClean="0">
                <a:hlinkClick r:id="rId45" action="ppaction://hlinkfile"/>
              </a:rPr>
              <a:t>Visualizar Texto</a:t>
            </a:r>
            <a:endParaRPr lang="es-AR" dirty="0" smtClean="0"/>
          </a:p>
          <a:p>
            <a:pPr>
              <a:defRPr/>
            </a:pPr>
            <a:r>
              <a:rPr lang="es-AR" dirty="0" smtClean="0"/>
              <a:t>ANEXO III - RG N° 2300(AFIP).</a:t>
            </a:r>
            <a:br>
              <a:rPr lang="es-AR" dirty="0" smtClean="0"/>
            </a:br>
            <a:r>
              <a:rPr lang="es-AR" dirty="0" smtClean="0"/>
              <a:t>Texto vigente según RG AFIP Nº 2353/2007</a:t>
            </a:r>
            <a:br>
              <a:rPr lang="es-AR" dirty="0" smtClean="0"/>
            </a:br>
            <a:endParaRPr lang="es-AR" dirty="0" smtClean="0"/>
          </a:p>
          <a:p>
            <a:pPr>
              <a:defRPr/>
            </a:pPr>
            <a:r>
              <a:rPr lang="es-AR" dirty="0" smtClean="0"/>
              <a:t>AGENTES DE RETENCION</a:t>
            </a:r>
          </a:p>
          <a:p>
            <a:pPr>
              <a:defRPr/>
            </a:pPr>
            <a:r>
              <a:rPr lang="es-AR" dirty="0" smtClean="0"/>
              <a:t>A INFORMACION E INGRESO DE LOS IMPORTES DE LAS RETENCIONES PRACTICADAS</a:t>
            </a:r>
          </a:p>
          <a:p>
            <a:pPr>
              <a:defRPr/>
            </a:pPr>
            <a:r>
              <a:rPr lang="es-AR" dirty="0" smtClean="0"/>
              <a:t>Los agentes de retención comprendidos en el Artículo 2º deberán utilizar a efectos de informar los montos de las retenciones practicadas, el programa aplicativo "SICORE Sistema de Control de Retenciones".</a:t>
            </a:r>
          </a:p>
          <a:p>
            <a:pPr>
              <a:defRPr/>
            </a:pPr>
            <a:r>
              <a:rPr lang="es-AR" dirty="0" smtClean="0"/>
              <a:t>La información suministrada deberá ser correcta y completa en cuanto a la identificación del código de régimen de retención, datos del sujeto retenido, datos del comprobante </a:t>
            </a:r>
            <a:r>
              <a:rPr lang="es-AR" dirty="0" err="1" smtClean="0"/>
              <a:t>respaldatorio</a:t>
            </a:r>
            <a:r>
              <a:rPr lang="es-AR" dirty="0" smtClean="0"/>
              <a:t> de la operación, importe del comprobante y precio neto de la operación que sirve de base de cálculo a los efectos de la determinación de la retención practicada.</a:t>
            </a:r>
          </a:p>
          <a:p>
            <a:pPr>
              <a:defRPr/>
            </a:pPr>
            <a:r>
              <a:rPr lang="es-AR" dirty="0" smtClean="0"/>
              <a:t>El incumplimiento por parte del agente de retención lo hará pasible de las sanciones previstas en la Ley Nº 11.683, texto ordenado en 1998 y sus modificaciones.</a:t>
            </a:r>
          </a:p>
          <a:p>
            <a:pPr>
              <a:defRPr/>
            </a:pPr>
            <a:r>
              <a:rPr lang="es-AR" dirty="0" smtClean="0"/>
              <a:t>B EXPORTADORES E INTERMEDIARIOS</a:t>
            </a:r>
          </a:p>
          <a:p>
            <a:pPr>
              <a:defRPr/>
            </a:pPr>
            <a:r>
              <a:rPr lang="es-AR" dirty="0" smtClean="0"/>
              <a:t>Los responsables indicados en los incisos b) y c) del citado artículo deberán informar las retenciones en la declaración jurada del período fiscal en el que se efectúen, esto con independencia de que para su ingreso resulte de aplicación lo indicado en el Artículo 8º, primer párrafo.</a:t>
            </a:r>
          </a:p>
          <a:p>
            <a:pPr>
              <a:defRPr/>
            </a:pPr>
            <a:r>
              <a:rPr lang="es-AR" dirty="0" smtClean="0"/>
              <a:t>El programa aplicativo "SICORE Sistema de Control de Retenciones", reconocerá los importes de las retenciones correspondientes a regímenes alcanzados por esta situación, no considerándolos a los efectos de la determinación del saldo de la declaración jurada que se liquida.</a:t>
            </a:r>
          </a:p>
          <a:p>
            <a:pPr>
              <a:defRPr/>
            </a:pPr>
            <a:r>
              <a:rPr lang="es-AR" dirty="0" smtClean="0"/>
              <a:t>Asimismo, el sistema informará al usuario el monto total correspondiente a la sumatoria de importes de estas retenciones que deben ser ingresados de acuerdo con lo dispuesto en el primer párrafo del artículo 8º, utilizando para ello, los campos "A FAVOR AFIP Operaciones del período a ser ingresadas con el saldo de la declaración jurada del período siguiente".</a:t>
            </a:r>
          </a:p>
          <a:p>
            <a:pPr>
              <a:defRPr/>
            </a:pPr>
            <a:r>
              <a:rPr lang="es-AR" dirty="0" smtClean="0"/>
              <a:t>Adicionalmente el aplicativo indicará, del monto consignado en dichos campos, el importe factible de ser compensado al momento que se produzca su obligación de ingreso (Artículo 9º, primero y segundo párrafos), utilizando para ello el campo "A FAVOR AFIP Operaciones del período factibles de ser compensadas en la declaración jurada del período siguiente (DATO INFORMATIVO PARA EL CONTRIBUYENTE)".</a:t>
            </a:r>
          </a:p>
          <a:p>
            <a:pPr>
              <a:defRPr/>
            </a:pPr>
            <a:r>
              <a:rPr lang="es-AR" dirty="0" smtClean="0"/>
              <a:t>Asimismo, los responsables que deban cumplir el ingreso de las retenciones según lo indicado en el Artículo 8º, primer párrafo, deberán, en la declaración jurada del período fiscal que vence en dicha fecha, consignar en los campos "A FAVOR AFIP Operaciones del período anterior a ser ingresadas con el saldo de DJ actual", los montos que en el período anterior, el sistema calculó.</a:t>
            </a:r>
          </a:p>
          <a:p>
            <a:pPr>
              <a:defRPr/>
            </a:pPr>
            <a:r>
              <a:rPr lang="es-AR" dirty="0" smtClean="0"/>
              <a:t>"Por último, en el campo 'Operaciones del período anterior a ser compensadas en el período actual', el responsable informará el monto de las operaciones descriptas en el párrafo anterior, que pretende compensar. Para ello presentará el formulario de declaración jurada Nº 798, en la forma y condiciones establecidos en el cuarto párrafo del Artículo 9º de la presente. Este importe, deberá ser menor o igual al valor mostrado, en la declaración jurada del período fiscal anterior, en el campo 'A FAVOR AFIP - Operaciones del período factibles de ser compensadas en la declaración jurada del período siguiente (DATO INFORMATIVO PARA EL CONTRIBUYENTE).'"</a:t>
            </a:r>
          </a:p>
          <a:p>
            <a:pPr>
              <a:defRPr/>
            </a:pPr>
            <a:r>
              <a:rPr lang="es-AR" dirty="0" smtClean="0"/>
              <a:t>El monto total correspondiente a la suma de los importes de las retenciones practicadas por los exportadores podrá ser compensado con el monto del impuesto al valor agregado facturado por el cual formulen las solicitudes de reintegro hasta el mes, inclusive, en que opere el vencimiento para el ingreso de las mencionadas retenciones.</a:t>
            </a:r>
          </a:p>
          <a:p>
            <a:pPr>
              <a:defRPr/>
            </a:pPr>
            <a:r>
              <a:rPr lang="es-AR" dirty="0" smtClean="0"/>
              <a:t>Anexo Texto original según RG AFIP Nº 2300/2007 Texto original según RG AFIP Nº 2300/2007 :</a:t>
            </a:r>
          </a:p>
          <a:p>
            <a:pPr>
              <a:defRPr/>
            </a:pPr>
            <a:r>
              <a:rPr lang="es-AR" dirty="0" smtClean="0"/>
              <a:t>Texto original según RG AFIP Nº 2300/2007 AGENTES DE RETENCION</a:t>
            </a:r>
          </a:p>
          <a:p>
            <a:pPr>
              <a:defRPr/>
            </a:pPr>
            <a:r>
              <a:rPr lang="es-AR" dirty="0" smtClean="0"/>
              <a:t>A INFORMACION E INGRESO DE LOS IMPORTES DE LAS RETENCIONES PRACTICADAS</a:t>
            </a:r>
          </a:p>
          <a:p>
            <a:pPr>
              <a:defRPr/>
            </a:pPr>
            <a:r>
              <a:rPr lang="es-AR" dirty="0" smtClean="0"/>
              <a:t>Los agentes de retención comprendidos en el Artículo 2º deberán utilizar a efectos de informar los montos de las retenciones practicadas, el programa aplicativo "SICORE Sistema de Control de Retenciones".</a:t>
            </a:r>
          </a:p>
          <a:p>
            <a:pPr>
              <a:defRPr/>
            </a:pPr>
            <a:r>
              <a:rPr lang="es-AR" dirty="0" smtClean="0"/>
              <a:t>La información suministrada deberá ser correcta y completa en cuanto a la identificación del código de régimen de retención, datos del sujeto retenido, datos del comprobante </a:t>
            </a:r>
            <a:r>
              <a:rPr lang="es-AR" dirty="0" err="1" smtClean="0"/>
              <a:t>respaldatorio</a:t>
            </a:r>
            <a:r>
              <a:rPr lang="es-AR" dirty="0" smtClean="0"/>
              <a:t> de la operación, importe del comprobante y precio neto de la operación que sirve de base de cálculo a los efectos de la determinación de la retención practicada.</a:t>
            </a:r>
          </a:p>
          <a:p>
            <a:pPr>
              <a:defRPr/>
            </a:pPr>
            <a:r>
              <a:rPr lang="es-AR" dirty="0" smtClean="0"/>
              <a:t>El incumplimiento por parte del agente de retención lo hará pasible de las sanciones previstas en la Ley Nº 11.683, texto ordenado en 1998 y sus modificaciones.</a:t>
            </a:r>
          </a:p>
          <a:p>
            <a:pPr>
              <a:defRPr/>
            </a:pPr>
            <a:r>
              <a:rPr lang="es-AR" dirty="0" smtClean="0"/>
              <a:t>B EXPORTADORES E INTERMEDIARIOS</a:t>
            </a:r>
          </a:p>
          <a:p>
            <a:pPr>
              <a:defRPr/>
            </a:pPr>
            <a:r>
              <a:rPr lang="es-AR" dirty="0" smtClean="0"/>
              <a:t>Los responsables indicados en los incisos b) y c) del citado artículo deberán informar las retenciones en la declaración jurada del período fiscal en el que se efectúen, esto con independencia de que para su ingreso resulte de aplicación lo indicado en el Artículo 8º, primer párrafo.</a:t>
            </a:r>
          </a:p>
          <a:p>
            <a:pPr>
              <a:defRPr/>
            </a:pPr>
            <a:r>
              <a:rPr lang="es-AR" dirty="0" smtClean="0"/>
              <a:t>El programa aplicativo "SICORE Sistema de Control de Retenciones", reconocerá los importes de las retenciones correspondientes a regímenes alcanzados por esta situación, no considerándolos a los efectos de la determinación del saldo de la declaración jurada que se liquida.</a:t>
            </a:r>
          </a:p>
          <a:p>
            <a:pPr>
              <a:defRPr/>
            </a:pPr>
            <a:r>
              <a:rPr lang="es-AR" dirty="0" smtClean="0"/>
              <a:t>Asimismo, el sistema informará al usuario el monto total correspondiente a la sumatoria de importes de estas retenciones que deben ser ingresados de acuerdo con lo dispuesto en el primer párrafo del artículo 8º, utilizando para ello, los campos "A FAVOR AFIP Operaciones del período a ser ingresadas con el saldo de la declaración jurada del período siguiente".</a:t>
            </a:r>
          </a:p>
          <a:p>
            <a:pPr>
              <a:defRPr/>
            </a:pPr>
            <a:r>
              <a:rPr lang="es-AR" dirty="0" smtClean="0"/>
              <a:t>Adicionalmente el aplicativo indicará, del monto consignado en dichos campos, el importe factible de ser compensado al momento que se produzca su obligación de ingreso (Artículo 9º, primero y segundo párrafos), utilizando para ello el campo "A FAVOR AFIP Operaciones del período factibles de ser compensadas en la declaración jurada del período siguiente (DATO INFORMATIVO PARA EL CONTRIBUYENTE)".</a:t>
            </a:r>
          </a:p>
          <a:p>
            <a:pPr>
              <a:defRPr/>
            </a:pPr>
            <a:r>
              <a:rPr lang="es-AR" dirty="0" smtClean="0"/>
              <a:t>Asimismo, los responsables que deban cumplir el ingreso de las retenciones según lo indicado en el Artículo 8º, primer párrafo, deberán, en la declaración jurada del período fiscal que vence en dicha fecha, consignar en los campos "A FAVOR AFIP Operaciones del período anterior a ser ingresadas con el saldo de DJ actual", los montos que en el período anterior, el sistema calculó.</a:t>
            </a:r>
          </a:p>
          <a:p>
            <a:pPr>
              <a:defRPr/>
            </a:pPr>
            <a:r>
              <a:rPr lang="es-AR" dirty="0" smtClean="0"/>
              <a:t>Por último, en el campo "Operaciones del período anterior a ser compensadas en el período actual", el responsable informará el monto de las operaciones descriptas en el párrafo anterior, que pretende compensar. Para ello presentará el formulario de declaración jurada Nº 798 en la dependencia de este Organismo en la que se encuentre inscripto. Este importe, deberá ser menor o igual al valor mostrado, en la declaración jurada del período fiscal anterior, en el campo "A FAVOR AFIP Operaciones del período factibles de ser compensadas en la declaración jurada del período siguiente (DATO INFORMATIVO PARA EL CONTRIBUYENTE)".</a:t>
            </a:r>
          </a:p>
          <a:p>
            <a:pPr>
              <a:defRPr/>
            </a:pPr>
            <a:r>
              <a:rPr lang="es-AR" dirty="0" smtClean="0"/>
              <a:t>El monto total correspondiente a la suma de los importes de las retenciones practicadas por los exportadores podrá ser compensado con el monto del impuesto al valor agregado facturado por el cual formulen las solicitudes de reintegro hasta el mes, inclusive, en que opere el vencimiento para el ingreso de las mencionadas retenciones.</a:t>
            </a:r>
          </a:p>
          <a:p>
            <a:pPr>
              <a:defRPr/>
            </a:pPr>
            <a:r>
              <a:rPr lang="es-AR" dirty="0" smtClean="0"/>
              <a:t>ANEXO IV - RG N° 2300(AFIP).</a:t>
            </a:r>
            <a:br>
              <a:rPr lang="es-AR" dirty="0" smtClean="0"/>
            </a:br>
            <a:endParaRPr lang="es-AR" dirty="0" smtClean="0"/>
          </a:p>
          <a:p>
            <a:pPr>
              <a:defRPr/>
            </a:pPr>
            <a:r>
              <a:rPr lang="es-AR" dirty="0" smtClean="0"/>
              <a:t>PROGRAMA APLICATIVO "AFIP DGI BOLSAS DE CEREALES Versión 1.0"</a:t>
            </a:r>
          </a:p>
          <a:p>
            <a:pPr>
              <a:defRPr/>
            </a:pPr>
            <a:r>
              <a:rPr lang="es-AR" dirty="0" smtClean="0"/>
              <a:t>A CARACTERISTICAS, FUNCIONES Y ASPECTOS TECNICOS</a:t>
            </a:r>
          </a:p>
          <a:p>
            <a:pPr>
              <a:defRPr/>
            </a:pPr>
            <a:r>
              <a:rPr lang="es-AR" dirty="0" smtClean="0"/>
              <a:t>La utilización del sistema "AFIP DGI BOLSAS DE CEREALES Versión 1.0" requiere tener </a:t>
            </a:r>
            <a:r>
              <a:rPr lang="es-AR" dirty="0" err="1" smtClean="0"/>
              <a:t>preinstalado</a:t>
            </a:r>
            <a:r>
              <a:rPr lang="es-AR" dirty="0" smtClean="0"/>
              <a:t> el sistema informático "</a:t>
            </a:r>
            <a:r>
              <a:rPr lang="es-AR" dirty="0" err="1" smtClean="0"/>
              <a:t>S.I.Ap</a:t>
            </a:r>
            <a:r>
              <a:rPr lang="es-AR" dirty="0" smtClean="0"/>
              <a:t>. Sistema Integrado de Aplicaciones Versión 3.1 </a:t>
            </a:r>
            <a:r>
              <a:rPr lang="es-AR" dirty="0" err="1" smtClean="0"/>
              <a:t>Release</a:t>
            </a:r>
            <a:r>
              <a:rPr lang="es-AR" dirty="0" smtClean="0"/>
              <a:t> 2". Está preparado para ejecutarse en computadoras tipo AT 486 o superiores con sistema operativo "</a:t>
            </a:r>
            <a:r>
              <a:rPr lang="es-AR" dirty="0" err="1" smtClean="0"/>
              <a:t>windows</a:t>
            </a:r>
            <a:r>
              <a:rPr lang="es-AR" dirty="0" smtClean="0"/>
              <a:t> 95" o superior, con disquetera de 3&amp;189;" HD (1.44 Mb), 16 Mb de memoria RAM (recomendable 32 Mb) y disco rígido con un mínimo de 30 Mb disponibles.</a:t>
            </a:r>
          </a:p>
          <a:p>
            <a:pPr>
              <a:defRPr/>
            </a:pPr>
            <a:r>
              <a:rPr lang="es-AR" dirty="0" smtClean="0"/>
              <a:t>El sistema permite:</a:t>
            </a:r>
          </a:p>
          <a:p>
            <a:pPr>
              <a:defRPr/>
            </a:pPr>
            <a:r>
              <a:rPr lang="es-AR" dirty="0" smtClean="0"/>
              <a:t>1. Carga de datos a través del teclado o por importación de los mismos desde un archivo externo.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(http://www.afip.gov.ar).</a:t>
            </a:r>
          </a:p>
          <a:p>
            <a:pPr>
              <a:defRPr/>
            </a:pPr>
            <a:r>
              <a:rPr lang="es-AR" dirty="0" smtClean="0"/>
              <a:t>4. Impresión de la declaración jurada que acompaña a los soportes que el responsable presenta.</a:t>
            </a:r>
          </a:p>
          <a:p>
            <a:pPr>
              <a:defRPr/>
            </a:pPr>
            <a:r>
              <a:rPr lang="es-AR" dirty="0" smtClean="0"/>
              <a:t>5. Emisión de listados con los datos que se graban en los archivos para el control del responsable.</a:t>
            </a:r>
          </a:p>
          <a:p>
            <a:pPr>
              <a:defRPr/>
            </a:pPr>
            <a:r>
              <a:rPr lang="es-AR" dirty="0" smtClean="0"/>
              <a:t>6. Soporte de las impresoras predeterminadas por "</a:t>
            </a:r>
            <a:r>
              <a:rPr lang="es-AR" dirty="0" err="1" smtClean="0"/>
              <a:t>windows</a:t>
            </a:r>
            <a:r>
              <a:rPr lang="es-AR" dirty="0" smtClean="0"/>
              <a:t>".</a:t>
            </a:r>
          </a:p>
          <a:p>
            <a:pPr>
              <a:defRPr/>
            </a:pPr>
            <a:r>
              <a:rPr lang="es-AR" dirty="0" smtClean="0"/>
              <a:t>7. Generación de soportes de resguardo de la información del contribuyente.</a:t>
            </a:r>
          </a:p>
          <a:p>
            <a:pPr>
              <a:defRPr/>
            </a:pPr>
            <a:r>
              <a:rPr lang="es-AR" dirty="0" smtClean="0"/>
              <a:t>8.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de "Internet" a través de cualquier medio (telefónico, satelital, fibra óptica, cable modem o inalámbrica) con su correspondiente equipamiento de enlace y transmisión digital. Asimismo, deberá disponerse de un navegador "Browser" "Internet Explorer", "Netscape" o similar para leer e interpretar páginas en formatos compatibles.</a:t>
            </a:r>
          </a:p>
          <a:p>
            <a:pPr>
              <a:defRPr/>
            </a:pPr>
            <a:r>
              <a:rPr lang="es-AR" dirty="0" smtClean="0"/>
              <a:t>En caso de efectuarse una presentación rectificativa, se consignarán en ella todos los conceptos contenidos en la originaria, incluso aquellos que no hayan sufrido modificaciones.</a:t>
            </a:r>
          </a:p>
          <a:p>
            <a:pPr>
              <a:defRPr/>
            </a:pPr>
            <a:r>
              <a:rPr lang="es-AR" dirty="0" smtClean="0"/>
              <a:t>B PRESENTACION MEDIANTE SOPORTE MAGNETICO</a:t>
            </a:r>
          </a:p>
          <a:p>
            <a:pPr>
              <a:defRPr/>
            </a:pPr>
            <a:r>
              <a:rPr lang="es-AR" dirty="0" smtClean="0"/>
              <a:t>Se efectuará en disquete de TRES PULGADAS Y MEDIA (3&amp;189;") HD, rotulado con indicación de la denominación y Clave </a:t>
            </a:r>
            <a:r>
              <a:rPr lang="es-AR" dirty="0" err="1" smtClean="0"/>
              <a:t>Unica</a:t>
            </a:r>
            <a:r>
              <a:rPr lang="es-AR" dirty="0" smtClean="0"/>
              <a:t> de Identificación Tributaria (C.U.I.T.) de la Bolsa de Cereales que presenta la información.</a:t>
            </a:r>
          </a:p>
          <a:p>
            <a:pPr>
              <a:defRPr/>
            </a:pPr>
            <a:r>
              <a:rPr lang="es-AR" dirty="0" smtClean="0"/>
              <a:t>En el momento de la presentación a que se refiere el artículo 19, se procederá a la lectura, validación y grabación de la información contenida en el archivo magnético, y se verificará si ella responde a los datos contenidos en el formulario de declaración jurada Nº 647.</a:t>
            </a:r>
          </a:p>
          <a:p>
            <a:pPr>
              <a:defRPr/>
            </a:pPr>
            <a:r>
              <a:rPr lang="es-AR" dirty="0" smtClean="0"/>
              <a:t>De comprobarse errores, inconsistencias, utilización de un programa diferente al provisto o presencia de archivos defectuosos, la presentación será rechazada, generándose una constancia de tal situación.</a:t>
            </a:r>
          </a:p>
          <a:p>
            <a:pPr>
              <a:defRPr/>
            </a:pPr>
            <a:r>
              <a:rPr lang="es-AR" dirty="0" smtClean="0"/>
              <a:t>De resultar aceptada la información se entregará un "acuse de recibo" o "tique acuse de recibo", según la forma de presentación.</a:t>
            </a:r>
          </a:p>
          <a:p>
            <a:pPr>
              <a:defRPr/>
            </a:pPr>
            <a:r>
              <a:rPr lang="es-AR" dirty="0" smtClean="0"/>
              <a:t>ANEXO V - RG N° 2300(AFIP).</a:t>
            </a:r>
            <a:br>
              <a:rPr lang="es-AR" dirty="0" smtClean="0"/>
            </a:br>
            <a:r>
              <a:rPr lang="es-AR" dirty="0" smtClean="0"/>
              <a:t>Texto vigente según RG AFIP Nº 2749/2010</a:t>
            </a:r>
            <a:br>
              <a:rPr lang="es-AR" dirty="0" smtClean="0"/>
            </a:br>
            <a:endParaRPr lang="es-AR" dirty="0" smtClean="0"/>
          </a:p>
          <a:p>
            <a:pPr>
              <a:defRPr/>
            </a:pPr>
            <a:r>
              <a:rPr lang="es-AR" dirty="0" smtClean="0"/>
              <a:t>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6. De haberse declarado maquinarias se deberá presentar fotocopia de la documentación </a:t>
            </a:r>
            <a:r>
              <a:rPr lang="es-AR" dirty="0" err="1" smtClean="0"/>
              <a:t>respaldatoria</a:t>
            </a:r>
            <a:r>
              <a:rPr lang="es-AR" dirty="0" smtClean="0"/>
              <a:t> del dominio de las mismas y/o fotocopia del contrato por el cual se explota la maquinaria de terceros ("leasing", alquiler, etc.)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3.(N. de R. Eliminado por art. 1° RG 2749)</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 TRAMITES DE REINCLUSION EN EL "REGISTRO"</a:t>
            </a:r>
          </a:p>
          <a:p>
            <a:pPr>
              <a:defRPr/>
            </a:pPr>
            <a:r>
              <a:rPr lang="es-AR" dirty="0" smtClean="0"/>
              <a:t>Cualquiera sea la categoría de inclusión -excepto corredor-: fotocopia del documento de identidad del presentante, (titular o autorizado conforme a las previsiones de la Resolución General Nº 2.239, su modificatoria y complementarias).</a:t>
            </a:r>
          </a:p>
          <a:p>
            <a:pPr>
              <a:defRPr/>
            </a:pPr>
            <a:r>
              <a:rPr lang="es-AR" dirty="0" smtClean="0"/>
              <a:t>Cuando dicha fotocopia no se encuentre autenticada por escribano público, deberá exhibirse el documento de identidad, al momento de la presentación.</a:t>
            </a:r>
          </a:p>
          <a:p>
            <a:pPr>
              <a:defRPr/>
            </a:pPr>
            <a:r>
              <a:rPr lang="es-AR" dirty="0" smtClean="0"/>
              <a:t>Anexo Texto según RG AFIP Nº 2353/2007 Texto según RG AFIP Nº 2353/2007 :</a:t>
            </a:r>
          </a:p>
          <a:p>
            <a:pPr>
              <a:defRPr/>
            </a:pPr>
            <a:r>
              <a:rPr lang="es-AR" dirty="0" smtClean="0"/>
              <a:t>Texto según RG AFIP Nº 2353/2007 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6. De haberse declarado maquinarias se deberá presentar fotocopia de la documentación </a:t>
            </a:r>
            <a:r>
              <a:rPr lang="es-AR" dirty="0" err="1" smtClean="0"/>
              <a:t>respaldatoria</a:t>
            </a:r>
            <a:r>
              <a:rPr lang="es-AR" dirty="0" smtClean="0"/>
              <a:t> del dominio de las mismas y/o fotocopia del contrato por el cual se explota la maquinaria de terceros ("leasing", alquiler, etc.)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TRAMITES DE ACTUALIZACION DE CLAVE BANCARIA UNIFORME (C.B.U.) Y REINCLUSION EN EL "REGISTRO".</a:t>
            </a:r>
          </a:p>
          <a:p>
            <a:pPr>
              <a:defRPr/>
            </a:pPr>
            <a:r>
              <a:rPr lang="es-AR" dirty="0" smtClean="0"/>
              <a:t>Cualquiera sea la categoría de inclusión -excepto corredor-:</a:t>
            </a:r>
          </a:p>
          <a:p>
            <a:pPr>
              <a:defRPr/>
            </a:pPr>
            <a:r>
              <a:rPr lang="es-AR" dirty="0" smtClean="0"/>
              <a:t>a) Fotocopia del documento de identidad del presentante, (titular o autorizado conforme las previsiones de la Resolución General Nº 2239, su modificatoria y complementaria) y</a:t>
            </a:r>
          </a:p>
          <a:p>
            <a:pPr>
              <a:defRPr/>
            </a:pPr>
            <a:r>
              <a:rPr lang="es-AR" dirty="0" smtClean="0"/>
              <a:t>1.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(Incorpora punto 6) en el inciso a) en el Apartado A del Anexo V)</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DOCUMENTACION A PRESENTAR</a:t>
            </a:r>
          </a:p>
          <a:p>
            <a:pPr>
              <a:defRPr/>
            </a:pPr>
            <a:r>
              <a:rPr lang="es-AR" dirty="0" smtClean="0"/>
              <a:t>A TRAMITES DE INCLUSION, CAMBIO DE CATEGORIA Y ACTUALIZACION DE DATOS EN EL "REGISTRO".</a:t>
            </a:r>
          </a:p>
          <a:p>
            <a:pPr>
              <a:defRPr/>
            </a:pPr>
            <a:r>
              <a:rPr lang="es-AR" dirty="0" smtClean="0"/>
              <a:t>a) De tratarse de un productor agropecuario:</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explotación agropecuaria, o</a:t>
            </a:r>
          </a:p>
          <a:p>
            <a:pPr>
              <a:defRPr/>
            </a:pPr>
            <a:r>
              <a:rPr lang="es-AR" dirty="0" smtClean="0"/>
              <a:t>5. Fotocopia del contrato celebrado y vigente sobre el inmueble de terceros afectado a la explotación agropecuaria, acreditado mediante documento público o privado firmado por las partes con fecha cierta.</a:t>
            </a:r>
          </a:p>
          <a:p>
            <a:pPr>
              <a:defRPr/>
            </a:pPr>
            <a:r>
              <a:rPr lang="es-AR" dirty="0" smtClean="0"/>
              <a:t>b) De tratarse de un acopiador: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 En caso de informar que es adquirente final de granos: fotocopia de la documentación otorgada por la Oficina Nacional de Control Comercial Agropecuario (ONCCA) acreditando la inscripción del operador en una categoría acorde al tipo de operaciones que realiza como adquirente final de granos, según lo informado en el aplicativo, y</a:t>
            </a:r>
          </a:p>
          <a:p>
            <a:pPr>
              <a:defRPr/>
            </a:pPr>
            <a:r>
              <a:rPr lang="es-AR" dirty="0" smtClean="0"/>
              <a:t>8. En caso de informar que comercializa granos de su propia producción: fotocopia del título de propiedad del inmueble propio afectado a la explotación agropecuaria, fotocopia del contrato celebrado y vigente sobre el inmueble de terceros afectado a la explotación agropecuaria, acreditado mediante documento público o privado firmado por las partes con fecha cierta.</a:t>
            </a:r>
          </a:p>
          <a:p>
            <a:pPr>
              <a:defRPr/>
            </a:pPr>
            <a:r>
              <a:rPr lang="es-AR" dirty="0" smtClean="0"/>
              <a:t>c) De tratarse de un corredor:</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documento de identidad de cada una de las personas autorizadas a suscribir contratos de compraventa y del instrumento que lo acredita como autorizado con dicha finalidad, y</a:t>
            </a:r>
          </a:p>
          <a:p>
            <a:pPr>
              <a:defRPr/>
            </a:pPr>
            <a:r>
              <a:rPr lang="es-AR" dirty="0" smtClean="0"/>
              <a:t>4. Fotocopia de la documentación otorgada por la Oficina Nacional de Control Comercial Agropecuario (ONCCA) acreditando el número de inscripción del operador.</a:t>
            </a:r>
          </a:p>
          <a:p>
            <a:pPr>
              <a:defRPr/>
            </a:pPr>
            <a:r>
              <a:rPr lang="es-AR" dirty="0" smtClean="0"/>
              <a:t>d) De tratarse de un desmotador de algodón:</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afectado a la actividad, o</a:t>
            </a:r>
          </a:p>
          <a:p>
            <a:pPr>
              <a:defRPr/>
            </a:pPr>
            <a:r>
              <a:rPr lang="es-AR" dirty="0" smtClean="0"/>
              <a:t>5. Fotocopia del contrato celebrado y vigente sobre el inmueble de terceros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Fotocopia de la documentación otorgada por la Oficina Nacional de Control Comercial Agropecuario (ONCCA) acreditando el número de cada planta propia y/o de terceros.</a:t>
            </a:r>
          </a:p>
          <a:p>
            <a:pPr>
              <a:defRPr/>
            </a:pPr>
            <a:r>
              <a:rPr lang="es-AR" dirty="0" smtClean="0"/>
              <a:t>e) De tratarse de otras categorías:</a:t>
            </a:r>
          </a:p>
          <a:p>
            <a:pPr>
              <a:defRPr/>
            </a:pPr>
            <a:r>
              <a:rPr lang="es-AR" dirty="0" smtClean="0"/>
              <a:t>1. Fotocopia del documento de identidad del presentante, (titular o autorizado conforme las previsiones de la Resolución General Nº 2239, su modificatoria y complementaria) y</a:t>
            </a:r>
          </a:p>
          <a:p>
            <a:pPr>
              <a:defRPr/>
            </a:pPr>
            <a:r>
              <a:rPr lang="es-AR" dirty="0" smtClean="0"/>
              <a:t>2. Fotocopia de la inscripción en el Instituto Nacional de </a:t>
            </a:r>
            <a:r>
              <a:rPr lang="es-AR" dirty="0" err="1" smtClean="0"/>
              <a:t>Asociativismo</a:t>
            </a:r>
            <a:r>
              <a:rPr lang="es-AR" dirty="0" smtClean="0"/>
              <a:t> y Economía Social (INAES), de corresponder, y</a:t>
            </a:r>
          </a:p>
          <a:p>
            <a:pPr>
              <a:defRPr/>
            </a:pPr>
            <a:r>
              <a:rPr lang="es-AR" dirty="0" smtClean="0"/>
              <a:t>3.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27 -excepto para el trámite de cambio de categoría y actualización de datos-; y</a:t>
            </a:r>
          </a:p>
          <a:p>
            <a:pPr>
              <a:defRPr/>
            </a:pPr>
            <a:r>
              <a:rPr lang="es-AR" dirty="0" smtClean="0"/>
              <a:t>4. Fotocopia del título de propiedad del inmueble propio correspondiente al domicilio afectado a la actividad, o</a:t>
            </a:r>
          </a:p>
          <a:p>
            <a:pPr>
              <a:defRPr/>
            </a:pPr>
            <a:r>
              <a:rPr lang="es-AR" dirty="0" smtClean="0"/>
              <a:t>5. Fotocopia del contrato celebrado y vigente sobre el inmueble de terceros correspondiente al domicilio afectado a la actividad, acreditado mediante documento público o privado firmado por las partes con fecha cierta y</a:t>
            </a:r>
          </a:p>
          <a:p>
            <a:pPr>
              <a:defRPr/>
            </a:pPr>
            <a:r>
              <a:rPr lang="es-AR" dirty="0" smtClean="0"/>
              <a:t>6. Fotocopia de la documentación otorgada por la Oficina Nacional de Control Comercial Agropecuario (ONCCA) acreditando el número de inscripción del operador, y</a:t>
            </a:r>
          </a:p>
          <a:p>
            <a:pPr>
              <a:defRPr/>
            </a:pPr>
            <a:r>
              <a:rPr lang="es-AR" dirty="0" smtClean="0"/>
              <a:t>7. Además:</a:t>
            </a:r>
          </a:p>
          <a:p>
            <a:pPr>
              <a:defRPr/>
            </a:pPr>
            <a:r>
              <a:rPr lang="es-AR" dirty="0" smtClean="0"/>
              <a:t>7.1. De tratarse de un contratista rural, fotocopia de la documentación </a:t>
            </a:r>
            <a:r>
              <a:rPr lang="es-AR" dirty="0" err="1" smtClean="0"/>
              <a:t>respaldatoria</a:t>
            </a:r>
            <a:r>
              <a:rPr lang="es-AR" dirty="0" smtClean="0"/>
              <a:t> del dominio de la maquinaria declarada y/o fotocopia de la documentación </a:t>
            </a:r>
            <a:r>
              <a:rPr lang="es-AR" dirty="0" err="1" smtClean="0"/>
              <a:t>respaldatoria</a:t>
            </a:r>
            <a:r>
              <a:rPr lang="es-AR" dirty="0" smtClean="0"/>
              <a:t> del contrato por el cual se explota la/s maquinaria/s de terceros (leasing, alquiler, etc.) acreditado mediante documento público o privado firmado por las partes con fecha cierta.</a:t>
            </a:r>
          </a:p>
          <a:p>
            <a:pPr>
              <a:defRPr/>
            </a:pPr>
            <a:r>
              <a:rPr lang="es-AR" dirty="0" smtClean="0"/>
              <a:t>7.2. De tratarse de un aplicador aéreo, fotocopia de la documentación </a:t>
            </a:r>
            <a:r>
              <a:rPr lang="es-AR" dirty="0" err="1" smtClean="0"/>
              <a:t>respaldatoria</a:t>
            </a:r>
            <a:r>
              <a:rPr lang="es-AR" dirty="0" smtClean="0"/>
              <a:t> de la matrícula de la aeronave declarada y/o fotocopia de la documentación </a:t>
            </a:r>
            <a:r>
              <a:rPr lang="es-AR" dirty="0" err="1" smtClean="0"/>
              <a:t>respaldatoria</a:t>
            </a:r>
            <a:r>
              <a:rPr lang="es-AR" dirty="0" smtClean="0"/>
              <a:t> del contrato por el cual se explota la aeronave de terceros (leasing, alquiler, etc.) acreditado mediante documento público o privado firmado por las partes con fecha cierta.</a:t>
            </a:r>
          </a:p>
          <a:p>
            <a:pPr>
              <a:defRPr/>
            </a:pPr>
            <a:r>
              <a:rPr lang="es-AR" dirty="0" smtClean="0"/>
              <a:t>7.3. De tratarse de un arrendador, fotocopia del título de propiedad del inmueble propio afectado a la explotación agropecuaria.</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B TRAMITES DE ACTUALIZACION DE CLAVE BANCARIA UNIFORME (C.B.U.) Y REINCLUSION EN EL "REGISTRO".</a:t>
            </a:r>
          </a:p>
          <a:p>
            <a:pPr>
              <a:defRPr/>
            </a:pPr>
            <a:r>
              <a:rPr lang="es-AR" dirty="0" smtClean="0"/>
              <a:t>Cualquiera sea la categoría de inclusión -excepto corredor-:</a:t>
            </a:r>
          </a:p>
          <a:p>
            <a:pPr>
              <a:defRPr/>
            </a:pPr>
            <a:r>
              <a:rPr lang="es-AR" dirty="0" smtClean="0"/>
              <a:t>a) Fotocopia del documento de identidad del presentante, (titular o autorizado conforme las previsiones de la Resolución General Nº 2239, su modificatoria y complementaria) y</a:t>
            </a:r>
          </a:p>
          <a:p>
            <a:pPr>
              <a:defRPr/>
            </a:pPr>
            <a:r>
              <a:rPr lang="es-AR" dirty="0" smtClean="0"/>
              <a:t>1. Fotocopia del resumen de cuenta bancaria </a:t>
            </a:r>
            <a:r>
              <a:rPr lang="es-AR" dirty="0" err="1" smtClean="0"/>
              <a:t>respaldatoria</a:t>
            </a:r>
            <a:r>
              <a:rPr lang="es-AR" dirty="0" smtClean="0"/>
              <a:t> de la Clave Bancaria Uniforme (C.B.U.) informada y/o certificación bancaria donde conste apellido y nombres, denominación o razón social del titular y Clave Bancaria Uniforme (C.B.U.) de la cuenta bancaria informada, conforme a lo dispuesto en los Artículos 26 y 27.</a:t>
            </a:r>
          </a:p>
          <a:p>
            <a:pPr>
              <a:defRPr/>
            </a:pPr>
            <a:r>
              <a:rPr lang="es-AR" dirty="0" smtClean="0"/>
              <a:t>Cuando las fotocopias presentadas no se encuentren autenticadas mediante notario público, deberán exhibirse los ejemplares originales de los documentos, al momento de la presentación.</a:t>
            </a:r>
          </a:p>
          <a:p>
            <a:pPr>
              <a:defRPr/>
            </a:pPr>
            <a:r>
              <a:rPr lang="es-AR" dirty="0" smtClean="0"/>
              <a:t>ANEXO VI - RG N° 2300(AFIP).</a:t>
            </a:r>
            <a:br>
              <a:rPr lang="es-AR" dirty="0" smtClean="0"/>
            </a:br>
            <a:r>
              <a:rPr lang="es-AR" dirty="0" smtClean="0"/>
              <a:t>Texto vigente según RG AFIP Nº 3100/2011</a:t>
            </a:r>
            <a:br>
              <a:rPr lang="es-AR" dirty="0" smtClean="0"/>
            </a:br>
            <a:endParaRPr lang="es-AR" dirty="0" smtClean="0"/>
          </a:p>
          <a:p>
            <a:pPr>
              <a:defRPr/>
            </a:pPr>
            <a:r>
              <a:rPr lang="es-AR" dirty="0" smtClean="0"/>
              <a:t>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la cantidad de granos comercializados y/o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Carencia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Traslado de granos sin Carta de Porte y/o incumplimientos a las disposiciones de las normas conjuntas Resolución General Nº 1593 (AFIP) y Resolución Nº 456 (</a:t>
            </a:r>
            <a:r>
              <a:rPr lang="es-AR" dirty="0" err="1" smtClean="0"/>
              <a:t>SAGPyA</a:t>
            </a:r>
            <a:r>
              <a:rPr lang="es-AR" dirty="0" smtClean="0"/>
              <a:t>), y Resolución General Nº 2595 (AFIP), Resolución Nº 3253 (ONCCA) y Disposición Nº 6/09 (SSTA) y sus respectivas modificatorias y complementarias, así como aquellas normas que en el futuro las sustituyan o reemplacen.</a:t>
            </a:r>
          </a:p>
          <a:p>
            <a:pPr>
              <a:defRPr/>
            </a:pPr>
            <a:r>
              <a:rPr lang="es-AR" dirty="0" smtClean="0"/>
              <a:t>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17. Falta de correspondencia entre los datos informados y la realidad económica de la Actividad desarrollada por el contribuyente, determinada mediante controles objetivos practicados con motivo de verificaciones y/o fiscalizaciones.</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Anexo Texto según RG AFIP Nº 2353/2007 Texto según RG AFIP Nº 2353/2007 :</a:t>
            </a:r>
          </a:p>
          <a:p>
            <a:pPr>
              <a:defRPr/>
            </a:pPr>
            <a:r>
              <a:rPr lang="es-AR" dirty="0" smtClean="0"/>
              <a:t>Texto según RG AFIP Nº 2353/2007 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la cantidad de granos comercializados y/o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Carencia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Incumplimientos a las normas conjuntas Resolución General Nº 1593 (AFIP) y Resolución Nº 456 (SAGPYA), y Resolución General Nº 1880 (AFIP), Resoluciones </a:t>
            </a:r>
            <a:r>
              <a:rPr lang="es-AR" dirty="0" err="1" smtClean="0"/>
              <a:t>Nros</a:t>
            </a:r>
            <a:r>
              <a:rPr lang="es-AR" dirty="0" smtClean="0"/>
              <a:t>. 335 (SAGPYA) y 317 (ST), y sus respectivas modificatorias y complementarias.13.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Modificado por:</a:t>
            </a:r>
          </a:p>
          <a:p>
            <a:pPr>
              <a:defRPr/>
            </a:pPr>
            <a:r>
              <a:rPr lang="es-AR" dirty="0" smtClean="0">
                <a:hlinkClick r:id="rId11" action="ppaction://hlinkfile"/>
              </a:rPr>
              <a:t>Resolución General Nº 2353/2007</a:t>
            </a:r>
            <a:r>
              <a:rPr lang="es-AR" dirty="0" smtClean="0"/>
              <a:t> Articulo Nº 1 (Punto 3 del Apartado B) del Anexo VI, </a:t>
            </a:r>
            <a:r>
              <a:rPr lang="es-AR" dirty="0" err="1" smtClean="0"/>
              <a:t>sustituído</a:t>
            </a:r>
            <a:r>
              <a:rPr lang="es-AR" dirty="0" smtClean="0"/>
              <a:t> Punto 2 del Apartado C) del Anexo VI, </a:t>
            </a:r>
            <a:r>
              <a:rPr lang="es-AR" dirty="0" err="1" smtClean="0"/>
              <a:t>sustituído</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Incumplimiento total o parcial de requerimientos.</a:t>
            </a:r>
          </a:p>
          <a:p>
            <a:pPr>
              <a:defRPr/>
            </a:pPr>
            <a:r>
              <a:rPr lang="es-AR" dirty="0" smtClean="0"/>
              <a:t>9. </a:t>
            </a:r>
            <a:r>
              <a:rPr lang="es-AR" dirty="0" err="1" smtClean="0"/>
              <a:t>CarenAnexo</a:t>
            </a:r>
            <a:r>
              <a:rPr lang="es-AR" dirty="0" smtClean="0"/>
              <a:t> Texto original según RG AFIP Nº 2300/2007 Texto original según RG AFIP Nº 2300/2007 :</a:t>
            </a:r>
          </a:p>
          <a:p>
            <a:pPr>
              <a:defRPr/>
            </a:pPr>
            <a:r>
              <a:rPr lang="es-AR" dirty="0" smtClean="0"/>
              <a:t>Texto original según RG AFIP Nº 2300/2007 INCORRECTA CONDUCTA FISCAL</a:t>
            </a:r>
          </a:p>
          <a:p>
            <a:pPr>
              <a:defRPr/>
            </a:pPr>
            <a:r>
              <a:rPr lang="es-AR" dirty="0" smtClean="0"/>
              <a:t>La incorrecta conducta fiscal será determinada por esta Administración en base a:</a:t>
            </a:r>
          </a:p>
          <a:p>
            <a:pPr>
              <a:defRPr/>
            </a:pPr>
            <a:r>
              <a:rPr lang="es-AR" dirty="0" smtClean="0"/>
              <a:t>A) CONTROLES SISTEMICOS FORMALES</a:t>
            </a:r>
          </a:p>
          <a:p>
            <a:pPr>
              <a:defRPr/>
            </a:pPr>
            <a:r>
              <a:rPr lang="es-AR" dirty="0" smtClean="0"/>
              <a:t>1. Falta de presentación de una o más declaraciones juradas vencidas, correspondientes a los impuestos y/o regímenes cuyo control se encuentre a cargo de este Organismo.</a:t>
            </a:r>
          </a:p>
          <a:p>
            <a:pPr>
              <a:defRPr/>
            </a:pPr>
            <a:r>
              <a:rPr lang="es-AR" dirty="0" smtClean="0"/>
              <a:t>2. No registre domicilio fiscal denunciado o el declarado se encuentre en alguno de los supuestos previstos en el Artículo 5º de la Resolución General Nº 2109, o aquella que la reemplace o complemente.</a:t>
            </a:r>
          </a:p>
          <a:p>
            <a:pPr>
              <a:defRPr/>
            </a:pPr>
            <a:r>
              <a:rPr lang="es-AR" dirty="0" smtClean="0"/>
              <a:t>3. No acredite inscripción como agente de retención del presente régimen y/o del régimen establecido por la Resolución General Nº 2118 y sus modificaciones, cuando por la naturaleza de las operaciones efectuadas se encuentre obligado.</a:t>
            </a:r>
          </a:p>
          <a:p>
            <a:pPr>
              <a:defRPr/>
            </a:pPr>
            <a:r>
              <a:rPr lang="es-AR" dirty="0" smtClean="0"/>
              <a:t>4. Incumplimiento a las obligaciones previstas en el Artículo 55 inciso c) y/o Artículo 66.</a:t>
            </a:r>
          </a:p>
          <a:p>
            <a:pPr>
              <a:defRPr/>
            </a:pPr>
            <a:r>
              <a:rPr lang="es-AR" dirty="0" smtClean="0"/>
              <a:t>5. Incumplimientos con el régimen informativo dispuesto por el Artículo 18 de la Resolución General Nº 2205.</a:t>
            </a:r>
          </a:p>
          <a:p>
            <a:pPr>
              <a:defRPr/>
            </a:pPr>
            <a:r>
              <a:rPr lang="es-AR" dirty="0" smtClean="0"/>
              <a:t>6. Inclusión en la base de Contribuyentes no confiables que se encuentra publicada en la página "web" de esta Administración Federal y/o registre baja en el Impuesto a las Ganancias y/o detección de desvíos sistémicos en base a la información suministrada mediante el aplicativo "Registro Fiscal de Operadores de Granos".</a:t>
            </a:r>
          </a:p>
          <a:p>
            <a:pPr>
              <a:defRPr/>
            </a:pPr>
            <a:r>
              <a:rPr lang="es-AR" dirty="0" smtClean="0"/>
              <a:t>7. Cualquier otro incumplimiento a la normativa vigente detectado a través de controles sistémicos.</a:t>
            </a:r>
          </a:p>
          <a:p>
            <a:pPr>
              <a:defRPr/>
            </a:pPr>
            <a:r>
              <a:rPr lang="es-AR" dirty="0" smtClean="0"/>
              <a:t>B) CONTROLES OBJETIVOS PRACTICADOS EN VERIFICACIONES Y/O FISCALIZACIONES</a:t>
            </a:r>
          </a:p>
          <a:p>
            <a:pPr>
              <a:defRPr/>
            </a:pPr>
            <a:r>
              <a:rPr lang="es-AR" dirty="0" smtClean="0"/>
              <a:t>1. La detección de documentación o, en su caso su contenido, que resulten apócrifos, falsos o adulterados a efectos de tramitar las solicitudes previstas en el Artículo 24.</a:t>
            </a:r>
          </a:p>
          <a:p>
            <a:pPr>
              <a:defRPr/>
            </a:pPr>
            <a:r>
              <a:rPr lang="es-AR" dirty="0" smtClean="0"/>
              <a:t>2. La detección de representantes, autorizados o apoderados inexistentes y/o utilización de </a:t>
            </a:r>
            <a:r>
              <a:rPr lang="es-AR" dirty="0" err="1" smtClean="0"/>
              <a:t>interpósita</a:t>
            </a:r>
            <a:r>
              <a:rPr lang="es-AR" dirty="0" smtClean="0"/>
              <a:t> persona.</a:t>
            </a:r>
          </a:p>
          <a:p>
            <a:pPr>
              <a:defRPr/>
            </a:pPr>
            <a:r>
              <a:rPr lang="es-AR" dirty="0" smtClean="0"/>
              <a:t>3. Cuando la realidad económica indique que la actividad efectivamente desarrollada no se corresponde con el comercio de granos.</a:t>
            </a:r>
          </a:p>
          <a:p>
            <a:pPr>
              <a:defRPr/>
            </a:pPr>
            <a:r>
              <a:rPr lang="es-AR" dirty="0" smtClean="0"/>
              <a:t>4. Omisión total de efectuar retenciones o percepciones correspondientes a los regímenes del impuesto al valor agregado y/o del impuesto a las ganancias.</a:t>
            </a:r>
          </a:p>
          <a:p>
            <a:pPr>
              <a:defRPr/>
            </a:pPr>
            <a:r>
              <a:rPr lang="es-AR" dirty="0" smtClean="0"/>
              <a:t>5. Omisión parcial de efectuar retenciones o percepciones correspondientes a los regímenes del impuesto al valor agregado y/o del impuesto a las ganancias y/o todo otro acto que importe el incumplimiento de las restantes obligaciones emergentes de los regímenes de retención e información, no comprendido en el inciso 6 del presente apartado.</a:t>
            </a:r>
          </a:p>
          <a:p>
            <a:pPr>
              <a:defRPr/>
            </a:pPr>
            <a:r>
              <a:rPr lang="es-AR" dirty="0" smtClean="0"/>
              <a:t>6. Aplicación incorrecta de las alícuotas previstas en el Artículo 4º incisos a) o b) de la presente resolución general, y/o las alícuotas previstas en el Artículo 10 incisos a) o f) de la Resolución General Nº 2118 y sus modificaciones, a sujetos pasibles de retención no incluidos en el "Registro" o en su caso suspendidos, por montos relevantes.</a:t>
            </a:r>
          </a:p>
          <a:p>
            <a:pPr>
              <a:defRPr/>
            </a:pPr>
            <a:r>
              <a:rPr lang="es-AR" dirty="0" smtClean="0"/>
              <a:t>7. Omisión de ingreso de retenciones practicadas y/o compensación improcedente de retenciones.</a:t>
            </a:r>
          </a:p>
          <a:p>
            <a:pPr>
              <a:defRPr/>
            </a:pPr>
            <a:r>
              <a:rPr lang="es-AR" dirty="0" smtClean="0"/>
              <a:t>8. </a:t>
            </a:r>
            <a:r>
              <a:rPr lang="es-AR" dirty="0" err="1" smtClean="0"/>
              <a:t>Inccia</a:t>
            </a:r>
            <a:r>
              <a:rPr lang="es-AR" dirty="0" smtClean="0"/>
              <a:t> de registros de compras o de ventas, o incongruencia de éstos con comprobantes </a:t>
            </a:r>
            <a:r>
              <a:rPr lang="es-AR" dirty="0" err="1" smtClean="0"/>
              <a:t>respaldatorios</a:t>
            </a:r>
            <a:r>
              <a:rPr lang="es-AR" dirty="0" smtClean="0"/>
              <a:t> y/o con las declaraciones juradas presentadas.</a:t>
            </a:r>
          </a:p>
          <a:p>
            <a:pPr>
              <a:defRPr/>
            </a:pPr>
            <a:r>
              <a:rPr lang="es-AR" dirty="0" smtClean="0"/>
              <a:t>10. Incumplimiento de la utilización de los medios de pago establecidos por la Ley Nº 25.345 y la Resolución General Nº 1547, sus modificatorias y complementaria.</a:t>
            </a:r>
          </a:p>
          <a:p>
            <a:pPr>
              <a:defRPr/>
            </a:pPr>
            <a:r>
              <a:rPr lang="es-AR" dirty="0" smtClean="0"/>
              <a:t>11. Incremento injustificado de saldos a favor del contribuyente (primer y/o segundo párrafo del Artículo 24 de la Ley 23.349 y sus modificaciones) declarados en el impuesto al valor agregado.</a:t>
            </a:r>
          </a:p>
          <a:p>
            <a:pPr>
              <a:defRPr/>
            </a:pPr>
            <a:r>
              <a:rPr lang="es-AR" dirty="0" smtClean="0"/>
              <a:t>12. Incumplimientos a las normas conjuntas Resolución General Nº 1593 (AFIP) y Resolución Nº 456 (SAGPYA), y Resolución General Nº 1880 (AFIP), Resoluciones </a:t>
            </a:r>
            <a:r>
              <a:rPr lang="es-AR" dirty="0" err="1" smtClean="0"/>
              <a:t>Nros</a:t>
            </a:r>
            <a:r>
              <a:rPr lang="es-AR" dirty="0" smtClean="0"/>
              <a:t>. 335 (SAGPYA) y 317 (ST), y sus respectivas modificatorias y complementarias.13. Ajustes de fiscalización relevantes:</a:t>
            </a:r>
          </a:p>
          <a:p>
            <a:pPr>
              <a:defRPr/>
            </a:pPr>
            <a:r>
              <a:rPr lang="es-AR" dirty="0" smtClean="0"/>
              <a:t>a) No conformados o</a:t>
            </a:r>
          </a:p>
          <a:p>
            <a:pPr>
              <a:defRPr/>
            </a:pPr>
            <a:r>
              <a:rPr lang="es-AR" dirty="0" smtClean="0"/>
              <a:t>b) conformados no regularizados o no ingresados.</a:t>
            </a:r>
          </a:p>
          <a:p>
            <a:pPr>
              <a:defRPr/>
            </a:pPr>
            <a:r>
              <a:rPr lang="es-AR" dirty="0" smtClean="0"/>
              <a:t>14. Conductas encuadradas en el segundo párrafo del Artículo 49, del Decreto Reglamentario Nº 1397/79 o del segundo párrafo del Artículo 39, punto 2, de la Ley Nº 11.683, texto ordenado en 1998 y sus modificaciones.</a:t>
            </a:r>
          </a:p>
          <a:p>
            <a:pPr>
              <a:defRPr/>
            </a:pPr>
            <a:r>
              <a:rPr lang="es-AR" dirty="0" smtClean="0"/>
              <a:t>15. En el caso de corredores: incumplimiento a lo dispuesto en el Artículo 23 de la presente.</a:t>
            </a:r>
          </a:p>
          <a:p>
            <a:pPr>
              <a:defRPr/>
            </a:pPr>
            <a:r>
              <a:rPr lang="es-AR" dirty="0" smtClean="0"/>
              <a:t>16. Todo otro incumplimiento a las obligaciones tributarias vigentes, que a criterio del juez administrativo competente amerite la exclusión del "Registro".</a:t>
            </a:r>
          </a:p>
          <a:p>
            <a:pPr>
              <a:defRPr/>
            </a:pPr>
            <a:r>
              <a:rPr lang="es-AR" dirty="0" smtClean="0"/>
              <a:t>C) ESTADO DEL CONTRIBUYENTE EN PROCESOS JUDICIALES</a:t>
            </a:r>
          </a:p>
          <a:p>
            <a:pPr>
              <a:defRPr/>
            </a:pPr>
            <a:r>
              <a:rPr lang="es-AR" dirty="0" smtClean="0"/>
              <a:t>1. Contribuyentes que hayan sido querellados o denunciados penalmente con fundamento en las Leyes Nº 22.415 y sus modificaciones, Nº 23.771 y Nº 24.769, según corresponda, siempre que se les haya dictado la prisión preventiva o, en su caso, exista auto de procesamiento vigente. En el caso de personas jurídicas, agrupaciones no societarias y/o cualquier otro ente colectivo, dicha condición se hace extensiva a sus integrantes responsables.</a:t>
            </a:r>
          </a:p>
          <a:p>
            <a:pPr>
              <a:defRPr/>
            </a:pPr>
            <a:r>
              <a:rPr lang="es-AR" dirty="0" smtClean="0"/>
              <a:t>2. Contribuyentes que hayan sido querellados o denunciados penalmente por delitos comunes que tengan conexión con el incumplimiento de las obligaciones impositivas, de la seguridad social o aduaneras, propias o de terceros. La incorrecta conducta fiscal del querellante o denunciante resultará configurada en todos los casos en los cuales concurra la situación procesal indicada en el punto 1 precedente. En el caso de personas jurídicas, agrupaciones no societarias y/o cualquier otro ente colectivo, dicha condición se hace extensiva a sus integrantes responsables.</a:t>
            </a:r>
          </a:p>
          <a:p>
            <a:pPr>
              <a:defRPr/>
            </a:pPr>
            <a:r>
              <a:rPr lang="es-AR" dirty="0" smtClean="0"/>
              <a:t>3. Contribuyentes que estén involucrados en causas penales en las que se haya dispuesto el procesamiento de funcionarios o ex-funcionarios estatales con motivo del ejercicio de sus funciones, siempre que concurra la situación procesal indicada en el punto 1 anterior. En el caso de personas jurídicas, agrupaciones no societarias y/o cualquier otro ente colectivo, dicha condición se hace extensiva a sus integrantes responsables.</a:t>
            </a:r>
          </a:p>
          <a:p>
            <a:pPr>
              <a:defRPr/>
            </a:pPr>
            <a:r>
              <a:rPr lang="es-AR" dirty="0" smtClean="0"/>
              <a:t>4. Auto de quiebra decretada sin continuidad de explotación, del solicitante o de los integrantes responsables, en caso de personas jurídicas.</a:t>
            </a:r>
          </a:p>
          <a:p>
            <a:pPr>
              <a:defRPr/>
            </a:pPr>
            <a:r>
              <a:rPr lang="es-AR" dirty="0" smtClean="0"/>
              <a:t>ANEXO VII - RG N° 2300(AFIP).</a:t>
            </a:r>
            <a:br>
              <a:rPr lang="es-AR" dirty="0" smtClean="0"/>
            </a:br>
            <a:endParaRPr lang="es-AR" dirty="0" smtClean="0"/>
          </a:p>
          <a:p>
            <a:pPr>
              <a:defRPr/>
            </a:pPr>
            <a:r>
              <a:rPr lang="es-AR" dirty="0" smtClean="0"/>
              <a:t>DECLARACION JURADA DEL IMPUESTO AL VALOR AGREGADO</a:t>
            </a:r>
          </a:p>
          <a:p>
            <a:pPr>
              <a:defRPr/>
            </a:pPr>
            <a:r>
              <a:rPr lang="es-AR" dirty="0" smtClean="0"/>
              <a:t>La pantalla "Devolución de retenciones agropecuarias", será mostrada por el sistema, si el contribuyente marca la opción "Régimen de devolución de retenciones agropecuarias", en la pantalla "Datos descriptivos", de la versión vigente.</a:t>
            </a:r>
          </a:p>
          <a:p>
            <a:pPr>
              <a:defRPr/>
            </a:pPr>
            <a:r>
              <a:rPr lang="es-AR" dirty="0" smtClean="0"/>
              <a:t>ANEXO VIII - RG N° 2300(AFIP).</a:t>
            </a:r>
            <a:br>
              <a:rPr lang="es-AR" dirty="0" smtClean="0"/>
            </a:br>
            <a:endParaRPr lang="es-AR" dirty="0" smtClean="0"/>
          </a:p>
          <a:p>
            <a:pPr>
              <a:defRPr/>
            </a:pPr>
            <a:r>
              <a:rPr lang="es-AR" dirty="0" smtClean="0">
                <a:hlinkClick r:id="rId46" action="ppaction://hlinkfile"/>
              </a:rPr>
              <a:t>Visualizar Texto</a:t>
            </a:r>
            <a:endParaRPr lang="es-AR" dirty="0" smtClean="0"/>
          </a:p>
          <a:p>
            <a:pPr>
              <a:defRPr/>
            </a:pPr>
            <a:r>
              <a:rPr lang="es-AR" dirty="0" smtClean="0"/>
              <a:t>ANEXO IX - RG N° 2300(AFIP).</a:t>
            </a:r>
            <a:br>
              <a:rPr lang="es-AR" dirty="0" smtClean="0"/>
            </a:br>
            <a:r>
              <a:rPr lang="es-AR" dirty="0" smtClean="0"/>
              <a:t>Texto vigente según RG AFIP Nº 2749/2010</a:t>
            </a:r>
            <a:br>
              <a:rPr lang="es-AR" dirty="0" smtClean="0"/>
            </a:br>
            <a:endParaRPr lang="es-AR" dirty="0" smtClean="0"/>
          </a:p>
          <a:p>
            <a:pPr>
              <a:defRPr/>
            </a:pPr>
            <a:r>
              <a:rPr lang="es-AR" dirty="0" smtClean="0">
                <a:hlinkClick r:id="rId47" action="ppaction://hlinkfile"/>
              </a:rPr>
              <a:t>Visualizar Anexo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CARACTERISTICAS, FUNCIONES Y ASPECTOS TECNICOS PARA EL USO DEL APLICATIVO "AFIP DGI REGISTRO FISCAL DE OPERADORES DE GRANOS"</a:t>
            </a:r>
          </a:p>
          <a:p>
            <a:pPr>
              <a:defRPr/>
            </a:pPr>
            <a:r>
              <a:rPr lang="es-AR" dirty="0" smtClean="0"/>
              <a:t>La utilización del sistema "AFIP DGI Registro Fiscal de Operadores de Granos y Legumbres </a:t>
            </a:r>
            <a:r>
              <a:rPr lang="es-AR" dirty="0" err="1" smtClean="0"/>
              <a:t>SecasVersión</a:t>
            </a:r>
            <a:r>
              <a:rPr lang="es-AR" dirty="0" smtClean="0"/>
              <a:t> 2.0" requiere tener </a:t>
            </a:r>
            <a:r>
              <a:rPr lang="es-AR" dirty="0" err="1" smtClean="0"/>
              <a:t>preinstalado</a:t>
            </a:r>
            <a:r>
              <a:rPr lang="es-AR" dirty="0" smtClean="0"/>
              <a:t> el sistema informático "</a:t>
            </a:r>
            <a:r>
              <a:rPr lang="es-AR" dirty="0" err="1" smtClean="0"/>
              <a:t>S.I.Ap</a:t>
            </a:r>
            <a:r>
              <a:rPr lang="es-AR" dirty="0" smtClean="0"/>
              <a:t>. Sistema Integrado de Aplicaciones Versión 3.1 </a:t>
            </a:r>
            <a:r>
              <a:rPr lang="es-AR" dirty="0" err="1" smtClean="0"/>
              <a:t>Release</a:t>
            </a:r>
            <a:r>
              <a:rPr lang="es-AR" dirty="0" smtClean="0"/>
              <a:t> 2". Está preparado para ejecutarse en computadoras tipo AT 486 o superiores con sistema operativo Windows 95 o superior, con disquetera de TRES PULGADAS Y MEDIA (3&amp;189;"), HD (1,44 Mb), 32 Mb de memoria RAM y disco rígido con un mínimo de 50 Mb disponibles.</a:t>
            </a:r>
          </a:p>
          <a:p>
            <a:pPr>
              <a:defRPr/>
            </a:pPr>
            <a:r>
              <a:rPr lang="es-AR" dirty="0" smtClean="0"/>
              <a:t>El sistema permite:</a:t>
            </a:r>
          </a:p>
          <a:p>
            <a:pPr>
              <a:defRPr/>
            </a:pPr>
            <a:r>
              <a:rPr lang="es-AR" dirty="0" smtClean="0"/>
              <a:t>1. Carga Manual de datos a través del teclado.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(http://www.afip.gov.ar).</a:t>
            </a:r>
          </a:p>
          <a:p>
            <a:pPr>
              <a:defRPr/>
            </a:pPr>
            <a:r>
              <a:rPr lang="es-AR" dirty="0" smtClean="0"/>
              <a:t>4. Impresión de la declaración jurada que acompaña a los soportes que el responsable presenta.</a:t>
            </a:r>
          </a:p>
          <a:p>
            <a:pPr>
              <a:defRPr/>
            </a:pPr>
            <a:r>
              <a:rPr lang="es-AR" dirty="0" smtClean="0"/>
              <a:t>5. Emisión de listados con los datos que se graban en los archivos para el control del responsable.</a:t>
            </a:r>
          </a:p>
          <a:p>
            <a:pPr>
              <a:defRPr/>
            </a:pPr>
            <a:r>
              <a:rPr lang="es-AR" dirty="0" smtClean="0"/>
              <a:t>6. Soporte de las impresoras predeterminadas por "</a:t>
            </a:r>
            <a:r>
              <a:rPr lang="es-AR" dirty="0" err="1" smtClean="0"/>
              <a:t>windows</a:t>
            </a:r>
            <a:r>
              <a:rPr lang="es-AR" dirty="0" smtClean="0"/>
              <a:t>".</a:t>
            </a:r>
          </a:p>
          <a:p>
            <a:pPr>
              <a:defRPr/>
            </a:pPr>
            <a:r>
              <a:rPr lang="es-AR" dirty="0" smtClean="0"/>
              <a:t>7. Generación de soportes de resguardo de la información del contribuyente. Asimismo,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a "Internet" a través de cualquier medio (telefónico, satelital, fibra óptica, cable módem o inalámbrico) con su correspondiente equipamiento de enlace y transmisión digital. Además, deberá disponerse de un navegador ("Browser") "Internet Explorer", "Netscape" o similar para leer e interpretar páginas en formatos compatibles.</a:t>
            </a:r>
          </a:p>
          <a:p>
            <a:pPr>
              <a:defRPr/>
            </a:pPr>
            <a:r>
              <a:rPr lang="es-AR" dirty="0" smtClean="0"/>
              <a:t>En caso de efectuarse una presentación como "Actualización de Datos", se consignarán en ella, todos los conceptos solicitados por el aplicativo, incluso aquellos que ya se encontraban informados.</a:t>
            </a:r>
          </a:p>
          <a:p>
            <a:pPr>
              <a:defRPr/>
            </a:pPr>
            <a:r>
              <a:rPr lang="es-AR" dirty="0" smtClean="0"/>
              <a:t>ANEXO X - RG N° 2300(AFIP).</a:t>
            </a:r>
            <a:br>
              <a:rPr lang="es-AR" dirty="0" smtClean="0"/>
            </a:br>
            <a:r>
              <a:rPr lang="es-AR" dirty="0" smtClean="0"/>
              <a:t>Texto vigente según RG AFIP Nº 2749/2010</a:t>
            </a:r>
            <a:br>
              <a:rPr lang="es-AR" dirty="0" smtClean="0"/>
            </a:br>
            <a:endParaRPr lang="es-AR" dirty="0" smtClean="0"/>
          </a:p>
          <a:p>
            <a:pPr>
              <a:defRPr/>
            </a:pPr>
            <a:r>
              <a:rPr lang="es-AR" dirty="0" smtClean="0">
                <a:hlinkClick r:id="rId12" action="ppaction://hlinkfile"/>
              </a:rPr>
              <a:t>Visualizar Anexo</a:t>
            </a:r>
            <a:endParaRPr lang="es-AR" dirty="0" smtClean="0"/>
          </a:p>
          <a:p>
            <a:pPr>
              <a:defRPr/>
            </a:pPr>
            <a:r>
              <a:rPr lang="es-AR" dirty="0" smtClean="0"/>
              <a:t>Anexo Texto original según RG AFIP Nº 2300/2007 Texto original según RG AFIP Nº 2300/2007 :</a:t>
            </a:r>
          </a:p>
          <a:p>
            <a:pPr>
              <a:defRPr/>
            </a:pPr>
            <a:r>
              <a:rPr lang="es-AR" dirty="0" smtClean="0"/>
              <a:t>Texto original según RG AFIP Nº 2300/2007 </a:t>
            </a:r>
            <a:r>
              <a:rPr lang="es-AR" dirty="0" smtClean="0">
                <a:hlinkClick r:id="rId48" action="ppaction://hlinkfile"/>
              </a:rPr>
              <a:t>Visualizar Texto</a:t>
            </a:r>
            <a:endParaRPr lang="es-AR" dirty="0" smtClean="0"/>
          </a:p>
          <a:p>
            <a:pPr>
              <a:defRPr/>
            </a:pPr>
            <a:r>
              <a:rPr lang="es-AR" dirty="0" smtClean="0"/>
              <a:t>ANEXO XI - RG N° 2300(AFIP).</a:t>
            </a:r>
            <a:br>
              <a:rPr lang="es-AR" dirty="0" smtClean="0"/>
            </a:br>
            <a:endParaRPr lang="es-AR" dirty="0" smtClean="0"/>
          </a:p>
          <a:p>
            <a:pPr>
              <a:defRPr/>
            </a:pPr>
            <a:r>
              <a:rPr lang="es-AR" dirty="0" smtClean="0"/>
              <a:t>A los efectos indicados en el tercer párrafo del Artículo 6º deberá darse cumplimiento a los siguientes requisitos:</a:t>
            </a:r>
          </a:p>
          <a:p>
            <a:pPr>
              <a:defRPr/>
            </a:pPr>
            <a:r>
              <a:rPr lang="es-AR" dirty="0" smtClean="0"/>
              <a:t>a) Corresponderá utilizar libros o registros -manuales o computadorizados- que cumplan con las formalidades establecidas en los puntos 1, 2, 3, 4 y, en su caso 5, del Artículo 54 del Código de Comercio.</a:t>
            </a:r>
          </a:p>
          <a:p>
            <a:pPr>
              <a:defRPr/>
            </a:pPr>
            <a:r>
              <a:rPr lang="es-AR" dirty="0" smtClean="0"/>
              <a:t>b) Los libros o registros establecidos por normas emanadas de autoridades nacionales, provinciales o municipales, llevados por los sujetos mencionados en el Artículo 6º de la presente resolución general, serán válidos, siempre que contengan los datos requeridos en este anexo.</a:t>
            </a:r>
          </a:p>
          <a:p>
            <a:pPr>
              <a:defRPr/>
            </a:pPr>
            <a:r>
              <a:rPr lang="es-AR" dirty="0" smtClean="0"/>
              <a:t>c) La registración a que se refiere el presente anexo deberá efectuarse dentro de los plazos previstos en la Resolución General Nº 1415, sus modificatorias y complementarias.</a:t>
            </a:r>
          </a:p>
          <a:p>
            <a:pPr>
              <a:defRPr/>
            </a:pPr>
            <a:r>
              <a:rPr lang="es-AR" dirty="0" smtClean="0"/>
              <a:t>d) Los libros o registros contemplados en esta norma deberán encontrarse a disposición de personal fiscalizador de esta Administración Federal en el domicilio fiscal del contribuyente.</a:t>
            </a:r>
          </a:p>
          <a:p>
            <a:pPr>
              <a:defRPr/>
            </a:pPr>
            <a:r>
              <a:rPr lang="es-AR" dirty="0" smtClean="0"/>
              <a:t>e) Las registraciones deberán contener los siguientes datos:</a:t>
            </a:r>
          </a:p>
          <a:p>
            <a:pPr>
              <a:defRPr/>
            </a:pPr>
            <a:r>
              <a:rPr lang="es-AR" dirty="0" smtClean="0"/>
              <a:t>1. Clave </a:t>
            </a:r>
            <a:r>
              <a:rPr lang="es-AR" dirty="0" err="1" smtClean="0"/>
              <a:t>Unica</a:t>
            </a:r>
            <a:r>
              <a:rPr lang="es-AR" dirty="0" smtClean="0"/>
              <a:t> de Identificación Tributaria (C.U.I.T.) de la contraparte.</a:t>
            </a:r>
          </a:p>
          <a:p>
            <a:pPr>
              <a:defRPr/>
            </a:pPr>
            <a:r>
              <a:rPr lang="es-AR" dirty="0" smtClean="0"/>
              <a:t>2. Apellido y nombres o razón social de la contraparte.</a:t>
            </a:r>
          </a:p>
          <a:p>
            <a:pPr>
              <a:defRPr/>
            </a:pPr>
            <a:r>
              <a:rPr lang="es-AR" dirty="0" smtClean="0"/>
              <a:t>3. Fecha del comprobante.</a:t>
            </a:r>
          </a:p>
          <a:p>
            <a:pPr>
              <a:defRPr/>
            </a:pPr>
            <a:r>
              <a:rPr lang="es-AR" dirty="0" smtClean="0"/>
              <a:t>4. Tipo y número de comprobante.</a:t>
            </a:r>
          </a:p>
          <a:p>
            <a:pPr>
              <a:defRPr/>
            </a:pPr>
            <a:r>
              <a:rPr lang="es-AR" dirty="0" smtClean="0"/>
              <a:t>5. Tipo de grano o producto/locación/servicio.</a:t>
            </a:r>
          </a:p>
          <a:p>
            <a:pPr>
              <a:defRPr/>
            </a:pPr>
            <a:r>
              <a:rPr lang="es-AR" dirty="0" smtClean="0"/>
              <a:t>6. Cantidad.</a:t>
            </a:r>
          </a:p>
          <a:p>
            <a:pPr>
              <a:defRPr/>
            </a:pPr>
            <a:r>
              <a:rPr lang="es-AR" dirty="0" smtClean="0"/>
              <a:t>7. Importe Neto.</a:t>
            </a:r>
          </a:p>
          <a:p>
            <a:pPr>
              <a:defRPr/>
            </a:pPr>
            <a:r>
              <a:rPr lang="es-AR" dirty="0" smtClean="0"/>
              <a:t>8. Impuesto al valor agregado.</a:t>
            </a:r>
          </a:p>
          <a:p>
            <a:pPr>
              <a:defRPr/>
            </a:pPr>
            <a:r>
              <a:rPr lang="es-AR" dirty="0" smtClean="0"/>
              <a:t>9. Importe de la retención.</a:t>
            </a:r>
          </a:p>
          <a:p>
            <a:pPr>
              <a:defRPr/>
            </a:pPr>
            <a:r>
              <a:rPr lang="es-AR" dirty="0" smtClean="0"/>
              <a:t>10. Importe de la percepción.</a:t>
            </a:r>
          </a:p>
          <a:p>
            <a:pPr>
              <a:defRPr/>
            </a:pPr>
            <a:r>
              <a:rPr lang="es-AR" dirty="0" smtClean="0"/>
              <a:t>11. Otros conceptos.</a:t>
            </a:r>
          </a:p>
          <a:p>
            <a:pPr>
              <a:defRPr/>
            </a:pPr>
            <a:r>
              <a:rPr lang="es-AR" dirty="0" smtClean="0"/>
              <a:t>12. Importe Total.</a:t>
            </a:r>
          </a:p>
          <a:p>
            <a:pPr>
              <a:defRPr/>
            </a:pPr>
            <a:r>
              <a:rPr lang="es-AR" dirty="0" smtClean="0"/>
              <a:t>13. Número de contrato/canje (deberá relacionar a todos los comprobantes </a:t>
            </a:r>
            <a:r>
              <a:rPr lang="es-AR" dirty="0" err="1" smtClean="0"/>
              <a:t>respaldatorios</a:t>
            </a:r>
            <a:r>
              <a:rPr lang="es-AR" dirty="0" smtClean="0"/>
              <a:t> de la operación de canje).</a:t>
            </a:r>
          </a:p>
          <a:p>
            <a:pPr>
              <a:defRPr/>
            </a:pPr>
            <a:r>
              <a:rPr lang="es-AR" dirty="0" smtClean="0"/>
              <a:t>14. Tipo de canje (parcial o total).</a:t>
            </a:r>
          </a:p>
          <a:p>
            <a:pPr>
              <a:defRPr/>
            </a:pPr>
            <a:r>
              <a:rPr lang="es-AR" dirty="0" smtClean="0"/>
              <a:t>15. Tipo de operación (compra o venta).</a:t>
            </a:r>
          </a:p>
          <a:p>
            <a:pPr>
              <a:defRPr/>
            </a:pPr>
            <a:r>
              <a:rPr lang="es-AR" dirty="0" smtClean="0"/>
              <a:t>16. Clave </a:t>
            </a:r>
            <a:r>
              <a:rPr lang="es-AR" dirty="0" err="1" smtClean="0"/>
              <a:t>Unica</a:t>
            </a:r>
            <a:r>
              <a:rPr lang="es-AR" dirty="0" smtClean="0"/>
              <a:t> de Identificación Tributaria (C.U.I.T.) del corredor interviniente (de corresponder).</a:t>
            </a:r>
          </a:p>
          <a:p>
            <a:pPr>
              <a:defRPr/>
            </a:pPr>
            <a:r>
              <a:rPr lang="es-AR" dirty="0" smtClean="0"/>
              <a:t>17. Apellido y nombres o razón social del corredor interviniente (de corresponder).</a:t>
            </a:r>
          </a:p>
          <a:p>
            <a:pPr>
              <a:defRPr/>
            </a:pPr>
            <a:r>
              <a:rPr lang="es-AR" dirty="0" smtClean="0"/>
              <a:t>FIRMANTES</a:t>
            </a:r>
          </a:p>
          <a:p>
            <a:pPr>
              <a:defRPr/>
            </a:pPr>
            <a:r>
              <a:rPr lang="es-AR" dirty="0" smtClean="0"/>
              <a:t>Alberto R. Abad</a:t>
            </a:r>
          </a:p>
          <a:p>
            <a:pPr>
              <a:defRPr/>
            </a:pPr>
            <a:r>
              <a:rPr lang="es-AR" b="1" i="1" dirty="0" smtClean="0"/>
              <a:t>AFIP - Biblioteca Electrónica</a:t>
            </a:r>
            <a:r>
              <a:rPr lang="es-AR" dirty="0" smtClean="0"/>
              <a:t/>
            </a:r>
            <a:br>
              <a:rPr lang="es-AR" dirty="0" smtClean="0"/>
            </a:br>
            <a:r>
              <a:rPr lang="es-AR" i="1" dirty="0" smtClean="0"/>
              <a:t>Contáctenos en: </a:t>
            </a:r>
            <a:r>
              <a:rPr lang="es-AR" i="1" dirty="0" smtClean="0">
                <a:hlinkClick r:id="rId13"/>
              </a:rPr>
              <a:t>bibliotecaelectronica@afip.gov.ar</a:t>
            </a:r>
            <a:endParaRPr lang="es-AR" dirty="0" smtClean="0"/>
          </a:p>
          <a:p>
            <a:pPr>
              <a:defRPr/>
            </a:pPr>
            <a:endParaRPr lang="es-AR" dirty="0"/>
          </a:p>
        </p:txBody>
      </p:sp>
      <p:sp>
        <p:nvSpPr>
          <p:cNvPr id="4" name="3 Marcador de número de diapositiva"/>
          <p:cNvSpPr>
            <a:spLocks noGrp="1"/>
          </p:cNvSpPr>
          <p:nvPr>
            <p:ph type="sldNum" sz="quarter" idx="5"/>
          </p:nvPr>
        </p:nvSpPr>
        <p:spPr/>
        <p:txBody>
          <a:bodyPr/>
          <a:lstStyle/>
          <a:p>
            <a:pPr>
              <a:defRPr/>
            </a:pPr>
            <a:fld id="{2849BC06-F194-44DC-A52C-D69FABB4D780}" type="slidenum">
              <a:rPr lang="es-AR" smtClean="0"/>
              <a:pPr>
                <a:defRPr/>
              </a:pPr>
              <a:t>22</a:t>
            </a:fld>
            <a:endParaRPr lang="es-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smtClean="0"/>
              <a:t>ANALIZAR LAS DIFERENCIAS DE SANCIONES QUE IMPLICA ESTAR EN EL Apartado A o el B de la RG. 2300 ; PAG. 387/392 de TRATADO AGROPECUARIO…. ( Y REELER LA 2300 buscando SOLAMENTE LOS ARTICULOS QUE REFERENCIAN ESTE ANEXO).</a:t>
            </a:r>
          </a:p>
          <a:p>
            <a:pPr>
              <a:defRPr/>
            </a:pPr>
            <a:endParaRPr lang="es-AR" dirty="0" smtClean="0">
              <a:solidFill>
                <a:srgbClr val="FFFF00"/>
              </a:solidFill>
            </a:endParaRPr>
          </a:p>
          <a:p>
            <a:pPr>
              <a:defRPr/>
            </a:pPr>
            <a:r>
              <a:rPr lang="es-AR" dirty="0" smtClean="0">
                <a:solidFill>
                  <a:srgbClr val="FFFF00"/>
                </a:solidFill>
              </a:rPr>
              <a:t>Pareciera que las CAUSALES DEL B y C son más graves pero que las sanciones son similares ( salvo que se entienda que este caso el contribuyente no puede hacer nada para subsanar la infracción mientras que en las del A sí ) e incluso más leves ya que si se levanta la suspensión en el caso del AP.B se procede al reintegro de las retenciones cosa que no sucede con las del apartado A !! (ES CORRECTA ESTA INTERPRETACION ? ).</a:t>
            </a:r>
          </a:p>
          <a:p>
            <a:pPr>
              <a:defRPr/>
            </a:pPr>
            <a:endParaRPr lang="es-AR" dirty="0" smtClean="0">
              <a:solidFill>
                <a:srgbClr val="FFFF00"/>
              </a:solidFill>
            </a:endParaRPr>
          </a:p>
          <a:p>
            <a:pPr>
              <a:defRPr/>
            </a:pPr>
            <a:r>
              <a:rPr lang="es-AR" dirty="0" smtClean="0">
                <a:solidFill>
                  <a:srgbClr val="FFFF00"/>
                </a:solidFill>
              </a:rPr>
              <a:t>EL APARTADO B ( art.50 RG 2300)  IMPLICA UN PERIODO DE CARENCIA DE 12 MESES Y SE PUEDE PEDIR LA REINCLUSION.</a:t>
            </a:r>
          </a:p>
          <a:p>
            <a:pPr>
              <a:defRPr/>
            </a:pPr>
            <a:r>
              <a:rPr lang="es-AR" dirty="0" smtClean="0"/>
              <a:t>Artículo 50:</a:t>
            </a:r>
          </a:p>
          <a:p>
            <a:pPr>
              <a:defRPr/>
            </a:pPr>
            <a:r>
              <a:rPr lang="es-AR" dirty="0" smtClean="0"/>
              <a:t>Art. 50. - La exclusión del "Registro" producirá efectos a partir del quinto día corrido inmediato posterior, a aquel en que se efectúe la notificación prevista en el artículo anterior, inclusive.</a:t>
            </a:r>
          </a:p>
          <a:p>
            <a:pPr>
              <a:defRPr/>
            </a:pPr>
            <a:r>
              <a:rPr lang="es-AR" b="1" dirty="0" smtClean="0"/>
              <a:t>El responsable excluido del "Registro" por haber incurrido en alguna de las situaciones previstas como incorrecta conducta fiscal en el Anexo VI, Apartado B, puntos 1., 2., 3., 4., 6., 7., 9., 10., 11.,15. y/o 16., podrá solicitar su inclusión al mismo luego de transcurridos DOCE (12) meses contados a partir de la fecha de la notificación prevista en el Artículo 49.</a:t>
            </a:r>
          </a:p>
          <a:p>
            <a:pPr>
              <a:defRPr/>
            </a:pPr>
            <a:r>
              <a:rPr lang="es-AR" b="1" dirty="0" smtClean="0"/>
              <a:t>Dicho plazo no será de aplicación cuando la exclusión se originara en las restantes situaciones previstas en el Anexo VI.</a:t>
            </a:r>
          </a:p>
          <a:p>
            <a:pPr>
              <a:defRPr/>
            </a:pPr>
            <a:endParaRPr lang="es-AR" dirty="0" smtClean="0">
              <a:solidFill>
                <a:srgbClr val="FFFF00"/>
              </a:solidFill>
            </a:endParaRPr>
          </a:p>
          <a:p>
            <a:pPr>
              <a:defRPr/>
            </a:pPr>
            <a:endParaRPr lang="es-AR" dirty="0" smtClean="0"/>
          </a:p>
          <a:p>
            <a:pPr>
              <a:defRPr/>
            </a:pPr>
            <a:endParaRPr lang="es-AR" dirty="0" smtClean="0"/>
          </a:p>
          <a:p>
            <a:pPr>
              <a:defRPr/>
            </a:pPr>
            <a:r>
              <a:rPr lang="es-AR" dirty="0" smtClean="0"/>
              <a:t>VER ART.40 </a:t>
            </a:r>
            <a:r>
              <a:rPr lang="es-AR" dirty="0" err="1" smtClean="0"/>
              <a:t>Inc.A</a:t>
            </a:r>
            <a:r>
              <a:rPr lang="es-AR" dirty="0" smtClean="0"/>
              <a:t> ) AP. A e </a:t>
            </a:r>
            <a:r>
              <a:rPr lang="es-AR" dirty="0" err="1" smtClean="0"/>
              <a:t>Inc.B</a:t>
            </a:r>
            <a:r>
              <a:rPr lang="es-AR" dirty="0" smtClean="0"/>
              <a:t>) </a:t>
            </a:r>
            <a:r>
              <a:rPr lang="es-AR" dirty="0" err="1" smtClean="0"/>
              <a:t>ap.B</a:t>
            </a:r>
            <a:r>
              <a:rPr lang="es-AR" dirty="0" smtClean="0"/>
              <a:t> Y C </a:t>
            </a:r>
          </a:p>
          <a:p>
            <a:pPr>
              <a:defRPr/>
            </a:pPr>
            <a:r>
              <a:rPr lang="es-AR" dirty="0" smtClean="0"/>
              <a:t>41/42 implican retener el cien por ciento del IVA pero no diferencia CAUSALES.</a:t>
            </a:r>
          </a:p>
          <a:p>
            <a:pPr>
              <a:defRPr/>
            </a:pPr>
            <a:r>
              <a:rPr lang="es-AR" dirty="0" smtClean="0"/>
              <a:t>art. 43</a:t>
            </a:r>
          </a:p>
          <a:p>
            <a:pPr>
              <a:defRPr/>
            </a:pPr>
            <a:r>
              <a:rPr lang="es-AR" dirty="0" smtClean="0"/>
              <a:t>Art. 44</a:t>
            </a:r>
          </a:p>
          <a:p>
            <a:pPr>
              <a:defRPr/>
            </a:pPr>
            <a:r>
              <a:rPr lang="es-AR" dirty="0" smtClean="0"/>
              <a:t> </a:t>
            </a:r>
          </a:p>
          <a:p>
            <a:pPr>
              <a:defRPr/>
            </a:pPr>
            <a:r>
              <a:rPr lang="es-AR" dirty="0" smtClean="0"/>
              <a:t>ARTICULO 40.- Este Organismo </a:t>
            </a:r>
            <a:r>
              <a:rPr lang="es-AR" b="1" dirty="0" smtClean="0"/>
              <a:t>podrá disponer la suspensión </a:t>
            </a:r>
            <a:r>
              <a:rPr lang="es-AR" dirty="0" smtClean="0"/>
              <a:t>transitoria del responsable incluido en el "Registro" -excepto corredores- cuando se verifique:</a:t>
            </a:r>
          </a:p>
          <a:p>
            <a:pPr>
              <a:defRPr/>
            </a:pPr>
            <a:r>
              <a:rPr lang="es-AR" b="1" dirty="0" smtClean="0"/>
              <a:t>a) Alguna de las situaciones previstas en el Anexo VI, Apartado A.</a:t>
            </a:r>
          </a:p>
          <a:p>
            <a:pPr>
              <a:defRPr/>
            </a:pPr>
            <a:r>
              <a:rPr lang="es-AR" b="1" dirty="0" smtClean="0"/>
              <a:t>b) Cualquiera de las situaciones indicadas en el Anexo VI, Apartados B o C.</a:t>
            </a:r>
          </a:p>
          <a:p>
            <a:pPr>
              <a:defRPr/>
            </a:pPr>
            <a:r>
              <a:rPr lang="es-AR" dirty="0" smtClean="0"/>
              <a:t>De resultar procedente la suspensión del responsable en el "Registro", este Organismo publicará en el Boletín Oficial el apellido y nombres, razón social o denominación, la Clave </a:t>
            </a:r>
            <a:r>
              <a:rPr lang="es-AR" dirty="0" err="1" smtClean="0"/>
              <a:t>Unica</a:t>
            </a:r>
            <a:r>
              <a:rPr lang="es-AR" dirty="0" smtClean="0"/>
              <a:t> de Identificación Tributaria (C.U.I.T.), la categoría del operador de acuerdo con lo definido en el Artículo 22, las causales que motivaron la suspensión y el inciso del presente artículo en virtud del cual se dispuso dicha medida.</a:t>
            </a:r>
          </a:p>
          <a:p>
            <a:pPr>
              <a:defRPr/>
            </a:pPr>
            <a:endParaRPr lang="es-AR" dirty="0" smtClean="0"/>
          </a:p>
          <a:p>
            <a:pPr>
              <a:defRPr/>
            </a:pPr>
            <a:r>
              <a:rPr lang="es-AR" dirty="0" smtClean="0"/>
              <a:t>Art. 41. - En todos los casos, la suspensión transitoria de un sujeto incluido en el "Registro" implicará el archivo de los trámites interpuestos respecto de éste y determinará la aplicación, durante la vigencia de la suspensión, de las alícuotas de retención que a continuación se indican:</a:t>
            </a:r>
          </a:p>
          <a:p>
            <a:pPr>
              <a:defRPr/>
            </a:pPr>
            <a:r>
              <a:rPr lang="es-AR" dirty="0" smtClean="0"/>
              <a:t>a) DIEZ CON CINCUENTA CENTESIMOS POR CIENTO (10,50%): en las operaciones de venta de los productos indicados en el inciso a) del Artículo 1º.</a:t>
            </a:r>
          </a:p>
          <a:p>
            <a:pPr>
              <a:defRPr/>
            </a:pPr>
            <a:r>
              <a:rPr lang="es-AR" dirty="0" smtClean="0"/>
              <a:t>b) VEINTIUNO POR CIENTO (21%): en las operaciones de venta del producto aludido en el </a:t>
            </a:r>
            <a:r>
              <a:rPr lang="es-AR" dirty="0" err="1" smtClean="0"/>
              <a:t>incisob</a:t>
            </a:r>
            <a:r>
              <a:rPr lang="es-AR" dirty="0" smtClean="0"/>
              <a:t>) del Artículo 1º.</a:t>
            </a:r>
          </a:p>
          <a:p>
            <a:pPr>
              <a:defRPr/>
            </a:pPr>
            <a:r>
              <a:rPr lang="es-AR" dirty="0" smtClean="0"/>
              <a:t>Las sumas de las retenciones practicadas por aplicación de lo dispuesto en este artículo resultarán susceptibles de compensación de acuerdo con lo previsto en el Artículo 9º.</a:t>
            </a:r>
          </a:p>
          <a:p>
            <a:pPr>
              <a:defRPr/>
            </a:pPr>
            <a:r>
              <a:rPr lang="es-AR" dirty="0" smtClean="0"/>
              <a:t>Artículo 42:</a:t>
            </a:r>
          </a:p>
          <a:p>
            <a:pPr>
              <a:defRPr/>
            </a:pPr>
            <a:r>
              <a:rPr lang="es-AR" dirty="0" smtClean="0"/>
              <a:t>Art. 42. - La suspensión a que se refiere el Artículo 40 tendrá efectos a partir del segundo día corrido inmediato siguiente, inclusive, al de la publicación en el Boletín Oficial de los datos del responsable suspendido.</a:t>
            </a:r>
          </a:p>
          <a:p>
            <a:pPr>
              <a:defRPr/>
            </a:pPr>
            <a:endParaRPr lang="es-AR" dirty="0" smtClean="0"/>
          </a:p>
          <a:p>
            <a:pPr>
              <a:defRPr/>
            </a:pPr>
            <a:r>
              <a:rPr lang="es-AR" dirty="0" smtClean="0"/>
              <a:t>Artículo 43 Texto vigente según RG AFIP Nº 2353/2007:</a:t>
            </a:r>
          </a:p>
          <a:p>
            <a:pPr>
              <a:defRPr/>
            </a:pPr>
            <a:r>
              <a:rPr lang="es-AR" dirty="0" smtClean="0"/>
              <a:t>Art. 43. - La suspensión comprendida en el Artículo 40, inciso a</a:t>
            </a:r>
            <a:r>
              <a:rPr lang="es-AR" b="1" dirty="0" smtClean="0"/>
              <a:t>) </a:t>
            </a:r>
            <a:r>
              <a:rPr lang="es-AR" dirty="0" smtClean="0"/>
              <a:t>- </a:t>
            </a:r>
            <a:r>
              <a:rPr lang="es-AR" b="1" dirty="0" smtClean="0"/>
              <a:t>Alguna de las situaciones previstas en el Anexo VI, Apartado A.-, se extenderá por un plazo de SESENTA (60) días corridos contados desde el día inmediato siguiente, inclusive, al de la publicación en el Boletín Oficial de los datos del responsable suspendido.</a:t>
            </a:r>
          </a:p>
          <a:p>
            <a:pPr>
              <a:defRPr/>
            </a:pPr>
            <a:r>
              <a:rPr lang="es-AR" b="1" dirty="0" smtClean="0">
                <a:solidFill>
                  <a:srgbClr val="FFFF00"/>
                </a:solidFill>
              </a:rPr>
              <a:t>Las retenciones sufridas durante el período de suspensión no estarán sujetas al reintegro sistemático previsto en el Título III.</a:t>
            </a:r>
          </a:p>
          <a:p>
            <a:pPr>
              <a:defRPr/>
            </a:pPr>
            <a:r>
              <a:rPr lang="es-AR" dirty="0" smtClean="0"/>
              <a:t>"El responsable deberá, dentro del citado lapso, proceder a subsanar el incumplimiento que diera origen a la suspensión. Cuando este Organismo verifique en forma sistémica la regularización del incumplimiento procederá en forma automática y sin que para ello se requiera presentación por parte del contribuyente, a publicar el levantamiento de la suspensión en su página 'web' (http://www.afip.gov.ar), el cual tendrá efectos a partir del segundo día corrido inmediato siguiente, inclusive, al de su publicación."</a:t>
            </a:r>
          </a:p>
          <a:p>
            <a:pPr>
              <a:defRPr/>
            </a:pPr>
            <a:r>
              <a:rPr lang="es-AR" dirty="0" smtClean="0"/>
              <a:t>Este Organismo excluirá del "Registro" de pleno derecho al responsable que no subsane el incumplimiento que diera origen a la suspensión dentro del plazo de SESENTA (60) días corridos indicado en el primer párrafo.</a:t>
            </a:r>
          </a:p>
          <a:p>
            <a:pPr>
              <a:defRPr/>
            </a:pPr>
            <a:r>
              <a:rPr lang="es-AR" dirty="0" smtClean="0"/>
              <a:t>En tal caso, el responsable permanecerá suspendido hasta tanto tenga efecto la exclusión del "Registro" conforme las previsiones del Artículo 50.</a:t>
            </a:r>
          </a:p>
          <a:p>
            <a:pPr>
              <a:defRPr/>
            </a:pPr>
            <a:endParaRPr lang="es-AR" dirty="0" smtClean="0"/>
          </a:p>
          <a:p>
            <a:pPr>
              <a:defRPr/>
            </a:pPr>
            <a:r>
              <a:rPr lang="es-AR" dirty="0" smtClean="0"/>
              <a:t>Artículo 44 Texto vigente según RG AFIP Nº 2353/2007:</a:t>
            </a:r>
          </a:p>
          <a:p>
            <a:pPr>
              <a:defRPr/>
            </a:pPr>
            <a:r>
              <a:rPr lang="es-AR" dirty="0" smtClean="0"/>
              <a:t>Art. 44. - La suspensión del responsable comprendido en alguna de las causales aludidas en el Artículo 40, inciso b), </a:t>
            </a:r>
            <a:r>
              <a:rPr lang="es-AR" b="1" dirty="0" smtClean="0"/>
              <a:t>Cualquiera de las situaciones indicadas en el Anexo VI, Apartados B o C.</a:t>
            </a:r>
            <a:r>
              <a:rPr lang="es-AR" dirty="0" smtClean="0"/>
              <a:t> </a:t>
            </a:r>
            <a:r>
              <a:rPr lang="es-AR" b="1" dirty="0" smtClean="0"/>
              <a:t>se extenderá desde el segundo día corrido inmediato siguiente, inclusive, al de la publicación en el Boletín Oficial de los datos del responsable suspendido y hasta tanto tenga efecto la resolución de exclusión del "Registro" conforme las previsiones del Artículo 50</a:t>
            </a:r>
            <a:r>
              <a:rPr lang="es-AR" dirty="0" smtClean="0"/>
              <a:t>.</a:t>
            </a:r>
          </a:p>
          <a:p>
            <a:pPr>
              <a:defRPr/>
            </a:pPr>
            <a:r>
              <a:rPr lang="es-AR" dirty="0" smtClean="0"/>
              <a:t>"</a:t>
            </a:r>
            <a:r>
              <a:rPr lang="es-AR" b="1" dirty="0" smtClean="0"/>
              <a:t>De corresponder el levantamiento de la suspensión con permanencia del responsable en el 'Registro</a:t>
            </a:r>
            <a:r>
              <a:rPr lang="es-AR" dirty="0" smtClean="0"/>
              <a:t>', este Organismo procederá a su publicación en la página 'web' institucional (http://www.afip.gov.ar), el cual tendrá efectos a partir del segundo día corrido inmediato siguiente, inclusive, al de su publicación."</a:t>
            </a:r>
          </a:p>
          <a:p>
            <a:pPr>
              <a:defRPr/>
            </a:pPr>
            <a:r>
              <a:rPr lang="es-AR" b="1" dirty="0" smtClean="0"/>
              <a:t>Asimismo, el responsable tendrá derecho:</a:t>
            </a:r>
          </a:p>
          <a:p>
            <a:pPr marL="228600" indent="-228600">
              <a:buFontTx/>
              <a:buAutoNum type="alphaLcParenR"/>
              <a:defRPr/>
            </a:pPr>
            <a:r>
              <a:rPr lang="es-AR" b="1" dirty="0" smtClean="0"/>
              <a:t>Al reintegro sistemático de acuerdo con los porcentajes que </a:t>
            </a:r>
            <a:r>
              <a:rPr lang="es-AR" dirty="0" smtClean="0"/>
              <a:t>prevé el Artículo 53, de tratarse de un productor o acopiador que vende productos de propia producción, o al reintegro parcial previsto en el Artículo 63, de tratarse de un sujeto comprendido en el Artículo 2º inciso c).</a:t>
            </a:r>
          </a:p>
          <a:p>
            <a:pPr marL="228600" indent="-228600">
              <a:buFontTx/>
              <a:buAutoNum type="alphaLcParenR"/>
              <a:defRPr/>
            </a:pPr>
            <a:endParaRPr lang="es-AR" dirty="0" smtClean="0"/>
          </a:p>
          <a:p>
            <a:pPr marL="228600" indent="-228600">
              <a:defRPr/>
            </a:pPr>
            <a:endParaRPr lang="es-AR" dirty="0" smtClean="0"/>
          </a:p>
          <a:p>
            <a:pPr>
              <a:defRPr/>
            </a:pPr>
            <a:r>
              <a:rPr lang="es-AR" dirty="0" smtClean="0"/>
              <a:t>Artículo 32 F PROCEDENCIA DE LA SOLICITUD. PUBLICACION EN LA PAGINA WEB INSTITUCIONAL. </a:t>
            </a:r>
            <a:r>
              <a:rPr lang="es-AR" dirty="0" err="1" smtClean="0"/>
              <a:t>EFECTOSTexto</a:t>
            </a:r>
            <a:r>
              <a:rPr lang="es-AR" dirty="0" smtClean="0"/>
              <a:t> vigente según RG AFIP Nº 2749/2010:</a:t>
            </a:r>
          </a:p>
          <a:p>
            <a:pPr>
              <a:defRPr/>
            </a:pPr>
            <a:r>
              <a:rPr lang="es-AR" dirty="0" smtClean="0"/>
              <a:t>ARTICULO 32</a:t>
            </a:r>
            <a:r>
              <a:rPr lang="es-AR" b="1" dirty="0" smtClean="0"/>
              <a:t>.-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el aporte de documentación o datos adicionales vinculados al análisis y trámite de la solicitud presentada y otorgar al efecto un plazo al responsable.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contados a partir del día inmediato siguiente, inclusive, al de la aceptación formal de la solicitud interpuesta.</a:t>
            </a:r>
          </a:p>
          <a:p>
            <a:pPr>
              <a:defRPr/>
            </a:pPr>
            <a:r>
              <a:rPr lang="es-AR" dirty="0" smtClean="0"/>
              <a:t>Cuando se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De resultar procedente la solicitud se actualizará el "Registro" en el sitio "web" institucional (http://www.afip.gob.ar) indicando el apellido y nombres, razón social o denominación, la Clave </a:t>
            </a:r>
            <a:r>
              <a:rPr lang="es-AR" dirty="0" err="1" smtClean="0"/>
              <a:t>Unica</a:t>
            </a:r>
            <a:r>
              <a:rPr lang="es-AR" dirty="0" smtClean="0"/>
              <a:t> de Identificación Tributaria (C.U.I.T.), la categoría del operador de acuerdo con lo definido en el Artículo 22, la Clave Bancaria Uniforme (C.B.U.) del responsable -excepto corredor- informada y aceptada en el "REGISTRO DE CLAVES BANCARIAS UNIFORMES" con arreglo a lo previsto en la Resolución General Nº 2.675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Modificado por:</a:t>
            </a:r>
          </a:p>
          <a:p>
            <a:pPr>
              <a:defRPr/>
            </a:pPr>
            <a:r>
              <a:rPr lang="es-AR" dirty="0" smtClean="0">
                <a:hlinkClick r:id="rId3" action="ppaction://hlinkfile"/>
              </a:rPr>
              <a:t>Resolución General Nº 2749/2010</a:t>
            </a:r>
            <a:r>
              <a:rPr lang="es-AR" dirty="0" smtClean="0"/>
              <a:t> Articulo Nº 1 (Artículo sustituido)</a:t>
            </a:r>
          </a:p>
          <a:p>
            <a:pPr marL="228600" indent="-228600">
              <a:defRPr/>
            </a:pPr>
            <a:endParaRPr lang="es-AR" dirty="0" smtClean="0"/>
          </a:p>
          <a:p>
            <a:pPr>
              <a:defRPr/>
            </a:pPr>
            <a:endParaRPr lang="es-AR" dirty="0" smtClean="0"/>
          </a:p>
          <a:p>
            <a:pPr>
              <a:defRPr/>
            </a:pPr>
            <a:endParaRPr lang="es-AR" dirty="0" smtClean="0"/>
          </a:p>
          <a:p>
            <a:pPr>
              <a:defRPr/>
            </a:pPr>
            <a:endParaRPr lang="es-AR" dirty="0" smtClean="0"/>
          </a:p>
          <a:p>
            <a:pPr>
              <a:defRPr/>
            </a:pPr>
            <a:endParaRPr lang="es-AR" dirty="0" smtClean="0"/>
          </a:p>
          <a:p>
            <a:pPr>
              <a:defRPr/>
            </a:pPr>
            <a:endParaRPr lang="es-AR" dirty="0" smtClean="0"/>
          </a:p>
          <a:p>
            <a:pPr>
              <a:defRPr/>
            </a:pPr>
            <a:endParaRPr lang="es-AR" dirty="0"/>
          </a:p>
        </p:txBody>
      </p:sp>
      <p:sp>
        <p:nvSpPr>
          <p:cNvPr id="4" name="3 Marcador de número de diapositiva"/>
          <p:cNvSpPr>
            <a:spLocks noGrp="1"/>
          </p:cNvSpPr>
          <p:nvPr>
            <p:ph type="sldNum" sz="quarter" idx="5"/>
          </p:nvPr>
        </p:nvSpPr>
        <p:spPr/>
        <p:txBody>
          <a:bodyPr/>
          <a:lstStyle/>
          <a:p>
            <a:pPr>
              <a:defRPr/>
            </a:pPr>
            <a:fld id="{E3A4632F-6549-4DD3-97BF-462A9C4858A3}" type="slidenum">
              <a:rPr lang="es-AR" smtClean="0"/>
              <a:pPr>
                <a:defRPr/>
              </a:pPr>
              <a:t>23</a:t>
            </a:fld>
            <a:endParaRPr lang="es-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smtClean="0"/>
              <a:t>CONCLUSION : Aparentemente la AFIP le dará un rol protagónico a esta información sobre CAPACIDAD PRODUCTIVA y la usará como pivote para determinar y/o justipreciar el grado de veracidad o congruencia de muchas otras obligaciones fiscales  ( </a:t>
            </a:r>
            <a:r>
              <a:rPr lang="es-AR" dirty="0" err="1" smtClean="0"/>
              <a:t>vg</a:t>
            </a:r>
            <a:r>
              <a:rPr lang="es-AR" dirty="0" smtClean="0"/>
              <a:t>. Las existencias finales en las DD.JJ.IG , Cartas de Porte, CTG, etc. ) </a:t>
            </a:r>
          </a:p>
          <a:p>
            <a:pPr>
              <a:defRPr/>
            </a:pPr>
            <a:r>
              <a:rPr lang="es-AR" dirty="0" smtClean="0"/>
              <a:t>Por </a:t>
            </a:r>
            <a:r>
              <a:rPr lang="es-AR" dirty="0" err="1" smtClean="0"/>
              <a:t>ej</a:t>
            </a:r>
            <a:r>
              <a:rPr lang="es-AR" dirty="0" smtClean="0"/>
              <a:t> si no cumplo con esta resolución y </a:t>
            </a:r>
            <a:r>
              <a:rPr lang="es-AR" b="1" dirty="0" smtClean="0"/>
              <a:t>me excluyen del RFOG implicará que no podré sacar CTG – aunque obtuviera C.P en cantidad limitada o reducida – y por tanto no podré trasladar la producción !! ). Verificar de dónde surge lo del CTG ya que aunque algún autor lo mencione es ilógico ya que no podría mover su producción mientras que la penalidad son las mayores retenciones de </a:t>
            </a:r>
            <a:r>
              <a:rPr lang="es-AR" b="1" smtClean="0"/>
              <a:t>IVA </a:t>
            </a:r>
            <a:endParaRPr lang="es-AR" b="1" dirty="0"/>
          </a:p>
        </p:txBody>
      </p:sp>
      <p:sp>
        <p:nvSpPr>
          <p:cNvPr id="4" name="3 Marcador de número de diapositiva"/>
          <p:cNvSpPr>
            <a:spLocks noGrp="1"/>
          </p:cNvSpPr>
          <p:nvPr>
            <p:ph type="sldNum" sz="quarter" idx="5"/>
          </p:nvPr>
        </p:nvSpPr>
        <p:spPr/>
        <p:txBody>
          <a:bodyPr/>
          <a:lstStyle/>
          <a:p>
            <a:pPr>
              <a:defRPr/>
            </a:pPr>
            <a:fld id="{F17E5D4B-087F-469D-87D9-6C4351B8D4C1}" type="slidenum">
              <a:rPr lang="es-AR" smtClean="0"/>
              <a:pPr>
                <a:defRPr/>
              </a:pPr>
              <a:t>24</a:t>
            </a:fld>
            <a:endParaRPr lang="es-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smtClean="0"/>
              <a:t>CONCLUSION : Aparentemente la AFIP le dará un rol protagónico a esta información sobre CAPACIDAD PRODUCTIVA y la usará como pivote para determinar y/o justipreciar el grado de veracidad o congruencia de muchas otras obligaciones fiscales  ( </a:t>
            </a:r>
            <a:r>
              <a:rPr lang="es-AR" dirty="0" err="1" smtClean="0"/>
              <a:t>vg</a:t>
            </a:r>
            <a:r>
              <a:rPr lang="es-AR" dirty="0" smtClean="0"/>
              <a:t>. Las existencias finales en las DD.JJ.IG , Cartas de Porte, CTG, etc. ) </a:t>
            </a:r>
          </a:p>
          <a:p>
            <a:pPr>
              <a:defRPr/>
            </a:pPr>
            <a:r>
              <a:rPr lang="es-AR" dirty="0" smtClean="0"/>
              <a:t>Por </a:t>
            </a:r>
            <a:r>
              <a:rPr lang="es-AR" dirty="0" err="1" smtClean="0"/>
              <a:t>ej</a:t>
            </a:r>
            <a:r>
              <a:rPr lang="es-AR" dirty="0" smtClean="0"/>
              <a:t> si no cumplo con esta resolución y </a:t>
            </a:r>
            <a:r>
              <a:rPr lang="es-AR" b="1" dirty="0" smtClean="0"/>
              <a:t>me excluyen del RFOG implicará que no podré sacar CTG – aunque obtuviera C.P en cantidad limitada o reducida – y por tanto no podré trasladar la producción !! ). Verificar de dónde surge lo del CTG ya que aunque algún autor lo mencione es ilógico ya que no podría mover su producción mientras que la penalidad son las mayores retenciones de IVA </a:t>
            </a:r>
            <a:endParaRPr lang="es-AR" b="1" dirty="0"/>
          </a:p>
        </p:txBody>
      </p:sp>
      <p:sp>
        <p:nvSpPr>
          <p:cNvPr id="4" name="3 Marcador de número de diapositiva"/>
          <p:cNvSpPr>
            <a:spLocks noGrp="1"/>
          </p:cNvSpPr>
          <p:nvPr>
            <p:ph type="sldNum" sz="quarter" idx="5"/>
          </p:nvPr>
        </p:nvSpPr>
        <p:spPr/>
        <p:txBody>
          <a:bodyPr/>
          <a:lstStyle/>
          <a:p>
            <a:pPr>
              <a:defRPr/>
            </a:pPr>
            <a:fld id="{CD7F8FAC-20BF-4D4E-BC07-6E52515A3A7D}" type="slidenum">
              <a:rPr lang="es-AR" smtClean="0"/>
              <a:pPr>
                <a:defRPr/>
              </a:pPr>
              <a:t>25</a:t>
            </a:fld>
            <a:endParaRPr lang="es-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smtClean="0"/>
              <a:t>CONCLUSION : Aparentemente la AFIP le dará un rol protagónico a esta información sobre CAPACIDAD PRODUCTIVA y la usará como pivote para determinar y/o justipreciar el grado de veracidad o congruencia de muchas otras obligaciones fiscales  ( </a:t>
            </a:r>
            <a:r>
              <a:rPr lang="es-AR" dirty="0" err="1" smtClean="0"/>
              <a:t>vg</a:t>
            </a:r>
            <a:r>
              <a:rPr lang="es-AR" dirty="0" smtClean="0"/>
              <a:t>. Las existencias finales en las DD.JJ.IG , Cartas de Porte, CTG, etc. ) </a:t>
            </a:r>
          </a:p>
          <a:p>
            <a:pPr>
              <a:defRPr/>
            </a:pPr>
            <a:r>
              <a:rPr lang="es-AR" dirty="0" smtClean="0"/>
              <a:t>Por </a:t>
            </a:r>
            <a:r>
              <a:rPr lang="es-AR" dirty="0" err="1" smtClean="0"/>
              <a:t>ej</a:t>
            </a:r>
            <a:r>
              <a:rPr lang="es-AR" dirty="0" smtClean="0"/>
              <a:t> si no cumplo con esta resolución y </a:t>
            </a:r>
            <a:r>
              <a:rPr lang="es-AR" b="1" dirty="0" smtClean="0"/>
              <a:t>me excluyen del RFOG implicará que no podré sacar CTG – aunque obtuviera C.P en cantidad limitada o reducida – y por tanto no podré trasladar la producción !! ). Verificar de dónde surge lo del CTG ya que aunque algún autor lo mencione es ilógico ya que no podría mover su producción mientras que la penalidad son las mayores retenciones de IVA </a:t>
            </a:r>
            <a:endParaRPr lang="es-AR" b="1" dirty="0"/>
          </a:p>
        </p:txBody>
      </p:sp>
      <p:sp>
        <p:nvSpPr>
          <p:cNvPr id="4" name="3 Marcador de número de diapositiva"/>
          <p:cNvSpPr>
            <a:spLocks noGrp="1"/>
          </p:cNvSpPr>
          <p:nvPr>
            <p:ph type="sldNum" sz="quarter" idx="5"/>
          </p:nvPr>
        </p:nvSpPr>
        <p:spPr/>
        <p:txBody>
          <a:bodyPr/>
          <a:lstStyle/>
          <a:p>
            <a:pPr>
              <a:defRPr/>
            </a:pPr>
            <a:fld id="{2C321146-4597-4FDB-B225-9E5D7CEFA1CB}" type="slidenum">
              <a:rPr lang="es-AR" smtClean="0"/>
              <a:pPr>
                <a:defRPr/>
              </a:pPr>
              <a:t>26</a:t>
            </a:fld>
            <a:endParaRPr lang="es-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2750/2010</a:t>
            </a:r>
          </a:p>
          <a:p>
            <a:pPr>
              <a:defRPr/>
            </a:pPr>
            <a:r>
              <a:rPr lang="es-AR" dirty="0" smtClean="0"/>
              <a:t>18 de Enero de 2010</a:t>
            </a:r>
          </a:p>
          <a:p>
            <a:pPr>
              <a:defRPr/>
            </a:pPr>
            <a:r>
              <a:rPr lang="es-AR" dirty="0" smtClean="0"/>
              <a:t>Estado de la Norma: Vigente</a:t>
            </a:r>
          </a:p>
          <a:p>
            <a:pPr>
              <a:defRPr/>
            </a:pPr>
            <a:r>
              <a:rPr lang="es-AR" dirty="0" smtClean="0"/>
              <a:t>DATOS DE PUBLICACIÓN</a:t>
            </a:r>
          </a:p>
          <a:p>
            <a:pPr>
              <a:defRPr/>
            </a:pPr>
            <a:r>
              <a:rPr lang="es-AR" dirty="0" smtClean="0"/>
              <a:t>Boletín Oficial: 21 de Enero de 2010</a:t>
            </a:r>
          </a:p>
          <a:p>
            <a:pPr>
              <a:defRPr/>
            </a:pPr>
            <a:r>
              <a:rPr lang="es-AR" dirty="0" smtClean="0"/>
              <a:t>Boletín AFIP Nº 152, Marzo de 2010, página 475 </a:t>
            </a:r>
          </a:p>
          <a:p>
            <a:pPr>
              <a:defRPr/>
            </a:pPr>
            <a:r>
              <a:rPr lang="es-AR" dirty="0" smtClean="0"/>
              <a:t>ASUNTO</a:t>
            </a:r>
          </a:p>
          <a:p>
            <a:pPr>
              <a:defRPr/>
            </a:pPr>
            <a:r>
              <a:rPr lang="es-AR" dirty="0" smtClean="0"/>
              <a:t>PROCEDIMIENTO. IMPUESTO AL VALOR AGREGADO. Productores de granos. Régimen de información de capacidad productiva. Resolución General N° 2.300, sus modificatorias y complementarias. Resolución General N° 2.596, sus modificatorias y complementarias. Norma complementaria.</a:t>
            </a:r>
          </a:p>
          <a:p>
            <a:pPr>
              <a:defRPr/>
            </a:pPr>
            <a:r>
              <a:rPr lang="es-AR" dirty="0" smtClean="0"/>
              <a:t>GENERALIDADES</a:t>
            </a:r>
          </a:p>
          <a:p>
            <a:pPr>
              <a:defRPr/>
            </a:pPr>
            <a:r>
              <a:rPr lang="es-AR" dirty="0" smtClean="0"/>
              <a:t>Cantidad de Artículos: 9</a:t>
            </a:r>
          </a:p>
          <a:p>
            <a:pPr>
              <a:defRPr/>
            </a:pPr>
            <a:r>
              <a:rPr lang="es-AR" dirty="0" smtClean="0"/>
              <a:t>Entrada en vigencia establecida por el articulo 8</a:t>
            </a:r>
          </a:p>
          <a:p>
            <a:pPr>
              <a:defRPr/>
            </a:pPr>
            <a:r>
              <a:rPr lang="es-AR" dirty="0" smtClean="0"/>
              <a:t>Fecha de Entrada en Vigencia: 21/01/2010</a:t>
            </a:r>
          </a:p>
          <a:p>
            <a:pPr>
              <a:defRPr/>
            </a:pPr>
            <a:r>
              <a:rPr lang="es-AR" dirty="0" smtClean="0"/>
              <a:t>Complementa a:</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4" action="ppaction://hlinkfile"/>
              </a:rPr>
              <a:t>Artículo 4</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6" action="ppaction://hlinkfile"/>
              </a:rPr>
              <a:t>Artículo 6</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4" action="ppaction://hlinkfile"/>
              </a:rPr>
              <a:t>Anexo II</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7" action="ppaction://hlinkfile"/>
              </a:rPr>
              <a:t>Anexo III</a:t>
            </a:r>
            <a:endParaRPr lang="es-AR" dirty="0" smtClean="0"/>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PROCEDIMIENTO TRIBUTARIO-COMERCIALIZACION DE PRODUCTOS AGROPECUARIOS-GRANOS</a:t>
            </a:r>
          </a:p>
          <a:p>
            <a:pPr>
              <a:defRPr/>
            </a:pPr>
            <a:r>
              <a:rPr lang="es-AR" dirty="0" smtClean="0"/>
              <a:t>VISTO</a:t>
            </a:r>
          </a:p>
          <a:p>
            <a:pPr>
              <a:defRPr/>
            </a:pPr>
            <a:r>
              <a:rPr lang="es-AR" dirty="0" smtClean="0"/>
              <a:t>VISTO la Actuación SIGEA Nº 10056-978-2009 del Registro de esta Administración Federal, y</a:t>
            </a:r>
          </a:p>
          <a:p>
            <a:pPr>
              <a:defRPr/>
            </a:pPr>
            <a:r>
              <a:rPr lang="es-AR" dirty="0" smtClean="0"/>
              <a:t>CONSIDERANDO</a:t>
            </a:r>
          </a:p>
          <a:p>
            <a:pPr>
              <a:defRPr/>
            </a:pPr>
            <a:r>
              <a:rPr lang="es-AR" dirty="0" smtClean="0"/>
              <a:t>Que, con el objetivo de optimizar las funciones de aplicación y fiscalización que le competen, resulta vital para esta Administración Federal contar con información acerca de las existencias y de la capacidad de producción, por cultivos y campaña, que poseen los productores de granos, habida cuenta su incidencia directa en los diferentes gravámenes que recaen sobre dicha actividad.</a:t>
            </a:r>
          </a:p>
          <a:p>
            <a:pPr>
              <a:defRPr/>
            </a:pPr>
            <a:r>
              <a:rPr lang="es-AR" dirty="0" smtClean="0"/>
              <a:t>Que a tal efecto deviene necesario establecer un régimen de información a cargo de los sujetos citados precedentemente.</a:t>
            </a:r>
          </a:p>
          <a:p>
            <a:pPr>
              <a:defRPr/>
            </a:pPr>
            <a:r>
              <a:rPr lang="es-AR" dirty="0" smtClean="0"/>
              <a:t>Que, con el fin de garantizar su oportuno y cabal cumplimiento, corresponde prever las implicancias de los desvíos que se constaten frente al "Registro Fiscal de Operadores en la Compraventa de Granos y Legumbres Secas", establecido mediante la Resolución General N° 2.300, sus modificatorias y complementarias, así como a la registración de contratos y operaciones prevista por la Resolución General N° 2.596, sus modificatorias y complementarias.</a:t>
            </a:r>
          </a:p>
          <a:p>
            <a:pPr>
              <a:defRPr/>
            </a:pPr>
            <a:r>
              <a:rPr lang="es-AR" dirty="0" smtClean="0"/>
              <a:t>Que han tomado la intervención que les compete la Dirección de Legislación, las Subdirecciones Generales de Asuntos Jurídicos, de Fiscalización y de Sistemas y Telecomunicaciones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 11.683, texto ordenado en 1998 y sus modificaciones, y el Artículo 7° del Decreto N° 618 del 10 de julio de 1997, sus modificatorios y sus complementarios.</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hlinkClick r:id="rId8" action="ppaction://hlinkfile"/>
              </a:rPr>
              <a:t>Ley Nº 20631 (T.O. 1997)</a:t>
            </a:r>
            <a:r>
              <a:rPr lang="es-AR" dirty="0" smtClean="0"/>
              <a:t> Articulo Nº 27 (LEY DE IMPUESTO AL VALOR AGREGADO)</a:t>
            </a:r>
          </a:p>
          <a:p>
            <a:pPr>
              <a:defRPr/>
            </a:pPr>
            <a:r>
              <a:rPr lang="es-AR" dirty="0" smtClean="0">
                <a:hlinkClick r:id="rId9" action="ppaction://hlinkfile"/>
              </a:rPr>
              <a:t>Ley Nº 11683</a:t>
            </a:r>
            <a:r>
              <a:rPr lang="es-AR" dirty="0" smtClean="0"/>
              <a:t> Articulo Nº 22</a:t>
            </a:r>
          </a:p>
          <a:p>
            <a:pPr>
              <a:defRPr/>
            </a:pPr>
            <a:r>
              <a:rPr lang="es-AR" dirty="0" smtClean="0">
                <a:hlinkClick r:id="rId10"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A - ALCANCE</a:t>
            </a:r>
          </a:p>
          <a:p>
            <a:pPr>
              <a:defRPr/>
            </a:pPr>
            <a:r>
              <a:rPr lang="es-AR" dirty="0" smtClean="0"/>
              <a:t>Artículo 1:</a:t>
            </a:r>
          </a:p>
          <a:p>
            <a:pPr>
              <a:defRPr/>
            </a:pPr>
            <a:r>
              <a:rPr lang="es-AR" dirty="0" smtClean="0"/>
              <a:t>ARTICULO 1°.- </a:t>
            </a:r>
            <a:r>
              <a:rPr lang="es-AR" dirty="0" err="1" smtClean="0"/>
              <a:t>Establécese</a:t>
            </a:r>
            <a:r>
              <a:rPr lang="es-AR" dirty="0" smtClean="0"/>
              <a:t> un régimen de información respecto de las existencias de granos no destinados a la siembra -cereales y oleaginosos- y legumbres secas -porotos, arvejas y lentejas- de propia producción y de la capacidad de producción de los contribuyentes que desarrollen la actividad agrícola, de acuerdo con los requisitos, plazos y demás condiciones que se disponen por esta resolución general.</a:t>
            </a:r>
          </a:p>
          <a:p>
            <a:pPr>
              <a:defRPr/>
            </a:pPr>
            <a:r>
              <a:rPr lang="es-AR" dirty="0" smtClean="0"/>
              <a:t>B - SUJETOS OBLIGADOS</a:t>
            </a:r>
          </a:p>
          <a:p>
            <a:pPr>
              <a:defRPr/>
            </a:pPr>
            <a:r>
              <a:rPr lang="es-AR" dirty="0" smtClean="0"/>
              <a:t>Artículo 2:</a:t>
            </a:r>
          </a:p>
          <a:p>
            <a:pPr>
              <a:defRPr/>
            </a:pPr>
            <a:r>
              <a:rPr lang="es-AR" dirty="0" smtClean="0"/>
              <a:t>ARTICULO 2°.- Quedan obligados por el presente régimen los productores cuya actividad sea la obtención de los productos indicados en el Artículo 1°, mediante la explotación de inmuebles rurales, propios o de terceros, bajo alguna de las formas establecidas por la Ley N° 13.246 y sus modificaciones, de Arrendamientos y Aparcerías Rurales, u otras modalidades.</a:t>
            </a:r>
          </a:p>
          <a:p>
            <a:pPr>
              <a:defRPr/>
            </a:pPr>
            <a:r>
              <a:rPr lang="es-AR" dirty="0" smtClean="0"/>
              <a:t>Asimismo, se encuentran alcanzados los contribuyentes que en forma complementaria a su actividad principal desarrollen la actividad citada en el párrafo anterior.</a:t>
            </a:r>
          </a:p>
          <a:p>
            <a:pPr>
              <a:defRPr/>
            </a:pPr>
            <a:r>
              <a:rPr lang="es-AR" dirty="0" smtClean="0"/>
              <a:t>Referencias Normativas:</a:t>
            </a:r>
          </a:p>
          <a:p>
            <a:pPr>
              <a:defRPr/>
            </a:pPr>
            <a:r>
              <a:rPr lang="es-AR" dirty="0" smtClean="0">
                <a:hlinkClick r:id="rId11" action="ppaction://hlinkfile"/>
              </a:rPr>
              <a:t>Ley Nº 13246</a:t>
            </a:r>
            <a:r>
              <a:rPr lang="es-AR" dirty="0" smtClean="0"/>
              <a:t> (ARRENDAMIENTOS Y APARCERIAS RURALES.)</a:t>
            </a:r>
          </a:p>
          <a:p>
            <a:pPr>
              <a:defRPr/>
            </a:pPr>
            <a:r>
              <a:rPr lang="es-AR" dirty="0" smtClean="0"/>
              <a:t>C - PROCEDIMIENTO</a:t>
            </a:r>
          </a:p>
          <a:p>
            <a:pPr>
              <a:defRPr/>
            </a:pPr>
            <a:r>
              <a:rPr lang="es-AR" dirty="0" smtClean="0"/>
              <a:t>Artículo 3:</a:t>
            </a:r>
          </a:p>
          <a:p>
            <a:pPr>
              <a:defRPr/>
            </a:pPr>
            <a:r>
              <a:rPr lang="es-AR" dirty="0" smtClean="0"/>
              <a:t>ARTICULO 3°.- Los sujetos comprendidos en el Artículo 2°, a los fines de informar las existencias de los productos indicados en el Artículo 1° originados en su propia producción y su capacidad de producción, deberán ingresar al servicio "PRODUCTORES AGRICOLAS - CAPACIDAD PRODUCTIVA" del sitio "web" de este Organismo (http://www.afip.gob.ar), mediante la utilización de la "Clave Fiscal" obtenida según el procedimiento establecido por la Resolución General N° 2.239, su modificatoria y complementarias, y consignar los datos requeridos por el sistema.</a:t>
            </a:r>
          </a:p>
          <a:p>
            <a:pPr>
              <a:defRPr/>
            </a:pPr>
            <a:r>
              <a:rPr lang="es-AR" dirty="0" smtClean="0"/>
              <a:t>Dicha obligación deberá cumplimentarse aun cuando el sujeto obligado no disponga, al momento de producir la información, de existencias de los productos indicados en el Artículo 1° de propia producción y/o superficie afectada a la producción agrícola.</a:t>
            </a:r>
          </a:p>
          <a:p>
            <a:pPr>
              <a:defRPr/>
            </a:pPr>
            <a:r>
              <a:rPr lang="es-AR" dirty="0" smtClean="0"/>
              <a:t>Referencias Normativas:</a:t>
            </a:r>
          </a:p>
          <a:p>
            <a:pPr>
              <a:defRPr/>
            </a:pPr>
            <a:r>
              <a:rPr lang="es-AR" dirty="0" smtClean="0">
                <a:hlinkClick r:id="rId12" action="ppaction://hlinkfile"/>
              </a:rPr>
              <a:t>Resolución General Nº 2239/2007</a:t>
            </a:r>
            <a:endParaRPr lang="es-AR" dirty="0" smtClean="0"/>
          </a:p>
          <a:p>
            <a:pPr>
              <a:defRPr/>
            </a:pPr>
            <a:r>
              <a:rPr lang="es-AR" dirty="0" smtClean="0"/>
              <a:t>D - VENCIMIENTO</a:t>
            </a:r>
          </a:p>
          <a:p>
            <a:pPr>
              <a:defRPr/>
            </a:pPr>
            <a:r>
              <a:rPr lang="es-AR" dirty="0" smtClean="0"/>
              <a:t>Artículo 4 Texto vigente según RG AFIP Nº 3102/2011:</a:t>
            </a:r>
          </a:p>
          <a:p>
            <a:pPr>
              <a:defRPr/>
            </a:pPr>
            <a:r>
              <a:rPr lang="es-AR" dirty="0" smtClean="0"/>
              <a:t>ARTICULO 4º.- La información de las existencias de granos y de la capacidad de producción se suministrará -por cada campaña agrícola-en los plazos que, para cada caso, se establecen a continuación:</a:t>
            </a:r>
          </a:p>
          <a:p>
            <a:pPr>
              <a:defRPr/>
            </a:pPr>
            <a:r>
              <a:rPr lang="es-AR" dirty="0" smtClean="0"/>
              <a:t>a) Existencias -al día 31 de agosto de cada año-de granos no destinados a la siembra -cereales y oleaginosos-y legumbres secas -porotos, arvejas y lentejas-de propia producción (stock) detallados en el Anexo I: desde el día 1 y hasta el día 30 de septiembre de cada año, ambos inclusive.</a:t>
            </a:r>
          </a:p>
          <a:p>
            <a:pPr>
              <a:defRPr/>
            </a:pPr>
            <a:r>
              <a:rPr lang="es-AR" dirty="0" smtClean="0"/>
              <a:t>b) Superficie agrícola destinada a los cultivos indicados en el Anexo II: desde el día 1 de julio y hasta el día 31 de octubre de cada año, ambos inclusive.</a:t>
            </a:r>
          </a:p>
          <a:p>
            <a:pPr>
              <a:defRPr/>
            </a:pPr>
            <a:r>
              <a:rPr lang="es-AR" dirty="0" smtClean="0"/>
              <a:t>c) Superficie agrícola destinada a los cultivos mencionados en el Anexo III: desde el día 1 de septiembre correspondiente al año de inicio de la campaña agrícola y hasta el día 31 de enero del año inmediato siguiente, ambos inclusive.</a:t>
            </a:r>
          </a:p>
          <a:p>
            <a:pPr>
              <a:defRPr/>
            </a:pPr>
            <a:r>
              <a:rPr lang="es-AR" dirty="0" smtClean="0"/>
              <a:t>La información indicada en los incisos precedentes deberá ser remitida con anterioridad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La información suministrada podrá ser modificada antes del vencimiento de los plazos indicados precedentemente, ingresando al servicio mencionado en el Artículo 3º. En tal supuesto resultarán válidos los últimos datos informados.</a:t>
            </a:r>
          </a:p>
          <a:p>
            <a:pPr>
              <a:defRPr/>
            </a:pPr>
            <a:r>
              <a:rPr lang="es-AR" dirty="0" smtClean="0"/>
              <a:t>Transcurridos los plazos fijados, toda modificación de los datos ingresados al sistema informativo, deberá formalizarse presentando una nota en la dependencia de este Organismo en la que el contribuyente se encuentre inscripto, con arreglo a lo dispuesto por la Resolución General Nº 1128, en la cual se informarán -con carácter de declaración jurada-los datos que se desean adecuar.</a:t>
            </a:r>
          </a:p>
          <a:p>
            <a:pPr>
              <a:defRPr/>
            </a:pPr>
            <a:r>
              <a:rPr lang="es-AR" dirty="0" smtClean="0"/>
              <a:t>La mencionada presentación deberá efectuarse adjuntando el acuse de recibo generado en la presentación, el detalle de la información ingresada generado por la aplicación y la documentación </a:t>
            </a:r>
            <a:r>
              <a:rPr lang="es-AR" dirty="0" err="1" smtClean="0"/>
              <a:t>respaldatoria</a:t>
            </a:r>
            <a:r>
              <a:rPr lang="es-AR" dirty="0" smtClean="0"/>
              <a:t> de la modificación solicitada.</a:t>
            </a:r>
          </a:p>
          <a:p>
            <a:pPr>
              <a:defRPr/>
            </a:pPr>
            <a:r>
              <a:rPr lang="es-AR" dirty="0" smtClean="0"/>
              <a:t>Modificado por:</a:t>
            </a:r>
          </a:p>
          <a:p>
            <a:pPr>
              <a:defRPr/>
            </a:pPr>
            <a:r>
              <a:rPr lang="es-AR" dirty="0" smtClean="0">
                <a:hlinkClick r:id="rId5" action="ppaction://hlinkfile"/>
              </a:rPr>
              <a:t>Resolución General Nº 3102/2011</a:t>
            </a:r>
            <a:r>
              <a:rPr lang="es-AR" dirty="0" smtClean="0"/>
              <a:t> Articulo Nº 1 (Artículo 4° </a:t>
            </a:r>
            <a:r>
              <a:rPr lang="es-AR" dirty="0" err="1" smtClean="0"/>
              <a:t>sustituído</a:t>
            </a:r>
            <a:r>
              <a:rPr lang="es-AR" dirty="0" smtClean="0"/>
              <a:t>; Artículo 6° </a:t>
            </a:r>
            <a:r>
              <a:rPr lang="es-AR" dirty="0" err="1" smtClean="0"/>
              <a:t>sustituído</a:t>
            </a:r>
            <a:r>
              <a:rPr lang="es-AR" dirty="0" smtClean="0"/>
              <a:t>; Anexos II y III </a:t>
            </a:r>
            <a:r>
              <a:rPr lang="es-AR" dirty="0" err="1" smtClean="0"/>
              <a:t>sustituídos</a:t>
            </a:r>
            <a:r>
              <a:rPr lang="es-AR" dirty="0" smtClean="0"/>
              <a:t>)</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 Texto original según RG AFIP Nº 2750/2010:</a:t>
            </a:r>
          </a:p>
          <a:p>
            <a:pPr>
              <a:defRPr/>
            </a:pPr>
            <a:r>
              <a:rPr lang="es-AR" dirty="0" smtClean="0"/>
              <a:t>ARTICULO 4°.- La información de las existencias de granos y de la capacidad de producción se suministrará -por cada campaña agrícola- en los plazos que, para cada caso, se establecen a continuación:</a:t>
            </a:r>
          </a:p>
          <a:p>
            <a:pPr>
              <a:defRPr/>
            </a:pPr>
            <a:r>
              <a:rPr lang="es-AR" dirty="0" smtClean="0"/>
              <a:t>a) Existencias -al día 31 de agosto de cada año- de granos no destinados a la siembra -cereales y oleaginosos- y legumbres secas -porotos, arvejas y lentejas- de propia producción (stock) detallados en el Anexo I: desde el 1 y hasta el 10 de septiembre de cada año, ambos inclusive.</a:t>
            </a:r>
          </a:p>
          <a:p>
            <a:pPr>
              <a:defRPr/>
            </a:pPr>
            <a:r>
              <a:rPr lang="es-AR" dirty="0" smtClean="0"/>
              <a:t>b) Superficie agrícola destinada a los cultivos indicados en Anexo II: desde el día 1 de julio y hasta el día 31 de octubre de cada año, ambos inclusive.</a:t>
            </a:r>
          </a:p>
          <a:p>
            <a:pPr>
              <a:defRPr/>
            </a:pPr>
            <a:r>
              <a:rPr lang="es-AR" dirty="0" smtClean="0"/>
              <a:t>c) Superficie agrícola destinada a los cultivos mencionados en el Anexo III: desde el día 1 de noviembre correspondiente al año de inicio de la campaña agrícola y hasta el día 31 de enero del año inmediato siguiente, ambos inclusive.</a:t>
            </a:r>
          </a:p>
          <a:p>
            <a:pPr>
              <a:defRPr/>
            </a:pPr>
            <a:r>
              <a:rPr lang="es-AR" dirty="0" smtClean="0"/>
              <a:t>La información indicada en los incisos precedentes deberá ser remitida previamente a la comercialización de los productos obtenidos. En el supuesto previsto en el inciso a), se incluirán como existencias los productos comercializados a partir del día 1 de septiembre, inclusive, de cada año.</a:t>
            </a:r>
          </a:p>
          <a:p>
            <a:pPr>
              <a:defRPr/>
            </a:pPr>
            <a:r>
              <a:rPr lang="es-AR" dirty="0" smtClean="0"/>
              <a:t>Como constancia de la transmisión realizada el sistema emitirá un acuse de recibo.</a:t>
            </a:r>
          </a:p>
          <a:p>
            <a:pPr>
              <a:defRPr/>
            </a:pPr>
            <a:r>
              <a:rPr lang="es-AR" dirty="0" smtClean="0"/>
              <a:t>De comprobarse errores o inconsistencias, la presentación será rechazada automáticamente por el sistema, generándose una constancia de tal situación.</a:t>
            </a:r>
          </a:p>
          <a:p>
            <a:pPr>
              <a:defRPr/>
            </a:pPr>
            <a:r>
              <a:rPr lang="es-AR" dirty="0" smtClean="0"/>
              <a:t>Los datos informados podrán ser modificados antes del vencimiento de los plazos indicados precedentemente, ingresando nuevamente al servicio mencionado en el Artículo 3°, a cuyo fin resultarán válidos los últimos informados.</a:t>
            </a:r>
          </a:p>
          <a:p>
            <a:pPr>
              <a:defRPr/>
            </a:pPr>
            <a:r>
              <a:rPr lang="es-AR" dirty="0" smtClean="0"/>
              <a:t>Transcurridos los plazos señalados, toda modificación de los datos ingresados al sistema informativo, deberá solicitarse presentando una nota en la dependencia de este Organismo en la que el contribuyente se encuentre inscripto, con arreglo a lo dispuesto por la Resolución General N° 1.128, en la cual se informarán -con carácter de declaración jurada- los datos que se desean modificar adjuntando el acuse de recibo generado en la presentación, el detalle de la información declarada generado por la aplicación y la documentación </a:t>
            </a:r>
            <a:r>
              <a:rPr lang="es-AR" dirty="0" err="1" smtClean="0"/>
              <a:t>respaldatoria</a:t>
            </a:r>
            <a:r>
              <a:rPr lang="es-AR" dirty="0" smtClean="0"/>
              <a:t> de la modificación solicitada.</a:t>
            </a:r>
          </a:p>
          <a:p>
            <a:pPr>
              <a:defRPr/>
            </a:pPr>
            <a:r>
              <a:rPr lang="es-AR" dirty="0" smtClean="0"/>
              <a:t>Referencias Normativas:</a:t>
            </a:r>
          </a:p>
          <a:p>
            <a:pPr>
              <a:defRPr/>
            </a:pPr>
            <a:r>
              <a:rPr lang="es-AR" dirty="0" smtClean="0">
                <a:hlinkClick r:id="rId13" action="ppaction://hlinkfile"/>
              </a:rPr>
              <a:t>Resolución General Nº 1128/2001</a:t>
            </a:r>
            <a:endParaRPr lang="es-AR" dirty="0" smtClean="0"/>
          </a:p>
          <a:p>
            <a:pPr>
              <a:defRPr/>
            </a:pPr>
            <a:r>
              <a:rPr lang="es-AR" dirty="0" smtClean="0"/>
              <a:t>E - DISPOSICIONES GENERALES</a:t>
            </a:r>
          </a:p>
          <a:p>
            <a:pPr>
              <a:defRPr/>
            </a:pPr>
            <a:r>
              <a:rPr lang="es-AR" dirty="0" smtClean="0"/>
              <a:t>Artículo 5:</a:t>
            </a:r>
          </a:p>
          <a:p>
            <a:pPr>
              <a:defRPr/>
            </a:pPr>
            <a:r>
              <a:rPr lang="es-AR" dirty="0" smtClean="0"/>
              <a:t>ARTICULO 5°.- No obstante lo establecido en el Artículo 4°, la información correspondiente a la campaña agrícola 2009/2010 en lo referente a las existencias de granos al 31 de agosto de 2009 y a la capacidad de producción de los grupos de cultivos indicados en los Anexos II y III, deberá suministrarse hasta el 28 de febrero de 2010, inclusive.</a:t>
            </a:r>
          </a:p>
          <a:p>
            <a:pPr>
              <a:defRPr/>
            </a:pPr>
            <a:r>
              <a:rPr lang="es-AR" dirty="0" smtClean="0"/>
              <a:t>Artículo 6 Texto vigente según RG AFIP Nº 3102/2011:</a:t>
            </a:r>
          </a:p>
          <a:p>
            <a:pPr>
              <a:defRPr/>
            </a:pPr>
            <a:r>
              <a:rPr lang="es-AR" dirty="0" smtClean="0"/>
              <a:t>ARTICULO 6º.- El incumplimiento -total o parcial-del régimen de información dispuesto por esta resolución general obstará a la registración de los contratos y operaciones conforme lo establecido por la Resolución General Nº 2596, sus modificatorias y complementarias, o de los Formularios C1116B o C1116C, de acuerdo a las previsiones correspondientes al sujeto obligado, hasta tanto se subsane el incumplimiento. Asimismo, hará pasible a los responsables comprendidos en el Artículo 2º de la presente, de las sanciones previstas en la Ley Nº 11.683, texto ordenado 1998 y sus modificaciones.</a:t>
            </a:r>
          </a:p>
          <a:p>
            <a:pPr>
              <a:defRPr/>
            </a:pPr>
            <a:r>
              <a:rPr lang="es-AR" dirty="0" smtClean="0"/>
              <a:t>Sin perjuicio de lo dispuesto en el párrafo anterior, esta Administración Federal podrá determinar la incorrecta conducta fiscal de los responsables indicados en el precitado Artículo 2º y disponer la suspensión transitoria de los mismos en el "Registro Fiscal de Operadores en la Compraventa de Granos y Legumbres Secas" establecido por la Resolución General Nº 2300, sus modificatorias y complementarias, en las siguientes situaciones:</a:t>
            </a:r>
          </a:p>
          <a:p>
            <a:pPr>
              <a:defRPr/>
            </a:pPr>
            <a:r>
              <a:rPr lang="es-AR" dirty="0" smtClean="0"/>
              <a:t>a) Falta de presentación -total o parcial-del régimen de información dispuesto por la presente resolución general. Dicha conducta será encuadrada en el punto 7., Apartado A del Anexo VI de la Resolución General Nº 2300, sus modificatorias y complementarias.</a:t>
            </a:r>
          </a:p>
          <a:p>
            <a:pPr>
              <a:defRPr/>
            </a:pPr>
            <a:r>
              <a:rPr lang="es-AR" dirty="0" smtClean="0"/>
              <a:t>b) Falta de correspondencia entre los datos informados y la realidad económica de la actividad desarrollada por el contribuyente, determinada mediante controles objetivos practicados con motivo de verificaciones y/o fiscalizaciones, en cuyo caso, el responsable será pasible del tratamiento previsto para las causales que correspondan del Apartado B del anexo citado.</a:t>
            </a:r>
          </a:p>
          <a:p>
            <a:pPr>
              <a:defRPr/>
            </a:pPr>
            <a:r>
              <a:rPr lang="es-AR" dirty="0" smtClean="0"/>
              <a:t>Modificado por:</a:t>
            </a:r>
          </a:p>
          <a:p>
            <a:pPr>
              <a:defRPr/>
            </a:pPr>
            <a:r>
              <a:rPr lang="es-AR" dirty="0" smtClean="0">
                <a:hlinkClick r:id="rId5" action="ppaction://hlinkfile"/>
              </a:rPr>
              <a:t>Resolución General Nº 3102/2011</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6 Texto original según RG AFIP Nº 2750/2010:</a:t>
            </a:r>
          </a:p>
          <a:p>
            <a:pPr>
              <a:defRPr/>
            </a:pPr>
            <a:r>
              <a:rPr lang="es-AR" dirty="0" smtClean="0"/>
              <a:t>ARTICULO 6.- El incumplimiento -total o parcial- del régimen de información dispuesto en esta resolución general producirá, respecto de los responsables comprendidos en el Artículo 2°, los siguientes efectos:</a:t>
            </a:r>
          </a:p>
          <a:p>
            <a:pPr>
              <a:defRPr/>
            </a:pPr>
            <a:r>
              <a:rPr lang="es-AR" dirty="0" smtClean="0"/>
              <a:t>a) Obstará a la registración de los contratos y operaciones conforme a la Resolución General N° 2.596, sus modificatorias y complementarias, o de los Formularios C1116B o C1116C, de acuerdo con las previsiones correspondientes al sujeto obligado, hasta tanto se subsane el incumplimiento.</a:t>
            </a:r>
          </a:p>
          <a:p>
            <a:pPr>
              <a:defRPr/>
            </a:pPr>
            <a:r>
              <a:rPr lang="es-AR" dirty="0" smtClean="0"/>
              <a:t>b) Hará pasible a los mismos de las sanciones previstas en la Ley N° 11.683, texto ordenado en 1998 y sus modificaciones.</a:t>
            </a:r>
          </a:p>
          <a:p>
            <a:pPr>
              <a:defRPr/>
            </a:pPr>
            <a:r>
              <a:rPr lang="es-AR" dirty="0" smtClean="0"/>
              <a:t>c) Resultará encuadrado en el punto 7. Apartado A del Anexo VI de la Resolución General N° 2.300, sus modificatorias y complementarias.</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hlinkClick r:id="rId14" action="ppaction://hlinkfile"/>
              </a:rPr>
              <a:t>Ley Nº 11683 (T.O. 1998)</a:t>
            </a:r>
            <a:r>
              <a:rPr lang="es-AR" dirty="0" smtClean="0"/>
              <a:t> (LEY DE PROCEDIMIENTO TRIBUTARIO)</a:t>
            </a:r>
          </a:p>
          <a:p>
            <a:pPr>
              <a:defRPr/>
            </a:pPr>
            <a:r>
              <a:rPr lang="es-AR" dirty="0" smtClean="0">
                <a:hlinkClick r:id="rId3" action="ppaction://hlinkfile"/>
              </a:rPr>
              <a:t>Resolución General Nº 2300/2007</a:t>
            </a:r>
            <a:r>
              <a:rPr lang="es-AR" dirty="0" smtClean="0"/>
              <a:t> (Anexo IV, Apartado A, punto 7.)</a:t>
            </a:r>
          </a:p>
          <a:p>
            <a:pPr>
              <a:defRPr/>
            </a:pPr>
            <a:r>
              <a:rPr lang="es-AR" dirty="0" smtClean="0"/>
              <a:t>Artículo 7:</a:t>
            </a:r>
          </a:p>
          <a:p>
            <a:pPr>
              <a:defRPr/>
            </a:pPr>
            <a:r>
              <a:rPr lang="es-AR" dirty="0" smtClean="0"/>
              <a:t>ARTICULO 7°.- </a:t>
            </a:r>
            <a:r>
              <a:rPr lang="es-AR" dirty="0" err="1" smtClean="0"/>
              <a:t>Apruébanse</a:t>
            </a:r>
            <a:r>
              <a:rPr lang="es-AR" dirty="0" smtClean="0"/>
              <a:t> los Anexos I, II y III que forman parte de la presente.</a:t>
            </a:r>
          </a:p>
          <a:p>
            <a:pPr>
              <a:defRPr/>
            </a:pPr>
            <a:r>
              <a:rPr lang="es-AR" dirty="0" smtClean="0"/>
              <a:t>Artículo 8:</a:t>
            </a:r>
          </a:p>
          <a:p>
            <a:pPr>
              <a:defRPr/>
            </a:pPr>
            <a:r>
              <a:rPr lang="es-AR" dirty="0" smtClean="0"/>
              <a:t>ARTICULO 8°.- Las disposiciones establecidas en esta resolución general entrarán en vigencia a partir del día de su publicación en el Boletín Oficial, inclusive.</a:t>
            </a:r>
          </a:p>
          <a:p>
            <a:pPr>
              <a:defRPr/>
            </a:pPr>
            <a:r>
              <a:rPr lang="es-AR" dirty="0" smtClean="0"/>
              <a:t>Artículo 9:</a:t>
            </a:r>
          </a:p>
          <a:p>
            <a:pPr>
              <a:defRPr/>
            </a:pPr>
            <a:r>
              <a:rPr lang="es-AR" dirty="0" smtClean="0"/>
              <a:t>ARTICULO 9°.- Regístrese, publíquese, </a:t>
            </a:r>
            <a:r>
              <a:rPr lang="es-AR" dirty="0" err="1" smtClean="0"/>
              <a:t>dése</a:t>
            </a:r>
            <a:r>
              <a:rPr lang="es-AR" dirty="0" smtClean="0"/>
              <a:t> a la Dirección Nacional del Registro Oficial y archívese.</a:t>
            </a:r>
          </a:p>
          <a:p>
            <a:pPr>
              <a:defRPr/>
            </a:pPr>
            <a:r>
              <a:rPr lang="es-AR" dirty="0" smtClean="0"/>
              <a:t>ANEXO I RESOLUCION GENERAL N° 2.750 - CODIFICACION DE TIPOS DE GRANOS PARA INFORMAR EXISTENCIAS</a:t>
            </a:r>
            <a:br>
              <a:rPr lang="es-AR" dirty="0" smtClean="0"/>
            </a:br>
            <a:endParaRPr lang="es-AR" dirty="0" smtClean="0"/>
          </a:p>
          <a:p>
            <a:pPr>
              <a:defRPr/>
            </a:pPr>
            <a:r>
              <a:rPr lang="es-AR" dirty="0" smtClean="0"/>
              <a:t>1 Lino</a:t>
            </a:r>
          </a:p>
          <a:p>
            <a:pPr>
              <a:defRPr/>
            </a:pPr>
            <a:r>
              <a:rPr lang="es-AR" dirty="0" smtClean="0"/>
              <a:t>2 Girasol</a:t>
            </a:r>
          </a:p>
          <a:p>
            <a:pPr>
              <a:defRPr/>
            </a:pPr>
            <a:r>
              <a:rPr lang="es-AR" dirty="0" smtClean="0"/>
              <a:t>3 Maní en caja</a:t>
            </a:r>
          </a:p>
          <a:p>
            <a:pPr>
              <a:defRPr/>
            </a:pPr>
            <a:r>
              <a:rPr lang="es-AR" dirty="0" smtClean="0"/>
              <a:t>5 Maní para industria de selección</a:t>
            </a:r>
          </a:p>
          <a:p>
            <a:pPr>
              <a:defRPr/>
            </a:pPr>
            <a:r>
              <a:rPr lang="es-AR" dirty="0" smtClean="0"/>
              <a:t>6 Maní para industria aceitera</a:t>
            </a:r>
          </a:p>
          <a:p>
            <a:pPr>
              <a:defRPr/>
            </a:pPr>
            <a:r>
              <a:rPr lang="es-AR" dirty="0" smtClean="0"/>
              <a:t>7 Maní tipo confitería</a:t>
            </a:r>
          </a:p>
          <a:p>
            <a:pPr>
              <a:defRPr/>
            </a:pPr>
            <a:r>
              <a:rPr lang="es-AR" dirty="0" smtClean="0"/>
              <a:t>8 Colza</a:t>
            </a:r>
          </a:p>
          <a:p>
            <a:pPr>
              <a:defRPr/>
            </a:pPr>
            <a:r>
              <a:rPr lang="es-AR" dirty="0" smtClean="0"/>
              <a:t>9 Colza "00"/Canola</a:t>
            </a:r>
          </a:p>
          <a:p>
            <a:pPr>
              <a:defRPr/>
            </a:pPr>
            <a:r>
              <a:rPr lang="es-AR" dirty="0" smtClean="0"/>
              <a:t>10 Trigo forrajero</a:t>
            </a:r>
          </a:p>
          <a:p>
            <a:pPr>
              <a:defRPr/>
            </a:pPr>
            <a:r>
              <a:rPr lang="es-AR" dirty="0" smtClean="0"/>
              <a:t>11 Cebada forrajera</a:t>
            </a:r>
          </a:p>
          <a:p>
            <a:pPr>
              <a:defRPr/>
            </a:pPr>
            <a:r>
              <a:rPr lang="es-AR" dirty="0" smtClean="0"/>
              <a:t>12 Cebada apta para </a:t>
            </a:r>
            <a:r>
              <a:rPr lang="es-AR" dirty="0" err="1" smtClean="0"/>
              <a:t>maltería</a:t>
            </a:r>
            <a:endParaRPr lang="es-AR" dirty="0" smtClean="0"/>
          </a:p>
          <a:p>
            <a:pPr>
              <a:defRPr/>
            </a:pPr>
            <a:r>
              <a:rPr lang="es-AR" dirty="0" smtClean="0"/>
              <a:t>14 Trigo candeal</a:t>
            </a:r>
          </a:p>
          <a:p>
            <a:pPr>
              <a:defRPr/>
            </a:pPr>
            <a:r>
              <a:rPr lang="es-AR" dirty="0" smtClean="0"/>
              <a:t>15 Trigo pan</a:t>
            </a:r>
          </a:p>
          <a:p>
            <a:pPr>
              <a:defRPr/>
            </a:pPr>
            <a:r>
              <a:rPr lang="es-AR" dirty="0" smtClean="0"/>
              <a:t>16 Avena</a:t>
            </a:r>
          </a:p>
          <a:p>
            <a:pPr>
              <a:defRPr/>
            </a:pPr>
            <a:r>
              <a:rPr lang="es-AR" dirty="0" smtClean="0"/>
              <a:t>17 Cebada cervecera</a:t>
            </a:r>
          </a:p>
          <a:p>
            <a:pPr>
              <a:defRPr/>
            </a:pPr>
            <a:r>
              <a:rPr lang="es-AR" dirty="0" smtClean="0"/>
              <a:t>18 Centeno</a:t>
            </a:r>
          </a:p>
          <a:p>
            <a:pPr>
              <a:defRPr/>
            </a:pPr>
            <a:r>
              <a:rPr lang="es-AR" dirty="0" smtClean="0"/>
              <a:t>19 Maíz</a:t>
            </a:r>
          </a:p>
          <a:p>
            <a:pPr>
              <a:defRPr/>
            </a:pPr>
            <a:r>
              <a:rPr lang="es-AR" dirty="0" smtClean="0"/>
              <a:t>20 Mijo</a:t>
            </a:r>
          </a:p>
          <a:p>
            <a:pPr>
              <a:defRPr/>
            </a:pPr>
            <a:r>
              <a:rPr lang="es-AR" dirty="0" smtClean="0"/>
              <a:t>21 Arroz cáscara</a:t>
            </a:r>
          </a:p>
          <a:p>
            <a:pPr>
              <a:defRPr/>
            </a:pPr>
            <a:r>
              <a:rPr lang="es-AR" dirty="0" smtClean="0"/>
              <a:t>22 Sorgo </a:t>
            </a:r>
            <a:r>
              <a:rPr lang="es-AR" dirty="0" err="1" smtClean="0"/>
              <a:t>granífero</a:t>
            </a:r>
            <a:endParaRPr lang="es-AR" dirty="0" smtClean="0"/>
          </a:p>
          <a:p>
            <a:pPr>
              <a:defRPr/>
            </a:pPr>
            <a:r>
              <a:rPr lang="es-AR" dirty="0" smtClean="0"/>
              <a:t>23 Soja</a:t>
            </a:r>
          </a:p>
          <a:p>
            <a:pPr>
              <a:defRPr/>
            </a:pPr>
            <a:r>
              <a:rPr lang="es-AR" dirty="0" smtClean="0"/>
              <a:t>24 Trigo blando</a:t>
            </a:r>
          </a:p>
          <a:p>
            <a:pPr>
              <a:defRPr/>
            </a:pPr>
            <a:r>
              <a:rPr lang="es-AR" dirty="0" smtClean="0"/>
              <a:t>25 Trigo plata</a:t>
            </a:r>
          </a:p>
          <a:p>
            <a:pPr>
              <a:defRPr/>
            </a:pPr>
            <a:r>
              <a:rPr lang="es-AR" dirty="0" smtClean="0"/>
              <a:t>26 Maíz </a:t>
            </a:r>
            <a:r>
              <a:rPr lang="es-AR" dirty="0" err="1" smtClean="0"/>
              <a:t>flynt</a:t>
            </a:r>
            <a:r>
              <a:rPr lang="es-AR" dirty="0" smtClean="0"/>
              <a:t> o plata</a:t>
            </a:r>
          </a:p>
          <a:p>
            <a:pPr>
              <a:defRPr/>
            </a:pPr>
            <a:r>
              <a:rPr lang="es-AR" dirty="0" smtClean="0"/>
              <a:t>27 Maíz pisingallo</a:t>
            </a:r>
          </a:p>
          <a:p>
            <a:pPr>
              <a:defRPr/>
            </a:pPr>
            <a:r>
              <a:rPr lang="es-AR" dirty="0" smtClean="0"/>
              <a:t>28 </a:t>
            </a:r>
            <a:r>
              <a:rPr lang="es-AR" dirty="0" err="1" smtClean="0"/>
              <a:t>Triticale</a:t>
            </a:r>
            <a:endParaRPr lang="es-AR" dirty="0" smtClean="0"/>
          </a:p>
          <a:p>
            <a:pPr>
              <a:defRPr/>
            </a:pPr>
            <a:r>
              <a:rPr lang="es-AR" dirty="0" smtClean="0"/>
              <a:t>30. Alpiste</a:t>
            </a:r>
          </a:p>
          <a:p>
            <a:pPr>
              <a:defRPr/>
            </a:pPr>
            <a:r>
              <a:rPr lang="es-AR" dirty="0" smtClean="0"/>
              <a:t>31. Algodón</a:t>
            </a:r>
          </a:p>
          <a:p>
            <a:pPr>
              <a:defRPr/>
            </a:pPr>
            <a:r>
              <a:rPr lang="es-AR" dirty="0" smtClean="0"/>
              <a:t>32. Cártamo</a:t>
            </a:r>
          </a:p>
          <a:p>
            <a:pPr>
              <a:defRPr/>
            </a:pPr>
            <a:r>
              <a:rPr lang="es-AR" dirty="0" smtClean="0"/>
              <a:t>33. Poroto blanco natural oval y alubia</a:t>
            </a:r>
          </a:p>
          <a:p>
            <a:pPr>
              <a:defRPr/>
            </a:pPr>
            <a:r>
              <a:rPr lang="es-AR" dirty="0" smtClean="0"/>
              <a:t>34. Poroto distinto del blanco oval y alubia</a:t>
            </a:r>
          </a:p>
          <a:p>
            <a:pPr>
              <a:defRPr/>
            </a:pPr>
            <a:r>
              <a:rPr lang="es-AR" dirty="0" smtClean="0"/>
              <a:t>35. Arroz</a:t>
            </a:r>
          </a:p>
          <a:p>
            <a:pPr>
              <a:defRPr/>
            </a:pPr>
            <a:r>
              <a:rPr lang="es-AR" dirty="0" smtClean="0"/>
              <a:t>46. Lenteja</a:t>
            </a:r>
          </a:p>
          <a:p>
            <a:pPr>
              <a:defRPr/>
            </a:pPr>
            <a:r>
              <a:rPr lang="es-AR" dirty="0" smtClean="0"/>
              <a:t>47. Arveja</a:t>
            </a:r>
          </a:p>
          <a:p>
            <a:pPr>
              <a:defRPr/>
            </a:pPr>
            <a:r>
              <a:rPr lang="es-AR" dirty="0" smtClean="0"/>
              <a:t>48. Poroto blanco seleccionado oval y alubia</a:t>
            </a:r>
          </a:p>
          <a:p>
            <a:pPr>
              <a:defRPr/>
            </a:pPr>
            <a:r>
              <a:rPr lang="es-AR" dirty="0" smtClean="0"/>
              <a:t>49. Otras legumbres</a:t>
            </a:r>
          </a:p>
          <a:p>
            <a:pPr>
              <a:defRPr/>
            </a:pPr>
            <a:r>
              <a:rPr lang="es-AR" dirty="0" smtClean="0"/>
              <a:t>50. Otros granos</a:t>
            </a:r>
          </a:p>
          <a:p>
            <a:pPr>
              <a:defRPr/>
            </a:pPr>
            <a:r>
              <a:rPr lang="es-AR" dirty="0" smtClean="0"/>
              <a:t>59. Garbanzo</a:t>
            </a:r>
          </a:p>
          <a:p>
            <a:pPr>
              <a:defRPr/>
            </a:pPr>
            <a:r>
              <a:rPr lang="es-AR" dirty="0" smtClean="0"/>
              <a:t>ANEXO II - RG N° 2750(AFIP).</a:t>
            </a:r>
            <a:br>
              <a:rPr lang="es-AR" dirty="0" smtClean="0"/>
            </a:br>
            <a:r>
              <a:rPr lang="es-AR" dirty="0" smtClean="0"/>
              <a:t>Texto vigente según RG AFIP Nº 3102/2011</a:t>
            </a:r>
            <a:br>
              <a:rPr lang="es-AR" dirty="0" smtClean="0"/>
            </a:br>
            <a:r>
              <a:rPr lang="es-AR" dirty="0" smtClean="0"/>
              <a:t>ANEXO 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Garbanzo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a:t>
            </a:r>
            <a:r>
              <a:rPr lang="es-AR" dirty="0" err="1" smtClean="0"/>
              <a:t>ANEXO</a:t>
            </a:r>
            <a:r>
              <a:rPr lang="es-AR" dirty="0" smtClean="0"/>
              <a:t> II RESOLUCION GENERAL N° 2.750 - DETALLE DE TIPOS DE GRANO PARA INFORMAR SUPERFICIE </a:t>
            </a:r>
            <a:r>
              <a:rPr lang="es-AR" dirty="0" err="1" smtClean="0"/>
              <a:t>AGRICOLATexto</a:t>
            </a:r>
            <a:r>
              <a:rPr lang="es-AR" dirty="0" smtClean="0"/>
              <a:t> original según RG AFIP Nº 2750/2010 ANEXO II RESOLUCION GENERAL N° 2.750 - DETALLE DE TIPOS DE GRANO PARA INFORMAR SUPERFICIE </a:t>
            </a:r>
            <a:r>
              <a:rPr lang="es-AR" dirty="0" err="1" smtClean="0"/>
              <a:t>AGRICOLATexto</a:t>
            </a:r>
            <a:r>
              <a:rPr lang="es-AR" dirty="0" smtClean="0"/>
              <a:t> original según RG AFIP Nº 2750/2010 :</a:t>
            </a:r>
          </a:p>
          <a:p>
            <a:pPr>
              <a:defRPr/>
            </a:pPr>
            <a:r>
              <a:rPr lang="es-AR" dirty="0" smtClean="0"/>
              <a:t>ANEXO II RESOLUCION GENERAL N° 2.750 - DETALLE DE TIPOS DE GRANO PARA INFORMAR SUPERFICIE </a:t>
            </a:r>
            <a:r>
              <a:rPr lang="es-AR" dirty="0" err="1" smtClean="0"/>
              <a:t>AGRICOLATexto</a:t>
            </a:r>
            <a:r>
              <a:rPr lang="es-AR" dirty="0" smtClean="0"/>
              <a:t> original según RG AFIP Nº 2750/2010 Algodón</a:t>
            </a:r>
          </a:p>
          <a:p>
            <a:pPr>
              <a:defRPr/>
            </a:pPr>
            <a:r>
              <a:rPr lang="es-AR" dirty="0" smtClean="0"/>
              <a:t>Alpiste</a:t>
            </a:r>
          </a:p>
          <a:p>
            <a:pPr>
              <a:defRPr/>
            </a:pPr>
            <a:r>
              <a:rPr lang="es-AR" dirty="0" smtClean="0"/>
              <a:t>Arveja</a:t>
            </a:r>
          </a:p>
          <a:p>
            <a:pPr>
              <a:defRPr/>
            </a:pPr>
            <a:r>
              <a:rPr lang="es-AR" dirty="0" smtClean="0"/>
              <a:t>Avena</a:t>
            </a:r>
          </a:p>
          <a:p>
            <a:pPr>
              <a:defRPr/>
            </a:pPr>
            <a:r>
              <a:rPr lang="es-AR" dirty="0" smtClean="0"/>
              <a:t>Cártamo</a:t>
            </a:r>
          </a:p>
          <a:p>
            <a:pPr>
              <a:defRPr/>
            </a:pPr>
            <a:r>
              <a:rPr lang="es-AR" dirty="0" smtClean="0"/>
              <a:t>Colza/Canola</a:t>
            </a:r>
          </a:p>
          <a:p>
            <a:pPr>
              <a:defRPr/>
            </a:pPr>
            <a:r>
              <a:rPr lang="es-AR" dirty="0" smtClean="0"/>
              <a:t>Cebada</a:t>
            </a:r>
          </a:p>
          <a:p>
            <a:pPr>
              <a:defRPr/>
            </a:pPr>
            <a:r>
              <a:rPr lang="es-AR" dirty="0" smtClean="0"/>
              <a:t>Centeno</a:t>
            </a:r>
          </a:p>
          <a:p>
            <a:pPr>
              <a:defRPr/>
            </a:pPr>
            <a:r>
              <a:rPr lang="es-AR" dirty="0" smtClean="0"/>
              <a:t>Lenteja</a:t>
            </a:r>
          </a:p>
          <a:p>
            <a:pPr>
              <a:defRPr/>
            </a:pPr>
            <a:r>
              <a:rPr lang="es-AR" dirty="0" smtClean="0"/>
              <a:t>Lino</a:t>
            </a:r>
          </a:p>
          <a:p>
            <a:pPr>
              <a:defRPr/>
            </a:pPr>
            <a:r>
              <a:rPr lang="es-AR" dirty="0" smtClean="0"/>
              <a:t>Trigo</a:t>
            </a:r>
          </a:p>
          <a:p>
            <a:pPr>
              <a:defRPr/>
            </a:pPr>
            <a:r>
              <a:rPr lang="es-AR" dirty="0" err="1" smtClean="0"/>
              <a:t>Triticale</a:t>
            </a:r>
            <a:endParaRPr lang="es-AR" dirty="0" smtClean="0"/>
          </a:p>
          <a:p>
            <a:pPr>
              <a:defRPr/>
            </a:pPr>
            <a:r>
              <a:rPr lang="es-AR" dirty="0" smtClean="0"/>
              <a:t>Otros granos provenientes de Cultivos de Invierno</a:t>
            </a:r>
          </a:p>
          <a:p>
            <a:pPr>
              <a:defRPr/>
            </a:pPr>
            <a:r>
              <a:rPr lang="es-AR" dirty="0" smtClean="0"/>
              <a:t>ANEXO III - RG N° 2750(AFIP).</a:t>
            </a:r>
            <a:br>
              <a:rPr lang="es-AR" dirty="0" smtClean="0"/>
            </a:br>
            <a:r>
              <a:rPr lang="es-AR" dirty="0" smtClean="0"/>
              <a:t>Texto vigente según RG AFIP Nº 3102/2011</a:t>
            </a:r>
            <a:br>
              <a:rPr lang="es-AR" dirty="0" smtClean="0"/>
            </a:br>
            <a:r>
              <a:rPr lang="es-AR" dirty="0" smtClean="0"/>
              <a:t>ANEXO III RESOLUCION GENERAL N° 2.750 (TEXTO SEGUN RESOLUCION GENERAL N° 3102)</a:t>
            </a:r>
            <a:br>
              <a:rPr lang="es-AR" dirty="0" smtClean="0"/>
            </a:br>
            <a:endParaRPr lang="es-AR" dirty="0" smtClean="0"/>
          </a:p>
          <a:p>
            <a:pPr>
              <a:defRPr/>
            </a:pPr>
            <a:r>
              <a:rPr lang="es-AR" dirty="0" smtClean="0"/>
              <a:t>DETALLE DE TIPOS DE GRANO PARA INFORMAR SUPERFICIE AGRICOLA</a:t>
            </a:r>
          </a:p>
          <a:p>
            <a:pPr>
              <a:defRPr/>
            </a:pPr>
            <a:r>
              <a:rPr lang="es-AR" dirty="0" err="1" smtClean="0"/>
              <a:t>Algodon</a:t>
            </a:r>
            <a:endParaRPr lang="es-AR" dirty="0" smtClean="0"/>
          </a:p>
          <a:p>
            <a:pPr>
              <a:defRPr/>
            </a:pPr>
            <a:r>
              <a:rPr lang="es-AR" dirty="0" smtClean="0"/>
              <a:t>Arroz</a:t>
            </a:r>
          </a:p>
          <a:p>
            <a:pPr>
              <a:defRPr/>
            </a:pPr>
            <a:r>
              <a:rPr lang="es-AR" dirty="0" smtClean="0"/>
              <a:t>Girasol</a:t>
            </a:r>
          </a:p>
          <a:p>
            <a:pPr>
              <a:defRPr/>
            </a:pPr>
            <a:r>
              <a:rPr lang="es-AR" dirty="0" smtClean="0"/>
              <a:t>Maíz</a:t>
            </a:r>
          </a:p>
          <a:p>
            <a:pPr>
              <a:defRPr/>
            </a:pPr>
            <a:r>
              <a:rPr lang="es-AR" dirty="0" smtClean="0"/>
              <a:t>Maní</a:t>
            </a:r>
          </a:p>
          <a:p>
            <a:pPr>
              <a:defRPr/>
            </a:pPr>
            <a:r>
              <a:rPr lang="es-AR" dirty="0" smtClean="0"/>
              <a:t>Mijo</a:t>
            </a:r>
          </a:p>
          <a:p>
            <a:pPr>
              <a:defRPr/>
            </a:pPr>
            <a:r>
              <a:rPr lang="es-AR" dirty="0" smtClean="0"/>
              <a:t>Soja</a:t>
            </a:r>
          </a:p>
          <a:p>
            <a:pPr>
              <a:defRPr/>
            </a:pPr>
            <a:r>
              <a:rPr lang="es-AR" dirty="0" smtClean="0"/>
              <a:t>Sorgo</a:t>
            </a:r>
          </a:p>
          <a:p>
            <a:pPr>
              <a:defRPr/>
            </a:pPr>
            <a:r>
              <a:rPr lang="es-AR" dirty="0" smtClean="0"/>
              <a:t>Poroto</a:t>
            </a:r>
          </a:p>
          <a:p>
            <a:pPr>
              <a:defRPr/>
            </a:pPr>
            <a:r>
              <a:rPr lang="es-AR" dirty="0" smtClean="0"/>
              <a:t>Otros granos provenientes de Cultivos de Verano</a:t>
            </a:r>
          </a:p>
          <a:p>
            <a:pPr>
              <a:defRPr/>
            </a:pPr>
            <a:r>
              <a:rPr lang="es-AR" dirty="0" smtClean="0"/>
              <a:t>Anexo </a:t>
            </a:r>
            <a:r>
              <a:rPr lang="es-AR" dirty="0" err="1" smtClean="0"/>
              <a:t>ANEXO</a:t>
            </a:r>
            <a:r>
              <a:rPr lang="es-AR" dirty="0" smtClean="0"/>
              <a:t> III RESOLUCION GENERAL N° 2.750 - DETALLE DE TIPOS DE GRANO PARA INFORMAR SUPERFICIE </a:t>
            </a:r>
            <a:r>
              <a:rPr lang="es-AR" dirty="0" err="1" smtClean="0"/>
              <a:t>AGRICOLATexto</a:t>
            </a:r>
            <a:r>
              <a:rPr lang="es-AR" dirty="0" smtClean="0"/>
              <a:t> original según RG AFIP Nº 2750/2010 ANEXO III RESOLUCION GENERAL N° 2.750 - DETALLE DE TIPOS DE GRANO PARA INFORMAR SUPERFICIE </a:t>
            </a:r>
            <a:r>
              <a:rPr lang="es-AR" dirty="0" err="1" smtClean="0"/>
              <a:t>AGRICOLATexto</a:t>
            </a:r>
            <a:r>
              <a:rPr lang="es-AR" dirty="0" smtClean="0"/>
              <a:t> original según RG AFIP Nº 2750/2010 :</a:t>
            </a:r>
          </a:p>
          <a:p>
            <a:pPr>
              <a:defRPr/>
            </a:pPr>
            <a:endParaRPr lang="es-AR" dirty="0"/>
          </a:p>
        </p:txBody>
      </p:sp>
      <p:sp>
        <p:nvSpPr>
          <p:cNvPr id="4" name="3 Marcador de número de diapositiva"/>
          <p:cNvSpPr>
            <a:spLocks noGrp="1"/>
          </p:cNvSpPr>
          <p:nvPr>
            <p:ph type="sldNum" sz="quarter" idx="5"/>
          </p:nvPr>
        </p:nvSpPr>
        <p:spPr/>
        <p:txBody>
          <a:bodyPr/>
          <a:lstStyle/>
          <a:p>
            <a:pPr>
              <a:defRPr/>
            </a:pPr>
            <a:fld id="{3AC29EEB-89F3-4F2D-B3AD-AE92D89D8A7D}" type="slidenum">
              <a:rPr lang="es-AR" smtClean="0"/>
              <a:pPr>
                <a:defRPr/>
              </a:pPr>
              <a:t>27</a:t>
            </a:fld>
            <a:endParaRPr lang="es-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b="1" dirty="0" smtClean="0"/>
              <a:t>Resolución General AFIP Nº 2596/2009</a:t>
            </a:r>
          </a:p>
          <a:p>
            <a:pPr>
              <a:defRPr/>
            </a:pPr>
            <a:r>
              <a:rPr lang="es-AR" dirty="0" smtClean="0"/>
              <a:t>15 de Abril de 2009</a:t>
            </a:r>
          </a:p>
          <a:p>
            <a:pPr>
              <a:defRPr/>
            </a:pPr>
            <a:r>
              <a:rPr lang="es-AR" dirty="0" smtClean="0"/>
              <a:t>Estado de la Norma: Vigente</a:t>
            </a:r>
          </a:p>
          <a:p>
            <a:pPr>
              <a:defRPr/>
            </a:pPr>
            <a:r>
              <a:rPr lang="es-AR" dirty="0" smtClean="0"/>
              <a:t>DATOS DE PUBLICACIÓN</a:t>
            </a:r>
          </a:p>
          <a:p>
            <a:pPr>
              <a:defRPr/>
            </a:pPr>
            <a:r>
              <a:rPr lang="es-AR" dirty="0" smtClean="0"/>
              <a:t>Boletín Oficial: 17 de Abril de 2009</a:t>
            </a:r>
          </a:p>
          <a:p>
            <a:pPr>
              <a:defRPr/>
            </a:pPr>
            <a:r>
              <a:rPr lang="es-AR" dirty="0" smtClean="0"/>
              <a:t>Boletín AFIP Nº 142, Mayo de 2009, página 902 </a:t>
            </a:r>
          </a:p>
          <a:p>
            <a:pPr>
              <a:defRPr/>
            </a:pPr>
            <a:r>
              <a:rPr lang="es-AR" dirty="0" smtClean="0"/>
              <a:t>ASUNTO</a:t>
            </a:r>
          </a:p>
          <a:p>
            <a:pPr>
              <a:defRPr/>
            </a:pPr>
            <a:r>
              <a:rPr lang="es-AR" dirty="0" smtClean="0"/>
              <a:t>IMPUESTO AL VALOR AGREGADO. Ley según texto ordenado en 1997 y sus modificaciones. Comercialización de granos no destinados a la siembra -cereales y oleaginosos- y legumbres secas -porotos, arvejas y lentejas-. Régimen de retención. Resolución General Nº 2.300 y su modificación. Norma complementaria y modificatoria.</a:t>
            </a:r>
          </a:p>
          <a:p>
            <a:pPr>
              <a:defRPr/>
            </a:pPr>
            <a:r>
              <a:rPr lang="es-AR" dirty="0" smtClean="0"/>
              <a:t>GENERALIDADES</a:t>
            </a:r>
          </a:p>
          <a:p>
            <a:pPr>
              <a:defRPr/>
            </a:pPr>
            <a:r>
              <a:rPr lang="es-AR" dirty="0" smtClean="0"/>
              <a:t>Cantidad de Artículos: 9</a:t>
            </a:r>
          </a:p>
          <a:p>
            <a:pPr>
              <a:defRPr/>
            </a:pPr>
            <a:r>
              <a:rPr lang="es-AR" dirty="0" smtClean="0"/>
              <a:t>Entrada en vigencia establecida por el articulo 8</a:t>
            </a:r>
          </a:p>
          <a:p>
            <a:pPr>
              <a:defRPr/>
            </a:pPr>
            <a:r>
              <a:rPr lang="es-AR" dirty="0" smtClean="0"/>
              <a:t>Complementa a:</a:t>
            </a:r>
          </a:p>
          <a:p>
            <a:pPr>
              <a:defRPr/>
            </a:pPr>
            <a:r>
              <a:rPr lang="es-AR" dirty="0" smtClean="0">
                <a:hlinkClick r:id="rId3" action="ppaction://hlinkfile"/>
              </a:rPr>
              <a:t>Resolución General Nº 2300/2007</a:t>
            </a:r>
            <a:endParaRPr lang="es-AR" dirty="0" smtClean="0"/>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Complementado por:</a:t>
            </a:r>
          </a:p>
          <a:p>
            <a:pPr>
              <a:defRPr/>
            </a:pPr>
            <a:r>
              <a:rPr lang="es-AR" dirty="0" smtClean="0">
                <a:hlinkClick r:id="rId4" action="ppaction://hlinkfile"/>
              </a:rPr>
              <a:t>Resolución General Nº 2644/2009</a:t>
            </a:r>
            <a:endParaRPr lang="es-AR" dirty="0" smtClean="0"/>
          </a:p>
          <a:p>
            <a:pPr>
              <a:defRPr/>
            </a:pPr>
            <a:r>
              <a:rPr lang="es-AR" dirty="0" smtClean="0">
                <a:hlinkClick r:id="rId5" action="ppaction://hlinkfile"/>
              </a:rPr>
              <a:t>Resolución General Nº 2750/2010</a:t>
            </a:r>
            <a:endParaRPr lang="es-AR" dirty="0" smtClean="0"/>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6" action="ppaction://hlinkfile"/>
              </a:rPr>
              <a:t>Artículo 2</a:t>
            </a:r>
            <a:endParaRPr lang="es-AR" dirty="0" smtClean="0"/>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3</a:t>
            </a:r>
            <a:endParaRPr lang="es-AR" dirty="0" smtClean="0"/>
          </a:p>
          <a:p>
            <a:pPr>
              <a:defRPr/>
            </a:pPr>
            <a:r>
              <a:rPr lang="es-AR" dirty="0" smtClean="0"/>
              <a:t>Modificado por:</a:t>
            </a:r>
          </a:p>
          <a:p>
            <a:pPr>
              <a:defRPr/>
            </a:pPr>
            <a:r>
              <a:rPr lang="es-AR" dirty="0" smtClean="0">
                <a:hlinkClick r:id="rId9" action="ppaction://hlinkfile"/>
              </a:rPr>
              <a:t>Resolución General Nº 2672/2009</a:t>
            </a:r>
            <a:r>
              <a:rPr lang="es-AR" dirty="0" smtClean="0"/>
              <a:t> Articulo Nº 1 (Incisos a) y b) expresiones sustituidas,...)</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0" action="ppaction://hlinkfile"/>
              </a:rPr>
              <a:t>Artículo 3</a:t>
            </a:r>
            <a:endParaRPr lang="es-AR" dirty="0" smtClean="0"/>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1" action="ppaction://hlinkfile"/>
              </a:rPr>
              <a:t>Artículo 3</a:t>
            </a:r>
            <a:endParaRPr lang="es-AR" dirty="0" smtClean="0"/>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(Artículo sustituido)</a:t>
            </a:r>
          </a:p>
          <a:p>
            <a:pPr>
              <a:defRPr/>
            </a:pPr>
            <a:r>
              <a:rPr lang="es-AR" dirty="0" smtClean="0">
                <a:hlinkClick r:id="rId13" action="ppaction://hlinkfile"/>
              </a:rPr>
              <a:t>Resolución General Nº 2612/2009</a:t>
            </a:r>
            <a:r>
              <a:rPr lang="es-AR" dirty="0" smtClean="0"/>
              <a:t> Articulo Nº 1 (Contratos instrumentados digitalmente </a:t>
            </a:r>
            <a:r>
              <a:rPr lang="es-AR" dirty="0" err="1" smtClean="0"/>
              <a:t>an</a:t>
            </a:r>
            <a:r>
              <a:rPr lang="es-AR" dirty="0" smtClean="0"/>
              <a:t>...)</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3</a:t>
            </a:r>
            <a:r>
              <a:rPr lang="es-AR" dirty="0" smtClean="0"/>
              <a:t/>
            </a:r>
            <a:br>
              <a:rPr lang="es-AR" dirty="0" smtClean="0"/>
            </a:br>
            <a:r>
              <a:rPr lang="es-AR" b="1" dirty="0" smtClean="0">
                <a:hlinkClick r:id="rId8" action="ppaction://hlinkfile"/>
              </a:rPr>
              <a:t>Artículo 4</a:t>
            </a:r>
            <a:endParaRPr lang="es-AR" dirty="0" smtClean="0"/>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4</a:t>
            </a:r>
            <a:endParaRPr lang="es-AR" dirty="0" smtClean="0"/>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(Segundo párrafo,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8</a:t>
            </a:r>
            <a:endParaRPr lang="es-AR" dirty="0" smtClean="0"/>
          </a:p>
          <a:p>
            <a:pPr>
              <a:defRPr/>
            </a:pPr>
            <a:r>
              <a:rPr lang="es-AR" dirty="0" smtClean="0"/>
              <a:t>Modificado por:</a:t>
            </a:r>
          </a:p>
          <a:p>
            <a:pPr>
              <a:defRPr/>
            </a:pPr>
            <a:r>
              <a:rPr lang="es-AR" dirty="0" smtClean="0">
                <a:hlinkClick r:id="rId14" action="ppaction://hlinkfile"/>
              </a:rPr>
              <a:t>Resolución General Nº 2686/2009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8" action="ppaction://hlinkfile"/>
              </a:rPr>
              <a:t>Artículo 8</a:t>
            </a:r>
            <a:endParaRPr lang="es-AR" dirty="0" smtClean="0"/>
          </a:p>
          <a:p>
            <a:pPr>
              <a:defRPr/>
            </a:pPr>
            <a:r>
              <a:rPr lang="es-AR" dirty="0" smtClean="0"/>
              <a:t>Modificado por:</a:t>
            </a:r>
          </a:p>
          <a:p>
            <a:pPr>
              <a:defRPr/>
            </a:pPr>
            <a:r>
              <a:rPr lang="es-AR" dirty="0" smtClean="0">
                <a:hlinkClick r:id="rId15" action="ppaction://hlinkfile"/>
              </a:rPr>
              <a:t>Resolución General Nº 2664/2009</a:t>
            </a:r>
            <a:r>
              <a:rPr lang="es-AR" dirty="0" smtClean="0"/>
              <a:t> Articulo Nº 1 (Primer párrafo modificado)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6" action="ppaction://hlinkfile"/>
              </a:rPr>
              <a:t>Artículo 8</a:t>
            </a:r>
            <a:endParaRPr lang="es-AR" dirty="0" smtClean="0"/>
          </a:p>
          <a:p>
            <a:pPr>
              <a:defRPr/>
            </a:pPr>
            <a:r>
              <a:rPr lang="es-AR" dirty="0" smtClean="0"/>
              <a:t>Modificado por:</a:t>
            </a:r>
          </a:p>
          <a:p>
            <a:pPr>
              <a:defRPr/>
            </a:pPr>
            <a:r>
              <a:rPr lang="es-AR" dirty="0" smtClean="0">
                <a:hlinkClick r:id="rId17" action="ppaction://hlinkfile"/>
              </a:rPr>
              <a:t>Resolución General Nº 2653/2009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18" action="ppaction://hlinkfile"/>
              </a:rPr>
              <a:t>Artículo 8</a:t>
            </a:r>
            <a:endParaRPr lang="es-AR" dirty="0" smtClean="0"/>
          </a:p>
          <a:p>
            <a:pPr>
              <a:defRPr/>
            </a:pPr>
            <a:r>
              <a:rPr lang="es-AR" dirty="0" smtClean="0"/>
              <a:t>Modificado por:</a:t>
            </a:r>
          </a:p>
          <a:p>
            <a:pPr>
              <a:defRPr/>
            </a:pPr>
            <a:r>
              <a:rPr lang="es-AR" dirty="0" smtClean="0">
                <a:hlinkClick r:id="rId19" action="ppaction://hlinkfile"/>
              </a:rPr>
              <a:t>Resolución General Nº 2638/2009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0" action="ppaction://hlinkfile"/>
              </a:rPr>
              <a:t>Artículo 8</a:t>
            </a:r>
            <a:endParaRPr lang="es-AR" dirty="0" smtClean="0"/>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1" action="ppaction://hlinkfile"/>
              </a:rPr>
              <a:t>Artículo 8</a:t>
            </a:r>
            <a:endParaRPr lang="es-AR" dirty="0" smtClean="0"/>
          </a:p>
          <a:p>
            <a:pPr>
              <a:defRPr/>
            </a:pPr>
            <a:r>
              <a:rPr lang="es-AR" dirty="0" smtClean="0"/>
              <a:t>Modificado por:</a:t>
            </a:r>
          </a:p>
          <a:p>
            <a:pPr>
              <a:defRPr/>
            </a:pPr>
            <a:r>
              <a:rPr lang="es-AR" dirty="0" smtClean="0">
                <a:hlinkClick r:id="rId13" action="ppaction://hlinkfile"/>
              </a:rPr>
              <a:t>Resolución General Nº 2612/2009</a:t>
            </a:r>
            <a:r>
              <a:rPr lang="es-AR" dirty="0" smtClean="0"/>
              <a:t> Articulo Nº 2 (Primer párrafo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2" action="ppaction://hlinkfile"/>
              </a:rPr>
              <a:t>Anexo I</a:t>
            </a:r>
            <a:endParaRPr lang="es-AR" dirty="0" smtClean="0"/>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(Anexo sustituido)</a:t>
            </a:r>
          </a:p>
          <a:p>
            <a:pPr>
              <a:defRPr/>
            </a:pPr>
            <a:r>
              <a:rPr lang="es-AR" dirty="0" smtClean="0">
                <a:hlinkClick r:id="rId9" action="ppaction://hlinkfile"/>
              </a:rPr>
              <a:t>Resolución General Nº 2672/2009</a:t>
            </a:r>
            <a:r>
              <a:rPr lang="es-AR" dirty="0" smtClean="0"/>
              <a:t> Articulo Nº 1</a:t>
            </a:r>
          </a:p>
          <a:p>
            <a:pPr>
              <a:defRPr/>
            </a:pPr>
            <a:r>
              <a:rPr lang="es-AR" dirty="0" smtClean="0">
                <a:hlinkClick r:id="rId7" action="ppaction://hlinkfile"/>
              </a:rPr>
              <a:t>Resolución General Nº 2749/2010</a:t>
            </a:r>
            <a:r>
              <a:rPr lang="es-AR" dirty="0" smtClean="0"/>
              <a:t> Articulo Nº 2 (Anexo sustituido)</a:t>
            </a:r>
          </a:p>
          <a:p>
            <a:pPr>
              <a:defRPr/>
            </a:pPr>
            <a:r>
              <a:rPr lang="es-AR" dirty="0" smtClean="0"/>
              <a:t/>
            </a:r>
            <a:br>
              <a:rPr lang="es-AR" dirty="0" smtClean="0"/>
            </a:br>
            <a:r>
              <a:rPr lang="es-AR" dirty="0" smtClean="0"/>
              <a:t/>
            </a:r>
            <a:br>
              <a:rPr lang="es-AR" dirty="0" smtClean="0"/>
            </a:br>
            <a:r>
              <a:rPr lang="es-AR" dirty="0" smtClean="0"/>
              <a:t/>
            </a:r>
            <a:br>
              <a:rPr lang="es-AR" dirty="0" smtClean="0"/>
            </a:br>
            <a:r>
              <a:rPr lang="es-AR" b="1" dirty="0" smtClean="0">
                <a:hlinkClick r:id="rId23" action="ppaction://hlinkfile"/>
              </a:rPr>
              <a:t>Anexo II</a:t>
            </a:r>
            <a:endParaRPr lang="es-AR" dirty="0" smtClean="0"/>
          </a:p>
          <a:p>
            <a:pPr>
              <a:defRPr/>
            </a:pPr>
            <a:r>
              <a:rPr lang="es-AR" dirty="0" smtClean="0"/>
              <a:t>Incorporado por:</a:t>
            </a:r>
          </a:p>
          <a:p>
            <a:pPr>
              <a:defRPr/>
            </a:pPr>
            <a:r>
              <a:rPr lang="es-AR" dirty="0" smtClean="0">
                <a:hlinkClick r:id="rId9" action="ppaction://hlinkfile"/>
              </a:rPr>
              <a:t>Resolución General Nº 2672/2009</a:t>
            </a:r>
            <a:r>
              <a:rPr lang="es-AR" dirty="0" smtClean="0"/>
              <a:t> Articulo Nº 1 (Anexo incorporado)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IVA-RETENCIONES IMPOSITIVAS -COMERCIALIZACION DE PRODUCTOS AGROPECUARIOS -GRANOS -CEREALES-LEGUMBRES -AGENTES DE RETENCION-SUJETOS IMPONIBLES</a:t>
            </a:r>
          </a:p>
          <a:p>
            <a:pPr>
              <a:defRPr/>
            </a:pPr>
            <a:r>
              <a:rPr lang="es-AR" dirty="0" smtClean="0"/>
              <a:t>VISTO</a:t>
            </a:r>
          </a:p>
          <a:p>
            <a:pPr>
              <a:defRPr/>
            </a:pPr>
            <a:r>
              <a:rPr lang="es-AR" dirty="0" smtClean="0"/>
              <a:t>VISTO la Actuación SIGEA N° 10462-45-2009 del Registro de esta Administración Federal, y</a:t>
            </a:r>
          </a:p>
          <a:p>
            <a:pPr>
              <a:defRPr/>
            </a:pPr>
            <a:r>
              <a:rPr lang="es-AR" dirty="0" smtClean="0"/>
              <a:t>CONSIDERANDO</a:t>
            </a:r>
          </a:p>
          <a:p>
            <a:pPr>
              <a:defRPr/>
            </a:pPr>
            <a:r>
              <a:rPr lang="es-AR" dirty="0" smtClean="0"/>
              <a:t>Que la Resolución General N° 2.300 y su modificación establece un régimen de retención del impuesto al valor agregado, aplicable a las operaciones de comercialización de granos no destinados a la siembra -cereales y oleaginosos- y legumbres secas -porotos, arvejas y lentejas-.</a:t>
            </a:r>
          </a:p>
          <a:p>
            <a:pPr>
              <a:defRPr/>
            </a:pPr>
            <a:r>
              <a:rPr lang="es-AR" dirty="0" smtClean="0"/>
              <a:t>Que asimismo, la mencionada norma reglamenta el funcionamiento del "Registro Fiscal de Operadores en la Compraventa de Granos y Legumbres Secas", así como un régimen especial de reintegro sistemático de determinado porcentaje de las retenciones practicadas, cuyo importe se acreditará a los productores, acopiadores con propia producción de granos, o en su caso, un reintegro parcial a intermediarios, incluidos en el "Registro".</a:t>
            </a:r>
          </a:p>
          <a:p>
            <a:pPr>
              <a:defRPr/>
            </a:pPr>
            <a:r>
              <a:rPr lang="es-AR" dirty="0" smtClean="0"/>
              <a:t>Que en virtud de las evaluaciones efectuadas respecto de la aplicación del régimen y a los fines de profundizar los mecanismos de fiscalización, corresponde implementar controles más eficientes en la cadena de comercialización de granos, estableciendo un sistema de registración de los contratos que instrumentan determinadas operaciones.</a:t>
            </a:r>
          </a:p>
          <a:p>
            <a:pPr>
              <a:defRPr/>
            </a:pPr>
            <a:r>
              <a:rPr lang="es-AR" dirty="0" smtClean="0"/>
              <a:t>Que dicha medida permite prescindir de las certificaciones que extienden las Bolsas de Cereales autorizadas por el Poder Ejecutivo Nacional para actuar en el comercio de granos.</a:t>
            </a:r>
          </a:p>
          <a:p>
            <a:pPr>
              <a:defRPr/>
            </a:pPr>
            <a:r>
              <a:rPr lang="es-AR" dirty="0" smtClean="0"/>
              <a:t>Que por otra parte, el régimen que se establece por medio de la presente profundizará la reducción de costos del comercio agropecuario, al eliminarse aquéllos que actualmente demandan las mencionadas certificaciones.</a:t>
            </a:r>
          </a:p>
          <a:p>
            <a:pPr>
              <a:defRPr/>
            </a:pPr>
            <a:r>
              <a:rPr lang="es-AR" dirty="0" smtClean="0"/>
              <a:t>Que han tomado la intervención que les compete la Dirección de Legislación, las Subdirecciones Generales de Asuntos Jurídicos, de Recaudación, de Fiscalización y de Sistemas y Telecomunicaciones y la Dirección General Impositiva.</a:t>
            </a:r>
          </a:p>
          <a:p>
            <a:pPr>
              <a:defRPr/>
            </a:pPr>
            <a:r>
              <a:rPr lang="es-AR" dirty="0" smtClean="0"/>
              <a:t>Que la presente se dicta en ejercicio de las facultades conferidas por el Artículo 27 de la Ley de Impuesto al Valor Agregado, texto ordenado en 1997 y sus modificaciones, por el Artículo 22 de la Ley Nº 11.683, texto ordenado en 1998 y sus modificaciones y por el Artículo 7° del Decreto N° 618 del 10 de julio de 1997, sus modificatorios y sus complementarios.</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hlinkClick r:id="rId24" action="ppaction://hlinkfile"/>
              </a:rPr>
              <a:t>Ley Nº 20631 (T.O. 1997)</a:t>
            </a:r>
            <a:r>
              <a:rPr lang="es-AR" dirty="0" smtClean="0"/>
              <a:t> Articulo Nº 27 (LEY DE IMPUESTO AL VALOR AGREGADO)</a:t>
            </a:r>
          </a:p>
          <a:p>
            <a:pPr>
              <a:defRPr/>
            </a:pPr>
            <a:r>
              <a:rPr lang="es-AR" dirty="0" smtClean="0">
                <a:hlinkClick r:id="rId16" action="ppaction://hlinkfile"/>
              </a:rPr>
              <a:t>Ley Nº 11683 (T.O. 1998)</a:t>
            </a:r>
            <a:r>
              <a:rPr lang="es-AR" dirty="0" smtClean="0"/>
              <a:t> Articulo Nº 22 (LEY DE PROCEDIMIENTO TRIBUTARIO)</a:t>
            </a:r>
          </a:p>
          <a:p>
            <a:pPr>
              <a:defRPr/>
            </a:pPr>
            <a:r>
              <a:rPr lang="es-AR" dirty="0" smtClean="0">
                <a:hlinkClick r:id="rId22" action="ppaction://hlinkfile"/>
              </a:rPr>
              <a:t>Decreto Nº 618/1997</a:t>
            </a:r>
            <a:r>
              <a:rPr lang="es-AR" dirty="0" smtClean="0"/>
              <a:t> Articulo Nº 7</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Artículo 1:</a:t>
            </a:r>
          </a:p>
          <a:p>
            <a:pPr>
              <a:defRPr/>
            </a:pPr>
            <a:r>
              <a:rPr lang="es-AR" dirty="0" smtClean="0"/>
              <a:t>ARTICULO 1°.- </a:t>
            </a:r>
            <a:r>
              <a:rPr lang="es-AR" dirty="0" err="1" smtClean="0"/>
              <a:t>Establécese</a:t>
            </a:r>
            <a:r>
              <a:rPr lang="es-AR" dirty="0" smtClean="0"/>
              <a:t> un procedimiento de registración ante esta Administración Federal de las operaciones mencionadas en el Artículo 1° de la Resolución General Nº 2.300 y su modificación.</a:t>
            </a:r>
          </a:p>
          <a:p>
            <a:pPr>
              <a:defRPr/>
            </a:pPr>
            <a:r>
              <a:rPr lang="es-AR" dirty="0" smtClean="0"/>
              <a:t>Textos Relacionados:</a:t>
            </a:r>
          </a:p>
          <a:p>
            <a:pPr>
              <a:defRPr/>
            </a:pPr>
            <a:r>
              <a:rPr lang="es-AR" dirty="0" smtClean="0">
                <a:hlinkClick r:id="rId3" action="ppaction://hlinkfile"/>
              </a:rPr>
              <a:t>Resolución General Nº 2300/2007</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 Texto vigente según RG AFIP Nº 2749/2010:</a:t>
            </a:r>
          </a:p>
          <a:p>
            <a:pPr>
              <a:defRPr/>
            </a:pPr>
            <a:r>
              <a:rPr lang="es-AR" dirty="0" smtClean="0"/>
              <a:t>ARTICULO 2°.- La registración prevista en el artículo anterior, deberá ser solicitada por alguno de los operadores intervinientes en la operación, hasta la hora CERO (0) del octavo día inmediato siguiente a la fecha de emisión del documento a registrar.</a:t>
            </a:r>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 Texto original según RG AFIP Nº 2596/2009:</a:t>
            </a:r>
          </a:p>
          <a:p>
            <a:pPr>
              <a:defRPr/>
            </a:pPr>
            <a:r>
              <a:rPr lang="es-AR" dirty="0" smtClean="0"/>
              <a:t>ARTICULO 2°.- La registración prevista en el artículo anterior, podrá ser solicitada por cualquiera de los operadores intervinientes en la operación.</a:t>
            </a:r>
          </a:p>
          <a:p>
            <a:pPr>
              <a:defRPr/>
            </a:pPr>
            <a:r>
              <a:rPr lang="es-AR" dirty="0" smtClean="0"/>
              <a:t>Artículo 3 Texto vigente según RG AFIP Nº 2749/2010:</a:t>
            </a:r>
          </a:p>
          <a:p>
            <a:pPr>
              <a:defRPr/>
            </a:pPr>
            <a:r>
              <a:rPr lang="es-AR" dirty="0" smtClean="0"/>
              <a:t>ARTICULO 3°.- A los efectos de solicitar la registración de operaciones, el sujeto solicitante deberá:</a:t>
            </a:r>
          </a:p>
          <a:p>
            <a:pPr>
              <a:defRPr/>
            </a:pPr>
            <a:r>
              <a:rPr lang="es-AR" dirty="0" smtClean="0"/>
              <a:t>a) En el caso de requerir la registración de un contrato escrito:</a:t>
            </a:r>
          </a:p>
          <a:p>
            <a:pPr>
              <a:defRPr/>
            </a:pPr>
            <a:r>
              <a:rPr lang="es-AR" dirty="0" smtClean="0"/>
              <a:t>1. Ingresar al servicio "REGISTRO FISCAL DE OPERADORES DE GRANOS - REGISTRACION DE OPERACIONES" opción "REGISTRACION DE CONTRATOS" o "REGISTRACION DE OFERTA DE ENTREGA" -según corresponda- del sitio "web" de este Organismo (http://www.afip.gob.ar) e informar los datos que le requiera el sistema.</a:t>
            </a:r>
          </a:p>
          <a:p>
            <a:pPr>
              <a:defRPr/>
            </a:pPr>
            <a:r>
              <a:rPr lang="es-AR" dirty="0" smtClean="0"/>
              <a:t>2. Cuando se hubieran confeccionado los formularios C1116B o C1116C, según corresponda, vinculados al aludido contrato, enviar el archivo generado por el programa aplicativo denominado "REGISTRACION OPERACIONES DE GRANOS - F1116 - Versión 2.0" a través del sitio "web" institucional, cuyas características, funciones y aspectos técnicos para su uso se consignan en el Anexo I de la presente. Se efectuará una presentación separada por cada vendedor.</a:t>
            </a:r>
          </a:p>
          <a:p>
            <a:pPr>
              <a:defRPr/>
            </a:pPr>
            <a:r>
              <a:rPr lang="es-AR" dirty="0" smtClean="0"/>
              <a:t>Una vez efectuada la transferencia electrónica de datos de acuerdo con lo dispuesto en la Resolución General N° 1.345, sus modificatorias y complementarias, el solicitante deberá ingresar -dentro del día inmediato siguiente a la misma- al servicio "REGISTRO FISCAL DE OPERADORES DE GRANOS - REGISTRACION DE OPERACIONES", opción "REGISTRACION DE OPERACIONES 1116" del citado sitio "web", a efectos de verificar el ingreso de la información generada mediante el programa aplicativo señalado. El sistema requerirá el ingreso de los siguientes datos:</a:t>
            </a:r>
          </a:p>
          <a:p>
            <a:pPr>
              <a:defRPr/>
            </a:pPr>
            <a:r>
              <a:rPr lang="es-AR" dirty="0" smtClean="0"/>
              <a:t>2.1. Número verificador, y</a:t>
            </a:r>
          </a:p>
          <a:p>
            <a:pPr>
              <a:defRPr/>
            </a:pPr>
            <a:r>
              <a:rPr lang="es-AR" dirty="0" smtClean="0"/>
              <a:t>2.2. número de transacción generado en la transferencia electrónica del formulario.</a:t>
            </a:r>
          </a:p>
          <a:p>
            <a:pPr>
              <a:defRPr/>
            </a:pPr>
            <a:r>
              <a:rPr lang="es-AR" dirty="0" smtClean="0"/>
              <a:t>3. Complementariamente a lo dispuesto en el punto 1., de tratarse de contratos de compraventa de granos que no correspondan a operaciones primarias, es decir aquellos en los cuales el vendedor no reviste la condición de productor agrícola, se deberá presentar original y copia del contrato de compraventa ante la dependencia consignada en las solicitudes de registración.</a:t>
            </a:r>
          </a:p>
          <a:p>
            <a:pPr>
              <a:defRPr/>
            </a:pPr>
            <a:r>
              <a:rPr lang="es-AR" dirty="0" smtClean="0"/>
              <a:t>El procedimiento señalado en los puntos 1. y 2. permitirá al solicitante efectuar el seguimiento vía "</a:t>
            </a:r>
            <a:r>
              <a:rPr lang="es-AR" dirty="0" err="1" smtClean="0"/>
              <a:t>on</a:t>
            </a:r>
            <a:r>
              <a:rPr lang="es-AR" dirty="0" smtClean="0"/>
              <a:t> line" del proceso efectuado.</a:t>
            </a:r>
          </a:p>
          <a:p>
            <a:pPr>
              <a:defRPr/>
            </a:pPr>
            <a:r>
              <a:rPr lang="es-AR" dirty="0" smtClean="0"/>
              <a:t>De comprobarse errores, inconsistencias, utilización de un programa distinto del provisto o archivos defectuosos, la presentación indicada en el punto 2. será rechazada automáticamente por el sistema, generándose una constancia de tal situación.</a:t>
            </a:r>
          </a:p>
          <a:p>
            <a:pPr>
              <a:defRPr/>
            </a:pPr>
            <a:r>
              <a:rPr lang="es-AR" dirty="0" smtClean="0"/>
              <a:t>b) En el caso de requerir la registración de formularios C1116B o C1116C correspondiente a operaciones por las cuales no se haya celebrado un contrato por escrito, presentar el archivo generado por el programa aplicativo denominado "REGISTRACION OPERACIONES DE GRANOS - F1116 - Versión 2.0" a través del sitio "web" de este Organismo (http://www.afip.gob.ar), cuyas características, funciones y aspectos técnicos para su uso se consignan en el Anexo I de esta resolución general. Se efectuará una presentación separada por cada vendedor.</a:t>
            </a:r>
          </a:p>
          <a:p>
            <a:pPr>
              <a:defRPr/>
            </a:pPr>
            <a:r>
              <a:rPr lang="es-AR" dirty="0" smtClean="0"/>
              <a:t>Al respecto se deberá seguir idéntico procedimiento al indicado en el punto 2. del inciso a) de este artículo.</a:t>
            </a:r>
          </a:p>
          <a:p>
            <a:pPr>
              <a:defRPr/>
            </a:pPr>
            <a:r>
              <a:rPr lang="es-AR" dirty="0" smtClean="0"/>
              <a:t>c) En el caso de solicitar la registración de un contrato otorgado con firma digital:</a:t>
            </a:r>
          </a:p>
          <a:p>
            <a:pPr>
              <a:defRPr/>
            </a:pPr>
            <a:r>
              <a:rPr lang="es-AR" dirty="0" smtClean="0"/>
              <a:t>1. Ingresar al servicio "REGISTRO FISCAL DE OPERADORES DE GRANOS - REGISTRACION DE OPERACIONES" opción "FIRMANTE DIGITAL" a los fines de autorizar, mediante Clave </a:t>
            </a:r>
            <a:r>
              <a:rPr lang="es-AR" dirty="0" err="1" smtClean="0"/>
              <a:t>Unica</a:t>
            </a:r>
            <a:r>
              <a:rPr lang="es-AR" dirty="0" smtClean="0"/>
              <a:t> de Identificación Tributaria (C.U.I.T.) o Código </a:t>
            </a:r>
            <a:r>
              <a:rPr lang="es-AR" dirty="0" err="1" smtClean="0"/>
              <a:t>Unico</a:t>
            </a:r>
            <a:r>
              <a:rPr lang="es-AR" dirty="0" smtClean="0"/>
              <a:t> de Identificación Laboral (C.U.I.L.), a cada uno de los representantes facultados para suscribir contratos alcanzados por el presente régimen. Cada representante autorizado deberá contar con firma digital certificada ante este Organismo.</a:t>
            </a:r>
          </a:p>
          <a:p>
            <a:pPr>
              <a:defRPr/>
            </a:pPr>
            <a:r>
              <a:rPr lang="es-AR" dirty="0" smtClean="0"/>
              <a:t>Dicha autorización podrá ser revocada dentro del mismo servicio. Asimismo este Organismo revocará la citada autorización de producirse alguna de las causales previstas en la Ley N° 25.506, su Decreto Reglamentario N° 2.628 del 19 de diciembre de 2002 y demás normas concordantes.</a:t>
            </a:r>
          </a:p>
          <a:p>
            <a:pPr>
              <a:defRPr/>
            </a:pPr>
            <a:r>
              <a:rPr lang="es-AR" dirty="0" smtClean="0"/>
              <a:t>2. Confeccionar el formulario de declaración jurada F. 8008 y firmarlo digitalmente por cada una de las partes intervinientes y/o sus representantes autorizados, conforme al procedimiento establecido en el Anexo II.</a:t>
            </a:r>
          </a:p>
          <a:p>
            <a:pPr>
              <a:defRPr/>
            </a:pPr>
            <a:r>
              <a:rPr lang="es-AR" dirty="0" smtClean="0"/>
              <a:t>3. Efectuar la transferencia electrónica del formulario de declaración jurada F. 8008, de acuerdo con lo dispuesto en la Resolución General Nº 1.345, sus modificatorias y complementarias. A tal efecto se utilizará la opción "F. 8008 Contrato de compraventa de granos".</a:t>
            </a:r>
          </a:p>
          <a:p>
            <a:pPr>
              <a:defRPr/>
            </a:pPr>
            <a:r>
              <a:rPr lang="es-AR" dirty="0" smtClean="0"/>
              <a:t>4. Reingresar al servicio "REGISTRO FISCAL DE OPERADORES DE GRANOS - REGISTRACION DE OPERACIONES" opción "REGISTRACION DE CONTRATOS CON FIRMA DIGITAL" del sitio "web" de este Organismo (http://www.afip.gob.ar) e informar los datos que le requiera el sistema.</a:t>
            </a:r>
          </a:p>
          <a:p>
            <a:pPr>
              <a:defRPr/>
            </a:pPr>
            <a:r>
              <a:rPr lang="es-AR" dirty="0" smtClean="0"/>
              <a:t>5. Luego de confeccionar los formularios C1116B o C1116C, según corresponda, vinculados al aludido contrato con firma digital, se deberá seguir idéntico procedimiento al indicado en el punto 2. del inciso a) de este artículo.</a:t>
            </a:r>
          </a:p>
          <a:p>
            <a:pPr>
              <a:defRPr/>
            </a:pPr>
            <a:r>
              <a:rPr lang="es-AR" dirty="0" smtClean="0"/>
              <a:t>Cuando se trate de contratos instrumentados digitalmente ante las Bolsas de Cereales autorizadas por el Poder Ejecutivo Nacional para actuar en el comercio de granos, el responsable podrá cumplir con el procedimiento que se establece en el presente inciso, o proceder de acuerdo con lo normado en el Artículo 1° de la Resolución General N° 2.612.</a:t>
            </a:r>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 Texto según RG AFIP Nº 2672/2009:</a:t>
            </a:r>
          </a:p>
          <a:p>
            <a:pPr>
              <a:defRPr/>
            </a:pPr>
            <a:r>
              <a:rPr lang="es-AR" dirty="0" smtClean="0"/>
              <a:t>ARTICULO 3°.- A los efectos de solicitar la registración de operaciones, el sujeto solicitante deberá:</a:t>
            </a:r>
          </a:p>
          <a:p>
            <a:pPr>
              <a:defRPr/>
            </a:pPr>
            <a:r>
              <a:rPr lang="es-AR" dirty="0" smtClean="0"/>
              <a:t>a) En el caso de requerir la registración de un contrato escrito:</a:t>
            </a:r>
          </a:p>
          <a:p>
            <a:pPr>
              <a:defRPr/>
            </a:pPr>
            <a:r>
              <a:rPr lang="es-AR" dirty="0" smtClean="0"/>
              <a:t>1. Ingresar al servicio "REGISTRO FISCAL DE OPERADORES DE GRANOS - REGISTRACION DE OPERACIONES" opción "REGISTRACION DE CONTRATOS" de la página "web" de este Organismo (http://www.afip.gob.ar) e informar los datos que le requiera el sistema.</a:t>
            </a:r>
          </a:p>
          <a:p>
            <a:pPr>
              <a:defRPr/>
            </a:pPr>
            <a:r>
              <a:rPr lang="es-AR" dirty="0" smtClean="0"/>
              <a:t>2. Cuando se hubieran confeccionado los formularios C1116B o C1116C, según corresponda, vinculados al aludido contrato, presentar el archivo generado por el programa aplicativo denominado "REGISTRACION OPERACIONES DE GRANOS - F1116 - Versión 1.0" a través de la página "web" de este Organismo (http://www.afip.gob.ar), cuyas características, funciones y aspectos técnicos para su uso se consignan en el Anexo I de la presente. Se efectuará una presentación separada por cada vendedor.</a:t>
            </a:r>
          </a:p>
          <a:p>
            <a:pPr>
              <a:defRPr/>
            </a:pPr>
            <a:r>
              <a:rPr lang="es-AR" dirty="0" smtClean="0"/>
              <a:t>Una vez efectuada la transferencia electrónica de datos de acuerdo con lo dispuesto en la Resolución General N° 1.345, sus modificatorias y complementarias, el solicitante deberá ingresar -dentro del día inmediato siguiente a la misma- al servicio "REGISTRO FISCAL DE OPERADORES DE GRANOS - REGISTRACION DE OPERACIONES", opción "REGISTRACION DE OPERACIONES 1116" de la citada página "web" institucional, a efectos de verificar el ingreso de la información generada mediante el programa aplicativo señalado. El sistema requerirá el ingreso de los siguientes datos:</a:t>
            </a:r>
          </a:p>
          <a:p>
            <a:pPr>
              <a:defRPr/>
            </a:pPr>
            <a:r>
              <a:rPr lang="es-AR" dirty="0" smtClean="0"/>
              <a:t>2.1. Número verificador, y</a:t>
            </a:r>
          </a:p>
          <a:p>
            <a:pPr>
              <a:defRPr/>
            </a:pPr>
            <a:r>
              <a:rPr lang="es-AR" dirty="0" smtClean="0"/>
              <a:t>2.2. número de transacción generado en la transferencia electrónica del formulario,</a:t>
            </a:r>
          </a:p>
          <a:p>
            <a:pPr>
              <a:defRPr/>
            </a:pPr>
            <a:r>
              <a:rPr lang="es-AR" dirty="0" smtClean="0"/>
              <a:t>2.3. código de la dependencia de este Organismo en la que se efectuará la presentación de la documentación.</a:t>
            </a:r>
          </a:p>
          <a:p>
            <a:pPr>
              <a:defRPr/>
            </a:pPr>
            <a:r>
              <a:rPr lang="es-AR" dirty="0" smtClean="0"/>
              <a:t>2.4. Clave </a:t>
            </a:r>
            <a:r>
              <a:rPr lang="es-AR" dirty="0" err="1" smtClean="0"/>
              <a:t>Unica</a:t>
            </a:r>
            <a:r>
              <a:rPr lang="es-AR" dirty="0" smtClean="0"/>
              <a:t> de Identificación Tributaria (C.U.I.T.) o Código </a:t>
            </a:r>
            <a:r>
              <a:rPr lang="es-AR" dirty="0" err="1" smtClean="0"/>
              <a:t>Unico</a:t>
            </a:r>
            <a:r>
              <a:rPr lang="es-AR" dirty="0" smtClean="0"/>
              <a:t> de Identificación Laboral (C.U.I.L.), de la persona física autorizada a efectuar la presentación, de corresponder.</a:t>
            </a:r>
          </a:p>
          <a:p>
            <a:pPr>
              <a:defRPr/>
            </a:pPr>
            <a:r>
              <a:rPr lang="es-AR" dirty="0" smtClean="0"/>
              <a:t>El procedimiento señalado permitirá al solicitante efectuar el seguimiento vía "</a:t>
            </a:r>
            <a:r>
              <a:rPr lang="es-AR" dirty="0" err="1" smtClean="0"/>
              <a:t>on</a:t>
            </a:r>
            <a:r>
              <a:rPr lang="es-AR" dirty="0" smtClean="0"/>
              <a:t> line" del proceso efectuado.</a:t>
            </a:r>
          </a:p>
          <a:p>
            <a:pPr>
              <a:defRPr/>
            </a:pPr>
            <a:r>
              <a:rPr lang="es-AR" dirty="0" smtClean="0"/>
              <a:t>De comprobarse errores, inconsistencias, utilización de un programa distinto del provisto o archivos defectuosos, la presentación será rechazada automáticamente por el sistema, generándose una constancia de tal situación.</a:t>
            </a:r>
          </a:p>
          <a:p>
            <a:pPr>
              <a:defRPr/>
            </a:pPr>
            <a:r>
              <a:rPr lang="es-AR" dirty="0" smtClean="0"/>
              <a:t>3. Presentar original y copia del contrato de compraventa de granos ante la dependencia consignada en las solicitudes de registración.</a:t>
            </a:r>
          </a:p>
          <a:p>
            <a:pPr>
              <a:defRPr/>
            </a:pPr>
            <a:r>
              <a:rPr lang="es-AR" dirty="0" smtClean="0"/>
              <a:t>b) En el caso de requerir la registración de formularios C1116B o C1116C correspondiente a operaciones por las cuales no se haya celebrado un contrato por escrito:</a:t>
            </a:r>
          </a:p>
          <a:p>
            <a:pPr>
              <a:defRPr/>
            </a:pPr>
            <a:r>
              <a:rPr lang="es-AR" dirty="0" smtClean="0"/>
              <a:t>1. Presentar el archivo generado por el programa aplicativo denominado "REGISTRACION OPERACIONES DE GRANOS - F1116 - Versión 1.0" a través de la página "web" de este Organismo (http://www.afip.gob.ar), cuyas características, funciones y aspectos técnicos para su uso se consignan en el Anexo I de esta resolución general. Se efectuará una presentación separada por cada vendedor.</a:t>
            </a:r>
          </a:p>
          <a:p>
            <a:pPr>
              <a:defRPr/>
            </a:pPr>
            <a:r>
              <a:rPr lang="es-AR" dirty="0" smtClean="0"/>
              <a:t>Al respecto se deberá seguir idéntico procedimiento al indicado en el punto 2. del inciso a) de este artículo. A tal fin, el servicio dispone el Manual de Uso con la descripción del procedimiento respectivo.</a:t>
            </a:r>
          </a:p>
          <a:p>
            <a:pPr>
              <a:defRPr/>
            </a:pPr>
            <a:r>
              <a:rPr lang="es-AR" dirty="0" smtClean="0"/>
              <a:t>2. Presentar el triplicado de los formularios C1116B o C1116C, según corresponda; ante la dependencia consignada en las solicitudes de registración.</a:t>
            </a:r>
          </a:p>
          <a:p>
            <a:pPr>
              <a:defRPr/>
            </a:pPr>
            <a:r>
              <a:rPr lang="es-AR" dirty="0" smtClean="0"/>
              <a:t>c) En el caso de solicitar la registración de un contrato otorgado con firma digital:</a:t>
            </a:r>
          </a:p>
          <a:p>
            <a:pPr>
              <a:defRPr/>
            </a:pPr>
            <a:r>
              <a:rPr lang="es-AR" dirty="0" smtClean="0"/>
              <a:t>1. Ingresar al servicio "REGISTRO FISCAL DE OPERADORES DE GRANOS - REGISTRACION DE OPERACIONES" opción "FIRMANTE DIGITAL" a los fines de autorizar, mediante Clave </a:t>
            </a:r>
            <a:r>
              <a:rPr lang="es-AR" dirty="0" err="1" smtClean="0"/>
              <a:t>Unica</a:t>
            </a:r>
            <a:r>
              <a:rPr lang="es-AR" dirty="0" smtClean="0"/>
              <a:t> de Identificación Tributaria (C.U.I.T.) o Código </a:t>
            </a:r>
            <a:r>
              <a:rPr lang="es-AR" dirty="0" err="1" smtClean="0"/>
              <a:t>Unico</a:t>
            </a:r>
            <a:r>
              <a:rPr lang="es-AR" dirty="0" smtClean="0"/>
              <a:t> de Identificación Laboral (C.U.I.L.), a cada uno de los representantes facultados para suscribir contratos alcanzados por el presente régimen. Cada representante autorizado deberá contar con firma digital certificada ante este Organismo.</a:t>
            </a:r>
          </a:p>
          <a:p>
            <a:pPr>
              <a:defRPr/>
            </a:pPr>
            <a:r>
              <a:rPr lang="es-AR" dirty="0" smtClean="0"/>
              <a:t>Dicha autorización podrá ser revocada dentro del mismo servicio. Asimismo esta Administración Federal revocará la citada autorización de producirse alguna de las causales previstas en la Ley N° 25.506, su Decreto Reglamentario N° 2.628 del 19 de diciembre de 2002 y demás normas concordantes.</a:t>
            </a:r>
          </a:p>
          <a:p>
            <a:pPr>
              <a:defRPr/>
            </a:pPr>
            <a:r>
              <a:rPr lang="es-AR" dirty="0" smtClean="0"/>
              <a:t>2. Confeccionar el formulario de declaración jurada F. 8008 y firmarlo digitalmente por cada una de las partes intervinientes y/o sus representantes autorizados, conforme al procedimiento establecido en el Anexo II.</a:t>
            </a:r>
          </a:p>
          <a:p>
            <a:pPr>
              <a:defRPr/>
            </a:pPr>
            <a:r>
              <a:rPr lang="es-AR" dirty="0" smtClean="0"/>
              <a:t>3. Efectuar la transferencia electrónica del formulario de declaración jurada F. 8008, de acuerdo con lo dispuesto en la Resolución General Nº 1.345, sus modificatorias y complementarias. A tal efecto se utilizará la opción "F. 8008 Contrato de compraventa de granos".</a:t>
            </a:r>
          </a:p>
          <a:p>
            <a:pPr>
              <a:defRPr/>
            </a:pPr>
            <a:r>
              <a:rPr lang="es-AR" dirty="0" smtClean="0"/>
              <a:t>4. Reingresar al servicio "REGISTRO FISCAL DE OPERADORES DE GRANOS - REGISTRACION DE OPERACIONES" opción "REGISTRACION DE CONTRATOS CON FIRMA DIGITAL" del sitio "web" de este Organismo (http://www.afip.gob.ar) e informar los datos que le requiera el sistema.</a:t>
            </a:r>
          </a:p>
          <a:p>
            <a:pPr>
              <a:defRPr/>
            </a:pPr>
            <a:r>
              <a:rPr lang="es-AR" dirty="0" smtClean="0"/>
              <a:t>5. Luego de confeccionar los formularios C1116B o C1116C, según corresponda, vinculados al aludido contrato con firma digital, se deberá seguir idéntico procedimiento al indicado en el punto 2. del inciso a) de este artículo.</a:t>
            </a:r>
          </a:p>
          <a:p>
            <a:pPr>
              <a:defRPr/>
            </a:pPr>
            <a:r>
              <a:rPr lang="es-AR" dirty="0" smtClean="0"/>
              <a:t>Cuando se trate de contratos instrumentados digitalmente ante las Bolsas de Cereales autorizadas por el Poder Ejecutivo Nacional para actuar en el comercio de granos, el responsable podrá cumplir con el procedimiento que se establece en el presente inciso, o proceder de acuerdo con lo normado en el Artículo 1° de la Resolución General N° 2.612.</a:t>
            </a:r>
          </a:p>
          <a:p>
            <a:pPr>
              <a:defRPr/>
            </a:pPr>
            <a:r>
              <a:rPr lang="es-AR" dirty="0" smtClean="0"/>
              <a:t>Modificado por:</a:t>
            </a:r>
          </a:p>
          <a:p>
            <a:pPr>
              <a:defRPr/>
            </a:pPr>
            <a:r>
              <a:rPr lang="es-AR" dirty="0" smtClean="0">
                <a:hlinkClick r:id="rId9" action="ppaction://hlinkfile"/>
              </a:rPr>
              <a:t>Resolución General Nº 2672/2009</a:t>
            </a:r>
            <a:r>
              <a:rPr lang="es-AR" dirty="0" smtClean="0"/>
              <a:t> Articulo Nº 1 (Incisos a) y b) expresiones sustituidas, inciso c) incorporado)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 Texto según RG AFIP Nº 2602/2009:</a:t>
            </a:r>
          </a:p>
          <a:p>
            <a:pPr>
              <a:defRPr/>
            </a:pPr>
            <a:r>
              <a:rPr lang="es-AR" dirty="0" smtClean="0"/>
              <a:t>ARTICULO 3°.- A los efectos de solicitar la registración de operaciones, el sujeto solicitante deberá:</a:t>
            </a:r>
          </a:p>
          <a:p>
            <a:pPr>
              <a:defRPr/>
            </a:pPr>
            <a:r>
              <a:rPr lang="es-AR" dirty="0" smtClean="0"/>
              <a:t>a) En el caso de requerir la registración de un contrato escrito:</a:t>
            </a:r>
          </a:p>
          <a:p>
            <a:pPr>
              <a:defRPr/>
            </a:pPr>
            <a:r>
              <a:rPr lang="es-AR" dirty="0" smtClean="0"/>
              <a:t>1. Ingresar al servicio "REGISTRO FISCAL DE OPERADORES DE GRANOS - REGISTRACION DE OPERACIONES" opción "REGISTRACION DE CONTRATOS" de la página "web" de este Organismo (http://www.afip.gob.ar) e informar los datos que le requiera el sistema.</a:t>
            </a:r>
          </a:p>
          <a:p>
            <a:pPr>
              <a:defRPr/>
            </a:pPr>
            <a:r>
              <a:rPr lang="es-AR" dirty="0" smtClean="0"/>
              <a:t>2. Cuando se hubieran confeccionado los formularios C1116B o C1116C, según corresponda, vinculados al aludido contrato, presentar el archivo generado por el programa aplicativo denominado "REGISTRACION OPERACIONES DE GRANOS - F1116 - Versión 1.0" a través de la página "web" de este Organismo (http://www.afip.gob.ar), cuyas características, funciones y aspectos técnicos para su uso se consignan en el Anexo de la presente. Se efectuará una presentación separada por cada vendedor.</a:t>
            </a:r>
          </a:p>
          <a:p>
            <a:pPr>
              <a:defRPr/>
            </a:pPr>
            <a:r>
              <a:rPr lang="es-AR" dirty="0" smtClean="0"/>
              <a:t>Una vez efectuada la transferencia electrónica de datos de acuerdo con lo dispuesto en la Resolución General N° 1.345, sus modificatorias y complementarias, el solicitante deberá ingresar -dentro del día inmediato siguiente a la misma- al servicio "REGISTRO FISCAL DE OPERADORES DE GRANOS - REGISTRACION DE OPERACIONES", opción "REGISTRACION DE OPERACIONES 1116" de la citada página "web" institucional, a efectos de verificar el ingreso de la información generada mediante el programa aplicativo señalado. El sistema requerirá el ingreso de los siguientes datos:</a:t>
            </a:r>
          </a:p>
          <a:p>
            <a:pPr>
              <a:defRPr/>
            </a:pPr>
            <a:r>
              <a:rPr lang="es-AR" dirty="0" smtClean="0"/>
              <a:t>2.1. Número verificador, y</a:t>
            </a:r>
          </a:p>
          <a:p>
            <a:pPr>
              <a:defRPr/>
            </a:pPr>
            <a:r>
              <a:rPr lang="es-AR" dirty="0" smtClean="0"/>
              <a:t>2.2. número de transacción generado en la transferencia electrónica del formulario,</a:t>
            </a:r>
          </a:p>
          <a:p>
            <a:pPr>
              <a:defRPr/>
            </a:pPr>
            <a:r>
              <a:rPr lang="es-AR" dirty="0" smtClean="0"/>
              <a:t>2.3. código de la dependencia de este Organismo en la que se efectuará la presentación de la documentación.</a:t>
            </a:r>
          </a:p>
          <a:p>
            <a:pPr>
              <a:defRPr/>
            </a:pPr>
            <a:r>
              <a:rPr lang="es-AR" dirty="0" smtClean="0"/>
              <a:t>2.4. Clave </a:t>
            </a:r>
            <a:r>
              <a:rPr lang="es-AR" dirty="0" err="1" smtClean="0"/>
              <a:t>Unica</a:t>
            </a:r>
            <a:r>
              <a:rPr lang="es-AR" dirty="0" smtClean="0"/>
              <a:t> de Identificación Tributaria (C.U.I.T.) o Código </a:t>
            </a:r>
            <a:r>
              <a:rPr lang="es-AR" dirty="0" err="1" smtClean="0"/>
              <a:t>Unico</a:t>
            </a:r>
            <a:r>
              <a:rPr lang="es-AR" dirty="0" smtClean="0"/>
              <a:t> de Identificación Laboral (C.U.I.L.), de la persona física autorizada a efectuar la presentación, de corresponder.</a:t>
            </a:r>
          </a:p>
          <a:p>
            <a:pPr>
              <a:defRPr/>
            </a:pPr>
            <a:r>
              <a:rPr lang="es-AR" dirty="0" smtClean="0"/>
              <a:t>El procedimiento señalado permitirá al solicitante efectuar el seguimiento vía "</a:t>
            </a:r>
            <a:r>
              <a:rPr lang="es-AR" dirty="0" err="1" smtClean="0"/>
              <a:t>on</a:t>
            </a:r>
            <a:r>
              <a:rPr lang="es-AR" dirty="0" smtClean="0"/>
              <a:t> line" del proceso efectuado.</a:t>
            </a:r>
          </a:p>
          <a:p>
            <a:pPr>
              <a:defRPr/>
            </a:pPr>
            <a:r>
              <a:rPr lang="es-AR" dirty="0" smtClean="0"/>
              <a:t>De comprobarse errores, inconsistencias, utilización de un programa distinto del provisto o archivos defectuosos, la presentación será rechazada automáticamente por el sistema, generándose una constancia de tal situación.</a:t>
            </a:r>
          </a:p>
          <a:p>
            <a:pPr>
              <a:defRPr/>
            </a:pPr>
            <a:r>
              <a:rPr lang="es-AR" dirty="0" smtClean="0"/>
              <a:t>3. Presentar original y copia del contrato de compraventa de granos ante la dependencia consignada en las solicitudes de registración.</a:t>
            </a:r>
          </a:p>
          <a:p>
            <a:pPr>
              <a:defRPr/>
            </a:pPr>
            <a:r>
              <a:rPr lang="es-AR" dirty="0" smtClean="0"/>
              <a:t>b) En el caso de requerir la registración de formularios C1116B o C1116C correspondiente a operaciones por las cuales no se haya celebrado un contrato por escrito:</a:t>
            </a:r>
          </a:p>
          <a:p>
            <a:pPr>
              <a:defRPr/>
            </a:pPr>
            <a:r>
              <a:rPr lang="es-AR" dirty="0" smtClean="0"/>
              <a:t>1. Presentar el archivo generado por el programa aplicativo denominado "REGISTRACION OPERACIONES DE GRANOS - F1116 - Versión 1.0" a través de la página "web" de este Organismo (http://www.afip.gob.ar), cuyas características, funciones y aspectos técnicos para su uso se consignan en el Anexo de esta resolución general. Se efectuará una presentación separada por cada vendedor.</a:t>
            </a:r>
          </a:p>
          <a:p>
            <a:pPr>
              <a:defRPr/>
            </a:pPr>
            <a:r>
              <a:rPr lang="es-AR" dirty="0" smtClean="0"/>
              <a:t>Al respecto se deberá seguir idéntico procedimiento al indicado en el punto 2. del inciso a) de este artículo. A tal fin, el servicio dispone el Manual de Uso con la descripción del procedimiento respectivo.</a:t>
            </a:r>
          </a:p>
          <a:p>
            <a:pPr>
              <a:defRPr/>
            </a:pPr>
            <a:r>
              <a:rPr lang="es-AR" dirty="0" smtClean="0"/>
              <a:t>2. Presentar el triplicado de los formularios C1116B o C1116C, según corresponda; ante la dependencia consignada en las solicitudes de registración.</a:t>
            </a:r>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Textos Relacionados:</a:t>
            </a:r>
          </a:p>
          <a:p>
            <a:pPr>
              <a:defRPr/>
            </a:pPr>
            <a:r>
              <a:rPr lang="es-AR" dirty="0" smtClean="0">
                <a:hlinkClick r:id="rId13" action="ppaction://hlinkfile"/>
              </a:rPr>
              <a:t>Resolución General Nº 2612/2009</a:t>
            </a:r>
            <a:r>
              <a:rPr lang="es-AR" dirty="0" smtClean="0"/>
              <a:t> Articulo Nº 1 (Contratos instrumentados digitalmente ante las Bolsas de Cereales. Documentación a presentar en sustitución del punto 3. del inciso 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 Texto original según RG AFIP Nº 2596/2009:</a:t>
            </a:r>
          </a:p>
          <a:p>
            <a:pPr>
              <a:defRPr/>
            </a:pPr>
            <a:r>
              <a:rPr lang="es-AR" dirty="0" smtClean="0"/>
              <a:t>ARTICULO 3°.- A los efectos de solicitar la registración de operaciones, el sujeto solicitante deberá:</a:t>
            </a:r>
          </a:p>
          <a:p>
            <a:pPr>
              <a:defRPr/>
            </a:pPr>
            <a:r>
              <a:rPr lang="es-AR" dirty="0" smtClean="0"/>
              <a:t>a) En el caso de requerir la registración de un contrato escrito:</a:t>
            </a:r>
          </a:p>
          <a:p>
            <a:pPr>
              <a:defRPr/>
            </a:pPr>
            <a:r>
              <a:rPr lang="es-AR" dirty="0" smtClean="0"/>
              <a:t>1. Ingresar al servicio "REGISTRO FISCAL DE OPERADORES DE GRANOS", opción "REGISTRACION DE CONTRATOS" de la página "web" de este Organismo (http://www.afip.gob.ar) e informar los datos que le requiera el sistema.</a:t>
            </a:r>
          </a:p>
          <a:p>
            <a:pPr>
              <a:defRPr/>
            </a:pPr>
            <a:r>
              <a:rPr lang="es-AR" dirty="0" smtClean="0"/>
              <a:t>2. Cuando se hubieran confeccionado los formularios C1116B o C1116C, según corresponda, vinculados al aludido contrato, presentar el archivo generado por el programa aplicativo "REGISTRACION OPERACIONES DE GRANOS - F1116 - Versión 1.0" a través de la página "web" de este Organismo (http://www.afip.gob.ar), cuyas características, funciones y aspectos técnicos para su uso se consignan en el Anexo de la presente. Se efectuará una presentación separada por cada vendedor.</a:t>
            </a:r>
          </a:p>
          <a:p>
            <a:pPr>
              <a:defRPr/>
            </a:pPr>
            <a:r>
              <a:rPr lang="es-AR" dirty="0" smtClean="0"/>
              <a:t>3. Presentar original y copia del contrato de compraventa de granos ante la dependencia consignada en las solicitudes de registración.</a:t>
            </a:r>
          </a:p>
          <a:p>
            <a:pPr>
              <a:defRPr/>
            </a:pPr>
            <a:r>
              <a:rPr lang="es-AR" dirty="0" smtClean="0"/>
              <a:t>b) En el caso de requerir la registración de formularios C1116B o C1116C correspondiente a operaciones por las cuales no se haya celebrado un contrato por escrito:</a:t>
            </a:r>
          </a:p>
          <a:p>
            <a:pPr>
              <a:defRPr/>
            </a:pPr>
            <a:r>
              <a:rPr lang="es-AR" dirty="0" smtClean="0"/>
              <a:t>1. Presentar el archivo generado por el programa aplicativo "REGISTRACION OPERACIONES DE GRANOS - F1116 - Versión 1.0" a través de la página "web" de este Organismo (http://www.afip.gob.ar), cuyas características, funciones y aspectos técnicos para su uso se consignan en el Anexo de esta resolución general. Se efectuará una presentación separada por cada vendedor.</a:t>
            </a:r>
          </a:p>
          <a:p>
            <a:pPr>
              <a:defRPr/>
            </a:pPr>
            <a:r>
              <a:rPr lang="es-AR" dirty="0" smtClean="0"/>
              <a:t>2. Presentar el triplicado de los formularios C1116B o C1116C, según corresponda; ante la dependencia consignada en las solicitudes de registración.</a:t>
            </a:r>
          </a:p>
          <a:p>
            <a:pPr>
              <a:defRPr/>
            </a:pPr>
            <a:r>
              <a:rPr lang="es-AR" dirty="0" smtClean="0"/>
              <a:t>Artículo 4 Texto vigente según RG AFIP Nº 2749/2010:</a:t>
            </a:r>
          </a:p>
          <a:p>
            <a:pPr>
              <a:defRPr/>
            </a:pPr>
            <a:r>
              <a:rPr lang="es-AR" dirty="0" smtClean="0"/>
              <a:t>ARTICULO 4°.- Esta Administración Federal verificará que el vendedor se encuentre incluido en el "Registro Fiscal de Operadores en la Compraventa de Granos y Legumbres Secas" de acuerdo con lo establecido en el Título II de la Resolución General N° 2.300, sus modificatorias y complementarias, así como el cumplimiento de lo establecido por la Resolución General N° 2.644 y su modificación, por parte de los sujetos obligados.</a:t>
            </a:r>
          </a:p>
          <a:p>
            <a:pPr>
              <a:defRPr/>
            </a:pPr>
            <a:r>
              <a:rPr lang="es-AR" dirty="0" smtClean="0"/>
              <a:t>En caso de resultar procedente la registración solicitada, se emitirá una "Constancia de Registración de Operación de Compraventa de Granos", la que contendrá un "Código de Registración".</a:t>
            </a:r>
          </a:p>
          <a:p>
            <a:pPr>
              <a:defRPr/>
            </a:pPr>
            <a:r>
              <a:rPr lang="es-AR" dirty="0" smtClean="0"/>
              <a:t>Dicha constancia estará a disposición del solicitante en un plazo no superior a TRES (3) días hábiles administrativos contados a partir del inmediato siguiente, inclusive, al de aceptación de la registración solicitada o al de la presentación de la documentación, según corresponda.</a:t>
            </a:r>
          </a:p>
          <a:p>
            <a:pPr>
              <a:defRPr/>
            </a:pPr>
            <a:r>
              <a:rPr lang="es-AR" dirty="0" smtClean="0"/>
              <a:t>La procedencia o rechazo de la registración prevista en la presente, se determinará de acuerdo con la capacidad de producción y/u operativa exteriorizada por el solicitante, con arreglo a las condiciones que establezca este Organismo. En el caso de operaciones primarias, la procedencia de la registración conforme a la capacidad de producción del vendedor podrá determinarse según parámetros objetivos, basados en las existencias ("stocks") y/o las superficies agrícolas declaradas.</a:t>
            </a:r>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 Texto según RG AFIP Nº 2602/2009:</a:t>
            </a:r>
          </a:p>
          <a:p>
            <a:pPr>
              <a:defRPr/>
            </a:pPr>
            <a:r>
              <a:rPr lang="es-AR" dirty="0" smtClean="0"/>
              <a:t>ARTICULO 4°.- Esta Administración Federal verificará los extremos previstos en los Artículos 36 y en los incisos b), c) y e) del Artículo 37 de la Resolución General N° 2.300 y su modificación. De hallarlos de conformidad, procederá a la registración solicitada y emitirá una "Constancia de Registración de Operación de Compraventa de Granos", el que contendrá un "Código de Registración".</a:t>
            </a:r>
          </a:p>
          <a:p>
            <a:pPr>
              <a:defRPr/>
            </a:pPr>
            <a:r>
              <a:rPr lang="es-AR" dirty="0" smtClean="0"/>
              <a:t>Dicha constancia estará a disposición del solicitante en un plazo no superior a UN (1) día hábil administrativo contado a partir del inmediato siguiente al de la presentación de la documentación establecida en el Artículo 3° de la presente.</a:t>
            </a:r>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(Segundo párrafo,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4 Texto original según RG AFIP Nº 2596/2009:</a:t>
            </a:r>
          </a:p>
          <a:p>
            <a:pPr>
              <a:defRPr/>
            </a:pPr>
            <a:r>
              <a:rPr lang="es-AR" dirty="0" smtClean="0"/>
              <a:t>ARTICULO 4°.- Esta Administración Federal verificará los extremos previstos en los Artículos 36 y en los incisos b), c) y e) del Artículo 37 de la Resolución General N° 2.300 y su modificación. De hallarlos de conformidad, procederá a la registración solicitada y emitirá una "Constancia de Registración de Operación de Compraventa de Granos", el que contendrá un "Código de Registración".</a:t>
            </a:r>
          </a:p>
          <a:p>
            <a:pPr>
              <a:defRPr/>
            </a:pPr>
            <a:r>
              <a:rPr lang="es-AR" dirty="0" smtClean="0"/>
              <a:t>Dicha constancia estará a disposición del solicitante en una plazo no superior a CINCO (5) días hábiles administrativos contados a partir del día inmediato siguiente, inclusive, al de la presentación de la documentación establecida en el inciso c) del Artículo 3° de la presente.</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t>Artículo 5:</a:t>
            </a:r>
          </a:p>
          <a:p>
            <a:pPr>
              <a:defRPr/>
            </a:pPr>
            <a:r>
              <a:rPr lang="es-AR" dirty="0" smtClean="0"/>
              <a:t>ARTICULO 5°.- La registración del contrato en la forma prevista en los artículos precedentes no releva al agente de retención de constatar la veracidad de la operación económica que el mismo instrumenta, ni obsta al ejercicio de las facultades de verificación y fiscalización que competen a este Organismo en virtud de lo dispuesto por la Ley N° 11.683, texto ordenado en 1998 y sus modificaciones.</a:t>
            </a:r>
          </a:p>
          <a:p>
            <a:pPr>
              <a:defRPr/>
            </a:pPr>
            <a:r>
              <a:rPr lang="es-AR" dirty="0" smtClean="0"/>
              <a:t>Referencias Normativas:</a:t>
            </a:r>
          </a:p>
          <a:p>
            <a:pPr>
              <a:defRPr/>
            </a:pPr>
            <a:r>
              <a:rPr lang="es-AR" dirty="0" smtClean="0">
                <a:hlinkClick r:id="rId16" action="ppaction://hlinkfile"/>
              </a:rPr>
              <a:t>Ley Nº 11683 (T.O. 1998)</a:t>
            </a:r>
            <a:r>
              <a:rPr lang="es-AR" dirty="0" smtClean="0"/>
              <a:t> (LEY DE PROCEDIMIENTO TRIBUTARIO)</a:t>
            </a:r>
          </a:p>
          <a:p>
            <a:pPr>
              <a:defRPr/>
            </a:pPr>
            <a:r>
              <a:rPr lang="es-AR" dirty="0" smtClean="0"/>
              <a:t>Artículo 6:</a:t>
            </a:r>
          </a:p>
          <a:p>
            <a:pPr>
              <a:defRPr/>
            </a:pPr>
            <a:r>
              <a:rPr lang="es-AR" dirty="0" smtClean="0"/>
              <a:t>ARTICULO 6°.- </a:t>
            </a:r>
            <a:r>
              <a:rPr lang="es-AR" dirty="0" err="1" smtClean="0"/>
              <a:t>Modifícase</a:t>
            </a:r>
            <a:r>
              <a:rPr lang="es-AR" dirty="0" smtClean="0"/>
              <a:t> la Resolución General N° 2.300 y su modificación, en la forma que se indica a continuación:</a:t>
            </a:r>
          </a:p>
          <a:p>
            <a:pPr>
              <a:defRPr/>
            </a:pPr>
            <a:r>
              <a:rPr lang="es-AR" dirty="0" smtClean="0"/>
              <a:t>1. </a:t>
            </a:r>
            <a:r>
              <a:rPr lang="es-AR" dirty="0" err="1" smtClean="0"/>
              <a:t>Deróganse</a:t>
            </a:r>
            <a:r>
              <a:rPr lang="es-AR" dirty="0" smtClean="0"/>
              <a:t> los Artículos 16, 17 y 18.</a:t>
            </a:r>
          </a:p>
          <a:p>
            <a:pPr>
              <a:defRPr/>
            </a:pPr>
            <a:r>
              <a:rPr lang="es-AR" dirty="0" smtClean="0"/>
              <a:t>2. </a:t>
            </a:r>
            <a:r>
              <a:rPr lang="es-AR" dirty="0" err="1" smtClean="0"/>
              <a:t>Sustitúyese</a:t>
            </a:r>
            <a:r>
              <a:rPr lang="es-AR" dirty="0" smtClean="0"/>
              <a:t> el punto 2.2. del inciso b) del Artículo 36 por el siguiente:</a:t>
            </a:r>
          </a:p>
          <a:p>
            <a:pPr>
              <a:defRPr/>
            </a:pPr>
            <a:r>
              <a:rPr lang="es-AR" dirty="0" smtClean="0"/>
              <a:t>"2.2. Personas jurídicas: copia certificada del acto constitutivo y de aquel en el cual conste la designación de los integrantes de los órganos de administración y representación de la persona jurídica, con facultades suficientes para suscribir boletos de compraventa de granos y, de corresponder, copia del instrumento que acredite el carácter de apoderado y fotocopia del documento de identidad de la persona autorizada.</a:t>
            </a:r>
          </a:p>
          <a:p>
            <a:pPr>
              <a:defRPr/>
            </a:pPr>
            <a:r>
              <a:rPr lang="es-AR" dirty="0" smtClean="0"/>
              <a:t>Cuando se produzca cualquier modificación de la situación informada, el sujeto pasible de retención deberá aportar copia certificada de la documentación respectiva.</a:t>
            </a:r>
          </a:p>
          <a:p>
            <a:pPr>
              <a:defRPr/>
            </a:pPr>
            <a:r>
              <a:rPr lang="es-AR" dirty="0" smtClean="0"/>
              <a:t>Las certificaciones indicadas precedentemente serán otorgadas por los escribanos matriculados en los colegios profesionales de cada jurisdicción, con certificación del respectivo colegio.".</a:t>
            </a:r>
          </a:p>
          <a:p>
            <a:pPr>
              <a:defRPr/>
            </a:pPr>
            <a:r>
              <a:rPr lang="es-AR" dirty="0" smtClean="0"/>
              <a:t>3. </a:t>
            </a:r>
            <a:r>
              <a:rPr lang="es-AR" dirty="0" err="1" smtClean="0"/>
              <a:t>Sustitúyese</a:t>
            </a:r>
            <a:r>
              <a:rPr lang="es-AR" dirty="0" smtClean="0"/>
              <a:t> el Artículo 38 por el siguiente:</a:t>
            </a:r>
          </a:p>
          <a:p>
            <a:pPr>
              <a:defRPr/>
            </a:pPr>
            <a:r>
              <a:rPr lang="es-AR" dirty="0" smtClean="0"/>
              <a:t>"ARTICULO 38.- El agente de retención podrá sustituir los procedimientos previstos en los Artículos 36 y 37, -excepto las obligaciones establecidas en los incisos a) y d) del Artículo 37-, mediante la "Constancia de Registración de Operaciones de Compraventa de Granos" a que se refiere el Artículo 4° de la Resolución General N° 2.596. En tal caso, el agente de retención deberá efectuar una consulta en la página "web" de esta Administración Federal en el servicio que se habilitará oportunamente a estos efectos.".</a:t>
            </a:r>
          </a:p>
          <a:p>
            <a:pPr>
              <a:defRPr/>
            </a:pPr>
            <a:r>
              <a:rPr lang="es-AR" dirty="0" smtClean="0"/>
              <a:t>4. </a:t>
            </a:r>
            <a:r>
              <a:rPr lang="es-AR" dirty="0" err="1" smtClean="0"/>
              <a:t>Sustitúyese</a:t>
            </a:r>
            <a:r>
              <a:rPr lang="es-AR" dirty="0" smtClean="0"/>
              <a:t> el punto 2. del inciso a) del Artículo 39, por el que a continuación se indica:</a:t>
            </a:r>
          </a:p>
          <a:p>
            <a:pPr>
              <a:defRPr/>
            </a:pPr>
            <a:r>
              <a:rPr lang="es-AR" dirty="0" smtClean="0"/>
              <a:t>"2. deberán obligatoriamente cumplir con los requisitos previstos en los Artículos 36 y 37, no resultando sustituibles por la registración efectuada por este Organismo de acuerdo con lo previsto por la Resolución General N° 2.596.".</a:t>
            </a:r>
          </a:p>
          <a:p>
            <a:pPr>
              <a:defRPr/>
            </a:pPr>
            <a:r>
              <a:rPr lang="es-AR" dirty="0" smtClean="0"/>
              <a:t>5. </a:t>
            </a:r>
            <a:r>
              <a:rPr lang="es-AR" dirty="0" err="1" smtClean="0"/>
              <a:t>Sustitúyese</a:t>
            </a:r>
            <a:r>
              <a:rPr lang="es-AR" dirty="0" smtClean="0"/>
              <a:t> el punto 2. del inciso b) del Artículo 55, por el siguiente:</a:t>
            </a:r>
          </a:p>
          <a:p>
            <a:pPr>
              <a:defRPr/>
            </a:pPr>
            <a:r>
              <a:rPr lang="es-AR" dirty="0" smtClean="0"/>
              <a:t>"2. La operación deberá encontrarse registrada ante este Organismo con arreglo a lo dispuesto en la Resolución General N° 2.596.".</a:t>
            </a:r>
          </a:p>
          <a:p>
            <a:pPr>
              <a:defRPr/>
            </a:pPr>
            <a:r>
              <a:rPr lang="es-AR" dirty="0" smtClean="0"/>
              <a:t>6. </a:t>
            </a:r>
            <a:r>
              <a:rPr lang="es-AR" dirty="0" err="1" smtClean="0"/>
              <a:t>Sustitúyese</a:t>
            </a:r>
            <a:r>
              <a:rPr lang="es-AR" dirty="0" smtClean="0"/>
              <a:t> el Artículo 58 por el que se dispone seguidamente:</a:t>
            </a:r>
          </a:p>
          <a:p>
            <a:pPr>
              <a:defRPr/>
            </a:pPr>
            <a:r>
              <a:rPr lang="es-AR" dirty="0" smtClean="0"/>
              <a:t>"ARTICULO 58.- La acreditación establecida en el Artículo 54 se efectuará en los plazos que a continuación se indican:</a:t>
            </a:r>
          </a:p>
          <a:p>
            <a:pPr>
              <a:defRPr/>
            </a:pPr>
            <a:r>
              <a:rPr lang="es-AR" dirty="0" smtClean="0"/>
              <a:t>a) Operaciones registradas ante este Organismo con arreglo a lo previsto en la Resolución General N° 2.596: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b) Operaciones no registradas ante este Organismo con arreglo a lo previsto en la Resolución General N° 2.596: hasta el último día hábil administrativo, inclusive, del tercer mes calendario inmediato siguiente al de la presentación de la declaración jurada del impuesto al valor agregado correspondiente al período fiscal en el cual se practicaron las retenciones.".</a:t>
            </a:r>
          </a:p>
          <a:p>
            <a:pPr>
              <a:defRPr/>
            </a:pPr>
            <a:r>
              <a:rPr lang="es-AR" dirty="0" smtClean="0"/>
              <a:t>Modifica a:</a:t>
            </a:r>
          </a:p>
          <a:p>
            <a:pPr>
              <a:defRPr/>
            </a:pPr>
            <a:r>
              <a:rPr lang="es-AR" dirty="0" smtClean="0">
                <a:hlinkClick r:id="rId3" action="ppaction://hlinkfile"/>
              </a:rPr>
              <a:t>Resolución General Nº 2300/2007</a:t>
            </a:r>
            <a:r>
              <a:rPr lang="es-AR" dirty="0" smtClean="0"/>
              <a:t> Articulo Nº 36</a:t>
            </a:r>
          </a:p>
          <a:p>
            <a:pPr>
              <a:defRPr/>
            </a:pPr>
            <a:r>
              <a:rPr lang="es-AR" dirty="0" smtClean="0">
                <a:hlinkClick r:id="rId3" action="ppaction://hlinkfile"/>
              </a:rPr>
              <a:t>Resolución General Nº 2300/2007</a:t>
            </a:r>
            <a:r>
              <a:rPr lang="es-AR" dirty="0" smtClean="0"/>
              <a:t> Articulo Nº 38</a:t>
            </a:r>
          </a:p>
          <a:p>
            <a:pPr>
              <a:defRPr/>
            </a:pPr>
            <a:r>
              <a:rPr lang="es-AR" dirty="0" smtClean="0">
                <a:hlinkClick r:id="rId3" action="ppaction://hlinkfile"/>
              </a:rPr>
              <a:t>Resolución General Nº 2300/2007</a:t>
            </a:r>
            <a:r>
              <a:rPr lang="es-AR" dirty="0" smtClean="0"/>
              <a:t> Articulo Nº 39</a:t>
            </a:r>
          </a:p>
          <a:p>
            <a:pPr>
              <a:defRPr/>
            </a:pPr>
            <a:r>
              <a:rPr lang="es-AR" dirty="0" smtClean="0">
                <a:hlinkClick r:id="rId3" action="ppaction://hlinkfile"/>
              </a:rPr>
              <a:t>Resolución General Nº 2300/2007</a:t>
            </a:r>
            <a:r>
              <a:rPr lang="es-AR" dirty="0" smtClean="0"/>
              <a:t> Articulo Nº 55</a:t>
            </a:r>
          </a:p>
          <a:p>
            <a:pPr>
              <a:defRPr/>
            </a:pPr>
            <a:r>
              <a:rPr lang="es-AR" dirty="0" smtClean="0">
                <a:hlinkClick r:id="rId3" action="ppaction://hlinkfile"/>
              </a:rPr>
              <a:t>Resolución General Nº 2300/2007</a:t>
            </a:r>
            <a:r>
              <a:rPr lang="es-AR" dirty="0" smtClean="0"/>
              <a:t> Articulo Nº 58</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Deroga a:</a:t>
            </a:r>
          </a:p>
          <a:p>
            <a:pPr>
              <a:defRPr/>
            </a:pPr>
            <a:r>
              <a:rPr lang="es-AR" dirty="0" smtClean="0">
                <a:hlinkClick r:id="rId3" action="ppaction://hlinkfile"/>
              </a:rPr>
              <a:t>Resolución General Nº 2300/2007</a:t>
            </a:r>
            <a:r>
              <a:rPr lang="es-AR" dirty="0" smtClean="0"/>
              <a:t> Articulo Nº 16</a:t>
            </a:r>
          </a:p>
          <a:p>
            <a:pPr>
              <a:defRPr/>
            </a:pPr>
            <a:r>
              <a:rPr lang="es-AR" dirty="0" smtClean="0">
                <a:hlinkClick r:id="rId3" action="ppaction://hlinkfile"/>
              </a:rPr>
              <a:t>Resolución General Nº 2300/2007</a:t>
            </a:r>
            <a:r>
              <a:rPr lang="es-AR" dirty="0" smtClean="0"/>
              <a:t> Articulo Nº 17</a:t>
            </a:r>
          </a:p>
          <a:p>
            <a:pPr>
              <a:defRPr/>
            </a:pPr>
            <a:r>
              <a:rPr lang="es-AR" dirty="0" smtClean="0">
                <a:hlinkClick r:id="rId3" action="ppaction://hlinkfile"/>
              </a:rPr>
              <a:t>Resolución General Nº 2300/2007</a:t>
            </a:r>
            <a:r>
              <a:rPr lang="es-AR" dirty="0" smtClean="0"/>
              <a:t> Articulo Nº 18</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7:</a:t>
            </a:r>
          </a:p>
          <a:p>
            <a:pPr>
              <a:defRPr/>
            </a:pPr>
            <a:r>
              <a:rPr lang="es-AR" dirty="0" smtClean="0"/>
              <a:t>ARTICULO 7°.- </a:t>
            </a:r>
            <a:r>
              <a:rPr lang="es-AR" dirty="0" err="1" smtClean="0"/>
              <a:t>Apruébanse</a:t>
            </a:r>
            <a:r>
              <a:rPr lang="es-AR" dirty="0" smtClean="0"/>
              <a:t> el programa aplicativo denominado "REGISTRACION OPERACIONES DE GRANOS - F1116 - Versión 1.0" y el Anexo que forma parte de la presente.</a:t>
            </a:r>
          </a:p>
          <a:p>
            <a:pPr>
              <a:defRPr/>
            </a:pPr>
            <a:r>
              <a:rPr lang="es-AR" dirty="0" smtClean="0"/>
              <a:t>Artículo 8 Texto vigente según RG AFIP Nº 2749/2010:</a:t>
            </a:r>
          </a:p>
          <a:p>
            <a:pPr>
              <a:defRPr/>
            </a:pPr>
            <a:r>
              <a:rPr lang="es-AR" dirty="0" smtClean="0"/>
              <a:t>ARTICULO 8°.- Las disposiciones de la presente resolución general tendrán vigencia a partir del día 1 de mayo de 2009.</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Nº 2.300, sus modificatorias y complementarias,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7" action="ppaction://hlinkfile"/>
              </a:rPr>
              <a:t>Resolución General Nº 2749/2010</a:t>
            </a:r>
            <a:r>
              <a:rPr lang="es-AR" dirty="0" smtClean="0"/>
              <a:t> Articulo Nº 2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según RG AFIP Nº 2686/2009:</a:t>
            </a:r>
          </a:p>
          <a:p>
            <a:pPr>
              <a:defRPr/>
            </a:pPr>
            <a:r>
              <a:rPr lang="es-AR" dirty="0" smtClean="0"/>
              <a:t>ARTICULO 8°.- Las disposiciones de la presente resolución general tendrán vigencia en el período comprendido entre el día 1 de mayo de 2009 y el día 31 de octubre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14" action="ppaction://hlinkfile"/>
              </a:rPr>
              <a:t>Resolución General Nº 2686/2009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según RG AFIP Nº 2664/2009:</a:t>
            </a:r>
          </a:p>
          <a:p>
            <a:pPr>
              <a:defRPr/>
            </a:pPr>
            <a:r>
              <a:rPr lang="es-AR" dirty="0" smtClean="0"/>
              <a:t>ARTICULO 8°.- Las disposiciones de la presente resolución general tendrán vigencia en el período comprendido entre el día 1 de mayo de 2009 y el día 30 de septiembre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15" action="ppaction://hlinkfile"/>
              </a:rPr>
              <a:t>Resolución General Nº 2664/2009</a:t>
            </a:r>
            <a:r>
              <a:rPr lang="es-AR" dirty="0" smtClean="0"/>
              <a:t> Articulo Nº 1 (Primer párrafo modificado)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según RG AFIP Nº 2653/2009:</a:t>
            </a:r>
          </a:p>
          <a:p>
            <a:pPr>
              <a:defRPr/>
            </a:pPr>
            <a:r>
              <a:rPr lang="es-AR" dirty="0" smtClean="0"/>
              <a:t>ARTICULO 8°.- Las disposiciones de la presente resolución general tendrán vigencia en el período comprendido entre el día 1 de mayo de 2009 y el día 31 de agosto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17" action="ppaction://hlinkfile"/>
              </a:rPr>
              <a:t>Resolución General Nº 2653/2009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según RG AFIP Nº 2638/2009:</a:t>
            </a:r>
          </a:p>
          <a:p>
            <a:pPr>
              <a:defRPr/>
            </a:pPr>
            <a:r>
              <a:rPr lang="es-AR" dirty="0" smtClean="0"/>
              <a:t>ARTICULO 8°.- Las disposiciones de la presente resolución general tendrán vigencia en el período comprendido entre el día 1 de mayo de 2009 y el día 31 de julio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19" action="ppaction://hlinkfile"/>
              </a:rPr>
              <a:t>Resolución General Nº 2638/2009</a:t>
            </a:r>
            <a:r>
              <a:rPr lang="es-AR" dirty="0" smtClean="0"/>
              <a:t> Articulo Nº 1 (Primer párrafo expresión sustituida)</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según RG AFIP Nº 2612/2009:</a:t>
            </a:r>
          </a:p>
          <a:p>
            <a:pPr>
              <a:defRPr/>
            </a:pPr>
            <a:r>
              <a:rPr lang="es-AR" dirty="0" smtClean="0"/>
              <a:t>ARTICULO 8°.- Las disposiciones de la presente resolución general tendrán vigencia en el período comprendido entre el día 1 de mayo de 2009 y el día 30 de junio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Modificado por:</a:t>
            </a:r>
          </a:p>
          <a:p>
            <a:pPr>
              <a:defRPr/>
            </a:pPr>
            <a:r>
              <a:rPr lang="es-AR" dirty="0" smtClean="0">
                <a:hlinkClick r:id="rId13" action="ppaction://hlinkfile"/>
              </a:rPr>
              <a:t>Resolución General Nº 2612/2009</a:t>
            </a:r>
            <a:r>
              <a:rPr lang="es-AR" dirty="0" smtClean="0"/>
              <a:t> Articulo Nº 2 (Primer párrafo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8 Texto original según RG AFIP Nº 2596/2009:</a:t>
            </a:r>
          </a:p>
          <a:p>
            <a:pPr>
              <a:defRPr/>
            </a:pPr>
            <a:r>
              <a:rPr lang="es-AR" dirty="0" smtClean="0"/>
              <a:t>ARTICULO 8°.- Las disposiciones de la presente resolución general tendrán vigencia en el período comprendido entre el día 1 de mayo de 2009 y el día 31 de mayo de 2009, ambos inclusive, fecha esta última en la cual el sistema será complementado por el que oportunamente establezcan en forma conjunta esta Administración Federal y la Oficina Nacional de Control Comercial Agropecuario (ONCCA).</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 2.300 y su modificación,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Referencias Normativas:</a:t>
            </a:r>
          </a:p>
          <a:p>
            <a:pPr>
              <a:defRPr/>
            </a:pPr>
            <a:r>
              <a:rPr lang="es-AR" dirty="0" smtClean="0">
                <a:hlinkClick r:id="rId3" action="ppaction://hlinkfile"/>
              </a:rPr>
              <a:t>Resolución General Nº 2300/2007</a:t>
            </a:r>
            <a:endParaRPr lang="es-AR" dirty="0" smtClean="0"/>
          </a:p>
          <a:p>
            <a:pPr>
              <a:defRPr/>
            </a:pPr>
            <a:r>
              <a:rPr lang="es-AR" dirty="0" smtClean="0"/>
              <a:t>Artículo 9:</a:t>
            </a:r>
          </a:p>
          <a:p>
            <a:pPr>
              <a:defRPr/>
            </a:pPr>
            <a:r>
              <a:rPr lang="es-AR" dirty="0" smtClean="0"/>
              <a:t>ARTICULO 9°.- Regístrese, publíquese, </a:t>
            </a:r>
            <a:r>
              <a:rPr lang="es-AR" dirty="0" err="1" smtClean="0"/>
              <a:t>dése</a:t>
            </a:r>
            <a:r>
              <a:rPr lang="es-AR" dirty="0" smtClean="0"/>
              <a:t> a la Dirección Nacional del Registro Oficial y archívese.</a:t>
            </a:r>
          </a:p>
          <a:p>
            <a:pPr>
              <a:defRPr/>
            </a:pPr>
            <a:r>
              <a:rPr lang="es-AR" dirty="0" smtClean="0"/>
              <a:t>ANEXO I - RG N° 2596(AFIP).</a:t>
            </a:r>
            <a:br>
              <a:rPr lang="es-AR" dirty="0" smtClean="0"/>
            </a:br>
            <a:r>
              <a:rPr lang="es-AR" dirty="0" smtClean="0"/>
              <a:t>Texto vigente según RG AFIP Nº 2749/2010</a:t>
            </a:r>
            <a:br>
              <a:rPr lang="es-AR" dirty="0" smtClean="0"/>
            </a:br>
            <a:endParaRPr lang="es-AR" dirty="0" smtClean="0"/>
          </a:p>
          <a:p>
            <a:pPr>
              <a:defRPr/>
            </a:pPr>
            <a:r>
              <a:rPr lang="es-AR" dirty="0" smtClean="0">
                <a:hlinkClick r:id="rId25" action="ppaction://hlinkfile"/>
              </a:rPr>
              <a:t>Visualizar Anexo</a:t>
            </a:r>
            <a:endParaRPr lang="es-AR" dirty="0" smtClean="0"/>
          </a:p>
          <a:p>
            <a:pPr>
              <a:defRPr/>
            </a:pPr>
            <a:r>
              <a:rPr lang="es-AR" dirty="0" smtClean="0"/>
              <a:t>Anexo Texto según RG AFIP Nº 2672/2009 Texto según RG AFIP Nº 2672/2009 :</a:t>
            </a:r>
          </a:p>
          <a:p>
            <a:pPr>
              <a:defRPr/>
            </a:pPr>
            <a:r>
              <a:rPr lang="es-AR" dirty="0" smtClean="0"/>
              <a:t>Texto según RG AFIP Nº 2672/2009 ANEXO I RESOLUCION GENERAL Nº 2.596, SUS MODIFICATORIAS Y COMPLEMENTARIAS</a:t>
            </a:r>
          </a:p>
          <a:p>
            <a:pPr>
              <a:defRPr/>
            </a:pPr>
            <a:r>
              <a:rPr lang="es-AR" dirty="0" smtClean="0"/>
              <a:t>TEXTO SEGUN RESOLUCION GENERAL N° 2672)</a:t>
            </a:r>
          </a:p>
          <a:p>
            <a:pPr>
              <a:defRPr/>
            </a:pPr>
            <a:r>
              <a:rPr lang="es-AR" b="1" dirty="0" smtClean="0"/>
              <a:t>REGIMEN INFORMATIVO</a:t>
            </a:r>
            <a:endParaRPr lang="es-AR" dirty="0" smtClean="0"/>
          </a:p>
          <a:p>
            <a:pPr>
              <a:defRPr/>
            </a:pPr>
            <a:r>
              <a:rPr lang="es-AR" dirty="0" smtClean="0"/>
              <a:t>CARACTERISTICAS, FUNCIONES Y ASPECTOS TECNICOS PARA SU USO</a:t>
            </a:r>
          </a:p>
          <a:p>
            <a:pPr>
              <a:defRPr/>
            </a:pPr>
            <a:r>
              <a:rPr lang="es-AR" dirty="0" smtClean="0"/>
              <a:t>La utilización del sistema "AFIP DGI - REGISTRACION OPERACIONES DE GRANOS - F1116 - Versión 1.0" requiere tener </a:t>
            </a:r>
            <a:r>
              <a:rPr lang="es-AR" dirty="0" err="1" smtClean="0"/>
              <a:t>preinstalado</a:t>
            </a:r>
            <a:r>
              <a:rPr lang="es-AR" dirty="0" smtClean="0"/>
              <a:t> el sistema informático "</a:t>
            </a:r>
            <a:r>
              <a:rPr lang="es-AR" dirty="0" err="1" smtClean="0"/>
              <a:t>S.I.Ap</a:t>
            </a:r>
            <a:r>
              <a:rPr lang="es-AR" dirty="0" smtClean="0"/>
              <a:t>. - Sistema Integrado de Aplicaciones - Versión 3.1 </a:t>
            </a:r>
            <a:r>
              <a:rPr lang="es-AR" dirty="0" err="1" smtClean="0"/>
              <a:t>Release</a:t>
            </a:r>
            <a:r>
              <a:rPr lang="es-AR" dirty="0" smtClean="0"/>
              <a:t> 2". Está preparado para ejecutarse en computadoras tipo Pentium 3 o superiores con sistema operativo "Windows 95" o superior, con disquetera de TRES PULGADAS Y MEDIA (3&amp;189;") HD (1,44 Mb), (32 Mb) de memoria RAM y disco rígido con un mínimo de (50 Mb) disponibles.</a:t>
            </a:r>
          </a:p>
          <a:p>
            <a:pPr>
              <a:defRPr/>
            </a:pPr>
            <a:r>
              <a:rPr lang="es-AR" dirty="0" smtClean="0"/>
              <a:t>El sistema permite:</a:t>
            </a:r>
          </a:p>
          <a:p>
            <a:pPr>
              <a:defRPr/>
            </a:pPr>
            <a:r>
              <a:rPr lang="es-AR" dirty="0" smtClean="0"/>
              <a:t>1. Carga de datos a través del teclado o por importación de los mismos desde un archivo externo.</a:t>
            </a:r>
          </a:p>
          <a:p>
            <a:pPr>
              <a:defRPr/>
            </a:pPr>
            <a:r>
              <a:rPr lang="es-AR" dirty="0" smtClean="0"/>
              <a:t>2. Administración de la información, por responsable.</a:t>
            </a:r>
          </a:p>
          <a:p>
            <a:pPr>
              <a:defRPr/>
            </a:pPr>
            <a:r>
              <a:rPr lang="es-AR" dirty="0" smtClean="0"/>
              <a:t>3. Generación de archivos para su transferencia electrónica a través del sitio "web" de este Organismo (http://www.afip.gob.ar).</a:t>
            </a:r>
          </a:p>
          <a:p>
            <a:pPr>
              <a:defRPr/>
            </a:pPr>
            <a:r>
              <a:rPr lang="es-AR" dirty="0" smtClean="0"/>
              <a:t>4. Impresión de la declaración jurada.</a:t>
            </a:r>
          </a:p>
          <a:p>
            <a:pPr>
              <a:defRPr/>
            </a:pPr>
            <a:r>
              <a:rPr lang="es-AR" dirty="0" smtClean="0"/>
              <a:t>5. Emisión de listados con los datos que se graban en los archivos para el control del responsable.</a:t>
            </a:r>
          </a:p>
          <a:p>
            <a:pPr>
              <a:defRPr/>
            </a:pPr>
            <a:r>
              <a:rPr lang="es-AR" dirty="0" smtClean="0"/>
              <a:t>6. Soporte de las impresoras predeterminadas por "Windows".</a:t>
            </a:r>
          </a:p>
          <a:p>
            <a:pPr>
              <a:defRPr/>
            </a:pPr>
            <a:r>
              <a:rPr lang="es-AR" dirty="0" smtClean="0"/>
              <a:t>7. Generación de soportes de resguardo de la información del contribuyente.</a:t>
            </a:r>
          </a:p>
          <a:p>
            <a:pPr>
              <a:defRPr/>
            </a:pPr>
            <a:r>
              <a:rPr lang="es-AR" dirty="0" smtClean="0"/>
              <a:t>8.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de "Internet" a través de cualquier medio (telefónico, satelital, fibra óptica, cable módem o inalámbrica) con su correspondiente equipamiento de enlace y transmisión digital. Asimismo, deberá disponerse de un navegador ("Browser") "Internet Explorer", "Netscape" o similar para leer e interpretar páginas en formatos compatibles.</a:t>
            </a:r>
          </a:p>
          <a:p>
            <a:pPr>
              <a:defRPr/>
            </a:pPr>
            <a:r>
              <a:rPr lang="es-AR" dirty="0" smtClean="0"/>
              <a:t>Modificado por:</a:t>
            </a:r>
          </a:p>
          <a:p>
            <a:pPr>
              <a:defRPr/>
            </a:pPr>
            <a:r>
              <a:rPr lang="es-AR" dirty="0" smtClean="0">
                <a:hlinkClick r:id="rId9" action="ppaction://hlinkfile"/>
              </a:rPr>
              <a:t>Resolución General Nº 2672/2009</a:t>
            </a:r>
            <a:r>
              <a:rPr lang="es-AR" dirty="0" smtClean="0"/>
              <a:t> Articulo Nº 1</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según RG AFIP Nº 2602/2009ANEXO RESOLUCION GENERAL N° 2.596 Texto según RG AFIP Nº 2602/2009ANEXO RESOLUCION GENERAL N° 2.596 :</a:t>
            </a:r>
          </a:p>
          <a:p>
            <a:pPr>
              <a:defRPr/>
            </a:pPr>
            <a:r>
              <a:rPr lang="es-AR" dirty="0" smtClean="0"/>
              <a:t>Texto según RG AFIP Nº 2602/2009ANEXO RESOLUCION GENERAL N° 2.596 (TEXTO SEGUN RESOLUCION GENERAL N° 2.602)</a:t>
            </a:r>
          </a:p>
          <a:p>
            <a:pPr>
              <a:defRPr/>
            </a:pPr>
            <a:r>
              <a:rPr lang="es-AR" b="1" dirty="0" smtClean="0"/>
              <a:t>REGIMEN INFORMATIVO CARACTERISTICAS, FUNCIONES Y ASPECTOS TECNICOS PARA SU USO</a:t>
            </a:r>
            <a:endParaRPr lang="es-AR" dirty="0" smtClean="0"/>
          </a:p>
          <a:p>
            <a:pPr>
              <a:defRPr/>
            </a:pPr>
            <a:r>
              <a:rPr lang="es-AR" dirty="0" smtClean="0"/>
              <a:t>La utilización del sistema "AFIP DGI - REGISTRACION OPERACIONES DE GRANOS - F1116 - Versión 1.0" requiere tener </a:t>
            </a:r>
            <a:r>
              <a:rPr lang="es-AR" dirty="0" err="1" smtClean="0"/>
              <a:t>preinstalado</a:t>
            </a:r>
            <a:r>
              <a:rPr lang="es-AR" dirty="0" smtClean="0"/>
              <a:t> el sistema informático "</a:t>
            </a:r>
            <a:r>
              <a:rPr lang="es-AR" dirty="0" err="1" smtClean="0"/>
              <a:t>S.I.Ap</a:t>
            </a:r>
            <a:r>
              <a:rPr lang="es-AR" dirty="0" smtClean="0"/>
              <a:t>. - Sistema Integrado de Aplicaciones - Versión 3.1 </a:t>
            </a:r>
            <a:r>
              <a:rPr lang="es-AR" dirty="0" err="1" smtClean="0"/>
              <a:t>Release</a:t>
            </a:r>
            <a:r>
              <a:rPr lang="es-AR" dirty="0" smtClean="0"/>
              <a:t> 2". Está preparado para ejecutarse en computadoras tipo Pentium 3 o superiores con sistema operativo "Windows 95" o superior, con disquetera de TRES PULGADAS Y MEDIA (3 1/2") HD (1,44 Mb), (32 Mb) de memoria RAM y disco rígido con un mínimo de (50 Mb) disponibles.</a:t>
            </a:r>
          </a:p>
          <a:p>
            <a:pPr>
              <a:defRPr/>
            </a:pPr>
            <a:r>
              <a:rPr lang="es-AR" dirty="0" smtClean="0"/>
              <a:t>El sistema permite:</a:t>
            </a:r>
          </a:p>
          <a:p>
            <a:pPr>
              <a:defRPr/>
            </a:pPr>
            <a:r>
              <a:rPr lang="es-AR" dirty="0" smtClean="0"/>
              <a:t>1. Carga de datos a través del teclado o por importación de los mismos desde un archivo externo.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(http://www.afip.gob.ar).</a:t>
            </a:r>
          </a:p>
          <a:p>
            <a:pPr>
              <a:defRPr/>
            </a:pPr>
            <a:r>
              <a:rPr lang="es-AR" dirty="0" smtClean="0"/>
              <a:t>4. Impresión de la declaración jurada.</a:t>
            </a:r>
          </a:p>
          <a:p>
            <a:pPr>
              <a:defRPr/>
            </a:pPr>
            <a:r>
              <a:rPr lang="es-AR" dirty="0" smtClean="0"/>
              <a:t>5. Emisión de listados con los datos que se graban en los archivos para el control del responsable.</a:t>
            </a:r>
          </a:p>
          <a:p>
            <a:pPr>
              <a:defRPr/>
            </a:pPr>
            <a:r>
              <a:rPr lang="es-AR" dirty="0" smtClean="0"/>
              <a:t>6. Soporte de las impresoras predeterminadas por "Windows".</a:t>
            </a:r>
          </a:p>
          <a:p>
            <a:pPr>
              <a:defRPr/>
            </a:pPr>
            <a:r>
              <a:rPr lang="es-AR" dirty="0" smtClean="0"/>
              <a:t>7. Generación de soportes de resguardo de la información del contribuyente.</a:t>
            </a:r>
          </a:p>
          <a:p>
            <a:pPr>
              <a:defRPr/>
            </a:pPr>
            <a:r>
              <a:rPr lang="es-AR" dirty="0" smtClean="0"/>
              <a:t>8.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de "Internet" a través de cualquier medio (telefónico, satelital, fibra óptica, cable módem o inalámbrica) con su correspondiente equipamiento de enlace y transmisión digital. Asimismo, deberá disponerse de un navegador ("Browser") "Internet Explorer", "Netscape" o similar para leer e interpretar páginas en formatos compatibles.</a:t>
            </a:r>
          </a:p>
          <a:p>
            <a:pPr>
              <a:defRPr/>
            </a:pPr>
            <a:r>
              <a:rPr lang="es-AR" dirty="0" smtClean="0"/>
              <a:t>Modificado por:</a:t>
            </a:r>
          </a:p>
          <a:p>
            <a:pPr>
              <a:defRPr/>
            </a:pPr>
            <a:r>
              <a:rPr lang="es-AR" dirty="0" smtClean="0">
                <a:hlinkClick r:id="rId12" action="ppaction://hlinkfile"/>
              </a:rPr>
              <a:t>Resolución General Nº 2602/2009</a:t>
            </a:r>
            <a:r>
              <a:rPr lang="es-AR" dirty="0" smtClean="0"/>
              <a:t> Articulo Nº 2 (Anexo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Anexo Texto original según RG AFIP Nº 2596/2009 Texto original según RG AFIP Nº 2596/2009 :</a:t>
            </a:r>
          </a:p>
          <a:p>
            <a:pPr>
              <a:defRPr/>
            </a:pPr>
            <a:r>
              <a:rPr lang="es-AR" dirty="0" smtClean="0"/>
              <a:t>Texto original según RG AFIP Nº 2596/2009 "REGISTRACION OPERACIONES DE GRANOS - F1116 - Versión 1.0"</a:t>
            </a:r>
          </a:p>
          <a:p>
            <a:pPr>
              <a:defRPr/>
            </a:pPr>
            <a:r>
              <a:rPr lang="es-AR" dirty="0" smtClean="0"/>
              <a:t>CARACTERISTICAS, FUNCIONES Y ASPECTOS TECNICOS PARA SU USO</a:t>
            </a:r>
          </a:p>
          <a:p>
            <a:pPr>
              <a:defRPr/>
            </a:pPr>
            <a:r>
              <a:rPr lang="es-AR" dirty="0" smtClean="0"/>
              <a:t>La utilización del sistema "AFIP DGI - REGISTRACION OPERACIONES DE GRANOS - F1116 - Versión 1.0" requiere tener </a:t>
            </a:r>
            <a:r>
              <a:rPr lang="es-AR" dirty="0" err="1" smtClean="0"/>
              <a:t>preinstalado</a:t>
            </a:r>
            <a:r>
              <a:rPr lang="es-AR" dirty="0" smtClean="0"/>
              <a:t> el sistema informático "</a:t>
            </a:r>
            <a:r>
              <a:rPr lang="es-AR" dirty="0" err="1" smtClean="0"/>
              <a:t>S.I.Ap</a:t>
            </a:r>
            <a:r>
              <a:rPr lang="es-AR" dirty="0" smtClean="0"/>
              <a:t>. - Sistema Integrado de Aplicaciones - Versión 3.1 </a:t>
            </a:r>
            <a:r>
              <a:rPr lang="es-AR" dirty="0" err="1" smtClean="0"/>
              <a:t>Release</a:t>
            </a:r>
            <a:r>
              <a:rPr lang="es-AR" dirty="0" smtClean="0"/>
              <a:t> 2". Está preparado para ejecutarse en computadoras tipo Pentium 3 o superiores con sistema operativo "Windows 95" o superior, con disquetera de TRES PULGADAS Y MEDIA (3&amp;189;") HD (1,44 Mb), 32 Mb de memoria RAM y disco rígido con un mínimo de 50 Mb disponibles.</a:t>
            </a:r>
          </a:p>
          <a:p>
            <a:pPr>
              <a:defRPr/>
            </a:pPr>
            <a:r>
              <a:rPr lang="es-AR" dirty="0" smtClean="0"/>
              <a:t>El sistema permite:</a:t>
            </a:r>
          </a:p>
          <a:p>
            <a:pPr>
              <a:defRPr/>
            </a:pPr>
            <a:r>
              <a:rPr lang="es-AR" dirty="0" smtClean="0"/>
              <a:t>1. Carga de datos a través del teclado o por importación de los mismos desde un archivo externo.</a:t>
            </a:r>
          </a:p>
          <a:p>
            <a:pPr>
              <a:defRPr/>
            </a:pPr>
            <a:r>
              <a:rPr lang="es-AR" dirty="0" smtClean="0"/>
              <a:t>2. Administración de la información, por responsable.</a:t>
            </a:r>
          </a:p>
          <a:p>
            <a:pPr>
              <a:defRPr/>
            </a:pPr>
            <a:r>
              <a:rPr lang="es-AR" dirty="0" smtClean="0"/>
              <a:t>3. Generación de archivos para su transferencia electrónica a través de la página "web" de este organismo (http://www.afip.gob.ar).</a:t>
            </a:r>
          </a:p>
          <a:p>
            <a:pPr>
              <a:defRPr/>
            </a:pPr>
            <a:r>
              <a:rPr lang="es-AR" dirty="0" smtClean="0"/>
              <a:t>4. Impresión de la declaración jurada.</a:t>
            </a:r>
          </a:p>
          <a:p>
            <a:pPr>
              <a:defRPr/>
            </a:pPr>
            <a:r>
              <a:rPr lang="es-AR" dirty="0" smtClean="0"/>
              <a:t>5. Emisión de listados con los datos que se graban en los archivos para el control del responsable.</a:t>
            </a:r>
          </a:p>
          <a:p>
            <a:pPr>
              <a:defRPr/>
            </a:pPr>
            <a:r>
              <a:rPr lang="es-AR" dirty="0" smtClean="0"/>
              <a:t>6. Soporte de las impresoras predeterminadas por Windows.</a:t>
            </a:r>
          </a:p>
          <a:p>
            <a:pPr>
              <a:defRPr/>
            </a:pPr>
            <a:r>
              <a:rPr lang="es-AR" dirty="0" smtClean="0"/>
              <a:t>7. Generación de soportes de resguardo de la información del contribuyente.</a:t>
            </a:r>
          </a:p>
          <a:p>
            <a:pPr>
              <a:defRPr/>
            </a:pPr>
            <a:r>
              <a:rPr lang="es-AR" dirty="0" smtClean="0"/>
              <a:t>8. El sistema prevé un módulo de "Ayuda", al cual se accede con la tecla F1 o a través de la barra de menú, que contiene indicaciones para facilitar el uso del programa aplicativo.</a:t>
            </a:r>
          </a:p>
          <a:p>
            <a:pPr>
              <a:defRPr/>
            </a:pPr>
            <a:r>
              <a:rPr lang="es-AR" dirty="0" smtClean="0"/>
              <a:t>El usuario deberá contar con una conexión de "Internet" a través de cualquier medio (telefónico, satelital, fibra óptica, cable módem o inalámbrica) con su correspondiente equipamiento de enlace y transmisión digital. Asimismo, deberá disponerse de un navegador (Browser) "Internet Explorer", "Netscape" o similar para leer e interpretar páginas en formatos compatibles.</a:t>
            </a:r>
          </a:p>
          <a:p>
            <a:pPr>
              <a:defRPr/>
            </a:pPr>
            <a:r>
              <a:rPr lang="es-AR" dirty="0" smtClean="0"/>
              <a:t>En caso de efectuarse una presentación rectificativa, se consignarán en ella todos los conceptos contenidos en la originaria, incluso aquéllos que no hayan sufrido modificaciones.</a:t>
            </a:r>
          </a:p>
          <a:p>
            <a:pPr>
              <a:defRPr/>
            </a:pPr>
            <a:r>
              <a:rPr lang="es-AR" dirty="0" smtClean="0"/>
              <a:t>ANEXO II - RG N° 2596(AFIP).</a:t>
            </a:r>
            <a:br>
              <a:rPr lang="es-AR" dirty="0" smtClean="0"/>
            </a:br>
            <a:endParaRPr lang="es-AR" dirty="0" smtClean="0"/>
          </a:p>
          <a:p>
            <a:pPr>
              <a:defRPr/>
            </a:pPr>
            <a:r>
              <a:rPr lang="es-AR" dirty="0" smtClean="0"/>
              <a:t>ANEXO II RESOLUCION GENERAL Nº 2.596, SUS MODIFICATORIAS Y COMPLEMENTARIAS</a:t>
            </a:r>
          </a:p>
          <a:p>
            <a:pPr>
              <a:defRPr/>
            </a:pPr>
            <a:r>
              <a:rPr lang="es-AR" dirty="0" smtClean="0"/>
              <a:t>(TEXTO SEGUN RESOLUCION GENERAL N° 2672 )</a:t>
            </a:r>
          </a:p>
          <a:p>
            <a:pPr>
              <a:defRPr/>
            </a:pPr>
            <a:r>
              <a:rPr lang="es-AR" b="1" dirty="0" smtClean="0"/>
              <a:t>FORMULARIO 8008 CONTRATO COMPRAVENTA DE GRANOS</a:t>
            </a:r>
            <a:endParaRPr lang="es-AR" dirty="0" smtClean="0"/>
          </a:p>
          <a:p>
            <a:pPr>
              <a:defRPr/>
            </a:pPr>
            <a:r>
              <a:rPr lang="es-AR" dirty="0" smtClean="0"/>
              <a:t>CARACTERISTICAS, FUNCIONES Y ASPECTOS TECNICOS PARA SU USO</a:t>
            </a:r>
          </a:p>
          <a:p>
            <a:pPr>
              <a:defRPr/>
            </a:pPr>
            <a:r>
              <a:rPr lang="es-AR" dirty="0" smtClean="0"/>
              <a:t>La confección del formulario de declaración jurada F. 8008 CONTRATO COMPRAVENTA DE GRANOS requiere tener </a:t>
            </a:r>
            <a:r>
              <a:rPr lang="es-AR" dirty="0" err="1" smtClean="0"/>
              <a:t>preinstalado</a:t>
            </a:r>
            <a:r>
              <a:rPr lang="es-AR" dirty="0" smtClean="0"/>
              <a:t> el programa Adobe Reader 9.0 o superior.</a:t>
            </a:r>
          </a:p>
          <a:p>
            <a:pPr>
              <a:defRPr/>
            </a:pPr>
            <a:r>
              <a:rPr lang="es-AR" dirty="0" smtClean="0"/>
              <a:t>El usuario deberá descargar el formulario denominado "afip.F8008.contrato-de-granos.pdf.", disponible en el sitio "web" institucional en la ubicación: http://www.afip.gob.ar/genericos/formularios/.</a:t>
            </a:r>
          </a:p>
          <a:p>
            <a:pPr>
              <a:defRPr/>
            </a:pPr>
            <a:r>
              <a:rPr lang="es-AR" dirty="0" smtClean="0"/>
              <a:t>Una vez obtenido el formulario deberá completarse toda la información solicitada (datos de cabecera, datos del vendedor, datos del comprador y datos del corredor, de corresponder).</a:t>
            </a:r>
          </a:p>
          <a:p>
            <a:pPr>
              <a:defRPr/>
            </a:pPr>
            <a:r>
              <a:rPr lang="es-AR" dirty="0" smtClean="0"/>
              <a:t>El usuario deberá adjuntar un documento con formato y extensión ".</a:t>
            </a:r>
            <a:r>
              <a:rPr lang="es-AR" dirty="0" err="1" smtClean="0"/>
              <a:t>odt</a:t>
            </a:r>
            <a:r>
              <a:rPr lang="es-AR" dirty="0" smtClean="0"/>
              <a:t>" o ".</a:t>
            </a:r>
            <a:r>
              <a:rPr lang="es-AR" dirty="0" err="1" smtClean="0"/>
              <a:t>doc</a:t>
            </a:r>
            <a:r>
              <a:rPr lang="es-AR" dirty="0" smtClean="0"/>
              <a:t>", que contenga las cláusulas contractuales pactadas entre las partes.</a:t>
            </a:r>
          </a:p>
          <a:p>
            <a:pPr>
              <a:defRPr/>
            </a:pPr>
            <a:r>
              <a:rPr lang="es-AR" dirty="0" smtClean="0"/>
              <a:t>Las partes intervinientes procederán a firmar digitalmente el formulario. Una vez inserta la primer firma digital no podrán modificarse los datos contenidos en el mismo, ni el documento adjunto.</a:t>
            </a:r>
          </a:p>
          <a:p>
            <a:pPr>
              <a:defRPr/>
            </a:pPr>
            <a:r>
              <a:rPr lang="es-AR" dirty="0" smtClean="0"/>
              <a:t>A los efectos de la transmisión electrónica de datos conforme a lo dispuesto en la Resolución General Nº 1.345, sus modificatorias y complementarias, una vez consignados los datos y firmado el formulario, deberá guardarse comenzando siempre con "afip.F8008.contrato.*****.</a:t>
            </a:r>
            <a:r>
              <a:rPr lang="es-AR" dirty="0" err="1" smtClean="0"/>
              <a:t>pdf</a:t>
            </a:r>
            <a:r>
              <a:rPr lang="es-AR" dirty="0" smtClean="0"/>
              <a:t>". El contribuyente podrá reemplazar los asteriscos para ingresar información adicional e identificar y/o personalizar el archivo.</a:t>
            </a:r>
          </a:p>
          <a:p>
            <a:pPr>
              <a:defRPr/>
            </a:pPr>
            <a:r>
              <a:rPr lang="es-AR" dirty="0" smtClean="0"/>
              <a:t>FIRMANTES</a:t>
            </a:r>
          </a:p>
          <a:p>
            <a:pPr>
              <a:defRPr/>
            </a:pPr>
            <a:r>
              <a:rPr lang="es-AR" dirty="0" smtClean="0"/>
              <a:t>Ricardo Daniel Echegaray</a:t>
            </a:r>
          </a:p>
          <a:p>
            <a:pPr>
              <a:defRPr/>
            </a:pPr>
            <a:r>
              <a:rPr lang="es-AR" b="1" i="1" dirty="0" smtClean="0"/>
              <a:t>AFIP - Biblioteca Electrónica</a:t>
            </a:r>
            <a:r>
              <a:rPr lang="es-AR" dirty="0" smtClean="0"/>
              <a:t/>
            </a:r>
            <a:br>
              <a:rPr lang="es-AR" dirty="0" smtClean="0"/>
            </a:br>
            <a:r>
              <a:rPr lang="es-AR" i="1" dirty="0" smtClean="0"/>
              <a:t>Contáctenos en: </a:t>
            </a:r>
            <a:r>
              <a:rPr lang="es-AR" i="1" dirty="0" smtClean="0">
                <a:hlinkClick r:id="rId26"/>
              </a:rPr>
              <a:t>bibliotecaelectronica@afip.gov.ar</a:t>
            </a:r>
            <a:endParaRPr lang="es-AR" dirty="0" smtClean="0"/>
          </a:p>
          <a:p>
            <a:pPr>
              <a:defRPr/>
            </a:pPr>
            <a:endParaRPr lang="es-AR" dirty="0"/>
          </a:p>
        </p:txBody>
      </p:sp>
      <p:sp>
        <p:nvSpPr>
          <p:cNvPr id="4" name="3 Marcador de número de diapositiva"/>
          <p:cNvSpPr>
            <a:spLocks noGrp="1"/>
          </p:cNvSpPr>
          <p:nvPr>
            <p:ph type="sldNum" sz="quarter" idx="5"/>
          </p:nvPr>
        </p:nvSpPr>
        <p:spPr/>
        <p:txBody>
          <a:bodyPr/>
          <a:lstStyle/>
          <a:p>
            <a:pPr>
              <a:defRPr/>
            </a:pPr>
            <a:fld id="{E8B2D381-1F10-4F9E-95F1-450454D6553C}" type="slidenum">
              <a:rPr lang="es-AR" smtClean="0"/>
              <a:pPr>
                <a:defRPr/>
              </a:pPr>
              <a:t>28</a:t>
            </a:fld>
            <a:endParaRPr lang="es-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smtClean="0"/>
              <a:t>(*) JOSEFINA BAVERA PAT NRO.678 ERREPAR PAG.14</a:t>
            </a:r>
          </a:p>
          <a:p>
            <a:pPr>
              <a:defRPr/>
            </a:pPr>
            <a:r>
              <a:rPr lang="es-AR" dirty="0" smtClean="0"/>
              <a:t>- 28/05/2011</a:t>
            </a:r>
          </a:p>
          <a:p>
            <a:pPr>
              <a:defRPr/>
            </a:pPr>
            <a:endParaRPr lang="es-AR" dirty="0" smtClean="0"/>
          </a:p>
          <a:p>
            <a:pPr>
              <a:defRPr/>
            </a:pPr>
            <a:r>
              <a:rPr lang="es-AR" b="1" dirty="0" smtClean="0"/>
              <a:t>PUBLICADO POR CPCE </a:t>
            </a:r>
            <a:r>
              <a:rPr lang="es-AR" b="1" dirty="0" err="1" smtClean="0"/>
              <a:t>Cba</a:t>
            </a:r>
            <a:r>
              <a:rPr lang="es-AR" b="1" dirty="0" smtClean="0"/>
              <a:t>. ( www.consejo.org.ar/aplicativos).</a:t>
            </a:r>
          </a:p>
          <a:p>
            <a:pPr>
              <a:defRPr/>
            </a:pPr>
            <a:r>
              <a:rPr lang="es-AR" dirty="0" smtClean="0"/>
              <a:t>Publicado: 01/03/2010</a:t>
            </a:r>
          </a:p>
          <a:p>
            <a:pPr>
              <a:defRPr/>
            </a:pPr>
            <a:r>
              <a:rPr lang="es-AR" b="1" dirty="0" smtClean="0"/>
              <a:t>Registración Operaciones de Granos F1116</a:t>
            </a:r>
            <a:r>
              <a:rPr lang="es-AR" dirty="0" smtClean="0"/>
              <a:t> Versión 2.0 </a:t>
            </a:r>
            <a:r>
              <a:rPr lang="es-AR" dirty="0" err="1" smtClean="0"/>
              <a:t>Release</a:t>
            </a:r>
            <a:r>
              <a:rPr lang="es-AR" dirty="0" smtClean="0"/>
              <a:t> 0 La RG 2749/10 en el Art.2 modifica el procedimiento de registración ante esta Administración Federal de las operaciones mencionadas en la RG 2596/08. Este aplicativo es la herramienta que la A.F.I.P. brinda a los contribuyentes obligados para cumplir con lo establecido en la citada R.G. </a:t>
            </a:r>
            <a:br>
              <a:rPr lang="es-AR" dirty="0" smtClean="0"/>
            </a:br>
            <a:r>
              <a:rPr lang="es-AR" dirty="0" smtClean="0"/>
              <a:t/>
            </a:r>
            <a:br>
              <a:rPr lang="es-AR" dirty="0" smtClean="0"/>
            </a:br>
            <a:r>
              <a:rPr lang="es-AR" b="1" dirty="0" smtClean="0"/>
              <a:t>Novedades:</a:t>
            </a:r>
            <a:r>
              <a:rPr lang="es-AR" dirty="0" smtClean="0"/>
              <a:t/>
            </a:r>
            <a:br>
              <a:rPr lang="es-AR" dirty="0" smtClean="0"/>
            </a:br>
            <a:r>
              <a:rPr lang="es-AR" dirty="0" smtClean="0"/>
              <a:t>El presente aplicativo será de aplicación para aquellas solicitudes que se interpongan a partir del 01/03/2010. De instalarlo en la misma PC en la que posee instalada la versión 1.0 los datos existentes serán migrados a esta nueva versión. Por tal motivo y a los efectos de familiarizarse con el mismo, deberá instalarlo en una PC distinta a la que utiliza para realizar sus solicitudes habituales. </a:t>
            </a:r>
            <a:br>
              <a:rPr lang="es-AR" dirty="0" smtClean="0"/>
            </a:br>
            <a:r>
              <a:rPr lang="es-AR" dirty="0" smtClean="0"/>
              <a:t/>
            </a:r>
            <a:br>
              <a:rPr lang="es-AR" dirty="0" smtClean="0"/>
            </a:br>
            <a:r>
              <a:rPr lang="es-AR" dirty="0" smtClean="0"/>
              <a:t>Requiere SIAP </a:t>
            </a:r>
            <a:r>
              <a:rPr lang="es-AR" b="1" dirty="0" smtClean="0"/>
              <a:t>Para bajar el aplicativo,</a:t>
            </a:r>
            <a:r>
              <a:rPr lang="es-AR" dirty="0" smtClean="0"/>
              <a:t> </a:t>
            </a:r>
            <a:r>
              <a:rPr lang="es-AR" dirty="0" smtClean="0">
                <a:hlinkClick r:id="rId3" action="ppaction://hlinkfile"/>
              </a:rPr>
              <a:t>haga </a:t>
            </a:r>
            <a:r>
              <a:rPr lang="es-AR" dirty="0" err="1" smtClean="0">
                <a:hlinkClick r:id="rId3" action="ppaction://hlinkfile"/>
              </a:rPr>
              <a:t>click</a:t>
            </a:r>
            <a:r>
              <a:rPr lang="es-AR" dirty="0" smtClean="0">
                <a:hlinkClick r:id="rId3" action="ppaction://hlinkfile"/>
              </a:rPr>
              <a:t> aquí</a:t>
            </a:r>
            <a:endParaRPr lang="es-AR" dirty="0" smtClean="0"/>
          </a:p>
          <a:p>
            <a:pPr>
              <a:defRPr/>
            </a:pPr>
            <a:r>
              <a:rPr lang="es-AR" dirty="0" smtClean="0"/>
              <a:t>Volver | </a:t>
            </a:r>
            <a:r>
              <a:rPr lang="es-AR" dirty="0" smtClean="0">
                <a:hlinkClick r:id="rId4" action="ppaction://hlinkfile"/>
              </a:rPr>
              <a:t>Página Inicio</a:t>
            </a:r>
            <a:r>
              <a:rPr lang="es-AR" dirty="0" smtClean="0"/>
              <a:t> | </a:t>
            </a:r>
            <a:r>
              <a:rPr lang="es-AR" dirty="0" smtClean="0">
                <a:hlinkClick r:id="rId5" action="ppaction://hlinkfile"/>
              </a:rPr>
              <a:t>Aplicativos AFIP-DGR</a:t>
            </a:r>
            <a:endParaRPr lang="es-AR" dirty="0" smtClean="0"/>
          </a:p>
          <a:p>
            <a:pPr>
              <a:defRPr/>
            </a:pPr>
            <a:endParaRPr lang="es-AR" dirty="0"/>
          </a:p>
        </p:txBody>
      </p:sp>
      <p:sp>
        <p:nvSpPr>
          <p:cNvPr id="4" name="3 Marcador de número de diapositiva"/>
          <p:cNvSpPr>
            <a:spLocks noGrp="1"/>
          </p:cNvSpPr>
          <p:nvPr>
            <p:ph type="sldNum" sz="quarter" idx="5"/>
          </p:nvPr>
        </p:nvSpPr>
        <p:spPr/>
        <p:txBody>
          <a:bodyPr/>
          <a:lstStyle/>
          <a:p>
            <a:pPr>
              <a:defRPr/>
            </a:pPr>
            <a:fld id="{797E60A2-EE86-4DB1-BE76-258AC9A5175F}" type="slidenum">
              <a:rPr lang="es-AR" smtClean="0"/>
              <a:pPr>
                <a:defRPr/>
              </a:pPr>
              <a:t>29</a:t>
            </a:fld>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13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Temita fácil si los hay…..</a:t>
            </a:r>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5BF3B0-C9A0-4A56-B221-7D8C9F90FCFA}" type="slidenum">
              <a:rPr lang="es-AR" smtClean="0"/>
              <a:pPr fontAlgn="base">
                <a:spcBef>
                  <a:spcPct val="0"/>
                </a:spcBef>
                <a:spcAft>
                  <a:spcPct val="0"/>
                </a:spcAft>
                <a:defRPr/>
              </a:pPr>
              <a:t>3</a:t>
            </a:fld>
            <a:endParaRPr lang="es-A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err="1" smtClean="0"/>
              <a:t>Pag</a:t>
            </a:r>
            <a:r>
              <a:rPr lang="es-AR" dirty="0" smtClean="0"/>
              <a:t>. 395/407 de TRATADO AGROPECUARIO DE ERREPAR ; </a:t>
            </a:r>
          </a:p>
          <a:p>
            <a:pPr>
              <a:defRPr/>
            </a:pPr>
            <a:r>
              <a:rPr lang="es-AR" dirty="0" smtClean="0"/>
              <a:t>395/396 REGIMEN ESPECIAL DE REINTEGRO SISTEMATICO A PRODUCTORES Y ACOPIADORES INSCRIPTOS EN EL REGISTRO ; requisitos y condiciones</a:t>
            </a:r>
          </a:p>
          <a:p>
            <a:pPr>
              <a:defRPr/>
            </a:pPr>
            <a:r>
              <a:rPr lang="es-AR" dirty="0" smtClean="0"/>
              <a:t>399/405 BENEFICIO DE REGISTRAR LAS OPERACIONES</a:t>
            </a:r>
          </a:p>
          <a:p>
            <a:pPr>
              <a:defRPr/>
            </a:pPr>
            <a:endParaRPr lang="es-AR" dirty="0" smtClean="0"/>
          </a:p>
          <a:p>
            <a:pPr>
              <a:defRPr/>
            </a:pPr>
            <a:r>
              <a:rPr lang="es-AR" dirty="0" smtClean="0"/>
              <a:t>RG.2300 artículos relacionados : ART.20 DICE QUE EL RFOG ES OPTATIVO Y EL 21 LOS BENEFICIOS DE INSCRIBIRSE. ( EL 4TO.LAS ALICUOTAS).</a:t>
            </a:r>
          </a:p>
          <a:p>
            <a:pPr>
              <a:defRPr/>
            </a:pPr>
            <a:endParaRPr lang="es-AR" dirty="0" smtClean="0"/>
          </a:p>
          <a:p>
            <a:pPr>
              <a:defRPr/>
            </a:pPr>
            <a:r>
              <a:rPr lang="es-AR" dirty="0" smtClean="0"/>
              <a:t>Artículo 20 A DEFINICION Y ALCANCE:</a:t>
            </a:r>
          </a:p>
          <a:p>
            <a:pPr>
              <a:defRPr/>
            </a:pPr>
            <a:r>
              <a:rPr lang="es-AR" dirty="0" smtClean="0"/>
              <a:t>Art. 20. - El "Registro Fiscal de Operadores en la Compraventa de Granos y Legumbres Secas" estará integrado por responsables inscriptos en el impuesto al valor agregado que realicen las operaciones de venta de granos no destinados a la siembra -cereales y oleaginosos- y legumbres secas -porotos, arvejas y lentejas-.</a:t>
            </a:r>
          </a:p>
          <a:p>
            <a:pPr>
              <a:defRPr/>
            </a:pPr>
            <a:r>
              <a:rPr lang="es-AR" b="1" dirty="0" smtClean="0"/>
              <a:t>Los responsables podrán solicitar su inclusión al "Registro" a los fines de acceder a los beneficios que se enuncian en este título.</a:t>
            </a:r>
          </a:p>
          <a:p>
            <a:pPr>
              <a:defRPr/>
            </a:pPr>
            <a:r>
              <a:rPr lang="es-AR" dirty="0" smtClean="0"/>
              <a:t>Artículo 21 B EFECTOS. </a:t>
            </a:r>
            <a:r>
              <a:rPr lang="es-AR" dirty="0" err="1" smtClean="0"/>
              <a:t>CATEGORIASTexto</a:t>
            </a:r>
            <a:r>
              <a:rPr lang="es-AR" dirty="0" smtClean="0"/>
              <a:t> vigente según RG AFIP Nº 2353/2007:</a:t>
            </a:r>
          </a:p>
          <a:p>
            <a:pPr>
              <a:defRPr/>
            </a:pPr>
            <a:r>
              <a:rPr lang="es-AR" dirty="0" smtClean="0"/>
              <a:t>Art. 21. - Los responsables comprendidos en el Artículo 3º, podrán solicitar su inclusión en el "Registro Fiscal de Operadores en la Compraventa de Granos y Legumbres Secas", a los fines que:</a:t>
            </a:r>
          </a:p>
          <a:p>
            <a:pPr>
              <a:defRPr/>
            </a:pPr>
            <a:r>
              <a:rPr lang="es-AR" b="1" dirty="0" smtClean="0"/>
              <a:t>a) El agente de retención aplique la alícuota de retención del OCHO POR CIENTO (8%) o del DIECIOCHO POR CIENTO (18%) que establece el Artículo 4º de la presente, incisos a) o b) , según corresponda</a:t>
            </a:r>
            <a:r>
              <a:rPr lang="es-AR" dirty="0" smtClean="0"/>
              <a:t>.</a:t>
            </a:r>
          </a:p>
          <a:p>
            <a:pPr>
              <a:defRPr/>
            </a:pPr>
            <a:r>
              <a:rPr lang="es-AR" dirty="0" smtClean="0"/>
              <a:t>b) Los productores o acopiadores que realicen operaciones de venta de los productos indicados en el Artículo 1º de su propia producción, resulten comprendidos en el Régimen Especial de Reintegro Sistemático previsto en el Título III de esta resolución general.</a:t>
            </a:r>
          </a:p>
          <a:p>
            <a:pPr>
              <a:defRPr/>
            </a:pPr>
            <a:r>
              <a:rPr lang="es-AR" dirty="0" smtClean="0"/>
              <a:t>c) El agente de retención aplique la alícuota de retención del impuesto a las ganancias que dispone la Resolución General Nº 2118 y sus modificaciones, en su Artículo 10, incisos a) o f), según corresponda.</a:t>
            </a:r>
          </a:p>
          <a:p>
            <a:pPr>
              <a:defRPr/>
            </a:pPr>
            <a:r>
              <a:rPr lang="es-AR" dirty="0" smtClean="0"/>
              <a:t>"La solicitud de inclusión en el 'Registro', así como las demás solicitudes que al respecto se formulen, importan la adhesión voluntaria del responsable al presente régimen y, por tanto, su aceptación del deber de cumplir las condiciones y demás exigencias de este último, en particular las referidas a las causales de suspensión y de exclusión del 'Registro' y al procedimiento establecido para efectivizar tales medidas como para dejarlas sin efecto."</a:t>
            </a:r>
          </a:p>
          <a:p>
            <a:pPr>
              <a:defRPr/>
            </a:pPr>
            <a:r>
              <a:rPr lang="es-AR" dirty="0" smtClean="0"/>
              <a:t>Modificado por:</a:t>
            </a:r>
          </a:p>
          <a:p>
            <a:pPr>
              <a:defRPr/>
            </a:pPr>
            <a:r>
              <a:rPr lang="es-AR" dirty="0" smtClean="0">
                <a:hlinkClick r:id="rId3" action="ppaction://hlinkfile"/>
              </a:rPr>
              <a:t>Resolución General Nº 2353/2007</a:t>
            </a:r>
            <a:r>
              <a:rPr lang="es-AR" dirty="0" smtClean="0"/>
              <a:t> Articulo Nº 1 (Ultimo párrafo </a:t>
            </a:r>
            <a:r>
              <a:rPr lang="es-AR" dirty="0" err="1" smtClean="0"/>
              <a:t>sustituído</a:t>
            </a:r>
            <a:r>
              <a:rPr lang="es-AR" dirty="0" smtClean="0"/>
              <a:t>)</a:t>
            </a:r>
          </a:p>
          <a:p>
            <a:pPr>
              <a:defRPr/>
            </a:pPr>
            <a:endParaRPr lang="es-AR" dirty="0" smtClean="0"/>
          </a:p>
          <a:p>
            <a:pPr>
              <a:defRPr/>
            </a:pPr>
            <a:r>
              <a:rPr lang="es-AR" dirty="0" smtClean="0"/>
              <a:t>Artículo 4 D ALICUOTAS APLICABLES. MOMENTO DE LA RETENCION. OPERACIONES ESPECIFICAS:</a:t>
            </a:r>
          </a:p>
          <a:p>
            <a:pPr>
              <a:defRPr/>
            </a:pPr>
            <a:r>
              <a:rPr lang="es-AR" dirty="0" smtClean="0"/>
              <a:t>Art. 4º - El importe de la retención se determinará aplicando sobre el precio neto de venta -conforme a lo establecido en el Artículo 10 de la Ley de Impuesto al Valor Agregado, texto ordenado en 1997 y sus modificaciones-, que resulte de la factura o documento equivalente, las alícuotas que para cada caso se fijan a continuación:</a:t>
            </a:r>
          </a:p>
          <a:p>
            <a:pPr>
              <a:defRPr/>
            </a:pPr>
            <a:r>
              <a:rPr lang="es-AR" dirty="0" smtClean="0"/>
              <a:t>a) OCHO POR CIENTO (8%): en las operaciones de venta de los productos indicados en el </a:t>
            </a:r>
            <a:r>
              <a:rPr lang="es-AR" dirty="0" err="1" smtClean="0"/>
              <a:t>incisoa</a:t>
            </a:r>
            <a:r>
              <a:rPr lang="es-AR" dirty="0" smtClean="0"/>
              <a:t>) del Artículo 1º, realizadas por quienes se encuentren incluidos en el "Registro Fiscal de Operadores en la Compraventa de Granos y Legumbres Secas", que se establece en el Título II de esta resolución general, en las categorías previstas en el Artículo 22, incisos a), b), c), e), f), g), h), i), j) o k).</a:t>
            </a:r>
          </a:p>
          <a:p>
            <a:pPr>
              <a:defRPr/>
            </a:pPr>
            <a:r>
              <a:rPr lang="es-AR" dirty="0" smtClean="0"/>
              <a:t>b) DIECIOCHO POR CIENTO (18%): en las operaciones de venta de los productos indicados en el inciso b) del Artículo 1º, efectuadas por quienes se encuentren incluidos en el "Registro Fiscal de Operadores en la Compraventa de Granos y Legumbres Secas", que se dispone en el Título II de esta resolución general, en las categorías previstas en el Artículo 22, incisos a), b), e), f), g), h), i), j) o k).</a:t>
            </a:r>
          </a:p>
          <a:p>
            <a:pPr>
              <a:defRPr/>
            </a:pPr>
            <a:r>
              <a:rPr lang="es-AR" dirty="0" smtClean="0"/>
              <a:t>c) DIEZ CON CINCUENTA CENTESIMOS POR CIENTO (10,50%): en las operaciones de venta de los productos indicados en el inciso a) del Artículo 1º, realizadas por quienes no se encuentren incluidos en el "Registro Fiscal de Operadores en la Compraventa de Granos y Legumbres Secas", que se establece en el Título II de esta resolución general.</a:t>
            </a:r>
          </a:p>
          <a:p>
            <a:pPr>
              <a:defRPr/>
            </a:pPr>
            <a:r>
              <a:rPr lang="es-AR" dirty="0" smtClean="0"/>
              <a:t>d) VEINTIUNO POR CIENTO (21%): en las operaciones de venta de los productos aludidos en el inciso b) del Artículo 1º, realizadas por sujetos no incluidos en el "Registro Fiscal de Operadores en la Compraventa de Granos y Legumbres Secas".</a:t>
            </a:r>
          </a:p>
          <a:p>
            <a:pPr>
              <a:defRPr/>
            </a:pPr>
            <a:r>
              <a:rPr lang="es-AR" dirty="0" smtClean="0"/>
              <a:t>En las operaciones efectuadas con intervención de los mercados de cereales a término, la retención se determinará aplicando la alícuota que corresponda -conforme a lo indicado en el primer párrafo- sobre el precio de ajuste definido en el Artículo 19 de la Ley de Impuesto al Valor Agregado, texto ordenado en 1997 y sus modificaciones.</a:t>
            </a:r>
          </a:p>
          <a:p>
            <a:pPr>
              <a:defRPr/>
            </a:pPr>
            <a:r>
              <a:rPr lang="es-AR" dirty="0" smtClean="0"/>
              <a:t>Referencias Normativas:</a:t>
            </a:r>
          </a:p>
          <a:p>
            <a:pPr>
              <a:defRPr/>
            </a:pPr>
            <a:r>
              <a:rPr lang="es-AR" dirty="0" smtClean="0">
                <a:hlinkClick r:id="rId4" action="ppaction://hlinkfile"/>
              </a:rPr>
              <a:t>Ley Nº 20631 (T.O. 1997)</a:t>
            </a:r>
            <a:r>
              <a:rPr lang="es-AR" dirty="0" smtClean="0"/>
              <a:t> Articulo Nº 10 (LEY DE IMPUESTO AL VALOR AGREGADO)</a:t>
            </a:r>
          </a:p>
          <a:p>
            <a:pPr>
              <a:defRPr/>
            </a:pPr>
            <a:r>
              <a:rPr lang="es-AR" dirty="0" smtClean="0">
                <a:hlinkClick r:id="rId4" action="ppaction://hlinkfile"/>
              </a:rPr>
              <a:t>Ley Nº 20631 (T.O. 1997)</a:t>
            </a:r>
            <a:r>
              <a:rPr lang="es-AR" dirty="0" smtClean="0"/>
              <a:t> Articulo Nº 19 (LEY DE IMPUESTO AL VALOR AGREGADO)</a:t>
            </a:r>
          </a:p>
          <a:p>
            <a:pPr>
              <a:defRPr/>
            </a:pPr>
            <a:endParaRPr lang="es-AR" dirty="0" smtClean="0"/>
          </a:p>
          <a:p>
            <a:pPr>
              <a:defRPr/>
            </a:pPr>
            <a:endParaRPr lang="es-AR" dirty="0" smtClean="0"/>
          </a:p>
          <a:p>
            <a:pPr>
              <a:defRPr/>
            </a:pPr>
            <a:endParaRPr lang="es-AR" dirty="0" smtClean="0"/>
          </a:p>
          <a:p>
            <a:pPr>
              <a:defRPr/>
            </a:pPr>
            <a:r>
              <a:rPr lang="es-AR" dirty="0" smtClean="0"/>
              <a:t/>
            </a:r>
            <a:br>
              <a:rPr lang="es-AR" dirty="0" smtClean="0"/>
            </a:br>
            <a:endParaRPr lang="es-AR" dirty="0" smtClean="0"/>
          </a:p>
          <a:p>
            <a:pPr>
              <a:defRPr/>
            </a:pPr>
            <a:endParaRPr lang="es-AR" dirty="0" smtClean="0"/>
          </a:p>
        </p:txBody>
      </p:sp>
      <p:sp>
        <p:nvSpPr>
          <p:cNvPr id="4" name="3 Marcador de número de diapositiva"/>
          <p:cNvSpPr>
            <a:spLocks noGrp="1"/>
          </p:cNvSpPr>
          <p:nvPr>
            <p:ph type="sldNum" sz="quarter" idx="5"/>
          </p:nvPr>
        </p:nvSpPr>
        <p:spPr/>
        <p:txBody>
          <a:bodyPr/>
          <a:lstStyle/>
          <a:p>
            <a:pPr>
              <a:defRPr/>
            </a:pPr>
            <a:fld id="{88B87C7E-42B5-4979-81A6-C77973393AFF}" type="slidenum">
              <a:rPr lang="es-AR" smtClean="0"/>
              <a:pPr>
                <a:defRPr/>
              </a:pPr>
              <a:t>30</a:t>
            </a:fld>
            <a:endParaRPr lang="es-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err="1" smtClean="0"/>
              <a:t>Pag</a:t>
            </a:r>
            <a:r>
              <a:rPr lang="es-AR" dirty="0" smtClean="0"/>
              <a:t>. 395/407 de TRATADO AGROPECUARIO DE ERREPAR ; pag.12/13 de PAT </a:t>
            </a:r>
            <a:r>
              <a:rPr lang="es-AR" dirty="0" err="1" smtClean="0"/>
              <a:t>Nro</a:t>
            </a:r>
            <a:r>
              <a:rPr lang="es-AR" dirty="0" smtClean="0"/>
              <a:t> 678 de ERREPAR.</a:t>
            </a:r>
          </a:p>
          <a:p>
            <a:pPr>
              <a:defRPr/>
            </a:pPr>
            <a:r>
              <a:rPr lang="es-AR" dirty="0" smtClean="0"/>
              <a:t>395/396 REGIMEN ESPECIAL DE REINTEGRO SISTEMATICO A PRODUCTORES Y ACOPIADORES INSCRIPTOS EN EL REGISTRO ; requisitos y condiciones</a:t>
            </a:r>
          </a:p>
          <a:p>
            <a:pPr>
              <a:defRPr/>
            </a:pPr>
            <a:r>
              <a:rPr lang="es-AR" dirty="0" smtClean="0"/>
              <a:t>399/405 BENEFICIO DE REGISTRAR LAS OPERACIONES</a:t>
            </a:r>
          </a:p>
          <a:p>
            <a:pPr>
              <a:defRPr/>
            </a:pPr>
            <a:endParaRPr lang="es-AR" b="1" dirty="0" smtClean="0"/>
          </a:p>
          <a:p>
            <a:pPr>
              <a:defRPr/>
            </a:pPr>
            <a:r>
              <a:rPr lang="es-AR" b="1" dirty="0" smtClean="0"/>
              <a:t>RG 2300 CONSECUENCIAS DE NO DECLARAR LAS RET.REINTEGRADAS </a:t>
            </a:r>
          </a:p>
          <a:p>
            <a:pPr>
              <a:defRPr/>
            </a:pPr>
            <a:endParaRPr lang="es-AR" dirty="0" smtClean="0"/>
          </a:p>
          <a:p>
            <a:pPr>
              <a:defRPr/>
            </a:pPr>
            <a:r>
              <a:rPr lang="es-AR" dirty="0" smtClean="0"/>
              <a:t>Artículo 60 G REINTEGRO SISTEMATICO. FACULTADES DE VERIFICACION PREVIA:</a:t>
            </a:r>
          </a:p>
          <a:p>
            <a:pPr>
              <a:defRPr/>
            </a:pPr>
            <a:r>
              <a:rPr lang="es-AR" dirty="0" smtClean="0"/>
              <a:t>Art. 60. - No obstante lo dispuesto en el Artículo 53, este Organismo podrá iniciar una verificación previa al reintegro sistemático si se comprobaran inconsistencias vinculadas al comportamiento fiscal del vendedor y/o corredor incluidos en el "Registro" como resultado de las verificaciones realizadas, inclusive mediante el procedimiento previsto en el Título II, Capítulo J.</a:t>
            </a:r>
          </a:p>
          <a:p>
            <a:pPr>
              <a:defRPr/>
            </a:pPr>
            <a:r>
              <a:rPr lang="es-AR" b="1" dirty="0" smtClean="0"/>
              <a:t>Ante el incumplimiento de la obligación de declarar los montos efectivamente reintegrados que dispone el Artículo 55, inciso c), esta Administración Federal procederá a suspender al responsable conforme las previsiones del Artículo 40 inciso a).</a:t>
            </a:r>
          </a:p>
          <a:p>
            <a:pPr>
              <a:defRPr/>
            </a:pPr>
            <a:r>
              <a:rPr lang="es-AR" dirty="0" smtClean="0"/>
              <a:t>Asimismo, esta Administración Federal intimará al responsable para que dentro del plazo de DIEZ(10) días corridos presente la declaración jurada rectificativa consignando dichos montos, bajo apercibimiento de la caducidad automática del reintegro efectuado, la exclusión del "Registro" y el cobro de los montos respectivos mediante ejecución fiscal.</a:t>
            </a:r>
          </a:p>
          <a:p>
            <a:pPr>
              <a:defRPr/>
            </a:pPr>
            <a:r>
              <a:rPr lang="es-AR" dirty="0" smtClean="0"/>
              <a:t>De no presentarse la declaración jurada rectificativa en el plazo citado en el párrafo anterior, esta Administración Federal constituirá en mora al responsable otorgándole un plazo suplementario improrrogable de CINCO (5) días corridos para regularizar su situación, vencido el cual se hará efectivo el referido apercibimiento.</a:t>
            </a:r>
          </a:p>
          <a:p>
            <a:pPr>
              <a:defRPr/>
            </a:pPr>
            <a:endParaRPr lang="es-AR" dirty="0" smtClean="0"/>
          </a:p>
          <a:p>
            <a:pPr>
              <a:defRPr/>
            </a:pPr>
            <a:r>
              <a:rPr lang="es-AR" b="1" dirty="0" smtClean="0"/>
              <a:t>Artículo 55</a:t>
            </a:r>
            <a:r>
              <a:rPr lang="es-AR" dirty="0" smtClean="0"/>
              <a:t> Texto vigente según RG AFIP Nº 2749/2010:</a:t>
            </a:r>
          </a:p>
          <a:p>
            <a:pPr>
              <a:defRPr/>
            </a:pPr>
            <a:r>
              <a:rPr lang="es-AR" dirty="0" smtClean="0"/>
              <a:t>Art. 55. - 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dirty="0" smtClean="0"/>
              <a:t>2. La operación deberá encontrarse registrada ante esta Administración Federal con arreglo a lo dispuesto por la Resolución General N° 2.596, sus modificatorias y complementarias.</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b="1"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b="1" dirty="0" err="1" smtClean="0"/>
              <a:t>códigos:</a:t>
            </a:r>
            <a:r>
              <a:rPr lang="es-AR" b="1" dirty="0" err="1" smtClean="0">
                <a:hlinkClick r:id="rId3" action="ppaction://hlinkfile"/>
              </a:rPr>
              <a:t>Visualizar</a:t>
            </a:r>
            <a:r>
              <a:rPr lang="es-AR" b="1" dirty="0" smtClean="0">
                <a:hlinkClick r:id="rId3" action="ppaction://hlinkfile"/>
              </a:rPr>
              <a:t> Códigos</a:t>
            </a:r>
            <a:endParaRPr lang="es-AR" b="1"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4" action="ppaction://hlinkfile"/>
              </a:rPr>
              <a:t>Resolución General Nº 2749/2010</a:t>
            </a:r>
            <a:r>
              <a:rPr lang="es-AR" dirty="0" smtClean="0"/>
              <a:t> Articulo Nº 1 (Punto 2.del inciso b), incorporado)</a:t>
            </a:r>
          </a:p>
          <a:p>
            <a:pPr>
              <a:defRPr/>
            </a:pPr>
            <a:r>
              <a:rPr lang="es-AR" dirty="0" smtClean="0"/>
              <a:t/>
            </a:r>
            <a:br>
              <a:rPr lang="es-AR" dirty="0" smtClean="0"/>
            </a:br>
            <a:endParaRPr lang="es-AR" dirty="0" smtClean="0"/>
          </a:p>
          <a:p>
            <a:pPr>
              <a:defRPr/>
            </a:pPr>
            <a:endParaRPr lang="es-AR" dirty="0" smtClean="0"/>
          </a:p>
          <a:p>
            <a:pPr>
              <a:defRPr/>
            </a:pPr>
            <a:endParaRPr lang="es-AR" dirty="0" smtClean="0"/>
          </a:p>
        </p:txBody>
      </p:sp>
      <p:sp>
        <p:nvSpPr>
          <p:cNvPr id="4" name="3 Marcador de número de diapositiva"/>
          <p:cNvSpPr>
            <a:spLocks noGrp="1"/>
          </p:cNvSpPr>
          <p:nvPr>
            <p:ph type="sldNum" sz="quarter" idx="5"/>
          </p:nvPr>
        </p:nvSpPr>
        <p:spPr/>
        <p:txBody>
          <a:bodyPr/>
          <a:lstStyle/>
          <a:p>
            <a:pPr>
              <a:defRPr/>
            </a:pPr>
            <a:fld id="{EA889D47-394E-4344-A75B-76E6866DB8BC}" type="slidenum">
              <a:rPr lang="es-AR" smtClean="0"/>
              <a:pPr>
                <a:defRPr/>
              </a:pPr>
              <a:t>31</a:t>
            </a:fld>
            <a:endParaRPr lang="es-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25000" lnSpcReduction="20000"/>
          </a:bodyPr>
          <a:lstStyle/>
          <a:p>
            <a:pPr>
              <a:defRPr/>
            </a:pPr>
            <a:r>
              <a:rPr lang="es-AR" dirty="0" err="1" smtClean="0"/>
              <a:t>Pag</a:t>
            </a:r>
            <a:r>
              <a:rPr lang="es-AR" dirty="0" smtClean="0"/>
              <a:t>. 395/407 de TRATADO AGROPECUARIO DE ERREPAR ; pag.12/13 de PAT </a:t>
            </a:r>
            <a:r>
              <a:rPr lang="es-AR" dirty="0" err="1" smtClean="0"/>
              <a:t>Nro</a:t>
            </a:r>
            <a:r>
              <a:rPr lang="es-AR" dirty="0" smtClean="0"/>
              <a:t> 678 de ERREPAR.</a:t>
            </a:r>
          </a:p>
          <a:p>
            <a:pPr>
              <a:defRPr/>
            </a:pPr>
            <a:r>
              <a:rPr lang="es-AR" dirty="0" smtClean="0"/>
              <a:t>395/396 REGIMEN ESPECIAL DE REINTEGRO SISTEMATICO A PRODUCTORES Y ACOPIADORES INSCRIPTOS EN EL REGISTRO ; requisitos y condiciones</a:t>
            </a:r>
          </a:p>
          <a:p>
            <a:pPr>
              <a:defRPr/>
            </a:pPr>
            <a:r>
              <a:rPr lang="es-AR" dirty="0" smtClean="0"/>
              <a:t>399/405 BENEFICIO DE REGISTRAR LAS OPERACIONES</a:t>
            </a:r>
            <a:r>
              <a:rPr lang="es-AR" b="1" dirty="0" smtClean="0"/>
              <a:t> ( PAG.398)</a:t>
            </a:r>
          </a:p>
          <a:p>
            <a:pPr>
              <a:defRPr/>
            </a:pPr>
            <a:endParaRPr lang="es-AR" b="1" dirty="0" smtClean="0"/>
          </a:p>
          <a:p>
            <a:pPr>
              <a:defRPr/>
            </a:pPr>
            <a:r>
              <a:rPr lang="es-AR" b="1" dirty="0" smtClean="0"/>
              <a:t>Más abajo está la RG 2749 modif.de 2300 y 2596 ; ver considerando resaltado.</a:t>
            </a:r>
          </a:p>
          <a:p>
            <a:pPr>
              <a:defRPr/>
            </a:pPr>
            <a:endParaRPr lang="es-AR" b="1" dirty="0" smtClean="0"/>
          </a:p>
          <a:p>
            <a:pPr>
              <a:defRPr/>
            </a:pPr>
            <a:endParaRPr lang="es-AR" b="1" dirty="0" smtClean="0"/>
          </a:p>
          <a:p>
            <a:pPr>
              <a:defRPr/>
            </a:pPr>
            <a:endParaRPr lang="es-AR" dirty="0" smtClean="0"/>
          </a:p>
          <a:p>
            <a:pPr>
              <a:defRPr/>
            </a:pPr>
            <a:r>
              <a:rPr lang="es-AR" dirty="0" smtClean="0"/>
              <a:t>RG 2300 : El art.58 habla de los % de </a:t>
            </a:r>
            <a:r>
              <a:rPr lang="es-AR" dirty="0" err="1" smtClean="0"/>
              <a:t>ret.del</a:t>
            </a:r>
            <a:r>
              <a:rPr lang="es-AR" dirty="0" smtClean="0"/>
              <a:t> 54. </a:t>
            </a:r>
            <a:r>
              <a:rPr lang="es-AR" b="1" dirty="0" smtClean="0"/>
              <a:t>antes DISCRIMINABA ENTRE OP.REGISTRADAS EN LA AFIP Y LAS QUE NO ; AHORA YA NO LO HACE: ESTARA EN OTRA NORMA ?? SI EN EL 55 INC.B PTO.2 QUE IMPLICA LA NO DEVOLUCION.</a:t>
            </a:r>
          </a:p>
          <a:p>
            <a:pPr>
              <a:defRPr/>
            </a:pPr>
            <a:endParaRPr lang="es-AR" dirty="0" smtClean="0"/>
          </a:p>
          <a:p>
            <a:pPr>
              <a:defRPr/>
            </a:pPr>
            <a:r>
              <a:rPr lang="es-AR" dirty="0" smtClean="0"/>
              <a:t>Artículo 58 E PLAZOS PARA LA ACREDITACION DEL REINTEGRO </a:t>
            </a:r>
            <a:r>
              <a:rPr lang="es-AR" dirty="0" err="1" smtClean="0"/>
              <a:t>SISTEMATICOTexto</a:t>
            </a:r>
            <a:r>
              <a:rPr lang="es-AR" dirty="0" smtClean="0"/>
              <a:t> vigente según RG AFIP Nº 2749/2010:</a:t>
            </a:r>
          </a:p>
          <a:p>
            <a:pPr>
              <a:defRPr/>
            </a:pPr>
            <a:r>
              <a:rPr lang="es-AR" dirty="0" smtClean="0"/>
              <a:t>ARTICULO 58.- La acreditación del reintegro establecido en el Artículo 54 se efectuará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3" action="ppaction://hlinkfile"/>
              </a:rPr>
              <a:t>Resolución General Nº 2749/2010</a:t>
            </a:r>
            <a:r>
              <a:rPr lang="es-AR" dirty="0" smtClean="0"/>
              <a:t> Articulo Nº 1 (Artículo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58 Texto según RG AFIP Nº 2596/2009:</a:t>
            </a:r>
          </a:p>
          <a:p>
            <a:pPr>
              <a:defRPr/>
            </a:pPr>
            <a:r>
              <a:rPr lang="es-AR" dirty="0" smtClean="0"/>
              <a:t>ARTICULO 58.- La acreditación establecida en el Artículo 54 se efectuará en los plazos que a continuación se indican:</a:t>
            </a:r>
          </a:p>
          <a:p>
            <a:pPr>
              <a:defRPr/>
            </a:pPr>
            <a:r>
              <a:rPr lang="es-AR" dirty="0" smtClean="0"/>
              <a:t>a) </a:t>
            </a:r>
            <a:r>
              <a:rPr lang="es-AR" b="1" dirty="0" smtClean="0"/>
              <a:t>Operaciones registradas ante este Organismo con arreglo a lo previsto en la Resolución General N° 2.596: </a:t>
            </a:r>
            <a:r>
              <a:rPr lang="es-AR" dirty="0" smtClean="0"/>
              <a:t>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b</a:t>
            </a:r>
            <a:r>
              <a:rPr lang="es-AR" b="1" dirty="0" smtClean="0"/>
              <a:t>) Operaciones no registradas ante este Organismo con arreglo a lo previsto en la Resolución General N° 2.596</a:t>
            </a:r>
            <a:r>
              <a:rPr lang="es-AR" dirty="0" smtClean="0"/>
              <a:t>: hasta el último día hábil administrativo, inclusive, del tercer mes calendario inmediato siguiente al de la presentación de la declaración jurada del impuesto al valor agregado correspondiente al período fiscal en el cual se practicaron las retenciones.</a:t>
            </a:r>
          </a:p>
          <a:p>
            <a:pPr>
              <a:defRPr/>
            </a:pPr>
            <a:r>
              <a:rPr lang="es-AR" dirty="0" smtClean="0"/>
              <a:t>Modificado por:</a:t>
            </a:r>
          </a:p>
          <a:p>
            <a:pPr>
              <a:defRPr/>
            </a:pPr>
            <a:r>
              <a:rPr lang="es-AR" dirty="0" smtClean="0">
                <a:hlinkClick r:id="rId4" action="ppaction://hlinkfile"/>
              </a:rPr>
              <a:t>Resolución General Nº 2596/2009</a:t>
            </a:r>
            <a:r>
              <a:rPr lang="es-AR" dirty="0" smtClean="0"/>
              <a:t> Articulo Nº 6 (Sustituido)</a:t>
            </a:r>
          </a:p>
          <a:p>
            <a:pPr>
              <a:defRPr/>
            </a:pPr>
            <a:endParaRPr lang="es-AR" dirty="0" smtClean="0"/>
          </a:p>
          <a:p>
            <a:pPr>
              <a:defRPr/>
            </a:pPr>
            <a:r>
              <a:rPr lang="es-AR" dirty="0" smtClean="0"/>
              <a:t>TITULO III - REGIMEN ESPECIAL DE REINTEGRO</a:t>
            </a:r>
          </a:p>
          <a:p>
            <a:pPr>
              <a:defRPr/>
            </a:pPr>
            <a:r>
              <a:rPr lang="es-AR" dirty="0" smtClean="0"/>
              <a:t>Artículo 53:</a:t>
            </a:r>
          </a:p>
          <a:p>
            <a:pPr>
              <a:defRPr/>
            </a:pPr>
            <a:endParaRPr lang="es-AR" dirty="0" smtClean="0"/>
          </a:p>
          <a:p>
            <a:pPr>
              <a:defRPr/>
            </a:pPr>
            <a:r>
              <a:rPr lang="es-AR" dirty="0" smtClean="0"/>
              <a:t>Art. 53. - El importe resultante de aplicar un porcentaje sobre la suma de la retención practicada conforme a lo establecido en el Artículo 4º, será reintegrado en forma sistemática, a los productores de los productos primarios indicados en el Artículo 1º incluidos en el "Registro", así como a los acopiadores que realicen operaciones de venta de los citados productos de su propia producción, </a:t>
            </a:r>
            <a:r>
              <a:rPr lang="es-AR" b="1" dirty="0" smtClean="0"/>
              <a:t>siempre que se cumplan los requisitos y condiciones previstos en los Capítulos B a H de este título.</a:t>
            </a:r>
          </a:p>
          <a:p>
            <a:pPr>
              <a:defRPr/>
            </a:pPr>
            <a:r>
              <a:rPr lang="es-AR" dirty="0" smtClean="0"/>
              <a:t>El citado reintegro, cuando corresponda a retenciones sufridas durante el período de suspensión del "Registro" por aplicación de lo normado en el Artículo 40, inciso b), corresponderá siempre que se hubiera producido el levantamiento de la citada suspensión.</a:t>
            </a:r>
          </a:p>
          <a:p>
            <a:pPr>
              <a:defRPr/>
            </a:pPr>
            <a:r>
              <a:rPr lang="es-AR" dirty="0" smtClean="0"/>
              <a:t>No obstante lo dispuesto en los párrafos anteriores, esta Administración Federal podrá proceder a la previa verificación de los importes sujetos al mencionado reintegro.</a:t>
            </a:r>
          </a:p>
          <a:p>
            <a:pPr>
              <a:defRPr/>
            </a:pPr>
            <a:endParaRPr lang="es-AR" dirty="0" smtClean="0"/>
          </a:p>
          <a:p>
            <a:pPr>
              <a:defRPr/>
            </a:pPr>
            <a:r>
              <a:rPr lang="es-AR" dirty="0" smtClean="0"/>
              <a:t>Artículo 54 B REINTEGRO SISTEMATICO. PORCENTAJES:</a:t>
            </a:r>
          </a:p>
          <a:p>
            <a:pPr>
              <a:defRPr/>
            </a:pPr>
            <a:endParaRPr lang="es-AR" dirty="0" smtClean="0"/>
          </a:p>
          <a:p>
            <a:pPr>
              <a:defRPr/>
            </a:pPr>
            <a:r>
              <a:rPr lang="es-AR" dirty="0" smtClean="0"/>
              <a:t>Art. 54. - Para establecer el monto a reintegrar en los casos comprendidos en el primer párrafo del Artículo 53, se aplicará sobre la suma de las retenciones sufridas en cada mes calendario, el porcentaje que a continuación se indica, según se trate de sujetos beneficiados o no por regímenes de exclusión:</a:t>
            </a:r>
          </a:p>
          <a:p>
            <a:pPr>
              <a:defRPr/>
            </a:pPr>
            <a:r>
              <a:rPr lang="es-AR" dirty="0" smtClean="0"/>
              <a:t>a) OCHENTA Y SIETE CON CINCUENTA CENTESIMOS POR CIENTO (87,50%): por la venta de los productos comprendidos en el Artículo 1º, inciso a), efectuadas por sujetos que no se encuentren beneficiados por regímenes de exclusión total o parcial.</a:t>
            </a:r>
          </a:p>
          <a:p>
            <a:pPr>
              <a:defRPr/>
            </a:pPr>
            <a:r>
              <a:rPr lang="es-AR" dirty="0" smtClean="0"/>
              <a:t>b) CINCUENTA POR CIENTO (50%): por la venta de los productos comprendidos en el Artículo 1º, inciso b), realizadas por sujetos que no se encuentren beneficiados por regímenes de exclusión total o parcial.</a:t>
            </a:r>
          </a:p>
          <a:p>
            <a:pPr>
              <a:defRPr/>
            </a:pPr>
            <a:r>
              <a:rPr lang="es-AR" dirty="0" smtClean="0"/>
              <a:t>c) OCHENTA Y SIETE CON CINCUENTA CENTESIMOS POR CIENTO (87,50%) con más el porcentaje que resulte de aplicar sobre el DOCE CON CINCUENTA CENTESIMOS POR CIENTO (12,50%) restante el porcentaje de la exclusión otorgada: por la venta de los productos comprendidos en el Artículo 1º, inciso a), efectuadas por sujetos beneficiados por regímenes de exclusión total o parcial.</a:t>
            </a:r>
          </a:p>
          <a:p>
            <a:pPr>
              <a:defRPr/>
            </a:pPr>
            <a:r>
              <a:rPr lang="es-AR" dirty="0" smtClean="0"/>
              <a:t>d) CINCUENTA POR CIENTO (50%) con más el porcentaje que resulte de aplicar sobre el CINCUENTA POR CIENTO (50%) restante el porcentaje de la exclusión otorgada: por la venta de los productos comprendidos en el Artículo 1º, inciso b), efectuadas por sujetos beneficiados por regímenes de exclusión total o parcial.</a:t>
            </a:r>
          </a:p>
          <a:p>
            <a:pPr>
              <a:defRPr/>
            </a:pPr>
            <a:endParaRPr lang="es-AR" dirty="0" smtClean="0"/>
          </a:p>
          <a:p>
            <a:pPr>
              <a:defRPr/>
            </a:pPr>
            <a:r>
              <a:rPr lang="es-AR" dirty="0" smtClean="0"/>
              <a:t>Artículo 55 Texto vigente según RG AFIP Nº 2749/2010:</a:t>
            </a:r>
          </a:p>
          <a:p>
            <a:pPr>
              <a:defRPr/>
            </a:pPr>
            <a:endParaRPr lang="es-AR" dirty="0" smtClean="0"/>
          </a:p>
          <a:p>
            <a:pPr>
              <a:defRPr/>
            </a:pPr>
            <a:r>
              <a:rPr lang="es-AR" dirty="0" smtClean="0"/>
              <a:t>Art. 55. - </a:t>
            </a:r>
            <a:r>
              <a:rPr lang="es-AR" b="1" dirty="0" smtClean="0"/>
              <a:t>A los fines dispuestos en este título, se deberá cumplir con las condiciones y requisitos que se indican a continuación:</a:t>
            </a:r>
          </a:p>
          <a:p>
            <a:pPr>
              <a:defRPr/>
            </a:pPr>
            <a:r>
              <a:rPr lang="es-AR" dirty="0" smtClean="0"/>
              <a:t>a) Respecto del productor o acopiador indicados en el Artículo 53: deberán integrar el "Registro" en las categorías "Productor" o "Acopiador" y no encontrarse suspendidos a la fecha en que este Organismo proceda a la acreditación del reintegro correspondiente."</a:t>
            </a:r>
          </a:p>
          <a:p>
            <a:pPr>
              <a:defRPr/>
            </a:pPr>
            <a:r>
              <a:rPr lang="es-AR" dirty="0" smtClean="0"/>
              <a:t>b</a:t>
            </a:r>
            <a:r>
              <a:rPr lang="es-AR" b="1" dirty="0" smtClean="0"/>
              <a:t>) Respecto de la operación:</a:t>
            </a:r>
          </a:p>
          <a:p>
            <a:pPr>
              <a:defRPr/>
            </a:pPr>
            <a:r>
              <a:rPr lang="es-AR" dirty="0" smtClean="0"/>
              <a:t>1. Todas las operaciones primarias de compraventa de los productos indicados en el Artículo 1º, deberán documentarse mediante los formularios C1116B o C1116C, de acuerdo con lo previsto en la norma conjunta Resolución General Nº 1593 (AFIP) y Resolución Nº 456 (SAGPYA) del 5 de noviembre de 2003, sus modificatorias y complementarias.</a:t>
            </a:r>
          </a:p>
          <a:p>
            <a:pPr>
              <a:defRPr/>
            </a:pPr>
            <a:r>
              <a:rPr lang="es-AR" b="1" dirty="0" smtClean="0"/>
              <a:t>2. La operación deberá encontrarse registrada ante esta Administración Federal con arreglo a lo dispuesto por la Resolución General N° 2.596, sus modificatorias y complementarias.</a:t>
            </a:r>
          </a:p>
          <a:p>
            <a:pPr>
              <a:defRPr/>
            </a:pPr>
            <a:r>
              <a:rPr lang="es-AR" dirty="0" smtClean="0"/>
              <a:t>3. Deberá estar informado el código de operación que se menciona en el Artículo 19.</a:t>
            </a:r>
          </a:p>
          <a:p>
            <a:pPr>
              <a:defRPr/>
            </a:pPr>
            <a:r>
              <a:rPr lang="es-AR" dirty="0" smtClean="0"/>
              <a:t>4. El importe de la retención practicada deberá estar informado por el agente de retención de acuerdo con lo dispuesto por la Resolución General Nº 2233 y su modificación, utilizando los códigos que se indican en el Anexo II de esta resolución general.</a:t>
            </a:r>
          </a:p>
          <a:p>
            <a:pPr>
              <a:defRPr/>
            </a:pPr>
            <a:r>
              <a:rPr lang="es-AR" dirty="0" smtClean="0"/>
              <a:t>5. Los importes retenidos por la aplicación del presente régimen de retención deberán encontrarse exteriorizados en la declaración jurada del impuesto al valor agregado del productor o del acopiador a que se refiere el inciso a) de este artículo, de acuerdo con los siguientes </a:t>
            </a:r>
            <a:r>
              <a:rPr lang="es-AR" dirty="0" err="1" smtClean="0"/>
              <a:t>códigos:</a:t>
            </a:r>
            <a:r>
              <a:rPr lang="es-AR" dirty="0" err="1" smtClean="0">
                <a:hlinkClick r:id="rId5" action="ppaction://hlinkfile"/>
              </a:rPr>
              <a:t>Visualizar</a:t>
            </a:r>
            <a:r>
              <a:rPr lang="es-AR" dirty="0" smtClean="0">
                <a:hlinkClick r:id="rId5" action="ppaction://hlinkfile"/>
              </a:rPr>
              <a:t> Códigos</a:t>
            </a:r>
            <a:endParaRPr lang="es-AR" dirty="0" smtClean="0"/>
          </a:p>
          <a:p>
            <a:pPr>
              <a:defRPr/>
            </a:pPr>
            <a:r>
              <a:rPr lang="es-AR" dirty="0" smtClean="0"/>
              <a:t>6. El importe del débito fiscal declarado emergente de la declaración jurada a que se refiere el punto 5., debe ser igual o superior al débito fiscal correspondiente a la suma de operaciones sujetas a devolución del período.</a:t>
            </a:r>
          </a:p>
          <a:p>
            <a:pPr>
              <a:defRPr/>
            </a:pPr>
            <a:r>
              <a:rPr lang="es-AR" dirty="0" smtClean="0"/>
              <a:t>c) Respecto de la declaración jurada del impuesto al valor agregado deberá ser confeccionada mediante el correspondiente programa aplicativo, de acuerdo con las adecuaciones previstas en el Anexo VII.</a:t>
            </a:r>
          </a:p>
          <a:p>
            <a:pPr>
              <a:defRPr/>
            </a:pPr>
            <a:r>
              <a:rPr lang="es-AR" dirty="0" smtClean="0"/>
              <a:t>El monto efectivamente reintegrado en concepto de retenciones sufridas por aplicación del régimen de retención que se establece por la presente, deberá ser informado por los productores o acopiadores.</a:t>
            </a:r>
          </a:p>
          <a:p>
            <a:pPr>
              <a:defRPr/>
            </a:pPr>
            <a:r>
              <a:rPr lang="es-AR" dirty="0" smtClean="0"/>
              <a:t>A tales fines en la pantalla "Datos descriptivos", del cuadro "Tipos de regímenes" se efectuará una marca en el campo "Régimen de Reintegro de Retenciones Agropecuarias". Se habilitará la pantalla correspondiente, debiéndose ingresar el importe reintegrado en el período que se liquida en el campo "Monto de retenciones reintegrado en el período". El importe consignado será trasladado automáticamente a la pantalla "Determinación de la declaración jurada mensual".</a:t>
            </a:r>
          </a:p>
          <a:p>
            <a:pPr>
              <a:defRPr/>
            </a:pPr>
            <a:r>
              <a:rPr lang="es-AR" dirty="0" smtClean="0"/>
              <a:t>Modificado por:</a:t>
            </a:r>
          </a:p>
          <a:p>
            <a:pPr>
              <a:defRPr/>
            </a:pPr>
            <a:r>
              <a:rPr lang="es-AR" dirty="0" smtClean="0">
                <a:hlinkClick r:id="rId3" action="ppaction://hlinkfile"/>
              </a:rPr>
              <a:t>Resolución General Nº 2749/2010</a:t>
            </a:r>
            <a:r>
              <a:rPr lang="es-AR" dirty="0" smtClean="0"/>
              <a:t> Articulo Nº 1 (Punto 2.del inciso b), incorporado)</a:t>
            </a:r>
          </a:p>
          <a:p>
            <a:pPr>
              <a:defRPr/>
            </a:pPr>
            <a:endParaRPr lang="es-AR" dirty="0" smtClean="0"/>
          </a:p>
          <a:p>
            <a:pPr>
              <a:defRPr/>
            </a:pPr>
            <a:endParaRPr lang="es-AR" dirty="0" smtClean="0"/>
          </a:p>
          <a:p>
            <a:pPr>
              <a:defRPr/>
            </a:pPr>
            <a:r>
              <a:rPr lang="es-AR" dirty="0" smtClean="0"/>
              <a:t>VIGENCIA DE LOS PUNTOS INTRODUCIDOS POR LA RG.2749 ) 18/01/2010 EN RG.2300 ENTRE OTRAS</a:t>
            </a:r>
          </a:p>
          <a:p>
            <a:pPr>
              <a:defRPr/>
            </a:pPr>
            <a:endParaRPr lang="es-AR" dirty="0" smtClean="0"/>
          </a:p>
          <a:p>
            <a:pPr>
              <a:defRPr/>
            </a:pPr>
            <a:r>
              <a:rPr lang="es-AR" dirty="0" smtClean="0"/>
              <a:t>Artículo 8:</a:t>
            </a:r>
          </a:p>
          <a:p>
            <a:pPr>
              <a:defRPr/>
            </a:pPr>
            <a:r>
              <a:rPr lang="es-AR" dirty="0" smtClean="0"/>
              <a:t>ARTICULO 8º.- Las disposiciones de la presente entrarán en vigencia a partir de las fechas que para cada caso se disponen seguidamente:</a:t>
            </a:r>
          </a:p>
          <a:p>
            <a:pPr>
              <a:defRPr/>
            </a:pPr>
            <a:r>
              <a:rPr lang="es-AR" dirty="0" smtClean="0"/>
              <a:t>a) Artículo 1°, puntos 1., 2., 3., 4., 5., 7., 8., 10., 11., 12., 13., 14. y 15.: a partir del día 1 de marzo de 2010, inclusive.</a:t>
            </a:r>
          </a:p>
          <a:p>
            <a:pPr>
              <a:defRPr/>
            </a:pPr>
            <a:r>
              <a:rPr lang="es-AR" b="1" dirty="0" smtClean="0"/>
              <a:t>b) Artículo 1°, puntos 6. y 9.: a partir del día 1 de marzo de 2010, inclusive, siendo de aplicación para las operaciones que se efectúen a partir de dicha fecha.</a:t>
            </a:r>
          </a:p>
          <a:p>
            <a:pPr>
              <a:defRPr/>
            </a:pPr>
            <a:endParaRPr lang="es-AR" b="1" dirty="0" smtClean="0"/>
          </a:p>
          <a:p>
            <a:pPr>
              <a:defRPr/>
            </a:pPr>
            <a:endParaRPr lang="es-AR" b="1" dirty="0" smtClean="0"/>
          </a:p>
          <a:p>
            <a:pPr>
              <a:defRPr/>
            </a:pPr>
            <a:endParaRPr lang="es-AR" b="1" dirty="0" smtClean="0"/>
          </a:p>
          <a:p>
            <a:pPr>
              <a:defRPr/>
            </a:pPr>
            <a:endParaRPr lang="es-AR" b="1" dirty="0" smtClean="0"/>
          </a:p>
          <a:p>
            <a:pPr>
              <a:defRPr/>
            </a:pPr>
            <a:endParaRPr lang="es-AR" b="1" dirty="0" smtClean="0"/>
          </a:p>
          <a:p>
            <a:pPr>
              <a:defRPr/>
            </a:pPr>
            <a:endParaRPr lang="es-AR" b="1" dirty="0" smtClean="0"/>
          </a:p>
          <a:p>
            <a:pPr>
              <a:defRPr/>
            </a:pPr>
            <a:endParaRPr lang="es-AR" b="1" dirty="0" smtClean="0"/>
          </a:p>
          <a:p>
            <a:pPr>
              <a:defRPr/>
            </a:pPr>
            <a:r>
              <a:rPr lang="es-AR" b="1" dirty="0" smtClean="0"/>
              <a:t>Resolución General AFIP Nº 2749/2010</a:t>
            </a:r>
          </a:p>
          <a:p>
            <a:pPr>
              <a:defRPr/>
            </a:pPr>
            <a:r>
              <a:rPr lang="es-AR" dirty="0" smtClean="0"/>
              <a:t>18 de Enero de 2010</a:t>
            </a:r>
          </a:p>
          <a:p>
            <a:pPr>
              <a:defRPr/>
            </a:pPr>
            <a:r>
              <a:rPr lang="es-AR" dirty="0" smtClean="0"/>
              <a:t>Estado de la Norma: Vigente</a:t>
            </a:r>
          </a:p>
          <a:p>
            <a:pPr>
              <a:defRPr/>
            </a:pPr>
            <a:r>
              <a:rPr lang="es-AR" dirty="0" smtClean="0"/>
              <a:t>DATOS DE PUBLICACIÓN</a:t>
            </a:r>
          </a:p>
          <a:p>
            <a:pPr>
              <a:defRPr/>
            </a:pPr>
            <a:r>
              <a:rPr lang="es-AR" dirty="0" smtClean="0"/>
              <a:t>Boletín Oficial: 21 de Enero de 2010</a:t>
            </a:r>
          </a:p>
          <a:p>
            <a:pPr>
              <a:defRPr/>
            </a:pPr>
            <a:r>
              <a:rPr lang="es-AR" dirty="0" smtClean="0"/>
              <a:t>Boletín AFIP Nº 152, Marzo de 2010, página 465 </a:t>
            </a:r>
          </a:p>
          <a:p>
            <a:pPr>
              <a:defRPr/>
            </a:pPr>
            <a:r>
              <a:rPr lang="es-AR" dirty="0" smtClean="0"/>
              <a:t>ASUNTO</a:t>
            </a:r>
          </a:p>
          <a:p>
            <a:pPr>
              <a:defRPr/>
            </a:pPr>
            <a:r>
              <a:rPr lang="es-AR" dirty="0" smtClean="0"/>
              <a:t>IMPUESTO AL VALOR AGREGADO. PROCEDIMIENTO. Productores de Granos. Resolución General N° 2.300, sus modificatorias y complementarias. Resolución General N° 2.596, sus modificatorias y complementarias. Norma modificatoria y complementaria.</a:t>
            </a:r>
          </a:p>
          <a:p>
            <a:pPr>
              <a:defRPr/>
            </a:pPr>
            <a:r>
              <a:rPr lang="es-AR" dirty="0" smtClean="0"/>
              <a:t>GENERALIDADES</a:t>
            </a:r>
          </a:p>
          <a:p>
            <a:pPr>
              <a:defRPr/>
            </a:pPr>
            <a:r>
              <a:rPr lang="es-AR" dirty="0" smtClean="0"/>
              <a:t>Cantidad de Artículos: 2</a:t>
            </a:r>
          </a:p>
          <a:p>
            <a:pPr>
              <a:defRPr/>
            </a:pPr>
            <a:r>
              <a:rPr lang="es-AR" dirty="0" smtClean="0"/>
              <a:t>Entrada en vigencia establecida por el articulo 8</a:t>
            </a:r>
          </a:p>
          <a:p>
            <a:pPr>
              <a:defRPr/>
            </a:pPr>
            <a:r>
              <a:rPr lang="es-AR" dirty="0" smtClean="0"/>
              <a:t>Complementa a:</a:t>
            </a:r>
          </a:p>
          <a:p>
            <a:pPr>
              <a:defRPr/>
            </a:pPr>
            <a:r>
              <a:rPr lang="es-AR" dirty="0" smtClean="0">
                <a:hlinkClick r:id="rId6" action="ppaction://hlinkfile"/>
              </a:rPr>
              <a:t>Resolución General Nº 2300/2007</a:t>
            </a:r>
            <a:endParaRPr lang="es-AR" dirty="0" smtClean="0"/>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TEMA</a:t>
            </a:r>
          </a:p>
          <a:p>
            <a:pPr>
              <a:defRPr/>
            </a:pPr>
            <a:r>
              <a:rPr lang="es-AR" dirty="0" smtClean="0"/>
              <a:t>IVA-PROCEDIMIENTO TRIBUTARIO-RETENCIONES IMPOSITIVAS -COMERCIALIZACION DE PRODUCTOS AGROPECUARIOS-GRANOS-CEREALES-LEGUMBRES</a:t>
            </a:r>
          </a:p>
          <a:p>
            <a:pPr>
              <a:defRPr/>
            </a:pPr>
            <a:r>
              <a:rPr lang="es-AR" dirty="0" smtClean="0"/>
              <a:t>VISTO</a:t>
            </a:r>
          </a:p>
          <a:p>
            <a:pPr>
              <a:defRPr/>
            </a:pPr>
            <a:r>
              <a:rPr lang="es-AR" dirty="0" smtClean="0"/>
              <a:t>VISTO la Actuación SIGEA Nº 10056-1139-2009 del Registro de esta Administración Federal, y</a:t>
            </a:r>
          </a:p>
          <a:p>
            <a:pPr>
              <a:defRPr/>
            </a:pPr>
            <a:r>
              <a:rPr lang="es-AR" dirty="0" smtClean="0"/>
              <a:t>CONSIDERANDO</a:t>
            </a:r>
          </a:p>
          <a:p>
            <a:pPr>
              <a:defRPr/>
            </a:pPr>
            <a:r>
              <a:rPr lang="es-AR" dirty="0" smtClean="0"/>
              <a:t>Que la Resolución General N° 2.300, sus modificatorias y complementarias, prevé un régimen de retención del impuesto al valor agregado aplicable a las operaciones de comercialización de granos no destinados a la siembra -cereales y oleaginosos- y legumbres secas -porotos, arvejas y lentejas-.</a:t>
            </a:r>
          </a:p>
          <a:p>
            <a:pPr>
              <a:defRPr/>
            </a:pPr>
            <a:r>
              <a:rPr lang="es-AR" dirty="0" smtClean="0"/>
              <a:t>Que la mencionada norma reglamenta el funcionamiento del "Registro Fiscal de Operadores en la Compraventa de Granos y Legumbres Secas", así como un régimen especial de reintegro sistemático de determinado porcentaje de las retenciones practicadas, cuyo importe se acreditará a los productores, acopiadores con propia producción de granos, o en su caso, un reintegro parcial a intermediarios, incluidos en el "Registro".</a:t>
            </a:r>
          </a:p>
          <a:p>
            <a:pPr>
              <a:defRPr/>
            </a:pPr>
            <a:r>
              <a:rPr lang="es-AR" b="1" dirty="0" smtClean="0"/>
              <a:t>Que mediante la Resolución General Nº 2.596, sus modificatorias y complementarias, se estableció un procedimiento de registración ante este Organismo de las citadas operaciones.</a:t>
            </a:r>
          </a:p>
          <a:p>
            <a:pPr>
              <a:defRPr/>
            </a:pPr>
            <a:r>
              <a:rPr lang="es-AR" dirty="0" smtClean="0"/>
              <a:t>Que la Resolución General N° 2.675 establece un procedimiento aplicable a los pagos a cargo de esta Administración Federal en concepto de reintegros -entre otros-, mediante transferencia bancaria en la cuenta cuya Clave Bancaria Uniforme (C.B.U.) sea declarada por los responsables en el "REGISTRO DE CLAVES BANCARIAS UNIFORMES", dejando sin efecto, determinadas disposiciones de la Resolución General N° 2.300, sus modificatorias y complementarias.</a:t>
            </a:r>
          </a:p>
          <a:p>
            <a:pPr>
              <a:defRPr/>
            </a:pPr>
            <a:r>
              <a:rPr lang="es-AR" b="1" dirty="0" smtClean="0"/>
              <a:t>Que razones de administración tributaria tornan aconsejable disponer adecuaciones en las referidas normas, en virtud del aludido procedimiento de pagos y de la modificación de los alcances y efectos de la registración de operaciones de compraventa de granos.</a:t>
            </a:r>
          </a:p>
          <a:p>
            <a:pPr>
              <a:defRPr/>
            </a:pPr>
            <a:r>
              <a:rPr lang="es-AR" dirty="0" smtClean="0"/>
              <a:t>Que asimismo, se considera necesario implementar controles en la cadena de comercialización de granos, que permitan continuar con el sistema de registración de los contratos y operaciones, </a:t>
            </a:r>
            <a:r>
              <a:rPr lang="es-AR" b="1" dirty="0" smtClean="0"/>
              <a:t>sin necesidad que el contribuyente concurra a este Organismo para formalizar dicha registración.</a:t>
            </a:r>
          </a:p>
          <a:p>
            <a:pPr>
              <a:defRPr/>
            </a:pPr>
            <a:r>
              <a:rPr lang="es-AR" dirty="0" smtClean="0"/>
              <a:t>Que han tomado la intervención que les compete la Dirección de Legislación, las Subdirecciones Generales de Asuntos Jurídicos, de Fiscalización y de Sistemas y Telecomunicaciones y la Dirección General Impositiva.</a:t>
            </a:r>
          </a:p>
          <a:p>
            <a:pPr>
              <a:defRPr/>
            </a:pPr>
            <a:r>
              <a:rPr lang="es-AR" dirty="0" smtClean="0"/>
              <a:t>Que la presente se dicta en ejercicio de las facultades conferidas por el Artículo 27 de la Ley de Impuesto al Valor Agregado, texto ordenado en 1997 y sus modificaciones, el Artículo 22 de la Ley N° 11.683, texto ordenado en 1998 y sus modificaciones, y el Artículo 7° del Decreto N° 618 del 10 de julio de 1997, sus modificatorios y sus complementarios.</a:t>
            </a:r>
          </a:p>
          <a:p>
            <a:pPr>
              <a:defRPr/>
            </a:pPr>
            <a:r>
              <a:rPr lang="es-AR" dirty="0" smtClean="0"/>
              <a:t>Referencias Normativas:</a:t>
            </a:r>
          </a:p>
          <a:p>
            <a:pPr>
              <a:defRPr/>
            </a:pPr>
            <a:r>
              <a:rPr lang="es-AR" dirty="0" smtClean="0">
                <a:hlinkClick r:id="rId6" action="ppaction://hlinkfile"/>
              </a:rPr>
              <a:t>Resolución General Nº 2300/2007</a:t>
            </a:r>
            <a:endParaRPr lang="es-AR" dirty="0" smtClean="0"/>
          </a:p>
          <a:p>
            <a:pPr>
              <a:defRPr/>
            </a:pPr>
            <a:r>
              <a:rPr lang="es-AR" dirty="0" smtClean="0">
                <a:hlinkClick r:id="rId4" action="ppaction://hlinkfile"/>
              </a:rPr>
              <a:t>Resolución General Nº 2596/2009</a:t>
            </a:r>
            <a:endParaRPr lang="es-AR" dirty="0" smtClean="0"/>
          </a:p>
          <a:p>
            <a:pPr>
              <a:defRPr/>
            </a:pPr>
            <a:r>
              <a:rPr lang="es-AR" dirty="0" smtClean="0">
                <a:hlinkClick r:id="rId7" action="ppaction://hlinkfile"/>
              </a:rPr>
              <a:t>Resolución General Nº 2675/2009</a:t>
            </a:r>
            <a:endParaRPr lang="es-AR" dirty="0" smtClean="0"/>
          </a:p>
          <a:p>
            <a:pPr>
              <a:defRPr/>
            </a:pPr>
            <a:r>
              <a:rPr lang="es-AR" dirty="0" smtClean="0">
                <a:hlinkClick r:id="rId8" action="ppaction://hlinkfile"/>
              </a:rPr>
              <a:t>Ley Nº 20631 (T.O. 1997)</a:t>
            </a:r>
            <a:r>
              <a:rPr lang="es-AR" dirty="0" smtClean="0"/>
              <a:t> Articulo Nº 27 (LEY DE IMPUESTO AL VALOR AGREGADO)</a:t>
            </a:r>
          </a:p>
          <a:p>
            <a:pPr>
              <a:defRPr/>
            </a:pPr>
            <a:r>
              <a:rPr lang="es-AR" dirty="0" smtClean="0">
                <a:hlinkClick r:id="rId9" action="ppaction://hlinkfile"/>
              </a:rPr>
              <a:t>Decreto Nº 618/1997</a:t>
            </a:r>
            <a:r>
              <a:rPr lang="es-AR" dirty="0" smtClean="0"/>
              <a:t> Articulo Nº 7 (DECRETO DE NECESIDAD Y URGENCIA. ADMINISTRACION FEDERAL DE INGRESOS PUBLICOS)</a:t>
            </a:r>
          </a:p>
          <a:p>
            <a:pPr>
              <a:defRPr/>
            </a:pPr>
            <a:r>
              <a:rPr lang="es-AR" dirty="0" smtClean="0"/>
              <a:t>EL ADMINISTRADOR FEDERAL DE LA ADMINISTRACION FEDERAL DE INGRESOS PUBLICOS</a:t>
            </a:r>
          </a:p>
          <a:p>
            <a:pPr>
              <a:defRPr/>
            </a:pPr>
            <a:r>
              <a:rPr lang="es-AR" dirty="0" smtClean="0"/>
              <a:t>RESUELVE:</a:t>
            </a:r>
          </a:p>
          <a:p>
            <a:pPr>
              <a:defRPr/>
            </a:pPr>
            <a:r>
              <a:rPr lang="es-AR" dirty="0" smtClean="0"/>
              <a:t>Artículo 1:</a:t>
            </a:r>
          </a:p>
          <a:p>
            <a:pPr>
              <a:defRPr/>
            </a:pPr>
            <a:r>
              <a:rPr lang="es-AR" dirty="0" smtClean="0"/>
              <a:t>ARTICULO 1°.- </a:t>
            </a:r>
            <a:r>
              <a:rPr lang="es-AR" dirty="0" err="1" smtClean="0"/>
              <a:t>Modifícase</a:t>
            </a:r>
            <a:r>
              <a:rPr lang="es-AR" dirty="0" smtClean="0"/>
              <a:t> la Resolución General N° 2.300, sus modificatorias y complementarias, en la forma que se indica a continuación:</a:t>
            </a:r>
          </a:p>
          <a:p>
            <a:pPr>
              <a:defRPr/>
            </a:pPr>
            <a:r>
              <a:rPr lang="es-AR" dirty="0" smtClean="0"/>
              <a:t>1. </a:t>
            </a:r>
            <a:r>
              <a:rPr lang="es-AR" dirty="0" err="1" smtClean="0"/>
              <a:t>Sustitúyese</a:t>
            </a:r>
            <a:r>
              <a:rPr lang="es-AR" dirty="0" smtClean="0"/>
              <a:t> en el Artículo 24, la expresión "... el programa aplicativo denominado "AFIP DGI - REGISTRO FISCAL DE OPERADORES DE GRANOS Versión 2.0"... ", por la expresión "... el programa aplicativo denominado "AFIP DGI - REGISTRO FISCAL DE OPERADORES DE GRANOS Versión 3.0" ... ".</a:t>
            </a:r>
          </a:p>
          <a:p>
            <a:pPr>
              <a:defRPr/>
            </a:pPr>
            <a:r>
              <a:rPr lang="es-AR" dirty="0" smtClean="0"/>
              <a:t>2. </a:t>
            </a:r>
            <a:r>
              <a:rPr lang="es-AR" dirty="0" err="1" smtClean="0"/>
              <a:t>Sustitúyese</a:t>
            </a:r>
            <a:r>
              <a:rPr lang="es-AR" dirty="0" smtClean="0"/>
              <a:t> el Artículo 26 por el siguiente:</a:t>
            </a:r>
          </a:p>
          <a:p>
            <a:pPr>
              <a:defRPr/>
            </a:pPr>
            <a:r>
              <a:rPr lang="es-AR" dirty="0" smtClean="0"/>
              <a:t>"ARTICULO 26.- Los sujetos que soliciten su inclusión o </a:t>
            </a:r>
            <a:r>
              <a:rPr lang="es-AR" dirty="0" err="1" smtClean="0"/>
              <a:t>reinclusión</a:t>
            </a:r>
            <a:r>
              <a:rPr lang="es-AR" dirty="0" smtClean="0"/>
              <a:t> en el "Registro" -excepto que desarrollen exclusivamente la actividad de corredor- deberán informar, siguiendo el procedimiento previsto en el Artículo 5° de la Resolución General N° 2.675, una sola Clave Bancaria Uniforme (C.B.U.) asignada por la entidad bancaria en la que posean una cuenta corriente o caja de ahorro, correspondiente a la cuenta bancaria en la que será depositado el monto:</a:t>
            </a:r>
          </a:p>
          <a:p>
            <a:pPr>
              <a:defRPr/>
            </a:pPr>
            <a:r>
              <a:rPr lang="es-AR" dirty="0" smtClean="0"/>
              <a:t>a) Del reintegro del importe retenido, total o parcialmente, según lo establece el Título III de la presente.</a:t>
            </a:r>
          </a:p>
          <a:p>
            <a:pPr>
              <a:defRPr/>
            </a:pPr>
            <a:r>
              <a:rPr lang="es-AR" dirty="0" smtClean="0"/>
              <a:t>b) Del impuesto al valor agregado según lo establece el Título IV de la presente.".</a:t>
            </a:r>
          </a:p>
          <a:p>
            <a:pPr>
              <a:defRPr/>
            </a:pPr>
            <a:r>
              <a:rPr lang="es-AR" dirty="0" smtClean="0"/>
              <a:t>3. </a:t>
            </a:r>
            <a:r>
              <a:rPr lang="es-AR" dirty="0" err="1" smtClean="0"/>
              <a:t>Sustitúyese</a:t>
            </a:r>
            <a:r>
              <a:rPr lang="es-AR" dirty="0" smtClean="0"/>
              <a:t> el Artículo 32 por el siguiente:</a:t>
            </a:r>
          </a:p>
          <a:p>
            <a:pPr>
              <a:defRPr/>
            </a:pPr>
            <a:r>
              <a:rPr lang="es-AR" dirty="0" smtClean="0"/>
              <a:t>"ARTICULO 32.- La procedencia o denegatoria de la solicitud, de corresponder, será determinada por este Organismo mediante controles sistémicos y/o verificaciones, con la finalidad de corroborar al momento de la solicitud, el cumplimiento de los requisitos previstos en este título y la conducta fiscal del solicitante, según lo dispuesto en el Anexo VI.</a:t>
            </a:r>
          </a:p>
          <a:p>
            <a:pPr>
              <a:defRPr/>
            </a:pPr>
            <a:r>
              <a:rPr lang="es-AR" dirty="0" smtClean="0"/>
              <a:t>Asimismo, los responsables deberán cumplir los requisitos que para cada caso se disponen a continuación:</a:t>
            </a:r>
          </a:p>
          <a:p>
            <a:pPr>
              <a:defRPr/>
            </a:pPr>
            <a:r>
              <a:rPr lang="es-AR" dirty="0" smtClean="0"/>
              <a:t>a) Acreditar su condición de empleador, para el caso de las categorías definidas en el Artículo 22, incisos b), c) y d).</a:t>
            </a:r>
          </a:p>
          <a:p>
            <a:pPr>
              <a:defRPr/>
            </a:pPr>
            <a:r>
              <a:rPr lang="es-AR" dirty="0" smtClean="0"/>
              <a:t>b) Acreditar su condición de agente de retención en el impuesto al valor agregado, para el caso de las categorías definidas en el Artículo 22, incisos b), c), e), f), g), h), i), j) y k).</a:t>
            </a:r>
          </a:p>
          <a:p>
            <a:pPr>
              <a:defRPr/>
            </a:pPr>
            <a:r>
              <a:rPr lang="es-AR" dirty="0" smtClean="0"/>
              <a:t>c) Acreditar su condición de agente de retención del impuesto a las ganancias, cuando se trate de las categorías definidas en el Artículo 22, incisos b), c), d), e), f), g), h), i), j) y k).</a:t>
            </a:r>
          </a:p>
          <a:p>
            <a:pPr>
              <a:defRPr/>
            </a:pPr>
            <a:r>
              <a:rPr lang="es-AR" dirty="0" smtClean="0"/>
              <a:t>d) Acreditar su condición de inscripto como operador del comercio de granos ante la Oficina Nacional de Control Comercial Agropecuario, o ante el organismo que en el futuro tenga a su cargo el control del comercio de granos, cuando se trate de las categorías definidas en el Artículo 22, incisos b), c), d), e), f), g), h), i), j) y k).</a:t>
            </a:r>
          </a:p>
          <a:p>
            <a:pPr>
              <a:defRPr/>
            </a:pPr>
            <a:r>
              <a:rPr lang="es-AR" dirty="0" smtClean="0"/>
              <a:t>La realización de dichos controles no obsta al ejercicio de las facultades de verificación y fiscalización, otorgadas a esta Administración Federal por la Ley Nº 11.683, texto ordenado en 1998 y sus modificaciones.</a:t>
            </a:r>
          </a:p>
          <a:p>
            <a:pPr>
              <a:defRPr/>
            </a:pPr>
            <a:r>
              <a:rPr lang="es-AR" dirty="0" smtClean="0"/>
              <a:t>Este Organismo podrá solicitar el aporte de documentación o datos adicionales vinculados al análisis y trámite de la solicitud presentada y otorgar al efecto un plazo al responsable. La imposibilidad de notificación del requerimiento en el domicilio fiscal declarado o el incumplimiento total o parcial del mismo, serán causales suficientes para proceder al archivo de la solicitud sin más trámite.</a:t>
            </a:r>
          </a:p>
          <a:p>
            <a:pPr>
              <a:defRPr/>
            </a:pPr>
            <a:r>
              <a:rPr lang="es-AR" dirty="0" smtClean="0"/>
              <a:t>Esta Administración Federal resolverá la procedencia o la denegatoria de las solicitudes en un plazo de NOVENTA (90) días corridos, contados a partir del día inmediato siguiente, inclusive, al de la aceptación formal de la solicitud interpuesta.</a:t>
            </a:r>
          </a:p>
          <a:p>
            <a:pPr>
              <a:defRPr/>
            </a:pPr>
            <a:r>
              <a:rPr lang="es-AR" dirty="0" smtClean="0"/>
              <a:t>Cuando se requiera el aporte de documentación o datos adicionales, de acuerdo con lo previsto en el cuarto párrafo de este artículo, el cómputo del citado plazo resultará suspendido desde el día de notificación del requerimiento hasta el día en que el responsable presente la totalidad de la documentación que le sea requerida en el marco del presente "Registro", ambas fechas inclusive.</a:t>
            </a:r>
          </a:p>
          <a:p>
            <a:pPr>
              <a:defRPr/>
            </a:pPr>
            <a:r>
              <a:rPr lang="es-AR" dirty="0" smtClean="0"/>
              <a:t>De resultar procedente la solicitud se actualizará el "Registro" en el sitio "web" institucional (http://www.afip.gob.ar) indicando el apellido y nombres, razón social o denominación, la Clave </a:t>
            </a:r>
            <a:r>
              <a:rPr lang="es-AR" dirty="0" err="1" smtClean="0"/>
              <a:t>Unica</a:t>
            </a:r>
            <a:r>
              <a:rPr lang="es-AR" dirty="0" smtClean="0"/>
              <a:t> de Identificación Tributaria (C.U.I.T.), la categoría del operador de acuerdo con lo definido en el Artículo 22, la Clave Bancaria Uniforme (C.B.U.) del responsable -excepto corredor- informada y aceptada en el "REGISTRO DE CLAVES BANCARIAS UNIFORMES" con arreglo a lo previsto en la Resolución General Nº 2.675 y otros datos vinculados a la condición del sujeto en el "Registro". El responsable podrá imprimir, mediante la utilización de su equipamiento informático, las constancias cuyo modelo se consigna en el Anexo X de la presente.".</a:t>
            </a:r>
          </a:p>
          <a:p>
            <a:pPr>
              <a:defRPr/>
            </a:pPr>
            <a:r>
              <a:rPr lang="es-AR" dirty="0" smtClean="0"/>
              <a:t>4. </a:t>
            </a:r>
            <a:r>
              <a:rPr lang="es-AR" dirty="0" err="1" smtClean="0"/>
              <a:t>Sustitúyese</a:t>
            </a:r>
            <a:r>
              <a:rPr lang="es-AR" dirty="0" smtClean="0"/>
              <a:t> el Artículo 40 por el siguiente:</a:t>
            </a:r>
          </a:p>
          <a:p>
            <a:pPr>
              <a:defRPr/>
            </a:pPr>
            <a:r>
              <a:rPr lang="es-AR" dirty="0" smtClean="0"/>
              <a:t>"ARTICULO 40.- Este Organismo podrá disponer la suspensión transitoria del responsable incluido en el "Registro" -excepto corredores- cuando se verifique:</a:t>
            </a:r>
          </a:p>
          <a:p>
            <a:pPr>
              <a:defRPr/>
            </a:pPr>
            <a:r>
              <a:rPr lang="es-AR" dirty="0" smtClean="0"/>
              <a:t>a) Alguna de las situaciones previstas en el Anexo VI, Apartado A.</a:t>
            </a:r>
          </a:p>
          <a:p>
            <a:pPr>
              <a:defRPr/>
            </a:pPr>
            <a:r>
              <a:rPr lang="es-AR" dirty="0" smtClean="0"/>
              <a:t>b) Cualquiera de las situaciones indicadas en el Anexo VI, Apartados B o C.</a:t>
            </a:r>
          </a:p>
          <a:p>
            <a:pPr>
              <a:defRPr/>
            </a:pPr>
            <a:r>
              <a:rPr lang="es-AR" dirty="0" smtClean="0"/>
              <a:t>De resultar procedente la suspensión del responsable en el "Registro", este Organismo publicará en el Boletín Oficial el apellido y nombres, razón social o denominación, la Clave </a:t>
            </a:r>
            <a:r>
              <a:rPr lang="es-AR" dirty="0" err="1" smtClean="0"/>
              <a:t>Unica</a:t>
            </a:r>
            <a:r>
              <a:rPr lang="es-AR" dirty="0" smtClean="0"/>
              <a:t> de Identificación Tributaria (C.U.I.T.), la categoría del operador de acuerdo con lo definido en el Artículo 22, las causales que motivaron la suspensión y el inciso del presente artículo en virtud del cual se dispuso dicha medida.</a:t>
            </a:r>
          </a:p>
          <a:p>
            <a:pPr>
              <a:defRPr/>
            </a:pPr>
            <a:r>
              <a:rPr lang="es-AR" dirty="0" smtClean="0"/>
              <a:t>Asimismo, este Organismo publicará en el sitio "web" institucional (http://www.afip.gob.ar) los aludidos datos y la Clave Bancaria Uniforme (C.B.U.) del responsable -excepto corredor- informada y aceptada en el "REGISTRO DE CLAVES BANCARIAS UNIFORMES" con arreglo a lo previsto en la Resolución General Nº 2.675, a efectos de posibilitar la consulta a que se refiere el Artículo 36.".</a:t>
            </a:r>
          </a:p>
          <a:p>
            <a:pPr>
              <a:defRPr/>
            </a:pPr>
            <a:r>
              <a:rPr lang="es-AR" dirty="0" smtClean="0"/>
              <a:t>5. </a:t>
            </a:r>
            <a:r>
              <a:rPr lang="es-AR" dirty="0" err="1" smtClean="0"/>
              <a:t>Sustitúyese</a:t>
            </a:r>
            <a:r>
              <a:rPr lang="es-AR" dirty="0" smtClean="0"/>
              <a:t> en el Artículo 48 la expresión "... Anexo X, Apartado Ñ.", por la expresión "... Anexo X, Apartado N."</a:t>
            </a:r>
          </a:p>
          <a:p>
            <a:pPr>
              <a:defRPr/>
            </a:pPr>
            <a:r>
              <a:rPr lang="es-AR" dirty="0" smtClean="0"/>
              <a:t>6. </a:t>
            </a:r>
            <a:r>
              <a:rPr lang="es-AR" dirty="0" err="1" smtClean="0"/>
              <a:t>Incorpórase</a:t>
            </a:r>
            <a:r>
              <a:rPr lang="es-AR" dirty="0" smtClean="0"/>
              <a:t> como punto 2. del inciso b) del Artículo 55, el siguiente:</a:t>
            </a:r>
          </a:p>
          <a:p>
            <a:pPr>
              <a:defRPr/>
            </a:pPr>
            <a:r>
              <a:rPr lang="es-AR" dirty="0" smtClean="0"/>
              <a:t>"2. La operación deberá encontrarse registrada ante esta Administración Federal con arreglo a lo dispuesto por la Resolución General N° 2.596, sus modificatorias y complementarias.".</a:t>
            </a:r>
          </a:p>
          <a:p>
            <a:pPr>
              <a:defRPr/>
            </a:pPr>
            <a:r>
              <a:rPr lang="es-AR" dirty="0" smtClean="0"/>
              <a:t>7. </a:t>
            </a:r>
            <a:r>
              <a:rPr lang="es-AR" dirty="0" err="1" smtClean="0"/>
              <a:t>Sustitúyese</a:t>
            </a:r>
            <a:r>
              <a:rPr lang="es-AR" dirty="0" smtClean="0"/>
              <a:t> el Artículo 56 por el siguiente:</a:t>
            </a:r>
          </a:p>
          <a:p>
            <a:pPr>
              <a:defRPr/>
            </a:pPr>
            <a:r>
              <a:rPr lang="es-AR" dirty="0" smtClean="0"/>
              <a:t>"ARTICULO 56.- Los montos cuyo reintegro se disponga, serán acreditados por este Organismo en la cuenta bancaria cuya Clave Bancaria Uniforme (C.B.U.) fuera informada por el productor o el acopiador y aceptada con arreglo a lo previsto en la Resolución General Nº 2.675".</a:t>
            </a:r>
          </a:p>
          <a:p>
            <a:pPr>
              <a:defRPr/>
            </a:pPr>
            <a:r>
              <a:rPr lang="es-AR" dirty="0" smtClean="0"/>
              <a:t>8. </a:t>
            </a:r>
            <a:r>
              <a:rPr lang="es-AR" dirty="0" err="1" smtClean="0"/>
              <a:t>Elimínase</a:t>
            </a:r>
            <a:r>
              <a:rPr lang="es-AR" dirty="0" smtClean="0"/>
              <a:t> el Artículo 57.</a:t>
            </a:r>
          </a:p>
          <a:p>
            <a:pPr>
              <a:defRPr/>
            </a:pPr>
            <a:r>
              <a:rPr lang="es-AR" dirty="0" smtClean="0"/>
              <a:t>9. </a:t>
            </a:r>
            <a:r>
              <a:rPr lang="es-AR" dirty="0" err="1" smtClean="0"/>
              <a:t>Sustitúyese</a:t>
            </a:r>
            <a:r>
              <a:rPr lang="es-AR" dirty="0" smtClean="0"/>
              <a:t> el Artículo 58 por el siguiente:</a:t>
            </a:r>
          </a:p>
          <a:p>
            <a:pPr>
              <a:defRPr/>
            </a:pPr>
            <a:r>
              <a:rPr lang="es-AR" dirty="0" smtClean="0"/>
              <a:t>"ARTICULO 58.- La acreditación del reintegro establecido en el Artículo 54 se efectuará hasta el último día hábil administrativo, inclusive, del mes calendario inmediato siguiente al de la presentación de la declaración jurada del impuesto al valor agregado correspondiente al período fiscal en el cual se practicaron las retenciones.".</a:t>
            </a:r>
          </a:p>
          <a:p>
            <a:pPr>
              <a:defRPr/>
            </a:pPr>
            <a:r>
              <a:rPr lang="es-AR" dirty="0" smtClean="0"/>
              <a:t>10. </a:t>
            </a:r>
            <a:r>
              <a:rPr lang="es-AR" dirty="0" err="1" smtClean="0"/>
              <a:t>Sustitúyese</a:t>
            </a:r>
            <a:r>
              <a:rPr lang="es-AR" dirty="0" smtClean="0"/>
              <a:t> el Artículo 67 por el siguiente:</a:t>
            </a:r>
          </a:p>
          <a:p>
            <a:pPr>
              <a:defRPr/>
            </a:pPr>
            <a:r>
              <a:rPr lang="es-AR" dirty="0" smtClean="0"/>
              <a:t>"ARTICULO 67.- El monto cuyo reintegro se disponga será acreditado por este Organismo en la cuenta bancaria cuya Clave Bancaria Uniforme (C.B.U.) fuera informada por el responsable y aceptada con arreglo a lo previsto en la Resolución General Nº 2.675.".</a:t>
            </a:r>
          </a:p>
          <a:p>
            <a:pPr>
              <a:defRPr/>
            </a:pPr>
            <a:r>
              <a:rPr lang="es-AR" dirty="0" smtClean="0"/>
              <a:t>11. </a:t>
            </a:r>
            <a:r>
              <a:rPr lang="es-AR" dirty="0" err="1" smtClean="0"/>
              <a:t>Sustitúyese</a:t>
            </a:r>
            <a:r>
              <a:rPr lang="es-AR" dirty="0" smtClean="0"/>
              <a:t> el Artículo 68 por el siguiente:</a:t>
            </a:r>
          </a:p>
          <a:p>
            <a:pPr>
              <a:defRPr/>
            </a:pPr>
            <a:r>
              <a:rPr lang="es-AR" dirty="0" smtClean="0"/>
              <a:t>"ARTICULO 68.- Los sujetos indicados en el Artículo 2º, quedan obligados a cancelar la diferencia resultante entre el monto del impuesto al valor agregado liquidado en la factura o documento equivalente correspondiente a la respectiva operación y el importe de la retención practicada, de corresponder -con la entrega de la constancia que prevé el Artículo 11-, mediante transferencia bancaria o depósito, en la cuenta bancaria cuya Clave Bancaria Uniforme (C.B.U.) vigente a la fecha del pago, fuera denunciada por el vendedor, de conformidad con lo dispuesto en el Título II, Capítulo D. El depósito bancario se realizará en efectivo o con cheque librado por el agente de retención contra la cuenta de la que es titular.</a:t>
            </a:r>
          </a:p>
          <a:p>
            <a:pPr>
              <a:defRPr/>
            </a:pPr>
            <a:r>
              <a:rPr lang="es-AR" dirty="0" smtClean="0"/>
              <a:t>En el supuesto que no resulte posible acreditar en la cuenta bancaria informada el importe de la diferencia indicada en el párrafo anterior, el agente de retención deberá ingresar dicha diferencia con arreglo a lo establecido en el Apartado E del Título I de la presente y entregar al sujeto pasible de la retención el comprobante correspondiente a la misma.</a:t>
            </a:r>
          </a:p>
          <a:p>
            <a:pPr>
              <a:defRPr/>
            </a:pPr>
            <a:r>
              <a:rPr lang="es-AR" dirty="0" smtClean="0"/>
              <a:t>Si el operador hubiera informado la sustitución de la Clave Bancaria Uniforme (C.B.U.) que se encuentra operativa por otra de acuerdo con lo dispuesto en la Resolución General N° 2.675, la cancelación del gravamen se efectuará en la cuenta bancaria cuya clave figura en el sitio "web" institucional, hasta que se publique en la misma la correspondiente modificación.</a:t>
            </a:r>
          </a:p>
          <a:p>
            <a:pPr>
              <a:defRPr/>
            </a:pPr>
            <a:r>
              <a:rPr lang="es-AR" dirty="0" smtClean="0"/>
              <a:t>De resultar incorrectamente informada y/o publicada o de producirse el cierre y/o inhabilitación de la cuenta bancaria cuya Clave Bancaria Uniforme (C.B.U.) figura en el aludido sitio "web", el responsable informará tal hecho al agente de retención, el que deberá aplicar la alícuota de retención del VEINTIUNO POR CIENTO (21%) o del DIEZ CON CINCUENTA CENTESIMOS POR CIENTO (10,50%), según corresponda, hasta el día que se publique, en el sitio "web" de este Organismo, la Clave Bancaria Uniforme (C.B.U.) modificada de acuerdo con lo dispuesto en la Resolución General Nº 2.675.</a:t>
            </a:r>
          </a:p>
          <a:p>
            <a:pPr>
              <a:defRPr/>
            </a:pPr>
            <a:r>
              <a:rPr lang="es-AR" dirty="0" smtClean="0"/>
              <a:t>En las operaciones en las que intervengan los mercados de cereales a término, la transferencia o el depósito será efectuado en la cuenta bancaria cuya Clave Bancaria Uniforme (C.B.U.) fuera denunciada por el propietario del bien que se transfiere.</a:t>
            </a:r>
          </a:p>
          <a:p>
            <a:pPr>
              <a:defRPr/>
            </a:pPr>
            <a:r>
              <a:rPr lang="es-AR" dirty="0" smtClean="0"/>
              <a:t>En todos los casos corresponderá identificar en la factura o documento equivalente emitido el medio de pago utilizado. Dicha obligación podrá cumplirse utilizando el registro que prevé el Artículo 5º de la Resolución General Nº 1.547, sus modificatorias y complementaria, en la forma, plazo y demás condiciones que el citado artículo prevé.".</a:t>
            </a:r>
          </a:p>
          <a:p>
            <a:pPr>
              <a:defRPr/>
            </a:pPr>
            <a:r>
              <a:rPr lang="es-AR" dirty="0" smtClean="0"/>
              <a:t>12. </a:t>
            </a:r>
            <a:r>
              <a:rPr lang="es-AR" dirty="0" err="1" smtClean="0"/>
              <a:t>Sustitúyese</a:t>
            </a:r>
            <a:r>
              <a:rPr lang="es-AR" dirty="0" smtClean="0"/>
              <a:t> el Artículo 74 por el siguiente:</a:t>
            </a:r>
          </a:p>
          <a:p>
            <a:pPr>
              <a:defRPr/>
            </a:pPr>
            <a:r>
              <a:rPr lang="es-AR" dirty="0" smtClean="0"/>
              <a:t>"ARTICULO 74.- Cuando la Clave Bancaria Uniforme (C.B.U.) denunciada y/o publicada a través del procedimiento establecido en la Resolución General N° 2.675 presentare inconsistencias, los respectivos adquirentes deberán aplicar, a los fines del régimen de retención que establece el Título I de esta resolución general, la alícuota de retención del VEINTIUNO POR CIENTO (21%) o del DIEZ CON CINCUENTA CENTESIMOS POR CIENTO (10,50%), según corresponda, la que quedará sujeta al reintegro sistemático previsto en el Título III de esta resolución general.".</a:t>
            </a:r>
          </a:p>
          <a:p>
            <a:pPr>
              <a:defRPr/>
            </a:pPr>
            <a:r>
              <a:rPr lang="es-AR" dirty="0" smtClean="0"/>
              <a:t>13. </a:t>
            </a:r>
            <a:r>
              <a:rPr lang="es-AR" dirty="0" err="1" smtClean="0"/>
              <a:t>Elimínase</a:t>
            </a:r>
            <a:r>
              <a:rPr lang="es-AR" dirty="0" smtClean="0"/>
              <a:t> el punto 3. de los incisos a), b), d) y e) del Apartado A del Anexo V.</a:t>
            </a:r>
          </a:p>
          <a:p>
            <a:pPr>
              <a:defRPr/>
            </a:pPr>
            <a:r>
              <a:rPr lang="es-AR" dirty="0" smtClean="0"/>
              <a:t>14. </a:t>
            </a:r>
            <a:r>
              <a:rPr lang="es-AR" dirty="0" err="1" smtClean="0"/>
              <a:t>Sustitúyese</a:t>
            </a:r>
            <a:r>
              <a:rPr lang="es-AR" dirty="0" smtClean="0"/>
              <a:t> el Apartado B del Anexo V por el siguiente:</a:t>
            </a:r>
          </a:p>
          <a:p>
            <a:pPr>
              <a:defRPr/>
            </a:pPr>
            <a:r>
              <a:rPr lang="es-AR" dirty="0" smtClean="0"/>
              <a:t>"B - TRAMITES DE REINCLUSION EN EL "REGISTRO"</a:t>
            </a:r>
          </a:p>
          <a:p>
            <a:pPr>
              <a:defRPr/>
            </a:pPr>
            <a:r>
              <a:rPr lang="es-AR" dirty="0" smtClean="0"/>
              <a:t>Cualquiera sea la categoría de inclusión -excepto corredor-: fotocopia del documento de identidad del presentante, (titular o autorizado conforme a las previsiones de la Resolución General Nº 2.239, su modificatoria y complementarias).</a:t>
            </a:r>
          </a:p>
          <a:p>
            <a:pPr>
              <a:defRPr/>
            </a:pPr>
            <a:r>
              <a:rPr lang="es-AR" dirty="0" smtClean="0"/>
              <a:t>Cuando dicha fotocopia no se encuentre autenticada por escribano público, deberá exhibirse el documento de identidad, al momento de la presentación.".</a:t>
            </a:r>
          </a:p>
          <a:p>
            <a:pPr>
              <a:defRPr/>
            </a:pPr>
            <a:r>
              <a:rPr lang="es-AR" dirty="0" smtClean="0"/>
              <a:t>15. </a:t>
            </a:r>
            <a:r>
              <a:rPr lang="es-AR" dirty="0" err="1" smtClean="0"/>
              <a:t>Sustitúyense</a:t>
            </a:r>
            <a:r>
              <a:rPr lang="es-AR" dirty="0" smtClean="0"/>
              <a:t> los Anexos IX y X.</a:t>
            </a:r>
          </a:p>
          <a:p>
            <a:pPr>
              <a:defRPr/>
            </a:pPr>
            <a:r>
              <a:rPr lang="es-AR" dirty="0" smtClean="0"/>
              <a:t>Modifica a:</a:t>
            </a:r>
          </a:p>
          <a:p>
            <a:pPr>
              <a:defRPr/>
            </a:pPr>
            <a:r>
              <a:rPr lang="es-AR" dirty="0" smtClean="0">
                <a:hlinkClick r:id="rId6" action="ppaction://hlinkfile"/>
              </a:rPr>
              <a:t>Resolución General Nº 2300/2007</a:t>
            </a:r>
            <a:r>
              <a:rPr lang="es-AR" dirty="0" smtClean="0"/>
              <a:t> Articulo Nº 24</a:t>
            </a:r>
          </a:p>
          <a:p>
            <a:pPr>
              <a:defRPr/>
            </a:pPr>
            <a:r>
              <a:rPr lang="es-AR" dirty="0" smtClean="0">
                <a:hlinkClick r:id="rId6" action="ppaction://hlinkfile"/>
              </a:rPr>
              <a:t>Resolución General Nº 2300/2007</a:t>
            </a:r>
            <a:r>
              <a:rPr lang="es-AR" dirty="0" smtClean="0"/>
              <a:t> Articulo Nº 26</a:t>
            </a:r>
          </a:p>
          <a:p>
            <a:pPr>
              <a:defRPr/>
            </a:pPr>
            <a:r>
              <a:rPr lang="es-AR" dirty="0" smtClean="0">
                <a:hlinkClick r:id="rId6" action="ppaction://hlinkfile"/>
              </a:rPr>
              <a:t>Resolución General Nº 2300/2007</a:t>
            </a:r>
            <a:r>
              <a:rPr lang="es-AR" dirty="0" smtClean="0"/>
              <a:t> Articulo Nº 32</a:t>
            </a:r>
          </a:p>
          <a:p>
            <a:pPr>
              <a:defRPr/>
            </a:pPr>
            <a:r>
              <a:rPr lang="es-AR" dirty="0" smtClean="0">
                <a:hlinkClick r:id="rId6" action="ppaction://hlinkfile"/>
              </a:rPr>
              <a:t>Resolución General Nº 2300/2007</a:t>
            </a:r>
            <a:r>
              <a:rPr lang="es-AR" dirty="0" smtClean="0"/>
              <a:t> Articulo Nº 40</a:t>
            </a:r>
          </a:p>
          <a:p>
            <a:pPr>
              <a:defRPr/>
            </a:pPr>
            <a:r>
              <a:rPr lang="es-AR" dirty="0" smtClean="0">
                <a:hlinkClick r:id="rId6" action="ppaction://hlinkfile"/>
              </a:rPr>
              <a:t>Resolución General Nº 2300/2007</a:t>
            </a:r>
            <a:r>
              <a:rPr lang="es-AR" dirty="0" smtClean="0"/>
              <a:t> Articulo Nº 48</a:t>
            </a:r>
          </a:p>
          <a:p>
            <a:pPr>
              <a:defRPr/>
            </a:pPr>
            <a:r>
              <a:rPr lang="es-AR" dirty="0" smtClean="0">
                <a:hlinkClick r:id="rId6" action="ppaction://hlinkfile"/>
              </a:rPr>
              <a:t>Resolución General Nº 2300/2007</a:t>
            </a:r>
            <a:r>
              <a:rPr lang="es-AR" dirty="0" smtClean="0"/>
              <a:t> Articulo Nº 55</a:t>
            </a:r>
          </a:p>
          <a:p>
            <a:pPr>
              <a:defRPr/>
            </a:pPr>
            <a:r>
              <a:rPr lang="es-AR" dirty="0" smtClean="0">
                <a:hlinkClick r:id="rId6" action="ppaction://hlinkfile"/>
              </a:rPr>
              <a:t>Resolución General Nº 2300/2007</a:t>
            </a:r>
            <a:r>
              <a:rPr lang="es-AR" dirty="0" smtClean="0"/>
              <a:t> Articulo Nº 56</a:t>
            </a:r>
          </a:p>
          <a:p>
            <a:pPr>
              <a:defRPr/>
            </a:pPr>
            <a:r>
              <a:rPr lang="es-AR" dirty="0" smtClean="0">
                <a:hlinkClick r:id="rId6" action="ppaction://hlinkfile"/>
              </a:rPr>
              <a:t>Resolución General Nº 2300/2007</a:t>
            </a:r>
            <a:r>
              <a:rPr lang="es-AR" dirty="0" smtClean="0"/>
              <a:t> Articulo Nº 58</a:t>
            </a:r>
          </a:p>
          <a:p>
            <a:pPr>
              <a:defRPr/>
            </a:pPr>
            <a:r>
              <a:rPr lang="es-AR" dirty="0" smtClean="0">
                <a:hlinkClick r:id="rId6" action="ppaction://hlinkfile"/>
              </a:rPr>
              <a:t>Resolución General Nº 2300/2007</a:t>
            </a:r>
            <a:r>
              <a:rPr lang="es-AR" dirty="0" smtClean="0"/>
              <a:t> Articulo Nº 67</a:t>
            </a:r>
          </a:p>
          <a:p>
            <a:pPr>
              <a:defRPr/>
            </a:pPr>
            <a:r>
              <a:rPr lang="es-AR" dirty="0" smtClean="0">
                <a:hlinkClick r:id="rId6" action="ppaction://hlinkfile"/>
              </a:rPr>
              <a:t>Resolución General Nº 2300/2007</a:t>
            </a:r>
            <a:r>
              <a:rPr lang="es-AR" dirty="0" smtClean="0"/>
              <a:t> Articulo Nº 68</a:t>
            </a:r>
          </a:p>
          <a:p>
            <a:pPr>
              <a:defRPr/>
            </a:pPr>
            <a:r>
              <a:rPr lang="es-AR" dirty="0" smtClean="0">
                <a:hlinkClick r:id="rId6" action="ppaction://hlinkfile"/>
              </a:rPr>
              <a:t>Resolución General Nº 2300/2007</a:t>
            </a:r>
            <a:r>
              <a:rPr lang="es-AR" dirty="0" smtClean="0"/>
              <a:t> Articulo Nº 74</a:t>
            </a:r>
          </a:p>
          <a:p>
            <a:pPr>
              <a:defRPr/>
            </a:pPr>
            <a:r>
              <a:rPr lang="es-AR" dirty="0" smtClean="0">
                <a:hlinkClick r:id="rId6" action="ppaction://hlinkfile"/>
              </a:rPr>
              <a:t>Resolución General Nº 2300/2007</a:t>
            </a:r>
            <a:r>
              <a:rPr lang="es-AR" dirty="0" smtClean="0"/>
              <a:t> (Anexo sustituido)</a:t>
            </a:r>
          </a:p>
          <a:p>
            <a:pPr>
              <a:defRPr/>
            </a:pPr>
            <a:r>
              <a:rPr lang="es-AR" dirty="0" smtClean="0">
                <a:hlinkClick r:id="rId6" action="ppaction://hlinkfile"/>
              </a:rPr>
              <a:t>Resolución General Nº 2300/2007</a:t>
            </a:r>
            <a:r>
              <a:rPr lang="es-AR" dirty="0" smtClean="0"/>
              <a:t> (Punto 3. de los incisos a), b), d) y e), eliminados; apartado B, sustituido)</a:t>
            </a:r>
          </a:p>
          <a:p>
            <a:pPr>
              <a:defRPr/>
            </a:pPr>
            <a:r>
              <a:rPr lang="es-AR" dirty="0" smtClean="0">
                <a:hlinkClick r:id="rId6" action="ppaction://hlinkfile"/>
              </a:rPr>
              <a:t>Resolución General Nº 2300/2007</a:t>
            </a:r>
            <a:r>
              <a:rPr lang="es-AR" dirty="0" smtClean="0"/>
              <a:t> (Anexo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2:</a:t>
            </a:r>
          </a:p>
          <a:p>
            <a:pPr>
              <a:defRPr/>
            </a:pPr>
            <a:r>
              <a:rPr lang="es-AR" dirty="0" smtClean="0"/>
              <a:t>ARTICULO 2°.- </a:t>
            </a:r>
            <a:r>
              <a:rPr lang="es-AR" dirty="0" err="1" smtClean="0"/>
              <a:t>Modifícase</a:t>
            </a:r>
            <a:r>
              <a:rPr lang="es-AR" dirty="0" smtClean="0"/>
              <a:t> la Resolución General N° 2.596, sus modificatorias y complementarias, en la forma que se indica a continuación:</a:t>
            </a:r>
          </a:p>
          <a:p>
            <a:pPr>
              <a:defRPr/>
            </a:pPr>
            <a:r>
              <a:rPr lang="es-AR" dirty="0" smtClean="0"/>
              <a:t>1. </a:t>
            </a:r>
            <a:r>
              <a:rPr lang="es-AR" dirty="0" err="1" smtClean="0"/>
              <a:t>Sustitúyese</a:t>
            </a:r>
            <a:r>
              <a:rPr lang="es-AR" dirty="0" smtClean="0"/>
              <a:t> el Artículo 2° por el siguiente:</a:t>
            </a:r>
          </a:p>
          <a:p>
            <a:pPr>
              <a:defRPr/>
            </a:pPr>
            <a:r>
              <a:rPr lang="es-AR" dirty="0" smtClean="0"/>
              <a:t>"ARTICULO 2°.- La registración prevista en el artículo anterior, deberá ser solicitada por alguno de los operadores intervinientes en la operación, hasta la hora CERO (0) del octavo día inmediato siguiente a la fecha de emisión del documento a registrar.".</a:t>
            </a:r>
          </a:p>
          <a:p>
            <a:pPr>
              <a:defRPr/>
            </a:pPr>
            <a:r>
              <a:rPr lang="es-AR" dirty="0" smtClean="0"/>
              <a:t>2. </a:t>
            </a:r>
            <a:r>
              <a:rPr lang="es-AR" dirty="0" err="1" smtClean="0"/>
              <a:t>Sustitúyese</a:t>
            </a:r>
            <a:r>
              <a:rPr lang="es-AR" dirty="0" smtClean="0"/>
              <a:t> el Artículo 3°, por el siguiente:</a:t>
            </a:r>
          </a:p>
          <a:p>
            <a:pPr>
              <a:defRPr/>
            </a:pPr>
            <a:r>
              <a:rPr lang="es-AR" dirty="0" smtClean="0"/>
              <a:t>"ARTICULO 3°.- A los efectos de solicitar la registración de operaciones, el sujeto solicitante deberá:</a:t>
            </a:r>
          </a:p>
          <a:p>
            <a:pPr>
              <a:defRPr/>
            </a:pPr>
            <a:r>
              <a:rPr lang="es-AR" dirty="0" smtClean="0"/>
              <a:t>a) En el caso de requerir la registración de un contrato escrito:</a:t>
            </a:r>
          </a:p>
          <a:p>
            <a:pPr>
              <a:defRPr/>
            </a:pPr>
            <a:r>
              <a:rPr lang="es-AR" dirty="0" smtClean="0"/>
              <a:t>1. Ingresar al servicio "REGISTRO FISCAL DE OPERADORES DE GRANOS - REGISTRACION DE OPERACIONES" opción "REGISTRACION DE CONTRATOS" o "REGISTRACION DE OFERTA DE ENTREGA" -según corresponda- del sitio "web" de este Organismo (http://www.afip.gob.ar) e informar los datos que le requiera el sistema.</a:t>
            </a:r>
          </a:p>
          <a:p>
            <a:pPr>
              <a:defRPr/>
            </a:pPr>
            <a:r>
              <a:rPr lang="es-AR" dirty="0" smtClean="0"/>
              <a:t>2. Cuando se hubieran confeccionado los formularios C1116B o C1116C, según corresponda, vinculados al aludido contrato, enviar el archivo generado por el programa aplicativo denominado "REGISTRACION OPERACIONES DE GRANOS - F1116 - Versión 2.0" a través del sitio "web" institucional, cuyas características, funciones y aspectos técnicos para su uso se consignan en el Anexo I de la presente. Se efectuará una presentación separada por cada vendedor.</a:t>
            </a:r>
          </a:p>
          <a:p>
            <a:pPr>
              <a:defRPr/>
            </a:pPr>
            <a:r>
              <a:rPr lang="es-AR" dirty="0" smtClean="0"/>
              <a:t>Una vez efectuada la transferencia electrónica de datos de acuerdo con lo dispuesto en la Resolución General N° 1.345, sus modificatorias y complementarias, el solicitante deberá ingresar -dentro del día inmediato siguiente a la misma- al servicio "REGISTRO FISCAL DE OPERADORES DE GRANOS - REGISTRACION DE OPERACIONES", opción "REGISTRACION DE OPERACIONES 1116" del citado sitio "web", a efectos de verificar el ingreso de la información generada mediante el programa aplicativo señalado. El sistema requerirá el ingreso de los siguientes datos:</a:t>
            </a:r>
          </a:p>
          <a:p>
            <a:pPr>
              <a:defRPr/>
            </a:pPr>
            <a:r>
              <a:rPr lang="es-AR" dirty="0" smtClean="0"/>
              <a:t>2.1. Número verificador, y</a:t>
            </a:r>
          </a:p>
          <a:p>
            <a:pPr>
              <a:defRPr/>
            </a:pPr>
            <a:r>
              <a:rPr lang="es-AR" dirty="0" smtClean="0"/>
              <a:t>2.2. número de transacción generado en la transferencia electrónica del formulario.</a:t>
            </a:r>
          </a:p>
          <a:p>
            <a:pPr>
              <a:defRPr/>
            </a:pPr>
            <a:r>
              <a:rPr lang="es-AR" dirty="0" smtClean="0"/>
              <a:t>3. Complementariamente a lo dispuesto en el punto 1., de tratarse de contratos de compraventa de granos que no correspondan a operaciones primarias, es decir aquellos en los cuales el vendedor no reviste la condición de productor agrícola, se deberá presentar original y copia del contrato de compraventa ante la dependencia consignada en las solicitudes de registración.</a:t>
            </a:r>
          </a:p>
          <a:p>
            <a:pPr>
              <a:defRPr/>
            </a:pPr>
            <a:r>
              <a:rPr lang="es-AR" dirty="0" smtClean="0"/>
              <a:t>El procedimiento señalado en los puntos 1. y 2. permitirá al solicitante efectuar el seguimiento vía "</a:t>
            </a:r>
            <a:r>
              <a:rPr lang="es-AR" dirty="0" err="1" smtClean="0"/>
              <a:t>on</a:t>
            </a:r>
            <a:r>
              <a:rPr lang="es-AR" dirty="0" smtClean="0"/>
              <a:t> line" del proceso efectuado.</a:t>
            </a:r>
          </a:p>
          <a:p>
            <a:pPr>
              <a:defRPr/>
            </a:pPr>
            <a:r>
              <a:rPr lang="es-AR" dirty="0" smtClean="0"/>
              <a:t>De comprobarse errores, inconsistencias, utilización de un programa distinto del provisto o archivos defectuosos, la presentación indicada en el punto 2. será rechazada automáticamente por el sistema, generándose una constancia de tal situación.</a:t>
            </a:r>
          </a:p>
          <a:p>
            <a:pPr>
              <a:defRPr/>
            </a:pPr>
            <a:r>
              <a:rPr lang="es-AR" dirty="0" smtClean="0"/>
              <a:t>b) En el caso de requerir la registración de formularios C1116B o C1116C correspondiente a operaciones por las cuales no se haya celebrado un contrato por escrito, presentar el archivo generado por el programa aplicativo denominado "REGISTRACION OPERACIONES DE GRANOS - F1116 - Versión 2.0" a través del sitio "web" de este Organismo (http://www.afip.gob.ar), cuyas características, funciones y aspectos técnicos para su uso se consignan en el Anexo I de esta resolución general. Se efectuará una presentación separada por cada vendedor.</a:t>
            </a:r>
          </a:p>
          <a:p>
            <a:pPr>
              <a:defRPr/>
            </a:pPr>
            <a:r>
              <a:rPr lang="es-AR" dirty="0" smtClean="0"/>
              <a:t>Al respecto se deberá seguir idéntico procedimiento al indicado en el punto 2. del inciso a) de este artículo.</a:t>
            </a:r>
          </a:p>
          <a:p>
            <a:pPr>
              <a:defRPr/>
            </a:pPr>
            <a:r>
              <a:rPr lang="es-AR" dirty="0" smtClean="0"/>
              <a:t>c) En el caso de solicitar la registración de un contrato otorgado con firma digital:</a:t>
            </a:r>
          </a:p>
          <a:p>
            <a:pPr>
              <a:defRPr/>
            </a:pPr>
            <a:r>
              <a:rPr lang="es-AR" dirty="0" smtClean="0"/>
              <a:t>1. Ingresar al servicio "REGISTRO FISCAL DE OPERADORES DE GRANOS - REGISTRACION DE OPERACIONES" opción "FIRMANTE DIGITAL" a los fines de autorizar, mediante Clave </a:t>
            </a:r>
            <a:r>
              <a:rPr lang="es-AR" dirty="0" err="1" smtClean="0"/>
              <a:t>Unica</a:t>
            </a:r>
            <a:r>
              <a:rPr lang="es-AR" dirty="0" smtClean="0"/>
              <a:t> de Identificación Tributaria (C.U.I.T.) o Código </a:t>
            </a:r>
            <a:r>
              <a:rPr lang="es-AR" dirty="0" err="1" smtClean="0"/>
              <a:t>Unico</a:t>
            </a:r>
            <a:r>
              <a:rPr lang="es-AR" dirty="0" smtClean="0"/>
              <a:t> de Identificación Laboral (C.U.I.L.), a cada uno de los representantes facultados para suscribir contratos alcanzados por el presente régimen. Cada representante autorizado deberá contar con firma digital certificada ante este Organismo.</a:t>
            </a:r>
          </a:p>
          <a:p>
            <a:pPr>
              <a:defRPr/>
            </a:pPr>
            <a:r>
              <a:rPr lang="es-AR" dirty="0" smtClean="0"/>
              <a:t>Dicha autorización podrá ser revocada dentro del mismo servicio. Asimismo este Organismo revocará la citada autorización de producirse alguna de las causales previstas en la Ley N° 25.506, su Decreto Reglamentario N° 2.628 del 19 de diciembre de 2002 y demás normas concordantes.</a:t>
            </a:r>
          </a:p>
          <a:p>
            <a:pPr>
              <a:defRPr/>
            </a:pPr>
            <a:r>
              <a:rPr lang="es-AR" dirty="0" smtClean="0"/>
              <a:t>2. Confeccionar el formulario de declaración jurada F. 8008 y firmarlo digitalmente por cada una de las partes intervinientes y/o sus representantes autorizados, conforme al procedimiento establecido en el Anexo II.</a:t>
            </a:r>
          </a:p>
          <a:p>
            <a:pPr>
              <a:defRPr/>
            </a:pPr>
            <a:r>
              <a:rPr lang="es-AR" dirty="0" smtClean="0"/>
              <a:t>3. Efectuar la transferencia electrónica del formulario de declaración jurada F. 8008, de acuerdo con lo dispuesto en la Resolución General Nº 1.345, sus modificatorias y complementarias. A tal efecto se utilizará la opción "F. 8008 Contrato de compraventa de granos".</a:t>
            </a:r>
          </a:p>
          <a:p>
            <a:pPr>
              <a:defRPr/>
            </a:pPr>
            <a:r>
              <a:rPr lang="es-AR" dirty="0" smtClean="0"/>
              <a:t>4. Reingresar al servicio "REGISTRO FISCAL DE OPERADORES DE GRANOS - REGISTRACION DE OPERACIONES" opción "REGISTRACION DE CONTRATOS CON FIRMA DIGITAL" del sitio "web" de este Organismo (http://www.afip.gob.ar) e informar los datos que le requiera el sistema.</a:t>
            </a:r>
          </a:p>
          <a:p>
            <a:pPr>
              <a:defRPr/>
            </a:pPr>
            <a:r>
              <a:rPr lang="es-AR" dirty="0" smtClean="0"/>
              <a:t>5. Luego de confeccionar los formularios C1116B o C1116C, según corresponda, vinculados al aludido contrato con firma digital, se deberá seguir idéntico procedimiento al indicado en el punto 2. del inciso a) de este artículo.</a:t>
            </a:r>
          </a:p>
          <a:p>
            <a:pPr>
              <a:defRPr/>
            </a:pPr>
            <a:r>
              <a:rPr lang="es-AR" dirty="0" smtClean="0"/>
              <a:t>Cuando se trate de contratos instrumentados digitalmente ante las Bolsas de Cereales autorizadas por el Poder Ejecutivo Nacional para actuar en el comercio de granos, el responsable podrá cumplir con el procedimiento que se establece en el presente inciso, o proceder de acuerdo con lo normado en el Artículo 1° de la Resolución General N° 2.612.".</a:t>
            </a:r>
          </a:p>
          <a:p>
            <a:pPr>
              <a:defRPr/>
            </a:pPr>
            <a:r>
              <a:rPr lang="es-AR" dirty="0" smtClean="0"/>
              <a:t>3. </a:t>
            </a:r>
            <a:r>
              <a:rPr lang="es-AR" dirty="0" err="1" smtClean="0"/>
              <a:t>Sustitúyese</a:t>
            </a:r>
            <a:r>
              <a:rPr lang="es-AR" dirty="0" smtClean="0"/>
              <a:t> el Artículo 4°, por el siguiente:</a:t>
            </a:r>
          </a:p>
          <a:p>
            <a:pPr>
              <a:defRPr/>
            </a:pPr>
            <a:r>
              <a:rPr lang="es-AR" dirty="0" smtClean="0"/>
              <a:t>"ARTICULO 4°.- Esta Administración Federal verificará que el vendedor se encuentre incluido en el "Registro Fiscal de Operadores en la Compraventa de Granos y Legumbres Secas" de acuerdo con lo establecido en el Título II de la Resolución General N° 2.300, sus modificatorias y complementarias, así como el cumplimiento de lo establecido por la Resolución General N° 2.644 y su modificación, por parte de los sujetos obligados.</a:t>
            </a:r>
          </a:p>
          <a:p>
            <a:pPr>
              <a:defRPr/>
            </a:pPr>
            <a:r>
              <a:rPr lang="es-AR" dirty="0" smtClean="0"/>
              <a:t>En caso de resultar procedente la registración solicitada, se emitirá una "Constancia de Registración de Operación de Compraventa de Granos", la que contendrá un "Código de Registración".</a:t>
            </a:r>
          </a:p>
          <a:p>
            <a:pPr>
              <a:defRPr/>
            </a:pPr>
            <a:r>
              <a:rPr lang="es-AR" dirty="0" smtClean="0"/>
              <a:t>Dicha constancia estará a disposición del solicitante en un plazo no superior a TRES (3) días hábiles administrativos contados a partir del inmediato siguiente, inclusive, al de aceptación de la registración solicitada o al de la presentación de la documentación, según corresponda.</a:t>
            </a:r>
          </a:p>
          <a:p>
            <a:pPr>
              <a:defRPr/>
            </a:pPr>
            <a:r>
              <a:rPr lang="es-AR" dirty="0" smtClean="0"/>
              <a:t>La procedencia o rechazo de la registración prevista en la presente, se determinará de acuerdo con la capacidad de producción y/u operativa exteriorizada por el solicitante, con arreglo a las condiciones que establezca este Organismo. En el caso de operaciones primarias, la procedencia de la registración conforme a la capacidad de producción del vendedor podrá determinarse según parámetros objetivos, basados en las existencias ("stocks") y/o las superficies agrícolas declaradas.".</a:t>
            </a:r>
          </a:p>
          <a:p>
            <a:pPr>
              <a:defRPr/>
            </a:pPr>
            <a:r>
              <a:rPr lang="es-AR" dirty="0" smtClean="0"/>
              <a:t>4. </a:t>
            </a:r>
            <a:r>
              <a:rPr lang="es-AR" dirty="0" err="1" smtClean="0"/>
              <a:t>Sustitúyese</a:t>
            </a:r>
            <a:r>
              <a:rPr lang="es-AR" dirty="0" smtClean="0"/>
              <a:t> el Artículo 8°, por el siguiente:</a:t>
            </a:r>
          </a:p>
          <a:p>
            <a:pPr>
              <a:defRPr/>
            </a:pPr>
            <a:r>
              <a:rPr lang="es-AR" dirty="0" smtClean="0"/>
              <a:t>"ARTICULO 8°.- Las disposiciones de la presente resolución general tendrán vigencia a partir del día 1 de mayo de 2009.</a:t>
            </a:r>
          </a:p>
          <a:p>
            <a:pPr>
              <a:defRPr/>
            </a:pPr>
            <a:r>
              <a:rPr lang="es-AR" dirty="0" smtClean="0"/>
              <a:t>Sin perjuicio de ello, los agentes de retención y las Bolsas de Cereales autorizadas por el Poder Ejecutivo Nacional para actuar en el comercio de granos, deberán cumplir con los regímenes de información previstos en los Artículos 17 y 18 de la Resolución General Nº 2.300, sus modificatorias y complementarias, respecto de las operaciones efectuadas hasta el día 30 de abril de 2009, inclusive.</a:t>
            </a:r>
          </a:p>
          <a:p>
            <a:pPr>
              <a:defRPr/>
            </a:pPr>
            <a:r>
              <a:rPr lang="es-AR" dirty="0" smtClean="0"/>
              <a:t>Asimismo, conservarán validez -con relación a las operaciones aludidas en el párrafo anterior-, las certificaciones extendidas por las citadas Bolsas así como el procedimiento allí previsto y el deber de resguardo de la información establecido en el Artículo 38 de la mencionada resolución general.".</a:t>
            </a:r>
          </a:p>
          <a:p>
            <a:pPr>
              <a:defRPr/>
            </a:pPr>
            <a:r>
              <a:rPr lang="es-AR" dirty="0" smtClean="0"/>
              <a:t>5. </a:t>
            </a:r>
            <a:r>
              <a:rPr lang="es-AR" dirty="0" err="1" smtClean="0"/>
              <a:t>Sustitúyese</a:t>
            </a:r>
            <a:r>
              <a:rPr lang="es-AR" dirty="0" smtClean="0"/>
              <a:t> el Anexo I.</a:t>
            </a:r>
          </a:p>
          <a:p>
            <a:pPr>
              <a:defRPr/>
            </a:pPr>
            <a:r>
              <a:rPr lang="es-AR" dirty="0" smtClean="0"/>
              <a:t>Modifica a:</a:t>
            </a:r>
          </a:p>
          <a:p>
            <a:pPr>
              <a:defRPr/>
            </a:pPr>
            <a:r>
              <a:rPr lang="es-AR" dirty="0" smtClean="0">
                <a:hlinkClick r:id="rId4" action="ppaction://hlinkfile"/>
              </a:rPr>
              <a:t>Resolución General Nº 2596/2009</a:t>
            </a:r>
            <a:r>
              <a:rPr lang="es-AR" dirty="0" smtClean="0"/>
              <a:t> Articulo Nº 2</a:t>
            </a:r>
          </a:p>
          <a:p>
            <a:pPr>
              <a:defRPr/>
            </a:pPr>
            <a:r>
              <a:rPr lang="es-AR" dirty="0" smtClean="0">
                <a:hlinkClick r:id="rId4" action="ppaction://hlinkfile"/>
              </a:rPr>
              <a:t>Resolución General Nº 2596/2009</a:t>
            </a:r>
            <a:r>
              <a:rPr lang="es-AR" dirty="0" smtClean="0"/>
              <a:t> Articulo Nº 3</a:t>
            </a:r>
          </a:p>
          <a:p>
            <a:pPr>
              <a:defRPr/>
            </a:pPr>
            <a:r>
              <a:rPr lang="es-AR" dirty="0" smtClean="0">
                <a:hlinkClick r:id="rId4" action="ppaction://hlinkfile"/>
              </a:rPr>
              <a:t>Resolución General Nº 2596/2009</a:t>
            </a:r>
            <a:r>
              <a:rPr lang="es-AR" dirty="0" smtClean="0"/>
              <a:t> Articulo Nº 4</a:t>
            </a:r>
          </a:p>
          <a:p>
            <a:pPr>
              <a:defRPr/>
            </a:pPr>
            <a:r>
              <a:rPr lang="es-AR" dirty="0" smtClean="0">
                <a:hlinkClick r:id="rId4" action="ppaction://hlinkfile"/>
              </a:rPr>
              <a:t>Resolución General Nº 2596/2009</a:t>
            </a:r>
            <a:r>
              <a:rPr lang="es-AR" dirty="0" smtClean="0"/>
              <a:t> Articulo Nº 8</a:t>
            </a:r>
          </a:p>
          <a:p>
            <a:pPr>
              <a:defRPr/>
            </a:pPr>
            <a:r>
              <a:rPr lang="es-AR" dirty="0" smtClean="0">
                <a:hlinkClick r:id="rId4" action="ppaction://hlinkfile"/>
              </a:rPr>
              <a:t>Resolución General Nº 2596/2009</a:t>
            </a:r>
            <a:r>
              <a:rPr lang="es-AR" dirty="0" smtClean="0"/>
              <a:t> (Anexo sustituido)</a:t>
            </a:r>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Artículo 3:</a:t>
            </a:r>
          </a:p>
          <a:p>
            <a:pPr>
              <a:defRPr/>
            </a:pPr>
            <a:r>
              <a:rPr lang="es-AR" dirty="0" smtClean="0"/>
              <a:t>ARTICULO 3º.- Las solicitudes de registración, en el marco del régimen previsto por la Resolución General Nº 2.596, sus modificatorias y complementarias, correspondientes a operaciones celebradas con anterioridad al 1 de marzo de 2010, inclusive, que hubieran sido iniciadas antes de esa fecha, deberán ser concluidas de acuerdo con el procedimiento dispuesto al momento de iniciar la solicitud.</a:t>
            </a:r>
          </a:p>
          <a:p>
            <a:pPr>
              <a:defRPr/>
            </a:pPr>
            <a:r>
              <a:rPr lang="es-AR" dirty="0" smtClean="0"/>
              <a:t>Las solicitudes de registración correspondientes a operaciones celebradas hasta el día 28 de febrero de 2010, inclusive, que no hubieran sido iniciadas hasta dicha fecha, podrán ser efectuadas, con carácter excepcional, hasta el día 31 de marzo de 2010, inclusive, debiendo observarse a tal fin el procedimiento vigente al momento de la solicitud de registración. Con posterioridad a esta última fecha, no se admitirán las solicitudes de registración de las operaciones aludidas.</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t>Artículo 4:</a:t>
            </a:r>
          </a:p>
          <a:p>
            <a:pPr>
              <a:defRPr/>
            </a:pPr>
            <a:r>
              <a:rPr lang="es-AR" dirty="0" smtClean="0"/>
              <a:t>ARTICULO 4º.- Cuando en el marco del régimen previsto en la Resolución General Nº 2.596, sus modificatorias y complementarias, se verifiquen errores en la información de operaciones con código de registración otorgado, el solicitante podrá presentar una nota en la dependencia en la que se encuentre inscripto, con arreglo a lo dispuesto por la Resolución General Nº 1.128, acompañada de la documentación a los fines de subsanar el error, de corresponder.</a:t>
            </a:r>
          </a:p>
          <a:p>
            <a:pPr>
              <a:defRPr/>
            </a:pPr>
            <a:r>
              <a:rPr lang="es-AR" dirty="0" smtClean="0"/>
              <a:t>Igual procedimiento se seguirá de tratarse de una solicitud de registración rechazada por aplicación de lo dispuesto en el último párrafo del Artículo 4º de la Resolución General Nº 2.596, sus modificatorias y complementarias y la misma no pueda ser subsanada por el contribuyente.</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hlinkClick r:id="rId10" action="ppaction://hlinkfile"/>
              </a:rPr>
              <a:t>Resolución General Nº 1128/2001</a:t>
            </a:r>
            <a:endParaRPr lang="es-AR" dirty="0" smtClean="0"/>
          </a:p>
          <a:p>
            <a:pPr>
              <a:defRPr/>
            </a:pPr>
            <a:r>
              <a:rPr lang="es-AR" dirty="0" smtClean="0"/>
              <a:t>Artículo 5:</a:t>
            </a:r>
          </a:p>
          <a:p>
            <a:pPr>
              <a:defRPr/>
            </a:pPr>
            <a:r>
              <a:rPr lang="es-AR" dirty="0" smtClean="0"/>
              <a:t>ARTICULO 5°.- Esta Administración Federal publicará en el sitio "web" institucional (http://www.afip.gob.ar) la información estadística relativa a las operaciones registradas mediante el procedimiento establecido en la Resolución General N° 2.596, sus modificatorias y complementarias.</a:t>
            </a:r>
          </a:p>
          <a:p>
            <a:pPr>
              <a:defRPr/>
            </a:pPr>
            <a:r>
              <a:rPr lang="es-AR" dirty="0" smtClean="0"/>
              <a:t>Referencias Normativas:</a:t>
            </a:r>
          </a:p>
          <a:p>
            <a:pPr>
              <a:defRPr/>
            </a:pPr>
            <a:r>
              <a:rPr lang="es-AR" dirty="0" smtClean="0">
                <a:hlinkClick r:id="rId4" action="ppaction://hlinkfile"/>
              </a:rPr>
              <a:t>Resolución General Nº 2596/2009</a:t>
            </a:r>
            <a:endParaRPr lang="es-AR" dirty="0" smtClean="0"/>
          </a:p>
          <a:p>
            <a:pPr>
              <a:defRPr/>
            </a:pPr>
            <a:r>
              <a:rPr lang="es-AR" dirty="0" smtClean="0"/>
              <a:t>Artículo 6:</a:t>
            </a:r>
          </a:p>
          <a:p>
            <a:pPr>
              <a:defRPr/>
            </a:pPr>
            <a:r>
              <a:rPr lang="es-AR" dirty="0" smtClean="0"/>
              <a:t>ARTICULO 6°.- </a:t>
            </a:r>
            <a:r>
              <a:rPr lang="es-AR" dirty="0" err="1" smtClean="0"/>
              <a:t>Apruébanse</a:t>
            </a:r>
            <a:r>
              <a:rPr lang="es-AR" dirty="0" smtClean="0"/>
              <a:t> los Anexos IX y X de la Resolución General N° 2.300, sus modificatorias y complementarias que forman parte de la presente y el programa aplicativo denominado "AFIP DGI - REGISTRO FISCAL DE OPERADORES DE GRANOS - Versión 3.0".</a:t>
            </a:r>
          </a:p>
          <a:p>
            <a:pPr>
              <a:defRPr/>
            </a:pPr>
            <a:r>
              <a:rPr lang="es-AR" dirty="0" smtClean="0"/>
              <a:t>Las presentaciones que se efectúen a partir del día 1 de marzo de 2010, inclusive, deberán realizarse únicamente mediante la versión indicada en el párrafo anterior.</a:t>
            </a:r>
          </a:p>
          <a:p>
            <a:pPr>
              <a:defRPr/>
            </a:pPr>
            <a:r>
              <a:rPr lang="es-AR" dirty="0" smtClean="0"/>
              <a:t>Artículo 7:</a:t>
            </a:r>
          </a:p>
          <a:p>
            <a:pPr>
              <a:defRPr/>
            </a:pPr>
            <a:r>
              <a:rPr lang="es-AR" dirty="0" smtClean="0"/>
              <a:t>ARTICULO 7°.- </a:t>
            </a:r>
            <a:r>
              <a:rPr lang="es-AR" dirty="0" err="1" smtClean="0"/>
              <a:t>Apruébanse</a:t>
            </a:r>
            <a:r>
              <a:rPr lang="es-AR" dirty="0" smtClean="0"/>
              <a:t> el Anexo I de la Resolución General N° 2.596, sus modificatorias y complementarias que forma parte de la presente y el programa aplicativo denominado "REGISTRACION OPERACIONES DE GRANOS - F1116 - Versión 2.0".</a:t>
            </a:r>
          </a:p>
          <a:p>
            <a:pPr>
              <a:defRPr/>
            </a:pPr>
            <a:r>
              <a:rPr lang="es-AR" dirty="0" smtClean="0"/>
              <a:t>Las presentaciones que se efectúen a partir del día 1 de marzo de 2010, inclusive, deberán realizarse únicamente mediante la versión indicada en el párrafo anterior.</a:t>
            </a:r>
          </a:p>
          <a:p>
            <a:pPr>
              <a:defRPr/>
            </a:pPr>
            <a:r>
              <a:rPr lang="es-AR" dirty="0" smtClean="0"/>
              <a:t>Artículo 8:</a:t>
            </a:r>
          </a:p>
          <a:p>
            <a:pPr>
              <a:defRPr/>
            </a:pPr>
            <a:r>
              <a:rPr lang="es-AR" dirty="0" smtClean="0"/>
              <a:t>ARTICULO 8º.- Las disposiciones de la presente entrarán en vigencia a partir de las fechas que para cada caso se disponen seguidamente:</a:t>
            </a:r>
          </a:p>
          <a:p>
            <a:pPr>
              <a:defRPr/>
            </a:pPr>
            <a:r>
              <a:rPr lang="es-AR" dirty="0" smtClean="0"/>
              <a:t>a) Artículo 1°, puntos 1., 2., 3., 4., 5., 7., 8., 10., 11., 12., 13., 14. y 15.: a partir del día 1 de marzo de 2010, inclusive.</a:t>
            </a:r>
          </a:p>
          <a:p>
            <a:pPr>
              <a:defRPr/>
            </a:pPr>
            <a:r>
              <a:rPr lang="es-AR" dirty="0" smtClean="0"/>
              <a:t>b) Artículo 1°, puntos 6. y 9.: a partir del día 1 de marzo de 2010, inclusive, siendo de aplicación para las operaciones que se efectúen a partir de dicha fecha.</a:t>
            </a:r>
          </a:p>
          <a:p>
            <a:pPr>
              <a:defRPr/>
            </a:pPr>
            <a:r>
              <a:rPr lang="es-AR" dirty="0" smtClean="0"/>
              <a:t>c) Artículo 2°, puntos 1., 2., 3., y 5. y Artículo 4º: a partir del día 1 de marzo de 2010, inclusive, resultando de aplicación para las operaciones y solicitudes de registración que se efectúen a partir de dicha fecha.</a:t>
            </a:r>
          </a:p>
          <a:p>
            <a:pPr>
              <a:defRPr/>
            </a:pPr>
            <a:r>
              <a:rPr lang="es-AR" dirty="0" smtClean="0"/>
              <a:t>d) Artículo 2°, punto 4. y Artículo 3º: a partir del día 1 de noviembre de 2009, inclusive.</a:t>
            </a:r>
          </a:p>
          <a:p>
            <a:pPr>
              <a:defRPr/>
            </a:pPr>
            <a:r>
              <a:rPr lang="es-AR" dirty="0" smtClean="0"/>
              <a:t>e) Artículos 6° y 7°: a partir del día 1 de marzo de 2010, inclusive, siendo de aplicación para las presentaciones que se efectúen a partir de dicha fecha.</a:t>
            </a:r>
          </a:p>
          <a:p>
            <a:pPr>
              <a:defRPr/>
            </a:pPr>
            <a:r>
              <a:rPr lang="es-AR" dirty="0" smtClean="0"/>
              <a:t>Artículo 9:</a:t>
            </a:r>
          </a:p>
          <a:p>
            <a:pPr>
              <a:defRPr/>
            </a:pPr>
            <a:r>
              <a:rPr lang="es-AR" dirty="0" smtClean="0"/>
              <a:t>ARTICULO 9.- Regístrese, publíquese, </a:t>
            </a:r>
            <a:r>
              <a:rPr lang="es-AR" dirty="0" err="1" smtClean="0"/>
              <a:t>dése</a:t>
            </a:r>
            <a:r>
              <a:rPr lang="es-AR" dirty="0" smtClean="0"/>
              <a:t> a la Dirección Nacional del Registro Oficial y archívese.</a:t>
            </a:r>
          </a:p>
          <a:p>
            <a:pPr>
              <a:defRPr/>
            </a:pPr>
            <a:r>
              <a:rPr lang="es-AR" dirty="0" smtClean="0"/>
              <a:t>ANEXO IX RESOLUCION GENERAL Nº 2.300, SUS MODIFICATORIAS Y COMPLEMENTARIAS - (TEXTO SEGUN RESOLUCION GENERAL N° 2.749)</a:t>
            </a:r>
            <a:br>
              <a:rPr lang="es-AR" dirty="0" smtClean="0"/>
            </a:br>
            <a:endParaRPr lang="es-AR" dirty="0" smtClean="0"/>
          </a:p>
          <a:p>
            <a:pPr>
              <a:defRPr/>
            </a:pPr>
            <a:r>
              <a:rPr lang="es-AR" dirty="0" smtClean="0">
                <a:hlinkClick r:id="rId11" action="ppaction://hlinkfile"/>
              </a:rPr>
              <a:t>Visualizar Anexo</a:t>
            </a:r>
            <a:endParaRPr lang="es-AR" dirty="0" smtClean="0"/>
          </a:p>
          <a:p>
            <a:pPr>
              <a:defRPr/>
            </a:pPr>
            <a:r>
              <a:rPr lang="es-AR" dirty="0" smtClean="0"/>
              <a:t>ANEXO X RESOLUCION GENERAL Nº 2.300, SUS MODIFICATORIAS Y COMPLEMENTARIAS - (TEXTO SEGUN RESOLUCION GENERAL N° 2.749)</a:t>
            </a:r>
            <a:br>
              <a:rPr lang="es-AR" dirty="0" smtClean="0"/>
            </a:br>
            <a:endParaRPr lang="es-AR" dirty="0" smtClean="0"/>
          </a:p>
          <a:p>
            <a:pPr>
              <a:defRPr/>
            </a:pPr>
            <a:r>
              <a:rPr lang="es-AR" dirty="0" smtClean="0">
                <a:hlinkClick r:id="rId12" action="ppaction://hlinkfile"/>
              </a:rPr>
              <a:t>Visualizar Anexo</a:t>
            </a:r>
            <a:endParaRPr lang="es-AR" dirty="0" smtClean="0"/>
          </a:p>
          <a:p>
            <a:pPr>
              <a:defRPr/>
            </a:pPr>
            <a:r>
              <a:rPr lang="es-AR" dirty="0" smtClean="0"/>
              <a:t>ANEXO I RESOLUCION GENERAL Nº 2.596, SUS MODIFICATORIAS Y COMPLEMENTARIAS - (TEXTO SEGUN RESOLUCION GENERAL Nº 2.749)</a:t>
            </a:r>
            <a:br>
              <a:rPr lang="es-AR" dirty="0" smtClean="0"/>
            </a:br>
            <a:endParaRPr lang="es-AR" dirty="0" smtClean="0"/>
          </a:p>
          <a:p>
            <a:pPr>
              <a:defRPr/>
            </a:pPr>
            <a:r>
              <a:rPr lang="es-AR" dirty="0" smtClean="0">
                <a:hlinkClick r:id="rId13" action="ppaction://hlinkfile"/>
              </a:rPr>
              <a:t>Visualizar Anexo</a:t>
            </a:r>
            <a:endParaRPr lang="es-AR" dirty="0" smtClean="0"/>
          </a:p>
          <a:p>
            <a:pPr>
              <a:defRPr/>
            </a:pPr>
            <a:r>
              <a:rPr lang="es-AR" dirty="0" smtClean="0"/>
              <a:t>FIRMANTES</a:t>
            </a:r>
          </a:p>
          <a:p>
            <a:pPr>
              <a:defRPr/>
            </a:pPr>
            <a:r>
              <a:rPr lang="es-AR" dirty="0" smtClean="0"/>
              <a:t>Ricardo Daniel Echegaray</a:t>
            </a:r>
          </a:p>
          <a:p>
            <a:pPr>
              <a:defRPr/>
            </a:pPr>
            <a:r>
              <a:rPr lang="es-AR" b="1" i="1" dirty="0" smtClean="0"/>
              <a:t>AFIP - Biblioteca Electrónica</a:t>
            </a:r>
            <a:r>
              <a:rPr lang="es-AR" dirty="0" smtClean="0"/>
              <a:t/>
            </a:r>
            <a:br>
              <a:rPr lang="es-AR" dirty="0" smtClean="0"/>
            </a:br>
            <a:r>
              <a:rPr lang="es-AR" i="1" dirty="0" smtClean="0"/>
              <a:t>Contáctenos en: </a:t>
            </a:r>
            <a:r>
              <a:rPr lang="es-AR" i="1" dirty="0" smtClean="0">
                <a:hlinkClick r:id="rId14"/>
              </a:rPr>
              <a:t>bibliotecaelectronica@afip.gov.ar</a:t>
            </a:r>
            <a:endParaRPr lang="es-AR" dirty="0" smtClean="0"/>
          </a:p>
          <a:p>
            <a:pPr>
              <a:defRPr/>
            </a:pPr>
            <a:endParaRPr lang="es-AR" dirty="0" smtClean="0"/>
          </a:p>
          <a:p>
            <a:pPr>
              <a:defRPr/>
            </a:pPr>
            <a:r>
              <a:rPr lang="es-AR" dirty="0" smtClean="0"/>
              <a:t/>
            </a:r>
            <a:br>
              <a:rPr lang="es-AR" dirty="0" smtClean="0"/>
            </a:br>
            <a:endParaRPr lang="es-AR" dirty="0" smtClean="0"/>
          </a:p>
          <a:p>
            <a:pPr>
              <a:defRPr/>
            </a:pPr>
            <a:endParaRPr lang="es-AR" dirty="0" smtClean="0"/>
          </a:p>
          <a:p>
            <a:pPr>
              <a:defRPr/>
            </a:pPr>
            <a:r>
              <a:rPr lang="es-AR" dirty="0" smtClean="0"/>
              <a:t/>
            </a:r>
            <a:br>
              <a:rPr lang="es-AR" dirty="0" smtClean="0"/>
            </a:br>
            <a:r>
              <a:rPr lang="es-AR" dirty="0" smtClean="0"/>
              <a:t/>
            </a:r>
            <a:br>
              <a:rPr lang="es-AR" dirty="0" smtClean="0"/>
            </a:br>
            <a:endParaRPr lang="es-AR" dirty="0" smtClean="0"/>
          </a:p>
          <a:p>
            <a:pPr>
              <a:defRPr/>
            </a:pPr>
            <a:r>
              <a:rPr lang="es-AR" dirty="0" smtClean="0"/>
              <a:t/>
            </a:r>
            <a:br>
              <a:rPr lang="es-AR" dirty="0" smtClean="0"/>
            </a:br>
            <a:endParaRPr lang="es-AR" dirty="0" smtClean="0"/>
          </a:p>
          <a:p>
            <a:pPr>
              <a:defRPr/>
            </a:pPr>
            <a:endParaRPr lang="es-AR" dirty="0" smtClean="0"/>
          </a:p>
        </p:txBody>
      </p:sp>
      <p:sp>
        <p:nvSpPr>
          <p:cNvPr id="4" name="3 Marcador de número de diapositiva"/>
          <p:cNvSpPr>
            <a:spLocks noGrp="1"/>
          </p:cNvSpPr>
          <p:nvPr>
            <p:ph type="sldNum" sz="quarter" idx="5"/>
          </p:nvPr>
        </p:nvSpPr>
        <p:spPr/>
        <p:txBody>
          <a:bodyPr/>
          <a:lstStyle/>
          <a:p>
            <a:pPr>
              <a:defRPr/>
            </a:pPr>
            <a:fld id="{98A22FB6-078C-48E6-938A-D2021DA33ED0}" type="slidenum">
              <a:rPr lang="es-AR" smtClean="0"/>
              <a:pPr>
                <a:defRPr/>
              </a:pPr>
              <a:t>32</a:t>
            </a:fld>
            <a:endParaRPr lang="es-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2099"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Parafraseando a HERACLITO “ Lo único permanente es el cambio “. PARA MUESTRA BASTA UN BOTON !</a:t>
            </a:r>
          </a:p>
          <a:p>
            <a:endParaRPr lang="es-AR" smtClean="0"/>
          </a:p>
          <a:p>
            <a:r>
              <a:rPr lang="es-AR" smtClean="0"/>
              <a:t>Artículo 9 Texto vigente según RG AFIP Nº 3100/2011:</a:t>
            </a:r>
          </a:p>
          <a:p>
            <a:r>
              <a:rPr lang="es-AR"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r>
              <a:rPr lang="es-AR"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r>
              <a:rPr lang="es-AR" b="1" smtClean="0"/>
              <a:t>Lo dispuesto en los párrafos precedentes no será de aplicación, de tratarse de:</a:t>
            </a:r>
          </a:p>
          <a:p>
            <a:r>
              <a:rPr lang="es-AR" b="1" smtClean="0"/>
              <a:t>a) Operaciones primarias que, a la fecha de vencimiento de ingreso de la retención practicada -de acuerdo con lo previsto por los Artículos 7º y 8º-, no se encuentren registradas mediante el procedimiento establecido por la Resolución General Nº 2596, sus modificatorias y complementarias.</a:t>
            </a:r>
          </a:p>
          <a:p>
            <a:r>
              <a:rPr lang="es-AR" b="1" smtClean="0">
                <a:solidFill>
                  <a:srgbClr val="FFFF00"/>
                </a:solidFill>
              </a:rPr>
              <a:t>b) Retenciones practicadas a sujetos no incluidos en el "Registro".</a:t>
            </a:r>
          </a:p>
          <a:p>
            <a:r>
              <a:rPr lang="es-AR" b="1" smtClean="0">
                <a:solidFill>
                  <a:srgbClr val="FFFF00"/>
                </a:solidFill>
              </a:rPr>
              <a:t>c) Retenciones practicadas a vendedores que no aporten, en la primera operación, la documentación prevista en el Artículo 36, inciso b).</a:t>
            </a:r>
          </a:p>
          <a:p>
            <a:r>
              <a:rPr lang="es-AR"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r>
              <a:rPr lang="es-AR"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r>
              <a:rPr lang="es-AR" smtClean="0"/>
              <a:t>Los importes que excedan la compensación efectuada, o los montos retenidos cuando la compensación no se pueda realizar, deberán ingresarse -dentro del plazo indicado en el Artículo 8º- mediante depósito bancario.</a:t>
            </a:r>
          </a:p>
          <a:p>
            <a:r>
              <a:rPr lang="es-AR" smtClean="0"/>
              <a:t>Modificado por:</a:t>
            </a:r>
          </a:p>
          <a:p>
            <a:r>
              <a:rPr lang="es-AR" smtClean="0">
                <a:hlinkClick r:id="rId3" action="ppaction://hlinkfile"/>
              </a:rPr>
              <a:t>Resolución General Nº 3100/2011</a:t>
            </a:r>
            <a:r>
              <a:rPr lang="es-AR" smtClean="0"/>
              <a:t> Articulo Nº 1 (Tercer párrafo sustituido)</a:t>
            </a:r>
          </a:p>
          <a:p>
            <a:endParaRPr lang="es-AR" smtClean="0"/>
          </a:p>
          <a:p>
            <a:r>
              <a:rPr lang="es-AR" smtClean="0"/>
              <a:t>Artículo 9 Texto según RG AFIP Nº 2353/2007:</a:t>
            </a:r>
          </a:p>
          <a:p>
            <a:r>
              <a:rPr lang="es-AR" smtClean="0"/>
              <a:t>Art. 9º - Los exportadores, a efectos de compensar los importes de las retenciones practicadas con el monto del impuesto facturado por el cual se formule la solicitud de acreditación, devolución o transferencia según lo dispuesto en el Artículo 33 de la Resolución General Nº 2000, su modificatoria y complementaria, aplicarán el procedimiento dispuesto en el Anexo III de la presente.</a:t>
            </a:r>
          </a:p>
          <a:p>
            <a:r>
              <a:rPr lang="es-AR" smtClean="0"/>
              <a:t>Los acopiadores, cooperativas, consignatarios, acopiadores-consignatarios y mercados de cereales a término -incluidos en el "Registro Fiscal de Operadores en la Compraventa de Granos y Legumbres Secas"- que, en las operaciones comprendidas en el Artículo 1º actúen como intermediarios o de conformidad con lo previsto en el Artículo 19 y el primer párrafo del Artículo 20 de la Ley de Impuesto al Valor Agregado, texto ordenado en 1997 y sus modificaciones, podrán compensar las sumas de las retenciones a ingresar con los saldos a favor de libre disponibilidad en dicho gravamen, cualquiera sea su origen (pagos a cuenta, retenciones y/o percepciones sufridas por aplicación de cualquiera de los regímenes vigentes).</a:t>
            </a:r>
          </a:p>
          <a:p>
            <a:r>
              <a:rPr lang="es-AR" b="1" smtClean="0"/>
              <a:t>"Lo dispuesto en los párrafos precedentes no será de aplicación para las retenciones practicadas a sujetos no incluidos en el 'Registro' o vendedores que no aporten, en la primera operación, la documentación prevista en el Artículo 36, inciso b)."</a:t>
            </a:r>
          </a:p>
          <a:p>
            <a:r>
              <a:rPr lang="es-AR" smtClean="0"/>
              <a:t>A los fines de compensar las sumas de las retenciones los responsables indicados en el segundo párrafo deberán cumplir con lo dispuesto en la Resolución General Nº 1659 (9.1.) y consignar el monto utilizado en la declaración jurada del impuesto al valor agregado correspondiente al período fiscal inmediato siguiente a aquel en el que surge el saldo a favor de libre disponibilidad afectado a la compensación.</a:t>
            </a:r>
          </a:p>
          <a:p>
            <a:r>
              <a:rPr lang="es-AR" smtClean="0"/>
              <a:t>El importe correspondiente a la compensación indicada en los párrafos anteriores se consignará en el campo "Operaciones del período anterior a ser compensadas en el período actual" de la pantalla "Declaración jurada" de la ventana "Resultado" del programa aplicativo aprobado por la Resolución General Nº 2233 y su modificación.</a:t>
            </a:r>
          </a:p>
          <a:p>
            <a:r>
              <a:rPr lang="es-AR" smtClean="0"/>
              <a:t>Los importes que excedan la compensación efectuada, o los montos retenidos cuando la compensación no se pueda realizar, deberán ingresarse -dentro del plazo indicado en el Artículo 8º- mediante depósito bancario.</a:t>
            </a:r>
          </a:p>
          <a:p>
            <a:r>
              <a:rPr lang="es-AR" smtClean="0"/>
              <a:t>Modificado por:</a:t>
            </a:r>
          </a:p>
          <a:p>
            <a:r>
              <a:rPr lang="es-AR" smtClean="0">
                <a:hlinkClick r:id="rId4" action="ppaction://hlinkfile"/>
              </a:rPr>
              <a:t>Resolución General Nº 2353/2007</a:t>
            </a:r>
            <a:r>
              <a:rPr lang="es-AR" smtClean="0"/>
              <a:t> Articulo Nº 1 (Tercer párrafo sustituído)</a:t>
            </a:r>
          </a:p>
          <a:p>
            <a:r>
              <a:rPr lang="es-AR" smtClean="0"/>
              <a:t/>
            </a:r>
            <a:br>
              <a:rPr lang="es-AR" smtClean="0"/>
            </a:br>
            <a:r>
              <a:rPr lang="es-AR" smtClean="0"/>
              <a:t/>
            </a:r>
            <a:br>
              <a:rPr lang="es-AR" smtClean="0"/>
            </a:br>
            <a:endParaRPr lang="es-AR" smtClean="0"/>
          </a:p>
          <a:p>
            <a:endParaRPr lang="es-AR" smtClean="0"/>
          </a:p>
          <a:p>
            <a:endParaRPr lang="es-AR" smtClean="0"/>
          </a:p>
        </p:txBody>
      </p:sp>
      <p:sp>
        <p:nvSpPr>
          <p:cNvPr id="4" name="3 Marcador de número de diapositiva"/>
          <p:cNvSpPr>
            <a:spLocks noGrp="1"/>
          </p:cNvSpPr>
          <p:nvPr>
            <p:ph type="sldNum" sz="quarter" idx="5"/>
          </p:nvPr>
        </p:nvSpPr>
        <p:spPr/>
        <p:txBody>
          <a:bodyPr/>
          <a:lstStyle/>
          <a:p>
            <a:pPr>
              <a:defRPr/>
            </a:pPr>
            <a:fld id="{EBC03945-2FA1-49F6-BAC8-E69B1D4EC060}" type="slidenum">
              <a:rPr lang="es-AR" smtClean="0"/>
              <a:pPr>
                <a:defRPr/>
              </a:pPr>
              <a:t>33</a:t>
            </a:fld>
            <a:endParaRPr lang="es-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3123"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Parafraseando a HERACLITO “ Lo único permanente es el cambio “. PARA MUESTRA BASTA UN BOTON !</a:t>
            </a:r>
          </a:p>
          <a:p>
            <a:endParaRPr lang="es-AR" smtClean="0"/>
          </a:p>
          <a:p>
            <a:r>
              <a:rPr lang="es-AR" smtClean="0"/>
              <a:t>Puede observarse cada vez más restrictivo y mayores controles  con sanciones pecuniarias significativas y un sistema cada vez más interconectado entre sí ; esquema de RG. 2300, 2750, 2596 Y 2599. </a:t>
            </a:r>
          </a:p>
        </p:txBody>
      </p:sp>
      <p:sp>
        <p:nvSpPr>
          <p:cNvPr id="4" name="3 Marcador de número de diapositiva"/>
          <p:cNvSpPr>
            <a:spLocks noGrp="1"/>
          </p:cNvSpPr>
          <p:nvPr>
            <p:ph type="sldNum" sz="quarter" idx="5"/>
          </p:nvPr>
        </p:nvSpPr>
        <p:spPr/>
        <p:txBody>
          <a:bodyPr/>
          <a:lstStyle/>
          <a:p>
            <a:pPr>
              <a:defRPr/>
            </a:pPr>
            <a:fld id="{E5508F57-9279-4C8C-B80C-A98ED79B38AE}" type="slidenum">
              <a:rPr lang="es-AR" smtClean="0"/>
              <a:pPr>
                <a:defRPr/>
              </a:pPr>
              <a:t>34</a:t>
            </a:fld>
            <a:endParaRPr lang="es-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414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AR" smtClean="0"/>
          </a:p>
        </p:txBody>
      </p:sp>
      <p:sp>
        <p:nvSpPr>
          <p:cNvPr id="4" name="3 Marcador de número de diapositiva"/>
          <p:cNvSpPr>
            <a:spLocks noGrp="1"/>
          </p:cNvSpPr>
          <p:nvPr>
            <p:ph type="sldNum" sz="quarter" idx="5"/>
          </p:nvPr>
        </p:nvSpPr>
        <p:spPr/>
        <p:txBody>
          <a:bodyPr/>
          <a:lstStyle/>
          <a:p>
            <a:pPr>
              <a:defRPr/>
            </a:pPr>
            <a:fld id="{03727556-CC1C-4CE6-86A3-1C7995D971C8}" type="slidenum">
              <a:rPr lang="es-AR" smtClean="0"/>
              <a:pPr>
                <a:defRPr/>
              </a:pPr>
              <a:t>49</a:t>
            </a:fld>
            <a:endParaRPr lang="es-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5171" name="2 Marcador de notas"/>
          <p:cNvSpPr>
            <a:spLocks noGrp="1"/>
          </p:cNvSpPr>
          <p:nvPr>
            <p:ph type="body" idx="1"/>
          </p:nvPr>
        </p:nvSpPr>
        <p:spPr bwMode="auto">
          <a:noFill/>
        </p:spPr>
        <p:txBody>
          <a:bodyPr wrap="square" numCol="1" anchor="t" anchorCtr="0" compatLnSpc="1">
            <a:prstTxWarp prst="textNoShape">
              <a:avLst/>
            </a:prstTxWarp>
          </a:bodyPr>
          <a:lstStyle/>
          <a:p>
            <a:r>
              <a:rPr lang="es-ES_tradnl" smtClean="0"/>
              <a:t>Análisis de las consecuencias de la intervención en el mercado de carnes.</a:t>
            </a:r>
            <a:r>
              <a:rPr lang="es-AR" b="1" smtClean="0"/>
              <a:t> La Argentina lidera el ranking de países más proteccionistas</a:t>
            </a:r>
          </a:p>
          <a:p>
            <a:r>
              <a:rPr lang="es-AR" b="1" smtClean="0"/>
              <a:t>Es la economía en la que rigen más medidas para frenar el ingreso de productos importados</a:t>
            </a:r>
          </a:p>
          <a:p>
            <a:r>
              <a:rPr lang="es-AR" smtClean="0"/>
              <a:t>Lunes 30 de mayo de 2011 | </a:t>
            </a:r>
            <a:r>
              <a:rPr lang="es-AR" b="1" smtClean="0"/>
              <a:t>Publicado en edición impresa</a:t>
            </a:r>
            <a:endParaRPr lang="es-AR" smtClean="0"/>
          </a:p>
          <a:p>
            <a:r>
              <a:rPr lang="es-AR" smtClean="0">
                <a:hlinkClick r:id="rId3" action="ppaction://hlinkfile" tooltip="Comentá"/>
              </a:rPr>
              <a:t>Comentá (58) </a:t>
            </a:r>
            <a:endParaRPr lang="es-AR" smtClean="0"/>
          </a:p>
          <a:p>
            <a:r>
              <a:rPr lang="es-AR" b="1" smtClean="0"/>
              <a:t>Jorge Oviedo </a:t>
            </a:r>
            <a:br>
              <a:rPr lang="es-AR" b="1" smtClean="0"/>
            </a:br>
            <a:r>
              <a:rPr lang="es-AR" b="1" smtClean="0"/>
              <a:t>LA NACION</a:t>
            </a:r>
            <a:r>
              <a:rPr lang="es-AR" smtClean="0"/>
              <a:t/>
            </a:r>
            <a:br>
              <a:rPr lang="es-AR" smtClean="0"/>
            </a:br>
            <a:endParaRPr lang="es-AR" smtClean="0"/>
          </a:p>
          <a:p>
            <a:r>
              <a:rPr lang="es-AR" smtClean="0"/>
              <a:t>La Argentina se ha transformado en el país más proteccionistas del planeta por la gran cantidad de </a:t>
            </a:r>
            <a:r>
              <a:rPr lang="es-AR" b="1" smtClean="0">
                <a:hlinkClick r:id="rId4"/>
              </a:rPr>
              <a:t>medidas contra las importaciones </a:t>
            </a:r>
            <a:r>
              <a:rPr lang="es-AR" smtClean="0"/>
              <a:t>que ha adoptado y por el número de países a los que ha afectado con ellas. Con todo, la Argentina parece no tener demasiado éxito, ya que según las últimas estadísticas oficiales las importaciones </a:t>
            </a:r>
            <a:r>
              <a:rPr lang="es-AR" b="1" smtClean="0">
                <a:hlinkClick r:id="rId5"/>
              </a:rPr>
              <a:t>crecieron 38% </a:t>
            </a:r>
            <a:r>
              <a:rPr lang="es-AR" smtClean="0"/>
              <a:t>en el primer cuatrimestre del año, mientras que el valor exportado </a:t>
            </a:r>
            <a:r>
              <a:rPr lang="es-AR" b="1" smtClean="0">
                <a:hlinkClick r:id="rId6"/>
              </a:rPr>
              <a:t>creció 12% </a:t>
            </a:r>
            <a:r>
              <a:rPr lang="es-AR" smtClean="0"/>
              <a:t>por efecto del aumento de los precios, ya que los volúmenes colocados en el extranjero decrecieron.</a:t>
            </a:r>
          </a:p>
          <a:p>
            <a:r>
              <a:rPr lang="es-AR" smtClean="0"/>
              <a:t>El seguimiento del número de medidas proteccionistas que se encuentran vigentes muestra a la Argentina en el primer lugar, con 121 medidas, mientras que en segundo lugar se ubica la Federación Rusa, con 119.</a:t>
            </a:r>
          </a:p>
          <a:p>
            <a:r>
              <a:rPr lang="es-AR" smtClean="0"/>
              <a:t>Los datos pertenecen a Global Trade Alert (GTA), una organización independiente que está coordinada por el Centro para la Investigación de la Política Económica (CEPR es la sigla en inglés), una red de 750 investigadores básicamente de universidades europeas que tiene base en Londres. El GTA complementa y va más allá de las iniciativas de la Organización Mundial de Comercio y el Banco Mundial identificando los socios comerciales que pueden ser afectados por medidas estatales.</a:t>
            </a:r>
          </a:p>
          <a:p>
            <a:r>
              <a:rPr lang="es-AR" smtClean="0"/>
              <a:t>Los datos muestran que los más afectados por las restricciones argentinas son China (65 medidas), Tailandia (40), Indonesia (39), Malasia (38), Singapur (38), Corea del Sur (38), Vietnam (37), Hong Kong (35), Brasil y Paquistán (31), Corea del Norte (29), Alemania (28), Italia y España (27), Estados Unidos (25) y Uruguay (24). Las medidas se adoptan en general por tipo de productos y cada una suele afectar a más de un país.</a:t>
            </a:r>
          </a:p>
          <a:p>
            <a:r>
              <a:rPr lang="es-AR" smtClean="0"/>
              <a:t>En la página web de GTA, tanto los funcionarios como los operadores de comercio exterior pueden ingresar y reportar medidas restrictivas, lo que colabora para que la base de datos se mantenga actualizada en tiempo real. Pero en el caso de la Argentina pareciera que este método no permite medir muchas de las restricciones que no son escritas, muchas de las cuales hicieron estallar el conflicto todavía no resuelto con Brasil. Las dilaciones inexplicables, las prohibiciones de importar que no tienen fundamento alguno y que muchas veces son sólo verbales no están contabilizadas en la estadística.</a:t>
            </a:r>
          </a:p>
          <a:p>
            <a:r>
              <a:rPr lang="es-AR" smtClean="0"/>
              <a:t>Pese a las medidas de protección, la Argentina terminó 2010 con un déficit de casi US$ 1700 millones con el resto de los socios del Mercosur, básicamente por el rojo en el intercambio con Brasil, y de poco más de US$ 2000 millones con el Nafta. Justamente, varias de las medidas afectan a Brasil, Uruguay, Estados Unidos y Canadá.</a:t>
            </a:r>
          </a:p>
          <a:p>
            <a:r>
              <a:rPr lang="es-AR" b="1" smtClean="0"/>
              <a:t>En rojo</a:t>
            </a:r>
            <a:r>
              <a:rPr lang="es-AR" smtClean="0"/>
              <a:t>En los primeros cuatro meses las compras al resto del Mercosur aumentaron 31%, mientras que las ventas sólo crecieron 29%, según los datos del Indec, lo que hace prever un crecimiento del rojo comercial con esa región este año. Algo parecido ocurrió con el Nafta. Las compras crecieron 45% y las ventas sólo 36%, lo que hizo que en sólo cuatro meses se acumulara un déficit superior a la mitad del registrado en todo 2010 (US$ 1300 millones).</a:t>
            </a:r>
          </a:p>
          <a:p>
            <a:r>
              <a:rPr lang="es-AR" smtClean="0"/>
              <a:t>El Gobierno ha estado exigiendo a las compañías que inviertan y produzcan en la Argentina si quieren poder importar productos, e incluso restringiendo y hasta prohibiendo la entrada de productos a quienes no lo hacen.</a:t>
            </a:r>
          </a:p>
          <a:p>
            <a:r>
              <a:rPr lang="es-AR" smtClean="0"/>
              <a:t>Por ejemplo, paralizó el ingreso de automotores y motocicletas BMW. A otras automotrices les exigió presentar planes para reducir el volumen de compras externas y reemplazarlo por producción local.</a:t>
            </a:r>
          </a:p>
          <a:p>
            <a:r>
              <a:rPr lang="es-AR" smtClean="0"/>
              <a:t>Fuentes del sector además aseguraron que los que se demoraron en hacer las presentaciones sufrieron otra clase de presiones. Según los informantes, algunas amenazas de sanciones por supuestos incumplimientos impositivos y la eliminación de preferencias arancelarias para algunos modelos habrían tenido ese origen. Curiosamente, la Argentina enfrenta tensiones comerciales con Chile por la aplicación de medidas proteccionistas, pero sin embargo en 2010 el saldo comercial le resultó superavitario en casi US$ 3600 millones. Según Global Trade Alert, el país trasandino está afectado por 24 medidas argentinas, aunque también Chile aplicó diferentes medidas contra productos argentinos.</a:t>
            </a:r>
          </a:p>
          <a:p>
            <a:r>
              <a:rPr lang="es-AR" smtClean="0"/>
              <a:t>Según las estadísticas, la Argentina aparece como un país con un mercado mucho más cerrado que los europeos, a los que el Gobierno suele citar como justificación para las restricciones y subsidios que aplica. La lista de medidas argentinas incluye las famosas licencias no automáticas que han causado el encontronazo con Brasil, la aplicación de cuotas y de precios de referencia.</a:t>
            </a:r>
          </a:p>
          <a:p>
            <a:r>
              <a:rPr lang="es-AR" smtClean="0"/>
              <a:t>La gran cantidad de medidas que afectan a países asiáticos tiene que ver con la protección del mercado textil realizada por la actual administración. Se trata de un sector que habitualmente defiende las medidas de restricción a las importaciones y que últimamente también respaldó a la actual administración en el diferendo con Brasil.</a:t>
            </a:r>
          </a:p>
          <a:p>
            <a:r>
              <a:rPr lang="es-AR" smtClean="0"/>
              <a:t>La Argentina también aparece en las estadísticas de Global Trade Alert como afectada por 236 medidas restrictivas de otros países. De Brasil sólo figuran ocho. El primer puesto es claramente para quien disputa el podio del más proteccionista del mundo: Rusia, con 21 decisiones para restringir compras a nuestro país.</a:t>
            </a:r>
          </a:p>
          <a:p>
            <a:r>
              <a:rPr lang="es-AR" smtClean="0"/>
              <a:t>Con todo, la Argentina no es el más afectado en cantidad de medidas por Rusia, que ha elevado el mayor número de barreras, siempre según GTA, contra sus vecinos europeos y algunos de los que fueron satélites de la desaparecida Unión Soviética</a:t>
            </a:r>
          </a:p>
          <a:p>
            <a:pPr eaLnBrk="1" hangingPunct="1">
              <a:spcBef>
                <a:spcPct val="0"/>
              </a:spcBef>
            </a:pPr>
            <a:endParaRPr lang="es-ES_tradnl" smtClean="0"/>
          </a:p>
        </p:txBody>
      </p:sp>
      <p:sp>
        <p:nvSpPr>
          <p:cNvPr id="327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F5DEB-F765-4B99-B274-116D48178934}" type="slidenum">
              <a:rPr lang="es-ES_tradnl" smtClean="0"/>
              <a:pPr fontAlgn="base">
                <a:spcBef>
                  <a:spcPct val="0"/>
                </a:spcBef>
                <a:spcAft>
                  <a:spcPct val="0"/>
                </a:spcAft>
                <a:defRPr/>
              </a:pPr>
              <a:t>88</a:t>
            </a:fld>
            <a:endParaRPr lang="es-ES_tradnl"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61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Análisis de las consecuencias de la inflación reprimida e ignorada.  La falta de tolerancia e indiferencia en la sociedad a todo nivel.</a:t>
            </a:r>
          </a:p>
        </p:txBody>
      </p:sp>
      <p:sp>
        <p:nvSpPr>
          <p:cNvPr id="327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D71BCB-B9DA-4E50-BC83-22F753304EF0}" type="slidenum">
              <a:rPr lang="es-ES_tradnl" smtClean="0"/>
              <a:pPr fontAlgn="base">
                <a:spcBef>
                  <a:spcPct val="0"/>
                </a:spcBef>
                <a:spcAft>
                  <a:spcPct val="0"/>
                </a:spcAft>
                <a:defRPr/>
              </a:pPr>
              <a:t>89</a:t>
            </a:fld>
            <a:endParaRPr lang="es-ES_tradnl"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7219"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 Si una persona sueña, es sólo un sueño. Si muchos sueñan juntos, es el principio de algo nuevo “ . Refrán brasilero.</a:t>
            </a:r>
          </a:p>
          <a:p>
            <a:endParaRPr lang="es-AR" smtClean="0"/>
          </a:p>
          <a:p>
            <a:r>
              <a:rPr lang="es-AR" b="1" smtClean="0"/>
              <a:t>Eclecticismo</a:t>
            </a:r>
          </a:p>
          <a:p>
            <a:r>
              <a:rPr lang="es-AR" smtClean="0"/>
              <a:t>De Wikipedia, la enciclopedia libre</a:t>
            </a:r>
          </a:p>
          <a:p>
            <a:r>
              <a:rPr lang="es-AR" smtClean="0"/>
              <a:t>Saltar a </a:t>
            </a:r>
            <a:r>
              <a:rPr lang="es-AR" smtClean="0">
                <a:hlinkClick r:id="rId3" action="ppaction://hlinkfile"/>
              </a:rPr>
              <a:t>navegación</a:t>
            </a:r>
            <a:r>
              <a:rPr lang="es-AR" smtClean="0"/>
              <a:t>, </a:t>
            </a:r>
            <a:r>
              <a:rPr lang="es-AR" smtClean="0">
                <a:hlinkClick r:id="rId4" action="ppaction://hlinkfile"/>
              </a:rPr>
              <a:t>búsqueda</a:t>
            </a:r>
            <a:endParaRPr lang="es-AR" smtClean="0"/>
          </a:p>
          <a:p>
            <a:r>
              <a:rPr lang="es-AR" i="1" smtClean="0"/>
              <a:t>Este artículo trata sobre filosofía. Para el arte, véase </a:t>
            </a:r>
            <a:r>
              <a:rPr lang="es-AR" i="1" smtClean="0">
                <a:hlinkClick r:id="rId5" action="ppaction://hlinkfile" tooltip="Eclecticismo (arte)"/>
              </a:rPr>
              <a:t>Eclecticismo (arte)</a:t>
            </a:r>
            <a:r>
              <a:rPr lang="es-AR" i="1" smtClean="0"/>
              <a:t>.</a:t>
            </a:r>
            <a:endParaRPr lang="es-AR" smtClean="0"/>
          </a:p>
          <a:p>
            <a:r>
              <a:rPr lang="es-AR" b="1" smtClean="0"/>
              <a:t>Eclecticismo</a:t>
            </a:r>
            <a:r>
              <a:rPr lang="es-AR" smtClean="0"/>
              <a:t> (del griego eklegein, «escoger»), es en </a:t>
            </a:r>
            <a:r>
              <a:rPr lang="es-AR" smtClean="0">
                <a:hlinkClick r:id="rId6" action="ppaction://hlinkfile" tooltip="Filosofía"/>
              </a:rPr>
              <a:t>Filosofía</a:t>
            </a:r>
            <a:r>
              <a:rPr lang="es-AR" smtClean="0"/>
              <a:t> la escuela de pensamiento que se caracteriza por escoger (sin principios determinados) concepciones filosóficas, puntos de vista, ideas y valoraciones entre las demás escuelas que se asumen que puedan llegar a ser compatibles de forma coherente, combinándolas y mezclándolas aunque el resultado pueda ser a menudo contrapuesto sin llegar a formar un todo orgánico.</a:t>
            </a:r>
          </a:p>
          <a:p>
            <a:r>
              <a:rPr lang="es-AR" b="1" smtClean="0"/>
              <a:t>[</a:t>
            </a:r>
            <a:r>
              <a:rPr lang="es-AR" b="1" smtClean="0">
                <a:hlinkClick r:id="rId7" action="ppaction://hlinkfile" tooltip="Editar sección: Historia y desarrollo"/>
              </a:rPr>
              <a:t>editar</a:t>
            </a:r>
            <a:r>
              <a:rPr lang="es-AR" b="1" smtClean="0"/>
              <a:t>] Historia y desarrollo</a:t>
            </a:r>
          </a:p>
          <a:p>
            <a:r>
              <a:rPr lang="es-AR" smtClean="0"/>
              <a:t>El eclecticismo se produjo en Grecia a partir del siglo II a. C (Cesar León y Platón), como una forma de sintetizar los grandes hallazgos intelectuales de la filosofía clásica anterior de los </a:t>
            </a:r>
            <a:r>
              <a:rPr lang="es-AR" smtClean="0">
                <a:hlinkClick r:id="rId8" action="ppaction://hlinkfile" tooltip="Presocráticos"/>
              </a:rPr>
              <a:t>presocráticos</a:t>
            </a:r>
            <a:r>
              <a:rPr lang="es-AR" smtClean="0"/>
              <a:t>, </a:t>
            </a:r>
            <a:r>
              <a:rPr lang="es-AR" smtClean="0">
                <a:hlinkClick r:id="rId9" action="ppaction://hlinkfile" tooltip="Platón"/>
              </a:rPr>
              <a:t>Platón</a:t>
            </a:r>
            <a:r>
              <a:rPr lang="es-AR" smtClean="0"/>
              <a:t> y </a:t>
            </a:r>
            <a:r>
              <a:rPr lang="es-AR" smtClean="0">
                <a:hlinkClick r:id="rId3" action="ppaction://hlinkfile" tooltip="Aristóteles"/>
              </a:rPr>
              <a:t>Aristóteles</a:t>
            </a:r>
            <a:r>
              <a:rPr lang="es-AR" smtClean="0"/>
              <a:t>. Por ejemplo, </a:t>
            </a:r>
            <a:r>
              <a:rPr lang="es-AR" smtClean="0">
                <a:hlinkClick r:id="rId4" action="ppaction://hlinkfile" tooltip="Antíoco de Ascalón"/>
              </a:rPr>
              <a:t>Antíoco de Ascalón</a:t>
            </a:r>
            <a:r>
              <a:rPr lang="es-AR" smtClean="0"/>
              <a:t> compaginó el </a:t>
            </a:r>
            <a:r>
              <a:rPr lang="es-AR" smtClean="0">
                <a:hlinkClick r:id="rId10" action="ppaction://hlinkfile" tooltip="Estoicismo"/>
              </a:rPr>
              <a:t>estoicismo</a:t>
            </a:r>
            <a:r>
              <a:rPr lang="es-AR" smtClean="0"/>
              <a:t> y el </a:t>
            </a:r>
            <a:r>
              <a:rPr lang="es-AR" smtClean="0">
                <a:hlinkClick r:id="rId11" action="ppaction://hlinkfile" tooltip="Escepticismo"/>
              </a:rPr>
              <a:t>escepticismo</a:t>
            </a:r>
            <a:r>
              <a:rPr lang="es-AR" smtClean="0"/>
              <a:t>, y </a:t>
            </a:r>
            <a:r>
              <a:rPr lang="es-AR" smtClean="0">
                <a:hlinkClick r:id="rId12" action="ppaction://hlinkfile" tooltip="Panecio de Rodas"/>
              </a:rPr>
              <a:t>Panecio de Rodas</a:t>
            </a:r>
            <a:r>
              <a:rPr lang="es-AR" smtClean="0"/>
              <a:t> basó su pensamiento en el </a:t>
            </a:r>
            <a:r>
              <a:rPr lang="es-AR" smtClean="0">
                <a:hlinkClick r:id="rId13" action="ppaction://hlinkfile" tooltip="Platonismo"/>
              </a:rPr>
              <a:t>platonismo</a:t>
            </a:r>
            <a:r>
              <a:rPr lang="es-AR" smtClean="0"/>
              <a:t> y el </a:t>
            </a:r>
            <a:r>
              <a:rPr lang="es-AR" smtClean="0">
                <a:hlinkClick r:id="rId10" action="ppaction://hlinkfile" tooltip="Estoicismo"/>
              </a:rPr>
              <a:t>estoicismo</a:t>
            </a:r>
            <a:r>
              <a:rPr lang="es-AR" smtClean="0"/>
              <a:t>.</a:t>
            </a:r>
          </a:p>
          <a:p>
            <a:r>
              <a:rPr lang="es-AR" smtClean="0"/>
              <a:t>Los pensadores romanos, que nunca desarrollaron un sistema filosófico propio, se inclinaron por este tipo de pensamiento: </a:t>
            </a:r>
            <a:r>
              <a:rPr lang="es-AR" smtClean="0">
                <a:hlinkClick r:id="rId14" action="ppaction://hlinkfile" tooltip="Cicerón"/>
              </a:rPr>
              <a:t>Cicerón</a:t>
            </a:r>
            <a:r>
              <a:rPr lang="es-AR" smtClean="0"/>
              <a:t>, por ejemplo, que asimiló teorías del estoicismo, del escepticismo y de los </a:t>
            </a:r>
            <a:r>
              <a:rPr lang="es-AR" smtClean="0">
                <a:hlinkClick r:id="rId15" action="ppaction://hlinkfile" tooltip="Escuela peripatética"/>
              </a:rPr>
              <a:t>peripatéticos</a:t>
            </a:r>
            <a:r>
              <a:rPr lang="es-AR" smtClean="0"/>
              <a:t>, sin considerar su desunión esencial.</a:t>
            </a:r>
          </a:p>
          <a:p>
            <a:r>
              <a:rPr lang="es-AR" smtClean="0"/>
              <a:t>Entre los cristianos, </a:t>
            </a:r>
            <a:r>
              <a:rPr lang="es-AR" smtClean="0">
                <a:hlinkClick r:id="rId16" action="ppaction://hlinkfile" tooltip="Clemente de Alejandría"/>
              </a:rPr>
              <a:t>Clemente de Alejandría</a:t>
            </a:r>
            <a:r>
              <a:rPr lang="es-AR" smtClean="0"/>
              <a:t> y </a:t>
            </a:r>
            <a:r>
              <a:rPr lang="es-AR" smtClean="0">
                <a:hlinkClick r:id="rId17" action="ppaction://hlinkfile" tooltip="Orígenes"/>
              </a:rPr>
              <a:t>Orígenes</a:t>
            </a:r>
            <a:r>
              <a:rPr lang="es-AR" smtClean="0"/>
              <a:t> combinaron la </a:t>
            </a:r>
            <a:r>
              <a:rPr lang="es-AR" smtClean="0">
                <a:hlinkClick r:id="rId18" action="ppaction://hlinkfile" tooltip="Metafísica"/>
              </a:rPr>
              <a:t>metafísica</a:t>
            </a:r>
            <a:r>
              <a:rPr lang="es-AR" smtClean="0"/>
              <a:t> griega y las ideas judeocristianas de las Santas Escrituras. Ya a fines de la Edad Media, el maestro de la </a:t>
            </a:r>
            <a:r>
              <a:rPr lang="es-AR" smtClean="0">
                <a:hlinkClick r:id="rId19" action="ppaction://hlinkfile" tooltip="Devotio moderna"/>
              </a:rPr>
              <a:t>Devotio moderna</a:t>
            </a:r>
            <a:r>
              <a:rPr lang="es-AR" smtClean="0"/>
              <a:t> </a:t>
            </a:r>
            <a:r>
              <a:rPr lang="es-AR" smtClean="0">
                <a:hlinkClick r:id="rId20" action="ppaction://hlinkfile" tooltip="Eckhart"/>
              </a:rPr>
              <a:t>Eckhart</a:t>
            </a:r>
            <a:r>
              <a:rPr lang="es-AR" smtClean="0"/>
              <a:t> formuló un sistema de filosofía cristiana basado en Aristóteles, sus comentaristas árabes medievales, el </a:t>
            </a:r>
            <a:r>
              <a:rPr lang="es-AR" smtClean="0">
                <a:hlinkClick r:id="rId21" action="ppaction://hlinkfile" tooltip="Neoplatonismo"/>
              </a:rPr>
              <a:t>neoplatonismo</a:t>
            </a:r>
            <a:r>
              <a:rPr lang="es-AR" smtClean="0"/>
              <a:t> y la </a:t>
            </a:r>
            <a:r>
              <a:rPr lang="es-AR" smtClean="0">
                <a:hlinkClick r:id="rId22" action="ppaction://hlinkfile" tooltip="Cábala"/>
              </a:rPr>
              <a:t>Cábala</a:t>
            </a:r>
            <a:r>
              <a:rPr lang="es-AR" smtClean="0"/>
              <a:t> o mística hebrea.</a:t>
            </a:r>
          </a:p>
          <a:p>
            <a:r>
              <a:rPr lang="es-AR" b="1" smtClean="0"/>
              <a:t>[</a:t>
            </a:r>
            <a:r>
              <a:rPr lang="es-AR" b="1" smtClean="0">
                <a:hlinkClick r:id="rId23" action="ppaction://hlinkfile" tooltip="Editar sección: Eclecticismo en Europa"/>
              </a:rPr>
              <a:t>editar</a:t>
            </a:r>
            <a:r>
              <a:rPr lang="es-AR" b="1" smtClean="0"/>
              <a:t>] Eclecticismo en Europa</a:t>
            </a:r>
          </a:p>
          <a:p>
            <a:r>
              <a:rPr lang="es-AR" smtClean="0"/>
              <a:t>En España, desarrolló en el seno de la </a:t>
            </a:r>
            <a:r>
              <a:rPr lang="es-AR" smtClean="0">
                <a:hlinkClick r:id="rId24" action="ppaction://hlinkfile" tooltip="Ilustración"/>
              </a:rPr>
              <a:t>Ilustración</a:t>
            </a:r>
            <a:r>
              <a:rPr lang="es-AR" smtClean="0"/>
              <a:t> del siglo XVIII como única escuela alternativa a la </a:t>
            </a:r>
            <a:r>
              <a:rPr lang="es-AR" smtClean="0">
                <a:hlinkClick r:id="rId25" action="ppaction://hlinkfile" tooltip="Escolástica"/>
              </a:rPr>
              <a:t>escolástica</a:t>
            </a:r>
            <a:r>
              <a:rPr lang="es-AR" smtClean="0"/>
              <a:t> dominante sin suscitar los recelos de la </a:t>
            </a:r>
            <a:r>
              <a:rPr lang="es-AR" smtClean="0">
                <a:hlinkClick r:id="rId26" action="ppaction://hlinkfile" tooltip="Inquisición"/>
              </a:rPr>
              <a:t>Inquisición</a:t>
            </a:r>
            <a:r>
              <a:rPr lang="es-AR" smtClean="0"/>
              <a:t> y en ese sentido destacan pensadores como </a:t>
            </a:r>
            <a:r>
              <a:rPr lang="es-AR" smtClean="0">
                <a:hlinkClick r:id="rId27" action="ppaction://hlinkfile" tooltip="Benito Jerónimo Feijoo"/>
              </a:rPr>
              <a:t>Benito Jerónimo Feijoo</a:t>
            </a:r>
            <a:r>
              <a:rPr lang="es-AR" smtClean="0"/>
              <a:t> o el médico y lógico </a:t>
            </a:r>
            <a:r>
              <a:rPr lang="es-AR" smtClean="0">
                <a:hlinkClick r:id="rId28" action="ppaction://hlinkfile" tooltip="Andrés Piquer"/>
              </a:rPr>
              <a:t>Andrés Piquer</a:t>
            </a:r>
            <a:r>
              <a:rPr lang="es-AR" smtClean="0"/>
              <a:t>.</a:t>
            </a:r>
          </a:p>
          <a:p>
            <a:r>
              <a:rPr lang="es-AR" smtClean="0"/>
              <a:t>En el siglo XIX rebrotó aún el eclecticismo en Francia a través de la obra del filósofo </a:t>
            </a:r>
            <a:r>
              <a:rPr lang="es-AR" smtClean="0">
                <a:hlinkClick r:id="rId29" action="ppaction://hlinkfile" tooltip="Victor Cousin"/>
              </a:rPr>
              <a:t>Victor Cousin</a:t>
            </a:r>
            <a:r>
              <a:rPr lang="es-AR" smtClean="0"/>
              <a:t>, que trató de unir el </a:t>
            </a:r>
            <a:r>
              <a:rPr lang="es-AR" smtClean="0">
                <a:hlinkClick r:id="rId30" action="ppaction://hlinkfile" tooltip="Idealismo"/>
              </a:rPr>
              <a:t>idealismo</a:t>
            </a:r>
            <a:r>
              <a:rPr lang="es-AR" smtClean="0"/>
              <a:t> de </a:t>
            </a:r>
            <a:r>
              <a:rPr lang="es-AR" smtClean="0">
                <a:hlinkClick r:id="rId31" action="ppaction://hlinkfile" tooltip="Emmanuel Kant"/>
              </a:rPr>
              <a:t>Emmanuel Kant</a:t>
            </a:r>
            <a:r>
              <a:rPr lang="es-AR" smtClean="0"/>
              <a:t>, la filosofía del sentido común y las doctrinas inductivas de </a:t>
            </a:r>
            <a:r>
              <a:rPr lang="es-AR" smtClean="0">
                <a:hlinkClick r:id="rId32" action="ppaction://hlinkfile" tooltip="René Descartes"/>
              </a:rPr>
              <a:t>René Descartes</a:t>
            </a:r>
            <a:r>
              <a:rPr lang="es-AR" smtClean="0"/>
              <a:t>.</a:t>
            </a:r>
          </a:p>
          <a:p>
            <a:r>
              <a:rPr lang="es-AR" smtClean="0"/>
              <a:t>Obtenido de «</a:t>
            </a:r>
            <a:r>
              <a:rPr lang="es-AR" smtClean="0">
                <a:hlinkClick r:id="rId33"/>
              </a:rPr>
              <a:t>http://es.wikipedia.org/wiki/Eclecticismo</a:t>
            </a:r>
            <a:r>
              <a:rPr lang="es-AR" smtClean="0"/>
              <a:t>»</a:t>
            </a:r>
          </a:p>
          <a:p>
            <a:r>
              <a:rPr lang="es-AR" smtClean="0">
                <a:hlinkClick r:id="rId34" action="ppaction://hlinkfile" tooltip="Especial:Categorías"/>
              </a:rPr>
              <a:t>Categorías</a:t>
            </a:r>
            <a:r>
              <a:rPr lang="es-AR" smtClean="0"/>
              <a:t>: </a:t>
            </a:r>
            <a:r>
              <a:rPr lang="es-AR" smtClean="0">
                <a:hlinkClick r:id="rId35" action="ppaction://hlinkfile" tooltip="Categoría:Doctrinas filosóficas"/>
              </a:rPr>
              <a:t>Doctrinas filosóficas</a:t>
            </a:r>
            <a:r>
              <a:rPr lang="es-AR" smtClean="0"/>
              <a:t> | </a:t>
            </a:r>
            <a:r>
              <a:rPr lang="es-AR" smtClean="0">
                <a:hlinkClick r:id="rId36" action="ppaction://hlinkfile" tooltip="Categoría:Sincretismo"/>
              </a:rPr>
              <a:t>Sincretismo</a:t>
            </a:r>
            <a:endParaRPr lang="es-AR" smtClean="0"/>
          </a:p>
          <a:p>
            <a:endParaRPr lang="es-AR" smtClean="0"/>
          </a:p>
        </p:txBody>
      </p:sp>
      <p:sp>
        <p:nvSpPr>
          <p:cNvPr id="4" name="3 Marcador de número de diapositiva"/>
          <p:cNvSpPr>
            <a:spLocks noGrp="1"/>
          </p:cNvSpPr>
          <p:nvPr>
            <p:ph type="sldNum" sz="quarter" idx="5"/>
          </p:nvPr>
        </p:nvSpPr>
        <p:spPr/>
        <p:txBody>
          <a:bodyPr/>
          <a:lstStyle/>
          <a:p>
            <a:pPr>
              <a:defRPr/>
            </a:pPr>
            <a:fld id="{BDFE7496-A7D7-47E4-AF6E-1DA8CFF34D27}" type="slidenum">
              <a:rPr lang="es-AR" smtClean="0"/>
              <a:pPr>
                <a:defRPr/>
              </a:pPr>
              <a:t>90</a:t>
            </a:fld>
            <a:endParaRPr lang="es-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8243" name="2 Marcador de notas"/>
          <p:cNvSpPr>
            <a:spLocks noGrp="1"/>
          </p:cNvSpPr>
          <p:nvPr>
            <p:ph type="body" idx="1"/>
          </p:nvPr>
        </p:nvSpPr>
        <p:spPr bwMode="auto">
          <a:noFill/>
        </p:spPr>
        <p:txBody>
          <a:bodyPr wrap="square" numCol="1" anchor="t" anchorCtr="0" compatLnSpc="1">
            <a:prstTxWarp prst="textNoShape">
              <a:avLst/>
            </a:prstTxWarp>
          </a:bodyPr>
          <a:lstStyle/>
          <a:p>
            <a:r>
              <a:rPr lang="es-AR" smtClean="0"/>
              <a:t>“ Si una persona sueña, es sólo un sueño. Si muchos sueñan juntos, es el principio de algo nuevo “ . Refrán brasilero.</a:t>
            </a:r>
          </a:p>
        </p:txBody>
      </p:sp>
      <p:sp>
        <p:nvSpPr>
          <p:cNvPr id="4" name="3 Marcador de número de diapositiva"/>
          <p:cNvSpPr>
            <a:spLocks noGrp="1"/>
          </p:cNvSpPr>
          <p:nvPr>
            <p:ph type="sldNum" sz="quarter" idx="5"/>
          </p:nvPr>
        </p:nvSpPr>
        <p:spPr/>
        <p:txBody>
          <a:bodyPr/>
          <a:lstStyle/>
          <a:p>
            <a:pPr>
              <a:defRPr/>
            </a:pPr>
            <a:fld id="{9F55C108-07D9-441E-878B-506D6857946B}" type="slidenum">
              <a:rPr lang="es-AR" smtClean="0"/>
              <a:pPr>
                <a:defRPr/>
              </a:pPr>
              <a:t>91</a:t>
            </a:fld>
            <a:endParaRPr 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240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ANÉCDOTA DE LA MONEDA : Si yo tengo una moneda y tu tienes otra , ambos tenemos una moneda. Si yo te doy mi moneda y tu me dás la tuya, ambos seguimos teniendo una moneda. Pero si yo tengo una idea y tu tienes otra idea, ambos tenemos una idea. Si yo te comunico mi idea y tu me comunicas la tuya, ambos tendremos dos ideas. ( charla de J.CRUZ JAIME ).</a:t>
            </a:r>
          </a:p>
          <a:p>
            <a:pPr eaLnBrk="1" hangingPunct="1">
              <a:spcBef>
                <a:spcPct val="0"/>
              </a:spcBef>
            </a:pPr>
            <a:endParaRPr lang="es-AR" smtClean="0"/>
          </a:p>
          <a:p>
            <a:pPr eaLnBrk="1" hangingPunct="1">
              <a:spcBef>
                <a:spcPct val="0"/>
              </a:spcBef>
            </a:pPr>
            <a:r>
              <a:rPr lang="es-AR" smtClean="0"/>
              <a:t>Tanto el temario como las opiniones que aquí se viertan son responsabilidad exclusiva del expositor no involucrando de ningún modo ni grado a nuestro CONSEJO PROFESIONAL. </a:t>
            </a:r>
          </a:p>
          <a:p>
            <a:pPr eaLnBrk="1" hangingPunct="1">
              <a:spcBef>
                <a:spcPct val="0"/>
              </a:spcBef>
            </a:pPr>
            <a:endParaRPr lang="es-AR"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98D2F4-26A8-456D-B47D-3C339289613B}" type="slidenum">
              <a:rPr lang="es-AR" smtClean="0"/>
              <a:pPr fontAlgn="base">
                <a:spcBef>
                  <a:spcPct val="0"/>
                </a:spcBef>
                <a:spcAft>
                  <a:spcPct val="0"/>
                </a:spcAft>
                <a:defRPr/>
              </a:pPr>
              <a:t>4</a:t>
            </a:fld>
            <a:endParaRPr lang="es-A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926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Para que todas las citas no sean hechas a extranjeras, se recurre a nuestra tradición.</a:t>
            </a:r>
          </a:p>
        </p:txBody>
      </p:sp>
      <p:sp>
        <p:nvSpPr>
          <p:cNvPr id="532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39E96-2E5C-4C8F-8EC3-8528BB1C1DFC}" type="slidenum">
              <a:rPr lang="es-ES_tradnl" smtClean="0"/>
              <a:pPr fontAlgn="base">
                <a:spcBef>
                  <a:spcPct val="0"/>
                </a:spcBef>
                <a:spcAft>
                  <a:spcPct val="0"/>
                </a:spcAft>
                <a:defRPr/>
              </a:pPr>
              <a:t>94</a:t>
            </a:fld>
            <a:endParaRPr lang="es-ES_trad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34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z="1600" smtClean="0"/>
              <a:t>“ Es de personas bien nacidas el ser agradecidas “  ( Refrán español ).</a:t>
            </a:r>
          </a:p>
          <a:p>
            <a:pPr eaLnBrk="1" hangingPunct="1">
              <a:spcBef>
                <a:spcPct val="0"/>
              </a:spcBef>
            </a:pPr>
            <a:endParaRPr lang="es-AR" sz="1600"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B7362-FFD0-4736-9624-E01C09BCCB75}" type="slidenum">
              <a:rPr lang="es-AR" smtClean="0"/>
              <a:pPr fontAlgn="base">
                <a:spcBef>
                  <a:spcPct val="0"/>
                </a:spcBef>
                <a:spcAft>
                  <a:spcPct val="0"/>
                </a:spcAft>
                <a:defRPr/>
              </a:pPr>
              <a:t>5</a:t>
            </a:fld>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44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 Hasta una hoja de papel pesa menos cuando dos la levantan “. Proverbio coreano.</a:t>
            </a:r>
          </a:p>
        </p:txBody>
      </p:sp>
      <p:sp>
        <p:nvSpPr>
          <p:cNvPr id="22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60AF0D-CF37-48B6-99E5-CED5E88FAD29}" type="slidenum">
              <a:rPr lang="es-AR" smtClean="0"/>
              <a:pPr fontAlgn="base">
                <a:spcBef>
                  <a:spcPct val="0"/>
                </a:spcBef>
                <a:spcAft>
                  <a:spcPct val="0"/>
                </a:spcAft>
                <a:defRPr/>
              </a:pPr>
              <a:t>6</a:t>
            </a:fld>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54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 Un ejemplo vale más que mil palabras “.</a:t>
            </a:r>
          </a:p>
          <a:p>
            <a:pPr eaLnBrk="1" hangingPunct="1">
              <a:spcBef>
                <a:spcPct val="0"/>
              </a:spcBef>
            </a:pPr>
            <a:endParaRPr lang="es-AR" smtClean="0"/>
          </a:p>
          <a:p>
            <a:pPr eaLnBrk="1" hangingPunct="1">
              <a:spcBef>
                <a:spcPct val="0"/>
              </a:spcBef>
            </a:pPr>
            <a:r>
              <a:rPr lang="es-AR" smtClean="0"/>
              <a:t>“ Más mueven los ejemplos que las palabras “ ( SENECA ).</a:t>
            </a:r>
          </a:p>
        </p:txBody>
      </p:sp>
      <p:sp>
        <p:nvSpPr>
          <p:cNvPr id="235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C6A4E1-67FC-4561-9F76-7FC953B00089}" type="slidenum">
              <a:rPr lang="es-AR" smtClean="0"/>
              <a:pPr fontAlgn="base">
                <a:spcBef>
                  <a:spcPct val="0"/>
                </a:spcBef>
                <a:spcAft>
                  <a:spcPct val="0"/>
                </a:spcAft>
                <a:defRPr/>
              </a:pPr>
              <a:t>7</a:t>
            </a:fld>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64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 Aún la muerte es más dulce que las ataduras de la ignorancia “ ( Sathya SAI BABA ). “ Aprender a apreHender, aprendiendo a olvidar “. “ Knowledge Society “ </a:t>
            </a:r>
          </a:p>
          <a:p>
            <a:pPr eaLnBrk="1" hangingPunct="1">
              <a:spcBef>
                <a:spcPct val="0"/>
              </a:spcBef>
            </a:pPr>
            <a:endParaRPr lang="es-AR" smtClean="0"/>
          </a:p>
          <a:p>
            <a:pPr eaLnBrk="1" hangingPunct="1">
              <a:spcBef>
                <a:spcPct val="0"/>
              </a:spcBef>
            </a:pPr>
            <a:r>
              <a:rPr lang="es-AR" b="1" smtClean="0"/>
              <a:t>LAS TRES “ E “</a:t>
            </a:r>
            <a:endParaRPr lang="es-AR" smtClean="0"/>
          </a:p>
          <a:p>
            <a:pPr eaLnBrk="1" hangingPunct="1">
              <a:spcBef>
                <a:spcPct val="0"/>
              </a:spcBef>
            </a:pPr>
            <a:endParaRPr lang="es-AR" b="1" smtClean="0"/>
          </a:p>
          <a:p>
            <a:pPr eaLnBrk="1" hangingPunct="1">
              <a:buFontTx/>
              <a:buChar char="•"/>
            </a:pPr>
            <a:r>
              <a:rPr lang="es-AR" b="1" smtClean="0"/>
              <a:t>EQUIDAD </a:t>
            </a:r>
            <a:r>
              <a:rPr lang="es-AR" smtClean="0"/>
              <a:t>( postulado básico de nuestra profesión );</a:t>
            </a:r>
          </a:p>
          <a:p>
            <a:pPr eaLnBrk="1" hangingPunct="1">
              <a:buFontTx/>
              <a:buChar char="•"/>
            </a:pPr>
            <a:r>
              <a:rPr lang="es-AR" b="1" smtClean="0"/>
              <a:t>ETICA</a:t>
            </a:r>
            <a:r>
              <a:rPr lang="es-AR" smtClean="0"/>
              <a:t> ( definirla y citar que el padre de la ciencia económica, A.SMITH lo fue siendo profesor de Filosofía y ética en la Universidad de Edimburgo );</a:t>
            </a:r>
          </a:p>
          <a:p>
            <a:pPr eaLnBrk="1" hangingPunct="1">
              <a:buFontTx/>
              <a:buChar char="•"/>
            </a:pPr>
            <a:r>
              <a:rPr lang="es-AR" b="1" smtClean="0"/>
              <a:t>EDUCACION</a:t>
            </a:r>
            <a:r>
              <a:rPr lang="es-AR" smtClean="0"/>
              <a:t> : ( definir “ Es la enseñanza de contenidos públicos, válidos en tanto tales “ …</a:t>
            </a:r>
          </a:p>
          <a:p>
            <a:pPr lvl="1" eaLnBrk="1" hangingPunct="1">
              <a:buFontTx/>
              <a:buChar char="•"/>
            </a:pPr>
            <a:r>
              <a:rPr lang="es-AR" smtClean="0"/>
              <a:t>“ De qué nos sirve saber qué es la recta si no sabemos qué es la rectitud “ ( SÉNECA).</a:t>
            </a:r>
          </a:p>
          <a:p>
            <a:pPr eaLnBrk="1" hangingPunct="1">
              <a:buFontTx/>
              <a:buChar char="•"/>
            </a:pPr>
            <a:r>
              <a:rPr lang="es-AR" smtClean="0"/>
              <a:t>“ Si un niño aprende más de geografía que de moral, seguro que equivocará el camino “ ( J.NAROSKY).</a:t>
            </a:r>
          </a:p>
          <a:p>
            <a:pPr eaLnBrk="1" hangingPunct="1">
              <a:buFontTx/>
              <a:buChar char="•"/>
            </a:pPr>
            <a:r>
              <a:rPr lang="es-AR" b="1" smtClean="0"/>
              <a:t>“ sciencia et laborum cum cumstancia y probitá “</a:t>
            </a:r>
          </a:p>
          <a:p>
            <a:pPr eaLnBrk="1" hangingPunct="1">
              <a:buFontTx/>
              <a:buChar char="•"/>
            </a:pPr>
            <a:r>
              <a:rPr lang="es-AR" b="1" smtClean="0"/>
              <a:t>( chequear la ortografia )</a:t>
            </a:r>
          </a:p>
          <a:p>
            <a:pPr eaLnBrk="1" hangingPunct="1">
              <a:spcBef>
                <a:spcPct val="0"/>
              </a:spcBef>
            </a:pPr>
            <a:endParaRPr lang="es-AR" smtClean="0"/>
          </a:p>
          <a:p>
            <a:pPr eaLnBrk="1" hangingPunct="1">
              <a:spcBef>
                <a:spcPct val="0"/>
              </a:spcBef>
            </a:pPr>
            <a:endParaRPr lang="es-AR" smtClean="0"/>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8BBF1A-BA49-4A6F-B653-346A61548003}" type="slidenum">
              <a:rPr lang="es-AR" smtClean="0"/>
              <a:pPr fontAlgn="base">
                <a:spcBef>
                  <a:spcPct val="0"/>
                </a:spcBef>
                <a:spcAft>
                  <a:spcPct val="0"/>
                </a:spcAft>
                <a:defRPr/>
              </a:pPr>
              <a:t>8</a:t>
            </a:fld>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075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smtClean="0"/>
              <a:t>“ Aún la muerte es más dulce que las ataduras de la ignorancia “ ( Sathya SAI BABA ). “ Aprender a apreHender, aprendiendo a olvidar “. “ Knowledge Society “ </a:t>
            </a:r>
          </a:p>
          <a:p>
            <a:pPr eaLnBrk="1" hangingPunct="1">
              <a:spcBef>
                <a:spcPct val="0"/>
              </a:spcBef>
            </a:pPr>
            <a:endParaRPr lang="es-AR" smtClean="0"/>
          </a:p>
          <a:p>
            <a:pPr eaLnBrk="1" hangingPunct="1">
              <a:spcBef>
                <a:spcPct val="0"/>
              </a:spcBef>
            </a:pPr>
            <a:r>
              <a:rPr lang="es-AR" b="1" smtClean="0"/>
              <a:t>LAS TRES “ E “</a:t>
            </a:r>
            <a:endParaRPr lang="es-AR" smtClean="0"/>
          </a:p>
          <a:p>
            <a:pPr eaLnBrk="1" hangingPunct="1">
              <a:spcBef>
                <a:spcPct val="0"/>
              </a:spcBef>
            </a:pPr>
            <a:endParaRPr lang="es-AR" b="1" smtClean="0"/>
          </a:p>
          <a:p>
            <a:pPr eaLnBrk="1" hangingPunct="1">
              <a:buFontTx/>
              <a:buChar char="•"/>
            </a:pPr>
            <a:r>
              <a:rPr lang="es-AR" b="1" smtClean="0"/>
              <a:t>EQUIDAD </a:t>
            </a:r>
            <a:r>
              <a:rPr lang="es-AR" smtClean="0"/>
              <a:t>( postulado básico de nuestra profesión );</a:t>
            </a:r>
          </a:p>
          <a:p>
            <a:pPr eaLnBrk="1" hangingPunct="1">
              <a:buFontTx/>
              <a:buChar char="•"/>
            </a:pPr>
            <a:r>
              <a:rPr lang="es-AR" b="1" smtClean="0"/>
              <a:t>ETICA</a:t>
            </a:r>
            <a:r>
              <a:rPr lang="es-AR" smtClean="0"/>
              <a:t> ( definirla y citar que el padre de la ciencia económica, A.SMITH lo fue siendo profesor de Filosofía y ética en la Universidad de Edimburgo );</a:t>
            </a:r>
          </a:p>
          <a:p>
            <a:pPr eaLnBrk="1" hangingPunct="1">
              <a:buFontTx/>
              <a:buChar char="•"/>
            </a:pPr>
            <a:r>
              <a:rPr lang="es-AR" b="1" smtClean="0"/>
              <a:t>EDUCACION</a:t>
            </a:r>
            <a:r>
              <a:rPr lang="es-AR" smtClean="0"/>
              <a:t> : ( definir “ Es la enseñanza de contenidos públicos, válidos en tanto tales “ …</a:t>
            </a:r>
          </a:p>
          <a:p>
            <a:pPr lvl="1" eaLnBrk="1" hangingPunct="1">
              <a:buFontTx/>
              <a:buChar char="•"/>
            </a:pPr>
            <a:r>
              <a:rPr lang="es-AR" smtClean="0"/>
              <a:t>“ De qué nos sirve saber qué es la recta si no sabemos qué es la rectitud “ ( SÉNECA).</a:t>
            </a:r>
          </a:p>
          <a:p>
            <a:pPr eaLnBrk="1" hangingPunct="1">
              <a:buFontTx/>
              <a:buChar char="•"/>
            </a:pPr>
            <a:r>
              <a:rPr lang="es-AR" smtClean="0"/>
              <a:t>“ Si un niño aprende más de geografía que de moral, seguro que equivocará el camino “ ( J.NAROSKY).</a:t>
            </a:r>
          </a:p>
          <a:p>
            <a:pPr eaLnBrk="1" hangingPunct="1">
              <a:buFontTx/>
              <a:buChar char="•"/>
            </a:pPr>
            <a:r>
              <a:rPr lang="es-AR" b="1" smtClean="0"/>
              <a:t>“ sciencia et laborum cum cumstancia y probitá “</a:t>
            </a:r>
          </a:p>
          <a:p>
            <a:pPr eaLnBrk="1" hangingPunct="1">
              <a:buFontTx/>
              <a:buChar char="•"/>
            </a:pPr>
            <a:r>
              <a:rPr lang="es-AR" b="1" smtClean="0"/>
              <a:t>( chequear la ortografia )</a:t>
            </a:r>
          </a:p>
          <a:p>
            <a:pPr eaLnBrk="1" hangingPunct="1">
              <a:spcBef>
                <a:spcPct val="0"/>
              </a:spcBef>
            </a:pPr>
            <a:endParaRPr lang="es-AR" smtClean="0"/>
          </a:p>
          <a:p>
            <a:pPr eaLnBrk="1" hangingPunct="1">
              <a:spcBef>
                <a:spcPct val="0"/>
              </a:spcBef>
            </a:pPr>
            <a:endParaRPr lang="es-AR" smtClean="0"/>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201487-760E-4CB8-AB72-EC5D1BCA4091}" type="slidenum">
              <a:rPr lang="es-AR" smtClean="0"/>
              <a:pPr fontAlgn="base">
                <a:spcBef>
                  <a:spcPct val="0"/>
                </a:spcBef>
                <a:spcAft>
                  <a:spcPct val="0"/>
                </a:spcAft>
                <a:defRPr/>
              </a:pPr>
              <a:t>9</a:t>
            </a:fld>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pPr>
              <a:defRPr/>
            </a:pPr>
            <a:fld id="{5D5A3F04-8022-4754-85A1-FB6499860512}" type="datetimeFigureOut">
              <a:rPr lang="es-AR"/>
              <a:pPr>
                <a:defRPr/>
              </a:pPr>
              <a:t>24/10/2013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0B65AB34-855F-4835-A6E6-6ECFCD7F15C9}"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0884A055-9A72-43C5-BC32-37C0CB84946B}" type="datetimeFigureOut">
              <a:rPr lang="es-AR"/>
              <a:pPr>
                <a:defRPr/>
              </a:pPr>
              <a:t>24/10/2013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2409825D-AFBE-4B7C-8B90-0EA8D24D3F32}"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237D7C8B-F08E-45A1-8BC7-071E8DC3CDB7}" type="datetimeFigureOut">
              <a:rPr lang="es-AR"/>
              <a:pPr>
                <a:defRPr/>
              </a:pPr>
              <a:t>24/10/2013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615B9B59-B60D-462E-8310-D0EBFA93F7A6}"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4636E0E7-9E31-497D-8BB7-F21E37A4DDAE}" type="datetimeFigureOut">
              <a:rPr lang="es-AR"/>
              <a:pPr>
                <a:defRPr/>
              </a:pPr>
              <a:t>24/10/2013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FB7E5579-2059-4CFE-9600-8196F5EB4C72}"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B81153E-D3F6-4619-9BFE-444F9FC18502}" type="datetimeFigureOut">
              <a:rPr lang="es-AR"/>
              <a:pPr>
                <a:defRPr/>
              </a:pPr>
              <a:t>24/10/2013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EC333156-EE35-4442-A6F1-CC419EDBE188}" type="slidenum">
              <a:rPr lang="es-AR"/>
              <a:pPr>
                <a:defRPr/>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3 Marcador de fecha"/>
          <p:cNvSpPr>
            <a:spLocks noGrp="1"/>
          </p:cNvSpPr>
          <p:nvPr>
            <p:ph type="dt" sz="half" idx="10"/>
          </p:nvPr>
        </p:nvSpPr>
        <p:spPr/>
        <p:txBody>
          <a:bodyPr/>
          <a:lstStyle>
            <a:lvl1pPr>
              <a:defRPr/>
            </a:lvl1pPr>
          </a:lstStyle>
          <a:p>
            <a:pPr>
              <a:defRPr/>
            </a:pPr>
            <a:fld id="{65229571-36A2-4CF9-A346-9978B323762B}" type="datetimeFigureOut">
              <a:rPr lang="es-AR"/>
              <a:pPr>
                <a:defRPr/>
              </a:pPr>
              <a:t>24/10/2013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AF806E01-DF6F-4D19-9B30-12EC42312D0C}"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3 Marcador de fecha"/>
          <p:cNvSpPr>
            <a:spLocks noGrp="1"/>
          </p:cNvSpPr>
          <p:nvPr>
            <p:ph type="dt" sz="half" idx="10"/>
          </p:nvPr>
        </p:nvSpPr>
        <p:spPr/>
        <p:txBody>
          <a:bodyPr/>
          <a:lstStyle>
            <a:lvl1pPr>
              <a:defRPr/>
            </a:lvl1pPr>
          </a:lstStyle>
          <a:p>
            <a:pPr>
              <a:defRPr/>
            </a:pPr>
            <a:fld id="{B637B5C7-476E-4CA9-9058-08307FC2EEC0}" type="datetimeFigureOut">
              <a:rPr lang="es-AR"/>
              <a:pPr>
                <a:defRPr/>
              </a:pPr>
              <a:t>24/10/2013</a:t>
            </a:fld>
            <a:endParaRPr lang="es-AR"/>
          </a:p>
        </p:txBody>
      </p:sp>
      <p:sp>
        <p:nvSpPr>
          <p:cNvPr id="8" name="4 Marcador de pie de página"/>
          <p:cNvSpPr>
            <a:spLocks noGrp="1"/>
          </p:cNvSpPr>
          <p:nvPr>
            <p:ph type="ftr" sz="quarter" idx="11"/>
          </p:nvPr>
        </p:nvSpPr>
        <p:spPr/>
        <p:txBody>
          <a:bodyPr/>
          <a:lstStyle>
            <a:lvl1pPr>
              <a:defRPr/>
            </a:lvl1pPr>
          </a:lstStyle>
          <a:p>
            <a:pPr>
              <a:defRPr/>
            </a:pPr>
            <a:endParaRPr lang="es-AR"/>
          </a:p>
        </p:txBody>
      </p:sp>
      <p:sp>
        <p:nvSpPr>
          <p:cNvPr id="9" name="5 Marcador de número de diapositiva"/>
          <p:cNvSpPr>
            <a:spLocks noGrp="1"/>
          </p:cNvSpPr>
          <p:nvPr>
            <p:ph type="sldNum" sz="quarter" idx="12"/>
          </p:nvPr>
        </p:nvSpPr>
        <p:spPr/>
        <p:txBody>
          <a:bodyPr/>
          <a:lstStyle>
            <a:lvl1pPr>
              <a:defRPr/>
            </a:lvl1pPr>
          </a:lstStyle>
          <a:p>
            <a:pPr>
              <a:defRPr/>
            </a:pPr>
            <a:fld id="{18B9F300-89D9-48E9-8ADE-57E2C6CE8F57}"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3 Marcador de fecha"/>
          <p:cNvSpPr>
            <a:spLocks noGrp="1"/>
          </p:cNvSpPr>
          <p:nvPr>
            <p:ph type="dt" sz="half" idx="10"/>
          </p:nvPr>
        </p:nvSpPr>
        <p:spPr/>
        <p:txBody>
          <a:bodyPr/>
          <a:lstStyle>
            <a:lvl1pPr>
              <a:defRPr/>
            </a:lvl1pPr>
          </a:lstStyle>
          <a:p>
            <a:pPr>
              <a:defRPr/>
            </a:pPr>
            <a:fld id="{AE421456-255E-48FC-B218-EE9D57E3D67F}" type="datetimeFigureOut">
              <a:rPr lang="es-AR"/>
              <a:pPr>
                <a:defRPr/>
              </a:pPr>
              <a:t>24/10/2013</a:t>
            </a:fld>
            <a:endParaRPr lang="es-AR"/>
          </a:p>
        </p:txBody>
      </p:sp>
      <p:sp>
        <p:nvSpPr>
          <p:cNvPr id="4" name="4 Marcador de pie de página"/>
          <p:cNvSpPr>
            <a:spLocks noGrp="1"/>
          </p:cNvSpPr>
          <p:nvPr>
            <p:ph type="ftr" sz="quarter" idx="11"/>
          </p:nvPr>
        </p:nvSpPr>
        <p:spPr/>
        <p:txBody>
          <a:bodyPr/>
          <a:lstStyle>
            <a:lvl1pPr>
              <a:defRPr/>
            </a:lvl1pPr>
          </a:lstStyle>
          <a:p>
            <a:pPr>
              <a:defRPr/>
            </a:pPr>
            <a:endParaRPr lang="es-AR"/>
          </a:p>
        </p:txBody>
      </p:sp>
      <p:sp>
        <p:nvSpPr>
          <p:cNvPr id="5" name="5 Marcador de número de diapositiva"/>
          <p:cNvSpPr>
            <a:spLocks noGrp="1"/>
          </p:cNvSpPr>
          <p:nvPr>
            <p:ph type="sldNum" sz="quarter" idx="12"/>
          </p:nvPr>
        </p:nvSpPr>
        <p:spPr/>
        <p:txBody>
          <a:bodyPr/>
          <a:lstStyle>
            <a:lvl1pPr>
              <a:defRPr/>
            </a:lvl1pPr>
          </a:lstStyle>
          <a:p>
            <a:pPr>
              <a:defRPr/>
            </a:pPr>
            <a:fld id="{F3B6F042-F83D-4469-BC84-5823B34F84F0}"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BCD6B63-1D98-4484-820F-55E06B373246}" type="datetimeFigureOut">
              <a:rPr lang="es-AR"/>
              <a:pPr>
                <a:defRPr/>
              </a:pPr>
              <a:t>24/10/2013</a:t>
            </a:fld>
            <a:endParaRPr lang="es-AR"/>
          </a:p>
        </p:txBody>
      </p:sp>
      <p:sp>
        <p:nvSpPr>
          <p:cNvPr id="3" name="4 Marcador de pie de página"/>
          <p:cNvSpPr>
            <a:spLocks noGrp="1"/>
          </p:cNvSpPr>
          <p:nvPr>
            <p:ph type="ftr" sz="quarter" idx="11"/>
          </p:nvPr>
        </p:nvSpPr>
        <p:spPr/>
        <p:txBody>
          <a:bodyPr/>
          <a:lstStyle>
            <a:lvl1pPr>
              <a:defRPr/>
            </a:lvl1pPr>
          </a:lstStyle>
          <a:p>
            <a:pPr>
              <a:defRPr/>
            </a:pPr>
            <a:endParaRPr lang="es-AR"/>
          </a:p>
        </p:txBody>
      </p:sp>
      <p:sp>
        <p:nvSpPr>
          <p:cNvPr id="4" name="5 Marcador de número de diapositiva"/>
          <p:cNvSpPr>
            <a:spLocks noGrp="1"/>
          </p:cNvSpPr>
          <p:nvPr>
            <p:ph type="sldNum" sz="quarter" idx="12"/>
          </p:nvPr>
        </p:nvSpPr>
        <p:spPr/>
        <p:txBody>
          <a:bodyPr/>
          <a:lstStyle>
            <a:lvl1pPr>
              <a:defRPr/>
            </a:lvl1pPr>
          </a:lstStyle>
          <a:p>
            <a:pPr>
              <a:defRPr/>
            </a:pPr>
            <a:fld id="{D0CDA3E2-1B55-4E2B-BA3F-50532A617136}"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1DD17EF-7A50-4CDE-925E-D170B0383A48}" type="datetimeFigureOut">
              <a:rPr lang="es-AR"/>
              <a:pPr>
                <a:defRPr/>
              </a:pPr>
              <a:t>24/10/2013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FC8FF898-90D9-4CCC-AB88-0203C014304A}"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8D314CE-4ABD-41B5-AEDD-DF263F2E673B}" type="datetimeFigureOut">
              <a:rPr lang="es-AR"/>
              <a:pPr>
                <a:defRPr/>
              </a:pPr>
              <a:t>24/10/2013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A7780063-263E-4A25-A70C-066F0AD6F5C4}"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A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D813768-F2DD-4A0A-920B-896BE920D5D2}" type="datetimeFigureOut">
              <a:rPr lang="es-AR"/>
              <a:pPr>
                <a:defRPr/>
              </a:pPr>
              <a:t>24/10/2013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45CC87-2920-41C5-A72F-394B192E07E8}"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studioamado@realicosatelital.com.a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INTERELACI&#211;N_RG_RFOG_CHARLA_CONSEJO_PICO.vsd"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INTERELACI&#211;N_RG_RFOG_CHARLA_CONSEJO_PICO.vs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guiavirtual@afip.gov.ar" TargetMode="External"/><Relationship Id="rId2" Type="http://schemas.openxmlformats.org/officeDocument/2006/relationships/hyperlink" Target="http://biblioteca.afip.gob.ar/gateway.dll/Normas/ResolucionesGenerales/reag01003342_2012_06_15.x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biblioteca.afip.gob.ar/gateway.dll/Normas/ResolucionesGenerales/reag01001128_2001_11_02.xml" TargetMode="External"/><Relationship Id="rId2" Type="http://schemas.openxmlformats.org/officeDocument/2006/relationships/hyperlink" Target="http://biblioteca.afip.gob.ar/gateway.dll/Normas/ResolucionesGenerales/reag01003342_2012_06_15.x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afip.gob.ar/"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cpcechaco.org.ar/index.php?option=com_content&amp;view=article&amp;id=1416:liquidacion-electronica-de-granos-por-claudia-chiaradia&amp;catid=1:latest-new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cpcechaco.org.ar/index.php?option=com_content&amp;view=article&amp;id=1416:liquidacion-electronica-de-granos-por-claudia-chiaradia&amp;catid=1:latest-new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cpcechaco.org.ar/index.php?option=com_content&amp;view=article&amp;id=1416:liquidacion-electronica-de-granos-por-claudia-chiaradia&amp;catid=1:latest-new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ucesci.gob.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ciacordoba.org.ar/"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FORMULARIOS_RG2750_final.xls"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5800" y="500063"/>
            <a:ext cx="7886700" cy="2571750"/>
          </a:xfrm>
        </p:spPr>
        <p:txBody>
          <a:bodyPr/>
          <a:lstStyle/>
          <a:p>
            <a:pPr eaLnBrk="1" hangingPunct="1"/>
            <a:r>
              <a:rPr lang="es-AR" smtClean="0"/>
              <a:t>EL CONTROL DE GRANOS  DE AFIP DGI </a:t>
            </a:r>
          </a:p>
        </p:txBody>
      </p:sp>
      <p:sp>
        <p:nvSpPr>
          <p:cNvPr id="3" name="2 Subtítulo"/>
          <p:cNvSpPr>
            <a:spLocks noGrp="1"/>
          </p:cNvSpPr>
          <p:nvPr>
            <p:ph type="subTitle" idx="1"/>
          </p:nvPr>
        </p:nvSpPr>
        <p:spPr>
          <a:xfrm>
            <a:off x="928688" y="2571750"/>
            <a:ext cx="7643812" cy="3067050"/>
          </a:xfrm>
        </p:spPr>
        <p:txBody>
          <a:bodyPr rtlCol="0">
            <a:normAutofit/>
          </a:bodyPr>
          <a:lstStyle/>
          <a:p>
            <a:pPr eaLnBrk="1" fontAlgn="auto" hangingPunct="1">
              <a:spcAft>
                <a:spcPts val="0"/>
              </a:spcAft>
              <a:buFont typeface="Arial" pitchFamily="34" charset="0"/>
              <a:buNone/>
              <a:defRPr/>
            </a:pPr>
            <a:endParaRPr lang="es-AR" dirty="0" smtClean="0"/>
          </a:p>
          <a:p>
            <a:pPr eaLnBrk="1" fontAlgn="auto" hangingPunct="1">
              <a:spcAft>
                <a:spcPts val="0"/>
              </a:spcAft>
              <a:buFont typeface="Arial" pitchFamily="34" charset="0"/>
              <a:buNone/>
              <a:defRPr/>
            </a:pPr>
            <a:r>
              <a:rPr lang="es-AR" b="1" dirty="0" smtClean="0"/>
              <a:t>Expositor : CP CARLOS A.AMADO</a:t>
            </a:r>
          </a:p>
          <a:p>
            <a:pPr eaLnBrk="1" fontAlgn="auto" hangingPunct="1">
              <a:spcAft>
                <a:spcPts val="0"/>
              </a:spcAft>
              <a:buFont typeface="Arial" pitchFamily="34" charset="0"/>
              <a:buNone/>
              <a:defRPr/>
            </a:pPr>
            <a:r>
              <a:rPr lang="es-AR" b="1" dirty="0" smtClean="0">
                <a:hlinkClick r:id="rId3"/>
              </a:rPr>
              <a:t>estudioamado@realicosatelital.com.ar</a:t>
            </a:r>
            <a:endParaRPr lang="es-AR" b="1" dirty="0" smtClean="0"/>
          </a:p>
          <a:p>
            <a:pPr eaLnBrk="1" fontAlgn="auto" hangingPunct="1">
              <a:spcAft>
                <a:spcPts val="0"/>
              </a:spcAft>
              <a:buFont typeface="Arial" pitchFamily="34" charset="0"/>
              <a:buNone/>
              <a:defRPr/>
            </a:pPr>
            <a:endParaRPr lang="es-AR" b="1" dirty="0" smtClean="0"/>
          </a:p>
          <a:p>
            <a:pPr eaLnBrk="1" fontAlgn="auto" hangingPunct="1">
              <a:spcAft>
                <a:spcPts val="0"/>
              </a:spcAft>
              <a:buFont typeface="Arial" pitchFamily="34" charset="0"/>
              <a:buNone/>
              <a:defRPr/>
            </a:pPr>
            <a:r>
              <a:rPr lang="es-AR" b="1" dirty="0" smtClean="0"/>
              <a:t>General Pico,  24 de Octubre de 2013</a:t>
            </a:r>
          </a:p>
          <a:p>
            <a:pPr eaLnBrk="1" fontAlgn="auto" hangingPunct="1">
              <a:spcAft>
                <a:spcPts val="0"/>
              </a:spcAft>
              <a:buFont typeface="Arial" pitchFamily="34" charset="0"/>
              <a:buNone/>
              <a:defRPr/>
            </a:pPr>
            <a:endParaRPr lang="es-A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AR" dirty="0" smtClean="0"/>
              <a:t>OBJETIVOS DE LA EXPOSICION		</a:t>
            </a:r>
          </a:p>
        </p:txBody>
      </p:sp>
      <p:sp>
        <p:nvSpPr>
          <p:cNvPr id="3" name="2 Marcador de contenido"/>
          <p:cNvSpPr>
            <a:spLocks noGrp="1"/>
          </p:cNvSpPr>
          <p:nvPr>
            <p:ph idx="1"/>
          </p:nvPr>
        </p:nvSpPr>
        <p:spPr/>
        <p:txBody>
          <a:bodyPr rtlCol="0">
            <a:normAutofit fontScale="92500" lnSpcReduction="20000"/>
          </a:bodyPr>
          <a:lstStyle/>
          <a:p>
            <a:pPr algn="just" eaLnBrk="1" fontAlgn="auto" hangingPunct="1">
              <a:spcAft>
                <a:spcPts val="0"/>
              </a:spcAft>
              <a:buFont typeface="Arial" pitchFamily="34" charset="0"/>
              <a:buChar char="•"/>
              <a:defRPr/>
            </a:pPr>
            <a:r>
              <a:rPr lang="es-AR" dirty="0" smtClean="0"/>
              <a:t>Que los temas expuestos sirvan para refrescar conceptos permitiéndonos ahorrar tiempo repasándolos ;</a:t>
            </a:r>
          </a:p>
          <a:p>
            <a:pPr algn="just" eaLnBrk="1" fontAlgn="auto" hangingPunct="1">
              <a:spcAft>
                <a:spcPts val="0"/>
              </a:spcAft>
              <a:buFont typeface="Arial" pitchFamily="34" charset="0"/>
              <a:buChar char="•"/>
              <a:defRPr/>
            </a:pPr>
            <a:r>
              <a:rPr lang="es-AR" dirty="0" smtClean="0"/>
              <a:t> Que a través de su debate y el aporte del conjunto enriquezca nuestros conocimientos facilitando en algo al menos nuestro sufrido día a día en el ejercicio profesional;</a:t>
            </a:r>
          </a:p>
          <a:p>
            <a:pPr algn="just" eaLnBrk="1" fontAlgn="auto" hangingPunct="1">
              <a:spcAft>
                <a:spcPts val="0"/>
              </a:spcAft>
              <a:buFont typeface="Arial" pitchFamily="34" charset="0"/>
              <a:buChar char="•"/>
              <a:defRPr/>
            </a:pPr>
            <a:r>
              <a:rPr lang="es-AR" b="1" dirty="0" smtClean="0"/>
              <a:t>Que seamos solidarios y compartamos nuestros conocimientos </a:t>
            </a:r>
            <a:r>
              <a:rPr lang="es-AR" dirty="0" smtClean="0"/>
              <a:t>aumentando el saber de la sociedad en general </a:t>
            </a:r>
            <a:r>
              <a:rPr lang="es-AR" b="1" dirty="0" smtClean="0"/>
              <a:t>y jerarquizando nuestra profesión en particular.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AR" dirty="0" smtClean="0"/>
              <a:t>OBJETIVOS DE LA EXPOSICION		</a:t>
            </a:r>
          </a:p>
        </p:txBody>
      </p:sp>
      <p:sp>
        <p:nvSpPr>
          <p:cNvPr id="12291" name="2 Marcador de contenido"/>
          <p:cNvSpPr>
            <a:spLocks noGrp="1"/>
          </p:cNvSpPr>
          <p:nvPr>
            <p:ph idx="1"/>
          </p:nvPr>
        </p:nvSpPr>
        <p:spPr/>
        <p:txBody>
          <a:bodyPr/>
          <a:lstStyle/>
          <a:p>
            <a:pPr algn="just" eaLnBrk="1" hangingPunct="1"/>
            <a:r>
              <a:rPr lang="es-AR" smtClean="0"/>
              <a:t>ANÉCDOTA DE LA MONEDA : Si yo tengo una moneda y tu tienes otra , ambos tenemos una moneda. </a:t>
            </a:r>
            <a:r>
              <a:rPr lang="es-AR" b="1" smtClean="0"/>
              <a:t>Si yo te doy mi moneda y tu me dás la tuya, ambos seguimos teniendo una moneda.</a:t>
            </a:r>
            <a:r>
              <a:rPr lang="es-AR" smtClean="0"/>
              <a:t> Pero si yo tengo una idea y tu tienes otra idea, ambos tenemos una idea. </a:t>
            </a:r>
            <a:r>
              <a:rPr lang="es-AR" b="1" smtClean="0"/>
              <a:t>Si yo te comunico mi idea y tu me comunicas la tuya, ambos tendremos dos ideas.</a:t>
            </a:r>
            <a:r>
              <a:rPr lang="es-AR" smtClean="0"/>
              <a:t> ( charla de J.CRUZ JAIME ).</a:t>
            </a:r>
          </a:p>
          <a:p>
            <a:pPr algn="just" eaLnBrk="1" hangingPunct="1"/>
            <a:endParaRPr lang="es-AR"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AR" smtClean="0"/>
              <a:t>INTRODUCCION</a:t>
            </a:r>
          </a:p>
        </p:txBody>
      </p:sp>
      <p:sp>
        <p:nvSpPr>
          <p:cNvPr id="3" name="2 Marcador de contenido"/>
          <p:cNvSpPr>
            <a:spLocks noGrp="1"/>
          </p:cNvSpPr>
          <p:nvPr>
            <p:ph idx="1"/>
          </p:nvPr>
        </p:nvSpPr>
        <p:spPr>
          <a:xfrm>
            <a:off x="428625" y="1643063"/>
            <a:ext cx="8229600" cy="4525962"/>
          </a:xfrm>
        </p:spPr>
        <p:txBody>
          <a:bodyPr rtlCol="0">
            <a:normAutofit fontScale="25000" lnSpcReduction="20000"/>
          </a:bodyPr>
          <a:lstStyle/>
          <a:p>
            <a:pPr eaLnBrk="1" fontAlgn="auto" hangingPunct="1">
              <a:spcAft>
                <a:spcPts val="0"/>
              </a:spcAft>
              <a:buFont typeface="Arial" pitchFamily="34" charset="0"/>
              <a:buChar char="•"/>
              <a:defRPr/>
            </a:pPr>
            <a:endParaRPr lang="es-ES" sz="6400" dirty="0" smtClean="0"/>
          </a:p>
          <a:p>
            <a:pPr algn="just" eaLnBrk="1" fontAlgn="auto" hangingPunct="1">
              <a:spcAft>
                <a:spcPts val="0"/>
              </a:spcAft>
              <a:buFont typeface="Arial" pitchFamily="34" charset="0"/>
              <a:buChar char="•"/>
              <a:defRPr/>
            </a:pPr>
            <a:r>
              <a:rPr lang="es-ES" sz="8000" dirty="0" smtClean="0"/>
              <a:t>A partir del excelente trabajo </a:t>
            </a:r>
            <a:r>
              <a:rPr lang="es-ES" sz="8000" b="1" dirty="0" smtClean="0"/>
              <a:t>“ REGIMENES DE INFORMACION DE UN PRODUCTOR AGROPECUARIO “ </a:t>
            </a:r>
            <a:r>
              <a:rPr lang="es-ES" sz="8000" dirty="0" smtClean="0"/>
              <a:t>cuya autora </a:t>
            </a:r>
            <a:r>
              <a:rPr lang="es-ES" sz="8000" dirty="0" err="1" smtClean="0"/>
              <a:t>M.Josefina</a:t>
            </a:r>
            <a:r>
              <a:rPr lang="es-ES" sz="8000" dirty="0" smtClean="0"/>
              <a:t> BAVERA ( *) publica en PRACTICA Y ACTUALIDAD TRIBUTARIA NRO. 678 ( ERREPAR Julio 2010 )  con el original título de </a:t>
            </a:r>
            <a:r>
              <a:rPr lang="es-ES" sz="8000" b="1" dirty="0" smtClean="0"/>
              <a:t>“ SOCORRO !!! SOY ASESOR DE UN PEQUEÑO O MEDIANDO PRODUCTOR AGROPECUARIO “ </a:t>
            </a:r>
            <a:r>
              <a:rPr lang="es-ES" sz="8000" dirty="0" smtClean="0"/>
              <a:t>se trató de actualizar su contenido que a modo de “ </a:t>
            </a:r>
            <a:r>
              <a:rPr lang="es-ES" sz="8000" dirty="0" err="1" smtClean="0"/>
              <a:t>raconto</a:t>
            </a:r>
            <a:r>
              <a:rPr lang="es-ES" sz="8000" dirty="0" smtClean="0"/>
              <a:t> “ nos resultó muy útil el año p.pdo para planificar los perentorios vencimientos tributarios y por ende las tareas conducentes a tales fines. </a:t>
            </a:r>
          </a:p>
          <a:p>
            <a:pPr algn="just" eaLnBrk="1" fontAlgn="auto" hangingPunct="1">
              <a:spcAft>
                <a:spcPts val="0"/>
              </a:spcAft>
              <a:buFont typeface="Arial" pitchFamily="34" charset="0"/>
              <a:buChar char="•"/>
              <a:defRPr/>
            </a:pPr>
            <a:r>
              <a:rPr lang="es-ES" sz="8000" dirty="0" smtClean="0"/>
              <a:t>De hecho, se envió un MEMORANDUM a cada cliente agropecuario a efectos de comunicarle la situación en aquella oportunidad.</a:t>
            </a:r>
          </a:p>
          <a:p>
            <a:pPr algn="just" eaLnBrk="1" fontAlgn="auto" hangingPunct="1">
              <a:spcAft>
                <a:spcPts val="0"/>
              </a:spcAft>
              <a:buFont typeface="Arial" pitchFamily="34" charset="0"/>
              <a:buChar char="•"/>
              <a:defRPr/>
            </a:pPr>
            <a:r>
              <a:rPr lang="es-ES" sz="8000" b="1" dirty="0" smtClean="0"/>
              <a:t>Para el presente trabajo </a:t>
            </a:r>
            <a:r>
              <a:rPr lang="es-ES" sz="8000" dirty="0" smtClean="0"/>
              <a:t>se tomó una parte de lo desarrollado para CAPACIDAD PRODUCTIVA y </a:t>
            </a:r>
            <a:r>
              <a:rPr lang="es-ES" sz="8000" b="1" dirty="0" smtClean="0"/>
              <a:t>se le adicionaron los temas de INFORMACION DE PRODUCCIÓN DE GRANOS y un análisis de los relacionamientos que surgen entre las distintas resoluciones</a:t>
            </a:r>
            <a:r>
              <a:rPr lang="es-ES" sz="8000" dirty="0" smtClean="0"/>
              <a:t> y que nos obligan a los CONTADORES PUBLICOS a asumir cada vez más tareas, más complejas, con plazos más perentorios  Y CON MAYORES RESPONSABILIDADES.</a:t>
            </a:r>
          </a:p>
          <a:p>
            <a:pPr eaLnBrk="1" fontAlgn="auto" hangingPunct="1">
              <a:spcAft>
                <a:spcPts val="0"/>
              </a:spcAft>
              <a:buFont typeface="Arial" charset="0"/>
              <a:buNone/>
              <a:defRPr/>
            </a:pPr>
            <a:r>
              <a:rPr lang="es-AR" sz="80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eaLnBrk="1" hangingPunct="1"/>
            <a:r>
              <a:rPr lang="es-AR" smtClean="0"/>
              <a:t>INTRODUCCION</a:t>
            </a:r>
          </a:p>
        </p:txBody>
      </p:sp>
      <p:sp>
        <p:nvSpPr>
          <p:cNvPr id="3" name="2 Marcador de contenido"/>
          <p:cNvSpPr>
            <a:spLocks noGrp="1"/>
          </p:cNvSpPr>
          <p:nvPr>
            <p:ph idx="1"/>
          </p:nvPr>
        </p:nvSpPr>
        <p:spPr>
          <a:xfrm>
            <a:off x="428625" y="1643063"/>
            <a:ext cx="8229600" cy="4525962"/>
          </a:xfrm>
        </p:spPr>
        <p:txBody>
          <a:bodyPr rtlCol="0">
            <a:normAutofit fontScale="25000" lnSpcReduction="20000"/>
          </a:bodyPr>
          <a:lstStyle/>
          <a:p>
            <a:pPr algn="just" eaLnBrk="1" fontAlgn="auto" hangingPunct="1">
              <a:spcAft>
                <a:spcPts val="0"/>
              </a:spcAft>
              <a:buFont typeface="Arial" pitchFamily="34" charset="0"/>
              <a:buChar char="•"/>
              <a:defRPr/>
            </a:pPr>
            <a:r>
              <a:rPr lang="es-ES" sz="8000" dirty="0" smtClean="0"/>
              <a:t>No podemos menos que coincidir con la autora citada respecto a que         “ No hace mucho tiempo las únicas preocupaciones relativas a la producción de granos eran referidas a factores climáticos  y, una vez cosechados o recolectados los granos , el precio de los mismos. </a:t>
            </a:r>
          </a:p>
          <a:p>
            <a:pPr algn="just" eaLnBrk="1" fontAlgn="auto" hangingPunct="1">
              <a:spcAft>
                <a:spcPts val="0"/>
              </a:spcAft>
              <a:buFont typeface="Arial" pitchFamily="34" charset="0"/>
              <a:buChar char="•"/>
              <a:defRPr/>
            </a:pPr>
            <a:r>
              <a:rPr lang="es-ES" sz="8000" dirty="0" smtClean="0"/>
              <a:t>En la actualidad hay que adicionarle OBLIGACIONES DE CARÁCTER FORMAL impulsadas principalmente por el FISCO NACIONAL ( </a:t>
            </a:r>
            <a:r>
              <a:rPr lang="es-ES" sz="8000" dirty="0" err="1" smtClean="0"/>
              <a:t>vg</a:t>
            </a:r>
            <a:r>
              <a:rPr lang="es-ES" sz="8000" dirty="0" smtClean="0"/>
              <a:t>. AFIP ) a las expuestas, como por </a:t>
            </a:r>
            <a:r>
              <a:rPr lang="es-ES" sz="8000" dirty="0" err="1" smtClean="0"/>
              <a:t>ej</a:t>
            </a:r>
            <a:r>
              <a:rPr lang="es-ES" sz="8000" dirty="0" smtClean="0"/>
              <a:t> el control y seguimiento de la permanencia en el REGISTRO FISCAL DE OPERADORES DE GRANOS ( RFOG) regulado por la RG. 2300 ya que estar fuera del mencionado registro para un contribuyente netamente agropecuario implica la “ muerte económica “ y el SISTEMA DE OBTENCION DE CARTAS DE PORTE ( recordemos con nostalgia cuando las mismas eran emitidas por los acopios en reemplazo del productor ) , entre otras “.</a:t>
            </a:r>
          </a:p>
          <a:p>
            <a:pPr algn="just" eaLnBrk="1" fontAlgn="auto" hangingPunct="1">
              <a:spcAft>
                <a:spcPts val="0"/>
              </a:spcAft>
              <a:buFont typeface="Arial" pitchFamily="34" charset="0"/>
              <a:buChar char="•"/>
              <a:defRPr/>
            </a:pPr>
            <a:r>
              <a:rPr lang="es-ES" sz="8000" dirty="0" smtClean="0"/>
              <a:t> Debemos recordar que de incumplir con alguna de las obligaciones implicaría la suspensión y/o exclusión del RFOG, la limitación en la autorización para obtener CARTAS DE PORTE y la no obtención del REINTEGRO SISTEMÁTICO, entre otras.</a:t>
            </a:r>
          </a:p>
          <a:p>
            <a:pPr algn="just" eaLnBrk="1" fontAlgn="auto" hangingPunct="1">
              <a:spcAft>
                <a:spcPts val="0"/>
              </a:spcAft>
              <a:buFont typeface="Arial" charset="0"/>
              <a:buNone/>
              <a:defRPr/>
            </a:pPr>
            <a:endParaRPr lang="es-A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eaLnBrk="1" hangingPunct="1"/>
            <a:r>
              <a:rPr lang="es-AR" smtClean="0"/>
              <a:t>INTRODUCCION</a:t>
            </a:r>
          </a:p>
        </p:txBody>
      </p:sp>
      <p:sp>
        <p:nvSpPr>
          <p:cNvPr id="3" name="2 Marcador de contenido"/>
          <p:cNvSpPr>
            <a:spLocks noGrp="1"/>
          </p:cNvSpPr>
          <p:nvPr>
            <p:ph idx="1"/>
          </p:nvPr>
        </p:nvSpPr>
        <p:spPr>
          <a:xfrm>
            <a:off x="428625" y="1643063"/>
            <a:ext cx="8229600" cy="4525962"/>
          </a:xfrm>
        </p:spPr>
        <p:txBody>
          <a:bodyPr rtlCol="0">
            <a:normAutofit fontScale="92500"/>
          </a:bodyPr>
          <a:lstStyle/>
          <a:p>
            <a:pPr algn="just" eaLnBrk="1" fontAlgn="auto" hangingPunct="1">
              <a:spcAft>
                <a:spcPts val="0"/>
              </a:spcAft>
              <a:buFont typeface="Arial" charset="0"/>
              <a:buNone/>
              <a:defRPr/>
            </a:pPr>
            <a:r>
              <a:rPr lang="es-AR" dirty="0" smtClean="0"/>
              <a:t>“ …Y como</a:t>
            </a:r>
            <a:r>
              <a:rPr lang="es-AR" b="1" dirty="0" smtClean="0"/>
              <a:t> la multitud de leyes sirve a menudo de excusa para los vicios, de suerte que un Estado está mejor regido cuando, teniendo pocas, se observan estrictamente</a:t>
            </a:r>
            <a:r>
              <a:rPr lang="es-AR" dirty="0" smtClean="0"/>
              <a:t>, así, en lugar de ese gran número de preceptos de que se compone la lógica, creí que me bastarían los cuatro siguientes….” ( principales reglas del método ).</a:t>
            </a:r>
          </a:p>
          <a:p>
            <a:pPr algn="just" eaLnBrk="1" fontAlgn="auto" hangingPunct="1">
              <a:spcAft>
                <a:spcPts val="0"/>
              </a:spcAft>
              <a:buFont typeface="Arial" charset="0"/>
              <a:buNone/>
              <a:defRPr/>
            </a:pPr>
            <a:r>
              <a:rPr lang="es-AR" dirty="0" smtClean="0"/>
              <a:t>Págs. 47/48 “ El discurso del método “ de </a:t>
            </a:r>
            <a:r>
              <a:rPr lang="es-AR" dirty="0" err="1" smtClean="0"/>
              <a:t>Réné</a:t>
            </a:r>
            <a:r>
              <a:rPr lang="es-AR" dirty="0" smtClean="0"/>
              <a:t> DESCARTES (1596-1650) publicado en 1637.</a:t>
            </a:r>
          </a:p>
          <a:p>
            <a:pPr algn="just" eaLnBrk="1" fontAlgn="auto" hangingPunct="1">
              <a:spcAft>
                <a:spcPts val="0"/>
              </a:spcAft>
              <a:buFont typeface="Arial" charset="0"/>
              <a:buNone/>
              <a:defRPr/>
            </a:pPr>
            <a:endParaRPr lang="es-A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hangingPunct="1"/>
            <a:r>
              <a:rPr lang="es-AR" smtClean="0"/>
              <a:t>REGIMEN DE INFORMACION DE CAPACIDAD PRODUCTIVA </a:t>
            </a:r>
          </a:p>
        </p:txBody>
      </p:sp>
      <p:sp>
        <p:nvSpPr>
          <p:cNvPr id="3" name="2 Marcador de contenido"/>
          <p:cNvSpPr>
            <a:spLocks noGrp="1"/>
          </p:cNvSpPr>
          <p:nvPr>
            <p:ph idx="1"/>
          </p:nvPr>
        </p:nvSpPr>
        <p:spPr>
          <a:xfrm>
            <a:off x="500063" y="1357313"/>
            <a:ext cx="8229600" cy="4525962"/>
          </a:xfrm>
        </p:spPr>
        <p:txBody>
          <a:bodyPr rtlCol="0">
            <a:normAutofit fontScale="25000" lnSpcReduction="20000"/>
          </a:bodyPr>
          <a:lstStyle/>
          <a:p>
            <a:pPr eaLnBrk="1" fontAlgn="auto" hangingPunct="1">
              <a:spcAft>
                <a:spcPts val="0"/>
              </a:spcAft>
              <a:buFont typeface="Arial" pitchFamily="34" charset="0"/>
              <a:buChar char="•"/>
              <a:defRPr/>
            </a:pPr>
            <a:endParaRPr lang="es-ES" sz="6400" dirty="0" smtClean="0"/>
          </a:p>
          <a:p>
            <a:pPr algn="just" eaLnBrk="1" fontAlgn="auto" hangingPunct="1">
              <a:spcAft>
                <a:spcPts val="0"/>
              </a:spcAft>
              <a:buFont typeface="Arial" charset="0"/>
              <a:buNone/>
              <a:defRPr/>
            </a:pPr>
            <a:r>
              <a:rPr lang="es-ES" sz="6400" dirty="0" smtClean="0"/>
              <a:t>1</a:t>
            </a:r>
            <a:r>
              <a:rPr lang="es-ES" sz="7200" b="1" dirty="0" smtClean="0"/>
              <a:t>)    Del 1 al 30 de septiembre del presente año </a:t>
            </a:r>
            <a:r>
              <a:rPr lang="es-ES" sz="7200" dirty="0" smtClean="0"/>
              <a:t>se deben informar las </a:t>
            </a:r>
            <a:r>
              <a:rPr lang="es-ES" sz="7200" b="1" dirty="0" smtClean="0"/>
              <a:t>EXISTENCIAS DE GRANOS ( de propia producción )  </a:t>
            </a:r>
            <a:r>
              <a:rPr lang="es-ES" sz="7200" dirty="0" smtClean="0"/>
              <a:t>no destinados a la siembra  al 31 de agosto de 2011.</a:t>
            </a:r>
          </a:p>
          <a:p>
            <a:pPr algn="just" eaLnBrk="1" fontAlgn="auto" hangingPunct="1">
              <a:spcAft>
                <a:spcPts val="0"/>
              </a:spcAft>
              <a:buFont typeface="Arial" pitchFamily="34" charset="0"/>
              <a:buChar char="•"/>
              <a:defRPr/>
            </a:pPr>
            <a:r>
              <a:rPr lang="es-ES" sz="7200" dirty="0" smtClean="0"/>
              <a:t>(RG.3102 modificó la 2750 que establecía del 1 al 10 de septiembre ). </a:t>
            </a:r>
          </a:p>
          <a:p>
            <a:pPr algn="just" eaLnBrk="1" fontAlgn="auto" hangingPunct="1">
              <a:spcAft>
                <a:spcPts val="0"/>
              </a:spcAft>
              <a:buFont typeface="Arial" pitchFamily="34" charset="0"/>
              <a:buChar char="•"/>
              <a:defRPr/>
            </a:pPr>
            <a:r>
              <a:rPr lang="es-ES" sz="7200" dirty="0" smtClean="0"/>
              <a:t>Vigencia de la norma : desde 13/05/2011. RG.2750 art.4to.</a:t>
            </a:r>
          </a:p>
          <a:p>
            <a:pPr algn="just" eaLnBrk="1" fontAlgn="auto" hangingPunct="1">
              <a:spcAft>
                <a:spcPts val="0"/>
              </a:spcAft>
              <a:buFont typeface="Arial" pitchFamily="34" charset="0"/>
              <a:buChar char="•"/>
              <a:defRPr/>
            </a:pPr>
            <a:r>
              <a:rPr lang="es-ES" sz="7200" dirty="0" smtClean="0"/>
              <a:t> </a:t>
            </a:r>
            <a:endParaRPr lang="es-AR" sz="7200" dirty="0" smtClean="0"/>
          </a:p>
          <a:p>
            <a:pPr algn="just" eaLnBrk="1" fontAlgn="auto" hangingPunct="1">
              <a:spcAft>
                <a:spcPts val="0"/>
              </a:spcAft>
              <a:buFont typeface="Arial" charset="0"/>
              <a:buNone/>
              <a:defRPr/>
            </a:pPr>
            <a:r>
              <a:rPr lang="es-ES" sz="7200" dirty="0" smtClean="0"/>
              <a:t>2)  Por la misma resolución, desde </a:t>
            </a:r>
            <a:r>
              <a:rPr lang="es-ES" sz="7200" b="1" dirty="0" smtClean="0"/>
              <a:t>1ro.de julio al 31 de octubre de 2011 </a:t>
            </a:r>
            <a:r>
              <a:rPr lang="es-ES" sz="7200" dirty="0" smtClean="0"/>
              <a:t>deben informarse las has. afectadas a producción agrícola (alpiste, arveja, avena, cártamo, colza, cebada, centeno, garbanzo, lenteja, lino, trigo, </a:t>
            </a:r>
            <a:r>
              <a:rPr lang="es-ES" sz="7200" dirty="0" err="1" smtClean="0"/>
              <a:t>triticale</a:t>
            </a:r>
            <a:r>
              <a:rPr lang="es-ES" sz="7200" dirty="0" smtClean="0"/>
              <a:t>, entre    otros ).</a:t>
            </a:r>
          </a:p>
          <a:p>
            <a:pPr algn="just" eaLnBrk="1" fontAlgn="auto" hangingPunct="1">
              <a:spcAft>
                <a:spcPts val="0"/>
              </a:spcAft>
              <a:buFont typeface="Arial" pitchFamily="34" charset="0"/>
              <a:buChar char="•"/>
              <a:defRPr/>
            </a:pPr>
            <a:r>
              <a:rPr lang="es-ES" sz="7200" dirty="0" smtClean="0"/>
              <a:t>Cultivos – de invierno - incluidos en el Anexo II RG 2750.</a:t>
            </a:r>
          </a:p>
          <a:p>
            <a:pPr algn="just" eaLnBrk="1" fontAlgn="auto" hangingPunct="1">
              <a:spcAft>
                <a:spcPts val="0"/>
              </a:spcAft>
              <a:buFont typeface="Arial" pitchFamily="34" charset="0"/>
              <a:buChar char="•"/>
              <a:defRPr/>
            </a:pPr>
            <a:r>
              <a:rPr lang="es-ES" sz="7200" dirty="0" smtClean="0"/>
              <a:t>(RG.3102  no modificó la 2750  en este punto) .</a:t>
            </a:r>
            <a:endParaRPr lang="es-AR" sz="7200" dirty="0" smtClean="0"/>
          </a:p>
          <a:p>
            <a:pPr algn="just" eaLnBrk="1" fontAlgn="auto" hangingPunct="1">
              <a:spcAft>
                <a:spcPts val="0"/>
              </a:spcAft>
              <a:buFont typeface="Arial" pitchFamily="34" charset="0"/>
              <a:buChar char="•"/>
              <a:defRPr/>
            </a:pPr>
            <a:r>
              <a:rPr lang="es-ES" sz="7200" dirty="0" smtClean="0"/>
              <a:t> </a:t>
            </a:r>
            <a:endParaRPr lang="es-AR" sz="7200" dirty="0" smtClean="0"/>
          </a:p>
          <a:p>
            <a:pPr algn="just" eaLnBrk="1" fontAlgn="auto" hangingPunct="1">
              <a:spcAft>
                <a:spcPts val="0"/>
              </a:spcAft>
              <a:buFont typeface="Arial" charset="0"/>
              <a:buNone/>
              <a:defRPr/>
            </a:pPr>
            <a:r>
              <a:rPr lang="es-ES" sz="7200" dirty="0" smtClean="0"/>
              <a:t>3) También por la RG.2750 desde </a:t>
            </a:r>
            <a:r>
              <a:rPr lang="es-ES" sz="7200" b="1" dirty="0" smtClean="0"/>
              <a:t>el 1ro. de Septiembre de 2011 hasta el 31 de enero de 2012 </a:t>
            </a:r>
            <a:r>
              <a:rPr lang="es-ES" sz="7200" dirty="0" smtClean="0"/>
              <a:t>se deben informar las has. afectadas a producción agrícola (algodón, arroz, girasol, maíz, maní, mijo, soja, sorgo, poroto, entre otros ).</a:t>
            </a:r>
          </a:p>
          <a:p>
            <a:pPr algn="just" eaLnBrk="1" fontAlgn="auto" hangingPunct="1">
              <a:spcAft>
                <a:spcPts val="0"/>
              </a:spcAft>
              <a:buFont typeface="Arial" pitchFamily="34" charset="0"/>
              <a:buChar char="•"/>
              <a:defRPr/>
            </a:pPr>
            <a:r>
              <a:rPr lang="es-ES" sz="7200" dirty="0" smtClean="0"/>
              <a:t>Cultivos – de verano - incluidos en el Anexo III de la RG.2750.</a:t>
            </a:r>
          </a:p>
          <a:p>
            <a:pPr algn="just" eaLnBrk="1" fontAlgn="auto" hangingPunct="1">
              <a:spcAft>
                <a:spcPts val="0"/>
              </a:spcAft>
              <a:buFont typeface="Arial" pitchFamily="34" charset="0"/>
              <a:buChar char="•"/>
              <a:defRPr/>
            </a:pPr>
            <a:r>
              <a:rPr lang="es-ES" sz="7200" dirty="0" smtClean="0"/>
              <a:t>(RG.3102 modificó la 2750 que establecía del 1ro de noviembre  hasta el 31 de enero ). </a:t>
            </a:r>
          </a:p>
          <a:p>
            <a:pPr algn="just" eaLnBrk="1" fontAlgn="auto" hangingPunct="1">
              <a:spcAft>
                <a:spcPts val="0"/>
              </a:spcAft>
              <a:buFont typeface="Arial" pitchFamily="34" charset="0"/>
              <a:buChar char="•"/>
              <a:defRPr/>
            </a:pPr>
            <a:r>
              <a:rPr lang="es-ES" sz="7200" dirty="0" smtClean="0"/>
              <a:t>Nota : esta información venció por primera y única vez el 28 de febrero de 2010.</a:t>
            </a:r>
            <a:endParaRPr lang="es-AR" sz="7200" dirty="0" smtClean="0"/>
          </a:p>
          <a:p>
            <a:pPr algn="just" eaLnBrk="1" fontAlgn="auto" hangingPunct="1">
              <a:spcAft>
                <a:spcPts val="0"/>
              </a:spcAft>
              <a:buFont typeface="Arial" pitchFamily="34" charset="0"/>
              <a:buChar char="•"/>
              <a:defRPr/>
            </a:pPr>
            <a:endParaRPr lang="es-AR" sz="7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eaLnBrk="1" hangingPunct="1"/>
            <a:r>
              <a:rPr lang="es-AR" smtClean="0"/>
              <a:t>REGIMEN DE INFORMACION DE CAPACIDAD PRODUCTIVA</a:t>
            </a:r>
          </a:p>
        </p:txBody>
      </p:sp>
      <p:sp>
        <p:nvSpPr>
          <p:cNvPr id="3" name="2 Marcador de contenido"/>
          <p:cNvSpPr>
            <a:spLocks noGrp="1"/>
          </p:cNvSpPr>
          <p:nvPr>
            <p:ph idx="1"/>
          </p:nvPr>
        </p:nvSpPr>
        <p:spPr/>
        <p:txBody>
          <a:bodyPr rtlCol="0">
            <a:normAutofit fontScale="25000" lnSpcReduction="20000"/>
          </a:bodyPr>
          <a:lstStyle/>
          <a:p>
            <a:pPr eaLnBrk="1" fontAlgn="auto" hangingPunct="1">
              <a:spcAft>
                <a:spcPts val="0"/>
              </a:spcAft>
              <a:buFont typeface="Arial" pitchFamily="34" charset="0"/>
              <a:buChar char="•"/>
              <a:defRPr/>
            </a:pPr>
            <a:endParaRPr lang="es-ES" sz="6400" dirty="0" smtClean="0"/>
          </a:p>
          <a:p>
            <a:pPr algn="just" eaLnBrk="1" fontAlgn="auto" hangingPunct="1">
              <a:spcAft>
                <a:spcPts val="0"/>
              </a:spcAft>
              <a:buFont typeface="Arial" pitchFamily="34" charset="0"/>
              <a:buChar char="•"/>
              <a:defRPr/>
            </a:pPr>
            <a:r>
              <a:rPr lang="es-ES" sz="8000" dirty="0" smtClean="0"/>
              <a:t>NOTA : éste régimen debe ser cumplido por los productores de granos no destinados a semilla(*) que sean Responsables Inscriptos en IVA - </a:t>
            </a:r>
            <a:r>
              <a:rPr lang="es-ES" sz="8000" b="1" dirty="0" smtClean="0"/>
              <a:t>inscriptos o no en el RFO. RG.2300 </a:t>
            </a:r>
            <a:r>
              <a:rPr lang="es-ES" sz="8000" dirty="0" smtClean="0"/>
              <a:t>-y por los </a:t>
            </a:r>
            <a:r>
              <a:rPr lang="es-ES" sz="8000" dirty="0" err="1" smtClean="0"/>
              <a:t>monotributistas</a:t>
            </a:r>
            <a:r>
              <a:rPr lang="es-ES" sz="8000" dirty="0" smtClean="0"/>
              <a:t> inscriptos o no en el Padrón de Productores </a:t>
            </a:r>
            <a:r>
              <a:rPr lang="es-ES" sz="8000" dirty="0" err="1" smtClean="0"/>
              <a:t>Monotributistas</a:t>
            </a:r>
            <a:r>
              <a:rPr lang="es-ES" sz="8000" dirty="0" smtClean="0"/>
              <a:t>.</a:t>
            </a:r>
          </a:p>
          <a:p>
            <a:pPr algn="just" eaLnBrk="1" fontAlgn="auto" hangingPunct="1">
              <a:spcAft>
                <a:spcPts val="0"/>
              </a:spcAft>
              <a:buFont typeface="Arial" pitchFamily="34" charset="0"/>
              <a:buChar char="•"/>
              <a:defRPr/>
            </a:pPr>
            <a:r>
              <a:rPr lang="es-ES" sz="8000" b="1" dirty="0" smtClean="0"/>
              <a:t>GRANO. Definición </a:t>
            </a:r>
            <a:r>
              <a:rPr lang="es-ES" sz="8000" dirty="0" smtClean="0"/>
              <a:t>: (*)</a:t>
            </a:r>
            <a:endParaRPr lang="es-AR" sz="8000" dirty="0" smtClean="0"/>
          </a:p>
          <a:p>
            <a:pPr algn="just" eaLnBrk="1" fontAlgn="auto" hangingPunct="1">
              <a:spcAft>
                <a:spcPts val="0"/>
              </a:spcAft>
              <a:buFont typeface="Arial" pitchFamily="34" charset="0"/>
              <a:buChar char="•"/>
              <a:defRPr/>
            </a:pPr>
            <a:r>
              <a:rPr lang="es-AR" sz="8000" dirty="0" smtClean="0"/>
              <a:t>“ </a:t>
            </a:r>
            <a:r>
              <a:rPr lang="es-AR" sz="8000" b="1" dirty="0" smtClean="0"/>
              <a:t>Toda semilla es grano, pero no todo grano es semilla</a:t>
            </a:r>
            <a:r>
              <a:rPr lang="es-AR" sz="8000" dirty="0" smtClean="0"/>
              <a:t> “ . Para serlo requiere :</a:t>
            </a:r>
          </a:p>
          <a:p>
            <a:pPr algn="just" eaLnBrk="1" fontAlgn="auto" hangingPunct="1">
              <a:spcAft>
                <a:spcPts val="0"/>
              </a:spcAft>
              <a:buFont typeface="Arial" pitchFamily="34" charset="0"/>
              <a:buChar char="•"/>
              <a:defRPr/>
            </a:pPr>
            <a:r>
              <a:rPr lang="es-AR" sz="8000" dirty="0" smtClean="0"/>
              <a:t>1) VIABILIDAD : la semilla debe estar viva y con capacidad de generar una planta sana y fuerte. En tal sentido no puede estar partida, debe tener la cutícula sana y poseer poder y energía germinativa;</a:t>
            </a:r>
          </a:p>
          <a:p>
            <a:pPr algn="just" eaLnBrk="1" fontAlgn="auto" hangingPunct="1">
              <a:spcAft>
                <a:spcPts val="0"/>
              </a:spcAft>
              <a:buFont typeface="Arial" pitchFamily="34" charset="0"/>
              <a:buChar char="•"/>
              <a:defRPr/>
            </a:pPr>
            <a:r>
              <a:rPr lang="es-AR" sz="8000" dirty="0" smtClean="0"/>
              <a:t>2) LIMPIEZA Y PUREZA : ello implica estar libre de semillas de malezas y de otras que siendo de la misma especie, no sean de la misma variedad.de</a:t>
            </a:r>
          </a:p>
          <a:p>
            <a:pPr algn="just" eaLnBrk="1" fontAlgn="auto" hangingPunct="1">
              <a:spcAft>
                <a:spcPts val="0"/>
              </a:spcAft>
              <a:buFont typeface="Arial" pitchFamily="34" charset="0"/>
              <a:buChar char="•"/>
              <a:defRPr/>
            </a:pPr>
            <a:r>
              <a:rPr lang="es-AR" sz="8000" dirty="0" smtClean="0"/>
              <a:t>NOTA : </a:t>
            </a:r>
            <a:r>
              <a:rPr lang="es-AR" sz="8000" b="1" dirty="0" smtClean="0"/>
              <a:t>el transporte de semilla debidamente identificada y el subproducto proveniente de la industrialización de granos está exceptuado del uso de la CARTA DE PORTE </a:t>
            </a:r>
            <a:r>
              <a:rPr lang="es-AR" sz="8000" dirty="0" smtClean="0"/>
              <a:t>, utilizándose para ello el REMITO de la RG 1.415 ( art. 24 RG 2595 ).</a:t>
            </a:r>
          </a:p>
          <a:p>
            <a:pPr algn="just" eaLnBrk="1" fontAlgn="auto" hangingPunct="1">
              <a:spcAft>
                <a:spcPts val="0"/>
              </a:spcAft>
              <a:buFont typeface="Arial" pitchFamily="34" charset="0"/>
              <a:buChar char="•"/>
              <a:defRPr/>
            </a:pPr>
            <a:r>
              <a:rPr lang="es-AR" sz="8000" dirty="0" smtClean="0"/>
              <a:t>(*) Pág. 314 Tratado Agropecuario de Josefina BAVIERA </a:t>
            </a:r>
            <a:r>
              <a:rPr lang="es-AR" sz="8000" dirty="0" err="1" smtClean="0"/>
              <a:t>coord.por</a:t>
            </a:r>
            <a:r>
              <a:rPr lang="es-AR" sz="8000" dirty="0" smtClean="0"/>
              <a:t> Claudia CHIARADIA- ERREPARR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AR" smtClean="0"/>
              <a:t>REGIMEN DE INFORMACION DE CAPACIDAD PRODUCTIVA</a:t>
            </a:r>
          </a:p>
        </p:txBody>
      </p:sp>
      <p:sp>
        <p:nvSpPr>
          <p:cNvPr id="3" name="2 Marcador de contenido"/>
          <p:cNvSpPr>
            <a:spLocks noGrp="1"/>
          </p:cNvSpPr>
          <p:nvPr>
            <p:ph idx="1"/>
          </p:nvPr>
        </p:nvSpPr>
        <p:spPr/>
        <p:txBody>
          <a:bodyPr rtlCol="0">
            <a:normAutofit fontScale="25000" lnSpcReduction="20000"/>
          </a:bodyPr>
          <a:lstStyle/>
          <a:p>
            <a:pPr eaLnBrk="1" fontAlgn="auto" hangingPunct="1">
              <a:spcAft>
                <a:spcPts val="0"/>
              </a:spcAft>
              <a:buFont typeface="Arial" pitchFamily="34" charset="0"/>
              <a:buChar char="•"/>
              <a:defRPr/>
            </a:pPr>
            <a:endParaRPr lang="es-ES" sz="6400" dirty="0" smtClean="0"/>
          </a:p>
          <a:p>
            <a:pPr algn="just" eaLnBrk="1" fontAlgn="auto" hangingPunct="1">
              <a:spcAft>
                <a:spcPts val="0"/>
              </a:spcAft>
              <a:buFont typeface="Arial" pitchFamily="34" charset="0"/>
              <a:buChar char="•"/>
              <a:defRPr/>
            </a:pPr>
            <a:r>
              <a:rPr lang="es-ES" sz="11200" dirty="0" smtClean="0"/>
              <a:t>Dicha DD.JJ se efectúa a través de la CLAVE FISCAL, ingresando al servicio “ Productores agrícolas. Capacidad Productiva “ – dar de alta dicho rol, luego  “ Información de existencia de granos “; “ Información de superficie de granos Anexo II “  y “ Información de superficie de granos Anexo III “.</a:t>
            </a:r>
          </a:p>
          <a:p>
            <a:pPr algn="just" eaLnBrk="1" fontAlgn="auto" hangingPunct="1">
              <a:spcAft>
                <a:spcPts val="0"/>
              </a:spcAft>
              <a:buFont typeface="Arial" pitchFamily="34" charset="0"/>
              <a:buChar char="•"/>
              <a:defRPr/>
            </a:pPr>
            <a:endParaRPr lang="es-ES" sz="11200" dirty="0" smtClean="0"/>
          </a:p>
          <a:p>
            <a:pPr algn="just" eaLnBrk="1" fontAlgn="auto" hangingPunct="1">
              <a:spcAft>
                <a:spcPts val="0"/>
              </a:spcAft>
              <a:buFont typeface="Arial" pitchFamily="34" charset="0"/>
              <a:buChar char="•"/>
              <a:defRPr/>
            </a:pPr>
            <a:r>
              <a:rPr lang="es-AR" sz="11200" dirty="0" smtClean="0"/>
              <a:t>Dicha obligación deberá cumplimentarse aun cuando el sujeto obligado no disponga, al momento de producir la información, de existencias de granos de propia producción y/o superficie afectada a la producción agrícola.</a:t>
            </a:r>
            <a:endParaRPr lang="es-ES" sz="11200" dirty="0" smtClean="0"/>
          </a:p>
          <a:p>
            <a:pPr algn="just" eaLnBrk="1" fontAlgn="auto" hangingPunct="1">
              <a:spcAft>
                <a:spcPts val="0"/>
              </a:spcAft>
              <a:buFont typeface="Arial" charset="0"/>
              <a:buNone/>
              <a:defRPr/>
            </a:pPr>
            <a:endParaRPr lang="es-AR" sz="7400" dirty="0" smtClean="0"/>
          </a:p>
          <a:p>
            <a:pPr algn="just" eaLnBrk="1" fontAlgn="auto" hangingPunct="1">
              <a:spcAft>
                <a:spcPts val="0"/>
              </a:spcAft>
              <a:buFont typeface="Arial" pitchFamily="34" charset="0"/>
              <a:buChar char="•"/>
              <a:defRPr/>
            </a:pPr>
            <a:endParaRPr lang="es-A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AR" smtClean="0"/>
              <a:t>REGIMEN DE INFORMACION DE CAPACIDAD PRODUCTIVA</a:t>
            </a:r>
          </a:p>
        </p:txBody>
      </p:sp>
      <p:sp>
        <p:nvSpPr>
          <p:cNvPr id="19459" name="2 Marcador de contenido"/>
          <p:cNvSpPr>
            <a:spLocks noGrp="1"/>
          </p:cNvSpPr>
          <p:nvPr>
            <p:ph idx="1"/>
          </p:nvPr>
        </p:nvSpPr>
        <p:spPr/>
        <p:txBody>
          <a:bodyPr/>
          <a:lstStyle/>
          <a:p>
            <a:pPr algn="just" eaLnBrk="1" hangingPunct="1"/>
            <a:r>
              <a:rPr lang="es-AR" sz="3600" smtClean="0"/>
              <a:t>Las rectificativas que se presenten con posterioridad a la fecha de vencimiento deben ser tramitadas ante la Agencia mediante la presentación de una multinota, adjuntando la documentación que acredite el cambio y la copia de acuse de recibo oportunamente efectuada. ( último y penúltimo párr.art.4 RG 2750).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eaLnBrk="1" hangingPunct="1"/>
            <a:r>
              <a:rPr lang="es-AR" smtClean="0"/>
              <a:t>REGIMEN DE INFORMACION DE CAPACIDAD PRODUCTIVA</a:t>
            </a:r>
          </a:p>
        </p:txBody>
      </p:sp>
      <p:sp>
        <p:nvSpPr>
          <p:cNvPr id="3" name="2 Marcador de contenido"/>
          <p:cNvSpPr>
            <a:spLocks noGrp="1"/>
          </p:cNvSpPr>
          <p:nvPr>
            <p:ph idx="1"/>
          </p:nvPr>
        </p:nvSpPr>
        <p:spPr/>
        <p:txBody>
          <a:bodyPr rtlCol="0">
            <a:normAutofit fontScale="62500" lnSpcReduction="20000"/>
          </a:bodyPr>
          <a:lstStyle/>
          <a:p>
            <a:pPr algn="just">
              <a:defRPr/>
            </a:pPr>
            <a:r>
              <a:rPr lang="es-AR" b="1" dirty="0" smtClean="0"/>
              <a:t>Recalcar la importancia de solicitar la información con tiempo a cada cliente y con las especificaciones pertinentes </a:t>
            </a:r>
            <a:r>
              <a:rPr lang="es-AR" dirty="0" smtClean="0"/>
              <a:t>( </a:t>
            </a:r>
            <a:r>
              <a:rPr lang="es-AR" dirty="0" err="1" smtClean="0"/>
              <a:t>vg</a:t>
            </a:r>
            <a:r>
              <a:rPr lang="es-AR" dirty="0" smtClean="0"/>
              <a:t>. Domicilios exactos de las distintas plantas y/o acopios ) y que el soporte sea un respaldo de lo que estamos informando por el cliente atendiendo a las gravosas consecuencias de un </a:t>
            </a:r>
            <a:r>
              <a:rPr lang="es-AR" b="1" dirty="0" smtClean="0"/>
              <a:t>incumplimiento y las eventuales responsabilidades que pueden cabernos como profesionales. </a:t>
            </a:r>
          </a:p>
          <a:p>
            <a:pPr algn="just">
              <a:defRPr/>
            </a:pPr>
            <a:endParaRPr lang="es-AR" b="1" dirty="0" smtClean="0"/>
          </a:p>
          <a:p>
            <a:pPr algn="just">
              <a:defRPr/>
            </a:pPr>
            <a:r>
              <a:rPr lang="es-AR" dirty="0" smtClean="0"/>
              <a:t>El cliente en general se desentiende de toda la fenomenal carga administrativa creyendo que así deslinda su responsabilidad y porque nos tiene como “ la persona de confianza “. Cuando aparece un inconveniente y/o una sanción conviene tener previsto las posibles consecuencias y que esa gran confianza se torne en “ gran responsabilidad </a:t>
            </a:r>
            <a:r>
              <a:rPr lang="es-AR" b="1" dirty="0" smtClean="0"/>
              <a:t>“. Lo mejor es evitar los problemas. Una vez producidos son todos costos y desgaste en las relaciones.</a:t>
            </a:r>
          </a:p>
          <a:p>
            <a:pPr>
              <a:defRPr/>
            </a:pPr>
            <a:endParaRPr lang="es-AR" b="1" dirty="0" smtClean="0"/>
          </a:p>
          <a:p>
            <a:pPr>
              <a:defRPr/>
            </a:pPr>
            <a:r>
              <a:rPr lang="es-AR" b="1" dirty="0" smtClean="0"/>
              <a:t>“ Nunca hay tiempo suficiente para hacer bien una cosa pero siempre lo hay para hacerlo de nuevo “.</a:t>
            </a:r>
          </a:p>
          <a:p>
            <a:pPr algn="just" eaLnBrk="1" fontAlgn="auto" hangingPunct="1">
              <a:spcAft>
                <a:spcPts val="0"/>
              </a:spcAft>
              <a:buFont typeface="Arial" pitchFamily="34" charset="0"/>
              <a:buChar char="•"/>
              <a:defRPr/>
            </a:pPr>
            <a:endParaRPr lang="es-A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85800" y="2459038"/>
            <a:ext cx="7772400" cy="1470025"/>
          </a:xfrm>
        </p:spPr>
        <p:txBody>
          <a:bodyPr/>
          <a:lstStyle/>
          <a:p>
            <a:pPr eaLnBrk="1" hangingPunct="1"/>
            <a:r>
              <a:rPr lang="es-AR" smtClean="0"/>
              <a:t>EL CONTROL DE GRANOS  DE AFIP DGI </a:t>
            </a:r>
          </a:p>
        </p:txBody>
      </p:sp>
      <p:sp>
        <p:nvSpPr>
          <p:cNvPr id="3" name="2 Subtítulo"/>
          <p:cNvSpPr>
            <a:spLocks noGrp="1"/>
          </p:cNvSpPr>
          <p:nvPr>
            <p:ph type="subTitle" idx="1"/>
          </p:nvPr>
        </p:nvSpPr>
        <p:spPr/>
        <p:txBody>
          <a:bodyPr rtlCol="0">
            <a:normAutofit fontScale="92500"/>
          </a:bodyPr>
          <a:lstStyle/>
          <a:p>
            <a:pPr eaLnBrk="1" fontAlgn="auto" hangingPunct="1">
              <a:spcAft>
                <a:spcPts val="0"/>
              </a:spcAft>
              <a:buFont typeface="Arial" pitchFamily="34" charset="0"/>
              <a:buNone/>
              <a:defRPr/>
            </a:pPr>
            <a:r>
              <a:rPr lang="es-AR" dirty="0" smtClean="0"/>
              <a:t>Expositor : CP CARLOS A.AMADO</a:t>
            </a:r>
          </a:p>
          <a:p>
            <a:pPr eaLnBrk="1" fontAlgn="auto" hangingPunct="1">
              <a:spcAft>
                <a:spcPts val="0"/>
              </a:spcAft>
              <a:buFont typeface="Arial" pitchFamily="34" charset="0"/>
              <a:buNone/>
              <a:defRPr/>
            </a:pPr>
            <a:r>
              <a:rPr lang="es-AR" dirty="0" smtClean="0"/>
              <a:t>estudioamado@realicosatelital.com.ar</a:t>
            </a:r>
          </a:p>
          <a:p>
            <a:pPr eaLnBrk="1" fontAlgn="auto" hangingPunct="1">
              <a:spcAft>
                <a:spcPts val="0"/>
              </a:spcAft>
              <a:buFont typeface="Arial" pitchFamily="34" charset="0"/>
              <a:buNone/>
              <a:defRPr/>
            </a:pPr>
            <a:r>
              <a:rPr lang="es-AR" dirty="0" smtClean="0"/>
              <a:t>SANTA ROSA,  LA PAMPA</a:t>
            </a:r>
          </a:p>
        </p:txBody>
      </p:sp>
      <p:pic>
        <p:nvPicPr>
          <p:cNvPr id="3076" name="Picture 6" descr="Logo"/>
          <p:cNvPicPr>
            <a:picLocks noChangeAspect="1" noChangeArrowheads="1"/>
          </p:cNvPicPr>
          <p:nvPr/>
        </p:nvPicPr>
        <p:blipFill>
          <a:blip r:embed="rId3"/>
          <a:srcRect/>
          <a:stretch>
            <a:fillRect/>
          </a:stretch>
        </p:blipFill>
        <p:spPr bwMode="auto">
          <a:xfrm>
            <a:off x="285750" y="493713"/>
            <a:ext cx="8643938" cy="188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611188" y="0"/>
            <a:ext cx="8229600" cy="1143000"/>
          </a:xfrm>
        </p:spPr>
        <p:txBody>
          <a:bodyPr/>
          <a:lstStyle/>
          <a:p>
            <a:pPr eaLnBrk="1" hangingPunct="1"/>
            <a:r>
              <a:rPr lang="es-AR" smtClean="0"/>
              <a:t>REG. DE INF. DE CAPAC.PROD. Penalidades-art.6 RG 2750</a:t>
            </a:r>
          </a:p>
        </p:txBody>
      </p:sp>
      <p:sp>
        <p:nvSpPr>
          <p:cNvPr id="3" name="2 Marcador de contenido"/>
          <p:cNvSpPr>
            <a:spLocks noGrp="1"/>
          </p:cNvSpPr>
          <p:nvPr>
            <p:ph idx="1"/>
          </p:nvPr>
        </p:nvSpPr>
        <p:spPr>
          <a:xfrm>
            <a:off x="179388" y="1196975"/>
            <a:ext cx="8785225" cy="5256213"/>
          </a:xfrm>
        </p:spPr>
        <p:txBody>
          <a:bodyPr rtlCol="0">
            <a:normAutofit fontScale="25000" lnSpcReduction="20000"/>
          </a:bodyPr>
          <a:lstStyle/>
          <a:p>
            <a:pPr algn="just" eaLnBrk="1" fontAlgn="auto" hangingPunct="1">
              <a:spcAft>
                <a:spcPts val="0"/>
              </a:spcAft>
              <a:buFont typeface="Arial" charset="0"/>
              <a:buNone/>
              <a:defRPr/>
            </a:pPr>
            <a:endParaRPr lang="es-ES" sz="6400" dirty="0" smtClean="0"/>
          </a:p>
          <a:p>
            <a:pPr algn="just" eaLnBrk="1" fontAlgn="auto" hangingPunct="1">
              <a:spcAft>
                <a:spcPts val="0"/>
              </a:spcAft>
              <a:defRPr/>
            </a:pPr>
            <a:r>
              <a:rPr lang="es-ES" sz="7000" dirty="0" smtClean="0"/>
              <a:t>La NO presentación o presentación en forma incorrecta - </a:t>
            </a:r>
            <a:r>
              <a:rPr lang="es-ES" sz="7000" dirty="0" err="1" smtClean="0"/>
              <a:t>vg</a:t>
            </a:r>
            <a:r>
              <a:rPr lang="es-ES" sz="7000" dirty="0" smtClean="0"/>
              <a:t>. errores en los granos declarados - genera inconsistencia </a:t>
            </a:r>
            <a:r>
              <a:rPr lang="es-ES" sz="7000" b="1" dirty="0" smtClean="0"/>
              <a:t>en la práctica en la autorización de CARTAS DE PORTE o la imposibilidad de registración de ventas posteriores – RG 2596 -entre otras consecuencias .  (</a:t>
            </a:r>
            <a:r>
              <a:rPr lang="es-ES" sz="7000" dirty="0" smtClean="0"/>
              <a:t>PAT </a:t>
            </a:r>
            <a:r>
              <a:rPr lang="es-ES" sz="7000" dirty="0" err="1" smtClean="0"/>
              <a:t>Nro</a:t>
            </a:r>
            <a:r>
              <a:rPr lang="es-ES" sz="7000" dirty="0" smtClean="0"/>
              <a:t> 678 ERREPAR  J.BAVERA pag.10/12.)</a:t>
            </a:r>
            <a:endParaRPr lang="es-ES" sz="7000" b="1" dirty="0" smtClean="0"/>
          </a:p>
          <a:p>
            <a:pPr algn="just" eaLnBrk="1" fontAlgn="auto" hangingPunct="1">
              <a:spcAft>
                <a:spcPts val="0"/>
              </a:spcAft>
              <a:defRPr/>
            </a:pPr>
            <a:endParaRPr lang="es-ES" sz="7000" b="1" dirty="0" smtClean="0"/>
          </a:p>
          <a:p>
            <a:pPr algn="just" eaLnBrk="1" fontAlgn="auto" hangingPunct="1">
              <a:spcAft>
                <a:spcPts val="0"/>
              </a:spcAft>
              <a:defRPr/>
            </a:pPr>
            <a:r>
              <a:rPr lang="es-ES" sz="7000" b="1" dirty="0" smtClean="0"/>
              <a:t> </a:t>
            </a:r>
            <a:r>
              <a:rPr lang="es-ES" sz="7000" dirty="0" smtClean="0"/>
              <a:t>Remite en forma </a:t>
            </a:r>
            <a:r>
              <a:rPr lang="es-ES" sz="7000" b="1" dirty="0" smtClean="0"/>
              <a:t>genérica</a:t>
            </a:r>
            <a:r>
              <a:rPr lang="es-ES" sz="7000" dirty="0" smtClean="0"/>
              <a:t> a las sanciones previstas en la ley </a:t>
            </a:r>
            <a:r>
              <a:rPr lang="es-ES" sz="7000" dirty="0" err="1" smtClean="0"/>
              <a:t>nro</a:t>
            </a:r>
            <a:r>
              <a:rPr lang="es-ES" sz="7000" dirty="0" smtClean="0"/>
              <a:t> 11.683 to.1998 y sus modificaciones. Art. 6to. 1er.párrafo. ( lo cual no aparece como lo más deseable – que no sea específica -  en aras de mayor seguridad jurídica en la relación Fisco-contribuyente ).  </a:t>
            </a:r>
            <a:r>
              <a:rPr lang="es-ES" sz="7000" b="1" dirty="0" smtClean="0"/>
              <a:t>Art. Agregado a continuación del art. 38 :</a:t>
            </a:r>
          </a:p>
          <a:p>
            <a:pPr algn="just">
              <a:defRPr/>
            </a:pPr>
            <a:r>
              <a:rPr lang="es-AR" sz="5600" dirty="0" smtClean="0"/>
              <a:t>Artículo...: La omisión de presentar las declaraciones juradas informativas previstas en los regímenes de información propia del contribuyente o responsable, o de información de terceros, establecidos mediante resolución general de la Administración Federal de Ingresos Públicos, dentro de los plazos establecidos al efecto, será sancionada —sin necesidad de requerimiento previo— con una multa de hasta PESOS CINCO MIL ($ 5.000), la que se elevará hasta PESOS DIEZ MIL ($ 10.000) si se tratare de sociedades, empresas, fideicomisos, asociaciones o entidades de cualquier clase constituidas en el país, o de establecimientos organizados en forma de empresas estables —de cualquier naturaleza u objeto— pertenecientes a personas de existencia física o ideal domiciliadas, constituidas o radicadas en el exterior.</a:t>
            </a:r>
            <a:r>
              <a:rPr lang="es-AR" sz="5600" i="1" dirty="0" smtClean="0"/>
              <a:t> </a:t>
            </a:r>
            <a:r>
              <a:rPr lang="es-AR" sz="5600" dirty="0" smtClean="0"/>
              <a:t>.</a:t>
            </a:r>
          </a:p>
          <a:p>
            <a:pPr algn="just" eaLnBrk="1" fontAlgn="auto" hangingPunct="1">
              <a:spcAft>
                <a:spcPts val="0"/>
              </a:spcAft>
              <a:defRPr/>
            </a:pPr>
            <a:r>
              <a:rPr lang="es-ES" sz="7000" dirty="0" smtClean="0"/>
              <a:t>Asimismo el incumplimiento total o parcial de esta obligación encuadrará como </a:t>
            </a:r>
            <a:r>
              <a:rPr lang="es-ES" sz="7000" b="1" dirty="0" smtClean="0"/>
              <a:t>CAUSAL DE INCONDUCTA DEL ANEXO VI RG.2300. Que implica suspensión y/o exclusión del RFOG. ( art. 6to. “ in fine “ ).</a:t>
            </a:r>
          </a:p>
          <a:p>
            <a:pPr algn="just" eaLnBrk="1" fontAlgn="auto" hangingPunct="1">
              <a:spcAft>
                <a:spcPts val="0"/>
              </a:spcAft>
              <a:defRPr/>
            </a:pPr>
            <a:r>
              <a:rPr lang="es-ES" sz="7000" dirty="0" smtClean="0"/>
              <a:t>NOTA : VINCULAR ESTO CON EL ART. </a:t>
            </a:r>
            <a:r>
              <a:rPr lang="es-ES" sz="7000" dirty="0" smtClean="0">
                <a:hlinkClick r:id="" action="ppaction://noaction"/>
              </a:rPr>
              <a:t>8vo. De RG. 2595 </a:t>
            </a:r>
            <a:r>
              <a:rPr lang="es-ES" sz="7000" dirty="0" smtClean="0"/>
              <a:t>( Gradúa C.de Porte ) ver  </a:t>
            </a:r>
            <a:r>
              <a:rPr lang="es-ES" sz="7000" dirty="0" err="1" smtClean="0"/>
              <a:t>próx</a:t>
            </a:r>
            <a:r>
              <a:rPr lang="es-ES" sz="7000" dirty="0" smtClean="0"/>
              <a:t>. diapositiva “ REG.INF.CAP.PROD. RG 2750 OTROS CAMBIOS RG 3.102 ).</a:t>
            </a:r>
          </a:p>
          <a:p>
            <a:pPr>
              <a:buFont typeface="Arial" charset="0"/>
              <a:buNone/>
              <a:defRPr/>
            </a:pPr>
            <a:endParaRPr lang="es-ES" sz="6400" dirty="0" smtClean="0"/>
          </a:p>
          <a:p>
            <a:pPr algn="just" eaLnBrk="1" fontAlgn="auto" hangingPunct="1">
              <a:spcAft>
                <a:spcPts val="0"/>
              </a:spcAft>
              <a:buFont typeface="Arial" charset="0"/>
              <a:buNone/>
              <a:defRPr/>
            </a:pPr>
            <a:endParaRPr lang="es-AR" sz="7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357188" y="142875"/>
            <a:ext cx="8229600" cy="1143000"/>
          </a:xfrm>
        </p:spPr>
        <p:txBody>
          <a:bodyPr/>
          <a:lstStyle/>
          <a:p>
            <a:pPr eaLnBrk="1" hangingPunct="1"/>
            <a:r>
              <a:rPr lang="es-AR" smtClean="0"/>
              <a:t>REG. DE INF. DE CAPAC.PROD. Penalidades-art.6 RG 2750</a:t>
            </a:r>
          </a:p>
        </p:txBody>
      </p:sp>
      <p:sp>
        <p:nvSpPr>
          <p:cNvPr id="22531" name="2 Marcador de contenido"/>
          <p:cNvSpPr>
            <a:spLocks noGrp="1"/>
          </p:cNvSpPr>
          <p:nvPr>
            <p:ph idx="1"/>
          </p:nvPr>
        </p:nvSpPr>
        <p:spPr>
          <a:xfrm>
            <a:off x="571500" y="1357313"/>
            <a:ext cx="8229600" cy="4525962"/>
          </a:xfrm>
        </p:spPr>
        <p:txBody>
          <a:bodyPr/>
          <a:lstStyle/>
          <a:p>
            <a:pPr algn="just"/>
            <a:r>
              <a:rPr lang="es-ES" sz="1800" smtClean="0"/>
              <a:t>El articulo 6to de RG 2750 fue modificado por la RG 3102 ( 13/5/2011) </a:t>
            </a:r>
            <a:r>
              <a:rPr lang="es-ES" sz="1800" b="1" smtClean="0"/>
              <a:t>donde mantiene las sanciones pero amplia las referidas al RFOG ( antes un solo inciso ahora dos ).</a:t>
            </a:r>
            <a:endParaRPr lang="es-ES" sz="1800" smtClean="0"/>
          </a:p>
          <a:p>
            <a:pPr algn="just"/>
            <a:r>
              <a:rPr lang="es-ES" sz="1800" b="1" smtClean="0"/>
              <a:t>Anterior : </a:t>
            </a:r>
            <a:r>
              <a:rPr lang="es-AR" sz="1800" b="1" smtClean="0"/>
              <a:t>ARTICULO 6.-</a:t>
            </a:r>
            <a:r>
              <a:rPr lang="es-AR" sz="1800" smtClean="0"/>
              <a:t> Texto original según RG AFIP Nº 2750/2010:</a:t>
            </a:r>
          </a:p>
          <a:p>
            <a:pPr algn="just"/>
            <a:r>
              <a:rPr lang="es-AR" sz="1800" smtClean="0"/>
              <a:t>ARTICULO 6.- El incumplimiento -total o parcial- del régimen de información dispuesto en esta resolución general producirá, respecto de los responsables comprendidos en el Artículo 2°, los siguientes efectos:</a:t>
            </a:r>
          </a:p>
          <a:p>
            <a:pPr algn="just"/>
            <a:r>
              <a:rPr lang="es-AR" sz="1800" smtClean="0"/>
              <a:t>a) Obstará a la registración de los contratos y operaciones conforme a la Resolución General N° 2.596, sus modificatorias y complementarias, o de los Formularios C1116B o C1116C, de acuerdo con las previsiones correspondientes al sujeto obligado, hasta tanto se subsane el incumplimiento.</a:t>
            </a:r>
          </a:p>
          <a:p>
            <a:pPr algn="just"/>
            <a:r>
              <a:rPr lang="es-AR" sz="1800" smtClean="0"/>
              <a:t>b) Hará pasible a los mismos de las sanciones previstas en la Ley N° 11.683, texto ordenado en 1998 y sus modificaciones.</a:t>
            </a:r>
          </a:p>
          <a:p>
            <a:pPr algn="just"/>
            <a:r>
              <a:rPr lang="es-AR" sz="1800" smtClean="0"/>
              <a:t>c) </a:t>
            </a:r>
            <a:r>
              <a:rPr lang="es-AR" sz="1800" b="1" smtClean="0"/>
              <a:t>Resultará encuadrado en el punto 7. Apartado A del Anexo VI </a:t>
            </a:r>
            <a:r>
              <a:rPr lang="es-AR" sz="1800" smtClean="0"/>
              <a:t>de la Resolución General N° 2.300, sus modificatorias y complementarias.</a:t>
            </a:r>
          </a:p>
        </p:txBody>
      </p:sp>
      <p:sp>
        <p:nvSpPr>
          <p:cNvPr id="4" name="3 Abrir llave"/>
          <p:cNvSpPr/>
          <p:nvPr/>
        </p:nvSpPr>
        <p:spPr>
          <a:xfrm>
            <a:off x="857250" y="2714625"/>
            <a:ext cx="71438" cy="314325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AR"/>
          </a:p>
        </p:txBody>
      </p:sp>
      <p:cxnSp>
        <p:nvCxnSpPr>
          <p:cNvPr id="6" name="5 Conector recto de flecha"/>
          <p:cNvCxnSpPr>
            <a:stCxn id="4" idx="1"/>
          </p:cNvCxnSpPr>
          <p:nvPr/>
        </p:nvCxnSpPr>
        <p:spPr>
          <a:xfrm rot="10800000">
            <a:off x="571500" y="3929063"/>
            <a:ext cx="28575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Rectángulo redondeado"/>
          <p:cNvSpPr/>
          <p:nvPr/>
        </p:nvSpPr>
        <p:spPr>
          <a:xfrm>
            <a:off x="0" y="2928938"/>
            <a:ext cx="857250" cy="985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err="1"/>
              <a:t>Idem</a:t>
            </a:r>
            <a:r>
              <a:rPr lang="es-AR" dirty="0"/>
              <a:t> actual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357188" y="142875"/>
            <a:ext cx="8229600" cy="1143000"/>
          </a:xfrm>
        </p:spPr>
        <p:txBody>
          <a:bodyPr/>
          <a:lstStyle/>
          <a:p>
            <a:pPr eaLnBrk="1" hangingPunct="1"/>
            <a:r>
              <a:rPr lang="es-AR" smtClean="0"/>
              <a:t>REG. DE INF. DE CAPAC.PROD. Penalidades-art.6 RG 2750/3102</a:t>
            </a:r>
          </a:p>
        </p:txBody>
      </p:sp>
      <p:sp>
        <p:nvSpPr>
          <p:cNvPr id="23555" name="2 Marcador de contenido"/>
          <p:cNvSpPr>
            <a:spLocks noGrp="1"/>
          </p:cNvSpPr>
          <p:nvPr>
            <p:ph idx="1"/>
          </p:nvPr>
        </p:nvSpPr>
        <p:spPr>
          <a:xfrm>
            <a:off x="571500" y="1357313"/>
            <a:ext cx="8229600" cy="4525962"/>
          </a:xfrm>
        </p:spPr>
        <p:txBody>
          <a:bodyPr/>
          <a:lstStyle/>
          <a:p>
            <a:pPr algn="just"/>
            <a:r>
              <a:rPr lang="es-ES" sz="1400" b="1" smtClean="0"/>
              <a:t>Actual: </a:t>
            </a:r>
            <a:r>
              <a:rPr lang="es-AR" sz="1400" b="1" smtClean="0"/>
              <a:t>ARTICULO 6º</a:t>
            </a:r>
            <a:r>
              <a:rPr lang="es-AR" sz="1400" smtClean="0"/>
              <a:t>.- El incumplimiento -total o parcial-del régimen de información dispuesto por esta resolución general </a:t>
            </a:r>
            <a:r>
              <a:rPr lang="es-AR" sz="1400" b="1" smtClean="0"/>
              <a:t>obstará a la registración de los contratos y operaciones conforme lo establecido por la Resolución General Nº 2596, sus modificatorias y complementarias, o de los Formularios C1116B o C1116C, de acuerdo a las previsiones correspondientes al sujeto obligado, hasta tanto se subsane el incumplimiento.</a:t>
            </a:r>
            <a:r>
              <a:rPr lang="es-AR" sz="1400" smtClean="0"/>
              <a:t> Asimismo, hará pasible a los responsables comprendidos en el Artículo 2º de la presente, de </a:t>
            </a:r>
            <a:r>
              <a:rPr lang="es-AR" sz="1400" b="1" smtClean="0"/>
              <a:t>las sanciones previstas en la Ley Nº 11.683</a:t>
            </a:r>
            <a:r>
              <a:rPr lang="es-AR" sz="1400" smtClean="0"/>
              <a:t>, texto ordenado 1998 y sus modificaciones.</a:t>
            </a:r>
          </a:p>
          <a:p>
            <a:pPr algn="just"/>
            <a:r>
              <a:rPr lang="es-AR" sz="1400" smtClean="0"/>
              <a:t>Sin perjuicio de lo dispuesto en el párrafo anterior, esta Administración Federal podrá determinar la incorrecta conducta fiscal de los responsables indicados en el precitado Artículo 2º y disponer la suspensión transitoria de los mismos en el "Registro Fiscal de Operadores en la Compraventa de Granos y Legumbres Secas" establecido por la Resolución General Nº 2300, sus modificatorias y complementarias, en las siguientes situaciones:</a:t>
            </a:r>
          </a:p>
          <a:p>
            <a:pPr algn="just"/>
            <a:r>
              <a:rPr lang="es-AR" sz="1400" smtClean="0"/>
              <a:t>a) </a:t>
            </a:r>
            <a:r>
              <a:rPr lang="es-AR" sz="1400" b="1" smtClean="0"/>
              <a:t>Falta de presentación -total o parcial-del régimen de información dispuesto por la presente resolución general. Dicha conducta será encuadrada en el punto 7., Apartado A – CONTROLES SISTEMICOS FORMALES </a:t>
            </a:r>
            <a:r>
              <a:rPr lang="es-AR" sz="1400" smtClean="0"/>
              <a:t>-del Anexo VI de la Resolución General Nº 2300, sus modificatorias y complementarias </a:t>
            </a:r>
            <a:r>
              <a:rPr lang="es-AR" sz="1400" b="1" smtClean="0"/>
              <a:t>“Cualquier otro incumplimiento a la normativa vigente detectado a través de controles sistémicos “</a:t>
            </a:r>
          </a:p>
          <a:p>
            <a:pPr algn="just"/>
            <a:r>
              <a:rPr lang="es-AR" sz="1400" smtClean="0"/>
              <a:t>b) </a:t>
            </a:r>
            <a:r>
              <a:rPr lang="es-AR" sz="1400" b="1" smtClean="0"/>
              <a:t>Falta de correspondencia entre los datos informados y la realidad económica de la actividad desarrollada por el contribuyente</a:t>
            </a:r>
            <a:r>
              <a:rPr lang="es-AR" sz="1400" smtClean="0"/>
              <a:t>, determinada mediante controles objetivos practicados con motivo de verificaciones y/o fiscalizaciones, en cuyo caso, el responsable </a:t>
            </a:r>
            <a:r>
              <a:rPr lang="es-AR" sz="1400" b="1" smtClean="0"/>
              <a:t>será pasible del tratamiento previsto para las causales que correspondan del Apartado B del anexo citado (CONTROLES OBJETIVOS PRACTICADOS EN VERIFICACIONES Y/O FISCALIZACIONES ).      </a:t>
            </a:r>
            <a:r>
              <a:rPr lang="es-AR" sz="1400" b="1" smtClean="0">
                <a:hlinkClick r:id="rId3" action="ppaction://hlinkfile"/>
              </a:rPr>
              <a:t>VER ESQUEMA RG-RFOG</a:t>
            </a:r>
            <a:endParaRPr lang="es-AR" sz="1400" b="1" smtClean="0"/>
          </a:p>
          <a:p>
            <a:pPr algn="just"/>
            <a:endParaRPr lang="es-AR" sz="1400" smtClean="0"/>
          </a:p>
          <a:p>
            <a:endParaRPr lang="es-ES" sz="1400" smtClean="0"/>
          </a:p>
          <a:p>
            <a:pPr algn="just" eaLnBrk="1" hangingPunct="1">
              <a:buFont typeface="Arial" charset="0"/>
              <a:buNone/>
            </a:pPr>
            <a:endParaRPr lang="es-AR" sz="1400" smtClean="0"/>
          </a:p>
        </p:txBody>
      </p:sp>
      <p:sp>
        <p:nvSpPr>
          <p:cNvPr id="6" name="5 Abrir llave"/>
          <p:cNvSpPr/>
          <p:nvPr/>
        </p:nvSpPr>
        <p:spPr>
          <a:xfrm>
            <a:off x="857250" y="1500188"/>
            <a:ext cx="71438" cy="3214687"/>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AR"/>
          </a:p>
        </p:txBody>
      </p:sp>
      <p:cxnSp>
        <p:nvCxnSpPr>
          <p:cNvPr id="8" name="7 Conector recto de flecha"/>
          <p:cNvCxnSpPr>
            <a:stCxn id="6" idx="1"/>
          </p:cNvCxnSpPr>
          <p:nvPr/>
        </p:nvCxnSpPr>
        <p:spPr>
          <a:xfrm rot="10800000">
            <a:off x="500063" y="2714625"/>
            <a:ext cx="357187" cy="392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Rectángulo"/>
          <p:cNvSpPr/>
          <p:nvPr/>
        </p:nvSpPr>
        <p:spPr>
          <a:xfrm>
            <a:off x="0" y="1500188"/>
            <a:ext cx="857250"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 </a:t>
            </a:r>
            <a:r>
              <a:rPr lang="es-AR" dirty="0" err="1"/>
              <a:t>Idem</a:t>
            </a:r>
            <a:r>
              <a:rPr lang="es-AR" dirty="0"/>
              <a:t> art. </a:t>
            </a:r>
            <a:r>
              <a:rPr lang="es-AR" dirty="0" err="1"/>
              <a:t>Anter</a:t>
            </a:r>
            <a:r>
              <a:rPr lang="es-AR"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357188" y="142875"/>
            <a:ext cx="8229600" cy="1143000"/>
          </a:xfrm>
        </p:spPr>
        <p:txBody>
          <a:bodyPr/>
          <a:lstStyle/>
          <a:p>
            <a:pPr eaLnBrk="1" hangingPunct="1"/>
            <a:r>
              <a:rPr lang="es-AR" smtClean="0"/>
              <a:t>REG. DE INF. DE CAPAC.PROD. Penalidades-art.6 RG 2750/3102</a:t>
            </a:r>
          </a:p>
        </p:txBody>
      </p:sp>
      <p:sp>
        <p:nvSpPr>
          <p:cNvPr id="24579" name="2 Marcador de contenido"/>
          <p:cNvSpPr>
            <a:spLocks noGrp="1"/>
          </p:cNvSpPr>
          <p:nvPr>
            <p:ph idx="1"/>
          </p:nvPr>
        </p:nvSpPr>
        <p:spPr>
          <a:xfrm>
            <a:off x="571500" y="1357313"/>
            <a:ext cx="8229600" cy="4525962"/>
          </a:xfrm>
        </p:spPr>
        <p:txBody>
          <a:bodyPr/>
          <a:lstStyle/>
          <a:p>
            <a:pPr algn="just" eaLnBrk="1" hangingPunct="1"/>
            <a:r>
              <a:rPr lang="es-AR" sz="1800" smtClean="0"/>
              <a:t>En  resumen, se sustituye el articulo 6to de la RG 2750 por medio del cual se establecen sanciones en caso de incumplimiento de la norma;</a:t>
            </a:r>
          </a:p>
          <a:p>
            <a:pPr algn="just" eaLnBrk="1" hangingPunct="1"/>
            <a:r>
              <a:rPr lang="es-AR" sz="1800" smtClean="0"/>
              <a:t>Se incorpora a las sanciones ya fijadas en el texto original </a:t>
            </a:r>
            <a:r>
              <a:rPr lang="es-AR" sz="1800" b="1" smtClean="0"/>
              <a:t>la falta de correspondencia de datos informados y la realidad económica de la actividad desarrollada por el contribuyente</a:t>
            </a:r>
            <a:r>
              <a:rPr lang="es-AR" sz="1800" smtClean="0"/>
              <a:t> determinada mediante controles objetivos practicados con motivo de verificaciones y/o fiscalizaciones, en cuyo caso el responsable  </a:t>
            </a:r>
            <a:r>
              <a:rPr lang="es-AR" sz="1800" b="1" smtClean="0"/>
              <a:t>será pasible del tratamiento previsto en las causales que correspondan al Apartado B </a:t>
            </a:r>
            <a:r>
              <a:rPr lang="es-AR" sz="1800" smtClean="0"/>
              <a:t>del ANEXO VI de la RG 2300  (CONTROLES OBJETIVOS PRACTICADOS EN VERIFICACIONES Y/O FISCALIZACIONES ).</a:t>
            </a:r>
          </a:p>
          <a:p>
            <a:pPr algn="just" eaLnBrk="1" hangingPunct="1"/>
            <a:r>
              <a:rPr lang="es-AR" sz="1800" smtClean="0"/>
              <a:t>Por otra parte cabe consignar que la RG. 3100 que modifica a la RG 2300 en algunos aspectos, agrega como punto 17 en el apartado B del ANEXO </a:t>
            </a:r>
            <a:r>
              <a:rPr lang="es-AR" sz="1800" b="1" smtClean="0"/>
              <a:t>VI la falta de correspondencia de datos informados y la realidad económica de la actividad desarrollada por el contribuyente.</a:t>
            </a:r>
          </a:p>
          <a:p>
            <a:pPr algn="just" eaLnBrk="1" hangingPunct="1"/>
            <a:r>
              <a:rPr lang="es-AR" sz="1800" smtClean="0"/>
              <a:t>No se entiende bien porqué la redundancia ya que con el agregado “ in fine “ como punto 17 ya estaba suficientemente clara la causal del ANEXO B e incluso por ser la RG 3102 posterior a la RG 3100 bien pudo remitirse a ese punto específico y no en forma genérica como lo hizo.</a:t>
            </a:r>
          </a:p>
          <a:p>
            <a:pPr algn="just" eaLnBrk="1" hangingPunct="1"/>
            <a:endParaRPr lang="es-AR" sz="1800" smtClean="0"/>
          </a:p>
          <a:p>
            <a:pPr algn="just" eaLnBrk="1" hangingPunct="1"/>
            <a:endParaRPr lang="es-AR" sz="1800" smtClean="0"/>
          </a:p>
          <a:p>
            <a:pPr algn="just" eaLnBrk="1" hangingPunct="1"/>
            <a:endParaRPr lang="es-AR" sz="1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357188" y="142875"/>
            <a:ext cx="8229600" cy="1143000"/>
          </a:xfrm>
        </p:spPr>
        <p:txBody>
          <a:bodyPr/>
          <a:lstStyle/>
          <a:p>
            <a:pPr eaLnBrk="1" hangingPunct="1"/>
            <a:r>
              <a:rPr lang="es-AR" smtClean="0"/>
              <a:t>REG. DE INF. DE CAPAC.PROD.  RG 2750 Otros cambios RG 3102</a:t>
            </a:r>
          </a:p>
        </p:txBody>
      </p:sp>
      <p:sp>
        <p:nvSpPr>
          <p:cNvPr id="18435" name="2 Marcador de contenido"/>
          <p:cNvSpPr>
            <a:spLocks noGrp="1"/>
          </p:cNvSpPr>
          <p:nvPr>
            <p:ph idx="1"/>
          </p:nvPr>
        </p:nvSpPr>
        <p:spPr>
          <a:xfrm>
            <a:off x="468313" y="1412875"/>
            <a:ext cx="8675687" cy="5445125"/>
          </a:xfrm>
          <a:ln>
            <a:noFill/>
          </a:ln>
        </p:spPr>
        <p:style>
          <a:lnRef idx="2">
            <a:schemeClr val="accent2"/>
          </a:lnRef>
          <a:fillRef idx="1">
            <a:schemeClr val="lt1"/>
          </a:fillRef>
          <a:effectRef idx="0">
            <a:schemeClr val="accent2"/>
          </a:effectRef>
          <a:fontRef idx="minor">
            <a:schemeClr val="dk1"/>
          </a:fontRef>
        </p:style>
        <p:txBody>
          <a:bodyPr/>
          <a:lstStyle/>
          <a:p>
            <a:pPr algn="just" eaLnBrk="1" hangingPunct="1">
              <a:defRPr/>
            </a:pPr>
            <a:r>
              <a:rPr lang="es-AR" sz="2000" dirty="0" smtClean="0"/>
              <a:t>Otro cambio menor es que la 3102 sustituye los ANEXOS II Y III ; en el II incorpora el GARBANZO como cultivo de invierno ( estaba de verano ) y se sustituye el ALGODÓN ALPISTE por ALPISTE, y en el III se incorpora el ALGODÓN  como cultivo de verano ( estaba de invierno ) y se elimina del mismo el GARBANZO.</a:t>
            </a:r>
          </a:p>
          <a:p>
            <a:pPr algn="just" eaLnBrk="1" hangingPunct="1">
              <a:defRPr/>
            </a:pPr>
            <a:r>
              <a:rPr lang="es-AR" sz="2000" b="1" dirty="0" smtClean="0"/>
              <a:t>NO OLVIDAR LAS VINCULACIONES DE LA CAPACIDAD PRODUCTIVA DECLARADA </a:t>
            </a:r>
            <a:r>
              <a:rPr lang="es-AR" sz="2000" dirty="0" smtClean="0"/>
              <a:t>sobre otras operatorias  ( por ej. El art. 8 de la RG. 2595 establece </a:t>
            </a:r>
            <a:r>
              <a:rPr lang="es-AR" sz="2000" b="1" i="1" dirty="0" smtClean="0"/>
              <a:t>una pauta genérica para graduar el otorgamiento de Cartas de Porte ).</a:t>
            </a:r>
          </a:p>
          <a:p>
            <a:pPr algn="just">
              <a:defRPr/>
            </a:pPr>
            <a:r>
              <a:rPr lang="es-AR" sz="2000" b="1" dirty="0" smtClean="0"/>
              <a:t>ARTICULO 8° .- La OFICINA NACIONAL DE CONTROL COMERCIAL AGROPECUARIO (ONCCA) y la ADMINISTRACION FEDERAL DE INGRESOS PUBLICOS podrán limitar también, la cantidad máxima de comprobantes a autorizar por contribuyente y por solicitud,</a:t>
            </a:r>
            <a:r>
              <a:rPr lang="es-AR" sz="2000" dirty="0" smtClean="0"/>
              <a:t> sobre la base de parámetros objetivos de medición en el expendio de comprobantes de períodos anteriores,</a:t>
            </a:r>
            <a:r>
              <a:rPr lang="es-AR" sz="2000" b="1" dirty="0" smtClean="0"/>
              <a:t> capacidad de producción, </a:t>
            </a:r>
            <a:r>
              <a:rPr lang="es-AR" sz="2000" dirty="0" smtClean="0"/>
              <a:t>magnitud económica y/o uso de los mismos. </a:t>
            </a:r>
          </a:p>
          <a:p>
            <a:pPr algn="just" eaLnBrk="1" hangingPunct="1">
              <a:defRPr/>
            </a:pPr>
            <a:r>
              <a:rPr lang="es-AR" sz="1800" dirty="0" smtClean="0">
                <a:hlinkClick r:id="" action="ppaction://noaction"/>
              </a:rPr>
              <a:t>VOLVER A DIAP.19 R.CAP.PROD. PENAS</a:t>
            </a: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395288" y="-26988"/>
            <a:ext cx="8229600" cy="1143001"/>
          </a:xfrm>
        </p:spPr>
        <p:txBody>
          <a:bodyPr/>
          <a:lstStyle/>
          <a:p>
            <a:pPr eaLnBrk="1" hangingPunct="1"/>
            <a:r>
              <a:rPr lang="es-AR" sz="3600" smtClean="0"/>
              <a:t>  RG 2750 : Penalidades -CONCLUSIONES</a:t>
            </a:r>
          </a:p>
        </p:txBody>
      </p:sp>
      <p:sp>
        <p:nvSpPr>
          <p:cNvPr id="18435" name="2 Marcador de contenido"/>
          <p:cNvSpPr>
            <a:spLocks noGrp="1"/>
          </p:cNvSpPr>
          <p:nvPr>
            <p:ph idx="1"/>
          </p:nvPr>
        </p:nvSpPr>
        <p:spPr>
          <a:xfrm>
            <a:off x="0" y="692150"/>
            <a:ext cx="9144000" cy="6165850"/>
          </a:xfrm>
        </p:spPr>
        <p:style>
          <a:lnRef idx="2">
            <a:schemeClr val="accent2"/>
          </a:lnRef>
          <a:fillRef idx="1">
            <a:schemeClr val="lt1"/>
          </a:fillRef>
          <a:effectRef idx="0">
            <a:schemeClr val="accent2"/>
          </a:effectRef>
          <a:fontRef idx="minor">
            <a:schemeClr val="dk1"/>
          </a:fontRef>
        </p:style>
        <p:txBody>
          <a:bodyPr/>
          <a:lstStyle/>
          <a:p>
            <a:pPr marL="0" algn="just">
              <a:buFont typeface="Arial" charset="0"/>
              <a:buNone/>
              <a:defRPr/>
            </a:pPr>
            <a:r>
              <a:rPr lang="es-AR" sz="1800" b="1" dirty="0" smtClean="0"/>
              <a:t>1)</a:t>
            </a:r>
            <a:r>
              <a:rPr lang="es-AR" sz="1800" dirty="0" smtClean="0"/>
              <a:t> Conforme ARTICULO 6 el incumplimiento -total o parcial- del régimen de información </a:t>
            </a:r>
            <a:r>
              <a:rPr lang="es-AR" sz="1800" b="1" dirty="0" smtClean="0"/>
              <a:t>obstará a la registración de los contratos y operaciones conforme a la Resolución General N° 2.596,</a:t>
            </a:r>
            <a:r>
              <a:rPr lang="es-AR" sz="1800" dirty="0" smtClean="0"/>
              <a:t> ….,</a:t>
            </a:r>
            <a:r>
              <a:rPr lang="es-AR" sz="1800" b="1" dirty="0" smtClean="0"/>
              <a:t> lo cual a su vez implica conforme el art.  55 inciso b) </a:t>
            </a:r>
            <a:r>
              <a:rPr lang="es-AR" sz="1800" b="1" dirty="0" err="1" smtClean="0"/>
              <a:t>pto</a:t>
            </a:r>
            <a:r>
              <a:rPr lang="es-AR" sz="1800" b="1" dirty="0" smtClean="0"/>
              <a:t> 2 de la RG 2300 que el productor perderá el derecho al reintegro sistémico. </a:t>
            </a:r>
            <a:r>
              <a:rPr lang="es-AR" sz="1800" dirty="0" smtClean="0"/>
              <a:t>( ver ESQUEMA DE INTERRELACION RG-RFOG )</a:t>
            </a:r>
            <a:endParaRPr lang="es-AR" sz="1800" b="1" dirty="0" smtClean="0"/>
          </a:p>
          <a:p>
            <a:pPr marL="0" algn="just">
              <a:buFont typeface="Arial" charset="0"/>
              <a:buNone/>
              <a:defRPr/>
            </a:pPr>
            <a:r>
              <a:rPr lang="es-AR" sz="1800" b="1" dirty="0" smtClean="0"/>
              <a:t>2)</a:t>
            </a:r>
            <a:r>
              <a:rPr lang="es-AR" sz="1800" dirty="0" smtClean="0"/>
              <a:t> También lo hará pasible a los mismos de las sanciones previstas en la Ley N° 11.683;</a:t>
            </a:r>
          </a:p>
          <a:p>
            <a:pPr marL="0" algn="just">
              <a:buFont typeface="Arial" charset="0"/>
              <a:buNone/>
              <a:defRPr/>
            </a:pPr>
            <a:r>
              <a:rPr lang="es-AR" sz="1800" b="1" dirty="0" smtClean="0"/>
              <a:t>3)</a:t>
            </a:r>
            <a:r>
              <a:rPr lang="es-AR" sz="1800" dirty="0" smtClean="0"/>
              <a:t> </a:t>
            </a:r>
            <a:r>
              <a:rPr lang="es-AR" sz="1800" b="1" dirty="0" smtClean="0"/>
              <a:t>Resultará encuadrado en el punto 7. Apartado A del Anexo VI </a:t>
            </a:r>
            <a:r>
              <a:rPr lang="es-AR" sz="1800" dirty="0" smtClean="0"/>
              <a:t>de la RG N° 2.300,                    (7. Cualquier otro incumplimiento a la normativa vigente detectado a través de controles sistémicos ) </a:t>
            </a:r>
            <a:r>
              <a:rPr lang="es-AR" sz="1800" b="1" dirty="0" smtClean="0"/>
              <a:t>con lo cual quedará suspendido y/o excluido del RFOG  lo que implica mayores retenciones del IVA e IG. </a:t>
            </a:r>
            <a:r>
              <a:rPr lang="es-AR" sz="1800" dirty="0" smtClean="0"/>
              <a:t>( art.4 inc. c) y d) y art.21 y 41 RG 2300 ;  art.10 </a:t>
            </a:r>
            <a:r>
              <a:rPr lang="es-AR" sz="1800" dirty="0" err="1" smtClean="0"/>
              <a:t>inc</a:t>
            </a:r>
            <a:r>
              <a:rPr lang="es-AR" sz="1800" dirty="0" smtClean="0"/>
              <a:t> b, c y e) RG. 2118).</a:t>
            </a:r>
          </a:p>
          <a:p>
            <a:pPr marL="0" algn="just">
              <a:buFont typeface="Arial" charset="0"/>
              <a:buNone/>
              <a:defRPr/>
            </a:pPr>
            <a:r>
              <a:rPr lang="es-AR" sz="1800" b="1" dirty="0" smtClean="0"/>
              <a:t>4) Conforme RG 2595 ARTICULO 8°  la ONCCA y la AFIP podrán limitar también, la cantidad máxima de comprobantes a autorizar por contribuyente y por solicitud,</a:t>
            </a:r>
            <a:r>
              <a:rPr lang="es-AR" sz="1800" dirty="0" smtClean="0"/>
              <a:t> sobre la base de parámetros objetivos de medición en el expendio de comprobantes de períodos anteriores,</a:t>
            </a:r>
            <a:r>
              <a:rPr lang="es-AR" sz="1800" b="1" dirty="0" smtClean="0"/>
              <a:t> capacidad de producción, </a:t>
            </a:r>
            <a:r>
              <a:rPr lang="es-AR" sz="1800" dirty="0" smtClean="0"/>
              <a:t>magnitud económica y/o uso de los mismos. </a:t>
            </a:r>
          </a:p>
          <a:p>
            <a:pPr marL="0" algn="just">
              <a:buFont typeface="Arial" charset="0"/>
              <a:buNone/>
              <a:defRPr/>
            </a:pPr>
            <a:r>
              <a:rPr lang="es-AR" sz="1800" b="1" dirty="0" smtClean="0"/>
              <a:t>5) Conforme 4to párrafo del artículo 4to de la RG 2596, la procedencia o rechazo de la registración de la operación se determinará de acuerdo con la CAPACIDAD DE PRODUCCION y/u operativa exteriorizada por el solicitante. …En el caso de operaciones primarias, la procedencia de la registración conforme a la capacidad de producción del vendedor podrá  determinarse según parámetros objetivos, basados en las existencias ( stocks ) y/o las superficies agrícolas declaradas.</a:t>
            </a: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buFont typeface="Arial" charset="0"/>
              <a:buNone/>
              <a:defRPr/>
            </a:pPr>
            <a:endParaRPr lang="es-AR"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395288" y="-26988"/>
            <a:ext cx="8229600" cy="1143001"/>
          </a:xfrm>
        </p:spPr>
        <p:txBody>
          <a:bodyPr/>
          <a:lstStyle/>
          <a:p>
            <a:pPr eaLnBrk="1" hangingPunct="1"/>
            <a:r>
              <a:rPr lang="es-AR" sz="4800" b="1" smtClean="0"/>
              <a:t>  RG 2750 : Conclusión general</a:t>
            </a:r>
          </a:p>
        </p:txBody>
      </p:sp>
      <p:sp>
        <p:nvSpPr>
          <p:cNvPr id="18435" name="2 Marcador de contenido"/>
          <p:cNvSpPr>
            <a:spLocks noGrp="1"/>
          </p:cNvSpPr>
          <p:nvPr>
            <p:ph idx="1"/>
          </p:nvPr>
        </p:nvSpPr>
        <p:spPr>
          <a:xfrm>
            <a:off x="323850" y="836613"/>
            <a:ext cx="8496300" cy="5761037"/>
          </a:xfrm>
        </p:spPr>
        <p:style>
          <a:lnRef idx="2">
            <a:schemeClr val="accent2"/>
          </a:lnRef>
          <a:fillRef idx="1">
            <a:schemeClr val="lt1"/>
          </a:fillRef>
          <a:effectRef idx="0">
            <a:schemeClr val="accent2"/>
          </a:effectRef>
          <a:fontRef idx="minor">
            <a:schemeClr val="dk1"/>
          </a:fontRef>
        </p:style>
        <p:txBody>
          <a:bodyPr/>
          <a:lstStyle/>
          <a:p>
            <a:pPr algn="just">
              <a:defRPr/>
            </a:pPr>
            <a:endParaRPr lang="es-AR" b="1" dirty="0" smtClean="0"/>
          </a:p>
          <a:p>
            <a:pPr algn="just">
              <a:defRPr/>
            </a:pPr>
            <a:endParaRPr lang="es-AR" b="1" dirty="0" smtClean="0"/>
          </a:p>
          <a:p>
            <a:pPr algn="just">
              <a:defRPr/>
            </a:pPr>
            <a:r>
              <a:rPr lang="es-AR" b="1" dirty="0" smtClean="0"/>
              <a:t>CONCLUSION : </a:t>
            </a:r>
            <a:r>
              <a:rPr lang="es-AR" dirty="0" smtClean="0"/>
              <a:t>Aparentemente la AFIP le dará un rol protagónico a esta información sobre CAPACIDAD PRODUCTIVA y la usará como pivote para determinar y/o justipreciar el grado de veracidad o congruencia de muchas otras obligaciones fiscales  ( </a:t>
            </a:r>
            <a:r>
              <a:rPr lang="es-AR" dirty="0" err="1" smtClean="0"/>
              <a:t>vg</a:t>
            </a:r>
            <a:r>
              <a:rPr lang="es-AR" dirty="0" smtClean="0"/>
              <a:t>. Las existencias finales en las DD.JJ.IG , Cartas de Porte, CTG, etc. ) </a:t>
            </a:r>
          </a:p>
          <a:p>
            <a:pPr algn="just">
              <a:defRPr/>
            </a:pPr>
            <a:r>
              <a:rPr lang="es-AR" b="1" dirty="0" smtClean="0">
                <a:hlinkClick r:id="rId3" action="ppaction://hlinkfile"/>
              </a:rPr>
              <a:t> </a:t>
            </a:r>
            <a:r>
              <a:rPr lang="es-AR" dirty="0" smtClean="0">
                <a:hlinkClick r:id="rId3" action="ppaction://hlinkfile"/>
              </a:rPr>
              <a:t>VER ESQUEMA RG-RFOG</a:t>
            </a:r>
            <a:endParaRPr lang="es-AR" b="1" dirty="0" smtClean="0"/>
          </a:p>
          <a:p>
            <a:pPr algn="just">
              <a:defRPr/>
            </a:pPr>
            <a:endParaRPr lang="es-AR" b="1" dirty="0" smtClean="0"/>
          </a:p>
          <a:p>
            <a:pPr marL="0" algn="just">
              <a:buFont typeface="Arial" charset="0"/>
              <a:buNone/>
              <a:defRPr/>
            </a:pPr>
            <a:endParaRPr lang="es-AR" sz="1800" dirty="0" smtClean="0"/>
          </a:p>
          <a:p>
            <a:pPr algn="just">
              <a:defRPr/>
            </a:pPr>
            <a:endParaRPr lang="es-AR" sz="1800" dirty="0" smtClean="0"/>
          </a:p>
          <a:p>
            <a:pPr algn="just">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endParaRPr lang="es-AR" sz="1800" dirty="0" smtClean="0"/>
          </a:p>
          <a:p>
            <a:pPr algn="just" eaLnBrk="1" hangingPunct="1">
              <a:defRPr/>
            </a:pPr>
            <a:r>
              <a:rPr lang="es-AR" sz="1800" dirty="0" smtClean="0"/>
              <a:t>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457200" y="214313"/>
            <a:ext cx="8329613" cy="1643062"/>
          </a:xfrm>
        </p:spPr>
        <p:txBody>
          <a:bodyPr/>
          <a:lstStyle/>
          <a:p>
            <a:pPr eaLnBrk="1" hangingPunct="1"/>
            <a:r>
              <a:rPr lang="es-AR" sz="4000" smtClean="0"/>
              <a:t>REG. DE INF. DE CAPAC.PROD. Penalidades indirectas : RG 3419 Liq. primaria de granos</a:t>
            </a:r>
          </a:p>
        </p:txBody>
      </p:sp>
      <p:sp>
        <p:nvSpPr>
          <p:cNvPr id="3" name="2 Marcador de contenido"/>
          <p:cNvSpPr>
            <a:spLocks noGrp="1"/>
          </p:cNvSpPr>
          <p:nvPr>
            <p:ph idx="1"/>
          </p:nvPr>
        </p:nvSpPr>
        <p:spPr>
          <a:xfrm>
            <a:off x="357188" y="1857375"/>
            <a:ext cx="8429625" cy="4714875"/>
          </a:xfrm>
        </p:spPr>
        <p:txBody>
          <a:bodyPr rtlCol="0">
            <a:normAutofit fontScale="40000" lnSpcReduction="20000"/>
          </a:bodyPr>
          <a:lstStyle/>
          <a:p>
            <a:pPr algn="just" eaLnBrk="1" fontAlgn="auto" hangingPunct="1">
              <a:spcAft>
                <a:spcPts val="0"/>
              </a:spcAft>
              <a:buFont typeface="Arial" charset="0"/>
              <a:buNone/>
              <a:defRPr/>
            </a:pPr>
            <a:endParaRPr lang="es-ES" sz="6400" dirty="0" smtClean="0"/>
          </a:p>
          <a:p>
            <a:pPr algn="just" eaLnBrk="1" fontAlgn="auto" hangingPunct="1">
              <a:spcAft>
                <a:spcPts val="0"/>
              </a:spcAft>
              <a:defRPr/>
            </a:pPr>
            <a:r>
              <a:rPr lang="es-AR" sz="4800" dirty="0" smtClean="0"/>
              <a:t>Art. 8° - Esta Administración Federal podrá limitar o autorizar excepcionalmente la emisión de la "Liquidación Primaria de Granos", con motivo de una verificación y/o fiscalización sobre la base de parámetros objetivos de medición, de acuerdo a la magnitud productiva y/o económica y/o uso de los comprobantes que así lo ameriten, de acuerdo a la situación fiscal del contribuyente.</a:t>
            </a:r>
          </a:p>
          <a:p>
            <a:pPr algn="just" eaLnBrk="1" fontAlgn="auto" hangingPunct="1">
              <a:spcAft>
                <a:spcPts val="0"/>
              </a:spcAft>
              <a:defRPr/>
            </a:pPr>
            <a:r>
              <a:rPr lang="es-ES" sz="8000" dirty="0" err="1" smtClean="0"/>
              <a:t>Vg.cumplir</a:t>
            </a:r>
            <a:r>
              <a:rPr lang="es-ES" sz="8000" dirty="0" smtClean="0"/>
              <a:t> con TODOS los ANEXOS de la RG 2750 y que éstos sean coherentes.</a:t>
            </a:r>
          </a:p>
          <a:p>
            <a:pPr algn="just" eaLnBrk="1" fontAlgn="auto" hangingPunct="1">
              <a:spcAft>
                <a:spcPts val="0"/>
              </a:spcAft>
              <a:defRPr/>
            </a:pPr>
            <a:r>
              <a:rPr lang="es-ES" sz="6200" dirty="0" smtClean="0"/>
              <a:t>Nota : a un contribuyente que no informó </a:t>
            </a:r>
            <a:r>
              <a:rPr lang="es-ES" sz="6200" dirty="0" err="1" smtClean="0"/>
              <a:t>has.sembradas</a:t>
            </a:r>
            <a:r>
              <a:rPr lang="es-ES" sz="6200" dirty="0" smtClean="0"/>
              <a:t> de maíz no se le permitió luego vender ese grano ( sí le permitió sacar </a:t>
            </a:r>
            <a:r>
              <a:rPr lang="es-ES" sz="6200" dirty="0" err="1" smtClean="0"/>
              <a:t>C.Porte</a:t>
            </a:r>
            <a:r>
              <a:rPr lang="es-ES" sz="6200" dirty="0" smtClean="0"/>
              <a:t> debido a que tenía </a:t>
            </a:r>
            <a:r>
              <a:rPr lang="es-ES" sz="6200" dirty="0" err="1" smtClean="0"/>
              <a:t>has.informadas</a:t>
            </a:r>
            <a:r>
              <a:rPr lang="es-ES" sz="6200" dirty="0" smtClean="0"/>
              <a:t> como sementera de soja, de la cual no cosechó nada ). Debió presentar </a:t>
            </a:r>
            <a:r>
              <a:rPr lang="es-ES" sz="6200" dirty="0" err="1" smtClean="0"/>
              <a:t>multinota</a:t>
            </a:r>
            <a:r>
              <a:rPr lang="es-ES" sz="6200" dirty="0" smtClean="0"/>
              <a:t> y justificación.</a:t>
            </a:r>
          </a:p>
          <a:p>
            <a:pPr algn="just" eaLnBrk="1" fontAlgn="auto" hangingPunct="1">
              <a:spcAft>
                <a:spcPts val="0"/>
              </a:spcAft>
              <a:defRPr/>
            </a:pPr>
            <a:endParaRPr lang="es-AR" sz="6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pPr eaLnBrk="1" hangingPunct="1"/>
            <a:r>
              <a:rPr lang="es-AR" smtClean="0"/>
              <a:t>REG.DE REGISTRACION DE FORM.C.1116/B o C –RG 2596</a:t>
            </a:r>
          </a:p>
        </p:txBody>
      </p:sp>
      <p:sp>
        <p:nvSpPr>
          <p:cNvPr id="29699" name="2 Marcador de contenido"/>
          <p:cNvSpPr>
            <a:spLocks noGrp="1"/>
          </p:cNvSpPr>
          <p:nvPr>
            <p:ph idx="1"/>
          </p:nvPr>
        </p:nvSpPr>
        <p:spPr>
          <a:xfrm>
            <a:off x="428625" y="1600200"/>
            <a:ext cx="8258175" cy="4900613"/>
          </a:xfrm>
        </p:spPr>
        <p:txBody>
          <a:bodyPr/>
          <a:lstStyle/>
          <a:p>
            <a:pPr algn="just" eaLnBrk="1" hangingPunct="1"/>
            <a:r>
              <a:rPr lang="es-ES" sz="1800" b="1" smtClean="0"/>
              <a:t>Registración de operaciones : </a:t>
            </a:r>
            <a:r>
              <a:rPr lang="es-ES" sz="1800" smtClean="0"/>
              <a:t>las operaciones formalizadas en formularios 1116/B  o 1116/C deberá registrarse en la AFIP hasta la hora cero del octavo día inmediato siguiente al de la fecha de emisión del documento a registrar. El procedimiento que en general pueden realizar los productores es mediante la presentación del Aplicativo  “ Registración operaciones de Granos F.1.116-</a:t>
            </a:r>
            <a:r>
              <a:rPr lang="es-ES" sz="1800" b="1" smtClean="0"/>
              <a:t>Versión 2.0 “  ( ver prox. pag. : sería la actual versión ).  </a:t>
            </a:r>
            <a:r>
              <a:rPr lang="es-ES" sz="1800" smtClean="0"/>
              <a:t>Posteriormente se debe ingresar al servicio “ RFOG-Registración de operaciones “  opción “ Registración de operaciones 1116” del citado sitio web, a efectos de verificar el ingreso de la información generada mediante el programa aplicativo mencionado.  El sistema requerirá el ingreso de los siguientes datos :</a:t>
            </a:r>
          </a:p>
          <a:p>
            <a:pPr lvl="1" algn="just" eaLnBrk="1" hangingPunct="1"/>
            <a:r>
              <a:rPr lang="es-ES" sz="1800" smtClean="0"/>
              <a:t>Nro verificador</a:t>
            </a:r>
          </a:p>
          <a:p>
            <a:pPr lvl="1" algn="just" eaLnBrk="1" hangingPunct="1"/>
            <a:r>
              <a:rPr lang="es-ES" sz="1800" smtClean="0"/>
              <a:t>Nro de transacción generado en la transferencia electrónica del formulario.</a:t>
            </a:r>
          </a:p>
          <a:p>
            <a:pPr algn="just" eaLnBrk="1" hangingPunct="1">
              <a:buFont typeface="Arial" charset="0"/>
              <a:buNone/>
            </a:pPr>
            <a:r>
              <a:rPr lang="es-ES" sz="1800" smtClean="0"/>
              <a:t>	Una vez efectuado el procedimiento se obtendrá el acuse de presentación indicado, en su caso, las inconsistencias</a:t>
            </a:r>
            <a:endParaRPr lang="es-ES" sz="1800" b="1" smtClean="0"/>
          </a:p>
          <a:p>
            <a:pPr algn="just" eaLnBrk="1" hangingPunct="1"/>
            <a:r>
              <a:rPr lang="es-ES" sz="1600" b="1" smtClean="0"/>
              <a:t> </a:t>
            </a:r>
            <a:r>
              <a:rPr lang="es-ES" sz="1600" smtClean="0"/>
              <a:t>VIGENTE desde 05/2009.</a:t>
            </a:r>
            <a:endParaRPr lang="es-AR" sz="1600" smtClean="0"/>
          </a:p>
          <a:p>
            <a:pPr algn="just" eaLnBrk="1" hangingPunct="1"/>
            <a:r>
              <a:rPr lang="es-ES" sz="1600" b="1" smtClean="0"/>
              <a:t>Nota :  Sólo para los inscriptos en el Registro Fiscal de Operadores de Granos- RFOG RG 2300.  ( RG 2596 Art.4to párrafo 1ro )</a:t>
            </a:r>
          </a:p>
          <a:p>
            <a:pPr algn="just" eaLnBrk="1" hangingPunct="1"/>
            <a:endParaRPr lang="es-AR" sz="1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428625" y="274638"/>
            <a:ext cx="8229600" cy="1143000"/>
          </a:xfrm>
        </p:spPr>
        <p:txBody>
          <a:bodyPr/>
          <a:lstStyle/>
          <a:p>
            <a:pPr eaLnBrk="1" hangingPunct="1"/>
            <a:r>
              <a:rPr lang="es-AR" smtClean="0"/>
              <a:t>REG.DE REG.de FORM.C.1116/B o C</a:t>
            </a:r>
            <a:r>
              <a:rPr lang="es-AR" sz="3600" smtClean="0"/>
              <a:t> RG 2596- modif.art.9 RG 2300 p/RG3100</a:t>
            </a:r>
            <a:r>
              <a:rPr lang="es-AR" smtClean="0"/>
              <a:t> </a:t>
            </a:r>
          </a:p>
        </p:txBody>
      </p:sp>
      <p:sp>
        <p:nvSpPr>
          <p:cNvPr id="30723" name="2 Marcador de contenido"/>
          <p:cNvSpPr>
            <a:spLocks noGrp="1"/>
          </p:cNvSpPr>
          <p:nvPr>
            <p:ph idx="1"/>
          </p:nvPr>
        </p:nvSpPr>
        <p:spPr/>
        <p:txBody>
          <a:bodyPr/>
          <a:lstStyle/>
          <a:p>
            <a:pPr algn="just" eaLnBrk="1" hangingPunct="1"/>
            <a:r>
              <a:rPr lang="es-ES" sz="1600" b="1" smtClean="0"/>
              <a:t>La no registración de la operación en el plazo señalado genera que no se tenga derecho al reintegro sistémico. ( art.55 inc.b. pto.2 de la rg.2300 modif.p/la 2749 del  18/05/2010) (*)</a:t>
            </a:r>
            <a:endParaRPr lang="es-ES" sz="1600" smtClean="0"/>
          </a:p>
          <a:p>
            <a:pPr algn="just" eaLnBrk="1" hangingPunct="1"/>
            <a:r>
              <a:rPr lang="es-ES" sz="1600" smtClean="0"/>
              <a:t>En la práctica , y en especial para los pequeños y medianos productores, es “ casi imposible “ que los F.1116 B o C lleguen a sus manos dentro del plazo indicado - de siete dias - más remoto aún de su asesor. En consecuencia, si bien está habilitado el productor para cumplir con el régimen, está orientado al cumplimiento por el adquirente emisor del comprobante. No obstante si el adquirente no lo hiciere en el plazo indicado </a:t>
            </a:r>
            <a:r>
              <a:rPr lang="es-ES" sz="1600" b="1" smtClean="0"/>
              <a:t>y no lo hiciere el productor, se pierde el derecho al reintegro sistemático de las retenciones.</a:t>
            </a:r>
          </a:p>
          <a:p>
            <a:pPr algn="just" eaLnBrk="1" hangingPunct="1"/>
            <a:endParaRPr lang="es-ES" sz="1600" b="1" smtClean="0"/>
          </a:p>
          <a:p>
            <a:pPr algn="just" eaLnBrk="1" hangingPunct="1"/>
            <a:r>
              <a:rPr lang="es-ES" sz="1600" smtClean="0"/>
              <a:t>Ahora a partir de la modificación introducida al art. 9 RG 2300 por RG 3100 ( rige desde 01/07/2011)  los acopiadores y otros intermediarios </a:t>
            </a:r>
            <a:r>
              <a:rPr lang="es-ES" sz="1600" b="1" smtClean="0"/>
              <a:t>no podrán compensar las retenciones practicadas  si las operaciones primarias que dieron lugar a esas retenciones no se hallan registradas ante la AFIP conforme el SISTEMA DE REGISTRACION previsto por la RG 2596</a:t>
            </a:r>
            <a:r>
              <a:rPr lang="es-ES" sz="1600" smtClean="0"/>
              <a:t>  ; ver subsiguiente diapositiva.</a:t>
            </a:r>
            <a:endParaRPr lang="es-AR" sz="1600" smtClean="0"/>
          </a:p>
          <a:p>
            <a:pPr algn="just" eaLnBrk="1" hangingPunct="1">
              <a:buFont typeface="Arial" charset="0"/>
              <a:buNone/>
            </a:pPr>
            <a:endParaRPr lang="es-AR" sz="1600" smtClean="0"/>
          </a:p>
          <a:p>
            <a:pPr algn="just" eaLnBrk="1" hangingPunct="1"/>
            <a:r>
              <a:rPr lang="es-ES" sz="1600" b="1" smtClean="0"/>
              <a:t>Nota :  Sólo para los inscriptos en el Registro Fiscal de Operadores de Granos- RFOG RG 2300.  ( RG 2596 Art.4to párrafo 1ro )</a:t>
            </a:r>
          </a:p>
          <a:p>
            <a:pPr algn="just" eaLnBrk="1" hangingPunct="1"/>
            <a:r>
              <a:rPr lang="es-AR" sz="1600" smtClean="0"/>
              <a:t>(*) JOSEFINA BAVERA PAT NRO.678 ERREPAR PAG.14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28750" y="4714875"/>
            <a:ext cx="6715125" cy="1857375"/>
          </a:xfrm>
        </p:spPr>
        <p:txBody>
          <a:bodyPr rtlCol="0">
            <a:normAutofit fontScale="70000" lnSpcReduction="20000"/>
          </a:bodyPr>
          <a:lstStyle/>
          <a:p>
            <a:pPr eaLnBrk="1" fontAlgn="auto" hangingPunct="1">
              <a:spcAft>
                <a:spcPts val="0"/>
              </a:spcAft>
              <a:buFont typeface="Arial" pitchFamily="34" charset="0"/>
              <a:buNone/>
              <a:defRPr/>
            </a:pPr>
            <a:endParaRPr lang="es-AR" dirty="0" smtClean="0"/>
          </a:p>
          <a:p>
            <a:pPr eaLnBrk="1" fontAlgn="auto" hangingPunct="1">
              <a:spcAft>
                <a:spcPts val="0"/>
              </a:spcAft>
              <a:buFont typeface="Arial" pitchFamily="34" charset="0"/>
              <a:buNone/>
              <a:defRPr/>
            </a:pPr>
            <a:endParaRPr lang="es-AR" dirty="0" smtClean="0"/>
          </a:p>
          <a:p>
            <a:pPr eaLnBrk="1" fontAlgn="auto" hangingPunct="1">
              <a:spcAft>
                <a:spcPts val="0"/>
              </a:spcAft>
              <a:buFont typeface="Arial" pitchFamily="34" charset="0"/>
              <a:buNone/>
              <a:defRPr/>
            </a:pPr>
            <a:r>
              <a:rPr lang="es-AR" dirty="0" smtClean="0"/>
              <a:t>Expositor : CP CARLOS A.AMADO</a:t>
            </a:r>
          </a:p>
          <a:p>
            <a:pPr eaLnBrk="1" fontAlgn="auto" hangingPunct="1">
              <a:spcAft>
                <a:spcPts val="0"/>
              </a:spcAft>
              <a:buFont typeface="Arial" pitchFamily="34" charset="0"/>
              <a:buNone/>
              <a:defRPr/>
            </a:pPr>
            <a:r>
              <a:rPr lang="es-AR" dirty="0" smtClean="0"/>
              <a:t>estudioamado@realicosatelital.com.ar</a:t>
            </a:r>
          </a:p>
          <a:p>
            <a:pPr eaLnBrk="1" fontAlgn="auto" hangingPunct="1">
              <a:spcAft>
                <a:spcPts val="0"/>
              </a:spcAft>
              <a:buFont typeface="Arial" pitchFamily="34" charset="0"/>
              <a:buNone/>
              <a:defRPr/>
            </a:pPr>
            <a:r>
              <a:rPr lang="es-AR" dirty="0" smtClean="0"/>
              <a:t>SANTA ROSA,  LA PAMPA</a:t>
            </a:r>
          </a:p>
        </p:txBody>
      </p:sp>
      <p:pic>
        <p:nvPicPr>
          <p:cNvPr id="4099" name="Picture 6" descr="Logo"/>
          <p:cNvPicPr>
            <a:picLocks noChangeAspect="1" noChangeArrowheads="1"/>
          </p:cNvPicPr>
          <p:nvPr/>
        </p:nvPicPr>
        <p:blipFill>
          <a:blip r:embed="rId3"/>
          <a:srcRect/>
          <a:stretch>
            <a:fillRect/>
          </a:stretch>
        </p:blipFill>
        <p:spPr bwMode="auto">
          <a:xfrm>
            <a:off x="285750" y="493713"/>
            <a:ext cx="8643938" cy="1889125"/>
          </a:xfrm>
          <a:prstGeom prst="rect">
            <a:avLst/>
          </a:prstGeom>
          <a:noFill/>
          <a:ln w="9525">
            <a:noFill/>
            <a:miter lim="800000"/>
            <a:headEnd/>
            <a:tailEnd/>
          </a:ln>
        </p:spPr>
      </p:pic>
      <p:sp>
        <p:nvSpPr>
          <p:cNvPr id="4100" name="4 Título"/>
          <p:cNvSpPr>
            <a:spLocks noGrp="1"/>
          </p:cNvSpPr>
          <p:nvPr>
            <p:ph type="ctrTitle"/>
          </p:nvPr>
        </p:nvSpPr>
        <p:spPr>
          <a:xfrm>
            <a:off x="685800" y="2571750"/>
            <a:ext cx="7886700" cy="2214563"/>
          </a:xfrm>
        </p:spPr>
        <p:txBody>
          <a:bodyPr/>
          <a:lstStyle/>
          <a:p>
            <a:r>
              <a:rPr lang="es-AR" sz="3200" smtClean="0"/>
              <a:t>Tanto el temario como las opiniones que aquí se viertan son responsabilidad exclusiva del expositor no involucrando de ningún modo ni grado a nuestro CONSEJO PROFESIONAL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pPr eaLnBrk="1" hangingPunct="1"/>
            <a:r>
              <a:rPr lang="es-AR" smtClean="0"/>
              <a:t>REQUISITOS REG.ESPECIAL DE REINTEGRO –RG 2.300 art.55</a:t>
            </a:r>
          </a:p>
        </p:txBody>
      </p:sp>
      <p:sp>
        <p:nvSpPr>
          <p:cNvPr id="31747" name="2 Marcador de contenido"/>
          <p:cNvSpPr>
            <a:spLocks noGrp="1"/>
          </p:cNvSpPr>
          <p:nvPr>
            <p:ph idx="1"/>
          </p:nvPr>
        </p:nvSpPr>
        <p:spPr>
          <a:xfrm>
            <a:off x="611188" y="1484313"/>
            <a:ext cx="8229600" cy="4525962"/>
          </a:xfrm>
        </p:spPr>
        <p:txBody>
          <a:bodyPr/>
          <a:lstStyle/>
          <a:p>
            <a:pPr algn="just" eaLnBrk="1" hangingPunct="1">
              <a:buFont typeface="Arial" charset="0"/>
              <a:buNone/>
            </a:pPr>
            <a:r>
              <a:rPr lang="es-ES" sz="1600" smtClean="0"/>
              <a:t>REQUISITOS Y CONDICIONES QUE DEBE REUNIR EL PRODUCTOR O ACOPIADOR POR LA VENTA DE GRANOS DE PROPIA PRODUCCIÓN PARA ACCEDER AL REINTEGRO (*)</a:t>
            </a:r>
          </a:p>
          <a:p>
            <a:pPr algn="just" eaLnBrk="1" hangingPunct="1">
              <a:buFont typeface="Arial" charset="0"/>
              <a:buNone/>
            </a:pPr>
            <a:r>
              <a:rPr lang="es-ES" sz="1600" smtClean="0"/>
              <a:t> </a:t>
            </a:r>
          </a:p>
          <a:p>
            <a:pPr algn="just" eaLnBrk="1" hangingPunct="1">
              <a:buFont typeface="Calibri" pitchFamily="34" charset="0"/>
              <a:buAutoNum type="arabicPeriod"/>
            </a:pPr>
            <a:r>
              <a:rPr lang="es-ES" sz="1600" smtClean="0"/>
              <a:t>Debe integrar el “ Registro “ y no encontrarse suspendido a la fecha en que este organismo proceda a la acreditación del reintegro :  ( 7 % en caso de cereales y oleaginosas – excepto arroz – que puede llegar al 8% si se cuenta con un certificado de exclusión. En tal caso cobra en total 9,5 % ( 2,50 + 7) o 10,5% ( 2,50 + 8 ). ( art.68 RG 2300).</a:t>
            </a:r>
          </a:p>
          <a:p>
            <a:pPr algn="just" eaLnBrk="1" hangingPunct="1">
              <a:buFont typeface="Calibri" pitchFamily="34" charset="0"/>
              <a:buAutoNum type="arabicPeriod"/>
            </a:pPr>
            <a:r>
              <a:rPr lang="es-ES" sz="1600" smtClean="0"/>
              <a:t>La operación deberá :</a:t>
            </a:r>
          </a:p>
          <a:p>
            <a:pPr lvl="1" algn="just" eaLnBrk="1" hangingPunct="1"/>
            <a:r>
              <a:rPr lang="es-ES" sz="1200" smtClean="0"/>
              <a:t>Documentarse mediante los F.C1.116/B o F.1.116C, según corresponda, de acuerdo con lo previsto en la resolución conjunta 1.593 y 456 ( SAGPyA – AFIP ).</a:t>
            </a:r>
          </a:p>
          <a:p>
            <a:pPr lvl="1" algn="just" eaLnBrk="1" hangingPunct="1"/>
            <a:r>
              <a:rPr lang="es-ES" sz="1200" smtClean="0"/>
              <a:t>Haber informado el código de operación. ( los códigos del régimen son : los dos primeros los que corresponden a los dos nros. Preimpresos en el margen superior derecho de los F.1116; los dos siguientes son 01 para F.1116/B y 02 para el F.11.116/C; los restantes ocho corresponden a los ocho nros preimpresos en el margen superior derecho de los formularios 1.116 B o C ). En el caso de los productores a través del programa aplicativo.</a:t>
            </a:r>
          </a:p>
          <a:p>
            <a:pPr algn="just" eaLnBrk="1" hangingPunct="1">
              <a:buFont typeface="Calibri" pitchFamily="34" charset="0"/>
              <a:buAutoNum type="arabicPeriod"/>
            </a:pPr>
            <a:r>
              <a:rPr lang="es-ES" sz="1600" smtClean="0"/>
              <a:t>Deberá estar informado el importe de la retención efectuado por los agentes de retención  a través del SICORE con los códigos pertinentes. ( vg. Cod.785 – concepto : operaciones de venta comprendidas en el art. 4 inc a ) – operaciones primarias SUJETAS A DEVOLUCION –adquirentes ). ( 55 inc b) pto. 4)</a:t>
            </a:r>
          </a:p>
          <a:p>
            <a:pPr algn="just" eaLnBrk="1" hangingPunct="1">
              <a:buFont typeface="Calibri" pitchFamily="34" charset="0"/>
              <a:buAutoNum type="arabicPeriod"/>
            </a:pPr>
            <a:endParaRPr lang="es-ES" sz="1600" smtClean="0"/>
          </a:p>
          <a:p>
            <a:pPr algn="just" eaLnBrk="1" hangingPunct="1">
              <a:buFont typeface="Arial" charset="0"/>
              <a:buNone/>
            </a:pPr>
            <a:r>
              <a:rPr lang="es-ES" sz="1200" b="1" smtClean="0"/>
              <a:t>(</a:t>
            </a:r>
            <a:r>
              <a:rPr lang="es-ES" sz="1400" b="1" smtClean="0"/>
              <a:t>*) Pags. 395/407  TRATADO AGROPECUARIO DE ERREPAR</a:t>
            </a:r>
            <a:r>
              <a:rPr lang="es-ES" sz="1400" smtClean="0"/>
              <a:t>.</a:t>
            </a:r>
          </a:p>
          <a:p>
            <a:pPr lvl="1" algn="just" eaLnBrk="1" hangingPunct="1">
              <a:buFont typeface="Arial" charset="0"/>
              <a:buNone/>
            </a:pPr>
            <a:endParaRPr lang="es-ES" sz="1200" smtClean="0"/>
          </a:p>
          <a:p>
            <a:pPr algn="just" eaLnBrk="1" hangingPunct="1">
              <a:buFont typeface="Calibri" pitchFamily="34" charset="0"/>
              <a:buAutoNum type="arabicPeriod"/>
            </a:pPr>
            <a:endParaRPr lang="es-ES" sz="1600" smtClean="0"/>
          </a:p>
          <a:p>
            <a:pPr lvl="1" algn="just" eaLnBrk="1" hangingPunct="1">
              <a:buFont typeface="Arial" charset="0"/>
              <a:buNone/>
            </a:pPr>
            <a:endParaRPr lang="es-ES" sz="1200" smtClean="0"/>
          </a:p>
          <a:p>
            <a:pPr algn="just" eaLnBrk="1" hangingPunct="1">
              <a:buFont typeface="Arial" charset="0"/>
              <a:buNone/>
            </a:pPr>
            <a:r>
              <a:rPr lang="es-ES" sz="1600" smtClean="0"/>
              <a:t> </a:t>
            </a:r>
          </a:p>
          <a:p>
            <a:pPr algn="just" eaLnBrk="1" hangingPunct="1">
              <a:buFont typeface="Calibri" pitchFamily="34" charset="0"/>
              <a:buAutoNum type="arabicPeriod"/>
            </a:pPr>
            <a:endParaRPr lang="es-ES" sz="1600" smtClean="0"/>
          </a:p>
          <a:p>
            <a:pPr algn="just" eaLnBrk="1" hangingPunct="1">
              <a:buFont typeface="Calibri" pitchFamily="34" charset="0"/>
              <a:buAutoNum type="arabicPeriod"/>
            </a:pPr>
            <a:endParaRPr lang="es-ES" sz="1600" smtClean="0"/>
          </a:p>
          <a:p>
            <a:pPr algn="just" eaLnBrk="1" hangingPunct="1"/>
            <a:r>
              <a:rPr lang="es-ES" sz="1600" smtClean="0"/>
              <a:t>hora a partir de la modificación introducida al art. 9 RG 2300 por RG 3100 ( rige desde 01/07/2011)  los acopiadores y otros intermediarios no podrán compensar las retenciones practicadas  si las operaciones primarias que dieron lugar a esas retenciones no se hallan registradas ante la AFIP conforme el SISTEMA DE REGISTRACION previsto por la RG 2596  ; ver subsiguiente diapositiva.</a:t>
            </a:r>
            <a:endParaRPr lang="es-AR" sz="1600" smtClean="0"/>
          </a:p>
          <a:p>
            <a:pPr algn="just" eaLnBrk="1" hangingPunct="1"/>
            <a:r>
              <a:rPr lang="es-ES" sz="1600" smtClean="0"/>
              <a:t> </a:t>
            </a:r>
            <a:endParaRPr lang="es-AR" sz="1600" smtClean="0"/>
          </a:p>
          <a:p>
            <a:pPr algn="just" eaLnBrk="1" hangingPunct="1"/>
            <a:r>
              <a:rPr lang="es-ES" sz="1600" smtClean="0"/>
              <a:t>Nota :  Sólo para los inscriptos en el Registro Fiscal de Operadores de Granos- RFOG RG 2300. </a:t>
            </a:r>
          </a:p>
          <a:p>
            <a:pPr algn="just" eaLnBrk="1" hangingPunct="1"/>
            <a:endParaRPr lang="es-AR" sz="1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p:txBody>
          <a:bodyPr/>
          <a:lstStyle/>
          <a:p>
            <a:pPr eaLnBrk="1" hangingPunct="1"/>
            <a:r>
              <a:rPr lang="es-AR" smtClean="0"/>
              <a:t>REG.ESPECIAL DE REINTEGRO –RG 2.300  art.55</a:t>
            </a:r>
          </a:p>
        </p:txBody>
      </p:sp>
      <p:sp>
        <p:nvSpPr>
          <p:cNvPr id="32771" name="2 Marcador de contenido"/>
          <p:cNvSpPr>
            <a:spLocks noGrp="1"/>
          </p:cNvSpPr>
          <p:nvPr>
            <p:ph idx="1"/>
          </p:nvPr>
        </p:nvSpPr>
        <p:spPr/>
        <p:txBody>
          <a:bodyPr/>
          <a:lstStyle/>
          <a:p>
            <a:pPr algn="just" eaLnBrk="1" hangingPunct="1">
              <a:buFont typeface="Arial" charset="0"/>
              <a:buAutoNum type="arabicPlain" startAt="4"/>
            </a:pPr>
            <a:r>
              <a:rPr lang="es-ES" sz="1600" smtClean="0"/>
              <a:t>Los importes retenidos deberán estar exteriorizados en la DD.JJ de IVA del productor o del acopiador . ( códigos : ídem anterior)</a:t>
            </a:r>
          </a:p>
          <a:p>
            <a:pPr algn="just" eaLnBrk="1" hangingPunct="1">
              <a:buFont typeface="Arial" charset="0"/>
              <a:buAutoNum type="arabicPlain" startAt="5"/>
            </a:pPr>
            <a:r>
              <a:rPr lang="es-ES" sz="1600" smtClean="0"/>
              <a:t>El importe del débito fiscal de la DD.JJ mencionada debe ser igual o superior al débito fiscal correspondiente a la suma de operaciones sujetas a devolución del período.</a:t>
            </a:r>
          </a:p>
          <a:p>
            <a:pPr algn="just" eaLnBrk="1" hangingPunct="1">
              <a:buFont typeface="Arial" charset="0"/>
              <a:buAutoNum type="arabicPlain" startAt="5"/>
            </a:pPr>
            <a:r>
              <a:rPr lang="es-ES" sz="1600" smtClean="0"/>
              <a:t>EL </a:t>
            </a:r>
            <a:r>
              <a:rPr lang="es-ES" sz="1600" b="1" smtClean="0"/>
              <a:t>monto efectivamente reintegrado en concepto de retenciones sufridas</a:t>
            </a:r>
            <a:r>
              <a:rPr lang="es-ES" sz="1600" smtClean="0"/>
              <a:t>, por aplicación del régimen bajo análisis, deberá ser informado por el productor o acopiador. A tales fines en la pantalla “ Datos descriptivos “ del cuadro “ Tipos de regímenes “ se efectuará una marca en el campo “ Régimen de reintegro de retenciones agropecuarias </a:t>
            </a:r>
            <a:r>
              <a:rPr lang="es-ES" sz="1600" b="1" smtClean="0"/>
              <a:t>“. Su incumplimiento implica suspensión en el RFOG  (*)</a:t>
            </a:r>
          </a:p>
          <a:p>
            <a:pPr algn="just" eaLnBrk="1" hangingPunct="1">
              <a:buFont typeface="Arial" charset="0"/>
              <a:buAutoNum type="arabicPlain" startAt="5"/>
            </a:pPr>
            <a:r>
              <a:rPr lang="es-ES" sz="1600" b="1" smtClean="0"/>
              <a:t>La operación deberá encontrarse registrada ante la AFIP con arreglo a lo dispuesto por la RG. AFIP 2596. ( art. 55 inc b) pto. 2 RG 2300 ).</a:t>
            </a:r>
          </a:p>
          <a:p>
            <a:pPr algn="just" eaLnBrk="1" hangingPunct="1">
              <a:buFont typeface="Arial" charset="0"/>
              <a:buAutoNum type="arabicPlain" startAt="5"/>
            </a:pPr>
            <a:r>
              <a:rPr lang="es-ES" sz="1600" smtClean="0"/>
              <a:t>BENEFICIOS DE REGISTRARSE : </a:t>
            </a:r>
          </a:p>
          <a:p>
            <a:pPr lvl="1" algn="just" eaLnBrk="1" hangingPunct="1"/>
            <a:r>
              <a:rPr lang="es-ES" sz="1200" smtClean="0"/>
              <a:t>Reintegro de retenciones sufridas en el caso de productores y acopiadores, por la venta de propia producción ( Antes era cobrarlo  en un plazo de dos meses en lugar de cuatro meses de realizada la operación; ahora es requisito para poder cobrarlo </a:t>
            </a:r>
            <a:r>
              <a:rPr lang="es-ES" sz="1200" b="1" smtClean="0"/>
              <a:t>) VER EJ. PROX.DIAP. </a:t>
            </a:r>
          </a:p>
          <a:p>
            <a:pPr lvl="1" algn="just" eaLnBrk="1" hangingPunct="1"/>
            <a:r>
              <a:rPr lang="es-ES" sz="1200" smtClean="0"/>
              <a:t>El agente de retención se libera de solicitar al vendedor en oportunidad de realizar la primera operación : identidad del operador  y documentación que lo acredita como operador. ( Art. 38 RG 2300 =&gt; 37)</a:t>
            </a:r>
            <a:endParaRPr lang="es-ES" sz="1600" smtClean="0"/>
          </a:p>
          <a:p>
            <a:pPr algn="just" eaLnBrk="1" hangingPunct="1">
              <a:buFont typeface="Arial" charset="0"/>
              <a:buNone/>
            </a:pPr>
            <a:r>
              <a:rPr lang="es-ES" sz="1600" smtClean="0"/>
              <a:t> (*) ART.60 2do.párr. RG.2300 =&gt; causal de exclusión por 40 inc.a) : causal del ap. A del ANEXO VI. EL 66 RG 2300 3er párrafo idéntica sanción pero para el intermediario.</a:t>
            </a:r>
          </a:p>
          <a:p>
            <a:pPr algn="just" eaLnBrk="1" hangingPunct="1">
              <a:buFont typeface="Arial" charset="0"/>
              <a:buAutoNum type="arabicPlain" startAt="5"/>
            </a:pPr>
            <a:endParaRPr lang="es-ES" sz="1600" smtClean="0"/>
          </a:p>
          <a:p>
            <a:pPr algn="just" eaLnBrk="1" hangingPunct="1">
              <a:buFont typeface="Arial" charset="0"/>
              <a:buAutoNum type="arabicPlain" startAt="6"/>
            </a:pPr>
            <a:endParaRPr lang="es-ES" sz="1600" smtClean="0"/>
          </a:p>
          <a:p>
            <a:pPr algn="just" eaLnBrk="1" hangingPunct="1">
              <a:buFont typeface="Calibri" pitchFamily="34" charset="0"/>
              <a:buAutoNum type="arabicPeriod"/>
            </a:pPr>
            <a:endParaRPr lang="es-ES" sz="1600" smtClean="0"/>
          </a:p>
          <a:p>
            <a:pPr algn="just" eaLnBrk="1" hangingPunct="1">
              <a:buFont typeface="Calibri" pitchFamily="34" charset="0"/>
              <a:buAutoNum type="arabicPeriod"/>
            </a:pPr>
            <a:endParaRPr lang="es-ES" sz="1600" smtClean="0"/>
          </a:p>
          <a:p>
            <a:pPr lvl="1" algn="just" eaLnBrk="1" hangingPunct="1">
              <a:buFont typeface="Arial" charset="0"/>
              <a:buNone/>
            </a:pPr>
            <a:endParaRPr lang="es-ES" sz="1200" smtClean="0"/>
          </a:p>
          <a:p>
            <a:pPr lvl="1" algn="just" eaLnBrk="1" hangingPunct="1">
              <a:buFont typeface="Arial" charset="0"/>
              <a:buNone/>
            </a:pPr>
            <a:endParaRPr lang="es-ES" sz="1200" smtClean="0"/>
          </a:p>
          <a:p>
            <a:pPr algn="just" eaLnBrk="1" hangingPunct="1">
              <a:buFont typeface="Calibri" pitchFamily="34" charset="0"/>
              <a:buAutoNum type="arabicPeriod"/>
            </a:pPr>
            <a:endParaRPr lang="es-ES" sz="1600" smtClean="0"/>
          </a:p>
          <a:p>
            <a:pPr lvl="1" algn="just" eaLnBrk="1" hangingPunct="1">
              <a:buFont typeface="Arial" charset="0"/>
              <a:buNone/>
            </a:pPr>
            <a:endParaRPr lang="es-ES" sz="1200" smtClean="0"/>
          </a:p>
          <a:p>
            <a:pPr algn="just" eaLnBrk="1" hangingPunct="1">
              <a:buFont typeface="Arial" charset="0"/>
              <a:buNone/>
            </a:pPr>
            <a:r>
              <a:rPr lang="es-ES" sz="1600" smtClean="0"/>
              <a:t> </a:t>
            </a:r>
          </a:p>
          <a:p>
            <a:pPr algn="just" eaLnBrk="1" hangingPunct="1">
              <a:buFont typeface="Calibri" pitchFamily="34" charset="0"/>
              <a:buAutoNum type="arabicPeriod"/>
            </a:pPr>
            <a:endParaRPr lang="es-ES" sz="1600" smtClean="0"/>
          </a:p>
          <a:p>
            <a:pPr algn="just" eaLnBrk="1" hangingPunct="1">
              <a:buFont typeface="Calibri" pitchFamily="34" charset="0"/>
              <a:buAutoNum type="arabicPeriod"/>
            </a:pPr>
            <a:endParaRPr lang="es-ES" sz="1600" smtClean="0"/>
          </a:p>
          <a:p>
            <a:pPr algn="just" eaLnBrk="1" hangingPunct="1"/>
            <a:r>
              <a:rPr lang="es-ES" sz="1600" smtClean="0"/>
              <a:t>hora a partir de la modificación introducida al art. 9 RG 2300 por RG 3100 ( rige desde 01/07/2011)  los acopiadores y otros intermediarios no podrán compensar las retenciones practicadas  si las operaciones primarias que dieron lugar a esas retenciones no se hallan registradas ante la AFIP conforme el SISTEMA DE REGISTRACION previsto por la RG 2596  ; ver subsiguiente diapositiva.</a:t>
            </a:r>
            <a:endParaRPr lang="es-AR" sz="1600" smtClean="0"/>
          </a:p>
          <a:p>
            <a:pPr algn="just" eaLnBrk="1" hangingPunct="1"/>
            <a:r>
              <a:rPr lang="es-ES" sz="1600" smtClean="0"/>
              <a:t> </a:t>
            </a:r>
            <a:endParaRPr lang="es-AR" sz="1600" smtClean="0"/>
          </a:p>
          <a:p>
            <a:pPr algn="just" eaLnBrk="1" hangingPunct="1"/>
            <a:r>
              <a:rPr lang="es-ES" sz="1600" smtClean="0"/>
              <a:t>Nota :  Sólo para los inscriptos en el Registro Fiscal de Operadores de Granos- RFOG RG 2300. </a:t>
            </a:r>
          </a:p>
          <a:p>
            <a:pPr algn="just" eaLnBrk="1" hangingPunct="1"/>
            <a:endParaRPr lang="es-AR" sz="16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p:txBody>
          <a:bodyPr/>
          <a:lstStyle/>
          <a:p>
            <a:pPr eaLnBrk="1" hangingPunct="1"/>
            <a:r>
              <a:rPr lang="es-AR" smtClean="0"/>
              <a:t>REG.ESPECIAL DE REINTEGRO –RG 2.300 : PLAZOS – Evolución- ejs.</a:t>
            </a:r>
          </a:p>
        </p:txBody>
      </p:sp>
      <p:sp>
        <p:nvSpPr>
          <p:cNvPr id="33795" name="2 Marcador de contenido"/>
          <p:cNvSpPr>
            <a:spLocks noGrp="1"/>
          </p:cNvSpPr>
          <p:nvPr>
            <p:ph idx="1"/>
          </p:nvPr>
        </p:nvSpPr>
        <p:spPr/>
        <p:txBody>
          <a:bodyPr/>
          <a:lstStyle/>
          <a:p>
            <a:pPr algn="just">
              <a:buFont typeface="Arial" charset="0"/>
              <a:buNone/>
            </a:pPr>
            <a:r>
              <a:rPr lang="es-ES" sz="1600" smtClean="0"/>
              <a:t>ANTES DE LA RG. 2749 ( 18/01/2010) el art.58 de la RG. 2300 implicaba cobrar dos meses después si  no estaba registrada la operación  conforme la RG. 2596; ahora implica directamente perder el derecho al reintegro sistemático , conforme el punto 2 del inc.b) del artículo 55 de la RG. 2300 que fue incorporado por el punto 6 del  artículo 1ro de la RG. 2.749, y que tiene vigencia a partir del día </a:t>
            </a:r>
            <a:r>
              <a:rPr lang="es-AR" sz="1600" smtClean="0"/>
              <a:t>1 de marzo de 2010, inclusive, siendo de aplicación para las operaciones que se efectúen a partir de dicha fecha.</a:t>
            </a:r>
          </a:p>
          <a:p>
            <a:pPr algn="just" eaLnBrk="1" hangingPunct="1">
              <a:buFont typeface="Arial" charset="0"/>
              <a:buNone/>
            </a:pPr>
            <a:r>
              <a:rPr lang="es-ES" sz="1600" b="1" smtClean="0"/>
              <a:t>EJEMPLO </a:t>
            </a:r>
            <a:r>
              <a:rPr lang="es-ES" sz="1600" smtClean="0"/>
              <a:t>: ventas efectuadas en mayo de 2010, cuyas retenciones se practicaron en dicho mes, cuándo procede el reintegro de las retenciones si se registran o no las operaciones ?</a:t>
            </a:r>
          </a:p>
          <a:p>
            <a:pPr algn="just" eaLnBrk="1" hangingPunct="1">
              <a:buFont typeface="Arial" charset="0"/>
              <a:buNone/>
            </a:pPr>
            <a:r>
              <a:rPr lang="es-ES" sz="1600" smtClean="0"/>
              <a:t> ANTERIOR  ( hasta 28/02/2010 ) : a</a:t>
            </a:r>
            <a:r>
              <a:rPr lang="es-ES" sz="1600" b="1" smtClean="0"/>
              <a:t>) sin registrar las operaciones </a:t>
            </a:r>
            <a:r>
              <a:rPr lang="es-ES" sz="1600" smtClean="0"/>
              <a:t>:  </a:t>
            </a:r>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r>
              <a:rPr lang="es-ES" sz="1600" smtClean="0"/>
              <a:t>ANTERIOR  ( hasta 28/02/2010 ) : b</a:t>
            </a:r>
            <a:r>
              <a:rPr lang="es-ES" sz="1600" b="1" smtClean="0"/>
              <a:t>) con operaciones registradas </a:t>
            </a:r>
            <a:r>
              <a:rPr lang="es-ES" sz="1600" smtClean="0"/>
              <a:t>:</a:t>
            </a:r>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r>
              <a:rPr lang="es-ES" sz="1600" smtClean="0"/>
              <a:t>EJEMPLO ACTUAL  ( a partir del 01/03/2010 ) : </a:t>
            </a:r>
            <a:r>
              <a:rPr lang="es-ES" sz="1600" b="1" smtClean="0"/>
              <a:t>1er.caso no cobra; en el 2do.idem inc.b).</a:t>
            </a:r>
            <a:r>
              <a:rPr lang="es-ES" sz="1600" smtClean="0"/>
              <a:t> </a:t>
            </a:r>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endParaRPr lang="es-ES" sz="1600" smtClean="0"/>
          </a:p>
          <a:p>
            <a:pPr algn="just" eaLnBrk="1" hangingPunct="1">
              <a:buFont typeface="Arial" charset="0"/>
              <a:buNone/>
            </a:pPr>
            <a:r>
              <a:rPr lang="es-ES" sz="1600" smtClean="0"/>
              <a:t> </a:t>
            </a:r>
          </a:p>
          <a:p>
            <a:pPr algn="just" eaLnBrk="1" hangingPunct="1">
              <a:buFont typeface="Arial" charset="0"/>
              <a:buAutoNum type="arabicPlain" startAt="5"/>
            </a:pPr>
            <a:endParaRPr lang="es-ES" sz="1600" smtClean="0"/>
          </a:p>
          <a:p>
            <a:pPr algn="just" eaLnBrk="1" hangingPunct="1">
              <a:buFont typeface="Arial" charset="0"/>
              <a:buAutoNum type="arabicPlain" startAt="6"/>
            </a:pPr>
            <a:endParaRPr lang="es-ES" sz="1600" smtClean="0"/>
          </a:p>
          <a:p>
            <a:pPr algn="just" eaLnBrk="1" hangingPunct="1">
              <a:buFont typeface="Calibri" pitchFamily="34" charset="0"/>
              <a:buAutoNum type="arabicPeriod"/>
            </a:pPr>
            <a:endParaRPr lang="es-ES" sz="1600" smtClean="0"/>
          </a:p>
          <a:p>
            <a:pPr algn="just" eaLnBrk="1" hangingPunct="1">
              <a:buFont typeface="Calibri" pitchFamily="34" charset="0"/>
              <a:buAutoNum type="arabicPeriod"/>
            </a:pPr>
            <a:endParaRPr lang="es-ES" sz="1600" smtClean="0"/>
          </a:p>
          <a:p>
            <a:pPr lvl="1" algn="just" eaLnBrk="1" hangingPunct="1">
              <a:buFont typeface="Arial" charset="0"/>
              <a:buNone/>
            </a:pPr>
            <a:endParaRPr lang="es-ES" sz="1200" smtClean="0"/>
          </a:p>
          <a:p>
            <a:pPr lvl="1" algn="just" eaLnBrk="1" hangingPunct="1">
              <a:buFont typeface="Arial" charset="0"/>
              <a:buNone/>
            </a:pPr>
            <a:endParaRPr lang="es-ES" sz="1200" smtClean="0"/>
          </a:p>
          <a:p>
            <a:pPr algn="just" eaLnBrk="1" hangingPunct="1">
              <a:buFont typeface="Calibri" pitchFamily="34" charset="0"/>
              <a:buAutoNum type="arabicPeriod"/>
            </a:pPr>
            <a:endParaRPr lang="es-ES" sz="1600" smtClean="0"/>
          </a:p>
          <a:p>
            <a:pPr lvl="1" algn="just" eaLnBrk="1" hangingPunct="1">
              <a:buFont typeface="Arial" charset="0"/>
              <a:buNone/>
            </a:pPr>
            <a:endParaRPr lang="es-ES" sz="1200" smtClean="0"/>
          </a:p>
          <a:p>
            <a:pPr algn="just" eaLnBrk="1" hangingPunct="1">
              <a:buFont typeface="Arial" charset="0"/>
              <a:buNone/>
            </a:pPr>
            <a:r>
              <a:rPr lang="es-ES" sz="1600" smtClean="0"/>
              <a:t> </a:t>
            </a:r>
          </a:p>
          <a:p>
            <a:pPr algn="just" eaLnBrk="1" hangingPunct="1">
              <a:buFont typeface="Calibri" pitchFamily="34" charset="0"/>
              <a:buAutoNum type="arabicPeriod"/>
            </a:pPr>
            <a:endParaRPr lang="es-ES" sz="1600" smtClean="0"/>
          </a:p>
          <a:p>
            <a:pPr algn="just" eaLnBrk="1" hangingPunct="1">
              <a:buFont typeface="Calibri" pitchFamily="34" charset="0"/>
              <a:buAutoNum type="arabicPeriod"/>
            </a:pPr>
            <a:endParaRPr lang="es-ES" sz="1600" smtClean="0"/>
          </a:p>
          <a:p>
            <a:pPr algn="just" eaLnBrk="1" hangingPunct="1"/>
            <a:endParaRPr lang="es-AR" sz="1600" smtClean="0"/>
          </a:p>
        </p:txBody>
      </p:sp>
      <p:graphicFrame>
        <p:nvGraphicFramePr>
          <p:cNvPr id="4" name="3 Tabla"/>
          <p:cNvGraphicFramePr>
            <a:graphicFrameLocks noGrp="1"/>
          </p:cNvGraphicFramePr>
          <p:nvPr/>
        </p:nvGraphicFramePr>
        <p:xfrm>
          <a:off x="2357438" y="4071938"/>
          <a:ext cx="5715000" cy="612775"/>
        </p:xfrm>
        <a:graphic>
          <a:graphicData uri="http://schemas.openxmlformats.org/drawingml/2006/table">
            <a:tbl>
              <a:tblPr firstRow="1" bandRow="1">
                <a:tableStyleId>{5C22544A-7EE6-4342-B048-85BDC9FD1C3A}</a:tableStyleId>
              </a:tblPr>
              <a:tblGrid>
                <a:gridCol w="1632869"/>
                <a:gridCol w="1153213"/>
                <a:gridCol w="2928958"/>
              </a:tblGrid>
              <a:tr h="175265">
                <a:tc>
                  <a:txBody>
                    <a:bodyPr/>
                    <a:lstStyle/>
                    <a:p>
                      <a:r>
                        <a:rPr lang="es-AR" sz="1400" dirty="0" smtClean="0"/>
                        <a:t>05/2010</a:t>
                      </a:r>
                      <a:endParaRPr lang="es-AR" sz="1400" dirty="0"/>
                    </a:p>
                  </a:txBody>
                  <a:tcPr/>
                </a:tc>
                <a:tc>
                  <a:txBody>
                    <a:bodyPr/>
                    <a:lstStyle/>
                    <a:p>
                      <a:r>
                        <a:rPr lang="es-AR" sz="1400" dirty="0" smtClean="0"/>
                        <a:t>06/2010</a:t>
                      </a:r>
                      <a:endParaRPr lang="es-AR" sz="1400" dirty="0"/>
                    </a:p>
                  </a:txBody>
                  <a:tcPr/>
                </a:tc>
                <a:tc>
                  <a:txBody>
                    <a:bodyPr/>
                    <a:lstStyle/>
                    <a:p>
                      <a:r>
                        <a:rPr lang="es-AR" sz="1400" dirty="0" smtClean="0"/>
                        <a:t>09/2010</a:t>
                      </a:r>
                      <a:endParaRPr lang="es-AR" sz="1400" dirty="0"/>
                    </a:p>
                  </a:txBody>
                  <a:tcPr/>
                </a:tc>
              </a:tr>
              <a:tr h="307662">
                <a:tc>
                  <a:txBody>
                    <a:bodyPr/>
                    <a:lstStyle/>
                    <a:p>
                      <a:r>
                        <a:rPr lang="es-AR" sz="1400" dirty="0" smtClean="0"/>
                        <a:t>Venta</a:t>
                      </a:r>
                      <a:r>
                        <a:rPr lang="es-AR" sz="1400" baseline="0" dirty="0" smtClean="0"/>
                        <a:t> y retenciones</a:t>
                      </a:r>
                      <a:endParaRPr lang="es-AR" sz="1400" dirty="0"/>
                    </a:p>
                  </a:txBody>
                  <a:tcPr/>
                </a:tc>
                <a:tc>
                  <a:txBody>
                    <a:bodyPr/>
                    <a:lstStyle/>
                    <a:p>
                      <a:r>
                        <a:rPr lang="es-AR" sz="1400" dirty="0" err="1" smtClean="0"/>
                        <a:t>Vto.DDJJ</a:t>
                      </a:r>
                      <a:r>
                        <a:rPr lang="es-AR" sz="1400" dirty="0" smtClean="0"/>
                        <a:t> IVA </a:t>
                      </a:r>
                      <a:endParaRPr lang="es-AR" sz="1400" dirty="0"/>
                    </a:p>
                  </a:txBody>
                  <a:tcPr/>
                </a:tc>
                <a:tc>
                  <a:txBody>
                    <a:bodyPr/>
                    <a:lstStyle/>
                    <a:p>
                      <a:r>
                        <a:rPr lang="es-AR" sz="1400" dirty="0" smtClean="0"/>
                        <a:t>Reintegro de </a:t>
                      </a:r>
                      <a:r>
                        <a:rPr lang="es-AR" sz="1400" dirty="0" err="1" smtClean="0"/>
                        <a:t>ret</a:t>
                      </a:r>
                      <a:r>
                        <a:rPr lang="es-AR" sz="1400" dirty="0" smtClean="0"/>
                        <a:t>. Último día hábil</a:t>
                      </a:r>
                      <a:endParaRPr lang="es-AR" sz="1400" dirty="0"/>
                    </a:p>
                  </a:txBody>
                  <a:tcPr/>
                </a:tc>
              </a:tr>
            </a:tbl>
          </a:graphicData>
        </a:graphic>
      </p:graphicFrame>
      <p:graphicFrame>
        <p:nvGraphicFramePr>
          <p:cNvPr id="6" name="5 Tabla"/>
          <p:cNvGraphicFramePr>
            <a:graphicFrameLocks noGrp="1"/>
          </p:cNvGraphicFramePr>
          <p:nvPr/>
        </p:nvGraphicFramePr>
        <p:xfrm>
          <a:off x="2286000" y="5468938"/>
          <a:ext cx="6096000" cy="644525"/>
        </p:xfrm>
        <a:graphic>
          <a:graphicData uri="http://schemas.openxmlformats.org/drawingml/2006/table">
            <a:tbl>
              <a:tblPr firstRow="1" bandRow="1">
                <a:tableStyleId>{5C22544A-7EE6-4342-B048-85BDC9FD1C3A}</a:tableStyleId>
              </a:tblPr>
              <a:tblGrid>
                <a:gridCol w="2143140"/>
                <a:gridCol w="1071570"/>
                <a:gridCol w="2881290"/>
              </a:tblGrid>
              <a:tr h="0">
                <a:tc>
                  <a:txBody>
                    <a:bodyPr/>
                    <a:lstStyle/>
                    <a:p>
                      <a:r>
                        <a:rPr lang="es-AR" sz="1200" dirty="0" smtClean="0"/>
                        <a:t>05/2010</a:t>
                      </a:r>
                      <a:endParaRPr lang="es-AR" sz="1200" dirty="0"/>
                    </a:p>
                  </a:txBody>
                  <a:tcPr/>
                </a:tc>
                <a:tc>
                  <a:txBody>
                    <a:bodyPr/>
                    <a:lstStyle/>
                    <a:p>
                      <a:r>
                        <a:rPr lang="es-AR" sz="1200" dirty="0" smtClean="0"/>
                        <a:t>06/2010</a:t>
                      </a:r>
                      <a:endParaRPr lang="es-AR" sz="1200" dirty="0"/>
                    </a:p>
                  </a:txBody>
                  <a:tcPr/>
                </a:tc>
                <a:tc>
                  <a:txBody>
                    <a:bodyPr/>
                    <a:lstStyle/>
                    <a:p>
                      <a:r>
                        <a:rPr lang="es-AR" sz="1200" dirty="0" smtClean="0"/>
                        <a:t>07/2010</a:t>
                      </a:r>
                      <a:endParaRPr lang="es-AR" sz="1200" dirty="0"/>
                    </a:p>
                  </a:txBody>
                  <a:tcPr/>
                </a:tc>
              </a:tr>
              <a:tr h="370840">
                <a:tc>
                  <a:txBody>
                    <a:bodyPr/>
                    <a:lstStyle/>
                    <a:p>
                      <a:r>
                        <a:rPr lang="es-AR" sz="1200" dirty="0" smtClean="0"/>
                        <a:t>Ventas</a:t>
                      </a:r>
                      <a:r>
                        <a:rPr lang="es-AR" sz="1200" baseline="0" dirty="0" smtClean="0"/>
                        <a:t> y retenciones</a:t>
                      </a:r>
                      <a:endParaRPr lang="es-AR" sz="1200" dirty="0"/>
                    </a:p>
                  </a:txBody>
                  <a:tcPr/>
                </a:tc>
                <a:tc>
                  <a:txBody>
                    <a:bodyPr/>
                    <a:lstStyle/>
                    <a:p>
                      <a:r>
                        <a:rPr lang="es-AR" sz="1200" dirty="0" err="1" smtClean="0"/>
                        <a:t>Vto.DD.JJ</a:t>
                      </a:r>
                      <a:r>
                        <a:rPr lang="es-AR" sz="1200" dirty="0" smtClean="0"/>
                        <a:t>.</a:t>
                      </a:r>
                      <a:r>
                        <a:rPr lang="es-AR" sz="1200" baseline="0" dirty="0" smtClean="0"/>
                        <a:t> IVA</a:t>
                      </a:r>
                      <a:endParaRPr lang="es-AR" sz="1200" dirty="0"/>
                    </a:p>
                  </a:txBody>
                  <a:tcPr/>
                </a:tc>
                <a:tc>
                  <a:txBody>
                    <a:bodyPr/>
                    <a:lstStyle/>
                    <a:p>
                      <a:r>
                        <a:rPr lang="es-AR" sz="1200" dirty="0" smtClean="0"/>
                        <a:t>Reintegro de </a:t>
                      </a:r>
                      <a:r>
                        <a:rPr lang="es-AR" sz="1200" dirty="0" err="1" smtClean="0"/>
                        <a:t>ret</a:t>
                      </a:r>
                      <a:r>
                        <a:rPr lang="es-AR" sz="1200" dirty="0" smtClean="0"/>
                        <a:t>. Último día hábil</a:t>
                      </a:r>
                      <a:endParaRPr lang="es-AR" sz="1200"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r>
              <a:rPr lang="es-AR" smtClean="0"/>
              <a:t>RG 2300 : modificación RG.3100 articulo 9 párr.3ro. Vig.01/07/2011</a:t>
            </a:r>
          </a:p>
        </p:txBody>
      </p:sp>
      <p:sp>
        <p:nvSpPr>
          <p:cNvPr id="34819" name="2 Marcador de contenido"/>
          <p:cNvSpPr>
            <a:spLocks noGrp="1"/>
          </p:cNvSpPr>
          <p:nvPr>
            <p:ph idx="1"/>
          </p:nvPr>
        </p:nvSpPr>
        <p:spPr>
          <a:xfrm>
            <a:off x="428625" y="1428750"/>
            <a:ext cx="8229600" cy="4525963"/>
          </a:xfrm>
        </p:spPr>
        <p:txBody>
          <a:bodyPr/>
          <a:lstStyle/>
          <a:p>
            <a:pPr algn="just"/>
            <a:r>
              <a:rPr lang="es-AR" smtClean="0"/>
              <a:t>Se sustituye el tercer párrafo del  art.9 de la RG.2300 incorporando que la compensación de los importes de las retenciones practicadas con el monto del impuesto facturado por el cual se formule la solicitud de acreditación, devolución o transferencia </a:t>
            </a:r>
            <a:r>
              <a:rPr lang="es-AR" b="1" smtClean="0"/>
              <a:t>será procedente cuando se trate de operaciones primarias que a la fecha de vencimiento de ingreso de la retención practicada se hallen registradas </a:t>
            </a:r>
            <a:r>
              <a:rPr lang="es-AR" smtClean="0"/>
              <a:t>mediante el SISTEMA DE REGISTRACION previsto por la RG.  2596. ( Reg.de contratos).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500063" y="142875"/>
            <a:ext cx="8229600" cy="1143000"/>
          </a:xfrm>
        </p:spPr>
        <p:txBody>
          <a:bodyPr/>
          <a:lstStyle/>
          <a:p>
            <a:r>
              <a:rPr lang="es-AR" smtClean="0"/>
              <a:t>RG 2300--2596: RG.3100 incorpora códigos en ANEXO II Ptos 1 y 2</a:t>
            </a:r>
          </a:p>
        </p:txBody>
      </p:sp>
      <p:sp>
        <p:nvSpPr>
          <p:cNvPr id="35843" name="2 Marcador de contenido"/>
          <p:cNvSpPr>
            <a:spLocks noGrp="1"/>
          </p:cNvSpPr>
          <p:nvPr>
            <p:ph idx="1"/>
          </p:nvPr>
        </p:nvSpPr>
        <p:spPr>
          <a:xfrm>
            <a:off x="428625" y="1357313"/>
            <a:ext cx="8229600" cy="4525962"/>
          </a:xfrm>
        </p:spPr>
        <p:txBody>
          <a:bodyPr/>
          <a:lstStyle/>
          <a:p>
            <a:pPr algn="just"/>
            <a:r>
              <a:rPr lang="es-AR" smtClean="0"/>
              <a:t>Por ej códigos  imp. 767 reg.834,Compra venta de granos y legumbres secas art. 4 inc.a) operaciones primarias </a:t>
            </a:r>
            <a:r>
              <a:rPr lang="es-AR" b="1" smtClean="0"/>
              <a:t>no registradas RG 2596 – intermediarios.</a:t>
            </a:r>
            <a:endParaRPr lang="es-AR" smtClean="0"/>
          </a:p>
          <a:p>
            <a:pPr algn="just"/>
            <a:r>
              <a:rPr lang="es-AR" smtClean="0"/>
              <a:t>Vale decir que es un acondicionamiento técnico de códigos que receptúan las nuevas categorías creadas por el 3er párrafo del art.9no. ( que limita la compensación de retenciones practicadas si las op.no están registradas ).</a:t>
            </a:r>
          </a:p>
          <a:p>
            <a:pPr algn="just"/>
            <a:r>
              <a:rPr lang="es-AR" smtClean="0"/>
              <a:t> Vigencia : a partir del 1ro de julio de 2011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 (*)</a:t>
            </a:r>
            <a:br>
              <a:rPr lang="es-AR" sz="2800" b="1" u="sng" smtClean="0"/>
            </a:br>
            <a:r>
              <a:rPr lang="es-AR" sz="2800" b="1" u="sng" smtClean="0"/>
              <a:t/>
            </a:r>
            <a:br>
              <a:rPr lang="es-AR" sz="2800" b="1" u="sng" smtClean="0"/>
            </a:br>
            <a:r>
              <a:rPr lang="es-AR" smtClean="0"/>
              <a:t/>
            </a:r>
            <a:br>
              <a:rPr lang="es-AR" smtClean="0"/>
            </a:br>
            <a:endParaRPr lang="es-AR" smtClean="0"/>
          </a:p>
        </p:txBody>
      </p:sp>
      <p:sp>
        <p:nvSpPr>
          <p:cNvPr id="36867" name="2 Marcador de contenido"/>
          <p:cNvSpPr>
            <a:spLocks noGrp="1"/>
          </p:cNvSpPr>
          <p:nvPr>
            <p:ph idx="1"/>
          </p:nvPr>
        </p:nvSpPr>
        <p:spPr>
          <a:xfrm>
            <a:off x="500063" y="1428750"/>
            <a:ext cx="8229600" cy="4525963"/>
          </a:xfrm>
        </p:spPr>
        <p:txBody>
          <a:bodyPr/>
          <a:lstStyle/>
          <a:p>
            <a:pPr>
              <a:buFont typeface="Arial" charset="0"/>
              <a:buNone/>
            </a:pPr>
            <a:r>
              <a:rPr lang="es-AR" sz="2000" b="1" smtClean="0"/>
              <a:t>						Realicó, 1ro. De agosto de 2012</a:t>
            </a:r>
            <a:endParaRPr lang="es-AR" sz="2000" smtClean="0"/>
          </a:p>
          <a:p>
            <a:pPr>
              <a:buFont typeface="Arial" charset="0"/>
              <a:buNone/>
            </a:pPr>
            <a:r>
              <a:rPr lang="es-AR" sz="2000" b="1" smtClean="0"/>
              <a:t> ESTIMADO CLIENTE :</a:t>
            </a:r>
            <a:endParaRPr lang="es-AR" sz="2000" smtClean="0"/>
          </a:p>
          <a:p>
            <a:pPr>
              <a:buFont typeface="Arial" charset="0"/>
              <a:buNone/>
            </a:pPr>
            <a:r>
              <a:rPr lang="es-AR" sz="2000" b="1" smtClean="0"/>
              <a:t> </a:t>
            </a:r>
            <a:endParaRPr lang="es-AR" sz="2000" smtClean="0"/>
          </a:p>
          <a:p>
            <a:r>
              <a:rPr lang="es-AR" sz="2000" smtClean="0"/>
              <a:t>Por la presente se comunica que la AFIP DGI – mediante la </a:t>
            </a:r>
            <a:r>
              <a:rPr lang="es-AR" sz="2000" b="1" smtClean="0"/>
              <a:t>RG. 3.342 </a:t>
            </a:r>
            <a:r>
              <a:rPr lang="es-AR" sz="2000" smtClean="0"/>
              <a:t>publicada en el Boletín Oficial del 22/06/2012 -  ha establecido un nuevo control sobre los granos cosechados de de </a:t>
            </a:r>
            <a:r>
              <a:rPr lang="es-AR" sz="2000" b="1" smtClean="0"/>
              <a:t>trigo, maíz, soja y girasol </a:t>
            </a:r>
            <a:r>
              <a:rPr lang="es-AR" sz="2000" smtClean="0"/>
              <a:t>a partir de la presente campaña ( 2012/2013).  </a:t>
            </a:r>
          </a:p>
          <a:p>
            <a:r>
              <a:rPr lang="es-AR" sz="2000" b="1" smtClean="0"/>
              <a:t>El presente régimen complementa al establecido oportunamente por la Resolución General Nº2750</a:t>
            </a:r>
            <a:r>
              <a:rPr lang="es-AR" sz="2000" smtClean="0"/>
              <a:t> ( régimen informativo de las existencias de granos no destinados a la siembra —cereales y oleaginosos— y legumbres secas —porotos, arvejas y lentejas—, de propia producción al 31/08 de cada año y de la capacidad de producción de quienes desarrollen la actividad agrícola ) ya que el mismo </a:t>
            </a:r>
            <a:r>
              <a:rPr lang="es-AR" sz="2000" b="1" smtClean="0"/>
              <a:t>tiene por objetivo medir lo realmente obtenido de las hectáreas afectadas a cosecha previamente informadas.</a:t>
            </a:r>
            <a:endParaRPr lang="es-AR" sz="2000" smtClean="0"/>
          </a:p>
          <a:p>
            <a:r>
              <a:rPr lang="es-AR" sz="1200" smtClean="0"/>
              <a:t>(*) Fuente : ERREPAR PAT Nro 725 JULIO 2012 Autor Arnaud IRIBARNE ; A.BRUNOTTI y otros.</a:t>
            </a:r>
          </a:p>
          <a:p>
            <a:pPr>
              <a:buFont typeface="Arial" charset="0"/>
              <a:buNone/>
            </a:pPr>
            <a:endParaRPr lang="es-AR" sz="20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37891" name="2 Marcador de contenido"/>
          <p:cNvSpPr>
            <a:spLocks noGrp="1"/>
          </p:cNvSpPr>
          <p:nvPr>
            <p:ph idx="1"/>
          </p:nvPr>
        </p:nvSpPr>
        <p:spPr>
          <a:xfrm>
            <a:off x="457200" y="1814513"/>
            <a:ext cx="8401050" cy="4829175"/>
          </a:xfrm>
        </p:spPr>
        <p:txBody>
          <a:bodyPr/>
          <a:lstStyle/>
          <a:p>
            <a:r>
              <a:rPr lang="es-AR" sz="2000" b="1" u="sng" smtClean="0"/>
              <a:t>ANALISIS Y RESUMEN DE LA NORMA ( RG 3.342 ) </a:t>
            </a:r>
            <a:endParaRPr lang="es-AR" sz="2000" smtClean="0"/>
          </a:p>
          <a:p>
            <a:r>
              <a:rPr lang="es-AR" sz="2000" b="1" smtClean="0"/>
              <a:t>A.1-ALCANCE</a:t>
            </a:r>
            <a:r>
              <a:rPr lang="es-AR" sz="2000" smtClean="0"/>
              <a:t/>
            </a:r>
            <a:br>
              <a:rPr lang="es-AR" sz="2000" smtClean="0"/>
            </a:br>
            <a:r>
              <a:rPr lang="es-AR" sz="2000" smtClean="0"/>
              <a:t>El  régimen de información alcanza a la producción de granos </a:t>
            </a:r>
            <a:r>
              <a:rPr lang="es-AR" sz="2000" b="1" smtClean="0"/>
              <a:t>no destinados a la siembra</a:t>
            </a:r>
            <a:r>
              <a:rPr lang="es-AR" sz="2000" smtClean="0"/>
              <a:t> de trigo, maíz, soja y girasol. </a:t>
            </a:r>
          </a:p>
          <a:p>
            <a:r>
              <a:rPr lang="es-AR" sz="2000" smtClean="0"/>
              <a:t>El presente régimen incluye la producción total de los mencionados granos, </a:t>
            </a:r>
            <a:r>
              <a:rPr lang="es-AR" sz="2000" b="1" smtClean="0"/>
              <a:t>independientemente del destino que se le otorgue</a:t>
            </a:r>
            <a:r>
              <a:rPr lang="es-AR" sz="2000" smtClean="0"/>
              <a:t> a los mismos con posterioridad a la cosecha.</a:t>
            </a:r>
            <a:br>
              <a:rPr lang="es-AR" sz="2000" smtClean="0"/>
            </a:br>
            <a:r>
              <a:rPr lang="es-AR" sz="2000" smtClean="0"/>
              <a:t/>
            </a:r>
            <a:br>
              <a:rPr lang="es-AR" sz="2000" smtClean="0"/>
            </a:br>
            <a:r>
              <a:rPr lang="es-AR" sz="2000" b="1" smtClean="0"/>
              <a:t>A.2- SUJETOS OBLIGADOS ( RESPONSABLES )                         .                    </a:t>
            </a:r>
            <a:br>
              <a:rPr lang="es-AR" sz="2000" b="1" smtClean="0"/>
            </a:br>
            <a:r>
              <a:rPr lang="es-AR" sz="2000" smtClean="0"/>
              <a:t>Quedan obligados a cumplir el referido régimen informativo, los productores cuya actividad —principal o complementaria— sea la obtención de  trigo, maíz, soja y girasol, mediante la explotación de inmuebles rurales, propios o de terceros, bajo alguna de las formas establecidas por la Ley Nº13.246 y sus modificaciones —de Arrendamientos y Aparcerías Rurales—u otras modalidades.               .</a:t>
            </a:r>
            <a:br>
              <a:rPr lang="es-AR" sz="2000" smtClean="0"/>
            </a:br>
            <a:endParaRPr lang="es-AR" sz="20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38915" name="2 Marcador de contenido"/>
          <p:cNvSpPr>
            <a:spLocks noGrp="1"/>
          </p:cNvSpPr>
          <p:nvPr>
            <p:ph idx="1"/>
          </p:nvPr>
        </p:nvSpPr>
        <p:spPr>
          <a:xfrm>
            <a:off x="457200" y="1814513"/>
            <a:ext cx="8401050" cy="4829175"/>
          </a:xfrm>
        </p:spPr>
        <p:txBody>
          <a:bodyPr/>
          <a:lstStyle/>
          <a:p>
            <a:r>
              <a:rPr lang="es-AR" sz="2000" b="1" u="sng" smtClean="0"/>
              <a:t>ANALISIS Y RESUMEN DE LA NORMA ( RG 3.342 ) </a:t>
            </a:r>
            <a:endParaRPr lang="es-AR" sz="2000" smtClean="0"/>
          </a:p>
          <a:p>
            <a:pPr>
              <a:buFont typeface="Arial" charset="0"/>
              <a:buNone/>
            </a:pPr>
            <a:r>
              <a:rPr lang="es-AR" sz="2000" smtClean="0"/>
              <a:t/>
            </a:r>
            <a:br>
              <a:rPr lang="es-AR" sz="2000" smtClean="0"/>
            </a:br>
            <a:r>
              <a:rPr lang="es-AR" sz="2000" smtClean="0"/>
              <a:t> “ Dicha obligación </a:t>
            </a:r>
            <a:r>
              <a:rPr lang="es-AR" sz="2000" b="1" smtClean="0"/>
              <a:t>deberá cumplirse aun cuando el sujeto obligado no disponga, al momento de suministrar la información, de existencias de tales granos y/o de superficie afectada a la producción agrícola </a:t>
            </a:r>
            <a:r>
              <a:rPr lang="es-AR" sz="2000" b="1" u="sng" smtClean="0"/>
              <a:t>y/o</a:t>
            </a:r>
            <a:r>
              <a:rPr lang="es-AR" sz="2000" smtClean="0"/>
              <a:t> de producción de trigo, maíz, soja y/o girasol “. Esta redacción es confusa pero  debe entenderse que un </a:t>
            </a:r>
            <a:r>
              <a:rPr lang="es-AR" sz="2000" b="1" smtClean="0"/>
              <a:t>productor que en un determinado ciclo agrícola no cuenta con área de producción</a:t>
            </a:r>
            <a:r>
              <a:rPr lang="es-AR" sz="2000" smtClean="0"/>
              <a:t> por haber arrendado, haber dedicado toda el área a ganadería, o no haber cosechado por sequía o por granizo, </a:t>
            </a:r>
            <a:r>
              <a:rPr lang="es-AR" sz="2000" b="1" smtClean="0"/>
              <a:t>igual deberá informar en función de su actividad. </a:t>
            </a:r>
            <a:r>
              <a:rPr lang="es-AR" sz="2000" smtClean="0"/>
              <a:t> También resulta confusa la redacción al colocar el conjuntivo “y/o” </a:t>
            </a:r>
            <a:r>
              <a:rPr lang="es-AR" sz="2000" b="1" smtClean="0"/>
              <a:t>que podría dar lugar a entender que abarca no sólo los cuatro cultivos enunciados expresamente sino TODA PRODUCCIÓN AGRICOLA ( vale decir, los restantes granos ). </a:t>
            </a:r>
            <a:endParaRPr lang="es-AR" sz="2000" smtClean="0"/>
          </a:p>
          <a:p>
            <a:endParaRPr lang="es-AR" sz="2000" smtClean="0"/>
          </a:p>
          <a:p>
            <a:endParaRPr lang="es-AR" sz="2000" smtClean="0"/>
          </a:p>
          <a:p>
            <a:pPr>
              <a:buFont typeface="Arial" charset="0"/>
              <a:buNone/>
            </a:pPr>
            <a:r>
              <a:rPr lang="es-AR" sz="2000" smtClean="0"/>
              <a:t/>
            </a:r>
            <a:br>
              <a:rPr lang="es-AR" sz="2000" smtClean="0"/>
            </a:br>
            <a:endParaRPr lang="es-AR" sz="20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39939" name="2 Marcador de contenido"/>
          <p:cNvSpPr>
            <a:spLocks noGrp="1"/>
          </p:cNvSpPr>
          <p:nvPr>
            <p:ph idx="1"/>
          </p:nvPr>
        </p:nvSpPr>
        <p:spPr>
          <a:xfrm>
            <a:off x="457200" y="1814513"/>
            <a:ext cx="8401050" cy="4829175"/>
          </a:xfrm>
        </p:spPr>
        <p:txBody>
          <a:bodyPr/>
          <a:lstStyle/>
          <a:p>
            <a:r>
              <a:rPr lang="es-AR" sz="2000" b="1" u="sng" smtClean="0"/>
              <a:t>ANALISIS Y RESUMEN DE LA NORMA ( RG 3.342 ) </a:t>
            </a:r>
            <a:endParaRPr lang="es-AR" sz="2000" smtClean="0"/>
          </a:p>
          <a:p>
            <a:r>
              <a:rPr lang="es-AR" sz="2000" b="1" smtClean="0"/>
              <a:t>A.3 – VENCIMIENTO</a:t>
            </a:r>
            <a:r>
              <a:rPr lang="es-AR" sz="2000" smtClean="0"/>
              <a:t> ( ver LISTADO DE VENCIMIENTOS AL FINAL,</a:t>
            </a:r>
            <a:r>
              <a:rPr lang="es-AR" sz="2000" b="1" smtClean="0"/>
              <a:t> apartado C</a:t>
            </a:r>
            <a:r>
              <a:rPr lang="es-AR" sz="2000" smtClean="0"/>
              <a:t> </a:t>
            </a:r>
            <a:br>
              <a:rPr lang="es-AR" sz="2000" smtClean="0"/>
            </a:br>
            <a:r>
              <a:rPr lang="es-AR" sz="2000" smtClean="0"/>
              <a:t>La información respecto de los granos de trigo, maíz, soja y girasol cosechados se suministrará —por cada campaña agrícola— en los plazos que, para cada caso, se establecen a continuación:</a:t>
            </a:r>
            <a:br>
              <a:rPr lang="es-AR" sz="2000" smtClean="0"/>
            </a:br>
            <a:r>
              <a:rPr lang="es-AR" sz="2000" smtClean="0"/>
              <a:t/>
            </a:r>
            <a:br>
              <a:rPr lang="es-AR" sz="2000" smtClean="0"/>
            </a:br>
            <a:r>
              <a:rPr lang="es-AR" sz="2000" smtClean="0"/>
              <a:t>a) Trigo: desde el día 1 de septiembre correspondiente al año de inicio de la campaña agrícola y hasta el día 28 de febrero del año inmediato siguiente, ambos inclusive. </a:t>
            </a:r>
            <a:r>
              <a:rPr lang="es-AR" sz="2000" b="1" smtClean="0"/>
              <a:t>Así la campaña de trigo 2012/13 deberá informarse desde el 1ro de septiembre de 2012 al 28 de febrero de 2013.</a:t>
            </a:r>
            <a:endParaRPr lang="es-AR" sz="2000" smtClean="0"/>
          </a:p>
          <a:p>
            <a:pPr>
              <a:buFont typeface="Arial" charset="0"/>
              <a:buNone/>
            </a:pPr>
            <a:r>
              <a:rPr lang="es-AR" sz="2000" smtClean="0"/>
              <a:t/>
            </a:r>
            <a:br>
              <a:rPr lang="es-AR" sz="2000" smtClean="0"/>
            </a:br>
            <a:r>
              <a:rPr lang="es-AR" sz="2000" smtClean="0"/>
              <a:t>b) Maíz, soja y girasol: desde el día 1° de enero del año inmediato siguiente al inicio de la campaña agrícola y hasta el día 31 de agosto de dicho año, ambos inclusive. </a:t>
            </a:r>
            <a:r>
              <a:rPr lang="es-AR" sz="2000" b="1" smtClean="0"/>
              <a:t>Así, la producción de soja, maíza y girasol deberá informarse desde el 1ro de enero al 31 de agosto de 2013.</a:t>
            </a:r>
            <a:endParaRPr lang="es-AR" sz="2000" smtClean="0"/>
          </a:p>
          <a:p>
            <a:pPr>
              <a:buFont typeface="Arial" charset="0"/>
              <a:buNone/>
            </a:pPr>
            <a:r>
              <a:rPr lang="es-AR" sz="2000" b="1" smtClean="0"/>
              <a:t> </a:t>
            </a:r>
            <a:endParaRPr lang="es-AR" sz="2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40963" name="2 Marcador de contenido"/>
          <p:cNvSpPr>
            <a:spLocks noGrp="1"/>
          </p:cNvSpPr>
          <p:nvPr>
            <p:ph idx="1"/>
          </p:nvPr>
        </p:nvSpPr>
        <p:spPr>
          <a:xfrm>
            <a:off x="457200" y="1814513"/>
            <a:ext cx="8401050" cy="4829175"/>
          </a:xfrm>
        </p:spPr>
        <p:txBody>
          <a:bodyPr/>
          <a:lstStyle/>
          <a:p>
            <a:r>
              <a:rPr lang="es-AR" sz="2000" b="1" u="sng" smtClean="0"/>
              <a:t>ANALISIS Y RESUMEN DE LA NORMA ( RG 3.342 ) </a:t>
            </a:r>
            <a:endParaRPr lang="es-AR" sz="2000" smtClean="0"/>
          </a:p>
          <a:p>
            <a:r>
              <a:rPr lang="es-AR" sz="2000" b="1" smtClean="0"/>
              <a:t>A.4 – OPORTUNIDAD DE LA PRESENTACION </a:t>
            </a:r>
            <a:endParaRPr lang="es-AR" sz="2000" smtClean="0"/>
          </a:p>
          <a:p>
            <a:r>
              <a:rPr lang="es-AR" sz="2000" smtClean="0"/>
              <a:t/>
            </a:r>
            <a:br>
              <a:rPr lang="es-AR" sz="2000" smtClean="0"/>
            </a:br>
            <a:r>
              <a:rPr lang="es-AR" sz="2000" smtClean="0"/>
              <a:t>El régimen informativo a deberá ser cumplido con posterioridad a la presentación de la información de la superficie productiva correspondiente a cada grano —de acuerdo con lo dispuesto por la Resolución General Nº2750 y su modificación—, </a:t>
            </a:r>
            <a:r>
              <a:rPr lang="es-AR" sz="2000" b="1" smtClean="0"/>
              <a:t>y con anterioridad al traslado y comercialización de los productos obtenidos.                          .</a:t>
            </a:r>
            <a:br>
              <a:rPr lang="es-AR" sz="2000" b="1" smtClean="0"/>
            </a:br>
            <a:r>
              <a:rPr lang="es-AR" sz="2000" smtClean="0"/>
              <a:t/>
            </a:r>
            <a:br>
              <a:rPr lang="es-AR" sz="2000" smtClean="0"/>
            </a:br>
            <a:r>
              <a:rPr lang="es-AR" sz="2000" smtClean="0"/>
              <a:t>Como constancia de la transmisión realizada el sistema emitirá un acuse de recibo.</a:t>
            </a:r>
          </a:p>
          <a:p>
            <a:r>
              <a:rPr lang="es-AR" sz="2000" smtClean="0"/>
              <a:t>De comprobarse errores o inconsistencias, la presentación será rechazada automáticamente por el sistema, generándose una constancia de tal situación.                    .</a:t>
            </a:r>
            <a:br>
              <a:rPr lang="es-AR" sz="2000" smtClean="0"/>
            </a:br>
            <a:r>
              <a:rPr lang="es-AR" sz="2000" smtClean="0"/>
              <a:t/>
            </a:r>
            <a:br>
              <a:rPr lang="es-AR" sz="2000" smtClean="0"/>
            </a:br>
            <a:endParaRPr lang="es-AR"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513"/>
            <a:ext cx="8229600" cy="439737"/>
          </a:xfrm>
        </p:spPr>
        <p:txBody>
          <a:bodyPr rtlCol="0">
            <a:normAutofit fontScale="90000"/>
          </a:bodyPr>
          <a:lstStyle/>
          <a:p>
            <a:pPr eaLnBrk="1" fontAlgn="auto" hangingPunct="1">
              <a:spcAft>
                <a:spcPts val="0"/>
              </a:spcAft>
              <a:defRPr/>
            </a:pPr>
            <a:r>
              <a:rPr lang="es-AR" dirty="0" smtClean="0"/>
              <a:t>INDICE  DE LA EXPOSICION	</a:t>
            </a:r>
            <a:br>
              <a:rPr lang="es-AR" dirty="0" smtClean="0"/>
            </a:br>
            <a:endParaRPr lang="es-AR" dirty="0" smtClean="0"/>
          </a:p>
        </p:txBody>
      </p:sp>
      <p:sp>
        <p:nvSpPr>
          <p:cNvPr id="5123" name="2 Marcador de contenido"/>
          <p:cNvSpPr>
            <a:spLocks noGrp="1"/>
          </p:cNvSpPr>
          <p:nvPr>
            <p:ph idx="1"/>
          </p:nvPr>
        </p:nvSpPr>
        <p:spPr>
          <a:xfrm>
            <a:off x="0" y="642938"/>
            <a:ext cx="9144000" cy="6215062"/>
          </a:xfrm>
        </p:spPr>
        <p:txBody>
          <a:bodyPr/>
          <a:lstStyle/>
          <a:p>
            <a:pPr marL="514350" indent="-514350" algn="just" eaLnBrk="1" hangingPunct="1">
              <a:buFont typeface="Arial" charset="0"/>
              <a:buAutoNum type="alphaUcParenR"/>
            </a:pPr>
            <a:r>
              <a:rPr lang="es-AR" sz="2000" b="1" smtClean="0"/>
              <a:t>PALABRAS INICIALES (1/3) INDICE (4/4) – AGRADECIMIENTOS (5/7)           Mensaje para los jóvenes (8/9)</a:t>
            </a:r>
          </a:p>
          <a:p>
            <a:pPr marL="514350" indent="-514350" algn="just" eaLnBrk="1" hangingPunct="1">
              <a:buFont typeface="Arial" charset="0"/>
              <a:buAutoNum type="alphaUcParenR"/>
            </a:pPr>
            <a:r>
              <a:rPr lang="es-AR" sz="2000" b="1" smtClean="0"/>
              <a:t> OBJETIVO  (10/11)</a:t>
            </a:r>
          </a:p>
          <a:p>
            <a:pPr marL="514350" indent="-514350" algn="just" eaLnBrk="1" hangingPunct="1">
              <a:buFont typeface="Arial" charset="0"/>
              <a:buAutoNum type="alphaUcParenR"/>
            </a:pPr>
            <a:r>
              <a:rPr lang="es-AR" sz="2000" b="1" smtClean="0"/>
              <a:t>INTRODUCCION  (12/14)</a:t>
            </a:r>
          </a:p>
          <a:p>
            <a:pPr marL="514350" indent="-514350" algn="just" eaLnBrk="1" hangingPunct="1">
              <a:buFont typeface="Arial" charset="0"/>
              <a:buAutoNum type="alphaUcParenR"/>
            </a:pPr>
            <a:r>
              <a:rPr lang="es-AR" sz="2000" b="1" smtClean="0"/>
              <a:t>DESARROLLO   (15/77)</a:t>
            </a:r>
          </a:p>
          <a:p>
            <a:pPr marL="914400" lvl="1" indent="-514350" algn="just" eaLnBrk="1" hangingPunct="1">
              <a:buFont typeface="Calibri" pitchFamily="34" charset="0"/>
              <a:buAutoNum type="arabicPeriod"/>
            </a:pPr>
            <a:r>
              <a:rPr lang="es-AR" sz="2000" b="1" smtClean="0"/>
              <a:t>REGIMEN DE INFORMACION DE CAPACIDAD PRODUCTIVA  RG 2.750  (15/27)</a:t>
            </a:r>
          </a:p>
          <a:p>
            <a:pPr marL="914400" lvl="1" indent="-514350" algn="just" eaLnBrk="1" hangingPunct="1">
              <a:buFont typeface="Calibri" pitchFamily="34" charset="0"/>
              <a:buAutoNum type="arabicPeriod"/>
            </a:pPr>
            <a:r>
              <a:rPr lang="es-AR" sz="2000" b="1" smtClean="0"/>
              <a:t>REGISTRACIÓN DE OPERACIONES DE GRANOS  ANTE AFIP  RG 2596  (28/34)</a:t>
            </a:r>
          </a:p>
          <a:p>
            <a:pPr marL="914400" lvl="1" indent="-514350" algn="just" eaLnBrk="1" hangingPunct="1">
              <a:buFont typeface="Calibri" pitchFamily="34" charset="0"/>
              <a:buAutoNum type="arabicPeriod"/>
            </a:pPr>
            <a:r>
              <a:rPr lang="es-AR" sz="2000" b="1" smtClean="0"/>
              <a:t>REGIMEN  DE INFORMACION DE PRODUCCIÓN  - RG.3342  (35/48) y cronogramas de vencimientos  (49/56)</a:t>
            </a:r>
          </a:p>
          <a:p>
            <a:pPr marL="914400" lvl="1" indent="-514350" algn="just" eaLnBrk="1" hangingPunct="1">
              <a:buFont typeface="Calibri" pitchFamily="34" charset="0"/>
              <a:buAutoNum type="arabicPeriod"/>
            </a:pPr>
            <a:r>
              <a:rPr lang="es-AR" sz="2000" b="1" smtClean="0"/>
              <a:t>REGIMEN ESPECIAL PARA LA EMISION ELECTRONICA DE LA LIQUIDACION PRIMARIA DE GRANOS NO DESTINADOS A LA SIEMBRA - RG 3419  (57/62) </a:t>
            </a:r>
          </a:p>
          <a:p>
            <a:pPr marL="914400" lvl="1" indent="-514350" algn="just" eaLnBrk="1" hangingPunct="1">
              <a:buFont typeface="Calibri" pitchFamily="34" charset="0"/>
              <a:buAutoNum type="arabicPeriod"/>
            </a:pPr>
            <a:r>
              <a:rPr lang="es-AR" sz="2000" b="1" smtClean="0"/>
              <a:t>“ CUENTA CORRIENTE GRANARIA “. Esquemas y comentarios. ( 63/73).</a:t>
            </a:r>
          </a:p>
          <a:p>
            <a:pPr marL="914400" lvl="1" indent="-514350" algn="just" eaLnBrk="1" hangingPunct="1">
              <a:buFont typeface="Calibri" pitchFamily="34" charset="0"/>
              <a:buAutoNum type="arabicPeriod"/>
            </a:pPr>
            <a:r>
              <a:rPr lang="es-AR" sz="2000" b="1" smtClean="0"/>
              <a:t>Formularios de uso interno ( papeles de trabajo ). (74/85)  </a:t>
            </a:r>
          </a:p>
          <a:p>
            <a:pPr marL="514350" indent="-514350" algn="just" eaLnBrk="1" hangingPunct="1">
              <a:buFont typeface="Arial" charset="0"/>
              <a:buAutoNum type="alphaUcParenR"/>
            </a:pPr>
            <a:r>
              <a:rPr lang="es-AR" sz="2000" b="1" smtClean="0"/>
              <a:t>RESUMEN  ( 86/90)</a:t>
            </a:r>
          </a:p>
          <a:p>
            <a:pPr marL="914400" lvl="1" indent="-514350" algn="just" eaLnBrk="1" hangingPunct="1">
              <a:buFont typeface="Calibri" pitchFamily="34" charset="0"/>
              <a:buAutoNum type="arabicPeriod"/>
            </a:pPr>
            <a:r>
              <a:rPr lang="es-AR" sz="2000" b="1" smtClean="0"/>
              <a:t>REFLEXIONES  ( 86/89)</a:t>
            </a:r>
          </a:p>
          <a:p>
            <a:pPr marL="914400" lvl="1" indent="-514350" algn="just" eaLnBrk="1" hangingPunct="1">
              <a:buFont typeface="Calibri" pitchFamily="34" charset="0"/>
              <a:buAutoNum type="arabicPeriod"/>
            </a:pPr>
            <a:r>
              <a:rPr lang="es-AR" sz="2000" b="1" smtClean="0"/>
              <a:t>RESUMEN  ( 90/90)</a:t>
            </a:r>
          </a:p>
          <a:p>
            <a:pPr marL="514350" indent="-514350" algn="just" eaLnBrk="1" hangingPunct="1">
              <a:buFont typeface="Arial" charset="0"/>
              <a:buAutoNum type="alphaUcParenR"/>
            </a:pPr>
            <a:r>
              <a:rPr lang="es-AR" sz="2000" b="1" smtClean="0"/>
              <a:t>CONCLUSIONES   (91/94)</a:t>
            </a:r>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41987" name="2 Marcador de contenido"/>
          <p:cNvSpPr>
            <a:spLocks noGrp="1"/>
          </p:cNvSpPr>
          <p:nvPr>
            <p:ph idx="1"/>
          </p:nvPr>
        </p:nvSpPr>
        <p:spPr>
          <a:xfrm>
            <a:off x="457200" y="1814513"/>
            <a:ext cx="8401050" cy="4829175"/>
          </a:xfrm>
        </p:spPr>
        <p:txBody>
          <a:bodyPr/>
          <a:lstStyle/>
          <a:p>
            <a:r>
              <a:rPr lang="es-AR" sz="2000" b="1" u="sng" smtClean="0"/>
              <a:t>ANALISIS Y RESUMEN DE LA NORMA ( RG 3.342 ) </a:t>
            </a:r>
            <a:endParaRPr lang="es-AR" sz="2000" smtClean="0"/>
          </a:p>
          <a:p>
            <a:pPr>
              <a:buFont typeface="Arial" charset="0"/>
              <a:buNone/>
            </a:pPr>
            <a:r>
              <a:rPr lang="es-AR" sz="2000" b="1" smtClean="0"/>
              <a:t>A.5-  SANCIONES</a:t>
            </a:r>
            <a:r>
              <a:rPr lang="es-AR" sz="2000" smtClean="0"/>
              <a:t> </a:t>
            </a:r>
          </a:p>
          <a:p>
            <a:r>
              <a:rPr lang="es-AR" sz="2000" smtClean="0"/>
              <a:t> El incumplimiento —total o parcial— del régimen de información producirá, respecto de los responsables los siguientes efectos:</a:t>
            </a:r>
            <a:br>
              <a:rPr lang="es-AR" sz="2000" smtClean="0"/>
            </a:br>
            <a:r>
              <a:rPr lang="es-AR" sz="2000" smtClean="0"/>
              <a:t/>
            </a:r>
            <a:br>
              <a:rPr lang="es-AR" sz="2000" smtClean="0"/>
            </a:br>
            <a:r>
              <a:rPr lang="es-AR" sz="2000" smtClean="0"/>
              <a:t>a) </a:t>
            </a:r>
            <a:r>
              <a:rPr lang="es-AR" sz="2000" b="1" smtClean="0"/>
              <a:t>No obtendrá el expendio de  cartas de porte, así como a la obtención del Código de Trazabilidad de Granos</a:t>
            </a:r>
            <a:r>
              <a:rPr lang="es-AR" sz="2000" smtClean="0"/>
              <a:t> —de corresponder— </a:t>
            </a:r>
            <a:r>
              <a:rPr lang="es-AR" sz="2000" b="1" smtClean="0"/>
              <a:t>ni la registración de los contratos y operaciones conforme a la Resolución General Nº2596</a:t>
            </a:r>
            <a:r>
              <a:rPr lang="es-AR" sz="2000" smtClean="0"/>
              <a:t>, sus modificatorias y complementarias,</a:t>
            </a:r>
            <a:r>
              <a:rPr lang="es-AR" sz="2000" b="1" smtClean="0"/>
              <a:t> o de los Formularios C1116B y C1116C,</a:t>
            </a:r>
            <a:r>
              <a:rPr lang="es-AR" sz="2000" smtClean="0"/>
              <a:t> de acuerdo con las previsiones correspondientes, </a:t>
            </a:r>
            <a:r>
              <a:rPr lang="es-AR" sz="2000" b="1" smtClean="0"/>
              <a:t>hasta tanto se subsane el incumplimiento</a:t>
            </a:r>
            <a:r>
              <a:rPr lang="es-AR" sz="2000" smtClean="0"/>
              <a:t>.</a:t>
            </a:r>
            <a:br>
              <a:rPr lang="es-AR" sz="2000" smtClean="0"/>
            </a:br>
            <a:r>
              <a:rPr lang="es-AR" sz="2000" smtClean="0"/>
              <a:t/>
            </a:r>
            <a:br>
              <a:rPr lang="es-AR" sz="2000" smtClean="0"/>
            </a:br>
            <a:r>
              <a:rPr lang="es-AR" sz="2000" smtClean="0"/>
              <a:t>b) Determinará la aplicación de las sanciones previstas en la LEY DE PROCEDIMIENTO FISCAL (  Ley Nº11.683, texto ordenado en 1998 y sus modificaciones ).</a:t>
            </a:r>
            <a:br>
              <a:rPr lang="es-AR" sz="2000" smtClean="0"/>
            </a:br>
            <a:r>
              <a:rPr lang="es-AR" sz="2000" smtClean="0"/>
              <a:t/>
            </a:r>
            <a:br>
              <a:rPr lang="es-AR" sz="2000" smtClean="0"/>
            </a:br>
            <a:endParaRPr lang="es-AR" sz="2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400" b="1" u="sng" smtClean="0"/>
              <a:t>REF. :  Nuevo control sobre los granos cosechados         ( trigo, maíz, soja y girasol )  RG 3342</a:t>
            </a:r>
            <a:r>
              <a:rPr lang="es-AR" sz="2800" b="1" u="sng" smtClean="0"/>
              <a:t/>
            </a:r>
            <a:br>
              <a:rPr lang="es-AR" sz="2800" b="1" u="sng" smtClean="0"/>
            </a:br>
            <a:r>
              <a:rPr lang="es-AR" smtClean="0"/>
              <a:t/>
            </a:r>
            <a:br>
              <a:rPr lang="es-AR" smtClean="0"/>
            </a:br>
            <a:endParaRPr lang="es-AR" smtClean="0"/>
          </a:p>
        </p:txBody>
      </p:sp>
      <p:sp>
        <p:nvSpPr>
          <p:cNvPr id="43011" name="2 Marcador de contenido"/>
          <p:cNvSpPr>
            <a:spLocks noGrp="1"/>
          </p:cNvSpPr>
          <p:nvPr>
            <p:ph idx="1"/>
          </p:nvPr>
        </p:nvSpPr>
        <p:spPr>
          <a:xfrm>
            <a:off x="357188" y="1285875"/>
            <a:ext cx="8501062" cy="5357813"/>
          </a:xfrm>
        </p:spPr>
        <p:txBody>
          <a:bodyPr/>
          <a:lstStyle/>
          <a:p>
            <a:r>
              <a:rPr lang="es-AR" sz="2000" b="1" u="sng" smtClean="0"/>
              <a:t>ANALISIS Y RESUMEN DE LA NORMA ( RG 3.342 ) </a:t>
            </a:r>
            <a:endParaRPr lang="es-AR" sz="2000" smtClean="0"/>
          </a:p>
          <a:p>
            <a:pPr>
              <a:buFont typeface="Arial" charset="0"/>
              <a:buNone/>
            </a:pPr>
            <a:r>
              <a:rPr lang="es-AR" sz="2000" b="1" smtClean="0"/>
              <a:t>A.5-  SANCIONES</a:t>
            </a:r>
            <a:r>
              <a:rPr lang="es-AR" sz="2000" smtClean="0"/>
              <a:t> </a:t>
            </a:r>
          </a:p>
          <a:p>
            <a:r>
              <a:rPr lang="es-AR" sz="2000" smtClean="0"/>
              <a:t> El incumplimiento —total o parcial— del régimen de información producirá, respecto de los responsables los siguientes efectos: …</a:t>
            </a:r>
            <a:br>
              <a:rPr lang="es-AR" sz="2000" smtClean="0"/>
            </a:br>
            <a:r>
              <a:rPr lang="es-AR" sz="2000" smtClean="0"/>
              <a:t>c) Sin perjuicio de lo previsto anteriormente, AFIP DGI podrá determinar la incorrecta conducta fiscal de los responsables </a:t>
            </a:r>
            <a:r>
              <a:rPr lang="es-AR" sz="2000" b="1" smtClean="0"/>
              <a:t>y disponer la suspensión transitoria de los mismos en el “Registro Fiscal de Operadores en la Compraventa de Granos y Legumbres Secas”, </a:t>
            </a:r>
            <a:r>
              <a:rPr lang="es-AR" sz="2000" smtClean="0"/>
              <a:t>establecido por la Resolución General Nº2300, sus modificatorias y complementarias, </a:t>
            </a:r>
            <a:r>
              <a:rPr lang="es-AR" sz="2000" b="1" smtClean="0"/>
              <a:t>en las siguientes situaciones:</a:t>
            </a:r>
            <a:r>
              <a:rPr lang="es-AR" sz="2000" smtClean="0"/>
              <a:t/>
            </a:r>
            <a:br>
              <a:rPr lang="es-AR" sz="2000" smtClean="0"/>
            </a:br>
            <a:r>
              <a:rPr lang="es-AR" sz="2000" smtClean="0"/>
              <a:t>a) </a:t>
            </a:r>
            <a:r>
              <a:rPr lang="es-AR" sz="2000" b="1" smtClean="0"/>
              <a:t>Falta de presentación —total o parcial— del régimen de información establecido por la presente</a:t>
            </a:r>
            <a:r>
              <a:rPr lang="es-AR" sz="2000" i="1" smtClean="0"/>
              <a:t>. ( Suspensión problemas formales .Punto 7 ap.A del ANEXO VI RG 2300/07)</a:t>
            </a:r>
            <a:r>
              <a:rPr lang="es-AR" sz="2000" smtClean="0"/>
              <a:t/>
            </a:r>
            <a:br>
              <a:rPr lang="es-AR" sz="2000" smtClean="0"/>
            </a:br>
            <a:r>
              <a:rPr lang="es-AR" sz="2000" smtClean="0"/>
              <a:t>b) </a:t>
            </a:r>
            <a:r>
              <a:rPr lang="es-AR" sz="2000" b="1" smtClean="0"/>
              <a:t>Falta de correspondencia entre los datos informados y la realidad económica de la actividad desarrollada por el contribuyente.</a:t>
            </a:r>
            <a:r>
              <a:rPr lang="es-AR" sz="2000" smtClean="0"/>
              <a:t> </a:t>
            </a:r>
            <a:r>
              <a:rPr lang="es-AR" sz="2000" i="1" smtClean="0"/>
              <a:t>( Suspensión Incorrecta conducta fiscal producto de las verificaciones y/o fiscalizaciones apartado B del Anexo VI RG 2300/07).</a:t>
            </a:r>
          </a:p>
          <a:p>
            <a:r>
              <a:rPr lang="es-AR" sz="1400" i="1" smtClean="0"/>
              <a:t>NOTA : Lo escrito en cursiva fue adicionado para el presente trabajo.</a:t>
            </a:r>
            <a:r>
              <a:rPr lang="es-AR" sz="2000" i="1" smtClean="0"/>
              <a:t/>
            </a:r>
            <a:br>
              <a:rPr lang="es-AR" sz="2000" i="1" smtClean="0"/>
            </a:br>
            <a:endParaRPr lang="es-AR" sz="2000" i="1"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44035" name="2 Marcador de contenido"/>
          <p:cNvSpPr>
            <a:spLocks noGrp="1"/>
          </p:cNvSpPr>
          <p:nvPr>
            <p:ph idx="1"/>
          </p:nvPr>
        </p:nvSpPr>
        <p:spPr>
          <a:xfrm>
            <a:off x="457200" y="1814513"/>
            <a:ext cx="8401050" cy="4829175"/>
          </a:xfrm>
        </p:spPr>
        <p:txBody>
          <a:bodyPr/>
          <a:lstStyle/>
          <a:p>
            <a:r>
              <a:rPr lang="es-AR" sz="2000" b="1" u="sng" smtClean="0"/>
              <a:t>COMENTARIOS </a:t>
            </a:r>
            <a:endParaRPr lang="es-AR" sz="2000" smtClean="0"/>
          </a:p>
          <a:p>
            <a:r>
              <a:rPr lang="es-AR" sz="2000" smtClean="0"/>
              <a:t>Cabe destacar que la información debe intercalarse, ya que debe ser cumplida con posterioridad a la presentación de la superficie productiva de cada grano ( RG. 2750) y con anterioridad al traslado y/o comercialización de los productos obtenidos. Vale decir que deberá ir informando el STOCK DINÁMICO A MEDIDA QUE VA COSECHANDO; en PLENA COSECHA, </a:t>
            </a:r>
            <a:r>
              <a:rPr lang="es-AR" sz="2000" b="1" smtClean="0"/>
              <a:t>antes de enviar los camiones deberá estar presentando cada productor , en cada campo, la información de la producción</a:t>
            </a:r>
            <a:r>
              <a:rPr lang="es-AR" sz="2000" smtClean="0"/>
              <a:t> que ha de ser mínimamente transportada, cuando no comercializada.</a:t>
            </a:r>
          </a:p>
          <a:p>
            <a:r>
              <a:rPr lang="es-AR" sz="2000" smtClean="0"/>
              <a:t>Para resumir, podemos decir que se </a:t>
            </a:r>
            <a:r>
              <a:rPr lang="es-AR" sz="2000" b="1" i="1" smtClean="0"/>
              <a:t>crea un mecanismo de información contínua en tiempo real de la producción</a:t>
            </a:r>
            <a:r>
              <a:rPr lang="es-AR" sz="2000" smtClean="0"/>
              <a:t>, lo que ha llevado a algunos autores a calificarlo de impracticable, inviable e imposible.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45059" name="2 Marcador de contenido"/>
          <p:cNvSpPr>
            <a:spLocks noGrp="1"/>
          </p:cNvSpPr>
          <p:nvPr>
            <p:ph idx="1"/>
          </p:nvPr>
        </p:nvSpPr>
        <p:spPr>
          <a:xfrm>
            <a:off x="457200" y="1814513"/>
            <a:ext cx="8401050" cy="4829175"/>
          </a:xfrm>
        </p:spPr>
        <p:txBody>
          <a:bodyPr/>
          <a:lstStyle/>
          <a:p>
            <a:r>
              <a:rPr lang="es-AR" sz="2000" b="1" u="sng" smtClean="0"/>
              <a:t>COMENTARIOS </a:t>
            </a:r>
            <a:endParaRPr lang="es-AR" sz="2000" smtClean="0"/>
          </a:p>
          <a:p>
            <a:r>
              <a:rPr lang="es-AR" sz="2000" b="1" smtClean="0"/>
              <a:t>El tema resulta muy importante toda</a:t>
            </a:r>
            <a:r>
              <a:rPr lang="es-AR" sz="2000" smtClean="0"/>
              <a:t> </a:t>
            </a:r>
            <a:r>
              <a:rPr lang="es-AR" sz="2000" b="1" smtClean="0"/>
              <a:t>vez que la comercialización depende de algo que podríamos denominar “ CUENTA CORRIENTE GRANARIA</a:t>
            </a:r>
            <a:r>
              <a:rPr lang="es-AR" sz="2000" smtClean="0"/>
              <a:t> “ que surge de la existencia al 31 de agosto de cada año ( STOCK ESTÁTICO )  más la información que nace de resolución 3.342 ( SOTCK DINAMICO ).  </a:t>
            </a:r>
          </a:p>
          <a:p>
            <a:r>
              <a:rPr lang="es-AR" sz="2000" smtClean="0"/>
              <a:t>El productor podrá encontrarse con la ingrata sorpresa de no poder comercializar o bien no poder trasladar  los granos propios por no estar debidamente declarados ante la AFIP ( no poder obtener la CARTA DE PORTE y/o el CÓDIGO DE TRAZABILIDAD DE GRANOS o CTG ) </a:t>
            </a:r>
            <a:r>
              <a:rPr lang="es-AR" sz="2000" b="1" smtClean="0"/>
              <a:t>con las lógicas y graves consecuencias financieras que ello puede implicar.</a:t>
            </a:r>
            <a:endParaRPr lang="es-AR" sz="2000" smtClean="0"/>
          </a:p>
          <a:p>
            <a:r>
              <a:rPr lang="es-AR" sz="2000" smtClean="0"/>
              <a:t>Sin dudas esto aumenta el COSTO EXTRA FISCAL que implica poder cumplir con la cantidad y calidad de información de debe suministrarse al Estado.</a:t>
            </a:r>
          </a:p>
          <a:p>
            <a:r>
              <a:rPr lang="es-AR" sz="2000" smtClean="0"/>
              <a:t>En </a:t>
            </a:r>
            <a:r>
              <a:rPr lang="es-AR" sz="2000" b="1" smtClean="0"/>
              <a:t>conclusión podemos decir que las empresas deben aumentar el costo de estructura ( una vez más ) para poder cumplir y poder seguir produciendo.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 FAQ</a:t>
            </a:r>
            <a:br>
              <a:rPr lang="es-AR" sz="2800" b="1" u="sng" smtClean="0"/>
            </a:br>
            <a:r>
              <a:rPr lang="es-AR" smtClean="0"/>
              <a:t/>
            </a:r>
            <a:br>
              <a:rPr lang="es-AR" smtClean="0"/>
            </a:br>
            <a:endParaRPr lang="es-AR" smtClean="0"/>
          </a:p>
        </p:txBody>
      </p:sp>
      <p:sp>
        <p:nvSpPr>
          <p:cNvPr id="46083" name="2 Marcador de contenido"/>
          <p:cNvSpPr>
            <a:spLocks noGrp="1"/>
          </p:cNvSpPr>
          <p:nvPr>
            <p:ph idx="1"/>
          </p:nvPr>
        </p:nvSpPr>
        <p:spPr>
          <a:xfrm>
            <a:off x="457200" y="1814513"/>
            <a:ext cx="8401050" cy="4829175"/>
          </a:xfrm>
        </p:spPr>
        <p:txBody>
          <a:bodyPr/>
          <a:lstStyle/>
          <a:p>
            <a:r>
              <a:rPr lang="es-AR" sz="2000" b="1" smtClean="0"/>
              <a:t>ID 15937955</a:t>
            </a:r>
            <a:br>
              <a:rPr lang="es-AR" sz="2000" b="1" smtClean="0"/>
            </a:br>
            <a:r>
              <a:rPr lang="es-AR" sz="2000" b="1" smtClean="0"/>
              <a:t>Evento 3176 - ¿Cuándo comienza y termina cada campaña a los efectos del cumplimiento del art. 4° de la RG 3342/12?</a:t>
            </a:r>
            <a:r>
              <a:rPr lang="es-AR" sz="2000" smtClean="0"/>
              <a:t>07/09/2012 12:00:00 a.m.</a:t>
            </a:r>
          </a:p>
          <a:p>
            <a:r>
              <a:rPr lang="es-AR" sz="2000" smtClean="0"/>
              <a:t>A los efectos del cumplimiento del art. 4° de la </a:t>
            </a:r>
            <a:r>
              <a:rPr lang="es-AR" sz="2000" b="1" smtClean="0">
                <a:hlinkClick r:id="rId2"/>
              </a:rPr>
              <a:t>RG 3342/12</a:t>
            </a:r>
            <a:r>
              <a:rPr lang="es-AR" sz="2000" smtClean="0"/>
              <a:t> se entiende que la campaña agrícola se inicia el 1/09 del año corriente y finaliza el 31/08 del año subsiguiente.</a:t>
            </a:r>
          </a:p>
          <a:p>
            <a:r>
              <a:rPr lang="es-AR" sz="2000" smtClean="0"/>
              <a:t>Resultará entonces, de acuerdo a lo establecido en el art. 7° de la misma, la obligatoriedad de suministrar la información requerida desde la la campaña 12/13 que se iniciaría el 1/09/12 y finalizaría el 31/08/13, abarcando la producción de trigo campaña 12/13 (plazo de cumplimiento: desde el día 1/09/12 y hasta el 28/02/13, ambos inclusive) y la producción de maíz, soja y girasol campaña 12/13 (plazo de cumplimiento: desde el día 1/01/13 y hasta el 31/08/13, ambos inclusive). </a:t>
            </a:r>
          </a:p>
          <a:p>
            <a:r>
              <a:rPr lang="es-AR" sz="2000" b="1" smtClean="0"/>
              <a:t>Fuente: CIT AFIP - Consultas Frecuentes - </a:t>
            </a:r>
            <a:r>
              <a:rPr lang="es-AR" sz="2000" smtClean="0"/>
              <a:t>0810-999-2347  </a:t>
            </a:r>
            <a:r>
              <a:rPr lang="es-AR" sz="2000" b="1" smtClean="0">
                <a:hlinkClick r:id="rId3"/>
              </a:rPr>
              <a:t>Mesa de Ayuda</a:t>
            </a:r>
            <a:endParaRPr lang="es-AR" sz="2000" smtClean="0"/>
          </a:p>
          <a:p>
            <a:pPr>
              <a:buFont typeface="Arial" charset="0"/>
              <a:buNone/>
            </a:pPr>
            <a:endParaRPr lang="es-AR" sz="2000" b="1"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 FAQ</a:t>
            </a:r>
            <a:br>
              <a:rPr lang="es-AR" sz="2800" b="1" u="sng" smtClean="0"/>
            </a:br>
            <a:r>
              <a:rPr lang="es-AR" smtClean="0"/>
              <a:t/>
            </a:r>
            <a:br>
              <a:rPr lang="es-AR" smtClean="0"/>
            </a:br>
            <a:endParaRPr lang="es-AR" smtClean="0"/>
          </a:p>
        </p:txBody>
      </p:sp>
      <p:sp>
        <p:nvSpPr>
          <p:cNvPr id="47107" name="2 Marcador de contenido"/>
          <p:cNvSpPr>
            <a:spLocks noGrp="1"/>
          </p:cNvSpPr>
          <p:nvPr>
            <p:ph idx="1"/>
          </p:nvPr>
        </p:nvSpPr>
        <p:spPr>
          <a:xfrm>
            <a:off x="457200" y="1814513"/>
            <a:ext cx="8401050" cy="4829175"/>
          </a:xfrm>
        </p:spPr>
        <p:txBody>
          <a:bodyPr/>
          <a:lstStyle/>
          <a:p>
            <a:r>
              <a:rPr lang="es-AR" sz="2000" b="1" smtClean="0"/>
              <a:t>ID 15551525  - Evento 3173 - ¿Cómo se debe proceder cuando se efectúan envíos parciales de la producción y se conoce gradualmente lo efectivamente cosechado?</a:t>
            </a:r>
            <a:r>
              <a:rPr lang="es-AR" sz="2000" smtClean="0"/>
              <a:t>29/06/2012 12:00:00 a.m.</a:t>
            </a:r>
          </a:p>
          <a:p>
            <a:endParaRPr lang="es-AR" sz="2000" smtClean="0"/>
          </a:p>
          <a:p>
            <a:r>
              <a:rPr lang="es-AR" sz="2000" smtClean="0"/>
              <a:t>El régimen informativo debe ser cumplido con posterioridad al cumplimiento de la presentación de la superficie productiva correspondiente a cada grano y con anterioridad al traslado y comercialización de los productos obtenidos</a:t>
            </a:r>
          </a:p>
          <a:p>
            <a:r>
              <a:rPr lang="es-AR" sz="2000" smtClean="0"/>
              <a:t>Dada la aplicación de distintas superficies o zonas geográficas productivas, se prevé que el contribuyente informe a medida que culmina la cosecha por zona y/o superficie antes de su comercialización, en el lapso de tiempo previsto para su cumplimiento.</a:t>
            </a:r>
          </a:p>
          <a:p>
            <a:r>
              <a:rPr lang="es-AR" sz="2000" smtClean="0"/>
              <a:t>En orden a lo señalado, la información se suministrará previamente, cuando </a:t>
            </a:r>
            <a:r>
              <a:rPr lang="es-AR" sz="2000" u="sng" smtClean="0"/>
              <a:t>en forma concurrente tiene lugar el traslado y la comercialización de los granos. </a:t>
            </a:r>
            <a:endParaRPr lang="es-AR" sz="2000" b="1" u="sng"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 FAQ</a:t>
            </a:r>
            <a:br>
              <a:rPr lang="es-AR" sz="2800" b="1" u="sng" smtClean="0"/>
            </a:br>
            <a:r>
              <a:rPr lang="es-AR" smtClean="0"/>
              <a:t/>
            </a:r>
            <a:br>
              <a:rPr lang="es-AR" smtClean="0"/>
            </a:br>
            <a:endParaRPr lang="es-AR" smtClean="0"/>
          </a:p>
        </p:txBody>
      </p:sp>
      <p:sp>
        <p:nvSpPr>
          <p:cNvPr id="48131" name="2 Marcador de contenido"/>
          <p:cNvSpPr>
            <a:spLocks noGrp="1"/>
          </p:cNvSpPr>
          <p:nvPr>
            <p:ph idx="1"/>
          </p:nvPr>
        </p:nvSpPr>
        <p:spPr>
          <a:xfrm>
            <a:off x="457200" y="1814513"/>
            <a:ext cx="8401050" cy="4829175"/>
          </a:xfrm>
        </p:spPr>
        <p:txBody>
          <a:bodyPr/>
          <a:lstStyle/>
          <a:p>
            <a:r>
              <a:rPr lang="es-AR" sz="2000" b="1" smtClean="0"/>
              <a:t>ID 15551525  - Evento 3173 - ¿Cómo se debe proceder cuando se efectúan envíos parciales de la producción y se conoce gradualmente lo efectivamente cosechado?</a:t>
            </a:r>
            <a:r>
              <a:rPr lang="es-AR" sz="2000" smtClean="0"/>
              <a:t>29/06/2012 12:00:00 a.m. </a:t>
            </a:r>
            <a:r>
              <a:rPr lang="es-AR" sz="2000" u="sng" smtClean="0"/>
              <a:t>CONTINUACION</a:t>
            </a:r>
          </a:p>
          <a:p>
            <a:r>
              <a:rPr lang="es-AR" sz="2000" smtClean="0"/>
              <a:t>No obstante, una vez efectuado el cumplimiento del régimen, el contribuyente puede modificar la presentación realizada antes del vencimiento de los plazos indicados en el </a:t>
            </a:r>
            <a:r>
              <a:rPr lang="es-AR" sz="2000" b="1" smtClean="0">
                <a:hlinkClick r:id="rId2"/>
              </a:rPr>
              <a:t>art. 4 de la RG 3342/12</a:t>
            </a:r>
            <a:r>
              <a:rPr lang="es-AR" sz="2000" smtClean="0"/>
              <a:t>, ingresando nuevamente al servicio con Clave Fiscal "PRODUCTORES AGRICOLAS - CAPACIDAD PRODUCTIVA", a cuyo fin resultarán válidos los últimos informados. Transcurridos los plazos señalados, toda modificación de los datos ingresados, deberá solicitarse presentando una nota en la dependencia de este Organismo en la que el contribuyente se encuentre inscripto, con arreglo a lo dispuesto por la </a:t>
            </a:r>
            <a:r>
              <a:rPr lang="es-AR" sz="2000" b="1" smtClean="0">
                <a:hlinkClick r:id="rId3"/>
              </a:rPr>
              <a:t>RG 1128/01</a:t>
            </a:r>
            <a:r>
              <a:rPr lang="es-AR" sz="2000" smtClean="0"/>
              <a:t>, en la cual se informarán -con carácter de declaración jurada- los datos que se desean modificar, adjuntando el acuse de recibo generado en la presentación, el detalle de la información ingresada emitido por la aplicación y la documentación respaldatoria de la modificación solicitada.</a:t>
            </a:r>
            <a:endParaRPr lang="es-AR" sz="2000" b="1"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 FAQ</a:t>
            </a:r>
            <a:br>
              <a:rPr lang="es-AR" sz="2800" b="1" u="sng" smtClean="0"/>
            </a:br>
            <a:r>
              <a:rPr lang="es-AR" smtClean="0"/>
              <a:t/>
            </a:r>
            <a:br>
              <a:rPr lang="es-AR" smtClean="0"/>
            </a:br>
            <a:endParaRPr lang="es-AR" smtClean="0"/>
          </a:p>
        </p:txBody>
      </p:sp>
      <p:sp>
        <p:nvSpPr>
          <p:cNvPr id="49155" name="2 Marcador de contenido"/>
          <p:cNvSpPr>
            <a:spLocks noGrp="1"/>
          </p:cNvSpPr>
          <p:nvPr>
            <p:ph idx="1"/>
          </p:nvPr>
        </p:nvSpPr>
        <p:spPr>
          <a:xfrm>
            <a:off x="528638" y="1571625"/>
            <a:ext cx="8401050" cy="5072063"/>
          </a:xfrm>
        </p:spPr>
        <p:txBody>
          <a:bodyPr/>
          <a:lstStyle/>
          <a:p>
            <a:r>
              <a:rPr lang="es-AR" sz="2000" b="1" smtClean="0"/>
              <a:t>ID 15525763 - Evento 3022 - ¿Cómo presento la información?</a:t>
            </a:r>
            <a:endParaRPr lang="es-AR" sz="2000" smtClean="0"/>
          </a:p>
          <a:p>
            <a:r>
              <a:rPr lang="es-AR" sz="2000" smtClean="0"/>
              <a:t>22/06/2012 12:00:00 a.m.</a:t>
            </a:r>
          </a:p>
          <a:p>
            <a:r>
              <a:rPr lang="es-AR" sz="2000" smtClean="0"/>
              <a:t>Los sujetos obligados, a los fines de informar la producción de los granos no destinados a la siembra de trigo, maíz, soja y girasol, de su propia producción, deberán ingresar al servicio "PRODUCTORES AGRICOLAS - CAPACIDAD PRODUCTIVA" del sitio "web" de este Organismo (</a:t>
            </a:r>
            <a:r>
              <a:rPr lang="es-AR" sz="2000" b="1" smtClean="0">
                <a:hlinkClick r:id="rId2"/>
              </a:rPr>
              <a:t>www.afip.gob.ar</a:t>
            </a:r>
            <a:r>
              <a:rPr lang="es-AR" sz="2000" smtClean="0"/>
              <a:t>), mediante la utilización de la "Clave Fiscal" y consignar los datos requeridos por el sistema. Dicha obligación deberá cumplirse aun cuando el sujeto obligado no disponga, al momento de suministrar la información, de existencias de tales granos y/o de superficie afectada a la producción agrícola y/o de producción de trigo, maíz, soja y/o girasol. Como constancia de la transmisión realizada el sistema emitirá un acuse de recibo. De comprobarse errores o inconsistencias, la presentación será rechazada automáticamente por el sistema, generándose una constancia de tal situación. </a:t>
            </a:r>
          </a:p>
          <a:p>
            <a:r>
              <a:rPr lang="es-AR" sz="2000" b="1" smtClean="0"/>
              <a:t>Fuente: Art. 3 y 4 RG 3342/12</a:t>
            </a:r>
            <a:r>
              <a:rPr lang="es-AR" sz="2000" smtClean="0"/>
              <a:t> -</a:t>
            </a:r>
            <a:r>
              <a:rPr lang="es-AR" sz="2000" b="1" smtClean="0"/>
              <a:t>AFIP Consultas Frecuentes -</a:t>
            </a:r>
            <a:r>
              <a:rPr lang="es-AR" sz="2000" smtClean="0"/>
              <a:t>0810-999-2347 </a:t>
            </a:r>
            <a:endParaRPr lang="es-AR" sz="2000" b="1"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50179" name="2 Marcador de contenido"/>
          <p:cNvSpPr>
            <a:spLocks noGrp="1"/>
          </p:cNvSpPr>
          <p:nvPr>
            <p:ph idx="1"/>
          </p:nvPr>
        </p:nvSpPr>
        <p:spPr>
          <a:xfrm>
            <a:off x="457200" y="1814513"/>
            <a:ext cx="8401050" cy="4829175"/>
          </a:xfrm>
        </p:spPr>
        <p:txBody>
          <a:bodyPr/>
          <a:lstStyle/>
          <a:p>
            <a:r>
              <a:rPr lang="es-AR" sz="2000" b="1" u="sng" smtClean="0"/>
              <a:t>RESUMEN </a:t>
            </a:r>
          </a:p>
          <a:p>
            <a:endParaRPr lang="es-AR" sz="2000" smtClean="0"/>
          </a:p>
          <a:p>
            <a:r>
              <a:rPr lang="es-AR" sz="2000" smtClean="0"/>
              <a:t>La misión de este Estudio es  ayudarlo en dicho esfuerzo y por ello es que le acercamos el siguiente LISTADO DE VENCIMIENTOS a fines de facilitar la preparación de los datos a enviarnos :</a:t>
            </a:r>
          </a:p>
          <a:p>
            <a:endParaRPr lang="es-AR" sz="2000" smtClean="0"/>
          </a:p>
          <a:p>
            <a:r>
              <a:rPr lang="es-AR" sz="2000" b="1" u="sng" smtClean="0"/>
              <a:t>LISTADO DE VENCIMIENTOS ( Ver próxima diapositiva )</a:t>
            </a:r>
          </a:p>
          <a:p>
            <a:endParaRPr lang="es-AR" sz="2000" b="1" u="sng" smtClean="0"/>
          </a:p>
          <a:p>
            <a:r>
              <a:rPr lang="es-AR" sz="2000" b="1" u="sng" smtClean="0">
                <a:hlinkClick r:id="" action="ppaction://noaction"/>
              </a:rPr>
              <a:t>Ver</a:t>
            </a:r>
            <a:r>
              <a:rPr lang="es-AR" sz="2000" b="1" u="sng" smtClean="0">
                <a:hlinkClick r:id="" action="ppaction://noaction"/>
              </a:rPr>
              <a:t> </a:t>
            </a:r>
            <a:r>
              <a:rPr lang="es-AR" sz="2000" b="1" u="sng" smtClean="0"/>
              <a:t>infografía ( diapositiva 40)</a:t>
            </a:r>
            <a:endParaRPr lang="es-AR" sz="2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p:txBody>
          <a:bodyPr/>
          <a:lstStyle/>
          <a:p>
            <a:r>
              <a:rPr lang="es-AR" sz="2800" b="1" u="sng" smtClean="0"/>
              <a:t/>
            </a:r>
            <a:br>
              <a:rPr lang="es-AR" sz="2800" b="1" u="sng" smtClean="0"/>
            </a:br>
            <a:r>
              <a:rPr lang="es-AR" sz="2800" b="1" u="sng" smtClean="0"/>
              <a:t/>
            </a:r>
            <a:br>
              <a:rPr lang="es-AR" sz="2800" b="1" u="sng" smtClean="0"/>
            </a:br>
            <a:r>
              <a:rPr lang="es-AR" sz="2800" b="1" u="sng" smtClean="0"/>
              <a:t/>
            </a:r>
            <a:br>
              <a:rPr lang="es-AR" sz="2800" b="1" u="sng" smtClean="0"/>
            </a:br>
            <a:r>
              <a:rPr lang="es-AR" sz="2800" b="1" u="sng" smtClean="0"/>
              <a:t>REF. :  Nuevo control sobre los granos cosechados         ( trigo, maíz, soja y girasol )  RG 3342</a:t>
            </a:r>
            <a:br>
              <a:rPr lang="es-AR" sz="2800" b="1" u="sng" smtClean="0"/>
            </a:br>
            <a:r>
              <a:rPr lang="es-AR" smtClean="0"/>
              <a:t/>
            </a:r>
            <a:br>
              <a:rPr lang="es-AR" smtClean="0"/>
            </a:br>
            <a:endParaRPr lang="es-AR" smtClean="0"/>
          </a:p>
        </p:txBody>
      </p:sp>
      <p:sp>
        <p:nvSpPr>
          <p:cNvPr id="51203" name="2 Marcador de contenido"/>
          <p:cNvSpPr>
            <a:spLocks noGrp="1"/>
          </p:cNvSpPr>
          <p:nvPr>
            <p:ph idx="1"/>
          </p:nvPr>
        </p:nvSpPr>
        <p:spPr>
          <a:xfrm>
            <a:off x="500063" y="1428750"/>
            <a:ext cx="8401050" cy="4829175"/>
          </a:xfrm>
        </p:spPr>
        <p:txBody>
          <a:bodyPr/>
          <a:lstStyle/>
          <a:p>
            <a:r>
              <a:rPr lang="es-AR" sz="2000" b="1" u="sng" smtClean="0"/>
              <a:t>LISTADO DE VENCIMIENTOS </a:t>
            </a:r>
            <a:r>
              <a:rPr lang="es-AR" sz="2000" b="1" smtClean="0"/>
              <a:t> </a:t>
            </a:r>
          </a:p>
          <a:p>
            <a:endParaRPr lang="es-AR" sz="2000" smtClean="0"/>
          </a:p>
          <a:p>
            <a:r>
              <a:rPr lang="es-AR" sz="1800" b="1" u="sng" smtClean="0"/>
              <a:t>RG AFIP 2750 DE CAPACIDAD PRODUCTIVA 	          Campaña 	Vencimientos</a:t>
            </a:r>
            <a:endParaRPr lang="es-AR" sz="1800" smtClean="0"/>
          </a:p>
          <a:p>
            <a:r>
              <a:rPr lang="es-AR" sz="1800" smtClean="0"/>
              <a:t>Existencias al 31/08/2013	                hasta 30/09        2012/13	30/09/13</a:t>
            </a:r>
          </a:p>
          <a:p>
            <a:r>
              <a:rPr lang="es-AR" sz="1800" smtClean="0"/>
              <a:t>Has.sembradas de Cosecha fina      01/07 al 31/10  2013/14	31/10/13</a:t>
            </a:r>
          </a:p>
          <a:p>
            <a:r>
              <a:rPr lang="es-AR" sz="1800" smtClean="0"/>
              <a:t> Has.sembradas de  Cos. Gruesa      01/09 al 31/01  2013/14	31/01/14</a:t>
            </a:r>
          </a:p>
          <a:p>
            <a:r>
              <a:rPr lang="es-AR" sz="1800" smtClean="0"/>
              <a:t> </a:t>
            </a:r>
          </a:p>
          <a:p>
            <a:r>
              <a:rPr lang="es-AR" sz="1800" b="1" u="sng" smtClean="0"/>
              <a:t>RG AFIP 3342 DE GRANOS COSECHADOS 	          Campaña 	Vencimientos</a:t>
            </a:r>
            <a:endParaRPr lang="es-AR" sz="1800" smtClean="0"/>
          </a:p>
          <a:p>
            <a:r>
              <a:rPr lang="es-AR" sz="1800" smtClean="0"/>
              <a:t>Trigo cosechado   01/09 al 28/02		          2013/14	28/02/14</a:t>
            </a:r>
          </a:p>
          <a:p>
            <a:r>
              <a:rPr lang="es-AR" sz="1800" smtClean="0"/>
              <a:t> Girasol, soja y maíz cosechado 01/01 al 31/08         2012/13	31/08/13</a:t>
            </a:r>
          </a:p>
          <a:p>
            <a:pPr>
              <a:buFont typeface="Arial" charset="0"/>
              <a:buNone/>
            </a:pPr>
            <a:r>
              <a:rPr lang="es-AR" sz="1800" smtClean="0"/>
              <a:t> </a:t>
            </a:r>
          </a:p>
          <a:p>
            <a:endParaRPr lang="es-AR" sz="1800" smtClean="0"/>
          </a:p>
          <a:p>
            <a:endParaRPr lang="es-AR" sz="1800" smtClean="0"/>
          </a:p>
          <a:p>
            <a:r>
              <a:rPr lang="es-AR" sz="1800" b="1" u="sng" smtClean="0"/>
              <a:t>CPN CARLOS A.AMADO</a:t>
            </a:r>
            <a:endParaRPr lang="es-AR" sz="1800" smtClean="0"/>
          </a:p>
          <a:p>
            <a:endParaRPr lang="es-A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AR" smtClean="0"/>
              <a:t>AGRADECIMIENTOS	</a:t>
            </a:r>
          </a:p>
        </p:txBody>
      </p:sp>
      <p:sp>
        <p:nvSpPr>
          <p:cNvPr id="6147" name="2 Marcador de contenido"/>
          <p:cNvSpPr>
            <a:spLocks noGrp="1"/>
          </p:cNvSpPr>
          <p:nvPr>
            <p:ph idx="1"/>
          </p:nvPr>
        </p:nvSpPr>
        <p:spPr/>
        <p:txBody>
          <a:bodyPr/>
          <a:lstStyle/>
          <a:p>
            <a:pPr algn="just" eaLnBrk="1" hangingPunct="1"/>
            <a:r>
              <a:rPr lang="es-AR" smtClean="0"/>
              <a:t>A nuestro querido Consejo Profesional </a:t>
            </a:r>
          </a:p>
          <a:p>
            <a:pPr algn="just" eaLnBrk="1" hangingPunct="1"/>
            <a:r>
              <a:rPr lang="es-AR" smtClean="0"/>
              <a:t>A nuestra querida Universidad </a:t>
            </a:r>
          </a:p>
          <a:p>
            <a:pPr algn="just" eaLnBrk="1" hangingPunct="1"/>
            <a:r>
              <a:rPr lang="es-AR" smtClean="0"/>
              <a:t>A ambos, en general por lo que les debo tanto en lo profesional cuanto en lo personal y en particular , por haberme invitado a participar en este evento ;</a:t>
            </a:r>
          </a:p>
          <a:p>
            <a:pPr eaLnBrk="1" hangingPunct="1"/>
            <a:r>
              <a:rPr lang="es-AR" smtClean="0"/>
              <a:t>A todo el público presente en general y a los jóvenes en particular.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Título"/>
          <p:cNvSpPr>
            <a:spLocks noGrp="1"/>
          </p:cNvSpPr>
          <p:nvPr>
            <p:ph type="title"/>
          </p:nvPr>
        </p:nvSpPr>
        <p:spPr/>
        <p:txBody>
          <a:bodyPr/>
          <a:lstStyle/>
          <a:p>
            <a:r>
              <a:rPr lang="es-AR" smtClean="0"/>
              <a:t>Capacidad productiva (potencial) y existencias de granos ( RG.2750)(*)</a:t>
            </a:r>
          </a:p>
        </p:txBody>
      </p:sp>
      <p:sp>
        <p:nvSpPr>
          <p:cNvPr id="52227" name="2 Marcador de contenido"/>
          <p:cNvSpPr>
            <a:spLocks noGrp="1"/>
          </p:cNvSpPr>
          <p:nvPr>
            <p:ph idx="1"/>
          </p:nvPr>
        </p:nvSpPr>
        <p:spPr>
          <a:xfrm>
            <a:off x="142875" y="1600200"/>
            <a:ext cx="8858250" cy="4525963"/>
          </a:xfrm>
        </p:spPr>
        <p:txBody>
          <a:bodyPr/>
          <a:lstStyle/>
          <a:p>
            <a:endParaRPr lang="es-AR" smtClean="0"/>
          </a:p>
          <a:p>
            <a:endParaRPr lang="es-AR" smtClean="0"/>
          </a:p>
          <a:p>
            <a:pPr>
              <a:buFont typeface="Arial" charset="0"/>
              <a:buNone/>
            </a:pPr>
            <a:endParaRPr lang="es-AR" smtClean="0"/>
          </a:p>
          <a:p>
            <a:endParaRPr lang="es-AR" smtClean="0"/>
          </a:p>
          <a:p>
            <a:r>
              <a:rPr lang="es-AR" sz="2400" smtClean="0"/>
              <a:t>Hasta 30/09		Hasta 31/10		Hasta 31/01</a:t>
            </a:r>
          </a:p>
          <a:p>
            <a:r>
              <a:rPr lang="es-AR" sz="2400" smtClean="0"/>
              <a:t>Existencias en kilos 	Has sembradas 	Has sembradas</a:t>
            </a:r>
            <a:endParaRPr lang="es-AR" smtClean="0"/>
          </a:p>
          <a:p>
            <a:r>
              <a:rPr lang="es-AR" sz="2400" smtClean="0"/>
              <a:t>Al 31 de agosto		Cultivos de invierno    Cultivosde verano</a:t>
            </a:r>
          </a:p>
          <a:p>
            <a:r>
              <a:rPr lang="es-AR" sz="2400" smtClean="0"/>
              <a:t>ANEXO I			ANEXO II		ANEXO III</a:t>
            </a:r>
          </a:p>
          <a:p>
            <a:pPr>
              <a:buFont typeface="Arial" charset="0"/>
              <a:buNone/>
            </a:pPr>
            <a:endParaRPr lang="es-AR" sz="2400" smtClean="0"/>
          </a:p>
          <a:p>
            <a:pPr>
              <a:buFont typeface="Arial" charset="0"/>
              <a:buNone/>
            </a:pPr>
            <a:endParaRPr lang="es-AR" sz="2400" smtClean="0"/>
          </a:p>
          <a:p>
            <a:pPr>
              <a:buFont typeface="Arial" charset="0"/>
              <a:buNone/>
            </a:pPr>
            <a:r>
              <a:rPr lang="es-AR" sz="1400" smtClean="0"/>
              <a:t>	(*) Fuente : Regímenes de información y controles sistémicos en el agro ; Dra. CP ClaudiaA.CHIARADÍA</a:t>
            </a:r>
          </a:p>
          <a:p>
            <a:endParaRPr lang="es-AR" smtClean="0"/>
          </a:p>
        </p:txBody>
      </p:sp>
      <p:cxnSp>
        <p:nvCxnSpPr>
          <p:cNvPr id="7" name="6 Conector recto de flecha"/>
          <p:cNvCxnSpPr>
            <a:stCxn id="52227" idx="1"/>
            <a:endCxn id="52227" idx="3"/>
          </p:cNvCxnSpPr>
          <p:nvPr/>
        </p:nvCxnSpPr>
        <p:spPr>
          <a:xfrm rot="10800000" flipH="1">
            <a:off x="142875" y="3863975"/>
            <a:ext cx="8858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1355725" y="3214688"/>
            <a:ext cx="11445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3856037" y="3214688"/>
            <a:ext cx="12874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a:off x="7144544" y="3285331"/>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Título"/>
          <p:cNvSpPr>
            <a:spLocks noGrp="1"/>
          </p:cNvSpPr>
          <p:nvPr>
            <p:ph type="title"/>
          </p:nvPr>
        </p:nvSpPr>
        <p:spPr/>
        <p:txBody>
          <a:bodyPr/>
          <a:lstStyle/>
          <a:p>
            <a:r>
              <a:rPr lang="es-AR" sz="2800" smtClean="0"/>
              <a:t/>
            </a:r>
            <a:br>
              <a:rPr lang="es-AR" sz="2800" smtClean="0"/>
            </a:br>
            <a:r>
              <a:rPr lang="es-AR" sz="2800" smtClean="0"/>
              <a:t>ESQUEMA DE VENCIMIENTOS CAPACIDAD PRODUCTIVA Y PRODUCCION (*)</a:t>
            </a:r>
            <a:br>
              <a:rPr lang="es-AR" sz="2800" smtClean="0"/>
            </a:br>
            <a:r>
              <a:rPr lang="es-AR" sz="2800" smtClean="0"/>
              <a:t>						</a:t>
            </a:r>
          </a:p>
        </p:txBody>
      </p:sp>
      <p:sp>
        <p:nvSpPr>
          <p:cNvPr id="53251" name="2 Marcador de contenido"/>
          <p:cNvSpPr>
            <a:spLocks noGrp="1"/>
          </p:cNvSpPr>
          <p:nvPr>
            <p:ph idx="1"/>
          </p:nvPr>
        </p:nvSpPr>
        <p:spPr>
          <a:xfrm>
            <a:off x="500063" y="1474788"/>
            <a:ext cx="8086725" cy="4454525"/>
          </a:xfrm>
        </p:spPr>
        <p:txBody>
          <a:bodyPr/>
          <a:lstStyle/>
          <a:p>
            <a:r>
              <a:rPr lang="es-AR" sz="2400" smtClean="0"/>
              <a:t>RG.2750 Anexo II 01-07-2013 al 31-10-2013																																																																													RG.3342; La información de la RG 3342 se presenta con posterioridad a la informada por la RG. 2750</a:t>
            </a:r>
          </a:p>
          <a:p>
            <a:endParaRPr lang="es-AR" sz="2400" smtClean="0"/>
          </a:p>
          <a:p>
            <a:r>
              <a:rPr lang="es-AR" sz="1400" smtClean="0"/>
              <a:t>(*) Fuente : Regímenes de información y controles sistémicos en el agro ; Dra. CP Claudia A.CHIARADÍA</a:t>
            </a:r>
          </a:p>
        </p:txBody>
      </p:sp>
      <p:cxnSp>
        <p:nvCxnSpPr>
          <p:cNvPr id="5" name="4 Conector recto de flecha"/>
          <p:cNvCxnSpPr/>
          <p:nvPr/>
        </p:nvCxnSpPr>
        <p:spPr>
          <a:xfrm rot="10800000" flipH="1">
            <a:off x="571500" y="3857625"/>
            <a:ext cx="80867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785813" y="2786063"/>
            <a:ext cx="1571625"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01/07/2013</a:t>
            </a:r>
          </a:p>
        </p:txBody>
      </p:sp>
      <p:sp>
        <p:nvSpPr>
          <p:cNvPr id="7" name="6 Rectángulo"/>
          <p:cNvSpPr/>
          <p:nvPr/>
        </p:nvSpPr>
        <p:spPr>
          <a:xfrm>
            <a:off x="3857625" y="2786063"/>
            <a:ext cx="1857375"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31/10/2013</a:t>
            </a:r>
          </a:p>
        </p:txBody>
      </p:sp>
      <p:sp>
        <p:nvSpPr>
          <p:cNvPr id="8" name="7 Flecha izquierda y derecha"/>
          <p:cNvSpPr/>
          <p:nvPr/>
        </p:nvSpPr>
        <p:spPr>
          <a:xfrm>
            <a:off x="1500188" y="1928813"/>
            <a:ext cx="3500437" cy="5715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cultivo de invierno</a:t>
            </a:r>
          </a:p>
        </p:txBody>
      </p:sp>
      <p:cxnSp>
        <p:nvCxnSpPr>
          <p:cNvPr id="10" name="9 Conector recto de flecha"/>
          <p:cNvCxnSpPr/>
          <p:nvPr/>
        </p:nvCxnSpPr>
        <p:spPr>
          <a:xfrm rot="5400000">
            <a:off x="1355726" y="3571875"/>
            <a:ext cx="4302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7" idx="2"/>
          </p:cNvCxnSpPr>
          <p:nvPr/>
        </p:nvCxnSpPr>
        <p:spPr>
          <a:xfrm rot="5400000">
            <a:off x="4536282" y="3536156"/>
            <a:ext cx="5016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57375" y="4286250"/>
            <a:ext cx="1643063"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01/09/2013</a:t>
            </a:r>
          </a:p>
          <a:p>
            <a:pPr algn="ctr">
              <a:defRPr/>
            </a:pPr>
            <a:endParaRPr lang="es-AR" dirty="0"/>
          </a:p>
        </p:txBody>
      </p:sp>
      <p:sp>
        <p:nvSpPr>
          <p:cNvPr id="14" name="13 Rectángulo"/>
          <p:cNvSpPr/>
          <p:nvPr/>
        </p:nvSpPr>
        <p:spPr>
          <a:xfrm>
            <a:off x="6500813" y="4214813"/>
            <a:ext cx="1500187"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28/02/2014</a:t>
            </a:r>
          </a:p>
        </p:txBody>
      </p:sp>
      <p:cxnSp>
        <p:nvCxnSpPr>
          <p:cNvPr id="16" name="15 Conector recto de flecha"/>
          <p:cNvCxnSpPr>
            <a:stCxn id="14" idx="0"/>
          </p:cNvCxnSpPr>
          <p:nvPr/>
        </p:nvCxnSpPr>
        <p:spPr>
          <a:xfrm rot="16200000" flipV="1">
            <a:off x="7054850" y="4017963"/>
            <a:ext cx="357188"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5400000" flipH="1" flipV="1">
            <a:off x="2553494" y="4053681"/>
            <a:ext cx="428625" cy="36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Flecha izquierda y derecha"/>
          <p:cNvSpPr/>
          <p:nvPr/>
        </p:nvSpPr>
        <p:spPr>
          <a:xfrm>
            <a:off x="2643188" y="4857750"/>
            <a:ext cx="4786312" cy="4286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PRODUCCION DE TRIGO ( en kilos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Título"/>
          <p:cNvSpPr>
            <a:spLocks noGrp="1"/>
          </p:cNvSpPr>
          <p:nvPr>
            <p:ph type="title"/>
          </p:nvPr>
        </p:nvSpPr>
        <p:spPr/>
        <p:txBody>
          <a:bodyPr/>
          <a:lstStyle/>
          <a:p>
            <a:r>
              <a:rPr lang="es-AR" sz="2800" smtClean="0"/>
              <a:t/>
            </a:r>
            <a:br>
              <a:rPr lang="es-AR" sz="2800" smtClean="0"/>
            </a:br>
            <a:r>
              <a:rPr lang="es-AR" sz="2800" smtClean="0"/>
              <a:t>ESQUEMA DE VENCIMIENTOS CAPACIDAD PRODUCTIVA Y PRODUCCION (*) + EX.DE GRANOS</a:t>
            </a:r>
            <a:br>
              <a:rPr lang="es-AR" sz="2800" smtClean="0"/>
            </a:br>
            <a:r>
              <a:rPr lang="es-AR" sz="2800" smtClean="0"/>
              <a:t>						</a:t>
            </a:r>
          </a:p>
        </p:txBody>
      </p:sp>
      <p:sp>
        <p:nvSpPr>
          <p:cNvPr id="54275" name="2 Marcador de contenido"/>
          <p:cNvSpPr>
            <a:spLocks noGrp="1"/>
          </p:cNvSpPr>
          <p:nvPr>
            <p:ph idx="1"/>
          </p:nvPr>
        </p:nvSpPr>
        <p:spPr>
          <a:xfrm>
            <a:off x="500063" y="1474788"/>
            <a:ext cx="8086725" cy="4454525"/>
          </a:xfrm>
        </p:spPr>
        <p:txBody>
          <a:bodyPr/>
          <a:lstStyle/>
          <a:p>
            <a:r>
              <a:rPr lang="es-AR" sz="2400" smtClean="0"/>
              <a:t>RG.2750 Anexo II 01-07-2013 al 31-10-2013																																																																													RG.3342; La información de la RG 3342 se presenta con posterioridad a la informada por la RG. 2750</a:t>
            </a:r>
          </a:p>
          <a:p>
            <a:endParaRPr lang="es-AR" sz="2400" smtClean="0"/>
          </a:p>
          <a:p>
            <a:r>
              <a:rPr lang="es-AR" sz="1400" smtClean="0"/>
              <a:t>(*) Fuente : Regímenes de información y controles sistémicos en el agro ; Dra. CP Claudia A.CHIARADÍA </a:t>
            </a:r>
          </a:p>
          <a:p>
            <a:r>
              <a:rPr lang="es-AR" sz="1400" smtClean="0"/>
              <a:t>Nota : cuadro en verde adicionado por el autor del presente trabajo.</a:t>
            </a:r>
          </a:p>
        </p:txBody>
      </p:sp>
      <p:cxnSp>
        <p:nvCxnSpPr>
          <p:cNvPr id="5" name="4 Conector recto de flecha"/>
          <p:cNvCxnSpPr/>
          <p:nvPr/>
        </p:nvCxnSpPr>
        <p:spPr>
          <a:xfrm rot="10800000" flipH="1">
            <a:off x="500063" y="3786188"/>
            <a:ext cx="80867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785813" y="2571750"/>
            <a:ext cx="157162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01/07/2013</a:t>
            </a:r>
          </a:p>
        </p:txBody>
      </p:sp>
      <p:sp>
        <p:nvSpPr>
          <p:cNvPr id="7" name="6 Rectángulo"/>
          <p:cNvSpPr/>
          <p:nvPr/>
        </p:nvSpPr>
        <p:spPr>
          <a:xfrm>
            <a:off x="3857625" y="2643188"/>
            <a:ext cx="1857375"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31/10/2013</a:t>
            </a:r>
          </a:p>
        </p:txBody>
      </p:sp>
      <p:sp>
        <p:nvSpPr>
          <p:cNvPr id="8" name="7 Flecha izquierda y derecha"/>
          <p:cNvSpPr/>
          <p:nvPr/>
        </p:nvSpPr>
        <p:spPr>
          <a:xfrm>
            <a:off x="1500188" y="1928813"/>
            <a:ext cx="3500437" cy="5715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cultivo de invierno</a:t>
            </a:r>
          </a:p>
        </p:txBody>
      </p:sp>
      <p:cxnSp>
        <p:nvCxnSpPr>
          <p:cNvPr id="10" name="9 Conector recto de flecha"/>
          <p:cNvCxnSpPr/>
          <p:nvPr/>
        </p:nvCxnSpPr>
        <p:spPr>
          <a:xfrm rot="5400000">
            <a:off x="1355726" y="3571875"/>
            <a:ext cx="4302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7" idx="2"/>
          </p:cNvCxnSpPr>
          <p:nvPr/>
        </p:nvCxnSpPr>
        <p:spPr>
          <a:xfrm rot="5400000">
            <a:off x="4464050" y="3465513"/>
            <a:ext cx="6445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857375" y="4286250"/>
            <a:ext cx="1643063"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01/09/2013</a:t>
            </a:r>
          </a:p>
          <a:p>
            <a:pPr algn="ctr">
              <a:defRPr/>
            </a:pPr>
            <a:endParaRPr lang="es-AR" dirty="0"/>
          </a:p>
        </p:txBody>
      </p:sp>
      <p:sp>
        <p:nvSpPr>
          <p:cNvPr id="14" name="13 Rectángulo"/>
          <p:cNvSpPr/>
          <p:nvPr/>
        </p:nvSpPr>
        <p:spPr>
          <a:xfrm>
            <a:off x="6500813" y="4214813"/>
            <a:ext cx="1500187"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28/02/2014</a:t>
            </a:r>
          </a:p>
        </p:txBody>
      </p:sp>
      <p:cxnSp>
        <p:nvCxnSpPr>
          <p:cNvPr id="16" name="15 Conector recto de flecha"/>
          <p:cNvCxnSpPr>
            <a:stCxn id="14" idx="0"/>
          </p:cNvCxnSpPr>
          <p:nvPr/>
        </p:nvCxnSpPr>
        <p:spPr>
          <a:xfrm rot="16200000" flipV="1">
            <a:off x="7054850" y="4017963"/>
            <a:ext cx="357188"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5400000" flipH="1" flipV="1">
            <a:off x="2553494" y="4053681"/>
            <a:ext cx="428625" cy="36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Flecha izquierda y derecha"/>
          <p:cNvSpPr/>
          <p:nvPr/>
        </p:nvSpPr>
        <p:spPr>
          <a:xfrm>
            <a:off x="2643188" y="4857750"/>
            <a:ext cx="4786312" cy="4286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PRODUCCION DE TRIGO ( en kilos )</a:t>
            </a:r>
          </a:p>
        </p:txBody>
      </p:sp>
      <p:sp>
        <p:nvSpPr>
          <p:cNvPr id="18" name="17 Rectángulo"/>
          <p:cNvSpPr/>
          <p:nvPr/>
        </p:nvSpPr>
        <p:spPr>
          <a:xfrm>
            <a:off x="2000250" y="3214688"/>
            <a:ext cx="2428875" cy="50006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sz="1600" dirty="0"/>
              <a:t>30/09/2013 DDJJ </a:t>
            </a:r>
            <a:r>
              <a:rPr lang="es-AR" sz="1600" dirty="0" err="1"/>
              <a:t>Ex.</a:t>
            </a:r>
            <a:r>
              <a:rPr lang="es-AR" sz="1600" dirty="0"/>
              <a:t> granos al 31/08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p:nvPr>
        </p:nvSpPr>
        <p:spPr/>
        <p:txBody>
          <a:bodyPr/>
          <a:lstStyle/>
          <a:p>
            <a:r>
              <a:rPr lang="es-AR" sz="2800" smtClean="0"/>
              <a:t/>
            </a:r>
            <a:br>
              <a:rPr lang="es-AR" sz="2800" smtClean="0"/>
            </a:br>
            <a:r>
              <a:rPr lang="es-AR" sz="2800" smtClean="0"/>
              <a:t>ESQUEMA DE VENCIMIENTOS CAPACIDAD PRODUCTIVA Y PRODUCCION (*)</a:t>
            </a:r>
            <a:br>
              <a:rPr lang="es-AR" sz="2800" smtClean="0"/>
            </a:br>
            <a:r>
              <a:rPr lang="es-AR" sz="2800" smtClean="0"/>
              <a:t>						</a:t>
            </a:r>
          </a:p>
        </p:txBody>
      </p:sp>
      <p:sp>
        <p:nvSpPr>
          <p:cNvPr id="55299" name="2 Marcador de contenido"/>
          <p:cNvSpPr>
            <a:spLocks noGrp="1"/>
          </p:cNvSpPr>
          <p:nvPr>
            <p:ph idx="1"/>
          </p:nvPr>
        </p:nvSpPr>
        <p:spPr>
          <a:xfrm>
            <a:off x="500063" y="1474788"/>
            <a:ext cx="8086725" cy="4454525"/>
          </a:xfrm>
        </p:spPr>
        <p:txBody>
          <a:bodyPr/>
          <a:lstStyle/>
          <a:p>
            <a:r>
              <a:rPr lang="es-AR" sz="2400" smtClean="0"/>
              <a:t>RG.2750 Anexo III 01-09-2013 al 31-01-2014																																																																													RG.3342; La información de la RG 3342 se presenta con posterioridad a la informada por la RG. 2750</a:t>
            </a:r>
          </a:p>
          <a:p>
            <a:endParaRPr lang="es-AR" sz="2400" smtClean="0"/>
          </a:p>
          <a:p>
            <a:r>
              <a:rPr lang="es-AR" sz="1400" smtClean="0"/>
              <a:t>(*) Fuente : Regímenes de información y controles sistémicos en el agro ; Dra. CP Claudia A.CHIARADÍA</a:t>
            </a:r>
          </a:p>
        </p:txBody>
      </p:sp>
      <p:cxnSp>
        <p:nvCxnSpPr>
          <p:cNvPr id="5" name="4 Conector recto de flecha"/>
          <p:cNvCxnSpPr/>
          <p:nvPr/>
        </p:nvCxnSpPr>
        <p:spPr>
          <a:xfrm rot="10800000" flipH="1">
            <a:off x="571500" y="3857625"/>
            <a:ext cx="80867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785813" y="2786063"/>
            <a:ext cx="1571625"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01/09/2013</a:t>
            </a:r>
          </a:p>
        </p:txBody>
      </p:sp>
      <p:sp>
        <p:nvSpPr>
          <p:cNvPr id="7" name="6 Rectángulo"/>
          <p:cNvSpPr/>
          <p:nvPr/>
        </p:nvSpPr>
        <p:spPr>
          <a:xfrm>
            <a:off x="3857625" y="2786063"/>
            <a:ext cx="1857375"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31/01/2014</a:t>
            </a:r>
          </a:p>
        </p:txBody>
      </p:sp>
      <p:sp>
        <p:nvSpPr>
          <p:cNvPr id="8" name="7 Flecha izquierda y derecha"/>
          <p:cNvSpPr/>
          <p:nvPr/>
        </p:nvSpPr>
        <p:spPr>
          <a:xfrm>
            <a:off x="1571625" y="1928813"/>
            <a:ext cx="3500438" cy="5715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cultivo de verano</a:t>
            </a:r>
          </a:p>
        </p:txBody>
      </p:sp>
      <p:cxnSp>
        <p:nvCxnSpPr>
          <p:cNvPr id="10" name="9 Conector recto de flecha"/>
          <p:cNvCxnSpPr/>
          <p:nvPr/>
        </p:nvCxnSpPr>
        <p:spPr>
          <a:xfrm rot="5400000">
            <a:off x="1355726" y="3571875"/>
            <a:ext cx="4302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7" idx="2"/>
          </p:cNvCxnSpPr>
          <p:nvPr/>
        </p:nvCxnSpPr>
        <p:spPr>
          <a:xfrm rot="5400000">
            <a:off x="4536282" y="3536156"/>
            <a:ext cx="5016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785938" y="4286250"/>
            <a:ext cx="1643062" cy="5000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01/01/2014</a:t>
            </a:r>
          </a:p>
          <a:p>
            <a:pPr algn="ctr">
              <a:defRPr/>
            </a:pPr>
            <a:endParaRPr lang="es-AR" dirty="0"/>
          </a:p>
        </p:txBody>
      </p:sp>
      <p:sp>
        <p:nvSpPr>
          <p:cNvPr id="14" name="13 Rectángulo"/>
          <p:cNvSpPr/>
          <p:nvPr/>
        </p:nvSpPr>
        <p:spPr>
          <a:xfrm>
            <a:off x="6500813" y="4214813"/>
            <a:ext cx="1500187"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31/08/2014</a:t>
            </a:r>
          </a:p>
        </p:txBody>
      </p:sp>
      <p:cxnSp>
        <p:nvCxnSpPr>
          <p:cNvPr id="16" name="15 Conector recto de flecha"/>
          <p:cNvCxnSpPr>
            <a:stCxn id="14" idx="0"/>
          </p:cNvCxnSpPr>
          <p:nvPr/>
        </p:nvCxnSpPr>
        <p:spPr>
          <a:xfrm rot="16200000" flipV="1">
            <a:off x="7054850" y="4017963"/>
            <a:ext cx="357188"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5400000" flipH="1" flipV="1">
            <a:off x="2553494" y="4053681"/>
            <a:ext cx="428625" cy="36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Flecha izquierda y derecha"/>
          <p:cNvSpPr/>
          <p:nvPr/>
        </p:nvSpPr>
        <p:spPr>
          <a:xfrm>
            <a:off x="2643188" y="4857750"/>
            <a:ext cx="4786312" cy="42862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PROD.SOJA-MAIZ-GIRASOL ( en kilos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Título"/>
          <p:cNvSpPr>
            <a:spLocks noGrp="1"/>
          </p:cNvSpPr>
          <p:nvPr>
            <p:ph type="title"/>
          </p:nvPr>
        </p:nvSpPr>
        <p:spPr/>
        <p:txBody>
          <a:bodyPr/>
          <a:lstStyle/>
          <a:p>
            <a:r>
              <a:rPr lang="es-AR" sz="2800" smtClean="0"/>
              <a:t/>
            </a:r>
            <a:br>
              <a:rPr lang="es-AR" sz="2800" smtClean="0"/>
            </a:br>
            <a:r>
              <a:rPr lang="es-AR" sz="2800" smtClean="0"/>
              <a:t>ESQUEMA DE VENCIMIENTOS CAPACIDAD PRODUCTIVA Y PRODUCCION (*) + EX.DE GRANOS</a:t>
            </a:r>
            <a:br>
              <a:rPr lang="es-AR" sz="2800" smtClean="0"/>
            </a:br>
            <a:r>
              <a:rPr lang="es-AR" sz="2800" smtClean="0"/>
              <a:t>						</a:t>
            </a:r>
          </a:p>
        </p:txBody>
      </p:sp>
      <p:sp>
        <p:nvSpPr>
          <p:cNvPr id="56323" name="2 Marcador de contenido"/>
          <p:cNvSpPr>
            <a:spLocks noGrp="1"/>
          </p:cNvSpPr>
          <p:nvPr>
            <p:ph idx="1"/>
          </p:nvPr>
        </p:nvSpPr>
        <p:spPr>
          <a:xfrm>
            <a:off x="500063" y="1474788"/>
            <a:ext cx="8086725" cy="4454525"/>
          </a:xfrm>
        </p:spPr>
        <p:txBody>
          <a:bodyPr/>
          <a:lstStyle/>
          <a:p>
            <a:r>
              <a:rPr lang="es-AR" sz="2400" smtClean="0"/>
              <a:t>RG.2750 Anexo III 01-09-2013 al 31-01-2014																																																																													RG.3342; La información de la RG 3342 se presenta con posterioridad a la informada por la RG. 2750</a:t>
            </a:r>
          </a:p>
          <a:p>
            <a:endParaRPr lang="es-AR" sz="2400" smtClean="0"/>
          </a:p>
          <a:p>
            <a:r>
              <a:rPr lang="es-AR" sz="1400" smtClean="0"/>
              <a:t>(*) Fuente : Regímenes de información y controles sistémicos en el agro ; Dra. CP Claudia A.CHIARADÍA</a:t>
            </a:r>
          </a:p>
          <a:p>
            <a:r>
              <a:rPr lang="es-AR" sz="1400" smtClean="0"/>
              <a:t>Nota : cuadro en azul adicionado por el autor del presente trabajo.</a:t>
            </a:r>
          </a:p>
        </p:txBody>
      </p:sp>
      <p:cxnSp>
        <p:nvCxnSpPr>
          <p:cNvPr id="5" name="4 Conector recto de flecha"/>
          <p:cNvCxnSpPr/>
          <p:nvPr/>
        </p:nvCxnSpPr>
        <p:spPr>
          <a:xfrm rot="10800000" flipH="1">
            <a:off x="571500" y="3857625"/>
            <a:ext cx="80867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785813" y="2786063"/>
            <a:ext cx="1571625"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01/09/2013</a:t>
            </a:r>
          </a:p>
        </p:txBody>
      </p:sp>
      <p:sp>
        <p:nvSpPr>
          <p:cNvPr id="7" name="6 Rectángulo"/>
          <p:cNvSpPr/>
          <p:nvPr/>
        </p:nvSpPr>
        <p:spPr>
          <a:xfrm>
            <a:off x="3857625" y="2786063"/>
            <a:ext cx="1857375"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31/01/2014</a:t>
            </a:r>
          </a:p>
        </p:txBody>
      </p:sp>
      <p:sp>
        <p:nvSpPr>
          <p:cNvPr id="8" name="7 Flecha izquierda y derecha"/>
          <p:cNvSpPr/>
          <p:nvPr/>
        </p:nvSpPr>
        <p:spPr>
          <a:xfrm>
            <a:off x="1571625" y="1928813"/>
            <a:ext cx="3500438" cy="5715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cultivo de verano</a:t>
            </a:r>
          </a:p>
        </p:txBody>
      </p:sp>
      <p:cxnSp>
        <p:nvCxnSpPr>
          <p:cNvPr id="10" name="9 Conector recto de flecha"/>
          <p:cNvCxnSpPr/>
          <p:nvPr/>
        </p:nvCxnSpPr>
        <p:spPr>
          <a:xfrm rot="5400000">
            <a:off x="1355726" y="3571875"/>
            <a:ext cx="4302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7" idx="2"/>
          </p:cNvCxnSpPr>
          <p:nvPr/>
        </p:nvCxnSpPr>
        <p:spPr>
          <a:xfrm rot="5400000">
            <a:off x="4536282" y="3536156"/>
            <a:ext cx="5016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3214688" y="4214813"/>
            <a:ext cx="1643062"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01/01/2014</a:t>
            </a:r>
          </a:p>
          <a:p>
            <a:pPr algn="ctr">
              <a:defRPr/>
            </a:pPr>
            <a:endParaRPr lang="es-AR" dirty="0"/>
          </a:p>
        </p:txBody>
      </p:sp>
      <p:sp>
        <p:nvSpPr>
          <p:cNvPr id="14" name="13 Rectángulo"/>
          <p:cNvSpPr/>
          <p:nvPr/>
        </p:nvSpPr>
        <p:spPr>
          <a:xfrm>
            <a:off x="6500813" y="4214813"/>
            <a:ext cx="1500187"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31/08/2014</a:t>
            </a:r>
          </a:p>
        </p:txBody>
      </p:sp>
      <p:cxnSp>
        <p:nvCxnSpPr>
          <p:cNvPr id="16" name="15 Conector recto de flecha"/>
          <p:cNvCxnSpPr>
            <a:stCxn id="14" idx="0"/>
          </p:cNvCxnSpPr>
          <p:nvPr/>
        </p:nvCxnSpPr>
        <p:spPr>
          <a:xfrm rot="16200000" flipV="1">
            <a:off x="7054850" y="4017963"/>
            <a:ext cx="357188"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5400000" flipH="1" flipV="1">
            <a:off x="3946525" y="4054475"/>
            <a:ext cx="428625" cy="34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Flecha izquierda y derecha"/>
          <p:cNvSpPr/>
          <p:nvPr/>
        </p:nvSpPr>
        <p:spPr>
          <a:xfrm>
            <a:off x="2643188" y="4857750"/>
            <a:ext cx="4786312" cy="42862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DD JJ PROD.SOJA-MAIZ-GIRASOL ( en kilos )</a:t>
            </a:r>
          </a:p>
        </p:txBody>
      </p:sp>
      <p:sp>
        <p:nvSpPr>
          <p:cNvPr id="15" name="14 Rectángulo"/>
          <p:cNvSpPr/>
          <p:nvPr/>
        </p:nvSpPr>
        <p:spPr>
          <a:xfrm>
            <a:off x="1857375" y="3429000"/>
            <a:ext cx="19288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30/09/2013 </a:t>
            </a:r>
            <a:r>
              <a:rPr lang="es-AR" dirty="0" err="1"/>
              <a:t>Ex.granos</a:t>
            </a:r>
            <a:r>
              <a:rPr lang="es-AR" dirty="0"/>
              <a:t> al 31/08</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Título"/>
          <p:cNvSpPr>
            <a:spLocks noGrp="1"/>
          </p:cNvSpPr>
          <p:nvPr>
            <p:ph type="title"/>
          </p:nvPr>
        </p:nvSpPr>
        <p:spPr/>
        <p:txBody>
          <a:bodyPr/>
          <a:lstStyle/>
          <a:p>
            <a:r>
              <a:rPr lang="es-AR" i="1" smtClean="0"/>
              <a:t>Reglas mnemotécnicas</a:t>
            </a:r>
            <a:endParaRPr lang="es-AR" smtClean="0"/>
          </a:p>
        </p:txBody>
      </p:sp>
      <p:sp>
        <p:nvSpPr>
          <p:cNvPr id="57347" name="2 Marcador de contenido"/>
          <p:cNvSpPr>
            <a:spLocks noGrp="1"/>
          </p:cNvSpPr>
          <p:nvPr>
            <p:ph idx="1"/>
          </p:nvPr>
        </p:nvSpPr>
        <p:spPr/>
        <p:txBody>
          <a:bodyPr/>
          <a:lstStyle/>
          <a:p>
            <a:r>
              <a:rPr lang="es-AR" smtClean="0"/>
              <a:t>DDJJ EX.DE GRANOS 30/09 + 1 MES = 31/10 VTO.DDJJ Cultivos de invierno</a:t>
            </a:r>
          </a:p>
          <a:p>
            <a:r>
              <a:rPr lang="es-AR" smtClean="0"/>
              <a:t>VTO. DDJJ Cultivos de verano 31/01 + 1 mes = 28/02 VTO.PRODUCCION DE TRIGO ( 6 meses para informar )</a:t>
            </a:r>
          </a:p>
          <a:p>
            <a:r>
              <a:rPr lang="es-AR" smtClean="0"/>
              <a:t>EX.DE GRANOS AL 31/08 = DIA VTO. DDJJ  PRODUCCION SOJA-MAIZ-GIRASOL ( 8 meses para informar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Título"/>
          <p:cNvSpPr>
            <a:spLocks noGrp="1"/>
          </p:cNvSpPr>
          <p:nvPr>
            <p:ph type="title"/>
          </p:nvPr>
        </p:nvSpPr>
        <p:spPr/>
        <p:txBody>
          <a:bodyPr/>
          <a:lstStyle/>
          <a:p>
            <a:r>
              <a:rPr lang="es-AR" sz="2800" smtClean="0"/>
              <a:t/>
            </a:r>
            <a:br>
              <a:rPr lang="es-AR" sz="2800" smtClean="0"/>
            </a:br>
            <a:r>
              <a:rPr lang="es-AR" sz="2800" b="1" smtClean="0"/>
              <a:t>CRONOGRAMA DE VENCIMIENTOS : EXISTENCIA DE GRANOS, CAPACIDAD PRODUCTIVA Y PRODUCCIÓN DE GRANOS ( RG. 2750 y </a:t>
            </a:r>
            <a:r>
              <a:rPr lang="es-AR" sz="2800" b="1" smtClean="0">
                <a:hlinkClick r:id="rId2" action="ppaction://hlinksldjump"/>
              </a:rPr>
              <a:t>3342</a:t>
            </a:r>
            <a:r>
              <a:rPr lang="es-AR" sz="2800" b="1" smtClean="0"/>
              <a:t>)  (*)</a:t>
            </a:r>
            <a:br>
              <a:rPr lang="es-AR" sz="2800" b="1" smtClean="0"/>
            </a:br>
            <a:endParaRPr lang="es-AR" sz="2800" b="1" smtClean="0"/>
          </a:p>
        </p:txBody>
      </p:sp>
      <p:sp>
        <p:nvSpPr>
          <p:cNvPr id="4" name="3 Rectángulo"/>
          <p:cNvSpPr/>
          <p:nvPr/>
        </p:nvSpPr>
        <p:spPr>
          <a:xfrm>
            <a:off x="214313" y="1785938"/>
            <a:ext cx="1785937"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dirty="0"/>
          </a:p>
          <a:p>
            <a:pPr algn="ctr">
              <a:defRPr/>
            </a:pPr>
            <a:r>
              <a:rPr lang="es-AR" dirty="0"/>
              <a:t>01/09 al 30/09 </a:t>
            </a:r>
          </a:p>
          <a:p>
            <a:pPr algn="ctr">
              <a:defRPr/>
            </a:pPr>
            <a:endParaRPr lang="es-AR" dirty="0"/>
          </a:p>
          <a:p>
            <a:pPr algn="ctr">
              <a:defRPr/>
            </a:pPr>
            <a:endParaRPr lang="es-AR" dirty="0"/>
          </a:p>
          <a:p>
            <a:pPr algn="ctr">
              <a:defRPr/>
            </a:pPr>
            <a:r>
              <a:rPr lang="es-AR" dirty="0"/>
              <a:t>EXISTENCIAS DE GRANOS </a:t>
            </a:r>
          </a:p>
          <a:p>
            <a:pPr algn="ctr">
              <a:defRPr/>
            </a:pPr>
            <a:r>
              <a:rPr lang="es-AR" dirty="0"/>
              <a:t>AL 31/08</a:t>
            </a:r>
          </a:p>
          <a:p>
            <a:pPr algn="ctr">
              <a:defRPr/>
            </a:pPr>
            <a:endParaRPr lang="es-AR" dirty="0"/>
          </a:p>
          <a:p>
            <a:pPr algn="ctr">
              <a:defRPr/>
            </a:pPr>
            <a:r>
              <a:rPr lang="es-AR" dirty="0"/>
              <a:t>RG AFIP </a:t>
            </a:r>
          </a:p>
          <a:p>
            <a:pPr algn="ctr">
              <a:defRPr/>
            </a:pPr>
            <a:r>
              <a:rPr lang="es-AR" dirty="0"/>
              <a:t>2750</a:t>
            </a:r>
          </a:p>
        </p:txBody>
      </p:sp>
      <p:sp>
        <p:nvSpPr>
          <p:cNvPr id="5" name="4 Marcador de contenido"/>
          <p:cNvSpPr>
            <a:spLocks noGrp="1"/>
          </p:cNvSpPr>
          <p:nvPr>
            <p:ph idx="1"/>
          </p:nvPr>
        </p:nvSpPr>
        <p:spPr>
          <a:xfrm>
            <a:off x="2143125" y="1785938"/>
            <a:ext cx="1643063" cy="2857500"/>
          </a:xfr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charset="0"/>
              <a:buNone/>
              <a:defRPr/>
            </a:pPr>
            <a:r>
              <a:rPr lang="es-AR" sz="1800" dirty="0" smtClean="0"/>
              <a:t>01/07 AL 31/10</a:t>
            </a:r>
          </a:p>
          <a:p>
            <a:pPr algn="ctr">
              <a:buFont typeface="Arial" charset="0"/>
              <a:buNone/>
              <a:defRPr/>
            </a:pPr>
            <a:endParaRPr lang="es-AR" sz="1800" dirty="0" smtClean="0"/>
          </a:p>
          <a:p>
            <a:pPr algn="ctr">
              <a:buFont typeface="Arial" charset="0"/>
              <a:buNone/>
              <a:defRPr/>
            </a:pPr>
            <a:r>
              <a:rPr lang="es-AR" sz="1800" dirty="0" smtClean="0"/>
              <a:t>SUPERFICIE COSECHA FINA</a:t>
            </a:r>
          </a:p>
          <a:p>
            <a:pPr algn="ctr">
              <a:buFont typeface="Arial" charset="0"/>
              <a:buNone/>
              <a:defRPr/>
            </a:pPr>
            <a:endParaRPr lang="es-AR" sz="1800" dirty="0" smtClean="0"/>
          </a:p>
          <a:p>
            <a:pPr algn="ctr">
              <a:buFont typeface="Arial" charset="0"/>
              <a:buNone/>
              <a:defRPr/>
            </a:pPr>
            <a:r>
              <a:rPr lang="es-AR" sz="1800" dirty="0" smtClean="0"/>
              <a:t>RG AFIP 2750</a:t>
            </a:r>
            <a:endParaRPr lang="es-AR" sz="1800" dirty="0"/>
          </a:p>
        </p:txBody>
      </p:sp>
      <p:sp>
        <p:nvSpPr>
          <p:cNvPr id="6" name="5 Rectángulo"/>
          <p:cNvSpPr/>
          <p:nvPr/>
        </p:nvSpPr>
        <p:spPr>
          <a:xfrm>
            <a:off x="3929063" y="1785938"/>
            <a:ext cx="1643062"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01/09 al 31/01</a:t>
            </a:r>
          </a:p>
          <a:p>
            <a:pPr algn="ctr">
              <a:defRPr/>
            </a:pPr>
            <a:endParaRPr lang="es-AR" dirty="0"/>
          </a:p>
          <a:p>
            <a:pPr algn="ctr">
              <a:defRPr/>
            </a:pPr>
            <a:endParaRPr lang="es-AR" dirty="0"/>
          </a:p>
          <a:p>
            <a:pPr algn="ctr">
              <a:defRPr/>
            </a:pPr>
            <a:r>
              <a:rPr lang="es-AR" dirty="0"/>
              <a:t>SUPERFICIE </a:t>
            </a:r>
          </a:p>
          <a:p>
            <a:pPr algn="ctr">
              <a:defRPr/>
            </a:pPr>
            <a:r>
              <a:rPr lang="es-AR" dirty="0"/>
              <a:t>COSECHA GRUESA</a:t>
            </a:r>
          </a:p>
          <a:p>
            <a:pPr algn="ctr">
              <a:defRPr/>
            </a:pPr>
            <a:endParaRPr lang="es-AR" dirty="0"/>
          </a:p>
          <a:p>
            <a:pPr algn="ctr">
              <a:defRPr/>
            </a:pPr>
            <a:r>
              <a:rPr lang="es-AR" dirty="0"/>
              <a:t>RG AFIP 2750</a:t>
            </a:r>
          </a:p>
        </p:txBody>
      </p:sp>
      <p:sp>
        <p:nvSpPr>
          <p:cNvPr id="8" name="7 Rectángulo"/>
          <p:cNvSpPr/>
          <p:nvPr/>
        </p:nvSpPr>
        <p:spPr>
          <a:xfrm>
            <a:off x="5643563" y="1785938"/>
            <a:ext cx="1643062"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dirty="0"/>
          </a:p>
          <a:p>
            <a:pPr algn="ctr">
              <a:defRPr/>
            </a:pPr>
            <a:r>
              <a:rPr lang="es-AR" dirty="0"/>
              <a:t>01/09 al 28/02</a:t>
            </a:r>
          </a:p>
          <a:p>
            <a:pPr algn="ctr">
              <a:defRPr/>
            </a:pPr>
            <a:endParaRPr lang="es-AR" dirty="0"/>
          </a:p>
          <a:p>
            <a:pPr algn="ctr">
              <a:defRPr/>
            </a:pPr>
            <a:endParaRPr lang="es-AR" dirty="0"/>
          </a:p>
          <a:p>
            <a:pPr algn="ctr">
              <a:defRPr/>
            </a:pPr>
            <a:endParaRPr lang="es-AR" dirty="0"/>
          </a:p>
          <a:p>
            <a:pPr algn="ctr">
              <a:defRPr/>
            </a:pPr>
            <a:r>
              <a:rPr lang="es-AR" dirty="0"/>
              <a:t>PRODUCCION </a:t>
            </a:r>
          </a:p>
          <a:p>
            <a:pPr algn="ctr">
              <a:defRPr/>
            </a:pPr>
            <a:r>
              <a:rPr lang="es-AR" dirty="0"/>
              <a:t>De  </a:t>
            </a:r>
          </a:p>
          <a:p>
            <a:pPr algn="ctr">
              <a:defRPr/>
            </a:pPr>
            <a:r>
              <a:rPr lang="es-AR" dirty="0"/>
              <a:t>TRIGO</a:t>
            </a:r>
          </a:p>
          <a:p>
            <a:pPr algn="ctr">
              <a:defRPr/>
            </a:pPr>
            <a:endParaRPr lang="es-AR" dirty="0"/>
          </a:p>
          <a:p>
            <a:pPr algn="ctr">
              <a:defRPr/>
            </a:pPr>
            <a:r>
              <a:rPr lang="es-AR" dirty="0"/>
              <a:t>RG AFIP 3342</a:t>
            </a:r>
          </a:p>
        </p:txBody>
      </p:sp>
      <p:sp>
        <p:nvSpPr>
          <p:cNvPr id="10" name="9 Rectángulo"/>
          <p:cNvSpPr/>
          <p:nvPr/>
        </p:nvSpPr>
        <p:spPr>
          <a:xfrm>
            <a:off x="7358063" y="1785938"/>
            <a:ext cx="1643062"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AR" dirty="0"/>
              <a:t>01/01 al  31/08</a:t>
            </a:r>
          </a:p>
          <a:p>
            <a:pPr algn="ctr">
              <a:defRPr/>
            </a:pPr>
            <a:endParaRPr lang="es-AR" dirty="0"/>
          </a:p>
          <a:p>
            <a:pPr algn="ctr">
              <a:defRPr/>
            </a:pPr>
            <a:r>
              <a:rPr lang="es-AR" dirty="0"/>
              <a:t>PRODUCCION SOJA, MAIZ y GIRASOL</a:t>
            </a:r>
          </a:p>
          <a:p>
            <a:pPr algn="ctr">
              <a:defRPr/>
            </a:pPr>
            <a:endParaRPr lang="es-AR" dirty="0"/>
          </a:p>
          <a:p>
            <a:pPr algn="ctr">
              <a:defRPr/>
            </a:pPr>
            <a:endParaRPr lang="es-AR" dirty="0"/>
          </a:p>
          <a:p>
            <a:pPr algn="ctr">
              <a:defRPr/>
            </a:pPr>
            <a:r>
              <a:rPr lang="es-AR" dirty="0"/>
              <a:t>RG AFIP 3342</a:t>
            </a:r>
          </a:p>
        </p:txBody>
      </p:sp>
      <p:sp>
        <p:nvSpPr>
          <p:cNvPr id="58376" name="10 CuadroTexto"/>
          <p:cNvSpPr txBox="1">
            <a:spLocks noChangeArrowheads="1"/>
          </p:cNvSpPr>
          <p:nvPr/>
        </p:nvSpPr>
        <p:spPr bwMode="auto">
          <a:xfrm>
            <a:off x="357188" y="5429250"/>
            <a:ext cx="8643937" cy="646113"/>
          </a:xfrm>
          <a:prstGeom prst="rect">
            <a:avLst/>
          </a:prstGeom>
          <a:noFill/>
          <a:ln w="9525">
            <a:noFill/>
            <a:miter lim="800000"/>
            <a:headEnd/>
            <a:tailEnd/>
          </a:ln>
        </p:spPr>
        <p:txBody>
          <a:bodyPr>
            <a:spAutoFit/>
          </a:bodyPr>
          <a:lstStyle/>
          <a:p>
            <a:r>
              <a:rPr lang="es-AR"/>
              <a:t>NOTA : Información de la RG.3342 debe hacerse con posterioridad a la de la RG.2750 y con anterioridad a su traslado y comercialización ( art.4to. RG.3342)</a:t>
            </a:r>
          </a:p>
        </p:txBody>
      </p:sp>
      <p:sp>
        <p:nvSpPr>
          <p:cNvPr id="58377" name="11 CuadroTexto"/>
          <p:cNvSpPr txBox="1">
            <a:spLocks noChangeArrowheads="1"/>
          </p:cNvSpPr>
          <p:nvPr/>
        </p:nvSpPr>
        <p:spPr bwMode="auto">
          <a:xfrm>
            <a:off x="857250" y="6286500"/>
            <a:ext cx="6699250" cy="646113"/>
          </a:xfrm>
          <a:prstGeom prst="rect">
            <a:avLst/>
          </a:prstGeom>
          <a:noFill/>
          <a:ln w="9525">
            <a:noFill/>
            <a:miter lim="800000"/>
            <a:headEnd/>
            <a:tailEnd/>
          </a:ln>
        </p:spPr>
        <p:txBody>
          <a:bodyPr wrap="none">
            <a:spAutoFit/>
          </a:bodyPr>
          <a:lstStyle/>
          <a:p>
            <a:r>
              <a:rPr lang="es-AR"/>
              <a:t>(*) FUENTE : Centro de Acopiadores de Cereales de La Pampa</a:t>
            </a:r>
          </a:p>
          <a:p>
            <a:endParaRPr lang="es-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Título"/>
          <p:cNvSpPr>
            <a:spLocks noGrp="1"/>
          </p:cNvSpPr>
          <p:nvPr>
            <p:ph type="title"/>
          </p:nvPr>
        </p:nvSpPr>
        <p:spPr/>
        <p:txBody>
          <a:bodyPr/>
          <a:lstStyle/>
          <a:p>
            <a:r>
              <a:rPr lang="es-AR" smtClean="0"/>
              <a:t>Liquidación Primaria de Granos – RG 3.419/2012 </a:t>
            </a:r>
          </a:p>
        </p:txBody>
      </p:sp>
      <p:sp>
        <p:nvSpPr>
          <p:cNvPr id="43011" name="2 Marcador de contenido"/>
          <p:cNvSpPr>
            <a:spLocks noGrp="1"/>
          </p:cNvSpPr>
          <p:nvPr>
            <p:ph idx="1"/>
          </p:nvPr>
        </p:nvSpPr>
        <p:spPr/>
        <p:txBody>
          <a:bodyPr/>
          <a:lstStyle/>
          <a:p>
            <a:pPr>
              <a:buFont typeface="Arial" charset="0"/>
              <a:buNone/>
              <a:defRPr/>
            </a:pPr>
            <a:r>
              <a:rPr lang="es-AR" sz="2400" b="1" dirty="0" smtClean="0"/>
              <a:t>INTRODUCCION </a:t>
            </a:r>
            <a:r>
              <a:rPr lang="es-AR" sz="2400" dirty="0" smtClean="0"/>
              <a:t>:</a:t>
            </a:r>
          </a:p>
          <a:p>
            <a:pPr marL="0" algn="just">
              <a:buFont typeface="Arial" charset="0"/>
              <a:buNone/>
              <a:defRPr/>
            </a:pPr>
            <a:r>
              <a:rPr lang="es-AR" sz="2400" dirty="0" smtClean="0"/>
              <a:t>Desde el 13 de marzo último se ha reemplazado la utilización de los legendarios formularios 1.116/B y C en papel por la liquidación electrónica, llamada Liquidación Primaria de Granos, lo que le permitirá a la AFIP seguramente, en el corto plazo, tener información mucho más rápida y precisa de todas las operaciones realizadas en la etapa primaria.</a:t>
            </a:r>
          </a:p>
          <a:p>
            <a:pPr marL="0" algn="just">
              <a:buFont typeface="Arial" charset="0"/>
              <a:buNone/>
              <a:defRPr/>
            </a:pPr>
            <a:r>
              <a:rPr lang="es-AR" sz="2400" dirty="0" smtClean="0"/>
              <a:t>Vale decir que desde el 13 de marzo del presente año es obligatoria la instrumentación electrónica de adquisiciones de granos a los productores primarios.(*)</a:t>
            </a:r>
          </a:p>
          <a:p>
            <a:pPr algn="just">
              <a:buFont typeface="Arial" charset="0"/>
              <a:buNone/>
              <a:defRPr/>
            </a:pPr>
            <a:r>
              <a:rPr lang="es-AR" sz="2400" dirty="0" smtClean="0"/>
              <a:t>El listado de los granos a considerar es el mismo de la RG.2750.(*)</a:t>
            </a:r>
          </a:p>
          <a:p>
            <a:pPr>
              <a:buFont typeface="Arial" charset="0"/>
              <a:buNone/>
              <a:defRPr/>
            </a:pPr>
            <a:r>
              <a:rPr lang="es-AR" sz="1400" dirty="0" smtClean="0"/>
              <a:t>(*) ERREPAR PAT NRO 40 MARZO DE 2013; ACTIVIDAD AGROPECUARIA, </a:t>
            </a:r>
            <a:r>
              <a:rPr lang="es-AR" sz="1400" dirty="0" err="1" smtClean="0"/>
              <a:t>DR.Arnaud</a:t>
            </a:r>
            <a:r>
              <a:rPr lang="es-AR" sz="1400" dirty="0" smtClean="0"/>
              <a:t> IRIBARNE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Título"/>
          <p:cNvSpPr>
            <a:spLocks noGrp="1"/>
          </p:cNvSpPr>
          <p:nvPr>
            <p:ph type="title"/>
          </p:nvPr>
        </p:nvSpPr>
        <p:spPr/>
        <p:txBody>
          <a:bodyPr/>
          <a:lstStyle/>
          <a:p>
            <a:r>
              <a:rPr lang="es-AR" smtClean="0"/>
              <a:t>Liquidación Primaria de Granos – RG 3.419/2012 </a:t>
            </a:r>
          </a:p>
        </p:txBody>
      </p:sp>
      <p:sp>
        <p:nvSpPr>
          <p:cNvPr id="60419" name="2 Marcador de contenido"/>
          <p:cNvSpPr>
            <a:spLocks noGrp="1"/>
          </p:cNvSpPr>
          <p:nvPr>
            <p:ph idx="1"/>
          </p:nvPr>
        </p:nvSpPr>
        <p:spPr>
          <a:xfrm>
            <a:off x="457200" y="1600200"/>
            <a:ext cx="8043863" cy="3900488"/>
          </a:xfrm>
        </p:spPr>
        <p:txBody>
          <a:bodyPr/>
          <a:lstStyle/>
          <a:p>
            <a:r>
              <a:rPr lang="es-AR" sz="2400" b="1" smtClean="0"/>
              <a:t>LA LIQUIDACIÓN PRIMARIA DE GRANOS ELECTRÓNICA (*)</a:t>
            </a:r>
          </a:p>
          <a:p>
            <a:r>
              <a:rPr lang="es-AR" sz="2400" smtClean="0"/>
              <a:t>La inminente entrada en vigencia de la resolución general (AFIP) 3419 sobre la emisión electrónica de las liquidaciones primarias de granos, que operaría a partir del próximo 13 de marzo, motiva a la autora a formular algunas reflexiones preliminares sobre la norma.</a:t>
            </a:r>
          </a:p>
          <a:p>
            <a:r>
              <a:rPr lang="es-AR" sz="2400" u="sng" smtClean="0"/>
              <a:t>Desde el año 2007, a paso firme y sin descanso, la Administración Federal de Ingresos Públicos (AFIP) ha introducido a la actividad agrícola en el mundo de los controles sistémicos electrónicos.</a:t>
            </a:r>
          </a:p>
          <a:p>
            <a:endParaRPr lang="es-AR" sz="1400" smtClean="0"/>
          </a:p>
          <a:p>
            <a:pPr>
              <a:buFont typeface="Arial" charset="0"/>
              <a:buNone/>
            </a:pPr>
            <a:r>
              <a:rPr lang="es-AR" sz="1400" smtClean="0"/>
              <a:t>(*) </a:t>
            </a:r>
            <a:r>
              <a:rPr lang="es-AR" sz="1400" b="1" smtClean="0">
                <a:hlinkClick r:id="rId2"/>
              </a:rPr>
              <a:t>Liquidación electrónica de granos. Por Claudia Chiaradía</a:t>
            </a:r>
            <a:endParaRPr lang="es-AR" sz="1400" smtClean="0"/>
          </a:p>
          <a:p>
            <a:pPr>
              <a:buFont typeface="Arial" charset="0"/>
              <a:buNone/>
            </a:pPr>
            <a:r>
              <a:rPr lang="es-AR" sz="1400" smtClean="0">
                <a:hlinkClick r:id="rId2"/>
              </a:rPr>
              <a:t>http://www.cpcechaco.org.ar/index.php?option=com_content&amp;view=article&amp;id=1416:liquidacion-electronica-de-granos-por-claudia-chiaradia&amp;catid=1:latest-news</a:t>
            </a:r>
            <a:endParaRPr lang="es-AR" sz="14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p:cNvSpPr>
            <a:spLocks noGrp="1"/>
          </p:cNvSpPr>
          <p:nvPr>
            <p:ph type="title"/>
          </p:nvPr>
        </p:nvSpPr>
        <p:spPr/>
        <p:txBody>
          <a:bodyPr/>
          <a:lstStyle/>
          <a:p>
            <a:r>
              <a:rPr lang="es-AR" sz="2800" smtClean="0"/>
              <a:t>Liquidación Primaria de Granos – RG 3.419/2012 </a:t>
            </a:r>
          </a:p>
        </p:txBody>
      </p:sp>
      <p:sp>
        <p:nvSpPr>
          <p:cNvPr id="61443" name="2 Marcador de contenido"/>
          <p:cNvSpPr>
            <a:spLocks noGrp="1"/>
          </p:cNvSpPr>
          <p:nvPr>
            <p:ph idx="1"/>
          </p:nvPr>
        </p:nvSpPr>
        <p:spPr>
          <a:xfrm>
            <a:off x="457200" y="1600200"/>
            <a:ext cx="8043863" cy="3900488"/>
          </a:xfrm>
        </p:spPr>
        <p:txBody>
          <a:bodyPr/>
          <a:lstStyle/>
          <a:p>
            <a:r>
              <a:rPr lang="es-AR" sz="2400" b="1" smtClean="0"/>
              <a:t>LA LIQUIDACIÓN PRIMARIA DE GRANOS ELECTRÓNICA (*)</a:t>
            </a:r>
          </a:p>
          <a:p>
            <a:r>
              <a:rPr lang="es-AR" sz="1400" smtClean="0"/>
              <a:t>Podemos marcar las siguientes etapas bien definidas:</a:t>
            </a:r>
          </a:p>
          <a:p>
            <a:r>
              <a:rPr lang="es-AR" sz="1400" smtClean="0"/>
              <a:t>1) La sistematización del Registro Fiscal de Operadores de Granos, resolución general 2300, a fines del 2007.</a:t>
            </a:r>
          </a:p>
          <a:p>
            <a:r>
              <a:rPr lang="es-AR" sz="1400" smtClean="0"/>
              <a:t>2) La nueva emisión de las Cartas de Porte, con la implementación del Código de Trazabilidad de Granos (CTG) durante el año 2009.</a:t>
            </a:r>
          </a:p>
          <a:p>
            <a:r>
              <a:rPr lang="es-AR" sz="1400" smtClean="0"/>
              <a:t>3) La registración de los contratos en AFIP y de las liquidaciones F. 1116/B o C, resolución general 2596 y sus modificaciones.</a:t>
            </a:r>
          </a:p>
          <a:p>
            <a:r>
              <a:rPr lang="es-AR" sz="1400" smtClean="0"/>
              <a:t>4) La implementación de la llamada “cuenta corriente granaria”, que se nutre de diferentes regímenes de información, entre los que podemos mencionar la resolución general 2750 - Declaración de existencias y de la capacidad productiva.</a:t>
            </a:r>
          </a:p>
          <a:p>
            <a:r>
              <a:rPr lang="es-AR" sz="1400" smtClean="0"/>
              <a:t>5) En el año 2012 se instituye la resolución general 3342, donde cada productor debe informar la producción de trigo, maíz, soja y girasol.</a:t>
            </a:r>
          </a:p>
          <a:p>
            <a:endParaRPr lang="es-AR" sz="1400" smtClean="0"/>
          </a:p>
          <a:p>
            <a:pPr>
              <a:buFont typeface="Arial" charset="0"/>
              <a:buNone/>
            </a:pPr>
            <a:r>
              <a:rPr lang="es-AR" sz="1400" smtClean="0"/>
              <a:t>(*) ib idem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500063" y="285750"/>
            <a:ext cx="8229600" cy="1143000"/>
          </a:xfrm>
        </p:spPr>
        <p:txBody>
          <a:bodyPr/>
          <a:lstStyle/>
          <a:p>
            <a:pPr eaLnBrk="1" hangingPunct="1"/>
            <a:r>
              <a:rPr lang="es-AR" smtClean="0"/>
              <a:t>Motivación </a:t>
            </a:r>
          </a:p>
        </p:txBody>
      </p:sp>
      <p:sp>
        <p:nvSpPr>
          <p:cNvPr id="7171" name="2 Marcador de contenido"/>
          <p:cNvSpPr>
            <a:spLocks noGrp="1"/>
          </p:cNvSpPr>
          <p:nvPr>
            <p:ph idx="1"/>
          </p:nvPr>
        </p:nvSpPr>
        <p:spPr/>
        <p:txBody>
          <a:bodyPr/>
          <a:lstStyle/>
          <a:p>
            <a:pPr algn="just" eaLnBrk="1" hangingPunct="1"/>
            <a:r>
              <a:rPr lang="es-AR" smtClean="0"/>
              <a:t>Precisamente por la infinita deuda contraída es que no pude oponerme a asistir a pesar del sincero temor de  no estar a la altura de las  circunstancias.</a:t>
            </a:r>
          </a:p>
          <a:p>
            <a:pPr algn="just" eaLnBrk="1" hangingPunct="1"/>
            <a:r>
              <a:rPr lang="es-AR" smtClean="0"/>
              <a:t>También pesó a favor de asistir el  deseo de colaborar con este importante evento que con tanto éxito se realizó en su 1er edición.</a:t>
            </a:r>
          </a:p>
          <a:p>
            <a:pPr algn="just" eaLnBrk="1" hangingPunct="1"/>
            <a:r>
              <a:rPr lang="es-AR" smtClean="0"/>
              <a:t>Y esencialmente, </a:t>
            </a:r>
            <a:r>
              <a:rPr lang="es-AR" b="1" smtClean="0"/>
              <a:t>el compartir el conocimiento y la experiencia  </a:t>
            </a:r>
            <a:r>
              <a:rPr lang="es-AR" smtClean="0"/>
              <a:t>por pequeños que ellos sean.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Título"/>
          <p:cNvSpPr>
            <a:spLocks noGrp="1"/>
          </p:cNvSpPr>
          <p:nvPr>
            <p:ph type="title"/>
          </p:nvPr>
        </p:nvSpPr>
        <p:spPr/>
        <p:txBody>
          <a:bodyPr/>
          <a:lstStyle/>
          <a:p>
            <a:r>
              <a:rPr lang="es-AR" sz="2800" smtClean="0"/>
              <a:t>Liquidación Primaria de Granos – RG 3.419/2012 </a:t>
            </a:r>
          </a:p>
        </p:txBody>
      </p:sp>
      <p:sp>
        <p:nvSpPr>
          <p:cNvPr id="62467" name="2 Marcador de contenido"/>
          <p:cNvSpPr>
            <a:spLocks noGrp="1"/>
          </p:cNvSpPr>
          <p:nvPr>
            <p:ph idx="1"/>
          </p:nvPr>
        </p:nvSpPr>
        <p:spPr>
          <a:xfrm>
            <a:off x="457200" y="1671638"/>
            <a:ext cx="8543925" cy="5257800"/>
          </a:xfrm>
        </p:spPr>
        <p:txBody>
          <a:bodyPr/>
          <a:lstStyle/>
          <a:p>
            <a:r>
              <a:rPr lang="es-AR" sz="2400" b="1" smtClean="0"/>
              <a:t>LA LIQUIDACIÓN PRIMARIA DE GRANOS ELECTRÓNICA (*)</a:t>
            </a:r>
          </a:p>
          <a:p>
            <a:r>
              <a:rPr lang="es-AR" sz="1400" smtClean="0"/>
              <a:t>6)….algunas reflexiones preliminares sobre esta nueva norma.</a:t>
            </a:r>
          </a:p>
          <a:p>
            <a:r>
              <a:rPr lang="es-AR" sz="1400" smtClean="0"/>
              <a:t>Es sabida la importancia que tienen las liquidaciones de venta en el sector agropecuario, dado que:</a:t>
            </a:r>
          </a:p>
          <a:p>
            <a:r>
              <a:rPr lang="es-AR" sz="1400" smtClean="0"/>
              <a:t>* </a:t>
            </a:r>
            <a:r>
              <a:rPr lang="es-AR" sz="1400" b="1" smtClean="0"/>
              <a:t>En la llamada “cuenta corriente granaria”, las liquidaciones cumplen un rol fundamental a la hora de determinar el stock de cada productor</a:t>
            </a:r>
            <a:r>
              <a:rPr lang="es-AR" sz="1400" smtClean="0"/>
              <a:t>.</a:t>
            </a:r>
          </a:p>
          <a:p>
            <a:r>
              <a:rPr lang="es-AR" sz="1400" smtClean="0"/>
              <a:t>* Los números de los formularios 1116/B o C (vigentes hasta el 12/3/2013) son la base fundamental para el cruce de todos los controles sistémicos, que permite acceder al productor a los reintegros del impuesto al valor agregado.</a:t>
            </a:r>
          </a:p>
          <a:p>
            <a:r>
              <a:rPr lang="es-AR" sz="1400" smtClean="0"/>
              <a:t>* La registración de los 1116/B o C en la AFIP, que permite, dadas determinadas condiciones, acceder al reintegro sistémico, dispuesto por la resolución general 2300, se realiza a partir de los datos indicados en los mismos.</a:t>
            </a:r>
          </a:p>
          <a:p>
            <a:r>
              <a:rPr lang="es-AR" sz="1400" smtClean="0"/>
              <a:t>Por lo tanto, </a:t>
            </a:r>
            <a:r>
              <a:rPr lang="es-AR" sz="1400" b="1" smtClean="0"/>
              <a:t>este cambio en la utilización de los tradicionales formularios 1116/B o C por la liquidación primaria de granos, próximamente electrónica, es trascendente e involucra a todos los que intervienen en la etapa primaria</a:t>
            </a:r>
            <a:r>
              <a:rPr lang="es-AR" sz="1400" smtClean="0"/>
              <a:t>, es decir cuando una de las partes sea el productor primario, dado que será el documento que se utilizará para respaldar las operaciones de ventas de granos no destinados a la siembra -cereales y oleaginosos- y legumbres secas -porotos arvejas y lentejas-.</a:t>
            </a:r>
          </a:p>
          <a:p>
            <a:endParaRPr lang="es-AR" sz="1400" smtClean="0"/>
          </a:p>
          <a:p>
            <a:pPr>
              <a:buFont typeface="Arial" charset="0"/>
              <a:buNone/>
            </a:pPr>
            <a:r>
              <a:rPr lang="es-AR" sz="1400" smtClean="0"/>
              <a:t>(*) ib id.</a:t>
            </a:r>
          </a:p>
          <a:p>
            <a:pPr>
              <a:buFont typeface="Arial" charset="0"/>
              <a:buNone/>
            </a:pPr>
            <a:r>
              <a:rPr lang="es-AR" sz="1400" smtClean="0"/>
              <a:t>NOTA : el resaltado en negrita ha sido efectuado por el autor del presente trabajo.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Título"/>
          <p:cNvSpPr>
            <a:spLocks noGrp="1"/>
          </p:cNvSpPr>
          <p:nvPr>
            <p:ph type="title"/>
          </p:nvPr>
        </p:nvSpPr>
        <p:spPr/>
        <p:txBody>
          <a:bodyPr/>
          <a:lstStyle/>
          <a:p>
            <a:r>
              <a:rPr lang="es-AR" sz="2800" smtClean="0"/>
              <a:t>Liquidación Primaria de Granos – RG 3.419/2012 </a:t>
            </a:r>
          </a:p>
        </p:txBody>
      </p:sp>
      <p:sp>
        <p:nvSpPr>
          <p:cNvPr id="63491" name="2 Marcador de contenido"/>
          <p:cNvSpPr>
            <a:spLocks noGrp="1"/>
          </p:cNvSpPr>
          <p:nvPr>
            <p:ph idx="1"/>
          </p:nvPr>
        </p:nvSpPr>
        <p:spPr>
          <a:xfrm>
            <a:off x="357188" y="1285875"/>
            <a:ext cx="8643937" cy="5643563"/>
          </a:xfrm>
        </p:spPr>
        <p:txBody>
          <a:bodyPr/>
          <a:lstStyle/>
          <a:p>
            <a:r>
              <a:rPr lang="es-AR" sz="2400" b="1" smtClean="0"/>
              <a:t>LA LIQUIDACIÓN PRIMARIA DE GRANOS ELECTRÓNICA (*)</a:t>
            </a:r>
          </a:p>
          <a:p>
            <a:r>
              <a:rPr lang="es-AR" sz="1400" smtClean="0"/>
              <a:t>Debemos destacar que la norma indica que la AFIP “podrá limitar o autorizar excepcionalmente la emisión de la liquidación primaria de granos con motivo de una verificación y/o fiscalización sobre la base de parámetros objetivos de medición, de acuerdo a la magnitud productiva y/o económica y/o uso de los comprobantes que así lo ameriten, de acuerdo a la situación fiscal del contribuyente”.</a:t>
            </a:r>
          </a:p>
          <a:p>
            <a:r>
              <a:rPr lang="es-AR" sz="1400" smtClean="0"/>
              <a:t>Nos preguntamos cuál es el alcance de este párrafo, dado que es sabido que en ocasión de la registración de las operaciones, formulario 1116/B o C, surgen inconsistencias que conllevan al rechazo de solicitud de la misma (RG 2596), produciendo los siguientes efectos:</a:t>
            </a:r>
          </a:p>
          <a:p>
            <a:r>
              <a:rPr lang="es-AR" sz="1400" smtClean="0"/>
              <a:t>* Para los adquirentes: no podrán compensar retenciones sufridas con practicadas, si el productor no logra subsanar la inconsistencia antes de que deba ingresar dichas retenciones mediante el Sistema de Control de Retenciones.</a:t>
            </a:r>
          </a:p>
          <a:p>
            <a:r>
              <a:rPr lang="es-AR" sz="1400" smtClean="0"/>
              <a:t>* El productor no podrá acceder al reintegro sistémico, excepto que la operación finalmente resultara aprobada, siempre y cuando haya sido registrada por alguna de las partes dentro de los siete días siguientes a la emisión de los 1116.</a:t>
            </a:r>
          </a:p>
          <a:p>
            <a:r>
              <a:rPr lang="es-AR" sz="1400" b="1" smtClean="0"/>
              <a:t>La mayoría de las inconsistencias mencionadas se refieren a la falta de stock disponible que surge de los datos de la cuenta corriente granaria que posee la AFIP de cada productor agropecuario.</a:t>
            </a:r>
            <a:r>
              <a:rPr lang="es-AR" sz="1400" smtClean="0"/>
              <a:t> Por lo </a:t>
            </a:r>
            <a:r>
              <a:rPr lang="es-AR" sz="1400" b="1" smtClean="0"/>
              <a:t>que debemos pensar en la importancia que revisten todos los regímenes de información vigentes de los que se nutre la cuenta corriente granaria</a:t>
            </a:r>
            <a:r>
              <a:rPr lang="es-AR" sz="1400" smtClean="0"/>
              <a:t>, dado que el dato obtenido por la AFIP pasa a ser fundamental a la hora de la liquidación de la venta de los granos.</a:t>
            </a:r>
          </a:p>
          <a:p>
            <a:r>
              <a:rPr lang="es-AR" sz="1400" b="1" u="sng" smtClean="0"/>
              <a:t>Necesariamente cada productor agropecuario debe tener su propia cuenta corriente granaria por campaña, por localización geográfica, por granos, y debe informar en forma inequívoca los sendos regímenes de información en tiempo y forma</a:t>
            </a:r>
            <a:r>
              <a:rPr lang="es-AR" sz="1400" u="sng" smtClean="0"/>
              <a:t>. Esto es </a:t>
            </a:r>
            <a:r>
              <a:rPr lang="es-AR" sz="1400" b="1" u="sng" smtClean="0"/>
              <a:t>esencial para no tener inconsistencias a la hora de comercializar los granos.</a:t>
            </a:r>
          </a:p>
          <a:p>
            <a:pPr>
              <a:buFont typeface="Arial" charset="0"/>
              <a:buNone/>
            </a:pPr>
            <a:r>
              <a:rPr lang="es-AR" sz="1400" smtClean="0"/>
              <a:t>(*) Ib. </a:t>
            </a:r>
            <a:r>
              <a:rPr lang="es-AR" sz="1400" smtClean="0">
                <a:hlinkClick r:id="rId2"/>
              </a:rPr>
              <a:t>Í</a:t>
            </a:r>
            <a:r>
              <a:rPr lang="es-AR" sz="1400" smtClean="0"/>
              <a:t>dem.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Título"/>
          <p:cNvSpPr>
            <a:spLocks noGrp="1"/>
          </p:cNvSpPr>
          <p:nvPr>
            <p:ph type="title"/>
          </p:nvPr>
        </p:nvSpPr>
        <p:spPr/>
        <p:txBody>
          <a:bodyPr/>
          <a:lstStyle/>
          <a:p>
            <a:r>
              <a:rPr lang="es-AR" sz="2800" smtClean="0"/>
              <a:t>Liquidación Primaria de Granos – RG 3.419/2012 </a:t>
            </a:r>
          </a:p>
        </p:txBody>
      </p:sp>
      <p:sp>
        <p:nvSpPr>
          <p:cNvPr id="64515" name="2 Marcador de contenido"/>
          <p:cNvSpPr>
            <a:spLocks noGrp="1"/>
          </p:cNvSpPr>
          <p:nvPr>
            <p:ph idx="1"/>
          </p:nvPr>
        </p:nvSpPr>
        <p:spPr>
          <a:xfrm>
            <a:off x="357188" y="1285875"/>
            <a:ext cx="8643937" cy="5643563"/>
          </a:xfrm>
        </p:spPr>
        <p:txBody>
          <a:bodyPr/>
          <a:lstStyle/>
          <a:p>
            <a:r>
              <a:rPr lang="es-AR" sz="2400" b="1" smtClean="0"/>
              <a:t>LA LIQUIDACIÓN PRIMARIA DE GRANOS ELECTRÓNICA (*)</a:t>
            </a:r>
          </a:p>
          <a:p>
            <a:r>
              <a:rPr lang="es-AR" sz="1400" smtClean="0"/>
              <a:t>Para la emisión de la liquidación primaria de granos, los contribuyentes y/o responsables deberán ingresar al sitio web institucional (www.afip.gob.ar), y acceder al servicio “liquidacion primaria de granos”, el cual, a la fecha, no se encuentra habilitado.</a:t>
            </a:r>
          </a:p>
          <a:p>
            <a:r>
              <a:rPr lang="es-AR" sz="1400" smtClean="0"/>
              <a:t>Asimismo, se podrá utilizar el procedimiento de intercambio de información basado en el servicio web habilitado a tal fin. No obstante, los responsables deberán adoptar los mecanismos que consideren necesarios, a fin de garantizar la obtención del documento impreso indicado en el servicio “liquidacion primaria de granos”.</a:t>
            </a:r>
          </a:p>
          <a:p>
            <a:r>
              <a:rPr lang="es-AR" sz="1400" smtClean="0"/>
              <a:t>En la página web de la AFIP, los operadores que utilicen el servicio de web service podrán acceder al manual del desarrollador, el cual brinda la información necesaria.</a:t>
            </a:r>
          </a:p>
          <a:p>
            <a:r>
              <a:rPr lang="es-AR" sz="1400" smtClean="0"/>
              <a:t>De dicho manual surge, entre otros aspectos, cómo se debe proceder para obtener el Código de Operación Electrónico (COE), cómo se ajusta una liquidación primaria de granos, cómo se anula una liquidación primaria con COE otorgado.</a:t>
            </a:r>
          </a:p>
          <a:p>
            <a:r>
              <a:rPr lang="es-AR" sz="1400" smtClean="0"/>
              <a:t>….</a:t>
            </a:r>
          </a:p>
          <a:p>
            <a:pPr>
              <a:buFont typeface="Arial" charset="0"/>
              <a:buNone/>
            </a:pPr>
            <a:endParaRPr lang="es-AR" sz="1400" smtClean="0"/>
          </a:p>
          <a:p>
            <a:endParaRPr lang="es-AR" sz="1400" smtClean="0"/>
          </a:p>
          <a:p>
            <a:pPr>
              <a:buFont typeface="Arial" charset="0"/>
              <a:buNone/>
            </a:pPr>
            <a:r>
              <a:rPr lang="es-AR" sz="1400" smtClean="0"/>
              <a:t>(*) </a:t>
            </a:r>
            <a:r>
              <a:rPr lang="es-AR" sz="1400" b="1" smtClean="0">
                <a:hlinkClick r:id="rId2"/>
              </a:rPr>
              <a:t>Liquidación electrónica de granos. Por Claudia Chiaradía</a:t>
            </a:r>
            <a:endParaRPr lang="es-AR" sz="1400" smtClean="0"/>
          </a:p>
          <a:p>
            <a:pPr>
              <a:buFont typeface="Arial" charset="0"/>
              <a:buNone/>
            </a:pPr>
            <a:r>
              <a:rPr lang="es-AR" sz="1400" smtClean="0">
                <a:hlinkClick r:id="rId2"/>
              </a:rPr>
              <a:t>http://www.cpcechaco.org.ar/index.php?option=com_content&amp;view=article&amp;id=1416:liquidacion-electronica-de-granos-por-claudia-chiaradia&amp;catid=1:latest-news</a:t>
            </a:r>
            <a:endParaRPr lang="es-AR" sz="14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Título"/>
          <p:cNvSpPr>
            <a:spLocks noGrp="1"/>
          </p:cNvSpPr>
          <p:nvPr>
            <p:ph type="title"/>
          </p:nvPr>
        </p:nvSpPr>
        <p:spPr/>
        <p:txBody>
          <a:bodyPr/>
          <a:lstStyle/>
          <a:p>
            <a:r>
              <a:rPr lang="es-AR" smtClean="0"/>
              <a:t>ESQUEMA : Relaciones entre RG</a:t>
            </a:r>
          </a:p>
        </p:txBody>
      </p:sp>
      <p:sp>
        <p:nvSpPr>
          <p:cNvPr id="65539" name="2 Marcador de contenido"/>
          <p:cNvSpPr>
            <a:spLocks noGrp="1"/>
          </p:cNvSpPr>
          <p:nvPr>
            <p:ph idx="1"/>
          </p:nvPr>
        </p:nvSpPr>
        <p:spPr/>
        <p:txBody>
          <a:bodyPr/>
          <a:lstStyle/>
          <a:p>
            <a:r>
              <a:rPr lang="es-AR" smtClean="0"/>
              <a:t>Por último, mediante la RG 2596, los adquirentes registran los contratos y/o liquidaciones primarias de granos, pudiendo ser rechazadas las registraciones </a:t>
            </a:r>
            <a:r>
              <a:rPr lang="es-AR" b="1" smtClean="0"/>
              <a:t>si el contribuyente no tiene en orden su cuenta corriente granaria.</a:t>
            </a:r>
          </a:p>
          <a:p>
            <a:r>
              <a:rPr lang="es-AR" smtClean="0"/>
              <a:t>Por lo tanto, la llamada “cuenta corriente granaria” se nutre de todos los regímenes de información mencionados esquemáticamente:</a:t>
            </a:r>
          </a:p>
          <a:p>
            <a:endParaRPr lang="es-A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Título"/>
          <p:cNvSpPr>
            <a:spLocks noGrp="1"/>
          </p:cNvSpPr>
          <p:nvPr>
            <p:ph type="title"/>
          </p:nvPr>
        </p:nvSpPr>
        <p:spPr/>
        <p:txBody>
          <a:bodyPr/>
          <a:lstStyle/>
          <a:p>
            <a:r>
              <a:rPr lang="es-AR" smtClean="0"/>
              <a:t>CUENTA CORRIENTE GRANARIA (*)</a:t>
            </a:r>
          </a:p>
        </p:txBody>
      </p:sp>
      <p:sp>
        <p:nvSpPr>
          <p:cNvPr id="66563" name="2 Marcador de contenido"/>
          <p:cNvSpPr>
            <a:spLocks noGrp="1"/>
          </p:cNvSpPr>
          <p:nvPr>
            <p:ph idx="1"/>
          </p:nvPr>
        </p:nvSpPr>
        <p:spPr/>
        <p:txBody>
          <a:bodyPr/>
          <a:lstStyle/>
          <a:p>
            <a:pPr>
              <a:buFont typeface="Arial" charset="0"/>
              <a:buNone/>
            </a:pPr>
            <a:r>
              <a:rPr lang="es-AR" sz="2400" b="1" smtClean="0"/>
              <a:t>EXISTENCIAS DECLARADAS AL 31/08 </a:t>
            </a:r>
            <a:r>
              <a:rPr lang="es-AR" sz="2400" smtClean="0"/>
              <a:t>(ANEXO I RG 2750 ) </a:t>
            </a:r>
          </a:p>
          <a:p>
            <a:pPr>
              <a:buFont typeface="Arial" charset="0"/>
              <a:buNone/>
            </a:pPr>
            <a:r>
              <a:rPr lang="es-AR" sz="2400" smtClean="0"/>
              <a:t>			Más :</a:t>
            </a:r>
          </a:p>
          <a:p>
            <a:pPr>
              <a:buFont typeface="Arial" charset="0"/>
              <a:buNone/>
            </a:pPr>
            <a:r>
              <a:rPr lang="es-AR" sz="2400" smtClean="0"/>
              <a:t>PRODUCCION POTENCIAL ( ANEXO II y III RG 2750) y/o</a:t>
            </a:r>
          </a:p>
          <a:p>
            <a:pPr>
              <a:buFont typeface="Arial" charset="0"/>
              <a:buNone/>
            </a:pPr>
            <a:r>
              <a:rPr lang="es-AR" sz="2400" b="1" smtClean="0"/>
              <a:t>PRODUCCION REAL </a:t>
            </a:r>
            <a:r>
              <a:rPr lang="es-AR" sz="2400" smtClean="0"/>
              <a:t>RG 3342 (trigo, maíz, soja y girasol ) </a:t>
            </a:r>
          </a:p>
          <a:p>
            <a:pPr>
              <a:buFont typeface="Arial" charset="0"/>
              <a:buNone/>
            </a:pPr>
            <a:r>
              <a:rPr lang="es-AR" sz="2400" smtClean="0"/>
              <a:t>			Menos :</a:t>
            </a:r>
          </a:p>
          <a:p>
            <a:pPr>
              <a:buFont typeface="Arial" charset="0"/>
              <a:buNone/>
            </a:pPr>
            <a:r>
              <a:rPr lang="es-AR" sz="2400" b="1" smtClean="0"/>
              <a:t>CONSUMO</a:t>
            </a:r>
          </a:p>
          <a:p>
            <a:pPr>
              <a:buFont typeface="Arial" charset="0"/>
              <a:buNone/>
            </a:pPr>
            <a:r>
              <a:rPr lang="es-AR" sz="2400" smtClean="0"/>
              <a:t>	Operaciones registradas ( RG. 2596) – Contratos  ventas</a:t>
            </a:r>
            <a:endParaRPr lang="es-AR" sz="2400" i="1" smtClean="0"/>
          </a:p>
          <a:p>
            <a:pPr>
              <a:buFont typeface="Arial" charset="0"/>
              <a:buNone/>
            </a:pPr>
            <a:r>
              <a:rPr lang="es-AR" sz="2400" smtClean="0"/>
              <a:t>	Granos para consumo propio y otros destinos</a:t>
            </a:r>
          </a:p>
          <a:p>
            <a:pPr>
              <a:buFont typeface="Arial" charset="0"/>
              <a:buNone/>
            </a:pPr>
            <a:r>
              <a:rPr lang="es-AR" sz="2400" smtClean="0"/>
              <a:t>			Igual :</a:t>
            </a:r>
          </a:p>
          <a:p>
            <a:pPr>
              <a:buFont typeface="Arial" charset="0"/>
              <a:buNone/>
            </a:pPr>
            <a:r>
              <a:rPr lang="es-AR" sz="2400" b="1" smtClean="0"/>
              <a:t>STOCK FINAL DE GRANOS	</a:t>
            </a:r>
          </a:p>
          <a:p>
            <a:endParaRPr lang="es-AR" sz="2400" smtClean="0"/>
          </a:p>
          <a:p>
            <a:r>
              <a:rPr lang="es-AR" sz="1200" smtClean="0"/>
              <a:t>(*) Fuente : Regímenes de información y controles sistémicos en el agro ; Dra. CP Claudia A.CHIARADÍA</a:t>
            </a:r>
          </a:p>
          <a:p>
            <a:endParaRPr lang="es-AR"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Título"/>
          <p:cNvSpPr>
            <a:spLocks noGrp="1"/>
          </p:cNvSpPr>
          <p:nvPr>
            <p:ph type="title"/>
          </p:nvPr>
        </p:nvSpPr>
        <p:spPr>
          <a:xfrm>
            <a:off x="285750" y="274638"/>
            <a:ext cx="8229600" cy="1143000"/>
          </a:xfrm>
        </p:spPr>
        <p:txBody>
          <a:bodyPr/>
          <a:lstStyle/>
          <a:p>
            <a:r>
              <a:rPr lang="es-AR" smtClean="0"/>
              <a:t>CUENTA CORRIENTE GRANARIA: Puntos a considerar  (*)</a:t>
            </a:r>
          </a:p>
        </p:txBody>
      </p:sp>
      <p:sp>
        <p:nvSpPr>
          <p:cNvPr id="3" name="2 Marcador de contenido"/>
          <p:cNvSpPr>
            <a:spLocks noGrp="1"/>
          </p:cNvSpPr>
          <p:nvPr>
            <p:ph idx="1"/>
          </p:nvPr>
        </p:nvSpPr>
        <p:spPr>
          <a:xfrm>
            <a:off x="500063" y="1643063"/>
            <a:ext cx="8358187" cy="4525962"/>
          </a:xfrm>
        </p:spPr>
        <p:txBody>
          <a:bodyPr/>
          <a:lstStyle/>
          <a:p>
            <a:pPr marL="514350" indent="-514350">
              <a:buFont typeface="Arial" charset="0"/>
              <a:buAutoNum type="arabicParenR"/>
              <a:defRPr/>
            </a:pPr>
            <a:r>
              <a:rPr lang="es-AR" sz="1800" dirty="0" smtClean="0"/>
              <a:t>Importancia de actualización de datos en el RFOG </a:t>
            </a:r>
            <a:r>
              <a:rPr lang="es-AR" sz="1800" i="1" dirty="0" smtClean="0"/>
              <a:t>( </a:t>
            </a:r>
            <a:r>
              <a:rPr lang="es-AR" sz="1800" i="1" dirty="0" err="1" smtClean="0"/>
              <a:t>vg</a:t>
            </a:r>
            <a:r>
              <a:rPr lang="es-AR" sz="1800" i="1" dirty="0" smtClean="0"/>
              <a:t> contratos vencidos, acuerdos “ de palabra “, cruce de datos con lo registrado por el locador RG. 2820 )</a:t>
            </a:r>
          </a:p>
          <a:p>
            <a:pPr marL="514350" indent="-514350">
              <a:buFont typeface="Arial" charset="0"/>
              <a:buAutoNum type="arabicParenR"/>
              <a:defRPr/>
            </a:pPr>
            <a:r>
              <a:rPr lang="es-AR" sz="1800" dirty="0" smtClean="0"/>
              <a:t>Superficie declarada en RFOG vs Superficie declarada en Anexos II y III RG 2750 </a:t>
            </a:r>
          </a:p>
          <a:p>
            <a:pPr marL="914400" lvl="1" indent="-514350">
              <a:buFont typeface="Arial" charset="0"/>
              <a:buAutoNum type="arabicParenR"/>
              <a:defRPr/>
            </a:pPr>
            <a:r>
              <a:rPr lang="es-AR" sz="1800" dirty="0" smtClean="0"/>
              <a:t>Deben diferir en : doble cultivo; </a:t>
            </a:r>
            <a:r>
              <a:rPr lang="es-AR" sz="1800" i="1" dirty="0" err="1" smtClean="0"/>
              <a:t>vg</a:t>
            </a:r>
            <a:r>
              <a:rPr lang="es-AR" sz="1800" i="1" dirty="0" smtClean="0"/>
              <a:t> trigo-soja, soja-soja, verdeo-</a:t>
            </a:r>
            <a:r>
              <a:rPr lang="es-AR" sz="1800" i="1" dirty="0" err="1" smtClean="0"/>
              <a:t>maiz</a:t>
            </a:r>
            <a:endParaRPr lang="es-AR" sz="1800" i="1" dirty="0" smtClean="0"/>
          </a:p>
          <a:p>
            <a:pPr marL="914400" lvl="1" indent="-514350">
              <a:buFont typeface="Arial" charset="0"/>
              <a:buAutoNum type="arabicParenR"/>
              <a:defRPr/>
            </a:pPr>
            <a:r>
              <a:rPr lang="es-AR" sz="1800" dirty="0" smtClean="0"/>
              <a:t>Casos especiales a considerar </a:t>
            </a:r>
            <a:r>
              <a:rPr lang="es-AR" sz="1800" i="1" dirty="0" smtClean="0"/>
              <a:t>( </a:t>
            </a:r>
            <a:r>
              <a:rPr lang="es-AR" sz="1800" i="1" dirty="0" err="1" smtClean="0"/>
              <a:t>vg</a:t>
            </a:r>
            <a:r>
              <a:rPr lang="es-AR" sz="1800" i="1" dirty="0" smtClean="0"/>
              <a:t> inundación, sequía, ganadería o tambo, </a:t>
            </a:r>
            <a:r>
              <a:rPr lang="es-AR" sz="1800" i="1" dirty="0" err="1" smtClean="0"/>
              <a:t>sup.no</a:t>
            </a:r>
            <a:r>
              <a:rPr lang="es-AR" sz="1800" i="1" dirty="0" smtClean="0"/>
              <a:t> cultivable como ser lagunas, sierra y monte, o multiplicación de semillas); Importancia de documentar cada situación adversa ! (</a:t>
            </a:r>
            <a:r>
              <a:rPr lang="es-AR" sz="1800" i="1" dirty="0" err="1" smtClean="0"/>
              <a:t>fotos,seguros</a:t>
            </a:r>
            <a:r>
              <a:rPr lang="es-AR" sz="1800" i="1" dirty="0" smtClean="0"/>
              <a:t>)</a:t>
            </a:r>
          </a:p>
          <a:p>
            <a:pPr marL="514350" indent="-514350">
              <a:buFont typeface="Arial" charset="0"/>
              <a:buAutoNum type="arabicParenR"/>
              <a:defRPr/>
            </a:pPr>
            <a:r>
              <a:rPr lang="es-AR" sz="1800" dirty="0" smtClean="0"/>
              <a:t>Producción potencial ( Definición institucional )</a:t>
            </a:r>
          </a:p>
          <a:p>
            <a:pPr marL="914400" lvl="1" indent="-514350">
              <a:buFont typeface="Arial" charset="0"/>
              <a:buAutoNum type="arabicParenR"/>
              <a:defRPr/>
            </a:pPr>
            <a:r>
              <a:rPr lang="es-AR" sz="1800" dirty="0" smtClean="0"/>
              <a:t>Has sembradas * rendimiento estimado </a:t>
            </a:r>
            <a:r>
              <a:rPr lang="es-AR" sz="1800" i="1" dirty="0" smtClean="0"/>
              <a:t>( </a:t>
            </a:r>
            <a:r>
              <a:rPr lang="es-AR" sz="1800" i="1" dirty="0" err="1" smtClean="0"/>
              <a:t>vg</a:t>
            </a:r>
            <a:r>
              <a:rPr lang="es-AR" sz="1800" i="1" dirty="0" smtClean="0"/>
              <a:t> base de datos de INTA, revistas especializadas, control de AFIP al momento de cosecha de soja, imágenes satelitales )</a:t>
            </a:r>
          </a:p>
          <a:p>
            <a:pPr marL="914400" lvl="1" indent="-514350">
              <a:buFont typeface="Arial" charset="0"/>
              <a:buAutoNum type="arabicParenR"/>
              <a:defRPr/>
            </a:pPr>
            <a:r>
              <a:rPr lang="es-AR" sz="1800" dirty="0" smtClean="0"/>
              <a:t>Producción real trigo, soja, maíz y girasol RG 3342 </a:t>
            </a:r>
            <a:r>
              <a:rPr lang="es-AR" sz="1800" i="1" dirty="0" smtClean="0"/>
              <a:t>( uso de formularios internos donde el productor firme en carácter de DDJJ )</a:t>
            </a:r>
          </a:p>
          <a:p>
            <a:pPr marL="514350" indent="-514350">
              <a:buFont typeface="Arial" charset="0"/>
              <a:buAutoNum type="arabicParenR"/>
              <a:defRPr/>
            </a:pPr>
            <a:r>
              <a:rPr lang="es-AR" sz="1800" dirty="0" smtClean="0"/>
              <a:t>Registración contratos y F.1116 RG 2596.  </a:t>
            </a:r>
            <a:r>
              <a:rPr lang="es-AR" sz="1600" i="1" dirty="0" smtClean="0"/>
              <a:t>(EMISION ELECTRONICA DE LA LIQUIDACION PRIMARIA DE GRANOS NO DESTINADOS A LA SIEMBRA RG 3419).</a:t>
            </a:r>
          </a:p>
          <a:p>
            <a:pPr>
              <a:defRPr/>
            </a:pPr>
            <a:r>
              <a:rPr lang="es-AR" sz="1200" dirty="0" smtClean="0"/>
              <a:t>(*) Fuente : Regímenes de información y controles sistémicos en el agro ; Dra. CP Claudia A.CHIARADÍA</a:t>
            </a:r>
          </a:p>
          <a:p>
            <a:pPr>
              <a:defRPr/>
            </a:pPr>
            <a:r>
              <a:rPr lang="es-AR" sz="1200" dirty="0" smtClean="0"/>
              <a:t>NOTA : lo escrito en cursiva ha sido adicionado por el autor del presente trabajo.</a:t>
            </a:r>
          </a:p>
          <a:p>
            <a:pPr>
              <a:buFont typeface="Arial" charset="0"/>
              <a:buNone/>
              <a:defRPr/>
            </a:pPr>
            <a:endParaRPr lang="es-AR" sz="2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Título"/>
          <p:cNvSpPr>
            <a:spLocks noGrp="1"/>
          </p:cNvSpPr>
          <p:nvPr>
            <p:ph type="title"/>
          </p:nvPr>
        </p:nvSpPr>
        <p:spPr>
          <a:xfrm>
            <a:off x="214313" y="285750"/>
            <a:ext cx="8229600" cy="571500"/>
          </a:xfrm>
        </p:spPr>
        <p:txBody>
          <a:bodyPr/>
          <a:lstStyle/>
          <a:p>
            <a:r>
              <a:rPr lang="es-AR" sz="3600" smtClean="0"/>
              <a:t>Aclaraciones referentes a la RG 2750  (*)</a:t>
            </a:r>
          </a:p>
        </p:txBody>
      </p:sp>
      <p:sp>
        <p:nvSpPr>
          <p:cNvPr id="3" name="2 Marcador de contenido"/>
          <p:cNvSpPr>
            <a:spLocks noGrp="1"/>
          </p:cNvSpPr>
          <p:nvPr>
            <p:ph idx="1"/>
          </p:nvPr>
        </p:nvSpPr>
        <p:spPr>
          <a:xfrm>
            <a:off x="357188" y="1000125"/>
            <a:ext cx="8358187" cy="4525963"/>
          </a:xfrm>
        </p:spPr>
        <p:txBody>
          <a:bodyPr/>
          <a:lstStyle/>
          <a:p>
            <a:pPr marL="514350" indent="-514350">
              <a:buFont typeface="Arial" charset="0"/>
              <a:buNone/>
              <a:defRPr/>
            </a:pPr>
            <a:r>
              <a:rPr lang="es-AR" sz="1800" b="1" dirty="0" smtClean="0"/>
              <a:t>RESPECTO A LAS EXISTENCIAS</a:t>
            </a:r>
            <a:r>
              <a:rPr lang="es-AR" sz="1800" dirty="0" smtClean="0"/>
              <a:t> :</a:t>
            </a:r>
          </a:p>
          <a:p>
            <a:pPr marL="514350" indent="-514350">
              <a:buFont typeface="Arial" charset="0"/>
              <a:buAutoNum type="arabicParenR"/>
              <a:defRPr/>
            </a:pPr>
            <a:r>
              <a:rPr lang="es-AR" sz="1800" dirty="0" smtClean="0"/>
              <a:t>Consumo propio</a:t>
            </a:r>
          </a:p>
          <a:p>
            <a:pPr marL="514350" indent="-514350">
              <a:buFont typeface="Arial" charset="0"/>
              <a:buAutoNum type="arabicParenR"/>
              <a:defRPr/>
            </a:pPr>
            <a:r>
              <a:rPr lang="es-AR" sz="1800" dirty="0" smtClean="0"/>
              <a:t>Semillas : multiplicación de semillas</a:t>
            </a:r>
          </a:p>
          <a:p>
            <a:pPr marL="514350" indent="-514350">
              <a:buFont typeface="Arial" charset="0"/>
              <a:buAutoNum type="arabicParenR"/>
              <a:defRPr/>
            </a:pPr>
            <a:r>
              <a:rPr lang="es-AR" sz="1800" dirty="0" smtClean="0"/>
              <a:t>Diferencias no significativas entre lo informado al 31/08 y lo vendido </a:t>
            </a:r>
            <a:r>
              <a:rPr lang="es-AR" sz="1800" i="1" dirty="0" smtClean="0"/>
              <a:t>( </a:t>
            </a:r>
            <a:r>
              <a:rPr lang="es-AR" sz="1800" i="1" dirty="0" err="1" smtClean="0"/>
              <a:t>vg</a:t>
            </a:r>
            <a:r>
              <a:rPr lang="es-AR" sz="1800" i="1" dirty="0" smtClean="0"/>
              <a:t>. mermas, </a:t>
            </a:r>
            <a:r>
              <a:rPr lang="es-AR" sz="1800" i="1" dirty="0" err="1" smtClean="0"/>
              <a:t>etc</a:t>
            </a:r>
            <a:r>
              <a:rPr lang="es-AR" sz="1800" i="1" dirty="0" smtClean="0"/>
              <a:t> )</a:t>
            </a:r>
            <a:endParaRPr lang="es-AR" sz="1800" dirty="0" smtClean="0"/>
          </a:p>
          <a:p>
            <a:pPr marL="514350" indent="-514350">
              <a:buFont typeface="Arial" charset="0"/>
              <a:buAutoNum type="arabicParenR"/>
              <a:defRPr/>
            </a:pPr>
            <a:r>
              <a:rPr lang="es-AR" sz="1800" dirty="0" smtClean="0"/>
              <a:t>Información por campaña </a:t>
            </a:r>
            <a:r>
              <a:rPr lang="es-AR" sz="1800" i="1" dirty="0" smtClean="0"/>
              <a:t>( El Dr. IRIBARNE en obra citada sobre RG.3342 menciona que “ si se informa mal la campaña de origen, la base de datos detecta la inconsistencia e invalida el recupero automático de IVA de la operación ya que impide la registración de los contratos conforme la RG. 2596 )</a:t>
            </a:r>
          </a:p>
          <a:p>
            <a:pPr marL="514350" indent="-514350">
              <a:buFont typeface="Arial" charset="0"/>
              <a:buAutoNum type="arabicParenR"/>
              <a:defRPr/>
            </a:pPr>
            <a:r>
              <a:rPr lang="es-AR" sz="1800" dirty="0" smtClean="0"/>
              <a:t>Ventas antes de la presentación de los plazos del 30/09;</a:t>
            </a:r>
          </a:p>
          <a:p>
            <a:pPr marL="514350" indent="-514350">
              <a:buFont typeface="Arial" charset="0"/>
              <a:buNone/>
              <a:defRPr/>
            </a:pPr>
            <a:r>
              <a:rPr lang="es-AR" sz="1800" b="1" dirty="0" smtClean="0"/>
              <a:t>RESPECTO DE LA CAPACIDAD PRODUCTIVA :</a:t>
            </a:r>
          </a:p>
          <a:p>
            <a:pPr marL="514350" indent="-514350">
              <a:buFont typeface="Arial" charset="0"/>
              <a:buAutoNum type="arabicParenR"/>
              <a:defRPr/>
            </a:pPr>
            <a:r>
              <a:rPr lang="es-AR" sz="1800" dirty="0" smtClean="0"/>
              <a:t>Destino posterior</a:t>
            </a:r>
          </a:p>
          <a:p>
            <a:pPr marL="514350" indent="-514350">
              <a:buFont typeface="Arial" charset="0"/>
              <a:buAutoNum type="arabicParenR"/>
              <a:defRPr/>
            </a:pPr>
            <a:r>
              <a:rPr lang="es-AR" sz="1800" dirty="0" smtClean="0"/>
              <a:t>Contratos atípicos ( arrendamientos en especie, contratos </a:t>
            </a:r>
            <a:r>
              <a:rPr lang="es-AR" sz="1800" dirty="0" err="1" smtClean="0"/>
              <a:t>parciarios</a:t>
            </a:r>
            <a:r>
              <a:rPr lang="es-AR" sz="1800" dirty="0" smtClean="0"/>
              <a:t> )</a:t>
            </a:r>
          </a:p>
          <a:p>
            <a:pPr marL="514350" indent="-514350">
              <a:buFont typeface="Arial" charset="0"/>
              <a:buAutoNum type="arabicParenR"/>
              <a:defRPr/>
            </a:pPr>
            <a:r>
              <a:rPr lang="es-AR" sz="1800" dirty="0" smtClean="0"/>
              <a:t>Verdeos-maíz y otros cultivos doble propósito</a:t>
            </a:r>
          </a:p>
          <a:p>
            <a:pPr marL="514350" indent="-514350">
              <a:buFont typeface="Arial" charset="0"/>
              <a:buAutoNum type="arabicParenR"/>
              <a:defRPr/>
            </a:pPr>
            <a:r>
              <a:rPr lang="es-AR" sz="1800" dirty="0" smtClean="0"/>
              <a:t>Sujetos obligados</a:t>
            </a:r>
          </a:p>
          <a:p>
            <a:pPr marL="514350" indent="-514350">
              <a:buFont typeface="Arial" charset="0"/>
              <a:buAutoNum type="arabicParenR"/>
              <a:defRPr/>
            </a:pPr>
            <a:r>
              <a:rPr lang="es-AR" sz="1800" dirty="0" smtClean="0"/>
              <a:t>Cruces con RG 2300 – Doble cultivo</a:t>
            </a:r>
          </a:p>
          <a:p>
            <a:pPr marL="514350" indent="-514350">
              <a:buFont typeface="Arial" charset="0"/>
              <a:buAutoNum type="arabicParenR"/>
              <a:defRPr/>
            </a:pPr>
            <a:r>
              <a:rPr lang="es-AR" sz="1800" dirty="0" smtClean="0"/>
              <a:t>Imágenes satelitales.</a:t>
            </a:r>
          </a:p>
          <a:p>
            <a:pPr>
              <a:defRPr/>
            </a:pPr>
            <a:r>
              <a:rPr lang="es-AR" sz="1200" dirty="0" smtClean="0"/>
              <a:t>(*) Fuente : Regímenes de información y controles sistémicos en el agro ; Dra. CP Claudia A.CHIARADÍA</a:t>
            </a:r>
          </a:p>
          <a:p>
            <a:pPr>
              <a:defRPr/>
            </a:pPr>
            <a:r>
              <a:rPr lang="es-AR" sz="1200" dirty="0" smtClean="0"/>
              <a:t>NOTA : lo escrito en cursiva ha sido adicionado por el autor del presente trabajo.</a:t>
            </a:r>
          </a:p>
          <a:p>
            <a:pPr>
              <a:buFont typeface="Arial" charset="0"/>
              <a:buNone/>
              <a:defRPr/>
            </a:pPr>
            <a:endParaRPr lang="es-AR" sz="2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Título"/>
          <p:cNvSpPr>
            <a:spLocks noGrp="1"/>
          </p:cNvSpPr>
          <p:nvPr>
            <p:ph type="title"/>
          </p:nvPr>
        </p:nvSpPr>
        <p:spPr>
          <a:xfrm>
            <a:off x="214313" y="285750"/>
            <a:ext cx="8229600" cy="571500"/>
          </a:xfrm>
        </p:spPr>
        <p:txBody>
          <a:bodyPr/>
          <a:lstStyle/>
          <a:p>
            <a:r>
              <a:rPr lang="es-AR" sz="3200" b="1" smtClean="0"/>
              <a:t>DIFERENCIAS ENTRE la RG 2750  y la RG3342</a:t>
            </a:r>
          </a:p>
        </p:txBody>
      </p:sp>
      <p:sp>
        <p:nvSpPr>
          <p:cNvPr id="3" name="2 Marcador de contenido"/>
          <p:cNvSpPr>
            <a:spLocks noGrp="1"/>
          </p:cNvSpPr>
          <p:nvPr>
            <p:ph idx="1"/>
          </p:nvPr>
        </p:nvSpPr>
        <p:spPr>
          <a:xfrm>
            <a:off x="357188" y="928688"/>
            <a:ext cx="8358187" cy="4525962"/>
          </a:xfrm>
        </p:spPr>
        <p:txBody>
          <a:bodyPr/>
          <a:lstStyle/>
          <a:p>
            <a:pPr marL="514350" indent="-514350">
              <a:buFont typeface="Arial" charset="0"/>
              <a:buNone/>
              <a:defRPr/>
            </a:pPr>
            <a:endParaRPr lang="es-AR" sz="1800" dirty="0" smtClean="0"/>
          </a:p>
          <a:p>
            <a:pPr marL="514350" indent="-514350" algn="just">
              <a:defRPr/>
            </a:pPr>
            <a:r>
              <a:rPr lang="es-AR" sz="2400" dirty="0" smtClean="0"/>
              <a:t>Mientras que la RG 2750 se debe cumplimentar respecto de TODOS LOS GRANOS no  destinados a la siembra, la RG 3342 se debe informar la producción de UNA DETERMINADA CAMPAÑA y  SOLAMENTE respecto del TRIGO, MAIZ, SOJA Y GIRASOL.</a:t>
            </a:r>
          </a:p>
          <a:p>
            <a:pPr marL="514350" indent="-514350">
              <a:defRPr/>
            </a:pPr>
            <a:r>
              <a:rPr lang="es-AR" sz="2400" dirty="0" smtClean="0"/>
              <a:t>La RG 2750 incluye TODAS LAS EXISTENCIAS DE GRANOS ( sin vender ) al 31/08 de cada año DIFERENCIADAS POR CAMPAÑA y la RG. 3342 incluye TODA LA PRODUCCION DE LA CAMPAÑA con independencia si al momento de informar se enajenó o se mantienen en existencia en el establecimiento o en un depósito de terceros.</a:t>
            </a:r>
          </a:p>
          <a:p>
            <a:pPr marL="514350" indent="-514350">
              <a:buFont typeface="Arial" charset="0"/>
              <a:buNone/>
              <a:defRPr/>
            </a:pPr>
            <a:endParaRPr lang="es-AR" sz="1800" dirty="0" smtClean="0"/>
          </a:p>
          <a:p>
            <a:pPr marL="514350" indent="-514350">
              <a:buFont typeface="Arial" charset="0"/>
              <a:buNone/>
              <a:defRPr/>
            </a:pPr>
            <a:r>
              <a:rPr lang="es-AR" sz="1800" dirty="0" smtClean="0"/>
              <a:t> </a:t>
            </a:r>
            <a:r>
              <a:rPr lang="es-AR" sz="1200" dirty="0" smtClean="0"/>
              <a:t>(*) Fuente : Consultorio Agropecuario  de ERREPAR  Febrero 2013  </a:t>
            </a:r>
            <a:r>
              <a:rPr lang="es-AR" sz="1200" dirty="0" err="1" smtClean="0"/>
              <a:t>ed.lanzamiento</a:t>
            </a:r>
            <a:r>
              <a:rPr lang="es-AR" sz="1200" dirty="0" smtClean="0"/>
              <a:t> ;  Dra. CP Josefina BAVERA Pág. 115</a:t>
            </a:r>
          </a:p>
          <a:p>
            <a:pPr>
              <a:buFont typeface="Arial" charset="0"/>
              <a:buNone/>
              <a:defRPr/>
            </a:pPr>
            <a:endParaRPr lang="es-AR" sz="2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Título"/>
          <p:cNvSpPr>
            <a:spLocks noGrp="1"/>
          </p:cNvSpPr>
          <p:nvPr>
            <p:ph type="title"/>
          </p:nvPr>
        </p:nvSpPr>
        <p:spPr>
          <a:xfrm>
            <a:off x="0" y="0"/>
            <a:ext cx="8229600" cy="714375"/>
          </a:xfrm>
        </p:spPr>
        <p:txBody>
          <a:bodyPr/>
          <a:lstStyle/>
          <a:p>
            <a:r>
              <a:rPr lang="es-AR" sz="3600" smtClean="0"/>
              <a:t>Casos especiales : RG 2750 y 3342</a:t>
            </a:r>
          </a:p>
        </p:txBody>
      </p:sp>
      <p:sp>
        <p:nvSpPr>
          <p:cNvPr id="3" name="2 Marcador de contenido"/>
          <p:cNvSpPr>
            <a:spLocks noGrp="1"/>
          </p:cNvSpPr>
          <p:nvPr>
            <p:ph idx="1"/>
          </p:nvPr>
        </p:nvSpPr>
        <p:spPr>
          <a:xfrm>
            <a:off x="214313" y="785813"/>
            <a:ext cx="8715375" cy="4500562"/>
          </a:xfrm>
        </p:spPr>
        <p:txBody>
          <a:bodyPr/>
          <a:lstStyle/>
          <a:p>
            <a:pPr marL="0" indent="-514350" defTabSz="0">
              <a:defRPr/>
            </a:pPr>
            <a:r>
              <a:rPr lang="es-AR" sz="1800" dirty="0" smtClean="0"/>
              <a:t>Caso de un productor que tiene sembrado maíz sin cosechar ( por humedad ) al 15/09/2013; no pudo</a:t>
            </a:r>
            <a:r>
              <a:rPr lang="es-AR" sz="1800" b="1" dirty="0" smtClean="0"/>
              <a:t> </a:t>
            </a:r>
            <a:r>
              <a:rPr lang="es-AR" sz="1800" dirty="0" smtClean="0"/>
              <a:t>informarlo como EXISTENCIA AL 31/08/2013 porque estaba en planta y luego no lo puede informar como PRODUCCION pues el aplicativo bloquea tal posibilidad desde el día 31/08 inclusive.</a:t>
            </a:r>
          </a:p>
          <a:p>
            <a:pPr marL="514350" indent="-514350">
              <a:buFont typeface="Arial" charset="0"/>
              <a:buNone/>
              <a:defRPr/>
            </a:pPr>
            <a:endParaRPr lang="es-AR" sz="1800" dirty="0" smtClean="0"/>
          </a:p>
          <a:p>
            <a:pPr marL="514350" indent="-514350">
              <a:buFont typeface="Arial" charset="0"/>
              <a:buNone/>
              <a:defRPr/>
            </a:pPr>
            <a:r>
              <a:rPr lang="es-AR" sz="1800" dirty="0" smtClean="0"/>
              <a:t>SOLUCIONES : </a:t>
            </a:r>
          </a:p>
          <a:p>
            <a:pPr marL="514350" indent="-514350">
              <a:buFont typeface="Arial" charset="0"/>
              <a:buNone/>
              <a:defRPr/>
            </a:pPr>
            <a:endParaRPr lang="es-AR" sz="1800" dirty="0" smtClean="0"/>
          </a:p>
          <a:p>
            <a:pPr marL="514350" indent="-514350">
              <a:buFont typeface="Arial" charset="0"/>
              <a:buAutoNum type="arabicParenR"/>
              <a:defRPr/>
            </a:pPr>
            <a:r>
              <a:rPr lang="es-AR" sz="1800" dirty="0" smtClean="0"/>
              <a:t>Si lo cosecha antes del 30/09 podría incorporarlo como existencia al 31/08 y por </a:t>
            </a:r>
            <a:r>
              <a:rPr lang="es-AR" sz="1800" dirty="0" err="1" smtClean="0"/>
              <a:t>multinota</a:t>
            </a:r>
            <a:r>
              <a:rPr lang="es-AR" sz="1800" dirty="0" smtClean="0"/>
              <a:t> informar la causa de la DD.JJ de PRODUCCION  fuera del vencimiento establecido, ( adjuntando por ej. Factura de la recolección ); esto le solucionaría el STOCK DISPONIBLE EN SU CTA.CTE.GRANARIA si quisiera vender a la vez que justificaría la diferencia y estaría subsanando el incumplimiento de la RG 3342 y evitaría ser suspendido en el RFOG.</a:t>
            </a:r>
          </a:p>
          <a:p>
            <a:pPr marL="514350" indent="-514350">
              <a:buFont typeface="Arial" charset="0"/>
              <a:buAutoNum type="arabicParenR"/>
              <a:defRPr/>
            </a:pPr>
            <a:r>
              <a:rPr lang="es-AR" sz="1800" dirty="0" smtClean="0"/>
              <a:t>Si lo cosecha después del 30/09 deberá incorporarlo todo </a:t>
            </a:r>
            <a:r>
              <a:rPr lang="es-AR" sz="1800" dirty="0" err="1" smtClean="0"/>
              <a:t>via</a:t>
            </a:r>
            <a:r>
              <a:rPr lang="es-AR" sz="1800" dirty="0" smtClean="0"/>
              <a:t> </a:t>
            </a:r>
            <a:r>
              <a:rPr lang="es-AR" sz="1800" dirty="0" err="1" smtClean="0"/>
              <a:t>multinota</a:t>
            </a:r>
            <a:r>
              <a:rPr lang="es-AR" sz="1800" dirty="0" smtClean="0"/>
              <a:t> con la justificación aludida.</a:t>
            </a:r>
          </a:p>
          <a:p>
            <a:pPr marL="514350" indent="-514350">
              <a:buFont typeface="Arial" charset="0"/>
              <a:buNone/>
              <a:defRPr/>
            </a:pPr>
            <a:r>
              <a:rPr lang="es-AR" sz="1800" dirty="0" smtClean="0"/>
              <a:t>NOTA : este caso real fue consultado hace sobre fines de agosto a AFIP DGI y es un caso que no está resuelto en el sistema. De todas maneras –al menos por ahora – se le da mayor preponderancia al tema de EXISTENCIAS a los fines de autorizar la emisión de la liquidación primaria.</a:t>
            </a:r>
            <a:endParaRPr lang="es-AR" sz="20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Título"/>
          <p:cNvSpPr>
            <a:spLocks noGrp="1"/>
          </p:cNvSpPr>
          <p:nvPr>
            <p:ph type="title"/>
          </p:nvPr>
        </p:nvSpPr>
        <p:spPr>
          <a:xfrm>
            <a:off x="285750" y="71438"/>
            <a:ext cx="8858250" cy="1500187"/>
          </a:xfrm>
        </p:spPr>
        <p:txBody>
          <a:bodyPr/>
          <a:lstStyle/>
          <a:p>
            <a:r>
              <a:rPr lang="es-AR" sz="3200" smtClean="0"/>
              <a:t>Casos especiales : UCESCI  ( Unidad de coordinación y evaluación de subsidios al consumo interno )</a:t>
            </a:r>
          </a:p>
        </p:txBody>
      </p:sp>
      <p:sp>
        <p:nvSpPr>
          <p:cNvPr id="71683" name="2 Marcador de contenido"/>
          <p:cNvSpPr>
            <a:spLocks noGrp="1"/>
          </p:cNvSpPr>
          <p:nvPr>
            <p:ph idx="1"/>
          </p:nvPr>
        </p:nvSpPr>
        <p:spPr>
          <a:xfrm>
            <a:off x="285750" y="1714500"/>
            <a:ext cx="8643938" cy="4643438"/>
          </a:xfrm>
        </p:spPr>
        <p:txBody>
          <a:bodyPr/>
          <a:lstStyle/>
          <a:p>
            <a:pPr marL="0" indent="-514350" defTabSz="0"/>
            <a:r>
              <a:rPr lang="es-AR" sz="2000" smtClean="0"/>
              <a:t>A principios de año se publicó en la página web de la UCESCI un COMUNICADO informando que a partir del 1 y hasta el 15/02/2013 los productores, acopiadores y exportadores de trigo debían completar y presentar la DDJJ de tenencia física con todo el grano en stock al 31/01/2013.</a:t>
            </a:r>
          </a:p>
          <a:p>
            <a:pPr marL="0" indent="-514350" defTabSz="0"/>
            <a:endParaRPr lang="es-AR" sz="2000" smtClean="0"/>
          </a:p>
          <a:p>
            <a:pPr marL="0" indent="-514350" defTabSz="0"/>
            <a:r>
              <a:rPr lang="es-AR" sz="2000" smtClean="0"/>
              <a:t>Instructivo y formularios en </a:t>
            </a:r>
            <a:r>
              <a:rPr lang="es-AR" sz="2000" smtClean="0">
                <a:hlinkClick r:id="rId2"/>
              </a:rPr>
              <a:t>www.ucesci.gob.ar</a:t>
            </a:r>
            <a:endParaRPr lang="es-AR" sz="2000" smtClean="0"/>
          </a:p>
          <a:p>
            <a:pPr marL="0" indent="-514350" defTabSz="0"/>
            <a:endParaRPr lang="es-AR" sz="2000" smtClean="0"/>
          </a:p>
          <a:p>
            <a:pPr marL="0" indent="-514350" defTabSz="0"/>
            <a:r>
              <a:rPr lang="es-AR" sz="2000" smtClean="0"/>
              <a:t>Se destaca que NO ES UNA NORMA PUBLICADA EN EL BO sino un comunicado en al página web citada (*)</a:t>
            </a:r>
          </a:p>
          <a:p>
            <a:pPr marL="0" indent="-514350" defTabSz="0"/>
            <a:endParaRPr lang="es-AR" sz="2000" smtClean="0"/>
          </a:p>
          <a:p>
            <a:pPr marL="0" indent="-514350" defTabSz="0"/>
            <a:endParaRPr lang="es-AR" sz="2000" smtClean="0"/>
          </a:p>
          <a:p>
            <a:pPr marL="0" indent="-514350" defTabSz="0"/>
            <a:r>
              <a:rPr lang="es-AR" sz="2000" smtClean="0"/>
              <a:t>(*) Fuente : Consultorio Agropecuario  de ERREPAR  Febrero 2013  ed.lanzamiento ;  Pág. 7.</a:t>
            </a:r>
            <a:endParaRPr lang="es-AR" sz="2400" smtClean="0"/>
          </a:p>
          <a:p>
            <a:pPr marL="0" indent="-514350" defTabSz="0"/>
            <a:endParaRPr lang="es-AR" sz="2000" smtClean="0"/>
          </a:p>
          <a:p>
            <a:pPr marL="0" indent="-514350" defTabSz="0"/>
            <a:endParaRPr lang="es-AR" sz="2000" smtClean="0"/>
          </a:p>
          <a:p>
            <a:pPr marL="0" indent="-514350" defTabSz="0"/>
            <a:endParaRPr lang="es-AR"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r>
              <a:rPr lang="es-AR" smtClean="0"/>
              <a:t>FELICITACIONES	</a:t>
            </a:r>
          </a:p>
        </p:txBody>
      </p:sp>
      <p:sp>
        <p:nvSpPr>
          <p:cNvPr id="8195" name="2 Marcador de contenido"/>
          <p:cNvSpPr>
            <a:spLocks noGrp="1"/>
          </p:cNvSpPr>
          <p:nvPr>
            <p:ph idx="1"/>
          </p:nvPr>
        </p:nvSpPr>
        <p:spPr/>
        <p:txBody>
          <a:bodyPr/>
          <a:lstStyle/>
          <a:p>
            <a:pPr algn="just" eaLnBrk="1" hangingPunct="1"/>
            <a:r>
              <a:rPr lang="es-AR" smtClean="0"/>
              <a:t>A nuestro CONSEJO y a nuestra UNIVERSIDAD no sólo por el evento en sí mismo sino también porque el mismo </a:t>
            </a:r>
            <a:r>
              <a:rPr lang="es-AR" b="1" smtClean="0"/>
              <a:t>sea organizado en forma CONJUNTA. </a:t>
            </a:r>
          </a:p>
          <a:p>
            <a:pPr algn="just" eaLnBrk="1" hangingPunct="1"/>
            <a:r>
              <a:rPr lang="es-AR" smtClean="0"/>
              <a:t>Esto constituye un mensaje implícito de lo que necesitamos como país : </a:t>
            </a:r>
            <a:r>
              <a:rPr lang="es-AR" b="1" smtClean="0"/>
              <a:t>unirnos y trabajar todos juntos.</a:t>
            </a:r>
            <a:endParaRPr lang="es-AR" smtClean="0"/>
          </a:p>
          <a:p>
            <a:pPr algn="just" eaLnBrk="1" hangingPunct="1"/>
            <a:r>
              <a:rPr lang="es-AR" smtClean="0"/>
              <a:t>“ Ninguno de nosotros es tan bueno como todos nosotros “ ( Ray KROC).</a:t>
            </a:r>
          </a:p>
          <a:p>
            <a:pPr algn="just" eaLnBrk="1" hangingPunct="1"/>
            <a:endParaRPr lang="es-AR"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Título"/>
          <p:cNvSpPr>
            <a:spLocks noGrp="1"/>
          </p:cNvSpPr>
          <p:nvPr>
            <p:ph type="title"/>
          </p:nvPr>
        </p:nvSpPr>
        <p:spPr>
          <a:xfrm>
            <a:off x="285750" y="71438"/>
            <a:ext cx="8858250" cy="1500187"/>
          </a:xfrm>
        </p:spPr>
        <p:txBody>
          <a:bodyPr/>
          <a:lstStyle/>
          <a:p>
            <a:r>
              <a:rPr lang="es-AR" sz="3200" smtClean="0"/>
              <a:t>Casos especiales : UCESCI  ( Unidad de coordinación y evaluación de subsidios al consumo interno )</a:t>
            </a:r>
          </a:p>
        </p:txBody>
      </p:sp>
      <p:sp>
        <p:nvSpPr>
          <p:cNvPr id="72707" name="2 Marcador de contenido"/>
          <p:cNvSpPr>
            <a:spLocks noGrp="1"/>
          </p:cNvSpPr>
          <p:nvPr>
            <p:ph idx="1"/>
          </p:nvPr>
        </p:nvSpPr>
        <p:spPr>
          <a:xfrm>
            <a:off x="285750" y="1785938"/>
            <a:ext cx="8429625" cy="4357687"/>
          </a:xfrm>
        </p:spPr>
        <p:txBody>
          <a:bodyPr/>
          <a:lstStyle/>
          <a:p>
            <a:pPr marL="0" indent="-514350" defTabSz="0"/>
            <a:r>
              <a:rPr lang="es-AR" sz="2000" smtClean="0"/>
              <a:t>Visitada la página en el día de ayer sobre TRIGO nada dice y solamente una solapa se refiere al MAIZ con un cartel de AVISO que la presente DDJJ  es complementaria a al declaración de PRODUCCION Y STOCK de maíz, formulario A, presentada al  31/05/2013. </a:t>
            </a:r>
          </a:p>
          <a:p>
            <a:pPr marL="0" indent="-514350" defTabSz="0"/>
            <a:endParaRPr lang="es-AR" sz="2000" smtClean="0"/>
          </a:p>
          <a:p>
            <a:pPr marL="0" indent="-514350" defTabSz="0"/>
            <a:r>
              <a:rPr lang="es-AR" sz="2000" smtClean="0"/>
              <a:t>Al comenzar aclara que “ la DDJJ de producción y tenencia de maíz se encuadra en el marco del convenio tendiente a incentivar las exportaciones de maíz firmado en el mes de marzo de 2012…..</a:t>
            </a:r>
          </a:p>
          <a:p>
            <a:pPr marL="0" indent="-514350" defTabSz="0"/>
            <a:endParaRPr lang="es-AR" sz="2000" smtClean="0"/>
          </a:p>
          <a:p>
            <a:pPr marL="0" indent="-514350" defTabSz="0"/>
            <a:endParaRPr lang="es-AR" sz="2000" smtClean="0"/>
          </a:p>
          <a:p>
            <a:pPr marL="0" indent="-514350" defTabSz="0"/>
            <a:endParaRPr lang="es-AR" sz="20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Título"/>
          <p:cNvSpPr>
            <a:spLocks noGrp="1"/>
          </p:cNvSpPr>
          <p:nvPr>
            <p:ph type="title"/>
          </p:nvPr>
        </p:nvSpPr>
        <p:spPr>
          <a:xfrm>
            <a:off x="0" y="71438"/>
            <a:ext cx="8786813" cy="1928812"/>
          </a:xfrm>
        </p:spPr>
        <p:txBody>
          <a:bodyPr/>
          <a:lstStyle/>
          <a:p>
            <a:r>
              <a:rPr lang="es-AR" sz="3600" smtClean="0"/>
              <a:t> RG 2750 y 3342 “ Certificaciones para AFIP requerirán la firma de INGENIEROS AGRONOMOS “</a:t>
            </a:r>
            <a:br>
              <a:rPr lang="es-AR" sz="3600" smtClean="0"/>
            </a:br>
            <a:endParaRPr lang="es-AR" sz="3600" smtClean="0"/>
          </a:p>
        </p:txBody>
      </p:sp>
      <p:sp>
        <p:nvSpPr>
          <p:cNvPr id="73731" name="2 Marcador de contenido"/>
          <p:cNvSpPr>
            <a:spLocks noGrp="1"/>
          </p:cNvSpPr>
          <p:nvPr>
            <p:ph idx="1"/>
          </p:nvPr>
        </p:nvSpPr>
        <p:spPr>
          <a:xfrm>
            <a:off x="428625" y="1714500"/>
            <a:ext cx="8429625" cy="5143500"/>
          </a:xfrm>
        </p:spPr>
        <p:txBody>
          <a:bodyPr/>
          <a:lstStyle/>
          <a:p>
            <a:pPr marL="0" indent="-514350" defTabSz="0"/>
            <a:endParaRPr lang="es-AR" sz="1800" smtClean="0"/>
          </a:p>
          <a:p>
            <a:pPr marL="0" indent="-514350" defTabSz="0">
              <a:buFont typeface="Arial" charset="0"/>
              <a:buNone/>
            </a:pPr>
            <a:r>
              <a:rPr lang="es-AR" sz="1800" smtClean="0"/>
              <a:t>Productores de la vecina provincia de CORDOBA enviaron copia de un artículo publicado en “ CAMPO &amp; SOCIEDAD “ muy preocupados ya que allí se establece que el COLEGIO DE INGENIEROS AGRONOMOS DE LA PCIA. DE CORDOBA ( CIAPC) procedió a confeccionar herramientas o documentos que sistematicen la información agropecuaria que regularmente debe presentar el productor ante la exigencias de AFIP; Documentación cuya diagramación y contenido fue consensuada por funcionarios de AFIP e implica haber efectuado los aportes correspondientes al CIAPC del 5% así como los respectivos en cumplimiento de la Ley de la Caja de Previsión ley 8.470.</a:t>
            </a:r>
          </a:p>
          <a:p>
            <a:pPr marL="0" indent="-514350" defTabSz="0">
              <a:buFont typeface="Arial" charset="0"/>
              <a:buNone/>
            </a:pPr>
            <a:endParaRPr lang="es-AR" sz="1800" smtClean="0"/>
          </a:p>
          <a:p>
            <a:pPr marL="0" indent="-514350" defTabSz="0">
              <a:buFont typeface="Arial" charset="0"/>
              <a:buNone/>
            </a:pPr>
            <a:r>
              <a:rPr lang="es-AR" sz="1800" smtClean="0"/>
              <a:t>Los modelos de certificaciones están disponibles en la página Web institucional del Colegio ( </a:t>
            </a:r>
            <a:r>
              <a:rPr lang="es-AR" sz="1800" smtClean="0">
                <a:hlinkClick r:id="rId2"/>
              </a:rPr>
              <a:t>www.ciacordoba.org.ar</a:t>
            </a:r>
            <a:r>
              <a:rPr lang="es-AR" sz="1800" smtClean="0"/>
              <a:t>) y son tres :</a:t>
            </a:r>
          </a:p>
          <a:p>
            <a:pPr marL="0" indent="-514350" defTabSz="0">
              <a:buFont typeface="Arial" charset="0"/>
              <a:buAutoNum type="arabicParenR"/>
            </a:pPr>
            <a:r>
              <a:rPr lang="es-AR" sz="1800" smtClean="0"/>
              <a:t>CERTIFICADO DE CUALIDAD DEL CULTIVO</a:t>
            </a:r>
          </a:p>
          <a:p>
            <a:pPr marL="0" indent="-514350" defTabSz="0">
              <a:buFont typeface="Arial" charset="0"/>
              <a:buAutoNum type="arabicParenR"/>
            </a:pPr>
            <a:r>
              <a:rPr lang="es-AR" sz="1800" smtClean="0"/>
              <a:t>CERTIFICADO DE RENDIMIENTO DE COSECHA PRESUNTA</a:t>
            </a:r>
          </a:p>
          <a:p>
            <a:pPr marL="0" indent="-514350" defTabSz="0">
              <a:buFont typeface="Arial" charset="0"/>
              <a:buAutoNum type="arabicParenR"/>
            </a:pPr>
            <a:r>
              <a:rPr lang="es-AR" sz="1800" smtClean="0"/>
              <a:t>CERTIFICADO DE EXISTENCIA DE GRANO ALMACENADO.</a:t>
            </a:r>
          </a:p>
          <a:p>
            <a:pPr marL="0" indent="-514350" defTabSz="0">
              <a:buFont typeface="Arial" charset="0"/>
              <a:buNone/>
            </a:pPr>
            <a:r>
              <a:rPr lang="es-AR" sz="1800" smtClean="0"/>
              <a:t>NOTA : se ingresó al sitio pero remite a un panel de AUTOGESTION el cual a su vez requiere una clave ( matriculado ).</a:t>
            </a:r>
          </a:p>
          <a:p>
            <a:pPr marL="0" indent="-514350" defTabSz="0">
              <a:buFont typeface="Arial" charset="0"/>
              <a:buNone/>
            </a:pPr>
            <a:endParaRPr lang="es-AR" sz="1800" smtClean="0"/>
          </a:p>
          <a:p>
            <a:pPr marL="0" indent="-514350" defTabSz="0">
              <a:buFont typeface="Arial" charset="0"/>
              <a:buNone/>
            </a:pPr>
            <a:endParaRPr lang="es-AR" sz="1800" smtClean="0"/>
          </a:p>
          <a:p>
            <a:pPr marL="0" indent="-514350" defTabSz="0">
              <a:buFont typeface="Arial" charset="0"/>
              <a:buNone/>
            </a:pPr>
            <a:endParaRPr lang="es-AR" sz="1800" smtClean="0"/>
          </a:p>
          <a:p>
            <a:pPr marL="0" indent="-514350" defTabSz="0"/>
            <a:endParaRPr lang="es-AR" sz="1800" smtClean="0"/>
          </a:p>
          <a:p>
            <a:pPr marL="0" indent="-514350" defTabSz="0"/>
            <a:endParaRPr lang="es-AR" sz="1800" smtClean="0"/>
          </a:p>
          <a:p>
            <a:pPr marL="0" indent="-514350" defTabSz="0"/>
            <a:endParaRPr lang="es-AR" sz="180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Título"/>
          <p:cNvSpPr>
            <a:spLocks noGrp="1"/>
          </p:cNvSpPr>
          <p:nvPr>
            <p:ph type="title"/>
          </p:nvPr>
        </p:nvSpPr>
        <p:spPr>
          <a:xfrm>
            <a:off x="214313" y="285750"/>
            <a:ext cx="8229600" cy="571500"/>
          </a:xfrm>
        </p:spPr>
        <p:txBody>
          <a:bodyPr/>
          <a:lstStyle/>
          <a:p>
            <a:r>
              <a:rPr lang="es-AR" sz="3200" b="1" smtClean="0"/>
              <a:t>INFORMACION DE TERCEROS </a:t>
            </a:r>
          </a:p>
        </p:txBody>
      </p:sp>
      <p:sp>
        <p:nvSpPr>
          <p:cNvPr id="74755" name="2 Marcador de contenido"/>
          <p:cNvSpPr>
            <a:spLocks noGrp="1"/>
          </p:cNvSpPr>
          <p:nvPr>
            <p:ph idx="1"/>
          </p:nvPr>
        </p:nvSpPr>
        <p:spPr>
          <a:xfrm>
            <a:off x="357188" y="928688"/>
            <a:ext cx="8358187" cy="4525962"/>
          </a:xfrm>
        </p:spPr>
        <p:txBody>
          <a:bodyPr/>
          <a:lstStyle/>
          <a:p>
            <a:pPr marL="514350" indent="-514350">
              <a:buFont typeface="Arial" charset="0"/>
              <a:buNone/>
            </a:pPr>
            <a:endParaRPr lang="es-AR" sz="1800" smtClean="0"/>
          </a:p>
          <a:p>
            <a:pPr marL="514350" indent="-514350" algn="just"/>
            <a:r>
              <a:rPr lang="es-AR" sz="2400" u="sng" smtClean="0"/>
              <a:t>En los últimos años el sector agropecuario pasó de no informar prácticamente nada a informar todo.</a:t>
            </a:r>
          </a:p>
          <a:p>
            <a:pPr marL="514350" indent="-514350" algn="just"/>
            <a:r>
              <a:rPr lang="es-AR" sz="2400" smtClean="0"/>
              <a:t>El productor por su lado ha incrementado, en su contabilidad diaria, regímenes de información de todo tipo, sumándose como agente de información al resto de los sectores de la cadena comercial.</a:t>
            </a:r>
          </a:p>
          <a:p>
            <a:pPr marL="514350" indent="-514350" algn="just"/>
            <a:r>
              <a:rPr lang="es-AR" sz="2400" smtClean="0"/>
              <a:t>Los acopios informan en forma diaria las CARTAS DE PORTE RECIBIDAS, en forma semanal la confección de F.1116/A/B/C/RT y/ liquidaciones primarias y la registración de los contratos.</a:t>
            </a:r>
          </a:p>
          <a:p>
            <a:pPr marL="514350" indent="-514350">
              <a:buFont typeface="Arial" charset="0"/>
              <a:buNone/>
            </a:pPr>
            <a:endParaRPr lang="es-AR" sz="1800" smtClean="0"/>
          </a:p>
          <a:p>
            <a:pPr marL="514350" indent="-514350">
              <a:buFont typeface="Arial" charset="0"/>
              <a:buNone/>
            </a:pPr>
            <a:endParaRPr lang="es-AR" sz="1800" smtClean="0"/>
          </a:p>
          <a:p>
            <a:pPr marL="514350" indent="-514350">
              <a:buFont typeface="Arial" charset="0"/>
              <a:buNone/>
            </a:pPr>
            <a:r>
              <a:rPr lang="es-AR" sz="1800" smtClean="0"/>
              <a:t>(*) Fuente : Consultorio Agropecuario  de ERREPAR  Febrero 2013  ed.lanzamiento ;  Dr. CP Ariel G.PERISSET Pág. 75/79.</a:t>
            </a:r>
            <a:endParaRPr lang="es-AR" sz="200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Título"/>
          <p:cNvSpPr>
            <a:spLocks noGrp="1"/>
          </p:cNvSpPr>
          <p:nvPr>
            <p:ph type="title"/>
          </p:nvPr>
        </p:nvSpPr>
        <p:spPr>
          <a:xfrm>
            <a:off x="214313" y="285750"/>
            <a:ext cx="8229600" cy="571500"/>
          </a:xfrm>
        </p:spPr>
        <p:txBody>
          <a:bodyPr/>
          <a:lstStyle/>
          <a:p>
            <a:r>
              <a:rPr lang="es-AR" sz="3200" b="1" smtClean="0"/>
              <a:t>INFORMACION DE TERCEROS </a:t>
            </a:r>
          </a:p>
        </p:txBody>
      </p:sp>
      <p:sp>
        <p:nvSpPr>
          <p:cNvPr id="75779" name="2 Marcador de contenido"/>
          <p:cNvSpPr>
            <a:spLocks noGrp="1"/>
          </p:cNvSpPr>
          <p:nvPr>
            <p:ph idx="1"/>
          </p:nvPr>
        </p:nvSpPr>
        <p:spPr>
          <a:xfrm>
            <a:off x="214313" y="857250"/>
            <a:ext cx="8715375" cy="6000750"/>
          </a:xfrm>
        </p:spPr>
        <p:txBody>
          <a:bodyPr/>
          <a:lstStyle/>
          <a:p>
            <a:pPr marL="514350" indent="-514350"/>
            <a:r>
              <a:rPr lang="es-AR" sz="2000" smtClean="0"/>
              <a:t>En resumen, el autor concluye diciendo que “ el órgano fiscalizador cuenta con una inmensidad de datos de los productores agropecuarios que le permiten detectar inconsistencias propias del sector, como por ejemplo : producción granaria, valores de ventas  de los granos, existencias de stock, ingresos de los productores monotributistas </a:t>
            </a:r>
            <a:r>
              <a:rPr lang="es-AR" sz="2000" b="1" i="1" smtClean="0"/>
              <a:t>(1) </a:t>
            </a:r>
            <a:r>
              <a:rPr lang="es-AR" sz="2000" smtClean="0"/>
              <a:t>para ver su categorización y hasta su exclusión del régimen, controlar las transferencias entre productores si cumplen con toda la normativa al respecto, etc.  Bajo este enfoque, </a:t>
            </a:r>
            <a:r>
              <a:rPr lang="es-AR" sz="2000" b="1" i="1" smtClean="0"/>
              <a:t>a los que asesoramos a productores agropecuarios, poder conocer la información que le llega al Fisco desde otro integrante de la cadena comercial nos ayudará a afianzar nuestra tarea de prevención </a:t>
            </a:r>
            <a:r>
              <a:rPr lang="es-AR" sz="2000" smtClean="0"/>
              <a:t>y saber cómo estamos siendo controlados “.</a:t>
            </a:r>
          </a:p>
          <a:p>
            <a:pPr marL="514350" indent="-514350">
              <a:buFont typeface="Arial" charset="0"/>
              <a:buNone/>
            </a:pPr>
            <a:r>
              <a:rPr lang="es-AR" sz="1800" smtClean="0"/>
              <a:t>(*) Fuente : Consultorio Agropecuario  de ERREPAR  Febrero 2013  ed.lanzamiento ;  Dr. CP Ariel G.PERISSET Pág. 75/79. </a:t>
            </a:r>
            <a:r>
              <a:rPr lang="es-AR" sz="2000" smtClean="0"/>
              <a:t>NOTA : lo escrito en negrita cursiva ha sido resaltado por el autor del presente trabajo.</a:t>
            </a:r>
          </a:p>
          <a:p>
            <a:pPr marL="514350" indent="-514350">
              <a:buFont typeface="Arial" charset="0"/>
              <a:buNone/>
            </a:pPr>
            <a:r>
              <a:rPr lang="es-AR" sz="2000" b="1" i="1" smtClean="0"/>
              <a:t>(1) </a:t>
            </a:r>
            <a:r>
              <a:rPr lang="es-AR" sz="2000" i="1" smtClean="0"/>
              <a:t>Vg. RG 2616 ( BO 01/06/2009) =&gt; pagos acumulados en los últimos doce meses sean superiores al tope establecido en la categoría máxima de la actividad de que se trate debe retener 35% de IG – sin mínimo -  y 21% de IVA. Si el ARRENDATARIO omite retener es pasible de suspension/exclusión del RFOG de la RG 2300.</a:t>
            </a:r>
            <a:endParaRPr lang="es-AR" sz="2000" b="1" i="1"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Título"/>
          <p:cNvSpPr>
            <a:spLocks noGrp="1"/>
          </p:cNvSpPr>
          <p:nvPr>
            <p:ph type="title"/>
          </p:nvPr>
        </p:nvSpPr>
        <p:spPr/>
        <p:txBody>
          <a:bodyPr/>
          <a:lstStyle/>
          <a:p>
            <a:r>
              <a:rPr lang="es-AR" b="1" smtClean="0"/>
              <a:t>Formularios de uso interno </a:t>
            </a:r>
            <a:r>
              <a:rPr lang="es-AR" smtClean="0"/>
              <a:t> </a:t>
            </a:r>
          </a:p>
        </p:txBody>
      </p:sp>
      <p:sp>
        <p:nvSpPr>
          <p:cNvPr id="76803" name="2 Marcador de contenido"/>
          <p:cNvSpPr>
            <a:spLocks noGrp="1"/>
          </p:cNvSpPr>
          <p:nvPr>
            <p:ph idx="1"/>
          </p:nvPr>
        </p:nvSpPr>
        <p:spPr>
          <a:xfrm>
            <a:off x="457200" y="1600200"/>
            <a:ext cx="8472488" cy="4525963"/>
          </a:xfrm>
        </p:spPr>
        <p:txBody>
          <a:bodyPr/>
          <a:lstStyle/>
          <a:p>
            <a:r>
              <a:rPr lang="es-AR" smtClean="0"/>
              <a:t>Planilla de control interno del estudio :</a:t>
            </a:r>
          </a:p>
          <a:p>
            <a:pPr>
              <a:buFont typeface="Arial" charset="0"/>
              <a:buNone/>
            </a:pPr>
            <a:r>
              <a:rPr lang="es-AR" smtClean="0"/>
              <a:t>	Se adicionó a la planilla-resumen general de las DDJJ </a:t>
            </a:r>
            <a:r>
              <a:rPr lang="es-AR" b="1" smtClean="0"/>
              <a:t>presentadas una específica por cliente a efectos quede registrada la información a declarar con su firma estampada </a:t>
            </a:r>
            <a:r>
              <a:rPr lang="es-AR" smtClean="0"/>
              <a:t>con el objetivo de contar con un respaldo fehaciente de la misma dada las graves consecuencias derivadas de los incumplimientos, omisiones y/o contradicciones que puedan acontecer.</a:t>
            </a:r>
          </a:p>
          <a:p>
            <a:r>
              <a:rPr lang="es-AR" smtClean="0">
                <a:hlinkClick r:id="rId2" action="ppaction://hlinkfile"/>
              </a:rPr>
              <a:t>FORMULARIOS_RG2750_final.xls</a:t>
            </a:r>
            <a:endParaRPr lang="es-AR"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Título"/>
          <p:cNvSpPr>
            <a:spLocks noGrp="1"/>
          </p:cNvSpPr>
          <p:nvPr>
            <p:ph type="title"/>
          </p:nvPr>
        </p:nvSpPr>
        <p:spPr>
          <a:xfrm>
            <a:off x="571500" y="357188"/>
            <a:ext cx="8229600" cy="1143000"/>
          </a:xfrm>
        </p:spPr>
        <p:txBody>
          <a:bodyPr/>
          <a:lstStyle/>
          <a:p>
            <a:r>
              <a:rPr lang="es-AR" smtClean="0"/>
              <a:t>Formulario para carga datos de Producción soja, maíz y girasol</a:t>
            </a:r>
          </a:p>
        </p:txBody>
      </p:sp>
      <p:pic>
        <p:nvPicPr>
          <p:cNvPr id="77827" name="Picture 2" descr="C:\Users\Easy\Desktop\II_CONGRESO_PROVINCIAL\20130904094856415.tif"/>
          <p:cNvPicPr>
            <a:picLocks noGrp="1" noChangeAspect="1" noChangeArrowheads="1"/>
          </p:cNvPicPr>
          <p:nvPr>
            <p:ph idx="1"/>
          </p:nvPr>
        </p:nvPicPr>
        <p:blipFill>
          <a:blip r:embed="rId2"/>
          <a:srcRect/>
          <a:stretch>
            <a:fillRect/>
          </a:stretch>
        </p:blipFill>
        <p:spPr>
          <a:xfrm>
            <a:off x="500063" y="1643063"/>
            <a:ext cx="8072437" cy="4483100"/>
          </a:xfrm>
          <a:noFill/>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Título"/>
          <p:cNvSpPr>
            <a:spLocks noGrp="1"/>
          </p:cNvSpPr>
          <p:nvPr>
            <p:ph type="title"/>
          </p:nvPr>
        </p:nvSpPr>
        <p:spPr/>
        <p:txBody>
          <a:bodyPr/>
          <a:lstStyle/>
          <a:p>
            <a:r>
              <a:rPr lang="es-AR" smtClean="0"/>
              <a:t>Formulario CONTROL carga datos de Producción soja, maíz y girasol</a:t>
            </a:r>
          </a:p>
        </p:txBody>
      </p:sp>
      <p:pic>
        <p:nvPicPr>
          <p:cNvPr id="78851" name="Picture 2" descr="C:\Users\Easy\Desktop\II_CONGRESO_PROVINCIAL\20130904094914763.tif"/>
          <p:cNvPicPr>
            <a:picLocks noGrp="1" noChangeAspect="1" noChangeArrowheads="1"/>
          </p:cNvPicPr>
          <p:nvPr>
            <p:ph idx="1"/>
          </p:nvPr>
        </p:nvPicPr>
        <p:blipFill>
          <a:blip r:embed="rId2"/>
          <a:srcRect/>
          <a:stretch>
            <a:fillRect/>
          </a:stretch>
        </p:blipFill>
        <p:spPr>
          <a:xfrm>
            <a:off x="285750" y="1643063"/>
            <a:ext cx="8643938" cy="4714875"/>
          </a:xfrm>
          <a:noFill/>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Título"/>
          <p:cNvSpPr>
            <a:spLocks noGrp="1"/>
          </p:cNvSpPr>
          <p:nvPr>
            <p:ph type="title"/>
          </p:nvPr>
        </p:nvSpPr>
        <p:spPr>
          <a:xfrm>
            <a:off x="500063" y="274638"/>
            <a:ext cx="8229600" cy="1725612"/>
          </a:xfrm>
        </p:spPr>
        <p:txBody>
          <a:bodyPr/>
          <a:lstStyle/>
          <a:p>
            <a:r>
              <a:rPr lang="es-AR" sz="3600" smtClean="0"/>
              <a:t>Formulario para carga datos de Existencias de granos (anexo I RG 2750)</a:t>
            </a:r>
            <a:r>
              <a:rPr lang="es-AR" smtClean="0"/>
              <a:t/>
            </a:r>
            <a:br>
              <a:rPr lang="es-AR" smtClean="0"/>
            </a:br>
            <a:endParaRPr lang="es-AR" smtClean="0"/>
          </a:p>
        </p:txBody>
      </p:sp>
      <p:pic>
        <p:nvPicPr>
          <p:cNvPr id="79875" name="Picture 2" descr="C:\Users\Easy\Desktop\II_CONGRESO_PROVINCIAL\20130904094933262.tif"/>
          <p:cNvPicPr>
            <a:picLocks noGrp="1" noChangeAspect="1" noChangeArrowheads="1"/>
          </p:cNvPicPr>
          <p:nvPr>
            <p:ph idx="1"/>
          </p:nvPr>
        </p:nvPicPr>
        <p:blipFill>
          <a:blip r:embed="rId2"/>
          <a:srcRect/>
          <a:stretch>
            <a:fillRect/>
          </a:stretch>
        </p:blipFill>
        <p:spPr>
          <a:xfrm>
            <a:off x="425450" y="1357313"/>
            <a:ext cx="7932738" cy="4786312"/>
          </a:xfr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Título"/>
          <p:cNvSpPr>
            <a:spLocks noGrp="1"/>
          </p:cNvSpPr>
          <p:nvPr>
            <p:ph type="title"/>
          </p:nvPr>
        </p:nvSpPr>
        <p:spPr>
          <a:xfrm>
            <a:off x="457200" y="428625"/>
            <a:ext cx="8229600" cy="1500188"/>
          </a:xfrm>
        </p:spPr>
        <p:txBody>
          <a:bodyPr/>
          <a:lstStyle/>
          <a:p>
            <a:r>
              <a:rPr lang="es-AR" sz="3200" smtClean="0"/>
              <a:t>Formulario para CONTROL carga datos de Existencias de granos Anexo I RG 2750</a:t>
            </a:r>
            <a:br>
              <a:rPr lang="es-AR" sz="3200" smtClean="0"/>
            </a:br>
            <a:endParaRPr lang="es-AR" sz="3200" smtClean="0"/>
          </a:p>
        </p:txBody>
      </p:sp>
      <p:pic>
        <p:nvPicPr>
          <p:cNvPr id="80899" name="Picture 2" descr="C:\Users\Easy\Desktop\II_CONGRESO_PROVINCIAL\20130904094948098.tif"/>
          <p:cNvPicPr>
            <a:picLocks noGrp="1" noChangeAspect="1" noChangeArrowheads="1"/>
          </p:cNvPicPr>
          <p:nvPr>
            <p:ph idx="1"/>
          </p:nvPr>
        </p:nvPicPr>
        <p:blipFill>
          <a:blip r:embed="rId2"/>
          <a:srcRect/>
          <a:stretch>
            <a:fillRect/>
          </a:stretch>
        </p:blipFill>
        <p:spPr>
          <a:xfrm>
            <a:off x="214313" y="1600200"/>
            <a:ext cx="8715375" cy="4829175"/>
          </a:xfrm>
          <a:noFill/>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Título"/>
          <p:cNvSpPr>
            <a:spLocks noGrp="1"/>
          </p:cNvSpPr>
          <p:nvPr>
            <p:ph type="title"/>
          </p:nvPr>
        </p:nvSpPr>
        <p:spPr/>
        <p:txBody>
          <a:bodyPr/>
          <a:lstStyle/>
          <a:p>
            <a:r>
              <a:rPr lang="es-AR" smtClean="0"/>
              <a:t>Form.para carga datos has sembradas de cultivos de invierno</a:t>
            </a:r>
          </a:p>
        </p:txBody>
      </p:sp>
      <p:pic>
        <p:nvPicPr>
          <p:cNvPr id="81923" name="Picture 2" descr="C:\Users\Easy\Desktop\II_CONGRESO_PROVINCIAL\20130904095005176.tif"/>
          <p:cNvPicPr>
            <a:picLocks noGrp="1" noChangeAspect="1" noChangeArrowheads="1"/>
          </p:cNvPicPr>
          <p:nvPr>
            <p:ph idx="1"/>
          </p:nvPr>
        </p:nvPicPr>
        <p:blipFill>
          <a:blip r:embed="rId2"/>
          <a:srcRect/>
          <a:stretch>
            <a:fillRect/>
          </a:stretch>
        </p:blipFill>
        <p:spPr>
          <a:xfrm>
            <a:off x="1500188" y="1600200"/>
            <a:ext cx="6572250" cy="5043488"/>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57200" y="274638"/>
            <a:ext cx="7972425" cy="582612"/>
          </a:xfrm>
        </p:spPr>
        <p:txBody>
          <a:bodyPr/>
          <a:lstStyle/>
          <a:p>
            <a:pPr eaLnBrk="1" hangingPunct="1"/>
            <a:r>
              <a:rPr lang="es-AR" smtClean="0"/>
              <a:t>MENSAJE PARA LOS JÓVENES</a:t>
            </a:r>
          </a:p>
        </p:txBody>
      </p:sp>
      <p:sp>
        <p:nvSpPr>
          <p:cNvPr id="9219" name="2 Marcador de contenido"/>
          <p:cNvSpPr>
            <a:spLocks noGrp="1"/>
          </p:cNvSpPr>
          <p:nvPr>
            <p:ph idx="1"/>
          </p:nvPr>
        </p:nvSpPr>
        <p:spPr>
          <a:xfrm>
            <a:off x="457200" y="1143000"/>
            <a:ext cx="8472488" cy="5357813"/>
          </a:xfrm>
        </p:spPr>
        <p:txBody>
          <a:bodyPr/>
          <a:lstStyle/>
          <a:p>
            <a:pPr algn="just" eaLnBrk="1" hangingPunct="1"/>
            <a:r>
              <a:rPr lang="es-AR" sz="2800" smtClean="0"/>
              <a:t>Una vez más </a:t>
            </a:r>
            <a:r>
              <a:rPr lang="es-AR" sz="2800" b="1" smtClean="0"/>
              <a:t>estas instituciones ( vg. UNIVERSIDAD Y CONSEJOS PROFESIONALES )  nos marcan el rumbo a seguir,</a:t>
            </a:r>
            <a:r>
              <a:rPr lang="es-AR" sz="2800" smtClean="0"/>
              <a:t> especialmente para los jóvenes graduados y para los que estén próximos a hacerlo, que son nuestra esperanza y futuro.</a:t>
            </a:r>
          </a:p>
          <a:p>
            <a:pPr algn="just" eaLnBrk="1" hangingPunct="1"/>
            <a:endParaRPr lang="es-AR" sz="2800" smtClean="0"/>
          </a:p>
          <a:p>
            <a:pPr algn="just" eaLnBrk="1" hangingPunct="1"/>
            <a:r>
              <a:rPr lang="es-AR" sz="2800" smtClean="0"/>
              <a:t>Debemos </a:t>
            </a:r>
            <a:r>
              <a:rPr lang="es-AR" sz="2800" b="1" smtClean="0"/>
              <a:t>PARTICIPAR de la vida de nuestras instituciones </a:t>
            </a:r>
            <a:r>
              <a:rPr lang="es-AR" sz="2800" smtClean="0"/>
              <a:t>si queremos mejorar nuestra calidad de vida tanto para colaborar con las mismas y </a:t>
            </a:r>
            <a:r>
              <a:rPr lang="es-AR" sz="2800" b="1" smtClean="0"/>
              <a:t>devolver algo de lo mucho recibido</a:t>
            </a:r>
            <a:r>
              <a:rPr lang="es-AR" sz="2800" smtClean="0"/>
              <a:t>, como para seguir recibiendo capacitación, tratando de jerarquizar la profesión y nuestra formación personal.</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Título"/>
          <p:cNvSpPr>
            <a:spLocks noGrp="1"/>
          </p:cNvSpPr>
          <p:nvPr>
            <p:ph type="title"/>
          </p:nvPr>
        </p:nvSpPr>
        <p:spPr>
          <a:xfrm>
            <a:off x="214313" y="274638"/>
            <a:ext cx="8229600" cy="1797050"/>
          </a:xfrm>
        </p:spPr>
        <p:txBody>
          <a:bodyPr/>
          <a:lstStyle/>
          <a:p>
            <a:r>
              <a:rPr lang="es-AR" sz="3200" smtClean="0"/>
              <a:t>Form.para CONTROL carga datos has sembradas de cultivos de invierno</a:t>
            </a:r>
          </a:p>
        </p:txBody>
      </p:sp>
      <p:pic>
        <p:nvPicPr>
          <p:cNvPr id="82947" name="Picture 2" descr="C:\Users\Easy\Desktop\II_CONGRESO_PROVINCIAL\20130904095021032.tif"/>
          <p:cNvPicPr>
            <a:picLocks noGrp="1" noChangeAspect="1" noChangeArrowheads="1"/>
          </p:cNvPicPr>
          <p:nvPr>
            <p:ph idx="1"/>
          </p:nvPr>
        </p:nvPicPr>
        <p:blipFill>
          <a:blip r:embed="rId2"/>
          <a:srcRect/>
          <a:stretch>
            <a:fillRect/>
          </a:stretch>
        </p:blipFill>
        <p:spPr>
          <a:xfrm>
            <a:off x="285750" y="1714500"/>
            <a:ext cx="8858250" cy="4525963"/>
          </a:xfrm>
          <a:noFill/>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Título"/>
          <p:cNvSpPr>
            <a:spLocks noGrp="1"/>
          </p:cNvSpPr>
          <p:nvPr>
            <p:ph type="title"/>
          </p:nvPr>
        </p:nvSpPr>
        <p:spPr/>
        <p:txBody>
          <a:bodyPr/>
          <a:lstStyle/>
          <a:p>
            <a:r>
              <a:rPr lang="es-AR" smtClean="0"/>
              <a:t>Form.para carga datos has sembradas de cultivos de VERANO</a:t>
            </a:r>
          </a:p>
        </p:txBody>
      </p:sp>
      <p:pic>
        <p:nvPicPr>
          <p:cNvPr id="83971" name="Picture 2" descr="C:\Users\Easy\Desktop\II_CONGRESO_PROVINCIAL\20130904095039775.tif"/>
          <p:cNvPicPr>
            <a:picLocks noGrp="1" noChangeAspect="1" noChangeArrowheads="1"/>
          </p:cNvPicPr>
          <p:nvPr>
            <p:ph idx="1"/>
          </p:nvPr>
        </p:nvPicPr>
        <p:blipFill>
          <a:blip r:embed="rId2"/>
          <a:srcRect/>
          <a:stretch>
            <a:fillRect/>
          </a:stretch>
        </p:blipFill>
        <p:spPr>
          <a:xfrm>
            <a:off x="1000125" y="1600200"/>
            <a:ext cx="7358063" cy="4525963"/>
          </a:xfrm>
          <a:noFill/>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Título"/>
          <p:cNvSpPr>
            <a:spLocks noGrp="1"/>
          </p:cNvSpPr>
          <p:nvPr>
            <p:ph type="title"/>
          </p:nvPr>
        </p:nvSpPr>
        <p:spPr/>
        <p:txBody>
          <a:bodyPr/>
          <a:lstStyle/>
          <a:p>
            <a:r>
              <a:rPr lang="es-AR" sz="3200" smtClean="0"/>
              <a:t>Form.para controlar carga datos has sembradas de cultivos de VERANO</a:t>
            </a:r>
          </a:p>
        </p:txBody>
      </p:sp>
      <p:pic>
        <p:nvPicPr>
          <p:cNvPr id="84995" name="Picture 2" descr="C:\Users\Easy\Desktop\II_CONGRESO_PROVINCIAL\20130904095054192.tif"/>
          <p:cNvPicPr>
            <a:picLocks noGrp="1" noChangeAspect="1" noChangeArrowheads="1"/>
          </p:cNvPicPr>
          <p:nvPr>
            <p:ph idx="1"/>
          </p:nvPr>
        </p:nvPicPr>
        <p:blipFill>
          <a:blip r:embed="rId2"/>
          <a:srcRect/>
          <a:stretch>
            <a:fillRect/>
          </a:stretch>
        </p:blipFill>
        <p:spPr>
          <a:xfrm>
            <a:off x="0" y="1600200"/>
            <a:ext cx="9144000" cy="4829175"/>
          </a:xfrm>
          <a:noFill/>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Título"/>
          <p:cNvSpPr>
            <a:spLocks noGrp="1"/>
          </p:cNvSpPr>
          <p:nvPr>
            <p:ph type="title"/>
          </p:nvPr>
        </p:nvSpPr>
        <p:spPr>
          <a:xfrm>
            <a:off x="357188" y="357188"/>
            <a:ext cx="8229600" cy="1143000"/>
          </a:xfrm>
        </p:spPr>
        <p:txBody>
          <a:bodyPr/>
          <a:lstStyle/>
          <a:p>
            <a:r>
              <a:rPr lang="es-AR" smtClean="0"/>
              <a:t>Formulario para carga datos de Producción de TRIGO</a:t>
            </a:r>
          </a:p>
        </p:txBody>
      </p:sp>
      <p:pic>
        <p:nvPicPr>
          <p:cNvPr id="86019" name="Picture 2" descr="C:\Users\Easy\Desktop\II_CONGRESO_PROVINCIAL\20130904095109549.tif"/>
          <p:cNvPicPr>
            <a:picLocks noGrp="1" noChangeAspect="1" noChangeArrowheads="1"/>
          </p:cNvPicPr>
          <p:nvPr>
            <p:ph idx="1"/>
          </p:nvPr>
        </p:nvPicPr>
        <p:blipFill>
          <a:blip r:embed="rId2"/>
          <a:srcRect/>
          <a:stretch>
            <a:fillRect/>
          </a:stretch>
        </p:blipFill>
        <p:spPr>
          <a:xfrm>
            <a:off x="428625" y="1600200"/>
            <a:ext cx="8429625" cy="4525963"/>
          </a:xfr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Título"/>
          <p:cNvSpPr>
            <a:spLocks noGrp="1"/>
          </p:cNvSpPr>
          <p:nvPr>
            <p:ph type="title"/>
          </p:nvPr>
        </p:nvSpPr>
        <p:spPr/>
        <p:txBody>
          <a:bodyPr/>
          <a:lstStyle/>
          <a:p>
            <a:r>
              <a:rPr lang="es-AR" smtClean="0"/>
              <a:t>Formulario para CONTROLAR carga datos de Producción de TRIGO</a:t>
            </a:r>
          </a:p>
        </p:txBody>
      </p:sp>
      <p:pic>
        <p:nvPicPr>
          <p:cNvPr id="87043" name="Picture 2" descr="C:\Users\Easy\Desktop\II_CONGRESO_PROVINCIAL\20130904095122452.tif"/>
          <p:cNvPicPr>
            <a:picLocks noGrp="1" noChangeAspect="1" noChangeArrowheads="1"/>
          </p:cNvPicPr>
          <p:nvPr>
            <p:ph idx="1"/>
          </p:nvPr>
        </p:nvPicPr>
        <p:blipFill>
          <a:blip r:embed="rId2"/>
          <a:srcRect/>
          <a:stretch>
            <a:fillRect/>
          </a:stretch>
        </p:blipFill>
        <p:spPr>
          <a:xfrm>
            <a:off x="571500" y="1903413"/>
            <a:ext cx="8215313" cy="4525962"/>
          </a:xfrm>
          <a:noFill/>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Título"/>
          <p:cNvSpPr>
            <a:spLocks noGrp="1"/>
          </p:cNvSpPr>
          <p:nvPr>
            <p:ph type="title"/>
          </p:nvPr>
        </p:nvSpPr>
        <p:spPr>
          <a:xfrm>
            <a:off x="457200" y="142875"/>
            <a:ext cx="8229600" cy="1143000"/>
          </a:xfrm>
        </p:spPr>
        <p:txBody>
          <a:bodyPr/>
          <a:lstStyle/>
          <a:p>
            <a:r>
              <a:rPr lang="es-AR" b="1" smtClean="0"/>
              <a:t>Formularios de uso interno </a:t>
            </a:r>
            <a:r>
              <a:rPr lang="es-AR" smtClean="0"/>
              <a:t> </a:t>
            </a:r>
          </a:p>
        </p:txBody>
      </p:sp>
      <p:sp>
        <p:nvSpPr>
          <p:cNvPr id="88067" name="2 Marcador de contenido"/>
          <p:cNvSpPr>
            <a:spLocks noGrp="1"/>
          </p:cNvSpPr>
          <p:nvPr>
            <p:ph idx="1"/>
          </p:nvPr>
        </p:nvSpPr>
        <p:spPr>
          <a:xfrm>
            <a:off x="428625" y="1071563"/>
            <a:ext cx="8501063" cy="5026025"/>
          </a:xfrm>
        </p:spPr>
        <p:txBody>
          <a:bodyPr/>
          <a:lstStyle/>
          <a:p>
            <a:r>
              <a:rPr lang="es-AR" smtClean="0"/>
              <a:t>Se  recomienda tener un protocolo/ archivo/bibliorato/registro en excel/copia en la carpeta de cada cliente con toda la información presentada en la inscripción en el RFOG así como de cada actualización ya que ésta se relaciona fuertemente con la CAPACIDAD PRODUCTIVA de cada cliente.</a:t>
            </a:r>
          </a:p>
          <a:p>
            <a:r>
              <a:rPr lang="es-AR" smtClean="0"/>
              <a:t>Lo propio se recomienda con la documentación respaldatoria del ROI ( RG 2820)</a:t>
            </a:r>
          </a:p>
          <a:p>
            <a:r>
              <a:rPr lang="es-ES" b="1" u="sng" smtClean="0"/>
              <a:t>“ Los gobiernos pasan,  las estructuras regulatorias quedan…” </a:t>
            </a:r>
          </a:p>
          <a:p>
            <a:endParaRPr lang="es-AR" smtClean="0"/>
          </a:p>
          <a:p>
            <a:endParaRPr lang="es-AR" smtClean="0"/>
          </a:p>
          <a:p>
            <a:endParaRPr lang="es-AR" smtClean="0"/>
          </a:p>
          <a:p>
            <a:pPr>
              <a:buFont typeface="Arial" charset="0"/>
              <a:buNone/>
            </a:pPr>
            <a:endParaRPr lang="es-AR"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p:nvPr>
        </p:nvSpPr>
        <p:spPr/>
        <p:txBody>
          <a:bodyPr/>
          <a:lstStyle/>
          <a:p>
            <a:r>
              <a:rPr lang="es-AR" smtClean="0"/>
              <a:t>ACTITUD ANTE EL CAMBIO</a:t>
            </a:r>
          </a:p>
        </p:txBody>
      </p:sp>
      <p:sp>
        <p:nvSpPr>
          <p:cNvPr id="89091" name="2 Marcador de contenido"/>
          <p:cNvSpPr>
            <a:spLocks noGrp="1"/>
          </p:cNvSpPr>
          <p:nvPr>
            <p:ph idx="1"/>
          </p:nvPr>
        </p:nvSpPr>
        <p:spPr/>
        <p:txBody>
          <a:bodyPr/>
          <a:lstStyle/>
          <a:p>
            <a:r>
              <a:rPr lang="es-ES" smtClean="0"/>
              <a:t>“ Lo único permanente es el cambio “   							HERACLITO </a:t>
            </a:r>
          </a:p>
          <a:p>
            <a:r>
              <a:rPr lang="es-ES" smtClean="0"/>
              <a:t>“ Nadie se baña dos veces en el mismo río “.</a:t>
            </a:r>
          </a:p>
          <a:p>
            <a:r>
              <a:rPr lang="es-ES" smtClean="0"/>
              <a:t>En base a ésta premisa, debemos analizar contínuamente qué hacer para adaptarnos lo mejor posible a los cambios que son permanentes e incluso cómo aprovecharlos.</a:t>
            </a:r>
          </a:p>
          <a:p>
            <a:r>
              <a:rPr lang="es-AR" b="1" smtClean="0"/>
              <a:t>“ </a:t>
            </a:r>
            <a:r>
              <a:rPr lang="es-AR" smtClean="0"/>
              <a:t>La organización vence al tiempo “ J.D.PERON		</a:t>
            </a:r>
          </a:p>
          <a:p>
            <a:endParaRPr lang="es-ES" smtClean="0"/>
          </a:p>
          <a:p>
            <a:endParaRPr lang="es-AR"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Título"/>
          <p:cNvSpPr>
            <a:spLocks noGrp="1"/>
          </p:cNvSpPr>
          <p:nvPr>
            <p:ph type="title"/>
          </p:nvPr>
        </p:nvSpPr>
        <p:spPr/>
        <p:txBody>
          <a:bodyPr/>
          <a:lstStyle/>
          <a:p>
            <a:r>
              <a:rPr lang="es-AR" smtClean="0"/>
              <a:t>ACTITUD ANTE EL CAMBIO</a:t>
            </a:r>
          </a:p>
        </p:txBody>
      </p:sp>
      <p:sp>
        <p:nvSpPr>
          <p:cNvPr id="90115" name="2 Marcador de contenido"/>
          <p:cNvSpPr>
            <a:spLocks noGrp="1"/>
          </p:cNvSpPr>
          <p:nvPr>
            <p:ph idx="1"/>
          </p:nvPr>
        </p:nvSpPr>
        <p:spPr/>
        <p:txBody>
          <a:bodyPr/>
          <a:lstStyle/>
          <a:p>
            <a:r>
              <a:rPr lang="es-ES" smtClean="0"/>
              <a:t>“ Las empresas exitosas no son aquellas que solucionan los problemas, sino los que los transforman en una oportunidad “.</a:t>
            </a:r>
          </a:p>
          <a:p>
            <a:endParaRPr lang="es-ES" smtClean="0"/>
          </a:p>
          <a:p>
            <a:r>
              <a:rPr lang="es-ES" b="1" smtClean="0"/>
              <a:t>“ El pesimista ve en cada oportunidad una dificultad, el optimista ve en cada dificultad una oportunidad.“ ( Winston CHURCHILL ).</a:t>
            </a:r>
          </a:p>
          <a:p>
            <a:endParaRPr lang="es-AR"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Título"/>
          <p:cNvSpPr>
            <a:spLocks noGrp="1"/>
          </p:cNvSpPr>
          <p:nvPr>
            <p:ph type="title"/>
          </p:nvPr>
        </p:nvSpPr>
        <p:spPr/>
        <p:txBody>
          <a:bodyPr/>
          <a:lstStyle/>
          <a:p>
            <a:pPr eaLnBrk="1" hangingPunct="1"/>
            <a:r>
              <a:rPr lang="es-ES_tradnl" smtClean="0"/>
              <a:t>Reflexiones : CAUSAS DE LA SITUACION ACTUAL</a:t>
            </a:r>
          </a:p>
        </p:txBody>
      </p:sp>
      <p:sp>
        <p:nvSpPr>
          <p:cNvPr id="91139" name="2 Marcador de contenido"/>
          <p:cNvSpPr>
            <a:spLocks noGrp="1"/>
          </p:cNvSpPr>
          <p:nvPr>
            <p:ph idx="1"/>
          </p:nvPr>
        </p:nvSpPr>
        <p:spPr/>
        <p:txBody>
          <a:bodyPr/>
          <a:lstStyle/>
          <a:p>
            <a:pPr algn="just" eaLnBrk="1" hangingPunct="1"/>
            <a:r>
              <a:rPr lang="es-ES_tradnl" smtClean="0"/>
              <a:t>“ Los nuevos planificadores nos prometen una libertad colectiva que, en el fondo, no es otra cosa que la libertad del planificador para manejar la sociedad a su antojo, restringiendo las libertades individuales “ .</a:t>
            </a:r>
          </a:p>
          <a:p>
            <a:pPr algn="just" eaLnBrk="1" hangingPunct="1"/>
            <a:endParaRPr lang="es-ES_tradnl" smtClean="0"/>
          </a:p>
          <a:p>
            <a:pPr algn="just" eaLnBrk="1" hangingPunct="1"/>
            <a:r>
              <a:rPr lang="es-ES_tradnl" smtClean="0"/>
              <a:t>Friedrich August von HAYEK ( austríaco, premio nobel de economía 1974 junto con Gunnar MYRDAL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Título"/>
          <p:cNvSpPr>
            <a:spLocks noGrp="1"/>
          </p:cNvSpPr>
          <p:nvPr>
            <p:ph type="title"/>
          </p:nvPr>
        </p:nvSpPr>
        <p:spPr/>
        <p:txBody>
          <a:bodyPr/>
          <a:lstStyle/>
          <a:p>
            <a:pPr eaLnBrk="1" hangingPunct="1"/>
            <a:r>
              <a:rPr lang="es-ES_tradnl" smtClean="0"/>
              <a:t>Reflexiones : CAUSAS DE LA SITUACION ACTUAL</a:t>
            </a:r>
          </a:p>
        </p:txBody>
      </p:sp>
      <p:sp>
        <p:nvSpPr>
          <p:cNvPr id="40963" name="2 Marcador de contenido"/>
          <p:cNvSpPr>
            <a:spLocks noGrp="1"/>
          </p:cNvSpPr>
          <p:nvPr>
            <p:ph idx="1"/>
          </p:nvPr>
        </p:nvSpPr>
        <p:spPr/>
        <p:txBody>
          <a:bodyPr/>
          <a:lstStyle/>
          <a:p>
            <a:pPr algn="just" eaLnBrk="1" hangingPunct="1">
              <a:defRPr/>
            </a:pPr>
            <a:r>
              <a:rPr lang="es-ES_tradnl" dirty="0" smtClean="0"/>
              <a:t>“ No existe remedio contra el mal cuando los vicios se vuelven costumbre “.Lucio SENECA.</a:t>
            </a:r>
          </a:p>
          <a:p>
            <a:pPr algn="just" eaLnBrk="1" hangingPunct="1">
              <a:defRPr/>
            </a:pPr>
            <a:r>
              <a:rPr lang="es-ES_tradnl" dirty="0" smtClean="0"/>
              <a:t>“ Toda realidad ignorada no está sino urdiendo su posterior venganza “. ORTEGA y GASETT.</a:t>
            </a:r>
          </a:p>
          <a:p>
            <a:pPr algn="just" eaLnBrk="1" hangingPunct="1">
              <a:defRPr/>
            </a:pPr>
            <a:r>
              <a:rPr lang="es-ES_tradnl" dirty="0" smtClean="0"/>
              <a:t>“ La violencia es el miedo a las ideas de los demás y la poca fe en las propias “. M.GANDHI</a:t>
            </a:r>
          </a:p>
          <a:p>
            <a:pPr algn="just" eaLnBrk="1" hangingPunct="1">
              <a:defRPr/>
            </a:pPr>
            <a:r>
              <a:rPr lang="es-ES_tradnl" dirty="0" smtClean="0"/>
              <a:t>“ No me preocupan los actos de la gente mala sino la indiferencia de los demás “. M.LUTHER KING.</a:t>
            </a:r>
          </a:p>
          <a:p>
            <a:pPr algn="just" eaLnBrk="1" hangingPunct="1">
              <a:defRPr/>
            </a:pPr>
            <a:endParaRPr lang="es-ES_tradnl" dirty="0" smtClean="0"/>
          </a:p>
          <a:p>
            <a:pPr lvl="8" algn="just">
              <a:buFont typeface="Arial" pitchFamily="34" charset="0"/>
              <a:buNone/>
              <a:defRPr/>
            </a:pPr>
            <a:endParaRPr lang="es-ES_tradn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274638"/>
            <a:ext cx="7972425" cy="582612"/>
          </a:xfrm>
        </p:spPr>
        <p:txBody>
          <a:bodyPr/>
          <a:lstStyle/>
          <a:p>
            <a:pPr eaLnBrk="1" hangingPunct="1"/>
            <a:r>
              <a:rPr lang="es-AR" smtClean="0"/>
              <a:t>MENSAJE PARA LOS JÓVENES</a:t>
            </a:r>
          </a:p>
        </p:txBody>
      </p:sp>
      <p:sp>
        <p:nvSpPr>
          <p:cNvPr id="10243" name="2 Marcador de contenido"/>
          <p:cNvSpPr>
            <a:spLocks noGrp="1"/>
          </p:cNvSpPr>
          <p:nvPr>
            <p:ph idx="1"/>
          </p:nvPr>
        </p:nvSpPr>
        <p:spPr>
          <a:xfrm>
            <a:off x="457200" y="1143000"/>
            <a:ext cx="8472488" cy="5357813"/>
          </a:xfrm>
        </p:spPr>
        <p:txBody>
          <a:bodyPr/>
          <a:lstStyle/>
          <a:p>
            <a:pPr algn="just" eaLnBrk="1" hangingPunct="1"/>
            <a:endParaRPr lang="es-AR" sz="2400" smtClean="0"/>
          </a:p>
          <a:p>
            <a:pPr algn="just" eaLnBrk="1" hangingPunct="1"/>
            <a:endParaRPr lang="es-AR" sz="2800" smtClean="0"/>
          </a:p>
          <a:p>
            <a:pPr marL="342900" lvl="1" indent="-342900" algn="just" eaLnBrk="1" hangingPunct="1">
              <a:buFont typeface="Arial" charset="0"/>
              <a:buChar char="•"/>
            </a:pPr>
            <a:r>
              <a:rPr lang="es-AR" b="1" smtClean="0"/>
              <a:t>“ De qué nos sirve saber qué es la recta si no sabemos qué es la rectitud “ ( SÉNECA).</a:t>
            </a:r>
          </a:p>
          <a:p>
            <a:pPr marL="342900" lvl="1" indent="-342900" algn="just" eaLnBrk="1" hangingPunct="1">
              <a:buFont typeface="Arial" charset="0"/>
              <a:buChar char="•"/>
            </a:pPr>
            <a:endParaRPr lang="es-AR" b="1" smtClean="0"/>
          </a:p>
          <a:p>
            <a:pPr algn="just" eaLnBrk="1" hangingPunct="1"/>
            <a:r>
              <a:rPr lang="es-AR" sz="2800" smtClean="0"/>
              <a:t> “ Quienes hemos recibido una EDUCACIÓN SUPERIOR, </a:t>
            </a:r>
            <a:r>
              <a:rPr lang="es-AR" sz="2800" b="1" smtClean="0"/>
              <a:t>tenemos también por ello una RESPONSABILIDAD SUPERIOR “</a:t>
            </a:r>
          </a:p>
          <a:p>
            <a:pPr algn="just" eaLnBrk="1" hangingPunct="1"/>
            <a:endParaRPr lang="es-AR" sz="2800" b="1"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Título"/>
          <p:cNvSpPr>
            <a:spLocks noGrp="1"/>
          </p:cNvSpPr>
          <p:nvPr>
            <p:ph type="title"/>
          </p:nvPr>
        </p:nvSpPr>
        <p:spPr>
          <a:xfrm>
            <a:off x="457200" y="285750"/>
            <a:ext cx="8229600" cy="1143000"/>
          </a:xfrm>
        </p:spPr>
        <p:txBody>
          <a:bodyPr/>
          <a:lstStyle/>
          <a:p>
            <a:pPr eaLnBrk="1" hangingPunct="1"/>
            <a:r>
              <a:rPr lang="es-AR" smtClean="0"/>
              <a:t>RESUMEN</a:t>
            </a:r>
          </a:p>
        </p:txBody>
      </p:sp>
      <p:sp>
        <p:nvSpPr>
          <p:cNvPr id="93187" name="2 Marcador de contenido"/>
          <p:cNvSpPr>
            <a:spLocks noGrp="1"/>
          </p:cNvSpPr>
          <p:nvPr>
            <p:ph idx="1"/>
          </p:nvPr>
        </p:nvSpPr>
        <p:spPr>
          <a:xfrm>
            <a:off x="500063" y="1214438"/>
            <a:ext cx="8186737" cy="4911725"/>
          </a:xfrm>
          <a:solidFill>
            <a:srgbClr val="FFFF00"/>
          </a:solidFill>
        </p:spPr>
        <p:txBody>
          <a:bodyPr/>
          <a:lstStyle/>
          <a:p>
            <a:pPr marL="0" algn="just" eaLnBrk="1" hangingPunct="1"/>
            <a:r>
              <a:rPr lang="es-AR" sz="1600" b="1" smtClean="0"/>
              <a:t>CONCLUSIONES  (*)</a:t>
            </a:r>
          </a:p>
          <a:p>
            <a:pPr marL="0" algn="just" eaLnBrk="1" hangingPunct="1"/>
            <a:r>
              <a:rPr lang="es-AR" sz="1400" smtClean="0"/>
              <a:t>“ </a:t>
            </a:r>
            <a:r>
              <a:rPr lang="es-AR" sz="1400" b="1" smtClean="0"/>
              <a:t>En la actualidad, el no estar incluido en el Registro Fiscal de Operadores de Granos o ser excluido de este Registro implica, lisa y llanamente, para un productor agropecuario, estar “ fuera del mercado </a:t>
            </a:r>
            <a:r>
              <a:rPr lang="es-AR" sz="1400" smtClean="0"/>
              <a:t>“, ya que </a:t>
            </a:r>
            <a:r>
              <a:rPr lang="es-AR" sz="1400" b="1" smtClean="0"/>
              <a:t>las retenciones sufridas ( la totalidad del IVA y el 15% en concepto de IG ) y, en caso de productores agropecuarios, el no reintegro de parte de la retención sufrida hacen inviable la actividad</a:t>
            </a:r>
            <a:r>
              <a:rPr lang="es-AR" sz="1400" smtClean="0"/>
              <a:t>; todo esto, </a:t>
            </a:r>
            <a:r>
              <a:rPr lang="es-AR" sz="1400" b="1" smtClean="0"/>
              <a:t>sumado al saldo técnico a favor que arrastran los productores como consecuencia de la aplicación de alícuotas diferenciales.</a:t>
            </a:r>
          </a:p>
          <a:p>
            <a:pPr marL="0" algn="just" eaLnBrk="1" hangingPunct="1"/>
            <a:r>
              <a:rPr lang="es-AR" sz="1400" smtClean="0"/>
              <a:t>En consecuencia, </a:t>
            </a:r>
            <a:r>
              <a:rPr lang="es-AR" sz="1400" b="1" smtClean="0"/>
              <a:t>como asesores o administradores de empresas agropecuarias es fundamental estar atento al Registro</a:t>
            </a:r>
            <a:r>
              <a:rPr lang="es-AR" sz="1400" smtClean="0"/>
              <a:t>. Si bien no dudamos de que para el Fisco es un elemento fundamental para la reducción de las operaciones marginales, es criticable que se hayan puesto en cabeza de los operadores obligaciones tales como controlar, por ejemplo, que los arrendadores estén inscriptos ( cuando en realidad debería ser el mismo Fisco el que, al detectar esta situación, se ocupara de intimar o requerir la inscripción ) o por ej peor aún, que en el caso de los fideicomisos se controle que los fiduciantes estén inscriptos en ganancias o que hayan presentado las declaraciones juradas… piense en un fideicomiso de 200 fiduciantes en donde cada uno transfiere dinero en pequeñas cantidades para aplicarlo a la siembra. </a:t>
            </a:r>
            <a:r>
              <a:rPr lang="es-AR" sz="1400" b="1" smtClean="0"/>
              <a:t>La AFIP debería, a nuestro criterio, ser quien ejerza las facultades de fiscalización, en todo caso, utilizando la información suministrada  ( pero no poner en cabeza del operador cargas por demás excesivas </a:t>
            </a:r>
            <a:r>
              <a:rPr lang="es-AR" sz="1400" smtClean="0"/>
              <a:t>).” </a:t>
            </a:r>
          </a:p>
          <a:p>
            <a:pPr marL="0" algn="just" eaLnBrk="1" hangingPunct="1"/>
            <a:endParaRPr lang="es-AR" sz="1400" smtClean="0"/>
          </a:p>
          <a:p>
            <a:pPr marL="0" algn="just" eaLnBrk="1" hangingPunct="1">
              <a:buFont typeface="Arial" charset="0"/>
              <a:buNone/>
            </a:pPr>
            <a:r>
              <a:rPr lang="es-AR" sz="1400" b="1" smtClean="0"/>
              <a:t>NOTA </a:t>
            </a:r>
            <a:r>
              <a:rPr lang="es-AR" sz="1400" smtClean="0"/>
              <a:t>: Se citó en forma textual a los autores por entender que expresan en forma sintética el cuadro de situación actual de la imposición en el agro con una mirada critica pero ecléctica y porque nos dejan una </a:t>
            </a:r>
            <a:r>
              <a:rPr lang="es-AR" sz="1400" b="1" smtClean="0"/>
              <a:t>clara advertencia sobre la importancia del RFOG que resulta fundamental a la hora de planificar nuestras tareas profesionales así como la organización del estudio.</a:t>
            </a:r>
          </a:p>
          <a:p>
            <a:pPr marL="0" algn="just" eaLnBrk="1" hangingPunct="1"/>
            <a:endParaRPr lang="es-AR" sz="1400" smtClean="0"/>
          </a:p>
          <a:p>
            <a:pPr marL="0" algn="just" eaLnBrk="1" hangingPunct="1"/>
            <a:r>
              <a:rPr lang="es-AR" sz="1400" smtClean="0"/>
              <a:t>(*) Pag.405/6 Tratado Agropecuario de ERREPAR. Autoras Josefina BAVERA-Claudia CHIARADIA.</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Título"/>
          <p:cNvSpPr>
            <a:spLocks noGrp="1"/>
          </p:cNvSpPr>
          <p:nvPr>
            <p:ph type="title"/>
          </p:nvPr>
        </p:nvSpPr>
        <p:spPr>
          <a:xfrm>
            <a:off x="285750" y="274638"/>
            <a:ext cx="7972425" cy="796925"/>
          </a:xfrm>
        </p:spPr>
        <p:txBody>
          <a:bodyPr/>
          <a:lstStyle/>
          <a:p>
            <a:pPr eaLnBrk="1" hangingPunct="1"/>
            <a:r>
              <a:rPr lang="es-AR" smtClean="0"/>
              <a:t>CONCLUSION I</a:t>
            </a:r>
          </a:p>
        </p:txBody>
      </p:sp>
      <p:sp>
        <p:nvSpPr>
          <p:cNvPr id="3" name="2 Marcador de contenido"/>
          <p:cNvSpPr>
            <a:spLocks noGrp="1"/>
          </p:cNvSpPr>
          <p:nvPr>
            <p:ph idx="1"/>
          </p:nvPr>
        </p:nvSpPr>
        <p:spPr>
          <a:xfrm>
            <a:off x="457200" y="1214438"/>
            <a:ext cx="8229600" cy="5286375"/>
          </a:xfrm>
        </p:spPr>
        <p:txBody>
          <a:bodyPr rtlCol="0">
            <a:normAutofit fontScale="25000" lnSpcReduction="20000"/>
          </a:bodyPr>
          <a:lstStyle/>
          <a:p>
            <a:pPr>
              <a:buFont typeface="Arial" charset="0"/>
              <a:buNone/>
              <a:defRPr/>
            </a:pPr>
            <a:r>
              <a:rPr lang="es-AR" sz="8000" dirty="0" smtClean="0"/>
              <a:t>Debemos concientizar a los profesionales en ciencias económicas acerca </a:t>
            </a:r>
          </a:p>
          <a:p>
            <a:pPr>
              <a:buFont typeface="Arial" charset="0"/>
              <a:buNone/>
              <a:defRPr/>
            </a:pPr>
            <a:r>
              <a:rPr lang="es-AR" sz="8000" dirty="0" smtClean="0"/>
              <a:t>de la importancia que reviste conocer profundamente la actividad </a:t>
            </a:r>
            <a:r>
              <a:rPr lang="es-AR" sz="8000" dirty="0" err="1" smtClean="0"/>
              <a:t>agrope</a:t>
            </a:r>
            <a:r>
              <a:rPr lang="es-AR" sz="8000" dirty="0" smtClean="0"/>
              <a:t>-</a:t>
            </a:r>
          </a:p>
          <a:p>
            <a:pPr>
              <a:buFont typeface="Arial" charset="0"/>
              <a:buNone/>
              <a:defRPr/>
            </a:pPr>
            <a:r>
              <a:rPr lang="es-AR" sz="8000" dirty="0" err="1" smtClean="0"/>
              <a:t>cuaria</a:t>
            </a:r>
            <a:r>
              <a:rPr lang="es-AR" sz="8000" dirty="0" smtClean="0"/>
              <a:t>, dadas sus particularidades, para poder comprender los cruces de </a:t>
            </a:r>
          </a:p>
          <a:p>
            <a:pPr>
              <a:buFont typeface="Arial" charset="0"/>
              <a:buNone/>
              <a:defRPr/>
            </a:pPr>
            <a:r>
              <a:rPr lang="es-AR" sz="8000" dirty="0" smtClean="0"/>
              <a:t>información.</a:t>
            </a:r>
          </a:p>
          <a:p>
            <a:pPr>
              <a:buFont typeface="Arial" charset="0"/>
              <a:buNone/>
              <a:defRPr/>
            </a:pPr>
            <a:r>
              <a:rPr lang="es-AR" sz="8000" dirty="0" smtClean="0"/>
              <a:t>Una información incorrecta puede generar que el productor no pueda </a:t>
            </a:r>
            <a:r>
              <a:rPr lang="es-AR" sz="8000" dirty="0" err="1" smtClean="0"/>
              <a:t>mo</a:t>
            </a:r>
            <a:r>
              <a:rPr lang="es-AR" sz="8000" dirty="0" smtClean="0"/>
              <a:t>-</a:t>
            </a:r>
          </a:p>
          <a:p>
            <a:pPr>
              <a:buFont typeface="Arial" charset="0"/>
              <a:buNone/>
              <a:defRPr/>
            </a:pPr>
            <a:r>
              <a:rPr lang="es-AR" sz="8000" dirty="0" err="1" smtClean="0"/>
              <a:t>vilizar</a:t>
            </a:r>
            <a:r>
              <a:rPr lang="es-AR" sz="8000" dirty="0" smtClean="0"/>
              <a:t> sus granos dado que le podrán denegar la obtención de cartas de </a:t>
            </a:r>
          </a:p>
          <a:p>
            <a:pPr>
              <a:buFont typeface="Arial" charset="0"/>
              <a:buNone/>
              <a:defRPr/>
            </a:pPr>
            <a:r>
              <a:rPr lang="es-AR" sz="8000" dirty="0" smtClean="0"/>
              <a:t>porte, o bien cercenar la posibilidad de registrar sus operaciones, con los </a:t>
            </a:r>
          </a:p>
          <a:p>
            <a:pPr>
              <a:buFont typeface="Arial" charset="0"/>
              <a:buNone/>
              <a:defRPr/>
            </a:pPr>
            <a:r>
              <a:rPr lang="es-AR" sz="8000" dirty="0" smtClean="0"/>
              <a:t>consiguientes perjuicios que ello ocasiona.</a:t>
            </a:r>
          </a:p>
          <a:p>
            <a:pPr>
              <a:buFont typeface="Arial" charset="0"/>
              <a:buNone/>
              <a:defRPr/>
            </a:pPr>
            <a:r>
              <a:rPr lang="es-AR" sz="8000" dirty="0" smtClean="0"/>
              <a:t>Permanecer en el RFOG es una tarea de todos los días y es la piedra </a:t>
            </a:r>
            <a:r>
              <a:rPr lang="es-AR" sz="8000" dirty="0" err="1" smtClean="0"/>
              <a:t>fun</a:t>
            </a:r>
            <a:r>
              <a:rPr lang="es-AR" sz="8000" dirty="0" smtClean="0"/>
              <a:t>-</a:t>
            </a:r>
          </a:p>
          <a:p>
            <a:pPr>
              <a:buFont typeface="Arial" charset="0"/>
              <a:buNone/>
              <a:defRPr/>
            </a:pPr>
            <a:r>
              <a:rPr lang="es-AR" sz="8000" dirty="0" err="1" smtClean="0"/>
              <a:t>damental</a:t>
            </a:r>
            <a:r>
              <a:rPr lang="es-AR" sz="8000" dirty="0" smtClean="0"/>
              <a:t> de los controles sistémicos.</a:t>
            </a:r>
          </a:p>
          <a:p>
            <a:pPr>
              <a:buFont typeface="Arial" charset="0"/>
              <a:buNone/>
              <a:defRPr/>
            </a:pPr>
            <a:r>
              <a:rPr lang="es-AR" sz="8000" b="1" dirty="0" smtClean="0"/>
              <a:t>Es nuestra responsabilidad</a:t>
            </a:r>
            <a:r>
              <a:rPr lang="es-AR" sz="8000" dirty="0" smtClean="0"/>
              <a:t>, </a:t>
            </a:r>
            <a:r>
              <a:rPr lang="es-AR" sz="8000" b="1" dirty="0" smtClean="0"/>
              <a:t>como asesores </a:t>
            </a:r>
            <a:r>
              <a:rPr lang="es-AR" sz="8000" dirty="0" smtClean="0"/>
              <a:t>de empresas agroindustriales, </a:t>
            </a:r>
          </a:p>
          <a:p>
            <a:pPr>
              <a:buFont typeface="Arial" charset="0"/>
              <a:buNone/>
              <a:defRPr/>
            </a:pPr>
            <a:r>
              <a:rPr lang="es-AR" sz="8000" b="1" dirty="0" smtClean="0"/>
              <a:t>hacer docencia para que las empresas tengan en claro la importancia de </a:t>
            </a:r>
          </a:p>
          <a:p>
            <a:pPr>
              <a:buFont typeface="Arial" charset="0"/>
              <a:buNone/>
              <a:defRPr/>
            </a:pPr>
            <a:r>
              <a:rPr lang="es-AR" sz="8000" b="1" dirty="0" smtClean="0"/>
              <a:t>todos estos cruces de información que, definitivamente, han llegado para </a:t>
            </a:r>
          </a:p>
          <a:p>
            <a:pPr>
              <a:buFont typeface="Arial" charset="0"/>
              <a:buNone/>
              <a:defRPr/>
            </a:pPr>
            <a:r>
              <a:rPr lang="es-AR" sz="8000" b="1" dirty="0" smtClean="0"/>
              <a:t>quedarse en nuestra actividad y que día tras día se perfeccionan.(*)</a:t>
            </a:r>
            <a:endParaRPr lang="es-AR" sz="4800" b="1" dirty="0" smtClean="0"/>
          </a:p>
          <a:p>
            <a:pPr>
              <a:buFont typeface="Arial" charset="0"/>
              <a:buNone/>
              <a:defRPr/>
            </a:pPr>
            <a:endParaRPr lang="es-AR" sz="7200" dirty="0" smtClean="0"/>
          </a:p>
          <a:p>
            <a:pPr>
              <a:buFont typeface="Arial" charset="0"/>
              <a:buNone/>
              <a:defRPr/>
            </a:pPr>
            <a:r>
              <a:rPr lang="es-AR" sz="7200" dirty="0" smtClean="0"/>
              <a:t>(*) La sistematización de  los controles fiscales en la actividad agrícola</a:t>
            </a:r>
          </a:p>
          <a:p>
            <a:pPr>
              <a:buFont typeface="Arial" charset="0"/>
              <a:buNone/>
              <a:defRPr/>
            </a:pPr>
            <a:r>
              <a:rPr lang="es-AR" sz="7200" dirty="0" smtClean="0"/>
              <a:t>Dra. Claudia </a:t>
            </a:r>
            <a:r>
              <a:rPr lang="es-AR" sz="7200" dirty="0" err="1" smtClean="0"/>
              <a:t>Chiaradía</a:t>
            </a:r>
            <a:r>
              <a:rPr lang="es-AR" sz="7200" dirty="0" smtClean="0"/>
              <a:t> (*) Presidente de la Subcomisión de Impuestos en el Agro del </a:t>
            </a:r>
          </a:p>
          <a:p>
            <a:pPr>
              <a:buFont typeface="Arial" charset="0"/>
              <a:buNone/>
              <a:defRPr/>
            </a:pPr>
            <a:r>
              <a:rPr lang="es-AR" sz="7200" dirty="0" smtClean="0"/>
              <a:t>CPCECABA</a:t>
            </a:r>
          </a:p>
          <a:p>
            <a:pPr>
              <a:buFont typeface="Arial" charset="0"/>
              <a:buNone/>
              <a:defRPr/>
            </a:pPr>
            <a:endParaRPr lang="es-AR" sz="4800" dirty="0" smtClean="0"/>
          </a:p>
          <a:p>
            <a:pPr eaLnBrk="1" fontAlgn="auto" hangingPunct="1">
              <a:spcAft>
                <a:spcPts val="0"/>
              </a:spcAft>
              <a:buFont typeface="Arial" pitchFamily="34" charset="0"/>
              <a:buChar char="•"/>
              <a:defRPr/>
            </a:pPr>
            <a:endParaRPr lang="es-AR" sz="8000"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Título"/>
          <p:cNvSpPr>
            <a:spLocks noGrp="1"/>
          </p:cNvSpPr>
          <p:nvPr>
            <p:ph type="title"/>
          </p:nvPr>
        </p:nvSpPr>
        <p:spPr/>
        <p:txBody>
          <a:bodyPr/>
          <a:lstStyle/>
          <a:p>
            <a:pPr eaLnBrk="1" hangingPunct="1"/>
            <a:r>
              <a:rPr lang="es-AR" smtClean="0"/>
              <a:t>CONCLUSION II</a:t>
            </a:r>
          </a:p>
        </p:txBody>
      </p:sp>
      <p:sp>
        <p:nvSpPr>
          <p:cNvPr id="3" name="2 Marcador de contenido"/>
          <p:cNvSpPr>
            <a:spLocks noGrp="1"/>
          </p:cNvSpPr>
          <p:nvPr>
            <p:ph idx="1"/>
          </p:nvPr>
        </p:nvSpPr>
        <p:spPr>
          <a:xfrm>
            <a:off x="428625" y="1214438"/>
            <a:ext cx="8358188" cy="5572125"/>
          </a:xfrm>
        </p:spPr>
        <p:style>
          <a:lnRef idx="2">
            <a:schemeClr val="accent3"/>
          </a:lnRef>
          <a:fillRef idx="1">
            <a:schemeClr val="lt1"/>
          </a:fillRef>
          <a:effectRef idx="0">
            <a:schemeClr val="accent3"/>
          </a:effectRef>
          <a:fontRef idx="minor">
            <a:schemeClr val="dk1"/>
          </a:fontRef>
        </p:style>
        <p:txBody>
          <a:bodyPr rtlCol="0">
            <a:normAutofit fontScale="47500" lnSpcReduction="20000"/>
          </a:bodyPr>
          <a:lstStyle/>
          <a:p>
            <a:pPr algn="just" eaLnBrk="1" fontAlgn="auto" hangingPunct="1">
              <a:spcAft>
                <a:spcPts val="0"/>
              </a:spcAft>
              <a:buFont typeface="Arial" pitchFamily="34" charset="0"/>
              <a:buChar char="•"/>
              <a:defRPr/>
            </a:pPr>
            <a:r>
              <a:rPr lang="es-ES" sz="7200" dirty="0" smtClean="0"/>
              <a:t>En resumen, puede observarse un </a:t>
            </a:r>
            <a:r>
              <a:rPr lang="es-ES" sz="7200" b="1" dirty="0" smtClean="0"/>
              <a:t>creciente grado de complejidad y burocracia en la administración de la empresa agropecuaria</a:t>
            </a:r>
            <a:r>
              <a:rPr lang="es-ES" sz="7200" dirty="0" smtClean="0"/>
              <a:t> lo cual implica a su vez mayores costos y más tiempo dedicado a tareas que no obstante ser improductivas resultan necesarias para poder operar</a:t>
            </a:r>
            <a:r>
              <a:rPr lang="es-ES" sz="7200" b="1" dirty="0" smtClean="0"/>
              <a:t>, y en general implican una mayor organización. </a:t>
            </a:r>
            <a:r>
              <a:rPr lang="es-ES" sz="7200" dirty="0" smtClean="0"/>
              <a:t>Esto sin dudas </a:t>
            </a:r>
            <a:r>
              <a:rPr lang="es-ES" sz="7200" b="1" dirty="0" smtClean="0"/>
              <a:t>se traslada a nuestros estudios </a:t>
            </a:r>
            <a:r>
              <a:rPr lang="es-ES" sz="7200" dirty="0" smtClean="0"/>
              <a:t>y es por ello que debemos apostar a </a:t>
            </a:r>
            <a:r>
              <a:rPr lang="es-ES" sz="7200" b="1" dirty="0" smtClean="0"/>
              <a:t>la capacitación continua </a:t>
            </a:r>
            <a:r>
              <a:rPr lang="es-ES" sz="7200" dirty="0" smtClean="0"/>
              <a:t>tal </a:t>
            </a:r>
            <a:r>
              <a:rPr lang="es-ES" sz="7200" b="1" dirty="0" smtClean="0"/>
              <a:t>como lo ha hecho nuestro Consejo desde un principio y del cual este evento es una prueba cabal</a:t>
            </a:r>
            <a:r>
              <a:rPr lang="es-ES" sz="7200" dirty="0" smtClean="0"/>
              <a:t>.  </a:t>
            </a:r>
          </a:p>
          <a:p>
            <a:pPr algn="just" eaLnBrk="1" fontAlgn="auto" hangingPunct="1">
              <a:spcAft>
                <a:spcPts val="0"/>
              </a:spcAft>
              <a:buFont typeface="Arial" pitchFamily="34" charset="0"/>
              <a:buChar char="•"/>
              <a:defRPr/>
            </a:pPr>
            <a:endParaRPr lang="es-ES" sz="7200"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Título"/>
          <p:cNvSpPr>
            <a:spLocks noGrp="1"/>
          </p:cNvSpPr>
          <p:nvPr>
            <p:ph type="title"/>
          </p:nvPr>
        </p:nvSpPr>
        <p:spPr/>
        <p:txBody>
          <a:bodyPr/>
          <a:lstStyle/>
          <a:p>
            <a:pPr eaLnBrk="1" hangingPunct="1"/>
            <a:r>
              <a:rPr lang="es-AR" smtClean="0"/>
              <a:t>CONCLUSION FINAL </a:t>
            </a:r>
          </a:p>
        </p:txBody>
      </p:sp>
      <p:sp>
        <p:nvSpPr>
          <p:cNvPr id="3" name="2 Marcador de contenido"/>
          <p:cNvSpPr>
            <a:spLocks noGrp="1"/>
          </p:cNvSpPr>
          <p:nvPr>
            <p:ph idx="1"/>
          </p:nvPr>
        </p:nvSpPr>
        <p:spPr>
          <a:xfrm>
            <a:off x="500063" y="1428750"/>
            <a:ext cx="8286750" cy="5357813"/>
          </a:xfrm>
        </p:spPr>
        <p:style>
          <a:lnRef idx="2">
            <a:schemeClr val="accent3"/>
          </a:lnRef>
          <a:fillRef idx="1">
            <a:schemeClr val="lt1"/>
          </a:fillRef>
          <a:effectRef idx="0">
            <a:schemeClr val="accent3"/>
          </a:effectRef>
          <a:fontRef idx="minor">
            <a:schemeClr val="dk1"/>
          </a:fontRef>
        </p:style>
        <p:txBody>
          <a:bodyPr rtlCol="0">
            <a:normAutofit fontScale="25000" lnSpcReduction="20000"/>
          </a:bodyPr>
          <a:lstStyle/>
          <a:p>
            <a:pPr algn="just" eaLnBrk="1" fontAlgn="auto" hangingPunct="1">
              <a:spcAft>
                <a:spcPts val="0"/>
              </a:spcAft>
              <a:buFont typeface="Arial" pitchFamily="34" charset="0"/>
              <a:buChar char="•"/>
              <a:defRPr/>
            </a:pPr>
            <a:endParaRPr lang="es-ES" sz="7200" dirty="0" smtClean="0"/>
          </a:p>
          <a:p>
            <a:pPr algn="just" eaLnBrk="1" fontAlgn="auto" hangingPunct="1">
              <a:spcAft>
                <a:spcPts val="0"/>
              </a:spcAft>
              <a:buFont typeface="Arial" pitchFamily="34" charset="0"/>
              <a:buChar char="•"/>
              <a:defRPr/>
            </a:pPr>
            <a:r>
              <a:rPr lang="es-ES" sz="9600" dirty="0" smtClean="0"/>
              <a:t>Esto, amén de ser una amenaza</a:t>
            </a:r>
            <a:r>
              <a:rPr lang="es-ES" sz="9600" b="1" dirty="0" smtClean="0"/>
              <a:t> para nuestra profesión, es también una oportunidad para prestar más y mejores servicios.</a:t>
            </a:r>
          </a:p>
          <a:p>
            <a:pPr algn="just" eaLnBrk="1" fontAlgn="auto" hangingPunct="1">
              <a:spcAft>
                <a:spcPts val="0"/>
              </a:spcAft>
              <a:buFont typeface="Arial" pitchFamily="34" charset="0"/>
              <a:buChar char="•"/>
              <a:defRPr/>
            </a:pPr>
            <a:r>
              <a:rPr lang="es-ES" sz="9600" b="1" dirty="0" smtClean="0"/>
              <a:t> Vemos que  esta conclusión está en línea con los OBJETIVOS de este Congreso :</a:t>
            </a:r>
          </a:p>
          <a:p>
            <a:pPr algn="just" eaLnBrk="1" fontAlgn="auto" hangingPunct="1">
              <a:spcAft>
                <a:spcPts val="0"/>
              </a:spcAft>
              <a:buFont typeface="Arial" pitchFamily="34" charset="0"/>
              <a:buChar char="•"/>
              <a:defRPr/>
            </a:pPr>
            <a:endParaRPr lang="es-ES" sz="9600" b="1" dirty="0" smtClean="0"/>
          </a:p>
          <a:p>
            <a:pPr>
              <a:buFont typeface="Arial" charset="0"/>
              <a:buNone/>
              <a:defRPr/>
            </a:pPr>
            <a:r>
              <a:rPr lang="es-AR" sz="9600" b="1" dirty="0" smtClean="0"/>
              <a:t>4</a:t>
            </a:r>
            <a:r>
              <a:rPr lang="es-AR" sz="9600" i="1" dirty="0" smtClean="0"/>
              <a:t>. Favorecer la difusión de los conocimientos que permitan lograr una adecuada actualización y desarrollo de los Profesionales en Ciencias Económicas.</a:t>
            </a:r>
          </a:p>
          <a:p>
            <a:pPr>
              <a:buFont typeface="Arial" charset="0"/>
              <a:buNone/>
              <a:defRPr/>
            </a:pPr>
            <a:r>
              <a:rPr lang="es-AR" sz="9600" b="1" i="1" dirty="0" smtClean="0"/>
              <a:t>5.</a:t>
            </a:r>
            <a:r>
              <a:rPr lang="es-AR" sz="9600" i="1" dirty="0" smtClean="0"/>
              <a:t> Prestigiar la función del Profesional en Ciencias Económicas.</a:t>
            </a:r>
          </a:p>
          <a:p>
            <a:pPr>
              <a:buFont typeface="Arial" charset="0"/>
              <a:buNone/>
              <a:defRPr/>
            </a:pPr>
            <a:r>
              <a:rPr lang="es-AR" sz="9600" i="1" dirty="0" smtClean="0"/>
              <a:t> </a:t>
            </a:r>
            <a:r>
              <a:rPr lang="es-AR" sz="9600" b="1" i="1" dirty="0" smtClean="0"/>
              <a:t>8.</a:t>
            </a:r>
            <a:r>
              <a:rPr lang="es-AR" sz="9600" i="1" dirty="0" smtClean="0"/>
              <a:t> Preparar al Profesional en Ciencias Económicas para </a:t>
            </a:r>
          </a:p>
          <a:p>
            <a:pPr>
              <a:buFont typeface="Arial" charset="0"/>
              <a:buNone/>
              <a:defRPr/>
            </a:pPr>
            <a:r>
              <a:rPr lang="es-AR" sz="9600" i="1" dirty="0" smtClean="0"/>
              <a:t>	afrontar los cambios.</a:t>
            </a:r>
          </a:p>
          <a:p>
            <a:pPr>
              <a:buFont typeface="Arial" charset="0"/>
              <a:buNone/>
              <a:defRPr/>
            </a:pPr>
            <a:r>
              <a:rPr lang="es-AR" sz="9600" i="1" dirty="0" smtClean="0"/>
              <a:t>	</a:t>
            </a:r>
            <a:r>
              <a:rPr lang="es-AR" sz="9600" b="1" i="1" dirty="0" smtClean="0"/>
              <a:t>Esto nos permite capacitarnos primero para poder hacer docencia luego con nuestros clientes.</a:t>
            </a:r>
          </a:p>
          <a:p>
            <a:pPr>
              <a:buFont typeface="Arial" charset="0"/>
              <a:buNone/>
              <a:defRPr/>
            </a:pPr>
            <a:endParaRPr lang="es-AR" sz="9600" i="1"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Título"/>
          <p:cNvSpPr>
            <a:spLocks noGrp="1"/>
          </p:cNvSpPr>
          <p:nvPr>
            <p:ph type="title"/>
          </p:nvPr>
        </p:nvSpPr>
        <p:spPr/>
        <p:txBody>
          <a:bodyPr/>
          <a:lstStyle/>
          <a:p>
            <a:pPr eaLnBrk="1" hangingPunct="1"/>
            <a:r>
              <a:rPr lang="es-ES_tradnl" smtClean="0"/>
              <a:t>REFLEXION   FINAL	</a:t>
            </a:r>
          </a:p>
        </p:txBody>
      </p:sp>
      <p:sp>
        <p:nvSpPr>
          <p:cNvPr id="97283" name="2 Marcador de contenido"/>
          <p:cNvSpPr>
            <a:spLocks noGrp="1"/>
          </p:cNvSpPr>
          <p:nvPr>
            <p:ph idx="1"/>
          </p:nvPr>
        </p:nvSpPr>
        <p:spPr/>
        <p:txBody>
          <a:bodyPr/>
          <a:lstStyle/>
          <a:p>
            <a:pPr eaLnBrk="1" hangingPunct="1"/>
            <a:r>
              <a:rPr lang="es-ES_tradnl" smtClean="0"/>
              <a:t>Para finalizar como lo hace nuestro </a:t>
            </a:r>
            <a:r>
              <a:rPr lang="es-ES_tradnl" b="1" smtClean="0"/>
              <a:t>MARTIN FIERRO :  " Que naides se sienta ofendido,/ pues a ninguno incomodo; / Y si canto de este modo / Por encontrarlo oportuno / NO ES PARA MAL DE NINGUNO / SINO PARA BIEN DE TODOS ".</a:t>
            </a:r>
          </a:p>
          <a:p>
            <a:pPr eaLnBrk="1" hangingPunct="1"/>
            <a:endParaRPr lang="es-ES_tradnl" b="1" smtClean="0"/>
          </a:p>
          <a:p>
            <a:pPr eaLnBrk="1" hangingPunct="1"/>
            <a:r>
              <a:rPr lang="es-ES_tradnl" b="1" smtClean="0"/>
              <a:t>MUCHAS GRACIAS.</a:t>
            </a:r>
            <a:endParaRPr lang="es-ES_tradnl" smtClean="0"/>
          </a:p>
          <a:p>
            <a:pPr eaLnBrk="1" hangingPunct="1"/>
            <a:endParaRPr lang="es-ES_tradnl" smtClean="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4893</TotalTime>
  <Words>17393</Words>
  <Application>Microsoft Office PowerPoint</Application>
  <PresentationFormat>Presentación en pantalla (4:3)</PresentationFormat>
  <Paragraphs>4842</Paragraphs>
  <Slides>94</Slides>
  <Notes>40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94</vt:i4>
      </vt:variant>
    </vt:vector>
  </HeadingPairs>
  <TitlesOfParts>
    <vt:vector size="97" baseType="lpstr">
      <vt:lpstr>Arial</vt:lpstr>
      <vt:lpstr>Calibri</vt:lpstr>
      <vt:lpstr>Tema de Office</vt:lpstr>
      <vt:lpstr>EL CONTROL DE GRANOS  DE AFIP DGI </vt:lpstr>
      <vt:lpstr>EL CONTROL DE GRANOS  DE AFIP DGI </vt:lpstr>
      <vt:lpstr>Tanto el temario como las opiniones que aquí se viertan son responsabilidad exclusiva del expositor no involucrando de ningún modo ni grado a nuestro CONSEJO PROFESIONAL</vt:lpstr>
      <vt:lpstr>INDICE  DE LA EXPOSICION  </vt:lpstr>
      <vt:lpstr>AGRADECIMIENTOS </vt:lpstr>
      <vt:lpstr>Motivación </vt:lpstr>
      <vt:lpstr>FELICITACIONES </vt:lpstr>
      <vt:lpstr>MENSAJE PARA LOS JÓVENES</vt:lpstr>
      <vt:lpstr>MENSAJE PARA LOS JÓVENES</vt:lpstr>
      <vt:lpstr>OBJETIVOS DE LA EXPOSICION  </vt:lpstr>
      <vt:lpstr>OBJETIVOS DE LA EXPOSICION  </vt:lpstr>
      <vt:lpstr>INTRODUCCION</vt:lpstr>
      <vt:lpstr>INTRODUCCION</vt:lpstr>
      <vt:lpstr>INTRODUCCION</vt:lpstr>
      <vt:lpstr>REGIMEN DE INFORMACION DE CAPACIDAD PRODUCTIVA </vt:lpstr>
      <vt:lpstr>REGIMEN DE INFORMACION DE CAPACIDAD PRODUCTIVA</vt:lpstr>
      <vt:lpstr>REGIMEN DE INFORMACION DE CAPACIDAD PRODUCTIVA</vt:lpstr>
      <vt:lpstr>REGIMEN DE INFORMACION DE CAPACIDAD PRODUCTIVA</vt:lpstr>
      <vt:lpstr>REGIMEN DE INFORMACION DE CAPACIDAD PRODUCTIVA</vt:lpstr>
      <vt:lpstr>REG. DE INF. DE CAPAC.PROD. Penalidades-art.6 RG 2750</vt:lpstr>
      <vt:lpstr>REG. DE INF. DE CAPAC.PROD. Penalidades-art.6 RG 2750</vt:lpstr>
      <vt:lpstr>REG. DE INF. DE CAPAC.PROD. Penalidades-art.6 RG 2750/3102</vt:lpstr>
      <vt:lpstr>REG. DE INF. DE CAPAC.PROD. Penalidades-art.6 RG 2750/3102</vt:lpstr>
      <vt:lpstr>REG. DE INF. DE CAPAC.PROD.  RG 2750 Otros cambios RG 3102</vt:lpstr>
      <vt:lpstr>  RG 2750 : Penalidades -CONCLUSIONES</vt:lpstr>
      <vt:lpstr>  RG 2750 : Conclusión general</vt:lpstr>
      <vt:lpstr>REG. DE INF. DE CAPAC.PROD. Penalidades indirectas : RG 3419 Liq. primaria de granos</vt:lpstr>
      <vt:lpstr>REG.DE REGISTRACION DE FORM.C.1116/B o C –RG 2596</vt:lpstr>
      <vt:lpstr>REG.DE REG.de FORM.C.1116/B o C RG 2596- modif.art.9 RG 2300 p/RG3100 </vt:lpstr>
      <vt:lpstr>REQUISITOS REG.ESPECIAL DE REINTEGRO –RG 2.300 art.55</vt:lpstr>
      <vt:lpstr>REG.ESPECIAL DE REINTEGRO –RG 2.300  art.55</vt:lpstr>
      <vt:lpstr>REG.ESPECIAL DE REINTEGRO –RG 2.300 : PLAZOS – Evolución- ejs.</vt:lpstr>
      <vt:lpstr>RG 2300 : modificación RG.3100 articulo 9 párr.3ro. Vig.01/07/2011</vt:lpstr>
      <vt:lpstr>RG 2300--2596: RG.3100 incorpora códigos en ANEXO II Ptos 1 y 2</vt:lpstr>
      <vt:lpstr>   REF. :  Nuevo control sobre los granos cosechados         ( trigo, maíz, soja y girasol )  RG 3342 (*)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vt:lpstr>
      <vt:lpstr>   REF. :  Nuevo control sobre los granos cosechados         ( trigo, maíz, soja y girasol )  RG 3342 FAQ  </vt:lpstr>
      <vt:lpstr>   REF. :  Nuevo control sobre los granos cosechados         ( trigo, maíz, soja y girasol )  RG 3342 FAQ  </vt:lpstr>
      <vt:lpstr>   REF. :  Nuevo control sobre los granos cosechados         ( trigo, maíz, soja y girasol )  RG 3342 FAQ  </vt:lpstr>
      <vt:lpstr>   REF. :  Nuevo control sobre los granos cosechados         ( trigo, maíz, soja y girasol )  RG 3342 FAQ  </vt:lpstr>
      <vt:lpstr>   REF. :  Nuevo control sobre los granos cosechados         ( trigo, maíz, soja y girasol )  RG 3342  </vt:lpstr>
      <vt:lpstr>   REF. :  Nuevo control sobre los granos cosechados         ( trigo, maíz, soja y girasol )  RG 3342  </vt:lpstr>
      <vt:lpstr>Capacidad productiva (potencial) y existencias de granos ( RG.2750)(*)</vt:lpstr>
      <vt:lpstr> ESQUEMA DE VENCIMIENTOS CAPACIDAD PRODUCTIVA Y PRODUCCION (*)       </vt:lpstr>
      <vt:lpstr> ESQUEMA DE VENCIMIENTOS CAPACIDAD PRODUCTIVA Y PRODUCCION (*) + EX.DE GRANOS       </vt:lpstr>
      <vt:lpstr> ESQUEMA DE VENCIMIENTOS CAPACIDAD PRODUCTIVA Y PRODUCCION (*)       </vt:lpstr>
      <vt:lpstr> ESQUEMA DE VENCIMIENTOS CAPACIDAD PRODUCTIVA Y PRODUCCION (*) + EX.DE GRANOS       </vt:lpstr>
      <vt:lpstr>Reglas mnemotécnicas</vt:lpstr>
      <vt:lpstr> CRONOGRAMA DE VENCIMIENTOS : EXISTENCIA DE GRANOS, CAPACIDAD PRODUCTIVA Y PRODUCCIÓN DE GRANOS ( RG. 2750 y 3342)  (*) </vt:lpstr>
      <vt:lpstr>Liquidación Primaria de Granos – RG 3.419/2012 </vt:lpstr>
      <vt:lpstr>Liquidación Primaria de Granos – RG 3.419/2012 </vt:lpstr>
      <vt:lpstr>Liquidación Primaria de Granos – RG 3.419/2012 </vt:lpstr>
      <vt:lpstr>Liquidación Primaria de Granos – RG 3.419/2012 </vt:lpstr>
      <vt:lpstr>Liquidación Primaria de Granos – RG 3.419/2012 </vt:lpstr>
      <vt:lpstr>Liquidación Primaria de Granos – RG 3.419/2012 </vt:lpstr>
      <vt:lpstr>ESQUEMA : Relaciones entre RG</vt:lpstr>
      <vt:lpstr>CUENTA CORRIENTE GRANARIA (*)</vt:lpstr>
      <vt:lpstr>CUENTA CORRIENTE GRANARIA: Puntos a considerar  (*)</vt:lpstr>
      <vt:lpstr>Aclaraciones referentes a la RG 2750  (*)</vt:lpstr>
      <vt:lpstr>DIFERENCIAS ENTRE la RG 2750  y la RG3342</vt:lpstr>
      <vt:lpstr>Casos especiales : RG 2750 y 3342</vt:lpstr>
      <vt:lpstr>Casos especiales : UCESCI  ( Unidad de coordinación y evaluación de subsidios al consumo interno )</vt:lpstr>
      <vt:lpstr>Casos especiales : UCESCI  ( Unidad de coordinación y evaluación de subsidios al consumo interno )</vt:lpstr>
      <vt:lpstr> RG 2750 y 3342 “ Certificaciones para AFIP requerirán la firma de INGENIEROS AGRONOMOS “ </vt:lpstr>
      <vt:lpstr>INFORMACION DE TERCEROS </vt:lpstr>
      <vt:lpstr>INFORMACION DE TERCEROS </vt:lpstr>
      <vt:lpstr>Formularios de uso interno  </vt:lpstr>
      <vt:lpstr>Formulario para carga datos de Producción soja, maíz y girasol</vt:lpstr>
      <vt:lpstr>Formulario CONTROL carga datos de Producción soja, maíz y girasol</vt:lpstr>
      <vt:lpstr>Formulario para carga datos de Existencias de granos (anexo I RG 2750) </vt:lpstr>
      <vt:lpstr>Formulario para CONTROL carga datos de Existencias de granos Anexo I RG 2750 </vt:lpstr>
      <vt:lpstr>Form.para carga datos has sembradas de cultivos de invierno</vt:lpstr>
      <vt:lpstr>Form.para CONTROL carga datos has sembradas de cultivos de invierno</vt:lpstr>
      <vt:lpstr>Form.para carga datos has sembradas de cultivos de VERANO</vt:lpstr>
      <vt:lpstr>Form.para controlar carga datos has sembradas de cultivos de VERANO</vt:lpstr>
      <vt:lpstr>Formulario para carga datos de Producción de TRIGO</vt:lpstr>
      <vt:lpstr>Formulario para CONTROLAR carga datos de Producción de TRIGO</vt:lpstr>
      <vt:lpstr>Formularios de uso interno  </vt:lpstr>
      <vt:lpstr>ACTITUD ANTE EL CAMBIO</vt:lpstr>
      <vt:lpstr>ACTITUD ANTE EL CAMBIO</vt:lpstr>
      <vt:lpstr>Reflexiones : CAUSAS DE LA SITUACION ACTUAL</vt:lpstr>
      <vt:lpstr>Reflexiones : CAUSAS DE LA SITUACION ACTUAL</vt:lpstr>
      <vt:lpstr>RESUMEN</vt:lpstr>
      <vt:lpstr>CONCLUSION I</vt:lpstr>
      <vt:lpstr>CONCLUSION II</vt:lpstr>
      <vt:lpstr>CONCLUSION FINAL </vt:lpstr>
      <vt:lpstr>REFLEXION   FINAL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dc:creator>
  <cp:lastModifiedBy>Silvia!</cp:lastModifiedBy>
  <cp:revision>667</cp:revision>
  <dcterms:created xsi:type="dcterms:W3CDTF">2011-05-25T21:05:39Z</dcterms:created>
  <dcterms:modified xsi:type="dcterms:W3CDTF">2013-10-24T05:23:26Z</dcterms:modified>
</cp:coreProperties>
</file>