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901" r:id="rId1"/>
  </p:sldMasterIdLst>
  <p:notesMasterIdLst>
    <p:notesMasterId r:id="rId202"/>
  </p:notesMasterIdLst>
  <p:sldIdLst>
    <p:sldId id="1442" r:id="rId2"/>
    <p:sldId id="1746" r:id="rId3"/>
    <p:sldId id="1748" r:id="rId4"/>
    <p:sldId id="1762" r:id="rId5"/>
    <p:sldId id="1758" r:id="rId6"/>
    <p:sldId id="1759" r:id="rId7"/>
    <p:sldId id="1749" r:id="rId8"/>
    <p:sldId id="1760" r:id="rId9"/>
    <p:sldId id="1750" r:id="rId10"/>
    <p:sldId id="1751" r:id="rId11"/>
    <p:sldId id="1761" r:id="rId12"/>
    <p:sldId id="1752" r:id="rId13"/>
    <p:sldId id="1810" r:id="rId14"/>
    <p:sldId id="1811" r:id="rId15"/>
    <p:sldId id="1813" r:id="rId16"/>
    <p:sldId id="1842" r:id="rId17"/>
    <p:sldId id="1843" r:id="rId18"/>
    <p:sldId id="1844" r:id="rId19"/>
    <p:sldId id="1845" r:id="rId20"/>
    <p:sldId id="1846" r:id="rId21"/>
    <p:sldId id="1847" r:id="rId22"/>
    <p:sldId id="1848" r:id="rId23"/>
    <p:sldId id="1814" r:id="rId24"/>
    <p:sldId id="1815" r:id="rId25"/>
    <p:sldId id="1816" r:id="rId26"/>
    <p:sldId id="1817" r:id="rId27"/>
    <p:sldId id="1818" r:id="rId28"/>
    <p:sldId id="1819" r:id="rId29"/>
    <p:sldId id="1832" r:id="rId30"/>
    <p:sldId id="1820" r:id="rId31"/>
    <p:sldId id="1821" r:id="rId32"/>
    <p:sldId id="1822" r:id="rId33"/>
    <p:sldId id="1823" r:id="rId34"/>
    <p:sldId id="1834" r:id="rId35"/>
    <p:sldId id="1836" r:id="rId36"/>
    <p:sldId id="1835" r:id="rId37"/>
    <p:sldId id="1833" r:id="rId38"/>
    <p:sldId id="1824" r:id="rId39"/>
    <p:sldId id="1837" r:id="rId40"/>
    <p:sldId id="1825" r:id="rId41"/>
    <p:sldId id="1838" r:id="rId42"/>
    <p:sldId id="1826" r:id="rId43"/>
    <p:sldId id="1849" r:id="rId44"/>
    <p:sldId id="1827" r:id="rId45"/>
    <p:sldId id="1828" r:id="rId46"/>
    <p:sldId id="1839" r:id="rId47"/>
    <p:sldId id="1840" r:id="rId48"/>
    <p:sldId id="1829" r:id="rId49"/>
    <p:sldId id="1841" r:id="rId50"/>
    <p:sldId id="1830" r:id="rId51"/>
    <p:sldId id="1831" r:id="rId52"/>
    <p:sldId id="1534" r:id="rId53"/>
    <p:sldId id="1535" r:id="rId54"/>
    <p:sldId id="1536" r:id="rId55"/>
    <p:sldId id="1537" r:id="rId56"/>
    <p:sldId id="1538" r:id="rId57"/>
    <p:sldId id="1539" r:id="rId58"/>
    <p:sldId id="1540" r:id="rId59"/>
    <p:sldId id="1541" r:id="rId60"/>
    <p:sldId id="1542" r:id="rId61"/>
    <p:sldId id="1543" r:id="rId62"/>
    <p:sldId id="1544" r:id="rId63"/>
    <p:sldId id="1545" r:id="rId64"/>
    <p:sldId id="1546" r:id="rId65"/>
    <p:sldId id="1547" r:id="rId66"/>
    <p:sldId id="1548" r:id="rId67"/>
    <p:sldId id="1550" r:id="rId68"/>
    <p:sldId id="1549" r:id="rId69"/>
    <p:sldId id="1551" r:id="rId70"/>
    <p:sldId id="1552" r:id="rId71"/>
    <p:sldId id="1553" r:id="rId72"/>
    <p:sldId id="1554" r:id="rId73"/>
    <p:sldId id="1555" r:id="rId74"/>
    <p:sldId id="1556" r:id="rId75"/>
    <p:sldId id="1557" r:id="rId76"/>
    <p:sldId id="1558" r:id="rId77"/>
    <p:sldId id="1559" r:id="rId78"/>
    <p:sldId id="1560" r:id="rId79"/>
    <p:sldId id="1561" r:id="rId80"/>
    <p:sldId id="1562" r:id="rId81"/>
    <p:sldId id="1563" r:id="rId82"/>
    <p:sldId id="1564" r:id="rId83"/>
    <p:sldId id="1565" r:id="rId84"/>
    <p:sldId id="1566" r:id="rId85"/>
    <p:sldId id="1567" r:id="rId86"/>
    <p:sldId id="1569" r:id="rId87"/>
    <p:sldId id="1570" r:id="rId88"/>
    <p:sldId id="1571" r:id="rId89"/>
    <p:sldId id="1572" r:id="rId90"/>
    <p:sldId id="1573" r:id="rId91"/>
    <p:sldId id="1574" r:id="rId92"/>
    <p:sldId id="1575" r:id="rId93"/>
    <p:sldId id="1576" r:id="rId94"/>
    <p:sldId id="1578" r:id="rId95"/>
    <p:sldId id="1577" r:id="rId96"/>
    <p:sldId id="1579" r:id="rId97"/>
    <p:sldId id="1580" r:id="rId98"/>
    <p:sldId id="1581" r:id="rId99"/>
    <p:sldId id="1582" r:id="rId100"/>
    <p:sldId id="1583" r:id="rId101"/>
    <p:sldId id="1584" r:id="rId102"/>
    <p:sldId id="1585" r:id="rId103"/>
    <p:sldId id="1586" r:id="rId104"/>
    <p:sldId id="1587" r:id="rId105"/>
    <p:sldId id="1588" r:id="rId106"/>
    <p:sldId id="1589" r:id="rId107"/>
    <p:sldId id="1590" r:id="rId108"/>
    <p:sldId id="1591" r:id="rId109"/>
    <p:sldId id="1592" r:id="rId110"/>
    <p:sldId id="1593" r:id="rId111"/>
    <p:sldId id="1594" r:id="rId112"/>
    <p:sldId id="1595" r:id="rId113"/>
    <p:sldId id="1659" r:id="rId114"/>
    <p:sldId id="1660" r:id="rId115"/>
    <p:sldId id="1661" r:id="rId116"/>
    <p:sldId id="1662" r:id="rId117"/>
    <p:sldId id="1663" r:id="rId118"/>
    <p:sldId id="1664" r:id="rId119"/>
    <p:sldId id="1665" r:id="rId120"/>
    <p:sldId id="1666" r:id="rId121"/>
    <p:sldId id="1667" r:id="rId122"/>
    <p:sldId id="1668" r:id="rId123"/>
    <p:sldId id="1669" r:id="rId124"/>
    <p:sldId id="1670" r:id="rId125"/>
    <p:sldId id="1671" r:id="rId126"/>
    <p:sldId id="1672" r:id="rId127"/>
    <p:sldId id="1673" r:id="rId128"/>
    <p:sldId id="1674" r:id="rId129"/>
    <p:sldId id="1675" r:id="rId130"/>
    <p:sldId id="1676" r:id="rId131"/>
    <p:sldId id="1677" r:id="rId132"/>
    <p:sldId id="1678" r:id="rId133"/>
    <p:sldId id="1679" r:id="rId134"/>
    <p:sldId id="1680" r:id="rId135"/>
    <p:sldId id="1681" r:id="rId136"/>
    <p:sldId id="1682" r:id="rId137"/>
    <p:sldId id="1683" r:id="rId138"/>
    <p:sldId id="1684" r:id="rId139"/>
    <p:sldId id="1685" r:id="rId140"/>
    <p:sldId id="1686" r:id="rId141"/>
    <p:sldId id="1687" r:id="rId142"/>
    <p:sldId id="1688" r:id="rId143"/>
    <p:sldId id="1689" r:id="rId144"/>
    <p:sldId id="1690" r:id="rId145"/>
    <p:sldId id="1691" r:id="rId146"/>
    <p:sldId id="1692" r:id="rId147"/>
    <p:sldId id="1693" r:id="rId148"/>
    <p:sldId id="1694" r:id="rId149"/>
    <p:sldId id="1695" r:id="rId150"/>
    <p:sldId id="1696" r:id="rId151"/>
    <p:sldId id="1697" r:id="rId152"/>
    <p:sldId id="1698" r:id="rId153"/>
    <p:sldId id="1700" r:id="rId154"/>
    <p:sldId id="1701" r:id="rId155"/>
    <p:sldId id="1702" r:id="rId156"/>
    <p:sldId id="1703" r:id="rId157"/>
    <p:sldId id="1704" r:id="rId158"/>
    <p:sldId id="1705" r:id="rId159"/>
    <p:sldId id="1706" r:id="rId160"/>
    <p:sldId id="1707" r:id="rId161"/>
    <p:sldId id="1708" r:id="rId162"/>
    <p:sldId id="1710" r:id="rId163"/>
    <p:sldId id="1711" r:id="rId164"/>
    <p:sldId id="1712" r:id="rId165"/>
    <p:sldId id="1713" r:id="rId166"/>
    <p:sldId id="1714" r:id="rId167"/>
    <p:sldId id="1715" r:id="rId168"/>
    <p:sldId id="1716" r:id="rId169"/>
    <p:sldId id="1717" r:id="rId170"/>
    <p:sldId id="1718" r:id="rId171"/>
    <p:sldId id="1719" r:id="rId172"/>
    <p:sldId id="1720" r:id="rId173"/>
    <p:sldId id="1721" r:id="rId174"/>
    <p:sldId id="1722" r:id="rId175"/>
    <p:sldId id="1723" r:id="rId176"/>
    <p:sldId id="1724" r:id="rId177"/>
    <p:sldId id="1725" r:id="rId178"/>
    <p:sldId id="1726" r:id="rId179"/>
    <p:sldId id="1727" r:id="rId180"/>
    <p:sldId id="1728" r:id="rId181"/>
    <p:sldId id="1729" r:id="rId182"/>
    <p:sldId id="1730" r:id="rId183"/>
    <p:sldId id="1731" r:id="rId184"/>
    <p:sldId id="1732" r:id="rId185"/>
    <p:sldId id="1733" r:id="rId186"/>
    <p:sldId id="1734" r:id="rId187"/>
    <p:sldId id="1735" r:id="rId188"/>
    <p:sldId id="1736" r:id="rId189"/>
    <p:sldId id="1737" r:id="rId190"/>
    <p:sldId id="1738" r:id="rId191"/>
    <p:sldId id="1739" r:id="rId192"/>
    <p:sldId id="1740" r:id="rId193"/>
    <p:sldId id="1741" r:id="rId194"/>
    <p:sldId id="1742" r:id="rId195"/>
    <p:sldId id="1743" r:id="rId196"/>
    <p:sldId id="1744" r:id="rId197"/>
    <p:sldId id="1745" r:id="rId198"/>
    <p:sldId id="1852" r:id="rId199"/>
    <p:sldId id="1851" r:id="rId200"/>
    <p:sldId id="1850" r:id="rId201"/>
  </p:sldIdLst>
  <p:sldSz cx="9144000" cy="6858000" type="screen4x3"/>
  <p:notesSz cx="6858000" cy="9144000"/>
  <p:defaultTextStyle>
    <a:defPPr>
      <a:defRPr lang="en-US"/>
    </a:defPPr>
    <a:lvl1pPr algn="l" rtl="0" fontAlgn="base">
      <a:spcBef>
        <a:spcPct val="0"/>
      </a:spcBef>
      <a:spcAft>
        <a:spcPct val="0"/>
      </a:spcAft>
      <a:defRPr i="1" kern="1200">
        <a:solidFill>
          <a:schemeClr val="tx1"/>
        </a:solidFill>
        <a:latin typeface="Arial" charset="0"/>
        <a:ea typeface="+mn-ea"/>
        <a:cs typeface="+mn-cs"/>
      </a:defRPr>
    </a:lvl1pPr>
    <a:lvl2pPr marL="457200" algn="l" rtl="0" fontAlgn="base">
      <a:spcBef>
        <a:spcPct val="0"/>
      </a:spcBef>
      <a:spcAft>
        <a:spcPct val="0"/>
      </a:spcAft>
      <a:defRPr i="1" kern="1200">
        <a:solidFill>
          <a:schemeClr val="tx1"/>
        </a:solidFill>
        <a:latin typeface="Arial" charset="0"/>
        <a:ea typeface="+mn-ea"/>
        <a:cs typeface="+mn-cs"/>
      </a:defRPr>
    </a:lvl2pPr>
    <a:lvl3pPr marL="914400" algn="l" rtl="0" fontAlgn="base">
      <a:spcBef>
        <a:spcPct val="0"/>
      </a:spcBef>
      <a:spcAft>
        <a:spcPct val="0"/>
      </a:spcAft>
      <a:defRPr i="1" kern="1200">
        <a:solidFill>
          <a:schemeClr val="tx1"/>
        </a:solidFill>
        <a:latin typeface="Arial" charset="0"/>
        <a:ea typeface="+mn-ea"/>
        <a:cs typeface="+mn-cs"/>
      </a:defRPr>
    </a:lvl3pPr>
    <a:lvl4pPr marL="1371600" algn="l" rtl="0" fontAlgn="base">
      <a:spcBef>
        <a:spcPct val="0"/>
      </a:spcBef>
      <a:spcAft>
        <a:spcPct val="0"/>
      </a:spcAft>
      <a:defRPr i="1" kern="1200">
        <a:solidFill>
          <a:schemeClr val="tx1"/>
        </a:solidFill>
        <a:latin typeface="Arial" charset="0"/>
        <a:ea typeface="+mn-ea"/>
        <a:cs typeface="+mn-cs"/>
      </a:defRPr>
    </a:lvl4pPr>
    <a:lvl5pPr marL="1828800" algn="l" rtl="0" fontAlgn="base">
      <a:spcBef>
        <a:spcPct val="0"/>
      </a:spcBef>
      <a:spcAft>
        <a:spcPct val="0"/>
      </a:spcAft>
      <a:defRPr i="1" kern="1200">
        <a:solidFill>
          <a:schemeClr val="tx1"/>
        </a:solidFill>
        <a:latin typeface="Arial" charset="0"/>
        <a:ea typeface="+mn-ea"/>
        <a:cs typeface="+mn-cs"/>
      </a:defRPr>
    </a:lvl5pPr>
    <a:lvl6pPr marL="2286000" algn="l" defTabSz="914400" rtl="0" eaLnBrk="1" latinLnBrk="0" hangingPunct="1">
      <a:defRPr i="1" kern="1200">
        <a:solidFill>
          <a:schemeClr val="tx1"/>
        </a:solidFill>
        <a:latin typeface="Arial" charset="0"/>
        <a:ea typeface="+mn-ea"/>
        <a:cs typeface="+mn-cs"/>
      </a:defRPr>
    </a:lvl6pPr>
    <a:lvl7pPr marL="2743200" algn="l" defTabSz="914400" rtl="0" eaLnBrk="1" latinLnBrk="0" hangingPunct="1">
      <a:defRPr i="1" kern="1200">
        <a:solidFill>
          <a:schemeClr val="tx1"/>
        </a:solidFill>
        <a:latin typeface="Arial" charset="0"/>
        <a:ea typeface="+mn-ea"/>
        <a:cs typeface="+mn-cs"/>
      </a:defRPr>
    </a:lvl7pPr>
    <a:lvl8pPr marL="3200400" algn="l" defTabSz="914400" rtl="0" eaLnBrk="1" latinLnBrk="0" hangingPunct="1">
      <a:defRPr i="1" kern="1200">
        <a:solidFill>
          <a:schemeClr val="tx1"/>
        </a:solidFill>
        <a:latin typeface="Arial" charset="0"/>
        <a:ea typeface="+mn-ea"/>
        <a:cs typeface="+mn-cs"/>
      </a:defRPr>
    </a:lvl8pPr>
    <a:lvl9pPr marL="3657600" algn="l" defTabSz="914400" rtl="0" eaLnBrk="1" latinLnBrk="0" hangingPunct="1">
      <a:defRPr i="1"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99"/>
    <a:srgbClr val="FF9900"/>
    <a:srgbClr val="FFFF01"/>
    <a:srgbClr val="00FFCC"/>
    <a:srgbClr val="00FF00"/>
    <a:srgbClr val="FFFF00"/>
    <a:srgbClr val="FFFF19"/>
    <a:srgbClr val="0066FF"/>
    <a:srgbClr val="FFCC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81" autoAdjust="0"/>
    <p:restoredTop sz="94595" autoAdjust="0"/>
  </p:normalViewPr>
  <p:slideViewPr>
    <p:cSldViewPr>
      <p:cViewPr varScale="1">
        <p:scale>
          <a:sx n="63" d="100"/>
          <a:sy n="63" d="100"/>
        </p:scale>
        <p:origin x="-27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tableStyles" Target="tableStyles.xml"/><Relationship Id="rId201" Type="http://schemas.openxmlformats.org/officeDocument/2006/relationships/slide" Target="slides/slide200.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notesMaster" Target="notesMasters/notesMaster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190" Type="http://schemas.openxmlformats.org/officeDocument/2006/relationships/slide" Target="slides/slide189.xml"/><Relationship Id="rId204" Type="http://schemas.openxmlformats.org/officeDocument/2006/relationships/viewProps" Target="view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67A32106-5937-4DBD-BDE5-32E624E9708E}" type="datetimeFigureOut">
              <a:rPr lang="es-AR"/>
              <a:pPr>
                <a:defRPr/>
              </a:pPr>
              <a:t>30/05/2016</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AR"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AR" noProof="0" smtClean="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9A4B29A0-01A3-4D3F-AC22-A065173CAA6A}" type="slidenum">
              <a:rPr lang="es-AR"/>
              <a:pPr>
                <a:defRPr/>
              </a:pPr>
              <a:t>‹Nº›</a:t>
            </a:fld>
            <a:endParaRPr lang="es-AR"/>
          </a:p>
        </p:txBody>
      </p:sp>
    </p:spTree>
    <p:extLst>
      <p:ext uri="{BB962C8B-B14F-4D97-AF65-F5344CB8AC3E}">
        <p14:creationId xmlns:p14="http://schemas.microsoft.com/office/powerpoint/2010/main" val="33946374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6386"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AR" smtClean="0"/>
          </a:p>
        </p:txBody>
      </p:sp>
      <p:sp>
        <p:nvSpPr>
          <p:cNvPr id="16387"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B3F2D21-7CBA-48CB-B7DB-03E99A6BA1C4}" type="slidenum">
              <a:rPr lang="es-AR" smtClean="0"/>
              <a:pPr/>
              <a:t>1</a:t>
            </a:fld>
            <a:endParaRPr lang="es-AR" smtClean="0"/>
          </a:p>
        </p:txBody>
      </p:sp>
    </p:spTree>
    <p:extLst>
      <p:ext uri="{BB962C8B-B14F-4D97-AF65-F5344CB8AC3E}">
        <p14:creationId xmlns:p14="http://schemas.microsoft.com/office/powerpoint/2010/main" val="761130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pPr>
              <a:defRPr/>
            </a:pPr>
            <a:endParaRPr lang="en-US"/>
          </a:p>
        </p:txBody>
      </p:sp>
      <p:sp>
        <p:nvSpPr>
          <p:cNvPr id="19" name="18 Marcador de pie de página"/>
          <p:cNvSpPr>
            <a:spLocks noGrp="1"/>
          </p:cNvSpPr>
          <p:nvPr>
            <p:ph type="ftr" sz="quarter" idx="11"/>
          </p:nvPr>
        </p:nvSpPr>
        <p:spPr/>
        <p:txBody>
          <a:bodyPr/>
          <a:lstStyle/>
          <a:p>
            <a:pPr>
              <a:defRPr/>
            </a:pPr>
            <a:endParaRPr lang="en-US"/>
          </a:p>
        </p:txBody>
      </p:sp>
      <p:sp>
        <p:nvSpPr>
          <p:cNvPr id="27" name="26 Marcador de número de diapositiva"/>
          <p:cNvSpPr>
            <a:spLocks noGrp="1"/>
          </p:cNvSpPr>
          <p:nvPr>
            <p:ph type="sldNum" sz="quarter" idx="12"/>
          </p:nvPr>
        </p:nvSpPr>
        <p:spPr/>
        <p:txBody>
          <a:bodyPr/>
          <a:lstStyle/>
          <a:p>
            <a:pPr>
              <a:defRPr/>
            </a:pPr>
            <a:fld id="{A46ABF49-ED71-43E2-B6D7-EAFCC5375C7E}" type="slidenum">
              <a:rPr lang="en-US" smtClean="0"/>
              <a:pPr>
                <a:defRPr/>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endParaRPr lang="en-US"/>
          </a:p>
        </p:txBody>
      </p:sp>
      <p:sp>
        <p:nvSpPr>
          <p:cNvPr id="5" name="4 Marcador de pie de página"/>
          <p:cNvSpPr>
            <a:spLocks noGrp="1"/>
          </p:cNvSpPr>
          <p:nvPr>
            <p:ph type="ftr" sz="quarter" idx="11"/>
          </p:nvPr>
        </p:nvSpPr>
        <p:spPr/>
        <p:txBody>
          <a:bodyPr/>
          <a:lstStyle/>
          <a:p>
            <a:pPr>
              <a:defRPr/>
            </a:pPr>
            <a:endParaRPr lang="en-US"/>
          </a:p>
        </p:txBody>
      </p:sp>
      <p:sp>
        <p:nvSpPr>
          <p:cNvPr id="6" name="5 Marcador de número de diapositiva"/>
          <p:cNvSpPr>
            <a:spLocks noGrp="1"/>
          </p:cNvSpPr>
          <p:nvPr>
            <p:ph type="sldNum" sz="quarter" idx="12"/>
          </p:nvPr>
        </p:nvSpPr>
        <p:spPr/>
        <p:txBody>
          <a:bodyPr/>
          <a:lstStyle/>
          <a:p>
            <a:pPr>
              <a:defRPr/>
            </a:pPr>
            <a:fld id="{FFE335E6-DEE1-496A-866A-9F094806BCF7}" type="slidenum">
              <a:rPr lang="en-US" smtClean="0"/>
              <a:pPr>
                <a:defRPr/>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endParaRPr lang="en-US"/>
          </a:p>
        </p:txBody>
      </p:sp>
      <p:sp>
        <p:nvSpPr>
          <p:cNvPr id="5" name="4 Marcador de pie de página"/>
          <p:cNvSpPr>
            <a:spLocks noGrp="1"/>
          </p:cNvSpPr>
          <p:nvPr>
            <p:ph type="ftr" sz="quarter" idx="11"/>
          </p:nvPr>
        </p:nvSpPr>
        <p:spPr/>
        <p:txBody>
          <a:bodyPr/>
          <a:lstStyle/>
          <a:p>
            <a:pPr>
              <a:defRPr/>
            </a:pPr>
            <a:endParaRPr lang="en-US"/>
          </a:p>
        </p:txBody>
      </p:sp>
      <p:sp>
        <p:nvSpPr>
          <p:cNvPr id="6" name="5 Marcador de número de diapositiva"/>
          <p:cNvSpPr>
            <a:spLocks noGrp="1"/>
          </p:cNvSpPr>
          <p:nvPr>
            <p:ph type="sldNum" sz="quarter" idx="12"/>
          </p:nvPr>
        </p:nvSpPr>
        <p:spPr/>
        <p:txBody>
          <a:bodyPr/>
          <a:lstStyle/>
          <a:p>
            <a:pPr>
              <a:defRPr/>
            </a:pPr>
            <a:fld id="{561AA9EE-29F7-4C4A-B4F9-32F76C1835A5}" type="slidenum">
              <a:rPr lang="en-US" smtClean="0"/>
              <a:pPr>
                <a:defRPr/>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endParaRPr lang="en-US"/>
          </a:p>
        </p:txBody>
      </p:sp>
      <p:sp>
        <p:nvSpPr>
          <p:cNvPr id="5" name="4 Marcador de pie de página"/>
          <p:cNvSpPr>
            <a:spLocks noGrp="1"/>
          </p:cNvSpPr>
          <p:nvPr>
            <p:ph type="ftr" sz="quarter" idx="11"/>
          </p:nvPr>
        </p:nvSpPr>
        <p:spPr/>
        <p:txBody>
          <a:bodyPr/>
          <a:lstStyle/>
          <a:p>
            <a:pPr>
              <a:defRPr/>
            </a:pPr>
            <a:endParaRPr lang="en-US"/>
          </a:p>
        </p:txBody>
      </p:sp>
      <p:sp>
        <p:nvSpPr>
          <p:cNvPr id="6" name="5 Marcador de número de diapositiva"/>
          <p:cNvSpPr>
            <a:spLocks noGrp="1"/>
          </p:cNvSpPr>
          <p:nvPr>
            <p:ph type="sldNum" sz="quarter" idx="12"/>
          </p:nvPr>
        </p:nvSpPr>
        <p:spPr/>
        <p:txBody>
          <a:bodyPr/>
          <a:lstStyle/>
          <a:p>
            <a:pPr>
              <a:defRPr/>
            </a:pPr>
            <a:fld id="{78F1083D-C195-403E-95C5-C7B40929957F}" type="slidenum">
              <a:rPr lang="en-US" smtClean="0"/>
              <a:pPr>
                <a:defRPr/>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pPr>
              <a:defRPr/>
            </a:pPr>
            <a:endParaRPr lang="en-US"/>
          </a:p>
        </p:txBody>
      </p:sp>
      <p:sp>
        <p:nvSpPr>
          <p:cNvPr id="5" name="4 Marcador de pie de página"/>
          <p:cNvSpPr>
            <a:spLocks noGrp="1"/>
          </p:cNvSpPr>
          <p:nvPr>
            <p:ph type="ftr" sz="quarter" idx="11"/>
          </p:nvPr>
        </p:nvSpPr>
        <p:spPr/>
        <p:txBody>
          <a:bodyPr/>
          <a:lstStyle/>
          <a:p>
            <a:pPr>
              <a:defRPr/>
            </a:pPr>
            <a:endParaRPr lang="en-US"/>
          </a:p>
        </p:txBody>
      </p:sp>
      <p:sp>
        <p:nvSpPr>
          <p:cNvPr id="6" name="5 Marcador de número de diapositiva"/>
          <p:cNvSpPr>
            <a:spLocks noGrp="1"/>
          </p:cNvSpPr>
          <p:nvPr>
            <p:ph type="sldNum" sz="quarter" idx="12"/>
          </p:nvPr>
        </p:nvSpPr>
        <p:spPr/>
        <p:txBody>
          <a:bodyPr/>
          <a:lstStyle/>
          <a:p>
            <a:pPr>
              <a:defRPr/>
            </a:pPr>
            <a:fld id="{63638346-A9F7-4BA9-A7A0-6F276B08D6DB}" type="slidenum">
              <a:rPr lang="en-US" smtClean="0"/>
              <a:pPr>
                <a:defRPr/>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pPr>
              <a:defRPr/>
            </a:pPr>
            <a:endParaRPr lang="en-US"/>
          </a:p>
        </p:txBody>
      </p:sp>
      <p:sp>
        <p:nvSpPr>
          <p:cNvPr id="6" name="5 Marcador de pie de página"/>
          <p:cNvSpPr>
            <a:spLocks noGrp="1"/>
          </p:cNvSpPr>
          <p:nvPr>
            <p:ph type="ftr" sz="quarter" idx="11"/>
          </p:nvPr>
        </p:nvSpPr>
        <p:spPr/>
        <p:txBody>
          <a:bodyPr/>
          <a:lstStyle/>
          <a:p>
            <a:pPr>
              <a:defRPr/>
            </a:pPr>
            <a:endParaRPr lang="en-US"/>
          </a:p>
        </p:txBody>
      </p:sp>
      <p:sp>
        <p:nvSpPr>
          <p:cNvPr id="7" name="6 Marcador de número de diapositiva"/>
          <p:cNvSpPr>
            <a:spLocks noGrp="1"/>
          </p:cNvSpPr>
          <p:nvPr>
            <p:ph type="sldNum" sz="quarter" idx="12"/>
          </p:nvPr>
        </p:nvSpPr>
        <p:spPr/>
        <p:txBody>
          <a:bodyPr/>
          <a:lstStyle/>
          <a:p>
            <a:pPr>
              <a:defRPr/>
            </a:pPr>
            <a:fld id="{2543CDA7-BB76-4C8F-89F6-65816F576B3F}" type="slidenum">
              <a:rPr lang="en-US" smtClean="0"/>
              <a:pPr>
                <a:defRPr/>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pPr>
              <a:defRPr/>
            </a:pPr>
            <a:endParaRPr lang="en-US"/>
          </a:p>
        </p:txBody>
      </p:sp>
      <p:sp>
        <p:nvSpPr>
          <p:cNvPr id="8" name="7 Marcador de pie de página"/>
          <p:cNvSpPr>
            <a:spLocks noGrp="1"/>
          </p:cNvSpPr>
          <p:nvPr>
            <p:ph type="ftr" sz="quarter" idx="11"/>
          </p:nvPr>
        </p:nvSpPr>
        <p:spPr/>
        <p:txBody>
          <a:bodyPr/>
          <a:lstStyle/>
          <a:p>
            <a:pPr>
              <a:defRPr/>
            </a:pPr>
            <a:endParaRPr lang="en-US"/>
          </a:p>
        </p:txBody>
      </p:sp>
      <p:sp>
        <p:nvSpPr>
          <p:cNvPr id="9" name="8 Marcador de número de diapositiva"/>
          <p:cNvSpPr>
            <a:spLocks noGrp="1"/>
          </p:cNvSpPr>
          <p:nvPr>
            <p:ph type="sldNum" sz="quarter" idx="12"/>
          </p:nvPr>
        </p:nvSpPr>
        <p:spPr/>
        <p:txBody>
          <a:bodyPr/>
          <a:lstStyle/>
          <a:p>
            <a:pPr>
              <a:defRPr/>
            </a:pPr>
            <a:fld id="{9D5DC71A-46B7-4480-A78B-86A0AE227C74}" type="slidenum">
              <a:rPr lang="en-US" smtClean="0"/>
              <a:pPr>
                <a:defRPr/>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pPr>
              <a:defRPr/>
            </a:pPr>
            <a:endParaRPr lang="en-US"/>
          </a:p>
        </p:txBody>
      </p:sp>
      <p:sp>
        <p:nvSpPr>
          <p:cNvPr id="4" name="3 Marcador de pie de página"/>
          <p:cNvSpPr>
            <a:spLocks noGrp="1"/>
          </p:cNvSpPr>
          <p:nvPr>
            <p:ph type="ftr" sz="quarter" idx="11"/>
          </p:nvPr>
        </p:nvSpPr>
        <p:spPr/>
        <p:txBody>
          <a:bodyPr/>
          <a:lstStyle/>
          <a:p>
            <a:pPr>
              <a:defRPr/>
            </a:pPr>
            <a:endParaRPr lang="en-US"/>
          </a:p>
        </p:txBody>
      </p:sp>
      <p:sp>
        <p:nvSpPr>
          <p:cNvPr id="5" name="4 Marcador de número de diapositiva"/>
          <p:cNvSpPr>
            <a:spLocks noGrp="1"/>
          </p:cNvSpPr>
          <p:nvPr>
            <p:ph type="sldNum" sz="quarter" idx="12"/>
          </p:nvPr>
        </p:nvSpPr>
        <p:spPr/>
        <p:txBody>
          <a:bodyPr/>
          <a:lstStyle/>
          <a:p>
            <a:pPr>
              <a:defRPr/>
            </a:pPr>
            <a:fld id="{D0992CCE-CC27-43AC-8C4C-C7B77DA85024}" type="slidenum">
              <a:rPr lang="en-US" smtClean="0"/>
              <a:pPr>
                <a:defRPr/>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pPr>
              <a:defRPr/>
            </a:pPr>
            <a:endParaRPr lang="en-US"/>
          </a:p>
        </p:txBody>
      </p:sp>
      <p:sp>
        <p:nvSpPr>
          <p:cNvPr id="3" name="2 Marcador de pie de página"/>
          <p:cNvSpPr>
            <a:spLocks noGrp="1"/>
          </p:cNvSpPr>
          <p:nvPr>
            <p:ph type="ftr" sz="quarter" idx="11"/>
          </p:nvPr>
        </p:nvSpPr>
        <p:spPr/>
        <p:txBody>
          <a:bodyPr/>
          <a:lstStyle/>
          <a:p>
            <a:pPr>
              <a:defRPr/>
            </a:pPr>
            <a:endParaRPr lang="en-US"/>
          </a:p>
        </p:txBody>
      </p:sp>
      <p:sp>
        <p:nvSpPr>
          <p:cNvPr id="4" name="3 Marcador de número de diapositiva"/>
          <p:cNvSpPr>
            <a:spLocks noGrp="1"/>
          </p:cNvSpPr>
          <p:nvPr>
            <p:ph type="sldNum" sz="quarter" idx="12"/>
          </p:nvPr>
        </p:nvSpPr>
        <p:spPr/>
        <p:txBody>
          <a:bodyPr/>
          <a:lstStyle/>
          <a:p>
            <a:pPr>
              <a:defRPr/>
            </a:pPr>
            <a:fld id="{6D1907C8-254B-4588-ABA5-5794C4193B62}" type="slidenum">
              <a:rPr lang="en-US" smtClean="0"/>
              <a:pPr>
                <a:defRPr/>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pPr>
              <a:defRPr/>
            </a:pPr>
            <a:endParaRPr lang="en-US"/>
          </a:p>
        </p:txBody>
      </p:sp>
      <p:sp>
        <p:nvSpPr>
          <p:cNvPr id="6" name="5 Marcador de pie de página"/>
          <p:cNvSpPr>
            <a:spLocks noGrp="1"/>
          </p:cNvSpPr>
          <p:nvPr>
            <p:ph type="ftr" sz="quarter" idx="11"/>
          </p:nvPr>
        </p:nvSpPr>
        <p:spPr/>
        <p:txBody>
          <a:bodyPr/>
          <a:lstStyle/>
          <a:p>
            <a:pPr>
              <a:defRPr/>
            </a:pPr>
            <a:endParaRPr lang="en-US"/>
          </a:p>
        </p:txBody>
      </p:sp>
      <p:sp>
        <p:nvSpPr>
          <p:cNvPr id="7" name="6 Marcador de número de diapositiva"/>
          <p:cNvSpPr>
            <a:spLocks noGrp="1"/>
          </p:cNvSpPr>
          <p:nvPr>
            <p:ph type="sldNum" sz="quarter" idx="12"/>
          </p:nvPr>
        </p:nvSpPr>
        <p:spPr/>
        <p:txBody>
          <a:bodyPr/>
          <a:lstStyle/>
          <a:p>
            <a:pPr>
              <a:defRPr/>
            </a:pPr>
            <a:fld id="{7289C5A1-EF53-4327-8286-AB9B05421B36}" type="slidenum">
              <a:rPr lang="en-US" smtClean="0"/>
              <a:pPr>
                <a:defRPr/>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pPr>
              <a:defRPr/>
            </a:pPr>
            <a:endParaRPr lang="en-US"/>
          </a:p>
        </p:txBody>
      </p:sp>
      <p:sp>
        <p:nvSpPr>
          <p:cNvPr id="6" name="5 Marcador de pie de página"/>
          <p:cNvSpPr>
            <a:spLocks noGrp="1"/>
          </p:cNvSpPr>
          <p:nvPr>
            <p:ph type="ftr" sz="quarter" idx="11"/>
          </p:nvPr>
        </p:nvSpPr>
        <p:spPr/>
        <p:txBody>
          <a:bodyPr/>
          <a:lstStyle/>
          <a:p>
            <a:pPr>
              <a:defRPr/>
            </a:pPr>
            <a:endParaRPr lang="en-US"/>
          </a:p>
        </p:txBody>
      </p:sp>
      <p:sp>
        <p:nvSpPr>
          <p:cNvPr id="7" name="6 Marcador de número de diapositiva"/>
          <p:cNvSpPr>
            <a:spLocks noGrp="1"/>
          </p:cNvSpPr>
          <p:nvPr>
            <p:ph type="sldNum" sz="quarter" idx="12"/>
          </p:nvPr>
        </p:nvSpPr>
        <p:spPr>
          <a:xfrm>
            <a:off x="8077200" y="6356350"/>
            <a:ext cx="609600" cy="365125"/>
          </a:xfrm>
        </p:spPr>
        <p:txBody>
          <a:bodyPr/>
          <a:lstStyle/>
          <a:p>
            <a:pPr>
              <a:defRPr/>
            </a:pPr>
            <a:fld id="{BB70C32E-D400-4171-9346-177B11FFDFC8}" type="slidenum">
              <a:rPr lang="en-US" smtClean="0"/>
              <a:pPr>
                <a:defRPr/>
              </a:pPr>
              <a:t>‹Nº›</a:t>
            </a:fld>
            <a:endParaRPr lang="en-U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4D6C"/>
        </a:solidFill>
        <a:effectLst/>
      </p:bgPr>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FDC45953-7826-409E-8D46-B8B1306219A2}" type="slidenum">
              <a:rPr lang="en-US" smtClean="0"/>
              <a:pPr>
                <a:defRPr/>
              </a:pPr>
              <a:t>‹Nº›</a:t>
            </a:fld>
            <a:endParaRPr lang="en-U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902" r:id="rId1"/>
    <p:sldLayoutId id="2147483903" r:id="rId2"/>
    <p:sldLayoutId id="2147483904" r:id="rId3"/>
    <p:sldLayoutId id="2147483905" r:id="rId4"/>
    <p:sldLayoutId id="2147483906" r:id="rId5"/>
    <p:sldLayoutId id="2147483907" r:id="rId6"/>
    <p:sldLayoutId id="2147483908" r:id="rId7"/>
    <p:sldLayoutId id="2147483909" r:id="rId8"/>
    <p:sldLayoutId id="2147483910" r:id="rId9"/>
    <p:sldLayoutId id="2147483911" r:id="rId10"/>
    <p:sldLayoutId id="2147483912"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tiff"/></Relationships>
</file>

<file path=ppt/slides/_rels/slide10.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80.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90.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198.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99.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200.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22.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a:xfrm>
            <a:off x="685800" y="1371600"/>
            <a:ext cx="7772400" cy="4876800"/>
          </a:xfrm>
        </p:spPr>
        <p:txBody>
          <a:bodyPr>
            <a:normAutofit/>
          </a:bodyPr>
          <a:lstStyle/>
          <a:p>
            <a:pPr marR="0" algn="ctr" eaLnBrk="1" hangingPunct="1">
              <a:defRPr/>
            </a:pPr>
            <a:r>
              <a:rPr lang="es-MX" sz="2800" b="1" smtClean="0">
                <a:solidFill>
                  <a:srgbClr val="00FFFF"/>
                </a:solidFill>
                <a:effectLst>
                  <a:outerShdw blurRad="38100" dist="38100" dir="2700000" algn="tl">
                    <a:srgbClr val="000000"/>
                  </a:outerShdw>
                </a:effectLst>
                <a:latin typeface="Papyrus" pitchFamily="66" charset="0"/>
              </a:rPr>
              <a:t>Consejo Profesional de Ciencias Economicas</a:t>
            </a:r>
          </a:p>
          <a:p>
            <a:pPr marR="0" algn="ctr" eaLnBrk="1" hangingPunct="1">
              <a:defRPr/>
            </a:pPr>
            <a:r>
              <a:rPr lang="es-MX" sz="2800" b="1" smtClean="0">
                <a:solidFill>
                  <a:srgbClr val="00FFFF"/>
                </a:solidFill>
                <a:effectLst>
                  <a:outerShdw blurRad="38100" dist="38100" dir="2700000" algn="tl">
                    <a:srgbClr val="000000"/>
                  </a:outerShdw>
                </a:effectLst>
                <a:latin typeface="Papyrus" pitchFamily="66" charset="0"/>
              </a:rPr>
              <a:t>de </a:t>
            </a:r>
            <a:r>
              <a:rPr lang="es-MX" sz="2800" b="1" smtClean="0">
                <a:solidFill>
                  <a:srgbClr val="00FFFF"/>
                </a:solidFill>
                <a:effectLst>
                  <a:outerShdw blurRad="38100" dist="38100" dir="2700000" algn="tl">
                    <a:srgbClr val="000000"/>
                  </a:outerShdw>
                </a:effectLst>
                <a:latin typeface="Papyrus" pitchFamily="66" charset="0"/>
              </a:rPr>
              <a:t>La Pampa</a:t>
            </a:r>
            <a:endParaRPr lang="es-MX" sz="2800" b="1" dirty="0" smtClean="0">
              <a:solidFill>
                <a:srgbClr val="00FFFF"/>
              </a:solidFill>
              <a:effectLst>
                <a:outerShdw blurRad="38100" dist="38100" dir="2700000" algn="tl">
                  <a:srgbClr val="000000"/>
                </a:outerShdw>
              </a:effectLst>
              <a:latin typeface="Papyrus" pitchFamily="66" charset="0"/>
            </a:endParaRPr>
          </a:p>
          <a:p>
            <a:pPr marR="0" algn="ctr">
              <a:defRPr/>
            </a:pPr>
            <a:endParaRPr lang="es-AR" sz="2800" b="1">
              <a:solidFill>
                <a:srgbClr val="FFFF00"/>
              </a:solidFill>
              <a:effectLst>
                <a:outerShdw blurRad="38100" dist="38100" dir="2700000" algn="tl">
                  <a:srgbClr val="000000">
                    <a:alpha val="43137"/>
                  </a:srgbClr>
                </a:outerShdw>
              </a:effectLst>
              <a:latin typeface="Papyrus" pitchFamily="66" charset="0"/>
            </a:endParaRPr>
          </a:p>
          <a:p>
            <a:pPr marR="0" algn="ctr">
              <a:defRPr/>
            </a:pPr>
            <a:r>
              <a:rPr lang="es-AR" sz="2800" b="1" smtClean="0">
                <a:solidFill>
                  <a:srgbClr val="FFFF00"/>
                </a:solidFill>
                <a:effectLst>
                  <a:outerShdw blurRad="38100" dist="38100" dir="2700000" algn="tl">
                    <a:srgbClr val="000000">
                      <a:alpha val="43137"/>
                    </a:srgbClr>
                  </a:outerShdw>
                </a:effectLst>
                <a:latin typeface="Papyrus" pitchFamily="66" charset="0"/>
              </a:rPr>
              <a:t>Gral. Pico y Santa Rosa</a:t>
            </a:r>
            <a:endParaRPr lang="es-MX" sz="2800" b="1" dirty="0">
              <a:solidFill>
                <a:srgbClr val="FFFF00"/>
              </a:solidFill>
              <a:effectLst>
                <a:outerShdw blurRad="38100" dist="38100" dir="2700000" algn="tl">
                  <a:srgbClr val="000000">
                    <a:alpha val="43137"/>
                  </a:srgbClr>
                </a:outerShdw>
              </a:effectLst>
              <a:latin typeface="Papyrus" pitchFamily="66" charset="0"/>
            </a:endParaRPr>
          </a:p>
          <a:p>
            <a:pPr marR="0" algn="ctr">
              <a:defRPr/>
            </a:pPr>
            <a:endParaRPr lang="es-AR" sz="2800" b="1" dirty="0" smtClean="0">
              <a:solidFill>
                <a:srgbClr val="FFFF00"/>
              </a:solidFill>
              <a:effectLst>
                <a:outerShdw blurRad="38100" dist="38100" dir="2700000" algn="tl">
                  <a:srgbClr val="000000">
                    <a:alpha val="43137"/>
                  </a:srgbClr>
                </a:outerShdw>
              </a:effectLst>
              <a:latin typeface="Papyrus" pitchFamily="66" charset="0"/>
            </a:endParaRPr>
          </a:p>
          <a:p>
            <a:pPr marR="0" algn="ctr" eaLnBrk="1" hangingPunct="1">
              <a:defRPr/>
            </a:pPr>
            <a:r>
              <a:rPr lang="es-MX" sz="2800" b="1" smtClean="0">
                <a:solidFill>
                  <a:srgbClr val="00FF00"/>
                </a:solidFill>
                <a:effectLst>
                  <a:outerShdw blurRad="38100" dist="38100" dir="2700000" algn="tl">
                    <a:srgbClr val="000000"/>
                  </a:outerShdw>
                </a:effectLst>
                <a:latin typeface="Papyrus" pitchFamily="66" charset="0"/>
              </a:rPr>
              <a:t>Junio</a:t>
            </a:r>
            <a:r>
              <a:rPr lang="es-MX" sz="2800" b="1" smtClean="0">
                <a:solidFill>
                  <a:srgbClr val="00FF00"/>
                </a:solidFill>
                <a:effectLst>
                  <a:outerShdw blurRad="38100" dist="38100" dir="2700000" algn="tl">
                    <a:srgbClr val="000000"/>
                  </a:outerShdw>
                </a:effectLst>
                <a:latin typeface="Papyrus" pitchFamily="66" charset="0"/>
              </a:rPr>
              <a:t>de </a:t>
            </a:r>
            <a:r>
              <a:rPr lang="es-MX" sz="2800" b="1" smtClean="0">
                <a:solidFill>
                  <a:srgbClr val="00FF00"/>
                </a:solidFill>
                <a:effectLst>
                  <a:outerShdw blurRad="38100" dist="38100" dir="2700000" algn="tl">
                    <a:srgbClr val="000000"/>
                  </a:outerShdw>
                </a:effectLst>
                <a:latin typeface="Papyrus" pitchFamily="66" charset="0"/>
              </a:rPr>
              <a:t>2016</a:t>
            </a:r>
            <a:endParaRPr lang="es-MX" sz="2800" b="1" dirty="0" smtClean="0">
              <a:solidFill>
                <a:srgbClr val="00FF00"/>
              </a:solidFill>
              <a:effectLst>
                <a:outerShdw blurRad="38100" dist="38100" dir="2700000" algn="tl">
                  <a:srgbClr val="000000"/>
                </a:outerShdw>
              </a:effectLst>
              <a:latin typeface="Papyrus" pitchFamily="66" charset="0"/>
            </a:endParaRPr>
          </a:p>
          <a:p>
            <a:pPr marR="0" algn="ctr" eaLnBrk="1" hangingPunct="1">
              <a:defRPr/>
            </a:pPr>
            <a:endParaRPr lang="es-MX" sz="2800" b="1" dirty="0" smtClean="0">
              <a:effectLst>
                <a:outerShdw blurRad="38100" dist="38100" dir="2700000" algn="tl">
                  <a:srgbClr val="000000"/>
                </a:outerShdw>
              </a:effectLst>
              <a:latin typeface="Papyrus" pitchFamily="66" charset="0"/>
            </a:endParaRPr>
          </a:p>
          <a:p>
            <a:pPr marR="0" algn="ctr" eaLnBrk="1" hangingPunct="1">
              <a:defRPr/>
            </a:pPr>
            <a:r>
              <a:rPr lang="es-MX" sz="2800" b="1" dirty="0" smtClean="0">
                <a:solidFill>
                  <a:srgbClr val="FFFF00"/>
                </a:solidFill>
                <a:effectLst>
                  <a:outerShdw blurRad="38100" dist="38100" dir="2700000" algn="tl">
                    <a:srgbClr val="000000"/>
                  </a:outerShdw>
                </a:effectLst>
                <a:latin typeface="Papyrus" pitchFamily="66" charset="0"/>
              </a:rPr>
              <a:t>Dr. GUSTAVO R. SEGU</a:t>
            </a:r>
            <a:endParaRPr lang="en-US" sz="2800" b="1" dirty="0" smtClean="0">
              <a:solidFill>
                <a:srgbClr val="FFFF00"/>
              </a:solidFill>
              <a:effectLst>
                <a:outerShdw blurRad="38100" dist="38100" dir="2700000" algn="tl">
                  <a:srgbClr val="000000"/>
                </a:outerShdw>
              </a:effectLst>
              <a:latin typeface="Papyrus" pitchFamily="66" charset="0"/>
            </a:endParaRPr>
          </a:p>
        </p:txBody>
      </p:sp>
      <p:pic>
        <p:nvPicPr>
          <p:cNvPr id="15363" name="6 Imagen" descr="Monograma.tif"/>
          <p:cNvPicPr>
            <a:picLocks noChangeAspect="1"/>
          </p:cNvPicPr>
          <p:nvPr/>
        </p:nvPicPr>
        <p:blipFill>
          <a:blip r:embed="rId3" cstate="print"/>
          <a:srcRect/>
          <a:stretch>
            <a:fillRect/>
          </a:stretch>
        </p:blipFill>
        <p:spPr bwMode="auto">
          <a:xfrm>
            <a:off x="8564563" y="5943600"/>
            <a:ext cx="427037" cy="757238"/>
          </a:xfrm>
          <a:prstGeom prst="rect">
            <a:avLst/>
          </a:prstGeom>
          <a:noFill/>
          <a:ln w="9525">
            <a:noFill/>
            <a:miter lim="800000"/>
            <a:headEnd/>
            <a:tailEnd/>
          </a:ln>
        </p:spPr>
      </p:pic>
      <p:pic>
        <p:nvPicPr>
          <p:cNvPr id="15364" name="4 Imagen" descr="Firma.jpg"/>
          <p:cNvPicPr>
            <a:picLocks noChangeAspect="1"/>
          </p:cNvPicPr>
          <p:nvPr/>
        </p:nvPicPr>
        <p:blipFill>
          <a:blip r:embed="rId4" cstate="print"/>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33309343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lstStyle/>
          <a:p>
            <a:r>
              <a:rPr lang="en-US" sz="3200" smtClean="0"/>
              <a:t>ACUERDO CCT 130/1975. ABRIL 2016</a:t>
            </a:r>
            <a:endParaRPr lang="en-US" sz="3200" b="1"/>
          </a:p>
        </p:txBody>
      </p:sp>
      <p:sp>
        <p:nvSpPr>
          <p:cNvPr id="91139"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1800" b="1">
                <a:solidFill>
                  <a:srgbClr val="FFFF00"/>
                </a:solidFill>
                <a:effectLst>
                  <a:outerShdw blurRad="38100" dist="38100" dir="2700000" algn="tl">
                    <a:srgbClr val="000000">
                      <a:alpha val="43137"/>
                    </a:srgbClr>
                  </a:outerShdw>
                </a:effectLst>
              </a:rPr>
              <a:t>EMPLEADOS  DE COMERCIO – ACUERDO ABRIL 2016 - </a:t>
            </a:r>
            <a:r>
              <a:rPr lang="es-AR" sz="1800" b="1">
                <a:solidFill>
                  <a:srgbClr val="00FF00"/>
                </a:solidFill>
                <a:effectLst>
                  <a:outerShdw blurRad="38100" dist="38100" dir="2700000" algn="tl">
                    <a:srgbClr val="000000">
                      <a:alpha val="43137"/>
                    </a:srgbClr>
                  </a:outerShdw>
                </a:effectLst>
              </a:rPr>
              <a:t>R (ST) 62/2016</a:t>
            </a:r>
          </a:p>
          <a:p>
            <a:pPr algn="l"/>
            <a:r>
              <a:rPr lang="es-AR" sz="1800" b="1" smtClean="0">
                <a:solidFill>
                  <a:srgbClr val="00FFCC"/>
                </a:solidFill>
                <a:effectLst>
                  <a:outerShdw blurRad="38100" dist="38100" dir="2700000" algn="tl">
                    <a:srgbClr val="000000">
                      <a:alpha val="43137"/>
                    </a:srgbClr>
                  </a:outerShdw>
                </a:effectLst>
              </a:rPr>
              <a:t>APORTE EXTRAORDINARIO OSECAC</a:t>
            </a:r>
            <a:endParaRPr lang="es-AR" sz="1800" b="1">
              <a:solidFill>
                <a:srgbClr val="00FFCC"/>
              </a:solidFill>
              <a:effectLst>
                <a:outerShdw blurRad="38100" dist="38100" dir="2700000" algn="tl">
                  <a:srgbClr val="000000">
                    <a:alpha val="43137"/>
                  </a:srgbClr>
                </a:outerShdw>
              </a:effectLst>
            </a:endParaRPr>
          </a:p>
          <a:p>
            <a:pPr algn="l"/>
            <a:r>
              <a:rPr lang="es-AR" sz="2000" smtClean="0">
                <a:effectLst>
                  <a:outerShdw blurRad="38100" dist="38100" dir="2700000" algn="tl">
                    <a:srgbClr val="000000">
                      <a:alpha val="43137"/>
                    </a:srgbClr>
                  </a:outerShdw>
                </a:effectLst>
              </a:rPr>
              <a:t>Cuarto</a:t>
            </a:r>
            <a:r>
              <a:rPr lang="es-AR" sz="2000">
                <a:effectLst>
                  <a:outerShdw blurRad="38100" dist="38100" dir="2700000" algn="tl">
                    <a:srgbClr val="000000">
                      <a:alpha val="43137"/>
                    </a:srgbClr>
                  </a:outerShdw>
                </a:effectLst>
              </a:rPr>
              <a:t>:</a:t>
            </a:r>
          </a:p>
          <a:p>
            <a:pPr algn="l"/>
            <a:r>
              <a:rPr lang="es-AR" sz="2000">
                <a:effectLst>
                  <a:outerShdw blurRad="38100" dist="38100" dir="2700000" algn="tl">
                    <a:srgbClr val="000000">
                      <a:alpha val="43137"/>
                    </a:srgbClr>
                  </a:outerShdw>
                </a:effectLst>
              </a:rPr>
              <a:t>Con el objeto de garantizar el normal funcionamiento del sistema solidario de salud que brinda a los empleados de comercio OSECAC, y enmarcado en la vigente emergencia sanitaria que fuera oportunamente dictada por el Poder Legislativo Nacional y que involucra a toda la cobertura médica asistencial, se conviene con carácter extraordinario y excepcional y sin que ello implique sentar precedente alguno, por el plazo comprendido </a:t>
            </a:r>
            <a:r>
              <a:rPr lang="es-AR" sz="2000" b="1">
                <a:solidFill>
                  <a:srgbClr val="FFFF00"/>
                </a:solidFill>
                <a:effectLst>
                  <a:outerShdw blurRad="38100" dist="38100" dir="2700000" algn="tl">
                    <a:srgbClr val="000000">
                      <a:alpha val="43137"/>
                    </a:srgbClr>
                  </a:outerShdw>
                </a:effectLst>
              </a:rPr>
              <a:t>entre el mes de abril de 2016 y el mes de marzo de 2017</a:t>
            </a:r>
            <a:r>
              <a:rPr lang="es-AR" sz="2000">
                <a:effectLst>
                  <a:outerShdw blurRad="38100" dist="38100" dir="2700000" algn="tl">
                    <a:srgbClr val="000000">
                      <a:alpha val="43137"/>
                    </a:srgbClr>
                  </a:outerShdw>
                </a:effectLst>
              </a:rPr>
              <a:t>, un aporte a cargo de los trabajadores mercantiles encuadrados en el convenio colectivo 130/1975 y afiliados a OSECAC. </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711831010"/>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457200" y="325438"/>
            <a:ext cx="8075613" cy="909637"/>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137219" name="Rectangle 3"/>
          <p:cNvSpPr>
            <a:spLocks noGrp="1" noChangeArrowheads="1"/>
          </p:cNvSpPr>
          <p:nvPr>
            <p:ph type="body" idx="1"/>
          </p:nvPr>
        </p:nvSpPr>
        <p:spPr>
          <a:xfrm>
            <a:off x="457200" y="1524000"/>
            <a:ext cx="8229600" cy="4602163"/>
          </a:xfrm>
        </p:spPr>
        <p:txBody>
          <a:bodyPr/>
          <a:lstStyle/>
          <a:p>
            <a:pPr marL="609600" indent="-609600" eaLnBrk="1" hangingPunct="1">
              <a:lnSpc>
                <a:spcPct val="80000"/>
              </a:lnSpc>
              <a:buFont typeface="Wingdings" pitchFamily="2" charset="2"/>
              <a:buNone/>
              <a:defRPr/>
            </a:pPr>
            <a:r>
              <a:rPr lang="es-ES" sz="1800" b="1" dirty="0" smtClean="0">
                <a:solidFill>
                  <a:srgbClr val="FFFF00"/>
                </a:solidFill>
                <a:effectLst>
                  <a:outerShdw blurRad="38100" dist="38100" dir="2700000" algn="tl">
                    <a:srgbClr val="000000">
                      <a:alpha val="43137"/>
                    </a:srgbClr>
                  </a:outerShdw>
                </a:effectLst>
              </a:rPr>
              <a:t>CASOS ESPECIALES</a:t>
            </a:r>
          </a:p>
          <a:p>
            <a:pPr marL="609600" indent="-609600" eaLnBrk="1" hangingPunct="1">
              <a:lnSpc>
                <a:spcPct val="80000"/>
              </a:lnSpc>
              <a:buFont typeface="Wingdings" pitchFamily="2" charset="2"/>
              <a:buNone/>
              <a:defRPr/>
            </a:pPr>
            <a:endParaRPr lang="es-ES" sz="1800" dirty="0" smtClean="0">
              <a:solidFill>
                <a:srgbClr val="FFFF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b="1" dirty="0" smtClean="0">
                <a:solidFill>
                  <a:srgbClr val="FFCC00"/>
                </a:solidFill>
                <a:effectLst>
                  <a:outerShdw blurRad="38100" dist="38100" dir="2700000" algn="tl">
                    <a:srgbClr val="000000">
                      <a:alpha val="43137"/>
                    </a:srgbClr>
                  </a:outerShdw>
                </a:effectLst>
              </a:rPr>
              <a:t>Cirugías estéticas </a:t>
            </a:r>
            <a:r>
              <a:rPr lang="es-ES" sz="1600" b="1" dirty="0" err="1" smtClean="0">
                <a:solidFill>
                  <a:srgbClr val="FFCC00"/>
                </a:solidFill>
                <a:effectLst>
                  <a:outerShdw blurRad="38100" dist="38100" dir="2700000" algn="tl">
                    <a:srgbClr val="000000">
                      <a:alpha val="43137"/>
                    </a:srgbClr>
                  </a:outerShdw>
                </a:effectLst>
              </a:rPr>
              <a:t>reparatorias</a:t>
            </a:r>
            <a:endParaRPr lang="es-ES" sz="1600" b="1" dirty="0" smtClean="0">
              <a:solidFill>
                <a:srgbClr val="FFCC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ES" sz="1600" b="1" dirty="0" smtClean="0">
              <a:solidFill>
                <a:srgbClr val="FFCC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Para corregir daños producidos por accidentes inculpables</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Para corregir enfermedades congénitas</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No importa que el daño se hubiera originado durante la relación laboral o antes de ella</a:t>
            </a:r>
          </a:p>
          <a:p>
            <a:pPr marL="609600" indent="-609600" eaLnBrk="1" hangingPunct="1">
              <a:lnSpc>
                <a:spcPct val="80000"/>
              </a:lnSpc>
              <a:buFont typeface="Wingdings" pitchFamily="2" charset="2"/>
              <a:buNone/>
              <a:defRPr/>
            </a:pPr>
            <a:endParaRPr lang="es-ES" sz="1600" b="1"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ES" sz="1600" b="1"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ES" sz="1600" b="1"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b="1" dirty="0" smtClean="0">
                <a:solidFill>
                  <a:schemeClr val="hlink"/>
                </a:solidFill>
                <a:effectLst>
                  <a:outerShdw blurRad="38100" dist="38100" dir="2700000" algn="tl">
                    <a:srgbClr val="000000">
                      <a:alpha val="43137"/>
                    </a:srgbClr>
                  </a:outerShdw>
                </a:effectLst>
              </a:rPr>
              <a:t>Jurisprudencia</a:t>
            </a:r>
          </a:p>
          <a:p>
            <a:pPr marL="609600" indent="-609600" eaLnBrk="1" hangingPunct="1">
              <a:lnSpc>
                <a:spcPct val="80000"/>
              </a:lnSpc>
              <a:buFont typeface="Wingdings" pitchFamily="2" charset="2"/>
              <a:buNone/>
              <a:defRPr/>
            </a:pPr>
            <a:r>
              <a:rPr lang="es-ES" sz="1600" i="1" dirty="0" smtClean="0">
                <a:effectLst>
                  <a:outerShdw blurRad="38100" dist="38100" dir="2700000" algn="tl">
                    <a:srgbClr val="000000">
                      <a:alpha val="43137"/>
                    </a:srgbClr>
                  </a:outerShdw>
                </a:effectLst>
              </a:rPr>
              <a:t>“Tiene derecho al cobro de salarios de enfermedad la obrera que padecía una </a:t>
            </a:r>
          </a:p>
          <a:p>
            <a:pPr marL="609600" indent="-609600" eaLnBrk="1" hangingPunct="1">
              <a:lnSpc>
                <a:spcPct val="80000"/>
              </a:lnSpc>
              <a:buFont typeface="Wingdings" pitchFamily="2" charset="2"/>
              <a:buNone/>
              <a:defRPr/>
            </a:pPr>
            <a:r>
              <a:rPr lang="es-ES" sz="1600" i="1" dirty="0" smtClean="0">
                <a:effectLst>
                  <a:outerShdw blurRad="38100" dist="38100" dir="2700000" algn="tl">
                    <a:srgbClr val="000000">
                      <a:alpha val="43137"/>
                    </a:srgbClr>
                  </a:outerShdw>
                </a:effectLst>
              </a:rPr>
              <a:t>deformación nasal, faltando al trabajo para someterse voluntariamente a una operación </a:t>
            </a:r>
          </a:p>
          <a:p>
            <a:pPr marL="609600" indent="-609600" eaLnBrk="1" hangingPunct="1">
              <a:lnSpc>
                <a:spcPct val="80000"/>
              </a:lnSpc>
              <a:buFont typeface="Wingdings" pitchFamily="2" charset="2"/>
              <a:buNone/>
              <a:defRPr/>
            </a:pPr>
            <a:r>
              <a:rPr lang="es-ES" sz="1600" i="1" dirty="0" smtClean="0">
                <a:effectLst>
                  <a:outerShdw blurRad="38100" dist="38100" dir="2700000" algn="tl">
                    <a:srgbClr val="000000">
                      <a:alpha val="43137"/>
                    </a:srgbClr>
                  </a:outerShdw>
                </a:effectLst>
              </a:rPr>
              <a:t>de cirugía estética (CNAT. Sala III, 29/12/1954)</a:t>
            </a:r>
            <a:endParaRPr lang="es-E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ES" sz="1600" dirty="0" smtClean="0"/>
          </a:p>
          <a:p>
            <a:pPr marL="609600" indent="-609600" eaLnBrk="1" hangingPunct="1">
              <a:lnSpc>
                <a:spcPct val="80000"/>
              </a:lnSpc>
              <a:buFont typeface="Wingdings" pitchFamily="2" charset="2"/>
              <a:buNone/>
              <a:defRPr/>
            </a:pPr>
            <a:endParaRPr lang="es-ES" sz="1600" dirty="0" smtClean="0"/>
          </a:p>
          <a:p>
            <a:pPr marL="609600" indent="-609600" eaLnBrk="1" hangingPunct="1">
              <a:lnSpc>
                <a:spcPct val="80000"/>
              </a:lnSpc>
              <a:buFont typeface="Wingdings" pitchFamily="2" charset="2"/>
              <a:buNone/>
              <a:defRPr/>
            </a:pPr>
            <a:endParaRPr lang="es-ES" sz="1600" b="1" dirty="0" smtClean="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6124302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457200" y="325439"/>
            <a:ext cx="8075613" cy="588962"/>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138243" name="Rectangle 3"/>
          <p:cNvSpPr>
            <a:spLocks noGrp="1" noChangeArrowheads="1"/>
          </p:cNvSpPr>
          <p:nvPr>
            <p:ph type="body" idx="1"/>
          </p:nvPr>
        </p:nvSpPr>
        <p:spPr>
          <a:xfrm>
            <a:off x="228600" y="1066800"/>
            <a:ext cx="8229600" cy="5486400"/>
          </a:xfrm>
        </p:spPr>
        <p:txBody>
          <a:bodyPr/>
          <a:lstStyle/>
          <a:p>
            <a:pPr marL="609600" indent="-609600" eaLnBrk="1" hangingPunct="1">
              <a:lnSpc>
                <a:spcPct val="80000"/>
              </a:lnSpc>
              <a:buFont typeface="Wingdings" pitchFamily="2" charset="2"/>
              <a:buNone/>
              <a:defRPr/>
            </a:pPr>
            <a:endParaRPr lang="es-ES" sz="1600" b="1"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b="1" dirty="0" smtClean="0">
                <a:solidFill>
                  <a:srgbClr val="FFFF00"/>
                </a:solidFill>
                <a:effectLst>
                  <a:outerShdw blurRad="38100" dist="38100" dir="2700000" algn="tl">
                    <a:srgbClr val="000000">
                      <a:alpha val="43137"/>
                    </a:srgbClr>
                  </a:outerShdw>
                </a:effectLst>
              </a:rPr>
              <a:t>CASOS ESPECIALES</a:t>
            </a:r>
          </a:p>
          <a:p>
            <a:pPr marL="609600" indent="-609600" eaLnBrk="1" hangingPunct="1">
              <a:lnSpc>
                <a:spcPct val="80000"/>
              </a:lnSpc>
              <a:buFont typeface="Wingdings" pitchFamily="2" charset="2"/>
              <a:buNone/>
              <a:defRPr/>
            </a:pPr>
            <a:r>
              <a:rPr lang="es-ES" sz="1600" b="1" dirty="0" smtClean="0">
                <a:solidFill>
                  <a:srgbClr val="FFCC00"/>
                </a:solidFill>
                <a:effectLst>
                  <a:outerShdw blurRad="38100" dist="38100" dir="2700000" algn="tl">
                    <a:srgbClr val="000000">
                      <a:alpha val="43137"/>
                    </a:srgbClr>
                  </a:outerShdw>
                </a:effectLst>
              </a:rPr>
              <a:t>Cirugías estéticas de embellecimiento</a:t>
            </a:r>
            <a:endParaRPr lang="es-ES" sz="1600" dirty="0" smtClean="0">
              <a:solidFill>
                <a:srgbClr val="FFCC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ES" sz="1600" dirty="0" smtClean="0">
              <a:solidFill>
                <a:srgbClr val="FFCC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Cirugías de busto, nariz, lifting, </a:t>
            </a:r>
            <a:r>
              <a:rPr lang="es-ES" sz="1600" dirty="0" err="1" smtClean="0">
                <a:effectLst>
                  <a:outerShdw blurRad="38100" dist="38100" dir="2700000" algn="tl">
                    <a:srgbClr val="000000">
                      <a:alpha val="43137"/>
                    </a:srgbClr>
                  </a:outerShdw>
                </a:effectLst>
              </a:rPr>
              <a:t>lipoaspiración</a:t>
            </a:r>
            <a:endParaRPr lang="es-E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La LCT no define aquellas enfermedades que justifican el otorgamiento de licencia</a:t>
            </a:r>
          </a:p>
          <a:p>
            <a:pPr marL="609600" indent="-609600" eaLnBrk="1" hangingPunct="1">
              <a:lnSpc>
                <a:spcPct val="80000"/>
              </a:lnSpc>
              <a:buFont typeface="Wingdings" pitchFamily="2" charset="2"/>
              <a:buNone/>
              <a:defRPr/>
            </a:pPr>
            <a:endParaRPr lang="es-E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b="1" dirty="0" smtClean="0">
                <a:solidFill>
                  <a:srgbClr val="FFCC00"/>
                </a:solidFill>
                <a:effectLst>
                  <a:outerShdw blurRad="38100" dist="38100" dir="2700000" algn="tl">
                    <a:srgbClr val="000000">
                      <a:alpha val="43137"/>
                    </a:srgbClr>
                  </a:outerShdw>
                </a:effectLst>
              </a:rPr>
              <a:t>Interpretación:</a:t>
            </a:r>
            <a:r>
              <a:rPr lang="es-ES" sz="1600" b="1" dirty="0" smtClean="0">
                <a:effectLst>
                  <a:outerShdw blurRad="38100" dist="38100" dir="2700000" algn="tl">
                    <a:srgbClr val="000000">
                      <a:alpha val="43137"/>
                    </a:srgbClr>
                  </a:outerShdw>
                </a:effectLst>
              </a:rPr>
              <a:t>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No debe originarse en la voluntad del trabajador </a:t>
            </a:r>
          </a:p>
          <a:p>
            <a:pPr marL="609600" indent="-609600" eaLnBrk="1" hangingPunct="1">
              <a:lnSpc>
                <a:spcPct val="80000"/>
              </a:lnSpc>
              <a:buFont typeface="Wingdings" pitchFamily="2" charset="2"/>
              <a:buNone/>
              <a:defRPr/>
            </a:pPr>
            <a:endParaRPr lang="es-E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Se excluye el hecho intencional y la culpa grave de la víctima; </a:t>
            </a:r>
          </a:p>
          <a:p>
            <a:pPr marL="609600" indent="-609600" eaLnBrk="1" hangingPunct="1">
              <a:lnSpc>
                <a:spcPct val="80000"/>
              </a:lnSpc>
              <a:buFont typeface="Wingdings" pitchFamily="2" charset="2"/>
              <a:buNone/>
              <a:defRPr/>
            </a:pPr>
            <a:endParaRPr lang="es-E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Debe tratarse de un proceder netamente atrevido, provocado, que haría inequitativo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hacer lugar al reclamo contra el empleador.</a:t>
            </a:r>
            <a:r>
              <a:rPr lang="en-US" sz="1600" dirty="0" smtClean="0">
                <a:effectLst>
                  <a:outerShdw blurRad="38100" dist="38100" dir="2700000" algn="tl">
                    <a:srgbClr val="000000">
                      <a:alpha val="43137"/>
                    </a:srgbClr>
                  </a:outerShdw>
                </a:effectLst>
              </a:rPr>
              <a:t> </a:t>
            </a:r>
            <a:endParaRPr lang="es-E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E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La jurisprudencia acepta </a:t>
            </a:r>
            <a:r>
              <a:rPr lang="es-ES" sz="1600" dirty="0" err="1" smtClean="0">
                <a:effectLst>
                  <a:outerShdw blurRad="38100" dist="38100" dir="2700000" algn="tl">
                    <a:srgbClr val="000000">
                      <a:alpha val="43137"/>
                    </a:srgbClr>
                  </a:outerShdw>
                </a:effectLst>
              </a:rPr>
              <a:t>acepta</a:t>
            </a:r>
            <a:r>
              <a:rPr lang="es-ES" sz="1600" dirty="0" smtClean="0">
                <a:effectLst>
                  <a:outerShdw blurRad="38100" dist="38100" dir="2700000" algn="tl">
                    <a:srgbClr val="000000">
                      <a:alpha val="43137"/>
                    </a:srgbClr>
                  </a:outerShdw>
                </a:effectLst>
              </a:rPr>
              <a:t> en general el ´delirium tremens´, angina pectoral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tabáquica, cirugía  estética, enfermedades venéreas, prácticas deportivas, disparos de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armas, intentos de suicidio.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La prueba de la culpabilidad del trabajador está a cargo del empleador..." En razón de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lo expuesto, las cirugías estéticas parecieran aceptarse como enfermedades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inculpables. </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50819012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457200" y="325439"/>
            <a:ext cx="8075613" cy="741362"/>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139267" name="Rectangle 3"/>
          <p:cNvSpPr>
            <a:spLocks noGrp="1" noChangeArrowheads="1"/>
          </p:cNvSpPr>
          <p:nvPr>
            <p:ph type="body" idx="1"/>
          </p:nvPr>
        </p:nvSpPr>
        <p:spPr>
          <a:xfrm>
            <a:off x="457200" y="1219200"/>
            <a:ext cx="8229600" cy="4906963"/>
          </a:xfrm>
        </p:spPr>
        <p:txBody>
          <a:bodyPr/>
          <a:lstStyle/>
          <a:p>
            <a:pPr marL="609600" indent="-609600" eaLnBrk="1" hangingPunct="1">
              <a:lnSpc>
                <a:spcPct val="80000"/>
              </a:lnSpc>
              <a:buFont typeface="Wingdings" pitchFamily="2" charset="2"/>
              <a:buNone/>
              <a:defRPr/>
            </a:pPr>
            <a:r>
              <a:rPr lang="es-ES" sz="1600" b="1" dirty="0" smtClean="0">
                <a:solidFill>
                  <a:srgbClr val="FFFF00"/>
                </a:solidFill>
                <a:effectLst>
                  <a:outerShdw blurRad="38100" dist="38100" dir="2700000" algn="tl">
                    <a:srgbClr val="000000">
                      <a:alpha val="43137"/>
                    </a:srgbClr>
                  </a:outerShdw>
                </a:effectLst>
              </a:rPr>
              <a:t>CASOS ESPECIALES</a:t>
            </a:r>
          </a:p>
          <a:p>
            <a:pPr marL="609600" indent="-609600" eaLnBrk="1" hangingPunct="1">
              <a:lnSpc>
                <a:spcPct val="80000"/>
              </a:lnSpc>
              <a:buFont typeface="Wingdings" pitchFamily="2" charset="2"/>
              <a:buNone/>
              <a:defRPr/>
            </a:pPr>
            <a:endParaRPr lang="es-E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b="1" dirty="0" smtClean="0">
                <a:solidFill>
                  <a:schemeClr val="hlink"/>
                </a:solidFill>
                <a:effectLst>
                  <a:outerShdw blurRad="38100" dist="38100" dir="2700000" algn="tl">
                    <a:srgbClr val="000000">
                      <a:alpha val="43137"/>
                    </a:srgbClr>
                  </a:outerShdw>
                </a:effectLst>
              </a:rPr>
              <a:t>Fecundación asistida</a:t>
            </a:r>
          </a:p>
          <a:p>
            <a:pPr marL="609600" indent="-609600" eaLnBrk="1" hangingPunct="1">
              <a:lnSpc>
                <a:spcPct val="80000"/>
              </a:lnSpc>
              <a:buFont typeface="Wingdings" pitchFamily="2" charset="2"/>
              <a:buNone/>
              <a:defRPr/>
            </a:pPr>
            <a:endParaRPr lang="es-ES" sz="1600" b="1" dirty="0" smtClean="0">
              <a:solidFill>
                <a:schemeClr val="hlink"/>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La situación debería ser tratada como un caso de enfermedad inculpable. </a:t>
            </a:r>
          </a:p>
          <a:p>
            <a:pPr marL="609600" indent="-609600" eaLnBrk="1" hangingPunct="1">
              <a:lnSpc>
                <a:spcPct val="80000"/>
              </a:lnSpc>
              <a:buFont typeface="Wingdings" pitchFamily="2" charset="2"/>
              <a:buNone/>
              <a:defRPr/>
            </a:pPr>
            <a:endParaRPr lang="es-E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Si </a:t>
            </a:r>
            <a:r>
              <a:rPr lang="es-ES" sz="1600" dirty="0" err="1" smtClean="0">
                <a:effectLst>
                  <a:outerShdw blurRad="38100" dist="38100" dir="2700000" algn="tl">
                    <a:srgbClr val="000000">
                      <a:alpha val="43137"/>
                    </a:srgbClr>
                  </a:outerShdw>
                </a:effectLst>
              </a:rPr>
              <a:t>bién</a:t>
            </a:r>
            <a:r>
              <a:rPr lang="es-ES" sz="1600" dirty="0" smtClean="0">
                <a:effectLst>
                  <a:outerShdw blurRad="38100" dist="38100" dir="2700000" algn="tl">
                    <a:srgbClr val="000000">
                      <a:alpha val="43137"/>
                    </a:srgbClr>
                  </a:outerShdw>
                </a:effectLst>
              </a:rPr>
              <a:t> en el caso puede resultar cuestionable la configuración de la inculpabilidad, la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solución establecida por la jurisprudencia para casos de naturaleza similar, como la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cirugía estética, nos animan a tratar el caso planteado como un supuesto de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enfermedad inculpable.</a:t>
            </a:r>
          </a:p>
          <a:p>
            <a:pPr marL="609600" indent="-609600" eaLnBrk="1" hangingPunct="1">
              <a:lnSpc>
                <a:spcPct val="80000"/>
              </a:lnSpc>
              <a:buFont typeface="Wingdings" pitchFamily="2" charset="2"/>
              <a:buNone/>
              <a:defRPr/>
            </a:pPr>
            <a:endParaRPr lang="es-E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b="1" dirty="0" smtClean="0">
                <a:solidFill>
                  <a:schemeClr val="hlink"/>
                </a:solidFill>
                <a:effectLst>
                  <a:outerShdw blurRad="38100" dist="38100" dir="2700000" algn="tl">
                    <a:srgbClr val="000000">
                      <a:alpha val="43137"/>
                    </a:srgbClr>
                  </a:outerShdw>
                </a:effectLst>
              </a:rPr>
              <a:t>Cambio de Sexo</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La solución sería similar al caso de la cirugía estética correctiva.</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Debería estar autorizada por autoridad judicial competente.</a:t>
            </a:r>
          </a:p>
          <a:p>
            <a:pPr marL="609600" indent="-609600" eaLnBrk="1" hangingPunct="1">
              <a:lnSpc>
                <a:spcPct val="80000"/>
              </a:lnSpc>
              <a:buFontTx/>
              <a:buNone/>
              <a:defRPr/>
            </a:pPr>
            <a:r>
              <a:rPr lang="es-ES" sz="1600" dirty="0" smtClean="0">
                <a:effectLst>
                  <a:outerShdw blurRad="38100" dist="38100" dir="2700000" algn="tl">
                    <a:srgbClr val="000000">
                      <a:alpha val="43137"/>
                    </a:srgbClr>
                  </a:outerShdw>
                </a:effectLst>
              </a:rPr>
              <a:t>* Debería implicar el cambio de la identidad sexual en la documentación de la persona.</a:t>
            </a:r>
          </a:p>
          <a:p>
            <a:pPr marL="609600" indent="-609600" eaLnBrk="1" hangingPunct="1">
              <a:lnSpc>
                <a:spcPct val="80000"/>
              </a:lnSpc>
              <a:buFontTx/>
              <a:buNone/>
              <a:defRPr/>
            </a:pPr>
            <a:endParaRPr lang="es-ES" sz="1600" dirty="0" smtClean="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93690768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457200" y="325438"/>
            <a:ext cx="8075613" cy="909637"/>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140291" name="Rectangle 3"/>
          <p:cNvSpPr>
            <a:spLocks noGrp="1" noChangeArrowheads="1"/>
          </p:cNvSpPr>
          <p:nvPr>
            <p:ph type="body" idx="1"/>
          </p:nvPr>
        </p:nvSpPr>
        <p:spPr>
          <a:xfrm>
            <a:off x="457200" y="1676400"/>
            <a:ext cx="8229600" cy="4449763"/>
          </a:xfrm>
        </p:spPr>
        <p:txBody>
          <a:bodyPr/>
          <a:lstStyle/>
          <a:p>
            <a:pPr marL="609600" indent="-609600" eaLnBrk="1" hangingPunct="1">
              <a:lnSpc>
                <a:spcPct val="80000"/>
              </a:lnSpc>
              <a:buFont typeface="Wingdings" pitchFamily="2" charset="2"/>
              <a:buNone/>
              <a:defRPr/>
            </a:pPr>
            <a:r>
              <a:rPr lang="es-ES" sz="1800" b="1" dirty="0" smtClean="0">
                <a:solidFill>
                  <a:srgbClr val="FFFF00"/>
                </a:solidFill>
                <a:effectLst>
                  <a:outerShdw blurRad="38100" dist="38100" dir="2700000" algn="tl">
                    <a:srgbClr val="000000">
                      <a:alpha val="43137"/>
                    </a:srgbClr>
                  </a:outerShdw>
                </a:effectLst>
              </a:rPr>
              <a:t>CASOS ESPECIALES</a:t>
            </a:r>
          </a:p>
          <a:p>
            <a:pPr marL="609600" indent="-609600" eaLnBrk="1" hangingPunct="1">
              <a:lnSpc>
                <a:spcPct val="80000"/>
              </a:lnSpc>
              <a:buFont typeface="Wingdings" pitchFamily="2" charset="2"/>
              <a:buNone/>
              <a:defRPr/>
            </a:pPr>
            <a:endParaRPr lang="es-ES" sz="1800" dirty="0" smtClean="0">
              <a:solidFill>
                <a:srgbClr val="FFFF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ES" sz="1600" b="1"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b="1" dirty="0" smtClean="0">
                <a:solidFill>
                  <a:schemeClr val="hlink"/>
                </a:solidFill>
                <a:effectLst>
                  <a:outerShdw blurRad="38100" dist="38100" dir="2700000" algn="tl">
                    <a:srgbClr val="000000">
                      <a:alpha val="43137"/>
                    </a:srgbClr>
                  </a:outerShdw>
                </a:effectLst>
              </a:rPr>
              <a:t>Cobertura de obra social</a:t>
            </a:r>
            <a:endParaRPr lang="es-ES" sz="1600" dirty="0" smtClean="0">
              <a:solidFill>
                <a:schemeClr val="hlink"/>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ES" sz="1600" dirty="0" smtClean="0">
              <a:solidFill>
                <a:schemeClr val="hlink"/>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El artículo 10 de la ley 23660 detalla aquellas situaciones en los que se mantiene el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carácter de beneficiario de obra social. </a:t>
            </a:r>
          </a:p>
          <a:p>
            <a:pPr marL="609600" indent="-609600" eaLnBrk="1" hangingPunct="1">
              <a:lnSpc>
                <a:spcPct val="80000"/>
              </a:lnSpc>
              <a:buFont typeface="Wingdings" pitchFamily="2" charset="2"/>
              <a:buNone/>
              <a:defRPr/>
            </a:pPr>
            <a:endParaRPr lang="es-E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El inciso b) dispone que en caso de interrupción del trabajo por causa de accidente o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enfermedad inculpable, el trabajador mantendrá su calidad de beneficiario durante el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plazo de conservación del empleo sin percepción de remuneración, sin obligación de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efectuar aportes.</a:t>
            </a:r>
            <a:r>
              <a:rPr lang="en-US" sz="1600" dirty="0" smtClean="0">
                <a:effectLst>
                  <a:outerShdw blurRad="38100" dist="38100" dir="2700000" algn="tl">
                    <a:srgbClr val="000000">
                      <a:alpha val="43137"/>
                    </a:srgbClr>
                  </a:outerShdw>
                </a:effectLst>
              </a:rPr>
              <a:t> </a:t>
            </a:r>
          </a:p>
          <a:p>
            <a:pPr marL="609600" indent="-609600" eaLnBrk="1" hangingPunct="1">
              <a:lnSpc>
                <a:spcPct val="80000"/>
              </a:lnSpc>
              <a:buFont typeface="Wingdings" pitchFamily="2" charset="2"/>
              <a:buNone/>
              <a:defRPr/>
            </a:pPr>
            <a:endParaRPr lang="es-AR" sz="1600" dirty="0" smtClean="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59433332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457200" y="325438"/>
            <a:ext cx="8075613" cy="909637"/>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141315" name="Rectangle 3"/>
          <p:cNvSpPr>
            <a:spLocks noGrp="1" noChangeArrowheads="1"/>
          </p:cNvSpPr>
          <p:nvPr>
            <p:ph type="body" idx="1"/>
          </p:nvPr>
        </p:nvSpPr>
        <p:spPr>
          <a:xfrm>
            <a:off x="457200" y="1447800"/>
            <a:ext cx="8229600" cy="4678363"/>
          </a:xfrm>
        </p:spPr>
        <p:txBody>
          <a:bodyPr/>
          <a:lstStyle/>
          <a:p>
            <a:pPr marL="609600" indent="-609600" eaLnBrk="1" hangingPunct="1">
              <a:lnSpc>
                <a:spcPct val="80000"/>
              </a:lnSpc>
              <a:buFont typeface="Wingdings" pitchFamily="2" charset="2"/>
              <a:buNone/>
              <a:defRPr/>
            </a:pPr>
            <a:r>
              <a:rPr lang="es-ES" sz="1600" b="1" dirty="0" smtClean="0">
                <a:solidFill>
                  <a:srgbClr val="FFFF00"/>
                </a:solidFill>
                <a:effectLst>
                  <a:outerShdw blurRad="38100" dist="38100" dir="2700000" algn="tl">
                    <a:srgbClr val="000000">
                      <a:alpha val="43137"/>
                    </a:srgbClr>
                  </a:outerShdw>
                </a:effectLst>
              </a:rPr>
              <a:t>CASOS ESPECIALES</a:t>
            </a:r>
          </a:p>
          <a:p>
            <a:pPr marL="609600" indent="-609600" eaLnBrk="1" hangingPunct="1">
              <a:lnSpc>
                <a:spcPct val="80000"/>
              </a:lnSpc>
              <a:buFont typeface="Wingdings" pitchFamily="2" charset="2"/>
              <a:buNone/>
              <a:defRPr/>
            </a:pPr>
            <a:endParaRPr lang="es-ES" sz="1600" dirty="0" smtClean="0">
              <a:solidFill>
                <a:srgbClr val="FFFF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ES" sz="1600" b="1"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b="1" dirty="0" smtClean="0">
                <a:solidFill>
                  <a:schemeClr val="hlink"/>
                </a:solidFill>
                <a:effectLst>
                  <a:outerShdw blurRad="38100" dist="38100" dir="2700000" algn="tl">
                    <a:srgbClr val="000000">
                      <a:alpha val="43137"/>
                    </a:srgbClr>
                  </a:outerShdw>
                </a:effectLst>
              </a:rPr>
              <a:t>Pago de ART</a:t>
            </a:r>
          </a:p>
          <a:p>
            <a:pPr marL="609600" indent="-609600" eaLnBrk="1" hangingPunct="1">
              <a:lnSpc>
                <a:spcPct val="80000"/>
              </a:lnSpc>
              <a:buFont typeface="Wingdings" pitchFamily="2" charset="2"/>
              <a:buNone/>
              <a:defRPr/>
            </a:pPr>
            <a:endParaRPr lang="es-ES" sz="1600" b="1" dirty="0" smtClean="0">
              <a:solidFill>
                <a:schemeClr val="hlink"/>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Dos situaciones que justifican el pago de la cuota:</a:t>
            </a:r>
          </a:p>
          <a:p>
            <a:pPr marL="609600" indent="-609600" eaLnBrk="1" hangingPunct="1">
              <a:lnSpc>
                <a:spcPct val="80000"/>
              </a:lnSpc>
              <a:buFont typeface="Wingdings" pitchFamily="2" charset="2"/>
              <a:buNone/>
              <a:defRPr/>
            </a:pPr>
            <a:endParaRPr lang="es-E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Situación del trabajador que es citado a concurrir a control medico en Servicio de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Medicina Laboral contratado por el empleador y sufre un accidente “in </a:t>
            </a:r>
            <a:r>
              <a:rPr lang="es-ES" sz="1600" dirty="0" err="1" smtClean="0">
                <a:effectLst>
                  <a:outerShdw blurRad="38100" dist="38100" dir="2700000" algn="tl">
                    <a:srgbClr val="000000">
                      <a:alpha val="43137"/>
                    </a:srgbClr>
                  </a:outerShdw>
                </a:effectLst>
              </a:rPr>
              <a:t>itinere</a:t>
            </a:r>
            <a:r>
              <a:rPr lang="es-ES" sz="1600" dirty="0" smtClean="0">
                <a:effectLst>
                  <a:outerShdw blurRad="38100" dist="38100" dir="2700000" algn="tl">
                    <a:srgbClr val="000000">
                      <a:alpha val="43137"/>
                    </a:srgbClr>
                  </a:outerShdw>
                </a:effectLst>
              </a:rPr>
              <a:t>” durante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el traslado al centro medico. Se trata en mi opinión de un accidente que esta vinculado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con el contrato de trabajo, dado que se produjo durante el momento en cumplimiento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del deber de obediencia y el principio de buena fe, al someterse el trabajador a las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facultades de control ejercidas por el empleador.</a:t>
            </a:r>
            <a:endParaRPr lang="en-U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E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Enfermedades laborales ocultas: el contrato de afiliación a una ART es un contrato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especial de seguro que como tal continúa con cobertura, por ejemplo para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enfermedades profesionales que pudieran despertarse durante la </a:t>
            </a:r>
            <a:r>
              <a:rPr lang="es-ES" sz="1600" dirty="0" err="1" smtClean="0">
                <a:effectLst>
                  <a:outerShdw blurRad="38100" dist="38100" dir="2700000" algn="tl">
                    <a:srgbClr val="000000">
                      <a:alpha val="43137"/>
                    </a:srgbClr>
                  </a:outerShdw>
                </a:effectLst>
              </a:rPr>
              <a:t>convalescencia</a:t>
            </a:r>
            <a:r>
              <a:rPr lang="es-ES" sz="1600" dirty="0" smtClean="0">
                <a:effectLst>
                  <a:outerShdw blurRad="38100" dist="38100" dir="2700000" algn="tl">
                    <a:srgbClr val="000000">
                      <a:alpha val="43137"/>
                    </a:srgbClr>
                  </a:outerShdw>
                </a:effectLst>
              </a:rPr>
              <a:t> de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una enfermedad Inculpable.</a:t>
            </a:r>
            <a:endParaRPr lang="en-U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ES" sz="1600" dirty="0" smtClean="0"/>
          </a:p>
          <a:p>
            <a:pPr marL="609600" indent="-609600" eaLnBrk="1" hangingPunct="1">
              <a:lnSpc>
                <a:spcPct val="80000"/>
              </a:lnSpc>
              <a:buFont typeface="Wingdings" pitchFamily="2" charset="2"/>
              <a:buNone/>
              <a:defRPr/>
            </a:pPr>
            <a:endParaRPr lang="es-AR" sz="1600" dirty="0" smtClean="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186165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457200" y="325438"/>
            <a:ext cx="8075613" cy="909637"/>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142339" name="Rectangle 3"/>
          <p:cNvSpPr>
            <a:spLocks noGrp="1" noChangeArrowheads="1"/>
          </p:cNvSpPr>
          <p:nvPr>
            <p:ph type="body" idx="1"/>
          </p:nvPr>
        </p:nvSpPr>
        <p:spPr>
          <a:xfrm>
            <a:off x="457200" y="1600200"/>
            <a:ext cx="8229600" cy="4525963"/>
          </a:xfrm>
        </p:spPr>
        <p:txBody>
          <a:bodyPr/>
          <a:lstStyle/>
          <a:p>
            <a:pPr marL="609600" indent="-609600" eaLnBrk="1" hangingPunct="1">
              <a:lnSpc>
                <a:spcPct val="80000"/>
              </a:lnSpc>
              <a:buFont typeface="Wingdings" pitchFamily="2" charset="2"/>
              <a:buNone/>
              <a:defRPr/>
            </a:pPr>
            <a:r>
              <a:rPr lang="es-ES" sz="1600" b="1" dirty="0" smtClean="0">
                <a:solidFill>
                  <a:srgbClr val="FFFF00"/>
                </a:solidFill>
                <a:effectLst>
                  <a:outerShdw blurRad="38100" dist="38100" dir="2700000" algn="tl">
                    <a:srgbClr val="000000">
                      <a:alpha val="43137"/>
                    </a:srgbClr>
                  </a:outerShdw>
                </a:effectLst>
              </a:rPr>
              <a:t>CASOS ESPECIALES</a:t>
            </a:r>
          </a:p>
          <a:p>
            <a:pPr marL="609600" indent="-609600" eaLnBrk="1" hangingPunct="1">
              <a:lnSpc>
                <a:spcPct val="80000"/>
              </a:lnSpc>
              <a:buFont typeface="Wingdings" pitchFamily="2" charset="2"/>
              <a:buNone/>
              <a:defRPr/>
            </a:pPr>
            <a:endParaRPr lang="es-E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ES" sz="1600" b="1"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b="1" dirty="0" smtClean="0">
                <a:solidFill>
                  <a:schemeClr val="hlink"/>
                </a:solidFill>
                <a:effectLst>
                  <a:outerShdw blurRad="38100" dist="38100" dir="2700000" algn="tl">
                    <a:srgbClr val="000000">
                      <a:alpha val="43137"/>
                    </a:srgbClr>
                  </a:outerShdw>
                </a:effectLst>
              </a:rPr>
              <a:t>Período de prueba</a:t>
            </a:r>
          </a:p>
          <a:p>
            <a:pPr marL="609600" indent="-609600" eaLnBrk="1" hangingPunct="1">
              <a:lnSpc>
                <a:spcPct val="80000"/>
              </a:lnSpc>
              <a:buFont typeface="Wingdings" pitchFamily="2" charset="2"/>
              <a:buNone/>
              <a:defRPr/>
            </a:pPr>
            <a:endParaRPr lang="es-ES" sz="1600" b="1"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El apartado 6 del art. 92 bis de la LCT, establece al respecto que:</a:t>
            </a:r>
            <a:endParaRPr lang="es-AR" sz="1600" i="1"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AR" sz="1600" i="1"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i="1" dirty="0" smtClean="0">
                <a:effectLst>
                  <a:outerShdw blurRad="38100" dist="38100" dir="2700000" algn="tl">
                    <a:srgbClr val="000000">
                      <a:alpha val="43137"/>
                    </a:srgbClr>
                  </a:outerShdw>
                </a:effectLst>
              </a:rPr>
              <a:t>6. “El trabajador tiene derecho, durante el período de prueba, a las prestaciones </a:t>
            </a:r>
          </a:p>
          <a:p>
            <a:pPr marL="609600" indent="-609600" eaLnBrk="1" hangingPunct="1">
              <a:lnSpc>
                <a:spcPct val="80000"/>
              </a:lnSpc>
              <a:buFont typeface="Wingdings" pitchFamily="2" charset="2"/>
              <a:buNone/>
              <a:defRPr/>
            </a:pPr>
            <a:r>
              <a:rPr lang="es-AR" sz="1600" i="1" dirty="0" smtClean="0">
                <a:effectLst>
                  <a:outerShdw blurRad="38100" dist="38100" dir="2700000" algn="tl">
                    <a:srgbClr val="000000">
                      <a:alpha val="43137"/>
                    </a:srgbClr>
                  </a:outerShdw>
                </a:effectLst>
              </a:rPr>
              <a:t>por accidente o enfermedad del trabajo. También por accidente o enfermedad </a:t>
            </a:r>
          </a:p>
          <a:p>
            <a:pPr marL="609600" indent="-609600" eaLnBrk="1" hangingPunct="1">
              <a:lnSpc>
                <a:spcPct val="80000"/>
              </a:lnSpc>
              <a:buFont typeface="Wingdings" pitchFamily="2" charset="2"/>
              <a:buNone/>
              <a:defRPr/>
            </a:pPr>
            <a:r>
              <a:rPr lang="es-AR" sz="1600" i="1" dirty="0" smtClean="0">
                <a:effectLst>
                  <a:outerShdw blurRad="38100" dist="38100" dir="2700000" algn="tl">
                    <a:srgbClr val="000000">
                      <a:alpha val="43137"/>
                    </a:srgbClr>
                  </a:outerShdw>
                </a:effectLst>
              </a:rPr>
              <a:t>inculpable, que perdurará exclusivamente hasta la finalización del período de </a:t>
            </a:r>
          </a:p>
          <a:p>
            <a:pPr marL="609600" indent="-609600" eaLnBrk="1" hangingPunct="1">
              <a:lnSpc>
                <a:spcPct val="80000"/>
              </a:lnSpc>
              <a:buFont typeface="Wingdings" pitchFamily="2" charset="2"/>
              <a:buNone/>
              <a:defRPr/>
            </a:pPr>
            <a:r>
              <a:rPr lang="es-AR" sz="1600" i="1" dirty="0" smtClean="0">
                <a:effectLst>
                  <a:outerShdw blurRad="38100" dist="38100" dir="2700000" algn="tl">
                    <a:srgbClr val="000000">
                      <a:alpha val="43137"/>
                    </a:srgbClr>
                  </a:outerShdw>
                </a:effectLst>
              </a:rPr>
              <a:t>prueba si el empleador rescindiere el contrato de trabajo durante ese lapso. Queda </a:t>
            </a:r>
          </a:p>
          <a:p>
            <a:pPr marL="609600" indent="-609600" eaLnBrk="1" hangingPunct="1">
              <a:lnSpc>
                <a:spcPct val="80000"/>
              </a:lnSpc>
              <a:buFont typeface="Wingdings" pitchFamily="2" charset="2"/>
              <a:buNone/>
              <a:defRPr/>
            </a:pPr>
            <a:r>
              <a:rPr lang="es-AR" sz="1600" i="1" dirty="0" smtClean="0">
                <a:effectLst>
                  <a:outerShdw blurRad="38100" dist="38100" dir="2700000" algn="tl">
                    <a:srgbClr val="000000">
                      <a:alpha val="43137"/>
                    </a:srgbClr>
                  </a:outerShdw>
                </a:effectLst>
              </a:rPr>
              <a:t>excluida la aplicación de lo prescripto en el cuarto párrafo del artículo 212.”</a:t>
            </a:r>
            <a:endParaRPr lang="es-E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ES" sz="1600" dirty="0" smtClean="0"/>
          </a:p>
          <a:p>
            <a:pPr marL="609600" indent="-609600" eaLnBrk="1" hangingPunct="1">
              <a:lnSpc>
                <a:spcPct val="80000"/>
              </a:lnSpc>
              <a:buFont typeface="Wingdings" pitchFamily="2" charset="2"/>
              <a:buNone/>
              <a:defRPr/>
            </a:pPr>
            <a:endParaRPr lang="es-AR" sz="1600" dirty="0" smtClean="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50345504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325438"/>
            <a:ext cx="8075613" cy="909637"/>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143363" name="Rectangle 3"/>
          <p:cNvSpPr>
            <a:spLocks noGrp="1" noChangeArrowheads="1"/>
          </p:cNvSpPr>
          <p:nvPr>
            <p:ph type="body" idx="1"/>
          </p:nvPr>
        </p:nvSpPr>
        <p:spPr>
          <a:xfrm>
            <a:off x="457200" y="1524000"/>
            <a:ext cx="8229600" cy="4602163"/>
          </a:xfrm>
        </p:spPr>
        <p:txBody>
          <a:bodyPr/>
          <a:lstStyle/>
          <a:p>
            <a:pPr marL="609600" indent="-609600" eaLnBrk="1" hangingPunct="1">
              <a:lnSpc>
                <a:spcPct val="80000"/>
              </a:lnSpc>
              <a:buFont typeface="Wingdings" pitchFamily="2" charset="2"/>
              <a:buNone/>
              <a:defRPr/>
            </a:pPr>
            <a:r>
              <a:rPr lang="es-ES" sz="1600" b="1" dirty="0" smtClean="0">
                <a:solidFill>
                  <a:srgbClr val="FFFF00"/>
                </a:solidFill>
                <a:effectLst>
                  <a:outerShdw blurRad="38100" dist="38100" dir="2700000" algn="tl">
                    <a:srgbClr val="000000">
                      <a:alpha val="43137"/>
                    </a:srgbClr>
                  </a:outerShdw>
                </a:effectLst>
              </a:rPr>
              <a:t>CASOS ESPECIALES</a:t>
            </a:r>
          </a:p>
          <a:p>
            <a:pPr marL="609600" indent="-609600" eaLnBrk="1" hangingPunct="1">
              <a:lnSpc>
                <a:spcPct val="80000"/>
              </a:lnSpc>
              <a:buFont typeface="Wingdings" pitchFamily="2" charset="2"/>
              <a:buNone/>
              <a:defRPr/>
            </a:pPr>
            <a:endParaRPr lang="es-ES" sz="1600" dirty="0" smtClean="0">
              <a:solidFill>
                <a:srgbClr val="FFFF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ES" sz="1600" b="1"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b="1" dirty="0" smtClean="0">
                <a:solidFill>
                  <a:schemeClr val="hlink"/>
                </a:solidFill>
                <a:effectLst>
                  <a:outerShdw blurRad="38100" dist="38100" dir="2700000" algn="tl">
                    <a:srgbClr val="000000">
                      <a:alpha val="43137"/>
                    </a:srgbClr>
                  </a:outerShdw>
                </a:effectLst>
              </a:rPr>
              <a:t>Alcoholismo y estado de ebriedad circunstancial</a:t>
            </a:r>
          </a:p>
          <a:p>
            <a:pPr marL="609600" indent="-609600" eaLnBrk="1" hangingPunct="1">
              <a:lnSpc>
                <a:spcPct val="80000"/>
              </a:lnSpc>
              <a:buFont typeface="Wingdings" pitchFamily="2" charset="2"/>
              <a:buNone/>
              <a:defRPr/>
            </a:pPr>
            <a:endParaRPr lang="es-AR" sz="1600" dirty="0" smtClean="0">
              <a:solidFill>
                <a:schemeClr val="hlink"/>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Debe distinguirse la situación de alcoholismo, como adicción del trabajador, del mero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estado de ebriedad circunstancial.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Reiterada jurisprudencia ha dicho que el alcoholismo se encuadra dentro de las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enfermedades inculpables comprendidas por el artículo 208 de la ley de contrato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de trabajo, motivo por el cual no puede ser causa justificada de despido. </a:t>
            </a:r>
          </a:p>
          <a:p>
            <a:pPr marL="609600" indent="-609600" eaLnBrk="1" hangingPunct="1">
              <a:lnSpc>
                <a:spcPct val="80000"/>
              </a:lnSpc>
              <a:buFont typeface="Wingdings" pitchFamily="2" charset="2"/>
              <a:buNone/>
              <a:defRPr/>
            </a:pPr>
            <a:endParaRPr lang="es-E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Tanto en el caso de alcoholismo como en el de estado de embriaguez circunstancial, a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la hora de evaluar las medidas disciplinarias a aplicar, deberá tenerse en cuenta en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primer lugar la responsabilidad del trabajador en función de su actividad, ya que no es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lo mismo que un chofer de pasajeros, personal de vigilancia armado, o un supervisor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ejerza su actividad alcoholizado que por ejemplo lo haga un trabajador de limpieza o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un ordenanza. </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34941499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457200" y="325438"/>
            <a:ext cx="8075613" cy="909637"/>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144387" name="Rectangle 3"/>
          <p:cNvSpPr>
            <a:spLocks noGrp="1" noChangeArrowheads="1"/>
          </p:cNvSpPr>
          <p:nvPr>
            <p:ph type="body" idx="1"/>
          </p:nvPr>
        </p:nvSpPr>
        <p:spPr>
          <a:xfrm>
            <a:off x="457200" y="1600200"/>
            <a:ext cx="8229600" cy="4525963"/>
          </a:xfrm>
        </p:spPr>
        <p:txBody>
          <a:bodyPr/>
          <a:lstStyle/>
          <a:p>
            <a:pPr marL="609600" indent="-609600" eaLnBrk="1" hangingPunct="1">
              <a:lnSpc>
                <a:spcPct val="80000"/>
              </a:lnSpc>
              <a:buFont typeface="Wingdings" pitchFamily="2" charset="2"/>
              <a:buNone/>
              <a:defRPr/>
            </a:pPr>
            <a:r>
              <a:rPr lang="es-ES" sz="1600" b="1" dirty="0" smtClean="0">
                <a:solidFill>
                  <a:srgbClr val="FFFF00"/>
                </a:solidFill>
                <a:effectLst>
                  <a:outerShdw blurRad="38100" dist="38100" dir="2700000" algn="tl">
                    <a:srgbClr val="000000">
                      <a:alpha val="43137"/>
                    </a:srgbClr>
                  </a:outerShdw>
                </a:effectLst>
              </a:rPr>
              <a:t>CASOS ESPECIALES</a:t>
            </a:r>
          </a:p>
          <a:p>
            <a:pPr marL="609600" indent="-609600" eaLnBrk="1" hangingPunct="1">
              <a:lnSpc>
                <a:spcPct val="80000"/>
              </a:lnSpc>
              <a:buFont typeface="Wingdings" pitchFamily="2" charset="2"/>
              <a:buNone/>
              <a:defRPr/>
            </a:pPr>
            <a:endParaRPr lang="es-ES" sz="1600" dirty="0" smtClean="0">
              <a:solidFill>
                <a:srgbClr val="FFFF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ES" sz="1600" b="1"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b="1" dirty="0" smtClean="0">
                <a:solidFill>
                  <a:schemeClr val="hlink"/>
                </a:solidFill>
                <a:effectLst>
                  <a:outerShdw blurRad="38100" dist="38100" dir="2700000" algn="tl">
                    <a:srgbClr val="000000">
                      <a:alpha val="43137"/>
                    </a:srgbClr>
                  </a:outerShdw>
                </a:effectLst>
              </a:rPr>
              <a:t>Alcoholismo y estado de ebriedad circunstancial</a:t>
            </a:r>
          </a:p>
          <a:p>
            <a:pPr marL="609600" indent="-609600" eaLnBrk="1" hangingPunct="1">
              <a:lnSpc>
                <a:spcPct val="80000"/>
              </a:lnSpc>
              <a:buFont typeface="Wingdings" pitchFamily="2" charset="2"/>
              <a:buNone/>
              <a:defRPr/>
            </a:pPr>
            <a:endParaRPr lang="es-AR" sz="1600" dirty="0" smtClean="0">
              <a:solidFill>
                <a:schemeClr val="hlink"/>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Los riesgos son diferentes y también la cuantía de los eventuales daños que podrían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haberse ocasionado, quien conduce un vehículo sabe que no puede realizar su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actividad en estado de embriaguez. </a:t>
            </a:r>
          </a:p>
          <a:p>
            <a:pPr marL="609600" indent="-609600" eaLnBrk="1" hangingPunct="1">
              <a:lnSpc>
                <a:spcPct val="80000"/>
              </a:lnSpc>
              <a:buFont typeface="Wingdings" pitchFamily="2" charset="2"/>
              <a:buNone/>
              <a:defRPr/>
            </a:pPr>
            <a:endParaRPr lang="es-E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Respecto a los medios de prueba: los mas habituales son el test de alcoholemia, el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control por parte del médico de la empresa, el levantamiento de un acta con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declaraciones de testigos presentes, y todo otro medio de prueba idóneo que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contribuya a probar el estado de embriaguez del trabajador. </a:t>
            </a:r>
            <a:endParaRPr lang="es-AR"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E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Cada caso merecerá ser estudiado en forma particular antes de tomar medidas</a:t>
            </a:r>
          </a:p>
          <a:p>
            <a:pPr marL="609600" indent="-609600" eaLnBrk="1" hangingPunct="1">
              <a:lnSpc>
                <a:spcPct val="80000"/>
              </a:lnSpc>
              <a:buFont typeface="Wingdings" pitchFamily="2" charset="2"/>
              <a:buNone/>
              <a:defRPr/>
            </a:pPr>
            <a:endParaRPr lang="es-AR" sz="1600" dirty="0" smtClean="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29017825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457200" y="325438"/>
            <a:ext cx="8075613" cy="909637"/>
          </a:xfrm>
        </p:spPr>
        <p:txBody>
          <a:bodyPr/>
          <a:lstStyle/>
          <a:p>
            <a:pP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145411" name="Rectangle 3"/>
          <p:cNvSpPr>
            <a:spLocks noGrp="1" noChangeArrowheads="1"/>
          </p:cNvSpPr>
          <p:nvPr>
            <p:ph type="body" idx="1"/>
          </p:nvPr>
        </p:nvSpPr>
        <p:spPr>
          <a:xfrm>
            <a:off x="457200" y="1600200"/>
            <a:ext cx="8229600" cy="4525963"/>
          </a:xfrm>
        </p:spPr>
        <p:txBody>
          <a:bodyPr/>
          <a:lstStyle/>
          <a:p>
            <a:pPr marL="609600" indent="-609600" eaLnBrk="1" hangingPunct="1">
              <a:lnSpc>
                <a:spcPct val="80000"/>
              </a:lnSpc>
              <a:buFont typeface="Wingdings" pitchFamily="2" charset="2"/>
              <a:buNone/>
              <a:defRPr/>
            </a:pPr>
            <a:r>
              <a:rPr lang="es-ES" sz="1600" b="1" dirty="0" smtClean="0">
                <a:solidFill>
                  <a:srgbClr val="FFFF00"/>
                </a:solidFill>
                <a:effectLst>
                  <a:outerShdw blurRad="38100" dist="38100" dir="2700000" algn="tl">
                    <a:srgbClr val="000000">
                      <a:alpha val="43137"/>
                    </a:srgbClr>
                  </a:outerShdw>
                </a:effectLst>
              </a:rPr>
              <a:t>CASOS ESPECIALES</a:t>
            </a:r>
          </a:p>
          <a:p>
            <a:pPr marL="609600" indent="-609600" eaLnBrk="1" hangingPunct="1">
              <a:lnSpc>
                <a:spcPct val="80000"/>
              </a:lnSpc>
              <a:buFont typeface="Wingdings" pitchFamily="2" charset="2"/>
              <a:buNone/>
              <a:defRPr/>
            </a:pPr>
            <a:endParaRPr lang="es-ES" sz="1600" dirty="0" smtClean="0">
              <a:solidFill>
                <a:srgbClr val="FFFF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ES" sz="1600" b="1"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b="1" dirty="0" smtClean="0">
                <a:solidFill>
                  <a:schemeClr val="hlink"/>
                </a:solidFill>
                <a:effectLst>
                  <a:outerShdw blurRad="38100" dist="38100" dir="2700000" algn="tl">
                    <a:srgbClr val="000000">
                      <a:alpha val="43137"/>
                    </a:srgbClr>
                  </a:outerShdw>
                </a:effectLst>
              </a:rPr>
              <a:t>Enfermedades psicológicas o psiquiátricas</a:t>
            </a:r>
          </a:p>
          <a:p>
            <a:pPr marL="609600" indent="-609600" eaLnBrk="1" hangingPunct="1">
              <a:lnSpc>
                <a:spcPct val="80000"/>
              </a:lnSpc>
              <a:buFont typeface="Wingdings" pitchFamily="2" charset="2"/>
              <a:buNone/>
              <a:defRPr/>
            </a:pPr>
            <a:endParaRPr lang="es-AR" sz="1600" dirty="0" smtClean="0">
              <a:solidFill>
                <a:schemeClr val="hlink"/>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Los Licenciados en psicología son profesionales de la salud, por lo que interpreto que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no podría desacreditarse de plano un certificado respecto de las capacidades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a:t>
            </a:r>
            <a:r>
              <a:rPr lang="es-ES" sz="1600" dirty="0" err="1" smtClean="0">
                <a:effectLst>
                  <a:outerShdw blurRad="38100" dist="38100" dir="2700000" algn="tl">
                    <a:srgbClr val="000000">
                      <a:alpha val="43137"/>
                    </a:srgbClr>
                  </a:outerShdw>
                </a:effectLst>
              </a:rPr>
              <a:t>laborativas</a:t>
            </a:r>
            <a:r>
              <a:rPr lang="es-ES" sz="1600" dirty="0" smtClean="0">
                <a:effectLst>
                  <a:outerShdw blurRad="38100" dist="38100" dir="2700000" algn="tl">
                    <a:srgbClr val="000000">
                      <a:alpha val="43137"/>
                    </a:srgbClr>
                  </a:outerShdw>
                </a:effectLst>
              </a:rPr>
              <a:t> del trabajador afectadas por una enfermedad psicológica, cuando el mismo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ha sido emitido por un profesional autorizado para el ejercicio de su profesión y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matriculado. </a:t>
            </a:r>
          </a:p>
          <a:p>
            <a:pPr marL="609600" indent="-609600" eaLnBrk="1" hangingPunct="1">
              <a:lnSpc>
                <a:spcPct val="80000"/>
              </a:lnSpc>
              <a:buFont typeface="Wingdings" pitchFamily="2" charset="2"/>
              <a:buNone/>
              <a:defRPr/>
            </a:pPr>
            <a:endParaRPr lang="es-E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Sin perjuicio de ello, nada impide al empleador ejercer las facultades de control que le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otorga el artículo 210 LCT, y someter al trabajador al control del profesional designado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por el empleador. </a:t>
            </a:r>
          </a:p>
          <a:p>
            <a:pPr marL="609600" indent="-609600" eaLnBrk="1" hangingPunct="1">
              <a:lnSpc>
                <a:spcPct val="80000"/>
              </a:lnSpc>
              <a:buFont typeface="Wingdings" pitchFamily="2" charset="2"/>
              <a:buNone/>
              <a:defRPr/>
            </a:pPr>
            <a:endParaRPr lang="es-AR" sz="1600" dirty="0" smtClean="0"/>
          </a:p>
          <a:p>
            <a:pPr marL="609600" indent="-609600" eaLnBrk="1" hangingPunct="1">
              <a:lnSpc>
                <a:spcPct val="80000"/>
              </a:lnSpc>
              <a:buFont typeface="Wingdings" pitchFamily="2" charset="2"/>
              <a:buNone/>
              <a:defRPr/>
            </a:pPr>
            <a:endParaRPr lang="es-AR" sz="1600" dirty="0" smtClean="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88062038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457200" y="325438"/>
            <a:ext cx="8075613" cy="909637"/>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146435" name="Rectangle 3"/>
          <p:cNvSpPr>
            <a:spLocks noGrp="1" noChangeArrowheads="1"/>
          </p:cNvSpPr>
          <p:nvPr>
            <p:ph type="body" idx="1"/>
          </p:nvPr>
        </p:nvSpPr>
        <p:spPr>
          <a:xfrm>
            <a:off x="457200" y="1676400"/>
            <a:ext cx="8229600" cy="4449763"/>
          </a:xfrm>
        </p:spPr>
        <p:txBody>
          <a:bodyPr/>
          <a:lstStyle/>
          <a:p>
            <a:pPr marL="609600" indent="-609600" eaLnBrk="1" hangingPunct="1">
              <a:lnSpc>
                <a:spcPct val="80000"/>
              </a:lnSpc>
              <a:buFont typeface="Wingdings" pitchFamily="2" charset="2"/>
              <a:buNone/>
              <a:defRPr/>
            </a:pPr>
            <a:r>
              <a:rPr lang="es-ES" sz="1600" b="1" dirty="0" smtClean="0">
                <a:solidFill>
                  <a:srgbClr val="FFFF00"/>
                </a:solidFill>
                <a:effectLst>
                  <a:outerShdw blurRad="38100" dist="38100" dir="2700000" algn="tl">
                    <a:srgbClr val="000000">
                      <a:alpha val="43137"/>
                    </a:srgbClr>
                  </a:outerShdw>
                </a:effectLst>
              </a:rPr>
              <a:t>CASOS ESPECIALES</a:t>
            </a:r>
          </a:p>
          <a:p>
            <a:pPr marL="609600" indent="-609600" eaLnBrk="1" hangingPunct="1">
              <a:lnSpc>
                <a:spcPct val="80000"/>
              </a:lnSpc>
              <a:buFont typeface="Wingdings" pitchFamily="2" charset="2"/>
              <a:buNone/>
              <a:defRPr/>
            </a:pPr>
            <a:endParaRPr lang="es-ES" sz="1600" dirty="0" smtClean="0">
              <a:solidFill>
                <a:srgbClr val="FFFF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b="1" dirty="0" smtClean="0">
                <a:solidFill>
                  <a:schemeClr val="hlink"/>
                </a:solidFill>
                <a:effectLst>
                  <a:outerShdw blurRad="38100" dist="38100" dir="2700000" algn="tl">
                    <a:srgbClr val="000000">
                      <a:alpha val="43137"/>
                    </a:srgbClr>
                  </a:outerShdw>
                </a:effectLst>
              </a:rPr>
              <a:t>Situaciones de alta parcial. Remuneración y computo de plazos</a:t>
            </a:r>
          </a:p>
          <a:p>
            <a:pPr marL="609600" indent="-609600" eaLnBrk="1" hangingPunct="1">
              <a:lnSpc>
                <a:spcPct val="80000"/>
              </a:lnSpc>
              <a:buFont typeface="Wingdings" pitchFamily="2" charset="2"/>
              <a:buNone/>
              <a:defRPr/>
            </a:pPr>
            <a:endParaRPr lang="es-E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El trabajador trabaja jornada completa, se reintegra a su puesto de trabajo con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indicación médica de laborar media jornada. Aún no había finalizado el plazo máximo.</a:t>
            </a:r>
          </a:p>
          <a:p>
            <a:pPr marL="609600" indent="-609600" eaLnBrk="1" hangingPunct="1">
              <a:lnSpc>
                <a:spcPct val="80000"/>
              </a:lnSpc>
              <a:buFont typeface="Wingdings" pitchFamily="2" charset="2"/>
              <a:buNone/>
              <a:defRPr/>
            </a:pPr>
            <a:endParaRPr lang="es-E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El trabajador presta servicios con jornada reducida durante el lapso indicado por el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Medico, es decir hasta obtener el alta para laborar nuevamente a jornada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completa. </a:t>
            </a:r>
          </a:p>
          <a:p>
            <a:pPr marL="609600" indent="-609600" eaLnBrk="1" hangingPunct="1">
              <a:lnSpc>
                <a:spcPct val="80000"/>
              </a:lnSpc>
              <a:buFont typeface="Wingdings" pitchFamily="2" charset="2"/>
              <a:buNone/>
              <a:defRPr/>
            </a:pPr>
            <a:endParaRPr lang="es-E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E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Mientras le reste tiempo pendiente para gozar de la licencia por enfermedad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la misma se ira agotando a medida que transcurre cada media jornada no laborada,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que deberá ser abonada porque forma parte del saldo pendiente que no se agotó.</a:t>
            </a:r>
          </a:p>
          <a:p>
            <a:pPr marL="609600" indent="-609600" eaLnBrk="1" hangingPunct="1">
              <a:lnSpc>
                <a:spcPct val="80000"/>
              </a:lnSpc>
              <a:buFont typeface="Wingdings" pitchFamily="2" charset="2"/>
              <a:buNone/>
              <a:defRPr/>
            </a:pPr>
            <a:endParaRPr lang="es-ES" sz="1600" dirty="0" smtClean="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515105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lstStyle/>
          <a:p>
            <a:r>
              <a:rPr lang="en-US" sz="3200" smtClean="0"/>
              <a:t>ACUERDO CCT 130/1975. ABRIL 2016</a:t>
            </a:r>
            <a:endParaRPr lang="en-US" sz="3200" b="1"/>
          </a:p>
        </p:txBody>
      </p:sp>
      <p:sp>
        <p:nvSpPr>
          <p:cNvPr id="91139"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1800" b="1">
                <a:solidFill>
                  <a:srgbClr val="FFFF00"/>
                </a:solidFill>
                <a:effectLst>
                  <a:outerShdw blurRad="38100" dist="38100" dir="2700000" algn="tl">
                    <a:srgbClr val="000000">
                      <a:alpha val="43137"/>
                    </a:srgbClr>
                  </a:outerShdw>
                </a:effectLst>
              </a:rPr>
              <a:t>EMPLEADOS  DE COMERCIO – ACUERDO ABRIL 2016 - </a:t>
            </a:r>
            <a:r>
              <a:rPr lang="es-AR" sz="1800" b="1">
                <a:solidFill>
                  <a:srgbClr val="00FF00"/>
                </a:solidFill>
                <a:effectLst>
                  <a:outerShdw blurRad="38100" dist="38100" dir="2700000" algn="tl">
                    <a:srgbClr val="000000">
                      <a:alpha val="43137"/>
                    </a:srgbClr>
                  </a:outerShdw>
                </a:effectLst>
              </a:rPr>
              <a:t>R (ST) 62/2016</a:t>
            </a:r>
          </a:p>
          <a:p>
            <a:pPr algn="l"/>
            <a:r>
              <a:rPr lang="es-AR" sz="1800" b="1">
                <a:solidFill>
                  <a:srgbClr val="00FFCC"/>
                </a:solidFill>
                <a:effectLst>
                  <a:outerShdw blurRad="38100" dist="38100" dir="2700000" algn="tl">
                    <a:srgbClr val="000000">
                      <a:alpha val="43137"/>
                    </a:srgbClr>
                  </a:outerShdw>
                </a:effectLst>
              </a:rPr>
              <a:t>APORTE EXTRAORDINARIO OSECAC</a:t>
            </a:r>
          </a:p>
          <a:p>
            <a:pPr algn="l"/>
            <a:endParaRPr lang="es-AR" sz="2000" smtClean="0">
              <a:effectLst>
                <a:outerShdw blurRad="38100" dist="38100" dir="2700000" algn="tl">
                  <a:srgbClr val="000000">
                    <a:alpha val="43137"/>
                  </a:srgbClr>
                </a:outerShdw>
              </a:effectLst>
            </a:endParaRPr>
          </a:p>
          <a:p>
            <a:pPr algn="l"/>
            <a:r>
              <a:rPr lang="es-AR" sz="2000" smtClean="0">
                <a:effectLst>
                  <a:outerShdw blurRad="38100" dist="38100" dir="2700000" algn="tl">
                    <a:srgbClr val="000000">
                      <a:alpha val="43137"/>
                    </a:srgbClr>
                  </a:outerShdw>
                </a:effectLst>
              </a:rPr>
              <a:t>Cuarto</a:t>
            </a:r>
            <a:r>
              <a:rPr lang="es-AR" sz="2000">
                <a:effectLst>
                  <a:outerShdw blurRad="38100" dist="38100" dir="2700000" algn="tl">
                    <a:srgbClr val="000000">
                      <a:alpha val="43137"/>
                    </a:srgbClr>
                  </a:outerShdw>
                </a:effectLst>
              </a:rPr>
              <a:t>:</a:t>
            </a:r>
          </a:p>
          <a:p>
            <a:pPr algn="l"/>
            <a:r>
              <a:rPr lang="es-AR" sz="2000" smtClean="0">
                <a:effectLst>
                  <a:outerShdw blurRad="38100" dist="38100" dir="2700000" algn="tl">
                    <a:srgbClr val="000000">
                      <a:alpha val="43137"/>
                    </a:srgbClr>
                  </a:outerShdw>
                </a:effectLst>
              </a:rPr>
              <a:t>Dicha </a:t>
            </a:r>
            <a:r>
              <a:rPr lang="es-AR" sz="2000">
                <a:effectLst>
                  <a:outerShdw blurRad="38100" dist="38100" dir="2700000" algn="tl">
                    <a:srgbClr val="000000">
                      <a:alpha val="43137"/>
                    </a:srgbClr>
                  </a:outerShdw>
                </a:effectLst>
              </a:rPr>
              <a:t>suma será retenida del monto de la remuneración mensual a percibir por cada trabajador, </a:t>
            </a:r>
            <a:r>
              <a:rPr lang="es-AR" sz="2000" b="1">
                <a:solidFill>
                  <a:srgbClr val="FFFF00"/>
                </a:solidFill>
                <a:effectLst>
                  <a:outerShdw blurRad="38100" dist="38100" dir="2700000" algn="tl">
                    <a:srgbClr val="000000">
                      <a:alpha val="43137"/>
                    </a:srgbClr>
                  </a:outerShdw>
                </a:effectLst>
              </a:rPr>
              <a:t>a partir del mes de abril de 2016 y depositada a la orden de OSECAC</a:t>
            </a:r>
            <a:r>
              <a:rPr lang="es-AR" sz="2000">
                <a:effectLst>
                  <a:outerShdw blurRad="38100" dist="38100" dir="2700000" algn="tl">
                    <a:srgbClr val="000000">
                      <a:alpha val="43137"/>
                    </a:srgbClr>
                  </a:outerShdw>
                </a:effectLst>
              </a:rPr>
              <a:t>.</a:t>
            </a:r>
          </a:p>
          <a:p>
            <a:pPr algn="l"/>
            <a:r>
              <a:rPr lang="es-AR" sz="2000">
                <a:effectLst>
                  <a:outerShdw blurRad="38100" dist="38100" dir="2700000" algn="tl">
                    <a:srgbClr val="000000">
                      <a:alpha val="43137"/>
                    </a:srgbClr>
                  </a:outerShdw>
                </a:effectLst>
              </a:rPr>
              <a:t>Teniendo en cuenta la naturaleza y destino de este aporte, </a:t>
            </a:r>
            <a:r>
              <a:rPr lang="es-AR" sz="2000" b="1">
                <a:solidFill>
                  <a:srgbClr val="00FFCC"/>
                </a:solidFill>
                <a:effectLst>
                  <a:outerShdw blurRad="38100" dist="38100" dir="2700000" algn="tl">
                    <a:srgbClr val="000000">
                      <a:alpha val="43137"/>
                    </a:srgbClr>
                  </a:outerShdw>
                </a:effectLst>
              </a:rPr>
              <a:t>en ningún caso el trabajador podrá solicitar que el empleador se haga cargo del pago directo </a:t>
            </a:r>
            <a:r>
              <a:rPr lang="es-AR" sz="2000">
                <a:effectLst>
                  <a:outerShdw blurRad="38100" dist="38100" dir="2700000" algn="tl">
                    <a:srgbClr val="000000">
                      <a:alpha val="43137"/>
                    </a:srgbClr>
                  </a:outerShdw>
                </a:effectLst>
              </a:rPr>
              <a:t>de dicha obligación o reclamar su reintegro cualquiera sea la forma de liquidación de su remuneración.</a:t>
            </a:r>
          </a:p>
          <a:p>
            <a:endParaRPr lang="es-AR" sz="180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804596083"/>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xfrm>
            <a:off x="457200" y="325438"/>
            <a:ext cx="8075613" cy="909637"/>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147459" name="Rectangle 3"/>
          <p:cNvSpPr>
            <a:spLocks noGrp="1" noChangeArrowheads="1"/>
          </p:cNvSpPr>
          <p:nvPr>
            <p:ph type="body" idx="1"/>
          </p:nvPr>
        </p:nvSpPr>
        <p:spPr>
          <a:xfrm>
            <a:off x="457200" y="1752600"/>
            <a:ext cx="8229600" cy="4373563"/>
          </a:xfrm>
        </p:spPr>
        <p:txBody>
          <a:bodyPr/>
          <a:lstStyle/>
          <a:p>
            <a:pPr marL="609600" indent="-609600" eaLnBrk="1" hangingPunct="1">
              <a:lnSpc>
                <a:spcPct val="80000"/>
              </a:lnSpc>
              <a:buFont typeface="Wingdings" pitchFamily="2" charset="2"/>
              <a:buNone/>
              <a:defRPr/>
            </a:pPr>
            <a:r>
              <a:rPr lang="es-ES" sz="1600" b="1" dirty="0" smtClean="0">
                <a:solidFill>
                  <a:srgbClr val="FFFF00"/>
                </a:solidFill>
                <a:effectLst>
                  <a:outerShdw blurRad="38100" dist="38100" dir="2700000" algn="tl">
                    <a:srgbClr val="000000">
                      <a:alpha val="43137"/>
                    </a:srgbClr>
                  </a:outerShdw>
                </a:effectLst>
              </a:rPr>
              <a:t>CASOS ESPECIALES</a:t>
            </a:r>
          </a:p>
          <a:p>
            <a:pPr marL="609600" indent="-609600" eaLnBrk="1" hangingPunct="1">
              <a:lnSpc>
                <a:spcPct val="80000"/>
              </a:lnSpc>
              <a:buFont typeface="Wingdings" pitchFamily="2" charset="2"/>
              <a:buNone/>
              <a:defRPr/>
            </a:pPr>
            <a:endParaRPr lang="es-ES" sz="1600" dirty="0" smtClean="0">
              <a:solidFill>
                <a:srgbClr val="FFFF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b="1" dirty="0" smtClean="0">
                <a:solidFill>
                  <a:schemeClr val="hlink"/>
                </a:solidFill>
                <a:effectLst>
                  <a:outerShdw blurRad="38100" dist="38100" dir="2700000" algn="tl">
                    <a:srgbClr val="000000">
                      <a:alpha val="43137"/>
                    </a:srgbClr>
                  </a:outerShdw>
                </a:effectLst>
              </a:rPr>
              <a:t>Situaciones de alta parcial. Remuneración y computo de plazos</a:t>
            </a:r>
            <a:endParaRPr lang="es-ES" sz="1600" dirty="0" smtClean="0">
              <a:solidFill>
                <a:schemeClr val="hlink"/>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ES" sz="1600" dirty="0" smtClean="0">
              <a:solidFill>
                <a:schemeClr val="hlink"/>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AR" sz="1600" b="1"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En lugar de agotarse de a un día por vez, se va a ir agotando de a "medio día por vez",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ya que la mitad del día trabaja por alta medica otorgada, y la otra mitad de la jornada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no lo hace por prescripción medica. Dicha parte del día esta cubierta por la licencia. </a:t>
            </a:r>
          </a:p>
          <a:p>
            <a:pPr marL="609600" indent="-609600" eaLnBrk="1" hangingPunct="1">
              <a:lnSpc>
                <a:spcPct val="80000"/>
              </a:lnSpc>
              <a:buFont typeface="Wingdings" pitchFamily="2" charset="2"/>
              <a:buNone/>
              <a:defRPr/>
            </a:pPr>
            <a:endParaRPr lang="es-E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E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Agotados los plazos, sin que se obtuviera el alta, el trabajador podrá continuar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trabajando media jornada, y únicamente cobrara por dicho lapso, ya que la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restante media jornada no laborada se computa a cuenta de reserva de puesto. </a:t>
            </a:r>
            <a:endParaRPr lang="en-U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ES" sz="1600" dirty="0" smtClean="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88078519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xfrm>
            <a:off x="457200" y="325438"/>
            <a:ext cx="8075613" cy="909637"/>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148483" name="Rectangle 3"/>
          <p:cNvSpPr>
            <a:spLocks noGrp="1" noChangeArrowheads="1"/>
          </p:cNvSpPr>
          <p:nvPr>
            <p:ph type="body" idx="1"/>
          </p:nvPr>
        </p:nvSpPr>
        <p:spPr>
          <a:xfrm>
            <a:off x="457200" y="1524000"/>
            <a:ext cx="8229600" cy="4602163"/>
          </a:xfrm>
        </p:spPr>
        <p:txBody>
          <a:bodyPr/>
          <a:lstStyle/>
          <a:p>
            <a:pPr marL="609600" indent="-609600" eaLnBrk="1" hangingPunct="1">
              <a:lnSpc>
                <a:spcPct val="80000"/>
              </a:lnSpc>
              <a:buFont typeface="Wingdings" pitchFamily="2" charset="2"/>
              <a:buNone/>
              <a:defRPr/>
            </a:pPr>
            <a:r>
              <a:rPr lang="es-ES" sz="1600" b="1" dirty="0" smtClean="0">
                <a:solidFill>
                  <a:srgbClr val="FFFF00"/>
                </a:solidFill>
                <a:effectLst>
                  <a:outerShdw blurRad="38100" dist="38100" dir="2700000" algn="tl">
                    <a:srgbClr val="000000">
                      <a:alpha val="43137"/>
                    </a:srgbClr>
                  </a:outerShdw>
                </a:effectLst>
              </a:rPr>
              <a:t>CASOS ESPECIALES</a:t>
            </a:r>
          </a:p>
          <a:p>
            <a:pPr marL="609600" indent="-609600" eaLnBrk="1" hangingPunct="1">
              <a:lnSpc>
                <a:spcPct val="80000"/>
              </a:lnSpc>
              <a:buFont typeface="Wingdings" pitchFamily="2" charset="2"/>
              <a:buNone/>
              <a:defRPr/>
            </a:pPr>
            <a:endParaRPr lang="es-ES" sz="1600" b="1"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b="1" dirty="0" smtClean="0">
                <a:solidFill>
                  <a:schemeClr val="hlink"/>
                </a:solidFill>
                <a:effectLst>
                  <a:outerShdw blurRad="38100" dist="38100" dir="2700000" algn="tl">
                    <a:srgbClr val="000000">
                      <a:alpha val="43137"/>
                    </a:srgbClr>
                  </a:outerShdw>
                </a:effectLst>
              </a:rPr>
              <a:t>Estado de gravidez y reducción de la jornada. Enfermedad inculpable</a:t>
            </a:r>
          </a:p>
          <a:p>
            <a:pPr marL="609600" indent="-609600" eaLnBrk="1" hangingPunct="1">
              <a:lnSpc>
                <a:spcPct val="80000"/>
              </a:lnSpc>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Si la trabajadora justificara mediante certificado médico que debe realizar tareas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livianas con jornada reducida por razones de salud personal o por el embarazo,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deberá considerarse la situación dentro del marco del art. 208 LCT, tratándose la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situación como de enfermedad inculpable. </a:t>
            </a:r>
          </a:p>
          <a:p>
            <a:pPr marL="609600" indent="-609600" eaLnBrk="1" hangingPunct="1">
              <a:lnSpc>
                <a:spcPct val="80000"/>
              </a:lnSpc>
              <a:buFont typeface="Wingdings" pitchFamily="2" charset="2"/>
              <a:buNone/>
              <a:defRPr/>
            </a:pPr>
            <a:endParaRPr lang="es-E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La parte de la jornada laborada se tomara como trabajo normal y la parte no laborada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se remunerara como enfermedad inculpable (la fracción de día justificada por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certificado medico), y se computara a cuenta de la respectiva licencia establecida por el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articulo 208 LCT.</a:t>
            </a:r>
            <a:endParaRPr lang="es-AR" sz="1600" dirty="0" smtClean="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96031744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325438"/>
            <a:ext cx="8075613" cy="909637"/>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149507" name="Rectangle 3"/>
          <p:cNvSpPr>
            <a:spLocks noGrp="1" noChangeArrowheads="1"/>
          </p:cNvSpPr>
          <p:nvPr>
            <p:ph type="body" idx="1"/>
          </p:nvPr>
        </p:nvSpPr>
        <p:spPr>
          <a:xfrm>
            <a:off x="457200" y="1524000"/>
            <a:ext cx="8229600" cy="4602163"/>
          </a:xfrm>
        </p:spPr>
        <p:txBody>
          <a:bodyPr/>
          <a:lstStyle/>
          <a:p>
            <a:pPr marL="609600" indent="-609600" eaLnBrk="1" hangingPunct="1">
              <a:lnSpc>
                <a:spcPct val="80000"/>
              </a:lnSpc>
              <a:buFont typeface="Wingdings" pitchFamily="2" charset="2"/>
              <a:buNone/>
              <a:defRPr/>
            </a:pPr>
            <a:r>
              <a:rPr lang="es-ES" sz="1600" b="1" dirty="0" smtClean="0">
                <a:solidFill>
                  <a:srgbClr val="FFFF00"/>
                </a:solidFill>
                <a:effectLst>
                  <a:outerShdw blurRad="38100" dist="38100" dir="2700000" algn="tl">
                    <a:srgbClr val="000000">
                      <a:alpha val="43137"/>
                    </a:srgbClr>
                  </a:outerShdw>
                </a:effectLst>
              </a:rPr>
              <a:t>CASOS ESPECIALES</a:t>
            </a:r>
          </a:p>
          <a:p>
            <a:pPr marL="609600" indent="-609600" eaLnBrk="1" hangingPunct="1">
              <a:lnSpc>
                <a:spcPct val="80000"/>
              </a:lnSpc>
              <a:buFont typeface="Wingdings" pitchFamily="2" charset="2"/>
              <a:buNone/>
              <a:defRPr/>
            </a:pPr>
            <a:endParaRPr lang="es-ES" sz="1600" dirty="0" smtClean="0">
              <a:solidFill>
                <a:srgbClr val="FFFF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ES" sz="1600" b="1"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b="1" dirty="0" smtClean="0">
                <a:solidFill>
                  <a:schemeClr val="hlink"/>
                </a:solidFill>
                <a:effectLst>
                  <a:outerShdw blurRad="38100" dist="38100" dir="2700000" algn="tl">
                    <a:srgbClr val="000000">
                      <a:alpha val="43137"/>
                    </a:srgbClr>
                  </a:outerShdw>
                </a:effectLst>
              </a:rPr>
              <a:t>Renuncia durante la licencia por enfermedad o el período de reserva</a:t>
            </a:r>
          </a:p>
          <a:p>
            <a:pPr marL="609600" indent="-609600" eaLnBrk="1" hangingPunct="1">
              <a:lnSpc>
                <a:spcPct val="80000"/>
              </a:lnSpc>
              <a:buFont typeface="Wingdings" pitchFamily="2" charset="2"/>
              <a:buNone/>
              <a:defRPr/>
            </a:pPr>
            <a:endParaRPr lang="es-AR" sz="1600" dirty="0" smtClean="0">
              <a:solidFill>
                <a:schemeClr val="hlink"/>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La renuncia enviada por la empleada tiene total validez e implica la extinción del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vínculo laboral en forma voluntaria, sin obligación por parte del empleador a abonar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ninguna indemnización como consecuencia de la enfermedad.</a:t>
            </a:r>
          </a:p>
          <a:p>
            <a:pPr marL="609600" indent="-609600" eaLnBrk="1" hangingPunct="1">
              <a:lnSpc>
                <a:spcPct val="80000"/>
              </a:lnSpc>
              <a:buFont typeface="Wingdings" pitchFamily="2" charset="2"/>
              <a:buNone/>
              <a:defRPr/>
            </a:pPr>
            <a:endParaRPr lang="es-E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E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En cuanto a la posibilidad de que en instancia judicial no se considere válida la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renuncia dependerá de las pruebas que cada una de las partes puedan aportar, es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casi imposible poder anticipar un resultado frente al reclamo laboral.</a:t>
            </a:r>
          </a:p>
          <a:p>
            <a:pPr marL="609600" indent="-609600" eaLnBrk="1" hangingPunct="1">
              <a:lnSpc>
                <a:spcPct val="80000"/>
              </a:lnSpc>
              <a:buFont typeface="Wingdings" pitchFamily="2" charset="2"/>
              <a:buNone/>
              <a:defRPr/>
            </a:pPr>
            <a:endParaRPr lang="es-ES" sz="1600" dirty="0" smtClean="0"/>
          </a:p>
          <a:p>
            <a:pPr marL="609600" indent="-609600" eaLnBrk="1" hangingPunct="1">
              <a:lnSpc>
                <a:spcPct val="80000"/>
              </a:lnSpc>
              <a:buFont typeface="Wingdings" pitchFamily="2" charset="2"/>
              <a:buNone/>
              <a:defRPr/>
            </a:pPr>
            <a:endParaRPr lang="es-AR" sz="1600" dirty="0" smtClean="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3621336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381000"/>
            <a:ext cx="7772400" cy="685800"/>
          </a:xfrm>
        </p:spPr>
        <p:txBody>
          <a:bodyPr/>
          <a:lstStyle/>
          <a:p>
            <a:pPr eaLnBrk="1" hangingPunct="1">
              <a:defRPr/>
            </a:pPr>
            <a:r>
              <a:rPr lang="es-AR" sz="3600" b="1" smtClean="0"/>
              <a:t> </a:t>
            </a:r>
            <a:endParaRPr lang="en-US" sz="3600" b="1" smtClean="0"/>
          </a:p>
        </p:txBody>
      </p:sp>
      <p:sp>
        <p:nvSpPr>
          <p:cNvPr id="4099" name="Rectangle 3"/>
          <p:cNvSpPr>
            <a:spLocks noGrp="1" noChangeArrowheads="1"/>
          </p:cNvSpPr>
          <p:nvPr>
            <p:ph type="subTitle" idx="1"/>
          </p:nvPr>
        </p:nvSpPr>
        <p:spPr>
          <a:xfrm>
            <a:off x="685800" y="1371600"/>
            <a:ext cx="7772400" cy="4876800"/>
          </a:xfrm>
        </p:spPr>
        <p:txBody>
          <a:bodyPr/>
          <a:lstStyle/>
          <a:p>
            <a:pPr eaLnBrk="1" hangingPunct="1">
              <a:defRPr/>
            </a:pPr>
            <a:endParaRPr lang="es-AR" b="1" dirty="0" smtClean="0">
              <a:effectLst>
                <a:outerShdw blurRad="38100" dist="38100" dir="2700000" algn="tl">
                  <a:srgbClr val="000000">
                    <a:alpha val="43137"/>
                  </a:srgbClr>
                </a:outerShdw>
              </a:effectLst>
            </a:endParaRPr>
          </a:p>
          <a:p>
            <a:pPr eaLnBrk="1" hangingPunct="1">
              <a:defRPr/>
            </a:pPr>
            <a:endParaRPr lang="es-AR" b="1" dirty="0" smtClean="0">
              <a:solidFill>
                <a:schemeClr val="tx2"/>
              </a:solidFill>
              <a:effectLst>
                <a:outerShdw blurRad="38100" dist="38100" dir="2700000" algn="tl">
                  <a:srgbClr val="000000">
                    <a:alpha val="43137"/>
                  </a:srgbClr>
                </a:outerShdw>
              </a:effectLst>
            </a:endParaRPr>
          </a:p>
          <a:p>
            <a:pPr eaLnBrk="1" hangingPunct="1">
              <a:defRPr/>
            </a:pPr>
            <a:r>
              <a:rPr lang="es-AR" b="1" dirty="0" smtClean="0">
                <a:solidFill>
                  <a:srgbClr val="FFFF00"/>
                </a:solidFill>
                <a:effectLst>
                  <a:outerShdw blurRad="38100" dist="38100" dir="2700000" algn="tl">
                    <a:srgbClr val="000000">
                      <a:alpha val="43137"/>
                    </a:srgbClr>
                  </a:outerShdw>
                </a:effectLst>
                <a:latin typeface="Papyrus" pitchFamily="66" charset="0"/>
              </a:rPr>
              <a:t>MODALIDADES DEL CONTRATO DE TRABAJO </a:t>
            </a:r>
            <a:endParaRPr lang="en-US" b="1" dirty="0" smtClean="0">
              <a:solidFill>
                <a:srgbClr val="FFFF00"/>
              </a:solidFill>
              <a:effectLst>
                <a:outerShdw blurRad="38100" dist="38100" dir="2700000" algn="tl">
                  <a:srgbClr val="000000">
                    <a:alpha val="43137"/>
                  </a:srgbClr>
                </a:outerShdw>
              </a:effectLst>
              <a:latin typeface="Papyrus" pitchFamily="66" charset="0"/>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49840308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r>
              <a:rPr lang="en-US" sz="2000" b="1" dirty="0" smtClean="0">
                <a:solidFill>
                  <a:srgbClr val="FFCC00"/>
                </a:solidFill>
              </a:rPr>
              <a:t>MODALIDADES DEL CONTRATO DE TRABAJO</a:t>
            </a:r>
          </a:p>
        </p:txBody>
      </p:sp>
      <p:sp>
        <p:nvSpPr>
          <p:cNvPr id="67587" name="Rectangle 3"/>
          <p:cNvSpPr>
            <a:spLocks noGrp="1" noChangeArrowheads="1"/>
          </p:cNvSpPr>
          <p:nvPr>
            <p:ph type="subTitle" idx="1"/>
          </p:nvPr>
        </p:nvSpPr>
        <p:spPr>
          <a:xfrm>
            <a:off x="685800" y="1371600"/>
            <a:ext cx="7772400" cy="4876800"/>
          </a:xfrm>
        </p:spPr>
        <p:txBody>
          <a:bodyPr>
            <a:normAutofit lnSpcReduction="10000"/>
          </a:bodyPr>
          <a:lstStyle/>
          <a:p>
            <a:pPr marL="609600" indent="-609600" algn="l" eaLnBrk="1" hangingPunct="1">
              <a:defRPr/>
            </a:pPr>
            <a:r>
              <a:rPr lang="en-US" sz="2200" b="1" dirty="0" smtClean="0">
                <a:solidFill>
                  <a:srgbClr val="00FF00"/>
                </a:solidFill>
                <a:effectLst>
                  <a:outerShdw blurRad="38100" dist="38100" dir="2700000" algn="tl">
                    <a:srgbClr val="000000">
                      <a:alpha val="43137"/>
                    </a:srgbClr>
                  </a:outerShdw>
                </a:effectLst>
              </a:rPr>
              <a:t>ESTABLECIDAS POR LA LEY DE CONTRATO DE TRABAJO</a:t>
            </a:r>
          </a:p>
          <a:p>
            <a:pPr marL="609600" indent="-609600" algn="l" eaLnBrk="1" hangingPunct="1">
              <a:defRPr/>
            </a:pPr>
            <a:endParaRPr lang="en-US" sz="1800" dirty="0" smtClean="0">
              <a:solidFill>
                <a:schemeClr val="hlink"/>
              </a:solidFill>
              <a:effectLst>
                <a:outerShdw blurRad="38100" dist="38100" dir="2700000" algn="tl">
                  <a:srgbClr val="000000">
                    <a:alpha val="43137"/>
                  </a:srgbClr>
                </a:outerShdw>
              </a:effectLst>
            </a:endParaRPr>
          </a:p>
          <a:p>
            <a:pPr marL="609600" indent="-609600" algn="l" eaLnBrk="1" hangingPunct="1">
              <a:defRPr/>
            </a:pPr>
            <a:r>
              <a:rPr lang="en-US" sz="1800" dirty="0" smtClean="0">
                <a:effectLst>
                  <a:outerShdw blurRad="38100" dist="38100" dir="2700000" algn="tl">
                    <a:srgbClr val="000000">
                      <a:alpha val="43137"/>
                    </a:srgbClr>
                  </a:outerShdw>
                </a:effectLst>
              </a:rPr>
              <a:t>a) </a:t>
            </a:r>
            <a:r>
              <a:rPr lang="en-US" sz="1800" dirty="0" err="1" smtClean="0">
                <a:effectLst>
                  <a:outerShdw blurRad="38100" dist="38100" dir="2700000" algn="tl">
                    <a:srgbClr val="000000">
                      <a:alpha val="43137"/>
                    </a:srgbClr>
                  </a:outerShdw>
                </a:effectLst>
              </a:rPr>
              <a:t>Contrato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por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tiempo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indeterminado</a:t>
            </a:r>
            <a:r>
              <a:rPr lang="en-US" sz="1800" dirty="0" smtClean="0">
                <a:effectLst>
                  <a:outerShdw blurRad="38100" dist="38100" dir="2700000" algn="tl">
                    <a:srgbClr val="000000">
                      <a:alpha val="43137"/>
                    </a:srgbClr>
                  </a:outerShdw>
                </a:effectLst>
              </a:rPr>
              <a:t> – Art. 90 LCT</a:t>
            </a:r>
          </a:p>
          <a:p>
            <a:pPr marL="609600" indent="-609600" algn="l" eaLnBrk="1" hangingPunct="1">
              <a:defRPr/>
            </a:pPr>
            <a:endParaRPr lang="en-US" sz="1800" dirty="0" smtClean="0">
              <a:effectLst>
                <a:outerShdw blurRad="38100" dist="38100" dir="2700000" algn="tl">
                  <a:srgbClr val="000000">
                    <a:alpha val="43137"/>
                  </a:srgbClr>
                </a:outerShdw>
              </a:effectLst>
            </a:endParaRPr>
          </a:p>
          <a:p>
            <a:pPr marL="609600" indent="-609600" algn="l" eaLnBrk="1" hangingPunct="1">
              <a:defRPr/>
            </a:pPr>
            <a:r>
              <a:rPr lang="en-US" sz="1800" dirty="0" smtClean="0">
                <a:effectLst>
                  <a:outerShdw blurRad="38100" dist="38100" dir="2700000" algn="tl">
                    <a:srgbClr val="000000">
                      <a:alpha val="43137"/>
                    </a:srgbClr>
                  </a:outerShdw>
                </a:effectLst>
              </a:rPr>
              <a:t>b) </a:t>
            </a:r>
            <a:r>
              <a:rPr lang="en-US" sz="1800" dirty="0" err="1" smtClean="0">
                <a:effectLst>
                  <a:outerShdw blurRad="38100" dist="38100" dir="2700000" algn="tl">
                    <a:srgbClr val="000000">
                      <a:alpha val="43137"/>
                    </a:srgbClr>
                  </a:outerShdw>
                </a:effectLst>
              </a:rPr>
              <a:t>Período</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prueba</a:t>
            </a:r>
            <a:r>
              <a:rPr lang="en-US" sz="1800" dirty="0" smtClean="0">
                <a:effectLst>
                  <a:outerShdw blurRad="38100" dist="38100" dir="2700000" algn="tl">
                    <a:srgbClr val="000000">
                      <a:alpha val="43137"/>
                    </a:srgbClr>
                  </a:outerShdw>
                </a:effectLst>
              </a:rPr>
              <a:t> – Art. 92 </a:t>
            </a:r>
            <a:r>
              <a:rPr lang="en-US" sz="1800" dirty="0" err="1" smtClean="0">
                <a:effectLst>
                  <a:outerShdw blurRad="38100" dist="38100" dir="2700000" algn="tl">
                    <a:srgbClr val="000000">
                      <a:alpha val="43137"/>
                    </a:srgbClr>
                  </a:outerShdw>
                </a:effectLst>
              </a:rPr>
              <a:t>bis</a:t>
            </a:r>
            <a:r>
              <a:rPr lang="en-US" sz="1800" dirty="0" smtClean="0">
                <a:effectLst>
                  <a:outerShdw blurRad="38100" dist="38100" dir="2700000" algn="tl">
                    <a:srgbClr val="000000">
                      <a:alpha val="43137"/>
                    </a:srgbClr>
                  </a:outerShdw>
                </a:effectLst>
              </a:rPr>
              <a:t> LCT</a:t>
            </a:r>
          </a:p>
          <a:p>
            <a:pPr marL="609600" indent="-609600" algn="l" eaLnBrk="1" hangingPunct="1">
              <a:defRPr/>
            </a:pPr>
            <a:endParaRPr lang="en-US" sz="1800" dirty="0" smtClean="0">
              <a:effectLst>
                <a:outerShdw blurRad="38100" dist="38100" dir="2700000" algn="tl">
                  <a:srgbClr val="000000">
                    <a:alpha val="43137"/>
                  </a:srgbClr>
                </a:outerShdw>
              </a:effectLst>
            </a:endParaRPr>
          </a:p>
          <a:p>
            <a:pPr marL="609600" indent="-609600" algn="l" eaLnBrk="1" hangingPunct="1">
              <a:defRPr/>
            </a:pPr>
            <a:r>
              <a:rPr lang="en-US" sz="1800" dirty="0" smtClean="0">
                <a:effectLst>
                  <a:outerShdw blurRad="38100" dist="38100" dir="2700000" algn="tl">
                    <a:srgbClr val="000000">
                      <a:alpha val="43137"/>
                    </a:srgbClr>
                  </a:outerShdw>
                </a:effectLst>
              </a:rPr>
              <a:t>c) </a:t>
            </a:r>
            <a:r>
              <a:rPr lang="en-US" sz="1800" dirty="0" err="1" smtClean="0">
                <a:effectLst>
                  <a:outerShdw blurRad="38100" dist="38100" dir="2700000" algn="tl">
                    <a:srgbClr val="000000">
                      <a:alpha val="43137"/>
                    </a:srgbClr>
                  </a:outerShdw>
                </a:effectLst>
              </a:rPr>
              <a:t>Contrato</a:t>
            </a:r>
            <a:r>
              <a:rPr lang="en-US" sz="1800" dirty="0" smtClean="0">
                <a:effectLst>
                  <a:outerShdw blurRad="38100" dist="38100" dir="2700000" algn="tl">
                    <a:srgbClr val="000000">
                      <a:alpha val="43137"/>
                    </a:srgbClr>
                  </a:outerShdw>
                </a:effectLst>
              </a:rPr>
              <a:t> a </a:t>
            </a:r>
            <a:r>
              <a:rPr lang="en-US" sz="1800" dirty="0" err="1" smtClean="0">
                <a:effectLst>
                  <a:outerShdw blurRad="38100" dist="38100" dir="2700000" algn="tl">
                    <a:srgbClr val="000000">
                      <a:alpha val="43137"/>
                    </a:srgbClr>
                  </a:outerShdw>
                </a:effectLst>
              </a:rPr>
              <a:t>plazo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fijo</a:t>
            </a:r>
            <a:r>
              <a:rPr lang="en-US" sz="1800" dirty="0" smtClean="0">
                <a:effectLst>
                  <a:outerShdw blurRad="38100" dist="38100" dir="2700000" algn="tl">
                    <a:srgbClr val="000000">
                      <a:alpha val="43137"/>
                    </a:srgbClr>
                  </a:outerShdw>
                </a:effectLst>
              </a:rPr>
              <a:t> – Art. 93 LCT</a:t>
            </a:r>
          </a:p>
          <a:p>
            <a:pPr marL="609600" indent="-609600" algn="l" eaLnBrk="1" hangingPunct="1">
              <a:defRPr/>
            </a:pPr>
            <a:endParaRPr lang="en-US" sz="1800" dirty="0" smtClean="0">
              <a:effectLst>
                <a:outerShdw blurRad="38100" dist="38100" dir="2700000" algn="tl">
                  <a:srgbClr val="000000">
                    <a:alpha val="43137"/>
                  </a:srgbClr>
                </a:outerShdw>
              </a:effectLst>
            </a:endParaRPr>
          </a:p>
          <a:p>
            <a:pPr marL="609600" indent="-609600" algn="l" eaLnBrk="1" hangingPunct="1">
              <a:defRPr/>
            </a:pPr>
            <a:r>
              <a:rPr lang="en-US" sz="1800" dirty="0" smtClean="0">
                <a:effectLst>
                  <a:outerShdw blurRad="38100" dist="38100" dir="2700000" algn="tl">
                    <a:srgbClr val="000000">
                      <a:alpha val="43137"/>
                    </a:srgbClr>
                  </a:outerShdw>
                </a:effectLst>
              </a:rPr>
              <a:t>d) </a:t>
            </a:r>
            <a:r>
              <a:rPr lang="en-US" sz="1800" dirty="0" err="1" smtClean="0">
                <a:effectLst>
                  <a:outerShdw blurRad="38100" dist="38100" dir="2700000" algn="tl">
                    <a:srgbClr val="000000">
                      <a:alpha val="43137"/>
                    </a:srgbClr>
                  </a:outerShdw>
                </a:effectLst>
              </a:rPr>
              <a:t>Contrato</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temporada</a:t>
            </a:r>
            <a:r>
              <a:rPr lang="en-US" sz="1800" dirty="0" smtClean="0">
                <a:effectLst>
                  <a:outerShdw blurRad="38100" dist="38100" dir="2700000" algn="tl">
                    <a:srgbClr val="000000">
                      <a:alpha val="43137"/>
                    </a:srgbClr>
                  </a:outerShdw>
                </a:effectLst>
              </a:rPr>
              <a:t> – Art. 96 LCT</a:t>
            </a:r>
          </a:p>
          <a:p>
            <a:pPr marL="609600" indent="-609600" algn="l" eaLnBrk="1" hangingPunct="1">
              <a:defRPr/>
            </a:pPr>
            <a:endParaRPr lang="en-US" sz="1800" dirty="0" smtClean="0">
              <a:effectLst>
                <a:outerShdw blurRad="38100" dist="38100" dir="2700000" algn="tl">
                  <a:srgbClr val="000000">
                    <a:alpha val="43137"/>
                  </a:srgbClr>
                </a:outerShdw>
              </a:effectLst>
            </a:endParaRPr>
          </a:p>
          <a:p>
            <a:pPr marL="609600" indent="-609600" algn="l" eaLnBrk="1" hangingPunct="1">
              <a:defRPr/>
            </a:pPr>
            <a:r>
              <a:rPr lang="en-US" sz="1800" dirty="0" smtClean="0">
                <a:effectLst>
                  <a:outerShdw blurRad="38100" dist="38100" dir="2700000" algn="tl">
                    <a:srgbClr val="000000">
                      <a:alpha val="43137"/>
                    </a:srgbClr>
                  </a:outerShdw>
                </a:effectLst>
              </a:rPr>
              <a:t>e) </a:t>
            </a:r>
            <a:r>
              <a:rPr lang="en-US" sz="1800" dirty="0" err="1" smtClean="0">
                <a:effectLst>
                  <a:outerShdw blurRad="38100" dist="38100" dir="2700000" algn="tl">
                    <a:srgbClr val="000000">
                      <a:alpha val="43137"/>
                    </a:srgbClr>
                  </a:outerShdw>
                </a:effectLst>
              </a:rPr>
              <a:t>Contrato</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trabajo</a:t>
            </a:r>
            <a:r>
              <a:rPr lang="en-US" sz="1800" dirty="0" smtClean="0">
                <a:effectLst>
                  <a:outerShdw blurRad="38100" dist="38100" dir="2700000" algn="tl">
                    <a:srgbClr val="000000">
                      <a:alpha val="43137"/>
                    </a:srgbClr>
                  </a:outerShdw>
                </a:effectLst>
              </a:rPr>
              <a:t> eventual – Art. 99 LCT</a:t>
            </a:r>
          </a:p>
          <a:p>
            <a:pPr marL="609600" indent="-609600" algn="l" eaLnBrk="1" hangingPunct="1">
              <a:defRPr/>
            </a:pPr>
            <a:endParaRPr lang="en-US" sz="1800" dirty="0" smtClean="0">
              <a:effectLst>
                <a:outerShdw blurRad="38100" dist="38100" dir="2700000" algn="tl">
                  <a:srgbClr val="000000">
                    <a:alpha val="43137"/>
                  </a:srgbClr>
                </a:outerShdw>
              </a:effectLst>
            </a:endParaRPr>
          </a:p>
          <a:p>
            <a:pPr marL="609600" indent="-609600" algn="l" eaLnBrk="1" hangingPunct="1">
              <a:defRPr/>
            </a:pPr>
            <a:r>
              <a:rPr lang="en-US" sz="1800" dirty="0" smtClean="0">
                <a:effectLst>
                  <a:outerShdw blurRad="38100" dist="38100" dir="2700000" algn="tl">
                    <a:srgbClr val="000000">
                      <a:alpha val="43137"/>
                    </a:srgbClr>
                  </a:outerShdw>
                </a:effectLst>
              </a:rPr>
              <a:t>f) </a:t>
            </a:r>
            <a:r>
              <a:rPr lang="en-US" sz="1800" dirty="0" err="1" smtClean="0">
                <a:effectLst>
                  <a:outerShdw blurRad="38100" dist="38100" dir="2700000" algn="tl">
                    <a:srgbClr val="000000">
                      <a:alpha val="43137"/>
                    </a:srgbClr>
                  </a:outerShdw>
                </a:effectLst>
              </a:rPr>
              <a:t>Contrato</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trabajo</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grupo</a:t>
            </a:r>
            <a:r>
              <a:rPr lang="en-US" sz="1800" dirty="0" smtClean="0">
                <a:effectLst>
                  <a:outerShdw blurRad="38100" dist="38100" dir="2700000" algn="tl">
                    <a:srgbClr val="000000">
                      <a:alpha val="43137"/>
                    </a:srgbClr>
                  </a:outerShdw>
                </a:effectLst>
              </a:rPr>
              <a:t> o </a:t>
            </a:r>
            <a:r>
              <a:rPr lang="en-US" sz="1800" dirty="0" err="1" smtClean="0">
                <a:effectLst>
                  <a:outerShdw blurRad="38100" dist="38100" dir="2700000" algn="tl">
                    <a:srgbClr val="000000">
                      <a:alpha val="43137"/>
                    </a:srgbClr>
                  </a:outerShdw>
                </a:effectLst>
              </a:rPr>
              <a:t>por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equipo</a:t>
            </a:r>
            <a:r>
              <a:rPr lang="en-US" sz="1800" dirty="0" smtClean="0">
                <a:effectLst>
                  <a:outerShdw blurRad="38100" dist="38100" dir="2700000" algn="tl">
                    <a:srgbClr val="000000">
                      <a:alpha val="43137"/>
                    </a:srgbClr>
                  </a:outerShdw>
                </a:effectLst>
              </a:rPr>
              <a:t> – Art. 101 LCT</a:t>
            </a:r>
          </a:p>
          <a:p>
            <a:pPr marL="609600" indent="-609600" algn="l" eaLnBrk="1" hangingPunct="1">
              <a:defRPr/>
            </a:pPr>
            <a:endParaRPr lang="en-US" sz="1800" dirty="0" smtClean="0">
              <a:effectLst>
                <a:outerShdw blurRad="38100" dist="38100" dir="2700000" algn="tl">
                  <a:srgbClr val="000000">
                    <a:alpha val="43137"/>
                  </a:srgbClr>
                </a:outerShdw>
              </a:effectLst>
            </a:endParaRPr>
          </a:p>
          <a:p>
            <a:pPr marL="609600" indent="-609600" algn="l" eaLnBrk="1" hangingPunct="1">
              <a:defRPr/>
            </a:pPr>
            <a:r>
              <a:rPr lang="en-US" sz="1800" dirty="0" smtClean="0">
                <a:effectLst>
                  <a:outerShdw blurRad="38100" dist="38100" dir="2700000" algn="tl">
                    <a:srgbClr val="000000">
                      <a:alpha val="43137"/>
                    </a:srgbClr>
                  </a:outerShdw>
                </a:effectLst>
              </a:rPr>
              <a:t>c) </a:t>
            </a:r>
            <a:r>
              <a:rPr lang="en-US" sz="1800" dirty="0" err="1" smtClean="0">
                <a:effectLst>
                  <a:outerShdw blurRad="38100" dist="38100" dir="2700000" algn="tl">
                    <a:srgbClr val="000000">
                      <a:alpha val="43137"/>
                    </a:srgbClr>
                  </a:outerShdw>
                </a:effectLst>
              </a:rPr>
              <a:t>Contrato</a:t>
            </a:r>
            <a:r>
              <a:rPr lang="en-US" sz="1800" dirty="0" smtClean="0">
                <a:effectLst>
                  <a:outerShdw blurRad="38100" dist="38100" dir="2700000" algn="tl">
                    <a:srgbClr val="000000">
                      <a:alpha val="43137"/>
                    </a:srgbClr>
                  </a:outerShdw>
                </a:effectLst>
              </a:rPr>
              <a:t> a </a:t>
            </a:r>
            <a:r>
              <a:rPr lang="en-US" sz="1800" dirty="0" err="1" smtClean="0">
                <a:effectLst>
                  <a:outerShdw blurRad="38100" dist="38100" dir="2700000" algn="tl">
                    <a:srgbClr val="000000">
                      <a:alpha val="43137"/>
                    </a:srgbClr>
                  </a:outerShdw>
                </a:effectLst>
              </a:rPr>
              <a:t>tiempo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parcial</a:t>
            </a:r>
            <a:r>
              <a:rPr lang="en-US" sz="1800" dirty="0" smtClean="0">
                <a:effectLst>
                  <a:outerShdw blurRad="38100" dist="38100" dir="2700000" algn="tl">
                    <a:srgbClr val="000000">
                      <a:alpha val="43137"/>
                    </a:srgbClr>
                  </a:outerShdw>
                </a:effectLst>
              </a:rPr>
              <a:t> – Art. 92 </a:t>
            </a:r>
            <a:r>
              <a:rPr lang="en-US" sz="1800" dirty="0" err="1" smtClean="0">
                <a:effectLst>
                  <a:outerShdw blurRad="38100" dist="38100" dir="2700000" algn="tl">
                    <a:srgbClr val="000000">
                      <a:alpha val="43137"/>
                    </a:srgbClr>
                  </a:outerShdw>
                </a:effectLst>
              </a:rPr>
              <a:t>ter</a:t>
            </a:r>
            <a:endParaRPr lang="en-US" sz="1800" dirty="0" smtClean="0">
              <a:effectLst>
                <a:outerShdw blurRad="38100" dist="38100" dir="2700000" algn="tl">
                  <a:srgbClr val="000000">
                    <a:alpha val="43137"/>
                  </a:srgbClr>
                </a:outerShdw>
              </a:effectLst>
            </a:endParaRPr>
          </a:p>
          <a:p>
            <a:pPr marL="609600" indent="-609600" algn="l" eaLnBrk="1" hangingPunct="1">
              <a:defRPr/>
            </a:pP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84308172"/>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ctrTitle"/>
          </p:nvPr>
        </p:nvSpPr>
        <p:spPr>
          <a:xfrm>
            <a:off x="685800" y="381000"/>
            <a:ext cx="7772400" cy="685800"/>
          </a:xfrm>
        </p:spPr>
        <p:txBody>
          <a:bodyPr/>
          <a:lstStyle/>
          <a:p>
            <a:pPr eaLnBrk="1" hangingPunct="1">
              <a:defRPr/>
            </a:pPr>
            <a:r>
              <a:rPr lang="en-US" sz="2000" b="1" smtClean="0">
                <a:solidFill>
                  <a:srgbClr val="FFCC00"/>
                </a:solidFill>
              </a:rPr>
              <a:t>MODALIDADES DEL CONTRATO DE TRABAJO</a:t>
            </a:r>
          </a:p>
        </p:txBody>
      </p:sp>
      <p:sp>
        <p:nvSpPr>
          <p:cNvPr id="72707" name="Rectangle 3"/>
          <p:cNvSpPr>
            <a:spLocks noGrp="1" noChangeArrowheads="1"/>
          </p:cNvSpPr>
          <p:nvPr>
            <p:ph type="subTitle" idx="1"/>
          </p:nvPr>
        </p:nvSpPr>
        <p:spPr>
          <a:xfrm>
            <a:off x="685800" y="1219200"/>
            <a:ext cx="8077200" cy="5638800"/>
          </a:xfrm>
        </p:spPr>
        <p:txBody>
          <a:bodyPr>
            <a:normAutofit/>
          </a:bodyPr>
          <a:lstStyle/>
          <a:p>
            <a:pPr marL="609600" indent="-609600" algn="l" eaLnBrk="1" hangingPunct="1">
              <a:lnSpc>
                <a:spcPct val="90000"/>
              </a:lnSpc>
              <a:defRPr/>
            </a:pPr>
            <a:r>
              <a:rPr lang="en-US" sz="1800" b="1" dirty="0" smtClean="0">
                <a:solidFill>
                  <a:srgbClr val="00FF00"/>
                </a:solidFill>
                <a:effectLst>
                  <a:outerShdw blurRad="38100" dist="38100" dir="2700000" algn="tl">
                    <a:srgbClr val="000000">
                      <a:alpha val="43137"/>
                    </a:srgbClr>
                  </a:outerShdw>
                </a:effectLst>
              </a:rPr>
              <a:t>CONTRATO DE TRABAJO – EXISTENCIA E INEXISTENCIA – CASOS </a:t>
            </a:r>
          </a:p>
          <a:p>
            <a:pPr marL="609600" indent="-609600" algn="l" eaLnBrk="1" hangingPunct="1">
              <a:lnSpc>
                <a:spcPct val="90000"/>
              </a:lnSpc>
              <a:defRPr/>
            </a:pPr>
            <a:r>
              <a:rPr lang="en-US" sz="1800" b="1" dirty="0" smtClean="0">
                <a:solidFill>
                  <a:srgbClr val="00FF00"/>
                </a:solidFill>
                <a:effectLst>
                  <a:outerShdw blurRad="38100" dist="38100" dir="2700000" algn="tl">
                    <a:srgbClr val="000000">
                      <a:alpha val="43137"/>
                    </a:srgbClr>
                  </a:outerShdw>
                </a:effectLst>
              </a:rPr>
              <a:t>DUDOSOS</a:t>
            </a:r>
          </a:p>
          <a:p>
            <a:pPr marL="609600" indent="-609600" algn="l" eaLnBrk="1" hangingPunct="1">
              <a:lnSpc>
                <a:spcPct val="90000"/>
              </a:lnSpc>
              <a:defRPr/>
            </a:pPr>
            <a:endParaRPr lang="en-US" sz="1800" dirty="0" smtClean="0">
              <a:solidFill>
                <a:schemeClr val="hlink"/>
              </a:solidFill>
              <a:effectLst>
                <a:outerShdw blurRad="38100" dist="38100" dir="2700000" algn="tl">
                  <a:srgbClr val="000000">
                    <a:alpha val="43137"/>
                  </a:srgbClr>
                </a:outerShdw>
              </a:effectLst>
            </a:endParaRPr>
          </a:p>
          <a:p>
            <a:pPr marL="609600" indent="-609600" algn="l" eaLnBrk="1" hangingPunct="1">
              <a:lnSpc>
                <a:spcPct val="90000"/>
              </a:lnSpc>
              <a:defRPr/>
            </a:pPr>
            <a:r>
              <a:rPr lang="en-US" sz="1800" b="1" dirty="0" smtClean="0">
                <a:solidFill>
                  <a:srgbClr val="00FFCC"/>
                </a:solidFill>
                <a:effectLst>
                  <a:outerShdw blurRad="38100" dist="38100" dir="2700000" algn="tl">
                    <a:srgbClr val="000000">
                      <a:alpha val="43137"/>
                    </a:srgbClr>
                  </a:outerShdw>
                </a:effectLst>
              </a:rPr>
              <a:t>Art. 21 LCT </a:t>
            </a:r>
            <a:r>
              <a:rPr lang="en-US" sz="1800" b="1" dirty="0" smtClean="0">
                <a:effectLst>
                  <a:outerShdw blurRad="38100" dist="38100" dir="2700000" algn="tl">
                    <a:srgbClr val="000000">
                      <a:alpha val="43137"/>
                    </a:srgbClr>
                  </a:outerShdw>
                </a:effectLst>
              </a:rPr>
              <a:t>–</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Habrá</a:t>
            </a:r>
            <a:r>
              <a:rPr lang="en-US" sz="1800" dirty="0" smtClean="0">
                <a:effectLst>
                  <a:outerShdw blurRad="38100" dist="38100" dir="2700000" algn="tl">
                    <a:srgbClr val="000000">
                      <a:alpha val="43137"/>
                    </a:srgbClr>
                  </a:outerShdw>
                </a:effectLst>
              </a:rPr>
              <a:t> </a:t>
            </a:r>
            <a:r>
              <a:rPr lang="en-US" sz="1800" b="1" dirty="0" err="1" smtClean="0">
                <a:solidFill>
                  <a:srgbClr val="FFCC00"/>
                </a:solidFill>
                <a:effectLst>
                  <a:outerShdw blurRad="38100" dist="38100" dir="2700000" algn="tl">
                    <a:srgbClr val="000000">
                      <a:alpha val="43137"/>
                    </a:srgbClr>
                  </a:outerShdw>
                </a:effectLst>
              </a:rPr>
              <a:t>contrato</a:t>
            </a:r>
            <a:r>
              <a:rPr lang="en-US" sz="1800" b="1" dirty="0" smtClean="0">
                <a:solidFill>
                  <a:srgbClr val="FFCC00"/>
                </a:solidFill>
                <a:effectLst>
                  <a:outerShdw blurRad="38100" dist="38100" dir="2700000" algn="tl">
                    <a:srgbClr val="000000">
                      <a:alpha val="43137"/>
                    </a:srgbClr>
                  </a:outerShdw>
                </a:effectLst>
              </a:rPr>
              <a:t> de </a:t>
            </a:r>
            <a:r>
              <a:rPr lang="en-US" sz="1800" b="1" dirty="0" err="1" smtClean="0">
                <a:solidFill>
                  <a:srgbClr val="FFCC00"/>
                </a:solidFill>
                <a:effectLst>
                  <a:outerShdw blurRad="38100" dist="38100" dir="2700000" algn="tl">
                    <a:srgbClr val="000000">
                      <a:alpha val="43137"/>
                    </a:srgbClr>
                  </a:outerShdw>
                </a:effectLst>
              </a:rPr>
              <a:t>trabajo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cualquiera</a:t>
            </a:r>
            <a:r>
              <a:rPr lang="en-US" sz="1800" dirty="0" smtClean="0">
                <a:effectLst>
                  <a:outerShdw blurRad="38100" dist="38100" dir="2700000" algn="tl">
                    <a:srgbClr val="000000">
                      <a:alpha val="43137"/>
                    </a:srgbClr>
                  </a:outerShdw>
                </a:effectLst>
              </a:rPr>
              <a:t> sea </a:t>
            </a:r>
            <a:r>
              <a:rPr lang="en-US" sz="1800" dirty="0" err="1" smtClean="0">
                <a:effectLst>
                  <a:outerShdw blurRad="38100" dist="38100" dir="2700000" algn="tl">
                    <a:srgbClr val="000000">
                      <a:alpha val="43137"/>
                    </a:srgbClr>
                  </a:outerShdw>
                </a:effectLst>
              </a:rPr>
              <a:t>su</a:t>
            </a:r>
            <a:r>
              <a:rPr lang="en-US" sz="1800" dirty="0" smtClean="0">
                <a:effectLst>
                  <a:outerShdw blurRad="38100" dist="38100" dir="2700000" algn="tl">
                    <a:srgbClr val="000000">
                      <a:alpha val="43137"/>
                    </a:srgbClr>
                  </a:outerShdw>
                </a:effectLst>
              </a:rPr>
              <a:t> forma o </a:t>
            </a:r>
          </a:p>
          <a:p>
            <a:pPr marL="609600" indent="-609600" algn="l" eaLnBrk="1" hangingPunct="1">
              <a:lnSpc>
                <a:spcPct val="90000"/>
              </a:lnSpc>
              <a:defRPr/>
            </a:pPr>
            <a:r>
              <a:rPr lang="en-US" sz="1800" dirty="0" err="1" smtClean="0">
                <a:effectLst>
                  <a:outerShdw blurRad="38100" dist="38100" dir="2700000" algn="tl">
                    <a:srgbClr val="000000">
                      <a:alpha val="43137"/>
                    </a:srgbClr>
                  </a:outerShdw>
                </a:effectLst>
              </a:rPr>
              <a:t>denominación</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cuando</a:t>
            </a:r>
            <a:r>
              <a:rPr lang="en-US" sz="1800" dirty="0" smtClean="0">
                <a:effectLst>
                  <a:outerShdw blurRad="38100" dist="38100" dir="2700000" algn="tl">
                    <a:srgbClr val="000000">
                      <a:alpha val="43137"/>
                    </a:srgbClr>
                  </a:outerShdw>
                </a:effectLst>
              </a:rPr>
              <a:t> </a:t>
            </a:r>
            <a:r>
              <a:rPr lang="en-US" sz="1800" dirty="0" err="1" smtClean="0">
                <a:solidFill>
                  <a:srgbClr val="FFFF00"/>
                </a:solidFill>
                <a:effectLst>
                  <a:outerShdw blurRad="38100" dist="38100" dir="2700000" algn="tl">
                    <a:srgbClr val="000000">
                      <a:alpha val="43137"/>
                    </a:srgbClr>
                  </a:outerShdw>
                </a:effectLst>
              </a:rPr>
              <a:t>una</a:t>
            </a:r>
            <a:r>
              <a:rPr lang="en-US" sz="1800" dirty="0" smtClean="0">
                <a:solidFill>
                  <a:srgbClr val="FFFF00"/>
                </a:solidFill>
                <a:effectLst>
                  <a:outerShdw blurRad="38100" dist="38100" dir="2700000" algn="tl">
                    <a:srgbClr val="000000">
                      <a:alpha val="43137"/>
                    </a:srgbClr>
                  </a:outerShdw>
                </a:effectLst>
              </a:rPr>
              <a:t> persona </a:t>
            </a:r>
            <a:r>
              <a:rPr lang="en-US" sz="1800" dirty="0" err="1" smtClean="0">
                <a:solidFill>
                  <a:srgbClr val="FFFF00"/>
                </a:solidFill>
                <a:effectLst>
                  <a:outerShdw blurRad="38100" dist="38100" dir="2700000" algn="tl">
                    <a:srgbClr val="000000">
                      <a:alpha val="43137"/>
                    </a:srgbClr>
                  </a:outerShdw>
                </a:effectLst>
              </a:rPr>
              <a:t>física</a:t>
            </a:r>
            <a:r>
              <a:rPr lang="en-US" sz="1800" dirty="0" smtClean="0">
                <a:solidFill>
                  <a:srgbClr val="FFFF00"/>
                </a:solidFill>
                <a:effectLst>
                  <a:outerShdw blurRad="38100" dist="38100" dir="2700000" algn="tl">
                    <a:srgbClr val="000000">
                      <a:alpha val="43137"/>
                    </a:srgbClr>
                  </a:outerShdw>
                </a:effectLst>
              </a:rPr>
              <a:t> se </a:t>
            </a:r>
            <a:r>
              <a:rPr lang="en-US" sz="1800" dirty="0" err="1" smtClean="0">
                <a:solidFill>
                  <a:srgbClr val="FFFF00"/>
                </a:solidFill>
                <a:effectLst>
                  <a:outerShdw blurRad="38100" dist="38100" dir="2700000" algn="tl">
                    <a:srgbClr val="000000">
                      <a:alpha val="43137"/>
                    </a:srgbClr>
                  </a:outerShdw>
                </a:effectLst>
              </a:rPr>
              <a:t>obligue</a:t>
            </a:r>
            <a:r>
              <a:rPr lang="en-US" sz="1800" dirty="0" smtClean="0">
                <a:solidFill>
                  <a:srgbClr val="FFFF00"/>
                </a:solidFill>
                <a:effectLst>
                  <a:outerShdw blurRad="38100" dist="38100" dir="2700000" algn="tl">
                    <a:srgbClr val="000000">
                      <a:alpha val="43137"/>
                    </a:srgbClr>
                  </a:outerShdw>
                </a:effectLst>
              </a:rPr>
              <a:t> a </a:t>
            </a:r>
            <a:r>
              <a:rPr lang="en-US" sz="1800" dirty="0" err="1" smtClean="0">
                <a:solidFill>
                  <a:srgbClr val="FFFF00"/>
                </a:solidFill>
                <a:effectLst>
                  <a:outerShdw blurRad="38100" dist="38100" dir="2700000" algn="tl">
                    <a:srgbClr val="000000">
                      <a:alpha val="43137"/>
                    </a:srgbClr>
                  </a:outerShdw>
                </a:effectLst>
              </a:rPr>
              <a:t>realizar</a:t>
            </a:r>
            <a:r>
              <a:rPr lang="en-US" sz="1800" dirty="0" smtClean="0">
                <a:solidFill>
                  <a:srgbClr val="FFFF00"/>
                </a:solidFill>
                <a:effectLst>
                  <a:outerShdw blurRad="38100" dist="38100" dir="2700000" algn="tl">
                    <a:srgbClr val="000000">
                      <a:alpha val="43137"/>
                    </a:srgbClr>
                  </a:outerShdw>
                </a:effectLst>
              </a:rPr>
              <a:t> </a:t>
            </a:r>
            <a:r>
              <a:rPr lang="en-US" sz="1800" dirty="0" err="1" smtClean="0">
                <a:solidFill>
                  <a:srgbClr val="FFFF00"/>
                </a:solidFill>
                <a:effectLst>
                  <a:outerShdw blurRad="38100" dist="38100" dir="2700000" algn="tl">
                    <a:srgbClr val="000000">
                      <a:alpha val="43137"/>
                    </a:srgbClr>
                  </a:outerShdw>
                </a:effectLst>
              </a:rPr>
              <a:t>actos</a:t>
            </a:r>
            <a:r>
              <a:rPr lang="en-US" sz="1800" dirty="0" smtClean="0">
                <a:solidFill>
                  <a:srgbClr val="FFFF00"/>
                </a:solidFill>
                <a:effectLst>
                  <a:outerShdw blurRad="38100" dist="38100" dir="2700000" algn="tl">
                    <a:srgbClr val="000000">
                      <a:alpha val="43137"/>
                    </a:srgbClr>
                  </a:outerShdw>
                </a:effectLst>
              </a:rPr>
              <a:t>, </a:t>
            </a:r>
            <a:r>
              <a:rPr lang="en-US" sz="1800" dirty="0" err="1" smtClean="0">
                <a:solidFill>
                  <a:srgbClr val="FFFF00"/>
                </a:solidFill>
                <a:effectLst>
                  <a:outerShdw blurRad="38100" dist="38100" dir="2700000" algn="tl">
                    <a:srgbClr val="000000">
                      <a:alpha val="43137"/>
                    </a:srgbClr>
                  </a:outerShdw>
                </a:effectLst>
              </a:rPr>
              <a:t>ejecutar</a:t>
            </a:r>
            <a:r>
              <a:rPr lang="en-US" sz="1800" dirty="0" smtClean="0">
                <a:solidFill>
                  <a:srgbClr val="FFFF00"/>
                </a:solidFill>
                <a:effectLst>
                  <a:outerShdw blurRad="38100" dist="38100" dir="2700000" algn="tl">
                    <a:srgbClr val="000000">
                      <a:alpha val="43137"/>
                    </a:srgbClr>
                  </a:outerShdw>
                </a:effectLst>
              </a:rPr>
              <a:t> </a:t>
            </a:r>
          </a:p>
          <a:p>
            <a:pPr marL="609600" indent="-609600" algn="l" eaLnBrk="1" hangingPunct="1">
              <a:lnSpc>
                <a:spcPct val="90000"/>
              </a:lnSpc>
              <a:defRPr/>
            </a:pPr>
            <a:r>
              <a:rPr lang="en-US" sz="1800" dirty="0" err="1" smtClean="0">
                <a:solidFill>
                  <a:srgbClr val="FFFF00"/>
                </a:solidFill>
                <a:effectLst>
                  <a:outerShdw blurRad="38100" dist="38100" dir="2700000" algn="tl">
                    <a:srgbClr val="000000">
                      <a:alpha val="43137"/>
                    </a:srgbClr>
                  </a:outerShdw>
                </a:effectLst>
              </a:rPr>
              <a:t>obras</a:t>
            </a:r>
            <a:r>
              <a:rPr lang="en-US" sz="1800" dirty="0" smtClean="0">
                <a:solidFill>
                  <a:srgbClr val="FFFF00"/>
                </a:solidFill>
                <a:effectLst>
                  <a:outerShdw blurRad="38100" dist="38100" dir="2700000" algn="tl">
                    <a:srgbClr val="000000">
                      <a:alpha val="43137"/>
                    </a:srgbClr>
                  </a:outerShdw>
                </a:effectLst>
              </a:rPr>
              <a:t> o </a:t>
            </a:r>
            <a:r>
              <a:rPr lang="en-US" sz="1800" dirty="0" err="1" smtClean="0">
                <a:solidFill>
                  <a:srgbClr val="FFFF00"/>
                </a:solidFill>
                <a:effectLst>
                  <a:outerShdw blurRad="38100" dist="38100" dir="2700000" algn="tl">
                    <a:srgbClr val="000000">
                      <a:alpha val="43137"/>
                    </a:srgbClr>
                  </a:outerShdw>
                </a:effectLst>
              </a:rPr>
              <a:t>prestar</a:t>
            </a:r>
            <a:r>
              <a:rPr lang="en-US" sz="1800" dirty="0" smtClean="0">
                <a:solidFill>
                  <a:srgbClr val="FFFF00"/>
                </a:solidFill>
                <a:effectLst>
                  <a:outerShdw blurRad="38100" dist="38100" dir="2700000" algn="tl">
                    <a:srgbClr val="000000">
                      <a:alpha val="43137"/>
                    </a:srgbClr>
                  </a:outerShdw>
                </a:effectLst>
              </a:rPr>
              <a:t> </a:t>
            </a:r>
            <a:r>
              <a:rPr lang="en-US" sz="1800" dirty="0" err="1" smtClean="0">
                <a:solidFill>
                  <a:srgbClr val="FFFF00"/>
                </a:solidFill>
                <a:effectLst>
                  <a:outerShdw blurRad="38100" dist="38100" dir="2700000" algn="tl">
                    <a:srgbClr val="000000">
                      <a:alpha val="43137"/>
                    </a:srgbClr>
                  </a:outerShdw>
                </a:effectLst>
              </a:rPr>
              <a:t>servicios</a:t>
            </a:r>
            <a:r>
              <a:rPr lang="en-US" sz="1800" dirty="0" smtClean="0">
                <a:solidFill>
                  <a:srgbClr val="FFFF00"/>
                </a:solidFill>
                <a:effectLst>
                  <a:outerShdw blurRad="38100" dist="38100" dir="2700000" algn="tl">
                    <a:srgbClr val="000000">
                      <a:alpha val="43137"/>
                    </a:srgbClr>
                  </a:outerShdw>
                </a:effectLst>
              </a:rPr>
              <a:t> en favor de </a:t>
            </a:r>
            <a:r>
              <a:rPr lang="en-US" sz="1800" dirty="0" err="1" smtClean="0">
                <a:solidFill>
                  <a:srgbClr val="FFFF00"/>
                </a:solidFill>
                <a:effectLst>
                  <a:outerShdw blurRad="38100" dist="38100" dir="2700000" algn="tl">
                    <a:srgbClr val="000000">
                      <a:alpha val="43137"/>
                    </a:srgbClr>
                  </a:outerShdw>
                </a:effectLst>
              </a:rPr>
              <a:t>otra</a:t>
            </a:r>
            <a:r>
              <a:rPr lang="en-US" sz="1800" dirty="0" smtClean="0">
                <a:solidFill>
                  <a:srgbClr val="FFFF00"/>
                </a:solidFill>
                <a:effectLst>
                  <a:outerShdw blurRad="38100" dist="38100" dir="2700000" algn="tl">
                    <a:srgbClr val="000000">
                      <a:alpha val="43137"/>
                    </a:srgbClr>
                  </a:outerShdw>
                </a:effectLst>
              </a:rPr>
              <a:t> y </a:t>
            </a:r>
            <a:r>
              <a:rPr lang="en-US" sz="1800" dirty="0" err="1" smtClean="0">
                <a:solidFill>
                  <a:srgbClr val="FFFF00"/>
                </a:solidFill>
                <a:effectLst>
                  <a:outerShdw blurRad="38100" dist="38100" dir="2700000" algn="tl">
                    <a:srgbClr val="000000">
                      <a:alpha val="43137"/>
                    </a:srgbClr>
                  </a:outerShdw>
                </a:effectLst>
              </a:rPr>
              <a:t>bajo</a:t>
            </a:r>
            <a:r>
              <a:rPr lang="en-US" sz="1800" dirty="0" smtClean="0">
                <a:solidFill>
                  <a:srgbClr val="FFFF00"/>
                </a:solidFill>
                <a:effectLst>
                  <a:outerShdw blurRad="38100" dist="38100" dir="2700000" algn="tl">
                    <a:srgbClr val="000000">
                      <a:alpha val="43137"/>
                    </a:srgbClr>
                  </a:outerShdw>
                </a:effectLst>
              </a:rPr>
              <a:t> la </a:t>
            </a:r>
            <a:r>
              <a:rPr lang="en-US" sz="1800" dirty="0" err="1" smtClean="0">
                <a:solidFill>
                  <a:srgbClr val="FFFF00"/>
                </a:solidFill>
                <a:effectLst>
                  <a:outerShdw blurRad="38100" dist="38100" dir="2700000" algn="tl">
                    <a:srgbClr val="000000">
                      <a:alpha val="43137"/>
                    </a:srgbClr>
                  </a:outerShdw>
                </a:effectLst>
              </a:rPr>
              <a:t>dependnecia</a:t>
            </a:r>
            <a:r>
              <a:rPr lang="en-US" sz="1800" dirty="0" smtClean="0">
                <a:solidFill>
                  <a:srgbClr val="FFFF00"/>
                </a:solidFill>
                <a:effectLst>
                  <a:outerShdw blurRad="38100" dist="38100" dir="2700000" algn="tl">
                    <a:srgbClr val="000000">
                      <a:alpha val="43137"/>
                    </a:srgbClr>
                  </a:outerShdw>
                </a:effectLst>
              </a:rPr>
              <a:t> de </a:t>
            </a:r>
            <a:r>
              <a:rPr lang="en-US" sz="1800" dirty="0" err="1" smtClean="0">
                <a:solidFill>
                  <a:srgbClr val="FFFF00"/>
                </a:solidFill>
                <a:effectLst>
                  <a:outerShdw blurRad="38100" dist="38100" dir="2700000" algn="tl">
                    <a:srgbClr val="000000">
                      <a:alpha val="43137"/>
                    </a:srgbClr>
                  </a:outerShdw>
                </a:effectLst>
              </a:rPr>
              <a:t>ésta</a:t>
            </a:r>
            <a:r>
              <a:rPr lang="en-US" sz="1800" dirty="0" smtClean="0">
                <a:solidFill>
                  <a:srgbClr val="FFFF00"/>
                </a:solidFill>
                <a:effectLst>
                  <a:outerShdw blurRad="38100" dist="38100" dir="2700000" algn="tl">
                    <a:srgbClr val="000000">
                      <a:alpha val="43137"/>
                    </a:srgbClr>
                  </a:outerShdw>
                </a:effectLst>
              </a:rPr>
              <a:t>, </a:t>
            </a:r>
            <a:r>
              <a:rPr lang="en-US" sz="1800" dirty="0" err="1" smtClean="0">
                <a:solidFill>
                  <a:srgbClr val="FFFF00"/>
                </a:solidFill>
                <a:effectLst>
                  <a:outerShdw blurRad="38100" dist="38100" dir="2700000" algn="tl">
                    <a:srgbClr val="000000">
                      <a:alpha val="43137"/>
                    </a:srgbClr>
                  </a:outerShdw>
                </a:effectLst>
              </a:rPr>
              <a:t>durante</a:t>
            </a:r>
            <a:r>
              <a:rPr lang="en-US" sz="1800" dirty="0" smtClean="0">
                <a:solidFill>
                  <a:srgbClr val="FFFF00"/>
                </a:solidFill>
                <a:effectLst>
                  <a:outerShdw blurRad="38100" dist="38100" dir="2700000" algn="tl">
                    <a:srgbClr val="000000">
                      <a:alpha val="43137"/>
                    </a:srgbClr>
                  </a:outerShdw>
                </a:effectLst>
              </a:rPr>
              <a:t> un </a:t>
            </a:r>
          </a:p>
          <a:p>
            <a:pPr marL="609600" indent="-609600" algn="l" eaLnBrk="1" hangingPunct="1">
              <a:lnSpc>
                <a:spcPct val="90000"/>
              </a:lnSpc>
              <a:defRPr/>
            </a:pPr>
            <a:r>
              <a:rPr lang="en-US" sz="1800" dirty="0" err="1" smtClean="0">
                <a:solidFill>
                  <a:srgbClr val="FFFF00"/>
                </a:solidFill>
                <a:effectLst>
                  <a:outerShdw blurRad="38100" dist="38100" dir="2700000" algn="tl">
                    <a:srgbClr val="000000">
                      <a:alpha val="43137"/>
                    </a:srgbClr>
                  </a:outerShdw>
                </a:effectLst>
              </a:rPr>
              <a:t>período</a:t>
            </a:r>
            <a:r>
              <a:rPr lang="en-US" sz="1800" dirty="0" smtClean="0">
                <a:solidFill>
                  <a:srgbClr val="FFFF00"/>
                </a:solidFill>
                <a:effectLst>
                  <a:outerShdw blurRad="38100" dist="38100" dir="2700000" algn="tl">
                    <a:srgbClr val="000000">
                      <a:alpha val="43137"/>
                    </a:srgbClr>
                  </a:outerShdw>
                </a:effectLst>
              </a:rPr>
              <a:t> </a:t>
            </a:r>
            <a:r>
              <a:rPr lang="en-US" sz="1800" dirty="0" err="1" smtClean="0">
                <a:solidFill>
                  <a:srgbClr val="FFFF00"/>
                </a:solidFill>
                <a:effectLst>
                  <a:outerShdw blurRad="38100" dist="38100" dir="2700000" algn="tl">
                    <a:srgbClr val="000000">
                      <a:alpha val="43137"/>
                    </a:srgbClr>
                  </a:outerShdw>
                </a:effectLst>
              </a:rPr>
              <a:t>determinado</a:t>
            </a:r>
            <a:r>
              <a:rPr lang="en-US" sz="1800" dirty="0" smtClean="0">
                <a:solidFill>
                  <a:srgbClr val="FFFF00"/>
                </a:solidFill>
                <a:effectLst>
                  <a:outerShdw blurRad="38100" dist="38100" dir="2700000" algn="tl">
                    <a:srgbClr val="000000">
                      <a:alpha val="43137"/>
                    </a:srgbClr>
                  </a:outerShdw>
                </a:effectLst>
              </a:rPr>
              <a:t> o </a:t>
            </a:r>
            <a:r>
              <a:rPr lang="en-US" sz="1800" dirty="0" err="1" smtClean="0">
                <a:solidFill>
                  <a:srgbClr val="FFFF00"/>
                </a:solidFill>
                <a:effectLst>
                  <a:outerShdw blurRad="38100" dist="38100" dir="2700000" algn="tl">
                    <a:srgbClr val="000000">
                      <a:alpha val="43137"/>
                    </a:srgbClr>
                  </a:outerShdw>
                </a:effectLst>
              </a:rPr>
              <a:t>indeterminado</a:t>
            </a:r>
            <a:r>
              <a:rPr lang="en-US" sz="1800" dirty="0" smtClean="0">
                <a:solidFill>
                  <a:srgbClr val="FFFF00"/>
                </a:solidFill>
                <a:effectLst>
                  <a:outerShdw blurRad="38100" dist="38100" dir="2700000" algn="tl">
                    <a:srgbClr val="000000">
                      <a:alpha val="43137"/>
                    </a:srgbClr>
                  </a:outerShdw>
                </a:effectLst>
              </a:rPr>
              <a:t> de </a:t>
            </a:r>
            <a:r>
              <a:rPr lang="en-US" sz="1800" dirty="0" err="1" smtClean="0">
                <a:solidFill>
                  <a:srgbClr val="FFFF00"/>
                </a:solidFill>
                <a:effectLst>
                  <a:outerShdw blurRad="38100" dist="38100" dir="2700000" algn="tl">
                    <a:srgbClr val="000000">
                      <a:alpha val="43137"/>
                    </a:srgbClr>
                  </a:outerShdw>
                </a:effectLst>
              </a:rPr>
              <a:t>tiempo</a:t>
            </a:r>
            <a:r>
              <a:rPr lang="en-US" sz="1800" dirty="0" smtClean="0">
                <a:solidFill>
                  <a:srgbClr val="FFFF00"/>
                </a:solidFill>
                <a:effectLst>
                  <a:outerShdw blurRad="38100" dist="38100" dir="2700000" algn="tl">
                    <a:srgbClr val="000000">
                      <a:alpha val="43137"/>
                    </a:srgbClr>
                  </a:outerShdw>
                </a:effectLst>
              </a:rPr>
              <a:t>, </a:t>
            </a:r>
            <a:r>
              <a:rPr lang="en-US" sz="1800" dirty="0" err="1" smtClean="0">
                <a:solidFill>
                  <a:srgbClr val="FFFF00"/>
                </a:solidFill>
                <a:effectLst>
                  <a:outerShdw blurRad="38100" dist="38100" dir="2700000" algn="tl">
                    <a:srgbClr val="000000">
                      <a:alpha val="43137"/>
                    </a:srgbClr>
                  </a:outerShdw>
                </a:effectLst>
              </a:rPr>
              <a:t>mediante</a:t>
            </a:r>
            <a:r>
              <a:rPr lang="en-US" sz="1800" dirty="0" smtClean="0">
                <a:solidFill>
                  <a:srgbClr val="FFFF00"/>
                </a:solidFill>
                <a:effectLst>
                  <a:outerShdw blurRad="38100" dist="38100" dir="2700000" algn="tl">
                    <a:srgbClr val="000000">
                      <a:alpha val="43137"/>
                    </a:srgbClr>
                  </a:outerShdw>
                </a:effectLst>
              </a:rPr>
              <a:t> el </a:t>
            </a:r>
            <a:r>
              <a:rPr lang="en-US" sz="1800" dirty="0" err="1" smtClean="0">
                <a:solidFill>
                  <a:srgbClr val="FFFF00"/>
                </a:solidFill>
                <a:effectLst>
                  <a:outerShdw blurRad="38100" dist="38100" dir="2700000" algn="tl">
                    <a:srgbClr val="000000">
                      <a:alpha val="43137"/>
                    </a:srgbClr>
                  </a:outerShdw>
                </a:effectLst>
              </a:rPr>
              <a:t>pago</a:t>
            </a:r>
            <a:r>
              <a:rPr lang="en-US" sz="1800" dirty="0" smtClean="0">
                <a:solidFill>
                  <a:srgbClr val="FFFF00"/>
                </a:solidFill>
                <a:effectLst>
                  <a:outerShdw blurRad="38100" dist="38100" dir="2700000" algn="tl">
                    <a:srgbClr val="000000">
                      <a:alpha val="43137"/>
                    </a:srgbClr>
                  </a:outerShdw>
                </a:effectLst>
              </a:rPr>
              <a:t> de </a:t>
            </a:r>
            <a:r>
              <a:rPr lang="en-US" sz="1800" dirty="0" err="1" smtClean="0">
                <a:solidFill>
                  <a:srgbClr val="FFFF00"/>
                </a:solidFill>
                <a:effectLst>
                  <a:outerShdw blurRad="38100" dist="38100" dir="2700000" algn="tl">
                    <a:srgbClr val="000000">
                      <a:alpha val="43137"/>
                    </a:srgbClr>
                  </a:outerShdw>
                </a:effectLst>
              </a:rPr>
              <a:t>una</a:t>
            </a:r>
            <a:r>
              <a:rPr lang="en-US" sz="1800" dirty="0" smtClean="0">
                <a:solidFill>
                  <a:srgbClr val="FFFF00"/>
                </a:solidFill>
                <a:effectLst>
                  <a:outerShdw blurRad="38100" dist="38100" dir="2700000" algn="tl">
                    <a:srgbClr val="000000">
                      <a:alpha val="43137"/>
                    </a:srgbClr>
                  </a:outerShdw>
                </a:effectLst>
              </a:rPr>
              <a:t> </a:t>
            </a:r>
          </a:p>
          <a:p>
            <a:pPr marL="609600" indent="-609600" algn="l" eaLnBrk="1" hangingPunct="1">
              <a:lnSpc>
                <a:spcPct val="90000"/>
              </a:lnSpc>
              <a:defRPr/>
            </a:pPr>
            <a:r>
              <a:rPr lang="en-US" sz="1800" dirty="0" err="1" smtClean="0">
                <a:solidFill>
                  <a:srgbClr val="FFFF00"/>
                </a:solidFill>
                <a:effectLst>
                  <a:outerShdw blurRad="38100" dist="38100" dir="2700000" algn="tl">
                    <a:srgbClr val="000000">
                      <a:alpha val="43137"/>
                    </a:srgbClr>
                  </a:outerShdw>
                </a:effectLst>
              </a:rPr>
              <a:t>remuneración</a:t>
            </a:r>
            <a:r>
              <a:rPr lang="en-US" sz="1800" dirty="0" smtClean="0">
                <a:solidFill>
                  <a:srgbClr val="FFFF00"/>
                </a:solidFill>
                <a:effectLst>
                  <a:outerShdw blurRad="38100" dist="38100" dir="2700000" algn="tl">
                    <a:srgbClr val="000000">
                      <a:alpha val="43137"/>
                    </a:srgbClr>
                  </a:outerShdw>
                </a:effectLst>
              </a:rPr>
              <a:t>.</a:t>
            </a:r>
          </a:p>
          <a:p>
            <a:pPr marL="609600" indent="-609600" algn="l" eaLnBrk="1" hangingPunct="1">
              <a:lnSpc>
                <a:spcPct val="90000"/>
              </a:lnSpc>
              <a:defRPr/>
            </a:pPr>
            <a:endParaRPr lang="en-US" sz="1800" dirty="0">
              <a:solidFill>
                <a:srgbClr val="FFFF00"/>
              </a:solidFill>
              <a:effectLst>
                <a:outerShdw blurRad="38100" dist="38100" dir="2700000" algn="tl">
                  <a:srgbClr val="000000">
                    <a:alpha val="43137"/>
                  </a:srgbClr>
                </a:outerShdw>
              </a:effectLst>
            </a:endParaRPr>
          </a:p>
          <a:p>
            <a:pPr marL="609600" indent="-609600" algn="l" eaLnBrk="1" hangingPunct="1">
              <a:lnSpc>
                <a:spcPct val="90000"/>
              </a:lnSpc>
              <a:defRPr/>
            </a:pP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Sus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cláusulas</a:t>
            </a:r>
            <a:r>
              <a:rPr lang="en-US" sz="1800" dirty="0" smtClean="0">
                <a:effectLst>
                  <a:outerShdw blurRad="38100" dist="38100" dir="2700000" algn="tl">
                    <a:srgbClr val="000000">
                      <a:alpha val="43137"/>
                    </a:srgbClr>
                  </a:outerShdw>
                </a:effectLst>
              </a:rPr>
              <a:t>, en </a:t>
            </a:r>
            <a:r>
              <a:rPr lang="en-US" sz="1800" dirty="0" err="1" smtClean="0">
                <a:effectLst>
                  <a:outerShdw blurRad="38100" dist="38100" dir="2700000" algn="tl">
                    <a:srgbClr val="000000">
                      <a:alpha val="43137"/>
                    </a:srgbClr>
                  </a:outerShdw>
                </a:effectLst>
              </a:rPr>
              <a:t>cuanto</a:t>
            </a:r>
            <a:r>
              <a:rPr lang="en-US" sz="1800" dirty="0" smtClean="0">
                <a:effectLst>
                  <a:outerShdw blurRad="38100" dist="38100" dir="2700000" algn="tl">
                    <a:srgbClr val="000000">
                      <a:alpha val="43137"/>
                    </a:srgbClr>
                  </a:outerShdw>
                </a:effectLst>
              </a:rPr>
              <a:t> a la forma y </a:t>
            </a:r>
            <a:r>
              <a:rPr lang="en-US" sz="1800" dirty="0" err="1" smtClean="0">
                <a:effectLst>
                  <a:outerShdw blurRad="38100" dist="38100" dir="2700000" algn="tl">
                    <a:srgbClr val="000000">
                      <a:alpha val="43137"/>
                    </a:srgbClr>
                  </a:outerShdw>
                </a:effectLst>
              </a:rPr>
              <a:t>condiciones</a:t>
            </a:r>
            <a:r>
              <a:rPr lang="en-US" sz="1800" dirty="0" smtClean="0">
                <a:effectLst>
                  <a:outerShdw blurRad="38100" dist="38100" dir="2700000" algn="tl">
                    <a:srgbClr val="000000">
                      <a:alpha val="43137"/>
                    </a:srgbClr>
                  </a:outerShdw>
                </a:effectLst>
              </a:rPr>
              <a:t> de la </a:t>
            </a:r>
            <a:r>
              <a:rPr lang="en-US" sz="1800" dirty="0" err="1" smtClean="0">
                <a:effectLst>
                  <a:outerShdw blurRad="38100" dist="38100" dir="2700000" algn="tl">
                    <a:srgbClr val="000000">
                      <a:alpha val="43137"/>
                    </a:srgbClr>
                  </a:outerShdw>
                </a:effectLst>
              </a:rPr>
              <a:t>prestación</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quedan</a:t>
            </a:r>
            <a:r>
              <a:rPr lang="en-US" sz="1800" dirty="0" smtClean="0">
                <a:effectLst>
                  <a:outerShdw blurRad="38100" dist="38100" dir="2700000" algn="tl">
                    <a:srgbClr val="000000">
                      <a:alpha val="43137"/>
                    </a:srgbClr>
                  </a:outerShdw>
                </a:effectLst>
              </a:rPr>
              <a:t> </a:t>
            </a:r>
          </a:p>
          <a:p>
            <a:pPr marL="609600" indent="-609600" algn="l" eaLnBrk="1" hangingPunct="1">
              <a:lnSpc>
                <a:spcPct val="90000"/>
              </a:lnSpc>
              <a:defRPr/>
            </a:pPr>
            <a:r>
              <a:rPr lang="en-US" sz="1800" dirty="0" err="1" smtClean="0">
                <a:effectLst>
                  <a:outerShdw blurRad="38100" dist="38100" dir="2700000" algn="tl">
                    <a:srgbClr val="000000">
                      <a:alpha val="43137"/>
                    </a:srgbClr>
                  </a:outerShdw>
                </a:effectLst>
              </a:rPr>
              <a:t>sometidas</a:t>
            </a:r>
            <a:r>
              <a:rPr lang="en-US" sz="1800" dirty="0" smtClean="0">
                <a:effectLst>
                  <a:outerShdw blurRad="38100" dist="38100" dir="2700000" algn="tl">
                    <a:srgbClr val="000000">
                      <a:alpha val="43137"/>
                    </a:srgbClr>
                  </a:outerShdw>
                </a:effectLst>
              </a:rPr>
              <a:t> a </a:t>
            </a:r>
            <a:r>
              <a:rPr lang="en-US" sz="1800" dirty="0" err="1" smtClean="0">
                <a:effectLst>
                  <a:outerShdw blurRad="38100" dist="38100" dir="2700000" algn="tl">
                    <a:srgbClr val="000000">
                      <a:alpha val="43137"/>
                    </a:srgbClr>
                  </a:outerShdw>
                </a:effectLst>
              </a:rPr>
              <a:t>las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disposiciones</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orden</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público</a:t>
            </a:r>
            <a:r>
              <a:rPr lang="en-US" sz="1800" dirty="0" smtClean="0">
                <a:effectLst>
                  <a:outerShdw blurRad="38100" dist="38100" dir="2700000" algn="tl">
                    <a:srgbClr val="000000">
                      <a:alpha val="43137"/>
                    </a:srgbClr>
                  </a:outerShdw>
                </a:effectLst>
              </a:rPr>
              <a:t>, los </a:t>
            </a:r>
            <a:r>
              <a:rPr lang="en-US" sz="1800" dirty="0" err="1" smtClean="0">
                <a:effectLst>
                  <a:outerShdw blurRad="38100" dist="38100" dir="2700000" algn="tl">
                    <a:srgbClr val="000000">
                      <a:alpha val="43137"/>
                    </a:srgbClr>
                  </a:outerShdw>
                </a:effectLst>
              </a:rPr>
              <a:t>estatutos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las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convenciones</a:t>
            </a:r>
            <a:r>
              <a:rPr lang="en-US" sz="1800" dirty="0" smtClean="0">
                <a:effectLst>
                  <a:outerShdw blurRad="38100" dist="38100" dir="2700000" algn="tl">
                    <a:srgbClr val="000000">
                      <a:alpha val="43137"/>
                    </a:srgbClr>
                  </a:outerShdw>
                </a:effectLst>
              </a:rPr>
              <a:t> </a:t>
            </a:r>
          </a:p>
          <a:p>
            <a:pPr marL="609600" indent="-609600" algn="l" eaLnBrk="1" hangingPunct="1">
              <a:lnSpc>
                <a:spcPct val="90000"/>
              </a:lnSpc>
              <a:defRPr/>
            </a:pPr>
            <a:r>
              <a:rPr lang="en-US" sz="1800" dirty="0" err="1" smtClean="0">
                <a:effectLst>
                  <a:outerShdw blurRad="38100" dist="38100" dir="2700000" algn="tl">
                    <a:srgbClr val="000000">
                      <a:alpha val="43137"/>
                    </a:srgbClr>
                  </a:outerShdw>
                </a:effectLst>
              </a:rPr>
              <a:t>colectivas</a:t>
            </a:r>
            <a:r>
              <a:rPr lang="en-US" sz="1800" dirty="0" smtClean="0">
                <a:effectLst>
                  <a:outerShdw blurRad="38100" dist="38100" dir="2700000" algn="tl">
                    <a:srgbClr val="000000">
                      <a:alpha val="43137"/>
                    </a:srgbClr>
                  </a:outerShdw>
                </a:effectLst>
              </a:rPr>
              <a:t> o los </a:t>
            </a:r>
            <a:r>
              <a:rPr lang="en-US" sz="1800" dirty="0" err="1" smtClean="0">
                <a:effectLst>
                  <a:outerShdw blurRad="38100" dist="38100" dir="2700000" algn="tl">
                    <a:srgbClr val="000000">
                      <a:alpha val="43137"/>
                    </a:srgbClr>
                  </a:outerShdw>
                </a:effectLst>
              </a:rPr>
              <a:t>laudos</a:t>
            </a:r>
            <a:r>
              <a:rPr lang="en-US" sz="1800" dirty="0" smtClean="0">
                <a:effectLst>
                  <a:outerShdw blurRad="38100" dist="38100" dir="2700000" algn="tl">
                    <a:srgbClr val="000000">
                      <a:alpha val="43137"/>
                    </a:srgbClr>
                  </a:outerShdw>
                </a:effectLst>
              </a:rPr>
              <a:t> con </a:t>
            </a:r>
            <a:r>
              <a:rPr lang="en-US" sz="1800" dirty="0" err="1" smtClean="0">
                <a:effectLst>
                  <a:outerShdw blurRad="38100" dist="38100" dir="2700000" algn="tl">
                    <a:srgbClr val="000000">
                      <a:alpha val="43137"/>
                    </a:srgbClr>
                  </a:outerShdw>
                </a:effectLst>
              </a:rPr>
              <a:t>fuerza</a:t>
            </a:r>
            <a:r>
              <a:rPr lang="en-US" sz="1800" dirty="0" smtClean="0">
                <a:effectLst>
                  <a:outerShdw blurRad="38100" dist="38100" dir="2700000" algn="tl">
                    <a:srgbClr val="000000">
                      <a:alpha val="43137"/>
                    </a:srgbClr>
                  </a:outerShdw>
                </a:effectLst>
              </a:rPr>
              <a:t> de tales y los </a:t>
            </a:r>
            <a:r>
              <a:rPr lang="en-US" sz="1800" dirty="0" err="1" smtClean="0">
                <a:effectLst>
                  <a:outerShdw blurRad="38100" dist="38100" dir="2700000" algn="tl">
                    <a:srgbClr val="000000">
                      <a:alpha val="43137"/>
                    </a:srgbClr>
                  </a:outerShdw>
                </a:effectLst>
              </a:rPr>
              <a:t>usos</a:t>
            </a:r>
            <a:r>
              <a:rPr lang="en-US" sz="1800" dirty="0" smtClean="0">
                <a:effectLst>
                  <a:outerShdw blurRad="38100" dist="38100" dir="2700000" algn="tl">
                    <a:srgbClr val="000000">
                      <a:alpha val="43137"/>
                    </a:srgbClr>
                  </a:outerShdw>
                </a:effectLst>
              </a:rPr>
              <a:t> y </a:t>
            </a:r>
            <a:r>
              <a:rPr lang="en-US" sz="1800" dirty="0" err="1" smtClean="0">
                <a:effectLst>
                  <a:outerShdw blurRad="38100" dist="38100" dir="2700000" algn="tl">
                    <a:srgbClr val="000000">
                      <a:alpha val="43137"/>
                    </a:srgbClr>
                  </a:outerShdw>
                </a:effectLst>
              </a:rPr>
              <a:t>costumbres</a:t>
            </a:r>
            <a:r>
              <a:rPr lang="en-US" sz="1800" dirty="0" smtClean="0">
                <a:effectLst>
                  <a:outerShdw blurRad="38100" dist="38100" dir="2700000" algn="tl">
                    <a:srgbClr val="000000">
                      <a:alpha val="43137"/>
                    </a:srgbClr>
                  </a:outerShdw>
                </a:effectLst>
              </a:rPr>
              <a:t>.</a:t>
            </a:r>
          </a:p>
          <a:p>
            <a:pPr marL="609600" indent="-609600" algn="l" eaLnBrk="1" hangingPunct="1">
              <a:lnSpc>
                <a:spcPct val="90000"/>
              </a:lnSpc>
              <a:defRPr/>
            </a:pPr>
            <a:endParaRPr lang="en-US" sz="1800" dirty="0" smtClean="0"/>
          </a:p>
          <a:p>
            <a:pPr marL="609600" indent="-609600" algn="l" eaLnBrk="1" hangingPunct="1">
              <a:lnSpc>
                <a:spcPct val="90000"/>
              </a:lnSpc>
              <a:buFontTx/>
              <a:buNone/>
              <a:defRPr/>
            </a:pPr>
            <a:r>
              <a:rPr lang="en-US" sz="1600" dirty="0" smtClean="0"/>
              <a:t>	</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401082077"/>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ctrTitle"/>
          </p:nvPr>
        </p:nvSpPr>
        <p:spPr>
          <a:xfrm>
            <a:off x="685800" y="381000"/>
            <a:ext cx="7772400" cy="685800"/>
          </a:xfrm>
        </p:spPr>
        <p:txBody>
          <a:bodyPr/>
          <a:lstStyle/>
          <a:p>
            <a:pPr eaLnBrk="1" hangingPunct="1">
              <a:defRPr/>
            </a:pPr>
            <a:r>
              <a:rPr lang="en-US" sz="2000" b="1" smtClean="0">
                <a:solidFill>
                  <a:srgbClr val="FFCC00"/>
                </a:solidFill>
              </a:rPr>
              <a:t>MODALIDADES DEL CONTRATO DE TRABAJO</a:t>
            </a:r>
          </a:p>
        </p:txBody>
      </p:sp>
      <p:sp>
        <p:nvSpPr>
          <p:cNvPr id="72707" name="Rectangle 3"/>
          <p:cNvSpPr>
            <a:spLocks noGrp="1" noChangeArrowheads="1"/>
          </p:cNvSpPr>
          <p:nvPr>
            <p:ph type="subTitle" idx="1"/>
          </p:nvPr>
        </p:nvSpPr>
        <p:spPr>
          <a:xfrm>
            <a:off x="685800" y="1219200"/>
            <a:ext cx="8077200" cy="5029200"/>
          </a:xfrm>
        </p:spPr>
        <p:txBody>
          <a:bodyPr>
            <a:normAutofit/>
          </a:bodyPr>
          <a:lstStyle/>
          <a:p>
            <a:pPr marL="609600" indent="-609600" algn="l">
              <a:lnSpc>
                <a:spcPct val="90000"/>
              </a:lnSpc>
              <a:defRPr/>
            </a:pPr>
            <a:r>
              <a:rPr lang="en-US" sz="1800" b="1" dirty="0">
                <a:solidFill>
                  <a:srgbClr val="00FF00"/>
                </a:solidFill>
                <a:effectLst>
                  <a:outerShdw blurRad="38100" dist="38100" dir="2700000" algn="tl">
                    <a:srgbClr val="000000">
                      <a:alpha val="43137"/>
                    </a:srgbClr>
                  </a:outerShdw>
                </a:effectLst>
              </a:rPr>
              <a:t>CONTRATO DE TRABAJO – EXISTENCIA E INEXISTENCIA – CASOS </a:t>
            </a:r>
          </a:p>
          <a:p>
            <a:pPr marL="609600" indent="-609600" algn="l">
              <a:lnSpc>
                <a:spcPct val="90000"/>
              </a:lnSpc>
              <a:defRPr/>
            </a:pPr>
            <a:r>
              <a:rPr lang="en-US" sz="1800" b="1" dirty="0">
                <a:solidFill>
                  <a:srgbClr val="00FF00"/>
                </a:solidFill>
                <a:effectLst>
                  <a:outerShdw blurRad="38100" dist="38100" dir="2700000" algn="tl">
                    <a:srgbClr val="000000">
                      <a:alpha val="43137"/>
                    </a:srgbClr>
                  </a:outerShdw>
                </a:effectLst>
              </a:rPr>
              <a:t>DUDOSOS</a:t>
            </a:r>
          </a:p>
          <a:p>
            <a:pPr marL="609600" indent="-609600" algn="l" eaLnBrk="1" hangingPunct="1">
              <a:lnSpc>
                <a:spcPct val="90000"/>
              </a:lnSpc>
              <a:defRPr/>
            </a:pPr>
            <a:endParaRPr lang="en-US" sz="1800" dirty="0" smtClean="0">
              <a:effectLst>
                <a:outerShdw blurRad="38100" dist="38100" dir="2700000" algn="tl">
                  <a:srgbClr val="000000">
                    <a:alpha val="43137"/>
                  </a:srgbClr>
                </a:outerShdw>
              </a:effectLst>
            </a:endParaRPr>
          </a:p>
          <a:p>
            <a:pPr marL="609600" indent="-609600" algn="l" eaLnBrk="1" hangingPunct="1">
              <a:lnSpc>
                <a:spcPct val="90000"/>
              </a:lnSpc>
              <a:buFontTx/>
              <a:buNone/>
              <a:defRPr/>
            </a:pPr>
            <a:r>
              <a:rPr lang="en-US" sz="1800" b="1" dirty="0" smtClean="0">
                <a:solidFill>
                  <a:srgbClr val="00FFCC"/>
                </a:solidFill>
                <a:effectLst>
                  <a:outerShdw blurRad="38100" dist="38100" dir="2700000" algn="tl">
                    <a:srgbClr val="000000">
                      <a:alpha val="43137"/>
                    </a:srgbClr>
                  </a:outerShdw>
                </a:effectLst>
              </a:rPr>
              <a:t>RELACIÓN DE DEPENDENCIA</a:t>
            </a:r>
          </a:p>
          <a:p>
            <a:pPr marL="609600" indent="-609600" algn="l" eaLnBrk="1" hangingPunct="1">
              <a:lnSpc>
                <a:spcPct val="90000"/>
              </a:lnSpc>
              <a:buFontTx/>
              <a:buNone/>
              <a:defRPr/>
            </a:pPr>
            <a:r>
              <a:rPr lang="en-US" sz="1800" b="1" dirty="0" err="1" smtClean="0">
                <a:solidFill>
                  <a:srgbClr val="FFFF01"/>
                </a:solidFill>
                <a:effectLst>
                  <a:outerShdw blurRad="38100" dist="38100" dir="2700000" algn="tl">
                    <a:srgbClr val="000000">
                      <a:alpha val="43137"/>
                    </a:srgbClr>
                  </a:outerShdw>
                </a:effectLst>
              </a:rPr>
              <a:t>Subordinación</a:t>
            </a:r>
            <a:r>
              <a:rPr lang="en-US" sz="1800" b="1" dirty="0" smtClean="0">
                <a:solidFill>
                  <a:srgbClr val="FFFF01"/>
                </a:solidFill>
                <a:effectLst>
                  <a:outerShdw blurRad="38100" dist="38100" dir="2700000" algn="tl">
                    <a:srgbClr val="000000">
                      <a:alpha val="43137"/>
                    </a:srgbClr>
                  </a:outerShdw>
                </a:effectLst>
              </a:rPr>
              <a:t> </a:t>
            </a:r>
            <a:r>
              <a:rPr lang="en-US" sz="1800" b="1" dirty="0" err="1" smtClean="0">
                <a:solidFill>
                  <a:srgbClr val="FFFF01"/>
                </a:solidFill>
                <a:effectLst>
                  <a:outerShdw blurRad="38100" dist="38100" dir="2700000" algn="tl">
                    <a:srgbClr val="000000">
                      <a:alpha val="43137"/>
                    </a:srgbClr>
                  </a:outerShdw>
                </a:effectLst>
              </a:rPr>
              <a:t>economica</a:t>
            </a:r>
            <a:r>
              <a:rPr lang="en-US" sz="1800" b="1" dirty="0" smtClean="0">
                <a:solidFill>
                  <a:srgbClr val="FFFF01"/>
                </a:solidFill>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ajenidad</a:t>
            </a:r>
            <a:r>
              <a:rPr lang="en-US" sz="1800" dirty="0" smtClean="0">
                <a:effectLst>
                  <a:outerShdw blurRad="38100" dist="38100" dir="2700000" algn="tl">
                    <a:srgbClr val="000000">
                      <a:alpha val="43137"/>
                    </a:srgbClr>
                  </a:outerShdw>
                </a:effectLst>
              </a:rPr>
              <a:t> en el capital, </a:t>
            </a:r>
            <a:r>
              <a:rPr lang="en-US" sz="1800" dirty="0" err="1" smtClean="0">
                <a:effectLst>
                  <a:outerShdw blurRad="38100" dist="38100" dir="2700000" algn="tl">
                    <a:srgbClr val="000000">
                      <a:alpha val="43137"/>
                    </a:srgbClr>
                  </a:outerShdw>
                </a:effectLst>
              </a:rPr>
              <a:t>medios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riesgos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pérdidas</a:t>
            </a:r>
            <a:r>
              <a:rPr lang="en-US" sz="1800" dirty="0" smtClean="0">
                <a:effectLst>
                  <a:outerShdw blurRad="38100" dist="38100" dir="2700000" algn="tl">
                    <a:srgbClr val="000000">
                      <a:alpha val="43137"/>
                    </a:srgbClr>
                  </a:outerShdw>
                </a:effectLst>
              </a:rPr>
              <a:t> y </a:t>
            </a:r>
          </a:p>
          <a:p>
            <a:pPr marL="609600" indent="-609600" algn="l" eaLnBrk="1" hangingPunct="1">
              <a:lnSpc>
                <a:spcPct val="90000"/>
              </a:lnSpc>
              <a:buFontTx/>
              <a:buNone/>
              <a:defRPr/>
            </a:pPr>
            <a:r>
              <a:rPr lang="en-US" sz="1800" dirty="0" err="1" smtClean="0">
                <a:effectLst>
                  <a:outerShdw blurRad="38100" dist="38100" dir="2700000" algn="tl">
                    <a:srgbClr val="000000">
                      <a:alpha val="43137"/>
                    </a:srgbClr>
                  </a:outerShdw>
                </a:effectLst>
              </a:rPr>
              <a:t>ganancias</a:t>
            </a:r>
            <a:r>
              <a:rPr lang="en-US" sz="1800" dirty="0" smtClean="0">
                <a:effectLst>
                  <a:outerShdw blurRad="38100" dist="38100" dir="2700000" algn="tl">
                    <a:srgbClr val="000000">
                      <a:alpha val="43137"/>
                    </a:srgbClr>
                  </a:outerShdw>
                </a:effectLst>
              </a:rPr>
              <a:t>.</a:t>
            </a:r>
          </a:p>
          <a:p>
            <a:pPr marL="609600" indent="-609600" algn="l" eaLnBrk="1" hangingPunct="1">
              <a:lnSpc>
                <a:spcPct val="90000"/>
              </a:lnSpc>
              <a:buFontTx/>
              <a:buNone/>
              <a:defRPr/>
            </a:pPr>
            <a:endParaRPr lang="en-US" sz="1800" b="1" dirty="0" smtClean="0">
              <a:solidFill>
                <a:srgbClr val="FFFF01"/>
              </a:solidFill>
              <a:effectLst>
                <a:outerShdw blurRad="38100" dist="38100" dir="2700000" algn="tl">
                  <a:srgbClr val="000000">
                    <a:alpha val="43137"/>
                  </a:srgbClr>
                </a:outerShdw>
              </a:effectLst>
            </a:endParaRPr>
          </a:p>
          <a:p>
            <a:pPr marL="609600" indent="-609600" algn="l" eaLnBrk="1" hangingPunct="1">
              <a:lnSpc>
                <a:spcPct val="90000"/>
              </a:lnSpc>
              <a:buFontTx/>
              <a:buNone/>
              <a:defRPr/>
            </a:pPr>
            <a:r>
              <a:rPr lang="en-US" sz="1800" b="1" dirty="0" err="1" smtClean="0">
                <a:solidFill>
                  <a:srgbClr val="FFFF01"/>
                </a:solidFill>
                <a:effectLst>
                  <a:outerShdw blurRad="38100" dist="38100" dir="2700000" algn="tl">
                    <a:srgbClr val="000000">
                      <a:alpha val="43137"/>
                    </a:srgbClr>
                  </a:outerShdw>
                </a:effectLst>
              </a:rPr>
              <a:t>Subordinación</a:t>
            </a:r>
            <a:r>
              <a:rPr lang="en-US" sz="1800" b="1" dirty="0" smtClean="0">
                <a:solidFill>
                  <a:srgbClr val="FFFF01"/>
                </a:solidFill>
                <a:effectLst>
                  <a:outerShdw blurRad="38100" dist="38100" dir="2700000" algn="tl">
                    <a:srgbClr val="000000">
                      <a:alpha val="43137"/>
                    </a:srgbClr>
                  </a:outerShdw>
                </a:effectLst>
              </a:rPr>
              <a:t> </a:t>
            </a:r>
            <a:r>
              <a:rPr lang="en-US" sz="1800" b="1" dirty="0" err="1" smtClean="0">
                <a:solidFill>
                  <a:srgbClr val="FFFF01"/>
                </a:solidFill>
                <a:effectLst>
                  <a:outerShdw blurRad="38100" dist="38100" dir="2700000" algn="tl">
                    <a:srgbClr val="000000">
                      <a:alpha val="43137"/>
                    </a:srgbClr>
                  </a:outerShdw>
                </a:effectLst>
              </a:rPr>
              <a:t>jurídica</a:t>
            </a:r>
            <a:r>
              <a:rPr lang="en-US" sz="1800" b="1" dirty="0" smtClean="0">
                <a:solidFill>
                  <a:srgbClr val="FFFF01"/>
                </a:solidFill>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Facultad</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sustituir</a:t>
            </a:r>
            <a:r>
              <a:rPr lang="en-US" sz="1800" dirty="0" smtClean="0">
                <a:effectLst>
                  <a:outerShdw blurRad="38100" dist="38100" dir="2700000" algn="tl">
                    <a:srgbClr val="000000">
                      <a:alpha val="43137"/>
                    </a:srgbClr>
                  </a:outerShdw>
                </a:effectLst>
              </a:rPr>
              <a:t> la </a:t>
            </a:r>
            <a:r>
              <a:rPr lang="en-US" sz="1800" dirty="0" err="1" smtClean="0">
                <a:effectLst>
                  <a:outerShdw blurRad="38100" dist="38100" dir="2700000" algn="tl">
                    <a:srgbClr val="000000">
                      <a:alpha val="43137"/>
                    </a:srgbClr>
                  </a:outerShdw>
                </a:effectLst>
              </a:rPr>
              <a:t>voluntad</a:t>
            </a:r>
            <a:r>
              <a:rPr lang="en-US" sz="1800" dirty="0" smtClean="0">
                <a:effectLst>
                  <a:outerShdw blurRad="38100" dist="38100" dir="2700000" algn="tl">
                    <a:srgbClr val="000000">
                      <a:alpha val="43137"/>
                    </a:srgbClr>
                  </a:outerShdw>
                </a:effectLst>
              </a:rPr>
              <a:t> del </a:t>
            </a:r>
            <a:r>
              <a:rPr lang="en-US" sz="1800" dirty="0" err="1" smtClean="0">
                <a:effectLst>
                  <a:outerShdw blurRad="38100" dist="38100" dir="2700000" algn="tl">
                    <a:srgbClr val="000000">
                      <a:alpha val="43137"/>
                    </a:srgbClr>
                  </a:outerShdw>
                </a:effectLst>
              </a:rPr>
              <a:t>trabajador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por</a:t>
            </a:r>
            <a:r>
              <a:rPr lang="en-US" sz="1800" dirty="0" smtClean="0">
                <a:effectLst>
                  <a:outerShdw blurRad="38100" dist="38100" dir="2700000" algn="tl">
                    <a:srgbClr val="000000">
                      <a:alpha val="43137"/>
                    </a:srgbClr>
                  </a:outerShdw>
                </a:effectLst>
              </a:rPr>
              <a:t> la </a:t>
            </a:r>
          </a:p>
          <a:p>
            <a:pPr marL="609600" indent="-609600" algn="l" eaLnBrk="1" hangingPunct="1">
              <a:lnSpc>
                <a:spcPct val="90000"/>
              </a:lnSpc>
              <a:buFontTx/>
              <a:buNone/>
              <a:defRPr/>
            </a:pPr>
            <a:r>
              <a:rPr lang="en-US" sz="1800" dirty="0" err="1" smtClean="0">
                <a:effectLst>
                  <a:outerShdw blurRad="38100" dist="38100" dir="2700000" algn="tl">
                    <a:srgbClr val="000000">
                      <a:alpha val="43137"/>
                    </a:srgbClr>
                  </a:outerShdw>
                </a:effectLst>
              </a:rPr>
              <a:t>suya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darle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órdenes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aplicar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sanciones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disponer</a:t>
            </a:r>
            <a:r>
              <a:rPr lang="en-US" sz="1800" dirty="0" smtClean="0">
                <a:effectLst>
                  <a:outerShdw blurRad="38100" dist="38100" dir="2700000" algn="tl">
                    <a:srgbClr val="000000">
                      <a:alpha val="43137"/>
                    </a:srgbClr>
                  </a:outerShdw>
                </a:effectLst>
              </a:rPr>
              <a:t> de la </a:t>
            </a:r>
            <a:r>
              <a:rPr lang="en-US" sz="1800" dirty="0" err="1" smtClean="0">
                <a:effectLst>
                  <a:outerShdw blurRad="38100" dist="38100" dir="2700000" algn="tl">
                    <a:srgbClr val="000000">
                      <a:alpha val="43137"/>
                    </a:srgbClr>
                  </a:outerShdw>
                </a:effectLst>
              </a:rPr>
              <a:t>fuerza</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trabajo</a:t>
            </a:r>
            <a:r>
              <a:rPr lang="en-US" sz="1800" dirty="0" smtClean="0">
                <a:effectLst>
                  <a:outerShdw blurRad="38100" dist="38100" dir="2700000" algn="tl">
                    <a:srgbClr val="000000">
                      <a:alpha val="43137"/>
                    </a:srgbClr>
                  </a:outerShdw>
                </a:effectLst>
              </a:rPr>
              <a:t> del </a:t>
            </a:r>
          </a:p>
          <a:p>
            <a:pPr marL="609600" indent="-609600" algn="l" eaLnBrk="1" hangingPunct="1">
              <a:lnSpc>
                <a:spcPct val="90000"/>
              </a:lnSpc>
              <a:buFontTx/>
              <a:buNone/>
              <a:defRPr/>
            </a:pPr>
            <a:r>
              <a:rPr lang="en-US" sz="1800" dirty="0" err="1" smtClean="0">
                <a:effectLst>
                  <a:outerShdw blurRad="38100" dist="38100" dir="2700000" algn="tl">
                    <a:srgbClr val="000000">
                      <a:alpha val="43137"/>
                    </a:srgbClr>
                  </a:outerShdw>
                </a:effectLst>
              </a:rPr>
              <a:t>dependiente</a:t>
            </a:r>
            <a:r>
              <a:rPr lang="en-US" sz="1800" dirty="0" smtClean="0">
                <a:effectLst>
                  <a:outerShdw blurRad="38100" dist="38100" dir="2700000" algn="tl">
                    <a:srgbClr val="000000">
                      <a:alpha val="43137"/>
                    </a:srgbClr>
                  </a:outerShdw>
                </a:effectLst>
              </a:rPr>
              <a:t>.</a:t>
            </a:r>
          </a:p>
          <a:p>
            <a:pPr marL="609600" indent="-609600" algn="l" eaLnBrk="1" hangingPunct="1">
              <a:lnSpc>
                <a:spcPct val="90000"/>
              </a:lnSpc>
              <a:buFontTx/>
              <a:buNone/>
              <a:defRPr/>
            </a:pPr>
            <a:endParaRPr lang="en-US" sz="1800" b="1" dirty="0" smtClean="0">
              <a:solidFill>
                <a:srgbClr val="FFFF01"/>
              </a:solidFill>
              <a:effectLst>
                <a:outerShdw blurRad="38100" dist="38100" dir="2700000" algn="tl">
                  <a:srgbClr val="000000">
                    <a:alpha val="43137"/>
                  </a:srgbClr>
                </a:outerShdw>
              </a:effectLst>
            </a:endParaRPr>
          </a:p>
          <a:p>
            <a:pPr marL="609600" indent="-609600" algn="l" eaLnBrk="1" hangingPunct="1">
              <a:lnSpc>
                <a:spcPct val="90000"/>
              </a:lnSpc>
              <a:buFontTx/>
              <a:buNone/>
              <a:defRPr/>
            </a:pPr>
            <a:r>
              <a:rPr lang="en-US" sz="1800" b="1" dirty="0" err="1" smtClean="0">
                <a:solidFill>
                  <a:srgbClr val="FFFF01"/>
                </a:solidFill>
                <a:effectLst>
                  <a:outerShdw blurRad="38100" dist="38100" dir="2700000" algn="tl">
                    <a:srgbClr val="000000">
                      <a:alpha val="43137"/>
                    </a:srgbClr>
                  </a:outerShdw>
                </a:effectLst>
              </a:rPr>
              <a:t>Subordinación</a:t>
            </a:r>
            <a:r>
              <a:rPr lang="en-US" sz="1800" b="1" dirty="0" smtClean="0">
                <a:solidFill>
                  <a:srgbClr val="FFFF01"/>
                </a:solidFill>
                <a:effectLst>
                  <a:outerShdw blurRad="38100" dist="38100" dir="2700000" algn="tl">
                    <a:srgbClr val="000000">
                      <a:alpha val="43137"/>
                    </a:srgbClr>
                  </a:outerShdw>
                </a:effectLst>
              </a:rPr>
              <a:t> </a:t>
            </a:r>
            <a:r>
              <a:rPr lang="en-US" sz="1800" b="1" dirty="0" err="1" smtClean="0">
                <a:solidFill>
                  <a:srgbClr val="FFFF01"/>
                </a:solidFill>
                <a:effectLst>
                  <a:outerShdw blurRad="38100" dist="38100" dir="2700000" algn="tl">
                    <a:srgbClr val="000000">
                      <a:alpha val="43137"/>
                    </a:srgbClr>
                  </a:outerShdw>
                </a:effectLst>
              </a:rPr>
              <a:t>técnica</a:t>
            </a:r>
            <a:r>
              <a:rPr lang="en-US" sz="1800" b="1" dirty="0" smtClean="0">
                <a:solidFill>
                  <a:srgbClr val="FFFF01"/>
                </a:solidFill>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Facultades</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organización</a:t>
            </a:r>
            <a:r>
              <a:rPr lang="en-US" sz="1800" dirty="0" smtClean="0">
                <a:effectLst>
                  <a:outerShdw blurRad="38100" dist="38100" dir="2700000" algn="tl">
                    <a:srgbClr val="000000">
                      <a:alpha val="43137"/>
                    </a:srgbClr>
                  </a:outerShdw>
                </a:effectLst>
              </a:rPr>
              <a:t> del </a:t>
            </a:r>
            <a:r>
              <a:rPr lang="en-US" sz="1800" dirty="0" err="1" smtClean="0">
                <a:effectLst>
                  <a:outerShdw blurRad="38100" dist="38100" dir="2700000" algn="tl">
                    <a:srgbClr val="000000">
                      <a:alpha val="43137"/>
                    </a:srgbClr>
                  </a:outerShdw>
                </a:effectLst>
              </a:rPr>
              <a:t>trabajo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impartir</a:t>
            </a:r>
            <a:r>
              <a:rPr lang="en-US" sz="1800" dirty="0" smtClean="0">
                <a:effectLst>
                  <a:outerShdw blurRad="38100" dist="38100" dir="2700000" algn="tl">
                    <a:srgbClr val="000000">
                      <a:alpha val="43137"/>
                    </a:srgbClr>
                  </a:outerShdw>
                </a:effectLst>
              </a:rPr>
              <a:t> </a:t>
            </a:r>
          </a:p>
          <a:p>
            <a:pPr marL="609600" indent="-609600" algn="l" eaLnBrk="1" hangingPunct="1">
              <a:lnSpc>
                <a:spcPct val="90000"/>
              </a:lnSpc>
              <a:buFontTx/>
              <a:buNone/>
              <a:defRPr/>
            </a:pPr>
            <a:r>
              <a:rPr lang="en-US" sz="1800" dirty="0" err="1" smtClean="0">
                <a:effectLst>
                  <a:outerShdw blurRad="38100" dist="38100" dir="2700000" algn="tl">
                    <a:srgbClr val="000000">
                      <a:alpha val="43137"/>
                    </a:srgbClr>
                  </a:outerShdw>
                </a:effectLst>
              </a:rPr>
              <a:t>órdenes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definir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procedimientos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metodologías</a:t>
            </a:r>
            <a:r>
              <a:rPr lang="en-US" sz="1800" dirty="0" smtClean="0">
                <a:effectLst>
                  <a:outerShdw blurRad="38100" dist="38100" dir="2700000" algn="tl">
                    <a:srgbClr val="000000">
                      <a:alpha val="43137"/>
                    </a:srgbClr>
                  </a:outerShdw>
                </a:effectLst>
              </a:rPr>
              <a:t>, etc. A mayor </a:t>
            </a:r>
            <a:r>
              <a:rPr lang="en-US" sz="1800" dirty="0" err="1" smtClean="0">
                <a:effectLst>
                  <a:outerShdw blurRad="38100" dist="38100" dir="2700000" algn="tl">
                    <a:srgbClr val="000000">
                      <a:alpha val="43137"/>
                    </a:srgbClr>
                  </a:outerShdw>
                </a:effectLst>
              </a:rPr>
              <a:t>profesionalismo</a:t>
            </a:r>
            <a:r>
              <a:rPr lang="en-US" sz="1800" dirty="0" smtClean="0">
                <a:effectLst>
                  <a:outerShdw blurRad="38100" dist="38100" dir="2700000" algn="tl">
                    <a:srgbClr val="000000">
                      <a:alpha val="43137"/>
                    </a:srgbClr>
                  </a:outerShdw>
                </a:effectLst>
              </a:rPr>
              <a:t> del </a:t>
            </a:r>
          </a:p>
          <a:p>
            <a:pPr marL="609600" indent="-609600" algn="l" eaLnBrk="1" hangingPunct="1">
              <a:lnSpc>
                <a:spcPct val="90000"/>
              </a:lnSpc>
              <a:buFontTx/>
              <a:buNone/>
              <a:defRPr/>
            </a:pPr>
            <a:r>
              <a:rPr lang="en-US" sz="1800" dirty="0" err="1" smtClean="0">
                <a:effectLst>
                  <a:outerShdw blurRad="38100" dist="38100" dir="2700000" algn="tl">
                    <a:srgbClr val="000000">
                      <a:alpha val="43137"/>
                    </a:srgbClr>
                  </a:outerShdw>
                </a:effectLst>
              </a:rPr>
              <a:t>trabajador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menor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subordinación</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técnica</a:t>
            </a:r>
            <a:r>
              <a:rPr lang="en-US" sz="1800" dirty="0" smtClean="0">
                <a:effectLst>
                  <a:outerShdw blurRad="38100" dist="38100" dir="2700000" algn="tl">
                    <a:srgbClr val="000000">
                      <a:alpha val="43137"/>
                    </a:srgbClr>
                  </a:outerShdw>
                </a:effectLst>
              </a:rPr>
              <a:t> </a:t>
            </a:r>
            <a:r>
              <a:rPr lang="en-US" sz="1800" dirty="0" smtClean="0"/>
              <a:t>	</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88407966"/>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ctrTitle"/>
          </p:nvPr>
        </p:nvSpPr>
        <p:spPr>
          <a:xfrm>
            <a:off x="685800" y="381000"/>
            <a:ext cx="7772400" cy="685800"/>
          </a:xfrm>
        </p:spPr>
        <p:txBody>
          <a:bodyPr/>
          <a:lstStyle/>
          <a:p>
            <a:pPr eaLnBrk="1" hangingPunct="1">
              <a:defRPr/>
            </a:pPr>
            <a:r>
              <a:rPr lang="en-US" sz="2000" b="1" smtClean="0">
                <a:solidFill>
                  <a:srgbClr val="FFCC00"/>
                </a:solidFill>
              </a:rPr>
              <a:t>MODALIDADES DEL CONTRATO DE TRABAJO</a:t>
            </a:r>
          </a:p>
        </p:txBody>
      </p:sp>
      <p:sp>
        <p:nvSpPr>
          <p:cNvPr id="73731" name="Rectangle 3"/>
          <p:cNvSpPr>
            <a:spLocks noGrp="1" noChangeArrowheads="1"/>
          </p:cNvSpPr>
          <p:nvPr>
            <p:ph type="subTitle" idx="1"/>
          </p:nvPr>
        </p:nvSpPr>
        <p:spPr>
          <a:xfrm>
            <a:off x="685800" y="1371600"/>
            <a:ext cx="8077200" cy="5486400"/>
          </a:xfrm>
        </p:spPr>
        <p:txBody>
          <a:bodyPr>
            <a:normAutofit fontScale="92500" lnSpcReduction="10000"/>
          </a:bodyPr>
          <a:lstStyle/>
          <a:p>
            <a:pPr marL="609600" indent="-609600" algn="l" eaLnBrk="1" hangingPunct="1">
              <a:lnSpc>
                <a:spcPct val="80000"/>
              </a:lnSpc>
              <a:defRPr/>
            </a:pPr>
            <a:r>
              <a:rPr lang="en-US" sz="2200" b="1" dirty="0" smtClean="0">
                <a:solidFill>
                  <a:srgbClr val="00FF00"/>
                </a:solidFill>
                <a:effectLst>
                  <a:outerShdw blurRad="38100" dist="38100" dir="2700000" algn="tl">
                    <a:srgbClr val="000000">
                      <a:alpha val="43137"/>
                    </a:srgbClr>
                  </a:outerShdw>
                </a:effectLst>
              </a:rPr>
              <a:t>RELACIÓN LABORAL</a:t>
            </a:r>
          </a:p>
          <a:p>
            <a:pPr marL="609600" indent="-609600" algn="l" eaLnBrk="1" hangingPunct="1">
              <a:lnSpc>
                <a:spcPct val="80000"/>
              </a:lnSpc>
              <a:defRPr/>
            </a:pPr>
            <a:endParaRPr lang="en-US" sz="1900" dirty="0" smtClean="0">
              <a:solidFill>
                <a:schemeClr val="hlink"/>
              </a:solidFill>
              <a:effectLst>
                <a:outerShdw blurRad="38100" dist="38100" dir="2700000" algn="tl">
                  <a:srgbClr val="000000">
                    <a:alpha val="43137"/>
                  </a:srgbClr>
                </a:outerShdw>
              </a:effectLst>
            </a:endParaRPr>
          </a:p>
          <a:p>
            <a:pPr marL="609600" indent="-609600" algn="l" eaLnBrk="1" hangingPunct="1">
              <a:lnSpc>
                <a:spcPct val="80000"/>
              </a:lnSpc>
              <a:defRPr/>
            </a:pPr>
            <a:r>
              <a:rPr lang="en-US" sz="1900" b="1" dirty="0" smtClean="0">
                <a:solidFill>
                  <a:srgbClr val="00FFCC"/>
                </a:solidFill>
                <a:effectLst>
                  <a:outerShdw blurRad="38100" dist="38100" dir="2700000" algn="tl">
                    <a:srgbClr val="000000">
                      <a:alpha val="43137"/>
                    </a:srgbClr>
                  </a:outerShdw>
                </a:effectLst>
              </a:rPr>
              <a:t>Art. 22 LCT –</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Habrá</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relación</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laboral</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cuando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una</a:t>
            </a:r>
            <a:r>
              <a:rPr lang="en-US" sz="1900" dirty="0" smtClean="0">
                <a:effectLst>
                  <a:outerShdw blurRad="38100" dist="38100" dir="2700000" algn="tl">
                    <a:srgbClr val="000000">
                      <a:alpha val="43137"/>
                    </a:srgbClr>
                  </a:outerShdw>
                </a:effectLst>
              </a:rPr>
              <a:t> persona </a:t>
            </a:r>
            <a:r>
              <a:rPr lang="en-US" sz="1900" dirty="0" err="1" smtClean="0">
                <a:effectLst>
                  <a:outerShdw blurRad="38100" dist="38100" dir="2700000" algn="tl">
                    <a:srgbClr val="000000">
                      <a:alpha val="43137"/>
                    </a:srgbClr>
                  </a:outerShdw>
                </a:effectLst>
              </a:rPr>
              <a:t>realice</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actos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ejecute</a:t>
            </a:r>
            <a:r>
              <a:rPr lang="en-US" sz="1900" dirty="0" smtClean="0">
                <a:effectLst>
                  <a:outerShdw blurRad="38100" dist="38100" dir="2700000" algn="tl">
                    <a:srgbClr val="000000">
                      <a:alpha val="43137"/>
                    </a:srgbClr>
                  </a:outerShdw>
                </a:effectLst>
              </a:rPr>
              <a:t> </a:t>
            </a:r>
          </a:p>
          <a:p>
            <a:pPr marL="609600" indent="-609600" algn="l" eaLnBrk="1" hangingPunct="1">
              <a:lnSpc>
                <a:spcPct val="80000"/>
              </a:lnSpc>
              <a:defRPr/>
            </a:pPr>
            <a:r>
              <a:rPr lang="en-US" sz="1900" dirty="0" err="1" smtClean="0">
                <a:effectLst>
                  <a:outerShdw blurRad="38100" dist="38100" dir="2700000" algn="tl">
                    <a:srgbClr val="000000">
                      <a:alpha val="43137"/>
                    </a:srgbClr>
                  </a:outerShdw>
                </a:effectLst>
              </a:rPr>
              <a:t>obras</a:t>
            </a:r>
            <a:r>
              <a:rPr lang="en-US" sz="1900" dirty="0" smtClean="0">
                <a:effectLst>
                  <a:outerShdw blurRad="38100" dist="38100" dir="2700000" algn="tl">
                    <a:srgbClr val="000000">
                      <a:alpha val="43137"/>
                    </a:srgbClr>
                  </a:outerShdw>
                </a:effectLst>
              </a:rPr>
              <a:t> o </a:t>
            </a:r>
            <a:r>
              <a:rPr lang="en-US" sz="1900" dirty="0" err="1" smtClean="0">
                <a:effectLst>
                  <a:outerShdw blurRad="38100" dist="38100" dir="2700000" algn="tl">
                    <a:srgbClr val="000000">
                      <a:alpha val="43137"/>
                    </a:srgbClr>
                  </a:outerShdw>
                </a:effectLst>
              </a:rPr>
              <a:t>preste</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servicio</a:t>
            </a:r>
            <a:r>
              <a:rPr lang="en-US" sz="1900" dirty="0" smtClean="0">
                <a:effectLst>
                  <a:outerShdw blurRad="38100" dist="38100" dir="2700000" algn="tl">
                    <a:srgbClr val="000000">
                      <a:alpha val="43137"/>
                    </a:srgbClr>
                  </a:outerShdw>
                </a:effectLst>
              </a:rPr>
              <a:t> en favor de la </a:t>
            </a:r>
            <a:r>
              <a:rPr lang="en-US" sz="1900" dirty="0" err="1" smtClean="0">
                <a:effectLst>
                  <a:outerShdw blurRad="38100" dist="38100" dir="2700000" algn="tl">
                    <a:srgbClr val="000000">
                      <a:alpha val="43137"/>
                    </a:srgbClr>
                  </a:outerShdw>
                </a:effectLst>
              </a:rPr>
              <a:t>otra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bajo</a:t>
            </a:r>
            <a:r>
              <a:rPr lang="en-US" sz="1900" dirty="0" smtClean="0">
                <a:effectLst>
                  <a:outerShdw blurRad="38100" dist="38100" dir="2700000" algn="tl">
                    <a:srgbClr val="000000">
                      <a:alpha val="43137"/>
                    </a:srgbClr>
                  </a:outerShdw>
                </a:effectLst>
              </a:rPr>
              <a:t> la </a:t>
            </a:r>
            <a:r>
              <a:rPr lang="en-US" sz="1900" dirty="0" err="1" smtClean="0">
                <a:effectLst>
                  <a:outerShdw blurRad="38100" dist="38100" dir="2700000" algn="tl">
                    <a:srgbClr val="000000">
                      <a:alpha val="43137"/>
                    </a:srgbClr>
                  </a:outerShdw>
                </a:effectLst>
              </a:rPr>
              <a:t>dependencia</a:t>
            </a:r>
            <a:r>
              <a:rPr lang="en-US" sz="1900" dirty="0" smtClean="0">
                <a:effectLst>
                  <a:outerShdw blurRad="38100" dist="38100" dir="2700000" algn="tl">
                    <a:srgbClr val="000000">
                      <a:alpha val="43137"/>
                    </a:srgbClr>
                  </a:outerShdw>
                </a:effectLst>
              </a:rPr>
              <a:t> de </a:t>
            </a:r>
            <a:r>
              <a:rPr lang="en-US" sz="1900" dirty="0" err="1" smtClean="0">
                <a:effectLst>
                  <a:outerShdw blurRad="38100" dist="38100" dir="2700000" algn="tl">
                    <a:srgbClr val="000000">
                      <a:alpha val="43137"/>
                    </a:srgbClr>
                  </a:outerShdw>
                </a:effectLst>
              </a:rPr>
              <a:t>ésta</a:t>
            </a:r>
            <a:r>
              <a:rPr lang="en-US" sz="1900" dirty="0" smtClean="0">
                <a:effectLst>
                  <a:outerShdw blurRad="38100" dist="38100" dir="2700000" algn="tl">
                    <a:srgbClr val="000000">
                      <a:alpha val="43137"/>
                    </a:srgbClr>
                  </a:outerShdw>
                </a:effectLst>
              </a:rPr>
              <a:t> en forma </a:t>
            </a:r>
          </a:p>
          <a:p>
            <a:pPr marL="609600" indent="-609600" algn="l" eaLnBrk="1" hangingPunct="1">
              <a:lnSpc>
                <a:spcPct val="80000"/>
              </a:lnSpc>
              <a:defRPr/>
            </a:pPr>
            <a:r>
              <a:rPr lang="en-US" sz="1900" dirty="0" err="1" smtClean="0">
                <a:effectLst>
                  <a:outerShdw blurRad="38100" dist="38100" dir="2700000" algn="tl">
                    <a:srgbClr val="000000">
                      <a:alpha val="43137"/>
                    </a:srgbClr>
                  </a:outerShdw>
                </a:effectLst>
              </a:rPr>
              <a:t>voluntaria</a:t>
            </a:r>
            <a:r>
              <a:rPr lang="en-US" sz="1900" dirty="0" smtClean="0">
                <a:effectLst>
                  <a:outerShdw blurRad="38100" dist="38100" dir="2700000" algn="tl">
                    <a:srgbClr val="000000">
                      <a:alpha val="43137"/>
                    </a:srgbClr>
                  </a:outerShdw>
                </a:effectLst>
              </a:rPr>
              <a:t> o </a:t>
            </a:r>
            <a:r>
              <a:rPr lang="en-US" sz="1900" dirty="0" err="1" smtClean="0">
                <a:effectLst>
                  <a:outerShdw blurRad="38100" dist="38100" dir="2700000" algn="tl">
                    <a:srgbClr val="000000">
                      <a:alpha val="43137"/>
                    </a:srgbClr>
                  </a:outerShdw>
                </a:effectLst>
              </a:rPr>
              <a:t>mediante</a:t>
            </a:r>
            <a:r>
              <a:rPr lang="en-US" sz="1900" dirty="0" smtClean="0">
                <a:effectLst>
                  <a:outerShdw blurRad="38100" dist="38100" dir="2700000" algn="tl">
                    <a:srgbClr val="000000">
                      <a:alpha val="43137"/>
                    </a:srgbClr>
                  </a:outerShdw>
                </a:effectLst>
              </a:rPr>
              <a:t> el </a:t>
            </a:r>
            <a:r>
              <a:rPr lang="en-US" sz="1900" dirty="0" err="1" smtClean="0">
                <a:effectLst>
                  <a:outerShdw blurRad="38100" dist="38100" dir="2700000" algn="tl">
                    <a:srgbClr val="000000">
                      <a:alpha val="43137"/>
                    </a:srgbClr>
                  </a:outerShdw>
                </a:effectLst>
              </a:rPr>
              <a:t>pago</a:t>
            </a:r>
            <a:r>
              <a:rPr lang="en-US" sz="1900" dirty="0" smtClean="0">
                <a:effectLst>
                  <a:outerShdw blurRad="38100" dist="38100" dir="2700000" algn="tl">
                    <a:srgbClr val="000000">
                      <a:alpha val="43137"/>
                    </a:srgbClr>
                  </a:outerShdw>
                </a:effectLst>
              </a:rPr>
              <a:t> de </a:t>
            </a:r>
            <a:r>
              <a:rPr lang="en-US" sz="1900" dirty="0" err="1" smtClean="0">
                <a:effectLst>
                  <a:outerShdw blurRad="38100" dist="38100" dir="2700000" algn="tl">
                    <a:srgbClr val="000000">
                      <a:alpha val="43137"/>
                    </a:srgbClr>
                  </a:outerShdw>
                </a:effectLst>
              </a:rPr>
              <a:t>una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remuneración</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cualquier</a:t>
            </a:r>
            <a:r>
              <a:rPr lang="en-US" sz="1900" dirty="0" smtClean="0">
                <a:effectLst>
                  <a:outerShdw blurRad="38100" dist="38100" dir="2700000" algn="tl">
                    <a:srgbClr val="000000">
                      <a:alpha val="43137"/>
                    </a:srgbClr>
                  </a:outerShdw>
                </a:effectLst>
              </a:rPr>
              <a:t> sea el </a:t>
            </a:r>
            <a:r>
              <a:rPr lang="en-US" sz="1900" dirty="0" err="1" smtClean="0">
                <a:effectLst>
                  <a:outerShdw blurRad="38100" dist="38100" dir="2700000" algn="tl">
                    <a:srgbClr val="000000">
                      <a:alpha val="43137"/>
                    </a:srgbClr>
                  </a:outerShdw>
                </a:effectLst>
              </a:rPr>
              <a:t>acto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que</a:t>
            </a:r>
            <a:r>
              <a:rPr lang="en-US" sz="1900" dirty="0" smtClean="0">
                <a:effectLst>
                  <a:outerShdw blurRad="38100" dist="38100" dir="2700000" algn="tl">
                    <a:srgbClr val="000000">
                      <a:alpha val="43137"/>
                    </a:srgbClr>
                  </a:outerShdw>
                </a:effectLst>
              </a:rPr>
              <a:t> le </a:t>
            </a:r>
          </a:p>
          <a:p>
            <a:pPr marL="609600" indent="-609600" algn="l" eaLnBrk="1" hangingPunct="1">
              <a:lnSpc>
                <a:spcPct val="80000"/>
              </a:lnSpc>
              <a:defRPr/>
            </a:pPr>
            <a:r>
              <a:rPr lang="en-US" sz="1900" dirty="0" err="1" smtClean="0">
                <a:effectLst>
                  <a:outerShdw blurRad="38100" dist="38100" dir="2700000" algn="tl">
                    <a:srgbClr val="000000">
                      <a:alpha val="43137"/>
                    </a:srgbClr>
                  </a:outerShdw>
                </a:effectLst>
              </a:rPr>
              <a:t>dé</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origen</a:t>
            </a:r>
            <a:r>
              <a:rPr lang="en-US" sz="1900" dirty="0" smtClean="0">
                <a:effectLst>
                  <a:outerShdw blurRad="38100" dist="38100" dir="2700000" algn="tl">
                    <a:srgbClr val="000000">
                      <a:alpha val="43137"/>
                    </a:srgbClr>
                  </a:outerShdw>
                </a:effectLst>
              </a:rPr>
              <a:t>.  </a:t>
            </a:r>
          </a:p>
          <a:p>
            <a:pPr marL="609600" indent="-609600" algn="l" eaLnBrk="1" hangingPunct="1">
              <a:lnSpc>
                <a:spcPct val="80000"/>
              </a:lnSpc>
              <a:defRPr/>
            </a:pPr>
            <a:endParaRPr lang="en-US" sz="1900" dirty="0" smtClean="0">
              <a:effectLst>
                <a:outerShdw blurRad="38100" dist="38100" dir="2700000" algn="tl">
                  <a:srgbClr val="000000">
                    <a:alpha val="43137"/>
                  </a:srgbClr>
                </a:outerShdw>
              </a:effectLst>
            </a:endParaRPr>
          </a:p>
          <a:p>
            <a:pPr marL="609600" indent="-609600" algn="l" eaLnBrk="1" hangingPunct="1">
              <a:lnSpc>
                <a:spcPct val="80000"/>
              </a:lnSpc>
              <a:buFontTx/>
              <a:buNone/>
              <a:defRPr/>
            </a:pPr>
            <a:endParaRPr lang="en-US" sz="1900" dirty="0" smtClean="0">
              <a:effectLst>
                <a:outerShdw blurRad="38100" dist="38100" dir="2700000" algn="tl">
                  <a:srgbClr val="000000">
                    <a:alpha val="43137"/>
                  </a:srgbClr>
                </a:outerShdw>
              </a:effectLst>
            </a:endParaRPr>
          </a:p>
          <a:p>
            <a:pPr marL="609600" indent="-609600" algn="l" eaLnBrk="1" hangingPunct="1">
              <a:lnSpc>
                <a:spcPct val="80000"/>
              </a:lnSpc>
              <a:buFontTx/>
              <a:buNone/>
              <a:defRPr/>
            </a:pPr>
            <a:r>
              <a:rPr lang="en-US" sz="1900" b="1" dirty="0" err="1" smtClean="0">
                <a:solidFill>
                  <a:srgbClr val="FFFF01"/>
                </a:solidFill>
                <a:effectLst>
                  <a:outerShdw blurRad="38100" dist="38100" dir="2700000" algn="tl">
                    <a:srgbClr val="000000">
                      <a:alpha val="43137"/>
                    </a:srgbClr>
                  </a:outerShdw>
                </a:effectLst>
              </a:rPr>
              <a:t>Puede</a:t>
            </a:r>
            <a:r>
              <a:rPr lang="en-US" sz="1900" b="1" dirty="0" smtClean="0">
                <a:solidFill>
                  <a:srgbClr val="FFFF01"/>
                </a:solidFill>
                <a:effectLst>
                  <a:outerShdw blurRad="38100" dist="38100" dir="2700000" algn="tl">
                    <a:srgbClr val="000000">
                      <a:alpha val="43137"/>
                    </a:srgbClr>
                  </a:outerShdw>
                </a:effectLst>
              </a:rPr>
              <a:t> </a:t>
            </a:r>
            <a:r>
              <a:rPr lang="en-US" sz="1900" b="1" dirty="0" err="1" smtClean="0">
                <a:solidFill>
                  <a:srgbClr val="FFFF01"/>
                </a:solidFill>
                <a:effectLst>
                  <a:outerShdw blurRad="38100" dist="38100" dir="2700000" algn="tl">
                    <a:srgbClr val="000000">
                      <a:alpha val="43137"/>
                    </a:srgbClr>
                  </a:outerShdw>
                </a:effectLst>
              </a:rPr>
              <a:t>haber</a:t>
            </a:r>
            <a:r>
              <a:rPr lang="en-US" sz="1900" b="1" dirty="0" smtClean="0">
                <a:solidFill>
                  <a:srgbClr val="FFFF01"/>
                </a:solidFill>
                <a:effectLst>
                  <a:outerShdw blurRad="38100" dist="38100" dir="2700000" algn="tl">
                    <a:srgbClr val="000000">
                      <a:alpha val="43137"/>
                    </a:srgbClr>
                  </a:outerShdw>
                </a:effectLst>
              </a:rPr>
              <a:t> </a:t>
            </a:r>
            <a:r>
              <a:rPr lang="en-US" sz="1900" b="1" dirty="0" err="1" smtClean="0">
                <a:solidFill>
                  <a:srgbClr val="FFFF01"/>
                </a:solidFill>
                <a:effectLst>
                  <a:outerShdw blurRad="38100" dist="38100" dir="2700000" algn="tl">
                    <a:srgbClr val="000000">
                      <a:alpha val="43137"/>
                    </a:srgbClr>
                  </a:outerShdw>
                </a:effectLst>
              </a:rPr>
              <a:t>contrato</a:t>
            </a:r>
            <a:r>
              <a:rPr lang="en-US" sz="1900" b="1" dirty="0" smtClean="0">
                <a:solidFill>
                  <a:srgbClr val="FFFF01"/>
                </a:solidFill>
                <a:effectLst>
                  <a:outerShdw blurRad="38100" dist="38100" dir="2700000" algn="tl">
                    <a:srgbClr val="000000">
                      <a:alpha val="43137"/>
                    </a:srgbClr>
                  </a:outerShdw>
                </a:effectLst>
              </a:rPr>
              <a:t> de </a:t>
            </a:r>
            <a:r>
              <a:rPr lang="en-US" sz="1900" b="1" dirty="0" err="1" smtClean="0">
                <a:solidFill>
                  <a:srgbClr val="FFFF01"/>
                </a:solidFill>
                <a:effectLst>
                  <a:outerShdw blurRad="38100" dist="38100" dir="2700000" algn="tl">
                    <a:srgbClr val="000000">
                      <a:alpha val="43137"/>
                    </a:srgbClr>
                  </a:outerShdw>
                </a:effectLst>
              </a:rPr>
              <a:t>trabajo</a:t>
            </a:r>
            <a:r>
              <a:rPr lang="en-US" sz="1900" b="1" dirty="0" smtClean="0">
                <a:solidFill>
                  <a:srgbClr val="FFFF01"/>
                </a:solidFill>
                <a:effectLst>
                  <a:outerShdw blurRad="38100" dist="38100" dir="2700000" algn="tl">
                    <a:srgbClr val="000000">
                      <a:alpha val="43137"/>
                    </a:srgbClr>
                  </a:outerShdw>
                </a:effectLst>
              </a:rPr>
              <a:t> sin </a:t>
            </a:r>
            <a:r>
              <a:rPr lang="en-US" sz="1900" b="1" dirty="0" err="1" smtClean="0">
                <a:solidFill>
                  <a:srgbClr val="FFFF01"/>
                </a:solidFill>
                <a:effectLst>
                  <a:outerShdw blurRad="38100" dist="38100" dir="2700000" algn="tl">
                    <a:srgbClr val="000000">
                      <a:alpha val="43137"/>
                    </a:srgbClr>
                  </a:outerShdw>
                </a:effectLst>
              </a:rPr>
              <a:t>relación</a:t>
            </a:r>
            <a:r>
              <a:rPr lang="en-US" sz="1900" b="1" dirty="0" smtClean="0">
                <a:solidFill>
                  <a:srgbClr val="FFFF01"/>
                </a:solidFill>
                <a:effectLst>
                  <a:outerShdw blurRad="38100" dist="38100" dir="2700000" algn="tl">
                    <a:srgbClr val="000000">
                      <a:alpha val="43137"/>
                    </a:srgbClr>
                  </a:outerShdw>
                </a:effectLst>
              </a:rPr>
              <a:t> </a:t>
            </a:r>
            <a:r>
              <a:rPr lang="en-US" sz="1900" b="1" dirty="0" err="1" smtClean="0">
                <a:solidFill>
                  <a:srgbClr val="FFFF01"/>
                </a:solidFill>
                <a:effectLst>
                  <a:outerShdw blurRad="38100" dist="38100" dir="2700000" algn="tl">
                    <a:srgbClr val="000000">
                      <a:alpha val="43137"/>
                    </a:srgbClr>
                  </a:outerShdw>
                </a:effectLst>
              </a:rPr>
              <a:t>laboral</a:t>
            </a:r>
            <a:r>
              <a:rPr lang="en-US" sz="1900" b="1" dirty="0" smtClean="0">
                <a:solidFill>
                  <a:srgbClr val="FFFF01"/>
                </a:solidFill>
                <a:effectLst>
                  <a:outerShdw blurRad="38100" dist="38100" dir="2700000" algn="tl">
                    <a:srgbClr val="000000">
                      <a:alpha val="43137"/>
                    </a:srgbClr>
                  </a:outerShdw>
                </a:effectLst>
              </a:rPr>
              <a:t>, </a:t>
            </a:r>
            <a:r>
              <a:rPr lang="en-US" sz="1900" b="1" dirty="0" err="1" smtClean="0">
                <a:solidFill>
                  <a:srgbClr val="FFFF01"/>
                </a:solidFill>
                <a:effectLst>
                  <a:outerShdw blurRad="38100" dist="38100" dir="2700000" algn="tl">
                    <a:srgbClr val="000000">
                      <a:alpha val="43137"/>
                    </a:srgbClr>
                  </a:outerShdw>
                </a:effectLst>
              </a:rPr>
              <a:t>por</a:t>
            </a:r>
            <a:r>
              <a:rPr lang="en-US" sz="1900" b="1" dirty="0" smtClean="0">
                <a:solidFill>
                  <a:srgbClr val="FFFF01"/>
                </a:solidFill>
                <a:effectLst>
                  <a:outerShdw blurRad="38100" dist="38100" dir="2700000" algn="tl">
                    <a:srgbClr val="000000">
                      <a:alpha val="43137"/>
                    </a:srgbClr>
                  </a:outerShdw>
                </a:effectLst>
              </a:rPr>
              <a:t> </a:t>
            </a:r>
            <a:r>
              <a:rPr lang="en-US" sz="1900" b="1" dirty="0" err="1" smtClean="0">
                <a:solidFill>
                  <a:srgbClr val="FFFF01"/>
                </a:solidFill>
                <a:effectLst>
                  <a:outerShdw blurRad="38100" dist="38100" dir="2700000" algn="tl">
                    <a:srgbClr val="000000">
                      <a:alpha val="43137"/>
                    </a:srgbClr>
                  </a:outerShdw>
                </a:effectLst>
              </a:rPr>
              <a:t>ejemplo</a:t>
            </a:r>
            <a:r>
              <a:rPr lang="en-US" sz="1900" b="1" dirty="0" smtClean="0">
                <a:solidFill>
                  <a:srgbClr val="FFFF01"/>
                </a:solidFill>
                <a:effectLst>
                  <a:outerShdw blurRad="38100" dist="38100" dir="2700000" algn="tl">
                    <a:srgbClr val="000000">
                      <a:alpha val="43137"/>
                    </a:srgbClr>
                  </a:outerShdw>
                </a:effectLst>
              </a:rPr>
              <a:t> </a:t>
            </a:r>
            <a:r>
              <a:rPr lang="en-US" sz="1900" b="1" dirty="0" err="1" smtClean="0">
                <a:solidFill>
                  <a:srgbClr val="FFFF01"/>
                </a:solidFill>
                <a:effectLst>
                  <a:outerShdw blurRad="38100" dist="38100" dir="2700000" algn="tl">
                    <a:srgbClr val="000000">
                      <a:alpha val="43137"/>
                    </a:srgbClr>
                  </a:outerShdw>
                </a:effectLst>
              </a:rPr>
              <a:t>cuando</a:t>
            </a:r>
            <a:r>
              <a:rPr lang="en-US" sz="1900" b="1" dirty="0" smtClean="0">
                <a:solidFill>
                  <a:srgbClr val="FFFF01"/>
                </a:solidFill>
                <a:effectLst>
                  <a:outerShdw blurRad="38100" dist="38100" dir="2700000" algn="tl">
                    <a:srgbClr val="000000">
                      <a:alpha val="43137"/>
                    </a:srgbClr>
                  </a:outerShdw>
                </a:effectLst>
              </a:rPr>
              <a:t> </a:t>
            </a:r>
          </a:p>
          <a:p>
            <a:pPr marL="609600" indent="-609600" algn="l" eaLnBrk="1" hangingPunct="1">
              <a:lnSpc>
                <a:spcPct val="80000"/>
              </a:lnSpc>
              <a:buFontTx/>
              <a:buNone/>
              <a:defRPr/>
            </a:pPr>
            <a:r>
              <a:rPr lang="en-US" sz="1900" b="1" dirty="0" smtClean="0">
                <a:solidFill>
                  <a:srgbClr val="FFFF01"/>
                </a:solidFill>
                <a:effectLst>
                  <a:outerShdw blurRad="38100" dist="38100" dir="2700000" algn="tl">
                    <a:srgbClr val="000000">
                      <a:alpha val="43137"/>
                    </a:srgbClr>
                  </a:outerShdw>
                </a:effectLst>
              </a:rPr>
              <a:t>no se </a:t>
            </a:r>
            <a:r>
              <a:rPr lang="en-US" sz="1900" b="1" dirty="0" err="1" smtClean="0">
                <a:solidFill>
                  <a:srgbClr val="FFFF01"/>
                </a:solidFill>
                <a:effectLst>
                  <a:outerShdw blurRad="38100" dist="38100" dir="2700000" algn="tl">
                    <a:srgbClr val="000000">
                      <a:alpha val="43137"/>
                    </a:srgbClr>
                  </a:outerShdw>
                </a:effectLst>
              </a:rPr>
              <a:t>ejecuta</a:t>
            </a:r>
            <a:r>
              <a:rPr lang="en-US" sz="1900" b="1" dirty="0" smtClean="0">
                <a:solidFill>
                  <a:srgbClr val="FFFF01"/>
                </a:solidFill>
                <a:effectLst>
                  <a:outerShdw blurRad="38100" dist="38100" dir="2700000" algn="tl">
                    <a:srgbClr val="000000">
                      <a:alpha val="43137"/>
                    </a:srgbClr>
                  </a:outerShdw>
                </a:effectLst>
              </a:rPr>
              <a:t> la </a:t>
            </a:r>
            <a:r>
              <a:rPr lang="en-US" sz="1900" b="1" dirty="0" err="1" smtClean="0">
                <a:solidFill>
                  <a:srgbClr val="FFFF01"/>
                </a:solidFill>
                <a:effectLst>
                  <a:outerShdw blurRad="38100" dist="38100" dir="2700000" algn="tl">
                    <a:srgbClr val="000000">
                      <a:alpha val="43137"/>
                    </a:srgbClr>
                  </a:outerShdw>
                </a:effectLst>
              </a:rPr>
              <a:t>prestación</a:t>
            </a:r>
            <a:r>
              <a:rPr lang="en-US" sz="1900" b="1" dirty="0" smtClean="0">
                <a:solidFill>
                  <a:srgbClr val="FFFF01"/>
                </a:solidFill>
                <a:effectLst>
                  <a:outerShdw blurRad="38100" dist="38100" dir="2700000" algn="tl">
                    <a:srgbClr val="000000">
                      <a:alpha val="43137"/>
                    </a:srgbClr>
                  </a:outerShdw>
                </a:effectLst>
              </a:rPr>
              <a:t>.</a:t>
            </a:r>
          </a:p>
          <a:p>
            <a:pPr marL="609600" indent="-609600" algn="l" eaLnBrk="1" hangingPunct="1">
              <a:lnSpc>
                <a:spcPct val="80000"/>
              </a:lnSpc>
              <a:buFontTx/>
              <a:buNone/>
              <a:defRPr/>
            </a:pPr>
            <a:endParaRPr lang="en-US" sz="1900" dirty="0" smtClean="0">
              <a:solidFill>
                <a:schemeClr val="hlink"/>
              </a:solidFill>
              <a:effectLst>
                <a:outerShdw blurRad="38100" dist="38100" dir="2700000" algn="tl">
                  <a:srgbClr val="000000">
                    <a:alpha val="43137"/>
                  </a:srgbClr>
                </a:outerShdw>
              </a:effectLst>
            </a:endParaRPr>
          </a:p>
          <a:p>
            <a:pPr marL="609600" indent="-609600" algn="l" eaLnBrk="1" hangingPunct="1">
              <a:lnSpc>
                <a:spcPct val="80000"/>
              </a:lnSpc>
              <a:buFontTx/>
              <a:buNone/>
              <a:defRPr/>
            </a:pPr>
            <a:r>
              <a:rPr lang="en-US" sz="1900" b="1" dirty="0" err="1" smtClean="0">
                <a:solidFill>
                  <a:srgbClr val="00FF00"/>
                </a:solidFill>
                <a:effectLst>
                  <a:outerShdw blurRad="38100" dist="38100" dir="2700000" algn="tl">
                    <a:srgbClr val="000000">
                      <a:alpha val="43137"/>
                    </a:srgbClr>
                  </a:outerShdw>
                </a:effectLst>
              </a:rPr>
              <a:t>Efectos</a:t>
            </a:r>
            <a:r>
              <a:rPr lang="en-US" sz="1900" b="1" dirty="0" smtClean="0">
                <a:solidFill>
                  <a:srgbClr val="00FF00"/>
                </a:solidFill>
                <a:effectLst>
                  <a:outerShdw blurRad="38100" dist="38100" dir="2700000" algn="tl">
                    <a:srgbClr val="000000">
                      <a:alpha val="43137"/>
                    </a:srgbClr>
                  </a:outerShdw>
                </a:effectLst>
              </a:rPr>
              <a:t> del </a:t>
            </a:r>
            <a:r>
              <a:rPr lang="en-US" sz="1900" b="1" dirty="0" err="1" smtClean="0">
                <a:solidFill>
                  <a:srgbClr val="00FF00"/>
                </a:solidFill>
                <a:effectLst>
                  <a:outerShdw blurRad="38100" dist="38100" dir="2700000" algn="tl">
                    <a:srgbClr val="000000">
                      <a:alpha val="43137"/>
                    </a:srgbClr>
                  </a:outerShdw>
                </a:effectLst>
              </a:rPr>
              <a:t>contrato</a:t>
            </a:r>
            <a:r>
              <a:rPr lang="en-US" sz="1900" b="1" dirty="0" smtClean="0">
                <a:solidFill>
                  <a:srgbClr val="00FF00"/>
                </a:solidFill>
                <a:effectLst>
                  <a:outerShdw blurRad="38100" dist="38100" dir="2700000" algn="tl">
                    <a:srgbClr val="000000">
                      <a:alpha val="43137"/>
                    </a:srgbClr>
                  </a:outerShdw>
                </a:effectLst>
              </a:rPr>
              <a:t> sin </a:t>
            </a:r>
            <a:r>
              <a:rPr lang="en-US" sz="1900" b="1" dirty="0" err="1" smtClean="0">
                <a:solidFill>
                  <a:srgbClr val="00FF00"/>
                </a:solidFill>
                <a:effectLst>
                  <a:outerShdw blurRad="38100" dist="38100" dir="2700000" algn="tl">
                    <a:srgbClr val="000000">
                      <a:alpha val="43137"/>
                    </a:srgbClr>
                  </a:outerShdw>
                </a:effectLst>
              </a:rPr>
              <a:t>relación</a:t>
            </a:r>
            <a:r>
              <a:rPr lang="en-US" sz="1900" b="1" dirty="0" smtClean="0">
                <a:solidFill>
                  <a:srgbClr val="00FF00"/>
                </a:solidFill>
                <a:effectLst>
                  <a:outerShdw blurRad="38100" dist="38100" dir="2700000" algn="tl">
                    <a:srgbClr val="000000">
                      <a:alpha val="43137"/>
                    </a:srgbClr>
                  </a:outerShdw>
                </a:effectLst>
              </a:rPr>
              <a:t> de </a:t>
            </a:r>
            <a:r>
              <a:rPr lang="en-US" sz="1900" b="1" dirty="0" err="1" smtClean="0">
                <a:solidFill>
                  <a:srgbClr val="00FF00"/>
                </a:solidFill>
                <a:effectLst>
                  <a:outerShdw blurRad="38100" dist="38100" dir="2700000" algn="tl">
                    <a:srgbClr val="000000">
                      <a:alpha val="43137"/>
                    </a:srgbClr>
                  </a:outerShdw>
                </a:effectLst>
              </a:rPr>
              <a:t>trabajo</a:t>
            </a:r>
            <a:endParaRPr lang="en-US" sz="1900" b="1" dirty="0" smtClean="0">
              <a:solidFill>
                <a:srgbClr val="00FF00"/>
              </a:solidFill>
              <a:effectLst>
                <a:outerShdw blurRad="38100" dist="38100" dir="2700000" algn="tl">
                  <a:srgbClr val="000000">
                    <a:alpha val="43137"/>
                  </a:srgbClr>
                </a:outerShdw>
              </a:effectLst>
            </a:endParaRPr>
          </a:p>
          <a:p>
            <a:pPr marL="609600" indent="-609600" algn="l" eaLnBrk="1" hangingPunct="1">
              <a:lnSpc>
                <a:spcPct val="80000"/>
              </a:lnSpc>
              <a:buFontTx/>
              <a:buNone/>
              <a:defRPr/>
            </a:pPr>
            <a:r>
              <a:rPr lang="en-US" sz="1900" dirty="0" smtClean="0">
                <a:effectLst>
                  <a:outerShdw blurRad="38100" dist="38100" dir="2700000" algn="tl">
                    <a:srgbClr val="000000">
                      <a:alpha val="43137"/>
                    </a:srgbClr>
                  </a:outerShdw>
                </a:effectLst>
              </a:rPr>
              <a:t>Ante </a:t>
            </a:r>
            <a:r>
              <a:rPr lang="en-US" sz="1900" dirty="0" err="1" smtClean="0">
                <a:effectLst>
                  <a:outerShdw blurRad="38100" dist="38100" dir="2700000" algn="tl">
                    <a:srgbClr val="000000">
                      <a:alpha val="43137"/>
                    </a:srgbClr>
                  </a:outerShdw>
                </a:effectLst>
              </a:rPr>
              <a:t>incumplimiento</a:t>
            </a:r>
            <a:r>
              <a:rPr lang="en-US" sz="1900" dirty="0" smtClean="0">
                <a:effectLst>
                  <a:outerShdw blurRad="38100" dist="38100" dir="2700000" algn="tl">
                    <a:srgbClr val="000000">
                      <a:alpha val="43137"/>
                    </a:srgbClr>
                  </a:outerShdw>
                </a:effectLst>
              </a:rPr>
              <a:t> del </a:t>
            </a:r>
            <a:r>
              <a:rPr lang="en-US" sz="1900" dirty="0" err="1" smtClean="0">
                <a:effectLst>
                  <a:outerShdw blurRad="38100" dist="38100" dir="2700000" algn="tl">
                    <a:srgbClr val="000000">
                      <a:alpha val="43137"/>
                    </a:srgbClr>
                  </a:outerShdw>
                </a:effectLst>
              </a:rPr>
              <a:t>empleador</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dará</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lugar</a:t>
            </a:r>
            <a:r>
              <a:rPr lang="en-US" sz="1900" dirty="0" smtClean="0">
                <a:effectLst>
                  <a:outerShdw blurRad="38100" dist="38100" dir="2700000" algn="tl">
                    <a:srgbClr val="000000">
                      <a:alpha val="43137"/>
                    </a:srgbClr>
                  </a:outerShdw>
                </a:effectLst>
              </a:rPr>
              <a:t> a </a:t>
            </a:r>
            <a:r>
              <a:rPr lang="en-US" sz="1900" dirty="0" err="1" smtClean="0">
                <a:effectLst>
                  <a:outerShdw blurRad="38100" dist="38100" dir="2700000" algn="tl">
                    <a:srgbClr val="000000">
                      <a:alpha val="43137"/>
                    </a:srgbClr>
                  </a:outerShdw>
                </a:effectLst>
              </a:rPr>
              <a:t>una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indemnización</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que</a:t>
            </a:r>
            <a:r>
              <a:rPr lang="en-US" sz="1900" dirty="0" smtClean="0">
                <a:effectLst>
                  <a:outerShdw blurRad="38100" dist="38100" dir="2700000" algn="tl">
                    <a:srgbClr val="000000">
                      <a:alpha val="43137"/>
                    </a:srgbClr>
                  </a:outerShdw>
                </a:effectLst>
              </a:rPr>
              <a:t> no </a:t>
            </a:r>
          </a:p>
          <a:p>
            <a:pPr marL="609600" indent="-609600" algn="l" eaLnBrk="1" hangingPunct="1">
              <a:lnSpc>
                <a:spcPct val="80000"/>
              </a:lnSpc>
              <a:buFontTx/>
              <a:buNone/>
              <a:defRPr/>
            </a:pPr>
            <a:r>
              <a:rPr lang="en-US" sz="1900" dirty="0" err="1" smtClean="0">
                <a:effectLst>
                  <a:outerShdw blurRad="38100" dist="38100" dir="2700000" algn="tl">
                    <a:srgbClr val="000000">
                      <a:alpha val="43137"/>
                    </a:srgbClr>
                  </a:outerShdw>
                </a:effectLst>
              </a:rPr>
              <a:t>podrá</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ser</a:t>
            </a:r>
            <a:r>
              <a:rPr lang="en-US" sz="1900" dirty="0" smtClean="0">
                <a:effectLst>
                  <a:outerShdw blurRad="38100" dist="38100" dir="2700000" algn="tl">
                    <a:srgbClr val="000000">
                      <a:alpha val="43137"/>
                    </a:srgbClr>
                  </a:outerShdw>
                </a:effectLst>
              </a:rPr>
              <a:t> inferior a un </a:t>
            </a:r>
            <a:r>
              <a:rPr lang="en-US" sz="1900" dirty="0" err="1" smtClean="0">
                <a:effectLst>
                  <a:outerShdw blurRad="38100" dist="38100" dir="2700000" algn="tl">
                    <a:srgbClr val="000000">
                      <a:alpha val="43137"/>
                    </a:srgbClr>
                  </a:outerShdw>
                </a:effectLst>
              </a:rPr>
              <a:t>mes</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dela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remuneración</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convenida</a:t>
            </a:r>
            <a:r>
              <a:rPr lang="en-US" sz="1900" dirty="0" smtClean="0">
                <a:effectLst>
                  <a:outerShdw blurRad="38100" dist="38100" dir="2700000" algn="tl">
                    <a:srgbClr val="000000">
                      <a:alpha val="43137"/>
                    </a:srgbClr>
                  </a:outerShdw>
                </a:effectLst>
              </a:rPr>
              <a:t>, o </a:t>
            </a:r>
            <a:r>
              <a:rPr lang="en-US" sz="1900" dirty="0" err="1" smtClean="0">
                <a:effectLst>
                  <a:outerShdw blurRad="38100" dist="38100" dir="2700000" algn="tl">
                    <a:srgbClr val="000000">
                      <a:alpha val="43137"/>
                    </a:srgbClr>
                  </a:outerShdw>
                </a:effectLst>
              </a:rPr>
              <a:t>que</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corresponda</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por</a:t>
            </a:r>
            <a:r>
              <a:rPr lang="en-US" sz="1900" dirty="0" smtClean="0">
                <a:effectLst>
                  <a:outerShdw blurRad="38100" dist="38100" dir="2700000" algn="tl">
                    <a:srgbClr val="000000">
                      <a:alpha val="43137"/>
                    </a:srgbClr>
                  </a:outerShdw>
                </a:effectLst>
              </a:rPr>
              <a:t> </a:t>
            </a:r>
          </a:p>
          <a:p>
            <a:pPr marL="609600" indent="-609600" algn="l" eaLnBrk="1" hangingPunct="1">
              <a:lnSpc>
                <a:spcPct val="80000"/>
              </a:lnSpc>
              <a:buFontTx/>
              <a:buNone/>
              <a:defRPr/>
            </a:pPr>
            <a:r>
              <a:rPr lang="en-US" sz="1900" dirty="0" err="1" smtClean="0">
                <a:effectLst>
                  <a:outerShdw blurRad="38100" dist="38100" dir="2700000" algn="tl">
                    <a:srgbClr val="000000">
                      <a:alpha val="43137"/>
                    </a:srgbClr>
                  </a:outerShdw>
                </a:effectLst>
              </a:rPr>
              <a:t>convenio</a:t>
            </a:r>
            <a:r>
              <a:rPr lang="en-US" sz="1900" dirty="0" smtClean="0">
                <a:effectLst>
                  <a:outerShdw blurRad="38100" dist="38100" dir="2700000" algn="tl">
                    <a:srgbClr val="000000">
                      <a:alpha val="43137"/>
                    </a:srgbClr>
                  </a:outerShdw>
                </a:effectLst>
              </a:rPr>
              <a:t> </a:t>
            </a:r>
            <a:r>
              <a:rPr lang="en-US" sz="1900" dirty="0" err="1" smtClean="0">
                <a:effectLst>
                  <a:outerShdw blurRad="38100" dist="38100" dir="2700000" algn="tl">
                    <a:srgbClr val="000000">
                      <a:alpha val="43137"/>
                    </a:srgbClr>
                  </a:outerShdw>
                </a:effectLst>
              </a:rPr>
              <a:t>colectivo</a:t>
            </a:r>
            <a:r>
              <a:rPr lang="en-US" sz="1900" dirty="0" smtClean="0">
                <a:effectLst>
                  <a:outerShdw blurRad="38100" dist="38100" dir="2700000" algn="tl">
                    <a:srgbClr val="000000">
                      <a:alpha val="43137"/>
                    </a:srgbClr>
                  </a:outerShdw>
                </a:effectLst>
              </a:rPr>
              <a:t>. (art.24 LCT)</a:t>
            </a:r>
          </a:p>
          <a:p>
            <a:pPr marL="609600" indent="-609600" algn="l" eaLnBrk="1" hangingPunct="1">
              <a:lnSpc>
                <a:spcPct val="80000"/>
              </a:lnSpc>
              <a:buFontTx/>
              <a:buNone/>
              <a:defRPr/>
            </a:pPr>
            <a:endParaRPr lang="en-US" sz="1600" dirty="0" smtClean="0"/>
          </a:p>
          <a:p>
            <a:pPr marL="609600" indent="-609600" algn="l" eaLnBrk="1" hangingPunct="1">
              <a:lnSpc>
                <a:spcPct val="80000"/>
              </a:lnSpc>
              <a:buFontTx/>
              <a:buNone/>
              <a:defRPr/>
            </a:pPr>
            <a:endParaRPr lang="en-US" sz="1600" dirty="0" smtClean="0"/>
          </a:p>
          <a:p>
            <a:pPr marL="609600" indent="-609600" algn="l" eaLnBrk="1" hangingPunct="1">
              <a:lnSpc>
                <a:spcPct val="80000"/>
              </a:lnSpc>
              <a:buFontTx/>
              <a:buNone/>
              <a:defRPr/>
            </a:pPr>
            <a:endParaRPr lang="en-US" sz="1600" dirty="0" smtClean="0"/>
          </a:p>
          <a:p>
            <a:pPr marL="609600" indent="-609600" algn="l" eaLnBrk="1" hangingPunct="1">
              <a:lnSpc>
                <a:spcPct val="80000"/>
              </a:lnSpc>
              <a:buFontTx/>
              <a:buNone/>
              <a:defRPr/>
            </a:pPr>
            <a:endParaRPr lang="en-US" sz="1600" dirty="0" smtClean="0"/>
          </a:p>
          <a:p>
            <a:pPr marL="609600" indent="-609600" algn="l" eaLnBrk="1" hangingPunct="1">
              <a:lnSpc>
                <a:spcPct val="80000"/>
              </a:lnSpc>
              <a:buFontTx/>
              <a:buNone/>
              <a:defRPr/>
            </a:pPr>
            <a:endParaRPr lang="en-US" sz="1400" dirty="0" smtClean="0"/>
          </a:p>
          <a:p>
            <a:pPr marL="609600" indent="-609600" algn="l" eaLnBrk="1" hangingPunct="1">
              <a:lnSpc>
                <a:spcPct val="80000"/>
              </a:lnSpc>
              <a:buFontTx/>
              <a:buNone/>
              <a:defRPr/>
            </a:pPr>
            <a:endParaRPr lang="en-US" sz="1400" dirty="0" smtClean="0"/>
          </a:p>
          <a:p>
            <a:pPr marL="609600" indent="-609600" algn="l" eaLnBrk="1" hangingPunct="1">
              <a:lnSpc>
                <a:spcPct val="80000"/>
              </a:lnSpc>
              <a:buFontTx/>
              <a:buNone/>
              <a:defRPr/>
            </a:pPr>
            <a:r>
              <a:rPr lang="en-US" sz="1400" dirty="0" smtClean="0"/>
              <a:t>	</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4151984030"/>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ctrTitle"/>
          </p:nvPr>
        </p:nvSpPr>
        <p:spPr>
          <a:xfrm>
            <a:off x="685800" y="381000"/>
            <a:ext cx="7772400" cy="685800"/>
          </a:xfrm>
        </p:spPr>
        <p:txBody>
          <a:bodyPr/>
          <a:lstStyle/>
          <a:p>
            <a:pPr eaLnBrk="1" hangingPunct="1">
              <a:defRPr/>
            </a:pPr>
            <a:r>
              <a:rPr lang="en-US" sz="2000" b="1" smtClean="0">
                <a:solidFill>
                  <a:srgbClr val="FFCC00"/>
                </a:solidFill>
              </a:rPr>
              <a:t>MODALIDADES DEL CONTRATO DE TRABAJO</a:t>
            </a:r>
          </a:p>
        </p:txBody>
      </p:sp>
      <p:sp>
        <p:nvSpPr>
          <p:cNvPr id="68611" name="Rectangle 3"/>
          <p:cNvSpPr>
            <a:spLocks noGrp="1" noChangeArrowheads="1"/>
          </p:cNvSpPr>
          <p:nvPr>
            <p:ph type="subTitle" idx="1"/>
          </p:nvPr>
        </p:nvSpPr>
        <p:spPr>
          <a:xfrm>
            <a:off x="685800" y="1371600"/>
            <a:ext cx="7772400" cy="4876800"/>
          </a:xfrm>
        </p:spPr>
        <p:txBody>
          <a:bodyPr/>
          <a:lstStyle/>
          <a:p>
            <a:pPr marL="609600" indent="-609600" algn="l" eaLnBrk="1" hangingPunct="1">
              <a:defRPr/>
            </a:pPr>
            <a:r>
              <a:rPr lang="en-US" sz="1800" b="1" dirty="0" smtClean="0">
                <a:solidFill>
                  <a:srgbClr val="00FF00"/>
                </a:solidFill>
                <a:effectLst>
                  <a:outerShdw blurRad="38100" dist="38100" dir="2700000" algn="tl">
                    <a:srgbClr val="000000">
                      <a:alpha val="43137"/>
                    </a:srgbClr>
                  </a:outerShdw>
                </a:effectLst>
              </a:rPr>
              <a:t>SUJETOS DEL CONTRATO DE TRABAJO</a:t>
            </a:r>
          </a:p>
          <a:p>
            <a:pPr marL="609600" indent="-609600" algn="l" eaLnBrk="1" hangingPunct="1">
              <a:defRPr/>
            </a:pPr>
            <a:r>
              <a:rPr lang="en-US" sz="1800" b="1" dirty="0" err="1" smtClean="0">
                <a:solidFill>
                  <a:srgbClr val="FFFF00"/>
                </a:solidFill>
                <a:effectLst>
                  <a:outerShdw blurRad="38100" dist="38100" dir="2700000" algn="tl">
                    <a:srgbClr val="000000">
                      <a:alpha val="43137"/>
                    </a:srgbClr>
                  </a:outerShdw>
                </a:effectLst>
              </a:rPr>
              <a:t>Empleador</a:t>
            </a:r>
            <a:endParaRPr lang="en-US" sz="1800" b="1" dirty="0" smtClean="0">
              <a:solidFill>
                <a:srgbClr val="FFFF00"/>
              </a:solidFill>
              <a:effectLst>
                <a:outerShdw blurRad="38100" dist="38100" dir="2700000" algn="tl">
                  <a:srgbClr val="000000">
                    <a:alpha val="43137"/>
                  </a:srgbClr>
                </a:outerShdw>
              </a:effectLst>
            </a:endParaRPr>
          </a:p>
          <a:p>
            <a:pPr marL="609600" indent="-609600" algn="l" eaLnBrk="1" hangingPunct="1">
              <a:defRPr/>
            </a:pPr>
            <a:r>
              <a:rPr lang="en-US" sz="1800" b="1" dirty="0" smtClean="0">
                <a:solidFill>
                  <a:srgbClr val="00FFCC"/>
                </a:solidFill>
                <a:effectLst>
                  <a:outerShdw blurRad="38100" dist="38100" dir="2700000" algn="tl">
                    <a:srgbClr val="000000">
                      <a:alpha val="43137"/>
                    </a:srgbClr>
                  </a:outerShdw>
                </a:effectLst>
              </a:rPr>
              <a:t>Art. 26 LCT: </a:t>
            </a:r>
            <a:r>
              <a:rPr lang="en-US" sz="1800" dirty="0" smtClean="0">
                <a:effectLst>
                  <a:outerShdw blurRad="38100" dist="38100" dir="2700000" algn="tl">
                    <a:srgbClr val="000000">
                      <a:alpha val="43137"/>
                    </a:srgbClr>
                  </a:outerShdw>
                </a:effectLst>
              </a:rPr>
              <a:t>Se </a:t>
            </a:r>
            <a:r>
              <a:rPr lang="en-US" sz="1800" dirty="0" err="1" smtClean="0">
                <a:effectLst>
                  <a:outerShdw blurRad="38100" dist="38100" dir="2700000" algn="tl">
                    <a:srgbClr val="000000">
                      <a:alpha val="43137"/>
                    </a:srgbClr>
                  </a:outerShdw>
                </a:effectLst>
              </a:rPr>
              <a:t>considera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empledor</a:t>
            </a:r>
            <a:r>
              <a:rPr lang="en-US" sz="1800" dirty="0" smtClean="0">
                <a:effectLst>
                  <a:outerShdw blurRad="38100" dist="38100" dir="2700000" algn="tl">
                    <a:srgbClr val="000000">
                      <a:alpha val="43137"/>
                    </a:srgbClr>
                  </a:outerShdw>
                </a:effectLst>
              </a:rPr>
              <a:t> a la persona </a:t>
            </a:r>
            <a:r>
              <a:rPr lang="en-US" sz="1800" dirty="0" err="1" smtClean="0">
                <a:effectLst>
                  <a:outerShdw blurRad="38100" dist="38100" dir="2700000" algn="tl">
                    <a:srgbClr val="000000">
                      <a:alpha val="43137"/>
                    </a:srgbClr>
                  </a:outerShdw>
                </a:effectLst>
              </a:rPr>
              <a:t>física</a:t>
            </a:r>
            <a:r>
              <a:rPr lang="en-US" sz="1800" dirty="0" smtClean="0">
                <a:effectLst>
                  <a:outerShdw blurRad="38100" dist="38100" dir="2700000" algn="tl">
                    <a:srgbClr val="000000">
                      <a:alpha val="43137"/>
                    </a:srgbClr>
                  </a:outerShdw>
                </a:effectLst>
              </a:rPr>
              <a:t> o </a:t>
            </a:r>
            <a:r>
              <a:rPr lang="en-US" sz="1800" dirty="0" err="1" smtClean="0">
                <a:effectLst>
                  <a:outerShdw blurRad="38100" dist="38100" dir="2700000" algn="tl">
                    <a:srgbClr val="000000">
                      <a:alpha val="43137"/>
                    </a:srgbClr>
                  </a:outerShdw>
                </a:effectLst>
              </a:rPr>
              <a:t>conjunto</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ellas</a:t>
            </a:r>
            <a:r>
              <a:rPr lang="en-US" sz="1800" dirty="0" smtClean="0">
                <a:effectLst>
                  <a:outerShdw blurRad="38100" dist="38100" dir="2700000" algn="tl">
                    <a:srgbClr val="000000">
                      <a:alpha val="43137"/>
                    </a:srgbClr>
                  </a:outerShdw>
                </a:effectLst>
              </a:rPr>
              <a:t>, o </a:t>
            </a:r>
          </a:p>
          <a:p>
            <a:pPr marL="609600" indent="-609600" algn="l" eaLnBrk="1" hangingPunct="1">
              <a:defRPr/>
            </a:pPr>
            <a:r>
              <a:rPr lang="en-US" sz="1800" dirty="0" err="1" smtClean="0">
                <a:effectLst>
                  <a:outerShdw blurRad="38100" dist="38100" dir="2700000" algn="tl">
                    <a:srgbClr val="000000">
                      <a:alpha val="43137"/>
                    </a:srgbClr>
                  </a:outerShdw>
                </a:effectLst>
              </a:rPr>
              <a:t>jurídica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tenga</a:t>
            </a:r>
            <a:r>
              <a:rPr lang="en-US" sz="1800" dirty="0" smtClean="0">
                <a:effectLst>
                  <a:outerShdw blurRad="38100" dist="38100" dir="2700000" algn="tl">
                    <a:srgbClr val="000000">
                      <a:alpha val="43137"/>
                    </a:srgbClr>
                  </a:outerShdw>
                </a:effectLst>
              </a:rPr>
              <a:t> o no </a:t>
            </a:r>
            <a:r>
              <a:rPr lang="en-US" sz="1800" dirty="0" err="1" smtClean="0">
                <a:effectLst>
                  <a:outerShdw blurRad="38100" dist="38100" dir="2700000" algn="tl">
                    <a:srgbClr val="000000">
                      <a:alpha val="43137"/>
                    </a:srgbClr>
                  </a:outerShdw>
                </a:effectLst>
              </a:rPr>
              <a:t>personalidad</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jurídica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propia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que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requiera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servicios</a:t>
            </a:r>
            <a:r>
              <a:rPr lang="en-US" sz="1800" dirty="0" smtClean="0">
                <a:effectLst>
                  <a:outerShdw blurRad="38100" dist="38100" dir="2700000" algn="tl">
                    <a:srgbClr val="000000">
                      <a:alpha val="43137"/>
                    </a:srgbClr>
                  </a:outerShdw>
                </a:effectLst>
              </a:rPr>
              <a:t> de un </a:t>
            </a:r>
          </a:p>
          <a:p>
            <a:pPr marL="609600" indent="-609600" algn="l" eaLnBrk="1" hangingPunct="1">
              <a:defRPr/>
            </a:pPr>
            <a:r>
              <a:rPr lang="en-US" sz="1800" dirty="0" err="1" smtClean="0">
                <a:effectLst>
                  <a:outerShdw blurRad="38100" dist="38100" dir="2700000" algn="tl">
                    <a:srgbClr val="000000">
                      <a:alpha val="43137"/>
                    </a:srgbClr>
                  </a:outerShdw>
                </a:effectLst>
              </a:rPr>
              <a:t>trabajador</a:t>
            </a:r>
            <a:r>
              <a:rPr lang="en-US" sz="1800" dirty="0" smtClean="0">
                <a:effectLst>
                  <a:outerShdw blurRad="38100" dist="38100" dir="2700000" algn="tl">
                    <a:srgbClr val="000000">
                      <a:alpha val="43137"/>
                    </a:srgbClr>
                  </a:outerShdw>
                </a:effectLst>
              </a:rPr>
              <a:t>.</a:t>
            </a:r>
          </a:p>
          <a:p>
            <a:pPr marL="609600" indent="-609600" algn="l" eaLnBrk="1" hangingPunct="1">
              <a:defRPr/>
            </a:pPr>
            <a:endParaRPr lang="en-US" sz="1800" dirty="0" smtClean="0">
              <a:effectLst>
                <a:outerShdw blurRad="38100" dist="38100" dir="2700000" algn="tl">
                  <a:srgbClr val="000000">
                    <a:alpha val="43137"/>
                  </a:srgbClr>
                </a:outerShdw>
              </a:effectLst>
            </a:endParaRPr>
          </a:p>
          <a:p>
            <a:pPr marL="609600" indent="-609600" algn="l" eaLnBrk="1" hangingPunct="1">
              <a:defRPr/>
            </a:pPr>
            <a:r>
              <a:rPr lang="en-US" sz="1800" b="1" dirty="0" err="1" smtClean="0">
                <a:solidFill>
                  <a:srgbClr val="FFFF00"/>
                </a:solidFill>
                <a:effectLst>
                  <a:outerShdw blurRad="38100" dist="38100" dir="2700000" algn="tl">
                    <a:srgbClr val="000000">
                      <a:alpha val="43137"/>
                    </a:srgbClr>
                  </a:outerShdw>
                </a:effectLst>
              </a:rPr>
              <a:t>Trabajador</a:t>
            </a:r>
            <a:endParaRPr lang="en-US" sz="1800" b="1" dirty="0" smtClean="0">
              <a:solidFill>
                <a:srgbClr val="FFFF00"/>
              </a:solidFill>
              <a:effectLst>
                <a:outerShdw blurRad="38100" dist="38100" dir="2700000" algn="tl">
                  <a:srgbClr val="000000">
                    <a:alpha val="43137"/>
                  </a:srgbClr>
                </a:outerShdw>
              </a:effectLst>
            </a:endParaRPr>
          </a:p>
          <a:p>
            <a:pPr marL="609600" indent="-609600" algn="l" eaLnBrk="1" hangingPunct="1">
              <a:defRPr/>
            </a:pPr>
            <a:r>
              <a:rPr lang="en-US" sz="1800" b="1" dirty="0" smtClean="0">
                <a:solidFill>
                  <a:srgbClr val="00FFCC"/>
                </a:solidFill>
                <a:effectLst>
                  <a:outerShdw blurRad="38100" dist="38100" dir="2700000" algn="tl">
                    <a:srgbClr val="000000">
                      <a:alpha val="43137"/>
                    </a:srgbClr>
                  </a:outerShdw>
                </a:effectLst>
              </a:rPr>
              <a:t>Art. 25 LCT –</a:t>
            </a:r>
            <a:r>
              <a:rPr lang="en-US" sz="1800" dirty="0" smtClean="0">
                <a:solidFill>
                  <a:srgbClr val="00FFCC"/>
                </a:solidFill>
                <a:effectLst>
                  <a:outerShdw blurRad="38100" dist="38100" dir="2700000" algn="tl">
                    <a:srgbClr val="000000">
                      <a:alpha val="43137"/>
                    </a:srgbClr>
                  </a:outerShdw>
                </a:effectLst>
              </a:rPr>
              <a:t> </a:t>
            </a:r>
            <a:r>
              <a:rPr lang="en-US" sz="1800" dirty="0" smtClean="0">
                <a:effectLst>
                  <a:outerShdw blurRad="38100" dist="38100" dir="2700000" algn="tl">
                    <a:srgbClr val="000000">
                      <a:alpha val="43137"/>
                    </a:srgbClr>
                  </a:outerShdw>
                </a:effectLst>
              </a:rPr>
              <a:t>Se </a:t>
            </a:r>
            <a:r>
              <a:rPr lang="en-US" sz="1800" dirty="0" err="1" smtClean="0">
                <a:effectLst>
                  <a:outerShdw blurRad="38100" dist="38100" dir="2700000" algn="tl">
                    <a:srgbClr val="000000">
                      <a:alpha val="43137"/>
                    </a:srgbClr>
                  </a:outerShdw>
                </a:effectLst>
              </a:rPr>
              <a:t>considera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trabajador</a:t>
            </a:r>
            <a:r>
              <a:rPr lang="en-US" sz="1800" dirty="0" smtClean="0">
                <a:effectLst>
                  <a:outerShdw blurRad="38100" dist="38100" dir="2700000" algn="tl">
                    <a:srgbClr val="000000">
                      <a:alpha val="43137"/>
                    </a:srgbClr>
                  </a:outerShdw>
                </a:effectLst>
              </a:rPr>
              <a:t> a los fines de </a:t>
            </a:r>
            <a:r>
              <a:rPr lang="en-US" sz="1800" dirty="0" err="1" smtClean="0">
                <a:effectLst>
                  <a:outerShdw blurRad="38100" dist="38100" dir="2700000" algn="tl">
                    <a:srgbClr val="000000">
                      <a:alpha val="43137"/>
                    </a:srgbClr>
                  </a:outerShdw>
                </a:effectLst>
              </a:rPr>
              <a:t>esta</a:t>
            </a:r>
            <a:r>
              <a:rPr lang="en-US" sz="1800" dirty="0" smtClean="0">
                <a:effectLst>
                  <a:outerShdw blurRad="38100" dist="38100" dir="2700000" algn="tl">
                    <a:srgbClr val="000000">
                      <a:alpha val="43137"/>
                    </a:srgbClr>
                  </a:outerShdw>
                </a:effectLst>
              </a:rPr>
              <a:t> ley, a la persona </a:t>
            </a:r>
            <a:r>
              <a:rPr lang="en-US" sz="1800" dirty="0" err="1" smtClean="0">
                <a:effectLst>
                  <a:outerShdw blurRad="38100" dist="38100" dir="2700000" algn="tl">
                    <a:srgbClr val="000000">
                      <a:alpha val="43137"/>
                    </a:srgbClr>
                  </a:outerShdw>
                </a:effectLst>
              </a:rPr>
              <a:t>física</a:t>
            </a:r>
            <a:r>
              <a:rPr lang="en-US" sz="1800" dirty="0" smtClean="0">
                <a:effectLst>
                  <a:outerShdw blurRad="38100" dist="38100" dir="2700000" algn="tl">
                    <a:srgbClr val="000000">
                      <a:alpha val="43137"/>
                    </a:srgbClr>
                  </a:outerShdw>
                </a:effectLst>
              </a:rPr>
              <a:t> </a:t>
            </a:r>
          </a:p>
          <a:p>
            <a:pPr marL="609600" indent="-609600" algn="l" eaLnBrk="1" hangingPunct="1">
              <a:defRPr/>
            </a:pPr>
            <a:r>
              <a:rPr lang="en-US" sz="1800" dirty="0" err="1" smtClean="0">
                <a:effectLst>
                  <a:outerShdw blurRad="38100" dist="38100" dir="2700000" algn="tl">
                    <a:srgbClr val="000000">
                      <a:alpha val="43137"/>
                    </a:srgbClr>
                  </a:outerShdw>
                </a:effectLst>
              </a:rPr>
              <a:t>que</a:t>
            </a:r>
            <a:r>
              <a:rPr lang="en-US" sz="1800" dirty="0" smtClean="0">
                <a:effectLst>
                  <a:outerShdw blurRad="38100" dist="38100" dir="2700000" algn="tl">
                    <a:srgbClr val="000000">
                      <a:alpha val="43137"/>
                    </a:srgbClr>
                  </a:outerShdw>
                </a:effectLst>
              </a:rPr>
              <a:t> se </a:t>
            </a:r>
            <a:r>
              <a:rPr lang="en-US" sz="1800" dirty="0" err="1" smtClean="0">
                <a:effectLst>
                  <a:outerShdw blurRad="38100" dist="38100" dir="2700000" algn="tl">
                    <a:srgbClr val="000000">
                      <a:alpha val="43137"/>
                    </a:srgbClr>
                  </a:outerShdw>
                </a:effectLst>
              </a:rPr>
              <a:t>obligue</a:t>
            </a:r>
            <a:r>
              <a:rPr lang="en-US" sz="1800" dirty="0" smtClean="0">
                <a:effectLst>
                  <a:outerShdw blurRad="38100" dist="38100" dir="2700000" algn="tl">
                    <a:srgbClr val="000000">
                      <a:alpha val="43137"/>
                    </a:srgbClr>
                  </a:outerShdw>
                </a:effectLst>
              </a:rPr>
              <a:t> o </a:t>
            </a:r>
            <a:r>
              <a:rPr lang="en-US" sz="1800" dirty="0" err="1" smtClean="0">
                <a:effectLst>
                  <a:outerShdw blurRad="38100" dist="38100" dir="2700000" algn="tl">
                    <a:srgbClr val="000000">
                      <a:alpha val="43137"/>
                    </a:srgbClr>
                  </a:outerShdw>
                </a:effectLst>
              </a:rPr>
              <a:t>preste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servicios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bajo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contrato</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trabajo</a:t>
            </a:r>
            <a:r>
              <a:rPr lang="en-US" sz="1800" dirty="0" smtClean="0">
                <a:effectLst>
                  <a:outerShdw blurRad="38100" dist="38100" dir="2700000" algn="tl">
                    <a:srgbClr val="000000">
                      <a:alpha val="43137"/>
                    </a:srgbClr>
                  </a:outerShdw>
                </a:effectLst>
              </a:rPr>
              <a:t> a </a:t>
            </a:r>
            <a:r>
              <a:rPr lang="en-US" sz="1800" dirty="0" err="1" smtClean="0">
                <a:effectLst>
                  <a:outerShdw blurRad="38100" dist="38100" dir="2700000" algn="tl">
                    <a:srgbClr val="000000">
                      <a:alpha val="43137"/>
                    </a:srgbClr>
                  </a:outerShdw>
                </a:effectLst>
              </a:rPr>
              <a:t>través</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una</a:t>
            </a:r>
            <a:r>
              <a:rPr lang="en-US" sz="1800" dirty="0" smtClean="0">
                <a:effectLst>
                  <a:outerShdw blurRad="38100" dist="38100" dir="2700000" algn="tl">
                    <a:srgbClr val="000000">
                      <a:alpha val="43137"/>
                    </a:srgbClr>
                  </a:outerShdw>
                </a:effectLst>
              </a:rPr>
              <a:t> </a:t>
            </a:r>
          </a:p>
          <a:p>
            <a:pPr marL="609600" indent="-609600" algn="l" eaLnBrk="1" hangingPunct="1">
              <a:defRPr/>
            </a:pPr>
            <a:r>
              <a:rPr lang="en-US" sz="1800" dirty="0" err="1" smtClean="0">
                <a:effectLst>
                  <a:outerShdw blurRad="38100" dist="38100" dir="2700000" algn="tl">
                    <a:srgbClr val="000000">
                      <a:alpha val="43137"/>
                    </a:srgbClr>
                  </a:outerShdw>
                </a:effectLst>
              </a:rPr>
              <a:t>relación</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Laboral</a:t>
            </a:r>
            <a:endParaRPr lang="en-US" sz="1800" dirty="0" smtClean="0">
              <a:effectLst>
                <a:outerShdw blurRad="38100" dist="38100" dir="2700000" algn="tl">
                  <a:srgbClr val="000000">
                    <a:alpha val="43137"/>
                  </a:srgbClr>
                </a:outerShdw>
              </a:effectLst>
            </a:endParaRPr>
          </a:p>
          <a:p>
            <a:pPr marL="609600" indent="-609600" algn="l" eaLnBrk="1" hangingPunct="1">
              <a:defRPr/>
            </a:pPr>
            <a:endParaRPr lang="en-US" sz="1600" dirty="0" smtClean="0"/>
          </a:p>
          <a:p>
            <a:pPr marL="609600" indent="-609600" algn="l" eaLnBrk="1" hangingPunct="1">
              <a:defRPr/>
            </a:pPr>
            <a:endParaRPr lang="en-US" sz="1600" dirty="0" smtClean="0"/>
          </a:p>
          <a:p>
            <a:pPr marL="609600" indent="-609600" algn="l" eaLnBrk="1" hangingPunct="1">
              <a:defRPr/>
            </a:pPr>
            <a:endParaRPr lang="en-US" sz="1600" dirty="0" smtClean="0"/>
          </a:p>
          <a:p>
            <a:pPr marL="609600" indent="-609600" algn="l" eaLnBrk="1" hangingPunct="1">
              <a:defRPr/>
            </a:pPr>
            <a:endParaRPr lang="en-US" sz="1600" dirty="0" smtClean="0"/>
          </a:p>
          <a:p>
            <a:pPr marL="609600" indent="-609600" algn="l" eaLnBrk="1" hangingPunct="1">
              <a:defRPr/>
            </a:pP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839137303"/>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ctrTitle"/>
          </p:nvPr>
        </p:nvSpPr>
        <p:spPr>
          <a:xfrm>
            <a:off x="685800" y="381000"/>
            <a:ext cx="7772400" cy="685800"/>
          </a:xfrm>
        </p:spPr>
        <p:txBody>
          <a:bodyPr/>
          <a:lstStyle/>
          <a:p>
            <a:pPr eaLnBrk="1" hangingPunct="1">
              <a:defRPr/>
            </a:pPr>
            <a:r>
              <a:rPr lang="en-US" sz="2000" b="1" smtClean="0">
                <a:solidFill>
                  <a:srgbClr val="FFCC00"/>
                </a:solidFill>
              </a:rPr>
              <a:t>MODALIDADES DEL CONTRATO DE TRABAJO</a:t>
            </a:r>
          </a:p>
        </p:txBody>
      </p:sp>
      <p:sp>
        <p:nvSpPr>
          <p:cNvPr id="74755" name="Rectangle 3"/>
          <p:cNvSpPr>
            <a:spLocks noGrp="1" noChangeArrowheads="1"/>
          </p:cNvSpPr>
          <p:nvPr>
            <p:ph type="subTitle" idx="1"/>
          </p:nvPr>
        </p:nvSpPr>
        <p:spPr>
          <a:xfrm>
            <a:off x="685800" y="1371600"/>
            <a:ext cx="7772400" cy="4876800"/>
          </a:xfrm>
        </p:spPr>
        <p:txBody>
          <a:bodyPr/>
          <a:lstStyle/>
          <a:p>
            <a:pPr marL="609600" indent="-609600" algn="l" eaLnBrk="1" hangingPunct="1">
              <a:defRPr/>
            </a:pPr>
            <a:r>
              <a:rPr lang="en-US" sz="1800" b="1" dirty="0" smtClean="0">
                <a:solidFill>
                  <a:srgbClr val="00FF00"/>
                </a:solidFill>
                <a:effectLst>
                  <a:outerShdw blurRad="38100" dist="38100" dir="2700000" algn="tl">
                    <a:srgbClr val="000000">
                      <a:alpha val="43137"/>
                    </a:srgbClr>
                  </a:outerShdw>
                </a:effectLst>
              </a:rPr>
              <a:t>PRESUNCIÓN DE EXISTENCIA DEL CONTRATO DE TRABAJO</a:t>
            </a:r>
          </a:p>
          <a:p>
            <a:pPr marL="609600" indent="-609600" algn="l" eaLnBrk="1" hangingPunct="1">
              <a:defRPr/>
            </a:pPr>
            <a:endParaRPr lang="en-US" sz="1800" b="1" dirty="0" smtClean="0">
              <a:effectLst>
                <a:outerShdw blurRad="38100" dist="38100" dir="2700000" algn="tl">
                  <a:srgbClr val="000000">
                    <a:alpha val="43137"/>
                  </a:srgbClr>
                </a:outerShdw>
              </a:effectLst>
            </a:endParaRPr>
          </a:p>
          <a:p>
            <a:pPr marL="609600" indent="-609600" algn="l" eaLnBrk="1" hangingPunct="1">
              <a:defRPr/>
            </a:pPr>
            <a:r>
              <a:rPr lang="en-US" sz="1800" b="1" dirty="0" smtClean="0">
                <a:solidFill>
                  <a:srgbClr val="00FFCC"/>
                </a:solidFill>
                <a:effectLst>
                  <a:outerShdw blurRad="38100" dist="38100" dir="2700000" algn="tl">
                    <a:srgbClr val="000000">
                      <a:alpha val="43137"/>
                    </a:srgbClr>
                  </a:outerShdw>
                </a:effectLst>
              </a:rPr>
              <a:t>Art. 23 LCT –</a:t>
            </a:r>
            <a:r>
              <a:rPr lang="en-US" sz="1800" dirty="0" smtClean="0">
                <a:solidFill>
                  <a:srgbClr val="00FFCC"/>
                </a:solidFill>
                <a:effectLst>
                  <a:outerShdw blurRad="38100" dist="38100" dir="2700000" algn="tl">
                    <a:srgbClr val="000000">
                      <a:alpha val="43137"/>
                    </a:srgbClr>
                  </a:outerShdw>
                </a:effectLst>
              </a:rPr>
              <a:t> </a:t>
            </a:r>
            <a:r>
              <a:rPr lang="en-US" sz="1800" dirty="0" smtClean="0">
                <a:effectLst>
                  <a:outerShdw blurRad="38100" dist="38100" dir="2700000" algn="tl">
                    <a:srgbClr val="000000">
                      <a:alpha val="43137"/>
                    </a:srgbClr>
                  </a:outerShdw>
                </a:effectLst>
              </a:rPr>
              <a:t>El </a:t>
            </a:r>
            <a:r>
              <a:rPr lang="en-US" sz="1800" dirty="0" err="1" smtClean="0">
                <a:effectLst>
                  <a:outerShdw blurRad="38100" dist="38100" dir="2700000" algn="tl">
                    <a:srgbClr val="000000">
                      <a:alpha val="43137"/>
                    </a:srgbClr>
                  </a:outerShdw>
                </a:effectLst>
              </a:rPr>
              <a:t>hecho</a:t>
            </a:r>
            <a:r>
              <a:rPr lang="en-US" sz="1800" dirty="0" smtClean="0">
                <a:effectLst>
                  <a:outerShdw blurRad="38100" dist="38100" dir="2700000" algn="tl">
                    <a:srgbClr val="000000">
                      <a:alpha val="43137"/>
                    </a:srgbClr>
                  </a:outerShdw>
                </a:effectLst>
              </a:rPr>
              <a:t> de la </a:t>
            </a:r>
            <a:r>
              <a:rPr lang="en-US" sz="1800" dirty="0" err="1" smtClean="0">
                <a:effectLst>
                  <a:outerShdw blurRad="38100" dist="38100" dir="2700000" algn="tl">
                    <a:srgbClr val="000000">
                      <a:alpha val="43137"/>
                    </a:srgbClr>
                  </a:outerShdw>
                </a:effectLst>
              </a:rPr>
              <a:t>prestación</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servicios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hace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presumir</a:t>
            </a:r>
            <a:r>
              <a:rPr lang="en-US" sz="1800" dirty="0" smtClean="0">
                <a:effectLst>
                  <a:outerShdw blurRad="38100" dist="38100" dir="2700000" algn="tl">
                    <a:srgbClr val="000000">
                      <a:alpha val="43137"/>
                    </a:srgbClr>
                  </a:outerShdw>
                </a:effectLst>
              </a:rPr>
              <a:t> la </a:t>
            </a:r>
            <a:r>
              <a:rPr lang="en-US" sz="1800" dirty="0" err="1" smtClean="0">
                <a:effectLst>
                  <a:outerShdw blurRad="38100" dist="38100" dir="2700000" algn="tl">
                    <a:srgbClr val="000000">
                      <a:alpha val="43137"/>
                    </a:srgbClr>
                  </a:outerShdw>
                </a:effectLst>
              </a:rPr>
              <a:t>existencia</a:t>
            </a:r>
            <a:r>
              <a:rPr lang="en-US" sz="1800" dirty="0" smtClean="0">
                <a:effectLst>
                  <a:outerShdw blurRad="38100" dist="38100" dir="2700000" algn="tl">
                    <a:srgbClr val="000000">
                      <a:alpha val="43137"/>
                    </a:srgbClr>
                  </a:outerShdw>
                </a:effectLst>
              </a:rPr>
              <a:t> </a:t>
            </a:r>
          </a:p>
          <a:p>
            <a:pPr marL="609600" indent="-609600" algn="l" eaLnBrk="1" hangingPunct="1">
              <a:defRPr/>
            </a:pPr>
            <a:r>
              <a:rPr lang="en-US" sz="1800" dirty="0" smtClean="0">
                <a:effectLst>
                  <a:outerShdw blurRad="38100" dist="38100" dir="2700000" algn="tl">
                    <a:srgbClr val="000000">
                      <a:alpha val="43137"/>
                    </a:srgbClr>
                  </a:outerShdw>
                </a:effectLst>
              </a:rPr>
              <a:t>de un </a:t>
            </a:r>
            <a:r>
              <a:rPr lang="en-US" sz="1800" dirty="0" err="1" smtClean="0">
                <a:effectLst>
                  <a:outerShdw blurRad="38100" dist="38100" dir="2700000" algn="tl">
                    <a:srgbClr val="000000">
                      <a:alpha val="43137"/>
                    </a:srgbClr>
                  </a:outerShdw>
                </a:effectLst>
              </a:rPr>
              <a:t>contrato</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trabajo</a:t>
            </a:r>
            <a:r>
              <a:rPr lang="en-US" sz="1800" dirty="0" smtClean="0">
                <a:effectLst>
                  <a:outerShdw blurRad="38100" dist="38100" dir="2700000" algn="tl">
                    <a:srgbClr val="000000">
                      <a:alpha val="43137"/>
                    </a:srgbClr>
                  </a:outerShdw>
                </a:effectLst>
              </a:rPr>
              <a:t>, salvo </a:t>
            </a:r>
            <a:r>
              <a:rPr lang="en-US" sz="1800" dirty="0" err="1" smtClean="0">
                <a:effectLst>
                  <a:outerShdw blurRad="38100" dist="38100" dir="2700000" algn="tl">
                    <a:srgbClr val="000000">
                      <a:alpha val="43137"/>
                    </a:srgbClr>
                  </a:outerShdw>
                </a:effectLst>
              </a:rPr>
              <a:t>que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por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las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circunstancias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las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relaciones</a:t>
            </a:r>
            <a:r>
              <a:rPr lang="en-US" sz="1800" dirty="0" smtClean="0">
                <a:effectLst>
                  <a:outerShdw blurRad="38100" dist="38100" dir="2700000" algn="tl">
                    <a:srgbClr val="000000">
                      <a:alpha val="43137"/>
                    </a:srgbClr>
                  </a:outerShdw>
                </a:effectLst>
              </a:rPr>
              <a:t> o </a:t>
            </a:r>
          </a:p>
          <a:p>
            <a:pPr marL="609600" indent="-609600" algn="l" eaLnBrk="1" hangingPunct="1">
              <a:defRPr/>
            </a:pPr>
            <a:r>
              <a:rPr lang="en-US" sz="1800" dirty="0" err="1" smtClean="0">
                <a:effectLst>
                  <a:outerShdw blurRad="38100" dist="38100" dir="2700000" algn="tl">
                    <a:srgbClr val="000000">
                      <a:alpha val="43137"/>
                    </a:srgbClr>
                  </a:outerShdw>
                </a:effectLst>
              </a:rPr>
              <a:t>causas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que</a:t>
            </a:r>
            <a:r>
              <a:rPr lang="en-US" sz="1800" dirty="0" smtClean="0">
                <a:effectLst>
                  <a:outerShdw blurRad="38100" dist="38100" dir="2700000" algn="tl">
                    <a:srgbClr val="000000">
                      <a:alpha val="43137"/>
                    </a:srgbClr>
                  </a:outerShdw>
                </a:effectLst>
              </a:rPr>
              <a:t> lo </a:t>
            </a:r>
            <a:r>
              <a:rPr lang="en-US" sz="1800" dirty="0" err="1" smtClean="0">
                <a:effectLst>
                  <a:outerShdw blurRad="38100" dist="38100" dir="2700000" algn="tl">
                    <a:srgbClr val="000000">
                      <a:alpha val="43137"/>
                    </a:srgbClr>
                  </a:outerShdw>
                </a:effectLst>
              </a:rPr>
              <a:t>motiven</a:t>
            </a:r>
            <a:r>
              <a:rPr lang="en-US" sz="1800" dirty="0" smtClean="0">
                <a:effectLst>
                  <a:outerShdw blurRad="38100" dist="38100" dir="2700000" algn="tl">
                    <a:srgbClr val="000000">
                      <a:alpha val="43137"/>
                    </a:srgbClr>
                  </a:outerShdw>
                </a:effectLst>
              </a:rPr>
              <a:t> se </a:t>
            </a:r>
            <a:r>
              <a:rPr lang="en-US" sz="1800" dirty="0" err="1" smtClean="0">
                <a:effectLst>
                  <a:outerShdw blurRad="38100" dist="38100" dir="2700000" algn="tl">
                    <a:srgbClr val="000000">
                      <a:alpha val="43137"/>
                    </a:srgbClr>
                  </a:outerShdw>
                </a:effectLst>
              </a:rPr>
              <a:t>demostrase</a:t>
            </a:r>
            <a:r>
              <a:rPr lang="en-US" sz="1800" dirty="0" smtClean="0">
                <a:effectLst>
                  <a:outerShdw blurRad="38100" dist="38100" dir="2700000" algn="tl">
                    <a:srgbClr val="000000">
                      <a:alpha val="43137"/>
                    </a:srgbClr>
                  </a:outerShdw>
                </a:effectLst>
              </a:rPr>
              <a:t> lo </a:t>
            </a:r>
            <a:r>
              <a:rPr lang="en-US" sz="1800" dirty="0" err="1" smtClean="0">
                <a:effectLst>
                  <a:outerShdw blurRad="38100" dist="38100" dir="2700000" algn="tl">
                    <a:srgbClr val="000000">
                      <a:alpha val="43137"/>
                    </a:srgbClr>
                  </a:outerShdw>
                </a:effectLst>
              </a:rPr>
              <a:t>contrario</a:t>
            </a:r>
            <a:r>
              <a:rPr lang="en-US" sz="1800" dirty="0" smtClean="0">
                <a:effectLst>
                  <a:outerShdw blurRad="38100" dist="38100" dir="2700000" algn="tl">
                    <a:srgbClr val="000000">
                      <a:alpha val="43137"/>
                    </a:srgbClr>
                  </a:outerShdw>
                </a:effectLst>
              </a:rPr>
              <a:t>.</a:t>
            </a:r>
          </a:p>
          <a:p>
            <a:pPr marL="609600" indent="-609600" algn="l" eaLnBrk="1" hangingPunct="1">
              <a:defRPr/>
            </a:pPr>
            <a:endParaRPr lang="en-US" sz="1800" dirty="0" smtClean="0">
              <a:effectLst>
                <a:outerShdw blurRad="38100" dist="38100" dir="2700000" algn="tl">
                  <a:srgbClr val="000000">
                    <a:alpha val="43137"/>
                  </a:srgbClr>
                </a:outerShdw>
              </a:effectLst>
            </a:endParaRPr>
          </a:p>
          <a:p>
            <a:pPr marL="609600" indent="-609600" algn="l" eaLnBrk="1" hangingPunct="1">
              <a:defRPr/>
            </a:pPr>
            <a:r>
              <a:rPr lang="en-US" sz="1800" dirty="0" err="1" smtClean="0">
                <a:effectLst>
                  <a:outerShdw blurRad="38100" dist="38100" dir="2700000" algn="tl">
                    <a:srgbClr val="000000">
                      <a:alpha val="43137"/>
                    </a:srgbClr>
                  </a:outerShdw>
                </a:effectLst>
              </a:rPr>
              <a:t>Esa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presunción</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operará</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igualmente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aún</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cuando</a:t>
            </a:r>
            <a:r>
              <a:rPr lang="en-US" sz="1800" dirty="0" smtClean="0">
                <a:effectLst>
                  <a:outerShdw blurRad="38100" dist="38100" dir="2700000" algn="tl">
                    <a:srgbClr val="000000">
                      <a:alpha val="43137"/>
                    </a:srgbClr>
                  </a:outerShdw>
                </a:effectLst>
              </a:rPr>
              <a:t> se </a:t>
            </a:r>
            <a:r>
              <a:rPr lang="en-US" sz="1800" dirty="0" err="1" smtClean="0">
                <a:effectLst>
                  <a:outerShdw blurRad="38100" dist="38100" dir="2700000" algn="tl">
                    <a:srgbClr val="000000">
                      <a:alpha val="43137"/>
                    </a:srgbClr>
                  </a:outerShdw>
                </a:effectLst>
              </a:rPr>
              <a:t>utilicen</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figuras</a:t>
            </a:r>
            <a:r>
              <a:rPr lang="en-US" sz="1800" dirty="0" smtClean="0">
                <a:effectLst>
                  <a:outerShdw blurRad="38100" dist="38100" dir="2700000" algn="tl">
                    <a:srgbClr val="000000">
                      <a:alpha val="43137"/>
                    </a:srgbClr>
                  </a:outerShdw>
                </a:effectLst>
              </a:rPr>
              <a:t> no </a:t>
            </a:r>
          </a:p>
          <a:p>
            <a:pPr marL="609600" indent="-609600" algn="l" eaLnBrk="1" hangingPunct="1">
              <a:defRPr/>
            </a:pPr>
            <a:r>
              <a:rPr lang="en-US" sz="1800" dirty="0" err="1" smtClean="0">
                <a:effectLst>
                  <a:outerShdw blurRad="38100" dist="38100" dir="2700000" algn="tl">
                    <a:srgbClr val="000000">
                      <a:alpha val="43137"/>
                    </a:srgbClr>
                  </a:outerShdw>
                </a:effectLst>
              </a:rPr>
              <a:t>laborales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para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caracterizar</a:t>
            </a:r>
            <a:r>
              <a:rPr lang="en-US" sz="1800" dirty="0" smtClean="0">
                <a:effectLst>
                  <a:outerShdw blurRad="38100" dist="38100" dir="2700000" algn="tl">
                    <a:srgbClr val="000000">
                      <a:alpha val="43137"/>
                    </a:srgbClr>
                  </a:outerShdw>
                </a:effectLst>
              </a:rPr>
              <a:t> el </a:t>
            </a:r>
            <a:r>
              <a:rPr lang="en-US" sz="1800" dirty="0" err="1" smtClean="0">
                <a:effectLst>
                  <a:outerShdw blurRad="38100" dist="38100" dir="2700000" algn="tl">
                    <a:srgbClr val="000000">
                      <a:alpha val="43137"/>
                    </a:srgbClr>
                  </a:outerShdw>
                </a:effectLst>
              </a:rPr>
              <a:t>contrato</a:t>
            </a:r>
            <a:r>
              <a:rPr lang="en-US" sz="1800" dirty="0" smtClean="0">
                <a:effectLst>
                  <a:outerShdw blurRad="38100" dist="38100" dir="2700000" algn="tl">
                    <a:srgbClr val="000000">
                      <a:alpha val="43137"/>
                    </a:srgbClr>
                  </a:outerShdw>
                </a:effectLst>
              </a:rPr>
              <a:t>, y en </a:t>
            </a:r>
            <a:r>
              <a:rPr lang="en-US" sz="1800" dirty="0" err="1" smtClean="0">
                <a:effectLst>
                  <a:outerShdw blurRad="38100" dist="38100" dir="2700000" algn="tl">
                    <a:srgbClr val="000000">
                      <a:alpha val="43137"/>
                    </a:srgbClr>
                  </a:outerShdw>
                </a:effectLst>
              </a:rPr>
              <a:t>tanto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que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por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las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circunstancias</a:t>
            </a:r>
            <a:r>
              <a:rPr lang="en-US" sz="1800" dirty="0" smtClean="0">
                <a:effectLst>
                  <a:outerShdw blurRad="38100" dist="38100" dir="2700000" algn="tl">
                    <a:srgbClr val="000000">
                      <a:alpha val="43137"/>
                    </a:srgbClr>
                  </a:outerShdw>
                </a:effectLst>
              </a:rPr>
              <a:t> no </a:t>
            </a:r>
          </a:p>
          <a:p>
            <a:pPr marL="609600" indent="-609600" algn="l" eaLnBrk="1" hangingPunct="1">
              <a:defRPr/>
            </a:pPr>
            <a:r>
              <a:rPr lang="en-US" sz="1800" dirty="0" smtClean="0">
                <a:effectLst>
                  <a:outerShdw blurRad="38100" dist="38100" dir="2700000" algn="tl">
                    <a:srgbClr val="000000">
                      <a:alpha val="43137"/>
                    </a:srgbClr>
                  </a:outerShdw>
                </a:effectLst>
              </a:rPr>
              <a:t>sea dado de </a:t>
            </a:r>
            <a:r>
              <a:rPr lang="en-US" sz="1800" dirty="0" err="1" smtClean="0">
                <a:effectLst>
                  <a:outerShdw blurRad="38100" dist="38100" dir="2700000" algn="tl">
                    <a:srgbClr val="000000">
                      <a:alpha val="43137"/>
                    </a:srgbClr>
                  </a:outerShdw>
                </a:effectLst>
              </a:rPr>
              <a:t>calificar</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empresario</a:t>
            </a:r>
            <a:r>
              <a:rPr lang="en-US" sz="1800" dirty="0" smtClean="0">
                <a:effectLst>
                  <a:outerShdw blurRad="38100" dist="38100" dir="2700000" algn="tl">
                    <a:srgbClr val="000000">
                      <a:alpha val="43137"/>
                    </a:srgbClr>
                  </a:outerShdw>
                </a:effectLst>
              </a:rPr>
              <a:t> a </a:t>
            </a:r>
            <a:r>
              <a:rPr lang="en-US" sz="1800" dirty="0" err="1" smtClean="0">
                <a:effectLst>
                  <a:outerShdw blurRad="38100" dist="38100" dir="2700000" algn="tl">
                    <a:srgbClr val="000000">
                      <a:alpha val="43137"/>
                    </a:srgbClr>
                  </a:outerShdw>
                </a:effectLst>
              </a:rPr>
              <a:t>quien</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presta</a:t>
            </a:r>
            <a:r>
              <a:rPr lang="en-US" sz="1800" dirty="0" smtClean="0">
                <a:effectLst>
                  <a:outerShdw blurRad="38100" dist="38100" dir="2700000" algn="tl">
                    <a:srgbClr val="000000">
                      <a:alpha val="43137"/>
                    </a:srgbClr>
                  </a:outerShdw>
                </a:effectLst>
              </a:rPr>
              <a:t> el </a:t>
            </a:r>
            <a:r>
              <a:rPr lang="en-US" sz="1800" dirty="0" err="1" smtClean="0">
                <a:effectLst>
                  <a:outerShdw blurRad="38100" dist="38100" dir="2700000" algn="tl">
                    <a:srgbClr val="000000">
                      <a:alpha val="43137"/>
                    </a:srgbClr>
                  </a:outerShdw>
                </a:effectLst>
              </a:rPr>
              <a:t>servicio</a:t>
            </a:r>
            <a:r>
              <a:rPr lang="en-US" sz="1800" dirty="0" smtClean="0">
                <a:effectLst>
                  <a:outerShdw blurRad="38100" dist="38100" dir="2700000" algn="tl">
                    <a:srgbClr val="000000">
                      <a:alpha val="43137"/>
                    </a:srgbClr>
                  </a:outerShdw>
                </a:effectLst>
              </a:rPr>
              <a:t>.</a:t>
            </a:r>
          </a:p>
          <a:p>
            <a:pPr marL="609600" indent="-609600" algn="l" eaLnBrk="1" hangingPunct="1">
              <a:defRPr/>
            </a:pPr>
            <a:endParaRPr lang="en-US" sz="1600" dirty="0" smtClean="0"/>
          </a:p>
          <a:p>
            <a:pPr marL="609600" indent="-609600" algn="l" eaLnBrk="1" hangingPunct="1">
              <a:defRPr/>
            </a:pPr>
            <a:endParaRPr lang="en-US" sz="1600" dirty="0" smtClean="0"/>
          </a:p>
          <a:p>
            <a:pPr marL="609600" indent="-609600" algn="l" eaLnBrk="1" hangingPunct="1">
              <a:defRPr/>
            </a:pPr>
            <a:endParaRPr lang="en-US" sz="1600" dirty="0" smtClean="0"/>
          </a:p>
          <a:p>
            <a:pPr marL="609600" indent="-609600" algn="l" eaLnBrk="1" hangingPunct="1">
              <a:defRPr/>
            </a:pPr>
            <a:endParaRPr lang="en-US" sz="1600" dirty="0" smtClean="0"/>
          </a:p>
          <a:p>
            <a:pPr marL="609600" indent="-609600" algn="l" eaLnBrk="1" hangingPunct="1">
              <a:defRPr/>
            </a:pP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5077204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lstStyle/>
          <a:p>
            <a:r>
              <a:rPr lang="en-US" sz="3200" smtClean="0"/>
              <a:t>ACUERDO CCT 130/1975. ABRIL 2016</a:t>
            </a:r>
            <a:endParaRPr lang="en-US" sz="3200" b="1"/>
          </a:p>
        </p:txBody>
      </p:sp>
      <p:sp>
        <p:nvSpPr>
          <p:cNvPr id="91139"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1800" b="1">
                <a:solidFill>
                  <a:srgbClr val="FFFF00"/>
                </a:solidFill>
                <a:effectLst>
                  <a:outerShdw blurRad="38100" dist="38100" dir="2700000" algn="tl">
                    <a:srgbClr val="000000">
                      <a:alpha val="43137"/>
                    </a:srgbClr>
                  </a:outerShdw>
                </a:effectLst>
              </a:rPr>
              <a:t>EMPLEADOS  DE COMERCIO – ACUERDO ABRIL 2016 - </a:t>
            </a:r>
            <a:r>
              <a:rPr lang="es-AR" sz="1800" b="1">
                <a:solidFill>
                  <a:srgbClr val="00FF00"/>
                </a:solidFill>
                <a:effectLst>
                  <a:outerShdw blurRad="38100" dist="38100" dir="2700000" algn="tl">
                    <a:srgbClr val="000000">
                      <a:alpha val="43137"/>
                    </a:srgbClr>
                  </a:outerShdw>
                </a:effectLst>
              </a:rPr>
              <a:t>R (ST) 62/2016</a:t>
            </a:r>
          </a:p>
          <a:p>
            <a:pPr algn="l"/>
            <a:r>
              <a:rPr lang="es-AR" sz="1800" b="1" smtClean="0">
                <a:solidFill>
                  <a:srgbClr val="00FFCC"/>
                </a:solidFill>
                <a:effectLst>
                  <a:outerShdw blurRad="38100" dist="38100" dir="2700000" algn="tl">
                    <a:srgbClr val="000000">
                      <a:alpha val="43137"/>
                    </a:srgbClr>
                  </a:outerShdw>
                </a:effectLst>
              </a:rPr>
              <a:t>VIGENCIA</a:t>
            </a:r>
            <a:endParaRPr lang="es-AR" sz="1800" b="1">
              <a:solidFill>
                <a:srgbClr val="00FFCC"/>
              </a:solidFill>
              <a:effectLst>
                <a:outerShdw blurRad="38100" dist="38100" dir="2700000" algn="tl">
                  <a:srgbClr val="000000">
                    <a:alpha val="43137"/>
                  </a:srgbClr>
                </a:outerShdw>
              </a:effectLst>
            </a:endParaRPr>
          </a:p>
          <a:p>
            <a:pPr algn="l"/>
            <a:r>
              <a:rPr lang="es-AR" sz="2000" smtClean="0">
                <a:effectLst>
                  <a:outerShdw blurRad="38100" dist="38100" dir="2700000" algn="tl">
                    <a:srgbClr val="000000">
                      <a:alpha val="43137"/>
                    </a:srgbClr>
                  </a:outerShdw>
                </a:effectLst>
              </a:rPr>
              <a:t>Quinto</a:t>
            </a:r>
            <a:r>
              <a:rPr lang="es-AR" sz="2000">
                <a:effectLst>
                  <a:outerShdw blurRad="38100" dist="38100" dir="2700000" algn="tl">
                    <a:srgbClr val="000000">
                      <a:alpha val="43137"/>
                    </a:srgbClr>
                  </a:outerShdw>
                </a:effectLst>
              </a:rPr>
              <a:t>:</a:t>
            </a:r>
          </a:p>
          <a:p>
            <a:pPr algn="l"/>
            <a:r>
              <a:rPr lang="es-AR" sz="2000">
                <a:effectLst>
                  <a:outerShdw blurRad="38100" dist="38100" dir="2700000" algn="tl">
                    <a:srgbClr val="000000">
                      <a:alpha val="43137"/>
                    </a:srgbClr>
                  </a:outerShdw>
                </a:effectLst>
              </a:rPr>
              <a:t>El presente Acuerdo Colectivo tendrá vigencia </a:t>
            </a:r>
            <a:r>
              <a:rPr lang="es-AR" sz="2000" b="1">
                <a:solidFill>
                  <a:srgbClr val="FFFF00"/>
                </a:solidFill>
                <a:effectLst>
                  <a:outerShdw blurRad="38100" dist="38100" dir="2700000" algn="tl">
                    <a:srgbClr val="000000">
                      <a:alpha val="43137"/>
                    </a:srgbClr>
                  </a:outerShdw>
                </a:effectLst>
              </a:rPr>
              <a:t>desde el 1 de abril de 2016 hasta el 31 de marzo de 2017</a:t>
            </a:r>
            <a:r>
              <a:rPr lang="es-AR" sz="2000">
                <a:effectLst>
                  <a:outerShdw blurRad="38100" dist="38100" dir="2700000" algn="tl">
                    <a:srgbClr val="000000">
                      <a:alpha val="43137"/>
                    </a:srgbClr>
                  </a:outerShdw>
                </a:effectLst>
              </a:rPr>
              <a:t>, sin perjuicio del compromiso asumido por las partes, en el artículo primero del presente Acuerdo, </a:t>
            </a:r>
            <a:r>
              <a:rPr lang="es-AR" sz="2000" b="1">
                <a:solidFill>
                  <a:srgbClr val="FFC000"/>
                </a:solidFill>
                <a:effectLst>
                  <a:outerShdw blurRad="38100" dist="38100" dir="2700000" algn="tl">
                    <a:srgbClr val="000000">
                      <a:alpha val="43137"/>
                    </a:srgbClr>
                  </a:outerShdw>
                </a:effectLst>
              </a:rPr>
              <a:t>de reunirse en el mes de setiembre de 2016</a:t>
            </a:r>
            <a:r>
              <a:rPr lang="es-AR" sz="2000">
                <a:effectLst>
                  <a:outerShdw blurRad="38100" dist="38100" dir="2700000" algn="tl">
                    <a:srgbClr val="000000">
                      <a:alpha val="43137"/>
                    </a:srgbClr>
                  </a:outerShdw>
                </a:effectLst>
              </a:rPr>
              <a:t>, a efectos de convenir los montos respectivos que tendrán vigencia desde octubre de 2016.</a:t>
            </a:r>
          </a:p>
          <a:p>
            <a:pPr algn="l"/>
            <a:r>
              <a:rPr lang="es-AR" sz="2000">
                <a:effectLst>
                  <a:outerShdw blurRad="38100" dist="38100" dir="2700000" algn="tl">
                    <a:srgbClr val="000000">
                      <a:alpha val="43137"/>
                    </a:srgbClr>
                  </a:outerShdw>
                </a:effectLst>
              </a:rPr>
              <a:t>Sexto:</a:t>
            </a:r>
          </a:p>
          <a:p>
            <a:pPr algn="l"/>
            <a:r>
              <a:rPr lang="es-AR" sz="2000">
                <a:effectLst>
                  <a:outerShdw blurRad="38100" dist="38100" dir="2700000" algn="tl">
                    <a:srgbClr val="000000">
                      <a:alpha val="43137"/>
                    </a:srgbClr>
                  </a:outerShdw>
                </a:effectLst>
              </a:rPr>
              <a:t>Las partes asumen el compromiso de acompañar dentro del plazo de quince días a partir de la fecha, las escalas de los básicos convencionales que resulten conforme las pautas estipuladas en el presente Acuerdo, correspondientes a todas las categorías convencionales.</a:t>
            </a:r>
          </a:p>
          <a:p>
            <a:endParaRPr lang="es-AR" sz="180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159605089"/>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ctrTitle"/>
          </p:nvPr>
        </p:nvSpPr>
        <p:spPr>
          <a:xfrm>
            <a:off x="685800" y="381000"/>
            <a:ext cx="7772400" cy="685800"/>
          </a:xfrm>
        </p:spPr>
        <p:txBody>
          <a:bodyPr/>
          <a:lstStyle/>
          <a:p>
            <a:pPr eaLnBrk="1" hangingPunct="1">
              <a:defRPr/>
            </a:pPr>
            <a:r>
              <a:rPr lang="en-US" sz="2000" b="1" smtClean="0">
                <a:solidFill>
                  <a:srgbClr val="FFCC00"/>
                </a:solidFill>
              </a:rPr>
              <a:t>MODALIDADES DEL CONTRATO DE TRABAJO</a:t>
            </a:r>
          </a:p>
        </p:txBody>
      </p:sp>
      <p:sp>
        <p:nvSpPr>
          <p:cNvPr id="71683" name="Rectangle 3"/>
          <p:cNvSpPr>
            <a:spLocks noGrp="1" noChangeArrowheads="1"/>
          </p:cNvSpPr>
          <p:nvPr>
            <p:ph type="subTitle" idx="1"/>
          </p:nvPr>
        </p:nvSpPr>
        <p:spPr>
          <a:xfrm>
            <a:off x="685800" y="1371600"/>
            <a:ext cx="7772400" cy="4876800"/>
          </a:xfrm>
        </p:spPr>
        <p:txBody>
          <a:bodyPr/>
          <a:lstStyle/>
          <a:p>
            <a:pPr marL="609600" indent="-609600" algn="l" eaLnBrk="1" hangingPunct="1">
              <a:defRPr/>
            </a:pPr>
            <a:endParaRPr lang="en-US" sz="1800" dirty="0" smtClean="0">
              <a:effectLst>
                <a:outerShdw blurRad="38100" dist="38100" dir="2700000" algn="tl">
                  <a:srgbClr val="000000">
                    <a:alpha val="43137"/>
                  </a:srgbClr>
                </a:outerShdw>
              </a:effectLst>
            </a:endParaRPr>
          </a:p>
          <a:p>
            <a:pPr marL="609600" indent="-609600" algn="l" eaLnBrk="1" hangingPunct="1">
              <a:defRPr/>
            </a:pPr>
            <a:r>
              <a:rPr lang="en-US" sz="1800" b="1" dirty="0" smtClean="0">
                <a:solidFill>
                  <a:srgbClr val="00FF00"/>
                </a:solidFill>
                <a:effectLst>
                  <a:outerShdw blurRad="38100" dist="38100" dir="2700000" algn="tl">
                    <a:srgbClr val="000000">
                      <a:alpha val="43137"/>
                    </a:srgbClr>
                  </a:outerShdw>
                </a:effectLst>
              </a:rPr>
              <a:t>FORMA DEL CONTRATO</a:t>
            </a:r>
          </a:p>
          <a:p>
            <a:pPr marL="609600" indent="-609600" algn="l" eaLnBrk="1" hangingPunct="1">
              <a:defRPr/>
            </a:pPr>
            <a:endParaRPr lang="en-US" sz="1800" dirty="0" smtClean="0">
              <a:effectLst>
                <a:outerShdw blurRad="38100" dist="38100" dir="2700000" algn="tl">
                  <a:srgbClr val="000000">
                    <a:alpha val="43137"/>
                  </a:srgbClr>
                </a:outerShdw>
              </a:effectLst>
            </a:endParaRPr>
          </a:p>
          <a:p>
            <a:pPr marL="609600" indent="-609600" algn="l" eaLnBrk="1" hangingPunct="1">
              <a:defRPr/>
            </a:pPr>
            <a:endParaRPr lang="en-US" sz="1800" dirty="0" smtClean="0">
              <a:effectLst>
                <a:outerShdw blurRad="38100" dist="38100" dir="2700000" algn="tl">
                  <a:srgbClr val="000000">
                    <a:alpha val="43137"/>
                  </a:srgbClr>
                </a:outerShdw>
              </a:effectLst>
            </a:endParaRPr>
          </a:p>
          <a:p>
            <a:pPr marL="609600" indent="-609600" algn="l" eaLnBrk="1" hangingPunct="1">
              <a:defRPr/>
            </a:pPr>
            <a:r>
              <a:rPr lang="en-US" sz="1800" b="1" dirty="0" smtClean="0">
                <a:solidFill>
                  <a:srgbClr val="00FFCC"/>
                </a:solidFill>
                <a:effectLst>
                  <a:outerShdw blurRad="38100" dist="38100" dir="2700000" algn="tl">
                    <a:srgbClr val="000000">
                      <a:alpha val="43137"/>
                    </a:srgbClr>
                  </a:outerShdw>
                </a:effectLst>
              </a:rPr>
              <a:t>Art. 48 LCT –</a:t>
            </a:r>
            <a:r>
              <a:rPr lang="en-US" sz="1800" dirty="0" smtClean="0">
                <a:solidFill>
                  <a:srgbClr val="00FFCC"/>
                </a:solidFill>
                <a:effectLst>
                  <a:outerShdw blurRad="38100" dist="38100" dir="2700000" algn="tl">
                    <a:srgbClr val="000000">
                      <a:alpha val="43137"/>
                    </a:srgbClr>
                  </a:outerShdw>
                </a:effectLst>
              </a:rPr>
              <a:t> </a:t>
            </a:r>
            <a:r>
              <a:rPr lang="en-US" sz="1800" dirty="0" smtClean="0">
                <a:effectLst>
                  <a:outerShdw blurRad="38100" dist="38100" dir="2700000" algn="tl">
                    <a:srgbClr val="000000">
                      <a:alpha val="43137"/>
                    </a:srgbClr>
                  </a:outerShdw>
                </a:effectLst>
              </a:rPr>
              <a:t>Las </a:t>
            </a:r>
            <a:r>
              <a:rPr lang="en-US" sz="1800" dirty="0" err="1" smtClean="0">
                <a:effectLst>
                  <a:outerShdw blurRad="38100" dist="38100" dir="2700000" algn="tl">
                    <a:srgbClr val="000000">
                      <a:alpha val="43137"/>
                    </a:srgbClr>
                  </a:outerShdw>
                </a:effectLst>
              </a:rPr>
              <a:t>partes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podrán</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escoger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sobre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las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formas</a:t>
            </a:r>
            <a:r>
              <a:rPr lang="en-US" sz="1800" dirty="0" smtClean="0">
                <a:effectLst>
                  <a:outerShdw blurRad="38100" dist="38100" dir="2700000" algn="tl">
                    <a:srgbClr val="000000">
                      <a:alpha val="43137"/>
                    </a:srgbClr>
                  </a:outerShdw>
                </a:effectLst>
              </a:rPr>
              <a:t> a </a:t>
            </a:r>
            <a:r>
              <a:rPr lang="en-US" sz="1800" dirty="0" err="1" smtClean="0">
                <a:effectLst>
                  <a:outerShdw blurRad="38100" dist="38100" dir="2700000" algn="tl">
                    <a:srgbClr val="000000">
                      <a:alpha val="43137"/>
                    </a:srgbClr>
                  </a:outerShdw>
                </a:effectLst>
              </a:rPr>
              <a:t>observar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para</a:t>
            </a:r>
            <a:r>
              <a:rPr lang="en-US" sz="1800" dirty="0" smtClean="0">
                <a:effectLst>
                  <a:outerShdw blurRad="38100" dist="38100" dir="2700000" algn="tl">
                    <a:srgbClr val="000000">
                      <a:alpha val="43137"/>
                    </a:srgbClr>
                  </a:outerShdw>
                </a:effectLst>
              </a:rPr>
              <a:t> la </a:t>
            </a:r>
          </a:p>
          <a:p>
            <a:pPr marL="609600" indent="-609600" algn="l" eaLnBrk="1" hangingPunct="1">
              <a:defRPr/>
            </a:pPr>
            <a:r>
              <a:rPr lang="en-US" sz="1800" dirty="0" err="1" smtClean="0">
                <a:effectLst>
                  <a:outerShdw blurRad="38100" dist="38100" dir="2700000" algn="tl">
                    <a:srgbClr val="000000">
                      <a:alpha val="43137"/>
                    </a:srgbClr>
                  </a:outerShdw>
                </a:effectLst>
              </a:rPr>
              <a:t>celebración</a:t>
            </a:r>
            <a:r>
              <a:rPr lang="en-US" sz="1800" dirty="0" smtClean="0">
                <a:effectLst>
                  <a:outerShdw blurRad="38100" dist="38100" dir="2700000" algn="tl">
                    <a:srgbClr val="000000">
                      <a:alpha val="43137"/>
                    </a:srgbClr>
                  </a:outerShdw>
                </a:effectLst>
              </a:rPr>
              <a:t> del </a:t>
            </a:r>
            <a:r>
              <a:rPr lang="en-US" sz="1800" dirty="0" err="1" smtClean="0">
                <a:effectLst>
                  <a:outerShdw blurRad="38100" dist="38100" dir="2700000" algn="tl">
                    <a:srgbClr val="000000">
                      <a:alpha val="43137"/>
                    </a:srgbClr>
                  </a:outerShdw>
                </a:effectLst>
              </a:rPr>
              <a:t>contrato</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trabajo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salco</a:t>
            </a:r>
            <a:r>
              <a:rPr lang="en-US" sz="1800" dirty="0" smtClean="0">
                <a:effectLst>
                  <a:outerShdw blurRad="38100" dist="38100" dir="2700000" algn="tl">
                    <a:srgbClr val="000000">
                      <a:alpha val="43137"/>
                    </a:srgbClr>
                  </a:outerShdw>
                </a:effectLst>
              </a:rPr>
              <a:t> lo </a:t>
            </a:r>
            <a:r>
              <a:rPr lang="en-US" sz="1800" dirty="0" err="1" smtClean="0">
                <a:effectLst>
                  <a:outerShdw blurRad="38100" dist="38100" dir="2700000" algn="tl">
                    <a:srgbClr val="000000">
                      <a:alpha val="43137"/>
                    </a:srgbClr>
                  </a:outerShdw>
                </a:effectLst>
              </a:rPr>
              <a:t>que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dispongan</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las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leyes</a:t>
            </a:r>
            <a:r>
              <a:rPr lang="en-US" sz="1800" dirty="0" smtClean="0">
                <a:effectLst>
                  <a:outerShdw blurRad="38100" dist="38100" dir="2700000" algn="tl">
                    <a:srgbClr val="000000">
                      <a:alpha val="43137"/>
                    </a:srgbClr>
                  </a:outerShdw>
                </a:effectLst>
              </a:rPr>
              <a:t> o </a:t>
            </a:r>
          </a:p>
          <a:p>
            <a:pPr marL="609600" indent="-609600" algn="l" eaLnBrk="1" hangingPunct="1">
              <a:defRPr/>
            </a:pPr>
            <a:r>
              <a:rPr lang="en-US" sz="1800" dirty="0" err="1" smtClean="0">
                <a:effectLst>
                  <a:outerShdw blurRad="38100" dist="38100" dir="2700000" algn="tl">
                    <a:srgbClr val="000000">
                      <a:alpha val="43137"/>
                    </a:srgbClr>
                  </a:outerShdw>
                </a:effectLst>
              </a:rPr>
              <a:t>convenciones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colectivas</a:t>
            </a:r>
            <a:r>
              <a:rPr lang="en-US" sz="1800" dirty="0" smtClean="0">
                <a:effectLst>
                  <a:outerShdw blurRad="38100" dist="38100" dir="2700000" algn="tl">
                    <a:srgbClr val="000000">
                      <a:alpha val="43137"/>
                    </a:srgbClr>
                  </a:outerShdw>
                </a:effectLst>
              </a:rPr>
              <a:t> en </a:t>
            </a:r>
            <a:r>
              <a:rPr lang="en-US" sz="1800" dirty="0" err="1" smtClean="0">
                <a:effectLst>
                  <a:outerShdw blurRad="38100" dist="38100" dir="2700000" algn="tl">
                    <a:srgbClr val="000000">
                      <a:alpha val="43137"/>
                    </a:srgbClr>
                  </a:outerShdw>
                </a:effectLst>
              </a:rPr>
              <a:t>casos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particulares</a:t>
            </a:r>
            <a:r>
              <a:rPr lang="en-US" sz="1800" dirty="0" smtClean="0">
                <a:effectLst>
                  <a:outerShdw blurRad="38100" dist="38100" dir="2700000" algn="tl">
                    <a:srgbClr val="000000">
                      <a:alpha val="43137"/>
                    </a:srgbClr>
                  </a:outerShdw>
                </a:effectLst>
              </a:rPr>
              <a:t>.</a:t>
            </a:r>
          </a:p>
          <a:p>
            <a:pPr marL="609600" indent="-609600" algn="l" eaLnBrk="1" hangingPunct="1">
              <a:defRPr/>
            </a:pPr>
            <a:endParaRPr lang="en-US" sz="1800" dirty="0" smtClean="0">
              <a:effectLst>
                <a:outerShdw blurRad="38100" dist="38100" dir="2700000" algn="tl">
                  <a:srgbClr val="000000">
                    <a:alpha val="43137"/>
                  </a:srgbClr>
                </a:outerShdw>
              </a:effectLst>
            </a:endParaRPr>
          </a:p>
          <a:p>
            <a:pPr marL="609600" indent="-609600" algn="l" eaLnBrk="1" hangingPunct="1">
              <a:defRPr/>
            </a:pP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Celebráción</a:t>
            </a:r>
            <a:r>
              <a:rPr lang="en-US" sz="1800" dirty="0" smtClean="0">
                <a:effectLst>
                  <a:outerShdw blurRad="38100" dist="38100" dir="2700000" algn="tl">
                    <a:srgbClr val="000000">
                      <a:alpha val="43137"/>
                    </a:srgbClr>
                  </a:outerShdw>
                </a:effectLst>
              </a:rPr>
              <a:t> en forma </a:t>
            </a:r>
            <a:r>
              <a:rPr lang="en-US" sz="1800" dirty="0" err="1" smtClean="0">
                <a:effectLst>
                  <a:outerShdw blurRad="38100" dist="38100" dir="2700000" algn="tl">
                    <a:srgbClr val="000000">
                      <a:alpha val="43137"/>
                    </a:srgbClr>
                  </a:outerShdw>
                </a:effectLst>
              </a:rPr>
              <a:t>tácita</a:t>
            </a:r>
            <a:endParaRPr lang="en-US" sz="1800" dirty="0" smtClean="0">
              <a:effectLst>
                <a:outerShdw blurRad="38100" dist="38100" dir="2700000" algn="tl">
                  <a:srgbClr val="000000">
                    <a:alpha val="43137"/>
                  </a:srgbClr>
                </a:outerShdw>
              </a:effectLst>
            </a:endParaRPr>
          </a:p>
          <a:p>
            <a:pPr marL="609600" indent="-609600" algn="l" eaLnBrk="1" hangingPunct="1">
              <a:defRPr/>
            </a:pPr>
            <a:endParaRPr lang="en-US" sz="1800" dirty="0" smtClean="0">
              <a:effectLst>
                <a:outerShdw blurRad="38100" dist="38100" dir="2700000" algn="tl">
                  <a:srgbClr val="000000">
                    <a:alpha val="43137"/>
                  </a:srgbClr>
                </a:outerShdw>
              </a:effectLst>
            </a:endParaRPr>
          </a:p>
          <a:p>
            <a:pPr marL="609600" indent="-609600" algn="l" eaLnBrk="1" hangingPunct="1">
              <a:defRPr/>
            </a:pP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Por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escrito</a:t>
            </a:r>
            <a:endParaRPr lang="en-US" sz="1800" dirty="0" smtClean="0">
              <a:effectLst>
                <a:outerShdw blurRad="38100" dist="38100" dir="2700000" algn="tl">
                  <a:srgbClr val="000000">
                    <a:alpha val="43137"/>
                  </a:srgbClr>
                </a:outerShdw>
              </a:effectLst>
            </a:endParaRPr>
          </a:p>
          <a:p>
            <a:pPr marL="609600" indent="-609600" algn="l" eaLnBrk="1" hangingPunct="1">
              <a:defRPr/>
            </a:pPr>
            <a:endParaRPr lang="en-US" sz="1800" dirty="0" smtClean="0">
              <a:effectLst>
                <a:outerShdw blurRad="38100" dist="38100" dir="2700000" algn="tl">
                  <a:srgbClr val="000000">
                    <a:alpha val="43137"/>
                  </a:srgbClr>
                </a:outerShdw>
              </a:effectLst>
            </a:endParaRPr>
          </a:p>
          <a:p>
            <a:pPr marL="609600" indent="-609600" algn="l" eaLnBrk="1" hangingPunct="1">
              <a:defRPr/>
            </a:pP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Por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escrito</a:t>
            </a:r>
            <a:r>
              <a:rPr lang="en-US" sz="1800" dirty="0" smtClean="0">
                <a:effectLst>
                  <a:outerShdw blurRad="38100" dist="38100" dir="2700000" algn="tl">
                    <a:srgbClr val="000000">
                      <a:alpha val="43137"/>
                    </a:srgbClr>
                  </a:outerShdw>
                </a:effectLst>
              </a:rPr>
              <a:t> ante </a:t>
            </a:r>
            <a:r>
              <a:rPr lang="en-US" sz="1800" dirty="0" err="1" smtClean="0">
                <a:effectLst>
                  <a:outerShdw blurRad="38100" dist="38100" dir="2700000" algn="tl">
                    <a:srgbClr val="000000">
                      <a:alpha val="43137"/>
                    </a:srgbClr>
                  </a:outerShdw>
                </a:effectLst>
              </a:rPr>
              <a:t>escribano</a:t>
            </a:r>
            <a:endParaRPr lang="en-US" sz="1800" dirty="0" smtClean="0">
              <a:effectLst>
                <a:outerShdw blurRad="38100" dist="38100" dir="2700000" algn="tl">
                  <a:srgbClr val="000000">
                    <a:alpha val="43137"/>
                  </a:srgbClr>
                </a:outerShdw>
              </a:effectLst>
            </a:endParaRPr>
          </a:p>
          <a:p>
            <a:pPr marL="609600" indent="-609600" algn="l" eaLnBrk="1" hangingPunct="1">
              <a:defRPr/>
            </a:pP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60855504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ctrTitle"/>
          </p:nvPr>
        </p:nvSpPr>
        <p:spPr>
          <a:xfrm>
            <a:off x="685800" y="381000"/>
            <a:ext cx="7772400" cy="685800"/>
          </a:xfrm>
        </p:spPr>
        <p:txBody>
          <a:bodyPr/>
          <a:lstStyle/>
          <a:p>
            <a:pPr eaLnBrk="1" hangingPunct="1">
              <a:defRPr/>
            </a:pPr>
            <a:r>
              <a:rPr lang="en-US" sz="2000" b="1" smtClean="0">
                <a:solidFill>
                  <a:srgbClr val="FFCC00"/>
                </a:solidFill>
              </a:rPr>
              <a:t>MODALIDADES DEL CONTRATO DE TRABAJO</a:t>
            </a:r>
          </a:p>
        </p:txBody>
      </p:sp>
      <p:sp>
        <p:nvSpPr>
          <p:cNvPr id="69635" name="Rectangle 3"/>
          <p:cNvSpPr>
            <a:spLocks noGrp="1" noChangeArrowheads="1"/>
          </p:cNvSpPr>
          <p:nvPr>
            <p:ph type="subTitle" idx="1"/>
          </p:nvPr>
        </p:nvSpPr>
        <p:spPr>
          <a:xfrm>
            <a:off x="685800" y="1371600"/>
            <a:ext cx="7772400" cy="4876800"/>
          </a:xfrm>
        </p:spPr>
        <p:txBody>
          <a:bodyPr>
            <a:normAutofit/>
          </a:bodyPr>
          <a:lstStyle/>
          <a:p>
            <a:pPr marL="609600" indent="-609600" algn="l" eaLnBrk="1" hangingPunct="1">
              <a:defRPr/>
            </a:pPr>
            <a:r>
              <a:rPr lang="en-US" sz="2000" b="1" dirty="0" smtClean="0">
                <a:solidFill>
                  <a:srgbClr val="00FF00"/>
                </a:solidFill>
                <a:effectLst>
                  <a:outerShdw blurRad="38100" dist="38100" dir="2700000" algn="tl">
                    <a:srgbClr val="000000">
                      <a:alpha val="43137"/>
                    </a:srgbClr>
                  </a:outerShdw>
                </a:effectLst>
              </a:rPr>
              <a:t>OBJETO DEL CONTRATO DE TRABAJO</a:t>
            </a:r>
          </a:p>
          <a:p>
            <a:pPr marL="609600" indent="-609600" algn="l" eaLnBrk="1" hangingPunct="1">
              <a:defRPr/>
            </a:pPr>
            <a:r>
              <a:rPr lang="en-US" sz="1800" dirty="0" err="1" smtClean="0">
                <a:effectLst>
                  <a:outerShdw blurRad="38100" dist="38100" dir="2700000" algn="tl">
                    <a:srgbClr val="000000">
                      <a:alpha val="43137"/>
                    </a:srgbClr>
                  </a:outerShdw>
                </a:effectLst>
              </a:rPr>
              <a:t>Es</a:t>
            </a:r>
            <a:r>
              <a:rPr lang="en-US" sz="1800" dirty="0" smtClean="0">
                <a:effectLst>
                  <a:outerShdw blurRad="38100" dist="38100" dir="2700000" algn="tl">
                    <a:srgbClr val="000000">
                      <a:alpha val="43137"/>
                    </a:srgbClr>
                  </a:outerShdw>
                </a:effectLst>
              </a:rPr>
              <a:t> la </a:t>
            </a:r>
            <a:r>
              <a:rPr lang="en-US" sz="1800" dirty="0" err="1" smtClean="0">
                <a:effectLst>
                  <a:outerShdw blurRad="38100" dist="38100" dir="2700000" algn="tl">
                    <a:srgbClr val="000000">
                      <a:alpha val="43137"/>
                    </a:srgbClr>
                  </a:outerShdw>
                </a:effectLst>
              </a:rPr>
              <a:t>prestación</a:t>
            </a:r>
            <a:r>
              <a:rPr lang="en-US" sz="1800" dirty="0" smtClean="0">
                <a:effectLst>
                  <a:outerShdw blurRad="38100" dist="38100" dir="2700000" algn="tl">
                    <a:srgbClr val="000000">
                      <a:alpha val="43137"/>
                    </a:srgbClr>
                  </a:outerShdw>
                </a:effectLst>
              </a:rPr>
              <a:t> de la </a:t>
            </a:r>
            <a:r>
              <a:rPr lang="en-US" sz="1800" dirty="0" err="1" smtClean="0">
                <a:effectLst>
                  <a:outerShdw blurRad="38100" dist="38100" dir="2700000" algn="tl">
                    <a:srgbClr val="000000">
                      <a:alpha val="43137"/>
                    </a:srgbClr>
                  </a:outerShdw>
                </a:effectLst>
              </a:rPr>
              <a:t>actividad</a:t>
            </a:r>
            <a:r>
              <a:rPr lang="en-US" sz="1800" dirty="0" smtClean="0">
                <a:effectLst>
                  <a:outerShdw blurRad="38100" dist="38100" dir="2700000" algn="tl">
                    <a:srgbClr val="000000">
                      <a:alpha val="43137"/>
                    </a:srgbClr>
                  </a:outerShdw>
                </a:effectLst>
              </a:rPr>
              <a:t> del </a:t>
            </a:r>
            <a:r>
              <a:rPr lang="en-US" sz="1800" dirty="0" err="1" smtClean="0">
                <a:effectLst>
                  <a:outerShdw blurRad="38100" dist="38100" dir="2700000" algn="tl">
                    <a:srgbClr val="000000">
                      <a:alpha val="43137"/>
                    </a:srgbClr>
                  </a:outerShdw>
                </a:effectLst>
              </a:rPr>
              <a:t>trabajador</a:t>
            </a:r>
            <a:r>
              <a:rPr lang="en-US" sz="1800" dirty="0" smtClean="0">
                <a:effectLst>
                  <a:outerShdw blurRad="38100" dist="38100" dir="2700000" algn="tl">
                    <a:srgbClr val="000000">
                      <a:alpha val="43137"/>
                    </a:srgbClr>
                  </a:outerShdw>
                </a:effectLst>
              </a:rPr>
              <a:t>. </a:t>
            </a:r>
          </a:p>
          <a:p>
            <a:pPr marL="609600" indent="-609600" algn="l" eaLnBrk="1" hangingPunct="1">
              <a:defRPr/>
            </a:pPr>
            <a:r>
              <a:rPr lang="en-US" sz="1800" dirty="0" smtClean="0">
                <a:effectLst>
                  <a:outerShdw blurRad="38100" dist="38100" dir="2700000" algn="tl">
                    <a:srgbClr val="000000">
                      <a:alpha val="43137"/>
                    </a:srgbClr>
                  </a:outerShdw>
                </a:effectLst>
              </a:rPr>
              <a:t>No </a:t>
            </a:r>
            <a:r>
              <a:rPr lang="en-US" sz="1800" dirty="0" err="1" smtClean="0">
                <a:effectLst>
                  <a:outerShdw blurRad="38100" dist="38100" dir="2700000" algn="tl">
                    <a:srgbClr val="000000">
                      <a:alpha val="43137"/>
                    </a:srgbClr>
                  </a:outerShdw>
                </a:effectLst>
              </a:rPr>
              <a:t>podrá</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ser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objeto</a:t>
            </a:r>
            <a:r>
              <a:rPr lang="en-US" sz="1800" dirty="0" smtClean="0">
                <a:effectLst>
                  <a:outerShdw blurRad="38100" dist="38100" dir="2700000" algn="tl">
                    <a:srgbClr val="000000">
                      <a:alpha val="43137"/>
                    </a:srgbClr>
                  </a:outerShdw>
                </a:effectLst>
              </a:rPr>
              <a:t> del </a:t>
            </a:r>
            <a:r>
              <a:rPr lang="en-US" sz="1800" dirty="0" err="1" smtClean="0">
                <a:effectLst>
                  <a:outerShdw blurRad="38100" dist="38100" dir="2700000" algn="tl">
                    <a:srgbClr val="000000">
                      <a:alpha val="43137"/>
                    </a:srgbClr>
                  </a:outerShdw>
                </a:effectLst>
              </a:rPr>
              <a:t>contrato</a:t>
            </a:r>
            <a:r>
              <a:rPr lang="en-US" sz="1800" dirty="0" smtClean="0">
                <a:effectLst>
                  <a:outerShdw blurRad="38100" dist="38100" dir="2700000" algn="tl">
                    <a:srgbClr val="000000">
                      <a:alpha val="43137"/>
                    </a:srgbClr>
                  </a:outerShdw>
                </a:effectLst>
              </a:rPr>
              <a:t> la </a:t>
            </a:r>
            <a:r>
              <a:rPr lang="en-US" sz="1800" dirty="0" err="1" smtClean="0">
                <a:effectLst>
                  <a:outerShdw blurRad="38100" dist="38100" dir="2700000" algn="tl">
                    <a:srgbClr val="000000">
                      <a:alpha val="43137"/>
                    </a:srgbClr>
                  </a:outerShdw>
                </a:effectLst>
              </a:rPr>
              <a:t>prestación</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servicios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ilícitos</a:t>
            </a:r>
            <a:r>
              <a:rPr lang="en-US" sz="1800" dirty="0" smtClean="0">
                <a:effectLst>
                  <a:outerShdw blurRad="38100" dist="38100" dir="2700000" algn="tl">
                    <a:srgbClr val="000000">
                      <a:alpha val="43137"/>
                    </a:srgbClr>
                  </a:outerShdw>
                </a:effectLst>
              </a:rPr>
              <a:t> o </a:t>
            </a:r>
            <a:r>
              <a:rPr lang="en-US" sz="1800" dirty="0" err="1" smtClean="0">
                <a:effectLst>
                  <a:outerShdw blurRad="38100" dist="38100" dir="2700000" algn="tl">
                    <a:srgbClr val="000000">
                      <a:alpha val="43137"/>
                    </a:srgbClr>
                  </a:outerShdw>
                </a:effectLst>
              </a:rPr>
              <a:t>prohibidos</a:t>
            </a:r>
            <a:endParaRPr lang="en-US" sz="1800" dirty="0" smtClean="0">
              <a:effectLst>
                <a:outerShdw blurRad="38100" dist="38100" dir="2700000" algn="tl">
                  <a:srgbClr val="000000">
                    <a:alpha val="43137"/>
                  </a:srgbClr>
                </a:outerShdw>
              </a:effectLst>
            </a:endParaRPr>
          </a:p>
          <a:p>
            <a:pPr marL="609600" indent="-609600" algn="l" eaLnBrk="1" hangingPunct="1">
              <a:defRPr/>
            </a:pPr>
            <a:r>
              <a:rPr lang="en-US" sz="1800" dirty="0" smtClean="0">
                <a:effectLst>
                  <a:outerShdw blurRad="38100" dist="38100" dir="2700000" algn="tl">
                    <a:srgbClr val="000000">
                      <a:alpha val="43137"/>
                    </a:srgbClr>
                  </a:outerShdw>
                </a:effectLst>
              </a:rPr>
              <a:t>En </a:t>
            </a:r>
            <a:r>
              <a:rPr lang="en-US" sz="1800" dirty="0" err="1" smtClean="0">
                <a:effectLst>
                  <a:outerShdw blurRad="38100" dist="38100" dir="2700000" algn="tl">
                    <a:srgbClr val="000000">
                      <a:alpha val="43137"/>
                    </a:srgbClr>
                  </a:outerShdw>
                </a:effectLst>
              </a:rPr>
              <a:t>dicho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caso</a:t>
            </a:r>
            <a:r>
              <a:rPr lang="en-US" sz="1800" dirty="0" smtClean="0">
                <a:effectLst>
                  <a:outerShdw blurRad="38100" dist="38100" dir="2700000" algn="tl">
                    <a:srgbClr val="000000">
                      <a:alpha val="43137"/>
                    </a:srgbClr>
                  </a:outerShdw>
                </a:effectLst>
              </a:rPr>
              <a:t> la </a:t>
            </a:r>
            <a:r>
              <a:rPr lang="en-US" sz="1800" dirty="0" err="1" smtClean="0">
                <a:effectLst>
                  <a:outerShdw blurRad="38100" dist="38100" dir="2700000" algn="tl">
                    <a:srgbClr val="000000">
                      <a:alpha val="43137"/>
                    </a:srgbClr>
                  </a:outerShdw>
                </a:effectLst>
              </a:rPr>
              <a:t>nulidad</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deberá</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ser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declarada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por</a:t>
            </a:r>
            <a:r>
              <a:rPr lang="en-US" sz="1800" dirty="0" smtClean="0">
                <a:effectLst>
                  <a:outerShdw blurRad="38100" dist="38100" dir="2700000" algn="tl">
                    <a:srgbClr val="000000">
                      <a:alpha val="43137"/>
                    </a:srgbClr>
                  </a:outerShdw>
                </a:effectLst>
              </a:rPr>
              <a:t> los </a:t>
            </a:r>
            <a:r>
              <a:rPr lang="en-US" sz="1800" dirty="0" err="1" smtClean="0">
                <a:effectLst>
                  <a:outerShdw blurRad="38100" dist="38100" dir="2700000" algn="tl">
                    <a:srgbClr val="000000">
                      <a:alpha val="43137"/>
                    </a:srgbClr>
                  </a:outerShdw>
                </a:effectLst>
              </a:rPr>
              <a:t>jueces</a:t>
            </a:r>
            <a:r>
              <a:rPr lang="en-US" sz="1800" dirty="0" smtClean="0">
                <a:effectLst>
                  <a:outerShdw blurRad="38100" dist="38100" dir="2700000" algn="tl">
                    <a:srgbClr val="000000">
                      <a:alpha val="43137"/>
                    </a:srgbClr>
                  </a:outerShdw>
                </a:effectLst>
              </a:rPr>
              <a:t> (art. 44 LCT)</a:t>
            </a:r>
          </a:p>
          <a:p>
            <a:pPr marL="609600" indent="-609600" algn="l" eaLnBrk="1" hangingPunct="1">
              <a:defRPr/>
            </a:pPr>
            <a:endParaRPr lang="en-US" sz="1800" dirty="0" smtClean="0">
              <a:effectLst>
                <a:outerShdw blurRad="38100" dist="38100" dir="2700000" algn="tl">
                  <a:srgbClr val="000000">
                    <a:alpha val="43137"/>
                  </a:srgbClr>
                </a:outerShdw>
              </a:effectLst>
            </a:endParaRPr>
          </a:p>
          <a:p>
            <a:pPr marL="609600" indent="-609600" algn="l" eaLnBrk="1" hangingPunct="1">
              <a:defRPr/>
            </a:pPr>
            <a:r>
              <a:rPr lang="en-US" sz="1800" b="1" dirty="0" smtClean="0">
                <a:solidFill>
                  <a:srgbClr val="00FF00"/>
                </a:solidFill>
                <a:effectLst>
                  <a:outerShdw blurRad="38100" dist="38100" dir="2700000" algn="tl">
                    <a:srgbClr val="000000">
                      <a:alpha val="43137"/>
                    </a:srgbClr>
                  </a:outerShdw>
                </a:effectLst>
              </a:rPr>
              <a:t>OBJETO ILÍCITO</a:t>
            </a:r>
          </a:p>
          <a:p>
            <a:pPr marL="609600" indent="-609600" algn="l" eaLnBrk="1" hangingPunct="1">
              <a:defRPr/>
            </a:pPr>
            <a:r>
              <a:rPr lang="en-US" sz="1800" b="1" dirty="0" smtClean="0">
                <a:solidFill>
                  <a:srgbClr val="00FFCC"/>
                </a:solidFill>
                <a:effectLst>
                  <a:outerShdw blurRad="38100" dist="38100" dir="2700000" algn="tl">
                    <a:srgbClr val="000000">
                      <a:alpha val="43137"/>
                    </a:srgbClr>
                  </a:outerShdw>
                </a:effectLst>
              </a:rPr>
              <a:t>Art. 39 LCT -  </a:t>
            </a:r>
            <a:r>
              <a:rPr lang="en-US" sz="1800" dirty="0" smtClean="0">
                <a:effectLst>
                  <a:outerShdw blurRad="38100" dist="38100" dir="2700000" algn="tl">
                    <a:srgbClr val="000000">
                      <a:alpha val="43137"/>
                    </a:srgbClr>
                  </a:outerShdw>
                </a:effectLst>
              </a:rPr>
              <a:t>Se </a:t>
            </a:r>
            <a:r>
              <a:rPr lang="en-US" sz="1800" dirty="0" err="1" smtClean="0">
                <a:effectLst>
                  <a:outerShdw blurRad="38100" dist="38100" dir="2700000" algn="tl">
                    <a:srgbClr val="000000">
                      <a:alpha val="43137"/>
                    </a:srgbClr>
                  </a:outerShdw>
                </a:effectLst>
              </a:rPr>
              <a:t>considera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ilícito</a:t>
            </a:r>
            <a:r>
              <a:rPr lang="en-US" sz="1800" dirty="0" smtClean="0">
                <a:effectLst>
                  <a:outerShdw blurRad="38100" dist="38100" dir="2700000" algn="tl">
                    <a:srgbClr val="000000">
                      <a:alpha val="43137"/>
                    </a:srgbClr>
                  </a:outerShdw>
                </a:effectLst>
              </a:rPr>
              <a:t> el </a:t>
            </a:r>
            <a:r>
              <a:rPr lang="en-US" sz="1800" dirty="0" err="1" smtClean="0">
                <a:effectLst>
                  <a:outerShdw blurRad="38100" dist="38100" dir="2700000" algn="tl">
                    <a:srgbClr val="000000">
                      <a:alpha val="43137"/>
                    </a:srgbClr>
                  </a:outerShdw>
                </a:effectLst>
              </a:rPr>
              <a:t>objeto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cuando</a:t>
            </a:r>
            <a:r>
              <a:rPr lang="en-US" sz="1800" dirty="0" smtClean="0">
                <a:effectLst>
                  <a:outerShdw blurRad="38100" dist="38100" dir="2700000" algn="tl">
                    <a:srgbClr val="000000">
                      <a:alpha val="43137"/>
                    </a:srgbClr>
                  </a:outerShdw>
                </a:effectLst>
              </a:rPr>
              <a:t> el </a:t>
            </a:r>
            <a:r>
              <a:rPr lang="en-US" sz="1800" dirty="0" err="1" smtClean="0">
                <a:effectLst>
                  <a:outerShdw blurRad="38100" dist="38100" dir="2700000" algn="tl">
                    <a:srgbClr val="000000">
                      <a:alpha val="43137"/>
                    </a:srgbClr>
                  </a:outerShdw>
                </a:effectLst>
              </a:rPr>
              <a:t>mismo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fuera</a:t>
            </a:r>
            <a:r>
              <a:rPr lang="en-US" sz="1800" dirty="0" smtClean="0">
                <a:effectLst>
                  <a:outerShdw blurRad="38100" dist="38100" dir="2700000" algn="tl">
                    <a:srgbClr val="000000">
                      <a:alpha val="43137"/>
                    </a:srgbClr>
                  </a:outerShdw>
                </a:effectLst>
              </a:rPr>
              <a:t> </a:t>
            </a:r>
            <a:r>
              <a:rPr lang="en-US" sz="1800" b="1" dirty="0" err="1" smtClean="0">
                <a:solidFill>
                  <a:srgbClr val="FFFF00"/>
                </a:solidFill>
                <a:effectLst>
                  <a:outerShdw blurRad="38100" dist="38100" dir="2700000" algn="tl">
                    <a:srgbClr val="000000">
                      <a:alpha val="43137"/>
                    </a:srgbClr>
                  </a:outerShdw>
                </a:effectLst>
              </a:rPr>
              <a:t>contrario</a:t>
            </a:r>
            <a:r>
              <a:rPr lang="en-US" sz="1800" b="1" dirty="0" smtClean="0">
                <a:solidFill>
                  <a:srgbClr val="FFFF00"/>
                </a:solidFill>
                <a:effectLst>
                  <a:outerShdw blurRad="38100" dist="38100" dir="2700000" algn="tl">
                    <a:srgbClr val="000000">
                      <a:alpha val="43137"/>
                    </a:srgbClr>
                  </a:outerShdw>
                </a:effectLst>
              </a:rPr>
              <a:t> a </a:t>
            </a:r>
          </a:p>
          <a:p>
            <a:pPr marL="609600" indent="-609600" algn="l" eaLnBrk="1" hangingPunct="1">
              <a:defRPr/>
            </a:pPr>
            <a:r>
              <a:rPr lang="en-US" sz="1800" b="1" dirty="0" smtClean="0">
                <a:solidFill>
                  <a:srgbClr val="FFFF00"/>
                </a:solidFill>
                <a:effectLst>
                  <a:outerShdw blurRad="38100" dist="38100" dir="2700000" algn="tl">
                    <a:srgbClr val="000000">
                      <a:alpha val="43137"/>
                    </a:srgbClr>
                  </a:outerShdw>
                </a:effectLst>
              </a:rPr>
              <a:t>la moral y a </a:t>
            </a:r>
            <a:r>
              <a:rPr lang="en-US" sz="1800" b="1" dirty="0" err="1" smtClean="0">
                <a:solidFill>
                  <a:srgbClr val="FFFF00"/>
                </a:solidFill>
                <a:effectLst>
                  <a:outerShdw blurRad="38100" dist="38100" dir="2700000" algn="tl">
                    <a:srgbClr val="000000">
                      <a:alpha val="43137"/>
                    </a:srgbClr>
                  </a:outerShdw>
                </a:effectLst>
              </a:rPr>
              <a:t>las</a:t>
            </a:r>
            <a:r>
              <a:rPr lang="en-US" sz="1800" b="1" dirty="0" smtClean="0">
                <a:solidFill>
                  <a:srgbClr val="FFFF00"/>
                </a:solidFill>
                <a:effectLst>
                  <a:outerShdw blurRad="38100" dist="38100" dir="2700000" algn="tl">
                    <a:srgbClr val="000000">
                      <a:alpha val="43137"/>
                    </a:srgbClr>
                  </a:outerShdw>
                </a:effectLst>
              </a:rPr>
              <a:t> </a:t>
            </a:r>
            <a:r>
              <a:rPr lang="en-US" sz="1800" b="1" dirty="0" err="1" smtClean="0">
                <a:solidFill>
                  <a:srgbClr val="FFFF00"/>
                </a:solidFill>
                <a:effectLst>
                  <a:outerShdw blurRad="38100" dist="38100" dir="2700000" algn="tl">
                    <a:srgbClr val="000000">
                      <a:alpha val="43137"/>
                    </a:srgbClr>
                  </a:outerShdw>
                </a:effectLst>
              </a:rPr>
              <a:t>buenas</a:t>
            </a:r>
            <a:r>
              <a:rPr lang="en-US" sz="1800" b="1" dirty="0" smtClean="0">
                <a:solidFill>
                  <a:srgbClr val="FFFF00"/>
                </a:solidFill>
                <a:effectLst>
                  <a:outerShdw blurRad="38100" dist="38100" dir="2700000" algn="tl">
                    <a:srgbClr val="000000">
                      <a:alpha val="43137"/>
                    </a:srgbClr>
                  </a:outerShdw>
                </a:effectLst>
              </a:rPr>
              <a:t> </a:t>
            </a:r>
            <a:r>
              <a:rPr lang="en-US" sz="1800" b="1" dirty="0" err="1" smtClean="0">
                <a:solidFill>
                  <a:srgbClr val="FFFF00"/>
                </a:solidFill>
                <a:effectLst>
                  <a:outerShdw blurRad="38100" dist="38100" dir="2700000" algn="tl">
                    <a:srgbClr val="000000">
                      <a:alpha val="43137"/>
                    </a:srgbClr>
                  </a:outerShdw>
                </a:effectLst>
              </a:rPr>
              <a:t>costumbres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pero</a:t>
            </a:r>
            <a:r>
              <a:rPr lang="en-US" sz="1800" dirty="0" smtClean="0">
                <a:effectLst>
                  <a:outerShdw blurRad="38100" dist="38100" dir="2700000" algn="tl">
                    <a:srgbClr val="000000">
                      <a:alpha val="43137"/>
                    </a:srgbClr>
                  </a:outerShdw>
                </a:effectLst>
              </a:rPr>
              <a:t> no se </a:t>
            </a:r>
            <a:r>
              <a:rPr lang="en-US" sz="1800" dirty="0" err="1" smtClean="0">
                <a:effectLst>
                  <a:outerShdw blurRad="38100" dist="38100" dir="2700000" algn="tl">
                    <a:srgbClr val="000000">
                      <a:alpha val="43137"/>
                    </a:srgbClr>
                  </a:outerShdw>
                </a:effectLst>
              </a:rPr>
              <a:t>considerará</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tal</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si</a:t>
            </a:r>
            <a:r>
              <a:rPr lang="en-US" sz="1800" dirty="0" smtClean="0">
                <a:effectLst>
                  <a:outerShdw blurRad="38100" dist="38100" dir="2700000" algn="tl">
                    <a:srgbClr val="000000">
                      <a:alpha val="43137"/>
                    </a:srgbClr>
                  </a:outerShdw>
                </a:effectLst>
              </a:rPr>
              <a:t> , </a:t>
            </a:r>
            <a:r>
              <a:rPr lang="en-US" sz="1800" dirty="0" err="1" smtClean="0">
                <a:effectLst>
                  <a:outerShdw blurRad="38100" dist="38100" dir="2700000" algn="tl">
                    <a:srgbClr val="000000">
                      <a:alpha val="43137"/>
                    </a:srgbClr>
                  </a:outerShdw>
                </a:effectLst>
              </a:rPr>
              <a:t>por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las</a:t>
            </a:r>
            <a:r>
              <a:rPr lang="en-US" sz="1800" dirty="0" smtClean="0">
                <a:effectLst>
                  <a:outerShdw blurRad="38100" dist="38100" dir="2700000" algn="tl">
                    <a:srgbClr val="000000">
                      <a:alpha val="43137"/>
                    </a:srgbClr>
                  </a:outerShdw>
                </a:effectLst>
              </a:rPr>
              <a:t> </a:t>
            </a:r>
          </a:p>
          <a:p>
            <a:pPr marL="609600" indent="-609600" algn="l" eaLnBrk="1" hangingPunct="1">
              <a:defRPr/>
            </a:pPr>
            <a:r>
              <a:rPr lang="en-US" sz="1800" dirty="0" err="1" smtClean="0">
                <a:effectLst>
                  <a:outerShdw blurRad="38100" dist="38100" dir="2700000" algn="tl">
                    <a:srgbClr val="000000">
                      <a:alpha val="43137"/>
                    </a:srgbClr>
                  </a:outerShdw>
                </a:effectLst>
              </a:rPr>
              <a:t>leyes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las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ordenanzas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municipales</a:t>
            </a:r>
            <a:r>
              <a:rPr lang="en-US" sz="1800" dirty="0" smtClean="0">
                <a:effectLst>
                  <a:outerShdw blurRad="38100" dist="38100" dir="2700000" algn="tl">
                    <a:srgbClr val="000000">
                      <a:alpha val="43137"/>
                    </a:srgbClr>
                  </a:outerShdw>
                </a:effectLst>
              </a:rPr>
              <a:t> o los </a:t>
            </a:r>
            <a:r>
              <a:rPr lang="en-US" sz="1800" dirty="0" err="1" smtClean="0">
                <a:effectLst>
                  <a:outerShdw blurRad="38100" dist="38100" dir="2700000" algn="tl">
                    <a:srgbClr val="000000">
                      <a:alpha val="43137"/>
                    </a:srgbClr>
                  </a:outerShdw>
                </a:effectLst>
              </a:rPr>
              <a:t>reglamentos</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policía</a:t>
            </a:r>
            <a:r>
              <a:rPr lang="en-US" sz="1800" dirty="0" smtClean="0">
                <a:effectLst>
                  <a:outerShdw blurRad="38100" dist="38100" dir="2700000" algn="tl">
                    <a:srgbClr val="000000">
                      <a:alpha val="43137"/>
                    </a:srgbClr>
                  </a:outerShdw>
                </a:effectLst>
              </a:rPr>
              <a:t> se </a:t>
            </a:r>
            <a:r>
              <a:rPr lang="en-US" sz="1800" dirty="0" err="1" smtClean="0">
                <a:effectLst>
                  <a:outerShdw blurRad="38100" dist="38100" dir="2700000" algn="tl">
                    <a:srgbClr val="000000">
                      <a:alpha val="43137"/>
                    </a:srgbClr>
                  </a:outerShdw>
                </a:effectLst>
              </a:rPr>
              <a:t>consintiera</a:t>
            </a:r>
            <a:r>
              <a:rPr lang="en-US" sz="1800" dirty="0" smtClean="0">
                <a:effectLst>
                  <a:outerShdw blurRad="38100" dist="38100" dir="2700000" algn="tl">
                    <a:srgbClr val="000000">
                      <a:alpha val="43137"/>
                    </a:srgbClr>
                  </a:outerShdw>
                </a:effectLst>
              </a:rPr>
              <a:t>, </a:t>
            </a:r>
          </a:p>
          <a:p>
            <a:pPr marL="609600" indent="-609600" algn="l" eaLnBrk="1" hangingPunct="1">
              <a:defRPr/>
            </a:pPr>
            <a:r>
              <a:rPr lang="en-US" sz="1800" dirty="0" err="1" smtClean="0">
                <a:effectLst>
                  <a:outerShdw blurRad="38100" dist="38100" dir="2700000" algn="tl">
                    <a:srgbClr val="000000">
                      <a:alpha val="43137"/>
                    </a:srgbClr>
                  </a:outerShdw>
                </a:effectLst>
              </a:rPr>
              <a:t>tolerara</a:t>
            </a:r>
            <a:r>
              <a:rPr lang="en-US" sz="1800" dirty="0" smtClean="0">
                <a:effectLst>
                  <a:outerShdw blurRad="38100" dist="38100" dir="2700000" algn="tl">
                    <a:srgbClr val="000000">
                      <a:alpha val="43137"/>
                    </a:srgbClr>
                  </a:outerShdw>
                </a:effectLst>
              </a:rPr>
              <a:t> o </a:t>
            </a:r>
            <a:r>
              <a:rPr lang="en-US" sz="1800" dirty="0" err="1" smtClean="0">
                <a:effectLst>
                  <a:outerShdw blurRad="38100" dist="38100" dir="2700000" algn="tl">
                    <a:srgbClr val="000000">
                      <a:alpha val="43137"/>
                    </a:srgbClr>
                  </a:outerShdw>
                </a:effectLst>
              </a:rPr>
              <a:t>regulara</a:t>
            </a:r>
            <a:r>
              <a:rPr lang="en-US" sz="1800" dirty="0" smtClean="0">
                <a:effectLst>
                  <a:outerShdw blurRad="38100" dist="38100" dir="2700000" algn="tl">
                    <a:srgbClr val="000000">
                      <a:alpha val="43137"/>
                    </a:srgbClr>
                  </a:outerShdw>
                </a:effectLst>
              </a:rPr>
              <a:t> a </a:t>
            </a:r>
            <a:r>
              <a:rPr lang="en-US" sz="1800" dirty="0" err="1" smtClean="0">
                <a:effectLst>
                  <a:outerShdw blurRad="38100" dist="38100" dir="2700000" algn="tl">
                    <a:srgbClr val="000000">
                      <a:alpha val="43137"/>
                    </a:srgbClr>
                  </a:outerShdw>
                </a:effectLst>
              </a:rPr>
              <a:t>través</a:t>
            </a:r>
            <a:r>
              <a:rPr lang="en-US" sz="1800" dirty="0" smtClean="0">
                <a:effectLst>
                  <a:outerShdw blurRad="38100" dist="38100" dir="2700000" algn="tl">
                    <a:srgbClr val="000000">
                      <a:alpha val="43137"/>
                    </a:srgbClr>
                  </a:outerShdw>
                </a:effectLst>
              </a:rPr>
              <a:t> de los </a:t>
            </a:r>
            <a:r>
              <a:rPr lang="en-US" sz="1800" dirty="0" err="1" smtClean="0">
                <a:effectLst>
                  <a:outerShdw blurRad="38100" dist="38100" dir="2700000" algn="tl">
                    <a:srgbClr val="000000">
                      <a:alpha val="43137"/>
                    </a:srgbClr>
                  </a:outerShdw>
                </a:effectLst>
              </a:rPr>
              <a:t>mismos</a:t>
            </a:r>
            <a:r>
              <a:rPr lang="en-US" sz="1800" dirty="0" smtClean="0">
                <a:effectLst>
                  <a:outerShdw blurRad="38100" dist="38100" dir="2700000" algn="tl">
                    <a:srgbClr val="000000">
                      <a:alpha val="43137"/>
                    </a:srgbClr>
                  </a:outerShdw>
                </a:effectLst>
              </a:rPr>
              <a:t>.</a:t>
            </a:r>
          </a:p>
          <a:p>
            <a:pPr marL="609600" indent="-609600" algn="l" eaLnBrk="1" hangingPunct="1">
              <a:defRPr/>
            </a:pPr>
            <a:endParaRPr lang="en-US" sz="1800" dirty="0" smtClean="0">
              <a:effectLst>
                <a:outerShdw blurRad="38100" dist="38100" dir="2700000" algn="tl">
                  <a:srgbClr val="000000">
                    <a:alpha val="43137"/>
                  </a:srgbClr>
                </a:outerShdw>
              </a:effectLst>
            </a:endParaRPr>
          </a:p>
          <a:p>
            <a:pPr marL="609600" indent="-609600" algn="l" eaLnBrk="1" hangingPunct="1">
              <a:defRPr/>
            </a:pPr>
            <a:r>
              <a:rPr lang="en-US" sz="1800" b="1" dirty="0" smtClean="0">
                <a:solidFill>
                  <a:srgbClr val="00FFCC"/>
                </a:solidFill>
                <a:effectLst>
                  <a:outerShdw blurRad="38100" dist="38100" dir="2700000" algn="tl">
                    <a:srgbClr val="000000">
                      <a:alpha val="43137"/>
                    </a:srgbClr>
                  </a:outerShdw>
                </a:effectLst>
              </a:rPr>
              <a:t>Art. 41 LCT –</a:t>
            </a:r>
            <a:r>
              <a:rPr lang="en-US" sz="1800" dirty="0" smtClean="0">
                <a:solidFill>
                  <a:srgbClr val="00FFCC"/>
                </a:solidFill>
                <a:effectLst>
                  <a:outerShdw blurRad="38100" dist="38100" dir="2700000" algn="tl">
                    <a:srgbClr val="000000">
                      <a:alpha val="43137"/>
                    </a:srgbClr>
                  </a:outerShdw>
                </a:effectLst>
              </a:rPr>
              <a:t> </a:t>
            </a:r>
            <a:r>
              <a:rPr lang="en-US" sz="1800" dirty="0" smtClean="0">
                <a:effectLst>
                  <a:outerShdw blurRad="38100" dist="38100" dir="2700000" algn="tl">
                    <a:srgbClr val="000000">
                      <a:alpha val="43137"/>
                    </a:srgbClr>
                  </a:outerShdw>
                </a:effectLst>
              </a:rPr>
              <a:t>El </a:t>
            </a:r>
            <a:r>
              <a:rPr lang="en-US" sz="1800" dirty="0" err="1" smtClean="0">
                <a:effectLst>
                  <a:outerShdw blurRad="38100" dist="38100" dir="2700000" algn="tl">
                    <a:srgbClr val="000000">
                      <a:alpha val="43137"/>
                    </a:srgbClr>
                  </a:outerShdw>
                </a:effectLst>
              </a:rPr>
              <a:t>contrato</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objeto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ilícito</a:t>
            </a:r>
            <a:r>
              <a:rPr lang="en-US" sz="1800" dirty="0" smtClean="0">
                <a:effectLst>
                  <a:outerShdw blurRad="38100" dist="38100" dir="2700000" algn="tl">
                    <a:srgbClr val="000000">
                      <a:alpha val="43137"/>
                    </a:srgbClr>
                  </a:outerShdw>
                </a:effectLst>
              </a:rPr>
              <a:t> </a:t>
            </a:r>
            <a:r>
              <a:rPr lang="en-US" sz="1800" b="1" dirty="0" smtClean="0">
                <a:solidFill>
                  <a:srgbClr val="FFFF00"/>
                </a:solidFill>
                <a:effectLst>
                  <a:outerShdw blurRad="38100" dist="38100" dir="2700000" algn="tl">
                    <a:srgbClr val="000000">
                      <a:alpha val="43137"/>
                    </a:srgbClr>
                  </a:outerShdw>
                </a:effectLst>
              </a:rPr>
              <a:t>no produce </a:t>
            </a:r>
            <a:r>
              <a:rPr lang="en-US" sz="1800" b="1" dirty="0" err="1" smtClean="0">
                <a:solidFill>
                  <a:srgbClr val="FFFF00"/>
                </a:solidFill>
                <a:effectLst>
                  <a:outerShdw blurRad="38100" dist="38100" dir="2700000" algn="tl">
                    <a:srgbClr val="000000">
                      <a:alpha val="43137"/>
                    </a:srgbClr>
                  </a:outerShdw>
                </a:effectLst>
              </a:rPr>
              <a:t>consecuencias</a:t>
            </a:r>
            <a:r>
              <a:rPr lang="en-US" sz="1800" b="1" dirty="0" smtClean="0">
                <a:solidFill>
                  <a:srgbClr val="FFFF00"/>
                </a:solidFill>
                <a:effectLst>
                  <a:outerShdw blurRad="38100" dist="38100" dir="2700000" algn="tl">
                    <a:srgbClr val="000000">
                      <a:alpha val="43137"/>
                    </a:srgbClr>
                  </a:outerShdw>
                </a:effectLst>
              </a:rPr>
              <a:t> entre </a:t>
            </a:r>
          </a:p>
          <a:p>
            <a:pPr marL="609600" indent="-609600" algn="l" eaLnBrk="1" hangingPunct="1">
              <a:defRPr/>
            </a:pPr>
            <a:r>
              <a:rPr lang="en-US" sz="1800" b="1" dirty="0" err="1" smtClean="0">
                <a:solidFill>
                  <a:srgbClr val="FFFF00"/>
                </a:solidFill>
                <a:effectLst>
                  <a:outerShdw blurRad="38100" dist="38100" dir="2700000" algn="tl">
                    <a:srgbClr val="000000">
                      <a:alpha val="43137"/>
                    </a:srgbClr>
                  </a:outerShdw>
                </a:effectLst>
              </a:rPr>
              <a:t>las</a:t>
            </a:r>
            <a:r>
              <a:rPr lang="en-US" sz="1800" b="1" dirty="0" smtClean="0">
                <a:solidFill>
                  <a:srgbClr val="FFFF00"/>
                </a:solidFill>
                <a:effectLst>
                  <a:outerShdw blurRad="38100" dist="38100" dir="2700000" algn="tl">
                    <a:srgbClr val="000000">
                      <a:alpha val="43137"/>
                    </a:srgbClr>
                  </a:outerShdw>
                </a:effectLst>
              </a:rPr>
              <a:t> </a:t>
            </a:r>
            <a:r>
              <a:rPr lang="en-US" sz="1800" b="1" dirty="0" err="1" smtClean="0">
                <a:solidFill>
                  <a:srgbClr val="FFFF00"/>
                </a:solidFill>
                <a:effectLst>
                  <a:outerShdw blurRad="38100" dist="38100" dir="2700000" algn="tl">
                    <a:srgbClr val="000000">
                      <a:alpha val="43137"/>
                    </a:srgbClr>
                  </a:outerShdw>
                </a:effectLst>
              </a:rPr>
              <a:t>partes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que</a:t>
            </a:r>
            <a:r>
              <a:rPr lang="en-US" sz="1800" dirty="0" smtClean="0">
                <a:effectLst>
                  <a:outerShdw blurRad="38100" dist="38100" dir="2700000" algn="tl">
                    <a:srgbClr val="000000">
                      <a:alpha val="43137"/>
                    </a:srgbClr>
                  </a:outerShdw>
                </a:effectLst>
              </a:rPr>
              <a:t> </a:t>
            </a:r>
            <a:r>
              <a:rPr lang="en-US" sz="1800" dirty="0" smtClean="0"/>
              <a:t>se </a:t>
            </a:r>
            <a:r>
              <a:rPr lang="en-US" sz="1800" dirty="0" err="1" smtClean="0"/>
              <a:t>deriven</a:t>
            </a:r>
            <a:r>
              <a:rPr lang="en-US" sz="1800" dirty="0" smtClean="0"/>
              <a:t> de </a:t>
            </a:r>
            <a:r>
              <a:rPr lang="en-US" sz="1800" dirty="0" err="1" smtClean="0"/>
              <a:t>esta</a:t>
            </a:r>
            <a:r>
              <a:rPr lang="en-US" sz="1800" dirty="0" smtClean="0"/>
              <a:t> ley</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604021547"/>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ctrTitle"/>
          </p:nvPr>
        </p:nvSpPr>
        <p:spPr>
          <a:xfrm>
            <a:off x="685800" y="381000"/>
            <a:ext cx="7772400" cy="685800"/>
          </a:xfrm>
        </p:spPr>
        <p:txBody>
          <a:bodyPr/>
          <a:lstStyle/>
          <a:p>
            <a:pPr eaLnBrk="1" hangingPunct="1">
              <a:defRPr/>
            </a:pPr>
            <a:r>
              <a:rPr lang="en-US" sz="2000" b="1" smtClean="0">
                <a:solidFill>
                  <a:srgbClr val="FFCC00"/>
                </a:solidFill>
              </a:rPr>
              <a:t>MODALIDADES DEL CONTRATO DE TRABAJO</a:t>
            </a:r>
          </a:p>
        </p:txBody>
      </p:sp>
      <p:sp>
        <p:nvSpPr>
          <p:cNvPr id="75779" name="Rectangle 3"/>
          <p:cNvSpPr>
            <a:spLocks noGrp="1" noChangeArrowheads="1"/>
          </p:cNvSpPr>
          <p:nvPr>
            <p:ph type="subTitle" idx="1"/>
          </p:nvPr>
        </p:nvSpPr>
        <p:spPr>
          <a:xfrm>
            <a:off x="685800" y="1371600"/>
            <a:ext cx="7772400" cy="4876800"/>
          </a:xfrm>
        </p:spPr>
        <p:txBody>
          <a:bodyPr>
            <a:noAutofit/>
          </a:bodyPr>
          <a:lstStyle/>
          <a:p>
            <a:pPr marL="609600" indent="-609600" algn="l" eaLnBrk="1" hangingPunct="1">
              <a:lnSpc>
                <a:spcPct val="90000"/>
              </a:lnSpc>
              <a:defRPr/>
            </a:pPr>
            <a:r>
              <a:rPr lang="en-US" sz="1800" b="1" dirty="0" smtClean="0">
                <a:solidFill>
                  <a:srgbClr val="00FFCC"/>
                </a:solidFill>
                <a:effectLst>
                  <a:outerShdw blurRad="38100" dist="38100" dir="2700000" algn="tl">
                    <a:srgbClr val="000000">
                      <a:alpha val="43137"/>
                    </a:srgbClr>
                  </a:outerShdw>
                </a:effectLst>
              </a:rPr>
              <a:t>OBJETO DEL CONTRATO DE TRABAJO</a:t>
            </a:r>
          </a:p>
          <a:p>
            <a:pPr marL="609600" indent="-609600" algn="l" eaLnBrk="1" hangingPunct="1">
              <a:lnSpc>
                <a:spcPct val="90000"/>
              </a:lnSpc>
              <a:defRPr/>
            </a:pPr>
            <a:r>
              <a:rPr lang="en-US" sz="1800" b="1" dirty="0" smtClean="0">
                <a:solidFill>
                  <a:srgbClr val="FFFF01"/>
                </a:solidFill>
                <a:effectLst>
                  <a:outerShdw blurRad="38100" dist="38100" dir="2700000" algn="tl">
                    <a:srgbClr val="000000">
                      <a:alpha val="43137"/>
                    </a:srgbClr>
                  </a:outerShdw>
                </a:effectLst>
              </a:rPr>
              <a:t>OBJETO PROHIBIDO</a:t>
            </a:r>
          </a:p>
          <a:p>
            <a:pPr marL="609600" indent="-609600" algn="l" eaLnBrk="1" hangingPunct="1">
              <a:lnSpc>
                <a:spcPct val="90000"/>
              </a:lnSpc>
              <a:defRPr/>
            </a:pPr>
            <a:endParaRPr lang="en-US" sz="1800" b="1" dirty="0" smtClean="0">
              <a:effectLst>
                <a:outerShdw blurRad="38100" dist="38100" dir="2700000" algn="tl">
                  <a:srgbClr val="000000">
                    <a:alpha val="43137"/>
                  </a:srgbClr>
                </a:outerShdw>
              </a:effectLst>
            </a:endParaRPr>
          </a:p>
          <a:p>
            <a:pPr marL="609600" indent="-609600" algn="l" eaLnBrk="1" hangingPunct="1">
              <a:lnSpc>
                <a:spcPct val="90000"/>
              </a:lnSpc>
              <a:defRPr/>
            </a:pPr>
            <a:r>
              <a:rPr lang="en-US" sz="1800" b="1" dirty="0" smtClean="0">
                <a:solidFill>
                  <a:srgbClr val="00FFCC"/>
                </a:solidFill>
                <a:effectLst>
                  <a:outerShdw blurRad="38100" dist="38100" dir="2700000" algn="tl">
                    <a:srgbClr val="000000">
                      <a:alpha val="43137"/>
                    </a:srgbClr>
                  </a:outerShdw>
                </a:effectLst>
              </a:rPr>
              <a:t>Art. 40 LCT – </a:t>
            </a:r>
            <a:r>
              <a:rPr lang="en-US" sz="1800" dirty="0" smtClean="0">
                <a:effectLst>
                  <a:outerShdw blurRad="38100" dist="38100" dir="2700000" algn="tl">
                    <a:srgbClr val="000000">
                      <a:alpha val="43137"/>
                    </a:srgbClr>
                  </a:outerShdw>
                </a:effectLst>
              </a:rPr>
              <a:t>Se </a:t>
            </a:r>
            <a:r>
              <a:rPr lang="en-US" sz="1800" dirty="0" err="1" smtClean="0">
                <a:effectLst>
                  <a:outerShdw blurRad="38100" dist="38100" dir="2700000" algn="tl">
                    <a:srgbClr val="000000">
                      <a:alpha val="43137"/>
                    </a:srgbClr>
                  </a:outerShdw>
                </a:effectLst>
              </a:rPr>
              <a:t>considerará</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prohibido</a:t>
            </a:r>
            <a:r>
              <a:rPr lang="en-US" sz="1800" dirty="0" smtClean="0">
                <a:effectLst>
                  <a:outerShdw blurRad="38100" dist="38100" dir="2700000" algn="tl">
                    <a:srgbClr val="000000">
                      <a:alpha val="43137"/>
                    </a:srgbClr>
                  </a:outerShdw>
                </a:effectLst>
              </a:rPr>
              <a:t> el </a:t>
            </a:r>
            <a:r>
              <a:rPr lang="en-US" sz="1800" dirty="0" err="1" smtClean="0">
                <a:effectLst>
                  <a:outerShdw blurRad="38100" dist="38100" dir="2700000" algn="tl">
                    <a:srgbClr val="000000">
                      <a:alpha val="43137"/>
                    </a:srgbClr>
                  </a:outerShdw>
                </a:effectLst>
              </a:rPr>
              <a:t>objeto</a:t>
            </a:r>
            <a:r>
              <a:rPr lang="en-US" sz="1800" dirty="0" smtClean="0">
                <a:effectLst>
                  <a:outerShdw blurRad="38100" dist="38100" dir="2700000" algn="tl">
                    <a:srgbClr val="000000">
                      <a:alpha val="43137"/>
                    </a:srgbClr>
                  </a:outerShdw>
                </a:effectLst>
              </a:rPr>
              <a:t> </a:t>
            </a:r>
            <a:r>
              <a:rPr lang="en-US" sz="1800" b="1" dirty="0" err="1" smtClean="0">
                <a:solidFill>
                  <a:srgbClr val="FFFF00"/>
                </a:solidFill>
                <a:effectLst>
                  <a:outerShdw blurRad="38100" dist="38100" dir="2700000" algn="tl">
                    <a:srgbClr val="000000">
                      <a:alpha val="43137"/>
                    </a:srgbClr>
                  </a:outerShdw>
                </a:effectLst>
              </a:rPr>
              <a:t>cuando</a:t>
            </a:r>
            <a:r>
              <a:rPr lang="en-US" sz="1800" b="1" dirty="0" smtClean="0">
                <a:solidFill>
                  <a:srgbClr val="FFFF00"/>
                </a:solidFill>
                <a:effectLst>
                  <a:outerShdw blurRad="38100" dist="38100" dir="2700000" algn="tl">
                    <a:srgbClr val="000000">
                      <a:alpha val="43137"/>
                    </a:srgbClr>
                  </a:outerShdw>
                </a:effectLst>
              </a:rPr>
              <a:t> </a:t>
            </a:r>
            <a:r>
              <a:rPr lang="en-US" sz="1800" b="1" dirty="0" err="1" smtClean="0">
                <a:solidFill>
                  <a:srgbClr val="FFFF00"/>
                </a:solidFill>
                <a:effectLst>
                  <a:outerShdw blurRad="38100" dist="38100" dir="2700000" algn="tl">
                    <a:srgbClr val="000000">
                      <a:alpha val="43137"/>
                    </a:srgbClr>
                  </a:outerShdw>
                </a:effectLst>
              </a:rPr>
              <a:t>las</a:t>
            </a:r>
            <a:r>
              <a:rPr lang="en-US" sz="1800" b="1" dirty="0" smtClean="0">
                <a:solidFill>
                  <a:srgbClr val="FFFF00"/>
                </a:solidFill>
                <a:effectLst>
                  <a:outerShdw blurRad="38100" dist="38100" dir="2700000" algn="tl">
                    <a:srgbClr val="000000">
                      <a:alpha val="43137"/>
                    </a:srgbClr>
                  </a:outerShdw>
                </a:effectLst>
              </a:rPr>
              <a:t> </a:t>
            </a:r>
            <a:r>
              <a:rPr lang="en-US" sz="1800" b="1" dirty="0" err="1" smtClean="0">
                <a:solidFill>
                  <a:srgbClr val="FFFF00"/>
                </a:solidFill>
                <a:effectLst>
                  <a:outerShdw blurRad="38100" dist="38100" dir="2700000" algn="tl">
                    <a:srgbClr val="000000">
                      <a:alpha val="43137"/>
                    </a:srgbClr>
                  </a:outerShdw>
                </a:effectLst>
              </a:rPr>
              <a:t>normas</a:t>
            </a:r>
            <a:r>
              <a:rPr lang="en-US" sz="1800" b="1" dirty="0" smtClean="0">
                <a:solidFill>
                  <a:srgbClr val="FFFF00"/>
                </a:solidFill>
                <a:effectLst>
                  <a:outerShdw blurRad="38100" dist="38100" dir="2700000" algn="tl">
                    <a:srgbClr val="000000">
                      <a:alpha val="43137"/>
                    </a:srgbClr>
                  </a:outerShdw>
                </a:effectLst>
              </a:rPr>
              <a:t> </a:t>
            </a:r>
            <a:r>
              <a:rPr lang="en-US" sz="1800" b="1" dirty="0" err="1" smtClean="0">
                <a:solidFill>
                  <a:srgbClr val="FFFF00"/>
                </a:solidFill>
                <a:effectLst>
                  <a:outerShdw blurRad="38100" dist="38100" dir="2700000" algn="tl">
                    <a:srgbClr val="000000">
                      <a:alpha val="43137"/>
                    </a:srgbClr>
                  </a:outerShdw>
                </a:effectLst>
              </a:rPr>
              <a:t>legales</a:t>
            </a:r>
            <a:r>
              <a:rPr lang="en-US" sz="1800" b="1" dirty="0" smtClean="0">
                <a:solidFill>
                  <a:srgbClr val="FFFF00"/>
                </a:solidFill>
                <a:effectLst>
                  <a:outerShdw blurRad="38100" dist="38100" dir="2700000" algn="tl">
                    <a:srgbClr val="000000">
                      <a:alpha val="43137"/>
                    </a:srgbClr>
                  </a:outerShdw>
                </a:effectLst>
              </a:rPr>
              <a:t> </a:t>
            </a:r>
          </a:p>
          <a:p>
            <a:pPr marL="609600" indent="-609600" algn="l" eaLnBrk="1" hangingPunct="1">
              <a:lnSpc>
                <a:spcPct val="90000"/>
              </a:lnSpc>
              <a:defRPr/>
            </a:pPr>
            <a:r>
              <a:rPr lang="en-US" sz="1800" b="1" dirty="0" smtClean="0">
                <a:solidFill>
                  <a:srgbClr val="FFFF00"/>
                </a:solidFill>
                <a:effectLst>
                  <a:outerShdw blurRad="38100" dist="38100" dir="2700000" algn="tl">
                    <a:srgbClr val="000000">
                      <a:alpha val="43137"/>
                    </a:srgbClr>
                  </a:outerShdw>
                </a:effectLst>
              </a:rPr>
              <a:t>o </a:t>
            </a:r>
            <a:r>
              <a:rPr lang="en-US" sz="1800" b="1" dirty="0" err="1" smtClean="0">
                <a:solidFill>
                  <a:srgbClr val="FFFF00"/>
                </a:solidFill>
                <a:effectLst>
                  <a:outerShdw blurRad="38100" dist="38100" dir="2700000" algn="tl">
                    <a:srgbClr val="000000">
                      <a:alpha val="43137"/>
                    </a:srgbClr>
                  </a:outerShdw>
                </a:effectLst>
              </a:rPr>
              <a:t>reglamentarias</a:t>
            </a:r>
            <a:r>
              <a:rPr lang="en-US" sz="1800" b="1" dirty="0" smtClean="0">
                <a:solidFill>
                  <a:srgbClr val="FFFF00"/>
                </a:solidFill>
                <a:effectLst>
                  <a:outerShdw blurRad="38100" dist="38100" dir="2700000" algn="tl">
                    <a:srgbClr val="000000">
                      <a:alpha val="43137"/>
                    </a:srgbClr>
                  </a:outerShdw>
                </a:effectLst>
              </a:rPr>
              <a:t> </a:t>
            </a:r>
            <a:r>
              <a:rPr lang="en-US" sz="1800" b="1" dirty="0" err="1" smtClean="0">
                <a:solidFill>
                  <a:srgbClr val="FFFF00"/>
                </a:solidFill>
                <a:effectLst>
                  <a:outerShdw blurRad="38100" dist="38100" dir="2700000" algn="tl">
                    <a:srgbClr val="000000">
                      <a:alpha val="43137"/>
                    </a:srgbClr>
                  </a:outerShdw>
                </a:effectLst>
              </a:rPr>
              <a:t>hubieren</a:t>
            </a:r>
            <a:r>
              <a:rPr lang="en-US" sz="1800" b="1" dirty="0" smtClean="0">
                <a:solidFill>
                  <a:srgbClr val="FFFF00"/>
                </a:solidFill>
                <a:effectLst>
                  <a:outerShdw blurRad="38100" dist="38100" dir="2700000" algn="tl">
                    <a:srgbClr val="000000">
                      <a:alpha val="43137"/>
                    </a:srgbClr>
                  </a:outerShdw>
                </a:effectLst>
              </a:rPr>
              <a:t> </a:t>
            </a:r>
            <a:r>
              <a:rPr lang="en-US" sz="1800" b="1" dirty="0" err="1" smtClean="0">
                <a:solidFill>
                  <a:srgbClr val="FFFF00"/>
                </a:solidFill>
                <a:effectLst>
                  <a:outerShdw blurRad="38100" dist="38100" dir="2700000" algn="tl">
                    <a:srgbClr val="000000">
                      <a:alpha val="43137"/>
                    </a:srgbClr>
                  </a:outerShdw>
                </a:effectLst>
              </a:rPr>
              <a:t>vedado</a:t>
            </a:r>
            <a:r>
              <a:rPr lang="en-US" sz="1800" b="1" dirty="0" smtClean="0">
                <a:solidFill>
                  <a:srgbClr val="FFFF00"/>
                </a:solidFill>
                <a:effectLst>
                  <a:outerShdw blurRad="38100" dist="38100" dir="2700000" algn="tl">
                    <a:srgbClr val="000000">
                      <a:alpha val="43137"/>
                    </a:srgbClr>
                  </a:outerShdw>
                </a:effectLst>
              </a:rPr>
              <a:t> el </a:t>
            </a:r>
            <a:r>
              <a:rPr lang="en-US" sz="1800" b="1" dirty="0" err="1" smtClean="0">
                <a:solidFill>
                  <a:srgbClr val="FFFF00"/>
                </a:solidFill>
                <a:effectLst>
                  <a:outerShdw blurRad="38100" dist="38100" dir="2700000" algn="tl">
                    <a:srgbClr val="000000">
                      <a:alpha val="43137"/>
                    </a:srgbClr>
                  </a:outerShdw>
                </a:effectLst>
              </a:rPr>
              <a:t>empleo</a:t>
            </a:r>
            <a:r>
              <a:rPr lang="en-US" sz="1800" b="1" dirty="0" smtClean="0">
                <a:solidFill>
                  <a:srgbClr val="FFFF00"/>
                </a:solidFill>
                <a:effectLst>
                  <a:outerShdw blurRad="38100" dist="38100" dir="2700000" algn="tl">
                    <a:srgbClr val="000000">
                      <a:alpha val="43137"/>
                    </a:srgbClr>
                  </a:outerShdw>
                </a:effectLst>
              </a:rPr>
              <a:t> de </a:t>
            </a:r>
            <a:r>
              <a:rPr lang="en-US" sz="1800" b="1" dirty="0" err="1" smtClean="0">
                <a:solidFill>
                  <a:srgbClr val="FFFF00"/>
                </a:solidFill>
                <a:effectLst>
                  <a:outerShdw blurRad="38100" dist="38100" dir="2700000" algn="tl">
                    <a:srgbClr val="000000">
                      <a:alpha val="43137"/>
                    </a:srgbClr>
                  </a:outerShdw>
                </a:effectLst>
              </a:rPr>
              <a:t>determinadas</a:t>
            </a:r>
            <a:r>
              <a:rPr lang="en-US" sz="1800" b="1" dirty="0" smtClean="0">
                <a:solidFill>
                  <a:srgbClr val="FFFF00"/>
                </a:solidFill>
                <a:effectLst>
                  <a:outerShdw blurRad="38100" dist="38100" dir="2700000" algn="tl">
                    <a:srgbClr val="000000">
                      <a:alpha val="43137"/>
                    </a:srgbClr>
                  </a:outerShdw>
                </a:effectLst>
              </a:rPr>
              <a:t> personas </a:t>
            </a:r>
          </a:p>
          <a:p>
            <a:pPr marL="609600" indent="-609600" algn="l" eaLnBrk="1" hangingPunct="1">
              <a:lnSpc>
                <a:spcPct val="90000"/>
              </a:lnSpc>
              <a:defRPr/>
            </a:pPr>
            <a:r>
              <a:rPr lang="en-US" sz="1800" b="1" dirty="0" smtClean="0">
                <a:solidFill>
                  <a:srgbClr val="FFFF00"/>
                </a:solidFill>
                <a:effectLst>
                  <a:outerShdw blurRad="38100" dist="38100" dir="2700000" algn="tl">
                    <a:srgbClr val="000000">
                      <a:alpha val="43137"/>
                    </a:srgbClr>
                  </a:outerShdw>
                </a:effectLst>
              </a:rPr>
              <a:t>o en </a:t>
            </a:r>
            <a:r>
              <a:rPr lang="en-US" sz="1800" b="1" dirty="0" err="1" smtClean="0">
                <a:solidFill>
                  <a:srgbClr val="FFFF00"/>
                </a:solidFill>
                <a:effectLst>
                  <a:outerShdw blurRad="38100" dist="38100" dir="2700000" algn="tl">
                    <a:srgbClr val="000000">
                      <a:alpha val="43137"/>
                    </a:srgbClr>
                  </a:outerShdw>
                </a:effectLst>
              </a:rPr>
              <a:t>determinadas</a:t>
            </a:r>
            <a:r>
              <a:rPr lang="en-US" sz="1800" b="1" dirty="0" smtClean="0">
                <a:solidFill>
                  <a:srgbClr val="FFFF00"/>
                </a:solidFill>
                <a:effectLst>
                  <a:outerShdw blurRad="38100" dist="38100" dir="2700000" algn="tl">
                    <a:srgbClr val="000000">
                      <a:alpha val="43137"/>
                    </a:srgbClr>
                  </a:outerShdw>
                </a:effectLst>
              </a:rPr>
              <a:t> </a:t>
            </a:r>
            <a:r>
              <a:rPr lang="en-US" sz="1800" b="1" dirty="0" err="1" smtClean="0">
                <a:solidFill>
                  <a:srgbClr val="FFFF00"/>
                </a:solidFill>
                <a:effectLst>
                  <a:outerShdw blurRad="38100" dist="38100" dir="2700000" algn="tl">
                    <a:srgbClr val="000000">
                      <a:alpha val="43137"/>
                    </a:srgbClr>
                  </a:outerShdw>
                </a:effectLst>
              </a:rPr>
              <a:t>condiciones</a:t>
            </a:r>
            <a:r>
              <a:rPr lang="en-US" sz="1800" b="1" dirty="0" smtClean="0">
                <a:solidFill>
                  <a:srgbClr val="FFFF00"/>
                </a:solidFill>
                <a:effectLst>
                  <a:outerShdw blurRad="38100" dist="38100" dir="2700000" algn="tl">
                    <a:srgbClr val="000000">
                      <a:alpha val="43137"/>
                    </a:srgbClr>
                  </a:outerShdw>
                </a:effectLst>
              </a:rPr>
              <a:t>.</a:t>
            </a:r>
          </a:p>
          <a:p>
            <a:pPr marL="609600" indent="-609600" algn="l" eaLnBrk="1" hangingPunct="1">
              <a:lnSpc>
                <a:spcPct val="90000"/>
              </a:lnSpc>
              <a:defRPr/>
            </a:pPr>
            <a:r>
              <a:rPr lang="en-US" sz="1800" dirty="0" smtClean="0">
                <a:effectLst>
                  <a:outerShdw blurRad="38100" dist="38100" dir="2700000" algn="tl">
                    <a:srgbClr val="000000">
                      <a:alpha val="43137"/>
                    </a:srgbClr>
                  </a:outerShdw>
                </a:effectLst>
              </a:rPr>
              <a:t>La </a:t>
            </a:r>
            <a:r>
              <a:rPr lang="en-US" sz="1800" dirty="0" err="1" smtClean="0">
                <a:effectLst>
                  <a:outerShdw blurRad="38100" dist="38100" dir="2700000" algn="tl">
                    <a:srgbClr val="000000">
                      <a:alpha val="43137"/>
                    </a:srgbClr>
                  </a:outerShdw>
                </a:effectLst>
              </a:rPr>
              <a:t>prohibición</a:t>
            </a:r>
            <a:r>
              <a:rPr lang="en-US" sz="1800" dirty="0" smtClean="0">
                <a:effectLst>
                  <a:outerShdw blurRad="38100" dist="38100" dir="2700000" algn="tl">
                    <a:srgbClr val="000000">
                      <a:alpha val="43137"/>
                    </a:srgbClr>
                  </a:outerShdw>
                </a:effectLst>
              </a:rPr>
              <a:t> del </a:t>
            </a:r>
            <a:r>
              <a:rPr lang="en-US" sz="1800" dirty="0" err="1" smtClean="0">
                <a:effectLst>
                  <a:outerShdw blurRad="38100" dist="38100" dir="2700000" algn="tl">
                    <a:srgbClr val="000000">
                      <a:alpha val="43137"/>
                    </a:srgbClr>
                  </a:outerShdw>
                </a:effectLst>
              </a:rPr>
              <a:t>objeto</a:t>
            </a:r>
            <a:r>
              <a:rPr lang="en-US" sz="1800" dirty="0" smtClean="0">
                <a:effectLst>
                  <a:outerShdw blurRad="38100" dist="38100" dir="2700000" algn="tl">
                    <a:srgbClr val="000000">
                      <a:alpha val="43137"/>
                    </a:srgbClr>
                  </a:outerShdw>
                </a:effectLst>
              </a:rPr>
              <a:t> del </a:t>
            </a:r>
            <a:r>
              <a:rPr lang="en-US" sz="1800" dirty="0" err="1" smtClean="0">
                <a:effectLst>
                  <a:outerShdw blurRad="38100" dist="38100" dir="2700000" algn="tl">
                    <a:srgbClr val="000000">
                      <a:alpha val="43137"/>
                    </a:srgbClr>
                  </a:outerShdw>
                </a:effectLst>
              </a:rPr>
              <a:t>contrato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está</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siempre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dirigida</a:t>
            </a:r>
            <a:r>
              <a:rPr lang="en-US" sz="1800" dirty="0" smtClean="0">
                <a:effectLst>
                  <a:outerShdw blurRad="38100" dist="38100" dir="2700000" algn="tl">
                    <a:srgbClr val="000000">
                      <a:alpha val="43137"/>
                    </a:srgbClr>
                  </a:outerShdw>
                </a:effectLst>
              </a:rPr>
              <a:t> al </a:t>
            </a:r>
            <a:r>
              <a:rPr lang="en-US" sz="1800" dirty="0" err="1" smtClean="0">
                <a:effectLst>
                  <a:outerShdw blurRad="38100" dist="38100" dir="2700000" algn="tl">
                    <a:srgbClr val="000000">
                      <a:alpha val="43137"/>
                    </a:srgbClr>
                  </a:outerShdw>
                </a:effectLst>
              </a:rPr>
              <a:t>empleador</a:t>
            </a:r>
            <a:r>
              <a:rPr lang="en-US" sz="1800" dirty="0" smtClean="0">
                <a:effectLst>
                  <a:outerShdw blurRad="38100" dist="38100" dir="2700000" algn="tl">
                    <a:srgbClr val="000000">
                      <a:alpha val="43137"/>
                    </a:srgbClr>
                  </a:outerShdw>
                </a:effectLst>
              </a:rPr>
              <a:t>.</a:t>
            </a:r>
          </a:p>
          <a:p>
            <a:pPr marL="609600" indent="-609600" algn="l" eaLnBrk="1" hangingPunct="1">
              <a:lnSpc>
                <a:spcPct val="90000"/>
              </a:lnSpc>
              <a:defRPr/>
            </a:pPr>
            <a:endParaRPr lang="en-US" sz="1800" dirty="0" smtClean="0">
              <a:effectLst>
                <a:outerShdw blurRad="38100" dist="38100" dir="2700000" algn="tl">
                  <a:srgbClr val="000000">
                    <a:alpha val="43137"/>
                  </a:srgbClr>
                </a:outerShdw>
              </a:effectLst>
            </a:endParaRPr>
          </a:p>
          <a:p>
            <a:pPr marL="609600" indent="-609600" algn="l" eaLnBrk="1" hangingPunct="1">
              <a:lnSpc>
                <a:spcPct val="90000"/>
              </a:lnSpc>
              <a:defRPr/>
            </a:pPr>
            <a:r>
              <a:rPr lang="en-US" sz="1800" b="1" dirty="0" smtClean="0">
                <a:solidFill>
                  <a:srgbClr val="00FFCC"/>
                </a:solidFill>
                <a:effectLst>
                  <a:outerShdw blurRad="38100" dist="38100" dir="2700000" algn="tl">
                    <a:srgbClr val="000000">
                      <a:alpha val="43137"/>
                    </a:srgbClr>
                  </a:outerShdw>
                </a:effectLst>
              </a:rPr>
              <a:t>Art. 42 LCT – </a:t>
            </a:r>
            <a:r>
              <a:rPr lang="en-US" sz="1800" dirty="0" smtClean="0">
                <a:effectLst>
                  <a:outerShdw blurRad="38100" dist="38100" dir="2700000" algn="tl">
                    <a:srgbClr val="000000">
                      <a:alpha val="43137"/>
                    </a:srgbClr>
                  </a:outerShdw>
                </a:effectLst>
              </a:rPr>
              <a:t>El </a:t>
            </a:r>
            <a:r>
              <a:rPr lang="en-US" sz="1800" dirty="0" err="1" smtClean="0">
                <a:effectLst>
                  <a:outerShdw blurRad="38100" dist="38100" dir="2700000" algn="tl">
                    <a:srgbClr val="000000">
                      <a:alpha val="43137"/>
                    </a:srgbClr>
                  </a:outerShdw>
                </a:effectLst>
              </a:rPr>
              <a:t>contrato</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objeto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prohibido</a:t>
            </a:r>
            <a:r>
              <a:rPr lang="en-US" sz="1800" dirty="0" smtClean="0">
                <a:effectLst>
                  <a:outerShdw blurRad="38100" dist="38100" dir="2700000" algn="tl">
                    <a:srgbClr val="000000">
                      <a:alpha val="43137"/>
                    </a:srgbClr>
                  </a:outerShdw>
                </a:effectLst>
              </a:rPr>
              <a:t> </a:t>
            </a:r>
            <a:r>
              <a:rPr lang="en-US" sz="1800" b="1" dirty="0" smtClean="0">
                <a:solidFill>
                  <a:srgbClr val="FFFF00"/>
                </a:solidFill>
                <a:effectLst>
                  <a:outerShdw blurRad="38100" dist="38100" dir="2700000" algn="tl">
                    <a:srgbClr val="000000">
                      <a:alpha val="43137"/>
                    </a:srgbClr>
                  </a:outerShdw>
                </a:effectLst>
              </a:rPr>
              <a:t>no </a:t>
            </a:r>
            <a:r>
              <a:rPr lang="en-US" sz="1800" b="1" dirty="0" err="1" smtClean="0">
                <a:solidFill>
                  <a:srgbClr val="FFFF00"/>
                </a:solidFill>
                <a:effectLst>
                  <a:outerShdw blurRad="38100" dist="38100" dir="2700000" algn="tl">
                    <a:srgbClr val="000000">
                      <a:alpha val="43137"/>
                    </a:srgbClr>
                  </a:outerShdw>
                </a:effectLst>
              </a:rPr>
              <a:t>afectará</a:t>
            </a:r>
            <a:r>
              <a:rPr lang="en-US" sz="1800" b="1" dirty="0" smtClean="0">
                <a:solidFill>
                  <a:srgbClr val="FFFF00"/>
                </a:solidFill>
                <a:effectLst>
                  <a:outerShdw blurRad="38100" dist="38100" dir="2700000" algn="tl">
                    <a:srgbClr val="000000">
                      <a:alpha val="43137"/>
                    </a:srgbClr>
                  </a:outerShdw>
                </a:effectLst>
              </a:rPr>
              <a:t> al </a:t>
            </a:r>
            <a:r>
              <a:rPr lang="en-US" sz="1800" b="1" dirty="0" err="1" smtClean="0">
                <a:solidFill>
                  <a:srgbClr val="FFFF00"/>
                </a:solidFill>
                <a:effectLst>
                  <a:outerShdw blurRad="38100" dist="38100" dir="2700000" algn="tl">
                    <a:srgbClr val="000000">
                      <a:alpha val="43137"/>
                    </a:srgbClr>
                  </a:outerShdw>
                </a:effectLst>
              </a:rPr>
              <a:t>derecho</a:t>
            </a:r>
            <a:r>
              <a:rPr lang="en-US" sz="1800" b="1" dirty="0" smtClean="0">
                <a:solidFill>
                  <a:srgbClr val="FFFF00"/>
                </a:solidFill>
                <a:effectLst>
                  <a:outerShdw blurRad="38100" dist="38100" dir="2700000" algn="tl">
                    <a:srgbClr val="000000">
                      <a:alpha val="43137"/>
                    </a:srgbClr>
                  </a:outerShdw>
                </a:effectLst>
              </a:rPr>
              <a:t> del </a:t>
            </a:r>
          </a:p>
          <a:p>
            <a:pPr marL="609600" indent="-609600" algn="l" eaLnBrk="1" hangingPunct="1">
              <a:lnSpc>
                <a:spcPct val="90000"/>
              </a:lnSpc>
              <a:defRPr/>
            </a:pPr>
            <a:r>
              <a:rPr lang="en-US" sz="1800" b="1" dirty="0" err="1" smtClean="0">
                <a:solidFill>
                  <a:srgbClr val="FFFF00"/>
                </a:solidFill>
                <a:effectLst>
                  <a:outerShdw blurRad="38100" dist="38100" dir="2700000" algn="tl">
                    <a:srgbClr val="000000">
                      <a:alpha val="43137"/>
                    </a:srgbClr>
                  </a:outerShdw>
                </a:effectLst>
              </a:rPr>
              <a:t>Trabajador</a:t>
            </a:r>
            <a:r>
              <a:rPr lang="en-US" sz="1800" b="1" dirty="0" smtClean="0">
                <a:solidFill>
                  <a:srgbClr val="FFFF00"/>
                </a:solidFill>
                <a:effectLst>
                  <a:outerShdw blurRad="38100" dist="38100" dir="2700000" algn="tl">
                    <a:srgbClr val="000000">
                      <a:alpha val="43137"/>
                    </a:srgbClr>
                  </a:outerShdw>
                </a:effectLst>
              </a:rPr>
              <a:t> a </a:t>
            </a:r>
            <a:r>
              <a:rPr lang="en-US" sz="1800" b="1" dirty="0" err="1" smtClean="0">
                <a:solidFill>
                  <a:srgbClr val="FFFF00"/>
                </a:solidFill>
                <a:effectLst>
                  <a:outerShdw blurRad="38100" dist="38100" dir="2700000" algn="tl">
                    <a:srgbClr val="000000">
                      <a:alpha val="43137"/>
                    </a:srgbClr>
                  </a:outerShdw>
                </a:effectLst>
              </a:rPr>
              <a:t>percibir</a:t>
            </a:r>
            <a:r>
              <a:rPr lang="en-US" sz="1800" b="1" dirty="0" smtClean="0">
                <a:solidFill>
                  <a:srgbClr val="FFFF00"/>
                </a:solidFill>
                <a:effectLst>
                  <a:outerShdw blurRad="38100" dist="38100" dir="2700000" algn="tl">
                    <a:srgbClr val="000000">
                      <a:alpha val="43137"/>
                    </a:srgbClr>
                  </a:outerShdw>
                </a:effectLst>
              </a:rPr>
              <a:t> </a:t>
            </a:r>
            <a:r>
              <a:rPr lang="en-US" sz="1800" b="1" dirty="0" err="1" smtClean="0">
                <a:solidFill>
                  <a:srgbClr val="FFFF00"/>
                </a:solidFill>
                <a:effectLst>
                  <a:outerShdw blurRad="38100" dist="38100" dir="2700000" algn="tl">
                    <a:srgbClr val="000000">
                      <a:alpha val="43137"/>
                    </a:srgbClr>
                  </a:outerShdw>
                </a:effectLst>
              </a:rPr>
              <a:t>las</a:t>
            </a:r>
            <a:r>
              <a:rPr lang="en-US" sz="1800" b="1" dirty="0" smtClean="0">
                <a:solidFill>
                  <a:srgbClr val="FFFF00"/>
                </a:solidFill>
                <a:effectLst>
                  <a:outerShdw blurRad="38100" dist="38100" dir="2700000" algn="tl">
                    <a:srgbClr val="000000">
                      <a:alpha val="43137"/>
                    </a:srgbClr>
                  </a:outerShdw>
                </a:effectLst>
              </a:rPr>
              <a:t> </a:t>
            </a:r>
            <a:r>
              <a:rPr lang="en-US" sz="1800" b="1" dirty="0" err="1" smtClean="0">
                <a:solidFill>
                  <a:srgbClr val="FFFF00"/>
                </a:solidFill>
                <a:effectLst>
                  <a:outerShdw blurRad="38100" dist="38100" dir="2700000" algn="tl">
                    <a:srgbClr val="000000">
                      <a:alpha val="43137"/>
                    </a:srgbClr>
                  </a:outerShdw>
                </a:effectLst>
              </a:rPr>
              <a:t>remuneraciones</a:t>
            </a:r>
            <a:r>
              <a:rPr lang="en-US" sz="1800" b="1" dirty="0" smtClean="0">
                <a:solidFill>
                  <a:srgbClr val="FFFF00"/>
                </a:solidFill>
                <a:effectLst>
                  <a:outerShdw blurRad="38100" dist="38100" dir="2700000" algn="tl">
                    <a:srgbClr val="000000">
                      <a:alpha val="43137"/>
                    </a:srgbClr>
                  </a:outerShdw>
                </a:effectLst>
              </a:rPr>
              <a:t> e </a:t>
            </a:r>
            <a:r>
              <a:rPr lang="en-US" sz="1800" b="1" dirty="0" err="1" smtClean="0">
                <a:solidFill>
                  <a:srgbClr val="FFFF00"/>
                </a:solidFill>
                <a:effectLst>
                  <a:outerShdw blurRad="38100" dist="38100" dir="2700000" algn="tl">
                    <a:srgbClr val="000000">
                      <a:alpha val="43137"/>
                    </a:srgbClr>
                  </a:outerShdw>
                </a:effectLst>
              </a:rPr>
              <a:t>indemnizaciones</a:t>
            </a:r>
            <a:r>
              <a:rPr lang="en-US" sz="1800" b="1" dirty="0" smtClean="0">
                <a:solidFill>
                  <a:srgbClr val="FFFF00"/>
                </a:solidFill>
                <a:effectLst>
                  <a:outerShdw blurRad="38100" dist="38100" dir="2700000" algn="tl">
                    <a:srgbClr val="000000">
                      <a:alpha val="43137"/>
                    </a:srgbClr>
                  </a:outerShdw>
                </a:effectLst>
              </a:rPr>
              <a:t> </a:t>
            </a:r>
            <a:r>
              <a:rPr lang="en-US" sz="1800" b="1" dirty="0" err="1" smtClean="0">
                <a:solidFill>
                  <a:srgbClr val="FFFF00"/>
                </a:solidFill>
                <a:effectLst>
                  <a:outerShdw blurRad="38100" dist="38100" dir="2700000" algn="tl">
                    <a:srgbClr val="000000">
                      <a:alpha val="43137"/>
                    </a:srgbClr>
                  </a:outerShdw>
                </a:effectLst>
              </a:rPr>
              <a:t>que</a:t>
            </a:r>
            <a:r>
              <a:rPr lang="en-US" sz="1800" b="1" dirty="0" smtClean="0">
                <a:solidFill>
                  <a:srgbClr val="FFFF00"/>
                </a:solidFill>
                <a:effectLst>
                  <a:outerShdw blurRad="38100" dist="38100" dir="2700000" algn="tl">
                    <a:srgbClr val="000000">
                      <a:alpha val="43137"/>
                    </a:srgbClr>
                  </a:outerShdw>
                </a:effectLst>
              </a:rPr>
              <a:t> se </a:t>
            </a:r>
          </a:p>
          <a:p>
            <a:pPr marL="609600" indent="-609600" algn="l" eaLnBrk="1" hangingPunct="1">
              <a:lnSpc>
                <a:spcPct val="90000"/>
              </a:lnSpc>
              <a:defRPr/>
            </a:pPr>
            <a:r>
              <a:rPr lang="en-US" sz="1800" b="1" dirty="0" err="1" smtClean="0">
                <a:solidFill>
                  <a:srgbClr val="FFFF00"/>
                </a:solidFill>
                <a:effectLst>
                  <a:outerShdw blurRad="38100" dist="38100" dir="2700000" algn="tl">
                    <a:srgbClr val="000000">
                      <a:alpha val="43137"/>
                    </a:srgbClr>
                  </a:outerShdw>
                </a:effectLst>
              </a:rPr>
              <a:t>deriven</a:t>
            </a:r>
            <a:r>
              <a:rPr lang="en-US" sz="1800" b="1" dirty="0" smtClean="0">
                <a:solidFill>
                  <a:srgbClr val="FFFF00"/>
                </a:solidFill>
                <a:effectLst>
                  <a:outerShdw blurRad="38100" dist="38100" dir="2700000" algn="tl">
                    <a:srgbClr val="000000">
                      <a:alpha val="43137"/>
                    </a:srgbClr>
                  </a:outerShdw>
                </a:effectLst>
              </a:rPr>
              <a:t> de </a:t>
            </a:r>
            <a:r>
              <a:rPr lang="en-US" sz="1800" b="1" dirty="0" err="1" smtClean="0">
                <a:solidFill>
                  <a:srgbClr val="FFFF00"/>
                </a:solidFill>
                <a:effectLst>
                  <a:outerShdw blurRad="38100" dist="38100" dir="2700000" algn="tl">
                    <a:srgbClr val="000000">
                      <a:alpha val="43137"/>
                    </a:srgbClr>
                  </a:outerShdw>
                </a:effectLst>
              </a:rPr>
              <a:t>su</a:t>
            </a:r>
            <a:r>
              <a:rPr lang="en-US" sz="1800" b="1" dirty="0" smtClean="0">
                <a:solidFill>
                  <a:srgbClr val="FFFF00"/>
                </a:solidFill>
                <a:effectLst>
                  <a:outerShdw blurRad="38100" dist="38100" dir="2700000" algn="tl">
                    <a:srgbClr val="000000">
                      <a:alpha val="43137"/>
                    </a:srgbClr>
                  </a:outerShdw>
                </a:effectLst>
              </a:rPr>
              <a:t> </a:t>
            </a:r>
            <a:r>
              <a:rPr lang="en-US" sz="1800" b="1" dirty="0" err="1" smtClean="0">
                <a:solidFill>
                  <a:srgbClr val="FFFF00"/>
                </a:solidFill>
                <a:effectLst>
                  <a:outerShdw blurRad="38100" dist="38100" dir="2700000" algn="tl">
                    <a:srgbClr val="000000">
                      <a:alpha val="43137"/>
                    </a:srgbClr>
                  </a:outerShdw>
                </a:effectLst>
              </a:rPr>
              <a:t>extinción</a:t>
            </a:r>
            <a:r>
              <a:rPr lang="en-US" sz="1800" b="1" dirty="0" smtClean="0">
                <a:solidFill>
                  <a:srgbClr val="FFFF00"/>
                </a:solidFill>
                <a:effectLst>
                  <a:outerShdw blurRad="38100" dist="38100" dir="2700000" algn="tl">
                    <a:srgbClr val="000000">
                      <a:alpha val="43137"/>
                    </a:srgbClr>
                  </a:outerShdw>
                </a:effectLst>
              </a:rPr>
              <a:t> </a:t>
            </a:r>
            <a:r>
              <a:rPr lang="en-US" sz="1800" b="1" dirty="0" err="1" smtClean="0">
                <a:solidFill>
                  <a:srgbClr val="FFFF00"/>
                </a:solidFill>
                <a:effectLst>
                  <a:outerShdw blurRad="38100" dist="38100" dir="2700000" algn="tl">
                    <a:srgbClr val="000000">
                      <a:alpha val="43137"/>
                    </a:srgbClr>
                  </a:outerShdw>
                </a:effectLst>
              </a:rPr>
              <a:t>por</a:t>
            </a:r>
            <a:r>
              <a:rPr lang="en-US" sz="1800" b="1" dirty="0" smtClean="0">
                <a:solidFill>
                  <a:srgbClr val="FFFF00"/>
                </a:solidFill>
                <a:effectLst>
                  <a:outerShdw blurRad="38100" dist="38100" dir="2700000" algn="tl">
                    <a:srgbClr val="000000">
                      <a:alpha val="43137"/>
                    </a:srgbClr>
                  </a:outerShdw>
                </a:effectLst>
              </a:rPr>
              <a:t> </a:t>
            </a:r>
            <a:r>
              <a:rPr lang="en-US" sz="1800" b="1" dirty="0" err="1" smtClean="0">
                <a:solidFill>
                  <a:srgbClr val="FFFF00"/>
                </a:solidFill>
                <a:effectLst>
                  <a:outerShdw blurRad="38100" dist="38100" dir="2700000" algn="tl">
                    <a:srgbClr val="000000">
                      <a:alpha val="43137"/>
                    </a:srgbClr>
                  </a:outerShdw>
                </a:effectLst>
              </a:rPr>
              <a:t>tal</a:t>
            </a:r>
            <a:r>
              <a:rPr lang="en-US" sz="1800" b="1" dirty="0" smtClean="0">
                <a:solidFill>
                  <a:srgbClr val="FFFF00"/>
                </a:solidFill>
                <a:effectLst>
                  <a:outerShdw blurRad="38100" dist="38100" dir="2700000" algn="tl">
                    <a:srgbClr val="000000">
                      <a:alpha val="43137"/>
                    </a:srgbClr>
                  </a:outerShdw>
                </a:effectLst>
              </a:rPr>
              <a:t> </a:t>
            </a:r>
            <a:r>
              <a:rPr lang="en-US" sz="1800" b="1" dirty="0" err="1" smtClean="0">
                <a:solidFill>
                  <a:srgbClr val="FFFF00"/>
                </a:solidFill>
                <a:effectLst>
                  <a:outerShdw blurRad="38100" dist="38100" dir="2700000" algn="tl">
                    <a:srgbClr val="000000">
                      <a:alpha val="43137"/>
                    </a:srgbClr>
                  </a:outerShdw>
                </a:effectLst>
              </a:rPr>
              <a:t>causa</a:t>
            </a:r>
            <a:r>
              <a:rPr lang="en-US" sz="1800" b="1" dirty="0" smtClean="0">
                <a:effectLst>
                  <a:outerShdw blurRad="38100" dist="38100" dir="2700000" algn="tl">
                    <a:srgbClr val="000000">
                      <a:alpha val="43137"/>
                    </a:srgbClr>
                  </a:outerShdw>
                </a:effectLst>
              </a:rPr>
              <a:t>,</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conforme</a:t>
            </a:r>
            <a:r>
              <a:rPr lang="en-US" sz="1800" dirty="0" smtClean="0">
                <a:effectLst>
                  <a:outerShdw blurRad="38100" dist="38100" dir="2700000" algn="tl">
                    <a:srgbClr val="000000">
                      <a:alpha val="43137"/>
                    </a:srgbClr>
                  </a:outerShdw>
                </a:effectLst>
              </a:rPr>
              <a:t> a </a:t>
            </a:r>
            <a:r>
              <a:rPr lang="en-US" sz="1800" dirty="0" err="1" smtClean="0">
                <a:effectLst>
                  <a:outerShdw blurRad="38100" dist="38100" dir="2700000" algn="tl">
                    <a:srgbClr val="000000">
                      <a:alpha val="43137"/>
                    </a:srgbClr>
                  </a:outerShdw>
                </a:effectLst>
              </a:rPr>
              <a:t>las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normas</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esta</a:t>
            </a:r>
            <a:r>
              <a:rPr lang="en-US" sz="1800" dirty="0" smtClean="0">
                <a:effectLst>
                  <a:outerShdw blurRad="38100" dist="38100" dir="2700000" algn="tl">
                    <a:srgbClr val="000000">
                      <a:alpha val="43137"/>
                    </a:srgbClr>
                  </a:outerShdw>
                </a:effectLst>
              </a:rPr>
              <a:t> ley y a </a:t>
            </a:r>
          </a:p>
          <a:p>
            <a:pPr marL="609600" indent="-609600" algn="l" eaLnBrk="1" hangingPunct="1">
              <a:lnSpc>
                <a:spcPct val="90000"/>
              </a:lnSpc>
              <a:defRPr/>
            </a:pPr>
            <a:r>
              <a:rPr lang="en-US" sz="1800" dirty="0" err="1" smtClean="0">
                <a:effectLst>
                  <a:outerShdw blurRad="38100" dist="38100" dir="2700000" algn="tl">
                    <a:srgbClr val="000000">
                      <a:alpha val="43137"/>
                    </a:srgbClr>
                  </a:outerShdw>
                </a:effectLst>
              </a:rPr>
              <a:t>las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previstas</a:t>
            </a:r>
            <a:r>
              <a:rPr lang="en-US" sz="1800" dirty="0" smtClean="0">
                <a:effectLst>
                  <a:outerShdw blurRad="38100" dist="38100" dir="2700000" algn="tl">
                    <a:srgbClr val="000000">
                      <a:alpha val="43137"/>
                    </a:srgbClr>
                  </a:outerShdw>
                </a:effectLst>
              </a:rPr>
              <a:t> en los </a:t>
            </a:r>
            <a:r>
              <a:rPr lang="en-US" sz="1800" dirty="0" err="1" smtClean="0">
                <a:effectLst>
                  <a:outerShdw blurRad="38100" dist="38100" dir="2700000" algn="tl">
                    <a:srgbClr val="000000">
                      <a:alpha val="43137"/>
                    </a:srgbClr>
                  </a:outerShdw>
                </a:effectLst>
              </a:rPr>
              <a:t>estatutos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profesionales</a:t>
            </a:r>
            <a:r>
              <a:rPr lang="en-US" sz="1800" dirty="0" smtClean="0">
                <a:effectLst>
                  <a:outerShdw blurRad="38100" dist="38100" dir="2700000" algn="tl">
                    <a:srgbClr val="000000">
                      <a:alpha val="43137"/>
                    </a:srgbClr>
                  </a:outerShdw>
                </a:effectLst>
              </a:rPr>
              <a:t> y </a:t>
            </a:r>
            <a:r>
              <a:rPr lang="en-US" sz="1800" dirty="0" err="1" smtClean="0">
                <a:effectLst>
                  <a:outerShdw blurRad="38100" dist="38100" dir="2700000" algn="tl">
                    <a:srgbClr val="000000">
                      <a:alpha val="43137"/>
                    </a:srgbClr>
                  </a:outerShdw>
                </a:effectLst>
              </a:rPr>
              <a:t>las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convenciones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colectivas</a:t>
            </a:r>
            <a:r>
              <a:rPr lang="en-US" sz="1800" dirty="0" smtClean="0">
                <a:effectLst>
                  <a:outerShdw blurRad="38100" dist="38100" dir="2700000" algn="tl">
                    <a:srgbClr val="000000">
                      <a:alpha val="43137"/>
                    </a:srgbClr>
                  </a:outerShdw>
                </a:effectLst>
              </a:rPr>
              <a:t> de </a:t>
            </a:r>
          </a:p>
          <a:p>
            <a:pPr marL="609600" indent="-609600" algn="l" eaLnBrk="1" hangingPunct="1">
              <a:lnSpc>
                <a:spcPct val="90000"/>
              </a:lnSpc>
              <a:defRPr/>
            </a:pPr>
            <a:r>
              <a:rPr lang="en-US" sz="1800" dirty="0" err="1" smtClean="0">
                <a:effectLst>
                  <a:outerShdw blurRad="38100" dist="38100" dir="2700000" algn="tl">
                    <a:srgbClr val="000000">
                      <a:alpha val="43137"/>
                    </a:srgbClr>
                  </a:outerShdw>
                </a:effectLst>
              </a:rPr>
              <a:t>trabajo</a:t>
            </a:r>
            <a:r>
              <a:rPr lang="en-US" sz="1800" dirty="0" smtClean="0">
                <a:effectLst>
                  <a:outerShdw blurRad="38100" dist="38100" dir="2700000" algn="tl">
                    <a:srgbClr val="000000">
                      <a:alpha val="43137"/>
                    </a:srgbClr>
                  </a:outerShdw>
                </a:effectLst>
              </a:rPr>
              <a:t>.</a:t>
            </a:r>
          </a:p>
          <a:p>
            <a:pPr marL="609600" indent="-609600" algn="l" eaLnBrk="1" hangingPunct="1">
              <a:lnSpc>
                <a:spcPct val="90000"/>
              </a:lnSpc>
              <a:defRPr/>
            </a:pPr>
            <a:r>
              <a:rPr lang="en-US" sz="1800" b="1" dirty="0" err="1" smtClean="0">
                <a:solidFill>
                  <a:srgbClr val="00FF00"/>
                </a:solidFill>
                <a:effectLst>
                  <a:outerShdw blurRad="38100" dist="38100" dir="2700000" algn="tl">
                    <a:srgbClr val="000000">
                      <a:alpha val="43137"/>
                    </a:srgbClr>
                  </a:outerShdw>
                </a:effectLst>
              </a:rPr>
              <a:t>Ejemplo</a:t>
            </a:r>
            <a:r>
              <a:rPr lang="en-US" sz="1800" b="1" dirty="0" smtClean="0">
                <a:solidFill>
                  <a:srgbClr val="00FF00"/>
                </a:solidFill>
                <a:effectLst>
                  <a:outerShdw blurRad="38100" dist="38100" dir="2700000" algn="tl">
                    <a:srgbClr val="000000">
                      <a:alpha val="43137"/>
                    </a:srgbClr>
                  </a:outerShdw>
                </a:effectLst>
              </a:rPr>
              <a:t>: </a:t>
            </a:r>
            <a:r>
              <a:rPr lang="en-US" sz="1800" b="1" dirty="0" err="1" smtClean="0">
                <a:solidFill>
                  <a:srgbClr val="FFC000"/>
                </a:solidFill>
                <a:effectLst>
                  <a:outerShdw blurRad="38100" dist="38100" dir="2700000" algn="tl">
                    <a:srgbClr val="000000">
                      <a:alpha val="43137"/>
                    </a:srgbClr>
                  </a:outerShdw>
                </a:effectLst>
              </a:rPr>
              <a:t>Contratación</a:t>
            </a:r>
            <a:r>
              <a:rPr lang="en-US" sz="1800" b="1" dirty="0" smtClean="0">
                <a:solidFill>
                  <a:srgbClr val="FFC000"/>
                </a:solidFill>
                <a:effectLst>
                  <a:outerShdw blurRad="38100" dist="38100" dir="2700000" algn="tl">
                    <a:srgbClr val="000000">
                      <a:alpha val="43137"/>
                    </a:srgbClr>
                  </a:outerShdw>
                </a:effectLst>
              </a:rPr>
              <a:t> de </a:t>
            </a:r>
            <a:r>
              <a:rPr lang="en-US" sz="1800" b="1" dirty="0" err="1" smtClean="0">
                <a:solidFill>
                  <a:srgbClr val="FFC000"/>
                </a:solidFill>
                <a:effectLst>
                  <a:outerShdw blurRad="38100" dist="38100" dir="2700000" algn="tl">
                    <a:srgbClr val="000000">
                      <a:alpha val="43137"/>
                    </a:srgbClr>
                  </a:outerShdw>
                </a:effectLst>
              </a:rPr>
              <a:t>extranjeros</a:t>
            </a:r>
            <a:r>
              <a:rPr lang="en-US" sz="1800" b="1" dirty="0" smtClean="0">
                <a:solidFill>
                  <a:srgbClr val="FFC000"/>
                </a:solidFill>
                <a:effectLst>
                  <a:outerShdw blurRad="38100" dist="38100" dir="2700000" algn="tl">
                    <a:srgbClr val="000000">
                      <a:alpha val="43137"/>
                    </a:srgbClr>
                  </a:outerShdw>
                </a:effectLst>
              </a:rPr>
              <a:t> </a:t>
            </a:r>
            <a:r>
              <a:rPr lang="en-US" sz="1800" b="1" dirty="0" err="1" smtClean="0">
                <a:solidFill>
                  <a:srgbClr val="FFC000"/>
                </a:solidFill>
                <a:effectLst>
                  <a:outerShdw blurRad="38100" dist="38100" dir="2700000" algn="tl">
                    <a:srgbClr val="000000">
                      <a:alpha val="43137"/>
                    </a:srgbClr>
                  </a:outerShdw>
                </a:effectLst>
              </a:rPr>
              <a:t>ilegales</a:t>
            </a:r>
            <a:r>
              <a:rPr lang="en-US" sz="1800" b="1" dirty="0" smtClean="0">
                <a:solidFill>
                  <a:srgbClr val="FFC000"/>
                </a:solidFill>
                <a:effectLst>
                  <a:outerShdw blurRad="38100" dist="38100" dir="2700000" algn="tl">
                    <a:srgbClr val="000000">
                      <a:alpha val="43137"/>
                    </a:srgbClr>
                  </a:outerShdw>
                </a:effectLst>
              </a:rPr>
              <a:t>, </a:t>
            </a:r>
            <a:r>
              <a:rPr lang="en-US" sz="1800" b="1" dirty="0" err="1" smtClean="0">
                <a:solidFill>
                  <a:srgbClr val="FFC000"/>
                </a:solidFill>
                <a:effectLst>
                  <a:outerShdw blurRad="38100" dist="38100" dir="2700000" algn="tl">
                    <a:srgbClr val="000000">
                      <a:alpha val="43137"/>
                    </a:srgbClr>
                  </a:outerShdw>
                </a:effectLst>
              </a:rPr>
              <a:t>trabajo</a:t>
            </a:r>
            <a:r>
              <a:rPr lang="en-US" sz="1800" b="1" dirty="0" smtClean="0">
                <a:solidFill>
                  <a:srgbClr val="FFC000"/>
                </a:solidFill>
                <a:effectLst>
                  <a:outerShdw blurRad="38100" dist="38100" dir="2700000" algn="tl">
                    <a:srgbClr val="000000">
                      <a:alpha val="43137"/>
                    </a:srgbClr>
                  </a:outerShdw>
                </a:effectLst>
              </a:rPr>
              <a:t> </a:t>
            </a:r>
            <a:r>
              <a:rPr lang="en-US" sz="1800" b="1" dirty="0" err="1" smtClean="0">
                <a:solidFill>
                  <a:srgbClr val="FFC000"/>
                </a:solidFill>
                <a:effectLst>
                  <a:outerShdw blurRad="38100" dist="38100" dir="2700000" algn="tl">
                    <a:srgbClr val="000000">
                      <a:alpha val="43137"/>
                    </a:srgbClr>
                  </a:outerShdw>
                </a:effectLst>
              </a:rPr>
              <a:t>durante</a:t>
            </a:r>
            <a:r>
              <a:rPr lang="en-US" sz="1800" b="1" dirty="0" smtClean="0">
                <a:solidFill>
                  <a:srgbClr val="FFC000"/>
                </a:solidFill>
                <a:effectLst>
                  <a:outerShdw blurRad="38100" dist="38100" dir="2700000" algn="tl">
                    <a:srgbClr val="000000">
                      <a:alpha val="43137"/>
                    </a:srgbClr>
                  </a:outerShdw>
                </a:effectLst>
              </a:rPr>
              <a:t> la </a:t>
            </a:r>
          </a:p>
          <a:p>
            <a:pPr marL="609600" indent="-609600" algn="l" eaLnBrk="1" hangingPunct="1">
              <a:lnSpc>
                <a:spcPct val="90000"/>
              </a:lnSpc>
              <a:defRPr/>
            </a:pPr>
            <a:r>
              <a:rPr lang="en-US" sz="1800" b="1" dirty="0" err="1" smtClean="0">
                <a:solidFill>
                  <a:srgbClr val="FFC000"/>
                </a:solidFill>
                <a:effectLst>
                  <a:outerShdw blurRad="38100" dist="38100" dir="2700000" algn="tl">
                    <a:srgbClr val="000000">
                      <a:alpha val="43137"/>
                    </a:srgbClr>
                  </a:outerShdw>
                </a:effectLst>
              </a:rPr>
              <a:t>licencia</a:t>
            </a:r>
            <a:r>
              <a:rPr lang="en-US" sz="1800" b="1" dirty="0" smtClean="0">
                <a:solidFill>
                  <a:srgbClr val="FFC000"/>
                </a:solidFill>
                <a:effectLst>
                  <a:outerShdw blurRad="38100" dist="38100" dir="2700000" algn="tl">
                    <a:srgbClr val="000000">
                      <a:alpha val="43137"/>
                    </a:srgbClr>
                  </a:outerShdw>
                </a:effectLst>
              </a:rPr>
              <a:t> </a:t>
            </a:r>
            <a:r>
              <a:rPr lang="en-US" sz="1800" b="1" dirty="0" err="1" smtClean="0">
                <a:solidFill>
                  <a:srgbClr val="FFC000"/>
                </a:solidFill>
                <a:effectLst>
                  <a:outerShdw blurRad="38100" dist="38100" dir="2700000" algn="tl">
                    <a:srgbClr val="000000">
                      <a:alpha val="43137"/>
                    </a:srgbClr>
                  </a:outerShdw>
                </a:effectLst>
              </a:rPr>
              <a:t>por</a:t>
            </a:r>
            <a:r>
              <a:rPr lang="en-US" sz="1800" b="1" dirty="0" smtClean="0">
                <a:solidFill>
                  <a:srgbClr val="FFC000"/>
                </a:solidFill>
                <a:effectLst>
                  <a:outerShdw blurRad="38100" dist="38100" dir="2700000" algn="tl">
                    <a:srgbClr val="000000">
                      <a:alpha val="43137"/>
                    </a:srgbClr>
                  </a:outerShdw>
                </a:effectLst>
              </a:rPr>
              <a:t>  </a:t>
            </a:r>
            <a:r>
              <a:rPr lang="en-US" sz="1800" b="1" dirty="0" err="1" smtClean="0">
                <a:solidFill>
                  <a:srgbClr val="FFC000"/>
                </a:solidFill>
                <a:effectLst>
                  <a:outerShdw blurRad="38100" dist="38100" dir="2700000" algn="tl">
                    <a:srgbClr val="000000">
                      <a:alpha val="43137"/>
                    </a:srgbClr>
                  </a:outerShdw>
                </a:effectLst>
              </a:rPr>
              <a:t>maternidad</a:t>
            </a:r>
            <a:r>
              <a:rPr lang="en-US" sz="1800" b="1" dirty="0" smtClean="0">
                <a:solidFill>
                  <a:srgbClr val="FFC000"/>
                </a:solidFill>
                <a:effectLst>
                  <a:outerShdw blurRad="38100" dist="38100" dir="2700000" algn="tl">
                    <a:srgbClr val="000000">
                      <a:alpha val="43137"/>
                    </a:srgbClr>
                  </a:outerShdw>
                </a:effectLst>
              </a:rPr>
              <a:t>, </a:t>
            </a:r>
            <a:r>
              <a:rPr lang="en-US" sz="1800" b="1" dirty="0" err="1" smtClean="0">
                <a:solidFill>
                  <a:srgbClr val="FFC000"/>
                </a:solidFill>
                <a:effectLst>
                  <a:outerShdw blurRad="38100" dist="38100" dir="2700000" algn="tl">
                    <a:srgbClr val="000000">
                      <a:alpha val="43137"/>
                    </a:srgbClr>
                  </a:outerShdw>
                </a:effectLst>
              </a:rPr>
              <a:t>trabajo</a:t>
            </a:r>
            <a:r>
              <a:rPr lang="en-US" sz="1800" b="1" dirty="0" smtClean="0">
                <a:solidFill>
                  <a:srgbClr val="FFC000"/>
                </a:solidFill>
                <a:effectLst>
                  <a:outerShdw blurRad="38100" dist="38100" dir="2700000" algn="tl">
                    <a:srgbClr val="000000">
                      <a:alpha val="43137"/>
                    </a:srgbClr>
                  </a:outerShdw>
                </a:effectLst>
              </a:rPr>
              <a:t> de </a:t>
            </a:r>
            <a:r>
              <a:rPr lang="en-US" sz="1800" b="1" dirty="0" err="1" smtClean="0">
                <a:solidFill>
                  <a:srgbClr val="FFC000"/>
                </a:solidFill>
                <a:effectLst>
                  <a:outerShdw blurRad="38100" dist="38100" dir="2700000" algn="tl">
                    <a:srgbClr val="000000">
                      <a:alpha val="43137"/>
                    </a:srgbClr>
                  </a:outerShdw>
                </a:effectLst>
              </a:rPr>
              <a:t>menores</a:t>
            </a:r>
            <a:r>
              <a:rPr lang="en-US" sz="1800" b="1" dirty="0" smtClean="0">
                <a:solidFill>
                  <a:srgbClr val="FFC000"/>
                </a:solidFill>
                <a:effectLst>
                  <a:outerShdw blurRad="38100" dist="38100" dir="2700000" algn="tl">
                    <a:srgbClr val="000000">
                      <a:alpha val="43137"/>
                    </a:srgbClr>
                  </a:outerShdw>
                </a:effectLst>
              </a:rPr>
              <a:t> en </a:t>
            </a:r>
            <a:r>
              <a:rPr lang="en-US" sz="1800" b="1" dirty="0" err="1" smtClean="0">
                <a:solidFill>
                  <a:srgbClr val="FFC000"/>
                </a:solidFill>
                <a:effectLst>
                  <a:outerShdw blurRad="38100" dist="38100" dir="2700000" algn="tl">
                    <a:srgbClr val="000000">
                      <a:alpha val="43137"/>
                    </a:srgbClr>
                  </a:outerShdw>
                </a:effectLst>
              </a:rPr>
              <a:t>tareas</a:t>
            </a:r>
            <a:r>
              <a:rPr lang="en-US" sz="1800" b="1" dirty="0" smtClean="0">
                <a:solidFill>
                  <a:srgbClr val="FFC000"/>
                </a:solidFill>
                <a:effectLst>
                  <a:outerShdw blurRad="38100" dist="38100" dir="2700000" algn="tl">
                    <a:srgbClr val="000000">
                      <a:alpha val="43137"/>
                    </a:srgbClr>
                  </a:outerShdw>
                </a:effectLst>
              </a:rPr>
              <a:t> </a:t>
            </a:r>
            <a:r>
              <a:rPr lang="en-US" sz="1800" b="1" dirty="0" err="1" smtClean="0">
                <a:solidFill>
                  <a:srgbClr val="FFC000"/>
                </a:solidFill>
                <a:effectLst>
                  <a:outerShdw blurRad="38100" dist="38100" dir="2700000" algn="tl">
                    <a:srgbClr val="000000">
                      <a:alpha val="43137"/>
                    </a:srgbClr>
                  </a:outerShdw>
                </a:effectLst>
              </a:rPr>
              <a:t>declaradas</a:t>
            </a:r>
            <a:r>
              <a:rPr lang="en-US" sz="1800" b="1" dirty="0" smtClean="0">
                <a:solidFill>
                  <a:srgbClr val="FFC000"/>
                </a:solidFill>
                <a:effectLst>
                  <a:outerShdw blurRad="38100" dist="38100" dir="2700000" algn="tl">
                    <a:srgbClr val="000000">
                      <a:alpha val="43137"/>
                    </a:srgbClr>
                  </a:outerShdw>
                </a:effectLst>
              </a:rPr>
              <a:t> </a:t>
            </a:r>
          </a:p>
          <a:p>
            <a:pPr marL="609600" indent="-609600" algn="l" eaLnBrk="1" hangingPunct="1">
              <a:lnSpc>
                <a:spcPct val="90000"/>
              </a:lnSpc>
              <a:defRPr/>
            </a:pPr>
            <a:r>
              <a:rPr lang="en-US" sz="1800" b="1" dirty="0" err="1" smtClean="0">
                <a:solidFill>
                  <a:srgbClr val="FFC000"/>
                </a:solidFill>
                <a:effectLst>
                  <a:outerShdw blurRad="38100" dist="38100" dir="2700000" algn="tl">
                    <a:srgbClr val="000000">
                      <a:alpha val="43137"/>
                    </a:srgbClr>
                  </a:outerShdw>
                </a:effectLst>
              </a:rPr>
              <a:t>insalubres</a:t>
            </a:r>
            <a:r>
              <a:rPr lang="en-US" sz="1800" b="1" dirty="0" smtClean="0">
                <a:solidFill>
                  <a:srgbClr val="FFC000"/>
                </a:solidFill>
                <a:effectLst>
                  <a:outerShdw blurRad="38100" dist="38100" dir="2700000" algn="tl">
                    <a:srgbClr val="000000">
                      <a:alpha val="43137"/>
                    </a:srgbClr>
                  </a:outerShdw>
                </a:effectLst>
              </a:rPr>
              <a:t>, etc.</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693614064"/>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a:extLst/>
        </p:spPr>
        <p:txBody>
          <a:bodyPr/>
          <a:lstStyle/>
          <a:p>
            <a:pPr eaLnBrk="1" hangingPunct="1">
              <a:defRPr/>
            </a:pPr>
            <a:endParaRPr lang="en-US" sz="2400" b="1" dirty="0" smtClean="0"/>
          </a:p>
        </p:txBody>
      </p:sp>
      <p:sp>
        <p:nvSpPr>
          <p:cNvPr id="67587" name="Rectangle 3"/>
          <p:cNvSpPr>
            <a:spLocks noGrp="1" noChangeArrowheads="1"/>
          </p:cNvSpPr>
          <p:nvPr>
            <p:ph type="subTitle" idx="1"/>
          </p:nvPr>
        </p:nvSpPr>
        <p:spPr>
          <a:xfrm>
            <a:off x="685800" y="1371600"/>
            <a:ext cx="7772400" cy="4876800"/>
          </a:xfrm>
          <a:extLst/>
        </p:spPr>
        <p:txBody>
          <a:bodyPr/>
          <a:lstStyle/>
          <a:p>
            <a:pPr eaLnBrk="1" hangingPunct="1">
              <a:defRPr/>
            </a:pPr>
            <a:endParaRPr lang="es-AR" b="1" dirty="0" smtClean="0"/>
          </a:p>
          <a:p>
            <a:pPr eaLnBrk="1" hangingPunct="1">
              <a:defRPr/>
            </a:pPr>
            <a:endParaRPr lang="es-AR" b="1" dirty="0" smtClean="0"/>
          </a:p>
          <a:p>
            <a:pPr eaLnBrk="1" hangingPunct="1">
              <a:defRPr/>
            </a:pPr>
            <a:endParaRPr lang="es-AR" b="1" dirty="0">
              <a:solidFill>
                <a:srgbClr val="00FF00"/>
              </a:solidFill>
              <a:effectLst>
                <a:outerShdw blurRad="38100" dist="38100" dir="2700000" algn="tl">
                  <a:srgbClr val="000000">
                    <a:alpha val="43137"/>
                  </a:srgbClr>
                </a:outerShdw>
              </a:effectLst>
              <a:latin typeface="Papyrus" pitchFamily="66" charset="0"/>
            </a:endParaRPr>
          </a:p>
          <a:p>
            <a:pPr eaLnBrk="1" hangingPunct="1">
              <a:defRPr/>
            </a:pPr>
            <a:r>
              <a:rPr lang="es-AR" sz="2800" b="1" dirty="0" smtClean="0">
                <a:solidFill>
                  <a:srgbClr val="00FF00"/>
                </a:solidFill>
                <a:effectLst>
                  <a:outerShdw blurRad="38100" dist="38100" dir="2700000" algn="tl">
                    <a:srgbClr val="000000">
                      <a:alpha val="43137"/>
                    </a:srgbClr>
                  </a:outerShdw>
                </a:effectLst>
                <a:latin typeface="Papyrus" pitchFamily="66" charset="0"/>
              </a:rPr>
              <a:t>CONTRATO POR TIEMPO INDETERMINADO</a:t>
            </a:r>
          </a:p>
          <a:p>
            <a:pPr eaLnBrk="1" hangingPunct="1">
              <a:defRPr/>
            </a:pPr>
            <a:endParaRPr lang="es-AR" b="1"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746290959"/>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ctrTitle"/>
          </p:nvPr>
        </p:nvSpPr>
        <p:spPr>
          <a:xfrm>
            <a:off x="685800" y="381000"/>
            <a:ext cx="7772400" cy="685800"/>
          </a:xfrm>
        </p:spPr>
        <p:txBody>
          <a:bodyPr/>
          <a:lstStyle/>
          <a:p>
            <a:pPr eaLnBrk="1" hangingPunct="1">
              <a:defRPr/>
            </a:pPr>
            <a:r>
              <a:rPr lang="en-US" sz="2000" b="1" smtClean="0">
                <a:solidFill>
                  <a:srgbClr val="FFCC00"/>
                </a:solidFill>
              </a:rPr>
              <a:t>MODALIDADES DEL CONTRATO DE TRABAJO</a:t>
            </a:r>
          </a:p>
        </p:txBody>
      </p:sp>
      <p:sp>
        <p:nvSpPr>
          <p:cNvPr id="78851" name="Rectangle 3"/>
          <p:cNvSpPr>
            <a:spLocks noGrp="1" noChangeArrowheads="1"/>
          </p:cNvSpPr>
          <p:nvPr>
            <p:ph type="subTitle" idx="1"/>
          </p:nvPr>
        </p:nvSpPr>
        <p:spPr>
          <a:xfrm>
            <a:off x="685800" y="1371600"/>
            <a:ext cx="7772400" cy="4876800"/>
          </a:xfrm>
        </p:spPr>
        <p:txBody>
          <a:bodyPr/>
          <a:lstStyle/>
          <a:p>
            <a:pPr marL="609600" indent="-609600" algn="l" eaLnBrk="1" hangingPunct="1">
              <a:defRPr/>
            </a:pPr>
            <a:r>
              <a:rPr lang="en-US" sz="1800" b="1" dirty="0" smtClean="0">
                <a:solidFill>
                  <a:srgbClr val="00FF00"/>
                </a:solidFill>
                <a:effectLst>
                  <a:outerShdw blurRad="38100" dist="38100" dir="2700000" algn="tl">
                    <a:srgbClr val="000000">
                      <a:alpha val="43137"/>
                    </a:srgbClr>
                  </a:outerShdw>
                </a:effectLst>
              </a:rPr>
              <a:t>CONTRATO POR TIEMPO INDETERMINADO</a:t>
            </a:r>
          </a:p>
          <a:p>
            <a:pPr marL="609600" indent="-609600" algn="l" eaLnBrk="1" hangingPunct="1">
              <a:defRPr/>
            </a:pPr>
            <a:r>
              <a:rPr lang="en-US" sz="1800" b="1" dirty="0" smtClean="0">
                <a:solidFill>
                  <a:srgbClr val="FFFF01"/>
                </a:solidFill>
                <a:effectLst>
                  <a:outerShdw blurRad="38100" dist="38100" dir="2700000" algn="tl">
                    <a:srgbClr val="000000">
                      <a:alpha val="43137"/>
                    </a:srgbClr>
                  </a:outerShdw>
                </a:effectLst>
              </a:rPr>
              <a:t>PRINCIPIO DE INDETERMINACIÓN DEL PLAZO</a:t>
            </a:r>
          </a:p>
          <a:p>
            <a:pPr marL="609600" indent="-609600" algn="l" eaLnBrk="1" hangingPunct="1">
              <a:defRPr/>
            </a:pPr>
            <a:r>
              <a:rPr lang="en-US" sz="1800" b="1" dirty="0" smtClean="0">
                <a:solidFill>
                  <a:srgbClr val="00FFCC"/>
                </a:solidFill>
                <a:effectLst>
                  <a:outerShdw blurRad="38100" dist="38100" dir="2700000" algn="tl">
                    <a:srgbClr val="000000">
                      <a:alpha val="43137"/>
                    </a:srgbClr>
                  </a:outerShdw>
                </a:effectLst>
              </a:rPr>
              <a:t>Art. 90 – </a:t>
            </a:r>
            <a:r>
              <a:rPr lang="en-US" sz="1800" dirty="0" smtClean="0">
                <a:effectLst>
                  <a:outerShdw blurRad="38100" dist="38100" dir="2700000" algn="tl">
                    <a:srgbClr val="000000">
                      <a:alpha val="43137"/>
                    </a:srgbClr>
                  </a:outerShdw>
                </a:effectLst>
              </a:rPr>
              <a:t>El </a:t>
            </a:r>
            <a:r>
              <a:rPr lang="en-US" sz="1800" dirty="0" err="1" smtClean="0">
                <a:effectLst>
                  <a:outerShdw blurRad="38100" dist="38100" dir="2700000" algn="tl">
                    <a:srgbClr val="000000">
                      <a:alpha val="43137"/>
                    </a:srgbClr>
                  </a:outerShdw>
                </a:effectLst>
              </a:rPr>
              <a:t>contrato</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trabajo</a:t>
            </a:r>
            <a:r>
              <a:rPr lang="en-US" sz="1800" dirty="0" smtClean="0">
                <a:effectLst>
                  <a:outerShdw blurRad="38100" dist="38100" dir="2700000" algn="tl">
                    <a:srgbClr val="000000">
                      <a:alpha val="43137"/>
                    </a:srgbClr>
                  </a:outerShdw>
                </a:effectLst>
              </a:rPr>
              <a:t> se </a:t>
            </a:r>
            <a:r>
              <a:rPr lang="en-US" sz="1800" dirty="0" err="1" smtClean="0">
                <a:effectLst>
                  <a:outerShdw blurRad="38100" dist="38100" dir="2700000" algn="tl">
                    <a:srgbClr val="000000">
                      <a:alpha val="43137"/>
                    </a:srgbClr>
                  </a:outerShdw>
                </a:effectLst>
              </a:rPr>
              <a:t>entenderá</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celebrado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por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tiempo</a:t>
            </a:r>
            <a:r>
              <a:rPr lang="en-US" sz="1800" dirty="0" smtClean="0">
                <a:effectLst>
                  <a:outerShdw blurRad="38100" dist="38100" dir="2700000" algn="tl">
                    <a:srgbClr val="000000">
                      <a:alpha val="43137"/>
                    </a:srgbClr>
                  </a:outerShdw>
                </a:effectLst>
              </a:rPr>
              <a:t> </a:t>
            </a:r>
          </a:p>
          <a:p>
            <a:pPr marL="609600" indent="-609600" algn="l" eaLnBrk="1" hangingPunct="1">
              <a:defRPr/>
            </a:pPr>
            <a:r>
              <a:rPr lang="en-US" sz="1800" dirty="0" err="1" smtClean="0">
                <a:effectLst>
                  <a:outerShdw blurRad="38100" dist="38100" dir="2700000" algn="tl">
                    <a:srgbClr val="000000">
                      <a:alpha val="43137"/>
                    </a:srgbClr>
                  </a:outerShdw>
                </a:effectLst>
              </a:rPr>
              <a:t>indeterminado</a:t>
            </a:r>
            <a:r>
              <a:rPr lang="en-US" sz="1800" dirty="0" smtClean="0">
                <a:effectLst>
                  <a:outerShdw blurRad="38100" dist="38100" dir="2700000" algn="tl">
                    <a:srgbClr val="000000">
                      <a:alpha val="43137"/>
                    </a:srgbClr>
                  </a:outerShdw>
                </a:effectLst>
              </a:rPr>
              <a:t> …. (salvo </a:t>
            </a:r>
            <a:r>
              <a:rPr lang="en-US" sz="1800" dirty="0" err="1" smtClean="0">
                <a:effectLst>
                  <a:outerShdw blurRad="38100" dist="38100" dir="2700000" algn="tl">
                    <a:srgbClr val="000000">
                      <a:alpha val="43137"/>
                    </a:srgbClr>
                  </a:outerShdw>
                </a:effectLst>
              </a:rPr>
              <a:t>que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las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partes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dispusieran</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utilizar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otra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modalidad</a:t>
            </a:r>
            <a:r>
              <a:rPr lang="en-US" sz="1800" dirty="0" smtClean="0">
                <a:effectLst>
                  <a:outerShdw blurRad="38100" dist="38100" dir="2700000" algn="tl">
                    <a:srgbClr val="000000">
                      <a:alpha val="43137"/>
                    </a:srgbClr>
                  </a:outerShdw>
                </a:effectLst>
              </a:rPr>
              <a:t> </a:t>
            </a:r>
          </a:p>
          <a:p>
            <a:pPr marL="609600" indent="-609600" algn="l" eaLnBrk="1" hangingPunct="1">
              <a:defRPr/>
            </a:pPr>
            <a:r>
              <a:rPr lang="en-US" sz="1800" dirty="0" smtClean="0">
                <a:effectLst>
                  <a:outerShdw blurRad="38100" dist="38100" dir="2700000" algn="tl">
                    <a:srgbClr val="000000">
                      <a:alpha val="43137"/>
                    </a:srgbClr>
                  </a:outerShdw>
                </a:effectLst>
              </a:rPr>
              <a:t>contractual)</a:t>
            </a:r>
          </a:p>
          <a:p>
            <a:pPr marL="609600" indent="-609600" algn="l" eaLnBrk="1" hangingPunct="1">
              <a:defRPr/>
            </a:pPr>
            <a:endParaRPr lang="en-US" sz="1800" dirty="0" smtClean="0">
              <a:effectLst>
                <a:outerShdw blurRad="38100" dist="38100" dir="2700000" algn="tl">
                  <a:srgbClr val="000000">
                    <a:alpha val="43137"/>
                  </a:srgbClr>
                </a:outerShdw>
              </a:effectLst>
            </a:endParaRPr>
          </a:p>
          <a:p>
            <a:pPr marL="609600" indent="-609600" algn="l" eaLnBrk="1" hangingPunct="1">
              <a:defRPr/>
            </a:pP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Es</a:t>
            </a:r>
            <a:r>
              <a:rPr lang="en-US" sz="1800" dirty="0" smtClean="0">
                <a:effectLst>
                  <a:outerShdw blurRad="38100" dist="38100" dir="2700000" algn="tl">
                    <a:srgbClr val="000000">
                      <a:alpha val="43137"/>
                    </a:srgbClr>
                  </a:outerShdw>
                </a:effectLst>
              </a:rPr>
              <a:t> la </a:t>
            </a:r>
            <a:r>
              <a:rPr lang="en-US" sz="1800" dirty="0" err="1" smtClean="0">
                <a:effectLst>
                  <a:outerShdw blurRad="38100" dist="38100" dir="2700000" algn="tl">
                    <a:srgbClr val="000000">
                      <a:alpha val="43137"/>
                    </a:srgbClr>
                  </a:outerShdw>
                </a:effectLst>
              </a:rPr>
              <a:t>modalidad</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por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excelencia</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contratación</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para</a:t>
            </a:r>
            <a:r>
              <a:rPr lang="en-US" sz="1800" dirty="0" smtClean="0">
                <a:effectLst>
                  <a:outerShdw blurRad="38100" dist="38100" dir="2700000" algn="tl">
                    <a:srgbClr val="000000">
                      <a:alpha val="43137"/>
                    </a:srgbClr>
                  </a:outerShdw>
                </a:effectLst>
              </a:rPr>
              <a:t> la LCT</a:t>
            </a:r>
          </a:p>
          <a:p>
            <a:pPr marL="609600" indent="-609600" algn="l" eaLnBrk="1" hangingPunct="1">
              <a:defRPr/>
            </a:pPr>
            <a:r>
              <a:rPr lang="en-US" sz="1800" dirty="0" smtClean="0">
                <a:effectLst>
                  <a:outerShdw blurRad="38100" dist="38100" dir="2700000" algn="tl">
                    <a:srgbClr val="000000">
                      <a:alpha val="43137"/>
                    </a:srgbClr>
                  </a:outerShdw>
                </a:effectLst>
              </a:rPr>
              <a:t>- En </a:t>
            </a:r>
            <a:r>
              <a:rPr lang="en-US" sz="1800" dirty="0" err="1" smtClean="0">
                <a:effectLst>
                  <a:outerShdw blurRad="38100" dist="38100" dir="2700000" algn="tl">
                    <a:srgbClr val="000000">
                      <a:alpha val="43137"/>
                    </a:srgbClr>
                  </a:outerShdw>
                </a:effectLst>
              </a:rPr>
              <a:t>caso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que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las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partes</a:t>
            </a:r>
            <a:r>
              <a:rPr lang="en-US" sz="1800" dirty="0" smtClean="0">
                <a:effectLst>
                  <a:outerShdw blurRad="38100" dist="38100" dir="2700000" algn="tl">
                    <a:srgbClr val="000000">
                      <a:alpha val="43137"/>
                    </a:srgbClr>
                  </a:outerShdw>
                </a:effectLst>
              </a:rPr>
              <a:t> nada </a:t>
            </a:r>
            <a:r>
              <a:rPr lang="en-US" sz="1800" dirty="0" err="1" smtClean="0">
                <a:effectLst>
                  <a:outerShdw blurRad="38100" dist="38100" dir="2700000" algn="tl">
                    <a:srgbClr val="000000">
                      <a:alpha val="43137"/>
                    </a:srgbClr>
                  </a:outerShdw>
                </a:effectLst>
              </a:rPr>
              <a:t>especifiquen</a:t>
            </a:r>
            <a:r>
              <a:rPr lang="en-US" sz="1800" dirty="0" smtClean="0">
                <a:effectLst>
                  <a:outerShdw blurRad="38100" dist="38100" dir="2700000" algn="tl">
                    <a:srgbClr val="000000">
                      <a:alpha val="43137"/>
                    </a:srgbClr>
                  </a:outerShdw>
                </a:effectLst>
              </a:rPr>
              <a:t> al </a:t>
            </a:r>
            <a:r>
              <a:rPr lang="en-US" sz="1800" dirty="0" err="1" smtClean="0">
                <a:effectLst>
                  <a:outerShdw blurRad="38100" dist="38100" dir="2700000" algn="tl">
                    <a:srgbClr val="000000">
                      <a:alpha val="43137"/>
                    </a:srgbClr>
                  </a:outerShdw>
                </a:effectLst>
              </a:rPr>
              <a:t>respecto</a:t>
            </a:r>
            <a:r>
              <a:rPr lang="en-US" sz="1800" dirty="0" smtClean="0">
                <a:effectLst>
                  <a:outerShdw blurRad="38100" dist="38100" dir="2700000" algn="tl">
                    <a:srgbClr val="000000">
                      <a:alpha val="43137"/>
                    </a:srgbClr>
                  </a:outerShdw>
                </a:effectLst>
              </a:rPr>
              <a:t> se </a:t>
            </a:r>
            <a:r>
              <a:rPr lang="en-US" sz="1800" dirty="0" err="1" smtClean="0">
                <a:effectLst>
                  <a:outerShdw blurRad="38100" dist="38100" dir="2700000" algn="tl">
                    <a:srgbClr val="000000">
                      <a:alpha val="43137"/>
                    </a:srgbClr>
                  </a:outerShdw>
                </a:effectLst>
              </a:rPr>
              <a:t>considera</a:t>
            </a:r>
            <a:endParaRPr lang="en-US" sz="1800" dirty="0" smtClean="0">
              <a:effectLst>
                <a:outerShdw blurRad="38100" dist="38100" dir="2700000" algn="tl">
                  <a:srgbClr val="000000">
                    <a:alpha val="43137"/>
                  </a:srgbClr>
                </a:outerShdw>
              </a:effectLst>
            </a:endParaRPr>
          </a:p>
          <a:p>
            <a:pPr marL="609600" indent="-609600" algn="l" eaLnBrk="1" hangingPunct="1">
              <a:defRPr/>
            </a:pP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que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han</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optado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por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esta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modalidad</a:t>
            </a:r>
            <a:endParaRPr lang="en-US" sz="1800" dirty="0" smtClean="0">
              <a:effectLst>
                <a:outerShdw blurRad="38100" dist="38100" dir="2700000" algn="tl">
                  <a:srgbClr val="000000">
                    <a:alpha val="43137"/>
                  </a:srgbClr>
                </a:outerShdw>
              </a:effectLst>
            </a:endParaRPr>
          </a:p>
          <a:p>
            <a:pPr marL="609600" indent="-609600" algn="l" eaLnBrk="1" hangingPunct="1">
              <a:buFontTx/>
              <a:buNone/>
              <a:defRPr/>
            </a:pPr>
            <a:r>
              <a:rPr lang="en-US" sz="1800" dirty="0" smtClean="0">
                <a:effectLst>
                  <a:outerShdw blurRad="38100" dist="38100" dir="2700000" algn="tl">
                    <a:srgbClr val="000000">
                      <a:alpha val="43137"/>
                    </a:srgbClr>
                  </a:outerShdw>
                </a:effectLst>
              </a:rPr>
              <a:t>- Los </a:t>
            </a:r>
            <a:r>
              <a:rPr lang="en-US" sz="1800" dirty="0" err="1" smtClean="0">
                <a:effectLst>
                  <a:outerShdw blurRad="38100" dist="38100" dir="2700000" algn="tl">
                    <a:srgbClr val="000000">
                      <a:alpha val="43137"/>
                    </a:srgbClr>
                  </a:outerShdw>
                </a:effectLst>
              </a:rPr>
              <a:t>contratos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tienen</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vocación</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permanencia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estan</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destinados</a:t>
            </a:r>
            <a:r>
              <a:rPr lang="en-US" sz="1800" dirty="0" smtClean="0">
                <a:effectLst>
                  <a:outerShdw blurRad="38100" dist="38100" dir="2700000" algn="tl">
                    <a:srgbClr val="000000">
                      <a:alpha val="43137"/>
                    </a:srgbClr>
                  </a:outerShdw>
                </a:effectLst>
              </a:rPr>
              <a:t> a </a:t>
            </a:r>
          </a:p>
          <a:p>
            <a:pPr marL="609600" indent="-609600" algn="l" eaLnBrk="1" hangingPunct="1">
              <a:buFontTx/>
              <a:buNone/>
              <a:defRPr/>
            </a:pP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durar</a:t>
            </a:r>
            <a:r>
              <a:rPr lang="en-US" sz="1800" dirty="0" smtClean="0">
                <a:effectLst>
                  <a:outerShdw blurRad="38100" dist="38100" dir="2700000" algn="tl">
                    <a:srgbClr val="000000">
                      <a:alpha val="43137"/>
                    </a:srgbClr>
                  </a:outerShdw>
                </a:effectLst>
              </a:rPr>
              <a:t>.</a:t>
            </a:r>
          </a:p>
          <a:p>
            <a:pPr marL="609600" indent="-609600" algn="l" eaLnBrk="1" hangingPunct="1">
              <a:defRPr/>
            </a:pPr>
            <a:r>
              <a:rPr lang="en-US" sz="1800" dirty="0" smtClean="0">
                <a:effectLst>
                  <a:outerShdw blurRad="38100" dist="38100" dir="2700000" algn="tl">
                    <a:srgbClr val="000000">
                      <a:alpha val="43137"/>
                    </a:srgbClr>
                  </a:outerShdw>
                </a:effectLst>
              </a:rPr>
              <a:t>- Principio de  </a:t>
            </a:r>
            <a:r>
              <a:rPr lang="en-US" sz="1800" dirty="0" err="1" smtClean="0">
                <a:effectLst>
                  <a:outerShdw blurRad="38100" dist="38100" dir="2700000" algn="tl">
                    <a:srgbClr val="000000">
                      <a:alpha val="43137"/>
                    </a:srgbClr>
                  </a:outerShdw>
                </a:effectLst>
              </a:rPr>
              <a:t>conservación</a:t>
            </a:r>
            <a:r>
              <a:rPr lang="en-US" sz="1800" dirty="0" smtClean="0">
                <a:effectLst>
                  <a:outerShdw blurRad="38100" dist="38100" dir="2700000" algn="tl">
                    <a:srgbClr val="000000">
                      <a:alpha val="43137"/>
                    </a:srgbClr>
                  </a:outerShdw>
                </a:effectLst>
              </a:rPr>
              <a:t> del </a:t>
            </a:r>
            <a:r>
              <a:rPr lang="en-US" sz="1800" dirty="0" err="1" smtClean="0">
                <a:effectLst>
                  <a:outerShdw blurRad="38100" dist="38100" dir="2700000" algn="tl">
                    <a:srgbClr val="000000">
                      <a:alpha val="43137"/>
                    </a:srgbClr>
                  </a:outerShdw>
                </a:effectLst>
              </a:rPr>
              <a:t>contrato</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trabajo</a:t>
            </a:r>
            <a:endParaRPr lang="en-US" sz="1800" dirty="0" smtClean="0">
              <a:effectLst>
                <a:outerShdw blurRad="38100" dist="38100" dir="2700000" algn="tl">
                  <a:srgbClr val="000000">
                    <a:alpha val="43137"/>
                  </a:srgbClr>
                </a:outerShdw>
              </a:effectLst>
            </a:endParaRPr>
          </a:p>
          <a:p>
            <a:pPr marL="609600" indent="-609600" algn="l" eaLnBrk="1" hangingPunct="1">
              <a:defRPr/>
            </a:pPr>
            <a:endParaRPr lang="en-US" sz="1800" dirty="0" smtClean="0"/>
          </a:p>
          <a:p>
            <a:pPr marL="609600" indent="-609600" algn="l" eaLnBrk="1" hangingPunct="1">
              <a:defRPr/>
            </a:pPr>
            <a:endParaRPr lang="en-US" sz="18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635665941"/>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ctrTitle"/>
          </p:nvPr>
        </p:nvSpPr>
        <p:spPr>
          <a:xfrm>
            <a:off x="685800" y="381000"/>
            <a:ext cx="7772400" cy="685800"/>
          </a:xfrm>
        </p:spPr>
        <p:txBody>
          <a:bodyPr/>
          <a:lstStyle/>
          <a:p>
            <a:pPr eaLnBrk="1" hangingPunct="1">
              <a:defRPr/>
            </a:pPr>
            <a:r>
              <a:rPr lang="en-US" sz="2000" b="1" smtClean="0">
                <a:solidFill>
                  <a:srgbClr val="FFCC00"/>
                </a:solidFill>
              </a:rPr>
              <a:t>MODALIDADES DEL CONTRATO DE TRABAJO</a:t>
            </a:r>
          </a:p>
        </p:txBody>
      </p:sp>
      <p:sp>
        <p:nvSpPr>
          <p:cNvPr id="79875" name="Rectangle 3"/>
          <p:cNvSpPr>
            <a:spLocks noGrp="1" noChangeArrowheads="1"/>
          </p:cNvSpPr>
          <p:nvPr>
            <p:ph type="subTitle" idx="1"/>
          </p:nvPr>
        </p:nvSpPr>
        <p:spPr>
          <a:xfrm>
            <a:off x="685800" y="1371600"/>
            <a:ext cx="7772400" cy="4876800"/>
          </a:xfrm>
        </p:spPr>
        <p:txBody>
          <a:bodyPr/>
          <a:lstStyle/>
          <a:p>
            <a:pPr marL="609600" indent="-609600" algn="l" eaLnBrk="1" hangingPunct="1">
              <a:lnSpc>
                <a:spcPct val="90000"/>
              </a:lnSpc>
              <a:defRPr/>
            </a:pPr>
            <a:r>
              <a:rPr lang="en-US" sz="2000" b="1" dirty="0" smtClean="0">
                <a:solidFill>
                  <a:srgbClr val="00FF00"/>
                </a:solidFill>
                <a:effectLst>
                  <a:outerShdw blurRad="38100" dist="38100" dir="2700000" algn="tl">
                    <a:srgbClr val="000000">
                      <a:alpha val="43137"/>
                    </a:srgbClr>
                  </a:outerShdw>
                </a:effectLst>
              </a:rPr>
              <a:t>CONTRATO POR TIEMPO INDETERMINADO</a:t>
            </a:r>
          </a:p>
          <a:p>
            <a:pPr marL="609600" indent="-609600" algn="l" eaLnBrk="1" hangingPunct="1">
              <a:lnSpc>
                <a:spcPct val="90000"/>
              </a:lnSpc>
              <a:defRPr/>
            </a:pPr>
            <a:r>
              <a:rPr lang="en-US" sz="1800" b="1" dirty="0" smtClean="0">
                <a:solidFill>
                  <a:srgbClr val="FFFF01"/>
                </a:solidFill>
                <a:effectLst>
                  <a:outerShdw blurRad="38100" dist="38100" dir="2700000" algn="tl">
                    <a:srgbClr val="000000">
                      <a:alpha val="43137"/>
                    </a:srgbClr>
                  </a:outerShdw>
                </a:effectLst>
              </a:rPr>
              <a:t>ALCANCE Y DURACIÓN</a:t>
            </a:r>
          </a:p>
          <a:p>
            <a:pPr marL="609600" indent="-609600" algn="l" eaLnBrk="1" hangingPunct="1">
              <a:lnSpc>
                <a:spcPct val="90000"/>
              </a:lnSpc>
              <a:defRPr/>
            </a:pPr>
            <a:r>
              <a:rPr lang="en-US" sz="1800" b="1" dirty="0" smtClean="0">
                <a:solidFill>
                  <a:srgbClr val="FFFF01"/>
                </a:solidFill>
                <a:effectLst>
                  <a:outerShdw blurRad="38100" dist="38100" dir="2700000" algn="tl">
                    <a:srgbClr val="000000">
                      <a:alpha val="43137"/>
                    </a:srgbClr>
                  </a:outerShdw>
                </a:effectLst>
              </a:rPr>
              <a:t>PRINCIPIO DE ESTABILIDAD EN EL EMPLEO</a:t>
            </a:r>
          </a:p>
          <a:p>
            <a:pPr marL="609600" indent="-609600" algn="l" eaLnBrk="1" hangingPunct="1">
              <a:lnSpc>
                <a:spcPct val="90000"/>
              </a:lnSpc>
              <a:defRPr/>
            </a:pPr>
            <a:r>
              <a:rPr lang="en-US" sz="1800" b="1" dirty="0" smtClean="0">
                <a:solidFill>
                  <a:srgbClr val="00FFCC"/>
                </a:solidFill>
                <a:effectLst>
                  <a:outerShdw blurRad="38100" dist="38100" dir="2700000" algn="tl">
                    <a:srgbClr val="000000">
                      <a:alpha val="43137"/>
                    </a:srgbClr>
                  </a:outerShdw>
                </a:effectLst>
              </a:rPr>
              <a:t>Art. 91 LCT –</a:t>
            </a:r>
            <a:r>
              <a:rPr lang="en-US" sz="1800" dirty="0" smtClean="0">
                <a:solidFill>
                  <a:srgbClr val="00FFCC"/>
                </a:solidFill>
                <a:effectLst>
                  <a:outerShdw blurRad="38100" dist="38100" dir="2700000" algn="tl">
                    <a:srgbClr val="000000">
                      <a:alpha val="43137"/>
                    </a:srgbClr>
                  </a:outerShdw>
                </a:effectLst>
              </a:rPr>
              <a:t>  </a:t>
            </a:r>
            <a:r>
              <a:rPr lang="en-US" sz="1800" dirty="0" smtClean="0">
                <a:effectLst>
                  <a:outerShdw blurRad="38100" dist="38100" dir="2700000" algn="tl">
                    <a:srgbClr val="000000">
                      <a:alpha val="43137"/>
                    </a:srgbClr>
                  </a:outerShdw>
                </a:effectLst>
              </a:rPr>
              <a:t>El </a:t>
            </a:r>
            <a:r>
              <a:rPr lang="en-US" sz="1800" dirty="0" err="1" smtClean="0">
                <a:effectLst>
                  <a:outerShdw blurRad="38100" dist="38100" dir="2700000" algn="tl">
                    <a:srgbClr val="000000">
                      <a:alpha val="43137"/>
                    </a:srgbClr>
                  </a:outerShdw>
                </a:effectLst>
              </a:rPr>
              <a:t>contrato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por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tiempo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indeterminado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dura</a:t>
            </a:r>
            <a:r>
              <a:rPr lang="en-US" sz="1800" dirty="0" smtClean="0">
                <a:effectLst>
                  <a:outerShdw blurRad="38100" dist="38100" dir="2700000" algn="tl">
                    <a:srgbClr val="000000">
                      <a:alpha val="43137"/>
                    </a:srgbClr>
                  </a:outerShdw>
                </a:effectLst>
              </a:rPr>
              <a:t> hasta </a:t>
            </a:r>
            <a:r>
              <a:rPr lang="en-US" sz="1800" dirty="0" err="1" smtClean="0">
                <a:effectLst>
                  <a:outerShdw blurRad="38100" dist="38100" dir="2700000" algn="tl">
                    <a:srgbClr val="000000">
                      <a:alpha val="43137"/>
                    </a:srgbClr>
                  </a:outerShdw>
                </a:effectLst>
              </a:rPr>
              <a:t>que</a:t>
            </a:r>
            <a:r>
              <a:rPr lang="en-US" sz="1800" dirty="0" smtClean="0">
                <a:effectLst>
                  <a:outerShdw blurRad="38100" dist="38100" dir="2700000" algn="tl">
                    <a:srgbClr val="000000">
                      <a:alpha val="43137"/>
                    </a:srgbClr>
                  </a:outerShdw>
                </a:effectLst>
              </a:rPr>
              <a:t> el </a:t>
            </a:r>
          </a:p>
          <a:p>
            <a:pPr marL="609600" indent="-609600" algn="l" eaLnBrk="1" hangingPunct="1">
              <a:lnSpc>
                <a:spcPct val="90000"/>
              </a:lnSpc>
              <a:defRPr/>
            </a:pPr>
            <a:r>
              <a:rPr lang="en-US" sz="1800" dirty="0" err="1" smtClean="0">
                <a:effectLst>
                  <a:outerShdw blurRad="38100" dist="38100" dir="2700000" algn="tl">
                    <a:srgbClr val="000000">
                      <a:alpha val="43137"/>
                    </a:srgbClr>
                  </a:outerShdw>
                </a:effectLst>
              </a:rPr>
              <a:t>trabajador</a:t>
            </a:r>
            <a:r>
              <a:rPr lang="en-US" sz="1800" dirty="0" smtClean="0">
                <a:effectLst>
                  <a:outerShdw blurRad="38100" dist="38100" dir="2700000" algn="tl">
                    <a:srgbClr val="000000">
                      <a:alpha val="43137"/>
                    </a:srgbClr>
                  </a:outerShdw>
                </a:effectLst>
              </a:rPr>
              <a:t> se </a:t>
            </a:r>
            <a:r>
              <a:rPr lang="en-US" sz="1800" dirty="0" err="1" smtClean="0">
                <a:effectLst>
                  <a:outerShdw blurRad="38100" dist="38100" dir="2700000" algn="tl">
                    <a:srgbClr val="000000">
                      <a:alpha val="43137"/>
                    </a:srgbClr>
                  </a:outerShdw>
                </a:effectLst>
              </a:rPr>
              <a:t>encuentra</a:t>
            </a:r>
            <a:r>
              <a:rPr lang="en-US" sz="1800" dirty="0" smtClean="0">
                <a:effectLst>
                  <a:outerShdw blurRad="38100" dist="38100" dir="2700000" algn="tl">
                    <a:srgbClr val="000000">
                      <a:alpha val="43137"/>
                    </a:srgbClr>
                  </a:outerShdw>
                </a:effectLst>
              </a:rPr>
              <a:t> en </a:t>
            </a:r>
            <a:r>
              <a:rPr lang="en-US" sz="1800" dirty="0" err="1" smtClean="0">
                <a:effectLst>
                  <a:outerShdw blurRad="38100" dist="38100" dir="2700000" algn="tl">
                    <a:srgbClr val="000000">
                      <a:alpha val="43137"/>
                    </a:srgbClr>
                  </a:outerShdw>
                </a:effectLst>
              </a:rPr>
              <a:t>condiciones</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gozar</a:t>
            </a:r>
            <a:r>
              <a:rPr lang="en-US" sz="1800" dirty="0" smtClean="0">
                <a:effectLst>
                  <a:outerShdw blurRad="38100" dist="38100" dir="2700000" algn="tl">
                    <a:srgbClr val="000000">
                      <a:alpha val="43137"/>
                    </a:srgbClr>
                  </a:outerShdw>
                </a:effectLst>
              </a:rPr>
              <a:t> de los </a:t>
            </a:r>
            <a:r>
              <a:rPr lang="en-US" sz="1800" dirty="0" err="1" smtClean="0">
                <a:effectLst>
                  <a:outerShdw blurRad="38100" dist="38100" dir="2700000" algn="tl">
                    <a:srgbClr val="000000">
                      <a:alpha val="43137"/>
                    </a:srgbClr>
                  </a:outerShdw>
                </a:effectLst>
              </a:rPr>
              <a:t>beneficios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que</a:t>
            </a:r>
            <a:r>
              <a:rPr lang="en-US" sz="1800" dirty="0" smtClean="0">
                <a:effectLst>
                  <a:outerShdw blurRad="38100" dist="38100" dir="2700000" algn="tl">
                    <a:srgbClr val="000000">
                      <a:alpha val="43137"/>
                    </a:srgbClr>
                  </a:outerShdw>
                </a:effectLst>
              </a:rPr>
              <a:t> le </a:t>
            </a:r>
          </a:p>
          <a:p>
            <a:pPr marL="609600" indent="-609600" algn="l" eaLnBrk="1" hangingPunct="1">
              <a:lnSpc>
                <a:spcPct val="90000"/>
              </a:lnSpc>
              <a:defRPr/>
            </a:pPr>
            <a:r>
              <a:rPr lang="en-US" sz="1800" dirty="0" err="1" smtClean="0">
                <a:effectLst>
                  <a:outerShdw blurRad="38100" dist="38100" dir="2700000" algn="tl">
                    <a:srgbClr val="000000">
                      <a:alpha val="43137"/>
                    </a:srgbClr>
                  </a:outerShdw>
                </a:effectLst>
              </a:rPr>
              <a:t>asignan</a:t>
            </a:r>
            <a:r>
              <a:rPr lang="en-US" sz="1800" dirty="0" smtClean="0">
                <a:effectLst>
                  <a:outerShdw blurRad="38100" dist="38100" dir="2700000" algn="tl">
                    <a:srgbClr val="000000">
                      <a:alpha val="43137"/>
                    </a:srgbClr>
                  </a:outerShdw>
                </a:effectLst>
              </a:rPr>
              <a:t> los </a:t>
            </a:r>
            <a:r>
              <a:rPr lang="en-US" sz="1800" dirty="0" err="1" smtClean="0">
                <a:effectLst>
                  <a:outerShdw blurRad="38100" dist="38100" dir="2700000" algn="tl">
                    <a:srgbClr val="000000">
                      <a:alpha val="43137"/>
                    </a:srgbClr>
                  </a:outerShdw>
                </a:effectLst>
              </a:rPr>
              <a:t>regímenes</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seguridad</a:t>
            </a:r>
            <a:r>
              <a:rPr lang="en-US" sz="1800" dirty="0" smtClean="0">
                <a:effectLst>
                  <a:outerShdw blurRad="38100" dist="38100" dir="2700000" algn="tl">
                    <a:srgbClr val="000000">
                      <a:alpha val="43137"/>
                    </a:srgbClr>
                  </a:outerShdw>
                </a:effectLst>
              </a:rPr>
              <a:t> social, </a:t>
            </a:r>
            <a:r>
              <a:rPr lang="en-US" sz="1800" dirty="0" err="1" smtClean="0">
                <a:effectLst>
                  <a:outerShdw blurRad="38100" dist="38100" dir="2700000" algn="tl">
                    <a:srgbClr val="000000">
                      <a:alpha val="43137"/>
                    </a:srgbClr>
                  </a:outerShdw>
                </a:effectLst>
              </a:rPr>
              <a:t>por</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límites</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edad</a:t>
            </a:r>
            <a:r>
              <a:rPr lang="en-US" sz="1800" dirty="0" smtClean="0">
                <a:effectLst>
                  <a:outerShdw blurRad="38100" dist="38100" dir="2700000" algn="tl">
                    <a:srgbClr val="000000">
                      <a:alpha val="43137"/>
                    </a:srgbClr>
                  </a:outerShdw>
                </a:effectLst>
              </a:rPr>
              <a:t> y </a:t>
            </a:r>
            <a:r>
              <a:rPr lang="en-US" sz="1800" dirty="0" err="1" smtClean="0">
                <a:effectLst>
                  <a:outerShdw blurRad="38100" dist="38100" dir="2700000" algn="tl">
                    <a:srgbClr val="000000">
                      <a:alpha val="43137"/>
                    </a:srgbClr>
                  </a:outerShdw>
                </a:effectLst>
              </a:rPr>
              <a:t>años</a:t>
            </a:r>
            <a:r>
              <a:rPr lang="en-US" sz="1800" dirty="0" smtClean="0">
                <a:effectLst>
                  <a:outerShdw blurRad="38100" dist="38100" dir="2700000" algn="tl">
                    <a:srgbClr val="000000">
                      <a:alpha val="43137"/>
                    </a:srgbClr>
                  </a:outerShdw>
                </a:effectLst>
              </a:rPr>
              <a:t> de </a:t>
            </a:r>
          </a:p>
          <a:p>
            <a:pPr marL="609600" indent="-609600" algn="l" eaLnBrk="1" hangingPunct="1">
              <a:lnSpc>
                <a:spcPct val="90000"/>
              </a:lnSpc>
              <a:defRPr/>
            </a:pPr>
            <a:r>
              <a:rPr lang="en-US" sz="1800" dirty="0" err="1" smtClean="0">
                <a:effectLst>
                  <a:outerShdw blurRad="38100" dist="38100" dir="2700000" algn="tl">
                    <a:srgbClr val="000000">
                      <a:alpha val="43137"/>
                    </a:srgbClr>
                  </a:outerShdw>
                </a:effectLst>
              </a:rPr>
              <a:t>servicios</a:t>
            </a:r>
            <a:r>
              <a:rPr lang="en-US" sz="1800" dirty="0" smtClean="0">
                <a:effectLst>
                  <a:outerShdw blurRad="38100" dist="38100" dir="2700000" algn="tl">
                    <a:srgbClr val="000000">
                      <a:alpha val="43137"/>
                    </a:srgbClr>
                  </a:outerShdw>
                </a:effectLst>
              </a:rPr>
              <a:t>, salvo </a:t>
            </a:r>
            <a:r>
              <a:rPr lang="en-US" sz="1800" dirty="0" err="1" smtClean="0">
                <a:effectLst>
                  <a:outerShdw blurRad="38100" dist="38100" dir="2700000" algn="tl">
                    <a:srgbClr val="000000">
                      <a:alpha val="43137"/>
                    </a:srgbClr>
                  </a:outerShdw>
                </a:effectLst>
              </a:rPr>
              <a:t>que</a:t>
            </a:r>
            <a:r>
              <a:rPr lang="en-US" sz="1800" dirty="0" smtClean="0">
                <a:effectLst>
                  <a:outerShdw blurRad="38100" dist="38100" dir="2700000" algn="tl">
                    <a:srgbClr val="000000">
                      <a:alpha val="43137"/>
                    </a:srgbClr>
                  </a:outerShdw>
                </a:effectLst>
              </a:rPr>
              <a:t> se configure </a:t>
            </a:r>
            <a:r>
              <a:rPr lang="en-US" sz="1800" dirty="0" err="1" smtClean="0">
                <a:effectLst>
                  <a:outerShdw blurRad="38100" dist="38100" dir="2700000" algn="tl">
                    <a:srgbClr val="000000">
                      <a:alpha val="43137"/>
                    </a:srgbClr>
                  </a:outerShdw>
                </a:effectLst>
              </a:rPr>
              <a:t>alguna</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las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causales</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extinción</a:t>
            </a:r>
            <a:r>
              <a:rPr lang="en-US" sz="1800" dirty="0" smtClean="0">
                <a:effectLst>
                  <a:outerShdw blurRad="38100" dist="38100" dir="2700000" algn="tl">
                    <a:srgbClr val="000000">
                      <a:alpha val="43137"/>
                    </a:srgbClr>
                  </a:outerShdw>
                </a:effectLst>
              </a:rPr>
              <a:t> </a:t>
            </a:r>
          </a:p>
          <a:p>
            <a:pPr marL="609600" indent="-609600" algn="l" eaLnBrk="1" hangingPunct="1">
              <a:lnSpc>
                <a:spcPct val="90000"/>
              </a:lnSpc>
              <a:defRPr/>
            </a:pPr>
            <a:r>
              <a:rPr lang="en-US" sz="1800" dirty="0" err="1" smtClean="0">
                <a:effectLst>
                  <a:outerShdw blurRad="38100" dist="38100" dir="2700000" algn="tl">
                    <a:srgbClr val="000000">
                      <a:alpha val="43137"/>
                    </a:srgbClr>
                  </a:outerShdw>
                </a:effectLst>
              </a:rPr>
              <a:t>previstas</a:t>
            </a:r>
            <a:r>
              <a:rPr lang="en-US" sz="1800" dirty="0" smtClean="0">
                <a:effectLst>
                  <a:outerShdw blurRad="38100" dist="38100" dir="2700000" algn="tl">
                    <a:srgbClr val="000000">
                      <a:alpha val="43137"/>
                    </a:srgbClr>
                  </a:outerShdw>
                </a:effectLst>
              </a:rPr>
              <a:t> en la </a:t>
            </a:r>
            <a:r>
              <a:rPr lang="en-US" sz="1800" dirty="0" err="1" smtClean="0">
                <a:effectLst>
                  <a:outerShdw blurRad="38100" dist="38100" dir="2700000" algn="tl">
                    <a:srgbClr val="000000">
                      <a:alpha val="43137"/>
                    </a:srgbClr>
                  </a:outerShdw>
                </a:effectLst>
              </a:rPr>
              <a:t>presente</a:t>
            </a:r>
            <a:r>
              <a:rPr lang="en-US" sz="1800" dirty="0" smtClean="0">
                <a:effectLst>
                  <a:outerShdw blurRad="38100" dist="38100" dir="2700000" algn="tl">
                    <a:srgbClr val="000000">
                      <a:alpha val="43137"/>
                    </a:srgbClr>
                  </a:outerShdw>
                </a:effectLst>
              </a:rPr>
              <a:t> ley.</a:t>
            </a:r>
          </a:p>
          <a:p>
            <a:pPr marL="609600" indent="-609600" algn="l" eaLnBrk="1" hangingPunct="1">
              <a:lnSpc>
                <a:spcPct val="90000"/>
              </a:lnSpc>
              <a:defRPr/>
            </a:pPr>
            <a:endParaRPr lang="en-US" sz="1800" dirty="0" smtClean="0">
              <a:effectLst>
                <a:outerShdw blurRad="38100" dist="38100" dir="2700000" algn="tl">
                  <a:srgbClr val="000000">
                    <a:alpha val="43137"/>
                  </a:srgbClr>
                </a:outerShdw>
              </a:effectLst>
            </a:endParaRPr>
          </a:p>
          <a:p>
            <a:pPr marL="609600" indent="-609600" algn="l" eaLnBrk="1" hangingPunct="1">
              <a:lnSpc>
                <a:spcPct val="90000"/>
              </a:lnSpc>
              <a:defRPr/>
            </a:pPr>
            <a:r>
              <a:rPr lang="en-US" sz="1800" b="1" dirty="0" err="1" smtClean="0">
                <a:solidFill>
                  <a:srgbClr val="FFFF01"/>
                </a:solidFill>
                <a:effectLst>
                  <a:outerShdw blurRad="38100" dist="38100" dir="2700000" algn="tl">
                    <a:srgbClr val="000000">
                      <a:alpha val="43137"/>
                    </a:srgbClr>
                  </a:outerShdw>
                </a:effectLst>
              </a:rPr>
              <a:t>Estabilidad</a:t>
            </a:r>
            <a:r>
              <a:rPr lang="en-US" sz="1800" b="1" dirty="0" smtClean="0">
                <a:solidFill>
                  <a:srgbClr val="FFFF01"/>
                </a:solidFill>
                <a:effectLst>
                  <a:outerShdw blurRad="38100" dist="38100" dir="2700000" algn="tl">
                    <a:srgbClr val="000000">
                      <a:alpha val="43137"/>
                    </a:srgbClr>
                  </a:outerShdw>
                </a:effectLst>
              </a:rPr>
              <a:t> “PROPIA” e “IMPROPIA”</a:t>
            </a:r>
          </a:p>
          <a:p>
            <a:pPr marL="609600" indent="-609600" algn="l" eaLnBrk="1" hangingPunct="1">
              <a:lnSpc>
                <a:spcPct val="90000"/>
              </a:lnSpc>
              <a:defRPr/>
            </a:pPr>
            <a:endParaRPr lang="en-US" sz="1800" dirty="0" smtClean="0">
              <a:solidFill>
                <a:srgbClr val="FFFF00"/>
              </a:solidFill>
              <a:effectLst>
                <a:outerShdw blurRad="38100" dist="38100" dir="2700000" algn="tl">
                  <a:srgbClr val="000000">
                    <a:alpha val="43137"/>
                  </a:srgbClr>
                </a:outerShdw>
              </a:effectLst>
            </a:endParaRPr>
          </a:p>
          <a:p>
            <a:pPr marL="609600" indent="-609600" algn="l" eaLnBrk="1" hangingPunct="1">
              <a:lnSpc>
                <a:spcPct val="90000"/>
              </a:lnSpc>
              <a:defRPr/>
            </a:pPr>
            <a:r>
              <a:rPr lang="en-US" sz="1800" b="1" dirty="0" smtClean="0">
                <a:solidFill>
                  <a:srgbClr val="00FF00"/>
                </a:solidFill>
                <a:effectLst>
                  <a:outerShdw blurRad="38100" dist="38100" dir="2700000" algn="tl">
                    <a:srgbClr val="000000">
                      <a:alpha val="43137"/>
                    </a:srgbClr>
                  </a:outerShdw>
                </a:effectLst>
              </a:rPr>
              <a:t>CARGA DE LA PRUEBA</a:t>
            </a:r>
          </a:p>
          <a:p>
            <a:pPr marL="609600" indent="-609600" algn="l" eaLnBrk="1" hangingPunct="1">
              <a:lnSpc>
                <a:spcPct val="90000"/>
              </a:lnSpc>
              <a:defRPr/>
            </a:pPr>
            <a:endParaRPr lang="en-US" sz="1800" b="1" dirty="0" smtClean="0">
              <a:effectLst>
                <a:outerShdw blurRad="38100" dist="38100" dir="2700000" algn="tl">
                  <a:srgbClr val="000000">
                    <a:alpha val="43137"/>
                  </a:srgbClr>
                </a:outerShdw>
              </a:effectLst>
            </a:endParaRPr>
          </a:p>
          <a:p>
            <a:pPr marL="609600" indent="-609600" algn="l" eaLnBrk="1" hangingPunct="1">
              <a:lnSpc>
                <a:spcPct val="90000"/>
              </a:lnSpc>
              <a:defRPr/>
            </a:pPr>
            <a:r>
              <a:rPr lang="en-US" sz="1800" b="1" dirty="0" smtClean="0">
                <a:solidFill>
                  <a:srgbClr val="00FFCC"/>
                </a:solidFill>
                <a:effectLst>
                  <a:outerShdw blurRad="38100" dist="38100" dir="2700000" algn="tl">
                    <a:srgbClr val="000000">
                      <a:alpha val="43137"/>
                    </a:srgbClr>
                  </a:outerShdw>
                </a:effectLst>
              </a:rPr>
              <a:t>Art. 92 LCT -  </a:t>
            </a:r>
            <a:r>
              <a:rPr lang="en-US" sz="1800" dirty="0" smtClean="0">
                <a:effectLst>
                  <a:outerShdw blurRad="38100" dist="38100" dir="2700000" algn="tl">
                    <a:srgbClr val="000000">
                      <a:alpha val="43137"/>
                    </a:srgbClr>
                  </a:outerShdw>
                </a:effectLst>
              </a:rPr>
              <a:t>La </a:t>
            </a:r>
            <a:r>
              <a:rPr lang="en-US" sz="1800" dirty="0" err="1" smtClean="0">
                <a:effectLst>
                  <a:outerShdw blurRad="38100" dist="38100" dir="2700000" algn="tl">
                    <a:srgbClr val="000000">
                      <a:alpha val="43137"/>
                    </a:srgbClr>
                  </a:outerShdw>
                </a:effectLst>
              </a:rPr>
              <a:t>carga</a:t>
            </a:r>
            <a:r>
              <a:rPr lang="en-US" sz="1800" dirty="0" smtClean="0">
                <a:effectLst>
                  <a:outerShdw blurRad="38100" dist="38100" dir="2700000" algn="tl">
                    <a:srgbClr val="000000">
                      <a:alpha val="43137"/>
                    </a:srgbClr>
                  </a:outerShdw>
                </a:effectLst>
              </a:rPr>
              <a:t> de la </a:t>
            </a:r>
            <a:r>
              <a:rPr lang="en-US" sz="1800" dirty="0" err="1" smtClean="0">
                <a:effectLst>
                  <a:outerShdw blurRad="38100" dist="38100" dir="2700000" algn="tl">
                    <a:srgbClr val="000000">
                      <a:alpha val="43137"/>
                    </a:srgbClr>
                  </a:outerShdw>
                </a:effectLst>
              </a:rPr>
              <a:t>prueba</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que</a:t>
            </a:r>
            <a:r>
              <a:rPr lang="en-US" sz="1800" dirty="0" smtClean="0">
                <a:effectLst>
                  <a:outerShdw blurRad="38100" dist="38100" dir="2700000" algn="tl">
                    <a:srgbClr val="000000">
                      <a:alpha val="43137"/>
                    </a:srgbClr>
                  </a:outerShdw>
                </a:effectLst>
              </a:rPr>
              <a:t> el </a:t>
            </a:r>
            <a:r>
              <a:rPr lang="en-US" sz="1800" dirty="0" err="1" smtClean="0">
                <a:effectLst>
                  <a:outerShdw blurRad="38100" dist="38100" dir="2700000" algn="tl">
                    <a:srgbClr val="000000">
                      <a:alpha val="43137"/>
                    </a:srgbClr>
                  </a:outerShdw>
                </a:effectLst>
              </a:rPr>
              <a:t>contrato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por</a:t>
            </a:r>
            <a:r>
              <a:rPr lang="en-US" sz="1800" dirty="0" smtClean="0">
                <a:effectLst>
                  <a:outerShdw blurRad="38100" dist="38100" dir="2700000" algn="tl">
                    <a:srgbClr val="000000">
                      <a:alpha val="43137"/>
                    </a:srgbClr>
                  </a:outerShdw>
                </a:effectLst>
              </a:rPr>
              <a:t> </a:t>
            </a:r>
            <a:r>
              <a:rPr lang="en-US" sz="1800" b="1" dirty="0" err="1" smtClean="0">
                <a:solidFill>
                  <a:srgbClr val="FFFF00"/>
                </a:solidFill>
                <a:effectLst>
                  <a:outerShdw blurRad="38100" dist="38100" dir="2700000" algn="tl">
                    <a:srgbClr val="000000">
                      <a:alpha val="43137"/>
                    </a:srgbClr>
                  </a:outerShdw>
                </a:effectLst>
              </a:rPr>
              <a:t>tiempo</a:t>
            </a:r>
            <a:r>
              <a:rPr lang="en-US" sz="1800" b="1" dirty="0" smtClean="0">
                <a:solidFill>
                  <a:srgbClr val="FFFF00"/>
                </a:solidFill>
                <a:effectLst>
                  <a:outerShdw blurRad="38100" dist="38100" dir="2700000" algn="tl">
                    <a:srgbClr val="000000">
                      <a:alpha val="43137"/>
                    </a:srgbClr>
                  </a:outerShdw>
                </a:effectLst>
              </a:rPr>
              <a:t> </a:t>
            </a:r>
          </a:p>
          <a:p>
            <a:pPr marL="609600" indent="-609600" algn="l" eaLnBrk="1" hangingPunct="1">
              <a:lnSpc>
                <a:spcPct val="90000"/>
              </a:lnSpc>
              <a:defRPr/>
            </a:pPr>
            <a:r>
              <a:rPr lang="en-US" sz="1800" b="1" dirty="0" err="1" smtClean="0">
                <a:solidFill>
                  <a:srgbClr val="FFFF00"/>
                </a:solidFill>
                <a:effectLst>
                  <a:outerShdw blurRad="38100" dist="38100" dir="2700000" algn="tl">
                    <a:srgbClr val="000000">
                      <a:alpha val="43137"/>
                    </a:srgbClr>
                  </a:outerShdw>
                </a:effectLst>
              </a:rPr>
              <a:t>determinado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estará</a:t>
            </a:r>
            <a:r>
              <a:rPr lang="en-US" sz="1800" dirty="0" smtClean="0">
                <a:effectLst>
                  <a:outerShdw blurRad="38100" dist="38100" dir="2700000" algn="tl">
                    <a:srgbClr val="000000">
                      <a:alpha val="43137"/>
                    </a:srgbClr>
                  </a:outerShdw>
                </a:effectLst>
              </a:rPr>
              <a:t> </a:t>
            </a:r>
            <a:r>
              <a:rPr lang="en-US" sz="1800" b="1" dirty="0" smtClean="0">
                <a:solidFill>
                  <a:srgbClr val="FFFF01"/>
                </a:solidFill>
                <a:effectLst>
                  <a:outerShdw blurRad="38100" dist="38100" dir="2700000" algn="tl">
                    <a:srgbClr val="000000">
                      <a:alpha val="43137"/>
                    </a:srgbClr>
                  </a:outerShdw>
                </a:effectLst>
              </a:rPr>
              <a:t>a cargo del </a:t>
            </a:r>
            <a:r>
              <a:rPr lang="en-US" sz="1800" b="1" dirty="0" err="1" smtClean="0">
                <a:solidFill>
                  <a:srgbClr val="FFFF01"/>
                </a:solidFill>
                <a:effectLst>
                  <a:outerShdw blurRad="38100" dist="38100" dir="2700000" algn="tl">
                    <a:srgbClr val="000000">
                      <a:alpha val="43137"/>
                    </a:srgbClr>
                  </a:outerShdw>
                </a:effectLst>
              </a:rPr>
              <a:t>empleador</a:t>
            </a:r>
            <a:r>
              <a:rPr lang="en-US" sz="1800" dirty="0" smtClean="0">
                <a:solidFill>
                  <a:srgbClr val="FFFF01"/>
                </a:solidFill>
                <a:effectLst>
                  <a:outerShdw blurRad="38100" dist="38100" dir="2700000" algn="tl">
                    <a:srgbClr val="000000">
                      <a:alpha val="43137"/>
                    </a:srgbClr>
                  </a:outerShdw>
                </a:effectLst>
              </a:rPr>
              <a:t>.</a:t>
            </a:r>
            <a:endParaRPr lang="en-US" sz="1800" b="1" dirty="0" smtClean="0">
              <a:solidFill>
                <a:srgbClr val="FFFF01"/>
              </a:solidFill>
              <a:effectLst>
                <a:outerShdw blurRad="38100" dist="38100" dir="2700000" algn="tl">
                  <a:srgbClr val="000000">
                    <a:alpha val="43137"/>
                  </a:srgbClr>
                </a:outerShdw>
              </a:effectLst>
            </a:endParaRPr>
          </a:p>
          <a:p>
            <a:pPr marL="609600" indent="-609600" algn="l" eaLnBrk="1" hangingPunct="1">
              <a:lnSpc>
                <a:spcPct val="90000"/>
              </a:lnSpc>
              <a:defRPr/>
            </a:pPr>
            <a:endParaRPr lang="en-US" sz="1800" dirty="0" smtClean="0"/>
          </a:p>
          <a:p>
            <a:pPr marL="609600" indent="-609600" algn="l" eaLnBrk="1" hangingPunct="1">
              <a:lnSpc>
                <a:spcPct val="90000"/>
              </a:lnSpc>
              <a:defRPr/>
            </a:pPr>
            <a:endParaRPr lang="en-US" sz="18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222913640"/>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ctrTitle"/>
          </p:nvPr>
        </p:nvSpPr>
        <p:spPr>
          <a:xfrm>
            <a:off x="685800" y="381000"/>
            <a:ext cx="7772400" cy="685800"/>
          </a:xfrm>
        </p:spPr>
        <p:txBody>
          <a:bodyPr/>
          <a:lstStyle/>
          <a:p>
            <a:pPr eaLnBrk="1" hangingPunct="1">
              <a:defRPr/>
            </a:pPr>
            <a:r>
              <a:rPr lang="en-US" sz="2000" b="1" smtClean="0">
                <a:solidFill>
                  <a:srgbClr val="FFCC00"/>
                </a:solidFill>
              </a:rPr>
              <a:t>MODALIDADES DEL CONTRATO DE TRABAJO</a:t>
            </a:r>
          </a:p>
        </p:txBody>
      </p:sp>
      <p:sp>
        <p:nvSpPr>
          <p:cNvPr id="80899" name="Rectangle 3"/>
          <p:cNvSpPr>
            <a:spLocks noGrp="1" noChangeArrowheads="1"/>
          </p:cNvSpPr>
          <p:nvPr>
            <p:ph type="subTitle" idx="1"/>
          </p:nvPr>
        </p:nvSpPr>
        <p:spPr>
          <a:xfrm>
            <a:off x="685800" y="1371600"/>
            <a:ext cx="7772400" cy="4876800"/>
          </a:xfrm>
        </p:spPr>
        <p:txBody>
          <a:bodyPr/>
          <a:lstStyle/>
          <a:p>
            <a:pPr marL="609600" indent="-609600" algn="l" eaLnBrk="1" hangingPunct="1">
              <a:defRPr/>
            </a:pPr>
            <a:r>
              <a:rPr lang="en-US" sz="1800" b="1" dirty="0" smtClean="0">
                <a:solidFill>
                  <a:srgbClr val="00FF00"/>
                </a:solidFill>
                <a:effectLst>
                  <a:outerShdw blurRad="38100" dist="38100" dir="2700000" algn="tl">
                    <a:srgbClr val="000000">
                      <a:alpha val="43137"/>
                    </a:srgbClr>
                  </a:outerShdw>
                </a:effectLst>
              </a:rPr>
              <a:t>CONTRATO POR TIEMPO INDETERMINADO</a:t>
            </a:r>
          </a:p>
          <a:p>
            <a:pPr marL="609600" indent="-609600" algn="l" eaLnBrk="1" hangingPunct="1">
              <a:defRPr/>
            </a:pPr>
            <a:r>
              <a:rPr lang="en-US" sz="1800" b="1" dirty="0" smtClean="0">
                <a:solidFill>
                  <a:srgbClr val="FFFF00"/>
                </a:solidFill>
                <a:effectLst>
                  <a:outerShdw blurRad="38100" dist="38100" dir="2700000" algn="tl">
                    <a:srgbClr val="000000">
                      <a:alpha val="43137"/>
                    </a:srgbClr>
                  </a:outerShdw>
                </a:effectLst>
              </a:rPr>
              <a:t>PERIODO DE PRUEBA</a:t>
            </a:r>
          </a:p>
          <a:p>
            <a:pPr marL="609600" indent="-609600" algn="l" eaLnBrk="1" hangingPunct="1">
              <a:defRPr/>
            </a:pPr>
            <a:endParaRPr lang="en-US" sz="1800" b="1" dirty="0" smtClean="0">
              <a:effectLst>
                <a:outerShdw blurRad="38100" dist="38100" dir="2700000" algn="tl">
                  <a:srgbClr val="000000">
                    <a:alpha val="43137"/>
                  </a:srgbClr>
                </a:outerShdw>
              </a:effectLst>
            </a:endParaRPr>
          </a:p>
          <a:p>
            <a:pPr algn="l" eaLnBrk="1" hangingPunct="1">
              <a:defRPr/>
            </a:pPr>
            <a:r>
              <a:rPr lang="en-US" sz="1800" b="1" dirty="0" smtClean="0">
                <a:solidFill>
                  <a:srgbClr val="00FFCC"/>
                </a:solidFill>
                <a:effectLst>
                  <a:outerShdw blurRad="38100" dist="38100" dir="2700000" algn="tl">
                    <a:srgbClr val="000000">
                      <a:alpha val="43137"/>
                    </a:srgbClr>
                  </a:outerShdw>
                </a:effectLst>
              </a:rPr>
              <a:t>Art. 92 </a:t>
            </a:r>
            <a:r>
              <a:rPr lang="en-US" sz="1800" b="1" dirty="0" err="1" smtClean="0">
                <a:solidFill>
                  <a:srgbClr val="00FFCC"/>
                </a:solidFill>
                <a:effectLst>
                  <a:outerShdw blurRad="38100" dist="38100" dir="2700000" algn="tl">
                    <a:srgbClr val="000000">
                      <a:alpha val="43137"/>
                    </a:srgbClr>
                  </a:outerShdw>
                </a:effectLst>
              </a:rPr>
              <a:t>bis</a:t>
            </a:r>
            <a:r>
              <a:rPr lang="en-US" sz="1800" b="1" dirty="0" smtClean="0">
                <a:solidFill>
                  <a:srgbClr val="00FFCC"/>
                </a:solidFill>
                <a:effectLst>
                  <a:outerShdw blurRad="38100" dist="38100" dir="2700000" algn="tl">
                    <a:srgbClr val="000000">
                      <a:alpha val="43137"/>
                    </a:srgbClr>
                  </a:outerShdw>
                </a:effectLst>
              </a:rPr>
              <a:t> LCT – </a:t>
            </a:r>
            <a:r>
              <a:rPr lang="es-AR" sz="1800" dirty="0" smtClean="0">
                <a:effectLst>
                  <a:outerShdw blurRad="38100" dist="38100" dir="2700000" algn="tl">
                    <a:srgbClr val="000000">
                      <a:alpha val="43137"/>
                    </a:srgbClr>
                  </a:outerShdw>
                </a:effectLst>
              </a:rPr>
              <a:t>El contrato de trabajo por tiempo indeterminado, excepto el referido en el artículo 96, se entenderá celebrado a prueba durante los primeros TRES (3) meses de vigencia. Cualquiera de las partes podrá extinguir la relación durante ese lapso sin expresión de causa, sin derecho a indemnización con motivo de la extinción, pero con obligación de preavisar según lo establecido en los artículos 231 y 232.</a:t>
            </a:r>
          </a:p>
          <a:p>
            <a:pPr algn="l" eaLnBrk="1" hangingPunct="1">
              <a:defRPr/>
            </a:pPr>
            <a:r>
              <a:rPr lang="es-AR" sz="1800" dirty="0" smtClean="0">
                <a:effectLst>
                  <a:outerShdw blurRad="38100" dist="38100" dir="2700000" algn="tl">
                    <a:srgbClr val="000000">
                      <a:alpha val="43137"/>
                    </a:srgbClr>
                  </a:outerShdw>
                </a:effectLst>
              </a:rPr>
              <a:t>El período de prueba se regirá por las siguientes reglas:</a:t>
            </a:r>
          </a:p>
          <a:p>
            <a:pPr algn="l" eaLnBrk="1" hangingPunct="1">
              <a:defRPr/>
            </a:pPr>
            <a:endParaRPr lang="es-AR" sz="1800" dirty="0">
              <a:effectLst>
                <a:outerShdw blurRad="38100" dist="38100" dir="2700000" algn="tl">
                  <a:srgbClr val="000000">
                    <a:alpha val="43137"/>
                  </a:srgbClr>
                </a:outerShdw>
              </a:effectLst>
            </a:endParaRPr>
          </a:p>
          <a:p>
            <a:pPr algn="l" eaLnBrk="1" hangingPunct="1">
              <a:defRPr/>
            </a:pPr>
            <a:r>
              <a:rPr lang="es-AR" sz="1800" dirty="0" smtClean="0">
                <a:effectLst>
                  <a:outerShdw blurRad="38100" dist="38100" dir="2700000" algn="tl">
                    <a:srgbClr val="000000">
                      <a:alpha val="43137"/>
                    </a:srgbClr>
                  </a:outerShdw>
                </a:effectLst>
              </a:rPr>
              <a:t>(…)</a:t>
            </a:r>
          </a:p>
          <a:p>
            <a:pPr marL="609600" indent="-609600" algn="l" eaLnBrk="1" hangingPunct="1">
              <a:defRPr/>
            </a:pPr>
            <a:endParaRPr lang="en-US" sz="1800" b="1" dirty="0" smtClean="0"/>
          </a:p>
          <a:p>
            <a:pPr marL="609600" indent="-609600" algn="l" eaLnBrk="1" hangingPunct="1">
              <a:defRPr/>
            </a:pPr>
            <a:endParaRPr lang="en-US" sz="1800" dirty="0" smtClean="0"/>
          </a:p>
          <a:p>
            <a:pPr marL="609600" indent="-609600" algn="l" eaLnBrk="1" hangingPunct="1">
              <a:defRPr/>
            </a:pPr>
            <a:endParaRPr lang="en-US" sz="18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593793221"/>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ctrTitle"/>
          </p:nvPr>
        </p:nvSpPr>
        <p:spPr>
          <a:xfrm>
            <a:off x="685800" y="381000"/>
            <a:ext cx="7772400" cy="685800"/>
          </a:xfrm>
        </p:spPr>
        <p:txBody>
          <a:bodyPr/>
          <a:lstStyle/>
          <a:p>
            <a:pPr eaLnBrk="1" hangingPunct="1">
              <a:defRPr/>
            </a:pPr>
            <a:r>
              <a:rPr lang="en-US" sz="2000" b="1" smtClean="0">
                <a:solidFill>
                  <a:srgbClr val="FFCC00"/>
                </a:solidFill>
              </a:rPr>
              <a:t>MODALIDADES DEL CONTRATO DE TRABAJO</a:t>
            </a:r>
          </a:p>
        </p:txBody>
      </p:sp>
      <p:sp>
        <p:nvSpPr>
          <p:cNvPr id="80899" name="Rectangle 3"/>
          <p:cNvSpPr>
            <a:spLocks noGrp="1" noChangeArrowheads="1"/>
          </p:cNvSpPr>
          <p:nvPr>
            <p:ph type="subTitle" idx="1"/>
          </p:nvPr>
        </p:nvSpPr>
        <p:spPr>
          <a:xfrm>
            <a:off x="685800" y="1371600"/>
            <a:ext cx="7772400" cy="4876800"/>
          </a:xfrm>
        </p:spPr>
        <p:txBody>
          <a:bodyPr>
            <a:normAutofit lnSpcReduction="10000"/>
          </a:bodyPr>
          <a:lstStyle/>
          <a:p>
            <a:pPr marL="609600" indent="-609600" algn="l" eaLnBrk="1" hangingPunct="1">
              <a:defRPr/>
            </a:pPr>
            <a:r>
              <a:rPr lang="en-US" sz="2000" b="1" dirty="0" smtClean="0">
                <a:solidFill>
                  <a:srgbClr val="00FF00"/>
                </a:solidFill>
                <a:effectLst>
                  <a:outerShdw blurRad="38100" dist="38100" dir="2700000" algn="tl">
                    <a:srgbClr val="000000">
                      <a:alpha val="43137"/>
                    </a:srgbClr>
                  </a:outerShdw>
                </a:effectLst>
              </a:rPr>
              <a:t>CONTRATO POR TIEMPO INDETERMINADO</a:t>
            </a:r>
          </a:p>
          <a:p>
            <a:pPr marL="609600" indent="-609600" algn="l" eaLnBrk="1" hangingPunct="1">
              <a:defRPr/>
            </a:pPr>
            <a:r>
              <a:rPr lang="en-US" sz="1800" b="1" dirty="0" smtClean="0">
                <a:solidFill>
                  <a:srgbClr val="FFFF00"/>
                </a:solidFill>
                <a:effectLst>
                  <a:outerShdw blurRad="38100" dist="38100" dir="2700000" algn="tl">
                    <a:srgbClr val="000000">
                      <a:alpha val="43137"/>
                    </a:srgbClr>
                  </a:outerShdw>
                </a:effectLst>
              </a:rPr>
              <a:t>PERIODO DE PRUEBA</a:t>
            </a:r>
          </a:p>
          <a:p>
            <a:pPr marL="609600" indent="-609600" algn="l" eaLnBrk="1" hangingPunct="1">
              <a:defRPr/>
            </a:pPr>
            <a:endParaRPr lang="en-US" sz="1800" b="1" dirty="0" smtClean="0">
              <a:effectLst>
                <a:outerShdw blurRad="38100" dist="38100" dir="2700000" algn="tl">
                  <a:srgbClr val="000000">
                    <a:alpha val="43137"/>
                  </a:srgbClr>
                </a:outerShdw>
              </a:effectLst>
            </a:endParaRPr>
          </a:p>
          <a:p>
            <a:pPr algn="l" eaLnBrk="1" hangingPunct="1">
              <a:defRPr/>
            </a:pPr>
            <a:r>
              <a:rPr lang="es-AR" sz="1800" dirty="0" smtClean="0">
                <a:effectLst>
                  <a:outerShdw blurRad="38100" dist="38100" dir="2700000" algn="tl">
                    <a:srgbClr val="000000">
                      <a:alpha val="43137"/>
                    </a:srgbClr>
                  </a:outerShdw>
                </a:effectLst>
              </a:rPr>
              <a:t>1. Un empleador </a:t>
            </a:r>
            <a:r>
              <a:rPr lang="es-AR" sz="1800" dirty="0" smtClean="0">
                <a:solidFill>
                  <a:srgbClr val="FFFF00"/>
                </a:solidFill>
                <a:effectLst>
                  <a:outerShdw blurRad="38100" dist="38100" dir="2700000" algn="tl">
                    <a:srgbClr val="000000">
                      <a:alpha val="43137"/>
                    </a:srgbClr>
                  </a:outerShdw>
                </a:effectLst>
              </a:rPr>
              <a:t>no puede contratar a un mismo trabajador, más de una vez, utilizando el período de prueba</a:t>
            </a:r>
            <a:r>
              <a:rPr lang="es-AR" sz="1800" dirty="0" smtClean="0">
                <a:effectLst>
                  <a:outerShdw blurRad="38100" dist="38100" dir="2700000" algn="tl">
                    <a:srgbClr val="000000">
                      <a:alpha val="43137"/>
                    </a:srgbClr>
                  </a:outerShdw>
                </a:effectLst>
              </a:rPr>
              <a:t>. De hacerlo, se considerará de pleno derecho, que el empleador ha renunciado al período de prueba.</a:t>
            </a:r>
          </a:p>
          <a:p>
            <a:pPr algn="l" eaLnBrk="1" hangingPunct="1">
              <a:defRPr/>
            </a:pPr>
            <a:endParaRPr lang="es-AR" sz="1800" dirty="0" smtClean="0">
              <a:effectLst>
                <a:outerShdw blurRad="38100" dist="38100" dir="2700000" algn="tl">
                  <a:srgbClr val="000000">
                    <a:alpha val="43137"/>
                  </a:srgbClr>
                </a:outerShdw>
              </a:effectLst>
            </a:endParaRPr>
          </a:p>
          <a:p>
            <a:pPr algn="l" eaLnBrk="1" hangingPunct="1">
              <a:defRPr/>
            </a:pPr>
            <a:r>
              <a:rPr lang="es-AR" sz="1800" dirty="0" smtClean="0">
                <a:effectLst>
                  <a:outerShdw blurRad="38100" dist="38100" dir="2700000" algn="tl">
                    <a:srgbClr val="000000">
                      <a:alpha val="43137"/>
                    </a:srgbClr>
                  </a:outerShdw>
                </a:effectLst>
              </a:rPr>
              <a:t>2. El uso abusivo del período de prueba con el objeto de evitar la </a:t>
            </a:r>
            <a:r>
              <a:rPr lang="es-AR" sz="1800" dirty="0" err="1" smtClean="0">
                <a:effectLst>
                  <a:outerShdw blurRad="38100" dist="38100" dir="2700000" algn="tl">
                    <a:srgbClr val="000000">
                      <a:alpha val="43137"/>
                    </a:srgbClr>
                  </a:outerShdw>
                </a:effectLst>
              </a:rPr>
              <a:t>efectivización</a:t>
            </a:r>
            <a:r>
              <a:rPr lang="es-AR" sz="1800" dirty="0" smtClean="0">
                <a:effectLst>
                  <a:outerShdw blurRad="38100" dist="38100" dir="2700000" algn="tl">
                    <a:srgbClr val="000000">
                      <a:alpha val="43137"/>
                    </a:srgbClr>
                  </a:outerShdw>
                </a:effectLst>
              </a:rPr>
              <a:t> de trabajadores será pasible de las sanciones previstas en los regímenes sobre infracciones a las leyes de trabajo. En especial, </a:t>
            </a:r>
            <a:r>
              <a:rPr lang="es-AR" sz="1800" dirty="0" smtClean="0">
                <a:solidFill>
                  <a:srgbClr val="FFFF00"/>
                </a:solidFill>
                <a:effectLst>
                  <a:outerShdw blurRad="38100" dist="38100" dir="2700000" algn="tl">
                    <a:srgbClr val="000000">
                      <a:alpha val="43137"/>
                    </a:srgbClr>
                  </a:outerShdw>
                </a:effectLst>
              </a:rPr>
              <a:t>se considerará abusiva la conducta del empleador que contratare sucesivamente a distintos trabajadores para un mismo puesto de trabajo de naturaleza permanente.</a:t>
            </a:r>
          </a:p>
          <a:p>
            <a:pPr algn="l" eaLnBrk="1" hangingPunct="1">
              <a:defRPr/>
            </a:pPr>
            <a:endParaRPr lang="es-AR" sz="1800" dirty="0" smtClean="0">
              <a:effectLst>
                <a:outerShdw blurRad="38100" dist="38100" dir="2700000" algn="tl">
                  <a:srgbClr val="000000">
                    <a:alpha val="43137"/>
                  </a:srgbClr>
                </a:outerShdw>
              </a:effectLst>
            </a:endParaRPr>
          </a:p>
          <a:p>
            <a:pPr algn="l" eaLnBrk="1" hangingPunct="1">
              <a:defRPr/>
            </a:pPr>
            <a:r>
              <a:rPr lang="es-AR" sz="1800" dirty="0" smtClean="0">
                <a:effectLst>
                  <a:outerShdw blurRad="38100" dist="38100" dir="2700000" algn="tl">
                    <a:srgbClr val="000000">
                      <a:alpha val="43137"/>
                    </a:srgbClr>
                  </a:outerShdw>
                </a:effectLst>
              </a:rPr>
              <a:t>3. El empleador debe registrar al trabajador que comienza su relación laboral por el período de prueba. Caso contrario, sin perjuicio de las consecuencias que se deriven de ese incumplimiento, </a:t>
            </a:r>
            <a:r>
              <a:rPr lang="es-AR" sz="1800" dirty="0" smtClean="0">
                <a:solidFill>
                  <a:srgbClr val="FFFF00"/>
                </a:solidFill>
                <a:effectLst>
                  <a:outerShdw blurRad="38100" dist="38100" dir="2700000" algn="tl">
                    <a:srgbClr val="000000">
                      <a:alpha val="43137"/>
                    </a:srgbClr>
                  </a:outerShdw>
                </a:effectLst>
              </a:rPr>
              <a:t>se entenderá de pleno derecho que ha renunciado a dicho período.</a:t>
            </a:r>
          </a:p>
          <a:p>
            <a:pPr marL="609600" indent="-609600" algn="l" eaLnBrk="1" hangingPunct="1">
              <a:defRPr/>
            </a:pPr>
            <a:endParaRPr lang="en-US" sz="1800" b="1" dirty="0" smtClean="0"/>
          </a:p>
          <a:p>
            <a:pPr marL="609600" indent="-609600" algn="l" eaLnBrk="1" hangingPunct="1">
              <a:defRPr/>
            </a:pPr>
            <a:endParaRPr lang="en-US" sz="1800" dirty="0" smtClean="0"/>
          </a:p>
          <a:p>
            <a:pPr marL="609600" indent="-609600" algn="l" eaLnBrk="1" hangingPunct="1">
              <a:defRPr/>
            </a:pPr>
            <a:endParaRPr lang="en-US" sz="18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4147341657"/>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ctrTitle"/>
          </p:nvPr>
        </p:nvSpPr>
        <p:spPr>
          <a:xfrm>
            <a:off x="685800" y="381000"/>
            <a:ext cx="7772400" cy="685800"/>
          </a:xfrm>
        </p:spPr>
        <p:txBody>
          <a:bodyPr/>
          <a:lstStyle/>
          <a:p>
            <a:pPr eaLnBrk="1" hangingPunct="1">
              <a:defRPr/>
            </a:pPr>
            <a:r>
              <a:rPr lang="en-US" sz="2000" b="1" smtClean="0">
                <a:solidFill>
                  <a:srgbClr val="FFCC00"/>
                </a:solidFill>
              </a:rPr>
              <a:t>MODALIDADES DEL CONTRATO DE TRABAJO</a:t>
            </a:r>
          </a:p>
        </p:txBody>
      </p:sp>
      <p:sp>
        <p:nvSpPr>
          <p:cNvPr id="80899" name="Rectangle 3"/>
          <p:cNvSpPr>
            <a:spLocks noGrp="1" noChangeArrowheads="1"/>
          </p:cNvSpPr>
          <p:nvPr>
            <p:ph type="subTitle" idx="1"/>
          </p:nvPr>
        </p:nvSpPr>
        <p:spPr>
          <a:xfrm>
            <a:off x="685800" y="1066800"/>
            <a:ext cx="7772400" cy="5486400"/>
          </a:xfrm>
        </p:spPr>
        <p:txBody>
          <a:bodyPr>
            <a:normAutofit lnSpcReduction="10000"/>
          </a:bodyPr>
          <a:lstStyle/>
          <a:p>
            <a:pPr marL="609600" indent="-609600" algn="l">
              <a:defRPr/>
            </a:pPr>
            <a:r>
              <a:rPr lang="en-US" sz="1900" b="1" dirty="0">
                <a:solidFill>
                  <a:srgbClr val="00FF00"/>
                </a:solidFill>
                <a:effectLst>
                  <a:outerShdw blurRad="38100" dist="38100" dir="2700000" algn="tl">
                    <a:srgbClr val="000000">
                      <a:alpha val="43137"/>
                    </a:srgbClr>
                  </a:outerShdw>
                </a:effectLst>
              </a:rPr>
              <a:t>CONTRATO POR TIEMPO INDETERMINADO</a:t>
            </a:r>
          </a:p>
          <a:p>
            <a:pPr marL="609600" indent="-609600" algn="l">
              <a:defRPr/>
            </a:pPr>
            <a:r>
              <a:rPr lang="en-US" sz="1900" b="1" dirty="0">
                <a:solidFill>
                  <a:srgbClr val="FFFF00"/>
                </a:solidFill>
                <a:effectLst>
                  <a:outerShdw blurRad="38100" dist="38100" dir="2700000" algn="tl">
                    <a:srgbClr val="000000">
                      <a:alpha val="43137"/>
                    </a:srgbClr>
                  </a:outerShdw>
                </a:effectLst>
              </a:rPr>
              <a:t>PERIODO DE PRUEBA</a:t>
            </a:r>
          </a:p>
          <a:p>
            <a:pPr algn="l" eaLnBrk="1" hangingPunct="1">
              <a:defRPr/>
            </a:pPr>
            <a:r>
              <a:rPr lang="es-AR" sz="1900" dirty="0" smtClean="0">
                <a:effectLst>
                  <a:outerShdw blurRad="38100" dist="38100" dir="2700000" algn="tl">
                    <a:srgbClr val="000000">
                      <a:alpha val="43137"/>
                    </a:srgbClr>
                  </a:outerShdw>
                </a:effectLst>
              </a:rPr>
              <a:t>4. Las partes tienen los </a:t>
            </a:r>
            <a:r>
              <a:rPr lang="es-AR" sz="1900" dirty="0" smtClean="0">
                <a:solidFill>
                  <a:srgbClr val="FFFF00"/>
                </a:solidFill>
                <a:effectLst>
                  <a:outerShdw blurRad="38100" dist="38100" dir="2700000" algn="tl">
                    <a:srgbClr val="000000">
                      <a:alpha val="43137"/>
                    </a:srgbClr>
                  </a:outerShdw>
                </a:effectLst>
              </a:rPr>
              <a:t>derechos y obligaciones </a:t>
            </a:r>
            <a:r>
              <a:rPr lang="es-AR" sz="1900" dirty="0" smtClean="0">
                <a:effectLst>
                  <a:outerShdw blurRad="38100" dist="38100" dir="2700000" algn="tl">
                    <a:srgbClr val="000000">
                      <a:alpha val="43137"/>
                    </a:srgbClr>
                  </a:outerShdw>
                </a:effectLst>
              </a:rPr>
              <a:t>propias de la relación laboral, con las excepciones que se establecen en este artículo. Tal reconocimiento respecto del trabajador incluye los derechos sindicales.</a:t>
            </a:r>
          </a:p>
          <a:p>
            <a:pPr algn="l" eaLnBrk="1" hangingPunct="1">
              <a:defRPr/>
            </a:pPr>
            <a:endParaRPr lang="es-AR" sz="1900" dirty="0" smtClean="0">
              <a:effectLst>
                <a:outerShdw blurRad="38100" dist="38100" dir="2700000" algn="tl">
                  <a:srgbClr val="000000">
                    <a:alpha val="43137"/>
                  </a:srgbClr>
                </a:outerShdw>
              </a:effectLst>
            </a:endParaRPr>
          </a:p>
          <a:p>
            <a:pPr algn="l" eaLnBrk="1" hangingPunct="1">
              <a:defRPr/>
            </a:pPr>
            <a:r>
              <a:rPr lang="es-AR" sz="1900" dirty="0" smtClean="0">
                <a:effectLst>
                  <a:outerShdw blurRad="38100" dist="38100" dir="2700000" algn="tl">
                    <a:srgbClr val="000000">
                      <a:alpha val="43137"/>
                    </a:srgbClr>
                  </a:outerShdw>
                </a:effectLst>
              </a:rPr>
              <a:t>5. Las partes están </a:t>
            </a:r>
            <a:r>
              <a:rPr lang="es-AR" sz="1900" dirty="0" smtClean="0">
                <a:solidFill>
                  <a:srgbClr val="FFFF00"/>
                </a:solidFill>
                <a:effectLst>
                  <a:outerShdw blurRad="38100" dist="38100" dir="2700000" algn="tl">
                    <a:srgbClr val="000000">
                      <a:alpha val="43137"/>
                    </a:srgbClr>
                  </a:outerShdw>
                </a:effectLst>
              </a:rPr>
              <a:t>obligadas al pago de los aportes y contribuciones </a:t>
            </a:r>
            <a:r>
              <a:rPr lang="es-AR" sz="1900" dirty="0" smtClean="0">
                <a:effectLst>
                  <a:outerShdw blurRad="38100" dist="38100" dir="2700000" algn="tl">
                    <a:srgbClr val="000000">
                      <a:alpha val="43137"/>
                    </a:srgbClr>
                  </a:outerShdw>
                </a:effectLst>
              </a:rPr>
              <a:t>a la Seguridad Social.</a:t>
            </a:r>
          </a:p>
          <a:p>
            <a:pPr algn="l" eaLnBrk="1" hangingPunct="1">
              <a:defRPr/>
            </a:pPr>
            <a:endParaRPr lang="es-AR" sz="1900" dirty="0" smtClean="0">
              <a:effectLst>
                <a:outerShdw blurRad="38100" dist="38100" dir="2700000" algn="tl">
                  <a:srgbClr val="000000">
                    <a:alpha val="43137"/>
                  </a:srgbClr>
                </a:outerShdw>
              </a:effectLst>
            </a:endParaRPr>
          </a:p>
          <a:p>
            <a:pPr algn="l" eaLnBrk="1" hangingPunct="1">
              <a:defRPr/>
            </a:pPr>
            <a:r>
              <a:rPr lang="es-AR" sz="1900" dirty="0" smtClean="0">
                <a:effectLst>
                  <a:outerShdw blurRad="38100" dist="38100" dir="2700000" algn="tl">
                    <a:srgbClr val="000000">
                      <a:alpha val="43137"/>
                    </a:srgbClr>
                  </a:outerShdw>
                </a:effectLst>
              </a:rPr>
              <a:t>6. El trabajador tiene derecho, durante el período de prueba, </a:t>
            </a:r>
            <a:r>
              <a:rPr lang="es-AR" sz="1900" dirty="0" smtClean="0">
                <a:solidFill>
                  <a:srgbClr val="FFFF00"/>
                </a:solidFill>
                <a:effectLst>
                  <a:outerShdw blurRad="38100" dist="38100" dir="2700000" algn="tl">
                    <a:srgbClr val="000000">
                      <a:alpha val="43137"/>
                    </a:srgbClr>
                  </a:outerShdw>
                </a:effectLst>
              </a:rPr>
              <a:t>a las prestaciones por accidente o enfermedad del trabajo. También por accidente o enfermedad inculpable, que perdurará exclusivamente hasta la finalización del período de prueba si el empleador rescindiere el contrato de trabajo durante ese lapso. Queda excluida la aplicación de lo prescripto en el cuarto párrafo del artículo 212.</a:t>
            </a:r>
          </a:p>
          <a:p>
            <a:pPr algn="l" eaLnBrk="1" hangingPunct="1">
              <a:defRPr/>
            </a:pPr>
            <a:endParaRPr lang="es-AR" sz="1900" dirty="0" smtClean="0">
              <a:effectLst>
                <a:outerShdw blurRad="38100" dist="38100" dir="2700000" algn="tl">
                  <a:srgbClr val="000000">
                    <a:alpha val="43137"/>
                  </a:srgbClr>
                </a:outerShdw>
              </a:effectLst>
            </a:endParaRPr>
          </a:p>
          <a:p>
            <a:pPr algn="l" eaLnBrk="1" hangingPunct="1">
              <a:defRPr/>
            </a:pPr>
            <a:r>
              <a:rPr lang="es-AR" sz="1900" dirty="0" smtClean="0">
                <a:effectLst>
                  <a:outerShdw blurRad="38100" dist="38100" dir="2700000" algn="tl">
                    <a:srgbClr val="000000">
                      <a:alpha val="43137"/>
                    </a:srgbClr>
                  </a:outerShdw>
                </a:effectLst>
              </a:rPr>
              <a:t>7. El período de prueba, </a:t>
            </a:r>
            <a:r>
              <a:rPr lang="es-AR" sz="1900" dirty="0" smtClean="0">
                <a:solidFill>
                  <a:srgbClr val="FFFF00"/>
                </a:solidFill>
                <a:effectLst>
                  <a:outerShdw blurRad="38100" dist="38100" dir="2700000" algn="tl">
                    <a:srgbClr val="000000">
                      <a:alpha val="43137"/>
                    </a:srgbClr>
                  </a:outerShdw>
                </a:effectLst>
              </a:rPr>
              <a:t>se computará como tiempo de servicio</a:t>
            </a:r>
            <a:r>
              <a:rPr lang="es-AR" sz="1900" dirty="0" smtClean="0">
                <a:effectLst>
                  <a:outerShdw blurRad="38100" dist="38100" dir="2700000" algn="tl">
                    <a:srgbClr val="000000">
                      <a:alpha val="43137"/>
                    </a:srgbClr>
                  </a:outerShdw>
                </a:effectLst>
              </a:rPr>
              <a:t> a todos los efectos laborales y de la Seguridad Social.”</a:t>
            </a:r>
          </a:p>
          <a:p>
            <a:pPr marL="609600" indent="-609600" algn="l" eaLnBrk="1" hangingPunct="1">
              <a:defRPr/>
            </a:pPr>
            <a:endParaRPr lang="en-US" sz="1800" b="1" dirty="0" smtClean="0"/>
          </a:p>
          <a:p>
            <a:pPr marL="609600" indent="-609600" algn="l" eaLnBrk="1" hangingPunct="1">
              <a:defRPr/>
            </a:pPr>
            <a:endParaRPr lang="en-US" sz="1800" dirty="0" smtClean="0"/>
          </a:p>
          <a:p>
            <a:pPr marL="609600" indent="-609600" algn="l" eaLnBrk="1" hangingPunct="1">
              <a:defRPr/>
            </a:pPr>
            <a:endParaRPr lang="en-US" sz="18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549561571"/>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ctrTitle"/>
          </p:nvPr>
        </p:nvSpPr>
        <p:spPr>
          <a:xfrm>
            <a:off x="685800" y="381000"/>
            <a:ext cx="7772400" cy="685800"/>
          </a:xfrm>
        </p:spPr>
        <p:txBody>
          <a:bodyPr/>
          <a:lstStyle/>
          <a:p>
            <a:pPr eaLnBrk="1" hangingPunct="1">
              <a:defRPr/>
            </a:pPr>
            <a:r>
              <a:rPr lang="en-US" sz="2000" b="1" smtClean="0">
                <a:solidFill>
                  <a:srgbClr val="FFCC00"/>
                </a:solidFill>
              </a:rPr>
              <a:t>MODALIDADES DEL CONTRATO DE TRABAJO</a:t>
            </a:r>
          </a:p>
        </p:txBody>
      </p:sp>
      <p:sp>
        <p:nvSpPr>
          <p:cNvPr id="81923" name="Rectangle 3"/>
          <p:cNvSpPr>
            <a:spLocks noGrp="1" noChangeArrowheads="1"/>
          </p:cNvSpPr>
          <p:nvPr>
            <p:ph type="subTitle" idx="1"/>
          </p:nvPr>
        </p:nvSpPr>
        <p:spPr>
          <a:xfrm>
            <a:off x="685800" y="1371600"/>
            <a:ext cx="8153400" cy="5486400"/>
          </a:xfrm>
        </p:spPr>
        <p:txBody>
          <a:bodyPr/>
          <a:lstStyle/>
          <a:p>
            <a:pPr marL="609600" indent="-609600" algn="l">
              <a:defRPr/>
            </a:pPr>
            <a:r>
              <a:rPr lang="en-US" sz="2000" b="1" dirty="0">
                <a:solidFill>
                  <a:srgbClr val="00FF00"/>
                </a:solidFill>
                <a:effectLst>
                  <a:outerShdw blurRad="38100" dist="38100" dir="2700000" algn="tl">
                    <a:srgbClr val="000000">
                      <a:alpha val="43137"/>
                    </a:srgbClr>
                  </a:outerShdw>
                </a:effectLst>
              </a:rPr>
              <a:t>CONTRATO POR TIEMPO INDETERMINADO</a:t>
            </a:r>
          </a:p>
          <a:p>
            <a:pPr marL="609600" indent="-609600" algn="l">
              <a:defRPr/>
            </a:pPr>
            <a:r>
              <a:rPr lang="en-US" sz="2000" b="1" dirty="0">
                <a:solidFill>
                  <a:srgbClr val="FFFF00"/>
                </a:solidFill>
                <a:effectLst>
                  <a:outerShdw blurRad="38100" dist="38100" dir="2700000" algn="tl">
                    <a:srgbClr val="000000">
                      <a:alpha val="43137"/>
                    </a:srgbClr>
                  </a:outerShdw>
                </a:effectLst>
              </a:rPr>
              <a:t>PERIODO DE </a:t>
            </a:r>
            <a:r>
              <a:rPr lang="en-US" sz="2000" b="1" dirty="0" smtClean="0">
                <a:solidFill>
                  <a:srgbClr val="FFFF00"/>
                </a:solidFill>
                <a:effectLst>
                  <a:outerShdw blurRad="38100" dist="38100" dir="2700000" algn="tl">
                    <a:srgbClr val="000000">
                      <a:alpha val="43137"/>
                    </a:srgbClr>
                  </a:outerShdw>
                </a:effectLst>
              </a:rPr>
              <a:t>PRUEBA – REGLAS APLICABLES</a:t>
            </a:r>
            <a:endParaRPr lang="en-US" sz="2000" b="1" dirty="0">
              <a:solidFill>
                <a:srgbClr val="FFFF00"/>
              </a:solidFill>
              <a:effectLst>
                <a:outerShdw blurRad="38100" dist="38100" dir="2700000" algn="tl">
                  <a:srgbClr val="000000">
                    <a:alpha val="43137"/>
                  </a:srgbClr>
                </a:outerShdw>
              </a:effectLst>
            </a:endParaRPr>
          </a:p>
          <a:p>
            <a:pPr marL="609600" indent="-609600" algn="l" eaLnBrk="1" hangingPunct="1">
              <a:defRPr/>
            </a:pPr>
            <a:endParaRPr lang="en-US" sz="1800" b="1" dirty="0" smtClean="0">
              <a:effectLst>
                <a:outerShdw blurRad="38100" dist="38100" dir="2700000" algn="tl">
                  <a:srgbClr val="000000">
                    <a:alpha val="43137"/>
                  </a:srgbClr>
                </a:outerShdw>
              </a:effectLst>
            </a:endParaRPr>
          </a:p>
          <a:p>
            <a:pPr marL="609600" indent="-609600" algn="l" eaLnBrk="1" hangingPunct="1">
              <a:defRPr/>
            </a:pPr>
            <a:r>
              <a:rPr lang="en-US" sz="2000" dirty="0" smtClean="0">
                <a:effectLst>
                  <a:outerShdw blurRad="38100" dist="38100" dir="2700000" algn="tl">
                    <a:srgbClr val="000000">
                      <a:alpha val="43137"/>
                    </a:srgbClr>
                  </a:outerShdw>
                </a:effectLst>
              </a:rPr>
              <a:t>1.- Un </a:t>
            </a:r>
            <a:r>
              <a:rPr lang="en-US" sz="2000" dirty="0" err="1" smtClean="0">
                <a:effectLst>
                  <a:outerShdw blurRad="38100" dist="38100" dir="2700000" algn="tl">
                    <a:srgbClr val="000000">
                      <a:alpha val="43137"/>
                    </a:srgbClr>
                  </a:outerShdw>
                </a:effectLst>
              </a:rPr>
              <a:t>empleador</a:t>
            </a:r>
            <a:r>
              <a:rPr lang="en-US" sz="2000" dirty="0" smtClean="0">
                <a:effectLst>
                  <a:outerShdw blurRad="38100" dist="38100" dir="2700000" algn="tl">
                    <a:srgbClr val="000000">
                      <a:alpha val="43137"/>
                    </a:srgbClr>
                  </a:outerShdw>
                </a:effectLst>
              </a:rPr>
              <a:t> no </a:t>
            </a:r>
            <a:r>
              <a:rPr lang="en-US" sz="2000" dirty="0" err="1" smtClean="0">
                <a:effectLst>
                  <a:outerShdw blurRad="38100" dist="38100" dir="2700000" algn="tl">
                    <a:srgbClr val="000000">
                      <a:alpha val="43137"/>
                    </a:srgbClr>
                  </a:outerShdw>
                </a:effectLst>
              </a:rPr>
              <a:t>puede</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contratar</a:t>
            </a:r>
            <a:r>
              <a:rPr lang="en-US" sz="2000" dirty="0" smtClean="0">
                <a:effectLst>
                  <a:outerShdw blurRad="38100" dist="38100" dir="2700000" algn="tl">
                    <a:srgbClr val="000000">
                      <a:alpha val="43137"/>
                    </a:srgbClr>
                  </a:outerShdw>
                </a:effectLst>
              </a:rPr>
              <a:t> con </a:t>
            </a:r>
            <a:r>
              <a:rPr lang="en-US" sz="2000" dirty="0" err="1" smtClean="0">
                <a:effectLst>
                  <a:outerShdw blurRad="38100" dist="38100" dir="2700000" algn="tl">
                    <a:srgbClr val="000000">
                      <a:alpha val="43137"/>
                    </a:srgbClr>
                  </a:outerShdw>
                </a:effectLst>
              </a:rPr>
              <a:t>período</a:t>
            </a:r>
            <a:r>
              <a:rPr lang="en-US" sz="2000" dirty="0" smtClean="0">
                <a:effectLst>
                  <a:outerShdw blurRad="38100" dist="38100" dir="2700000" algn="tl">
                    <a:srgbClr val="000000">
                      <a:alpha val="43137"/>
                    </a:srgbClr>
                  </a:outerShdw>
                </a:effectLst>
              </a:rPr>
              <a:t> de </a:t>
            </a:r>
            <a:r>
              <a:rPr lang="en-US" sz="2000" dirty="0" err="1" smtClean="0">
                <a:effectLst>
                  <a:outerShdw blurRad="38100" dist="38100" dir="2700000" algn="tl">
                    <a:srgbClr val="000000">
                      <a:alpha val="43137"/>
                    </a:srgbClr>
                  </a:outerShdw>
                </a:effectLst>
              </a:rPr>
              <a:t>prueba</a:t>
            </a:r>
            <a:r>
              <a:rPr lang="en-US" sz="2000" dirty="0" smtClean="0">
                <a:effectLst>
                  <a:outerShdw blurRad="38100" dist="38100" dir="2700000" algn="tl">
                    <a:srgbClr val="000000">
                      <a:alpha val="43137"/>
                    </a:srgbClr>
                  </a:outerShdw>
                </a:effectLst>
              </a:rPr>
              <a:t> mas de </a:t>
            </a:r>
            <a:r>
              <a:rPr lang="en-US" sz="2000" dirty="0" err="1" smtClean="0">
                <a:effectLst>
                  <a:outerShdw blurRad="38100" dist="38100" dir="2700000" algn="tl">
                    <a:srgbClr val="000000">
                      <a:alpha val="43137"/>
                    </a:srgbClr>
                  </a:outerShdw>
                </a:effectLst>
              </a:rPr>
              <a:t>una</a:t>
            </a:r>
            <a:r>
              <a:rPr lang="en-US" sz="2000" dirty="0" smtClean="0">
                <a:effectLst>
                  <a:outerShdw blurRad="38100" dist="38100" dir="2700000" algn="tl">
                    <a:srgbClr val="000000">
                      <a:alpha val="43137"/>
                    </a:srgbClr>
                  </a:outerShdw>
                </a:effectLst>
              </a:rPr>
              <a:t> </a:t>
            </a:r>
          </a:p>
          <a:p>
            <a:pPr marL="609600" indent="-609600" algn="l" eaLnBrk="1" hangingPunct="1">
              <a:defRPr/>
            </a:pP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vez</a:t>
            </a:r>
            <a:r>
              <a:rPr lang="en-US" sz="2000" dirty="0" smtClean="0">
                <a:effectLst>
                  <a:outerShdw blurRad="38100" dist="38100" dir="2700000" algn="tl">
                    <a:srgbClr val="000000">
                      <a:alpha val="43137"/>
                    </a:srgbClr>
                  </a:outerShdw>
                </a:effectLst>
              </a:rPr>
              <a:t> a un </a:t>
            </a:r>
            <a:r>
              <a:rPr lang="en-US" sz="2000" dirty="0" err="1" smtClean="0">
                <a:effectLst>
                  <a:outerShdw blurRad="38100" dist="38100" dir="2700000" algn="tl">
                    <a:srgbClr val="000000">
                      <a:alpha val="43137"/>
                    </a:srgbClr>
                  </a:outerShdw>
                </a:effectLst>
              </a:rPr>
              <a:t>mismo</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trabajador</a:t>
            </a:r>
            <a:endParaRPr lang="en-US" sz="2000" dirty="0" smtClean="0">
              <a:effectLst>
                <a:outerShdw blurRad="38100" dist="38100" dir="2700000" algn="tl">
                  <a:srgbClr val="000000">
                    <a:alpha val="43137"/>
                  </a:srgbClr>
                </a:outerShdw>
              </a:effectLst>
            </a:endParaRPr>
          </a:p>
          <a:p>
            <a:pPr marL="609600" indent="-609600" algn="l" eaLnBrk="1" hangingPunct="1">
              <a:defRPr/>
            </a:pPr>
            <a:r>
              <a:rPr lang="en-US" sz="2000" dirty="0" smtClean="0">
                <a:effectLst>
                  <a:outerShdw blurRad="38100" dist="38100" dir="2700000" algn="tl">
                    <a:srgbClr val="000000">
                      <a:alpha val="43137"/>
                    </a:srgbClr>
                  </a:outerShdw>
                </a:effectLst>
              </a:rPr>
              <a:t>2.- El </a:t>
            </a:r>
            <a:r>
              <a:rPr lang="en-US" sz="2000" dirty="0" err="1" smtClean="0">
                <a:effectLst>
                  <a:outerShdw blurRad="38100" dist="38100" dir="2700000" algn="tl">
                    <a:srgbClr val="000000">
                      <a:alpha val="43137"/>
                    </a:srgbClr>
                  </a:outerShdw>
                </a:effectLst>
              </a:rPr>
              <a:t>uso</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abusivo</a:t>
            </a:r>
            <a:r>
              <a:rPr lang="en-US" sz="2000" dirty="0" smtClean="0">
                <a:effectLst>
                  <a:outerShdw blurRad="38100" dist="38100" dir="2700000" algn="tl">
                    <a:srgbClr val="000000">
                      <a:alpha val="43137"/>
                    </a:srgbClr>
                  </a:outerShdw>
                </a:effectLst>
              </a:rPr>
              <a:t> a fin de </a:t>
            </a:r>
            <a:r>
              <a:rPr lang="en-US" sz="2000" dirty="0" err="1" smtClean="0">
                <a:effectLst>
                  <a:outerShdw blurRad="38100" dist="38100" dir="2700000" algn="tl">
                    <a:srgbClr val="000000">
                      <a:alpha val="43137"/>
                    </a:srgbClr>
                  </a:outerShdw>
                </a:effectLst>
              </a:rPr>
              <a:t>evitar</a:t>
            </a:r>
            <a:r>
              <a:rPr lang="en-US" sz="2000" dirty="0" smtClean="0">
                <a:effectLst>
                  <a:outerShdw blurRad="38100" dist="38100" dir="2700000" algn="tl">
                    <a:srgbClr val="000000">
                      <a:alpha val="43137"/>
                    </a:srgbClr>
                  </a:outerShdw>
                </a:effectLst>
              </a:rPr>
              <a:t> la </a:t>
            </a:r>
            <a:r>
              <a:rPr lang="en-US" sz="2000" dirty="0" err="1" smtClean="0">
                <a:effectLst>
                  <a:outerShdw blurRad="38100" dist="38100" dir="2700000" algn="tl">
                    <a:srgbClr val="000000">
                      <a:alpha val="43137"/>
                    </a:srgbClr>
                  </a:outerShdw>
                </a:effectLst>
              </a:rPr>
              <a:t>efectivización</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será</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pasible</a:t>
            </a:r>
            <a:r>
              <a:rPr lang="en-US" sz="2000" dirty="0" smtClean="0">
                <a:effectLst>
                  <a:outerShdw blurRad="38100" dist="38100" dir="2700000" algn="tl">
                    <a:srgbClr val="000000">
                      <a:alpha val="43137"/>
                    </a:srgbClr>
                  </a:outerShdw>
                </a:effectLst>
              </a:rPr>
              <a:t> de </a:t>
            </a:r>
          </a:p>
          <a:p>
            <a:pPr marL="609600" indent="-609600" algn="l" eaLnBrk="1" hangingPunct="1">
              <a:defRPr/>
            </a:pP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aplicación</a:t>
            </a:r>
            <a:r>
              <a:rPr lang="en-US" sz="2000" dirty="0" smtClean="0">
                <a:effectLst>
                  <a:outerShdw blurRad="38100" dist="38100" dir="2700000" algn="tl">
                    <a:srgbClr val="000000">
                      <a:alpha val="43137"/>
                    </a:srgbClr>
                  </a:outerShdw>
                </a:effectLst>
              </a:rPr>
              <a:t> de </a:t>
            </a:r>
            <a:r>
              <a:rPr lang="en-US" sz="2000" dirty="0" err="1" smtClean="0">
                <a:effectLst>
                  <a:outerShdw blurRad="38100" dist="38100" dir="2700000" algn="tl">
                    <a:srgbClr val="000000">
                      <a:alpha val="43137"/>
                    </a:srgbClr>
                  </a:outerShdw>
                </a:effectLst>
              </a:rPr>
              <a:t>sanciones</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Ej</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Contratación</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sucesiva</a:t>
            </a:r>
            <a:r>
              <a:rPr lang="en-US" sz="2000" dirty="0" smtClean="0">
                <a:effectLst>
                  <a:outerShdw blurRad="38100" dist="38100" dir="2700000" algn="tl">
                    <a:srgbClr val="000000">
                      <a:alpha val="43137"/>
                    </a:srgbClr>
                  </a:outerShdw>
                </a:effectLst>
              </a:rPr>
              <a:t> de </a:t>
            </a:r>
            <a:r>
              <a:rPr lang="en-US" sz="2000" dirty="0" err="1" smtClean="0">
                <a:effectLst>
                  <a:outerShdw blurRad="38100" dist="38100" dir="2700000" algn="tl">
                    <a:srgbClr val="000000">
                      <a:alpha val="43137"/>
                    </a:srgbClr>
                  </a:outerShdw>
                </a:effectLst>
              </a:rPr>
              <a:t>distintos</a:t>
            </a:r>
            <a:r>
              <a:rPr lang="en-US" sz="2000" dirty="0" smtClean="0">
                <a:effectLst>
                  <a:outerShdw blurRad="38100" dist="38100" dir="2700000" algn="tl">
                    <a:srgbClr val="000000">
                      <a:alpha val="43137"/>
                    </a:srgbClr>
                  </a:outerShdw>
                </a:effectLst>
              </a:rPr>
              <a:t> </a:t>
            </a:r>
          </a:p>
          <a:p>
            <a:pPr marL="609600" indent="-609600" algn="l" eaLnBrk="1" hangingPunct="1">
              <a:defRPr/>
            </a:pP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trabajadores</a:t>
            </a:r>
            <a:r>
              <a:rPr lang="en-US" sz="2000" dirty="0" smtClean="0">
                <a:effectLst>
                  <a:outerShdw blurRad="38100" dist="38100" dir="2700000" algn="tl">
                    <a:srgbClr val="000000">
                      <a:alpha val="43137"/>
                    </a:srgbClr>
                  </a:outerShdw>
                </a:effectLst>
              </a:rPr>
              <a:t> a </a:t>
            </a:r>
            <a:r>
              <a:rPr lang="en-US" sz="2000" dirty="0" err="1" smtClean="0">
                <a:effectLst>
                  <a:outerShdw blurRad="38100" dist="38100" dir="2700000" algn="tl">
                    <a:srgbClr val="000000">
                      <a:alpha val="43137"/>
                    </a:srgbClr>
                  </a:outerShdw>
                </a:effectLst>
              </a:rPr>
              <a:t>prueba</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para</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cubrir</a:t>
            </a:r>
            <a:r>
              <a:rPr lang="en-US" sz="2000" dirty="0" smtClean="0">
                <a:effectLst>
                  <a:outerShdw blurRad="38100" dist="38100" dir="2700000" algn="tl">
                    <a:srgbClr val="000000">
                      <a:alpha val="43137"/>
                    </a:srgbClr>
                  </a:outerShdw>
                </a:effectLst>
              </a:rPr>
              <a:t> un </a:t>
            </a:r>
            <a:r>
              <a:rPr lang="en-US" sz="2000" dirty="0" err="1" smtClean="0">
                <a:effectLst>
                  <a:outerShdw blurRad="38100" dist="38100" dir="2700000" algn="tl">
                    <a:srgbClr val="000000">
                      <a:alpha val="43137"/>
                    </a:srgbClr>
                  </a:outerShdw>
                </a:effectLst>
              </a:rPr>
              <a:t>mismo</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puesto</a:t>
            </a:r>
            <a:r>
              <a:rPr lang="en-US" sz="2000" dirty="0" smtClean="0">
                <a:effectLst>
                  <a:outerShdw blurRad="38100" dist="38100" dir="2700000" algn="tl">
                    <a:srgbClr val="000000">
                      <a:alpha val="43137"/>
                    </a:srgbClr>
                  </a:outerShdw>
                </a:effectLst>
              </a:rPr>
              <a:t>.</a:t>
            </a:r>
          </a:p>
          <a:p>
            <a:pPr marL="609600" indent="-609600" algn="l" eaLnBrk="1" hangingPunct="1">
              <a:defRPr/>
            </a:pPr>
            <a:r>
              <a:rPr lang="en-US" sz="2000" dirty="0" smtClean="0">
                <a:effectLst>
                  <a:outerShdw blurRad="38100" dist="38100" dir="2700000" algn="tl">
                    <a:srgbClr val="000000">
                      <a:alpha val="43137"/>
                    </a:srgbClr>
                  </a:outerShdw>
                </a:effectLst>
              </a:rPr>
              <a:t>3- El </a:t>
            </a:r>
            <a:r>
              <a:rPr lang="en-US" sz="2000" dirty="0" err="1" smtClean="0">
                <a:effectLst>
                  <a:outerShdw blurRad="38100" dist="38100" dir="2700000" algn="tl">
                    <a:srgbClr val="000000">
                      <a:alpha val="43137"/>
                    </a:srgbClr>
                  </a:outerShdw>
                </a:effectLst>
              </a:rPr>
              <a:t>trabajador</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tiene</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sus</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derechos</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sindicales</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durante</a:t>
            </a:r>
            <a:r>
              <a:rPr lang="en-US" sz="2000" dirty="0" smtClean="0">
                <a:effectLst>
                  <a:outerShdw blurRad="38100" dist="38100" dir="2700000" algn="tl">
                    <a:srgbClr val="000000">
                      <a:alpha val="43137"/>
                    </a:srgbClr>
                  </a:outerShdw>
                </a:effectLst>
              </a:rPr>
              <a:t> el </a:t>
            </a:r>
            <a:r>
              <a:rPr lang="en-US" sz="2000" dirty="0" err="1" smtClean="0">
                <a:effectLst>
                  <a:outerShdw blurRad="38100" dist="38100" dir="2700000" algn="tl">
                    <a:srgbClr val="000000">
                      <a:alpha val="43137"/>
                    </a:srgbClr>
                  </a:outerShdw>
                </a:effectLst>
              </a:rPr>
              <a:t>período</a:t>
            </a:r>
            <a:r>
              <a:rPr lang="en-US" sz="2000" dirty="0" smtClean="0">
                <a:effectLst>
                  <a:outerShdw blurRad="38100" dist="38100" dir="2700000" algn="tl">
                    <a:srgbClr val="000000">
                      <a:alpha val="43137"/>
                    </a:srgbClr>
                  </a:outerShdw>
                </a:effectLst>
              </a:rPr>
              <a:t> de </a:t>
            </a:r>
            <a:r>
              <a:rPr lang="en-US" sz="2000" dirty="0" err="1" smtClean="0">
                <a:effectLst>
                  <a:outerShdw blurRad="38100" dist="38100" dir="2700000" algn="tl">
                    <a:srgbClr val="000000">
                      <a:alpha val="43137"/>
                    </a:srgbClr>
                  </a:outerShdw>
                </a:effectLst>
              </a:rPr>
              <a:t>prueba</a:t>
            </a:r>
            <a:endParaRPr lang="en-US" sz="2000" dirty="0" smtClean="0">
              <a:effectLst>
                <a:outerShdw blurRad="38100" dist="38100" dir="2700000" algn="tl">
                  <a:srgbClr val="000000">
                    <a:alpha val="43137"/>
                  </a:srgbClr>
                </a:outerShdw>
              </a:effectLst>
            </a:endParaRPr>
          </a:p>
          <a:p>
            <a:pPr marL="609600" indent="-609600" algn="l" eaLnBrk="1" hangingPunct="1">
              <a:defRPr/>
            </a:pPr>
            <a:r>
              <a:rPr lang="en-US" sz="2000" dirty="0" smtClean="0">
                <a:effectLst>
                  <a:outerShdw blurRad="38100" dist="38100" dir="2700000" algn="tl">
                    <a:srgbClr val="000000">
                      <a:alpha val="43137"/>
                    </a:srgbClr>
                  </a:outerShdw>
                </a:effectLst>
              </a:rPr>
              <a:t>4.- Se pagan </a:t>
            </a:r>
            <a:r>
              <a:rPr lang="en-US" sz="2000" dirty="0" err="1" smtClean="0">
                <a:effectLst>
                  <a:outerShdw blurRad="38100" dist="38100" dir="2700000" algn="tl">
                    <a:srgbClr val="000000">
                      <a:alpha val="43137"/>
                    </a:srgbClr>
                  </a:outerShdw>
                </a:effectLst>
              </a:rPr>
              <a:t>aportes</a:t>
            </a:r>
            <a:r>
              <a:rPr lang="en-US" sz="2000" dirty="0" smtClean="0">
                <a:effectLst>
                  <a:outerShdw blurRad="38100" dist="38100" dir="2700000" algn="tl">
                    <a:srgbClr val="000000">
                      <a:alpha val="43137"/>
                    </a:srgbClr>
                  </a:outerShdw>
                </a:effectLst>
              </a:rPr>
              <a:t> y </a:t>
            </a:r>
            <a:r>
              <a:rPr lang="en-US" sz="2000" dirty="0" err="1" smtClean="0">
                <a:effectLst>
                  <a:outerShdw blurRad="38100" dist="38100" dir="2700000" algn="tl">
                    <a:srgbClr val="000000">
                      <a:alpha val="43137"/>
                    </a:srgbClr>
                  </a:outerShdw>
                </a:effectLst>
              </a:rPr>
              <a:t>contribuciones</a:t>
            </a:r>
            <a:r>
              <a:rPr lang="en-US" sz="2000" dirty="0" smtClean="0">
                <a:effectLst>
                  <a:outerShdw blurRad="38100" dist="38100" dir="2700000" algn="tl">
                    <a:srgbClr val="000000">
                      <a:alpha val="43137"/>
                    </a:srgbClr>
                  </a:outerShdw>
                </a:effectLst>
              </a:rPr>
              <a:t> a la </a:t>
            </a:r>
            <a:r>
              <a:rPr lang="en-US" sz="2000" dirty="0" err="1" smtClean="0">
                <a:effectLst>
                  <a:outerShdw blurRad="38100" dist="38100" dir="2700000" algn="tl">
                    <a:srgbClr val="000000">
                      <a:alpha val="43137"/>
                    </a:srgbClr>
                  </a:outerShdw>
                </a:effectLst>
              </a:rPr>
              <a:t>seguridad</a:t>
            </a:r>
            <a:r>
              <a:rPr lang="en-US" sz="2000" dirty="0" smtClean="0">
                <a:effectLst>
                  <a:outerShdw blurRad="38100" dist="38100" dir="2700000" algn="tl">
                    <a:srgbClr val="000000">
                      <a:alpha val="43137"/>
                    </a:srgbClr>
                  </a:outerShdw>
                </a:effectLst>
              </a:rPr>
              <a:t> social</a:t>
            </a:r>
          </a:p>
          <a:p>
            <a:pPr marL="609600" indent="-609600" algn="l" eaLnBrk="1" hangingPunct="1">
              <a:defRPr/>
            </a:pPr>
            <a:r>
              <a:rPr lang="en-US" sz="2000" dirty="0" smtClean="0">
                <a:effectLst>
                  <a:outerShdw blurRad="38100" dist="38100" dir="2700000" algn="tl">
                    <a:srgbClr val="000000">
                      <a:alpha val="43137"/>
                    </a:srgbClr>
                  </a:outerShdw>
                </a:effectLst>
              </a:rPr>
              <a:t>5.- El </a:t>
            </a:r>
            <a:r>
              <a:rPr lang="en-US" sz="2000" dirty="0" err="1" smtClean="0">
                <a:effectLst>
                  <a:outerShdw blurRad="38100" dist="38100" dir="2700000" algn="tl">
                    <a:srgbClr val="000000">
                      <a:alpha val="43137"/>
                    </a:srgbClr>
                  </a:outerShdw>
                </a:effectLst>
              </a:rPr>
              <a:t>trabajador</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tiene</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derecho</a:t>
            </a:r>
            <a:r>
              <a:rPr lang="en-US" sz="2000" dirty="0" smtClean="0">
                <a:effectLst>
                  <a:outerShdw blurRad="38100" dist="38100" dir="2700000" algn="tl">
                    <a:srgbClr val="000000">
                      <a:alpha val="43137"/>
                    </a:srgbClr>
                  </a:outerShdw>
                </a:effectLst>
              </a:rPr>
              <a:t> a la </a:t>
            </a:r>
            <a:r>
              <a:rPr lang="en-US" sz="2000" dirty="0" err="1" smtClean="0">
                <a:effectLst>
                  <a:outerShdw blurRad="38100" dist="38100" dir="2700000" algn="tl">
                    <a:srgbClr val="000000">
                      <a:alpha val="43137"/>
                    </a:srgbClr>
                  </a:outerShdw>
                </a:effectLst>
              </a:rPr>
              <a:t>prestación</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por</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accidentes</a:t>
            </a:r>
            <a:r>
              <a:rPr lang="en-US" sz="2000" dirty="0" smtClean="0">
                <a:effectLst>
                  <a:outerShdw blurRad="38100" dist="38100" dir="2700000" algn="tl">
                    <a:srgbClr val="000000">
                      <a:alpha val="43137"/>
                    </a:srgbClr>
                  </a:outerShdw>
                </a:effectLst>
              </a:rPr>
              <a:t> del </a:t>
            </a:r>
            <a:r>
              <a:rPr lang="en-US" sz="2000" dirty="0" err="1" smtClean="0">
                <a:effectLst>
                  <a:outerShdw blurRad="38100" dist="38100" dir="2700000" algn="tl">
                    <a:srgbClr val="000000">
                      <a:alpha val="43137"/>
                    </a:srgbClr>
                  </a:outerShdw>
                </a:effectLst>
              </a:rPr>
              <a:t>trabajo</a:t>
            </a:r>
            <a:r>
              <a:rPr lang="en-US" sz="2000" dirty="0" smtClean="0">
                <a:effectLst>
                  <a:outerShdw blurRad="38100" dist="38100" dir="2700000" algn="tl">
                    <a:srgbClr val="000000">
                      <a:alpha val="43137"/>
                    </a:srgbClr>
                  </a:outerShdw>
                </a:effectLst>
              </a:rPr>
              <a:t> y</a:t>
            </a:r>
          </a:p>
          <a:p>
            <a:pPr marL="609600" indent="-609600" algn="l" eaLnBrk="1" hangingPunct="1">
              <a:defRPr/>
            </a:pPr>
            <a:r>
              <a:rPr lang="en-US" sz="2000" dirty="0">
                <a:effectLst>
                  <a:outerShdw blurRad="38100" dist="38100" dir="2700000" algn="tl">
                    <a:srgbClr val="000000">
                      <a:alpha val="43137"/>
                    </a:srgbClr>
                  </a:outerShdw>
                </a:effectLst>
              </a:rPr>
              <a:t> </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por</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enfermedades</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inculpables</a:t>
            </a:r>
            <a:r>
              <a:rPr lang="en-US" sz="2000" dirty="0" smtClean="0">
                <a:effectLst>
                  <a:outerShdw blurRad="38100" dist="38100" dir="2700000" algn="tl">
                    <a:srgbClr val="000000">
                      <a:alpha val="43137"/>
                    </a:srgbClr>
                  </a:outerShdw>
                </a:effectLst>
              </a:rPr>
              <a:t>.</a:t>
            </a:r>
          </a:p>
          <a:p>
            <a:pPr marL="609600" indent="-609600" algn="l" eaLnBrk="1" hangingPunct="1">
              <a:defRPr/>
            </a:pPr>
            <a:r>
              <a:rPr lang="en-US" sz="2000" dirty="0" smtClean="0">
                <a:effectLst>
                  <a:outerShdw blurRad="38100" dist="38100" dir="2700000" algn="tl">
                    <a:srgbClr val="000000">
                      <a:alpha val="43137"/>
                    </a:srgbClr>
                  </a:outerShdw>
                </a:effectLst>
              </a:rPr>
              <a:t>6.- Se </a:t>
            </a:r>
            <a:r>
              <a:rPr lang="en-US" sz="2000" dirty="0" err="1" smtClean="0">
                <a:effectLst>
                  <a:outerShdw blurRad="38100" dist="38100" dir="2700000" algn="tl">
                    <a:srgbClr val="000000">
                      <a:alpha val="43137"/>
                    </a:srgbClr>
                  </a:outerShdw>
                </a:effectLst>
              </a:rPr>
              <a:t>considera</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tiempo</a:t>
            </a:r>
            <a:r>
              <a:rPr lang="en-US" sz="2000" dirty="0" smtClean="0">
                <a:effectLst>
                  <a:outerShdw blurRad="38100" dist="38100" dir="2700000" algn="tl">
                    <a:srgbClr val="000000">
                      <a:alpha val="43137"/>
                    </a:srgbClr>
                  </a:outerShdw>
                </a:effectLst>
              </a:rPr>
              <a:t> de </a:t>
            </a:r>
            <a:r>
              <a:rPr lang="en-US" sz="2000" dirty="0" err="1" smtClean="0">
                <a:effectLst>
                  <a:outerShdw blurRad="38100" dist="38100" dir="2700000" algn="tl">
                    <a:srgbClr val="000000">
                      <a:alpha val="43137"/>
                    </a:srgbClr>
                  </a:outerShdw>
                </a:effectLst>
              </a:rPr>
              <a:t>servicios</a:t>
            </a:r>
            <a:endParaRPr lang="en-US" sz="2000" dirty="0" smtClean="0">
              <a:effectLst>
                <a:outerShdw blurRad="38100" dist="38100" dir="2700000" algn="tl">
                  <a:srgbClr val="000000">
                    <a:alpha val="43137"/>
                  </a:srgbClr>
                </a:outerShdw>
              </a:effectLst>
            </a:endParaRPr>
          </a:p>
          <a:p>
            <a:pPr marL="609600" indent="-609600" algn="l" eaLnBrk="1" hangingPunct="1">
              <a:defRPr/>
            </a:pPr>
            <a:endParaRPr lang="en-US" sz="18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753450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457200" y="460375"/>
            <a:ext cx="8229600" cy="455613"/>
          </a:xfrm>
        </p:spPr>
        <p:txBody>
          <a:bodyPr/>
          <a:lstStyle/>
          <a:p>
            <a:pPr algn="l" eaLnBrk="1" hangingPunct="1">
              <a:defRPr/>
            </a:pPr>
            <a:endParaRPr lang="es-ES" sz="2400" b="1" smtClean="0"/>
          </a:p>
        </p:txBody>
      </p:sp>
      <p:sp>
        <p:nvSpPr>
          <p:cNvPr id="87043" name="Rectangle 3"/>
          <p:cNvSpPr>
            <a:spLocks noGrp="1" noChangeArrowheads="1"/>
          </p:cNvSpPr>
          <p:nvPr>
            <p:ph type="body" idx="1"/>
          </p:nvPr>
        </p:nvSpPr>
        <p:spPr>
          <a:xfrm>
            <a:off x="457200" y="1143000"/>
            <a:ext cx="8229600" cy="4983163"/>
          </a:xfrm>
        </p:spPr>
        <p:txBody>
          <a:bodyPr/>
          <a:lstStyle/>
          <a:p>
            <a:pPr algn="ctr" eaLnBrk="1" hangingPunct="1">
              <a:buFont typeface="Wingdings" pitchFamily="2" charset="2"/>
              <a:buNone/>
              <a:defRPr/>
            </a:pPr>
            <a:endParaRPr lang="en-US" dirty="0" smtClean="0"/>
          </a:p>
          <a:p>
            <a:pPr algn="r" eaLnBrk="1" hangingPunct="1">
              <a:buFont typeface="Wingdings" pitchFamily="2" charset="2"/>
              <a:buNone/>
              <a:defRPr/>
            </a:pPr>
            <a:endParaRPr lang="en-US" dirty="0" smtClean="0">
              <a:solidFill>
                <a:srgbClr val="FFFF00"/>
              </a:solidFill>
              <a:latin typeface="Papyrus" pitchFamily="66" charset="0"/>
            </a:endParaRPr>
          </a:p>
          <a:p>
            <a:pPr algn="r" eaLnBrk="1" hangingPunct="1">
              <a:buFont typeface="Wingdings" pitchFamily="2" charset="2"/>
              <a:buNone/>
              <a:defRPr/>
            </a:pPr>
            <a:r>
              <a:rPr lang="en-US" b="1" smtClean="0">
                <a:solidFill>
                  <a:srgbClr val="FFFF00"/>
                </a:solidFill>
                <a:effectLst>
                  <a:outerShdw blurRad="38100" dist="38100" dir="2700000" algn="tl">
                    <a:srgbClr val="000000">
                      <a:alpha val="43137"/>
                    </a:srgbClr>
                  </a:outerShdw>
                </a:effectLst>
                <a:latin typeface="Papyrus" pitchFamily="66" charset="0"/>
              </a:rPr>
              <a:t>NOVEDAD</a:t>
            </a:r>
          </a:p>
          <a:p>
            <a:pPr algn="r" eaLnBrk="1" hangingPunct="1">
              <a:buFont typeface="Wingdings" pitchFamily="2" charset="2"/>
              <a:buNone/>
              <a:defRPr/>
            </a:pPr>
            <a:endParaRPr lang="en-US" b="1" dirty="0" smtClean="0">
              <a:solidFill>
                <a:srgbClr val="FFFF00"/>
              </a:solidFill>
              <a:effectLst>
                <a:outerShdw blurRad="38100" dist="38100" dir="2700000" algn="tl">
                  <a:srgbClr val="000000">
                    <a:alpha val="43137"/>
                  </a:srgbClr>
                </a:outerShdw>
              </a:effectLst>
              <a:latin typeface="Papyrus" pitchFamily="66" charset="0"/>
            </a:endParaRPr>
          </a:p>
          <a:p>
            <a:pPr algn="r" eaLnBrk="1" hangingPunct="1">
              <a:buFont typeface="Wingdings" pitchFamily="2" charset="2"/>
              <a:buNone/>
              <a:defRPr/>
            </a:pPr>
            <a:r>
              <a:rPr lang="en-US" b="1" smtClean="0">
                <a:solidFill>
                  <a:srgbClr val="00FF00"/>
                </a:solidFill>
                <a:effectLst>
                  <a:outerShdw blurRad="38100" dist="38100" dir="2700000" algn="tl">
                    <a:srgbClr val="000000">
                      <a:alpha val="43137"/>
                    </a:srgbClr>
                  </a:outerShdw>
                </a:effectLst>
                <a:latin typeface="Papyrus" pitchFamily="66" charset="0"/>
              </a:rPr>
              <a:t>SEGURO COLECTIVO DE VIDA OBLIGATORIO</a:t>
            </a:r>
          </a:p>
          <a:p>
            <a:pPr algn="r" eaLnBrk="1" hangingPunct="1">
              <a:buFont typeface="Wingdings" pitchFamily="2" charset="2"/>
              <a:buNone/>
              <a:defRPr/>
            </a:pPr>
            <a:r>
              <a:rPr lang="en-US" b="1" smtClean="0">
                <a:solidFill>
                  <a:srgbClr val="FFC000"/>
                </a:solidFill>
                <a:effectLst>
                  <a:outerShdw blurRad="38100" dist="38100" dir="2700000" algn="tl">
                    <a:srgbClr val="000000">
                      <a:alpha val="43137"/>
                    </a:srgbClr>
                  </a:outerShdw>
                </a:effectLst>
                <a:latin typeface="Papyrus" pitchFamily="66" charset="0"/>
              </a:rPr>
              <a:t>NUEVO REGLAMENTO</a:t>
            </a:r>
          </a:p>
          <a:p>
            <a:pPr algn="r" eaLnBrk="1" hangingPunct="1">
              <a:buFont typeface="Wingdings" pitchFamily="2" charset="2"/>
              <a:buNone/>
              <a:defRPr/>
            </a:pPr>
            <a:endParaRPr lang="en-US" b="1">
              <a:solidFill>
                <a:srgbClr val="00FF00"/>
              </a:solidFill>
              <a:effectLst>
                <a:outerShdw blurRad="38100" dist="38100" dir="2700000" algn="tl">
                  <a:srgbClr val="000000">
                    <a:alpha val="43137"/>
                  </a:srgbClr>
                </a:outerShdw>
              </a:effectLst>
              <a:latin typeface="Papyrus" pitchFamily="66" charset="0"/>
            </a:endParaRPr>
          </a:p>
          <a:p>
            <a:pPr algn="r">
              <a:buNone/>
              <a:defRPr/>
            </a:pPr>
            <a:r>
              <a:rPr lang="es-AR" b="1">
                <a:solidFill>
                  <a:srgbClr val="00FFCC"/>
                </a:solidFill>
                <a:effectLst>
                  <a:outerShdw blurRad="38100" dist="38100" dir="2700000" algn="tl">
                    <a:srgbClr val="000000">
                      <a:alpha val="43137"/>
                    </a:srgbClr>
                  </a:outerShdw>
                </a:effectLst>
                <a:latin typeface="Papyrus" panose="03070502060502030205" pitchFamily="66" charset="0"/>
              </a:rPr>
              <a:t>R (SSN) 39766/2016</a:t>
            </a:r>
            <a:endParaRPr lang="en-US" b="1" dirty="0" smtClean="0">
              <a:solidFill>
                <a:srgbClr val="00FFCC"/>
              </a:solidFill>
              <a:effectLst>
                <a:outerShdw blurRad="38100" dist="38100" dir="2700000" algn="tl">
                  <a:srgbClr val="000000">
                    <a:alpha val="43137"/>
                  </a:srgbClr>
                </a:outerShdw>
              </a:effectLst>
              <a:latin typeface="Papyrus" pitchFamily="66" charset="0"/>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443698477"/>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a:extLst/>
        </p:spPr>
        <p:txBody>
          <a:bodyPr/>
          <a:lstStyle/>
          <a:p>
            <a:pPr eaLnBrk="1" hangingPunct="1">
              <a:defRPr/>
            </a:pPr>
            <a:endParaRPr lang="en-US" sz="2400" b="1" dirty="0" smtClean="0"/>
          </a:p>
        </p:txBody>
      </p:sp>
      <p:sp>
        <p:nvSpPr>
          <p:cNvPr id="67587" name="Rectangle 3"/>
          <p:cNvSpPr>
            <a:spLocks noGrp="1" noChangeArrowheads="1"/>
          </p:cNvSpPr>
          <p:nvPr>
            <p:ph type="subTitle" idx="1"/>
          </p:nvPr>
        </p:nvSpPr>
        <p:spPr>
          <a:xfrm>
            <a:off x="685800" y="1371600"/>
            <a:ext cx="7772400" cy="4876800"/>
          </a:xfrm>
          <a:extLst/>
        </p:spPr>
        <p:txBody>
          <a:bodyPr/>
          <a:lstStyle/>
          <a:p>
            <a:pPr eaLnBrk="1" hangingPunct="1">
              <a:defRPr/>
            </a:pPr>
            <a:endParaRPr lang="es-AR" b="1" dirty="0" smtClean="0"/>
          </a:p>
          <a:p>
            <a:pPr eaLnBrk="1" hangingPunct="1">
              <a:defRPr/>
            </a:pPr>
            <a:endParaRPr lang="es-AR" b="1" dirty="0" smtClean="0"/>
          </a:p>
          <a:p>
            <a:pPr eaLnBrk="1" hangingPunct="1">
              <a:defRPr/>
            </a:pPr>
            <a:endParaRPr lang="es-AR" b="1" dirty="0"/>
          </a:p>
          <a:p>
            <a:pPr eaLnBrk="1" hangingPunct="1">
              <a:defRPr/>
            </a:pPr>
            <a:r>
              <a:rPr lang="es-AR" sz="2800" b="1" dirty="0" smtClean="0">
                <a:solidFill>
                  <a:srgbClr val="00FF00"/>
                </a:solidFill>
                <a:latin typeface="Papyrus" pitchFamily="66" charset="0"/>
              </a:rPr>
              <a:t>CONTRATO A PLAZO FIJO</a:t>
            </a:r>
          </a:p>
          <a:p>
            <a:pPr eaLnBrk="1" hangingPunct="1">
              <a:defRPr/>
            </a:pPr>
            <a:endParaRPr lang="es-AR" b="1"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679465837"/>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ctrTitle"/>
          </p:nvPr>
        </p:nvSpPr>
        <p:spPr>
          <a:xfrm>
            <a:off x="685800" y="381000"/>
            <a:ext cx="7772400" cy="685800"/>
          </a:xfrm>
        </p:spPr>
        <p:txBody>
          <a:bodyPr/>
          <a:lstStyle/>
          <a:p>
            <a:pPr eaLnBrk="1" hangingPunct="1">
              <a:defRPr/>
            </a:pPr>
            <a:r>
              <a:rPr lang="en-US" sz="2400" b="1" smtClean="0">
                <a:solidFill>
                  <a:srgbClr val="FFCC00"/>
                </a:solidFill>
              </a:rPr>
              <a:t>MODALIDADES DEL CONTRATO DE TRABAJO</a:t>
            </a:r>
          </a:p>
        </p:txBody>
      </p:sp>
      <p:sp>
        <p:nvSpPr>
          <p:cNvPr id="82947" name="Rectangle 3"/>
          <p:cNvSpPr>
            <a:spLocks noGrp="1" noChangeArrowheads="1"/>
          </p:cNvSpPr>
          <p:nvPr>
            <p:ph type="subTitle" idx="1"/>
          </p:nvPr>
        </p:nvSpPr>
        <p:spPr>
          <a:xfrm>
            <a:off x="685800" y="1371600"/>
            <a:ext cx="7772400" cy="4876800"/>
          </a:xfrm>
        </p:spPr>
        <p:txBody>
          <a:bodyPr/>
          <a:lstStyle/>
          <a:p>
            <a:pPr algn="l" eaLnBrk="1" hangingPunct="1">
              <a:lnSpc>
                <a:spcPct val="90000"/>
              </a:lnSpc>
              <a:defRPr/>
            </a:pPr>
            <a:r>
              <a:rPr lang="en-US" sz="2000" b="1" dirty="0" smtClean="0">
                <a:solidFill>
                  <a:srgbClr val="00FF00"/>
                </a:solidFill>
                <a:effectLst>
                  <a:outerShdw blurRad="38100" dist="38100" dir="2700000" algn="tl">
                    <a:srgbClr val="000000">
                      <a:alpha val="43137"/>
                    </a:srgbClr>
                  </a:outerShdw>
                </a:effectLst>
              </a:rPr>
              <a:t>CONTRATO A PLAZO FIJO</a:t>
            </a:r>
          </a:p>
          <a:p>
            <a:pPr algn="l" eaLnBrk="1" hangingPunct="1">
              <a:lnSpc>
                <a:spcPct val="90000"/>
              </a:lnSpc>
              <a:defRPr/>
            </a:pPr>
            <a:endParaRPr lang="es-AR" sz="1800" b="1" dirty="0" smtClean="0">
              <a:solidFill>
                <a:schemeClr val="hlink"/>
              </a:solidFill>
              <a:effectLst>
                <a:outerShdw blurRad="38100" dist="38100" dir="2700000" algn="tl">
                  <a:srgbClr val="000000">
                    <a:alpha val="43137"/>
                  </a:srgbClr>
                </a:outerShdw>
              </a:effectLst>
            </a:endParaRPr>
          </a:p>
          <a:p>
            <a:pPr algn="l" eaLnBrk="1" hangingPunct="1">
              <a:lnSpc>
                <a:spcPct val="90000"/>
              </a:lnSpc>
              <a:defRPr/>
            </a:pPr>
            <a:r>
              <a:rPr lang="es-AR" sz="1800" b="1" dirty="0" smtClean="0">
                <a:solidFill>
                  <a:srgbClr val="FFFF00"/>
                </a:solidFill>
                <a:effectLst>
                  <a:outerShdw blurRad="38100" dist="38100" dir="2700000" algn="tl">
                    <a:srgbClr val="000000">
                      <a:alpha val="43137"/>
                    </a:srgbClr>
                  </a:outerShdw>
                </a:effectLst>
              </a:rPr>
              <a:t>REQUISITOS</a:t>
            </a:r>
          </a:p>
          <a:p>
            <a:pPr algn="l" eaLnBrk="1" hangingPunct="1">
              <a:lnSpc>
                <a:spcPct val="90000"/>
              </a:lnSpc>
              <a:buFontTx/>
              <a:buNone/>
              <a:defRPr/>
            </a:pPr>
            <a:r>
              <a:rPr lang="es-AR" sz="1800" b="1" dirty="0" smtClean="0">
                <a:solidFill>
                  <a:srgbClr val="00FFCC"/>
                </a:solidFill>
                <a:effectLst>
                  <a:outerShdw blurRad="38100" dist="38100" dir="2700000" algn="tl">
                    <a:srgbClr val="000000">
                      <a:alpha val="43137"/>
                    </a:srgbClr>
                  </a:outerShdw>
                </a:effectLst>
              </a:rPr>
              <a:t>Art .90 LCT – </a:t>
            </a:r>
            <a:r>
              <a:rPr lang="es-AR" sz="1800" dirty="0" smtClean="0">
                <a:effectLst>
                  <a:outerShdw blurRad="38100" dist="38100" dir="2700000" algn="tl">
                    <a:srgbClr val="000000">
                      <a:alpha val="43137"/>
                    </a:srgbClr>
                  </a:outerShdw>
                </a:effectLst>
              </a:rPr>
              <a:t>El contrato de trabajo se entenderá por tiempo indeterminado, salvo que su término resulte de las siguientes circunstancias:</a:t>
            </a:r>
          </a:p>
          <a:p>
            <a:pPr algn="l" eaLnBrk="1" hangingPunct="1">
              <a:lnSpc>
                <a:spcPct val="90000"/>
              </a:lnSpc>
              <a:buFontTx/>
              <a:buNone/>
              <a:defRPr/>
            </a:pPr>
            <a:endParaRPr lang="es-AR" sz="1800" dirty="0" smtClean="0">
              <a:effectLst>
                <a:outerShdw blurRad="38100" dist="38100" dir="2700000" algn="tl">
                  <a:srgbClr val="000000">
                    <a:alpha val="43137"/>
                  </a:srgbClr>
                </a:outerShdw>
              </a:effectLst>
            </a:endParaRPr>
          </a:p>
          <a:p>
            <a:pPr algn="l" eaLnBrk="1" hangingPunct="1">
              <a:lnSpc>
                <a:spcPct val="90000"/>
              </a:lnSpc>
              <a:buFontTx/>
              <a:buNone/>
              <a:defRPr/>
            </a:pPr>
            <a:r>
              <a:rPr lang="es-AR" sz="1800" dirty="0" smtClean="0">
                <a:solidFill>
                  <a:srgbClr val="FFFF01"/>
                </a:solidFill>
                <a:effectLst>
                  <a:outerShdw blurRad="38100" dist="38100" dir="2700000" algn="tl">
                    <a:srgbClr val="000000">
                      <a:alpha val="43137"/>
                    </a:srgbClr>
                  </a:outerShdw>
                </a:effectLst>
              </a:rPr>
              <a:t>a)  Que se haya fijado en forma expresa y por escrito el tiempo de su </a:t>
            </a:r>
          </a:p>
          <a:p>
            <a:pPr algn="l" eaLnBrk="1" hangingPunct="1">
              <a:lnSpc>
                <a:spcPct val="90000"/>
              </a:lnSpc>
              <a:buFontTx/>
              <a:buNone/>
              <a:defRPr/>
            </a:pPr>
            <a:r>
              <a:rPr lang="es-AR" sz="1800" dirty="0" smtClean="0">
                <a:solidFill>
                  <a:srgbClr val="FFFF01"/>
                </a:solidFill>
                <a:effectLst>
                  <a:outerShdw blurRad="38100" dist="38100" dir="2700000" algn="tl">
                    <a:srgbClr val="000000">
                      <a:alpha val="43137"/>
                    </a:srgbClr>
                  </a:outerShdw>
                </a:effectLst>
              </a:rPr>
              <a:t>     duración</a:t>
            </a:r>
          </a:p>
          <a:p>
            <a:pPr algn="l" eaLnBrk="1" hangingPunct="1">
              <a:lnSpc>
                <a:spcPct val="90000"/>
              </a:lnSpc>
              <a:buFontTx/>
              <a:buNone/>
              <a:defRPr/>
            </a:pPr>
            <a:r>
              <a:rPr lang="es-AR" sz="1800" dirty="0" smtClean="0">
                <a:solidFill>
                  <a:srgbClr val="00FF00"/>
                </a:solidFill>
                <a:effectLst>
                  <a:outerShdw blurRad="38100" dist="38100" dir="2700000" algn="tl">
                    <a:srgbClr val="000000">
                      <a:alpha val="43137"/>
                    </a:srgbClr>
                  </a:outerShdw>
                </a:effectLst>
              </a:rPr>
              <a:t>b) Que las modalidades de las tareas o de la actividad, razonablemente </a:t>
            </a:r>
          </a:p>
          <a:p>
            <a:pPr algn="l" eaLnBrk="1" hangingPunct="1">
              <a:lnSpc>
                <a:spcPct val="90000"/>
              </a:lnSpc>
              <a:buFontTx/>
              <a:buNone/>
              <a:defRPr/>
            </a:pPr>
            <a:r>
              <a:rPr lang="es-AR" sz="1800" dirty="0" smtClean="0">
                <a:solidFill>
                  <a:srgbClr val="00FF00"/>
                </a:solidFill>
                <a:effectLst>
                  <a:outerShdw blurRad="38100" dist="38100" dir="2700000" algn="tl">
                    <a:srgbClr val="000000">
                      <a:alpha val="43137"/>
                    </a:srgbClr>
                  </a:outerShdw>
                </a:effectLst>
              </a:rPr>
              <a:t>    apreciadas, así lo justifiquen</a:t>
            </a:r>
          </a:p>
          <a:p>
            <a:pPr algn="l" eaLnBrk="1" hangingPunct="1">
              <a:lnSpc>
                <a:spcPct val="90000"/>
              </a:lnSpc>
              <a:buFontTx/>
              <a:buNone/>
              <a:defRPr/>
            </a:pPr>
            <a:endParaRPr lang="es-AR" sz="1800" b="1" dirty="0" smtClean="0">
              <a:solidFill>
                <a:schemeClr val="hlink"/>
              </a:solidFill>
              <a:effectLst>
                <a:outerShdw blurRad="38100" dist="38100" dir="2700000" algn="tl">
                  <a:srgbClr val="000000">
                    <a:alpha val="43137"/>
                  </a:srgbClr>
                </a:outerShdw>
              </a:effectLst>
            </a:endParaRPr>
          </a:p>
          <a:p>
            <a:pPr algn="l" eaLnBrk="1" hangingPunct="1">
              <a:lnSpc>
                <a:spcPct val="90000"/>
              </a:lnSpc>
              <a:buFontTx/>
              <a:buNone/>
              <a:defRPr/>
            </a:pPr>
            <a:r>
              <a:rPr lang="es-AR" sz="1800" b="1" dirty="0" smtClean="0">
                <a:solidFill>
                  <a:srgbClr val="FFFF01"/>
                </a:solidFill>
                <a:effectLst>
                  <a:outerShdw blurRad="38100" dist="38100" dir="2700000" algn="tl">
                    <a:srgbClr val="000000">
                      <a:alpha val="43137"/>
                    </a:srgbClr>
                  </a:outerShdw>
                </a:effectLst>
              </a:rPr>
              <a:t>CELEBRACIÓN ÉN FORMA SUCESIVA</a:t>
            </a:r>
          </a:p>
          <a:p>
            <a:pPr algn="l" eaLnBrk="1" hangingPunct="1">
              <a:lnSpc>
                <a:spcPct val="90000"/>
              </a:lnSpc>
              <a:buFontTx/>
              <a:buNone/>
              <a:defRPr/>
            </a:pPr>
            <a:r>
              <a:rPr lang="es-AR" sz="1800" b="1" dirty="0" smtClean="0">
                <a:solidFill>
                  <a:srgbClr val="00FFCC"/>
                </a:solidFill>
                <a:effectLst>
                  <a:outerShdw blurRad="38100" dist="38100" dir="2700000" algn="tl">
                    <a:srgbClr val="000000">
                      <a:alpha val="43137"/>
                    </a:srgbClr>
                  </a:outerShdw>
                </a:effectLst>
              </a:rPr>
              <a:t>Art. 90 LCT</a:t>
            </a:r>
            <a:r>
              <a:rPr lang="es-AR" sz="1800" dirty="0" smtClean="0">
                <a:solidFill>
                  <a:srgbClr val="00FFCC"/>
                </a:solidFill>
                <a:effectLst>
                  <a:outerShdw blurRad="38100" dist="38100" dir="2700000" algn="tl">
                    <a:srgbClr val="000000">
                      <a:alpha val="43137"/>
                    </a:srgbClr>
                  </a:outerShdw>
                </a:effectLst>
              </a:rPr>
              <a:t> – </a:t>
            </a:r>
            <a:r>
              <a:rPr lang="es-AR" sz="1800" dirty="0" smtClean="0">
                <a:effectLst>
                  <a:outerShdw blurRad="38100" dist="38100" dir="2700000" algn="tl">
                    <a:srgbClr val="000000">
                      <a:alpha val="43137"/>
                    </a:srgbClr>
                  </a:outerShdw>
                </a:effectLst>
              </a:rPr>
              <a:t>(…) La formalización de contratos por plazo determinado en forma sucesiva, que exceda de las exigencias previstas en el apartado b), convierten al contrato en uno por tiempo indeterminado.</a:t>
            </a:r>
          </a:p>
          <a:p>
            <a:pPr algn="l" eaLnBrk="1" hangingPunct="1">
              <a:lnSpc>
                <a:spcPct val="90000"/>
              </a:lnSpc>
              <a:buFontTx/>
              <a:buNone/>
              <a:defRPr/>
            </a:pPr>
            <a:endParaRPr lang="en-US" sz="24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4138312561"/>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ctrTitle"/>
          </p:nvPr>
        </p:nvSpPr>
        <p:spPr>
          <a:xfrm>
            <a:off x="685800" y="381000"/>
            <a:ext cx="7772400" cy="685800"/>
          </a:xfrm>
        </p:spPr>
        <p:txBody>
          <a:bodyPr/>
          <a:lstStyle/>
          <a:p>
            <a:pPr eaLnBrk="1" hangingPunct="1">
              <a:defRPr/>
            </a:pPr>
            <a:r>
              <a:rPr lang="en-US" sz="2400" b="1" smtClean="0">
                <a:solidFill>
                  <a:srgbClr val="FFCC00"/>
                </a:solidFill>
              </a:rPr>
              <a:t>MODALIDADES DEL CONTRATO DE TRABAJO</a:t>
            </a:r>
          </a:p>
        </p:txBody>
      </p:sp>
      <p:sp>
        <p:nvSpPr>
          <p:cNvPr id="83971" name="Rectangle 3"/>
          <p:cNvSpPr>
            <a:spLocks noGrp="1" noChangeArrowheads="1"/>
          </p:cNvSpPr>
          <p:nvPr>
            <p:ph type="subTitle" idx="1"/>
          </p:nvPr>
        </p:nvSpPr>
        <p:spPr>
          <a:xfrm>
            <a:off x="685800" y="1371600"/>
            <a:ext cx="7772400" cy="4876800"/>
          </a:xfrm>
        </p:spPr>
        <p:txBody>
          <a:bodyPr/>
          <a:lstStyle/>
          <a:p>
            <a:pPr algn="l" eaLnBrk="1" hangingPunct="1">
              <a:lnSpc>
                <a:spcPct val="90000"/>
              </a:lnSpc>
              <a:defRPr/>
            </a:pPr>
            <a:r>
              <a:rPr lang="en-US" sz="2000" b="1" dirty="0" smtClean="0">
                <a:solidFill>
                  <a:srgbClr val="00FF00"/>
                </a:solidFill>
              </a:rPr>
              <a:t>CONTRATO A PLAZO FIJO</a:t>
            </a:r>
          </a:p>
          <a:p>
            <a:pPr algn="l" eaLnBrk="1" hangingPunct="1">
              <a:lnSpc>
                <a:spcPct val="90000"/>
              </a:lnSpc>
              <a:defRPr/>
            </a:pPr>
            <a:endParaRPr lang="es-AR" sz="1800" b="1" dirty="0" smtClean="0">
              <a:solidFill>
                <a:schemeClr val="hlink"/>
              </a:solidFill>
            </a:endParaRPr>
          </a:p>
          <a:p>
            <a:pPr algn="l" eaLnBrk="1" hangingPunct="1">
              <a:lnSpc>
                <a:spcPct val="90000"/>
              </a:lnSpc>
              <a:defRPr/>
            </a:pPr>
            <a:r>
              <a:rPr lang="es-AR" sz="1800" b="1" dirty="0" smtClean="0">
                <a:solidFill>
                  <a:srgbClr val="FFFF01"/>
                </a:solidFill>
              </a:rPr>
              <a:t>DURACIÓN</a:t>
            </a:r>
          </a:p>
          <a:p>
            <a:pPr algn="l" eaLnBrk="1" hangingPunct="1">
              <a:lnSpc>
                <a:spcPct val="90000"/>
              </a:lnSpc>
              <a:buFontTx/>
              <a:buNone/>
              <a:defRPr/>
            </a:pPr>
            <a:r>
              <a:rPr lang="es-AR" sz="1800" b="1" dirty="0" smtClean="0">
                <a:solidFill>
                  <a:srgbClr val="00FFCC"/>
                </a:solidFill>
              </a:rPr>
              <a:t>Art. 93 LCT –  </a:t>
            </a:r>
            <a:r>
              <a:rPr lang="es-AR" sz="1800" dirty="0" smtClean="0"/>
              <a:t>El contrato a plazo fijo durará hasta el vencimiento del plazo convenido, no pudiendo celebrarse por mas de 5 años.</a:t>
            </a:r>
            <a:endParaRPr lang="es-AR" sz="1800" dirty="0" smtClean="0">
              <a:solidFill>
                <a:schemeClr val="hlink"/>
              </a:solidFill>
            </a:endParaRPr>
          </a:p>
          <a:p>
            <a:pPr algn="l" eaLnBrk="1" hangingPunct="1">
              <a:lnSpc>
                <a:spcPct val="90000"/>
              </a:lnSpc>
              <a:buFontTx/>
              <a:buNone/>
              <a:defRPr/>
            </a:pPr>
            <a:endParaRPr lang="es-AR" sz="1800" b="1" dirty="0" smtClean="0">
              <a:solidFill>
                <a:schemeClr val="hlink"/>
              </a:solidFill>
            </a:endParaRPr>
          </a:p>
          <a:p>
            <a:pPr algn="l" eaLnBrk="1" hangingPunct="1">
              <a:lnSpc>
                <a:spcPct val="90000"/>
              </a:lnSpc>
              <a:buFontTx/>
              <a:buNone/>
              <a:defRPr/>
            </a:pPr>
            <a:r>
              <a:rPr lang="es-AR" sz="1800" b="1" dirty="0" smtClean="0">
                <a:solidFill>
                  <a:srgbClr val="FFFF01"/>
                </a:solidFill>
              </a:rPr>
              <a:t>DEBER DE PREAVISAR SU EXTINCIÓN</a:t>
            </a:r>
            <a:endParaRPr lang="es-AR" sz="1800" dirty="0" smtClean="0">
              <a:solidFill>
                <a:srgbClr val="FFFF01"/>
              </a:solidFill>
            </a:endParaRPr>
          </a:p>
          <a:p>
            <a:pPr algn="l" eaLnBrk="1" hangingPunct="1">
              <a:lnSpc>
                <a:spcPct val="90000"/>
              </a:lnSpc>
              <a:buFontTx/>
              <a:buNone/>
              <a:defRPr/>
            </a:pPr>
            <a:r>
              <a:rPr lang="en-US" sz="1800" b="1" dirty="0" smtClean="0">
                <a:solidFill>
                  <a:srgbClr val="00FFCC"/>
                </a:solidFill>
              </a:rPr>
              <a:t>(Art. 94 LCT)</a:t>
            </a:r>
          </a:p>
          <a:p>
            <a:pPr algn="l" eaLnBrk="1" hangingPunct="1">
              <a:lnSpc>
                <a:spcPct val="90000"/>
              </a:lnSpc>
              <a:buFontTx/>
              <a:buNone/>
              <a:defRPr/>
            </a:pPr>
            <a:r>
              <a:rPr lang="en-US" sz="1800" dirty="0" smtClean="0"/>
              <a:t>- </a:t>
            </a:r>
            <a:r>
              <a:rPr lang="en-US" sz="1800" dirty="0" err="1" smtClean="0"/>
              <a:t>Debe</a:t>
            </a:r>
            <a:r>
              <a:rPr lang="en-US" sz="1800" dirty="0" smtClean="0"/>
              <a:t> </a:t>
            </a:r>
            <a:r>
              <a:rPr lang="en-US" sz="1800" dirty="0" err="1" smtClean="0"/>
              <a:t>preavisarse</a:t>
            </a:r>
            <a:r>
              <a:rPr lang="en-US" sz="1800" dirty="0" smtClean="0"/>
              <a:t> la </a:t>
            </a:r>
            <a:r>
              <a:rPr lang="en-US" sz="1800" dirty="0" err="1" smtClean="0"/>
              <a:t>extinción</a:t>
            </a:r>
            <a:r>
              <a:rPr lang="en-US" sz="1800" dirty="0" smtClean="0"/>
              <a:t> con </a:t>
            </a:r>
            <a:r>
              <a:rPr lang="en-US" sz="1800" dirty="0" err="1" smtClean="0"/>
              <a:t>anticipación</a:t>
            </a:r>
            <a:r>
              <a:rPr lang="en-US" sz="1800" dirty="0" smtClean="0"/>
              <a:t> no </a:t>
            </a:r>
            <a:r>
              <a:rPr lang="en-US" sz="1800" dirty="0" err="1" smtClean="0"/>
              <a:t>menor</a:t>
            </a:r>
            <a:r>
              <a:rPr lang="en-US" sz="1800" dirty="0" smtClean="0"/>
              <a:t> de1 </a:t>
            </a:r>
            <a:r>
              <a:rPr lang="en-US" sz="1800" dirty="0" err="1" smtClean="0"/>
              <a:t>mes</a:t>
            </a:r>
            <a:r>
              <a:rPr lang="en-US" sz="1800" dirty="0" smtClean="0"/>
              <a:t> y no mayor de 2  </a:t>
            </a:r>
            <a:r>
              <a:rPr lang="en-US" sz="1800" dirty="0" err="1" smtClean="0"/>
              <a:t>meses</a:t>
            </a:r>
            <a:r>
              <a:rPr lang="en-US" sz="1800" dirty="0" smtClean="0"/>
              <a:t> del </a:t>
            </a:r>
            <a:r>
              <a:rPr lang="en-US" sz="1800" dirty="0" err="1" smtClean="0"/>
              <a:t>plazo</a:t>
            </a:r>
            <a:r>
              <a:rPr lang="en-US" sz="1800" dirty="0" smtClean="0"/>
              <a:t> </a:t>
            </a:r>
            <a:r>
              <a:rPr lang="en-US" sz="1800" dirty="0" err="1" smtClean="0"/>
              <a:t>convenido</a:t>
            </a:r>
            <a:r>
              <a:rPr lang="en-US" sz="1800" dirty="0" smtClean="0"/>
              <a:t>, salvo </a:t>
            </a:r>
            <a:r>
              <a:rPr lang="en-US" sz="1800" dirty="0" err="1" smtClean="0"/>
              <a:t>que</a:t>
            </a:r>
            <a:r>
              <a:rPr lang="en-US" sz="1800" dirty="0" smtClean="0"/>
              <a:t> la </a:t>
            </a:r>
            <a:r>
              <a:rPr lang="en-US" sz="1800" dirty="0" err="1" smtClean="0"/>
              <a:t>duración</a:t>
            </a:r>
            <a:r>
              <a:rPr lang="en-US" sz="1800" dirty="0" smtClean="0"/>
              <a:t> sea inferior a un </a:t>
            </a:r>
            <a:r>
              <a:rPr lang="en-US" sz="1800" dirty="0" err="1" smtClean="0"/>
              <a:t>mes</a:t>
            </a:r>
            <a:r>
              <a:rPr lang="en-US" sz="1800" dirty="0" smtClean="0"/>
              <a:t>.</a:t>
            </a:r>
          </a:p>
          <a:p>
            <a:pPr algn="l" eaLnBrk="1" hangingPunct="1">
              <a:lnSpc>
                <a:spcPct val="90000"/>
              </a:lnSpc>
              <a:buFontTx/>
              <a:buNone/>
              <a:defRPr/>
            </a:pPr>
            <a:endParaRPr lang="en-US" sz="1800" dirty="0" smtClean="0"/>
          </a:p>
          <a:p>
            <a:pPr algn="l" eaLnBrk="1" hangingPunct="1">
              <a:lnSpc>
                <a:spcPct val="90000"/>
              </a:lnSpc>
              <a:buFontTx/>
              <a:buNone/>
              <a:defRPr/>
            </a:pPr>
            <a:r>
              <a:rPr lang="en-US" sz="1800" dirty="0" smtClean="0"/>
              <a:t>- La </a:t>
            </a:r>
            <a:r>
              <a:rPr lang="en-US" sz="1800" dirty="0" err="1" smtClean="0"/>
              <a:t>omisión</a:t>
            </a:r>
            <a:r>
              <a:rPr lang="en-US" sz="1800" dirty="0" smtClean="0"/>
              <a:t> del </a:t>
            </a:r>
            <a:r>
              <a:rPr lang="en-US" sz="1800" dirty="0" err="1" smtClean="0"/>
              <a:t>preaviso</a:t>
            </a:r>
            <a:r>
              <a:rPr lang="en-US" sz="1800" dirty="0" smtClean="0"/>
              <a:t> </a:t>
            </a:r>
            <a:r>
              <a:rPr lang="en-US" sz="1800" dirty="0" err="1" smtClean="0"/>
              <a:t>implica</a:t>
            </a:r>
            <a:r>
              <a:rPr lang="en-US" sz="1800" dirty="0" smtClean="0"/>
              <a:t> la </a:t>
            </a:r>
            <a:r>
              <a:rPr lang="en-US" sz="1800" dirty="0" err="1" smtClean="0"/>
              <a:t>conversión</a:t>
            </a:r>
            <a:r>
              <a:rPr lang="en-US" sz="1800" dirty="0" smtClean="0"/>
              <a:t> del </a:t>
            </a:r>
            <a:r>
              <a:rPr lang="en-US" sz="1800" dirty="0" err="1" smtClean="0"/>
              <a:t>mismo</a:t>
            </a:r>
            <a:r>
              <a:rPr lang="en-US" sz="1800" dirty="0" smtClean="0"/>
              <a:t> a </a:t>
            </a:r>
            <a:r>
              <a:rPr lang="en-US" sz="1800" dirty="0" err="1" smtClean="0"/>
              <a:t>uno</a:t>
            </a:r>
            <a:r>
              <a:rPr lang="en-US" sz="1800" dirty="0" smtClean="0"/>
              <a:t> de </a:t>
            </a:r>
            <a:r>
              <a:rPr lang="en-US" sz="1800" dirty="0" err="1" smtClean="0"/>
              <a:t>Tiempo</a:t>
            </a:r>
            <a:r>
              <a:rPr lang="en-US" sz="1800" dirty="0" smtClean="0"/>
              <a:t>   </a:t>
            </a:r>
          </a:p>
          <a:p>
            <a:pPr algn="l" eaLnBrk="1" hangingPunct="1">
              <a:lnSpc>
                <a:spcPct val="90000"/>
              </a:lnSpc>
              <a:buFontTx/>
              <a:buNone/>
              <a:defRPr/>
            </a:pPr>
            <a:r>
              <a:rPr lang="en-US" sz="1800" dirty="0" smtClean="0"/>
              <a:t>  </a:t>
            </a:r>
            <a:r>
              <a:rPr lang="en-US" sz="1800" dirty="0" err="1" smtClean="0"/>
              <a:t>indeterminado</a:t>
            </a:r>
            <a:r>
              <a:rPr lang="en-US" sz="1800" dirty="0" smtClean="0"/>
              <a:t>, salvo </a:t>
            </a:r>
            <a:r>
              <a:rPr lang="en-US" sz="1800" dirty="0" err="1" smtClean="0"/>
              <a:t>acto</a:t>
            </a:r>
            <a:r>
              <a:rPr lang="en-US" sz="1800" dirty="0" smtClean="0"/>
              <a:t> </a:t>
            </a:r>
            <a:r>
              <a:rPr lang="en-US" sz="1800" dirty="0" err="1" smtClean="0"/>
              <a:t>expreso</a:t>
            </a:r>
            <a:r>
              <a:rPr lang="en-US" sz="1800" dirty="0" smtClean="0"/>
              <a:t> de </a:t>
            </a:r>
            <a:r>
              <a:rPr lang="en-US" sz="1800" dirty="0" err="1" smtClean="0"/>
              <a:t>renovación</a:t>
            </a:r>
            <a:r>
              <a:rPr lang="en-US" sz="1800" dirty="0" smtClean="0"/>
              <a:t> de un </a:t>
            </a:r>
            <a:r>
              <a:rPr lang="en-US" sz="1800" dirty="0" err="1" smtClean="0"/>
              <a:t>plazo</a:t>
            </a:r>
            <a:r>
              <a:rPr lang="en-US" sz="1800" dirty="0" smtClean="0"/>
              <a:t> </a:t>
            </a:r>
            <a:r>
              <a:rPr lang="en-US" sz="1800" dirty="0" err="1" smtClean="0"/>
              <a:t>igual</a:t>
            </a:r>
            <a:r>
              <a:rPr lang="en-US" sz="1800" dirty="0" smtClean="0"/>
              <a:t> o </a:t>
            </a:r>
            <a:r>
              <a:rPr lang="en-US" sz="1800" dirty="0" err="1" smtClean="0"/>
              <a:t>distinto</a:t>
            </a:r>
            <a:r>
              <a:rPr lang="en-US" sz="1800" dirty="0" smtClean="0"/>
              <a:t>.</a:t>
            </a:r>
          </a:p>
          <a:p>
            <a:pPr algn="l" eaLnBrk="1" hangingPunct="1">
              <a:lnSpc>
                <a:spcPct val="90000"/>
              </a:lnSpc>
              <a:buFontTx/>
              <a:buNone/>
              <a:defRPr/>
            </a:pPr>
            <a:endParaRPr lang="en-US" sz="1600" dirty="0" smtClean="0"/>
          </a:p>
          <a:p>
            <a:pPr algn="l" eaLnBrk="1" hangingPunct="1">
              <a:lnSpc>
                <a:spcPct val="90000"/>
              </a:lnSpc>
              <a:buFontTx/>
              <a:buNone/>
              <a:defRPr/>
            </a:pP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216208610"/>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ctrTitle"/>
          </p:nvPr>
        </p:nvSpPr>
        <p:spPr>
          <a:xfrm>
            <a:off x="685800" y="381000"/>
            <a:ext cx="7772400" cy="685800"/>
          </a:xfrm>
        </p:spPr>
        <p:txBody>
          <a:bodyPr/>
          <a:lstStyle/>
          <a:p>
            <a:pPr eaLnBrk="1" hangingPunct="1">
              <a:defRPr/>
            </a:pPr>
            <a:r>
              <a:rPr lang="en-US" sz="2400" b="1" smtClean="0">
                <a:solidFill>
                  <a:srgbClr val="FFCC00"/>
                </a:solidFill>
              </a:rPr>
              <a:t>MODALIDADES DEL CONTRATO DE TRABAJO</a:t>
            </a:r>
          </a:p>
        </p:txBody>
      </p:sp>
      <p:sp>
        <p:nvSpPr>
          <p:cNvPr id="84995" name="Rectangle 3"/>
          <p:cNvSpPr>
            <a:spLocks noGrp="1" noChangeArrowheads="1"/>
          </p:cNvSpPr>
          <p:nvPr>
            <p:ph type="subTitle" idx="1"/>
          </p:nvPr>
        </p:nvSpPr>
        <p:spPr>
          <a:xfrm>
            <a:off x="685800" y="1371600"/>
            <a:ext cx="7772400" cy="4876800"/>
          </a:xfrm>
        </p:spPr>
        <p:txBody>
          <a:bodyPr/>
          <a:lstStyle/>
          <a:p>
            <a:pPr algn="l" eaLnBrk="1" hangingPunct="1">
              <a:lnSpc>
                <a:spcPct val="90000"/>
              </a:lnSpc>
              <a:defRPr/>
            </a:pPr>
            <a:r>
              <a:rPr lang="en-US" sz="1800" b="1" dirty="0" smtClean="0">
                <a:solidFill>
                  <a:srgbClr val="00FF00"/>
                </a:solidFill>
                <a:effectLst>
                  <a:outerShdw blurRad="38100" dist="38100" dir="2700000" algn="tl">
                    <a:srgbClr val="000000">
                      <a:alpha val="43137"/>
                    </a:srgbClr>
                  </a:outerShdw>
                </a:effectLst>
              </a:rPr>
              <a:t>CONTRATO A PLAZO FIJO</a:t>
            </a:r>
          </a:p>
          <a:p>
            <a:pPr algn="l" eaLnBrk="1" hangingPunct="1">
              <a:lnSpc>
                <a:spcPct val="90000"/>
              </a:lnSpc>
              <a:defRPr/>
            </a:pPr>
            <a:r>
              <a:rPr lang="es-AR" sz="1800" b="1" dirty="0" smtClean="0">
                <a:solidFill>
                  <a:srgbClr val="FFFF00"/>
                </a:solidFill>
                <a:effectLst>
                  <a:outerShdw blurRad="38100" dist="38100" dir="2700000" algn="tl">
                    <a:srgbClr val="000000">
                      <a:alpha val="43137"/>
                    </a:srgbClr>
                  </a:outerShdw>
                </a:effectLst>
              </a:rPr>
              <a:t>DESPIDO ANTES DEL VENCIMIENTO</a:t>
            </a:r>
          </a:p>
          <a:p>
            <a:pPr algn="l" eaLnBrk="1" hangingPunct="1">
              <a:lnSpc>
                <a:spcPct val="90000"/>
              </a:lnSpc>
              <a:defRPr/>
            </a:pPr>
            <a:r>
              <a:rPr lang="es-AR" sz="1800" b="1" dirty="0" smtClean="0">
                <a:solidFill>
                  <a:srgbClr val="00FFCC"/>
                </a:solidFill>
                <a:effectLst>
                  <a:outerShdw blurRad="38100" dist="38100" dir="2700000" algn="tl">
                    <a:srgbClr val="000000">
                      <a:alpha val="43137"/>
                    </a:srgbClr>
                  </a:outerShdw>
                </a:effectLst>
              </a:rPr>
              <a:t>(Art. 95 LCT)</a:t>
            </a:r>
          </a:p>
          <a:p>
            <a:pPr algn="l" eaLnBrk="1" hangingPunct="1">
              <a:lnSpc>
                <a:spcPct val="90000"/>
              </a:lnSpc>
              <a:defRPr/>
            </a:pPr>
            <a:r>
              <a:rPr lang="es-AR" sz="1800" dirty="0" smtClean="0">
                <a:effectLst>
                  <a:outerShdw blurRad="38100" dist="38100" dir="2700000" algn="tl">
                    <a:srgbClr val="000000">
                      <a:alpha val="43137"/>
                    </a:srgbClr>
                  </a:outerShdw>
                </a:effectLst>
              </a:rPr>
              <a:t>- El despido injustificado antes del plazo </a:t>
            </a:r>
            <a:r>
              <a:rPr lang="es-AR" sz="1800" dirty="0" err="1" smtClean="0">
                <a:effectLst>
                  <a:outerShdw blurRad="38100" dist="38100" dir="2700000" algn="tl">
                    <a:srgbClr val="000000">
                      <a:alpha val="43137"/>
                    </a:srgbClr>
                  </a:outerShdw>
                </a:effectLst>
              </a:rPr>
              <a:t>dara</a:t>
            </a:r>
            <a:r>
              <a:rPr lang="es-AR" sz="1800" dirty="0" smtClean="0">
                <a:effectLst>
                  <a:outerShdw blurRad="38100" dist="38100" dir="2700000" algn="tl">
                    <a:srgbClr val="000000">
                      <a:alpha val="43137"/>
                    </a:srgbClr>
                  </a:outerShdw>
                </a:effectLst>
              </a:rPr>
              <a:t> lugar a las indemnizaciones</a:t>
            </a:r>
          </a:p>
          <a:p>
            <a:pPr algn="l" eaLnBrk="1" hangingPunct="1">
              <a:lnSpc>
                <a:spcPct val="90000"/>
              </a:lnSpc>
              <a:buFontTx/>
              <a:buNone/>
              <a:defRPr/>
            </a:pPr>
            <a:r>
              <a:rPr lang="es-AR" sz="1800" dirty="0" smtClean="0">
                <a:effectLst>
                  <a:outerShdw blurRad="38100" dist="38100" dir="2700000" algn="tl">
                    <a:srgbClr val="000000">
                      <a:alpha val="43137"/>
                    </a:srgbClr>
                  </a:outerShdw>
                </a:effectLst>
              </a:rPr>
              <a:t>  por despido </a:t>
            </a:r>
            <a:r>
              <a:rPr lang="es-AR" sz="1800" dirty="0" err="1" smtClean="0">
                <a:effectLst>
                  <a:outerShdw blurRad="38100" dist="38100" dir="2700000" algn="tl">
                    <a:srgbClr val="000000">
                      <a:alpha val="43137"/>
                    </a:srgbClr>
                  </a:outerShdw>
                </a:effectLst>
              </a:rPr>
              <a:t>incausado</a:t>
            </a:r>
            <a:r>
              <a:rPr lang="es-AR" sz="1800" dirty="0" smtClean="0">
                <a:effectLst>
                  <a:outerShdw blurRad="38100" dist="38100" dir="2700000" algn="tl">
                    <a:srgbClr val="000000">
                      <a:alpha val="43137"/>
                    </a:srgbClr>
                  </a:outerShdw>
                </a:effectLst>
              </a:rPr>
              <a:t>, mas la indemnización por daños y perjuicios.</a:t>
            </a:r>
          </a:p>
          <a:p>
            <a:pPr algn="l" eaLnBrk="1" hangingPunct="1">
              <a:lnSpc>
                <a:spcPct val="90000"/>
              </a:lnSpc>
              <a:buFontTx/>
              <a:buNone/>
              <a:defRPr/>
            </a:pPr>
            <a:r>
              <a:rPr lang="es-AR" sz="1800" dirty="0" smtClean="0">
                <a:effectLst>
                  <a:outerShdw blurRad="38100" dist="38100" dir="2700000" algn="tl">
                    <a:srgbClr val="000000">
                      <a:alpha val="43137"/>
                    </a:srgbClr>
                  </a:outerShdw>
                </a:effectLst>
              </a:rPr>
              <a:t>- El trabajador deberá alegar y probar el daño</a:t>
            </a:r>
          </a:p>
          <a:p>
            <a:pPr algn="l" eaLnBrk="1" hangingPunct="1">
              <a:lnSpc>
                <a:spcPct val="90000"/>
              </a:lnSpc>
              <a:buFontTx/>
              <a:buNone/>
              <a:defRPr/>
            </a:pPr>
            <a:r>
              <a:rPr lang="es-AR" sz="1800" dirty="0" smtClean="0">
                <a:effectLst>
                  <a:outerShdw blurRad="38100" dist="38100" dir="2700000" algn="tl">
                    <a:srgbClr val="000000">
                      <a:alpha val="43137"/>
                    </a:srgbClr>
                  </a:outerShdw>
                </a:effectLst>
              </a:rPr>
              <a:t>- El importe lo fijará el juez</a:t>
            </a:r>
          </a:p>
          <a:p>
            <a:pPr algn="l" eaLnBrk="1" hangingPunct="1">
              <a:lnSpc>
                <a:spcPct val="90000"/>
              </a:lnSpc>
              <a:buFontTx/>
              <a:buNone/>
              <a:defRPr/>
            </a:pPr>
            <a:endParaRPr lang="es-AR" sz="1800" b="1" dirty="0" smtClean="0">
              <a:solidFill>
                <a:schemeClr val="hlink"/>
              </a:solidFill>
              <a:effectLst>
                <a:outerShdw blurRad="38100" dist="38100" dir="2700000" algn="tl">
                  <a:srgbClr val="000000">
                    <a:alpha val="43137"/>
                  </a:srgbClr>
                </a:outerShdw>
              </a:effectLst>
            </a:endParaRPr>
          </a:p>
          <a:p>
            <a:pPr algn="l" eaLnBrk="1" hangingPunct="1">
              <a:lnSpc>
                <a:spcPct val="90000"/>
              </a:lnSpc>
              <a:buFontTx/>
              <a:buNone/>
              <a:defRPr/>
            </a:pPr>
            <a:r>
              <a:rPr lang="es-AR" sz="1800" b="1" dirty="0" smtClean="0">
                <a:solidFill>
                  <a:srgbClr val="FFFF00"/>
                </a:solidFill>
                <a:effectLst>
                  <a:outerShdw blurRad="38100" dist="38100" dir="2700000" algn="tl">
                    <a:srgbClr val="000000">
                      <a:alpha val="43137"/>
                    </a:srgbClr>
                  </a:outerShdw>
                </a:effectLst>
              </a:rPr>
              <a:t>INDEMNIZACIONES POR FINALIZACIÓN DEL PLAZO</a:t>
            </a:r>
            <a:endParaRPr lang="es-AR" sz="1800" dirty="0" smtClean="0">
              <a:solidFill>
                <a:srgbClr val="FFFF00"/>
              </a:solidFill>
              <a:effectLst>
                <a:outerShdw blurRad="38100" dist="38100" dir="2700000" algn="tl">
                  <a:srgbClr val="000000">
                    <a:alpha val="43137"/>
                  </a:srgbClr>
                </a:outerShdw>
              </a:effectLst>
            </a:endParaRPr>
          </a:p>
          <a:p>
            <a:pPr algn="l" eaLnBrk="1" hangingPunct="1">
              <a:lnSpc>
                <a:spcPct val="90000"/>
              </a:lnSpc>
              <a:buFontTx/>
              <a:buNone/>
              <a:defRPr/>
            </a:pPr>
            <a:r>
              <a:rPr lang="en-US" sz="1800" b="1" dirty="0" smtClean="0">
                <a:solidFill>
                  <a:srgbClr val="00FFCC"/>
                </a:solidFill>
                <a:effectLst>
                  <a:outerShdw blurRad="38100" dist="38100" dir="2700000" algn="tl">
                    <a:srgbClr val="000000">
                      <a:alpha val="43137"/>
                    </a:srgbClr>
                  </a:outerShdw>
                </a:effectLst>
              </a:rPr>
              <a:t>(art. 95 y Art. 250 LCT)</a:t>
            </a:r>
          </a:p>
          <a:p>
            <a:pPr algn="l" eaLnBrk="1" hangingPunct="1">
              <a:lnSpc>
                <a:spcPct val="90000"/>
              </a:lnSpc>
              <a:buFontTx/>
              <a:buNone/>
              <a:defRPr/>
            </a:pPr>
            <a:r>
              <a:rPr lang="en-US" sz="1800" dirty="0">
                <a:effectLst>
                  <a:outerShdw blurRad="38100" dist="38100" dir="2700000" algn="tl">
                    <a:srgbClr val="000000">
                      <a:alpha val="43137"/>
                    </a:srgbClr>
                  </a:outerShdw>
                </a:effectLst>
              </a:rPr>
              <a:t>-</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Extinción</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mediando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previso</a:t>
            </a:r>
            <a:r>
              <a:rPr lang="en-US" sz="1800" dirty="0" smtClean="0">
                <a:effectLst>
                  <a:outerShdw blurRad="38100" dist="38100" dir="2700000" algn="tl">
                    <a:srgbClr val="000000">
                      <a:alpha val="43137"/>
                    </a:srgbClr>
                  </a:outerShdw>
                </a:effectLst>
              </a:rPr>
              <a:t> y con el </a:t>
            </a:r>
            <a:r>
              <a:rPr lang="en-US" sz="1800" dirty="0" err="1" smtClean="0">
                <a:effectLst>
                  <a:outerShdw blurRad="38100" dist="38100" dir="2700000" algn="tl">
                    <a:srgbClr val="000000">
                      <a:alpha val="43137"/>
                    </a:srgbClr>
                  </a:outerShdw>
                </a:effectLst>
              </a:rPr>
              <a:t>plazo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cumplido</a:t>
            </a:r>
            <a:endParaRPr lang="en-US" sz="1800" dirty="0" smtClean="0">
              <a:effectLst>
                <a:outerShdw blurRad="38100" dist="38100" dir="2700000" algn="tl">
                  <a:srgbClr val="000000">
                    <a:alpha val="43137"/>
                  </a:srgbClr>
                </a:outerShdw>
              </a:effectLst>
            </a:endParaRPr>
          </a:p>
          <a:p>
            <a:pPr algn="l" eaLnBrk="1" hangingPunct="1">
              <a:lnSpc>
                <a:spcPct val="90000"/>
              </a:lnSpc>
              <a:buFontTx/>
              <a:buChar char="-"/>
              <a:defRPr/>
            </a:pPr>
            <a:endParaRPr lang="en-US" sz="1800" dirty="0" smtClean="0">
              <a:effectLst>
                <a:outerShdw blurRad="38100" dist="38100" dir="2700000" algn="tl">
                  <a:srgbClr val="000000">
                    <a:alpha val="43137"/>
                  </a:srgbClr>
                </a:outerShdw>
              </a:effectLst>
            </a:endParaRPr>
          </a:p>
          <a:p>
            <a:pPr algn="l" eaLnBrk="1" hangingPunct="1">
              <a:lnSpc>
                <a:spcPct val="90000"/>
              </a:lnSpc>
              <a:defRPr/>
            </a:pP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Duración</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menor</a:t>
            </a:r>
            <a:r>
              <a:rPr lang="en-US" sz="1800" dirty="0" smtClean="0">
                <a:effectLst>
                  <a:outerShdw blurRad="38100" dist="38100" dir="2700000" algn="tl">
                    <a:srgbClr val="000000">
                      <a:alpha val="43137"/>
                    </a:srgbClr>
                  </a:outerShdw>
                </a:effectLst>
              </a:rPr>
              <a:t> a un </a:t>
            </a:r>
            <a:r>
              <a:rPr lang="en-US" sz="1800" dirty="0" err="1" smtClean="0">
                <a:effectLst>
                  <a:outerShdw blurRad="38100" dist="38100" dir="2700000" algn="tl">
                    <a:srgbClr val="000000">
                      <a:alpha val="43137"/>
                    </a:srgbClr>
                  </a:outerShdw>
                </a:effectLst>
              </a:rPr>
              <a:t>año</a:t>
            </a:r>
            <a:r>
              <a:rPr lang="en-US" sz="1800" dirty="0" smtClean="0">
                <a:effectLst>
                  <a:outerShdw blurRad="38100" dist="38100" dir="2700000" algn="tl">
                    <a:srgbClr val="000000">
                      <a:alpha val="43137"/>
                    </a:srgbClr>
                  </a:outerShdw>
                </a:effectLst>
              </a:rPr>
              <a:t>: No </a:t>
            </a:r>
            <a:r>
              <a:rPr lang="en-US" sz="1800" dirty="0" err="1" smtClean="0">
                <a:effectLst>
                  <a:outerShdw blurRad="38100" dist="38100" dir="2700000" algn="tl">
                    <a:srgbClr val="000000">
                      <a:alpha val="43137"/>
                    </a:srgbClr>
                  </a:outerShdw>
                </a:effectLst>
              </a:rPr>
              <a:t>corresponde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indemnización</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alguna</a:t>
            </a:r>
            <a:endParaRPr lang="en-US" sz="1800" dirty="0" smtClean="0">
              <a:effectLst>
                <a:outerShdw blurRad="38100" dist="38100" dir="2700000" algn="tl">
                  <a:srgbClr val="000000">
                    <a:alpha val="43137"/>
                  </a:srgbClr>
                </a:outerShdw>
              </a:effectLst>
            </a:endParaRPr>
          </a:p>
          <a:p>
            <a:pPr algn="l" eaLnBrk="1" hangingPunct="1">
              <a:lnSpc>
                <a:spcPct val="90000"/>
              </a:lnSpc>
              <a:buFontTx/>
              <a:buChar char="-"/>
              <a:defRPr/>
            </a:pPr>
            <a:endParaRPr lang="en-US" sz="1800" dirty="0" smtClean="0">
              <a:effectLst>
                <a:outerShdw blurRad="38100" dist="38100" dir="2700000" algn="tl">
                  <a:srgbClr val="000000">
                    <a:alpha val="43137"/>
                  </a:srgbClr>
                </a:outerShdw>
              </a:effectLst>
            </a:endParaRPr>
          </a:p>
          <a:p>
            <a:pPr algn="l" eaLnBrk="1" hangingPunct="1">
              <a:lnSpc>
                <a:spcPct val="90000"/>
              </a:lnSpc>
              <a:defRPr/>
            </a:pP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Duración</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igual</a:t>
            </a:r>
            <a:r>
              <a:rPr lang="en-US" sz="1800" dirty="0" smtClean="0">
                <a:effectLst>
                  <a:outerShdw blurRad="38100" dist="38100" dir="2700000" algn="tl">
                    <a:srgbClr val="000000">
                      <a:alpha val="43137"/>
                    </a:srgbClr>
                  </a:outerShdw>
                </a:effectLst>
              </a:rPr>
              <a:t> o superior a un </a:t>
            </a:r>
            <a:r>
              <a:rPr lang="en-US" sz="1800" dirty="0" err="1" smtClean="0">
                <a:effectLst>
                  <a:outerShdw blurRad="38100" dist="38100" dir="2700000" algn="tl">
                    <a:srgbClr val="000000">
                      <a:alpha val="43137"/>
                    </a:srgbClr>
                  </a:outerShdw>
                </a:effectLst>
              </a:rPr>
              <a:t>año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Indemnización</a:t>
            </a:r>
            <a:r>
              <a:rPr lang="en-US" sz="1800" dirty="0" smtClean="0">
                <a:effectLst>
                  <a:outerShdw blurRad="38100" dist="38100" dir="2700000" algn="tl">
                    <a:srgbClr val="000000">
                      <a:alpha val="43137"/>
                    </a:srgbClr>
                  </a:outerShdw>
                </a:effectLst>
              </a:rPr>
              <a:t> art. 247 LCT</a:t>
            </a:r>
          </a:p>
          <a:p>
            <a:pPr algn="l" eaLnBrk="1" hangingPunct="1">
              <a:lnSpc>
                <a:spcPct val="90000"/>
              </a:lnSpc>
              <a:buFontTx/>
              <a:buNone/>
              <a:defRPr/>
            </a:pP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757198459"/>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ctrTitle"/>
          </p:nvPr>
        </p:nvSpPr>
        <p:spPr>
          <a:xfrm>
            <a:off x="685800" y="381000"/>
            <a:ext cx="7772400" cy="685800"/>
          </a:xfrm>
        </p:spPr>
        <p:txBody>
          <a:bodyPr/>
          <a:lstStyle/>
          <a:p>
            <a:pPr eaLnBrk="1" hangingPunct="1">
              <a:defRPr/>
            </a:pPr>
            <a:r>
              <a:rPr lang="en-US" sz="2400" b="1" smtClean="0">
                <a:solidFill>
                  <a:srgbClr val="FFCC00"/>
                </a:solidFill>
              </a:rPr>
              <a:t>MODALIDADES DEL CONTRATO DE TRABAJO</a:t>
            </a:r>
          </a:p>
        </p:txBody>
      </p:sp>
      <p:sp>
        <p:nvSpPr>
          <p:cNvPr id="84995" name="Rectangle 3"/>
          <p:cNvSpPr>
            <a:spLocks noGrp="1" noChangeArrowheads="1"/>
          </p:cNvSpPr>
          <p:nvPr>
            <p:ph type="subTitle" idx="1"/>
          </p:nvPr>
        </p:nvSpPr>
        <p:spPr>
          <a:xfrm>
            <a:off x="685800" y="1371600"/>
            <a:ext cx="7772400" cy="4876800"/>
          </a:xfrm>
        </p:spPr>
        <p:txBody>
          <a:bodyPr>
            <a:normAutofit/>
          </a:bodyPr>
          <a:lstStyle/>
          <a:p>
            <a:pPr algn="l" eaLnBrk="1" hangingPunct="1">
              <a:lnSpc>
                <a:spcPct val="90000"/>
              </a:lnSpc>
              <a:defRPr/>
            </a:pPr>
            <a:r>
              <a:rPr lang="en-US" sz="1800" b="1" dirty="0" smtClean="0">
                <a:solidFill>
                  <a:srgbClr val="00FF00"/>
                </a:solidFill>
                <a:effectLst>
                  <a:outerShdw blurRad="38100" dist="38100" dir="2700000" algn="tl">
                    <a:srgbClr val="000000">
                      <a:alpha val="43137"/>
                    </a:srgbClr>
                  </a:outerShdw>
                </a:effectLst>
              </a:rPr>
              <a:t>CONTRATO A PLAZO FIJO</a:t>
            </a:r>
          </a:p>
          <a:p>
            <a:pPr algn="l" eaLnBrk="1" hangingPunct="1">
              <a:lnSpc>
                <a:spcPct val="90000"/>
              </a:lnSpc>
              <a:defRPr/>
            </a:pPr>
            <a:r>
              <a:rPr lang="es-AR" sz="1800" b="1" dirty="0" smtClean="0">
                <a:solidFill>
                  <a:srgbClr val="FFFF01"/>
                </a:solidFill>
                <a:effectLst>
                  <a:outerShdw blurRad="38100" dist="38100" dir="2700000" algn="tl">
                    <a:srgbClr val="000000">
                      <a:alpha val="43137"/>
                    </a:srgbClr>
                  </a:outerShdw>
                </a:effectLst>
              </a:rPr>
              <a:t>DESPIDO ANTES DEL VENCIMIENTO</a:t>
            </a:r>
          </a:p>
          <a:p>
            <a:pPr algn="l" eaLnBrk="1" hangingPunct="1">
              <a:defRPr/>
            </a:pPr>
            <a:endParaRPr lang="es-AR" sz="1800" dirty="0" smtClean="0">
              <a:effectLst>
                <a:outerShdw blurRad="38100" dist="38100" dir="2700000" algn="tl">
                  <a:srgbClr val="000000">
                    <a:alpha val="43137"/>
                  </a:srgbClr>
                </a:outerShdw>
              </a:effectLst>
            </a:endParaRPr>
          </a:p>
          <a:p>
            <a:pPr algn="l" eaLnBrk="1" hangingPunct="1">
              <a:defRPr/>
            </a:pPr>
            <a:r>
              <a:rPr lang="es-AR" sz="1800" b="1" dirty="0" smtClean="0">
                <a:solidFill>
                  <a:srgbClr val="00FFCC"/>
                </a:solidFill>
                <a:effectLst>
                  <a:outerShdw blurRad="38100" dist="38100" dir="2700000" algn="tl">
                    <a:srgbClr val="000000">
                      <a:alpha val="43137"/>
                    </a:srgbClr>
                  </a:outerShdw>
                </a:effectLst>
              </a:rPr>
              <a:t>Art. 95 –</a:t>
            </a:r>
            <a:r>
              <a:rPr lang="es-AR" sz="1800" dirty="0" smtClean="0">
                <a:solidFill>
                  <a:srgbClr val="00FFCC"/>
                </a:solidFill>
                <a:effectLst>
                  <a:outerShdw blurRad="38100" dist="38100" dir="2700000" algn="tl">
                    <a:srgbClr val="000000">
                      <a:alpha val="43137"/>
                    </a:srgbClr>
                  </a:outerShdw>
                </a:effectLst>
              </a:rPr>
              <a:t> </a:t>
            </a:r>
            <a:r>
              <a:rPr lang="es-AR" sz="1800" dirty="0" smtClean="0">
                <a:effectLst>
                  <a:outerShdw blurRad="38100" dist="38100" dir="2700000" algn="tl">
                    <a:srgbClr val="000000">
                      <a:alpha val="43137"/>
                    </a:srgbClr>
                  </a:outerShdw>
                </a:effectLst>
              </a:rPr>
              <a:t>En los contratos a plazo fijo, el despido injustificado dispuesto antes del vencimiento del plazo, dará derecho al trabajador, además de las indemnizaciones que correspondan por extinción del contrato en tales condiciones a la de daños y perjuicios provenientes del derecho común, la que se fijará en función directa de los que justifique haber sufrido quien los alegue o los que, a falta de demostración, fije el juez o tribunal prudencialmente, por la sola ruptura anticipada del contrato.</a:t>
            </a:r>
          </a:p>
          <a:p>
            <a:pPr algn="l" eaLnBrk="1" hangingPunct="1">
              <a:defRPr/>
            </a:pPr>
            <a:endParaRPr lang="es-AR" sz="1800" dirty="0" smtClean="0">
              <a:effectLst>
                <a:outerShdw blurRad="38100" dist="38100" dir="2700000" algn="tl">
                  <a:srgbClr val="000000">
                    <a:alpha val="43137"/>
                  </a:srgbClr>
                </a:outerShdw>
              </a:effectLst>
            </a:endParaRPr>
          </a:p>
          <a:p>
            <a:pPr algn="l" eaLnBrk="1" hangingPunct="1">
              <a:defRPr/>
            </a:pPr>
            <a:r>
              <a:rPr lang="es-AR" sz="1800" dirty="0" smtClean="0">
                <a:effectLst>
                  <a:outerShdw blurRad="38100" dist="38100" dir="2700000" algn="tl">
                    <a:srgbClr val="000000">
                      <a:alpha val="43137"/>
                    </a:srgbClr>
                  </a:outerShdw>
                </a:effectLst>
              </a:rPr>
              <a:t>Cuando la extinción del contrato se produjere mediante preaviso, y estando el contrato íntegramente cumplido, el trabajador recibirá una suma de dinero equivalente a la indemnización prevista en el artículo 250 de esta ley.</a:t>
            </a:r>
          </a:p>
          <a:p>
            <a:pPr algn="l" eaLnBrk="1" hangingPunct="1">
              <a:defRPr/>
            </a:pPr>
            <a:endParaRPr lang="es-AR" sz="1800" dirty="0" smtClean="0">
              <a:effectLst>
                <a:outerShdw blurRad="38100" dist="38100" dir="2700000" algn="tl">
                  <a:srgbClr val="000000">
                    <a:alpha val="43137"/>
                  </a:srgbClr>
                </a:outerShdw>
              </a:effectLst>
            </a:endParaRPr>
          </a:p>
          <a:p>
            <a:pPr algn="l" eaLnBrk="1" hangingPunct="1">
              <a:defRPr/>
            </a:pPr>
            <a:r>
              <a:rPr lang="es-AR" sz="1800" dirty="0" smtClean="0">
                <a:effectLst>
                  <a:outerShdw blurRad="38100" dist="38100" dir="2700000" algn="tl">
                    <a:srgbClr val="000000">
                      <a:alpha val="43137"/>
                    </a:srgbClr>
                  </a:outerShdw>
                </a:effectLst>
              </a:rPr>
              <a:t>(…)</a:t>
            </a:r>
            <a:endParaRPr lang="en-US" sz="16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249548646"/>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ctrTitle"/>
          </p:nvPr>
        </p:nvSpPr>
        <p:spPr>
          <a:xfrm>
            <a:off x="685800" y="381000"/>
            <a:ext cx="7772400" cy="685800"/>
          </a:xfrm>
        </p:spPr>
        <p:txBody>
          <a:bodyPr/>
          <a:lstStyle/>
          <a:p>
            <a:pPr eaLnBrk="1" hangingPunct="1">
              <a:defRPr/>
            </a:pPr>
            <a:r>
              <a:rPr lang="en-US" sz="2400" b="1" smtClean="0">
                <a:solidFill>
                  <a:srgbClr val="FFCC00"/>
                </a:solidFill>
              </a:rPr>
              <a:t>MODALIDADES DEL CONTRATO DE TRABAJO</a:t>
            </a:r>
          </a:p>
        </p:txBody>
      </p:sp>
      <p:sp>
        <p:nvSpPr>
          <p:cNvPr id="84995" name="Rectangle 3"/>
          <p:cNvSpPr>
            <a:spLocks noGrp="1" noChangeArrowheads="1"/>
          </p:cNvSpPr>
          <p:nvPr>
            <p:ph type="subTitle" idx="1"/>
          </p:nvPr>
        </p:nvSpPr>
        <p:spPr>
          <a:xfrm>
            <a:off x="685800" y="1371600"/>
            <a:ext cx="7772400" cy="4876800"/>
          </a:xfrm>
        </p:spPr>
        <p:txBody>
          <a:bodyPr>
            <a:normAutofit/>
          </a:bodyPr>
          <a:lstStyle/>
          <a:p>
            <a:pPr algn="l" eaLnBrk="1" hangingPunct="1">
              <a:lnSpc>
                <a:spcPct val="90000"/>
              </a:lnSpc>
              <a:defRPr/>
            </a:pPr>
            <a:r>
              <a:rPr lang="en-US" sz="1800" b="1" dirty="0" smtClean="0">
                <a:solidFill>
                  <a:srgbClr val="00FF00"/>
                </a:solidFill>
                <a:effectLst>
                  <a:outerShdw blurRad="38100" dist="38100" dir="2700000" algn="tl">
                    <a:srgbClr val="000000">
                      <a:alpha val="43137"/>
                    </a:srgbClr>
                  </a:outerShdw>
                </a:effectLst>
              </a:rPr>
              <a:t>CONTRATO A PLAZO FIJO</a:t>
            </a:r>
          </a:p>
          <a:p>
            <a:pPr algn="l" eaLnBrk="1" hangingPunct="1">
              <a:lnSpc>
                <a:spcPct val="90000"/>
              </a:lnSpc>
              <a:defRPr/>
            </a:pPr>
            <a:r>
              <a:rPr lang="es-AR" sz="1800" b="1" dirty="0" smtClean="0">
                <a:solidFill>
                  <a:srgbClr val="FFFF00"/>
                </a:solidFill>
                <a:effectLst>
                  <a:outerShdw blurRad="38100" dist="38100" dir="2700000" algn="tl">
                    <a:srgbClr val="000000">
                      <a:alpha val="43137"/>
                    </a:srgbClr>
                  </a:outerShdw>
                </a:effectLst>
              </a:rPr>
              <a:t>DESPIDO ANTES DEL VENCIMIENTO</a:t>
            </a:r>
          </a:p>
          <a:p>
            <a:pPr algn="l" eaLnBrk="1" hangingPunct="1">
              <a:defRPr/>
            </a:pPr>
            <a:endParaRPr lang="es-AR" sz="1800" dirty="0" smtClean="0">
              <a:effectLst>
                <a:outerShdw blurRad="38100" dist="38100" dir="2700000" algn="tl">
                  <a:srgbClr val="000000">
                    <a:alpha val="43137"/>
                  </a:srgbClr>
                </a:outerShdw>
              </a:effectLst>
            </a:endParaRPr>
          </a:p>
          <a:p>
            <a:pPr algn="l" eaLnBrk="1" hangingPunct="1">
              <a:defRPr/>
            </a:pPr>
            <a:r>
              <a:rPr lang="es-AR" sz="1800" b="1" dirty="0" smtClean="0">
                <a:solidFill>
                  <a:srgbClr val="00FFCC"/>
                </a:solidFill>
                <a:effectLst>
                  <a:outerShdw blurRad="38100" dist="38100" dir="2700000" algn="tl">
                    <a:srgbClr val="000000">
                      <a:alpha val="43137"/>
                    </a:srgbClr>
                  </a:outerShdw>
                </a:effectLst>
              </a:rPr>
              <a:t>Art. 95 – (…)</a:t>
            </a:r>
            <a:endParaRPr lang="es-AR" sz="1800" dirty="0" smtClean="0">
              <a:solidFill>
                <a:srgbClr val="00FFCC"/>
              </a:solidFill>
              <a:effectLst>
                <a:outerShdw blurRad="38100" dist="38100" dir="2700000" algn="tl">
                  <a:srgbClr val="000000">
                    <a:alpha val="43137"/>
                  </a:srgbClr>
                </a:outerShdw>
              </a:effectLst>
            </a:endParaRPr>
          </a:p>
          <a:p>
            <a:pPr algn="l" eaLnBrk="1" hangingPunct="1">
              <a:defRPr/>
            </a:pPr>
            <a:endParaRPr lang="es-AR" sz="1800" dirty="0" smtClean="0">
              <a:effectLst>
                <a:outerShdw blurRad="38100" dist="38100" dir="2700000" algn="tl">
                  <a:srgbClr val="000000">
                    <a:alpha val="43137"/>
                  </a:srgbClr>
                </a:outerShdw>
              </a:effectLst>
            </a:endParaRPr>
          </a:p>
          <a:p>
            <a:pPr algn="l" eaLnBrk="1" hangingPunct="1">
              <a:defRPr/>
            </a:pPr>
            <a:r>
              <a:rPr lang="es-AR" sz="1800" dirty="0" smtClean="0">
                <a:effectLst>
                  <a:outerShdw blurRad="38100" dist="38100" dir="2700000" algn="tl">
                    <a:srgbClr val="000000">
                      <a:alpha val="43137"/>
                    </a:srgbClr>
                  </a:outerShdw>
                </a:effectLst>
              </a:rPr>
              <a:t>Cuando la extinción del contrato se produjere mediante preaviso, y estando el contrato íntegramente cumplido, el trabajador recibirá una suma de dinero equivalente a la indemnización prevista en el artículo 250 de esta ley.</a:t>
            </a:r>
          </a:p>
          <a:p>
            <a:pPr algn="l" eaLnBrk="1" hangingPunct="1">
              <a:defRPr/>
            </a:pPr>
            <a:endParaRPr lang="es-AR" sz="1800" dirty="0" smtClean="0">
              <a:effectLst>
                <a:outerShdw blurRad="38100" dist="38100" dir="2700000" algn="tl">
                  <a:srgbClr val="000000">
                    <a:alpha val="43137"/>
                  </a:srgbClr>
                </a:outerShdw>
              </a:effectLst>
            </a:endParaRPr>
          </a:p>
          <a:p>
            <a:pPr algn="l" eaLnBrk="1" hangingPunct="1">
              <a:defRPr/>
            </a:pPr>
            <a:r>
              <a:rPr lang="es-AR" sz="1800" dirty="0" smtClean="0">
                <a:effectLst>
                  <a:outerShdw blurRad="38100" dist="38100" dir="2700000" algn="tl">
                    <a:srgbClr val="000000">
                      <a:alpha val="43137"/>
                    </a:srgbClr>
                  </a:outerShdw>
                </a:effectLst>
              </a:rPr>
              <a:t>En los casos del párrafo primero de este artículo, si el tiempo que faltare para cumplir el plazo del contrato fuese igual o superior al que corresponda al de preaviso, el reconocimiento de la indemnización por daño suplirá al que corresponde por omisión de éste, si el monto reconocido fuese también igual o superior a los salarios del mismo.</a:t>
            </a:r>
          </a:p>
          <a:p>
            <a:pPr algn="l" eaLnBrk="1" hangingPunct="1">
              <a:lnSpc>
                <a:spcPct val="90000"/>
              </a:lnSpc>
              <a:buFontTx/>
              <a:buNone/>
              <a:defRPr/>
            </a:pP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587980778"/>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ctrTitle"/>
          </p:nvPr>
        </p:nvSpPr>
        <p:spPr>
          <a:xfrm>
            <a:off x="685800" y="381000"/>
            <a:ext cx="7772400" cy="685800"/>
          </a:xfrm>
        </p:spPr>
        <p:txBody>
          <a:bodyPr/>
          <a:lstStyle/>
          <a:p>
            <a:pPr eaLnBrk="1" hangingPunct="1">
              <a:defRPr/>
            </a:pPr>
            <a:r>
              <a:rPr lang="en-US" sz="2400" b="1" smtClean="0">
                <a:solidFill>
                  <a:srgbClr val="FFCC00"/>
                </a:solidFill>
              </a:rPr>
              <a:t>MODALIDADES DEL CONTRATO DE TRABAJO</a:t>
            </a:r>
          </a:p>
        </p:txBody>
      </p:sp>
      <p:sp>
        <p:nvSpPr>
          <p:cNvPr id="84995" name="Rectangle 3"/>
          <p:cNvSpPr>
            <a:spLocks noGrp="1" noChangeArrowheads="1"/>
          </p:cNvSpPr>
          <p:nvPr>
            <p:ph type="subTitle" idx="1"/>
          </p:nvPr>
        </p:nvSpPr>
        <p:spPr>
          <a:xfrm>
            <a:off x="685800" y="1371600"/>
            <a:ext cx="7772400" cy="4876800"/>
          </a:xfrm>
        </p:spPr>
        <p:txBody>
          <a:bodyPr/>
          <a:lstStyle/>
          <a:p>
            <a:pPr algn="l" eaLnBrk="1" hangingPunct="1">
              <a:lnSpc>
                <a:spcPct val="90000"/>
              </a:lnSpc>
              <a:defRPr/>
            </a:pPr>
            <a:r>
              <a:rPr lang="en-US" sz="2000" b="1" dirty="0" smtClean="0">
                <a:solidFill>
                  <a:srgbClr val="00FF00"/>
                </a:solidFill>
              </a:rPr>
              <a:t>CONTRATO A PLAZO FIJO</a:t>
            </a:r>
          </a:p>
          <a:p>
            <a:pPr algn="l" eaLnBrk="1" hangingPunct="1">
              <a:lnSpc>
                <a:spcPct val="90000"/>
              </a:lnSpc>
              <a:defRPr/>
            </a:pPr>
            <a:r>
              <a:rPr lang="es-AR" sz="1800" b="1" dirty="0" smtClean="0">
                <a:solidFill>
                  <a:srgbClr val="FFFF01"/>
                </a:solidFill>
              </a:rPr>
              <a:t>EXTINCIÓN POR VENCIMIENTO DEL PLAZO</a:t>
            </a:r>
          </a:p>
          <a:p>
            <a:pPr algn="l" eaLnBrk="1" hangingPunct="1">
              <a:lnSpc>
                <a:spcPct val="90000"/>
              </a:lnSpc>
              <a:buFontTx/>
              <a:buNone/>
              <a:defRPr/>
            </a:pPr>
            <a:endParaRPr lang="es-AR" sz="1800" b="1" dirty="0" smtClean="0">
              <a:solidFill>
                <a:schemeClr val="hlink"/>
              </a:solidFill>
            </a:endParaRPr>
          </a:p>
          <a:p>
            <a:pPr algn="l" eaLnBrk="1" hangingPunct="1">
              <a:defRPr/>
            </a:pPr>
            <a:r>
              <a:rPr lang="es-AR" sz="1800" b="1" dirty="0" smtClean="0">
                <a:solidFill>
                  <a:srgbClr val="00FFCC"/>
                </a:solidFill>
              </a:rPr>
              <a:t>Art. 250 - </a:t>
            </a:r>
            <a:r>
              <a:rPr lang="es-AR" sz="1800" dirty="0" smtClean="0"/>
              <a:t>Cuando la extinción del contrato se produjera por vencimiento del plazo asignado al mismo, mediando preaviso y estando el contrato íntegramente cumplido, se estará a lo dispuesto en el artículo 95, segundo párrafo de esta ley, siendo el trabajador acreedor a la indemnización prevista en el artículo 247, siempre que el tiempo del contrato no haya sido inferior a 1 (un) año.</a:t>
            </a:r>
          </a:p>
          <a:p>
            <a:pPr algn="l" eaLnBrk="1" hangingPunct="1">
              <a:lnSpc>
                <a:spcPct val="90000"/>
              </a:lnSpc>
              <a:buFontTx/>
              <a:buNone/>
              <a:defRPr/>
            </a:pPr>
            <a:endParaRPr lang="en-US"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105635963"/>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a:extLst/>
        </p:spPr>
        <p:txBody>
          <a:bodyPr/>
          <a:lstStyle/>
          <a:p>
            <a:pPr eaLnBrk="1" hangingPunct="1">
              <a:defRPr/>
            </a:pPr>
            <a:endParaRPr lang="en-US" sz="2400" b="1" dirty="0" smtClean="0"/>
          </a:p>
        </p:txBody>
      </p:sp>
      <p:sp>
        <p:nvSpPr>
          <p:cNvPr id="67587" name="Rectangle 3"/>
          <p:cNvSpPr>
            <a:spLocks noGrp="1" noChangeArrowheads="1"/>
          </p:cNvSpPr>
          <p:nvPr>
            <p:ph type="subTitle" idx="1"/>
          </p:nvPr>
        </p:nvSpPr>
        <p:spPr>
          <a:xfrm>
            <a:off x="685800" y="1371600"/>
            <a:ext cx="7772400" cy="4876800"/>
          </a:xfrm>
          <a:extLst/>
        </p:spPr>
        <p:txBody>
          <a:bodyPr/>
          <a:lstStyle/>
          <a:p>
            <a:pPr eaLnBrk="1" hangingPunct="1">
              <a:defRPr/>
            </a:pPr>
            <a:endParaRPr lang="es-AR" b="1" dirty="0" smtClean="0"/>
          </a:p>
          <a:p>
            <a:pPr eaLnBrk="1" hangingPunct="1">
              <a:defRPr/>
            </a:pPr>
            <a:endParaRPr lang="es-AR" b="1" dirty="0" smtClean="0"/>
          </a:p>
          <a:p>
            <a:pPr eaLnBrk="1" hangingPunct="1">
              <a:defRPr/>
            </a:pPr>
            <a:endParaRPr lang="es-AR" b="1" dirty="0"/>
          </a:p>
          <a:p>
            <a:pPr eaLnBrk="1" hangingPunct="1">
              <a:defRPr/>
            </a:pPr>
            <a:r>
              <a:rPr lang="es-AR" sz="2800" b="1" dirty="0" smtClean="0">
                <a:solidFill>
                  <a:srgbClr val="00FF00"/>
                </a:solidFill>
                <a:latin typeface="Papyrus" pitchFamily="66" charset="0"/>
              </a:rPr>
              <a:t>CONTRATO A TIEMPO PARCIAL</a:t>
            </a:r>
          </a:p>
          <a:p>
            <a:pPr eaLnBrk="1" hangingPunct="1">
              <a:defRPr/>
            </a:pPr>
            <a:endParaRPr lang="es-AR" b="1"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4116950474"/>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endParaRPr lang="en-US" sz="2400" b="1" dirty="0" smtClean="0"/>
          </a:p>
        </p:txBody>
      </p:sp>
      <p:sp>
        <p:nvSpPr>
          <p:cNvPr id="9219" name="Rectangle 3"/>
          <p:cNvSpPr>
            <a:spLocks noGrp="1" noChangeArrowheads="1"/>
          </p:cNvSpPr>
          <p:nvPr>
            <p:ph type="subTitle" idx="1"/>
          </p:nvPr>
        </p:nvSpPr>
        <p:spPr>
          <a:xfrm>
            <a:off x="685800" y="1371600"/>
            <a:ext cx="7772400" cy="4876800"/>
          </a:xfrm>
          <a:extLst/>
        </p:spPr>
        <p:txBody>
          <a:bodyPr/>
          <a:lstStyle/>
          <a:p>
            <a:pPr algn="l" eaLnBrk="1" hangingPunct="1">
              <a:lnSpc>
                <a:spcPct val="80000"/>
              </a:lnSpc>
              <a:defRPr/>
            </a:pPr>
            <a:r>
              <a:rPr lang="en-US" sz="2000" b="1" dirty="0" smtClean="0">
                <a:solidFill>
                  <a:srgbClr val="00FF00"/>
                </a:solidFill>
              </a:rPr>
              <a:t>CONTRATO A TIEMPO PARCIAL</a:t>
            </a:r>
          </a:p>
          <a:p>
            <a:pPr algn="l" eaLnBrk="1" hangingPunct="1">
              <a:lnSpc>
                <a:spcPct val="80000"/>
              </a:lnSpc>
              <a:defRPr/>
            </a:pPr>
            <a:endParaRPr lang="en-US" sz="2000" b="1" dirty="0">
              <a:solidFill>
                <a:srgbClr val="00FFCC"/>
              </a:solidFill>
            </a:endParaRPr>
          </a:p>
          <a:p>
            <a:pPr algn="l" eaLnBrk="1" hangingPunct="1">
              <a:lnSpc>
                <a:spcPct val="80000"/>
              </a:lnSpc>
              <a:defRPr/>
            </a:pPr>
            <a:r>
              <a:rPr lang="en-US" sz="2000" b="1" dirty="0" smtClean="0">
                <a:solidFill>
                  <a:srgbClr val="00FFCC"/>
                </a:solidFill>
              </a:rPr>
              <a:t>Art. 92 </a:t>
            </a:r>
            <a:r>
              <a:rPr lang="en-US" sz="2000" b="1" dirty="0" err="1" smtClean="0">
                <a:solidFill>
                  <a:srgbClr val="00FFCC"/>
                </a:solidFill>
              </a:rPr>
              <a:t>ter</a:t>
            </a:r>
            <a:r>
              <a:rPr lang="en-US" sz="2000" b="1" dirty="0" smtClean="0">
                <a:solidFill>
                  <a:srgbClr val="00FFCC"/>
                </a:solidFill>
              </a:rPr>
              <a:t> - LCT</a:t>
            </a:r>
          </a:p>
          <a:p>
            <a:pPr algn="l" eaLnBrk="1" hangingPunct="1">
              <a:lnSpc>
                <a:spcPct val="80000"/>
              </a:lnSpc>
              <a:defRPr/>
            </a:pPr>
            <a:r>
              <a:rPr lang="en-US" sz="2000" dirty="0" smtClean="0"/>
              <a:t>1. El </a:t>
            </a:r>
            <a:r>
              <a:rPr lang="en-US" sz="2000" dirty="0" err="1" smtClean="0"/>
              <a:t>contrato</a:t>
            </a:r>
            <a:r>
              <a:rPr lang="en-US" sz="2000" dirty="0" smtClean="0"/>
              <a:t> de </a:t>
            </a:r>
            <a:r>
              <a:rPr lang="en-US" sz="2000" dirty="0" err="1" smtClean="0"/>
              <a:t>trabajo</a:t>
            </a:r>
            <a:r>
              <a:rPr lang="en-US" sz="2000" dirty="0" smtClean="0"/>
              <a:t> a </a:t>
            </a:r>
            <a:r>
              <a:rPr lang="en-US" sz="2000" dirty="0" err="1" smtClean="0"/>
              <a:t>tiempo</a:t>
            </a:r>
            <a:r>
              <a:rPr lang="en-US" sz="2000" dirty="0" smtClean="0"/>
              <a:t> </a:t>
            </a:r>
            <a:r>
              <a:rPr lang="en-US" sz="2000" dirty="0" err="1" smtClean="0"/>
              <a:t>parcial</a:t>
            </a:r>
            <a:r>
              <a:rPr lang="en-US" sz="2000" dirty="0" smtClean="0"/>
              <a:t> </a:t>
            </a:r>
            <a:r>
              <a:rPr lang="en-US" sz="2000" dirty="0" err="1" smtClean="0"/>
              <a:t>es</a:t>
            </a:r>
            <a:r>
              <a:rPr lang="en-US" sz="2000" dirty="0" smtClean="0"/>
              <a:t> </a:t>
            </a:r>
            <a:r>
              <a:rPr lang="en-US" sz="2000" dirty="0" err="1" smtClean="0"/>
              <a:t>aquel</a:t>
            </a:r>
            <a:r>
              <a:rPr lang="en-US" sz="2000" dirty="0" smtClean="0"/>
              <a:t> en </a:t>
            </a:r>
            <a:r>
              <a:rPr lang="en-US" sz="2000" dirty="0" err="1" smtClean="0"/>
              <a:t>virtud</a:t>
            </a:r>
            <a:r>
              <a:rPr lang="en-US" sz="2000" dirty="0" smtClean="0"/>
              <a:t> del </a:t>
            </a:r>
            <a:r>
              <a:rPr lang="en-US" sz="2000" dirty="0" err="1" smtClean="0"/>
              <a:t>cual</a:t>
            </a:r>
            <a:r>
              <a:rPr lang="en-US" sz="2000" dirty="0" smtClean="0"/>
              <a:t> el </a:t>
            </a:r>
            <a:r>
              <a:rPr lang="en-US" sz="2000" dirty="0" err="1" smtClean="0"/>
              <a:t>trabajador</a:t>
            </a:r>
            <a:r>
              <a:rPr lang="en-US" sz="2000" dirty="0" smtClean="0"/>
              <a:t> se </a:t>
            </a:r>
            <a:r>
              <a:rPr lang="en-US" sz="2000" dirty="0" err="1" smtClean="0"/>
              <a:t>obliga</a:t>
            </a:r>
            <a:r>
              <a:rPr lang="en-US" sz="2000" dirty="0" smtClean="0"/>
              <a:t> a </a:t>
            </a:r>
            <a:r>
              <a:rPr lang="en-US" sz="2000" dirty="0" err="1" smtClean="0"/>
              <a:t>prestar</a:t>
            </a:r>
            <a:r>
              <a:rPr lang="en-US" sz="2000" dirty="0" smtClean="0"/>
              <a:t> </a:t>
            </a:r>
            <a:r>
              <a:rPr lang="en-US" sz="2000" dirty="0" err="1" smtClean="0"/>
              <a:t>servicios</a:t>
            </a:r>
            <a:r>
              <a:rPr lang="en-US" sz="2000" dirty="0" smtClean="0"/>
              <a:t> </a:t>
            </a:r>
            <a:r>
              <a:rPr lang="en-US" sz="2000" dirty="0" err="1" smtClean="0"/>
              <a:t>durante</a:t>
            </a:r>
            <a:r>
              <a:rPr lang="en-US" sz="2000" dirty="0" smtClean="0"/>
              <a:t> un </a:t>
            </a:r>
            <a:r>
              <a:rPr lang="en-US" sz="2000" dirty="0" err="1" smtClean="0"/>
              <a:t>determinado</a:t>
            </a:r>
            <a:r>
              <a:rPr lang="en-US" sz="2000" dirty="0" smtClean="0"/>
              <a:t> </a:t>
            </a:r>
            <a:r>
              <a:rPr lang="en-US" sz="2000" dirty="0" err="1" smtClean="0"/>
              <a:t>número</a:t>
            </a:r>
            <a:r>
              <a:rPr lang="en-US" sz="2000" dirty="0" smtClean="0"/>
              <a:t> de </a:t>
            </a:r>
            <a:r>
              <a:rPr lang="en-US" sz="2000" b="1" u="sng" dirty="0" err="1" smtClean="0">
                <a:solidFill>
                  <a:srgbClr val="FFFF00"/>
                </a:solidFill>
              </a:rPr>
              <a:t>horas</a:t>
            </a:r>
            <a:r>
              <a:rPr lang="en-US" sz="2000" b="1" u="sng" dirty="0" smtClean="0">
                <a:solidFill>
                  <a:srgbClr val="FFFF00"/>
                </a:solidFill>
              </a:rPr>
              <a:t> al </a:t>
            </a:r>
            <a:r>
              <a:rPr lang="en-US" sz="2000" b="1" u="sng" dirty="0" err="1" smtClean="0">
                <a:solidFill>
                  <a:srgbClr val="FFFF00"/>
                </a:solidFill>
              </a:rPr>
              <a:t>día</a:t>
            </a:r>
            <a:r>
              <a:rPr lang="en-US" sz="2000" b="1" u="sng" dirty="0" smtClean="0">
                <a:solidFill>
                  <a:srgbClr val="FFFF00"/>
                </a:solidFill>
              </a:rPr>
              <a:t> o a la </a:t>
            </a:r>
            <a:r>
              <a:rPr lang="en-US" sz="2000" b="1" u="sng" dirty="0" err="1" smtClean="0">
                <a:solidFill>
                  <a:srgbClr val="FFFF00"/>
                </a:solidFill>
              </a:rPr>
              <a:t>semana</a:t>
            </a:r>
            <a:r>
              <a:rPr lang="en-US" sz="2000" dirty="0" smtClean="0">
                <a:solidFill>
                  <a:srgbClr val="FFFF00"/>
                </a:solidFill>
              </a:rPr>
              <a:t>, </a:t>
            </a:r>
            <a:r>
              <a:rPr lang="en-US" sz="2000" dirty="0" err="1" smtClean="0"/>
              <a:t>inferiores</a:t>
            </a:r>
            <a:r>
              <a:rPr lang="en-US" sz="2000" dirty="0" smtClean="0"/>
              <a:t> a </a:t>
            </a:r>
            <a:r>
              <a:rPr lang="en-US" sz="2000" dirty="0" err="1" smtClean="0"/>
              <a:t>las</a:t>
            </a:r>
            <a:r>
              <a:rPr lang="en-US" sz="2000" dirty="0" smtClean="0"/>
              <a:t> dos </a:t>
            </a:r>
            <a:r>
              <a:rPr lang="en-US" sz="2000" dirty="0" err="1" smtClean="0"/>
              <a:t>terceras</a:t>
            </a:r>
            <a:r>
              <a:rPr lang="en-US" sz="2000" dirty="0" smtClean="0"/>
              <a:t> (2/3) </a:t>
            </a:r>
            <a:r>
              <a:rPr lang="en-US" sz="2000" dirty="0" err="1" smtClean="0"/>
              <a:t>partes</a:t>
            </a:r>
            <a:r>
              <a:rPr lang="en-US" sz="2000" dirty="0" smtClean="0"/>
              <a:t> de la </a:t>
            </a:r>
            <a:r>
              <a:rPr lang="en-US" sz="2000" dirty="0" err="1" smtClean="0"/>
              <a:t>jornada</a:t>
            </a:r>
            <a:r>
              <a:rPr lang="en-US" sz="2000" dirty="0" smtClean="0"/>
              <a:t> habitual de la </a:t>
            </a:r>
            <a:r>
              <a:rPr lang="en-US" sz="2000" dirty="0" err="1" smtClean="0"/>
              <a:t>actividad</a:t>
            </a:r>
            <a:r>
              <a:rPr lang="en-US" sz="2000" dirty="0" smtClean="0"/>
              <a:t>. En </a:t>
            </a:r>
            <a:r>
              <a:rPr lang="en-US" sz="2000" dirty="0" err="1" smtClean="0"/>
              <a:t>este</a:t>
            </a:r>
            <a:r>
              <a:rPr lang="en-US" sz="2000" dirty="0" smtClean="0"/>
              <a:t> </a:t>
            </a:r>
            <a:r>
              <a:rPr lang="en-US" sz="2000" dirty="0" err="1" smtClean="0"/>
              <a:t>caso</a:t>
            </a:r>
            <a:r>
              <a:rPr lang="en-US" sz="2000" dirty="0" smtClean="0"/>
              <a:t> la </a:t>
            </a:r>
            <a:r>
              <a:rPr lang="en-US" sz="2000" dirty="0" err="1" smtClean="0"/>
              <a:t>remuneración</a:t>
            </a:r>
            <a:r>
              <a:rPr lang="en-US" sz="2000" dirty="0" smtClean="0"/>
              <a:t> no </a:t>
            </a:r>
            <a:r>
              <a:rPr lang="en-US" sz="2000" dirty="0" err="1" smtClean="0"/>
              <a:t>podrá</a:t>
            </a:r>
            <a:r>
              <a:rPr lang="en-US" sz="2000" dirty="0" smtClean="0"/>
              <a:t> </a:t>
            </a:r>
            <a:r>
              <a:rPr lang="en-US" sz="2000" dirty="0" err="1" smtClean="0"/>
              <a:t>ser</a:t>
            </a:r>
            <a:r>
              <a:rPr lang="en-US" sz="2000" dirty="0" smtClean="0"/>
              <a:t> inferior a la </a:t>
            </a:r>
            <a:r>
              <a:rPr lang="en-US" sz="2000" dirty="0" err="1" smtClean="0"/>
              <a:t>proporcional</a:t>
            </a:r>
            <a:r>
              <a:rPr lang="en-US" sz="2000" dirty="0" smtClean="0"/>
              <a:t> </a:t>
            </a:r>
            <a:r>
              <a:rPr lang="en-US" sz="2000" dirty="0" err="1" smtClean="0"/>
              <a:t>que</a:t>
            </a:r>
            <a:r>
              <a:rPr lang="en-US" sz="2000" dirty="0" smtClean="0"/>
              <a:t> le </a:t>
            </a:r>
            <a:r>
              <a:rPr lang="en-US" sz="2000" dirty="0" err="1" smtClean="0"/>
              <a:t>corresponda</a:t>
            </a:r>
            <a:r>
              <a:rPr lang="en-US" sz="2000" dirty="0" smtClean="0"/>
              <a:t> a un </a:t>
            </a:r>
            <a:r>
              <a:rPr lang="en-US" sz="2000" dirty="0" err="1" smtClean="0"/>
              <a:t>trabajador</a:t>
            </a:r>
            <a:r>
              <a:rPr lang="en-US" sz="2000" dirty="0" smtClean="0"/>
              <a:t> a </a:t>
            </a:r>
            <a:r>
              <a:rPr lang="en-US" sz="2000" dirty="0" err="1" smtClean="0"/>
              <a:t>tiempo</a:t>
            </a:r>
            <a:r>
              <a:rPr lang="en-US" sz="2000" dirty="0" smtClean="0"/>
              <a:t> </a:t>
            </a:r>
            <a:r>
              <a:rPr lang="en-US" sz="2000" dirty="0" err="1" smtClean="0"/>
              <a:t>completo</a:t>
            </a:r>
            <a:r>
              <a:rPr lang="en-US" sz="2000" dirty="0" smtClean="0"/>
              <a:t>, </a:t>
            </a:r>
            <a:r>
              <a:rPr lang="en-US" sz="2000" dirty="0" err="1" smtClean="0"/>
              <a:t>establecida</a:t>
            </a:r>
            <a:r>
              <a:rPr lang="en-US" sz="2000" dirty="0" smtClean="0"/>
              <a:t> </a:t>
            </a:r>
            <a:r>
              <a:rPr lang="en-US" sz="2000" dirty="0" err="1" smtClean="0"/>
              <a:t>por</a:t>
            </a:r>
            <a:r>
              <a:rPr lang="en-US" sz="2000" dirty="0" smtClean="0"/>
              <a:t> ley o </a:t>
            </a:r>
            <a:r>
              <a:rPr lang="en-US" sz="2000" dirty="0" err="1" smtClean="0"/>
              <a:t>convenio</a:t>
            </a:r>
            <a:r>
              <a:rPr lang="en-US" sz="2000" dirty="0" smtClean="0"/>
              <a:t> </a:t>
            </a:r>
            <a:r>
              <a:rPr lang="en-US" sz="2000" dirty="0" err="1" smtClean="0"/>
              <a:t>colectivo</a:t>
            </a:r>
            <a:r>
              <a:rPr lang="en-US" sz="2000" dirty="0" smtClean="0"/>
              <a:t>, de la </a:t>
            </a:r>
            <a:r>
              <a:rPr lang="en-US" sz="2000" dirty="0" err="1" smtClean="0"/>
              <a:t>misma</a:t>
            </a:r>
            <a:r>
              <a:rPr lang="en-US" sz="2000" dirty="0" smtClean="0"/>
              <a:t> </a:t>
            </a:r>
            <a:r>
              <a:rPr lang="en-US" sz="2000" dirty="0" err="1" smtClean="0"/>
              <a:t>categoría</a:t>
            </a:r>
            <a:r>
              <a:rPr lang="en-US" sz="2000" dirty="0" smtClean="0"/>
              <a:t> o </a:t>
            </a:r>
            <a:r>
              <a:rPr lang="en-US" sz="2000" dirty="0" err="1" smtClean="0"/>
              <a:t>puesto</a:t>
            </a:r>
            <a:r>
              <a:rPr lang="en-US" sz="2000" dirty="0" smtClean="0"/>
              <a:t> de </a:t>
            </a:r>
            <a:r>
              <a:rPr lang="en-US" sz="2000" dirty="0" err="1" smtClean="0"/>
              <a:t>trabajo</a:t>
            </a:r>
            <a:r>
              <a:rPr lang="en-US" sz="2000" dirty="0" smtClean="0"/>
              <a:t>. </a:t>
            </a:r>
            <a:r>
              <a:rPr lang="en-US" sz="2000" b="1" u="sng" dirty="0" smtClean="0">
                <a:solidFill>
                  <a:srgbClr val="FFFF00"/>
                </a:solidFill>
              </a:rPr>
              <a:t>Si la </a:t>
            </a:r>
            <a:r>
              <a:rPr lang="en-US" sz="2000" b="1" u="sng" dirty="0" err="1" smtClean="0">
                <a:solidFill>
                  <a:srgbClr val="FFFF00"/>
                </a:solidFill>
              </a:rPr>
              <a:t>jornada</a:t>
            </a:r>
            <a:r>
              <a:rPr lang="en-US" sz="2000" b="1" u="sng" dirty="0" smtClean="0">
                <a:solidFill>
                  <a:srgbClr val="FFFF00"/>
                </a:solidFill>
              </a:rPr>
              <a:t> </a:t>
            </a:r>
            <a:r>
              <a:rPr lang="en-US" sz="2000" b="1" u="sng" dirty="0" err="1" smtClean="0">
                <a:solidFill>
                  <a:srgbClr val="FFFF00"/>
                </a:solidFill>
              </a:rPr>
              <a:t>pactada</a:t>
            </a:r>
            <a:r>
              <a:rPr lang="en-US" sz="2000" b="1" u="sng" dirty="0" smtClean="0">
                <a:solidFill>
                  <a:srgbClr val="FFFF00"/>
                </a:solidFill>
              </a:rPr>
              <a:t> </a:t>
            </a:r>
            <a:r>
              <a:rPr lang="en-US" sz="2000" b="1" u="sng" dirty="0" err="1" smtClean="0">
                <a:solidFill>
                  <a:srgbClr val="FFFF00"/>
                </a:solidFill>
              </a:rPr>
              <a:t>supera</a:t>
            </a:r>
            <a:r>
              <a:rPr lang="en-US" sz="2000" b="1" u="sng" dirty="0" smtClean="0">
                <a:solidFill>
                  <a:srgbClr val="FFFF00"/>
                </a:solidFill>
              </a:rPr>
              <a:t> </a:t>
            </a:r>
            <a:r>
              <a:rPr lang="en-US" sz="2000" b="1" u="sng" dirty="0" err="1" smtClean="0">
                <a:solidFill>
                  <a:srgbClr val="FFFF00"/>
                </a:solidFill>
              </a:rPr>
              <a:t>esa</a:t>
            </a:r>
            <a:r>
              <a:rPr lang="en-US" sz="2000" b="1" u="sng" dirty="0" smtClean="0">
                <a:solidFill>
                  <a:srgbClr val="FFFF00"/>
                </a:solidFill>
              </a:rPr>
              <a:t> </a:t>
            </a:r>
            <a:r>
              <a:rPr lang="en-US" sz="2000" b="1" u="sng" dirty="0" err="1" smtClean="0">
                <a:solidFill>
                  <a:srgbClr val="FFFF00"/>
                </a:solidFill>
              </a:rPr>
              <a:t>proporción</a:t>
            </a:r>
            <a:r>
              <a:rPr lang="en-US" sz="2000" b="1" u="sng" dirty="0" smtClean="0">
                <a:solidFill>
                  <a:srgbClr val="FFFF00"/>
                </a:solidFill>
              </a:rPr>
              <a:t>, el </a:t>
            </a:r>
            <a:r>
              <a:rPr lang="en-US" sz="2000" b="1" u="sng" dirty="0" err="1" smtClean="0">
                <a:solidFill>
                  <a:srgbClr val="FFFF00"/>
                </a:solidFill>
              </a:rPr>
              <a:t>empleador</a:t>
            </a:r>
            <a:r>
              <a:rPr lang="en-US" sz="2000" b="1" u="sng" dirty="0" smtClean="0">
                <a:solidFill>
                  <a:srgbClr val="FFFF00"/>
                </a:solidFill>
              </a:rPr>
              <a:t> </a:t>
            </a:r>
            <a:r>
              <a:rPr lang="en-US" sz="2000" b="1" u="sng" dirty="0" err="1" smtClean="0">
                <a:solidFill>
                  <a:srgbClr val="FFFF00"/>
                </a:solidFill>
              </a:rPr>
              <a:t>deberá</a:t>
            </a:r>
            <a:r>
              <a:rPr lang="en-US" sz="2000" b="1" u="sng" dirty="0" smtClean="0">
                <a:solidFill>
                  <a:srgbClr val="FFFF00"/>
                </a:solidFill>
              </a:rPr>
              <a:t> </a:t>
            </a:r>
            <a:r>
              <a:rPr lang="en-US" sz="2000" b="1" u="sng" dirty="0" err="1" smtClean="0">
                <a:solidFill>
                  <a:srgbClr val="FFFF00"/>
                </a:solidFill>
              </a:rPr>
              <a:t>abonar</a:t>
            </a:r>
            <a:r>
              <a:rPr lang="en-US" sz="2000" b="1" u="sng" dirty="0" smtClean="0">
                <a:solidFill>
                  <a:srgbClr val="FFFF00"/>
                </a:solidFill>
              </a:rPr>
              <a:t> la </a:t>
            </a:r>
            <a:r>
              <a:rPr lang="en-US" sz="2000" b="1" u="sng" dirty="0" err="1" smtClean="0">
                <a:solidFill>
                  <a:srgbClr val="FFFF00"/>
                </a:solidFill>
              </a:rPr>
              <a:t>remuneración</a:t>
            </a:r>
            <a:r>
              <a:rPr lang="en-US" sz="2000" b="1" u="sng" dirty="0" smtClean="0">
                <a:solidFill>
                  <a:srgbClr val="FFFF00"/>
                </a:solidFill>
              </a:rPr>
              <a:t> </a:t>
            </a:r>
            <a:r>
              <a:rPr lang="en-US" sz="2000" b="1" u="sng" dirty="0" err="1" smtClean="0">
                <a:solidFill>
                  <a:srgbClr val="FFFF00"/>
                </a:solidFill>
              </a:rPr>
              <a:t>correspondiente</a:t>
            </a:r>
            <a:r>
              <a:rPr lang="en-US" sz="2000" b="1" u="sng" dirty="0" smtClean="0">
                <a:solidFill>
                  <a:srgbClr val="FFFF00"/>
                </a:solidFill>
              </a:rPr>
              <a:t> a un </a:t>
            </a:r>
            <a:r>
              <a:rPr lang="en-US" sz="2000" b="1" u="sng" dirty="0" err="1" smtClean="0">
                <a:solidFill>
                  <a:srgbClr val="FFFF00"/>
                </a:solidFill>
              </a:rPr>
              <a:t>trabajador</a:t>
            </a:r>
            <a:r>
              <a:rPr lang="en-US" sz="2000" b="1" u="sng" dirty="0" smtClean="0">
                <a:solidFill>
                  <a:srgbClr val="FFFF00"/>
                </a:solidFill>
              </a:rPr>
              <a:t> de </a:t>
            </a:r>
            <a:r>
              <a:rPr lang="en-US" sz="2000" b="1" u="sng" dirty="0" err="1" smtClean="0">
                <a:solidFill>
                  <a:srgbClr val="FFFF00"/>
                </a:solidFill>
              </a:rPr>
              <a:t>jornada</a:t>
            </a:r>
            <a:r>
              <a:rPr lang="en-US" sz="2000" b="1" u="sng" dirty="0" smtClean="0">
                <a:solidFill>
                  <a:srgbClr val="FFFF00"/>
                </a:solidFill>
              </a:rPr>
              <a:t> </a:t>
            </a:r>
            <a:r>
              <a:rPr lang="en-US" sz="2000" b="1" u="sng" dirty="0" err="1" smtClean="0">
                <a:solidFill>
                  <a:srgbClr val="FFFF00"/>
                </a:solidFill>
              </a:rPr>
              <a:t>completa</a:t>
            </a:r>
            <a:r>
              <a:rPr lang="en-US" sz="2000" b="1" u="sng" dirty="0" smtClean="0">
                <a:solidFill>
                  <a:srgbClr val="FFFF00"/>
                </a:solidFill>
              </a:rPr>
              <a:t>.</a:t>
            </a:r>
            <a:endParaRPr lang="es-AR" sz="2000" b="1" u="sng" dirty="0" smtClean="0">
              <a:solidFill>
                <a:srgbClr val="FFFF00"/>
              </a:solidFill>
            </a:endParaRPr>
          </a:p>
          <a:p>
            <a:pPr algn="l" eaLnBrk="1" hangingPunct="1">
              <a:lnSpc>
                <a:spcPct val="80000"/>
              </a:lnSpc>
              <a:defRPr/>
            </a:pPr>
            <a:endParaRPr lang="es-AR" sz="18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189610606"/>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endParaRPr lang="en-US" sz="2400" b="1" dirty="0" smtClean="0"/>
          </a:p>
        </p:txBody>
      </p:sp>
      <p:sp>
        <p:nvSpPr>
          <p:cNvPr id="10243" name="Rectangle 3"/>
          <p:cNvSpPr>
            <a:spLocks noGrp="1" noChangeArrowheads="1"/>
          </p:cNvSpPr>
          <p:nvPr>
            <p:ph type="subTitle" idx="1"/>
          </p:nvPr>
        </p:nvSpPr>
        <p:spPr>
          <a:xfrm>
            <a:off x="685800" y="1371600"/>
            <a:ext cx="7772400" cy="4876800"/>
          </a:xfrm>
          <a:extLst/>
        </p:spPr>
        <p:txBody>
          <a:bodyPr/>
          <a:lstStyle/>
          <a:p>
            <a:pPr algn="l">
              <a:defRPr/>
            </a:pPr>
            <a:r>
              <a:rPr lang="en-US" sz="2000" b="1" dirty="0">
                <a:solidFill>
                  <a:srgbClr val="00FF00"/>
                </a:solidFill>
                <a:effectLst>
                  <a:outerShdw blurRad="38100" dist="38100" dir="2700000" algn="tl">
                    <a:srgbClr val="000000">
                      <a:alpha val="43137"/>
                    </a:srgbClr>
                  </a:outerShdw>
                </a:effectLst>
              </a:rPr>
              <a:t>CONTRATO A TIEMPO PARCIAL</a:t>
            </a:r>
          </a:p>
          <a:p>
            <a:pPr algn="l" eaLnBrk="1" hangingPunct="1">
              <a:defRPr/>
            </a:pPr>
            <a:endParaRPr lang="en-US" sz="2000" b="1" dirty="0" smtClean="0">
              <a:solidFill>
                <a:schemeClr val="hlink"/>
              </a:solidFill>
              <a:effectLst>
                <a:outerShdw blurRad="38100" dist="38100" dir="2700000" algn="tl">
                  <a:srgbClr val="000000">
                    <a:alpha val="43137"/>
                  </a:srgbClr>
                </a:outerShdw>
              </a:effectLst>
            </a:endParaRPr>
          </a:p>
          <a:p>
            <a:pPr algn="l" eaLnBrk="1" hangingPunct="1">
              <a:defRPr/>
            </a:pPr>
            <a:r>
              <a:rPr lang="en-US" sz="2000" b="1" dirty="0" smtClean="0">
                <a:solidFill>
                  <a:srgbClr val="00FFCC"/>
                </a:solidFill>
                <a:effectLst>
                  <a:outerShdw blurRad="38100" dist="38100" dir="2700000" algn="tl">
                    <a:srgbClr val="000000">
                      <a:alpha val="43137"/>
                    </a:srgbClr>
                  </a:outerShdw>
                </a:effectLst>
              </a:rPr>
              <a:t>Art. 92 </a:t>
            </a:r>
            <a:r>
              <a:rPr lang="en-US" sz="2000" b="1" dirty="0" err="1" smtClean="0">
                <a:solidFill>
                  <a:srgbClr val="00FFCC"/>
                </a:solidFill>
                <a:effectLst>
                  <a:outerShdw blurRad="38100" dist="38100" dir="2700000" algn="tl">
                    <a:srgbClr val="000000">
                      <a:alpha val="43137"/>
                    </a:srgbClr>
                  </a:outerShdw>
                </a:effectLst>
              </a:rPr>
              <a:t>ter</a:t>
            </a:r>
            <a:r>
              <a:rPr lang="en-US" sz="2000" b="1" dirty="0" smtClean="0">
                <a:solidFill>
                  <a:srgbClr val="00FFCC"/>
                </a:solidFill>
                <a:effectLst>
                  <a:outerShdw blurRad="38100" dist="38100" dir="2700000" algn="tl">
                    <a:srgbClr val="000000">
                      <a:alpha val="43137"/>
                    </a:srgbClr>
                  </a:outerShdw>
                </a:effectLst>
              </a:rPr>
              <a:t> - LCT</a:t>
            </a:r>
          </a:p>
          <a:p>
            <a:pPr algn="l" eaLnBrk="1" hangingPunct="1">
              <a:defRPr/>
            </a:pPr>
            <a:r>
              <a:rPr lang="en-US" sz="2000" dirty="0" smtClean="0">
                <a:effectLst>
                  <a:outerShdw blurRad="38100" dist="38100" dir="2700000" algn="tl">
                    <a:srgbClr val="000000">
                      <a:alpha val="43137"/>
                    </a:srgbClr>
                  </a:outerShdw>
                </a:effectLst>
              </a:rPr>
              <a:t>2. Los </a:t>
            </a:r>
            <a:r>
              <a:rPr lang="en-US" sz="2000" dirty="0" err="1" smtClean="0">
                <a:effectLst>
                  <a:outerShdw blurRad="38100" dist="38100" dir="2700000" algn="tl">
                    <a:srgbClr val="000000">
                      <a:alpha val="43137"/>
                    </a:srgbClr>
                  </a:outerShdw>
                </a:effectLst>
              </a:rPr>
              <a:t>trabajadores</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contratados</a:t>
            </a:r>
            <a:r>
              <a:rPr lang="en-US" sz="2000" dirty="0" smtClean="0">
                <a:effectLst>
                  <a:outerShdw blurRad="38100" dist="38100" dir="2700000" algn="tl">
                    <a:srgbClr val="000000">
                      <a:alpha val="43137"/>
                    </a:srgbClr>
                  </a:outerShdw>
                </a:effectLst>
              </a:rPr>
              <a:t> a </a:t>
            </a:r>
            <a:r>
              <a:rPr lang="en-US" sz="2000" dirty="0" err="1" smtClean="0">
                <a:effectLst>
                  <a:outerShdw blurRad="38100" dist="38100" dir="2700000" algn="tl">
                    <a:srgbClr val="000000">
                      <a:alpha val="43137"/>
                    </a:srgbClr>
                  </a:outerShdw>
                </a:effectLst>
              </a:rPr>
              <a:t>tiempo</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parcial</a:t>
            </a:r>
            <a:r>
              <a:rPr lang="en-US" sz="2000" dirty="0" smtClean="0">
                <a:effectLst>
                  <a:outerShdw blurRad="38100" dist="38100" dir="2700000" algn="tl">
                    <a:srgbClr val="000000">
                      <a:alpha val="43137"/>
                    </a:srgbClr>
                  </a:outerShdw>
                </a:effectLst>
              </a:rPr>
              <a:t> no </a:t>
            </a:r>
            <a:r>
              <a:rPr lang="en-US" sz="2000" dirty="0" err="1" smtClean="0">
                <a:effectLst>
                  <a:outerShdw blurRad="38100" dist="38100" dir="2700000" algn="tl">
                    <a:srgbClr val="000000">
                      <a:alpha val="43137"/>
                    </a:srgbClr>
                  </a:outerShdw>
                </a:effectLst>
              </a:rPr>
              <a:t>podrán</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realizar</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horas</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suplementarias</a:t>
            </a:r>
            <a:r>
              <a:rPr lang="en-US" sz="2000" dirty="0" smtClean="0">
                <a:effectLst>
                  <a:outerShdw blurRad="38100" dist="38100" dir="2700000" algn="tl">
                    <a:srgbClr val="000000">
                      <a:alpha val="43137"/>
                    </a:srgbClr>
                  </a:outerShdw>
                </a:effectLst>
              </a:rPr>
              <a:t> o </a:t>
            </a:r>
            <a:r>
              <a:rPr lang="en-US" sz="2000" dirty="0" err="1" smtClean="0">
                <a:effectLst>
                  <a:outerShdw blurRad="38100" dist="38100" dir="2700000" algn="tl">
                    <a:srgbClr val="000000">
                      <a:alpha val="43137"/>
                    </a:srgbClr>
                  </a:outerShdw>
                </a:effectLst>
              </a:rPr>
              <a:t>extraordinarias</a:t>
            </a:r>
            <a:r>
              <a:rPr lang="en-US" sz="2000" dirty="0" smtClean="0">
                <a:effectLst>
                  <a:outerShdw blurRad="38100" dist="38100" dir="2700000" algn="tl">
                    <a:srgbClr val="000000">
                      <a:alpha val="43137"/>
                    </a:srgbClr>
                  </a:outerShdw>
                </a:effectLst>
              </a:rPr>
              <a:t>, salvo el </a:t>
            </a:r>
            <a:r>
              <a:rPr lang="en-US" sz="2000" dirty="0" err="1" smtClean="0">
                <a:effectLst>
                  <a:outerShdw blurRad="38100" dist="38100" dir="2700000" algn="tl">
                    <a:srgbClr val="000000">
                      <a:alpha val="43137"/>
                    </a:srgbClr>
                  </a:outerShdw>
                </a:effectLst>
              </a:rPr>
              <a:t>caso</a:t>
            </a:r>
            <a:r>
              <a:rPr lang="en-US" sz="2000" dirty="0" smtClean="0">
                <a:effectLst>
                  <a:outerShdw blurRad="38100" dist="38100" dir="2700000" algn="tl">
                    <a:srgbClr val="000000">
                      <a:alpha val="43137"/>
                    </a:srgbClr>
                  </a:outerShdw>
                </a:effectLst>
              </a:rPr>
              <a:t> del </a:t>
            </a:r>
            <a:r>
              <a:rPr lang="en-US" sz="2000" dirty="0" err="1" smtClean="0">
                <a:effectLst>
                  <a:outerShdw blurRad="38100" dist="38100" dir="2700000" algn="tl">
                    <a:srgbClr val="000000">
                      <a:alpha val="43137"/>
                    </a:srgbClr>
                  </a:outerShdw>
                </a:effectLst>
              </a:rPr>
              <a:t>artículo</a:t>
            </a:r>
            <a:r>
              <a:rPr lang="en-US" sz="2000" dirty="0" smtClean="0">
                <a:effectLst>
                  <a:outerShdw blurRad="38100" dist="38100" dir="2700000" algn="tl">
                    <a:srgbClr val="000000">
                      <a:alpha val="43137"/>
                    </a:srgbClr>
                  </a:outerShdw>
                </a:effectLst>
              </a:rPr>
              <a:t> 89 de la </a:t>
            </a:r>
            <a:r>
              <a:rPr lang="en-US" sz="2000" dirty="0" err="1" smtClean="0">
                <a:effectLst>
                  <a:outerShdw blurRad="38100" dist="38100" dir="2700000" algn="tl">
                    <a:srgbClr val="000000">
                      <a:alpha val="43137"/>
                    </a:srgbClr>
                  </a:outerShdw>
                </a:effectLst>
              </a:rPr>
              <a:t>presente</a:t>
            </a:r>
            <a:r>
              <a:rPr lang="en-US" sz="2000" dirty="0" smtClean="0">
                <a:effectLst>
                  <a:outerShdw blurRad="38100" dist="38100" dir="2700000" algn="tl">
                    <a:srgbClr val="000000">
                      <a:alpha val="43137"/>
                    </a:srgbClr>
                  </a:outerShdw>
                </a:effectLst>
              </a:rPr>
              <a:t> ley. </a:t>
            </a:r>
            <a:r>
              <a:rPr lang="en-US" sz="2000" b="1" dirty="0" smtClean="0">
                <a:solidFill>
                  <a:srgbClr val="FFFF00"/>
                </a:solidFill>
                <a:effectLst>
                  <a:outerShdw blurRad="38100" dist="38100" dir="2700000" algn="tl">
                    <a:srgbClr val="000000">
                      <a:alpha val="43137"/>
                    </a:srgbClr>
                  </a:outerShdw>
                </a:effectLst>
              </a:rPr>
              <a:t>La </a:t>
            </a:r>
            <a:r>
              <a:rPr lang="en-US" sz="2000" b="1" dirty="0" err="1" smtClean="0">
                <a:solidFill>
                  <a:srgbClr val="FFFF00"/>
                </a:solidFill>
                <a:effectLst>
                  <a:outerShdw blurRad="38100" dist="38100" dir="2700000" algn="tl">
                    <a:srgbClr val="000000">
                      <a:alpha val="43137"/>
                    </a:srgbClr>
                  </a:outerShdw>
                </a:effectLst>
              </a:rPr>
              <a:t>violación</a:t>
            </a:r>
            <a:r>
              <a:rPr lang="en-US" sz="2000" b="1" dirty="0" smtClean="0">
                <a:solidFill>
                  <a:srgbClr val="FFFF00"/>
                </a:solidFill>
                <a:effectLst>
                  <a:outerShdw blurRad="38100" dist="38100" dir="2700000" algn="tl">
                    <a:srgbClr val="000000">
                      <a:alpha val="43137"/>
                    </a:srgbClr>
                  </a:outerShdw>
                </a:effectLst>
              </a:rPr>
              <a:t> del </a:t>
            </a:r>
            <a:r>
              <a:rPr lang="en-US" sz="2000" b="1" dirty="0" err="1" smtClean="0">
                <a:solidFill>
                  <a:srgbClr val="FFFF00"/>
                </a:solidFill>
                <a:effectLst>
                  <a:outerShdw blurRad="38100" dist="38100" dir="2700000" algn="tl">
                    <a:srgbClr val="000000">
                      <a:alpha val="43137"/>
                    </a:srgbClr>
                  </a:outerShdw>
                </a:effectLst>
              </a:rPr>
              <a:t>límite</a:t>
            </a:r>
            <a:r>
              <a:rPr lang="en-US" sz="2000" b="1" dirty="0" smtClean="0">
                <a:solidFill>
                  <a:srgbClr val="FFFF00"/>
                </a:solidFill>
                <a:effectLst>
                  <a:outerShdw blurRad="38100" dist="38100" dir="2700000" algn="tl">
                    <a:srgbClr val="000000">
                      <a:alpha val="43137"/>
                    </a:srgbClr>
                  </a:outerShdw>
                </a:effectLst>
              </a:rPr>
              <a:t> de </a:t>
            </a:r>
            <a:r>
              <a:rPr lang="en-US" sz="2000" b="1" dirty="0" err="1" smtClean="0">
                <a:solidFill>
                  <a:srgbClr val="FFFF00"/>
                </a:solidFill>
                <a:effectLst>
                  <a:outerShdw blurRad="38100" dist="38100" dir="2700000" algn="tl">
                    <a:srgbClr val="000000">
                      <a:alpha val="43137"/>
                    </a:srgbClr>
                  </a:outerShdw>
                </a:effectLst>
              </a:rPr>
              <a:t>jornada</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establecido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para</a:t>
            </a:r>
            <a:r>
              <a:rPr lang="en-US" sz="2000" b="1" dirty="0" smtClean="0">
                <a:solidFill>
                  <a:srgbClr val="FFFF00"/>
                </a:solidFill>
                <a:effectLst>
                  <a:outerShdw blurRad="38100" dist="38100" dir="2700000" algn="tl">
                    <a:srgbClr val="000000">
                      <a:alpha val="43137"/>
                    </a:srgbClr>
                  </a:outerShdw>
                </a:effectLst>
              </a:rPr>
              <a:t> el </a:t>
            </a:r>
            <a:r>
              <a:rPr lang="en-US" sz="2000" b="1" dirty="0" err="1" smtClean="0">
                <a:solidFill>
                  <a:srgbClr val="FFFF00"/>
                </a:solidFill>
                <a:effectLst>
                  <a:outerShdw blurRad="38100" dist="38100" dir="2700000" algn="tl">
                    <a:srgbClr val="000000">
                      <a:alpha val="43137"/>
                    </a:srgbClr>
                  </a:outerShdw>
                </a:effectLst>
              </a:rPr>
              <a:t>contrato</a:t>
            </a:r>
            <a:r>
              <a:rPr lang="en-US" sz="2000" b="1" dirty="0" smtClean="0">
                <a:solidFill>
                  <a:srgbClr val="FFFF00"/>
                </a:solidFill>
                <a:effectLst>
                  <a:outerShdw blurRad="38100" dist="38100" dir="2700000" algn="tl">
                    <a:srgbClr val="000000">
                      <a:alpha val="43137"/>
                    </a:srgbClr>
                  </a:outerShdw>
                </a:effectLst>
              </a:rPr>
              <a:t> a </a:t>
            </a:r>
            <a:r>
              <a:rPr lang="en-US" sz="2000" b="1" dirty="0" err="1" smtClean="0">
                <a:solidFill>
                  <a:srgbClr val="FFFF00"/>
                </a:solidFill>
                <a:effectLst>
                  <a:outerShdw blurRad="38100" dist="38100" dir="2700000" algn="tl">
                    <a:srgbClr val="000000">
                      <a:alpha val="43137"/>
                    </a:srgbClr>
                  </a:outerShdw>
                </a:effectLst>
              </a:rPr>
              <a:t>tiempo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parcial</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generará</a:t>
            </a:r>
            <a:r>
              <a:rPr lang="en-US" sz="2000" b="1" dirty="0" smtClean="0">
                <a:solidFill>
                  <a:srgbClr val="FFFF00"/>
                </a:solidFill>
                <a:effectLst>
                  <a:outerShdw blurRad="38100" dist="38100" dir="2700000" algn="tl">
                    <a:srgbClr val="000000">
                      <a:alpha val="43137"/>
                    </a:srgbClr>
                  </a:outerShdw>
                </a:effectLst>
              </a:rPr>
              <a:t> la </a:t>
            </a:r>
            <a:r>
              <a:rPr lang="en-US" sz="2000" b="1" dirty="0" err="1" smtClean="0">
                <a:solidFill>
                  <a:srgbClr val="FFFF00"/>
                </a:solidFill>
                <a:effectLst>
                  <a:outerShdw blurRad="38100" dist="38100" dir="2700000" algn="tl">
                    <a:srgbClr val="000000">
                      <a:alpha val="43137"/>
                    </a:srgbClr>
                  </a:outerShdw>
                </a:effectLst>
              </a:rPr>
              <a:t>obligación</a:t>
            </a:r>
            <a:r>
              <a:rPr lang="en-US" sz="2000" b="1" dirty="0" smtClean="0">
                <a:solidFill>
                  <a:srgbClr val="FFFF00"/>
                </a:solidFill>
                <a:effectLst>
                  <a:outerShdw blurRad="38100" dist="38100" dir="2700000" algn="tl">
                    <a:srgbClr val="000000">
                      <a:alpha val="43137"/>
                    </a:srgbClr>
                  </a:outerShdw>
                </a:effectLst>
              </a:rPr>
              <a:t> del </a:t>
            </a:r>
            <a:r>
              <a:rPr lang="en-US" sz="2000" b="1" dirty="0" err="1" smtClean="0">
                <a:solidFill>
                  <a:srgbClr val="FFFF00"/>
                </a:solidFill>
                <a:effectLst>
                  <a:outerShdw blurRad="38100" dist="38100" dir="2700000" algn="tl">
                    <a:srgbClr val="000000">
                      <a:alpha val="43137"/>
                    </a:srgbClr>
                  </a:outerShdw>
                </a:effectLst>
              </a:rPr>
              <a:t>empleador</a:t>
            </a:r>
            <a:r>
              <a:rPr lang="en-US" sz="2000" b="1" dirty="0" smtClean="0">
                <a:solidFill>
                  <a:srgbClr val="FFFF00"/>
                </a:solidFill>
                <a:effectLst>
                  <a:outerShdw blurRad="38100" dist="38100" dir="2700000" algn="tl">
                    <a:srgbClr val="000000">
                      <a:alpha val="43137"/>
                    </a:srgbClr>
                  </a:outerShdw>
                </a:effectLst>
              </a:rPr>
              <a:t> de </a:t>
            </a:r>
            <a:r>
              <a:rPr lang="en-US" sz="2000" b="1" dirty="0" err="1" smtClean="0">
                <a:solidFill>
                  <a:srgbClr val="FFFF00"/>
                </a:solidFill>
                <a:effectLst>
                  <a:outerShdw blurRad="38100" dist="38100" dir="2700000" algn="tl">
                    <a:srgbClr val="000000">
                      <a:alpha val="43137"/>
                    </a:srgbClr>
                  </a:outerShdw>
                </a:effectLst>
              </a:rPr>
              <a:t>abonar</a:t>
            </a:r>
            <a:r>
              <a:rPr lang="en-US" sz="2000" b="1" dirty="0" smtClean="0">
                <a:solidFill>
                  <a:srgbClr val="FFFF00"/>
                </a:solidFill>
                <a:effectLst>
                  <a:outerShdw blurRad="38100" dist="38100" dir="2700000" algn="tl">
                    <a:srgbClr val="000000">
                      <a:alpha val="43137"/>
                    </a:srgbClr>
                  </a:outerShdw>
                </a:effectLst>
              </a:rPr>
              <a:t> el </a:t>
            </a:r>
            <a:r>
              <a:rPr lang="en-US" sz="2000" b="1" dirty="0" err="1" smtClean="0">
                <a:solidFill>
                  <a:srgbClr val="FFFF00"/>
                </a:solidFill>
                <a:effectLst>
                  <a:outerShdw blurRad="38100" dist="38100" dir="2700000" algn="tl">
                    <a:srgbClr val="000000">
                      <a:alpha val="43137"/>
                    </a:srgbClr>
                  </a:outerShdw>
                </a:effectLst>
              </a:rPr>
              <a:t>salario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correspondiente</a:t>
            </a:r>
            <a:r>
              <a:rPr lang="en-US" sz="2000" b="1" dirty="0" smtClean="0">
                <a:solidFill>
                  <a:srgbClr val="FFFF00"/>
                </a:solidFill>
                <a:effectLst>
                  <a:outerShdw blurRad="38100" dist="38100" dir="2700000" algn="tl">
                    <a:srgbClr val="000000">
                      <a:alpha val="43137"/>
                    </a:srgbClr>
                  </a:outerShdw>
                </a:effectLst>
              </a:rPr>
              <a:t> a la </a:t>
            </a:r>
            <a:r>
              <a:rPr lang="en-US" sz="2000" b="1" dirty="0" err="1" smtClean="0">
                <a:solidFill>
                  <a:srgbClr val="FFFF00"/>
                </a:solidFill>
                <a:effectLst>
                  <a:outerShdw blurRad="38100" dist="38100" dir="2700000" algn="tl">
                    <a:srgbClr val="000000">
                      <a:alpha val="43137"/>
                    </a:srgbClr>
                  </a:outerShdw>
                </a:effectLst>
              </a:rPr>
              <a:t>jornada</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completa</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para</a:t>
            </a:r>
            <a:r>
              <a:rPr lang="en-US" sz="2000" b="1" dirty="0" smtClean="0">
                <a:solidFill>
                  <a:srgbClr val="FFFF00"/>
                </a:solidFill>
                <a:effectLst>
                  <a:outerShdw blurRad="38100" dist="38100" dir="2700000" algn="tl">
                    <a:srgbClr val="000000">
                      <a:alpha val="43137"/>
                    </a:srgbClr>
                  </a:outerShdw>
                </a:effectLst>
              </a:rPr>
              <a:t> el </a:t>
            </a:r>
            <a:r>
              <a:rPr lang="en-US" sz="2000" b="1" dirty="0" err="1" smtClean="0">
                <a:solidFill>
                  <a:srgbClr val="FFFF00"/>
                </a:solidFill>
                <a:effectLst>
                  <a:outerShdw blurRad="38100" dist="38100" dir="2700000" algn="tl">
                    <a:srgbClr val="000000">
                      <a:alpha val="43137"/>
                    </a:srgbClr>
                  </a:outerShdw>
                </a:effectLst>
              </a:rPr>
              <a:t>mes</a:t>
            </a:r>
            <a:r>
              <a:rPr lang="en-US" sz="2000" b="1" dirty="0" smtClean="0">
                <a:solidFill>
                  <a:srgbClr val="FFFF00"/>
                </a:solidFill>
                <a:effectLst>
                  <a:outerShdw blurRad="38100" dist="38100" dir="2700000" algn="tl">
                    <a:srgbClr val="000000">
                      <a:alpha val="43137"/>
                    </a:srgbClr>
                  </a:outerShdw>
                </a:effectLst>
              </a:rPr>
              <a:t> en </a:t>
            </a:r>
            <a:r>
              <a:rPr lang="en-US" sz="2000" b="1" dirty="0" err="1" smtClean="0">
                <a:solidFill>
                  <a:srgbClr val="FFFF00"/>
                </a:solidFill>
                <a:effectLst>
                  <a:outerShdw blurRad="38100" dist="38100" dir="2700000" algn="tl">
                    <a:srgbClr val="000000">
                      <a:alpha val="43137"/>
                    </a:srgbClr>
                  </a:outerShdw>
                </a:effectLst>
              </a:rPr>
              <a:t>que</a:t>
            </a:r>
            <a:r>
              <a:rPr lang="en-US" sz="2000" b="1" dirty="0" smtClean="0">
                <a:solidFill>
                  <a:srgbClr val="FFFF00"/>
                </a:solidFill>
                <a:effectLst>
                  <a:outerShdw blurRad="38100" dist="38100" dir="2700000" algn="tl">
                    <a:srgbClr val="000000">
                      <a:alpha val="43137"/>
                    </a:srgbClr>
                  </a:outerShdw>
                </a:effectLst>
              </a:rPr>
              <a:t> se </a:t>
            </a:r>
            <a:r>
              <a:rPr lang="en-US" sz="2000" b="1" dirty="0" err="1" smtClean="0">
                <a:solidFill>
                  <a:srgbClr val="FFFF00"/>
                </a:solidFill>
                <a:effectLst>
                  <a:outerShdw blurRad="38100" dist="38100" dir="2700000" algn="tl">
                    <a:srgbClr val="000000">
                      <a:alpha val="43137"/>
                    </a:srgbClr>
                  </a:outerShdw>
                </a:effectLst>
              </a:rPr>
              <a:t>hubiere</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efectivizado</a:t>
            </a:r>
            <a:r>
              <a:rPr lang="en-US" sz="2000" b="1" dirty="0" smtClean="0">
                <a:solidFill>
                  <a:srgbClr val="FFFF00"/>
                </a:solidFill>
                <a:effectLst>
                  <a:outerShdw blurRad="38100" dist="38100" dir="2700000" algn="tl">
                    <a:srgbClr val="000000">
                      <a:alpha val="43137"/>
                    </a:srgbClr>
                  </a:outerShdw>
                </a:effectLst>
              </a:rPr>
              <a:t> la </a:t>
            </a:r>
            <a:r>
              <a:rPr lang="en-US" sz="2000" b="1" dirty="0" err="1" smtClean="0">
                <a:solidFill>
                  <a:srgbClr val="FFFF00"/>
                </a:solidFill>
                <a:effectLst>
                  <a:outerShdw blurRad="38100" dist="38100" dir="2700000" algn="tl">
                    <a:srgbClr val="000000">
                      <a:alpha val="43137"/>
                    </a:srgbClr>
                  </a:outerShdw>
                </a:effectLst>
              </a:rPr>
              <a:t>misma</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ello</a:t>
            </a:r>
            <a:r>
              <a:rPr lang="en-US" sz="2000" b="1" dirty="0" smtClean="0">
                <a:solidFill>
                  <a:srgbClr val="FFFF00"/>
                </a:solidFill>
                <a:effectLst>
                  <a:outerShdw blurRad="38100" dist="38100" dir="2700000" algn="tl">
                    <a:srgbClr val="000000">
                      <a:alpha val="43137"/>
                    </a:srgbClr>
                  </a:outerShdw>
                </a:effectLst>
              </a:rPr>
              <a:t> sin </a:t>
            </a:r>
            <a:r>
              <a:rPr lang="en-US" sz="2000" b="1" dirty="0" err="1" smtClean="0">
                <a:solidFill>
                  <a:srgbClr val="FFFF00"/>
                </a:solidFill>
                <a:effectLst>
                  <a:outerShdw blurRad="38100" dist="38100" dir="2700000" algn="tl">
                    <a:srgbClr val="000000">
                      <a:alpha val="43137"/>
                    </a:srgbClr>
                  </a:outerShdw>
                </a:effectLst>
              </a:rPr>
              <a:t>perjuicio</a:t>
            </a:r>
            <a:r>
              <a:rPr lang="en-US" sz="2000" b="1" dirty="0" smtClean="0">
                <a:solidFill>
                  <a:srgbClr val="FFFF00"/>
                </a:solidFill>
                <a:effectLst>
                  <a:outerShdw blurRad="38100" dist="38100" dir="2700000" algn="tl">
                    <a:srgbClr val="000000">
                      <a:alpha val="43137"/>
                    </a:srgbClr>
                  </a:outerShdw>
                </a:effectLst>
              </a:rPr>
              <a:t> de </a:t>
            </a:r>
            <a:r>
              <a:rPr lang="en-US" sz="2000" b="1" dirty="0" err="1" smtClean="0">
                <a:solidFill>
                  <a:srgbClr val="FFFF00"/>
                </a:solidFill>
                <a:effectLst>
                  <a:outerShdw blurRad="38100" dist="38100" dir="2700000" algn="tl">
                    <a:srgbClr val="000000">
                      <a:alpha val="43137"/>
                    </a:srgbClr>
                  </a:outerShdw>
                </a:effectLst>
              </a:rPr>
              <a:t>otras</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consecuencias</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que</a:t>
            </a:r>
            <a:r>
              <a:rPr lang="en-US" sz="2000" b="1" dirty="0" smtClean="0">
                <a:solidFill>
                  <a:srgbClr val="FFFF00"/>
                </a:solidFill>
                <a:effectLst>
                  <a:outerShdw blurRad="38100" dist="38100" dir="2700000" algn="tl">
                    <a:srgbClr val="000000">
                      <a:alpha val="43137"/>
                    </a:srgbClr>
                  </a:outerShdw>
                </a:effectLst>
              </a:rPr>
              <a:t> se </a:t>
            </a:r>
            <a:r>
              <a:rPr lang="en-US" sz="2000" b="1" dirty="0" err="1" smtClean="0">
                <a:solidFill>
                  <a:srgbClr val="FFFF00"/>
                </a:solidFill>
                <a:effectLst>
                  <a:outerShdw blurRad="38100" dist="38100" dir="2700000" algn="tl">
                    <a:srgbClr val="000000">
                      <a:alpha val="43137"/>
                    </a:srgbClr>
                  </a:outerShdw>
                </a:effectLst>
              </a:rPr>
              <a:t>deriven</a:t>
            </a:r>
            <a:r>
              <a:rPr lang="en-US" sz="2000" b="1" dirty="0" smtClean="0">
                <a:solidFill>
                  <a:srgbClr val="FFFF00"/>
                </a:solidFill>
                <a:effectLst>
                  <a:outerShdw blurRad="38100" dist="38100" dir="2700000" algn="tl">
                    <a:srgbClr val="000000">
                      <a:alpha val="43137"/>
                    </a:srgbClr>
                  </a:outerShdw>
                </a:effectLst>
              </a:rPr>
              <a:t> de </a:t>
            </a:r>
            <a:r>
              <a:rPr lang="en-US" sz="2000" b="1" dirty="0" err="1" smtClean="0">
                <a:solidFill>
                  <a:srgbClr val="FFFF00"/>
                </a:solidFill>
                <a:effectLst>
                  <a:outerShdw blurRad="38100" dist="38100" dir="2700000" algn="tl">
                    <a:srgbClr val="000000">
                      <a:alpha val="43137"/>
                    </a:srgbClr>
                  </a:outerShdw>
                </a:effectLst>
              </a:rPr>
              <a:t>este</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incumplimiento</a:t>
            </a:r>
            <a:r>
              <a:rPr lang="en-US" sz="2000" b="1" dirty="0" smtClean="0">
                <a:solidFill>
                  <a:srgbClr val="FFFF00"/>
                </a:solidFill>
                <a:effectLst>
                  <a:outerShdw blurRad="38100" dist="38100" dir="2700000" algn="tl">
                    <a:srgbClr val="000000">
                      <a:alpha val="43137"/>
                    </a:srgbClr>
                  </a:outerShdw>
                </a:effectLst>
              </a:rPr>
              <a:t>. </a:t>
            </a:r>
            <a:endParaRPr lang="es-AR" sz="2000" b="1" dirty="0" smtClean="0">
              <a:solidFill>
                <a:srgbClr val="FFFF00"/>
              </a:solidFill>
              <a:effectLst>
                <a:outerShdw blurRad="38100" dist="38100" dir="2700000" algn="tl">
                  <a:srgbClr val="000000">
                    <a:alpha val="43137"/>
                  </a:srgbClr>
                </a:outerShdw>
              </a:effectLst>
            </a:endParaRPr>
          </a:p>
          <a:p>
            <a:pPr algn="l" eaLnBrk="1" hangingPunct="1">
              <a:defRPr/>
            </a:pPr>
            <a:endParaRPr lang="en-US" sz="1800" b="1" dirty="0" smtClean="0">
              <a:solidFill>
                <a:srgbClr val="FFCC00"/>
              </a:solidFill>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2893519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lstStyle/>
          <a:p>
            <a:r>
              <a:rPr lang="en-US" sz="3200" smtClean="0"/>
              <a:t>SEGURO COLECTIVO DE VIDA OBLIGATORIO</a:t>
            </a:r>
            <a:endParaRPr lang="en-US" sz="3200" b="1"/>
          </a:p>
        </p:txBody>
      </p:sp>
      <p:sp>
        <p:nvSpPr>
          <p:cNvPr id="91139" name="Rectangle 3"/>
          <p:cNvSpPr>
            <a:spLocks noGrp="1" noChangeArrowheads="1"/>
          </p:cNvSpPr>
          <p:nvPr>
            <p:ph type="subTitle" idx="1"/>
          </p:nvPr>
        </p:nvSpPr>
        <p:spPr>
          <a:xfrm>
            <a:off x="381000" y="1295400"/>
            <a:ext cx="8077200" cy="4953000"/>
          </a:xfrm>
        </p:spPr>
        <p:txBody>
          <a:bodyPr>
            <a:normAutofit/>
          </a:bodyPr>
          <a:lstStyle/>
          <a:p>
            <a:pPr algn="l">
              <a:lnSpc>
                <a:spcPct val="90000"/>
              </a:lnSpc>
            </a:pPr>
            <a:r>
              <a:rPr lang="es-AR" sz="2400" b="1" smtClean="0">
                <a:solidFill>
                  <a:srgbClr val="FFFF00"/>
                </a:solidFill>
                <a:effectLst>
                  <a:outerShdw blurRad="38100" dist="38100" dir="2700000" algn="tl">
                    <a:srgbClr val="000000">
                      <a:alpha val="43137"/>
                    </a:srgbClr>
                  </a:outerShdw>
                </a:effectLst>
              </a:rPr>
              <a:t>SUMA ASEGURADA</a:t>
            </a:r>
          </a:p>
          <a:p>
            <a:pPr algn="l">
              <a:lnSpc>
                <a:spcPct val="90000"/>
              </a:lnSpc>
            </a:pPr>
            <a:r>
              <a:rPr lang="es-AR" sz="2400" b="1">
                <a:solidFill>
                  <a:srgbClr val="00FFCC"/>
                </a:solidFill>
                <a:effectLst>
                  <a:outerShdw blurRad="38100" dist="38100" dir="2700000" algn="tl">
                    <a:srgbClr val="000000">
                      <a:alpha val="43137"/>
                    </a:srgbClr>
                  </a:outerShdw>
                </a:effectLst>
              </a:rPr>
              <a:t>Art. 2 - </a:t>
            </a:r>
            <a:r>
              <a:rPr lang="es-AR" sz="2400">
                <a:effectLst>
                  <a:outerShdw blurRad="38100" dist="38100" dir="2700000" algn="tl">
                    <a:srgbClr val="000000">
                      <a:alpha val="43137"/>
                    </a:srgbClr>
                  </a:outerShdw>
                </a:effectLst>
              </a:rPr>
              <a:t>Disponer que la suma asegurada será equivalente a la de </a:t>
            </a:r>
            <a:r>
              <a:rPr lang="es-AR" sz="2400" b="1">
                <a:solidFill>
                  <a:srgbClr val="00FF99"/>
                </a:solidFill>
                <a:effectLst>
                  <a:outerShdw blurRad="38100" dist="38100" dir="2700000" algn="tl">
                    <a:srgbClr val="000000">
                      <a:alpha val="43137"/>
                    </a:srgbClr>
                  </a:outerShdw>
                </a:effectLst>
              </a:rPr>
              <a:t>5,5 salarios mínimos vitales y móviles (SMVM)</a:t>
            </a:r>
            <a:r>
              <a:rPr lang="es-AR" sz="2400">
                <a:solidFill>
                  <a:srgbClr val="00FF99"/>
                </a:solidFill>
                <a:effectLst>
                  <a:outerShdw blurRad="38100" dist="38100" dir="2700000" algn="tl">
                    <a:srgbClr val="000000">
                      <a:alpha val="43137"/>
                    </a:srgbClr>
                  </a:outerShdw>
                </a:effectLst>
              </a:rPr>
              <a:t>. </a:t>
            </a:r>
            <a:r>
              <a:rPr lang="es-AR" sz="2400">
                <a:effectLst>
                  <a:outerShdw blurRad="38100" dist="38100" dir="2700000" algn="tl">
                    <a:srgbClr val="000000">
                      <a:alpha val="43137"/>
                    </a:srgbClr>
                  </a:outerShdw>
                </a:effectLst>
              </a:rPr>
              <a:t>Dicha suma se ajustará anualmente conforme al último SMVM publicado en el mes de diciembre de cada año. La suma asegurada que resulte de la actualización anual entrará en </a:t>
            </a:r>
            <a:r>
              <a:rPr lang="es-AR" sz="2400" smtClean="0">
                <a:effectLst>
                  <a:outerShdw blurRad="38100" dist="38100" dir="2700000" algn="tl">
                    <a:srgbClr val="000000">
                      <a:alpha val="43137"/>
                    </a:srgbClr>
                  </a:outerShdw>
                </a:effectLst>
              </a:rPr>
              <a:t>vigencia </a:t>
            </a:r>
            <a:r>
              <a:rPr lang="es-AR" sz="2400">
                <a:effectLst>
                  <a:outerShdw blurRad="38100" dist="38100" dir="2700000" algn="tl">
                    <a:srgbClr val="000000">
                      <a:alpha val="43137"/>
                    </a:srgbClr>
                  </a:outerShdw>
                </a:effectLst>
              </a:rPr>
              <a:t>a partir del 1 de marzo del año siguiente</a:t>
            </a:r>
            <a:r>
              <a:rPr lang="es-AR" sz="2400" smtClean="0">
                <a:effectLst>
                  <a:outerShdw blurRad="38100" dist="38100" dir="2700000" algn="tl">
                    <a:srgbClr val="000000">
                      <a:alpha val="43137"/>
                    </a:srgbClr>
                  </a:outerShdw>
                </a:effectLst>
              </a:rPr>
              <a:t>.</a:t>
            </a:r>
          </a:p>
          <a:p>
            <a:pPr algn="l">
              <a:lnSpc>
                <a:spcPct val="90000"/>
              </a:lnSpc>
            </a:pPr>
            <a:endParaRPr lang="es-AR" sz="2400" b="1">
              <a:solidFill>
                <a:srgbClr val="FFFF00"/>
              </a:solidFill>
              <a:effectLst>
                <a:outerShdw blurRad="38100" dist="38100" dir="2700000" algn="tl">
                  <a:srgbClr val="000000">
                    <a:alpha val="43137"/>
                  </a:srgbClr>
                </a:outerShdw>
              </a:effectLst>
            </a:endParaRPr>
          </a:p>
          <a:p>
            <a:pPr algn="l">
              <a:lnSpc>
                <a:spcPct val="90000"/>
              </a:lnSpc>
            </a:pPr>
            <a:r>
              <a:rPr lang="es-AR" sz="2400">
                <a:solidFill>
                  <a:srgbClr val="00FFCC"/>
                </a:solidFill>
                <a:effectLst>
                  <a:outerShdw blurRad="38100" dist="38100" dir="2700000" algn="tl">
                    <a:srgbClr val="000000">
                      <a:alpha val="43137"/>
                    </a:srgbClr>
                  </a:outerShdw>
                </a:effectLst>
              </a:rPr>
              <a:t>Art. 3 - </a:t>
            </a:r>
            <a:r>
              <a:rPr lang="es-AR" sz="2400">
                <a:effectLst>
                  <a:outerShdw blurRad="38100" dist="38100" dir="2700000" algn="tl">
                    <a:srgbClr val="000000">
                      <a:alpha val="43137"/>
                    </a:srgbClr>
                  </a:outerShdw>
                </a:effectLst>
              </a:rPr>
              <a:t>Establecer, a partir del 1 de mayo de 2016, la suma asegurada en pesos </a:t>
            </a:r>
            <a:r>
              <a:rPr lang="es-AR" sz="2400" b="1">
                <a:solidFill>
                  <a:srgbClr val="00FF99"/>
                </a:solidFill>
                <a:effectLst>
                  <a:outerShdw blurRad="38100" dist="38100" dir="2700000" algn="tl">
                    <a:srgbClr val="000000">
                      <a:alpha val="43137"/>
                    </a:srgbClr>
                  </a:outerShdw>
                </a:effectLst>
              </a:rPr>
              <a:t>treinta y tres mil trescientos treinta ($ 33.330).</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624234741"/>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endParaRPr lang="en-US" sz="2400" b="1" dirty="0" smtClean="0"/>
          </a:p>
        </p:txBody>
      </p:sp>
      <p:sp>
        <p:nvSpPr>
          <p:cNvPr id="12291" name="Rectangle 3"/>
          <p:cNvSpPr>
            <a:spLocks noGrp="1" noChangeArrowheads="1"/>
          </p:cNvSpPr>
          <p:nvPr>
            <p:ph type="subTitle" idx="1"/>
          </p:nvPr>
        </p:nvSpPr>
        <p:spPr>
          <a:xfrm>
            <a:off x="685800" y="1371600"/>
            <a:ext cx="7772400" cy="4876800"/>
          </a:xfrm>
          <a:extLst/>
        </p:spPr>
        <p:txBody>
          <a:bodyPr/>
          <a:lstStyle/>
          <a:p>
            <a:pPr algn="l">
              <a:defRPr/>
            </a:pPr>
            <a:r>
              <a:rPr lang="en-US" sz="2000" b="1" dirty="0">
                <a:solidFill>
                  <a:srgbClr val="00FF00"/>
                </a:solidFill>
                <a:effectLst>
                  <a:outerShdw blurRad="38100" dist="38100" dir="2700000" algn="tl">
                    <a:srgbClr val="000000">
                      <a:alpha val="43137"/>
                    </a:srgbClr>
                  </a:outerShdw>
                </a:effectLst>
              </a:rPr>
              <a:t>CONTRATO A TIEMPO PARCIAL</a:t>
            </a:r>
          </a:p>
          <a:p>
            <a:pPr algn="l" eaLnBrk="1" hangingPunct="1">
              <a:defRPr/>
            </a:pPr>
            <a:endParaRPr lang="en-US" sz="2000" b="1" dirty="0" smtClean="0">
              <a:solidFill>
                <a:schemeClr val="hlink"/>
              </a:solidFill>
              <a:effectLst>
                <a:outerShdw blurRad="38100" dist="38100" dir="2700000" algn="tl">
                  <a:srgbClr val="000000">
                    <a:alpha val="43137"/>
                  </a:srgbClr>
                </a:outerShdw>
              </a:effectLst>
            </a:endParaRPr>
          </a:p>
          <a:p>
            <a:pPr algn="l" eaLnBrk="1" hangingPunct="1">
              <a:defRPr/>
            </a:pPr>
            <a:r>
              <a:rPr lang="en-US" sz="2000" b="1" dirty="0" smtClean="0">
                <a:solidFill>
                  <a:srgbClr val="00FFCC"/>
                </a:solidFill>
                <a:effectLst>
                  <a:outerShdw blurRad="38100" dist="38100" dir="2700000" algn="tl">
                    <a:srgbClr val="000000">
                      <a:alpha val="43137"/>
                    </a:srgbClr>
                  </a:outerShdw>
                </a:effectLst>
              </a:rPr>
              <a:t>Art. 92 </a:t>
            </a:r>
            <a:r>
              <a:rPr lang="en-US" sz="2000" b="1" dirty="0" err="1" smtClean="0">
                <a:solidFill>
                  <a:srgbClr val="00FFCC"/>
                </a:solidFill>
                <a:effectLst>
                  <a:outerShdw blurRad="38100" dist="38100" dir="2700000" algn="tl">
                    <a:srgbClr val="000000">
                      <a:alpha val="43137"/>
                    </a:srgbClr>
                  </a:outerShdw>
                </a:effectLst>
              </a:rPr>
              <a:t>ter</a:t>
            </a:r>
            <a:r>
              <a:rPr lang="en-US" sz="2000" b="1" dirty="0" smtClean="0">
                <a:solidFill>
                  <a:srgbClr val="00FFCC"/>
                </a:solidFill>
                <a:effectLst>
                  <a:outerShdw blurRad="38100" dist="38100" dir="2700000" algn="tl">
                    <a:srgbClr val="000000">
                      <a:alpha val="43137"/>
                    </a:srgbClr>
                  </a:outerShdw>
                </a:effectLst>
              </a:rPr>
              <a:t> - LCT</a:t>
            </a:r>
          </a:p>
          <a:p>
            <a:pPr algn="l" eaLnBrk="1" hangingPunct="1">
              <a:defRPr/>
            </a:pPr>
            <a:r>
              <a:rPr lang="en-US" sz="2000" dirty="0" smtClean="0">
                <a:effectLst>
                  <a:outerShdw blurRad="38100" dist="38100" dir="2700000" algn="tl">
                    <a:srgbClr val="000000">
                      <a:alpha val="43137"/>
                    </a:srgbClr>
                  </a:outerShdw>
                </a:effectLst>
              </a:rPr>
              <a:t>3. Las </a:t>
            </a:r>
            <a:r>
              <a:rPr lang="en-US" sz="2000" dirty="0" err="1" smtClean="0">
                <a:effectLst>
                  <a:outerShdw blurRad="38100" dist="38100" dir="2700000" algn="tl">
                    <a:srgbClr val="000000">
                      <a:alpha val="43137"/>
                    </a:srgbClr>
                  </a:outerShdw>
                </a:effectLst>
              </a:rPr>
              <a:t>cotizaciones</a:t>
            </a:r>
            <a:r>
              <a:rPr lang="en-US" sz="2000" dirty="0" smtClean="0">
                <a:effectLst>
                  <a:outerShdw blurRad="38100" dist="38100" dir="2700000" algn="tl">
                    <a:srgbClr val="000000">
                      <a:alpha val="43137"/>
                    </a:srgbClr>
                  </a:outerShdw>
                </a:effectLst>
              </a:rPr>
              <a:t> a la </a:t>
            </a:r>
            <a:r>
              <a:rPr lang="en-US" sz="2000" dirty="0" err="1" smtClean="0">
                <a:effectLst>
                  <a:outerShdw blurRad="38100" dist="38100" dir="2700000" algn="tl">
                    <a:srgbClr val="000000">
                      <a:alpha val="43137"/>
                    </a:srgbClr>
                  </a:outerShdw>
                </a:effectLst>
              </a:rPr>
              <a:t>seguridad</a:t>
            </a:r>
            <a:r>
              <a:rPr lang="en-US" sz="2000" dirty="0" smtClean="0">
                <a:effectLst>
                  <a:outerShdw blurRad="38100" dist="38100" dir="2700000" algn="tl">
                    <a:srgbClr val="000000">
                      <a:alpha val="43137"/>
                    </a:srgbClr>
                  </a:outerShdw>
                </a:effectLst>
              </a:rPr>
              <a:t> social y </a:t>
            </a:r>
            <a:r>
              <a:rPr lang="en-US" sz="2000" dirty="0" err="1" smtClean="0">
                <a:effectLst>
                  <a:outerShdw blurRad="38100" dist="38100" dir="2700000" algn="tl">
                    <a:srgbClr val="000000">
                      <a:alpha val="43137"/>
                    </a:srgbClr>
                  </a:outerShdw>
                </a:effectLst>
              </a:rPr>
              <a:t>las</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demás</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que</a:t>
            </a:r>
            <a:r>
              <a:rPr lang="en-US" sz="2000" dirty="0" smtClean="0">
                <a:effectLst>
                  <a:outerShdw blurRad="38100" dist="38100" dir="2700000" algn="tl">
                    <a:srgbClr val="000000">
                      <a:alpha val="43137"/>
                    </a:srgbClr>
                  </a:outerShdw>
                </a:effectLst>
              </a:rPr>
              <a:t> se </a:t>
            </a:r>
            <a:r>
              <a:rPr lang="en-US" sz="2000" dirty="0" err="1" smtClean="0">
                <a:effectLst>
                  <a:outerShdw blurRad="38100" dist="38100" dir="2700000" algn="tl">
                    <a:srgbClr val="000000">
                      <a:alpha val="43137"/>
                    </a:srgbClr>
                  </a:outerShdw>
                </a:effectLst>
              </a:rPr>
              <a:t>recaudan</a:t>
            </a:r>
            <a:r>
              <a:rPr lang="en-US" sz="2000" dirty="0" smtClean="0">
                <a:effectLst>
                  <a:outerShdw blurRad="38100" dist="38100" dir="2700000" algn="tl">
                    <a:srgbClr val="000000">
                      <a:alpha val="43137"/>
                    </a:srgbClr>
                  </a:outerShdw>
                </a:effectLst>
              </a:rPr>
              <a:t> con </a:t>
            </a:r>
            <a:r>
              <a:rPr lang="en-US" sz="2000" dirty="0" err="1" smtClean="0">
                <a:effectLst>
                  <a:outerShdw blurRad="38100" dist="38100" dir="2700000" algn="tl">
                    <a:srgbClr val="000000">
                      <a:alpha val="43137"/>
                    </a:srgbClr>
                  </a:outerShdw>
                </a:effectLst>
              </a:rPr>
              <a:t>ésta</a:t>
            </a:r>
            <a:r>
              <a:rPr lang="en-US" sz="2000" dirty="0" smtClean="0">
                <a:effectLst>
                  <a:outerShdw blurRad="38100" dist="38100" dir="2700000" algn="tl">
                    <a:srgbClr val="000000">
                      <a:alpha val="43137"/>
                    </a:srgbClr>
                  </a:outerShdw>
                </a:effectLst>
              </a:rPr>
              <a:t>, se </a:t>
            </a:r>
            <a:r>
              <a:rPr lang="en-US" sz="2000" dirty="0" err="1" smtClean="0">
                <a:effectLst>
                  <a:outerShdw blurRad="38100" dist="38100" dir="2700000" algn="tl">
                    <a:srgbClr val="000000">
                      <a:alpha val="43137"/>
                    </a:srgbClr>
                  </a:outerShdw>
                </a:effectLst>
              </a:rPr>
              <a:t>efectuarán</a:t>
            </a:r>
            <a:r>
              <a:rPr lang="en-US" sz="2000" dirty="0" smtClean="0">
                <a:effectLst>
                  <a:outerShdw blurRad="38100" dist="38100" dir="2700000" algn="tl">
                    <a:srgbClr val="000000">
                      <a:alpha val="43137"/>
                    </a:srgbClr>
                  </a:outerShdw>
                </a:effectLst>
              </a:rPr>
              <a:t> en </a:t>
            </a:r>
            <a:r>
              <a:rPr lang="en-US" sz="2000" dirty="0" err="1" smtClean="0">
                <a:effectLst>
                  <a:outerShdw blurRad="38100" dist="38100" dir="2700000" algn="tl">
                    <a:srgbClr val="000000">
                      <a:alpha val="43137"/>
                    </a:srgbClr>
                  </a:outerShdw>
                </a:effectLst>
              </a:rPr>
              <a:t>proporción</a:t>
            </a:r>
            <a:r>
              <a:rPr lang="en-US" sz="2000" dirty="0" smtClean="0">
                <a:effectLst>
                  <a:outerShdw blurRad="38100" dist="38100" dir="2700000" algn="tl">
                    <a:srgbClr val="000000">
                      <a:alpha val="43137"/>
                    </a:srgbClr>
                  </a:outerShdw>
                </a:effectLst>
              </a:rPr>
              <a:t> a la </a:t>
            </a:r>
            <a:r>
              <a:rPr lang="en-US" sz="2000" dirty="0" err="1" smtClean="0">
                <a:effectLst>
                  <a:outerShdw blurRad="38100" dist="38100" dir="2700000" algn="tl">
                    <a:srgbClr val="000000">
                      <a:alpha val="43137"/>
                    </a:srgbClr>
                  </a:outerShdw>
                </a:effectLst>
              </a:rPr>
              <a:t>remuneración</a:t>
            </a:r>
            <a:r>
              <a:rPr lang="en-US" sz="2000" dirty="0" smtClean="0">
                <a:effectLst>
                  <a:outerShdw blurRad="38100" dist="38100" dir="2700000" algn="tl">
                    <a:srgbClr val="000000">
                      <a:alpha val="43137"/>
                    </a:srgbClr>
                  </a:outerShdw>
                </a:effectLst>
              </a:rPr>
              <a:t> del </a:t>
            </a:r>
            <a:r>
              <a:rPr lang="en-US" sz="2000" dirty="0" err="1" smtClean="0">
                <a:effectLst>
                  <a:outerShdw blurRad="38100" dist="38100" dir="2700000" algn="tl">
                    <a:srgbClr val="000000">
                      <a:alpha val="43137"/>
                    </a:srgbClr>
                  </a:outerShdw>
                </a:effectLst>
              </a:rPr>
              <a:t>trabajador</a:t>
            </a:r>
            <a:r>
              <a:rPr lang="en-US" sz="2000" dirty="0" smtClean="0">
                <a:effectLst>
                  <a:outerShdw blurRad="38100" dist="38100" dir="2700000" algn="tl">
                    <a:srgbClr val="000000">
                      <a:alpha val="43137"/>
                    </a:srgbClr>
                  </a:outerShdw>
                </a:effectLst>
              </a:rPr>
              <a:t> y </a:t>
            </a:r>
            <a:r>
              <a:rPr lang="en-US" sz="2000" dirty="0" err="1" smtClean="0">
                <a:effectLst>
                  <a:outerShdw blurRad="38100" dist="38100" dir="2700000" algn="tl">
                    <a:srgbClr val="000000">
                      <a:alpha val="43137"/>
                    </a:srgbClr>
                  </a:outerShdw>
                </a:effectLst>
              </a:rPr>
              <a:t>serán</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unificadas</a:t>
            </a:r>
            <a:r>
              <a:rPr lang="en-US" sz="2000" dirty="0" smtClean="0">
                <a:effectLst>
                  <a:outerShdw blurRad="38100" dist="38100" dir="2700000" algn="tl">
                    <a:srgbClr val="000000">
                      <a:alpha val="43137"/>
                    </a:srgbClr>
                  </a:outerShdw>
                </a:effectLst>
              </a:rPr>
              <a:t> en </a:t>
            </a:r>
            <a:r>
              <a:rPr lang="en-US" sz="2000" dirty="0" err="1" smtClean="0">
                <a:effectLst>
                  <a:outerShdw blurRad="38100" dist="38100" dir="2700000" algn="tl">
                    <a:srgbClr val="000000">
                      <a:alpha val="43137"/>
                    </a:srgbClr>
                  </a:outerShdw>
                </a:effectLst>
              </a:rPr>
              <a:t>caso</a:t>
            </a:r>
            <a:r>
              <a:rPr lang="en-US" sz="2000" dirty="0" smtClean="0">
                <a:effectLst>
                  <a:outerShdw blurRad="38100" dist="38100" dir="2700000" algn="tl">
                    <a:srgbClr val="000000">
                      <a:alpha val="43137"/>
                    </a:srgbClr>
                  </a:outerShdw>
                </a:effectLst>
              </a:rPr>
              <a:t> de </a:t>
            </a:r>
            <a:r>
              <a:rPr lang="en-US" sz="2000" dirty="0" err="1" smtClean="0">
                <a:effectLst>
                  <a:outerShdw blurRad="38100" dist="38100" dir="2700000" algn="tl">
                    <a:srgbClr val="000000">
                      <a:alpha val="43137"/>
                    </a:srgbClr>
                  </a:outerShdw>
                </a:effectLst>
              </a:rPr>
              <a:t>pluriempleo</a:t>
            </a:r>
            <a:r>
              <a:rPr lang="en-US" sz="2000" dirty="0" smtClean="0">
                <a:effectLst>
                  <a:outerShdw blurRad="38100" dist="38100" dir="2700000" algn="tl">
                    <a:srgbClr val="000000">
                      <a:alpha val="43137"/>
                    </a:srgbClr>
                  </a:outerShdw>
                </a:effectLst>
              </a:rPr>
              <a:t>. En </a:t>
            </a:r>
            <a:r>
              <a:rPr lang="en-US" sz="2000" dirty="0" err="1" smtClean="0">
                <a:effectLst>
                  <a:outerShdw blurRad="38100" dist="38100" dir="2700000" algn="tl">
                    <a:srgbClr val="000000">
                      <a:alpha val="43137"/>
                    </a:srgbClr>
                  </a:outerShdw>
                </a:effectLst>
              </a:rPr>
              <a:t>este</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último</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supuesto</a:t>
            </a:r>
            <a:r>
              <a:rPr lang="en-US" sz="2000" dirty="0" smtClean="0">
                <a:effectLst>
                  <a:outerShdw blurRad="38100" dist="38100" dir="2700000" algn="tl">
                    <a:srgbClr val="000000">
                      <a:alpha val="43137"/>
                    </a:srgbClr>
                  </a:outerShdw>
                </a:effectLst>
              </a:rPr>
              <a:t>, el </a:t>
            </a:r>
            <a:r>
              <a:rPr lang="en-US" sz="2000" dirty="0" err="1" smtClean="0">
                <a:effectLst>
                  <a:outerShdw blurRad="38100" dist="38100" dir="2700000" algn="tl">
                    <a:srgbClr val="000000">
                      <a:alpha val="43137"/>
                    </a:srgbClr>
                  </a:outerShdw>
                </a:effectLst>
              </a:rPr>
              <a:t>trabajador</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deberá</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elegir</a:t>
            </a:r>
            <a:r>
              <a:rPr lang="en-US" sz="2000" dirty="0" smtClean="0">
                <a:effectLst>
                  <a:outerShdw blurRad="38100" dist="38100" dir="2700000" algn="tl">
                    <a:srgbClr val="000000">
                      <a:alpha val="43137"/>
                    </a:srgbClr>
                  </a:outerShdw>
                </a:effectLst>
              </a:rPr>
              <a:t> entre </a:t>
            </a:r>
            <a:r>
              <a:rPr lang="en-US" sz="2000" dirty="0" err="1" smtClean="0">
                <a:effectLst>
                  <a:outerShdw blurRad="38100" dist="38100" dir="2700000" algn="tl">
                    <a:srgbClr val="000000">
                      <a:alpha val="43137"/>
                    </a:srgbClr>
                  </a:outerShdw>
                </a:effectLst>
              </a:rPr>
              <a:t>las</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obras</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sociales</a:t>
            </a:r>
            <a:r>
              <a:rPr lang="en-US" sz="2000" dirty="0" smtClean="0">
                <a:effectLst>
                  <a:outerShdw blurRad="38100" dist="38100" dir="2700000" algn="tl">
                    <a:srgbClr val="000000">
                      <a:alpha val="43137"/>
                    </a:srgbClr>
                  </a:outerShdw>
                </a:effectLst>
              </a:rPr>
              <a:t> a </a:t>
            </a:r>
            <a:r>
              <a:rPr lang="en-US" sz="2000" dirty="0" err="1" smtClean="0">
                <a:effectLst>
                  <a:outerShdw blurRad="38100" dist="38100" dir="2700000" algn="tl">
                    <a:srgbClr val="000000">
                      <a:alpha val="43137"/>
                    </a:srgbClr>
                  </a:outerShdw>
                </a:effectLst>
              </a:rPr>
              <a:t>las</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que</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aporte</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aquella</a:t>
            </a:r>
            <a:r>
              <a:rPr lang="en-US" sz="2000" dirty="0" smtClean="0">
                <a:effectLst>
                  <a:outerShdw blurRad="38100" dist="38100" dir="2700000" algn="tl">
                    <a:srgbClr val="000000">
                      <a:alpha val="43137"/>
                    </a:srgbClr>
                  </a:outerShdw>
                </a:effectLst>
              </a:rPr>
              <a:t> a la </a:t>
            </a:r>
            <a:r>
              <a:rPr lang="en-US" sz="2000" dirty="0" err="1" smtClean="0">
                <a:effectLst>
                  <a:outerShdw blurRad="38100" dist="38100" dir="2700000" algn="tl">
                    <a:srgbClr val="000000">
                      <a:alpha val="43137"/>
                    </a:srgbClr>
                  </a:outerShdw>
                </a:effectLst>
              </a:rPr>
              <a:t>cual</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pertenecerá</a:t>
            </a:r>
            <a:r>
              <a:rPr lang="en-US" sz="2000" dirty="0" smtClean="0">
                <a:effectLst>
                  <a:outerShdw blurRad="38100" dist="38100" dir="2700000" algn="tl">
                    <a:srgbClr val="000000">
                      <a:alpha val="43137"/>
                    </a:srgbClr>
                  </a:outerShdw>
                </a:effectLst>
              </a:rPr>
              <a:t>. </a:t>
            </a:r>
            <a:endParaRPr lang="en-US" sz="2000" dirty="0" smtClean="0">
              <a:solidFill>
                <a:srgbClr val="FFCC00"/>
              </a:solidFill>
              <a:effectLst>
                <a:outerShdw blurRad="38100" dist="38100" dir="2700000" algn="tl">
                  <a:srgbClr val="000000">
                    <a:alpha val="43137"/>
                  </a:srgbClr>
                </a:outerShdw>
              </a:effectLst>
            </a:endParaRPr>
          </a:p>
          <a:p>
            <a:pPr algn="l" eaLnBrk="1" hangingPunct="1">
              <a:defRPr/>
            </a:pPr>
            <a:endParaRPr lang="en-US" sz="18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098853511"/>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endParaRPr lang="en-US" sz="2400" b="1" dirty="0" smtClean="0"/>
          </a:p>
        </p:txBody>
      </p:sp>
      <p:sp>
        <p:nvSpPr>
          <p:cNvPr id="13315" name="Rectangle 3"/>
          <p:cNvSpPr>
            <a:spLocks noGrp="1" noChangeArrowheads="1"/>
          </p:cNvSpPr>
          <p:nvPr>
            <p:ph type="subTitle" idx="1"/>
          </p:nvPr>
        </p:nvSpPr>
        <p:spPr>
          <a:xfrm>
            <a:off x="685800" y="1371600"/>
            <a:ext cx="7772400" cy="4876800"/>
          </a:xfrm>
          <a:extLst/>
        </p:spPr>
        <p:txBody>
          <a:bodyPr/>
          <a:lstStyle/>
          <a:p>
            <a:pPr algn="l">
              <a:lnSpc>
                <a:spcPct val="90000"/>
              </a:lnSpc>
              <a:defRPr/>
            </a:pPr>
            <a:r>
              <a:rPr lang="en-US" sz="2000" b="1" dirty="0">
                <a:solidFill>
                  <a:srgbClr val="00FF00"/>
                </a:solidFill>
                <a:effectLst>
                  <a:outerShdw blurRad="38100" dist="38100" dir="2700000" algn="tl">
                    <a:srgbClr val="000000">
                      <a:alpha val="43137"/>
                    </a:srgbClr>
                  </a:outerShdw>
                </a:effectLst>
              </a:rPr>
              <a:t>CONTRATO A TIEMPO PARCIAL</a:t>
            </a:r>
          </a:p>
          <a:p>
            <a:pPr algn="l" eaLnBrk="1" hangingPunct="1">
              <a:lnSpc>
                <a:spcPct val="90000"/>
              </a:lnSpc>
              <a:defRPr/>
            </a:pPr>
            <a:endParaRPr lang="en-US" sz="2000" b="1" dirty="0" smtClean="0">
              <a:solidFill>
                <a:schemeClr val="hlink"/>
              </a:solidFill>
              <a:effectLst>
                <a:outerShdw blurRad="38100" dist="38100" dir="2700000" algn="tl">
                  <a:srgbClr val="000000">
                    <a:alpha val="43137"/>
                  </a:srgbClr>
                </a:outerShdw>
              </a:effectLst>
            </a:endParaRPr>
          </a:p>
          <a:p>
            <a:pPr algn="l" eaLnBrk="1" hangingPunct="1">
              <a:lnSpc>
                <a:spcPct val="90000"/>
              </a:lnSpc>
              <a:defRPr/>
            </a:pPr>
            <a:r>
              <a:rPr lang="en-US" sz="2000" b="1" dirty="0" smtClean="0">
                <a:solidFill>
                  <a:srgbClr val="00FFCC"/>
                </a:solidFill>
                <a:effectLst>
                  <a:outerShdw blurRad="38100" dist="38100" dir="2700000" algn="tl">
                    <a:srgbClr val="000000">
                      <a:alpha val="43137"/>
                    </a:srgbClr>
                  </a:outerShdw>
                </a:effectLst>
              </a:rPr>
              <a:t>Art. 92 </a:t>
            </a:r>
            <a:r>
              <a:rPr lang="en-US" sz="2000" b="1" dirty="0" err="1" smtClean="0">
                <a:solidFill>
                  <a:srgbClr val="00FFCC"/>
                </a:solidFill>
                <a:effectLst>
                  <a:outerShdw blurRad="38100" dist="38100" dir="2700000" algn="tl">
                    <a:srgbClr val="000000">
                      <a:alpha val="43137"/>
                    </a:srgbClr>
                  </a:outerShdw>
                </a:effectLst>
              </a:rPr>
              <a:t>ter</a:t>
            </a:r>
            <a:r>
              <a:rPr lang="en-US" sz="2000" b="1" dirty="0" smtClean="0">
                <a:solidFill>
                  <a:srgbClr val="00FFCC"/>
                </a:solidFill>
                <a:effectLst>
                  <a:outerShdw blurRad="38100" dist="38100" dir="2700000" algn="tl">
                    <a:srgbClr val="000000">
                      <a:alpha val="43137"/>
                    </a:srgbClr>
                  </a:outerShdw>
                </a:effectLst>
              </a:rPr>
              <a:t> – LCT</a:t>
            </a:r>
          </a:p>
          <a:p>
            <a:pPr algn="l" eaLnBrk="1" hangingPunct="1">
              <a:lnSpc>
                <a:spcPct val="90000"/>
              </a:lnSpc>
              <a:defRPr/>
            </a:pPr>
            <a:endParaRPr lang="en-US" sz="2000" b="1" dirty="0" smtClean="0">
              <a:solidFill>
                <a:schemeClr val="hlink"/>
              </a:solidFill>
              <a:effectLst>
                <a:outerShdw blurRad="38100" dist="38100" dir="2700000" algn="tl">
                  <a:srgbClr val="000000">
                    <a:alpha val="43137"/>
                  </a:srgbClr>
                </a:outerShdw>
              </a:effectLst>
            </a:endParaRPr>
          </a:p>
          <a:p>
            <a:pPr algn="l" eaLnBrk="1" hangingPunct="1">
              <a:lnSpc>
                <a:spcPct val="90000"/>
              </a:lnSpc>
              <a:defRPr/>
            </a:pPr>
            <a:r>
              <a:rPr lang="en-US" sz="2000" dirty="0" smtClean="0">
                <a:effectLst>
                  <a:outerShdw blurRad="38100" dist="38100" dir="2700000" algn="tl">
                    <a:srgbClr val="000000">
                      <a:alpha val="43137"/>
                    </a:srgbClr>
                  </a:outerShdw>
                </a:effectLst>
              </a:rPr>
              <a:t>4. Las </a:t>
            </a:r>
            <a:r>
              <a:rPr lang="en-US" sz="2000" dirty="0" err="1" smtClean="0">
                <a:effectLst>
                  <a:outerShdw blurRad="38100" dist="38100" dir="2700000" algn="tl">
                    <a:srgbClr val="000000">
                      <a:alpha val="43137"/>
                    </a:srgbClr>
                  </a:outerShdw>
                </a:effectLst>
              </a:rPr>
              <a:t>prestaciones</a:t>
            </a:r>
            <a:r>
              <a:rPr lang="en-US" sz="2000" dirty="0" smtClean="0">
                <a:effectLst>
                  <a:outerShdw blurRad="38100" dist="38100" dir="2700000" algn="tl">
                    <a:srgbClr val="000000">
                      <a:alpha val="43137"/>
                    </a:srgbClr>
                  </a:outerShdw>
                </a:effectLst>
              </a:rPr>
              <a:t> de la </a:t>
            </a:r>
            <a:r>
              <a:rPr lang="en-US" sz="2000" dirty="0" err="1" smtClean="0">
                <a:effectLst>
                  <a:outerShdw blurRad="38100" dist="38100" dir="2700000" algn="tl">
                    <a:srgbClr val="000000">
                      <a:alpha val="43137"/>
                    </a:srgbClr>
                  </a:outerShdw>
                </a:effectLst>
              </a:rPr>
              <a:t>seguridad</a:t>
            </a:r>
            <a:r>
              <a:rPr lang="en-US" sz="2000" dirty="0" smtClean="0">
                <a:effectLst>
                  <a:outerShdw blurRad="38100" dist="38100" dir="2700000" algn="tl">
                    <a:srgbClr val="000000">
                      <a:alpha val="43137"/>
                    </a:srgbClr>
                  </a:outerShdw>
                </a:effectLst>
              </a:rPr>
              <a:t> social se </a:t>
            </a:r>
            <a:r>
              <a:rPr lang="en-US" sz="2000" dirty="0" err="1" smtClean="0">
                <a:effectLst>
                  <a:outerShdw blurRad="38100" dist="38100" dir="2700000" algn="tl">
                    <a:srgbClr val="000000">
                      <a:alpha val="43137"/>
                    </a:srgbClr>
                  </a:outerShdw>
                </a:effectLst>
              </a:rPr>
              <a:t>determinarán</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reglamentariamente</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teniendo</a:t>
            </a:r>
            <a:r>
              <a:rPr lang="en-US" sz="2000" dirty="0" smtClean="0">
                <a:effectLst>
                  <a:outerShdw blurRad="38100" dist="38100" dir="2700000" algn="tl">
                    <a:srgbClr val="000000">
                      <a:alpha val="43137"/>
                    </a:srgbClr>
                  </a:outerShdw>
                </a:effectLst>
              </a:rPr>
              <a:t> en </a:t>
            </a:r>
            <a:r>
              <a:rPr lang="en-US" sz="2000" dirty="0" err="1" smtClean="0">
                <a:effectLst>
                  <a:outerShdw blurRad="38100" dist="38100" dir="2700000" algn="tl">
                    <a:srgbClr val="000000">
                      <a:alpha val="43137"/>
                    </a:srgbClr>
                  </a:outerShdw>
                </a:effectLst>
              </a:rPr>
              <a:t>cuenta</a:t>
            </a:r>
            <a:r>
              <a:rPr lang="en-US" sz="2000" dirty="0" smtClean="0">
                <a:effectLst>
                  <a:outerShdw blurRad="38100" dist="38100" dir="2700000" algn="tl">
                    <a:srgbClr val="000000">
                      <a:alpha val="43137"/>
                    </a:srgbClr>
                  </a:outerShdw>
                </a:effectLst>
              </a:rPr>
              <a:t> el </a:t>
            </a:r>
            <a:r>
              <a:rPr lang="en-US" sz="2000" dirty="0" err="1" smtClean="0">
                <a:effectLst>
                  <a:outerShdw blurRad="38100" dist="38100" dir="2700000" algn="tl">
                    <a:srgbClr val="000000">
                      <a:alpha val="43137"/>
                    </a:srgbClr>
                  </a:outerShdw>
                </a:effectLst>
              </a:rPr>
              <a:t>tiempo</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trabajado</a:t>
            </a:r>
            <a:r>
              <a:rPr lang="en-US" sz="2000" dirty="0" smtClean="0">
                <a:effectLst>
                  <a:outerShdw blurRad="38100" dist="38100" dir="2700000" algn="tl">
                    <a:srgbClr val="000000">
                      <a:alpha val="43137"/>
                    </a:srgbClr>
                  </a:outerShdw>
                </a:effectLst>
              </a:rPr>
              <a:t>, los </a:t>
            </a:r>
            <a:r>
              <a:rPr lang="en-US" sz="2000" dirty="0" err="1" smtClean="0">
                <a:effectLst>
                  <a:outerShdw blurRad="38100" dist="38100" dir="2700000" algn="tl">
                    <a:srgbClr val="000000">
                      <a:alpha val="43137"/>
                    </a:srgbClr>
                  </a:outerShdw>
                </a:effectLst>
              </a:rPr>
              <a:t>aportes</a:t>
            </a:r>
            <a:r>
              <a:rPr lang="en-US" sz="2000" dirty="0" smtClean="0">
                <a:effectLst>
                  <a:outerShdw blurRad="38100" dist="38100" dir="2700000" algn="tl">
                    <a:srgbClr val="000000">
                      <a:alpha val="43137"/>
                    </a:srgbClr>
                  </a:outerShdw>
                </a:effectLst>
              </a:rPr>
              <a:t> y </a:t>
            </a:r>
            <a:r>
              <a:rPr lang="en-US" sz="2000" dirty="0" err="1" smtClean="0">
                <a:effectLst>
                  <a:outerShdw blurRad="38100" dist="38100" dir="2700000" algn="tl">
                    <a:srgbClr val="000000">
                      <a:alpha val="43137"/>
                    </a:srgbClr>
                  </a:outerShdw>
                </a:effectLst>
              </a:rPr>
              <a:t>las</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contribuciones</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efectuadas</a:t>
            </a:r>
            <a:r>
              <a:rPr lang="en-US" sz="2000" dirty="0" smtClean="0">
                <a:effectLst>
                  <a:outerShdw blurRad="38100" dist="38100" dir="2700000" algn="tl">
                    <a:srgbClr val="000000">
                      <a:alpha val="43137"/>
                    </a:srgbClr>
                  </a:outerShdw>
                </a:effectLst>
              </a:rPr>
              <a:t>. </a:t>
            </a:r>
            <a:r>
              <a:rPr lang="en-US" sz="2000" b="1" dirty="0" smtClean="0">
                <a:solidFill>
                  <a:srgbClr val="FFFF01"/>
                </a:solidFill>
                <a:effectLst>
                  <a:outerShdw blurRad="38100" dist="38100" dir="2700000" algn="tl">
                    <a:srgbClr val="000000">
                      <a:alpha val="43137"/>
                    </a:srgbClr>
                  </a:outerShdw>
                </a:effectLst>
              </a:rPr>
              <a:t>Los </a:t>
            </a:r>
            <a:r>
              <a:rPr lang="en-US" sz="2000" b="1" dirty="0" err="1" smtClean="0">
                <a:solidFill>
                  <a:srgbClr val="FFFF01"/>
                </a:solidFill>
                <a:effectLst>
                  <a:outerShdw blurRad="38100" dist="38100" dir="2700000" algn="tl">
                    <a:srgbClr val="000000">
                      <a:alpha val="43137"/>
                    </a:srgbClr>
                  </a:outerShdw>
                </a:effectLst>
              </a:rPr>
              <a:t>aportes</a:t>
            </a:r>
            <a:r>
              <a:rPr lang="en-US" sz="2000" b="1" dirty="0" smtClean="0">
                <a:solidFill>
                  <a:srgbClr val="FFFF01"/>
                </a:solidFill>
                <a:effectLst>
                  <a:outerShdw blurRad="38100" dist="38100" dir="2700000" algn="tl">
                    <a:srgbClr val="000000">
                      <a:alpha val="43137"/>
                    </a:srgbClr>
                  </a:outerShdw>
                </a:effectLst>
              </a:rPr>
              <a:t> y </a:t>
            </a:r>
            <a:r>
              <a:rPr lang="en-US" sz="2000" b="1" dirty="0" err="1" smtClean="0">
                <a:solidFill>
                  <a:srgbClr val="FFFF01"/>
                </a:solidFill>
                <a:effectLst>
                  <a:outerShdw blurRad="38100" dist="38100" dir="2700000" algn="tl">
                    <a:srgbClr val="000000">
                      <a:alpha val="43137"/>
                    </a:srgbClr>
                  </a:outerShdw>
                </a:effectLst>
              </a:rPr>
              <a:t>contribuciones</a:t>
            </a:r>
            <a:r>
              <a:rPr lang="en-US" sz="2000" b="1" dirty="0" smtClean="0">
                <a:solidFill>
                  <a:srgbClr val="FFFF01"/>
                </a:solidFill>
                <a:effectLst>
                  <a:outerShdw blurRad="38100" dist="38100" dir="2700000" algn="tl">
                    <a:srgbClr val="000000">
                      <a:alpha val="43137"/>
                    </a:srgbClr>
                  </a:outerShdw>
                </a:effectLst>
              </a:rPr>
              <a:t> </a:t>
            </a:r>
            <a:r>
              <a:rPr lang="en-US" sz="2000" b="1" dirty="0" err="1" smtClean="0">
                <a:solidFill>
                  <a:srgbClr val="FFFF01"/>
                </a:solidFill>
                <a:effectLst>
                  <a:outerShdw blurRad="38100" dist="38100" dir="2700000" algn="tl">
                    <a:srgbClr val="000000">
                      <a:alpha val="43137"/>
                    </a:srgbClr>
                  </a:outerShdw>
                </a:effectLst>
              </a:rPr>
              <a:t>para</a:t>
            </a:r>
            <a:r>
              <a:rPr lang="en-US" sz="2000" b="1" dirty="0" smtClean="0">
                <a:solidFill>
                  <a:srgbClr val="FFFF01"/>
                </a:solidFill>
                <a:effectLst>
                  <a:outerShdw blurRad="38100" dist="38100" dir="2700000" algn="tl">
                    <a:srgbClr val="000000">
                      <a:alpha val="43137"/>
                    </a:srgbClr>
                  </a:outerShdw>
                </a:effectLst>
              </a:rPr>
              <a:t> la </a:t>
            </a:r>
            <a:r>
              <a:rPr lang="en-US" sz="2000" b="1" dirty="0" err="1" smtClean="0">
                <a:solidFill>
                  <a:srgbClr val="FFFF01"/>
                </a:solidFill>
                <a:effectLst>
                  <a:outerShdw blurRad="38100" dist="38100" dir="2700000" algn="tl">
                    <a:srgbClr val="000000">
                      <a:alpha val="43137"/>
                    </a:srgbClr>
                  </a:outerShdw>
                </a:effectLst>
              </a:rPr>
              <a:t>obra</a:t>
            </a:r>
            <a:r>
              <a:rPr lang="en-US" sz="2000" b="1" dirty="0" smtClean="0">
                <a:solidFill>
                  <a:srgbClr val="FFFF01"/>
                </a:solidFill>
                <a:effectLst>
                  <a:outerShdw blurRad="38100" dist="38100" dir="2700000" algn="tl">
                    <a:srgbClr val="000000">
                      <a:alpha val="43137"/>
                    </a:srgbClr>
                  </a:outerShdw>
                </a:effectLst>
              </a:rPr>
              <a:t> social </a:t>
            </a:r>
            <a:r>
              <a:rPr lang="en-US" sz="2000" b="1" dirty="0" err="1" smtClean="0">
                <a:solidFill>
                  <a:srgbClr val="FFFF01"/>
                </a:solidFill>
                <a:effectLst>
                  <a:outerShdw blurRad="38100" dist="38100" dir="2700000" algn="tl">
                    <a:srgbClr val="000000">
                      <a:alpha val="43137"/>
                    </a:srgbClr>
                  </a:outerShdw>
                </a:effectLst>
              </a:rPr>
              <a:t>serán</a:t>
            </a:r>
            <a:r>
              <a:rPr lang="en-US" sz="2000" b="1" dirty="0" smtClean="0">
                <a:solidFill>
                  <a:srgbClr val="FFFF01"/>
                </a:solidFill>
                <a:effectLst>
                  <a:outerShdw blurRad="38100" dist="38100" dir="2700000" algn="tl">
                    <a:srgbClr val="000000">
                      <a:alpha val="43137"/>
                    </a:srgbClr>
                  </a:outerShdw>
                </a:effectLst>
              </a:rPr>
              <a:t> los </a:t>
            </a:r>
            <a:r>
              <a:rPr lang="en-US" sz="2000" b="1" dirty="0" err="1" smtClean="0">
                <a:solidFill>
                  <a:srgbClr val="FFFF01"/>
                </a:solidFill>
                <a:effectLst>
                  <a:outerShdw blurRad="38100" dist="38100" dir="2700000" algn="tl">
                    <a:srgbClr val="000000">
                      <a:alpha val="43137"/>
                    </a:srgbClr>
                  </a:outerShdw>
                </a:effectLst>
              </a:rPr>
              <a:t>que</a:t>
            </a:r>
            <a:r>
              <a:rPr lang="en-US" sz="2000" b="1" dirty="0" smtClean="0">
                <a:solidFill>
                  <a:srgbClr val="FFFF01"/>
                </a:solidFill>
                <a:effectLst>
                  <a:outerShdw blurRad="38100" dist="38100" dir="2700000" algn="tl">
                    <a:srgbClr val="000000">
                      <a:alpha val="43137"/>
                    </a:srgbClr>
                  </a:outerShdw>
                </a:effectLst>
              </a:rPr>
              <a:t> </a:t>
            </a:r>
            <a:r>
              <a:rPr lang="en-US" sz="2000" b="1" dirty="0" err="1" smtClean="0">
                <a:solidFill>
                  <a:srgbClr val="FFFF01"/>
                </a:solidFill>
                <a:effectLst>
                  <a:outerShdw blurRad="38100" dist="38100" dir="2700000" algn="tl">
                    <a:srgbClr val="000000">
                      <a:alpha val="43137"/>
                    </a:srgbClr>
                  </a:outerShdw>
                </a:effectLst>
              </a:rPr>
              <a:t>correspondan</a:t>
            </a:r>
            <a:r>
              <a:rPr lang="en-US" sz="2000" b="1" dirty="0" smtClean="0">
                <a:solidFill>
                  <a:srgbClr val="FFFF01"/>
                </a:solidFill>
                <a:effectLst>
                  <a:outerShdw blurRad="38100" dist="38100" dir="2700000" algn="tl">
                    <a:srgbClr val="000000">
                      <a:alpha val="43137"/>
                    </a:srgbClr>
                  </a:outerShdw>
                </a:effectLst>
              </a:rPr>
              <a:t> a un </a:t>
            </a:r>
            <a:r>
              <a:rPr lang="en-US" sz="2000" b="1" dirty="0" err="1" smtClean="0">
                <a:solidFill>
                  <a:srgbClr val="FFFF01"/>
                </a:solidFill>
                <a:effectLst>
                  <a:outerShdw blurRad="38100" dist="38100" dir="2700000" algn="tl">
                    <a:srgbClr val="000000">
                      <a:alpha val="43137"/>
                    </a:srgbClr>
                  </a:outerShdw>
                </a:effectLst>
              </a:rPr>
              <a:t>trabajador</a:t>
            </a:r>
            <a:r>
              <a:rPr lang="en-US" sz="2000" b="1" dirty="0" smtClean="0">
                <a:solidFill>
                  <a:srgbClr val="FFFF01"/>
                </a:solidFill>
                <a:effectLst>
                  <a:outerShdw blurRad="38100" dist="38100" dir="2700000" algn="tl">
                    <a:srgbClr val="000000">
                      <a:alpha val="43137"/>
                    </a:srgbClr>
                  </a:outerShdw>
                </a:effectLst>
              </a:rPr>
              <a:t>, de </a:t>
            </a:r>
            <a:r>
              <a:rPr lang="en-US" sz="2000" b="1" dirty="0" err="1" smtClean="0">
                <a:solidFill>
                  <a:srgbClr val="FFFF01"/>
                </a:solidFill>
                <a:effectLst>
                  <a:outerShdw blurRad="38100" dist="38100" dir="2700000" algn="tl">
                    <a:srgbClr val="000000">
                      <a:alpha val="43137"/>
                    </a:srgbClr>
                  </a:outerShdw>
                </a:effectLst>
              </a:rPr>
              <a:t>tiempo</a:t>
            </a:r>
            <a:r>
              <a:rPr lang="en-US" sz="2000" b="1" dirty="0" smtClean="0">
                <a:solidFill>
                  <a:srgbClr val="FFFF01"/>
                </a:solidFill>
                <a:effectLst>
                  <a:outerShdw blurRad="38100" dist="38100" dir="2700000" algn="tl">
                    <a:srgbClr val="000000">
                      <a:alpha val="43137"/>
                    </a:srgbClr>
                  </a:outerShdw>
                </a:effectLst>
              </a:rPr>
              <a:t> </a:t>
            </a:r>
            <a:r>
              <a:rPr lang="en-US" sz="2000" b="1" dirty="0" err="1" smtClean="0">
                <a:solidFill>
                  <a:srgbClr val="FFFF01"/>
                </a:solidFill>
                <a:effectLst>
                  <a:outerShdw blurRad="38100" dist="38100" dir="2700000" algn="tl">
                    <a:srgbClr val="000000">
                      <a:alpha val="43137"/>
                    </a:srgbClr>
                  </a:outerShdw>
                </a:effectLst>
              </a:rPr>
              <a:t>completo</a:t>
            </a:r>
            <a:r>
              <a:rPr lang="en-US" sz="2000" b="1" dirty="0" smtClean="0">
                <a:solidFill>
                  <a:srgbClr val="FFFF01"/>
                </a:solidFill>
                <a:effectLst>
                  <a:outerShdw blurRad="38100" dist="38100" dir="2700000" algn="tl">
                    <a:srgbClr val="000000">
                      <a:alpha val="43137"/>
                    </a:srgbClr>
                  </a:outerShdw>
                </a:effectLst>
              </a:rPr>
              <a:t> de la </a:t>
            </a:r>
            <a:r>
              <a:rPr lang="en-US" sz="2000" b="1" dirty="0" err="1" smtClean="0">
                <a:solidFill>
                  <a:srgbClr val="FFFF01"/>
                </a:solidFill>
                <a:effectLst>
                  <a:outerShdw blurRad="38100" dist="38100" dir="2700000" algn="tl">
                    <a:srgbClr val="000000">
                      <a:alpha val="43137"/>
                    </a:srgbClr>
                  </a:outerShdw>
                </a:effectLst>
              </a:rPr>
              <a:t>categoría</a:t>
            </a:r>
            <a:r>
              <a:rPr lang="en-US" sz="2000" b="1" dirty="0" smtClean="0">
                <a:solidFill>
                  <a:srgbClr val="FFFF01"/>
                </a:solidFill>
                <a:effectLst>
                  <a:outerShdw blurRad="38100" dist="38100" dir="2700000" algn="tl">
                    <a:srgbClr val="000000">
                      <a:alpha val="43137"/>
                    </a:srgbClr>
                  </a:outerShdw>
                </a:effectLst>
              </a:rPr>
              <a:t> en </a:t>
            </a:r>
            <a:r>
              <a:rPr lang="en-US" sz="2000" b="1" dirty="0" err="1" smtClean="0">
                <a:solidFill>
                  <a:srgbClr val="FFFF01"/>
                </a:solidFill>
                <a:effectLst>
                  <a:outerShdw blurRad="38100" dist="38100" dir="2700000" algn="tl">
                    <a:srgbClr val="000000">
                      <a:alpha val="43137"/>
                    </a:srgbClr>
                  </a:outerShdw>
                </a:effectLst>
              </a:rPr>
              <a:t>que</a:t>
            </a:r>
            <a:r>
              <a:rPr lang="en-US" sz="2000" b="1" dirty="0" smtClean="0">
                <a:solidFill>
                  <a:srgbClr val="FFFF01"/>
                </a:solidFill>
                <a:effectLst>
                  <a:outerShdw blurRad="38100" dist="38100" dir="2700000" algn="tl">
                    <a:srgbClr val="000000">
                      <a:alpha val="43137"/>
                    </a:srgbClr>
                  </a:outerShdw>
                </a:effectLst>
              </a:rPr>
              <a:t> se </a:t>
            </a:r>
            <a:r>
              <a:rPr lang="en-US" sz="2000" b="1" dirty="0" err="1" smtClean="0">
                <a:solidFill>
                  <a:srgbClr val="FFFF01"/>
                </a:solidFill>
                <a:effectLst>
                  <a:outerShdw blurRad="38100" dist="38100" dir="2700000" algn="tl">
                    <a:srgbClr val="000000">
                      <a:alpha val="43137"/>
                    </a:srgbClr>
                  </a:outerShdw>
                </a:effectLst>
              </a:rPr>
              <a:t>desempeña</a:t>
            </a:r>
            <a:r>
              <a:rPr lang="en-US" sz="2000" b="1" dirty="0" smtClean="0">
                <a:solidFill>
                  <a:srgbClr val="FFFF01"/>
                </a:solidFill>
                <a:effectLst>
                  <a:outerShdw blurRad="38100" dist="38100" dir="2700000" algn="tl">
                    <a:srgbClr val="000000">
                      <a:alpha val="43137"/>
                    </a:srgbClr>
                  </a:outerShdw>
                </a:effectLst>
              </a:rPr>
              <a:t> el </a:t>
            </a:r>
            <a:r>
              <a:rPr lang="en-US" sz="2000" b="1" dirty="0" err="1" smtClean="0">
                <a:solidFill>
                  <a:srgbClr val="FFFF01"/>
                </a:solidFill>
                <a:effectLst>
                  <a:outerShdw blurRad="38100" dist="38100" dir="2700000" algn="tl">
                    <a:srgbClr val="000000">
                      <a:alpha val="43137"/>
                    </a:srgbClr>
                  </a:outerShdw>
                </a:effectLst>
              </a:rPr>
              <a:t>trabajador</a:t>
            </a:r>
            <a:r>
              <a:rPr lang="en-US" sz="2000" b="1" dirty="0" smtClean="0">
                <a:solidFill>
                  <a:srgbClr val="FFFF01"/>
                </a:solidFill>
                <a:effectLst>
                  <a:outerShdw blurRad="38100" dist="38100" dir="2700000" algn="tl">
                    <a:srgbClr val="000000">
                      <a:alpha val="43137"/>
                    </a:srgbClr>
                  </a:outerShdw>
                </a:effectLst>
              </a:rPr>
              <a:t>. </a:t>
            </a:r>
          </a:p>
          <a:p>
            <a:pPr algn="l" eaLnBrk="1" hangingPunct="1">
              <a:lnSpc>
                <a:spcPct val="90000"/>
              </a:lnSpc>
              <a:defRPr/>
            </a:pPr>
            <a:endParaRPr lang="en-US" sz="1800" b="1" dirty="0" smtClean="0">
              <a:solidFill>
                <a:srgbClr val="FFCC00"/>
              </a:solidFill>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559433612"/>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endParaRPr lang="en-US" sz="2400" b="1" dirty="0" smtClean="0"/>
          </a:p>
        </p:txBody>
      </p:sp>
      <p:sp>
        <p:nvSpPr>
          <p:cNvPr id="14339" name="Rectangle 3"/>
          <p:cNvSpPr>
            <a:spLocks noGrp="1" noChangeArrowheads="1"/>
          </p:cNvSpPr>
          <p:nvPr>
            <p:ph type="subTitle" idx="1"/>
          </p:nvPr>
        </p:nvSpPr>
        <p:spPr>
          <a:xfrm>
            <a:off x="685800" y="1371600"/>
            <a:ext cx="7772400" cy="4876800"/>
          </a:xfrm>
          <a:extLst/>
        </p:spPr>
        <p:txBody>
          <a:bodyPr/>
          <a:lstStyle/>
          <a:p>
            <a:pPr algn="l">
              <a:lnSpc>
                <a:spcPct val="90000"/>
              </a:lnSpc>
              <a:defRPr/>
            </a:pPr>
            <a:r>
              <a:rPr lang="en-US" sz="2000" b="1" dirty="0">
                <a:solidFill>
                  <a:srgbClr val="00FF00"/>
                </a:solidFill>
                <a:effectLst>
                  <a:outerShdw blurRad="38100" dist="38100" dir="2700000" algn="tl">
                    <a:srgbClr val="000000">
                      <a:alpha val="43137"/>
                    </a:srgbClr>
                  </a:outerShdw>
                </a:effectLst>
              </a:rPr>
              <a:t>CONTRATO A TIEMPO PARCIAL</a:t>
            </a:r>
          </a:p>
          <a:p>
            <a:pPr algn="l" eaLnBrk="1" hangingPunct="1">
              <a:lnSpc>
                <a:spcPct val="90000"/>
              </a:lnSpc>
              <a:defRPr/>
            </a:pPr>
            <a:endParaRPr lang="en-US" sz="2000" b="1" dirty="0" smtClean="0">
              <a:solidFill>
                <a:schemeClr val="hlink"/>
              </a:solidFill>
              <a:effectLst>
                <a:outerShdw blurRad="38100" dist="38100" dir="2700000" algn="tl">
                  <a:srgbClr val="000000">
                    <a:alpha val="43137"/>
                  </a:srgbClr>
                </a:outerShdw>
              </a:effectLst>
            </a:endParaRPr>
          </a:p>
          <a:p>
            <a:pPr algn="l" eaLnBrk="1" hangingPunct="1">
              <a:lnSpc>
                <a:spcPct val="90000"/>
              </a:lnSpc>
              <a:defRPr/>
            </a:pPr>
            <a:r>
              <a:rPr lang="en-US" sz="2000" b="1" dirty="0" smtClean="0">
                <a:solidFill>
                  <a:srgbClr val="00FFCC"/>
                </a:solidFill>
                <a:effectLst>
                  <a:outerShdw blurRad="38100" dist="38100" dir="2700000" algn="tl">
                    <a:srgbClr val="000000">
                      <a:alpha val="43137"/>
                    </a:srgbClr>
                  </a:outerShdw>
                </a:effectLst>
              </a:rPr>
              <a:t>Art. 92 </a:t>
            </a:r>
            <a:r>
              <a:rPr lang="en-US" sz="2000" b="1" dirty="0" err="1" smtClean="0">
                <a:solidFill>
                  <a:srgbClr val="00FFCC"/>
                </a:solidFill>
                <a:effectLst>
                  <a:outerShdw blurRad="38100" dist="38100" dir="2700000" algn="tl">
                    <a:srgbClr val="000000">
                      <a:alpha val="43137"/>
                    </a:srgbClr>
                  </a:outerShdw>
                </a:effectLst>
              </a:rPr>
              <a:t>ter</a:t>
            </a:r>
            <a:r>
              <a:rPr lang="en-US" sz="2000" b="1" dirty="0" smtClean="0">
                <a:solidFill>
                  <a:srgbClr val="00FFCC"/>
                </a:solidFill>
                <a:effectLst>
                  <a:outerShdw blurRad="38100" dist="38100" dir="2700000" algn="tl">
                    <a:srgbClr val="000000">
                      <a:alpha val="43137"/>
                    </a:srgbClr>
                  </a:outerShdw>
                </a:effectLst>
              </a:rPr>
              <a:t> – LCT</a:t>
            </a:r>
          </a:p>
          <a:p>
            <a:pPr algn="l" eaLnBrk="1" hangingPunct="1">
              <a:lnSpc>
                <a:spcPct val="90000"/>
              </a:lnSpc>
              <a:defRPr/>
            </a:pPr>
            <a:endParaRPr lang="en-US" sz="2000" dirty="0" smtClean="0">
              <a:effectLst>
                <a:outerShdw blurRad="38100" dist="38100" dir="2700000" algn="tl">
                  <a:srgbClr val="000000">
                    <a:alpha val="43137"/>
                  </a:srgbClr>
                </a:outerShdw>
              </a:effectLst>
            </a:endParaRPr>
          </a:p>
          <a:p>
            <a:pPr algn="l" eaLnBrk="1" hangingPunct="1">
              <a:lnSpc>
                <a:spcPct val="90000"/>
              </a:lnSpc>
              <a:defRPr/>
            </a:pPr>
            <a:endParaRPr lang="en-US" sz="2000" dirty="0" smtClean="0">
              <a:effectLst>
                <a:outerShdw blurRad="38100" dist="38100" dir="2700000" algn="tl">
                  <a:srgbClr val="000000">
                    <a:alpha val="43137"/>
                  </a:srgbClr>
                </a:outerShdw>
              </a:effectLst>
            </a:endParaRPr>
          </a:p>
          <a:p>
            <a:pPr algn="l" eaLnBrk="1" hangingPunct="1">
              <a:lnSpc>
                <a:spcPct val="90000"/>
              </a:lnSpc>
              <a:defRPr/>
            </a:pPr>
            <a:r>
              <a:rPr lang="en-US" sz="2000" dirty="0" smtClean="0">
                <a:effectLst>
                  <a:outerShdw blurRad="38100" dist="38100" dir="2700000" algn="tl">
                    <a:srgbClr val="000000">
                      <a:alpha val="43137"/>
                    </a:srgbClr>
                  </a:outerShdw>
                </a:effectLst>
              </a:rPr>
              <a:t>5. </a:t>
            </a:r>
            <a:r>
              <a:rPr lang="en-US" sz="2000" b="1" dirty="0" smtClean="0">
                <a:solidFill>
                  <a:srgbClr val="FFFF01"/>
                </a:solidFill>
                <a:effectLst>
                  <a:outerShdw blurRad="38100" dist="38100" dir="2700000" algn="tl">
                    <a:srgbClr val="000000">
                      <a:alpha val="43137"/>
                    </a:srgbClr>
                  </a:outerShdw>
                </a:effectLst>
              </a:rPr>
              <a:t>Los </a:t>
            </a:r>
            <a:r>
              <a:rPr lang="en-US" sz="2000" b="1" dirty="0" err="1" smtClean="0">
                <a:solidFill>
                  <a:srgbClr val="FFFF01"/>
                </a:solidFill>
                <a:effectLst>
                  <a:outerShdw blurRad="38100" dist="38100" dir="2700000" algn="tl">
                    <a:srgbClr val="000000">
                      <a:alpha val="43137"/>
                    </a:srgbClr>
                  </a:outerShdw>
                </a:effectLst>
              </a:rPr>
              <a:t>convenios</a:t>
            </a:r>
            <a:r>
              <a:rPr lang="en-US" sz="2000" b="1" dirty="0" smtClean="0">
                <a:solidFill>
                  <a:srgbClr val="FFFF01"/>
                </a:solidFill>
                <a:effectLst>
                  <a:outerShdw blurRad="38100" dist="38100" dir="2700000" algn="tl">
                    <a:srgbClr val="000000">
                      <a:alpha val="43137"/>
                    </a:srgbClr>
                  </a:outerShdw>
                </a:effectLst>
              </a:rPr>
              <a:t> </a:t>
            </a:r>
            <a:r>
              <a:rPr lang="en-US" sz="2000" b="1" dirty="0" err="1" smtClean="0">
                <a:solidFill>
                  <a:srgbClr val="FFFF01"/>
                </a:solidFill>
                <a:effectLst>
                  <a:outerShdw blurRad="38100" dist="38100" dir="2700000" algn="tl">
                    <a:srgbClr val="000000">
                      <a:alpha val="43137"/>
                    </a:srgbClr>
                  </a:outerShdw>
                </a:effectLst>
              </a:rPr>
              <a:t>colectivos</a:t>
            </a:r>
            <a:r>
              <a:rPr lang="en-US" sz="2000" b="1" dirty="0" smtClean="0">
                <a:solidFill>
                  <a:srgbClr val="FFFF01"/>
                </a:solidFill>
                <a:effectLst>
                  <a:outerShdw blurRad="38100" dist="38100" dir="2700000" algn="tl">
                    <a:srgbClr val="000000">
                      <a:alpha val="43137"/>
                    </a:srgbClr>
                  </a:outerShdw>
                </a:effectLst>
              </a:rPr>
              <a:t> de </a:t>
            </a:r>
            <a:r>
              <a:rPr lang="en-US" sz="2000" b="1" dirty="0" err="1" smtClean="0">
                <a:solidFill>
                  <a:srgbClr val="FFFF01"/>
                </a:solidFill>
                <a:effectLst>
                  <a:outerShdw blurRad="38100" dist="38100" dir="2700000" algn="tl">
                    <a:srgbClr val="000000">
                      <a:alpha val="43137"/>
                    </a:srgbClr>
                  </a:outerShdw>
                </a:effectLst>
              </a:rPr>
              <a:t>trabajo</a:t>
            </a:r>
            <a:r>
              <a:rPr lang="en-US" sz="2000" b="1" dirty="0" smtClean="0">
                <a:solidFill>
                  <a:srgbClr val="FFFF01"/>
                </a:solidFill>
                <a:effectLst>
                  <a:outerShdw blurRad="38100" dist="38100" dir="2700000" algn="tl">
                    <a:srgbClr val="000000">
                      <a:alpha val="43137"/>
                    </a:srgbClr>
                  </a:outerShdw>
                </a:effectLst>
              </a:rPr>
              <a:t> </a:t>
            </a:r>
            <a:r>
              <a:rPr lang="en-US" sz="2000" b="1" dirty="0" err="1" smtClean="0">
                <a:solidFill>
                  <a:srgbClr val="FFFF01"/>
                </a:solidFill>
                <a:effectLst>
                  <a:outerShdw blurRad="38100" dist="38100" dir="2700000" algn="tl">
                    <a:srgbClr val="000000">
                      <a:alpha val="43137"/>
                    </a:srgbClr>
                  </a:outerShdw>
                </a:effectLst>
              </a:rPr>
              <a:t>determinarán</a:t>
            </a:r>
            <a:r>
              <a:rPr lang="en-US" sz="2000" b="1" dirty="0" smtClean="0">
                <a:solidFill>
                  <a:srgbClr val="FFFF01"/>
                </a:solidFill>
                <a:effectLst>
                  <a:outerShdw blurRad="38100" dist="38100" dir="2700000" algn="tl">
                    <a:srgbClr val="000000">
                      <a:alpha val="43137"/>
                    </a:srgbClr>
                  </a:outerShdw>
                </a:effectLst>
              </a:rPr>
              <a:t> el </a:t>
            </a:r>
            <a:r>
              <a:rPr lang="en-US" sz="2000" b="1" dirty="0" err="1" smtClean="0">
                <a:solidFill>
                  <a:srgbClr val="FFFF01"/>
                </a:solidFill>
                <a:effectLst>
                  <a:outerShdw blurRad="38100" dist="38100" dir="2700000" algn="tl">
                    <a:srgbClr val="000000">
                      <a:alpha val="43137"/>
                    </a:srgbClr>
                  </a:outerShdw>
                </a:effectLst>
              </a:rPr>
              <a:t>porcentaje</a:t>
            </a:r>
            <a:r>
              <a:rPr lang="en-US" sz="2000" b="1" dirty="0" smtClean="0">
                <a:solidFill>
                  <a:srgbClr val="FFFF01"/>
                </a:solidFill>
                <a:effectLst>
                  <a:outerShdw blurRad="38100" dist="38100" dir="2700000" algn="tl">
                    <a:srgbClr val="000000">
                      <a:alpha val="43137"/>
                    </a:srgbClr>
                  </a:outerShdw>
                </a:effectLst>
              </a:rPr>
              <a:t> </a:t>
            </a:r>
            <a:r>
              <a:rPr lang="en-US" sz="2000" b="1" dirty="0" err="1" smtClean="0">
                <a:solidFill>
                  <a:srgbClr val="FFFF01"/>
                </a:solidFill>
                <a:effectLst>
                  <a:outerShdw blurRad="38100" dist="38100" dir="2700000" algn="tl">
                    <a:srgbClr val="000000">
                      <a:alpha val="43137"/>
                    </a:srgbClr>
                  </a:outerShdw>
                </a:effectLst>
              </a:rPr>
              <a:t>máximo</a:t>
            </a:r>
            <a:r>
              <a:rPr lang="en-US" sz="2000" b="1" dirty="0" smtClean="0">
                <a:solidFill>
                  <a:srgbClr val="FFFF01"/>
                </a:solidFill>
                <a:effectLst>
                  <a:outerShdw blurRad="38100" dist="38100" dir="2700000" algn="tl">
                    <a:srgbClr val="000000">
                      <a:alpha val="43137"/>
                    </a:srgbClr>
                  </a:outerShdw>
                </a:effectLst>
              </a:rPr>
              <a:t> de </a:t>
            </a:r>
            <a:r>
              <a:rPr lang="en-US" sz="2000" b="1" dirty="0" err="1" smtClean="0">
                <a:solidFill>
                  <a:srgbClr val="FFFF01"/>
                </a:solidFill>
                <a:effectLst>
                  <a:outerShdw blurRad="38100" dist="38100" dir="2700000" algn="tl">
                    <a:srgbClr val="000000">
                      <a:alpha val="43137"/>
                    </a:srgbClr>
                  </a:outerShdw>
                </a:effectLst>
              </a:rPr>
              <a:t>trabajadores</a:t>
            </a:r>
            <a:r>
              <a:rPr lang="en-US" sz="2000" b="1" dirty="0" smtClean="0">
                <a:solidFill>
                  <a:srgbClr val="FFFF01"/>
                </a:solidFill>
                <a:effectLst>
                  <a:outerShdw blurRad="38100" dist="38100" dir="2700000" algn="tl">
                    <a:srgbClr val="000000">
                      <a:alpha val="43137"/>
                    </a:srgbClr>
                  </a:outerShdw>
                </a:effectLst>
              </a:rPr>
              <a:t> a </a:t>
            </a:r>
            <a:r>
              <a:rPr lang="en-US" sz="2000" b="1" dirty="0" err="1" smtClean="0">
                <a:solidFill>
                  <a:srgbClr val="FFFF01"/>
                </a:solidFill>
                <a:effectLst>
                  <a:outerShdw blurRad="38100" dist="38100" dir="2700000" algn="tl">
                    <a:srgbClr val="000000">
                      <a:alpha val="43137"/>
                    </a:srgbClr>
                  </a:outerShdw>
                </a:effectLst>
              </a:rPr>
              <a:t>tiempo</a:t>
            </a:r>
            <a:r>
              <a:rPr lang="en-US" sz="2000" b="1" dirty="0" smtClean="0">
                <a:solidFill>
                  <a:srgbClr val="FFFF01"/>
                </a:solidFill>
                <a:effectLst>
                  <a:outerShdw blurRad="38100" dist="38100" dir="2700000" algn="tl">
                    <a:srgbClr val="000000">
                      <a:alpha val="43137"/>
                    </a:srgbClr>
                  </a:outerShdw>
                </a:effectLst>
              </a:rPr>
              <a:t> </a:t>
            </a:r>
            <a:r>
              <a:rPr lang="en-US" sz="2000" b="1" dirty="0" err="1" smtClean="0">
                <a:solidFill>
                  <a:srgbClr val="FFFF01"/>
                </a:solidFill>
                <a:effectLst>
                  <a:outerShdw blurRad="38100" dist="38100" dir="2700000" algn="tl">
                    <a:srgbClr val="000000">
                      <a:alpha val="43137"/>
                    </a:srgbClr>
                  </a:outerShdw>
                </a:effectLst>
              </a:rPr>
              <a:t>parcial</a:t>
            </a:r>
            <a:r>
              <a:rPr lang="en-US" sz="2000" b="1" dirty="0" smtClean="0">
                <a:solidFill>
                  <a:srgbClr val="FFFF01"/>
                </a:solidFill>
                <a:effectLst>
                  <a:outerShdw blurRad="38100" dist="38100" dir="2700000" algn="tl">
                    <a:srgbClr val="000000">
                      <a:alpha val="43137"/>
                    </a:srgbClr>
                  </a:outerShdw>
                </a:effectLst>
              </a:rPr>
              <a:t> </a:t>
            </a:r>
            <a:r>
              <a:rPr lang="en-US" sz="2000" b="1" dirty="0" err="1" smtClean="0">
                <a:solidFill>
                  <a:srgbClr val="FFFF01"/>
                </a:solidFill>
                <a:effectLst>
                  <a:outerShdw blurRad="38100" dist="38100" dir="2700000" algn="tl">
                    <a:srgbClr val="000000">
                      <a:alpha val="43137"/>
                    </a:srgbClr>
                  </a:outerShdw>
                </a:effectLst>
              </a:rPr>
              <a:t>que</a:t>
            </a:r>
            <a:r>
              <a:rPr lang="en-US" sz="2000" b="1" dirty="0" smtClean="0">
                <a:solidFill>
                  <a:srgbClr val="FFFF01"/>
                </a:solidFill>
                <a:effectLst>
                  <a:outerShdw blurRad="38100" dist="38100" dir="2700000" algn="tl">
                    <a:srgbClr val="000000">
                      <a:alpha val="43137"/>
                    </a:srgbClr>
                  </a:outerShdw>
                </a:effectLst>
              </a:rPr>
              <a:t> en </a:t>
            </a:r>
            <a:r>
              <a:rPr lang="en-US" sz="2000" b="1" dirty="0" err="1" smtClean="0">
                <a:solidFill>
                  <a:srgbClr val="FFFF01"/>
                </a:solidFill>
                <a:effectLst>
                  <a:outerShdw blurRad="38100" dist="38100" dir="2700000" algn="tl">
                    <a:srgbClr val="000000">
                      <a:alpha val="43137"/>
                    </a:srgbClr>
                  </a:outerShdw>
                </a:effectLst>
              </a:rPr>
              <a:t>cada</a:t>
            </a:r>
            <a:r>
              <a:rPr lang="en-US" sz="2000" b="1" dirty="0" smtClean="0">
                <a:solidFill>
                  <a:srgbClr val="FFFF01"/>
                </a:solidFill>
                <a:effectLst>
                  <a:outerShdw blurRad="38100" dist="38100" dir="2700000" algn="tl">
                    <a:srgbClr val="000000">
                      <a:alpha val="43137"/>
                    </a:srgbClr>
                  </a:outerShdw>
                </a:effectLst>
              </a:rPr>
              <a:t> </a:t>
            </a:r>
            <a:r>
              <a:rPr lang="en-US" sz="2000" b="1" dirty="0" err="1" smtClean="0">
                <a:solidFill>
                  <a:srgbClr val="FFFF01"/>
                </a:solidFill>
                <a:effectLst>
                  <a:outerShdw blurRad="38100" dist="38100" dir="2700000" algn="tl">
                    <a:srgbClr val="000000">
                      <a:alpha val="43137"/>
                    </a:srgbClr>
                  </a:outerShdw>
                </a:effectLst>
              </a:rPr>
              <a:t>establecimiento</a:t>
            </a:r>
            <a:r>
              <a:rPr lang="en-US" sz="2000" b="1" dirty="0" smtClean="0">
                <a:solidFill>
                  <a:srgbClr val="FFFF01"/>
                </a:solidFill>
                <a:effectLst>
                  <a:outerShdw blurRad="38100" dist="38100" dir="2700000" algn="tl">
                    <a:srgbClr val="000000">
                      <a:alpha val="43137"/>
                    </a:srgbClr>
                  </a:outerShdw>
                </a:effectLst>
              </a:rPr>
              <a:t> se </a:t>
            </a:r>
            <a:r>
              <a:rPr lang="en-US" sz="2000" b="1" dirty="0" err="1" smtClean="0">
                <a:solidFill>
                  <a:srgbClr val="FFFF01"/>
                </a:solidFill>
                <a:effectLst>
                  <a:outerShdw blurRad="38100" dist="38100" dir="2700000" algn="tl">
                    <a:srgbClr val="000000">
                      <a:alpha val="43137"/>
                    </a:srgbClr>
                  </a:outerShdw>
                </a:effectLst>
              </a:rPr>
              <a:t>desempeñarán</a:t>
            </a:r>
            <a:r>
              <a:rPr lang="en-US" sz="2000" b="1" dirty="0" smtClean="0">
                <a:solidFill>
                  <a:srgbClr val="FFFF01"/>
                </a:solidFill>
                <a:effectLst>
                  <a:outerShdw blurRad="38100" dist="38100" dir="2700000" algn="tl">
                    <a:srgbClr val="000000">
                      <a:alpha val="43137"/>
                    </a:srgbClr>
                  </a:outerShdw>
                </a:effectLst>
              </a:rPr>
              <a:t> </a:t>
            </a:r>
            <a:r>
              <a:rPr lang="en-US" sz="2000" b="1" dirty="0" err="1" smtClean="0">
                <a:solidFill>
                  <a:srgbClr val="FFFF01"/>
                </a:solidFill>
                <a:effectLst>
                  <a:outerShdw blurRad="38100" dist="38100" dir="2700000" algn="tl">
                    <a:srgbClr val="000000">
                      <a:alpha val="43137"/>
                    </a:srgbClr>
                  </a:outerShdw>
                </a:effectLst>
              </a:rPr>
              <a:t>bajo</a:t>
            </a:r>
            <a:r>
              <a:rPr lang="en-US" sz="2000" b="1" dirty="0" smtClean="0">
                <a:solidFill>
                  <a:srgbClr val="FFFF01"/>
                </a:solidFill>
                <a:effectLst>
                  <a:outerShdw blurRad="38100" dist="38100" dir="2700000" algn="tl">
                    <a:srgbClr val="000000">
                      <a:alpha val="43137"/>
                    </a:srgbClr>
                  </a:outerShdw>
                </a:effectLst>
              </a:rPr>
              <a:t> </a:t>
            </a:r>
            <a:r>
              <a:rPr lang="en-US" sz="2000" b="1" dirty="0" err="1" smtClean="0">
                <a:solidFill>
                  <a:srgbClr val="FFFF01"/>
                </a:solidFill>
                <a:effectLst>
                  <a:outerShdw blurRad="38100" dist="38100" dir="2700000" algn="tl">
                    <a:srgbClr val="000000">
                      <a:alpha val="43137"/>
                    </a:srgbClr>
                  </a:outerShdw>
                </a:effectLst>
              </a:rPr>
              <a:t>esta</a:t>
            </a:r>
            <a:r>
              <a:rPr lang="en-US" sz="2000" b="1" dirty="0" smtClean="0">
                <a:solidFill>
                  <a:srgbClr val="FFFF01"/>
                </a:solidFill>
                <a:effectLst>
                  <a:outerShdw blurRad="38100" dist="38100" dir="2700000" algn="tl">
                    <a:srgbClr val="000000">
                      <a:alpha val="43137"/>
                    </a:srgbClr>
                  </a:outerShdw>
                </a:effectLst>
              </a:rPr>
              <a:t> </a:t>
            </a:r>
            <a:r>
              <a:rPr lang="en-US" sz="2000" b="1" dirty="0" err="1" smtClean="0">
                <a:solidFill>
                  <a:srgbClr val="FFFF01"/>
                </a:solidFill>
                <a:effectLst>
                  <a:outerShdw blurRad="38100" dist="38100" dir="2700000" algn="tl">
                    <a:srgbClr val="000000">
                      <a:alpha val="43137"/>
                    </a:srgbClr>
                  </a:outerShdw>
                </a:effectLst>
              </a:rPr>
              <a:t>modalidad</a:t>
            </a:r>
            <a:r>
              <a:rPr lang="en-US" sz="2000" b="1" dirty="0" smtClean="0">
                <a:solidFill>
                  <a:srgbClr val="FFFF01"/>
                </a:solidFill>
                <a:effectLst>
                  <a:outerShdw blurRad="38100" dist="38100" dir="2700000" algn="tl">
                    <a:srgbClr val="000000">
                      <a:alpha val="43137"/>
                    </a:srgbClr>
                  </a:outerShdw>
                </a:effectLst>
              </a:rPr>
              <a:t> contractual.</a:t>
            </a:r>
            <a:r>
              <a:rPr lang="en-US" sz="2000" dirty="0" smtClean="0">
                <a:solidFill>
                  <a:srgbClr val="FFFF01"/>
                </a:solidFill>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Asimismo</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podrán</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establecer</a:t>
            </a:r>
            <a:r>
              <a:rPr lang="en-US" sz="2000" dirty="0" smtClean="0">
                <a:effectLst>
                  <a:outerShdw blurRad="38100" dist="38100" dir="2700000" algn="tl">
                    <a:srgbClr val="000000">
                      <a:alpha val="43137"/>
                    </a:srgbClr>
                  </a:outerShdw>
                </a:effectLst>
              </a:rPr>
              <a:t> la </a:t>
            </a:r>
            <a:r>
              <a:rPr lang="en-US" sz="2000" dirty="0" err="1" smtClean="0">
                <a:effectLst>
                  <a:outerShdw blurRad="38100" dist="38100" dir="2700000" algn="tl">
                    <a:srgbClr val="000000">
                      <a:alpha val="43137"/>
                    </a:srgbClr>
                  </a:outerShdw>
                </a:effectLst>
              </a:rPr>
              <a:t>prioridad</a:t>
            </a:r>
            <a:r>
              <a:rPr lang="en-US" sz="2000" dirty="0" smtClean="0">
                <a:effectLst>
                  <a:outerShdw blurRad="38100" dist="38100" dir="2700000" algn="tl">
                    <a:srgbClr val="000000">
                      <a:alpha val="43137"/>
                    </a:srgbClr>
                  </a:outerShdw>
                </a:effectLst>
              </a:rPr>
              <a:t> de los </a:t>
            </a:r>
            <a:r>
              <a:rPr lang="en-US" sz="2000" dirty="0" err="1" smtClean="0">
                <a:effectLst>
                  <a:outerShdw blurRad="38100" dist="38100" dir="2700000" algn="tl">
                    <a:srgbClr val="000000">
                      <a:alpha val="43137"/>
                    </a:srgbClr>
                  </a:outerShdw>
                </a:effectLst>
              </a:rPr>
              <a:t>mismos</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para</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ocupar</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las</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vacantes</a:t>
            </a:r>
            <a:r>
              <a:rPr lang="en-US" sz="2000" dirty="0" smtClean="0">
                <a:effectLst>
                  <a:outerShdw blurRad="38100" dist="38100" dir="2700000" algn="tl">
                    <a:srgbClr val="000000">
                      <a:alpha val="43137"/>
                    </a:srgbClr>
                  </a:outerShdw>
                </a:effectLst>
              </a:rPr>
              <a:t> a </a:t>
            </a:r>
            <a:r>
              <a:rPr lang="en-US" sz="2000" dirty="0" err="1" smtClean="0">
                <a:effectLst>
                  <a:outerShdw blurRad="38100" dist="38100" dir="2700000" algn="tl">
                    <a:srgbClr val="000000">
                      <a:alpha val="43137"/>
                    </a:srgbClr>
                  </a:outerShdw>
                </a:effectLst>
              </a:rPr>
              <a:t>tiempo</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completo</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que</a:t>
            </a:r>
            <a:r>
              <a:rPr lang="en-US" sz="2000" dirty="0" smtClean="0">
                <a:effectLst>
                  <a:outerShdw blurRad="38100" dist="38100" dir="2700000" algn="tl">
                    <a:srgbClr val="000000">
                      <a:alpha val="43137"/>
                    </a:srgbClr>
                  </a:outerShdw>
                </a:effectLst>
              </a:rPr>
              <a:t> se </a:t>
            </a:r>
            <a:r>
              <a:rPr lang="en-US" sz="2000" dirty="0" err="1" smtClean="0">
                <a:effectLst>
                  <a:outerShdw blurRad="38100" dist="38100" dir="2700000" algn="tl">
                    <a:srgbClr val="000000">
                      <a:alpha val="43137"/>
                    </a:srgbClr>
                  </a:outerShdw>
                </a:effectLst>
              </a:rPr>
              <a:t>produjeren</a:t>
            </a:r>
            <a:r>
              <a:rPr lang="en-US" sz="2000" dirty="0" smtClean="0">
                <a:effectLst>
                  <a:outerShdw blurRad="38100" dist="38100" dir="2700000" algn="tl">
                    <a:srgbClr val="000000">
                      <a:alpha val="43137"/>
                    </a:srgbClr>
                  </a:outerShdw>
                </a:effectLst>
              </a:rPr>
              <a:t> en la </a:t>
            </a:r>
            <a:r>
              <a:rPr lang="en-US" sz="2000" dirty="0" err="1" smtClean="0">
                <a:effectLst>
                  <a:outerShdw blurRad="38100" dist="38100" dir="2700000" algn="tl">
                    <a:srgbClr val="000000">
                      <a:alpha val="43137"/>
                    </a:srgbClr>
                  </a:outerShdw>
                </a:effectLst>
              </a:rPr>
              <a:t>empresa</a:t>
            </a:r>
            <a:r>
              <a:rPr lang="en-US" sz="2000" dirty="0" smtClean="0">
                <a:effectLst>
                  <a:outerShdw blurRad="38100" dist="38100" dir="2700000" algn="tl">
                    <a:srgbClr val="000000">
                      <a:alpha val="43137"/>
                    </a:srgbClr>
                  </a:outerShdw>
                </a:effectLst>
              </a:rPr>
              <a:t>. </a:t>
            </a:r>
          </a:p>
          <a:p>
            <a:pPr algn="l" eaLnBrk="1" hangingPunct="1">
              <a:lnSpc>
                <a:spcPct val="90000"/>
              </a:lnSpc>
              <a:defRPr/>
            </a:pPr>
            <a:endParaRPr lang="es-AR" sz="18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417971795"/>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endParaRPr lang="en-US" sz="2400" b="1" dirty="0" smtClean="0"/>
          </a:p>
        </p:txBody>
      </p:sp>
      <p:sp>
        <p:nvSpPr>
          <p:cNvPr id="16387" name="Rectangle 3"/>
          <p:cNvSpPr>
            <a:spLocks noGrp="1" noChangeArrowheads="1"/>
          </p:cNvSpPr>
          <p:nvPr>
            <p:ph type="subTitle" idx="1"/>
          </p:nvPr>
        </p:nvSpPr>
        <p:spPr>
          <a:xfrm>
            <a:off x="685800" y="1371600"/>
            <a:ext cx="7772400" cy="4876800"/>
          </a:xfrm>
          <a:extLst/>
        </p:spPr>
        <p:txBody>
          <a:bodyPr>
            <a:normAutofit/>
          </a:bodyPr>
          <a:lstStyle/>
          <a:p>
            <a:pPr algn="l">
              <a:lnSpc>
                <a:spcPct val="90000"/>
              </a:lnSpc>
              <a:defRPr/>
            </a:pPr>
            <a:r>
              <a:rPr lang="en-US" sz="1800" b="1" dirty="0">
                <a:solidFill>
                  <a:srgbClr val="00FF00"/>
                </a:solidFill>
                <a:effectLst>
                  <a:outerShdw blurRad="38100" dist="38100" dir="2700000" algn="tl">
                    <a:srgbClr val="000000">
                      <a:alpha val="43137"/>
                    </a:srgbClr>
                  </a:outerShdw>
                </a:effectLst>
              </a:rPr>
              <a:t>CONTRATO A TIEMPO PARCIAL</a:t>
            </a:r>
          </a:p>
          <a:p>
            <a:pPr algn="l" eaLnBrk="1" hangingPunct="1">
              <a:lnSpc>
                <a:spcPct val="90000"/>
              </a:lnSpc>
              <a:defRPr/>
            </a:pPr>
            <a:r>
              <a:rPr lang="es-AR" sz="1800" b="1" dirty="0" smtClean="0">
                <a:solidFill>
                  <a:srgbClr val="00FFCC"/>
                </a:solidFill>
                <a:effectLst>
                  <a:outerShdw blurRad="38100" dist="38100" dir="2700000" algn="tl">
                    <a:srgbClr val="000000">
                      <a:alpha val="43137"/>
                    </a:srgbClr>
                  </a:outerShdw>
                </a:effectLst>
              </a:rPr>
              <a:t>EXTENSIÓN MÁXIMA DE LA JORNADA A TIEMPO PARCIAL</a:t>
            </a:r>
          </a:p>
          <a:p>
            <a:pPr algn="l" eaLnBrk="1" hangingPunct="1">
              <a:lnSpc>
                <a:spcPct val="90000"/>
              </a:lnSpc>
              <a:defRPr/>
            </a:pPr>
            <a:endParaRPr lang="es-AR" sz="1800" dirty="0" smtClean="0">
              <a:effectLst>
                <a:outerShdw blurRad="38100" dist="38100" dir="2700000" algn="tl">
                  <a:srgbClr val="000000">
                    <a:alpha val="43137"/>
                  </a:srgbClr>
                </a:outerShdw>
              </a:effectLst>
            </a:endParaRPr>
          </a:p>
          <a:p>
            <a:pPr algn="l" eaLnBrk="1" hangingPunct="1">
              <a:lnSpc>
                <a:spcPct val="90000"/>
              </a:lnSpc>
              <a:buFontTx/>
              <a:buChar char="•"/>
              <a:defRPr/>
            </a:pPr>
            <a:r>
              <a:rPr lang="es-AR" sz="1800" b="1" dirty="0" smtClean="0">
                <a:solidFill>
                  <a:srgbClr val="FFFF00"/>
                </a:solidFill>
                <a:effectLst>
                  <a:outerShdw blurRad="38100" dist="38100" dir="2700000" algn="tl">
                    <a:srgbClr val="000000">
                      <a:alpha val="43137"/>
                    </a:srgbClr>
                  </a:outerShdw>
                </a:effectLst>
              </a:rPr>
              <a:t> Dice el apartado 1: </a:t>
            </a:r>
            <a:r>
              <a:rPr lang="es-AR" sz="1800" dirty="0" smtClean="0">
                <a:effectLst>
                  <a:outerShdw blurRad="38100" dist="38100" dir="2700000" algn="tl">
                    <a:srgbClr val="000000">
                      <a:alpha val="43137"/>
                    </a:srgbClr>
                  </a:outerShdw>
                </a:effectLst>
              </a:rPr>
              <a:t>“Cuando la cantidad de horas diarias o semanales sean inferior a los dos tercios de la jornada habitual de la actividad”.</a:t>
            </a:r>
          </a:p>
          <a:p>
            <a:pPr algn="l" eaLnBrk="1" hangingPunct="1">
              <a:lnSpc>
                <a:spcPct val="90000"/>
              </a:lnSpc>
              <a:buFontTx/>
              <a:buChar char="•"/>
              <a:defRPr/>
            </a:pPr>
            <a:endParaRPr lang="es-AR" sz="1800" dirty="0" smtClean="0">
              <a:effectLst>
                <a:outerShdw blurRad="38100" dist="38100" dir="2700000" algn="tl">
                  <a:srgbClr val="000000">
                    <a:alpha val="43137"/>
                  </a:srgbClr>
                </a:outerShdw>
              </a:effectLst>
            </a:endParaRPr>
          </a:p>
          <a:p>
            <a:pPr algn="l" eaLnBrk="1" hangingPunct="1">
              <a:lnSpc>
                <a:spcPct val="90000"/>
              </a:lnSpc>
              <a:buFontTx/>
              <a:buChar char="•"/>
              <a:defRPr/>
            </a:pPr>
            <a:r>
              <a:rPr lang="es-AR" sz="1800" dirty="0" smtClean="0">
                <a:effectLst>
                  <a:outerShdw blurRad="38100" dist="38100" dir="2700000" algn="tl">
                    <a:srgbClr val="000000">
                      <a:alpha val="43137"/>
                    </a:srgbClr>
                  </a:outerShdw>
                </a:effectLst>
              </a:rPr>
              <a:t>  Se elimina la referencia a la jornada “mensual”</a:t>
            </a:r>
          </a:p>
          <a:p>
            <a:pPr algn="l" eaLnBrk="1" hangingPunct="1">
              <a:lnSpc>
                <a:spcPct val="90000"/>
              </a:lnSpc>
              <a:buFontTx/>
              <a:buChar char="•"/>
              <a:defRPr/>
            </a:pPr>
            <a:endParaRPr lang="es-AR" sz="1800" dirty="0" smtClean="0">
              <a:effectLst>
                <a:outerShdw blurRad="38100" dist="38100" dir="2700000" algn="tl">
                  <a:srgbClr val="000000">
                    <a:alpha val="43137"/>
                  </a:srgbClr>
                </a:outerShdw>
              </a:effectLst>
            </a:endParaRPr>
          </a:p>
          <a:p>
            <a:pPr algn="l" eaLnBrk="1" hangingPunct="1">
              <a:lnSpc>
                <a:spcPct val="90000"/>
              </a:lnSpc>
              <a:buFontTx/>
              <a:buChar char="•"/>
              <a:defRPr/>
            </a:pPr>
            <a:r>
              <a:rPr lang="es-AR" sz="1800" dirty="0" smtClean="0">
                <a:effectLst>
                  <a:outerShdw blurRad="38100" dist="38100" dir="2700000" algn="tl">
                    <a:srgbClr val="000000">
                      <a:alpha val="43137"/>
                    </a:srgbClr>
                  </a:outerShdw>
                </a:effectLst>
              </a:rPr>
              <a:t>  Por consiguiente cuando la cantidad de horas laboradas durante el mes sea inferior a 2/3 de la jornada habitual de la actividad para saber si hay contrato parcial deberá analizarse la duración de la jornada diaria o de la jornada semanal.</a:t>
            </a:r>
          </a:p>
          <a:p>
            <a:pPr algn="l" eaLnBrk="1" hangingPunct="1">
              <a:lnSpc>
                <a:spcPct val="90000"/>
              </a:lnSpc>
              <a:buFontTx/>
              <a:buChar char="•"/>
              <a:defRPr/>
            </a:pPr>
            <a:endParaRPr lang="es-AR" sz="1800" dirty="0" smtClean="0">
              <a:effectLst>
                <a:outerShdw blurRad="38100" dist="38100" dir="2700000" algn="tl">
                  <a:srgbClr val="000000">
                    <a:alpha val="43137"/>
                  </a:srgbClr>
                </a:outerShdw>
              </a:effectLst>
            </a:endParaRPr>
          </a:p>
          <a:p>
            <a:pPr algn="l" eaLnBrk="1" hangingPunct="1">
              <a:lnSpc>
                <a:spcPct val="90000"/>
              </a:lnSpc>
              <a:buFontTx/>
              <a:buChar char="•"/>
              <a:defRPr/>
            </a:pPr>
            <a:r>
              <a:rPr lang="es-AR" sz="1800" dirty="0" smtClean="0">
                <a:effectLst>
                  <a:outerShdw blurRad="38100" dist="38100" dir="2700000" algn="tl">
                    <a:srgbClr val="000000">
                      <a:alpha val="43137"/>
                    </a:srgbClr>
                  </a:outerShdw>
                </a:effectLst>
              </a:rPr>
              <a:t>Bastaría con que se cumpla uno de los dos supuestos.</a:t>
            </a:r>
          </a:p>
          <a:p>
            <a:pPr algn="l" eaLnBrk="1" hangingPunct="1">
              <a:lnSpc>
                <a:spcPct val="90000"/>
              </a:lnSpc>
              <a:buFontTx/>
              <a:buChar char="•"/>
              <a:defRPr/>
            </a:pPr>
            <a:endParaRPr lang="es-AR" sz="1800" dirty="0" smtClean="0">
              <a:effectLst>
                <a:outerShdw blurRad="38100" dist="38100" dir="2700000" algn="tl">
                  <a:srgbClr val="000000">
                    <a:alpha val="43137"/>
                  </a:srgbClr>
                </a:outerShdw>
              </a:effectLst>
            </a:endParaRPr>
          </a:p>
          <a:p>
            <a:pPr algn="l" eaLnBrk="1" hangingPunct="1">
              <a:lnSpc>
                <a:spcPct val="90000"/>
              </a:lnSpc>
              <a:buFontTx/>
              <a:buChar char="•"/>
              <a:defRPr/>
            </a:pPr>
            <a:r>
              <a:rPr lang="es-AR" sz="1800" dirty="0" smtClean="0">
                <a:effectLst>
                  <a:outerShdw blurRad="38100" dist="38100" dir="2700000" algn="tl">
                    <a:srgbClr val="000000">
                      <a:alpha val="43137"/>
                    </a:srgbClr>
                  </a:outerShdw>
                </a:effectLst>
              </a:rPr>
              <a:t>La ley pide uno u otro, no ambos.</a:t>
            </a:r>
          </a:p>
          <a:p>
            <a:pPr algn="l" eaLnBrk="1" hangingPunct="1">
              <a:lnSpc>
                <a:spcPct val="90000"/>
              </a:lnSpc>
              <a:defRPr/>
            </a:pPr>
            <a:endParaRPr lang="en-US" sz="1800" b="1"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591554775"/>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02"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smtClean="0">
                <a:solidFill>
                  <a:srgbClr val="00FFFF"/>
                </a:solidFill>
              </a:rPr>
              <a:t>MODALIDADES DEL CONTRATO DE TRABAJO</a:t>
            </a:r>
          </a:p>
        </p:txBody>
      </p:sp>
      <p:sp>
        <p:nvSpPr>
          <p:cNvPr id="870403" name="Rectangle 3"/>
          <p:cNvSpPr>
            <a:spLocks noGrp="1" noChangeArrowheads="1"/>
          </p:cNvSpPr>
          <p:nvPr>
            <p:ph type="subTitle" idx="1"/>
          </p:nvPr>
        </p:nvSpPr>
        <p:spPr>
          <a:xfrm>
            <a:off x="685800" y="1371600"/>
            <a:ext cx="7772400" cy="4876800"/>
          </a:xfrm>
          <a:extLst/>
        </p:spPr>
        <p:txBody>
          <a:bodyPr>
            <a:normAutofit/>
          </a:bodyPr>
          <a:lstStyle/>
          <a:p>
            <a:pPr algn="l">
              <a:lnSpc>
                <a:spcPct val="90000"/>
              </a:lnSpc>
              <a:defRPr/>
            </a:pPr>
            <a:r>
              <a:rPr lang="en-US" sz="1800" b="1" dirty="0">
                <a:solidFill>
                  <a:srgbClr val="00FF00"/>
                </a:solidFill>
                <a:effectLst>
                  <a:outerShdw blurRad="38100" dist="38100" dir="2700000" algn="tl">
                    <a:srgbClr val="000000">
                      <a:alpha val="43137"/>
                    </a:srgbClr>
                  </a:outerShdw>
                </a:effectLst>
              </a:rPr>
              <a:t>CONTRATO A TIEMPO PARCIAL</a:t>
            </a:r>
          </a:p>
          <a:p>
            <a:pPr algn="l" eaLnBrk="1" hangingPunct="1">
              <a:lnSpc>
                <a:spcPct val="90000"/>
              </a:lnSpc>
              <a:defRPr/>
            </a:pPr>
            <a:r>
              <a:rPr lang="es-AR" sz="1800" b="1" dirty="0" smtClean="0">
                <a:solidFill>
                  <a:srgbClr val="FFFF00"/>
                </a:solidFill>
                <a:effectLst>
                  <a:outerShdw blurRad="38100" dist="38100" dir="2700000" algn="tl">
                    <a:srgbClr val="000000">
                      <a:alpha val="43137"/>
                    </a:srgbClr>
                  </a:outerShdw>
                </a:effectLst>
              </a:rPr>
              <a:t>JORNADA HABITUAL DE LA ACTIVIDAD Y JORNADA HABITUAL DEL ESTABLECIMIENTO</a:t>
            </a:r>
          </a:p>
          <a:p>
            <a:pPr algn="l" eaLnBrk="1" hangingPunct="1">
              <a:lnSpc>
                <a:spcPct val="90000"/>
              </a:lnSpc>
              <a:defRPr/>
            </a:pPr>
            <a:endParaRPr lang="es-AR" sz="1800" dirty="0" smtClean="0">
              <a:solidFill>
                <a:srgbClr val="FFFF00"/>
              </a:solidFill>
              <a:effectLst>
                <a:outerShdw blurRad="38100" dist="38100" dir="2700000" algn="tl">
                  <a:srgbClr val="000000">
                    <a:alpha val="43137"/>
                  </a:srgbClr>
                </a:outerShdw>
              </a:effectLst>
            </a:endParaRPr>
          </a:p>
          <a:p>
            <a:pPr algn="l" eaLnBrk="1" hangingPunct="1">
              <a:lnSpc>
                <a:spcPct val="90000"/>
              </a:lnSpc>
              <a:defRPr/>
            </a:pPr>
            <a:r>
              <a:rPr lang="es-AR" sz="1800" b="1" dirty="0" smtClean="0">
                <a:solidFill>
                  <a:srgbClr val="66FFFF"/>
                </a:solidFill>
                <a:effectLst>
                  <a:outerShdw blurRad="38100" dist="38100" dir="2700000" algn="tl">
                    <a:srgbClr val="000000">
                      <a:alpha val="43137"/>
                    </a:srgbClr>
                  </a:outerShdw>
                </a:effectLst>
              </a:rPr>
              <a:t>JORNADA HABITUAL DE LA ACTIVIDAD:</a:t>
            </a:r>
          </a:p>
          <a:p>
            <a:pPr algn="l" eaLnBrk="1" hangingPunct="1">
              <a:lnSpc>
                <a:spcPct val="90000"/>
              </a:lnSpc>
              <a:defRPr/>
            </a:pPr>
            <a:r>
              <a:rPr lang="es-AR" sz="1800" dirty="0" smtClean="0">
                <a:solidFill>
                  <a:srgbClr val="FFFF01"/>
                </a:solidFill>
                <a:effectLst>
                  <a:outerShdw blurRad="38100" dist="38100" dir="2700000" algn="tl">
                    <a:srgbClr val="000000">
                      <a:alpha val="43137"/>
                    </a:srgbClr>
                  </a:outerShdw>
                </a:effectLst>
              </a:rPr>
              <a:t>Es la que establece la ley de jornada de trabajo (L.11544) o la que especifiquen los convenios colectivos.</a:t>
            </a:r>
          </a:p>
          <a:p>
            <a:pPr algn="l" eaLnBrk="1" hangingPunct="1">
              <a:lnSpc>
                <a:spcPct val="90000"/>
              </a:lnSpc>
              <a:defRPr/>
            </a:pPr>
            <a:r>
              <a:rPr lang="es-AR" sz="1800" dirty="0" smtClean="0">
                <a:effectLst>
                  <a:outerShdw blurRad="38100" dist="38100" dir="2700000" algn="tl">
                    <a:srgbClr val="000000">
                      <a:alpha val="43137"/>
                    </a:srgbClr>
                  </a:outerShdw>
                </a:effectLst>
              </a:rPr>
              <a:t>- L. 11544 y LCT: 8 horas diarias, 48 horas semanales</a:t>
            </a:r>
          </a:p>
          <a:p>
            <a:pPr algn="l" eaLnBrk="1" hangingPunct="1">
              <a:lnSpc>
                <a:spcPct val="90000"/>
              </a:lnSpc>
              <a:buFontTx/>
              <a:buChar char="-"/>
              <a:defRPr/>
            </a:pPr>
            <a:r>
              <a:rPr lang="es-AR" sz="1800" dirty="0" smtClean="0">
                <a:effectLst>
                  <a:outerShdw blurRad="38100" dist="38100" dir="2700000" algn="tl">
                    <a:srgbClr val="000000">
                      <a:alpha val="43137"/>
                    </a:srgbClr>
                  </a:outerShdw>
                </a:effectLst>
              </a:rPr>
              <a:t> Posibilidad de distribución de horas durante la semana, hasta 9 horas  </a:t>
            </a:r>
          </a:p>
          <a:p>
            <a:pPr algn="l" eaLnBrk="1" hangingPunct="1">
              <a:lnSpc>
                <a:spcPct val="90000"/>
              </a:lnSpc>
              <a:buFontTx/>
              <a:buNone/>
              <a:defRPr/>
            </a:pPr>
            <a:r>
              <a:rPr lang="es-AR" sz="1800" dirty="0" smtClean="0">
                <a:effectLst>
                  <a:outerShdw blurRad="38100" dist="38100" dir="2700000" algn="tl">
                    <a:srgbClr val="000000">
                      <a:alpha val="43137"/>
                    </a:srgbClr>
                  </a:outerShdw>
                </a:effectLst>
              </a:rPr>
              <a:t> diarias.</a:t>
            </a:r>
          </a:p>
          <a:p>
            <a:pPr algn="l" eaLnBrk="1" hangingPunct="1">
              <a:lnSpc>
                <a:spcPct val="90000"/>
              </a:lnSpc>
              <a:buFontTx/>
              <a:buNone/>
              <a:defRPr/>
            </a:pPr>
            <a:r>
              <a:rPr lang="es-AR" sz="1800" b="1" dirty="0" smtClean="0">
                <a:solidFill>
                  <a:srgbClr val="66FFFF"/>
                </a:solidFill>
                <a:effectLst>
                  <a:outerShdw blurRad="38100" dist="38100" dir="2700000" algn="tl">
                    <a:srgbClr val="000000">
                      <a:alpha val="43137"/>
                    </a:srgbClr>
                  </a:outerShdw>
                </a:effectLst>
              </a:rPr>
              <a:t>LIMITES LEGALES</a:t>
            </a:r>
          </a:p>
          <a:p>
            <a:pPr algn="l" eaLnBrk="1" hangingPunct="1">
              <a:lnSpc>
                <a:spcPct val="90000"/>
              </a:lnSpc>
              <a:buFontTx/>
              <a:buNone/>
              <a:defRPr/>
            </a:pPr>
            <a:r>
              <a:rPr lang="es-AR" sz="1800" b="1" dirty="0" smtClean="0">
                <a:effectLst>
                  <a:outerShdw blurRad="38100" dist="38100" dir="2700000" algn="tl">
                    <a:srgbClr val="000000">
                      <a:alpha val="43137"/>
                    </a:srgbClr>
                  </a:outerShdw>
                </a:effectLst>
              </a:rPr>
              <a:t>- Si la jornada diaria es de </a:t>
            </a:r>
            <a:r>
              <a:rPr lang="es-AR" sz="1800" b="1" dirty="0" smtClean="0">
                <a:solidFill>
                  <a:srgbClr val="FFFF01"/>
                </a:solidFill>
                <a:effectLst>
                  <a:outerShdw blurRad="38100" dist="38100" dir="2700000" algn="tl">
                    <a:srgbClr val="000000">
                      <a:alpha val="43137"/>
                    </a:srgbClr>
                  </a:outerShdw>
                </a:effectLst>
              </a:rPr>
              <a:t>8 horas</a:t>
            </a:r>
            <a:r>
              <a:rPr lang="es-AR" sz="1800" b="1" dirty="0" smtClean="0">
                <a:effectLst>
                  <a:outerShdw blurRad="38100" dist="38100" dir="2700000" algn="tl">
                    <a:srgbClr val="000000">
                      <a:alpha val="43137"/>
                    </a:srgbClr>
                  </a:outerShdw>
                </a:effectLst>
              </a:rPr>
              <a:t>, el límite deberá ser inferior a</a:t>
            </a:r>
            <a:r>
              <a:rPr lang="es-AR" sz="1800" b="1" dirty="0" smtClean="0">
                <a:solidFill>
                  <a:srgbClr val="FFCC00"/>
                </a:solidFill>
                <a:effectLst>
                  <a:outerShdw blurRad="38100" dist="38100" dir="2700000" algn="tl">
                    <a:srgbClr val="000000">
                      <a:alpha val="43137"/>
                    </a:srgbClr>
                  </a:outerShdw>
                </a:effectLst>
              </a:rPr>
              <a:t> </a:t>
            </a:r>
            <a:r>
              <a:rPr lang="es-AR" sz="1800" b="1" dirty="0" smtClean="0">
                <a:solidFill>
                  <a:srgbClr val="FFFF01"/>
                </a:solidFill>
                <a:effectLst>
                  <a:outerShdw blurRad="38100" dist="38100" dir="2700000" algn="tl">
                    <a:srgbClr val="000000">
                      <a:alpha val="43137"/>
                    </a:srgbClr>
                  </a:outerShdw>
                </a:effectLst>
              </a:rPr>
              <a:t>5,33   </a:t>
            </a:r>
          </a:p>
          <a:p>
            <a:pPr algn="l" eaLnBrk="1" hangingPunct="1">
              <a:lnSpc>
                <a:spcPct val="90000"/>
              </a:lnSpc>
              <a:buFontTx/>
              <a:buNone/>
              <a:defRPr/>
            </a:pPr>
            <a:r>
              <a:rPr lang="es-AR" sz="1800" b="1" dirty="0" smtClean="0">
                <a:solidFill>
                  <a:srgbClr val="FFFF01"/>
                </a:solidFill>
                <a:effectLst>
                  <a:outerShdw blurRad="38100" dist="38100" dir="2700000" algn="tl">
                    <a:srgbClr val="000000">
                      <a:alpha val="43137"/>
                    </a:srgbClr>
                  </a:outerShdw>
                </a:effectLst>
              </a:rPr>
              <a:t>  horas</a:t>
            </a:r>
          </a:p>
          <a:p>
            <a:pPr algn="l" eaLnBrk="1" hangingPunct="1">
              <a:lnSpc>
                <a:spcPct val="90000"/>
              </a:lnSpc>
              <a:buFontTx/>
              <a:buChar char="-"/>
              <a:defRPr/>
            </a:pPr>
            <a:r>
              <a:rPr lang="es-AR" sz="1800" b="1" dirty="0" smtClean="0">
                <a:effectLst>
                  <a:outerShdw blurRad="38100" dist="38100" dir="2700000" algn="tl">
                    <a:srgbClr val="000000">
                      <a:alpha val="43137"/>
                    </a:srgbClr>
                  </a:outerShdw>
                </a:effectLst>
              </a:rPr>
              <a:t> Si la jornada diaria es de </a:t>
            </a:r>
            <a:r>
              <a:rPr lang="es-AR" sz="1800" b="1" dirty="0" smtClean="0">
                <a:solidFill>
                  <a:srgbClr val="FFFF01"/>
                </a:solidFill>
                <a:effectLst>
                  <a:outerShdw blurRad="38100" dist="38100" dir="2700000" algn="tl">
                    <a:srgbClr val="000000">
                      <a:alpha val="43137"/>
                    </a:srgbClr>
                  </a:outerShdw>
                </a:effectLst>
              </a:rPr>
              <a:t>9 horas</a:t>
            </a:r>
            <a:r>
              <a:rPr lang="es-AR" sz="1800" b="1" dirty="0" smtClean="0">
                <a:effectLst>
                  <a:outerShdw blurRad="38100" dist="38100" dir="2700000" algn="tl">
                    <a:srgbClr val="000000">
                      <a:alpha val="43137"/>
                    </a:srgbClr>
                  </a:outerShdw>
                </a:effectLst>
              </a:rPr>
              <a:t>, dicho límite deberá ser inferior a    </a:t>
            </a:r>
          </a:p>
          <a:p>
            <a:pPr algn="l" eaLnBrk="1" hangingPunct="1">
              <a:lnSpc>
                <a:spcPct val="90000"/>
              </a:lnSpc>
              <a:buFontTx/>
              <a:buNone/>
              <a:defRPr/>
            </a:pPr>
            <a:r>
              <a:rPr lang="es-AR" sz="1800" b="1" dirty="0" smtClean="0">
                <a:effectLst>
                  <a:outerShdw blurRad="38100" dist="38100" dir="2700000" algn="tl">
                    <a:srgbClr val="000000">
                      <a:alpha val="43137"/>
                    </a:srgbClr>
                  </a:outerShdw>
                </a:effectLst>
              </a:rPr>
              <a:t>  </a:t>
            </a:r>
            <a:r>
              <a:rPr lang="es-AR" sz="1800" b="1" dirty="0" smtClean="0">
                <a:solidFill>
                  <a:srgbClr val="FFCC00"/>
                </a:solidFill>
                <a:effectLst>
                  <a:outerShdw blurRad="38100" dist="38100" dir="2700000" algn="tl">
                    <a:srgbClr val="000000">
                      <a:alpha val="43137"/>
                    </a:srgbClr>
                  </a:outerShdw>
                </a:effectLst>
              </a:rPr>
              <a:t>6 horas</a:t>
            </a:r>
          </a:p>
          <a:p>
            <a:pPr algn="l" eaLnBrk="1" hangingPunct="1">
              <a:lnSpc>
                <a:spcPct val="90000"/>
              </a:lnSpc>
              <a:defRPr/>
            </a:pPr>
            <a:r>
              <a:rPr lang="es-AR" sz="1800" b="1" dirty="0" smtClean="0">
                <a:effectLst>
                  <a:outerShdw blurRad="38100" dist="38100" dir="2700000" algn="tl">
                    <a:srgbClr val="000000">
                      <a:alpha val="43137"/>
                    </a:srgbClr>
                  </a:outerShdw>
                </a:effectLst>
              </a:rPr>
              <a:t>- La jornada semanal deberá ser inferior a </a:t>
            </a:r>
            <a:r>
              <a:rPr lang="es-AR" sz="1800" b="1" dirty="0" smtClean="0">
                <a:solidFill>
                  <a:srgbClr val="FFFF01"/>
                </a:solidFill>
                <a:effectLst>
                  <a:outerShdw blurRad="38100" dist="38100" dir="2700000" algn="tl">
                    <a:srgbClr val="000000">
                      <a:alpha val="43137"/>
                    </a:srgbClr>
                  </a:outerShdw>
                </a:effectLst>
              </a:rPr>
              <a:t>32 horas</a:t>
            </a:r>
          </a:p>
          <a:p>
            <a:pPr algn="l" eaLnBrk="1" hangingPunct="1">
              <a:lnSpc>
                <a:spcPct val="90000"/>
              </a:lnSpc>
              <a:defRPr/>
            </a:pPr>
            <a:endParaRPr lang="en-US" sz="1800" b="1"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074123188"/>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endParaRPr lang="en-US" sz="2400" b="1" dirty="0" smtClean="0"/>
          </a:p>
        </p:txBody>
      </p:sp>
      <p:sp>
        <p:nvSpPr>
          <p:cNvPr id="20483" name="Rectangle 3"/>
          <p:cNvSpPr>
            <a:spLocks noGrp="1" noChangeArrowheads="1"/>
          </p:cNvSpPr>
          <p:nvPr>
            <p:ph type="subTitle" idx="1"/>
          </p:nvPr>
        </p:nvSpPr>
        <p:spPr>
          <a:xfrm>
            <a:off x="685800" y="1371600"/>
            <a:ext cx="7772400" cy="4876800"/>
          </a:xfrm>
          <a:extLst/>
        </p:spPr>
        <p:txBody>
          <a:bodyPr>
            <a:normAutofit lnSpcReduction="10000"/>
          </a:bodyPr>
          <a:lstStyle/>
          <a:p>
            <a:pPr algn="l">
              <a:lnSpc>
                <a:spcPct val="90000"/>
              </a:lnSpc>
              <a:defRPr/>
            </a:pPr>
            <a:r>
              <a:rPr lang="en-US" sz="1800" b="1" dirty="0">
                <a:solidFill>
                  <a:srgbClr val="00FF00"/>
                </a:solidFill>
                <a:effectLst>
                  <a:outerShdw blurRad="38100" dist="38100" dir="2700000" algn="tl">
                    <a:srgbClr val="000000">
                      <a:alpha val="43137"/>
                    </a:srgbClr>
                  </a:outerShdw>
                </a:effectLst>
              </a:rPr>
              <a:t>CONTRATO A TIEMPO PARCIAL</a:t>
            </a:r>
          </a:p>
          <a:p>
            <a:pPr algn="l" eaLnBrk="1" hangingPunct="1">
              <a:lnSpc>
                <a:spcPct val="90000"/>
              </a:lnSpc>
              <a:defRPr/>
            </a:pPr>
            <a:r>
              <a:rPr lang="es-AR" sz="1800" b="1" dirty="0" smtClean="0">
                <a:solidFill>
                  <a:srgbClr val="00FFCC"/>
                </a:solidFill>
                <a:effectLst>
                  <a:outerShdw blurRad="38100" dist="38100" dir="2700000" algn="tl">
                    <a:srgbClr val="000000">
                      <a:alpha val="43137"/>
                    </a:srgbClr>
                  </a:outerShdw>
                </a:effectLst>
              </a:rPr>
              <a:t>JORNADA HABITUAL DE LA ACTIVIDAD Y JORNADA HABITUAL DEL ESTABLECIMIENTO</a:t>
            </a:r>
          </a:p>
          <a:p>
            <a:pPr algn="l" eaLnBrk="1" hangingPunct="1">
              <a:lnSpc>
                <a:spcPct val="90000"/>
              </a:lnSpc>
              <a:defRPr/>
            </a:pPr>
            <a:endParaRPr lang="es-AR" sz="1800" dirty="0" smtClean="0">
              <a:effectLst>
                <a:outerShdw blurRad="38100" dist="38100" dir="2700000" algn="tl">
                  <a:srgbClr val="000000">
                    <a:alpha val="43137"/>
                  </a:srgbClr>
                </a:outerShdw>
              </a:effectLst>
            </a:endParaRPr>
          </a:p>
          <a:p>
            <a:pPr algn="l" eaLnBrk="1" hangingPunct="1">
              <a:lnSpc>
                <a:spcPct val="90000"/>
              </a:lnSpc>
              <a:defRPr/>
            </a:pPr>
            <a:r>
              <a:rPr lang="es-AR" sz="1800" b="1" u="sng" dirty="0" smtClean="0">
                <a:solidFill>
                  <a:srgbClr val="FFFF00"/>
                </a:solidFill>
                <a:effectLst>
                  <a:outerShdw blurRad="38100" dist="38100" dir="2700000" algn="tl">
                    <a:srgbClr val="000000">
                      <a:alpha val="43137"/>
                    </a:srgbClr>
                  </a:outerShdw>
                </a:effectLst>
              </a:rPr>
              <a:t>JORNADA HABITUAL DEL ESTABLECIMIENTO</a:t>
            </a:r>
            <a:r>
              <a:rPr lang="es-AR" sz="1800" b="1" dirty="0" smtClean="0">
                <a:solidFill>
                  <a:srgbClr val="FFFF00"/>
                </a:solidFill>
                <a:effectLst>
                  <a:outerShdw blurRad="38100" dist="38100" dir="2700000" algn="tl">
                    <a:srgbClr val="000000">
                      <a:alpha val="43137"/>
                    </a:srgbClr>
                  </a:outerShdw>
                </a:effectLst>
              </a:rPr>
              <a:t>:</a:t>
            </a:r>
            <a:endParaRPr lang="es-AR" sz="1800" dirty="0" smtClean="0">
              <a:solidFill>
                <a:srgbClr val="FFFF00"/>
              </a:solidFill>
              <a:effectLst>
                <a:outerShdw blurRad="38100" dist="38100" dir="2700000" algn="tl">
                  <a:srgbClr val="000000">
                    <a:alpha val="43137"/>
                  </a:srgbClr>
                </a:outerShdw>
              </a:effectLst>
            </a:endParaRPr>
          </a:p>
          <a:p>
            <a:pPr algn="l" eaLnBrk="1" hangingPunct="1">
              <a:lnSpc>
                <a:spcPct val="90000"/>
              </a:lnSpc>
              <a:defRPr/>
            </a:pPr>
            <a:r>
              <a:rPr lang="es-AR" sz="1800" b="1" dirty="0" smtClean="0">
                <a:solidFill>
                  <a:srgbClr val="FFCC00"/>
                </a:solidFill>
                <a:effectLst>
                  <a:outerShdw blurRad="38100" dist="38100" dir="2700000" algn="tl">
                    <a:srgbClr val="000000">
                      <a:alpha val="43137"/>
                    </a:srgbClr>
                  </a:outerShdw>
                </a:effectLst>
              </a:rPr>
              <a:t>Es la que se fijó para la duración de las tareas en el lugar de trabajo</a:t>
            </a:r>
          </a:p>
          <a:p>
            <a:pPr algn="l" eaLnBrk="1" hangingPunct="1">
              <a:lnSpc>
                <a:spcPct val="90000"/>
              </a:lnSpc>
              <a:defRPr/>
            </a:pPr>
            <a:endParaRPr lang="es-AR" sz="1800" dirty="0" smtClean="0">
              <a:effectLst>
                <a:outerShdw blurRad="38100" dist="38100" dir="2700000" algn="tl">
                  <a:srgbClr val="000000">
                    <a:alpha val="43137"/>
                  </a:srgbClr>
                </a:outerShdw>
              </a:effectLst>
            </a:endParaRPr>
          </a:p>
          <a:p>
            <a:pPr algn="l" eaLnBrk="1" hangingPunct="1">
              <a:lnSpc>
                <a:spcPct val="90000"/>
              </a:lnSpc>
              <a:defRPr/>
            </a:pPr>
            <a:r>
              <a:rPr lang="es-AR" sz="1800" b="1" dirty="0" smtClean="0">
                <a:solidFill>
                  <a:srgbClr val="FFFF00"/>
                </a:solidFill>
                <a:effectLst>
                  <a:outerShdw blurRad="38100" dist="38100" dir="2700000" algn="tl">
                    <a:srgbClr val="000000">
                      <a:alpha val="43137"/>
                    </a:srgbClr>
                  </a:outerShdw>
                </a:effectLst>
              </a:rPr>
              <a:t>CASO PRÁCTICO:</a:t>
            </a:r>
          </a:p>
          <a:p>
            <a:pPr algn="l" eaLnBrk="1" hangingPunct="1">
              <a:lnSpc>
                <a:spcPct val="90000"/>
              </a:lnSpc>
              <a:defRPr/>
            </a:pPr>
            <a:r>
              <a:rPr lang="es-AR" sz="1800" dirty="0" smtClean="0">
                <a:effectLst>
                  <a:outerShdw blurRad="38100" dist="38100" dir="2700000" algn="tl">
                    <a:srgbClr val="000000">
                      <a:alpha val="43137"/>
                    </a:srgbClr>
                  </a:outerShdw>
                </a:effectLst>
              </a:rPr>
              <a:t>En el establecimiento se realizan tareas de  8 a 13 horas: 5 horas es la jornada habitual del establecimiento.</a:t>
            </a:r>
          </a:p>
          <a:p>
            <a:pPr algn="l" eaLnBrk="1" hangingPunct="1">
              <a:lnSpc>
                <a:spcPct val="90000"/>
              </a:lnSpc>
              <a:defRPr/>
            </a:pPr>
            <a:endParaRPr lang="es-AR" sz="1800" dirty="0" smtClean="0">
              <a:effectLst>
                <a:outerShdw blurRad="38100" dist="38100" dir="2700000" algn="tl">
                  <a:srgbClr val="000000">
                    <a:alpha val="43137"/>
                  </a:srgbClr>
                </a:outerShdw>
              </a:effectLst>
            </a:endParaRPr>
          </a:p>
          <a:p>
            <a:pPr algn="l" eaLnBrk="1" hangingPunct="1">
              <a:lnSpc>
                <a:spcPct val="90000"/>
              </a:lnSpc>
              <a:defRPr/>
            </a:pPr>
            <a:r>
              <a:rPr lang="es-AR" sz="1800" dirty="0" smtClean="0">
                <a:effectLst>
                  <a:outerShdw blurRad="38100" dist="38100" dir="2700000" algn="tl">
                    <a:srgbClr val="000000">
                      <a:alpha val="43137"/>
                    </a:srgbClr>
                  </a:outerShdw>
                </a:effectLst>
              </a:rPr>
              <a:t>¿Qué parámetro se utiliza para determinar la extensión del contrato a tiempo parcial?</a:t>
            </a:r>
          </a:p>
          <a:p>
            <a:pPr algn="l" eaLnBrk="1" hangingPunct="1">
              <a:lnSpc>
                <a:spcPct val="90000"/>
              </a:lnSpc>
              <a:defRPr/>
            </a:pPr>
            <a:r>
              <a:rPr lang="es-AR" sz="1800" dirty="0" smtClean="0">
                <a:effectLst>
                  <a:outerShdw blurRad="38100" dist="38100" dir="2700000" algn="tl">
                    <a:srgbClr val="000000">
                      <a:alpha val="43137"/>
                    </a:srgbClr>
                  </a:outerShdw>
                </a:effectLst>
              </a:rPr>
              <a:t>Se aplica la jornada habitual de la actividad: si el CCT no hace aclaraciones será de 8 horas diarias y 48 semanales.</a:t>
            </a:r>
          </a:p>
          <a:p>
            <a:pPr algn="l" eaLnBrk="1" hangingPunct="1">
              <a:lnSpc>
                <a:spcPct val="90000"/>
              </a:lnSpc>
              <a:defRPr/>
            </a:pPr>
            <a:endParaRPr lang="es-AR" sz="1800" dirty="0" smtClean="0">
              <a:effectLst>
                <a:outerShdw blurRad="38100" dist="38100" dir="2700000" algn="tl">
                  <a:srgbClr val="000000">
                    <a:alpha val="43137"/>
                  </a:srgbClr>
                </a:outerShdw>
              </a:effectLst>
            </a:endParaRPr>
          </a:p>
          <a:p>
            <a:pPr algn="l" eaLnBrk="1" hangingPunct="1">
              <a:lnSpc>
                <a:spcPct val="90000"/>
              </a:lnSpc>
              <a:defRPr/>
            </a:pPr>
            <a:r>
              <a:rPr lang="es-AR" sz="1800" b="1" dirty="0" smtClean="0">
                <a:solidFill>
                  <a:srgbClr val="00FF00"/>
                </a:solidFill>
                <a:effectLst>
                  <a:outerShdw blurRad="38100" dist="38100" dir="2700000" algn="tl">
                    <a:srgbClr val="000000">
                      <a:alpha val="43137"/>
                    </a:srgbClr>
                  </a:outerShdw>
                </a:effectLst>
              </a:rPr>
              <a:t>Por consiguiente los trabajadores están contratados a tiempo parcial.</a:t>
            </a:r>
          </a:p>
          <a:p>
            <a:pPr algn="l" eaLnBrk="1" hangingPunct="1">
              <a:lnSpc>
                <a:spcPct val="90000"/>
              </a:lnSpc>
              <a:defRPr/>
            </a:pPr>
            <a:endParaRPr lang="en-US" sz="1800" b="1" u="sng" dirty="0" smtClean="0">
              <a:solidFill>
                <a:schemeClr val="hlink"/>
              </a:solidFill>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858679364"/>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endParaRPr lang="en-US" sz="2400" b="1" dirty="0" smtClean="0"/>
          </a:p>
        </p:txBody>
      </p:sp>
      <p:sp>
        <p:nvSpPr>
          <p:cNvPr id="22531" name="Rectangle 3"/>
          <p:cNvSpPr>
            <a:spLocks noGrp="1" noChangeArrowheads="1"/>
          </p:cNvSpPr>
          <p:nvPr>
            <p:ph type="subTitle" idx="1"/>
          </p:nvPr>
        </p:nvSpPr>
        <p:spPr>
          <a:xfrm>
            <a:off x="685800" y="1371600"/>
            <a:ext cx="7772400" cy="4876800"/>
          </a:xfrm>
          <a:extLst/>
        </p:spPr>
        <p:txBody>
          <a:bodyPr>
            <a:normAutofit lnSpcReduction="10000"/>
          </a:bodyPr>
          <a:lstStyle/>
          <a:p>
            <a:pPr algn="l">
              <a:lnSpc>
                <a:spcPct val="90000"/>
              </a:lnSpc>
              <a:defRPr/>
            </a:pPr>
            <a:r>
              <a:rPr lang="en-US" sz="1800" b="1" dirty="0">
                <a:solidFill>
                  <a:srgbClr val="00FF00"/>
                </a:solidFill>
                <a:effectLst>
                  <a:outerShdw blurRad="38100" dist="38100" dir="2700000" algn="tl">
                    <a:srgbClr val="000000">
                      <a:alpha val="43137"/>
                    </a:srgbClr>
                  </a:outerShdw>
                </a:effectLst>
              </a:rPr>
              <a:t>CONTRATO A TIEMPO PARCIAL</a:t>
            </a:r>
          </a:p>
          <a:p>
            <a:pPr algn="l" eaLnBrk="1" hangingPunct="1">
              <a:lnSpc>
                <a:spcPct val="90000"/>
              </a:lnSpc>
              <a:defRPr/>
            </a:pPr>
            <a:r>
              <a:rPr lang="es-AR" sz="1800" b="1" dirty="0" smtClean="0">
                <a:solidFill>
                  <a:srgbClr val="FFFF01"/>
                </a:solidFill>
                <a:effectLst>
                  <a:outerShdw blurRad="38100" dist="38100" dir="2700000" algn="tl">
                    <a:srgbClr val="000000">
                      <a:alpha val="43137"/>
                    </a:srgbClr>
                  </a:outerShdw>
                </a:effectLst>
              </a:rPr>
              <a:t>JORNADA HABITUAL DE LA ACTIVIDAD Y JORNADA HABITUAL DEL ESTABLECIMIENTO</a:t>
            </a:r>
          </a:p>
          <a:p>
            <a:pPr algn="l" eaLnBrk="1" hangingPunct="1">
              <a:lnSpc>
                <a:spcPct val="90000"/>
              </a:lnSpc>
              <a:defRPr/>
            </a:pPr>
            <a:r>
              <a:rPr lang="es-AR" sz="1800" b="1" dirty="0" smtClean="0">
                <a:solidFill>
                  <a:srgbClr val="00FFCC"/>
                </a:solidFill>
                <a:effectLst>
                  <a:outerShdw blurRad="38100" dist="38100" dir="2700000" algn="tl">
                    <a:srgbClr val="000000">
                      <a:alpha val="43137"/>
                    </a:srgbClr>
                  </a:outerShdw>
                </a:effectLst>
              </a:rPr>
              <a:t>CLASIFICACIÓN DE OTROS CASOS DE JORNADA HABITUAL DE LA ACTIVIDAD</a:t>
            </a:r>
          </a:p>
          <a:p>
            <a:pPr algn="l" eaLnBrk="1" hangingPunct="1">
              <a:lnSpc>
                <a:spcPct val="90000"/>
              </a:lnSpc>
              <a:defRPr/>
            </a:pPr>
            <a:endParaRPr lang="es-AR" sz="1800" b="1" dirty="0" smtClean="0">
              <a:solidFill>
                <a:srgbClr val="FFCC00"/>
              </a:solidFill>
              <a:effectLst>
                <a:outerShdw blurRad="38100" dist="38100" dir="2700000" algn="tl">
                  <a:srgbClr val="000000">
                    <a:alpha val="43137"/>
                  </a:srgbClr>
                </a:outerShdw>
              </a:effectLst>
            </a:endParaRPr>
          </a:p>
          <a:p>
            <a:pPr algn="l" eaLnBrk="1" hangingPunct="1">
              <a:lnSpc>
                <a:spcPct val="90000"/>
              </a:lnSpc>
              <a:defRPr/>
            </a:pPr>
            <a:r>
              <a:rPr lang="es-AR" sz="1800" b="1" dirty="0" smtClean="0">
                <a:solidFill>
                  <a:srgbClr val="FFFF00"/>
                </a:solidFill>
                <a:effectLst>
                  <a:outerShdw blurRad="38100" dist="38100" dir="2700000" algn="tl">
                    <a:srgbClr val="000000">
                      <a:alpha val="43137"/>
                    </a:srgbClr>
                  </a:outerShdw>
                </a:effectLst>
              </a:rPr>
              <a:t>1) Por la calidad del SUJETO</a:t>
            </a:r>
          </a:p>
          <a:p>
            <a:pPr algn="l" eaLnBrk="1" hangingPunct="1">
              <a:lnSpc>
                <a:spcPct val="90000"/>
              </a:lnSpc>
              <a:defRPr/>
            </a:pPr>
            <a:r>
              <a:rPr lang="es-AR" sz="1800" b="1" dirty="0" smtClean="0">
                <a:solidFill>
                  <a:srgbClr val="00FF00"/>
                </a:solidFill>
                <a:effectLst>
                  <a:outerShdw blurRad="38100" dist="38100" dir="2700000" algn="tl">
                    <a:srgbClr val="000000">
                      <a:alpha val="43137"/>
                    </a:srgbClr>
                  </a:outerShdw>
                </a:effectLst>
              </a:rPr>
              <a:t>- Trabajo de menores: </a:t>
            </a:r>
            <a:r>
              <a:rPr lang="es-AR" sz="1800" dirty="0" smtClean="0">
                <a:effectLst>
                  <a:outerShdw blurRad="38100" dist="38100" dir="2700000" algn="tl">
                    <a:srgbClr val="000000">
                      <a:alpha val="43137"/>
                    </a:srgbClr>
                  </a:outerShdw>
                </a:effectLst>
              </a:rPr>
              <a:t>6 horas diarias y 36 horas semanales</a:t>
            </a:r>
          </a:p>
          <a:p>
            <a:pPr algn="l" eaLnBrk="1" hangingPunct="1">
              <a:lnSpc>
                <a:spcPct val="90000"/>
              </a:lnSpc>
              <a:defRPr/>
            </a:pPr>
            <a:r>
              <a:rPr lang="es-AR" sz="1800" b="1" dirty="0" smtClean="0">
                <a:solidFill>
                  <a:srgbClr val="00FF00"/>
                </a:solidFill>
                <a:effectLst>
                  <a:outerShdw blurRad="38100" dist="38100" dir="2700000" algn="tl">
                    <a:srgbClr val="000000">
                      <a:alpha val="43137"/>
                    </a:srgbClr>
                  </a:outerShdw>
                </a:effectLst>
              </a:rPr>
              <a:t>  T. Parcial: </a:t>
            </a:r>
            <a:r>
              <a:rPr lang="es-AR" sz="1800" dirty="0" smtClean="0">
                <a:effectLst>
                  <a:outerShdw blurRad="38100" dist="38100" dir="2700000" algn="tl">
                    <a:srgbClr val="000000">
                      <a:alpha val="43137"/>
                    </a:srgbClr>
                  </a:outerShdw>
                </a:effectLst>
              </a:rPr>
              <a:t>Menos de 4 horas diarias o menos de 24 horas semanales</a:t>
            </a:r>
          </a:p>
          <a:p>
            <a:pPr algn="l" eaLnBrk="1" hangingPunct="1">
              <a:lnSpc>
                <a:spcPct val="90000"/>
              </a:lnSpc>
              <a:defRPr/>
            </a:pPr>
            <a:endParaRPr lang="es-AR" sz="1800" b="1" dirty="0" smtClean="0">
              <a:effectLst>
                <a:outerShdw blurRad="38100" dist="38100" dir="2700000" algn="tl">
                  <a:srgbClr val="000000">
                    <a:alpha val="43137"/>
                  </a:srgbClr>
                </a:outerShdw>
              </a:effectLst>
            </a:endParaRPr>
          </a:p>
          <a:p>
            <a:pPr algn="l" eaLnBrk="1" hangingPunct="1">
              <a:lnSpc>
                <a:spcPct val="90000"/>
              </a:lnSpc>
              <a:defRPr/>
            </a:pPr>
            <a:r>
              <a:rPr lang="es-AR" sz="1800" b="1" dirty="0" smtClean="0">
                <a:solidFill>
                  <a:srgbClr val="FFFF00"/>
                </a:solidFill>
                <a:effectLst>
                  <a:outerShdw blurRad="38100" dist="38100" dir="2700000" algn="tl">
                    <a:srgbClr val="000000">
                      <a:alpha val="43137"/>
                    </a:srgbClr>
                  </a:outerShdw>
                </a:effectLst>
              </a:rPr>
              <a:t>2) Por el HORARIO de la actividad</a:t>
            </a:r>
          </a:p>
          <a:p>
            <a:pPr algn="l" eaLnBrk="1" hangingPunct="1">
              <a:lnSpc>
                <a:spcPct val="90000"/>
              </a:lnSpc>
              <a:buFontTx/>
              <a:buChar char="-"/>
              <a:defRPr/>
            </a:pPr>
            <a:r>
              <a:rPr lang="es-AR" sz="1800" b="1" dirty="0" smtClean="0">
                <a:solidFill>
                  <a:srgbClr val="00FF00"/>
                </a:solidFill>
                <a:effectLst>
                  <a:outerShdw blurRad="38100" dist="38100" dir="2700000" algn="tl">
                    <a:srgbClr val="000000">
                      <a:alpha val="43137"/>
                    </a:srgbClr>
                  </a:outerShdw>
                </a:effectLst>
              </a:rPr>
              <a:t> Jornada nocturna: </a:t>
            </a:r>
            <a:r>
              <a:rPr lang="es-AR" sz="1800" dirty="0" smtClean="0">
                <a:effectLst>
                  <a:outerShdw blurRad="38100" dist="38100" dir="2700000" algn="tl">
                    <a:srgbClr val="000000">
                      <a:alpha val="43137"/>
                    </a:srgbClr>
                  </a:outerShdw>
                </a:effectLst>
              </a:rPr>
              <a:t>7 horas diarias y 42 horas semanales</a:t>
            </a:r>
          </a:p>
          <a:p>
            <a:pPr algn="l" eaLnBrk="1" hangingPunct="1">
              <a:lnSpc>
                <a:spcPct val="90000"/>
              </a:lnSpc>
              <a:buFontTx/>
              <a:buNone/>
              <a:defRPr/>
            </a:pPr>
            <a:r>
              <a:rPr lang="es-AR" sz="1800" b="1" dirty="0" smtClean="0">
                <a:solidFill>
                  <a:srgbClr val="00FF00"/>
                </a:solidFill>
                <a:effectLst>
                  <a:outerShdw blurRad="38100" dist="38100" dir="2700000" algn="tl">
                    <a:srgbClr val="000000">
                      <a:alpha val="43137"/>
                    </a:srgbClr>
                  </a:outerShdw>
                </a:effectLst>
              </a:rPr>
              <a:t>  T. Parcial:  </a:t>
            </a:r>
            <a:r>
              <a:rPr lang="es-AR" sz="1800" dirty="0" smtClean="0">
                <a:effectLst>
                  <a:outerShdw blurRad="38100" dist="38100" dir="2700000" algn="tl">
                    <a:srgbClr val="000000">
                      <a:alpha val="43137"/>
                    </a:srgbClr>
                  </a:outerShdw>
                </a:effectLst>
              </a:rPr>
              <a:t>Menos de 4,66 horas diarias o menos de 28 horas semanales</a:t>
            </a:r>
          </a:p>
          <a:p>
            <a:pPr algn="l" eaLnBrk="1" hangingPunct="1">
              <a:lnSpc>
                <a:spcPct val="90000"/>
              </a:lnSpc>
              <a:buFontTx/>
              <a:buNone/>
              <a:defRPr/>
            </a:pPr>
            <a:endParaRPr lang="es-AR" sz="1800" dirty="0" smtClean="0">
              <a:effectLst>
                <a:outerShdw blurRad="38100" dist="38100" dir="2700000" algn="tl">
                  <a:srgbClr val="000000">
                    <a:alpha val="43137"/>
                  </a:srgbClr>
                </a:outerShdw>
              </a:effectLst>
            </a:endParaRPr>
          </a:p>
          <a:p>
            <a:pPr algn="l" eaLnBrk="1" hangingPunct="1">
              <a:lnSpc>
                <a:spcPct val="90000"/>
              </a:lnSpc>
              <a:buFontTx/>
              <a:buNone/>
              <a:defRPr/>
            </a:pPr>
            <a:r>
              <a:rPr lang="es-AR" sz="1800" b="1" dirty="0" smtClean="0">
                <a:solidFill>
                  <a:srgbClr val="FFFF00"/>
                </a:solidFill>
                <a:effectLst>
                  <a:outerShdw blurRad="38100" dist="38100" dir="2700000" algn="tl">
                    <a:srgbClr val="000000">
                      <a:alpha val="43137"/>
                    </a:srgbClr>
                  </a:outerShdw>
                </a:effectLst>
              </a:rPr>
              <a:t>3) Por la INDOLE de las tareas</a:t>
            </a:r>
          </a:p>
          <a:p>
            <a:pPr algn="l" eaLnBrk="1" hangingPunct="1">
              <a:lnSpc>
                <a:spcPct val="90000"/>
              </a:lnSpc>
              <a:buFontTx/>
              <a:buChar char="-"/>
              <a:defRPr/>
            </a:pPr>
            <a:r>
              <a:rPr lang="es-AR" sz="1800" b="1" dirty="0" smtClean="0">
                <a:solidFill>
                  <a:srgbClr val="00FF00"/>
                </a:solidFill>
                <a:effectLst>
                  <a:outerShdw blurRad="38100" dist="38100" dir="2700000" algn="tl">
                    <a:srgbClr val="000000">
                      <a:alpha val="43137"/>
                    </a:srgbClr>
                  </a:outerShdw>
                </a:effectLst>
              </a:rPr>
              <a:t>Trabajo insalubre: </a:t>
            </a:r>
            <a:r>
              <a:rPr lang="es-AR" sz="1800" dirty="0" smtClean="0">
                <a:effectLst>
                  <a:outerShdw blurRad="38100" dist="38100" dir="2700000" algn="tl">
                    <a:srgbClr val="000000">
                      <a:alpha val="43137"/>
                    </a:srgbClr>
                  </a:outerShdw>
                </a:effectLst>
              </a:rPr>
              <a:t>6 horas diarias y 36 horas semanales</a:t>
            </a:r>
          </a:p>
          <a:p>
            <a:pPr algn="l" eaLnBrk="1" hangingPunct="1">
              <a:lnSpc>
                <a:spcPct val="90000"/>
              </a:lnSpc>
              <a:buFontTx/>
              <a:buNone/>
              <a:defRPr/>
            </a:pPr>
            <a:r>
              <a:rPr lang="es-AR" sz="1800" b="1" dirty="0" smtClean="0">
                <a:solidFill>
                  <a:srgbClr val="00FF00"/>
                </a:solidFill>
                <a:effectLst>
                  <a:outerShdw blurRad="38100" dist="38100" dir="2700000" algn="tl">
                    <a:srgbClr val="000000">
                      <a:alpha val="43137"/>
                    </a:srgbClr>
                  </a:outerShdw>
                </a:effectLst>
              </a:rPr>
              <a:t> T. Parcial: </a:t>
            </a:r>
            <a:r>
              <a:rPr lang="es-AR" sz="1800" dirty="0" smtClean="0">
                <a:effectLst>
                  <a:outerShdw blurRad="38100" dist="38100" dir="2700000" algn="tl">
                    <a:srgbClr val="000000">
                      <a:alpha val="43137"/>
                    </a:srgbClr>
                  </a:outerShdw>
                </a:effectLst>
              </a:rPr>
              <a:t>Menos de 4 horas diarias o menos de 24 horas semanales</a:t>
            </a:r>
            <a:endParaRPr lang="en-US" sz="18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904349515"/>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endParaRPr lang="en-US" sz="3600" b="1" dirty="0" smtClean="0"/>
          </a:p>
        </p:txBody>
      </p:sp>
      <p:sp>
        <p:nvSpPr>
          <p:cNvPr id="23555" name="Rectangle 3"/>
          <p:cNvSpPr>
            <a:spLocks noGrp="1" noChangeArrowheads="1"/>
          </p:cNvSpPr>
          <p:nvPr>
            <p:ph type="subTitle" idx="1"/>
          </p:nvPr>
        </p:nvSpPr>
        <p:spPr>
          <a:xfrm>
            <a:off x="685800" y="1371600"/>
            <a:ext cx="7772400" cy="4876800"/>
          </a:xfrm>
          <a:extLst/>
        </p:spPr>
        <p:txBody>
          <a:bodyPr>
            <a:normAutofit/>
          </a:bodyPr>
          <a:lstStyle/>
          <a:p>
            <a:pPr algn="l">
              <a:lnSpc>
                <a:spcPct val="90000"/>
              </a:lnSpc>
              <a:defRPr/>
            </a:pPr>
            <a:r>
              <a:rPr lang="en-US" sz="1800" b="1" dirty="0">
                <a:solidFill>
                  <a:srgbClr val="00FF00"/>
                </a:solidFill>
                <a:effectLst>
                  <a:outerShdw blurRad="38100" dist="38100" dir="2700000" algn="tl">
                    <a:srgbClr val="000000">
                      <a:alpha val="43137"/>
                    </a:srgbClr>
                  </a:outerShdw>
                </a:effectLst>
              </a:rPr>
              <a:t>CONTRATO A TIEMPO PARCIAL</a:t>
            </a:r>
          </a:p>
          <a:p>
            <a:pPr algn="l">
              <a:lnSpc>
                <a:spcPct val="90000"/>
              </a:lnSpc>
              <a:defRPr/>
            </a:pPr>
            <a:r>
              <a:rPr lang="es-AR" sz="1800" b="1" dirty="0">
                <a:solidFill>
                  <a:srgbClr val="FFFF01"/>
                </a:solidFill>
                <a:effectLst>
                  <a:outerShdw blurRad="38100" dist="38100" dir="2700000" algn="tl">
                    <a:srgbClr val="000000">
                      <a:alpha val="43137"/>
                    </a:srgbClr>
                  </a:outerShdw>
                </a:effectLst>
              </a:rPr>
              <a:t>JORNADA HABITUAL DE LA ACTIVIDAD Y JORNADA HABITUAL DEL ESTABLECIMIENTO</a:t>
            </a:r>
          </a:p>
          <a:p>
            <a:pPr algn="l">
              <a:lnSpc>
                <a:spcPct val="90000"/>
              </a:lnSpc>
              <a:defRPr/>
            </a:pPr>
            <a:r>
              <a:rPr lang="es-AR" sz="1800" b="1" dirty="0">
                <a:solidFill>
                  <a:srgbClr val="00FFCC"/>
                </a:solidFill>
                <a:effectLst>
                  <a:outerShdw blurRad="38100" dist="38100" dir="2700000" algn="tl">
                    <a:srgbClr val="000000">
                      <a:alpha val="43137"/>
                    </a:srgbClr>
                  </a:outerShdw>
                </a:effectLst>
              </a:rPr>
              <a:t>CLASIFICACIÓN DE OTROS CASOS DE JORNADA HABITUAL DE LA ACTIVIDAD</a:t>
            </a:r>
          </a:p>
          <a:p>
            <a:pPr algn="l" eaLnBrk="1" hangingPunct="1">
              <a:lnSpc>
                <a:spcPct val="90000"/>
              </a:lnSpc>
              <a:defRPr/>
            </a:pPr>
            <a:endParaRPr lang="es-AR" sz="1800" b="1" dirty="0" smtClean="0">
              <a:solidFill>
                <a:srgbClr val="FFCC00"/>
              </a:solidFill>
            </a:endParaRPr>
          </a:p>
          <a:p>
            <a:pPr algn="l" eaLnBrk="1" hangingPunct="1">
              <a:lnSpc>
                <a:spcPct val="90000"/>
              </a:lnSpc>
              <a:defRPr/>
            </a:pPr>
            <a:r>
              <a:rPr lang="es-AR" sz="1800" b="1" dirty="0" smtClean="0">
                <a:solidFill>
                  <a:srgbClr val="FFFF00"/>
                </a:solidFill>
              </a:rPr>
              <a:t>TRABAJO INSALUBRE</a:t>
            </a:r>
          </a:p>
          <a:p>
            <a:pPr algn="l" eaLnBrk="1" hangingPunct="1">
              <a:lnSpc>
                <a:spcPct val="90000"/>
              </a:lnSpc>
              <a:defRPr/>
            </a:pPr>
            <a:r>
              <a:rPr lang="es-AR" sz="1800" dirty="0" smtClean="0"/>
              <a:t>¿Qué pasa si el contrato a tiempo parcial hubiera sido celebrado previo a la declaración de insalubridad?</a:t>
            </a:r>
          </a:p>
          <a:p>
            <a:pPr algn="l" eaLnBrk="1" hangingPunct="1">
              <a:lnSpc>
                <a:spcPct val="90000"/>
              </a:lnSpc>
              <a:defRPr/>
            </a:pPr>
            <a:endParaRPr lang="es-AR" sz="1800" dirty="0" smtClean="0"/>
          </a:p>
          <a:p>
            <a:pPr algn="l" eaLnBrk="1" hangingPunct="1">
              <a:lnSpc>
                <a:spcPct val="90000"/>
              </a:lnSpc>
              <a:defRPr/>
            </a:pPr>
            <a:r>
              <a:rPr lang="es-AR" sz="1800" dirty="0" smtClean="0"/>
              <a:t>Deberá ajustarse proporcionalmente a la nueva extensión máxima de la jornada sin reducción en la remuneración originalmente pactada, en la misma proporción en que se corrió el límite.</a:t>
            </a:r>
          </a:p>
          <a:p>
            <a:pPr algn="l" eaLnBrk="1" hangingPunct="1">
              <a:lnSpc>
                <a:spcPct val="90000"/>
              </a:lnSpc>
              <a:buFontTx/>
              <a:buChar char="-"/>
              <a:defRPr/>
            </a:pPr>
            <a:endParaRPr lang="es-AR" sz="1800" dirty="0" smtClean="0"/>
          </a:p>
          <a:p>
            <a:pPr algn="l" eaLnBrk="1" hangingPunct="1">
              <a:lnSpc>
                <a:spcPct val="90000"/>
              </a:lnSpc>
              <a:buFontTx/>
              <a:buNone/>
              <a:defRPr/>
            </a:pPr>
            <a:r>
              <a:rPr lang="es-AR" sz="1800" dirty="0" smtClean="0"/>
              <a:t>Lo mismo en caso que se revoque la declaración de insalubridad por parte de la autoridad de aplicación administrativa laboral.</a:t>
            </a:r>
          </a:p>
          <a:p>
            <a:pPr algn="l" eaLnBrk="1" hangingPunct="1">
              <a:lnSpc>
                <a:spcPct val="90000"/>
              </a:lnSpc>
              <a:buFontTx/>
              <a:buChar char="-"/>
              <a:defRPr/>
            </a:pPr>
            <a:endParaRPr lang="es-AR" sz="1800" dirty="0" smtClean="0"/>
          </a:p>
          <a:p>
            <a:pPr algn="l" eaLnBrk="1" hangingPunct="1">
              <a:lnSpc>
                <a:spcPct val="90000"/>
              </a:lnSpc>
              <a:buFontTx/>
              <a:buNone/>
              <a:defRPr/>
            </a:pPr>
            <a:endParaRPr lang="en-US" sz="18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586629531"/>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endParaRPr lang="en-US" sz="2400" b="1" dirty="0" smtClean="0"/>
          </a:p>
        </p:txBody>
      </p:sp>
      <p:sp>
        <p:nvSpPr>
          <p:cNvPr id="24579" name="Rectangle 3"/>
          <p:cNvSpPr>
            <a:spLocks noGrp="1" noChangeArrowheads="1"/>
          </p:cNvSpPr>
          <p:nvPr>
            <p:ph type="subTitle" idx="1"/>
          </p:nvPr>
        </p:nvSpPr>
        <p:spPr>
          <a:xfrm>
            <a:off x="685800" y="1371600"/>
            <a:ext cx="7772400" cy="4876800"/>
          </a:xfrm>
          <a:extLst/>
        </p:spPr>
        <p:txBody>
          <a:bodyPr/>
          <a:lstStyle/>
          <a:p>
            <a:pPr algn="l">
              <a:lnSpc>
                <a:spcPct val="90000"/>
              </a:lnSpc>
              <a:defRPr/>
            </a:pPr>
            <a:r>
              <a:rPr lang="en-US" sz="1800" b="1" dirty="0">
                <a:solidFill>
                  <a:srgbClr val="00FF00"/>
                </a:solidFill>
                <a:effectLst>
                  <a:outerShdw blurRad="38100" dist="38100" dir="2700000" algn="tl">
                    <a:srgbClr val="000000">
                      <a:alpha val="43137"/>
                    </a:srgbClr>
                  </a:outerShdw>
                </a:effectLst>
              </a:rPr>
              <a:t>CONTRATO A TIEMPO PARCIAL</a:t>
            </a:r>
          </a:p>
          <a:p>
            <a:pPr algn="l">
              <a:lnSpc>
                <a:spcPct val="90000"/>
              </a:lnSpc>
              <a:defRPr/>
            </a:pPr>
            <a:r>
              <a:rPr lang="es-AR" sz="1800" b="1" dirty="0">
                <a:solidFill>
                  <a:srgbClr val="FFFF01"/>
                </a:solidFill>
                <a:effectLst>
                  <a:outerShdw blurRad="38100" dist="38100" dir="2700000" algn="tl">
                    <a:srgbClr val="000000">
                      <a:alpha val="43137"/>
                    </a:srgbClr>
                  </a:outerShdw>
                </a:effectLst>
              </a:rPr>
              <a:t>JORNADA HABITUAL DE LA ACTIVIDAD Y JORNADA HABITUAL DEL ESTABLECIMIENTO</a:t>
            </a:r>
          </a:p>
          <a:p>
            <a:pPr algn="l">
              <a:lnSpc>
                <a:spcPct val="90000"/>
              </a:lnSpc>
              <a:defRPr/>
            </a:pPr>
            <a:r>
              <a:rPr lang="es-AR" sz="1800" b="1" dirty="0">
                <a:solidFill>
                  <a:srgbClr val="00FFCC"/>
                </a:solidFill>
                <a:effectLst>
                  <a:outerShdw blurRad="38100" dist="38100" dir="2700000" algn="tl">
                    <a:srgbClr val="000000">
                      <a:alpha val="43137"/>
                    </a:srgbClr>
                  </a:outerShdw>
                </a:effectLst>
              </a:rPr>
              <a:t>CLASIFICACIÓN DE OTROS CASOS DE JORNADA HABITUAL DE LA ACTIVIDAD</a:t>
            </a:r>
          </a:p>
          <a:p>
            <a:pPr algn="l" eaLnBrk="1" hangingPunct="1">
              <a:defRPr/>
            </a:pPr>
            <a:endParaRPr lang="es-AR" sz="1800" b="1" dirty="0" smtClean="0">
              <a:solidFill>
                <a:srgbClr val="FFCC00"/>
              </a:solidFill>
              <a:effectLst>
                <a:outerShdw blurRad="38100" dist="38100" dir="2700000" algn="tl">
                  <a:srgbClr val="000000">
                    <a:alpha val="43137"/>
                  </a:srgbClr>
                </a:outerShdw>
              </a:effectLst>
            </a:endParaRPr>
          </a:p>
          <a:p>
            <a:pPr algn="l" eaLnBrk="1" hangingPunct="1">
              <a:buFontTx/>
              <a:buNone/>
              <a:defRPr/>
            </a:pPr>
            <a:r>
              <a:rPr lang="es-AR" sz="1800" b="1" dirty="0" smtClean="0">
                <a:solidFill>
                  <a:srgbClr val="FFFF00"/>
                </a:solidFill>
                <a:effectLst>
                  <a:outerShdw blurRad="38100" dist="38100" dir="2700000" algn="tl">
                    <a:srgbClr val="000000">
                      <a:alpha val="43137"/>
                    </a:srgbClr>
                  </a:outerShdw>
                </a:effectLst>
              </a:rPr>
              <a:t>Contrato de trabajo a tiempo parcial</a:t>
            </a:r>
          </a:p>
          <a:p>
            <a:pPr algn="l" eaLnBrk="1" hangingPunct="1">
              <a:buFontTx/>
              <a:buChar char="-"/>
              <a:defRPr/>
            </a:pPr>
            <a:r>
              <a:rPr lang="es-AR" sz="1800" dirty="0" smtClean="0">
                <a:effectLst>
                  <a:outerShdw blurRad="38100" dist="38100" dir="2700000" algn="tl">
                    <a:srgbClr val="000000">
                      <a:alpha val="43137"/>
                    </a:srgbClr>
                  </a:outerShdw>
                </a:effectLst>
              </a:rPr>
              <a:t> Duración inferior a 2/3 de la jornada habitual diaria o semanal de la actividad</a:t>
            </a:r>
          </a:p>
          <a:p>
            <a:pPr algn="l" eaLnBrk="1" hangingPunct="1">
              <a:buFontTx/>
              <a:buNone/>
              <a:defRPr/>
            </a:pPr>
            <a:endParaRPr lang="es-AR" sz="1800" dirty="0" smtClean="0">
              <a:effectLst>
                <a:outerShdw blurRad="38100" dist="38100" dir="2700000" algn="tl">
                  <a:srgbClr val="000000">
                    <a:alpha val="43137"/>
                  </a:srgbClr>
                </a:outerShdw>
              </a:effectLst>
            </a:endParaRPr>
          </a:p>
          <a:p>
            <a:pPr algn="l" eaLnBrk="1" hangingPunct="1">
              <a:buFontTx/>
              <a:buChar char="-"/>
              <a:defRPr/>
            </a:pPr>
            <a:r>
              <a:rPr lang="es-AR" sz="1800" b="1" dirty="0" smtClean="0">
                <a:effectLst>
                  <a:outerShdw blurRad="38100" dist="38100" dir="2700000" algn="tl">
                    <a:srgbClr val="000000">
                      <a:alpha val="43137"/>
                    </a:srgbClr>
                  </a:outerShdw>
                </a:effectLst>
              </a:rPr>
              <a:t> </a:t>
            </a:r>
            <a:r>
              <a:rPr lang="es-AR" sz="1800" b="1" dirty="0" smtClean="0">
                <a:solidFill>
                  <a:srgbClr val="FFFF00"/>
                </a:solidFill>
                <a:effectLst>
                  <a:outerShdw blurRad="38100" dist="38100" dir="2700000" algn="tl">
                    <a:srgbClr val="000000">
                      <a:alpha val="43137"/>
                    </a:srgbClr>
                  </a:outerShdw>
                </a:effectLst>
              </a:rPr>
              <a:t>Remuneración mínima: </a:t>
            </a:r>
            <a:r>
              <a:rPr lang="es-AR" sz="1800" dirty="0" smtClean="0">
                <a:solidFill>
                  <a:srgbClr val="FFCC00"/>
                </a:solidFill>
                <a:effectLst>
                  <a:outerShdw blurRad="38100" dist="38100" dir="2700000" algn="tl">
                    <a:srgbClr val="000000">
                      <a:alpha val="43137"/>
                    </a:srgbClr>
                  </a:outerShdw>
                </a:effectLst>
              </a:rPr>
              <a:t>“no podrá ser inferior a la proporcional que le corresponda a un trabajador a tiempo completo establecida por ley o por convenio colectivo”</a:t>
            </a:r>
          </a:p>
          <a:p>
            <a:pPr algn="l" eaLnBrk="1" hangingPunct="1">
              <a:buFontTx/>
              <a:buChar char="-"/>
              <a:defRPr/>
            </a:pPr>
            <a:endParaRPr lang="es-AR" sz="1800" dirty="0" smtClean="0">
              <a:solidFill>
                <a:srgbClr val="FFCC00"/>
              </a:solidFill>
              <a:effectLst>
                <a:outerShdw blurRad="38100" dist="38100" dir="2700000" algn="tl">
                  <a:srgbClr val="000000">
                    <a:alpha val="43137"/>
                  </a:srgbClr>
                </a:outerShdw>
              </a:effectLst>
            </a:endParaRPr>
          </a:p>
          <a:p>
            <a:pPr algn="l" eaLnBrk="1" hangingPunct="1">
              <a:buFontTx/>
              <a:buChar char="-"/>
              <a:defRPr/>
            </a:pPr>
            <a:r>
              <a:rPr lang="es-AR" sz="1800" dirty="0" smtClean="0">
                <a:effectLst>
                  <a:outerShdw blurRad="38100" dist="38100" dir="2700000" algn="tl">
                    <a:srgbClr val="000000">
                      <a:alpha val="43137"/>
                    </a:srgbClr>
                  </a:outerShdw>
                </a:effectLst>
              </a:rPr>
              <a:t> Las partes pueden pactar un valor hora superior al mínimo fijado</a:t>
            </a:r>
          </a:p>
          <a:p>
            <a:pPr algn="l" eaLnBrk="1" hangingPunct="1">
              <a:buFontTx/>
              <a:buNone/>
              <a:defRPr/>
            </a:pPr>
            <a:endParaRPr lang="es-AR" sz="1800" dirty="0" smtClean="0"/>
          </a:p>
          <a:p>
            <a:pPr algn="l" eaLnBrk="1" hangingPunct="1">
              <a:buFontTx/>
              <a:buNone/>
              <a:defRPr/>
            </a:pPr>
            <a:endParaRPr lang="en-US" sz="18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487070106"/>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endParaRPr lang="en-US" sz="2400" b="1" dirty="0" smtClean="0"/>
          </a:p>
        </p:txBody>
      </p:sp>
      <p:sp>
        <p:nvSpPr>
          <p:cNvPr id="56323" name="Rectangle 3"/>
          <p:cNvSpPr>
            <a:spLocks noGrp="1" noChangeArrowheads="1"/>
          </p:cNvSpPr>
          <p:nvPr>
            <p:ph type="subTitle" idx="1"/>
          </p:nvPr>
        </p:nvSpPr>
        <p:spPr>
          <a:xfrm>
            <a:off x="685800" y="1371600"/>
            <a:ext cx="7772400" cy="4876800"/>
          </a:xfrm>
          <a:extLst/>
        </p:spPr>
        <p:txBody>
          <a:bodyPr>
            <a:normAutofit lnSpcReduction="10000"/>
          </a:bodyPr>
          <a:lstStyle/>
          <a:p>
            <a:pPr algn="l">
              <a:lnSpc>
                <a:spcPct val="80000"/>
              </a:lnSpc>
              <a:defRPr/>
            </a:pPr>
            <a:r>
              <a:rPr lang="en-US" sz="1800" b="1" dirty="0" smtClean="0">
                <a:solidFill>
                  <a:srgbClr val="00FF00"/>
                </a:solidFill>
                <a:effectLst>
                  <a:outerShdw blurRad="38100" dist="38100" dir="2700000" algn="tl">
                    <a:srgbClr val="000000">
                      <a:alpha val="43137"/>
                    </a:srgbClr>
                  </a:outerShdw>
                </a:effectLst>
              </a:rPr>
              <a:t>CONTRATO </a:t>
            </a:r>
            <a:r>
              <a:rPr lang="en-US" sz="1800" b="1" dirty="0">
                <a:solidFill>
                  <a:srgbClr val="00FF00"/>
                </a:solidFill>
                <a:effectLst>
                  <a:outerShdw blurRad="38100" dist="38100" dir="2700000" algn="tl">
                    <a:srgbClr val="000000">
                      <a:alpha val="43137"/>
                    </a:srgbClr>
                  </a:outerShdw>
                </a:effectLst>
              </a:rPr>
              <a:t>A TIEMPO PARCIAL</a:t>
            </a:r>
          </a:p>
          <a:p>
            <a:pPr algn="l" eaLnBrk="1" hangingPunct="1">
              <a:lnSpc>
                <a:spcPct val="80000"/>
              </a:lnSpc>
              <a:defRPr/>
            </a:pPr>
            <a:r>
              <a:rPr lang="es-AR" sz="1800" b="1" dirty="0" smtClean="0">
                <a:solidFill>
                  <a:srgbClr val="FFFF01"/>
                </a:solidFill>
                <a:effectLst>
                  <a:outerShdw blurRad="38100" dist="38100" dir="2700000" algn="tl">
                    <a:srgbClr val="000000">
                      <a:alpha val="43137"/>
                    </a:srgbClr>
                  </a:outerShdw>
                </a:effectLst>
              </a:rPr>
              <a:t>TRATAMIENTO DE LA REMUNERACIÓN</a:t>
            </a:r>
          </a:p>
          <a:p>
            <a:pPr algn="l" eaLnBrk="1" hangingPunct="1">
              <a:lnSpc>
                <a:spcPct val="80000"/>
              </a:lnSpc>
              <a:defRPr/>
            </a:pPr>
            <a:r>
              <a:rPr lang="es-AR" sz="1800" b="1" dirty="0" smtClean="0">
                <a:solidFill>
                  <a:srgbClr val="00FFCC"/>
                </a:solidFill>
                <a:effectLst>
                  <a:outerShdw blurRad="38100" dist="38100" dir="2700000" algn="tl">
                    <a:srgbClr val="000000">
                      <a:alpha val="43137"/>
                    </a:srgbClr>
                  </a:outerShdw>
                </a:effectLst>
              </a:rPr>
              <a:t>EL CONTRATO DE TRABAJO A TIEMPO PARCIAL Y EL CONTRATO DE TRABAJO CON JORNADA REDUCIDA</a:t>
            </a:r>
          </a:p>
          <a:p>
            <a:pPr algn="l" eaLnBrk="1" hangingPunct="1">
              <a:lnSpc>
                <a:spcPct val="80000"/>
              </a:lnSpc>
              <a:defRPr/>
            </a:pPr>
            <a:endParaRPr lang="es-AR" sz="1800" b="1" dirty="0" smtClean="0">
              <a:solidFill>
                <a:srgbClr val="FFCC00"/>
              </a:solidFill>
              <a:effectLst>
                <a:outerShdw blurRad="38100" dist="38100" dir="2700000" algn="tl">
                  <a:srgbClr val="000000">
                    <a:alpha val="43137"/>
                  </a:srgbClr>
                </a:outerShdw>
              </a:effectLst>
            </a:endParaRPr>
          </a:p>
          <a:p>
            <a:pPr algn="l" eaLnBrk="1" hangingPunct="1">
              <a:lnSpc>
                <a:spcPct val="80000"/>
              </a:lnSpc>
              <a:buFontTx/>
              <a:buNone/>
              <a:defRPr/>
            </a:pPr>
            <a:r>
              <a:rPr lang="es-AR" sz="1800" b="1" dirty="0" smtClean="0">
                <a:solidFill>
                  <a:srgbClr val="FFFF00"/>
                </a:solidFill>
                <a:effectLst>
                  <a:outerShdw blurRad="38100" dist="38100" dir="2700000" algn="tl">
                    <a:srgbClr val="000000">
                      <a:alpha val="43137"/>
                    </a:srgbClr>
                  </a:outerShdw>
                </a:effectLst>
              </a:rPr>
              <a:t>CONTRATO CON JORNADA REDUCIDA</a:t>
            </a:r>
          </a:p>
          <a:p>
            <a:pPr algn="l" eaLnBrk="1" hangingPunct="1">
              <a:lnSpc>
                <a:spcPct val="80000"/>
              </a:lnSpc>
              <a:buFontTx/>
              <a:buNone/>
              <a:defRPr/>
            </a:pPr>
            <a:endParaRPr lang="es-AR" sz="1800" b="1" u="sng" dirty="0" smtClean="0">
              <a:effectLst>
                <a:outerShdw blurRad="38100" dist="38100" dir="2700000" algn="tl">
                  <a:srgbClr val="000000">
                    <a:alpha val="43137"/>
                  </a:srgbClr>
                </a:outerShdw>
              </a:effectLst>
            </a:endParaRPr>
          </a:p>
          <a:p>
            <a:pPr algn="l" eaLnBrk="1" hangingPunct="1">
              <a:lnSpc>
                <a:spcPct val="80000"/>
              </a:lnSpc>
              <a:buFontTx/>
              <a:buChar char="-"/>
              <a:defRPr/>
            </a:pPr>
            <a:r>
              <a:rPr lang="es-AR" sz="1800" dirty="0" smtClean="0">
                <a:effectLst>
                  <a:outerShdw blurRad="38100" dist="38100" dir="2700000" algn="tl">
                    <a:srgbClr val="000000">
                      <a:alpha val="43137"/>
                    </a:srgbClr>
                  </a:outerShdw>
                </a:effectLst>
              </a:rPr>
              <a:t>  Duración de 2/3 o mas de la jornada habitual diaria o semanal de la    </a:t>
            </a:r>
          </a:p>
          <a:p>
            <a:pPr algn="l" eaLnBrk="1" hangingPunct="1">
              <a:lnSpc>
                <a:spcPct val="80000"/>
              </a:lnSpc>
              <a:buFontTx/>
              <a:buNone/>
              <a:defRPr/>
            </a:pPr>
            <a:r>
              <a:rPr lang="es-AR" sz="1800" dirty="0" smtClean="0">
                <a:effectLst>
                  <a:outerShdw blurRad="38100" dist="38100" dir="2700000" algn="tl">
                    <a:srgbClr val="000000">
                      <a:alpha val="43137"/>
                    </a:srgbClr>
                  </a:outerShdw>
                </a:effectLst>
              </a:rPr>
              <a:t>   actividad</a:t>
            </a:r>
          </a:p>
          <a:p>
            <a:pPr algn="l" eaLnBrk="1" hangingPunct="1">
              <a:lnSpc>
                <a:spcPct val="80000"/>
              </a:lnSpc>
              <a:buFontTx/>
              <a:buNone/>
              <a:defRPr/>
            </a:pPr>
            <a:endParaRPr lang="es-AR" sz="1800" dirty="0" smtClean="0">
              <a:effectLst>
                <a:outerShdw blurRad="38100" dist="38100" dir="2700000" algn="tl">
                  <a:srgbClr val="000000">
                    <a:alpha val="43137"/>
                  </a:srgbClr>
                </a:outerShdw>
              </a:effectLst>
            </a:endParaRPr>
          </a:p>
          <a:p>
            <a:pPr algn="l" eaLnBrk="1" hangingPunct="1">
              <a:lnSpc>
                <a:spcPct val="80000"/>
              </a:lnSpc>
              <a:buFontTx/>
              <a:buChar char="-"/>
              <a:defRPr/>
            </a:pPr>
            <a:r>
              <a:rPr lang="es-AR" sz="1800" dirty="0" smtClean="0">
                <a:effectLst>
                  <a:outerShdw blurRad="38100" dist="38100" dir="2700000" algn="tl">
                    <a:srgbClr val="000000">
                      <a:alpha val="43137"/>
                    </a:srgbClr>
                  </a:outerShdw>
                </a:effectLst>
              </a:rPr>
              <a:t>  Remuneración: “ …el empleador deberá abonar la remuneración </a:t>
            </a:r>
          </a:p>
          <a:p>
            <a:pPr algn="l" eaLnBrk="1" hangingPunct="1">
              <a:lnSpc>
                <a:spcPct val="80000"/>
              </a:lnSpc>
              <a:buFontTx/>
              <a:buNone/>
              <a:defRPr/>
            </a:pPr>
            <a:r>
              <a:rPr lang="es-AR" sz="1800" dirty="0" smtClean="0">
                <a:effectLst>
                  <a:outerShdw blurRad="38100" dist="38100" dir="2700000" algn="tl">
                    <a:srgbClr val="000000">
                      <a:alpha val="43137"/>
                    </a:srgbClr>
                  </a:outerShdw>
                </a:effectLst>
              </a:rPr>
              <a:t>   correspondiente a un trabajador de jornada completa.. ”</a:t>
            </a:r>
          </a:p>
          <a:p>
            <a:pPr algn="l" eaLnBrk="1" hangingPunct="1">
              <a:lnSpc>
                <a:spcPct val="80000"/>
              </a:lnSpc>
              <a:buFontTx/>
              <a:buNone/>
              <a:defRPr/>
            </a:pPr>
            <a:endParaRPr lang="es-AR" sz="1800" dirty="0" smtClean="0">
              <a:effectLst>
                <a:outerShdw blurRad="38100" dist="38100" dir="2700000" algn="tl">
                  <a:srgbClr val="000000">
                    <a:alpha val="43137"/>
                  </a:srgbClr>
                </a:outerShdw>
              </a:effectLst>
            </a:endParaRPr>
          </a:p>
          <a:p>
            <a:pPr algn="l" eaLnBrk="1" hangingPunct="1">
              <a:lnSpc>
                <a:spcPct val="80000"/>
              </a:lnSpc>
              <a:buFontTx/>
              <a:buNone/>
              <a:defRPr/>
            </a:pPr>
            <a:r>
              <a:rPr lang="es-AR" sz="1800" b="1" dirty="0" smtClean="0">
                <a:solidFill>
                  <a:srgbClr val="FFFF00"/>
                </a:solidFill>
                <a:effectLst>
                  <a:outerShdw blurRad="38100" dist="38100" dir="2700000" algn="tl">
                    <a:srgbClr val="000000">
                      <a:alpha val="43137"/>
                    </a:srgbClr>
                  </a:outerShdw>
                </a:effectLst>
              </a:rPr>
              <a:t>¿Cómo determinar la remuneración?</a:t>
            </a:r>
          </a:p>
          <a:p>
            <a:pPr algn="l" eaLnBrk="1" hangingPunct="1">
              <a:lnSpc>
                <a:spcPct val="80000"/>
              </a:lnSpc>
              <a:buFontTx/>
              <a:buNone/>
              <a:defRPr/>
            </a:pPr>
            <a:r>
              <a:rPr lang="es-AR" sz="1800" dirty="0" smtClean="0">
                <a:effectLst>
                  <a:outerShdw blurRad="38100" dist="38100" dir="2700000" algn="tl">
                    <a:srgbClr val="000000">
                      <a:alpha val="43137"/>
                    </a:srgbClr>
                  </a:outerShdw>
                </a:effectLst>
              </a:rPr>
              <a:t>- Analizar el caso en el contexto del apartado 1</a:t>
            </a:r>
          </a:p>
          <a:p>
            <a:pPr algn="l" eaLnBrk="1" hangingPunct="1">
              <a:lnSpc>
                <a:spcPct val="80000"/>
              </a:lnSpc>
              <a:buFontTx/>
              <a:buNone/>
              <a:defRPr/>
            </a:pPr>
            <a:r>
              <a:rPr lang="es-AR" sz="1800" dirty="0" smtClean="0">
                <a:effectLst>
                  <a:outerShdw blurRad="38100" dist="38100" dir="2700000" algn="tl">
                    <a:srgbClr val="000000">
                      <a:alpha val="43137"/>
                    </a:srgbClr>
                  </a:outerShdw>
                </a:effectLst>
              </a:rPr>
              <a:t>- La norma fija como límite mínimo la establecida por ley o CCT para la   </a:t>
            </a:r>
          </a:p>
          <a:p>
            <a:pPr algn="l" eaLnBrk="1" hangingPunct="1">
              <a:lnSpc>
                <a:spcPct val="80000"/>
              </a:lnSpc>
              <a:buFontTx/>
              <a:buNone/>
              <a:defRPr/>
            </a:pPr>
            <a:r>
              <a:rPr lang="es-AR" sz="1800" dirty="0" smtClean="0">
                <a:effectLst>
                  <a:outerShdw blurRad="38100" dist="38100" dir="2700000" algn="tl">
                    <a:srgbClr val="000000">
                      <a:alpha val="43137"/>
                    </a:srgbClr>
                  </a:outerShdw>
                </a:effectLst>
              </a:rPr>
              <a:t>  misma categoría o puesto de trabajo.</a:t>
            </a:r>
          </a:p>
          <a:p>
            <a:pPr algn="l" eaLnBrk="1" hangingPunct="1">
              <a:lnSpc>
                <a:spcPct val="80000"/>
              </a:lnSpc>
              <a:buFontTx/>
              <a:buNone/>
              <a:defRPr/>
            </a:pPr>
            <a:r>
              <a:rPr lang="es-AR" sz="1800" dirty="0" smtClean="0">
                <a:effectLst>
                  <a:outerShdw blurRad="38100" dist="38100" dir="2700000" algn="tl">
                    <a:srgbClr val="000000">
                      <a:alpha val="43137"/>
                    </a:srgbClr>
                  </a:outerShdw>
                </a:effectLst>
              </a:rPr>
              <a:t>- Seria razonable interpretar el mismo criterio para los contratos con jornada reducida superior al límite del art. 92 ter.</a:t>
            </a:r>
            <a:endParaRPr lang="en-US" sz="18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42346846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lstStyle/>
          <a:p>
            <a:r>
              <a:rPr lang="en-US" sz="3200" smtClean="0"/>
              <a:t>SEGURO COLECTIVO DE VIDA OBLIGATORIO</a:t>
            </a:r>
            <a:endParaRPr lang="en-US" sz="3200" b="1"/>
          </a:p>
        </p:txBody>
      </p:sp>
      <p:sp>
        <p:nvSpPr>
          <p:cNvPr id="91139" name="Rectangle 3"/>
          <p:cNvSpPr>
            <a:spLocks noGrp="1" noChangeArrowheads="1"/>
          </p:cNvSpPr>
          <p:nvPr>
            <p:ph type="subTitle" idx="1"/>
          </p:nvPr>
        </p:nvSpPr>
        <p:spPr>
          <a:xfrm>
            <a:off x="381000" y="1295400"/>
            <a:ext cx="8077200" cy="4953000"/>
          </a:xfrm>
        </p:spPr>
        <p:txBody>
          <a:bodyPr>
            <a:normAutofit/>
          </a:bodyPr>
          <a:lstStyle/>
          <a:p>
            <a:pPr algn="l">
              <a:lnSpc>
                <a:spcPct val="90000"/>
              </a:lnSpc>
            </a:pPr>
            <a:r>
              <a:rPr lang="es-AR" sz="2400" b="1" smtClean="0">
                <a:solidFill>
                  <a:srgbClr val="FFFF00"/>
                </a:solidFill>
                <a:effectLst>
                  <a:outerShdw blurRad="38100" dist="38100" dir="2700000" algn="tl">
                    <a:srgbClr val="000000">
                      <a:alpha val="43137"/>
                    </a:srgbClr>
                  </a:outerShdw>
                </a:effectLst>
              </a:rPr>
              <a:t>VIGENCIA</a:t>
            </a:r>
          </a:p>
          <a:p>
            <a:pPr algn="l">
              <a:lnSpc>
                <a:spcPct val="90000"/>
              </a:lnSpc>
            </a:pPr>
            <a:endParaRPr lang="es-AR" sz="2400" b="1" smtClean="0">
              <a:solidFill>
                <a:srgbClr val="00FFCC"/>
              </a:solidFill>
              <a:effectLst>
                <a:outerShdw blurRad="38100" dist="38100" dir="2700000" algn="tl">
                  <a:srgbClr val="000000">
                    <a:alpha val="43137"/>
                  </a:srgbClr>
                </a:outerShdw>
              </a:effectLst>
            </a:endParaRPr>
          </a:p>
          <a:p>
            <a:pPr algn="l">
              <a:lnSpc>
                <a:spcPct val="90000"/>
              </a:lnSpc>
            </a:pPr>
            <a:endParaRPr lang="es-AR" sz="2400" b="1">
              <a:solidFill>
                <a:srgbClr val="00FFCC"/>
              </a:solidFill>
              <a:effectLst>
                <a:outerShdw blurRad="38100" dist="38100" dir="2700000" algn="tl">
                  <a:srgbClr val="000000">
                    <a:alpha val="43137"/>
                  </a:srgbClr>
                </a:outerShdw>
              </a:effectLst>
            </a:endParaRPr>
          </a:p>
          <a:p>
            <a:pPr algn="l">
              <a:lnSpc>
                <a:spcPct val="90000"/>
              </a:lnSpc>
            </a:pPr>
            <a:r>
              <a:rPr lang="es-AR" sz="2400" b="1" smtClean="0">
                <a:solidFill>
                  <a:srgbClr val="00FFCC"/>
                </a:solidFill>
                <a:effectLst>
                  <a:outerShdw blurRad="38100" dist="38100" dir="2700000" algn="tl">
                    <a:srgbClr val="000000">
                      <a:alpha val="43137"/>
                    </a:srgbClr>
                  </a:outerShdw>
                </a:effectLst>
              </a:rPr>
              <a:t>Art</a:t>
            </a:r>
            <a:r>
              <a:rPr lang="es-AR" sz="2400" b="1">
                <a:solidFill>
                  <a:srgbClr val="00FFCC"/>
                </a:solidFill>
                <a:effectLst>
                  <a:outerShdw blurRad="38100" dist="38100" dir="2700000" algn="tl">
                    <a:srgbClr val="000000">
                      <a:alpha val="43137"/>
                    </a:srgbClr>
                  </a:outerShdw>
                </a:effectLst>
              </a:rPr>
              <a:t>. 4 - </a:t>
            </a:r>
            <a:r>
              <a:rPr lang="es-AR" sz="2400">
                <a:effectLst>
                  <a:outerShdw blurRad="38100" dist="38100" dir="2700000" algn="tl">
                    <a:srgbClr val="000000">
                      <a:alpha val="43137"/>
                    </a:srgbClr>
                  </a:outerShdw>
                </a:effectLst>
              </a:rPr>
              <a:t>La presente resolución entrará en vigencia </a:t>
            </a:r>
            <a:r>
              <a:rPr lang="es-AR" sz="2400">
                <a:solidFill>
                  <a:srgbClr val="00FF99"/>
                </a:solidFill>
                <a:effectLst>
                  <a:outerShdw blurRad="38100" dist="38100" dir="2700000" algn="tl">
                    <a:srgbClr val="000000">
                      <a:alpha val="43137"/>
                    </a:srgbClr>
                  </a:outerShdw>
                </a:effectLst>
              </a:rPr>
              <a:t>el 1 de mayo de 2016.</a:t>
            </a:r>
            <a:endParaRPr lang="es-AR" sz="2400" b="1">
              <a:solidFill>
                <a:srgbClr val="00FF99"/>
              </a:solidFill>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633263433"/>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endParaRPr lang="en-US" sz="2400" b="1" dirty="0" smtClean="0"/>
          </a:p>
        </p:txBody>
      </p:sp>
      <p:sp>
        <p:nvSpPr>
          <p:cNvPr id="25603" name="Rectangle 3"/>
          <p:cNvSpPr>
            <a:spLocks noGrp="1" noChangeArrowheads="1"/>
          </p:cNvSpPr>
          <p:nvPr>
            <p:ph type="subTitle" idx="1"/>
          </p:nvPr>
        </p:nvSpPr>
        <p:spPr>
          <a:xfrm>
            <a:off x="685800" y="1371600"/>
            <a:ext cx="7772400" cy="4876800"/>
          </a:xfrm>
          <a:extLst/>
        </p:spPr>
        <p:txBody>
          <a:bodyPr/>
          <a:lstStyle/>
          <a:p>
            <a:pPr algn="l">
              <a:lnSpc>
                <a:spcPct val="90000"/>
              </a:lnSpc>
              <a:defRPr/>
            </a:pPr>
            <a:r>
              <a:rPr lang="en-US" sz="1800" b="1" dirty="0">
                <a:solidFill>
                  <a:srgbClr val="00FF00"/>
                </a:solidFill>
                <a:effectLst>
                  <a:outerShdw blurRad="38100" dist="38100" dir="2700000" algn="tl">
                    <a:srgbClr val="000000">
                      <a:alpha val="43137"/>
                    </a:srgbClr>
                  </a:outerShdw>
                </a:effectLst>
              </a:rPr>
              <a:t>CONTRATO A TIEMPO PARCIAL</a:t>
            </a:r>
          </a:p>
          <a:p>
            <a:pPr algn="l" eaLnBrk="1" hangingPunct="1">
              <a:lnSpc>
                <a:spcPct val="90000"/>
              </a:lnSpc>
              <a:defRPr/>
            </a:pPr>
            <a:r>
              <a:rPr lang="es-AR" sz="1800" b="1" dirty="0" smtClean="0">
                <a:solidFill>
                  <a:srgbClr val="FFFF00"/>
                </a:solidFill>
                <a:effectLst>
                  <a:outerShdw blurRad="38100" dist="38100" dir="2700000" algn="tl">
                    <a:srgbClr val="000000">
                      <a:alpha val="43137"/>
                    </a:srgbClr>
                  </a:outerShdw>
                </a:effectLst>
              </a:rPr>
              <a:t>TRATAMIENTO DE LA REMUNERACIÓN</a:t>
            </a:r>
          </a:p>
          <a:p>
            <a:pPr algn="l" eaLnBrk="1" hangingPunct="1">
              <a:lnSpc>
                <a:spcPct val="90000"/>
              </a:lnSpc>
              <a:defRPr/>
            </a:pPr>
            <a:r>
              <a:rPr lang="es-AR" sz="1800" b="1" dirty="0" smtClean="0">
                <a:solidFill>
                  <a:srgbClr val="00FFCC"/>
                </a:solidFill>
                <a:effectLst>
                  <a:outerShdw blurRad="38100" dist="38100" dir="2700000" algn="tl">
                    <a:srgbClr val="000000">
                      <a:alpha val="43137"/>
                    </a:srgbClr>
                  </a:outerShdw>
                </a:effectLst>
              </a:rPr>
              <a:t>EL CONTRATO DE TRABAJO A TIEMPO PARCIAL Y EL CONTRATO DE TRABAJO CON JORNADA REDUCIDA</a:t>
            </a:r>
          </a:p>
          <a:p>
            <a:pPr algn="l" eaLnBrk="1" hangingPunct="1">
              <a:lnSpc>
                <a:spcPct val="90000"/>
              </a:lnSpc>
              <a:buFontTx/>
              <a:buNone/>
              <a:defRPr/>
            </a:pPr>
            <a:endParaRPr lang="es-AR" sz="1800" dirty="0" smtClean="0">
              <a:effectLst>
                <a:outerShdw blurRad="38100" dist="38100" dir="2700000" algn="tl">
                  <a:srgbClr val="000000">
                    <a:alpha val="43137"/>
                  </a:srgbClr>
                </a:outerShdw>
              </a:effectLst>
            </a:endParaRPr>
          </a:p>
          <a:p>
            <a:pPr algn="l" eaLnBrk="1" hangingPunct="1">
              <a:lnSpc>
                <a:spcPct val="90000"/>
              </a:lnSpc>
              <a:buFontTx/>
              <a:buNone/>
              <a:defRPr/>
            </a:pPr>
            <a:r>
              <a:rPr lang="es-AR" sz="1800" b="1" dirty="0" smtClean="0">
                <a:solidFill>
                  <a:srgbClr val="FFFF00"/>
                </a:solidFill>
                <a:effectLst>
                  <a:outerShdw blurRad="38100" dist="38100" dir="2700000" algn="tl">
                    <a:srgbClr val="000000">
                      <a:alpha val="43137"/>
                    </a:srgbClr>
                  </a:outerShdw>
                </a:effectLst>
              </a:rPr>
              <a:t>Contrato con jornada reducida</a:t>
            </a:r>
          </a:p>
          <a:p>
            <a:pPr algn="l" eaLnBrk="1" hangingPunct="1">
              <a:lnSpc>
                <a:spcPct val="90000"/>
              </a:lnSpc>
              <a:buFontTx/>
              <a:buNone/>
              <a:defRPr/>
            </a:pPr>
            <a:r>
              <a:rPr lang="es-AR" sz="1800" b="1" dirty="0" smtClean="0">
                <a:solidFill>
                  <a:srgbClr val="FFCC00"/>
                </a:solidFill>
                <a:effectLst>
                  <a:outerShdw blurRad="38100" dist="38100" dir="2700000" algn="tl">
                    <a:srgbClr val="000000">
                      <a:alpha val="43137"/>
                    </a:srgbClr>
                  </a:outerShdw>
                </a:effectLst>
              </a:rPr>
              <a:t>¿ Que conceptos deben considerarse para el pago de la remuneración completa?</a:t>
            </a:r>
          </a:p>
          <a:p>
            <a:pPr algn="l" eaLnBrk="1" hangingPunct="1">
              <a:lnSpc>
                <a:spcPct val="90000"/>
              </a:lnSpc>
              <a:buFontTx/>
              <a:buChar char="-"/>
              <a:defRPr/>
            </a:pPr>
            <a:r>
              <a:rPr lang="es-AR" sz="1800" dirty="0" smtClean="0">
                <a:effectLst>
                  <a:outerShdw blurRad="38100" dist="38100" dir="2700000" algn="tl">
                    <a:srgbClr val="000000">
                      <a:alpha val="43137"/>
                    </a:srgbClr>
                  </a:outerShdw>
                </a:effectLst>
              </a:rPr>
              <a:t> Todos los conceptos remuneratorios que integran el haber del trabajador </a:t>
            </a:r>
          </a:p>
          <a:p>
            <a:pPr algn="l" eaLnBrk="1" hangingPunct="1">
              <a:lnSpc>
                <a:spcPct val="90000"/>
              </a:lnSpc>
              <a:buFontTx/>
              <a:buNone/>
              <a:defRPr/>
            </a:pPr>
            <a:r>
              <a:rPr lang="es-AR" sz="1800" dirty="0" smtClean="0">
                <a:effectLst>
                  <a:outerShdw blurRad="38100" dist="38100" dir="2700000" algn="tl">
                    <a:srgbClr val="000000">
                      <a:alpha val="43137"/>
                    </a:srgbClr>
                  </a:outerShdw>
                </a:effectLst>
              </a:rPr>
              <a:t> </a:t>
            </a:r>
          </a:p>
          <a:p>
            <a:pPr algn="l" eaLnBrk="1" hangingPunct="1">
              <a:lnSpc>
                <a:spcPct val="90000"/>
              </a:lnSpc>
              <a:buFontTx/>
              <a:buChar char="-"/>
              <a:defRPr/>
            </a:pPr>
            <a:r>
              <a:rPr lang="es-AR" sz="1800" dirty="0" smtClean="0">
                <a:effectLst>
                  <a:outerShdw blurRad="38100" dist="38100" dir="2700000" algn="tl">
                    <a:srgbClr val="000000">
                      <a:alpha val="43137"/>
                    </a:srgbClr>
                  </a:outerShdw>
                </a:effectLst>
              </a:rPr>
              <a:t> Se incluyen los adicionales convencionales</a:t>
            </a:r>
          </a:p>
          <a:p>
            <a:pPr algn="l" eaLnBrk="1" hangingPunct="1">
              <a:lnSpc>
                <a:spcPct val="90000"/>
              </a:lnSpc>
              <a:buFontTx/>
              <a:buChar char="-"/>
              <a:defRPr/>
            </a:pPr>
            <a:endParaRPr lang="es-AR" sz="1800" dirty="0" smtClean="0">
              <a:effectLst>
                <a:outerShdw blurRad="38100" dist="38100" dir="2700000" algn="tl">
                  <a:srgbClr val="000000">
                    <a:alpha val="43137"/>
                  </a:srgbClr>
                </a:outerShdw>
              </a:effectLst>
            </a:endParaRPr>
          </a:p>
          <a:p>
            <a:pPr algn="l" eaLnBrk="1" hangingPunct="1">
              <a:lnSpc>
                <a:spcPct val="90000"/>
              </a:lnSpc>
              <a:buFontTx/>
              <a:buChar char="-"/>
              <a:defRPr/>
            </a:pPr>
            <a:r>
              <a:rPr lang="es-AR" sz="1800" dirty="0" smtClean="0">
                <a:effectLst>
                  <a:outerShdw blurRad="38100" dist="38100" dir="2700000" algn="tl">
                    <a:srgbClr val="000000">
                      <a:alpha val="43137"/>
                    </a:srgbClr>
                  </a:outerShdw>
                </a:effectLst>
              </a:rPr>
              <a:t> ¿Qué pasa con las </a:t>
            </a:r>
            <a:r>
              <a:rPr lang="es-AR" sz="1800" b="1" dirty="0" smtClean="0">
                <a:solidFill>
                  <a:srgbClr val="FFFF00"/>
                </a:solidFill>
                <a:effectLst>
                  <a:outerShdw blurRad="38100" dist="38100" dir="2700000" algn="tl">
                    <a:srgbClr val="000000">
                      <a:alpha val="43137"/>
                    </a:srgbClr>
                  </a:outerShdw>
                </a:effectLst>
              </a:rPr>
              <a:t>asignaciones no remunerativas</a:t>
            </a:r>
            <a:r>
              <a:rPr lang="es-AR" sz="1800" dirty="0" smtClean="0">
                <a:solidFill>
                  <a:srgbClr val="FFFF00"/>
                </a:solidFill>
                <a:effectLst>
                  <a:outerShdw blurRad="38100" dist="38100" dir="2700000" algn="tl">
                    <a:srgbClr val="000000">
                      <a:alpha val="43137"/>
                    </a:srgbClr>
                  </a:outerShdw>
                </a:effectLst>
              </a:rPr>
              <a:t> </a:t>
            </a:r>
            <a:r>
              <a:rPr lang="es-AR" sz="1800" dirty="0" smtClean="0">
                <a:effectLst>
                  <a:outerShdw blurRad="38100" dist="38100" dir="2700000" algn="tl">
                    <a:srgbClr val="000000">
                      <a:alpha val="43137"/>
                    </a:srgbClr>
                  </a:outerShdw>
                </a:effectLst>
              </a:rPr>
              <a:t>establecidas por los CCT?</a:t>
            </a:r>
          </a:p>
          <a:p>
            <a:pPr algn="l" eaLnBrk="1" hangingPunct="1">
              <a:lnSpc>
                <a:spcPct val="90000"/>
              </a:lnSpc>
              <a:buFontTx/>
              <a:buChar char="-"/>
              <a:defRPr/>
            </a:pPr>
            <a:endParaRPr lang="en-US" sz="18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223413798"/>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endParaRPr lang="en-US" sz="2400" b="1" dirty="0" smtClean="0"/>
          </a:p>
        </p:txBody>
      </p:sp>
      <p:sp>
        <p:nvSpPr>
          <p:cNvPr id="29699" name="Rectangle 3"/>
          <p:cNvSpPr>
            <a:spLocks noGrp="1" noChangeArrowheads="1"/>
          </p:cNvSpPr>
          <p:nvPr>
            <p:ph type="subTitle" idx="1"/>
          </p:nvPr>
        </p:nvSpPr>
        <p:spPr>
          <a:xfrm>
            <a:off x="685800" y="1371600"/>
            <a:ext cx="7772400" cy="4876800"/>
          </a:xfrm>
          <a:extLst/>
        </p:spPr>
        <p:txBody>
          <a:bodyPr/>
          <a:lstStyle/>
          <a:p>
            <a:pPr algn="l">
              <a:defRPr/>
            </a:pPr>
            <a:r>
              <a:rPr lang="en-US" sz="1800" b="1" dirty="0">
                <a:solidFill>
                  <a:srgbClr val="00FF00"/>
                </a:solidFill>
                <a:effectLst>
                  <a:outerShdw blurRad="38100" dist="38100" dir="2700000" algn="tl">
                    <a:srgbClr val="000000">
                      <a:alpha val="43137"/>
                    </a:srgbClr>
                  </a:outerShdw>
                </a:effectLst>
              </a:rPr>
              <a:t>CONTRATO A TIEMPO PARCIAL</a:t>
            </a:r>
          </a:p>
          <a:p>
            <a:pPr algn="l" eaLnBrk="1" hangingPunct="1">
              <a:defRPr/>
            </a:pPr>
            <a:r>
              <a:rPr lang="es-AR" sz="1800" b="1" dirty="0" smtClean="0">
                <a:solidFill>
                  <a:srgbClr val="FFFF00"/>
                </a:solidFill>
                <a:effectLst>
                  <a:outerShdw blurRad="38100" dist="38100" dir="2700000" algn="tl">
                    <a:srgbClr val="000000">
                      <a:alpha val="43137"/>
                    </a:srgbClr>
                  </a:outerShdw>
                </a:effectLst>
              </a:rPr>
              <a:t>TRATAMIENTO DE LA REMUNERACIÓN</a:t>
            </a:r>
          </a:p>
          <a:p>
            <a:pPr algn="l" eaLnBrk="1" hangingPunct="1">
              <a:defRPr/>
            </a:pPr>
            <a:r>
              <a:rPr lang="es-AR" sz="1800" b="1" dirty="0" smtClean="0">
                <a:solidFill>
                  <a:srgbClr val="00FFCC"/>
                </a:solidFill>
                <a:effectLst>
                  <a:outerShdw blurRad="38100" dist="38100" dir="2700000" algn="tl">
                    <a:srgbClr val="000000">
                      <a:alpha val="43137"/>
                    </a:srgbClr>
                  </a:outerShdw>
                </a:effectLst>
              </a:rPr>
              <a:t>HORAS SUPLEMENTARIAS Y HORAS EXTRAORDINARIAS</a:t>
            </a:r>
          </a:p>
          <a:p>
            <a:pPr algn="l" eaLnBrk="1" hangingPunct="1">
              <a:buFontTx/>
              <a:buNone/>
              <a:defRPr/>
            </a:pPr>
            <a:endParaRPr lang="es-AR" sz="1800" dirty="0" smtClean="0">
              <a:effectLst>
                <a:outerShdw blurRad="38100" dist="38100" dir="2700000" algn="tl">
                  <a:srgbClr val="000000">
                    <a:alpha val="43137"/>
                  </a:srgbClr>
                </a:outerShdw>
              </a:effectLst>
            </a:endParaRPr>
          </a:p>
          <a:p>
            <a:pPr algn="l" eaLnBrk="1" hangingPunct="1">
              <a:buFontTx/>
              <a:buNone/>
              <a:defRPr/>
            </a:pPr>
            <a:r>
              <a:rPr lang="es-AR" sz="1800" dirty="0" smtClean="0">
                <a:effectLst>
                  <a:outerShdw blurRad="38100" dist="38100" dir="2700000" algn="tl">
                    <a:srgbClr val="000000">
                      <a:alpha val="43137"/>
                    </a:srgbClr>
                  </a:outerShdw>
                </a:effectLst>
              </a:rPr>
              <a:t>El apartado 2</a:t>
            </a:r>
            <a:r>
              <a:rPr lang="es-AR" sz="1800" b="1" dirty="0" smtClean="0">
                <a:solidFill>
                  <a:srgbClr val="FFFF01"/>
                </a:solidFill>
                <a:effectLst>
                  <a:outerShdw blurRad="38100" dist="38100" dir="2700000" algn="tl">
                    <a:srgbClr val="000000">
                      <a:alpha val="43137"/>
                    </a:srgbClr>
                  </a:outerShdw>
                </a:effectLst>
              </a:rPr>
              <a:t> </a:t>
            </a:r>
            <a:r>
              <a:rPr lang="es-AR" sz="1800" b="1" dirty="0" err="1" smtClean="0">
                <a:solidFill>
                  <a:srgbClr val="FFFF01"/>
                </a:solidFill>
                <a:effectLst>
                  <a:outerShdw blurRad="38100" dist="38100" dir="2700000" algn="tl">
                    <a:srgbClr val="000000">
                      <a:alpha val="43137"/>
                    </a:srgbClr>
                  </a:outerShdw>
                </a:effectLst>
              </a:rPr>
              <a:t>prohibe</a:t>
            </a:r>
            <a:r>
              <a:rPr lang="es-AR" sz="1800" b="1" dirty="0" smtClean="0">
                <a:solidFill>
                  <a:srgbClr val="FFFF01"/>
                </a:solidFill>
                <a:effectLst>
                  <a:outerShdw blurRad="38100" dist="38100" dir="2700000" algn="tl">
                    <a:srgbClr val="000000">
                      <a:alpha val="43137"/>
                    </a:srgbClr>
                  </a:outerShdw>
                </a:effectLst>
              </a:rPr>
              <a:t> </a:t>
            </a:r>
            <a:r>
              <a:rPr lang="es-AR" sz="1800" dirty="0" smtClean="0">
                <a:effectLst>
                  <a:outerShdw blurRad="38100" dist="38100" dir="2700000" algn="tl">
                    <a:srgbClr val="000000">
                      <a:alpha val="43137"/>
                    </a:srgbClr>
                  </a:outerShdw>
                </a:effectLst>
              </a:rPr>
              <a:t>la realización de horas suplementarias o extraordinarias.</a:t>
            </a:r>
          </a:p>
          <a:p>
            <a:pPr algn="l" eaLnBrk="1" hangingPunct="1">
              <a:buFontTx/>
              <a:buNone/>
              <a:defRPr/>
            </a:pPr>
            <a:endParaRPr lang="es-AR" sz="18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358794554"/>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endParaRPr lang="en-US" sz="2400" b="1" dirty="0" smtClean="0"/>
          </a:p>
        </p:txBody>
      </p:sp>
      <p:sp>
        <p:nvSpPr>
          <p:cNvPr id="60419" name="Rectangle 3"/>
          <p:cNvSpPr>
            <a:spLocks noGrp="1" noChangeArrowheads="1"/>
          </p:cNvSpPr>
          <p:nvPr>
            <p:ph type="subTitle" idx="1"/>
          </p:nvPr>
        </p:nvSpPr>
        <p:spPr>
          <a:xfrm>
            <a:off x="685800" y="1371600"/>
            <a:ext cx="7772400" cy="4876800"/>
          </a:xfrm>
          <a:extLst/>
        </p:spPr>
        <p:txBody>
          <a:bodyPr>
            <a:normAutofit/>
          </a:bodyPr>
          <a:lstStyle/>
          <a:p>
            <a:pPr algn="l">
              <a:lnSpc>
                <a:spcPct val="90000"/>
              </a:lnSpc>
              <a:defRPr/>
            </a:pPr>
            <a:r>
              <a:rPr lang="en-US" sz="1800" b="1" dirty="0">
                <a:solidFill>
                  <a:srgbClr val="00FF00"/>
                </a:solidFill>
                <a:effectLst>
                  <a:outerShdw blurRad="38100" dist="38100" dir="2700000" algn="tl">
                    <a:srgbClr val="000000">
                      <a:alpha val="43137"/>
                    </a:srgbClr>
                  </a:outerShdw>
                </a:effectLst>
              </a:rPr>
              <a:t>CONTRATO A TIEMPO PARCIAL</a:t>
            </a:r>
          </a:p>
          <a:p>
            <a:pPr algn="l" eaLnBrk="1" hangingPunct="1">
              <a:lnSpc>
                <a:spcPct val="90000"/>
              </a:lnSpc>
              <a:defRPr/>
            </a:pPr>
            <a:r>
              <a:rPr lang="es-AR" sz="1800" b="1" dirty="0" smtClean="0">
                <a:solidFill>
                  <a:srgbClr val="FFFF01"/>
                </a:solidFill>
                <a:effectLst>
                  <a:outerShdw blurRad="38100" dist="38100" dir="2700000" algn="tl">
                    <a:srgbClr val="000000">
                      <a:alpha val="43137"/>
                    </a:srgbClr>
                  </a:outerShdw>
                </a:effectLst>
              </a:rPr>
              <a:t>TRATAMIENTO DE LA REMUNERACIÓN</a:t>
            </a:r>
          </a:p>
          <a:p>
            <a:pPr algn="l" eaLnBrk="1" hangingPunct="1">
              <a:lnSpc>
                <a:spcPct val="90000"/>
              </a:lnSpc>
              <a:defRPr/>
            </a:pPr>
            <a:r>
              <a:rPr lang="es-AR" sz="1800" b="1" dirty="0" smtClean="0">
                <a:solidFill>
                  <a:srgbClr val="FFCC00"/>
                </a:solidFill>
                <a:effectLst>
                  <a:outerShdw blurRad="38100" dist="38100" dir="2700000" algn="tl">
                    <a:srgbClr val="000000">
                      <a:alpha val="43137"/>
                    </a:srgbClr>
                  </a:outerShdw>
                </a:effectLst>
              </a:rPr>
              <a:t>HORAS SUPLEMENTARIAS Y HORAS EXTRAORDINARIAS</a:t>
            </a:r>
          </a:p>
          <a:p>
            <a:pPr algn="l" eaLnBrk="1" hangingPunct="1">
              <a:lnSpc>
                <a:spcPct val="90000"/>
              </a:lnSpc>
              <a:buFontTx/>
              <a:buNone/>
              <a:defRPr/>
            </a:pPr>
            <a:r>
              <a:rPr lang="es-AR" sz="1800" b="1" dirty="0" smtClean="0">
                <a:solidFill>
                  <a:srgbClr val="FFFF00"/>
                </a:solidFill>
                <a:effectLst>
                  <a:outerShdw blurRad="38100" dist="38100" dir="2700000" algn="tl">
                    <a:srgbClr val="000000">
                      <a:alpha val="43137"/>
                    </a:srgbClr>
                  </a:outerShdw>
                </a:effectLst>
              </a:rPr>
              <a:t>Contrato a tiempo parcial</a:t>
            </a:r>
          </a:p>
          <a:p>
            <a:pPr algn="l" eaLnBrk="1" hangingPunct="1">
              <a:lnSpc>
                <a:spcPct val="90000"/>
              </a:lnSpc>
              <a:buFontTx/>
              <a:buNone/>
              <a:defRPr/>
            </a:pPr>
            <a:endParaRPr lang="es-AR" sz="1800" dirty="0" smtClean="0">
              <a:effectLst>
                <a:outerShdw blurRad="38100" dist="38100" dir="2700000" algn="tl">
                  <a:srgbClr val="000000">
                    <a:alpha val="43137"/>
                  </a:srgbClr>
                </a:outerShdw>
              </a:effectLst>
            </a:endParaRPr>
          </a:p>
          <a:p>
            <a:pPr algn="l" eaLnBrk="1" hangingPunct="1">
              <a:lnSpc>
                <a:spcPct val="90000"/>
              </a:lnSpc>
              <a:buFontTx/>
              <a:buNone/>
              <a:defRPr/>
            </a:pPr>
            <a:r>
              <a:rPr lang="es-AR" sz="1800" dirty="0" smtClean="0">
                <a:effectLst>
                  <a:outerShdw blurRad="38100" dist="38100" dir="2700000" algn="tl">
                    <a:srgbClr val="000000">
                      <a:alpha val="43137"/>
                    </a:srgbClr>
                  </a:outerShdw>
                </a:effectLst>
              </a:rPr>
              <a:t>Quedan exceptuados los casos del artículo 89 LCT: </a:t>
            </a:r>
          </a:p>
          <a:p>
            <a:pPr algn="l" eaLnBrk="1" hangingPunct="1">
              <a:lnSpc>
                <a:spcPct val="90000"/>
              </a:lnSpc>
              <a:buFontTx/>
              <a:buNone/>
              <a:defRPr/>
            </a:pPr>
            <a:r>
              <a:rPr lang="es-AR" sz="1800" i="1" dirty="0" smtClean="0">
                <a:effectLst>
                  <a:outerShdw blurRad="38100" dist="38100" dir="2700000" algn="tl">
                    <a:srgbClr val="000000">
                      <a:alpha val="43137"/>
                    </a:srgbClr>
                  </a:outerShdw>
                </a:effectLst>
              </a:rPr>
              <a:t>“El trabajador estará obligado a prestar los auxilios que se requieran en caso de peligro grave o inminente para las personas o para las cosas incorporadas a la empresa.”</a:t>
            </a:r>
          </a:p>
          <a:p>
            <a:pPr algn="l" eaLnBrk="1" hangingPunct="1">
              <a:lnSpc>
                <a:spcPct val="90000"/>
              </a:lnSpc>
              <a:buFontTx/>
              <a:buNone/>
              <a:defRPr/>
            </a:pPr>
            <a:endParaRPr lang="es-AR" sz="1800" dirty="0" smtClean="0">
              <a:effectLst>
                <a:outerShdw blurRad="38100" dist="38100" dir="2700000" algn="tl">
                  <a:srgbClr val="000000">
                    <a:alpha val="43137"/>
                  </a:srgbClr>
                </a:outerShdw>
              </a:effectLst>
            </a:endParaRPr>
          </a:p>
          <a:p>
            <a:pPr algn="l" eaLnBrk="1" hangingPunct="1">
              <a:lnSpc>
                <a:spcPct val="90000"/>
              </a:lnSpc>
              <a:buFontTx/>
              <a:buChar char="-"/>
              <a:defRPr/>
            </a:pPr>
            <a:r>
              <a:rPr lang="es-AR" sz="1800" b="1" dirty="0" smtClean="0">
                <a:solidFill>
                  <a:srgbClr val="FFFF00"/>
                </a:solidFill>
                <a:effectLst>
                  <a:outerShdw blurRad="38100" dist="38100" dir="2700000" algn="tl">
                    <a:srgbClr val="000000">
                      <a:alpha val="43137"/>
                    </a:srgbClr>
                  </a:outerShdw>
                </a:effectLst>
              </a:rPr>
              <a:t>Sanción: </a:t>
            </a:r>
          </a:p>
          <a:p>
            <a:pPr algn="l" eaLnBrk="1" hangingPunct="1">
              <a:lnSpc>
                <a:spcPct val="90000"/>
              </a:lnSpc>
              <a:buFontTx/>
              <a:buNone/>
              <a:defRPr/>
            </a:pPr>
            <a:r>
              <a:rPr lang="en-US" sz="1800" dirty="0" smtClean="0">
                <a:effectLst>
                  <a:outerShdw blurRad="38100" dist="38100" dir="2700000" algn="tl">
                    <a:srgbClr val="000000">
                      <a:alpha val="43137"/>
                    </a:srgbClr>
                  </a:outerShdw>
                </a:effectLst>
              </a:rPr>
              <a:t>La </a:t>
            </a:r>
            <a:r>
              <a:rPr lang="en-US" sz="1800" dirty="0" err="1" smtClean="0">
                <a:effectLst>
                  <a:outerShdw blurRad="38100" dist="38100" dir="2700000" algn="tl">
                    <a:srgbClr val="000000">
                      <a:alpha val="43137"/>
                    </a:srgbClr>
                  </a:outerShdw>
                </a:effectLst>
              </a:rPr>
              <a:t>violación</a:t>
            </a:r>
            <a:r>
              <a:rPr lang="en-US" sz="1800" dirty="0" smtClean="0">
                <a:effectLst>
                  <a:outerShdw blurRad="38100" dist="38100" dir="2700000" algn="tl">
                    <a:srgbClr val="000000">
                      <a:alpha val="43137"/>
                    </a:srgbClr>
                  </a:outerShdw>
                </a:effectLst>
              </a:rPr>
              <a:t> del </a:t>
            </a:r>
            <a:r>
              <a:rPr lang="en-US" sz="1800" dirty="0" err="1" smtClean="0">
                <a:effectLst>
                  <a:outerShdw blurRad="38100" dist="38100" dir="2700000" algn="tl">
                    <a:srgbClr val="000000">
                      <a:alpha val="43137"/>
                    </a:srgbClr>
                  </a:outerShdw>
                </a:effectLst>
              </a:rPr>
              <a:t>límite</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jornada</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establecido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para</a:t>
            </a:r>
            <a:r>
              <a:rPr lang="en-US" sz="1800" dirty="0" smtClean="0">
                <a:effectLst>
                  <a:outerShdw blurRad="38100" dist="38100" dir="2700000" algn="tl">
                    <a:srgbClr val="000000">
                      <a:alpha val="43137"/>
                    </a:srgbClr>
                  </a:outerShdw>
                </a:effectLst>
              </a:rPr>
              <a:t> el </a:t>
            </a:r>
            <a:r>
              <a:rPr lang="en-US" sz="1800" dirty="0" err="1" smtClean="0">
                <a:effectLst>
                  <a:outerShdw blurRad="38100" dist="38100" dir="2700000" algn="tl">
                    <a:srgbClr val="000000">
                      <a:alpha val="43137"/>
                    </a:srgbClr>
                  </a:outerShdw>
                </a:effectLst>
              </a:rPr>
              <a:t>contrato</a:t>
            </a:r>
            <a:r>
              <a:rPr lang="en-US" sz="1800" dirty="0" smtClean="0">
                <a:effectLst>
                  <a:outerShdw blurRad="38100" dist="38100" dir="2700000" algn="tl">
                    <a:srgbClr val="000000">
                      <a:alpha val="43137"/>
                    </a:srgbClr>
                  </a:outerShdw>
                </a:effectLst>
              </a:rPr>
              <a:t> a </a:t>
            </a:r>
            <a:r>
              <a:rPr lang="en-US" sz="1800" dirty="0" err="1" smtClean="0">
                <a:effectLst>
                  <a:outerShdw blurRad="38100" dist="38100" dir="2700000" algn="tl">
                    <a:srgbClr val="000000">
                      <a:alpha val="43137"/>
                    </a:srgbClr>
                  </a:outerShdw>
                </a:effectLst>
              </a:rPr>
              <a:t>tiempo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parcial</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generará</a:t>
            </a:r>
            <a:r>
              <a:rPr lang="en-US" sz="1800" dirty="0" smtClean="0">
                <a:effectLst>
                  <a:outerShdw blurRad="38100" dist="38100" dir="2700000" algn="tl">
                    <a:srgbClr val="000000">
                      <a:alpha val="43137"/>
                    </a:srgbClr>
                  </a:outerShdw>
                </a:effectLst>
              </a:rPr>
              <a:t> la </a:t>
            </a:r>
            <a:r>
              <a:rPr lang="en-US" sz="1800" dirty="0" err="1" smtClean="0">
                <a:effectLst>
                  <a:outerShdw blurRad="38100" dist="38100" dir="2700000" algn="tl">
                    <a:srgbClr val="000000">
                      <a:alpha val="43137"/>
                    </a:srgbClr>
                  </a:outerShdw>
                </a:effectLst>
              </a:rPr>
              <a:t>obligación</a:t>
            </a:r>
            <a:r>
              <a:rPr lang="en-US" sz="1800" dirty="0" smtClean="0">
                <a:effectLst>
                  <a:outerShdw blurRad="38100" dist="38100" dir="2700000" algn="tl">
                    <a:srgbClr val="000000">
                      <a:alpha val="43137"/>
                    </a:srgbClr>
                  </a:outerShdw>
                </a:effectLst>
              </a:rPr>
              <a:t> del </a:t>
            </a:r>
            <a:r>
              <a:rPr lang="en-US" sz="1800" dirty="0" err="1" smtClean="0">
                <a:effectLst>
                  <a:outerShdw blurRad="38100" dist="38100" dir="2700000" algn="tl">
                    <a:srgbClr val="000000">
                      <a:alpha val="43137"/>
                    </a:srgbClr>
                  </a:outerShdw>
                </a:effectLst>
              </a:rPr>
              <a:t>empleador</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abonar</a:t>
            </a:r>
            <a:r>
              <a:rPr lang="en-US" sz="1800" dirty="0" smtClean="0">
                <a:effectLst>
                  <a:outerShdw blurRad="38100" dist="38100" dir="2700000" algn="tl">
                    <a:srgbClr val="000000">
                      <a:alpha val="43137"/>
                    </a:srgbClr>
                  </a:outerShdw>
                </a:effectLst>
              </a:rPr>
              <a:t> el </a:t>
            </a:r>
            <a:r>
              <a:rPr lang="en-US" sz="1800" dirty="0" err="1" smtClean="0">
                <a:effectLst>
                  <a:outerShdw blurRad="38100" dist="38100" dir="2700000" algn="tl">
                    <a:srgbClr val="000000">
                      <a:alpha val="43137"/>
                    </a:srgbClr>
                  </a:outerShdw>
                </a:effectLst>
              </a:rPr>
              <a:t>salario</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correspondiente</a:t>
            </a:r>
            <a:r>
              <a:rPr lang="en-US" sz="1800" dirty="0" smtClean="0">
                <a:effectLst>
                  <a:outerShdw blurRad="38100" dist="38100" dir="2700000" algn="tl">
                    <a:srgbClr val="000000">
                      <a:alpha val="43137"/>
                    </a:srgbClr>
                  </a:outerShdw>
                </a:effectLst>
              </a:rPr>
              <a:t> a </a:t>
            </a:r>
            <a:r>
              <a:rPr lang="en-US" sz="1800" b="1" dirty="0" smtClean="0">
                <a:solidFill>
                  <a:srgbClr val="FFFF01"/>
                </a:solidFill>
                <a:effectLst>
                  <a:outerShdw blurRad="38100" dist="38100" dir="2700000" algn="tl">
                    <a:srgbClr val="000000">
                      <a:alpha val="43137"/>
                    </a:srgbClr>
                  </a:outerShdw>
                </a:effectLst>
              </a:rPr>
              <a:t>la </a:t>
            </a:r>
            <a:r>
              <a:rPr lang="en-US" sz="1800" b="1" dirty="0" err="1" smtClean="0">
                <a:solidFill>
                  <a:srgbClr val="FFFF01"/>
                </a:solidFill>
                <a:effectLst>
                  <a:outerShdw blurRad="38100" dist="38100" dir="2700000" algn="tl">
                    <a:srgbClr val="000000">
                      <a:alpha val="43137"/>
                    </a:srgbClr>
                  </a:outerShdw>
                </a:effectLst>
              </a:rPr>
              <a:t>jornada</a:t>
            </a:r>
            <a:r>
              <a:rPr lang="en-US" sz="1800" b="1" dirty="0" smtClean="0">
                <a:solidFill>
                  <a:srgbClr val="FFFF01"/>
                </a:solidFill>
                <a:effectLst>
                  <a:outerShdw blurRad="38100" dist="38100" dir="2700000" algn="tl">
                    <a:srgbClr val="000000">
                      <a:alpha val="43137"/>
                    </a:srgbClr>
                  </a:outerShdw>
                </a:effectLst>
              </a:rPr>
              <a:t> </a:t>
            </a:r>
            <a:r>
              <a:rPr lang="en-US" sz="1800" b="1" dirty="0" err="1" smtClean="0">
                <a:solidFill>
                  <a:srgbClr val="FFFF01"/>
                </a:solidFill>
                <a:effectLst>
                  <a:outerShdw blurRad="38100" dist="38100" dir="2700000" algn="tl">
                    <a:srgbClr val="000000">
                      <a:alpha val="43137"/>
                    </a:srgbClr>
                  </a:outerShdw>
                </a:effectLst>
              </a:rPr>
              <a:t>completa</a:t>
            </a:r>
            <a:r>
              <a:rPr lang="en-US" sz="1800" b="1" dirty="0" smtClean="0">
                <a:solidFill>
                  <a:srgbClr val="FFFF01"/>
                </a:solidFill>
                <a:effectLst>
                  <a:outerShdw blurRad="38100" dist="38100" dir="2700000" algn="tl">
                    <a:srgbClr val="000000">
                      <a:alpha val="43137"/>
                    </a:srgbClr>
                  </a:outerShdw>
                </a:effectLst>
              </a:rPr>
              <a:t> </a:t>
            </a:r>
            <a:r>
              <a:rPr lang="en-US" sz="1800" b="1" dirty="0" err="1" smtClean="0">
                <a:solidFill>
                  <a:srgbClr val="FFFF01"/>
                </a:solidFill>
                <a:effectLst>
                  <a:outerShdw blurRad="38100" dist="38100" dir="2700000" algn="tl">
                    <a:srgbClr val="000000">
                      <a:alpha val="43137"/>
                    </a:srgbClr>
                  </a:outerShdw>
                </a:effectLst>
              </a:rPr>
              <a:t>para</a:t>
            </a:r>
            <a:r>
              <a:rPr lang="en-US" sz="1800" b="1" dirty="0" smtClean="0">
                <a:solidFill>
                  <a:srgbClr val="FFFF01"/>
                </a:solidFill>
                <a:effectLst>
                  <a:outerShdw blurRad="38100" dist="38100" dir="2700000" algn="tl">
                    <a:srgbClr val="000000">
                      <a:alpha val="43137"/>
                    </a:srgbClr>
                  </a:outerShdw>
                </a:effectLst>
              </a:rPr>
              <a:t> el </a:t>
            </a:r>
            <a:r>
              <a:rPr lang="en-US" sz="1800" b="1" dirty="0" err="1" smtClean="0">
                <a:solidFill>
                  <a:srgbClr val="FFFF01"/>
                </a:solidFill>
                <a:effectLst>
                  <a:outerShdw blurRad="38100" dist="38100" dir="2700000" algn="tl">
                    <a:srgbClr val="000000">
                      <a:alpha val="43137"/>
                    </a:srgbClr>
                  </a:outerShdw>
                </a:effectLst>
              </a:rPr>
              <a:t>mes</a:t>
            </a:r>
            <a:r>
              <a:rPr lang="en-US" sz="1800" b="1" dirty="0" smtClean="0">
                <a:solidFill>
                  <a:srgbClr val="FFFF01"/>
                </a:solidFill>
                <a:effectLst>
                  <a:outerShdw blurRad="38100" dist="38100" dir="2700000" algn="tl">
                    <a:srgbClr val="000000">
                      <a:alpha val="43137"/>
                    </a:srgbClr>
                  </a:outerShdw>
                </a:effectLst>
              </a:rPr>
              <a:t> en </a:t>
            </a:r>
            <a:r>
              <a:rPr lang="en-US" sz="1800" b="1" dirty="0" err="1" smtClean="0">
                <a:solidFill>
                  <a:srgbClr val="FFFF01"/>
                </a:solidFill>
                <a:effectLst>
                  <a:outerShdw blurRad="38100" dist="38100" dir="2700000" algn="tl">
                    <a:srgbClr val="000000">
                      <a:alpha val="43137"/>
                    </a:srgbClr>
                  </a:outerShdw>
                </a:effectLst>
              </a:rPr>
              <a:t>que</a:t>
            </a:r>
            <a:r>
              <a:rPr lang="en-US" sz="1800" b="1" dirty="0" smtClean="0">
                <a:solidFill>
                  <a:srgbClr val="FFFF01"/>
                </a:solidFill>
                <a:effectLst>
                  <a:outerShdw blurRad="38100" dist="38100" dir="2700000" algn="tl">
                    <a:srgbClr val="000000">
                      <a:alpha val="43137"/>
                    </a:srgbClr>
                  </a:outerShdw>
                </a:effectLst>
              </a:rPr>
              <a:t> se </a:t>
            </a:r>
            <a:r>
              <a:rPr lang="en-US" sz="1800" b="1" dirty="0" err="1" smtClean="0">
                <a:solidFill>
                  <a:srgbClr val="FFFF01"/>
                </a:solidFill>
                <a:effectLst>
                  <a:outerShdw blurRad="38100" dist="38100" dir="2700000" algn="tl">
                    <a:srgbClr val="000000">
                      <a:alpha val="43137"/>
                    </a:srgbClr>
                  </a:outerShdw>
                </a:effectLst>
              </a:rPr>
              <a:t>hubiere</a:t>
            </a:r>
            <a:r>
              <a:rPr lang="en-US" sz="1800" b="1" dirty="0" smtClean="0">
                <a:solidFill>
                  <a:srgbClr val="FFFF01"/>
                </a:solidFill>
                <a:effectLst>
                  <a:outerShdw blurRad="38100" dist="38100" dir="2700000" algn="tl">
                    <a:srgbClr val="000000">
                      <a:alpha val="43137"/>
                    </a:srgbClr>
                  </a:outerShdw>
                </a:effectLst>
              </a:rPr>
              <a:t> </a:t>
            </a:r>
            <a:r>
              <a:rPr lang="en-US" sz="1800" b="1" dirty="0" err="1" smtClean="0">
                <a:solidFill>
                  <a:srgbClr val="FFFF01"/>
                </a:solidFill>
                <a:effectLst>
                  <a:outerShdw blurRad="38100" dist="38100" dir="2700000" algn="tl">
                    <a:srgbClr val="000000">
                      <a:alpha val="43137"/>
                    </a:srgbClr>
                  </a:outerShdw>
                </a:effectLst>
              </a:rPr>
              <a:t>efectivizado</a:t>
            </a:r>
            <a:r>
              <a:rPr lang="en-US" sz="1800" b="1" dirty="0" smtClean="0">
                <a:solidFill>
                  <a:srgbClr val="FFFF01"/>
                </a:solidFill>
                <a:effectLst>
                  <a:outerShdw blurRad="38100" dist="38100" dir="2700000" algn="tl">
                    <a:srgbClr val="000000">
                      <a:alpha val="43137"/>
                    </a:srgbClr>
                  </a:outerShdw>
                </a:effectLst>
              </a:rPr>
              <a:t> la </a:t>
            </a:r>
            <a:r>
              <a:rPr lang="en-US" sz="1800" b="1" dirty="0" err="1" smtClean="0">
                <a:solidFill>
                  <a:srgbClr val="FFFF01"/>
                </a:solidFill>
                <a:effectLst>
                  <a:outerShdw blurRad="38100" dist="38100" dir="2700000" algn="tl">
                    <a:srgbClr val="000000">
                      <a:alpha val="43137"/>
                    </a:srgbClr>
                  </a:outerShdw>
                </a:effectLst>
              </a:rPr>
              <a:t>misma</a:t>
            </a:r>
            <a:r>
              <a:rPr lang="en-US" sz="1800" dirty="0" smtClean="0">
                <a:solidFill>
                  <a:srgbClr val="FFFF01"/>
                </a:solidFill>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ello</a:t>
            </a:r>
            <a:r>
              <a:rPr lang="en-US" sz="1800" dirty="0" smtClean="0">
                <a:effectLst>
                  <a:outerShdw blurRad="38100" dist="38100" dir="2700000" algn="tl">
                    <a:srgbClr val="000000">
                      <a:alpha val="43137"/>
                    </a:srgbClr>
                  </a:outerShdw>
                </a:effectLst>
              </a:rPr>
              <a:t> sin </a:t>
            </a:r>
            <a:r>
              <a:rPr lang="en-US" sz="1800" dirty="0" err="1" smtClean="0">
                <a:effectLst>
                  <a:outerShdw blurRad="38100" dist="38100" dir="2700000" algn="tl">
                    <a:srgbClr val="000000">
                      <a:alpha val="43137"/>
                    </a:srgbClr>
                  </a:outerShdw>
                </a:effectLst>
              </a:rPr>
              <a:t>perjuicio</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otras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consecuencias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que</a:t>
            </a:r>
            <a:r>
              <a:rPr lang="en-US" sz="1800" dirty="0" smtClean="0">
                <a:effectLst>
                  <a:outerShdw blurRad="38100" dist="38100" dir="2700000" algn="tl">
                    <a:srgbClr val="000000">
                      <a:alpha val="43137"/>
                    </a:srgbClr>
                  </a:outerShdw>
                </a:effectLst>
              </a:rPr>
              <a:t> se </a:t>
            </a:r>
            <a:r>
              <a:rPr lang="en-US" sz="1800" dirty="0" err="1" smtClean="0">
                <a:effectLst>
                  <a:outerShdw blurRad="38100" dist="38100" dir="2700000" algn="tl">
                    <a:srgbClr val="000000">
                      <a:alpha val="43137"/>
                    </a:srgbClr>
                  </a:outerShdw>
                </a:effectLst>
              </a:rPr>
              <a:t>deriven</a:t>
            </a:r>
            <a:r>
              <a:rPr lang="en-US" sz="1800" dirty="0" smtClean="0">
                <a:effectLst>
                  <a:outerShdw blurRad="38100" dist="38100" dir="2700000" algn="tl">
                    <a:srgbClr val="000000">
                      <a:alpha val="43137"/>
                    </a:srgbClr>
                  </a:outerShdw>
                </a:effectLst>
              </a:rPr>
              <a:t> de </a:t>
            </a:r>
            <a:r>
              <a:rPr lang="en-US" sz="1800" dirty="0" err="1" smtClean="0">
                <a:effectLst>
                  <a:outerShdw blurRad="38100" dist="38100" dir="2700000" algn="tl">
                    <a:srgbClr val="000000">
                      <a:alpha val="43137"/>
                    </a:srgbClr>
                  </a:outerShdw>
                </a:effectLst>
              </a:rPr>
              <a:t>este</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incumplimiento</a:t>
            </a:r>
            <a:r>
              <a:rPr lang="en-US" sz="1800" dirty="0" smtClean="0">
                <a:effectLst>
                  <a:outerShdw blurRad="38100" dist="38100" dir="2700000" algn="tl">
                    <a:srgbClr val="000000">
                      <a:alpha val="43137"/>
                    </a:srgbClr>
                  </a:outerShdw>
                </a:effectLst>
              </a:rPr>
              <a:t>. </a:t>
            </a:r>
            <a:endParaRPr lang="es-AR" sz="1800" dirty="0" smtClean="0">
              <a:effectLst>
                <a:outerShdw blurRad="38100" dist="38100" dir="2700000" algn="tl">
                  <a:srgbClr val="000000">
                    <a:alpha val="43137"/>
                  </a:srgbClr>
                </a:outerShdw>
              </a:effectLst>
            </a:endParaRPr>
          </a:p>
          <a:p>
            <a:pPr algn="l" eaLnBrk="1" hangingPunct="1">
              <a:lnSpc>
                <a:spcPct val="90000"/>
              </a:lnSpc>
              <a:buFontTx/>
              <a:buNone/>
              <a:defRPr/>
            </a:pPr>
            <a:endParaRPr lang="es-AR" sz="2000" dirty="0" smtClean="0"/>
          </a:p>
          <a:p>
            <a:pPr algn="l" eaLnBrk="1" hangingPunct="1">
              <a:lnSpc>
                <a:spcPct val="90000"/>
              </a:lnSpc>
              <a:buFontTx/>
              <a:buNone/>
              <a:defRPr/>
            </a:pPr>
            <a:endParaRPr lang="en-US" sz="20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43179975"/>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endParaRPr lang="en-US" sz="2400" b="1" dirty="0" smtClean="0"/>
          </a:p>
        </p:txBody>
      </p:sp>
      <p:sp>
        <p:nvSpPr>
          <p:cNvPr id="62467" name="Rectangle 3"/>
          <p:cNvSpPr>
            <a:spLocks noGrp="1" noChangeArrowheads="1"/>
          </p:cNvSpPr>
          <p:nvPr>
            <p:ph type="subTitle" idx="1"/>
          </p:nvPr>
        </p:nvSpPr>
        <p:spPr>
          <a:xfrm>
            <a:off x="685800" y="1371600"/>
            <a:ext cx="7772400" cy="4876800"/>
          </a:xfrm>
          <a:extLst/>
        </p:spPr>
        <p:txBody>
          <a:bodyPr>
            <a:normAutofit/>
          </a:bodyPr>
          <a:lstStyle/>
          <a:p>
            <a:pPr algn="l">
              <a:lnSpc>
                <a:spcPct val="90000"/>
              </a:lnSpc>
              <a:defRPr/>
            </a:pPr>
            <a:r>
              <a:rPr lang="en-US" sz="1800" b="1" dirty="0">
                <a:solidFill>
                  <a:srgbClr val="00FF00"/>
                </a:solidFill>
                <a:effectLst>
                  <a:outerShdw blurRad="38100" dist="38100" dir="2700000" algn="tl">
                    <a:srgbClr val="000000">
                      <a:alpha val="43137"/>
                    </a:srgbClr>
                  </a:outerShdw>
                </a:effectLst>
              </a:rPr>
              <a:t>CONTRATO A TIEMPO PARCIAL</a:t>
            </a:r>
          </a:p>
          <a:p>
            <a:pPr algn="l" eaLnBrk="1" hangingPunct="1">
              <a:lnSpc>
                <a:spcPct val="90000"/>
              </a:lnSpc>
              <a:defRPr/>
            </a:pPr>
            <a:r>
              <a:rPr lang="es-AR" sz="1800" b="1" dirty="0" smtClean="0">
                <a:solidFill>
                  <a:srgbClr val="FFFF00"/>
                </a:solidFill>
                <a:effectLst>
                  <a:outerShdw blurRad="38100" dist="38100" dir="2700000" algn="tl">
                    <a:srgbClr val="000000">
                      <a:alpha val="43137"/>
                    </a:srgbClr>
                  </a:outerShdw>
                </a:effectLst>
              </a:rPr>
              <a:t>TRATAMIENTO DE LA REMUNERACIÓN</a:t>
            </a:r>
          </a:p>
          <a:p>
            <a:pPr algn="l" eaLnBrk="1" hangingPunct="1">
              <a:lnSpc>
                <a:spcPct val="90000"/>
              </a:lnSpc>
              <a:defRPr/>
            </a:pPr>
            <a:r>
              <a:rPr lang="es-AR" sz="1800" b="1" dirty="0" smtClean="0">
                <a:solidFill>
                  <a:srgbClr val="00FFCC"/>
                </a:solidFill>
                <a:effectLst>
                  <a:outerShdw blurRad="38100" dist="38100" dir="2700000" algn="tl">
                    <a:srgbClr val="000000">
                      <a:alpha val="43137"/>
                    </a:srgbClr>
                  </a:outerShdw>
                </a:effectLst>
              </a:rPr>
              <a:t>HORAS SUPLEMENTARIAS Y HORAS EXTRAORDINARIAS</a:t>
            </a:r>
          </a:p>
          <a:p>
            <a:pPr algn="l" eaLnBrk="1" hangingPunct="1">
              <a:lnSpc>
                <a:spcPct val="90000"/>
              </a:lnSpc>
              <a:buFontTx/>
              <a:buNone/>
              <a:defRPr/>
            </a:pPr>
            <a:endParaRPr lang="es-AR" sz="1800" dirty="0" smtClean="0">
              <a:effectLst>
                <a:outerShdw blurRad="38100" dist="38100" dir="2700000" algn="tl">
                  <a:srgbClr val="000000">
                    <a:alpha val="43137"/>
                  </a:srgbClr>
                </a:outerShdw>
              </a:effectLst>
            </a:endParaRPr>
          </a:p>
          <a:p>
            <a:pPr algn="l" eaLnBrk="1" hangingPunct="1">
              <a:lnSpc>
                <a:spcPct val="90000"/>
              </a:lnSpc>
              <a:buFontTx/>
              <a:buNone/>
              <a:defRPr/>
            </a:pPr>
            <a:r>
              <a:rPr lang="es-AR" sz="1800" b="1" dirty="0" smtClean="0">
                <a:solidFill>
                  <a:srgbClr val="FF9900"/>
                </a:solidFill>
                <a:effectLst>
                  <a:outerShdw blurRad="38100" dist="38100" dir="2700000" algn="tl">
                    <a:srgbClr val="000000">
                      <a:alpha val="43137"/>
                    </a:srgbClr>
                  </a:outerShdw>
                </a:effectLst>
              </a:rPr>
              <a:t>CONSIDERACIONES</a:t>
            </a:r>
          </a:p>
          <a:p>
            <a:pPr algn="l" eaLnBrk="1" hangingPunct="1">
              <a:lnSpc>
                <a:spcPct val="90000"/>
              </a:lnSpc>
              <a:buFontTx/>
              <a:buNone/>
              <a:defRPr/>
            </a:pPr>
            <a:r>
              <a:rPr lang="es-AR" sz="1800" b="1" dirty="0" smtClean="0">
                <a:solidFill>
                  <a:srgbClr val="FFFF00"/>
                </a:solidFill>
                <a:effectLst>
                  <a:outerShdw blurRad="38100" dist="38100" dir="2700000" algn="tl">
                    <a:srgbClr val="000000">
                      <a:alpha val="43137"/>
                    </a:srgbClr>
                  </a:outerShdw>
                </a:effectLst>
              </a:rPr>
              <a:t>¿La ley se refiere a la violación del límite de jornada establecido por la ley o por las partes?</a:t>
            </a:r>
          </a:p>
          <a:p>
            <a:pPr algn="l" eaLnBrk="1" hangingPunct="1">
              <a:lnSpc>
                <a:spcPct val="90000"/>
              </a:lnSpc>
              <a:buFontTx/>
              <a:buNone/>
              <a:defRPr/>
            </a:pPr>
            <a:r>
              <a:rPr lang="es-AR" sz="1800" dirty="0" smtClean="0">
                <a:effectLst>
                  <a:outerShdw blurRad="38100" dist="38100" dir="2700000" algn="tl">
                    <a:srgbClr val="000000">
                      <a:alpha val="43137"/>
                    </a:srgbClr>
                  </a:outerShdw>
                </a:effectLst>
              </a:rPr>
              <a:t>- No hace distinciones. No debemos distinguir donde la ley no distingue</a:t>
            </a:r>
          </a:p>
          <a:p>
            <a:pPr algn="l" eaLnBrk="1" hangingPunct="1">
              <a:lnSpc>
                <a:spcPct val="90000"/>
              </a:lnSpc>
              <a:buFontTx/>
              <a:buNone/>
              <a:defRPr/>
            </a:pPr>
            <a:endParaRPr lang="es-AR" sz="1800" dirty="0" smtClean="0">
              <a:effectLst>
                <a:outerShdw blurRad="38100" dist="38100" dir="2700000" algn="tl">
                  <a:srgbClr val="000000">
                    <a:alpha val="43137"/>
                  </a:srgbClr>
                </a:outerShdw>
              </a:effectLst>
            </a:endParaRPr>
          </a:p>
          <a:p>
            <a:pPr algn="l" eaLnBrk="1" hangingPunct="1">
              <a:lnSpc>
                <a:spcPct val="90000"/>
              </a:lnSpc>
              <a:buFontTx/>
              <a:buNone/>
              <a:defRPr/>
            </a:pPr>
            <a:r>
              <a:rPr lang="es-AR" sz="1800" b="1" dirty="0" smtClean="0">
                <a:solidFill>
                  <a:srgbClr val="FFFF00"/>
                </a:solidFill>
                <a:effectLst>
                  <a:outerShdw blurRad="38100" dist="38100" dir="2700000" algn="tl">
                    <a:srgbClr val="000000">
                      <a:alpha val="43137"/>
                    </a:srgbClr>
                  </a:outerShdw>
                </a:effectLst>
              </a:rPr>
              <a:t>¿La remuneración completa es la de convenio o se proyecta en función del valor hora del trabajador?</a:t>
            </a:r>
          </a:p>
          <a:p>
            <a:pPr algn="l" eaLnBrk="1" hangingPunct="1">
              <a:lnSpc>
                <a:spcPct val="90000"/>
              </a:lnSpc>
              <a:buFontTx/>
              <a:buChar char="-"/>
              <a:defRPr/>
            </a:pPr>
            <a:r>
              <a:rPr lang="es-AR" sz="1800" dirty="0" smtClean="0">
                <a:effectLst>
                  <a:outerShdw blurRad="38100" dist="38100" dir="2700000" algn="tl">
                    <a:srgbClr val="000000">
                      <a:alpha val="43137"/>
                    </a:srgbClr>
                  </a:outerShdw>
                </a:effectLst>
              </a:rPr>
              <a:t> La ley se refiere al  “salario correspondiente a la jornada completa para el mes en que se hubiere efectivizado” el incumplimiento.</a:t>
            </a:r>
          </a:p>
          <a:p>
            <a:pPr algn="l" eaLnBrk="1" hangingPunct="1">
              <a:lnSpc>
                <a:spcPct val="90000"/>
              </a:lnSpc>
              <a:buFontTx/>
              <a:buChar char="-"/>
              <a:defRPr/>
            </a:pPr>
            <a:r>
              <a:rPr lang="es-AR" sz="1800" dirty="0" smtClean="0">
                <a:effectLst>
                  <a:outerShdw blurRad="38100" dist="38100" dir="2700000" algn="tl">
                    <a:srgbClr val="000000">
                      <a:alpha val="43137"/>
                    </a:srgbClr>
                  </a:outerShdw>
                </a:effectLst>
              </a:rPr>
              <a:t> En este caso se debería proyectar el valor hora pactado</a:t>
            </a:r>
          </a:p>
          <a:p>
            <a:pPr algn="l" eaLnBrk="1" hangingPunct="1">
              <a:lnSpc>
                <a:spcPct val="90000"/>
              </a:lnSpc>
              <a:buFontTx/>
              <a:buChar char="-"/>
              <a:defRPr/>
            </a:pPr>
            <a:r>
              <a:rPr lang="es-AR" sz="1800" dirty="0" smtClean="0">
                <a:effectLst>
                  <a:outerShdw blurRad="38100" dist="38100" dir="2700000" algn="tl">
                    <a:srgbClr val="000000">
                      <a:alpha val="43137"/>
                    </a:srgbClr>
                  </a:outerShdw>
                </a:effectLst>
              </a:rPr>
              <a:t> No hay referencias a la remuneración de convenio para la categoría o puesto de trabajo.</a:t>
            </a:r>
          </a:p>
          <a:p>
            <a:pPr algn="l" eaLnBrk="1" hangingPunct="1">
              <a:lnSpc>
                <a:spcPct val="90000"/>
              </a:lnSpc>
              <a:buFontTx/>
              <a:buNone/>
              <a:defRPr/>
            </a:pPr>
            <a:endParaRPr lang="en-US" sz="18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816189443"/>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a:xfrm>
            <a:off x="762000" y="381000"/>
            <a:ext cx="7772400" cy="685800"/>
          </a:xfrm>
          <a:extLst/>
        </p:spPr>
        <p:txBody>
          <a:bodyPr/>
          <a:lstStyle/>
          <a:p>
            <a:pPr eaLnBrk="1" hangingPunct="1">
              <a:defRPr/>
            </a:pPr>
            <a:r>
              <a:rPr lang="en-US" sz="2400" b="1" dirty="0" smtClean="0">
                <a:solidFill>
                  <a:srgbClr val="00FFFF"/>
                </a:solidFill>
              </a:rPr>
              <a:t>MODALIDADES DEL CONTRATO DE TRABAJO</a:t>
            </a:r>
            <a:endParaRPr lang="en-US" sz="2400" b="1" dirty="0" smtClean="0"/>
          </a:p>
        </p:txBody>
      </p:sp>
      <p:sp>
        <p:nvSpPr>
          <p:cNvPr id="36867" name="Rectangle 3"/>
          <p:cNvSpPr>
            <a:spLocks noGrp="1" noChangeArrowheads="1"/>
          </p:cNvSpPr>
          <p:nvPr>
            <p:ph type="subTitle" idx="1"/>
          </p:nvPr>
        </p:nvSpPr>
        <p:spPr>
          <a:xfrm>
            <a:off x="685800" y="1371600"/>
            <a:ext cx="7772400" cy="4876800"/>
          </a:xfrm>
          <a:extLst/>
        </p:spPr>
        <p:txBody>
          <a:bodyPr>
            <a:normAutofit lnSpcReduction="10000"/>
          </a:bodyPr>
          <a:lstStyle/>
          <a:p>
            <a:pPr algn="l">
              <a:defRPr/>
            </a:pPr>
            <a:r>
              <a:rPr lang="en-US" sz="2000" b="1" dirty="0">
                <a:solidFill>
                  <a:srgbClr val="00FF00"/>
                </a:solidFill>
                <a:effectLst>
                  <a:outerShdw blurRad="38100" dist="38100" dir="2700000" algn="tl">
                    <a:srgbClr val="000000">
                      <a:alpha val="43137"/>
                    </a:srgbClr>
                  </a:outerShdw>
                </a:effectLst>
              </a:rPr>
              <a:t>CONTRATO A TIEMPO PARCIAL</a:t>
            </a:r>
          </a:p>
          <a:p>
            <a:pPr algn="l" eaLnBrk="1" hangingPunct="1">
              <a:defRPr/>
            </a:pPr>
            <a:r>
              <a:rPr lang="es-AR" sz="2000" b="1" dirty="0" smtClean="0">
                <a:solidFill>
                  <a:srgbClr val="FFFF01"/>
                </a:solidFill>
                <a:effectLst>
                  <a:outerShdw blurRad="38100" dist="38100" dir="2700000" algn="tl">
                    <a:srgbClr val="000000">
                      <a:alpha val="43137"/>
                    </a:srgbClr>
                  </a:outerShdw>
                </a:effectLst>
              </a:rPr>
              <a:t>TRATAMIENTO DE LA REMUNERACIÓN</a:t>
            </a:r>
          </a:p>
          <a:p>
            <a:pPr algn="l" eaLnBrk="1" hangingPunct="1">
              <a:defRPr/>
            </a:pPr>
            <a:r>
              <a:rPr lang="es-AR" sz="2000" b="1" dirty="0" smtClean="0">
                <a:solidFill>
                  <a:srgbClr val="00FFCC"/>
                </a:solidFill>
                <a:effectLst>
                  <a:outerShdw blurRad="38100" dist="38100" dir="2700000" algn="tl">
                    <a:srgbClr val="000000">
                      <a:alpha val="43137"/>
                    </a:srgbClr>
                  </a:outerShdw>
                </a:effectLst>
              </a:rPr>
              <a:t>BASE IMPONIBLE</a:t>
            </a:r>
          </a:p>
          <a:p>
            <a:pPr algn="l" eaLnBrk="1" hangingPunct="1">
              <a:buFontTx/>
              <a:buNone/>
              <a:defRPr/>
            </a:pPr>
            <a:endParaRPr lang="es-AR" sz="2000" b="1" u="sng" dirty="0" smtClean="0">
              <a:solidFill>
                <a:srgbClr val="FFFF00"/>
              </a:solidFill>
              <a:effectLst>
                <a:outerShdw blurRad="38100" dist="38100" dir="2700000" algn="tl">
                  <a:srgbClr val="000000">
                    <a:alpha val="43137"/>
                  </a:srgbClr>
                </a:outerShdw>
              </a:effectLst>
            </a:endParaRPr>
          </a:p>
          <a:p>
            <a:pPr algn="l" eaLnBrk="1" hangingPunct="1">
              <a:buFontTx/>
              <a:buChar char="-"/>
              <a:defRPr/>
            </a:pPr>
            <a:r>
              <a:rPr lang="es-AR" sz="2000" dirty="0" smtClean="0">
                <a:effectLst>
                  <a:outerShdw blurRad="38100" dist="38100" dir="2700000" algn="tl">
                    <a:srgbClr val="000000">
                      <a:alpha val="43137"/>
                    </a:srgbClr>
                  </a:outerShdw>
                </a:effectLst>
              </a:rPr>
              <a:t>Base imponible obra social</a:t>
            </a:r>
          </a:p>
          <a:p>
            <a:pPr algn="l" eaLnBrk="1" hangingPunct="1">
              <a:buFontTx/>
              <a:buChar char="-"/>
              <a:defRPr/>
            </a:pPr>
            <a:r>
              <a:rPr lang="en-US" sz="2000" dirty="0" smtClean="0">
                <a:effectLst>
                  <a:outerShdw blurRad="38100" dist="38100" dir="2700000" algn="tl">
                    <a:srgbClr val="000000">
                      <a:alpha val="43137"/>
                    </a:srgbClr>
                  </a:outerShdw>
                </a:effectLst>
              </a:rPr>
              <a:t>Los </a:t>
            </a:r>
            <a:r>
              <a:rPr lang="en-US" sz="2000" dirty="0" err="1" smtClean="0">
                <a:effectLst>
                  <a:outerShdw blurRad="38100" dist="38100" dir="2700000" algn="tl">
                    <a:srgbClr val="000000">
                      <a:alpha val="43137"/>
                    </a:srgbClr>
                  </a:outerShdw>
                </a:effectLst>
              </a:rPr>
              <a:t>aportes</a:t>
            </a:r>
            <a:r>
              <a:rPr lang="en-US" sz="2000" dirty="0" smtClean="0">
                <a:effectLst>
                  <a:outerShdw blurRad="38100" dist="38100" dir="2700000" algn="tl">
                    <a:srgbClr val="000000">
                      <a:alpha val="43137"/>
                    </a:srgbClr>
                  </a:outerShdw>
                </a:effectLst>
              </a:rPr>
              <a:t> y </a:t>
            </a:r>
            <a:r>
              <a:rPr lang="en-US" sz="2000" dirty="0" err="1" smtClean="0">
                <a:effectLst>
                  <a:outerShdw blurRad="38100" dist="38100" dir="2700000" algn="tl">
                    <a:srgbClr val="000000">
                      <a:alpha val="43137"/>
                    </a:srgbClr>
                  </a:outerShdw>
                </a:effectLst>
              </a:rPr>
              <a:t>contribuciones</a:t>
            </a:r>
            <a:r>
              <a:rPr lang="en-US" sz="2000" dirty="0" smtClean="0">
                <a:effectLst>
                  <a:outerShdw blurRad="38100" dist="38100" dir="2700000" algn="tl">
                    <a:srgbClr val="000000">
                      <a:alpha val="43137"/>
                    </a:srgbClr>
                  </a:outerShdw>
                </a:effectLst>
              </a:rPr>
              <a:t> </a:t>
            </a:r>
            <a:r>
              <a:rPr lang="en-US" sz="2000" dirty="0" err="1" smtClean="0">
                <a:effectLst>
                  <a:outerShdw blurRad="38100" dist="38100" dir="2700000" algn="tl">
                    <a:srgbClr val="000000">
                      <a:alpha val="43137"/>
                    </a:srgbClr>
                  </a:outerShdw>
                </a:effectLst>
              </a:rPr>
              <a:t>para</a:t>
            </a:r>
            <a:r>
              <a:rPr lang="en-US" sz="2000" dirty="0" smtClean="0">
                <a:effectLst>
                  <a:outerShdw blurRad="38100" dist="38100" dir="2700000" algn="tl">
                    <a:srgbClr val="000000">
                      <a:alpha val="43137"/>
                    </a:srgbClr>
                  </a:outerShdw>
                </a:effectLst>
              </a:rPr>
              <a:t> la </a:t>
            </a:r>
            <a:r>
              <a:rPr lang="en-US" sz="2000" dirty="0" err="1" smtClean="0">
                <a:effectLst>
                  <a:outerShdw blurRad="38100" dist="38100" dir="2700000" algn="tl">
                    <a:srgbClr val="000000">
                      <a:alpha val="43137"/>
                    </a:srgbClr>
                  </a:outerShdw>
                </a:effectLst>
              </a:rPr>
              <a:t>obra</a:t>
            </a:r>
            <a:r>
              <a:rPr lang="en-US" sz="2000" dirty="0" smtClean="0">
                <a:effectLst>
                  <a:outerShdw blurRad="38100" dist="38100" dir="2700000" algn="tl">
                    <a:srgbClr val="000000">
                      <a:alpha val="43137"/>
                    </a:srgbClr>
                  </a:outerShdw>
                </a:effectLst>
              </a:rPr>
              <a:t> social </a:t>
            </a:r>
            <a:r>
              <a:rPr lang="en-US" sz="2000" b="1" dirty="0" err="1" smtClean="0">
                <a:solidFill>
                  <a:srgbClr val="FFFF00"/>
                </a:solidFill>
                <a:effectLst>
                  <a:outerShdw blurRad="38100" dist="38100" dir="2700000" algn="tl">
                    <a:srgbClr val="000000">
                      <a:alpha val="43137"/>
                    </a:srgbClr>
                  </a:outerShdw>
                </a:effectLst>
              </a:rPr>
              <a:t>serán</a:t>
            </a:r>
            <a:r>
              <a:rPr lang="en-US" sz="2000" b="1" dirty="0" smtClean="0">
                <a:solidFill>
                  <a:srgbClr val="FFFF00"/>
                </a:solidFill>
                <a:effectLst>
                  <a:outerShdw blurRad="38100" dist="38100" dir="2700000" algn="tl">
                    <a:srgbClr val="000000">
                      <a:alpha val="43137"/>
                    </a:srgbClr>
                  </a:outerShdw>
                </a:effectLst>
              </a:rPr>
              <a:t> los </a:t>
            </a:r>
            <a:r>
              <a:rPr lang="en-US" sz="2000" b="1" dirty="0" err="1" smtClean="0">
                <a:solidFill>
                  <a:srgbClr val="FFFF00"/>
                </a:solidFill>
                <a:effectLst>
                  <a:outerShdw blurRad="38100" dist="38100" dir="2700000" algn="tl">
                    <a:srgbClr val="000000">
                      <a:alpha val="43137"/>
                    </a:srgbClr>
                  </a:outerShdw>
                </a:effectLst>
              </a:rPr>
              <a:t>que</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correspondan</a:t>
            </a:r>
            <a:r>
              <a:rPr lang="en-US" sz="2000" b="1" dirty="0" smtClean="0">
                <a:solidFill>
                  <a:srgbClr val="FFFF00"/>
                </a:solidFill>
                <a:effectLst>
                  <a:outerShdw blurRad="38100" dist="38100" dir="2700000" algn="tl">
                    <a:srgbClr val="000000">
                      <a:alpha val="43137"/>
                    </a:srgbClr>
                  </a:outerShdw>
                </a:effectLst>
              </a:rPr>
              <a:t> a un </a:t>
            </a:r>
            <a:r>
              <a:rPr lang="en-US" sz="2000" b="1" dirty="0" err="1" smtClean="0">
                <a:solidFill>
                  <a:srgbClr val="FFFF00"/>
                </a:solidFill>
                <a:effectLst>
                  <a:outerShdw blurRad="38100" dist="38100" dir="2700000" algn="tl">
                    <a:srgbClr val="000000">
                      <a:alpha val="43137"/>
                    </a:srgbClr>
                  </a:outerShdw>
                </a:effectLst>
              </a:rPr>
              <a:t>trabajador</a:t>
            </a:r>
            <a:r>
              <a:rPr lang="en-US" sz="2000" b="1" dirty="0" smtClean="0">
                <a:solidFill>
                  <a:srgbClr val="FFFF00"/>
                </a:solidFill>
                <a:effectLst>
                  <a:outerShdw blurRad="38100" dist="38100" dir="2700000" algn="tl">
                    <a:srgbClr val="000000">
                      <a:alpha val="43137"/>
                    </a:srgbClr>
                  </a:outerShdw>
                </a:effectLst>
              </a:rPr>
              <a:t> de </a:t>
            </a:r>
            <a:r>
              <a:rPr lang="en-US" sz="2000" b="1" dirty="0" err="1" smtClean="0">
                <a:solidFill>
                  <a:srgbClr val="FFFF00"/>
                </a:solidFill>
                <a:effectLst>
                  <a:outerShdw blurRad="38100" dist="38100" dir="2700000" algn="tl">
                    <a:srgbClr val="000000">
                      <a:alpha val="43137"/>
                    </a:srgbClr>
                  </a:outerShdw>
                </a:effectLst>
              </a:rPr>
              <a:t>tiempo</a:t>
            </a:r>
            <a:r>
              <a:rPr lang="en-US" sz="2000" b="1" dirty="0" smtClean="0">
                <a:solidFill>
                  <a:srgbClr val="FFFF00"/>
                </a:solidFill>
                <a:effectLst>
                  <a:outerShdw blurRad="38100" dist="38100" dir="2700000" algn="tl">
                    <a:srgbClr val="000000">
                      <a:alpha val="43137"/>
                    </a:srgbClr>
                  </a:outerShdw>
                </a:effectLst>
              </a:rPr>
              <a:t> </a:t>
            </a:r>
            <a:r>
              <a:rPr lang="en-US" sz="2000" b="1" dirty="0" err="1" smtClean="0">
                <a:solidFill>
                  <a:srgbClr val="FFFF00"/>
                </a:solidFill>
                <a:effectLst>
                  <a:outerShdw blurRad="38100" dist="38100" dir="2700000" algn="tl">
                    <a:srgbClr val="000000">
                      <a:alpha val="43137"/>
                    </a:srgbClr>
                  </a:outerShdw>
                </a:effectLst>
              </a:rPr>
              <a:t>completo</a:t>
            </a:r>
            <a:r>
              <a:rPr lang="en-US" sz="2000" b="1" dirty="0" smtClean="0">
                <a:solidFill>
                  <a:srgbClr val="FFFF00"/>
                </a:solidFill>
                <a:effectLst>
                  <a:outerShdw blurRad="38100" dist="38100" dir="2700000" algn="tl">
                    <a:srgbClr val="000000">
                      <a:alpha val="43137"/>
                    </a:srgbClr>
                  </a:outerShdw>
                </a:effectLst>
              </a:rPr>
              <a:t> </a:t>
            </a:r>
            <a:r>
              <a:rPr lang="en-US" sz="2000" dirty="0" smtClean="0">
                <a:effectLst>
                  <a:outerShdw blurRad="38100" dist="38100" dir="2700000" algn="tl">
                    <a:srgbClr val="000000">
                      <a:alpha val="43137"/>
                    </a:srgbClr>
                  </a:outerShdw>
                </a:effectLst>
              </a:rPr>
              <a:t>de la </a:t>
            </a:r>
            <a:r>
              <a:rPr lang="en-US" sz="2000" dirty="0" err="1" smtClean="0">
                <a:effectLst>
                  <a:outerShdw blurRad="38100" dist="38100" dir="2700000" algn="tl">
                    <a:srgbClr val="000000">
                      <a:alpha val="43137"/>
                    </a:srgbClr>
                  </a:outerShdw>
                </a:effectLst>
              </a:rPr>
              <a:t>categoría</a:t>
            </a:r>
            <a:r>
              <a:rPr lang="en-US" sz="2000" dirty="0" smtClean="0">
                <a:effectLst>
                  <a:outerShdw blurRad="38100" dist="38100" dir="2700000" algn="tl">
                    <a:srgbClr val="000000">
                      <a:alpha val="43137"/>
                    </a:srgbClr>
                  </a:outerShdw>
                </a:effectLst>
              </a:rPr>
              <a:t> en </a:t>
            </a:r>
            <a:r>
              <a:rPr lang="en-US" sz="2000" dirty="0" err="1" smtClean="0">
                <a:effectLst>
                  <a:outerShdw blurRad="38100" dist="38100" dir="2700000" algn="tl">
                    <a:srgbClr val="000000">
                      <a:alpha val="43137"/>
                    </a:srgbClr>
                  </a:outerShdw>
                </a:effectLst>
              </a:rPr>
              <a:t>que</a:t>
            </a:r>
            <a:r>
              <a:rPr lang="en-US" sz="2000" dirty="0" smtClean="0">
                <a:effectLst>
                  <a:outerShdw blurRad="38100" dist="38100" dir="2700000" algn="tl">
                    <a:srgbClr val="000000">
                      <a:alpha val="43137"/>
                    </a:srgbClr>
                  </a:outerShdw>
                </a:effectLst>
              </a:rPr>
              <a:t> se </a:t>
            </a:r>
            <a:r>
              <a:rPr lang="en-US" sz="2000" dirty="0" err="1" smtClean="0">
                <a:effectLst>
                  <a:outerShdw blurRad="38100" dist="38100" dir="2700000" algn="tl">
                    <a:srgbClr val="000000">
                      <a:alpha val="43137"/>
                    </a:srgbClr>
                  </a:outerShdw>
                </a:effectLst>
              </a:rPr>
              <a:t>desempeña</a:t>
            </a:r>
            <a:r>
              <a:rPr lang="en-US" sz="2000" dirty="0" smtClean="0">
                <a:effectLst>
                  <a:outerShdw blurRad="38100" dist="38100" dir="2700000" algn="tl">
                    <a:srgbClr val="000000">
                      <a:alpha val="43137"/>
                    </a:srgbClr>
                  </a:outerShdw>
                </a:effectLst>
              </a:rPr>
              <a:t> el </a:t>
            </a:r>
            <a:r>
              <a:rPr lang="en-US" sz="2000" dirty="0" err="1" smtClean="0">
                <a:effectLst>
                  <a:outerShdw blurRad="38100" dist="38100" dir="2700000" algn="tl">
                    <a:srgbClr val="000000">
                      <a:alpha val="43137"/>
                    </a:srgbClr>
                  </a:outerShdw>
                </a:effectLst>
              </a:rPr>
              <a:t>trabajador</a:t>
            </a:r>
            <a:r>
              <a:rPr lang="en-US" sz="2000" dirty="0" smtClean="0">
                <a:effectLst>
                  <a:outerShdw blurRad="38100" dist="38100" dir="2700000" algn="tl">
                    <a:srgbClr val="000000">
                      <a:alpha val="43137"/>
                    </a:srgbClr>
                  </a:outerShdw>
                </a:effectLst>
              </a:rPr>
              <a:t>.</a:t>
            </a:r>
          </a:p>
          <a:p>
            <a:pPr algn="l" eaLnBrk="1" hangingPunct="1">
              <a:defRPr/>
            </a:pPr>
            <a:r>
              <a:rPr lang="es-ES" sz="2000" dirty="0" smtClean="0">
                <a:effectLst>
                  <a:outerShdw blurRad="38100" dist="38100" dir="2700000" algn="tl">
                    <a:srgbClr val="000000">
                      <a:alpha val="43137"/>
                    </a:srgbClr>
                  </a:outerShdw>
                </a:effectLst>
              </a:rPr>
              <a:t>				</a:t>
            </a:r>
            <a:endParaRPr lang="es-AR" sz="2000" dirty="0" smtClean="0">
              <a:effectLst>
                <a:outerShdw blurRad="38100" dist="38100" dir="2700000" algn="tl">
                  <a:srgbClr val="000000">
                    <a:alpha val="43137"/>
                  </a:srgbClr>
                </a:outerShdw>
              </a:effectLst>
            </a:endParaRPr>
          </a:p>
          <a:p>
            <a:pPr algn="l" eaLnBrk="1" hangingPunct="1">
              <a:buFontTx/>
              <a:buChar char="-"/>
              <a:defRPr/>
            </a:pPr>
            <a:r>
              <a:rPr lang="es-AR" sz="2000" b="1" dirty="0" smtClean="0">
                <a:solidFill>
                  <a:srgbClr val="FFC000"/>
                </a:solidFill>
                <a:effectLst>
                  <a:outerShdw blurRad="38100" dist="38100" dir="2700000" algn="tl">
                    <a:srgbClr val="000000">
                      <a:alpha val="43137"/>
                    </a:srgbClr>
                  </a:outerShdw>
                </a:effectLst>
              </a:rPr>
              <a:t>Incluye:</a:t>
            </a:r>
          </a:p>
          <a:p>
            <a:pPr algn="l" eaLnBrk="1" hangingPunct="1">
              <a:buFontTx/>
              <a:buChar char="-"/>
              <a:defRPr/>
            </a:pPr>
            <a:r>
              <a:rPr lang="es-AR" sz="2000" dirty="0" smtClean="0">
                <a:effectLst>
                  <a:outerShdw blurRad="38100" dist="38100" dir="2700000" algn="tl">
                    <a:srgbClr val="000000">
                      <a:alpha val="43137"/>
                    </a:srgbClr>
                  </a:outerShdw>
                </a:effectLst>
              </a:rPr>
              <a:t>Sueldo básico</a:t>
            </a:r>
          </a:p>
          <a:p>
            <a:pPr algn="l" eaLnBrk="1" hangingPunct="1">
              <a:buFontTx/>
              <a:buChar char="-"/>
              <a:defRPr/>
            </a:pPr>
            <a:r>
              <a:rPr lang="es-AR" sz="2000" dirty="0" smtClean="0">
                <a:effectLst>
                  <a:outerShdw blurRad="38100" dist="38100" dir="2700000" algn="tl">
                    <a:srgbClr val="000000">
                      <a:alpha val="43137"/>
                    </a:srgbClr>
                  </a:outerShdw>
                </a:effectLst>
              </a:rPr>
              <a:t>Adicionales de convenio</a:t>
            </a:r>
          </a:p>
          <a:p>
            <a:pPr algn="l" eaLnBrk="1" hangingPunct="1">
              <a:buFontTx/>
              <a:buChar char="-"/>
              <a:defRPr/>
            </a:pPr>
            <a:r>
              <a:rPr lang="es-AR" sz="2000" dirty="0" smtClean="0">
                <a:effectLst>
                  <a:outerShdw blurRad="38100" dist="38100" dir="2700000" algn="tl">
                    <a:srgbClr val="000000">
                      <a:alpha val="43137"/>
                    </a:srgbClr>
                  </a:outerShdw>
                </a:effectLst>
              </a:rPr>
              <a:t>¿Qué pasa con los aportes con destino a la obra social sobre la asignación no remunerativa?</a:t>
            </a:r>
          </a:p>
          <a:p>
            <a:pPr algn="l" eaLnBrk="1" hangingPunct="1">
              <a:buFontTx/>
              <a:buChar char="-"/>
              <a:defRPr/>
            </a:pPr>
            <a:endParaRPr lang="en-US" sz="20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384569248"/>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endParaRPr lang="en-US" sz="2400" b="1" dirty="0" smtClean="0"/>
          </a:p>
        </p:txBody>
      </p:sp>
      <p:sp>
        <p:nvSpPr>
          <p:cNvPr id="63491" name="Rectangle 3"/>
          <p:cNvSpPr>
            <a:spLocks noGrp="1" noChangeArrowheads="1"/>
          </p:cNvSpPr>
          <p:nvPr>
            <p:ph type="subTitle" idx="1"/>
          </p:nvPr>
        </p:nvSpPr>
        <p:spPr>
          <a:xfrm>
            <a:off x="685800" y="1371600"/>
            <a:ext cx="7772400" cy="4876800"/>
          </a:xfrm>
          <a:extLst/>
        </p:spPr>
        <p:txBody>
          <a:bodyPr/>
          <a:lstStyle/>
          <a:p>
            <a:pPr algn="l">
              <a:defRPr/>
            </a:pPr>
            <a:r>
              <a:rPr lang="en-US" sz="1800" b="1" dirty="0">
                <a:solidFill>
                  <a:srgbClr val="00FF00"/>
                </a:solidFill>
                <a:effectLst>
                  <a:outerShdw blurRad="38100" dist="38100" dir="2700000" algn="tl">
                    <a:srgbClr val="000000">
                      <a:alpha val="43137"/>
                    </a:srgbClr>
                  </a:outerShdw>
                </a:effectLst>
              </a:rPr>
              <a:t>CONTRATO A TIEMPO PARCIAL</a:t>
            </a:r>
          </a:p>
          <a:p>
            <a:pPr algn="l" eaLnBrk="1" hangingPunct="1">
              <a:defRPr/>
            </a:pPr>
            <a:r>
              <a:rPr lang="es-AR" sz="1800" b="1" dirty="0" smtClean="0">
                <a:solidFill>
                  <a:srgbClr val="FFFF00"/>
                </a:solidFill>
                <a:effectLst>
                  <a:outerShdw blurRad="38100" dist="38100" dir="2700000" algn="tl">
                    <a:srgbClr val="000000">
                      <a:alpha val="43137"/>
                    </a:srgbClr>
                  </a:outerShdw>
                </a:effectLst>
              </a:rPr>
              <a:t>TRATAMIENTO DE LA REMUNERACIÓN</a:t>
            </a:r>
          </a:p>
          <a:p>
            <a:pPr algn="l" eaLnBrk="1" hangingPunct="1">
              <a:defRPr/>
            </a:pPr>
            <a:r>
              <a:rPr lang="es-AR" sz="1800" b="1" dirty="0" smtClean="0">
                <a:solidFill>
                  <a:srgbClr val="00FFCC"/>
                </a:solidFill>
                <a:effectLst>
                  <a:outerShdw blurRad="38100" dist="38100" dir="2700000" algn="tl">
                    <a:srgbClr val="000000">
                      <a:alpha val="43137"/>
                    </a:srgbClr>
                  </a:outerShdw>
                </a:effectLst>
              </a:rPr>
              <a:t>BASE IMPONIBLE</a:t>
            </a:r>
          </a:p>
          <a:p>
            <a:pPr algn="l" eaLnBrk="1" hangingPunct="1">
              <a:buFontTx/>
              <a:buNone/>
              <a:defRPr/>
            </a:pPr>
            <a:endParaRPr lang="es-AR" sz="1800" b="1" u="sng" dirty="0" smtClean="0">
              <a:solidFill>
                <a:srgbClr val="FFCC00"/>
              </a:solidFill>
              <a:effectLst>
                <a:outerShdw blurRad="38100" dist="38100" dir="2700000" algn="tl">
                  <a:srgbClr val="000000">
                    <a:alpha val="43137"/>
                  </a:srgbClr>
                </a:outerShdw>
              </a:effectLst>
            </a:endParaRPr>
          </a:p>
          <a:p>
            <a:pPr algn="l" eaLnBrk="1" hangingPunct="1">
              <a:buFontTx/>
              <a:buChar char="-"/>
              <a:defRPr/>
            </a:pPr>
            <a:r>
              <a:rPr lang="es-AR" sz="1800" dirty="0" smtClean="0">
                <a:effectLst>
                  <a:outerShdw blurRad="38100" dist="38100" dir="2700000" algn="tl">
                    <a:srgbClr val="000000">
                      <a:alpha val="43137"/>
                    </a:srgbClr>
                  </a:outerShdw>
                </a:effectLst>
              </a:rPr>
              <a:t>Base imponible obra social</a:t>
            </a:r>
          </a:p>
          <a:p>
            <a:pPr algn="l" eaLnBrk="1" hangingPunct="1">
              <a:buFontTx/>
              <a:buChar char="-"/>
              <a:defRPr/>
            </a:pPr>
            <a:endParaRPr lang="en-US" sz="1800" dirty="0" smtClean="0">
              <a:effectLst>
                <a:outerShdw blurRad="38100" dist="38100" dir="2700000" algn="tl">
                  <a:srgbClr val="000000">
                    <a:alpha val="43137"/>
                  </a:srgbClr>
                </a:outerShdw>
              </a:effectLst>
            </a:endParaRPr>
          </a:p>
          <a:p>
            <a:pPr algn="l" eaLnBrk="1" hangingPunct="1">
              <a:buFontTx/>
              <a:buChar char="-"/>
              <a:defRPr/>
            </a:pPr>
            <a:r>
              <a:rPr lang="en-US" sz="1800" dirty="0" smtClean="0">
                <a:effectLst>
                  <a:outerShdw blurRad="38100" dist="38100" dir="2700000" algn="tl">
                    <a:srgbClr val="000000">
                      <a:alpha val="43137"/>
                    </a:srgbClr>
                  </a:outerShdw>
                </a:effectLst>
              </a:rPr>
              <a:t>En </a:t>
            </a:r>
            <a:r>
              <a:rPr lang="en-US" sz="1800" dirty="0" err="1" smtClean="0">
                <a:effectLst>
                  <a:outerShdw blurRad="38100" dist="38100" dir="2700000" algn="tl">
                    <a:srgbClr val="000000">
                      <a:alpha val="43137"/>
                    </a:srgbClr>
                  </a:outerShdw>
                </a:effectLst>
              </a:rPr>
              <a:t>sintonía</a:t>
            </a:r>
            <a:r>
              <a:rPr lang="en-US" sz="1800" dirty="0" smtClean="0">
                <a:effectLst>
                  <a:outerShdw blurRad="38100" dist="38100" dir="2700000" algn="tl">
                    <a:srgbClr val="000000">
                      <a:alpha val="43137"/>
                    </a:srgbClr>
                  </a:outerShdw>
                </a:effectLst>
              </a:rPr>
              <a:t> con el art. 18 de la ley 23660 de </a:t>
            </a:r>
            <a:r>
              <a:rPr lang="en-US" sz="1800" dirty="0" err="1" smtClean="0">
                <a:effectLst>
                  <a:outerShdw blurRad="38100" dist="38100" dir="2700000" algn="tl">
                    <a:srgbClr val="000000">
                      <a:alpha val="43137"/>
                    </a:srgbClr>
                  </a:outerShdw>
                </a:effectLst>
              </a:rPr>
              <a:t>obras</a:t>
            </a:r>
            <a:r>
              <a:rPr lang="en-US" sz="1800" dirty="0" smtClean="0">
                <a:effectLst>
                  <a:outerShdw blurRad="38100" dist="38100" dir="2700000" algn="tl">
                    <a:srgbClr val="000000">
                      <a:alpha val="43137"/>
                    </a:srgbClr>
                  </a:outerShdw>
                </a:effectLst>
              </a:rPr>
              <a:t> </a:t>
            </a:r>
            <a:r>
              <a:rPr lang="en-US" sz="1800" dirty="0" err="1" smtClean="0">
                <a:effectLst>
                  <a:outerShdw blurRad="38100" dist="38100" dir="2700000" algn="tl">
                    <a:srgbClr val="000000">
                      <a:alpha val="43137"/>
                    </a:srgbClr>
                  </a:outerShdw>
                </a:effectLst>
              </a:rPr>
              <a:t>sociales</a:t>
            </a:r>
            <a:r>
              <a:rPr lang="en-US" sz="1800" dirty="0" smtClean="0">
                <a:effectLst>
                  <a:outerShdw blurRad="38100" dist="38100" dir="2700000" algn="tl">
                    <a:srgbClr val="000000">
                      <a:alpha val="43137"/>
                    </a:srgbClr>
                  </a:outerShdw>
                </a:effectLst>
              </a:rPr>
              <a:t>.</a:t>
            </a:r>
            <a:endParaRPr lang="es-AR" sz="1800" dirty="0" smtClean="0">
              <a:effectLst>
                <a:outerShdw blurRad="38100" dist="38100" dir="2700000" algn="tl">
                  <a:srgbClr val="000000">
                    <a:alpha val="43137"/>
                  </a:srgbClr>
                </a:outerShdw>
              </a:effectLst>
            </a:endParaRPr>
          </a:p>
          <a:p>
            <a:pPr algn="l" eaLnBrk="1" hangingPunct="1">
              <a:buFontTx/>
              <a:buChar char="-"/>
              <a:defRPr/>
            </a:pPr>
            <a:endParaRPr lang="en-US" sz="18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316321055"/>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endParaRPr lang="en-US" sz="2400" b="1" dirty="0" smtClean="0"/>
          </a:p>
        </p:txBody>
      </p:sp>
      <p:sp>
        <p:nvSpPr>
          <p:cNvPr id="49155" name="Rectangle 3"/>
          <p:cNvSpPr>
            <a:spLocks noGrp="1" noChangeArrowheads="1"/>
          </p:cNvSpPr>
          <p:nvPr>
            <p:ph type="subTitle" idx="1"/>
          </p:nvPr>
        </p:nvSpPr>
        <p:spPr>
          <a:xfrm>
            <a:off x="685800" y="1371600"/>
            <a:ext cx="7772400" cy="4876800"/>
          </a:xfrm>
          <a:extLst/>
        </p:spPr>
        <p:txBody>
          <a:bodyPr/>
          <a:lstStyle/>
          <a:p>
            <a:pPr marL="609600" indent="-609600" algn="l">
              <a:defRPr/>
            </a:pPr>
            <a:r>
              <a:rPr lang="en-US" sz="1800" b="1" dirty="0">
                <a:solidFill>
                  <a:srgbClr val="00FF00"/>
                </a:solidFill>
                <a:effectLst>
                  <a:outerShdw blurRad="38100" dist="38100" dir="2700000" algn="tl">
                    <a:srgbClr val="000000">
                      <a:alpha val="43137"/>
                    </a:srgbClr>
                  </a:outerShdw>
                </a:effectLst>
              </a:rPr>
              <a:t>CONTRATO A TIEMPO PARCIAL</a:t>
            </a:r>
          </a:p>
          <a:p>
            <a:pPr marL="609600" indent="-609600" algn="l" eaLnBrk="1" hangingPunct="1">
              <a:defRPr/>
            </a:pPr>
            <a:r>
              <a:rPr lang="es-AR" sz="1800" b="1" dirty="0" smtClean="0">
                <a:solidFill>
                  <a:srgbClr val="FFFF00"/>
                </a:solidFill>
                <a:effectLst>
                  <a:outerShdw blurRad="38100" dist="38100" dir="2700000" algn="tl">
                    <a:srgbClr val="000000">
                      <a:alpha val="43137"/>
                    </a:srgbClr>
                  </a:outerShdw>
                </a:effectLst>
              </a:rPr>
              <a:t>TRATAMIENTO DE LA REMUNERACIÓN</a:t>
            </a:r>
          </a:p>
          <a:p>
            <a:pPr marL="609600" indent="-609600" algn="l" eaLnBrk="1" hangingPunct="1">
              <a:defRPr/>
            </a:pPr>
            <a:r>
              <a:rPr lang="es-AR" sz="1800" b="1" dirty="0" smtClean="0">
                <a:solidFill>
                  <a:srgbClr val="00FFCC"/>
                </a:solidFill>
                <a:effectLst>
                  <a:outerShdw blurRad="38100" dist="38100" dir="2700000" algn="tl">
                    <a:srgbClr val="000000">
                      <a:alpha val="43137"/>
                    </a:srgbClr>
                  </a:outerShdw>
                </a:effectLst>
              </a:rPr>
              <a:t>BASE IMPONIBLE - CASOS</a:t>
            </a:r>
          </a:p>
          <a:p>
            <a:pPr marL="609600" indent="-609600" algn="l" eaLnBrk="1" hangingPunct="1">
              <a:buFontTx/>
              <a:buNone/>
              <a:defRPr/>
            </a:pPr>
            <a:endParaRPr lang="es-AR" sz="1800" dirty="0" smtClean="0">
              <a:effectLst>
                <a:outerShdw blurRad="38100" dist="38100" dir="2700000" algn="tl">
                  <a:srgbClr val="000000">
                    <a:alpha val="43137"/>
                  </a:srgbClr>
                </a:outerShdw>
              </a:effectLst>
            </a:endParaRPr>
          </a:p>
          <a:p>
            <a:pPr marL="609600" indent="-609600" algn="l" eaLnBrk="1" hangingPunct="1">
              <a:buFontTx/>
              <a:buNone/>
              <a:defRPr/>
            </a:pPr>
            <a:r>
              <a:rPr lang="es-AR" sz="1800" b="1" dirty="0" smtClean="0">
                <a:solidFill>
                  <a:srgbClr val="FFFF00"/>
                </a:solidFill>
                <a:effectLst>
                  <a:outerShdw blurRad="38100" dist="38100" dir="2700000" algn="tl">
                    <a:srgbClr val="000000">
                      <a:alpha val="43137"/>
                    </a:srgbClr>
                  </a:outerShdw>
                </a:effectLst>
              </a:rPr>
              <a:t>1) Caso del SAC y contrato a tiempo parcial</a:t>
            </a:r>
          </a:p>
          <a:p>
            <a:pPr marL="609600" indent="-609600" algn="l" eaLnBrk="1" hangingPunct="1">
              <a:buFontTx/>
              <a:buNone/>
              <a:defRPr/>
            </a:pPr>
            <a:r>
              <a:rPr lang="es-AR" sz="1800" dirty="0" smtClean="0">
                <a:effectLst>
                  <a:outerShdw blurRad="38100" dist="38100" dir="2700000" algn="tl">
                    <a:srgbClr val="000000">
                      <a:alpha val="43137"/>
                    </a:srgbClr>
                  </a:outerShdw>
                </a:effectLst>
              </a:rPr>
              <a:t>Al abonarse el SAC al trabajador, que será proporcional a la extensión de</a:t>
            </a:r>
          </a:p>
          <a:p>
            <a:pPr marL="609600" indent="-609600" algn="l" eaLnBrk="1" hangingPunct="1">
              <a:buFontTx/>
              <a:buNone/>
              <a:defRPr/>
            </a:pPr>
            <a:r>
              <a:rPr lang="es-AR" sz="1800" dirty="0" smtClean="0">
                <a:effectLst>
                  <a:outerShdw blurRad="38100" dist="38100" dir="2700000" algn="tl">
                    <a:srgbClr val="000000">
                      <a:alpha val="43137"/>
                    </a:srgbClr>
                  </a:outerShdw>
                </a:effectLst>
              </a:rPr>
              <a:t>la jornada, </a:t>
            </a:r>
            <a:r>
              <a:rPr lang="es-AR" sz="1800" b="1" u="sng" dirty="0" smtClean="0">
                <a:solidFill>
                  <a:srgbClr val="FFCC00"/>
                </a:solidFill>
                <a:effectLst>
                  <a:outerShdw blurRad="38100" dist="38100" dir="2700000" algn="tl">
                    <a:srgbClr val="000000">
                      <a:alpha val="43137"/>
                    </a:srgbClr>
                  </a:outerShdw>
                </a:effectLst>
              </a:rPr>
              <a:t>la base imponible para la obra social</a:t>
            </a:r>
            <a:r>
              <a:rPr lang="es-AR" sz="1800" b="1" dirty="0" smtClean="0">
                <a:effectLst>
                  <a:outerShdw blurRad="38100" dist="38100" dir="2700000" algn="tl">
                    <a:srgbClr val="000000">
                      <a:alpha val="43137"/>
                    </a:srgbClr>
                  </a:outerShdw>
                </a:effectLst>
              </a:rPr>
              <a:t> </a:t>
            </a:r>
            <a:r>
              <a:rPr lang="es-AR" sz="1800" dirty="0" smtClean="0">
                <a:effectLst>
                  <a:outerShdw blurRad="38100" dist="38100" dir="2700000" algn="tl">
                    <a:srgbClr val="000000">
                      <a:alpha val="43137"/>
                    </a:srgbClr>
                  </a:outerShdw>
                </a:effectLst>
              </a:rPr>
              <a:t>sobre dicho concepto </a:t>
            </a:r>
          </a:p>
          <a:p>
            <a:pPr marL="609600" indent="-609600" algn="l" eaLnBrk="1" hangingPunct="1">
              <a:buFontTx/>
              <a:buNone/>
              <a:defRPr/>
            </a:pPr>
            <a:r>
              <a:rPr lang="es-AR" sz="1800" dirty="0" smtClean="0">
                <a:effectLst>
                  <a:outerShdw blurRad="38100" dist="38100" dir="2700000" algn="tl">
                    <a:srgbClr val="000000">
                      <a:alpha val="43137"/>
                    </a:srgbClr>
                  </a:outerShdw>
                </a:effectLst>
              </a:rPr>
              <a:t>deberá ser considerada sobre el SAC que le hubiera correspondido a un </a:t>
            </a:r>
          </a:p>
          <a:p>
            <a:pPr marL="609600" indent="-609600" algn="l" eaLnBrk="1" hangingPunct="1">
              <a:buFontTx/>
              <a:buNone/>
              <a:defRPr/>
            </a:pPr>
            <a:r>
              <a:rPr lang="es-AR" sz="1800" dirty="0" smtClean="0">
                <a:effectLst>
                  <a:outerShdw blurRad="38100" dist="38100" dir="2700000" algn="tl">
                    <a:srgbClr val="000000">
                      <a:alpha val="43137"/>
                    </a:srgbClr>
                  </a:outerShdw>
                </a:effectLst>
              </a:rPr>
              <a:t>trabajador por jornada completa.</a:t>
            </a:r>
          </a:p>
          <a:p>
            <a:pPr marL="609600" indent="-609600" algn="l" eaLnBrk="1" hangingPunct="1">
              <a:buFontTx/>
              <a:buNone/>
              <a:defRPr/>
            </a:pPr>
            <a:r>
              <a:rPr lang="es-AR" sz="1800" dirty="0" smtClean="0">
                <a:effectLst>
                  <a:outerShdw blurRad="38100" dist="38100" dir="2700000" algn="tl">
                    <a:srgbClr val="000000">
                      <a:alpha val="43137"/>
                    </a:srgbClr>
                  </a:outerShdw>
                </a:effectLst>
              </a:rPr>
              <a:t>Recordemos: el SAC es el sueldo número 13, es un sueldo mas. No </a:t>
            </a:r>
          </a:p>
          <a:p>
            <a:pPr marL="609600" indent="-609600" algn="l" eaLnBrk="1" hangingPunct="1">
              <a:buFontTx/>
              <a:buNone/>
              <a:defRPr/>
            </a:pPr>
            <a:r>
              <a:rPr lang="es-AR" sz="1800" dirty="0" smtClean="0">
                <a:effectLst>
                  <a:outerShdw blurRad="38100" dist="38100" dir="2700000" algn="tl">
                    <a:srgbClr val="000000">
                      <a:alpha val="43137"/>
                    </a:srgbClr>
                  </a:outerShdw>
                </a:effectLst>
              </a:rPr>
              <a:t>vemos porque tiene que tener un tratamiento diferente al resto de las </a:t>
            </a:r>
          </a:p>
          <a:p>
            <a:pPr marL="609600" indent="-609600" algn="l" eaLnBrk="1" hangingPunct="1">
              <a:buFontTx/>
              <a:buNone/>
              <a:defRPr/>
            </a:pPr>
            <a:r>
              <a:rPr lang="es-AR" sz="1800" dirty="0" smtClean="0">
                <a:effectLst>
                  <a:outerShdw blurRad="38100" dist="38100" dir="2700000" algn="tl">
                    <a:srgbClr val="000000">
                      <a:alpha val="43137"/>
                    </a:srgbClr>
                  </a:outerShdw>
                </a:effectLst>
              </a:rPr>
              <a:t>remuneraciones en este caso.</a:t>
            </a:r>
          </a:p>
          <a:p>
            <a:pPr marL="609600" indent="-609600" algn="l" eaLnBrk="1" hangingPunct="1">
              <a:buFontTx/>
              <a:buNone/>
              <a:defRPr/>
            </a:pPr>
            <a:endParaRPr lang="es-AR" sz="1800" dirty="0" smtClean="0"/>
          </a:p>
          <a:p>
            <a:pPr marL="609600" indent="-609600" algn="l" eaLnBrk="1" hangingPunct="1">
              <a:buFontTx/>
              <a:buNone/>
              <a:defRPr/>
            </a:pPr>
            <a:endParaRPr lang="es-AR" sz="1800" dirty="0" smtClean="0"/>
          </a:p>
          <a:p>
            <a:pPr marL="609600" indent="-609600" algn="l" eaLnBrk="1" hangingPunct="1">
              <a:buFontTx/>
              <a:buNone/>
              <a:defRPr/>
            </a:pPr>
            <a:endParaRPr lang="en-US" sz="18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560338084"/>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endParaRPr lang="en-US" sz="2400" b="1" dirty="0" smtClean="0"/>
          </a:p>
        </p:txBody>
      </p:sp>
      <p:sp>
        <p:nvSpPr>
          <p:cNvPr id="47107" name="Rectangle 3"/>
          <p:cNvSpPr>
            <a:spLocks noGrp="1" noChangeArrowheads="1"/>
          </p:cNvSpPr>
          <p:nvPr>
            <p:ph type="subTitle" idx="1"/>
          </p:nvPr>
        </p:nvSpPr>
        <p:spPr>
          <a:xfrm>
            <a:off x="685800" y="1371600"/>
            <a:ext cx="7772400" cy="4876800"/>
          </a:xfrm>
          <a:extLst/>
        </p:spPr>
        <p:txBody>
          <a:bodyPr/>
          <a:lstStyle/>
          <a:p>
            <a:pPr marL="609600" indent="-609600" algn="l">
              <a:defRPr/>
            </a:pPr>
            <a:r>
              <a:rPr lang="en-US" sz="1800" b="1" dirty="0">
                <a:solidFill>
                  <a:srgbClr val="00FF00"/>
                </a:solidFill>
                <a:effectLst>
                  <a:outerShdw blurRad="38100" dist="38100" dir="2700000" algn="tl">
                    <a:srgbClr val="000000">
                      <a:alpha val="43137"/>
                    </a:srgbClr>
                  </a:outerShdw>
                </a:effectLst>
              </a:rPr>
              <a:t>CONTRATO A TIEMPO PARCIAL</a:t>
            </a:r>
          </a:p>
          <a:p>
            <a:pPr marL="609600" indent="-609600" algn="l">
              <a:defRPr/>
            </a:pPr>
            <a:r>
              <a:rPr lang="es-AR" sz="1800" b="1" dirty="0">
                <a:solidFill>
                  <a:srgbClr val="FFFF00"/>
                </a:solidFill>
                <a:effectLst>
                  <a:outerShdw blurRad="38100" dist="38100" dir="2700000" algn="tl">
                    <a:srgbClr val="000000">
                      <a:alpha val="43137"/>
                    </a:srgbClr>
                  </a:outerShdw>
                </a:effectLst>
              </a:rPr>
              <a:t>TRATAMIENTO DE LA REMUNERACIÓN</a:t>
            </a:r>
          </a:p>
          <a:p>
            <a:pPr marL="609600" indent="-609600" algn="l">
              <a:defRPr/>
            </a:pPr>
            <a:r>
              <a:rPr lang="es-AR" sz="1800" b="1" dirty="0">
                <a:solidFill>
                  <a:srgbClr val="00FFCC"/>
                </a:solidFill>
                <a:effectLst>
                  <a:outerShdw blurRad="38100" dist="38100" dir="2700000" algn="tl">
                    <a:srgbClr val="000000">
                      <a:alpha val="43137"/>
                    </a:srgbClr>
                  </a:outerShdw>
                </a:effectLst>
              </a:rPr>
              <a:t>BASE IMPONIBLE - CASOS</a:t>
            </a:r>
          </a:p>
          <a:p>
            <a:pPr marL="609600" indent="-609600" algn="l" eaLnBrk="1" hangingPunct="1">
              <a:buFontTx/>
              <a:buNone/>
              <a:defRPr/>
            </a:pPr>
            <a:endParaRPr lang="es-AR" sz="1800" dirty="0" smtClean="0">
              <a:effectLst>
                <a:outerShdw blurRad="38100" dist="38100" dir="2700000" algn="tl">
                  <a:srgbClr val="000000">
                    <a:alpha val="43137"/>
                  </a:srgbClr>
                </a:outerShdw>
              </a:effectLst>
            </a:endParaRPr>
          </a:p>
          <a:p>
            <a:pPr marL="609600" indent="-609600" algn="l" eaLnBrk="1" hangingPunct="1">
              <a:buFontTx/>
              <a:buNone/>
              <a:defRPr/>
            </a:pPr>
            <a:r>
              <a:rPr lang="es-AR" sz="1800" b="1" dirty="0" smtClean="0">
                <a:solidFill>
                  <a:srgbClr val="FFFF00"/>
                </a:solidFill>
                <a:effectLst>
                  <a:outerShdw blurRad="38100" dist="38100" dir="2700000" algn="tl">
                    <a:srgbClr val="000000">
                      <a:alpha val="43137"/>
                    </a:srgbClr>
                  </a:outerShdw>
                </a:effectLst>
              </a:rPr>
              <a:t>2) Caso del trabajador a tiempo parcial con jornada muy reducida</a:t>
            </a:r>
          </a:p>
          <a:p>
            <a:pPr marL="609600" indent="-609600" algn="l" eaLnBrk="1" hangingPunct="1">
              <a:buFontTx/>
              <a:buNone/>
              <a:defRPr/>
            </a:pPr>
            <a:r>
              <a:rPr lang="es-AR" sz="1800" dirty="0" smtClean="0">
                <a:effectLst>
                  <a:outerShdw blurRad="38100" dist="38100" dir="2700000" algn="tl">
                    <a:srgbClr val="000000">
                      <a:alpha val="43137"/>
                    </a:srgbClr>
                  </a:outerShdw>
                </a:effectLst>
              </a:rPr>
              <a:t>El trabajador se desempeña una hora por día, de lunes a viernes, </a:t>
            </a:r>
          </a:p>
          <a:p>
            <a:pPr marL="609600" indent="-609600" algn="l" eaLnBrk="1" hangingPunct="1">
              <a:buFontTx/>
              <a:buNone/>
              <a:defRPr/>
            </a:pPr>
            <a:r>
              <a:rPr lang="es-AR" sz="1800" dirty="0" smtClean="0">
                <a:effectLst>
                  <a:outerShdw blurRad="38100" dist="38100" dir="2700000" algn="tl">
                    <a:srgbClr val="000000">
                      <a:alpha val="43137"/>
                    </a:srgbClr>
                  </a:outerShdw>
                </a:effectLst>
              </a:rPr>
              <a:t>realizando tareas de limpieza.</a:t>
            </a:r>
          </a:p>
          <a:p>
            <a:pPr marL="609600" indent="-609600" algn="l" eaLnBrk="1" hangingPunct="1">
              <a:buFontTx/>
              <a:buNone/>
              <a:defRPr/>
            </a:pPr>
            <a:r>
              <a:rPr lang="es-AR" sz="1800" dirty="0" smtClean="0">
                <a:effectLst>
                  <a:outerShdw blurRad="38100" dist="38100" dir="2700000" algn="tl">
                    <a:srgbClr val="000000">
                      <a:alpha val="43137"/>
                    </a:srgbClr>
                  </a:outerShdw>
                </a:effectLst>
              </a:rPr>
              <a:t>Al aplicar la base imponible con destino a la obra social en forma </a:t>
            </a:r>
          </a:p>
          <a:p>
            <a:pPr marL="609600" indent="-609600" algn="l" eaLnBrk="1" hangingPunct="1">
              <a:buFontTx/>
              <a:buNone/>
              <a:defRPr/>
            </a:pPr>
            <a:r>
              <a:rPr lang="es-AR" sz="1800" dirty="0" smtClean="0">
                <a:effectLst>
                  <a:outerShdw blurRad="38100" dist="38100" dir="2700000" algn="tl">
                    <a:srgbClr val="000000">
                      <a:alpha val="43137"/>
                    </a:srgbClr>
                  </a:outerShdw>
                </a:effectLst>
              </a:rPr>
              <a:t>completa, el porcentaje total de retenciones supera el límite del 20% </a:t>
            </a:r>
          </a:p>
          <a:p>
            <a:pPr marL="609600" indent="-609600" algn="l" eaLnBrk="1" hangingPunct="1">
              <a:buFontTx/>
              <a:buNone/>
              <a:defRPr/>
            </a:pPr>
            <a:r>
              <a:rPr lang="es-AR" sz="1800" dirty="0" smtClean="0">
                <a:effectLst>
                  <a:outerShdw blurRad="38100" dist="38100" dir="2700000" algn="tl">
                    <a:srgbClr val="000000">
                      <a:alpha val="43137"/>
                    </a:srgbClr>
                  </a:outerShdw>
                </a:effectLst>
              </a:rPr>
              <a:t>establecido por el art. 133 de la LCT, superando un 40%.</a:t>
            </a:r>
          </a:p>
          <a:p>
            <a:pPr marL="609600" indent="-609600" algn="l" eaLnBrk="1" hangingPunct="1">
              <a:buFontTx/>
              <a:buNone/>
              <a:defRPr/>
            </a:pPr>
            <a:endParaRPr lang="es-AR" sz="1800" dirty="0" smtClean="0">
              <a:effectLst>
                <a:outerShdw blurRad="38100" dist="38100" dir="2700000" algn="tl">
                  <a:srgbClr val="000000">
                    <a:alpha val="43137"/>
                  </a:srgbClr>
                </a:outerShdw>
              </a:effectLst>
            </a:endParaRPr>
          </a:p>
          <a:p>
            <a:pPr marL="609600" indent="-609600" algn="l" eaLnBrk="1" hangingPunct="1">
              <a:buFontTx/>
              <a:buNone/>
              <a:defRPr/>
            </a:pPr>
            <a:r>
              <a:rPr lang="es-AR" sz="1800" dirty="0" smtClean="0">
                <a:effectLst>
                  <a:outerShdw blurRad="38100" dist="38100" dir="2700000" algn="tl">
                    <a:srgbClr val="000000">
                      <a:alpha val="43137"/>
                    </a:srgbClr>
                  </a:outerShdw>
                </a:effectLst>
              </a:rPr>
              <a:t>A menor duración de la jornada, mayor el porcentaje de las retenciones </a:t>
            </a:r>
          </a:p>
          <a:p>
            <a:pPr marL="609600" indent="-609600" algn="l" eaLnBrk="1" hangingPunct="1">
              <a:buFontTx/>
              <a:buNone/>
              <a:defRPr/>
            </a:pPr>
            <a:r>
              <a:rPr lang="es-AR" sz="1800" dirty="0" smtClean="0">
                <a:effectLst>
                  <a:outerShdw blurRad="38100" dist="38100" dir="2700000" algn="tl">
                    <a:srgbClr val="000000">
                      <a:alpha val="43137"/>
                    </a:srgbClr>
                  </a:outerShdw>
                </a:effectLst>
              </a:rPr>
              <a:t>por incidencia de la base imponible de obra social.	</a:t>
            </a:r>
          </a:p>
          <a:p>
            <a:pPr marL="609600" indent="-609600" algn="l" eaLnBrk="1" hangingPunct="1">
              <a:buFontTx/>
              <a:buNone/>
              <a:defRPr/>
            </a:pPr>
            <a:endParaRPr lang="es-AR" sz="1800" dirty="0" smtClean="0"/>
          </a:p>
          <a:p>
            <a:pPr marL="609600" indent="-609600" algn="l" eaLnBrk="1" hangingPunct="1">
              <a:buFontTx/>
              <a:buNone/>
              <a:defRPr/>
            </a:pPr>
            <a:endParaRPr lang="es-AR" sz="1800" dirty="0" smtClean="0"/>
          </a:p>
          <a:p>
            <a:pPr marL="609600" indent="-609600" algn="l" eaLnBrk="1" hangingPunct="1">
              <a:buFontTx/>
              <a:buNone/>
              <a:defRPr/>
            </a:pPr>
            <a:endParaRPr lang="es-AR" sz="1800" dirty="0" smtClean="0"/>
          </a:p>
          <a:p>
            <a:pPr marL="609600" indent="-609600" algn="l" eaLnBrk="1" hangingPunct="1">
              <a:buFontTx/>
              <a:buNone/>
              <a:defRPr/>
            </a:pPr>
            <a:endParaRPr lang="en-US" sz="18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790288606"/>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endParaRPr lang="en-US" sz="2400" b="1" dirty="0" smtClean="0"/>
          </a:p>
        </p:txBody>
      </p:sp>
      <p:sp>
        <p:nvSpPr>
          <p:cNvPr id="51203" name="Rectangle 3"/>
          <p:cNvSpPr>
            <a:spLocks noGrp="1" noChangeArrowheads="1"/>
          </p:cNvSpPr>
          <p:nvPr>
            <p:ph type="subTitle" idx="1"/>
          </p:nvPr>
        </p:nvSpPr>
        <p:spPr>
          <a:xfrm>
            <a:off x="685800" y="1371600"/>
            <a:ext cx="7772400" cy="4876800"/>
          </a:xfrm>
          <a:extLst/>
        </p:spPr>
        <p:txBody>
          <a:bodyPr/>
          <a:lstStyle/>
          <a:p>
            <a:pPr marL="609600" indent="-609600" algn="l">
              <a:defRPr/>
            </a:pPr>
            <a:r>
              <a:rPr lang="en-US" sz="1800" b="1" dirty="0">
                <a:solidFill>
                  <a:srgbClr val="00FF00"/>
                </a:solidFill>
                <a:effectLst>
                  <a:outerShdw blurRad="38100" dist="38100" dir="2700000" algn="tl">
                    <a:srgbClr val="000000">
                      <a:alpha val="43137"/>
                    </a:srgbClr>
                  </a:outerShdw>
                </a:effectLst>
              </a:rPr>
              <a:t>CONTRATO A TIEMPO PARCIAL</a:t>
            </a:r>
          </a:p>
          <a:p>
            <a:pPr marL="609600" indent="-609600" algn="l">
              <a:defRPr/>
            </a:pPr>
            <a:r>
              <a:rPr lang="es-AR" sz="1800" b="1" dirty="0">
                <a:solidFill>
                  <a:srgbClr val="FFFF00"/>
                </a:solidFill>
                <a:effectLst>
                  <a:outerShdw blurRad="38100" dist="38100" dir="2700000" algn="tl">
                    <a:srgbClr val="000000">
                      <a:alpha val="43137"/>
                    </a:srgbClr>
                  </a:outerShdw>
                </a:effectLst>
              </a:rPr>
              <a:t>TRATAMIENTO DE LA REMUNERACIÓN</a:t>
            </a:r>
          </a:p>
          <a:p>
            <a:pPr marL="609600" indent="-609600" algn="l">
              <a:defRPr/>
            </a:pPr>
            <a:r>
              <a:rPr lang="es-AR" sz="1800" b="1" dirty="0">
                <a:solidFill>
                  <a:srgbClr val="00FFCC"/>
                </a:solidFill>
                <a:effectLst>
                  <a:outerShdw blurRad="38100" dist="38100" dir="2700000" algn="tl">
                    <a:srgbClr val="000000">
                      <a:alpha val="43137"/>
                    </a:srgbClr>
                  </a:outerShdw>
                </a:effectLst>
              </a:rPr>
              <a:t>BASE IMPONIBLE - CASOS</a:t>
            </a:r>
          </a:p>
          <a:p>
            <a:pPr marL="609600" indent="-609600" algn="l" eaLnBrk="1" hangingPunct="1">
              <a:buFontTx/>
              <a:buNone/>
              <a:defRPr/>
            </a:pPr>
            <a:endParaRPr lang="es-AR" sz="1800" dirty="0" smtClean="0">
              <a:effectLst>
                <a:outerShdw blurRad="38100" dist="38100" dir="2700000" algn="tl">
                  <a:srgbClr val="000000">
                    <a:alpha val="43137"/>
                  </a:srgbClr>
                </a:outerShdw>
              </a:effectLst>
            </a:endParaRPr>
          </a:p>
          <a:p>
            <a:pPr marL="609600" indent="-609600" algn="l" eaLnBrk="1" hangingPunct="1">
              <a:buFontTx/>
              <a:buNone/>
              <a:defRPr/>
            </a:pPr>
            <a:r>
              <a:rPr lang="es-AR" sz="1800" b="1" dirty="0" smtClean="0">
                <a:solidFill>
                  <a:srgbClr val="FFFF00"/>
                </a:solidFill>
                <a:effectLst>
                  <a:outerShdw blurRad="38100" dist="38100" dir="2700000" algn="tl">
                    <a:srgbClr val="000000">
                      <a:alpha val="43137"/>
                    </a:srgbClr>
                  </a:outerShdw>
                </a:effectLst>
              </a:rPr>
              <a:t>2) Caso del trabajador a tiempo parcial con jornada muy reducida</a:t>
            </a:r>
          </a:p>
          <a:p>
            <a:pPr marL="609600" indent="-609600" algn="l" eaLnBrk="1" hangingPunct="1">
              <a:buFontTx/>
              <a:buNone/>
              <a:defRPr/>
            </a:pPr>
            <a:endParaRPr lang="es-AR" sz="1800" dirty="0" smtClean="0">
              <a:effectLst>
                <a:outerShdw blurRad="38100" dist="38100" dir="2700000" algn="tl">
                  <a:srgbClr val="000000">
                    <a:alpha val="43137"/>
                  </a:srgbClr>
                </a:outerShdw>
              </a:effectLst>
            </a:endParaRPr>
          </a:p>
          <a:p>
            <a:pPr marL="609600" indent="-609600" algn="l" eaLnBrk="1" hangingPunct="1">
              <a:buFontTx/>
              <a:buNone/>
              <a:defRPr/>
            </a:pPr>
            <a:r>
              <a:rPr lang="es-AR" sz="1800" b="1" dirty="0" smtClean="0">
                <a:solidFill>
                  <a:srgbClr val="00FFCC"/>
                </a:solidFill>
                <a:effectLst>
                  <a:outerShdw blurRad="38100" dist="38100" dir="2700000" algn="tl">
                    <a:srgbClr val="000000">
                      <a:alpha val="43137"/>
                    </a:srgbClr>
                  </a:outerShdw>
                </a:effectLst>
              </a:rPr>
              <a:t>SOLUCIONES </a:t>
            </a:r>
          </a:p>
          <a:p>
            <a:pPr marL="609600" indent="-609600" algn="l" eaLnBrk="1" hangingPunct="1">
              <a:buFontTx/>
              <a:buNone/>
              <a:defRPr/>
            </a:pPr>
            <a:r>
              <a:rPr lang="es-AR" sz="1800" dirty="0" smtClean="0">
                <a:effectLst>
                  <a:outerShdw blurRad="38100" dist="38100" dir="2700000" algn="tl">
                    <a:srgbClr val="000000">
                      <a:alpha val="43137"/>
                    </a:srgbClr>
                  </a:outerShdw>
                </a:effectLst>
              </a:rPr>
              <a:t>1) Muchas empresas optan por el despido</a:t>
            </a:r>
          </a:p>
          <a:p>
            <a:pPr marL="609600" indent="-609600" algn="l" eaLnBrk="1" hangingPunct="1">
              <a:buFontTx/>
              <a:buNone/>
              <a:defRPr/>
            </a:pPr>
            <a:r>
              <a:rPr lang="es-AR" sz="1800" dirty="0" smtClean="0">
                <a:effectLst>
                  <a:outerShdw blurRad="38100" dist="38100" dir="2700000" algn="tl">
                    <a:srgbClr val="000000">
                      <a:alpha val="43137"/>
                    </a:srgbClr>
                  </a:outerShdw>
                </a:effectLst>
              </a:rPr>
              <a:t>2) Hay quienes aconsejan solicitar autorización al Ministerio de Trabajo </a:t>
            </a:r>
          </a:p>
          <a:p>
            <a:pPr marL="609600" indent="-609600" algn="l" eaLnBrk="1" hangingPunct="1">
              <a:buFontTx/>
              <a:buNone/>
              <a:defRPr/>
            </a:pPr>
            <a:r>
              <a:rPr lang="es-AR" sz="1800" dirty="0" smtClean="0">
                <a:effectLst>
                  <a:outerShdw blurRad="38100" dist="38100" dir="2700000" algn="tl">
                    <a:srgbClr val="000000">
                      <a:alpha val="43137"/>
                    </a:srgbClr>
                  </a:outerShdw>
                </a:effectLst>
              </a:rPr>
              <a:t>para efectuar la retención por encima del limite del 20%, por aplicación del </a:t>
            </a:r>
          </a:p>
          <a:p>
            <a:pPr marL="609600" indent="-609600" algn="l" eaLnBrk="1" hangingPunct="1">
              <a:buFontTx/>
              <a:buNone/>
              <a:defRPr/>
            </a:pPr>
            <a:r>
              <a:rPr lang="es-AR" sz="1800" dirty="0" smtClean="0">
                <a:effectLst>
                  <a:outerShdw blurRad="38100" dist="38100" dir="2700000" algn="tl">
                    <a:srgbClr val="000000">
                      <a:alpha val="43137"/>
                    </a:srgbClr>
                  </a:outerShdw>
                </a:effectLst>
              </a:rPr>
              <a:t>art. 133 tercer y cuarto párrafo.</a:t>
            </a:r>
          </a:p>
          <a:p>
            <a:pPr marL="609600" indent="-609600" algn="l" eaLnBrk="1" hangingPunct="1">
              <a:buFontTx/>
              <a:buNone/>
              <a:defRPr/>
            </a:pPr>
            <a:endParaRPr lang="es-AR" sz="1800" dirty="0" smtClean="0"/>
          </a:p>
          <a:p>
            <a:pPr marL="609600" indent="-609600" algn="l" eaLnBrk="1" hangingPunct="1">
              <a:buFontTx/>
              <a:buNone/>
              <a:defRPr/>
            </a:pPr>
            <a:endParaRPr lang="es-AR" sz="1800" dirty="0" smtClean="0"/>
          </a:p>
          <a:p>
            <a:pPr marL="609600" indent="-609600" algn="l" eaLnBrk="1" hangingPunct="1">
              <a:buFontTx/>
              <a:buNone/>
              <a:defRPr/>
            </a:pPr>
            <a:endParaRPr lang="en-US" sz="18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810494371"/>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endParaRPr lang="en-US" sz="2400" b="1" dirty="0" smtClean="0"/>
          </a:p>
        </p:txBody>
      </p:sp>
      <p:sp>
        <p:nvSpPr>
          <p:cNvPr id="52227" name="Rectangle 3"/>
          <p:cNvSpPr>
            <a:spLocks noGrp="1" noChangeArrowheads="1"/>
          </p:cNvSpPr>
          <p:nvPr>
            <p:ph type="subTitle" idx="1"/>
          </p:nvPr>
        </p:nvSpPr>
        <p:spPr>
          <a:xfrm>
            <a:off x="685800" y="1371600"/>
            <a:ext cx="8153400" cy="4876800"/>
          </a:xfrm>
          <a:extLst/>
        </p:spPr>
        <p:txBody>
          <a:bodyPr/>
          <a:lstStyle/>
          <a:p>
            <a:pPr marL="609600" indent="-609600" algn="l">
              <a:lnSpc>
                <a:spcPct val="90000"/>
              </a:lnSpc>
              <a:defRPr/>
            </a:pPr>
            <a:r>
              <a:rPr lang="en-US" sz="1800" b="1" dirty="0">
                <a:solidFill>
                  <a:srgbClr val="00FF00"/>
                </a:solidFill>
                <a:effectLst>
                  <a:outerShdw blurRad="38100" dist="38100" dir="2700000" algn="tl">
                    <a:srgbClr val="000000">
                      <a:alpha val="43137"/>
                    </a:srgbClr>
                  </a:outerShdw>
                </a:effectLst>
              </a:rPr>
              <a:t>CONTRATO A TIEMPO PARCIAL</a:t>
            </a:r>
          </a:p>
          <a:p>
            <a:pPr marL="609600" indent="-609600" algn="l" eaLnBrk="1" hangingPunct="1">
              <a:lnSpc>
                <a:spcPct val="90000"/>
              </a:lnSpc>
              <a:defRPr/>
            </a:pPr>
            <a:r>
              <a:rPr lang="es-AR" sz="1800" b="1" dirty="0" smtClean="0">
                <a:solidFill>
                  <a:srgbClr val="FFFF00"/>
                </a:solidFill>
                <a:effectLst>
                  <a:outerShdw blurRad="38100" dist="38100" dir="2700000" algn="tl">
                    <a:srgbClr val="000000">
                      <a:alpha val="43137"/>
                    </a:srgbClr>
                  </a:outerShdw>
                </a:effectLst>
              </a:rPr>
              <a:t>TRATAMIENTO DE LA REMUNERACIÓN</a:t>
            </a:r>
          </a:p>
          <a:p>
            <a:pPr marL="609600" indent="-609600" algn="l" eaLnBrk="1" hangingPunct="1">
              <a:lnSpc>
                <a:spcPct val="90000"/>
              </a:lnSpc>
              <a:defRPr/>
            </a:pPr>
            <a:r>
              <a:rPr lang="es-AR" sz="1800" b="1" dirty="0" smtClean="0">
                <a:solidFill>
                  <a:srgbClr val="00FFCC"/>
                </a:solidFill>
                <a:effectLst>
                  <a:outerShdw blurRad="38100" dist="38100" dir="2700000" algn="tl">
                    <a:srgbClr val="000000">
                      <a:alpha val="43137"/>
                    </a:srgbClr>
                  </a:outerShdw>
                </a:effectLst>
              </a:rPr>
              <a:t>BASE IMPONIBLE - CASOS</a:t>
            </a:r>
          </a:p>
          <a:p>
            <a:pPr marL="609600" indent="-609600" algn="l" eaLnBrk="1" hangingPunct="1">
              <a:lnSpc>
                <a:spcPct val="90000"/>
              </a:lnSpc>
              <a:buFontTx/>
              <a:buNone/>
              <a:defRPr/>
            </a:pPr>
            <a:r>
              <a:rPr lang="es-AR" sz="1800" b="1" dirty="0" smtClean="0">
                <a:solidFill>
                  <a:srgbClr val="FFFF00"/>
                </a:solidFill>
                <a:effectLst>
                  <a:outerShdw blurRad="38100" dist="38100" dir="2700000" algn="tl">
                    <a:srgbClr val="000000">
                      <a:alpha val="43137"/>
                    </a:srgbClr>
                  </a:outerShdw>
                </a:effectLst>
              </a:rPr>
              <a:t>2) El caso de los </a:t>
            </a:r>
            <a:r>
              <a:rPr lang="es-AR" sz="1800" b="1" dirty="0" err="1" smtClean="0">
                <a:solidFill>
                  <a:srgbClr val="FFFF00"/>
                </a:solidFill>
                <a:effectLst>
                  <a:outerShdw blurRad="38100" dist="38100" dir="2700000" algn="tl">
                    <a:srgbClr val="000000">
                      <a:alpha val="43137"/>
                    </a:srgbClr>
                  </a:outerShdw>
                </a:effectLst>
              </a:rPr>
              <a:t>Franqueros</a:t>
            </a:r>
            <a:r>
              <a:rPr lang="es-AR" sz="1800" b="1" dirty="0" smtClean="0">
                <a:solidFill>
                  <a:srgbClr val="FFFF00"/>
                </a:solidFill>
                <a:effectLst>
                  <a:outerShdw blurRad="38100" dist="38100" dir="2700000" algn="tl">
                    <a:srgbClr val="000000">
                      <a:alpha val="43137"/>
                    </a:srgbClr>
                  </a:outerShdw>
                </a:effectLst>
              </a:rPr>
              <a:t> </a:t>
            </a:r>
          </a:p>
          <a:p>
            <a:pPr marL="609600" indent="-609600" algn="l" eaLnBrk="1" hangingPunct="1">
              <a:lnSpc>
                <a:spcPct val="90000"/>
              </a:lnSpc>
              <a:buFontTx/>
              <a:buNone/>
              <a:defRPr/>
            </a:pPr>
            <a:r>
              <a:rPr lang="es-AR" sz="1800" dirty="0" smtClean="0">
                <a:effectLst>
                  <a:outerShdw blurRad="38100" dist="38100" dir="2700000" algn="tl">
                    <a:srgbClr val="000000">
                      <a:alpha val="43137"/>
                    </a:srgbClr>
                  </a:outerShdw>
                </a:effectLst>
              </a:rPr>
              <a:t>Solo debería completarse la base imponible de obra social a jornada completa, </a:t>
            </a:r>
          </a:p>
          <a:p>
            <a:pPr marL="609600" indent="-609600" algn="l" eaLnBrk="1" hangingPunct="1">
              <a:lnSpc>
                <a:spcPct val="90000"/>
              </a:lnSpc>
              <a:buFontTx/>
              <a:buNone/>
              <a:defRPr/>
            </a:pPr>
            <a:r>
              <a:rPr lang="es-AR" sz="1800" dirty="0" smtClean="0">
                <a:effectLst>
                  <a:outerShdw blurRad="38100" dist="38100" dir="2700000" algn="tl">
                    <a:srgbClr val="000000">
                      <a:alpha val="43137"/>
                    </a:srgbClr>
                  </a:outerShdw>
                </a:effectLst>
              </a:rPr>
              <a:t>respecto de los días pactados para realizar la prestación. </a:t>
            </a:r>
          </a:p>
          <a:p>
            <a:pPr marL="609600" indent="-609600" algn="l" eaLnBrk="1" hangingPunct="1">
              <a:lnSpc>
                <a:spcPct val="90000"/>
              </a:lnSpc>
              <a:buFontTx/>
              <a:buNone/>
              <a:defRPr/>
            </a:pPr>
            <a:endParaRPr lang="es-AR" sz="1800" dirty="0" smtClean="0">
              <a:effectLst>
                <a:outerShdw blurRad="38100" dist="38100" dir="2700000" algn="tl">
                  <a:srgbClr val="000000">
                    <a:alpha val="43137"/>
                  </a:srgbClr>
                </a:outerShdw>
              </a:effectLst>
            </a:endParaRPr>
          </a:p>
          <a:p>
            <a:pPr marL="609600" indent="-609600" algn="l" eaLnBrk="1" hangingPunct="1">
              <a:lnSpc>
                <a:spcPct val="90000"/>
              </a:lnSpc>
              <a:buFontTx/>
              <a:buNone/>
              <a:defRPr/>
            </a:pPr>
            <a:r>
              <a:rPr lang="es-AR" sz="1800" dirty="0" smtClean="0">
                <a:effectLst>
                  <a:outerShdw blurRad="38100" dist="38100" dir="2700000" algn="tl">
                    <a:srgbClr val="000000">
                      <a:alpha val="43137"/>
                    </a:srgbClr>
                  </a:outerShdw>
                </a:effectLst>
              </a:rPr>
              <a:t>- Porque en los restantes días no se ejecuta el contrato de trabajo</a:t>
            </a:r>
          </a:p>
          <a:p>
            <a:pPr marL="609600" indent="-609600" algn="l" eaLnBrk="1" hangingPunct="1">
              <a:lnSpc>
                <a:spcPct val="90000"/>
              </a:lnSpc>
              <a:buFontTx/>
              <a:buNone/>
              <a:defRPr/>
            </a:pPr>
            <a:r>
              <a:rPr lang="es-AR" sz="1800" dirty="0" smtClean="0">
                <a:effectLst>
                  <a:outerShdw blurRad="38100" dist="38100" dir="2700000" algn="tl">
                    <a:srgbClr val="000000">
                      <a:alpha val="43137"/>
                    </a:srgbClr>
                  </a:outerShdw>
                </a:effectLst>
              </a:rPr>
              <a:t>- En dichos días las partes no pueden exigirse las obligaciones recíprocas</a:t>
            </a:r>
          </a:p>
          <a:p>
            <a:pPr marL="609600" indent="-609600" algn="l" eaLnBrk="1" hangingPunct="1">
              <a:lnSpc>
                <a:spcPct val="90000"/>
              </a:lnSpc>
              <a:buFontTx/>
              <a:buNone/>
              <a:defRPr/>
            </a:pPr>
            <a:r>
              <a:rPr lang="es-AR" sz="1800" dirty="0" smtClean="0">
                <a:effectLst>
                  <a:outerShdw blurRad="38100" dist="38100" dir="2700000" algn="tl">
                    <a:srgbClr val="000000">
                      <a:alpha val="43137"/>
                    </a:srgbClr>
                  </a:outerShdw>
                </a:effectLst>
              </a:rPr>
              <a:t>- El empleador no puede intimar al trabajador a que se presente a trabajar</a:t>
            </a:r>
          </a:p>
          <a:p>
            <a:pPr marL="609600" indent="-609600" algn="l" eaLnBrk="1" hangingPunct="1">
              <a:lnSpc>
                <a:spcPct val="90000"/>
              </a:lnSpc>
              <a:buFontTx/>
              <a:buNone/>
              <a:defRPr/>
            </a:pPr>
            <a:r>
              <a:rPr lang="es-AR" sz="1800" dirty="0" smtClean="0">
                <a:effectLst>
                  <a:outerShdw blurRad="38100" dist="38100" dir="2700000" algn="tl">
                    <a:srgbClr val="000000">
                      <a:alpha val="43137"/>
                    </a:srgbClr>
                  </a:outerShdw>
                </a:effectLst>
              </a:rPr>
              <a:t>- El trabajador no puede reclamar que el empleador le otorgue tareas</a:t>
            </a:r>
          </a:p>
          <a:p>
            <a:pPr marL="609600" indent="-609600" algn="l" eaLnBrk="1" hangingPunct="1">
              <a:lnSpc>
                <a:spcPct val="90000"/>
              </a:lnSpc>
              <a:buFontTx/>
              <a:buNone/>
              <a:defRPr/>
            </a:pPr>
            <a:r>
              <a:rPr lang="es-AR" sz="1800" dirty="0" smtClean="0">
                <a:effectLst>
                  <a:outerShdw blurRad="38100" dist="38100" dir="2700000" algn="tl">
                    <a:srgbClr val="000000">
                      <a:alpha val="43137"/>
                    </a:srgbClr>
                  </a:outerShdw>
                </a:effectLst>
              </a:rPr>
              <a:t>- En esos días ni siquiera existe prestación, por lo que no habiendo hecho </a:t>
            </a:r>
          </a:p>
          <a:p>
            <a:pPr marL="609600" indent="-609600" algn="l" eaLnBrk="1" hangingPunct="1">
              <a:lnSpc>
                <a:spcPct val="90000"/>
              </a:lnSpc>
              <a:buFontTx/>
              <a:buNone/>
              <a:defRPr/>
            </a:pPr>
            <a:r>
              <a:rPr lang="es-AR" sz="1800" dirty="0" smtClean="0">
                <a:effectLst>
                  <a:outerShdw blurRad="38100" dist="38100" dir="2700000" algn="tl">
                    <a:srgbClr val="000000">
                      <a:alpha val="43137"/>
                    </a:srgbClr>
                  </a:outerShdw>
                </a:effectLst>
              </a:rPr>
              <a:t>   imponible, mal podría exigirse efectuar tributación alguna.</a:t>
            </a:r>
          </a:p>
          <a:p>
            <a:pPr marL="609600" indent="-609600" algn="l" eaLnBrk="1" hangingPunct="1">
              <a:lnSpc>
                <a:spcPct val="90000"/>
              </a:lnSpc>
              <a:buFontTx/>
              <a:buNone/>
              <a:defRPr/>
            </a:pPr>
            <a:endParaRPr lang="es-AR" sz="1800" dirty="0" smtClean="0">
              <a:effectLst>
                <a:outerShdw blurRad="38100" dist="38100" dir="2700000" algn="tl">
                  <a:srgbClr val="000000">
                    <a:alpha val="43137"/>
                  </a:srgbClr>
                </a:outerShdw>
              </a:effectLst>
            </a:endParaRPr>
          </a:p>
          <a:p>
            <a:pPr marL="609600" indent="-609600" algn="l" eaLnBrk="1" hangingPunct="1">
              <a:lnSpc>
                <a:spcPct val="90000"/>
              </a:lnSpc>
              <a:buFontTx/>
              <a:buNone/>
              <a:defRPr/>
            </a:pPr>
            <a:r>
              <a:rPr lang="es-AR" sz="1800" dirty="0" smtClean="0">
                <a:effectLst>
                  <a:outerShdw blurRad="38100" dist="38100" dir="2700000" algn="tl">
                    <a:srgbClr val="000000">
                      <a:alpha val="43137"/>
                    </a:srgbClr>
                  </a:outerShdw>
                </a:effectLst>
              </a:rPr>
              <a:t>Si el trabajador labora un solo día pero en forma completa, estaría cubierta la base </a:t>
            </a:r>
          </a:p>
          <a:p>
            <a:pPr marL="609600" indent="-609600" algn="l" eaLnBrk="1" hangingPunct="1">
              <a:lnSpc>
                <a:spcPct val="90000"/>
              </a:lnSpc>
              <a:buFontTx/>
              <a:buNone/>
              <a:defRPr/>
            </a:pPr>
            <a:r>
              <a:rPr lang="es-AR" sz="1800" dirty="0" smtClean="0">
                <a:effectLst>
                  <a:outerShdw blurRad="38100" dist="38100" dir="2700000" algn="tl">
                    <a:srgbClr val="000000">
                      <a:alpha val="43137"/>
                    </a:srgbClr>
                  </a:outerShdw>
                </a:effectLst>
              </a:rPr>
              <a:t>exigida para la obra social.</a:t>
            </a:r>
          </a:p>
          <a:p>
            <a:pPr marL="609600" indent="-609600" algn="l" eaLnBrk="1" hangingPunct="1">
              <a:lnSpc>
                <a:spcPct val="90000"/>
              </a:lnSpc>
              <a:buFontTx/>
              <a:buNone/>
              <a:defRPr/>
            </a:pPr>
            <a:endParaRPr lang="en-US" sz="18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7092999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lstStyle/>
          <a:p>
            <a:r>
              <a:rPr lang="en-US" sz="3200" smtClean="0"/>
              <a:t>SEGURO COLECTIVO DE VIDA OBLIGATORIO</a:t>
            </a:r>
            <a:endParaRPr lang="en-US" sz="3200" b="1"/>
          </a:p>
        </p:txBody>
      </p:sp>
      <p:sp>
        <p:nvSpPr>
          <p:cNvPr id="91139" name="Rectangle 3"/>
          <p:cNvSpPr>
            <a:spLocks noGrp="1" noChangeArrowheads="1"/>
          </p:cNvSpPr>
          <p:nvPr>
            <p:ph type="subTitle" idx="1"/>
          </p:nvPr>
        </p:nvSpPr>
        <p:spPr>
          <a:xfrm>
            <a:off x="381000" y="1295400"/>
            <a:ext cx="8077200" cy="4953000"/>
          </a:xfrm>
        </p:spPr>
        <p:txBody>
          <a:bodyPr>
            <a:normAutofit/>
          </a:bodyPr>
          <a:lstStyle/>
          <a:p>
            <a:pPr algn="l">
              <a:lnSpc>
                <a:spcPct val="90000"/>
              </a:lnSpc>
            </a:pPr>
            <a:r>
              <a:rPr lang="es-AR" sz="2400" b="1" smtClean="0">
                <a:solidFill>
                  <a:srgbClr val="FFFF00"/>
                </a:solidFill>
                <a:effectLst>
                  <a:outerShdw blurRad="38100" dist="38100" dir="2700000" algn="tl">
                    <a:srgbClr val="000000">
                      <a:alpha val="43137"/>
                    </a:srgbClr>
                  </a:outerShdw>
                </a:effectLst>
              </a:rPr>
              <a:t>VALOR DE LA PRIMA</a:t>
            </a:r>
          </a:p>
          <a:p>
            <a:pPr algn="l">
              <a:lnSpc>
                <a:spcPct val="90000"/>
              </a:lnSpc>
            </a:pPr>
            <a:endParaRPr lang="es-AR" sz="2400" b="1" smtClean="0">
              <a:solidFill>
                <a:srgbClr val="00FFCC"/>
              </a:solidFill>
              <a:effectLst>
                <a:outerShdw blurRad="38100" dist="38100" dir="2700000" algn="tl">
                  <a:srgbClr val="000000">
                    <a:alpha val="43137"/>
                  </a:srgbClr>
                </a:outerShdw>
              </a:effectLst>
            </a:endParaRPr>
          </a:p>
          <a:p>
            <a:pPr algn="l">
              <a:lnSpc>
                <a:spcPct val="90000"/>
              </a:lnSpc>
            </a:pPr>
            <a:endParaRPr lang="es-AR" sz="2400" b="1">
              <a:solidFill>
                <a:srgbClr val="00FFCC"/>
              </a:solidFill>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graphicFrame>
        <p:nvGraphicFramePr>
          <p:cNvPr id="2" name="1 Tabla"/>
          <p:cNvGraphicFramePr>
            <a:graphicFrameLocks noGrp="1"/>
          </p:cNvGraphicFramePr>
          <p:nvPr>
            <p:extLst>
              <p:ext uri="{D42A27DB-BD31-4B8C-83A1-F6EECF244321}">
                <p14:modId xmlns:p14="http://schemas.microsoft.com/office/powerpoint/2010/main" val="2295172156"/>
              </p:ext>
            </p:extLst>
          </p:nvPr>
        </p:nvGraphicFramePr>
        <p:xfrm>
          <a:off x="457202" y="2286000"/>
          <a:ext cx="8320570" cy="3352800"/>
        </p:xfrm>
        <a:graphic>
          <a:graphicData uri="http://schemas.openxmlformats.org/drawingml/2006/table">
            <a:tbl>
              <a:tblPr firstRow="1" firstCol="1" bandRow="1">
                <a:tableStyleId>{5C22544A-7EE6-4342-B048-85BDC9FD1C3A}</a:tableStyleId>
              </a:tblPr>
              <a:tblGrid>
                <a:gridCol w="2518488"/>
                <a:gridCol w="312033"/>
                <a:gridCol w="1655806"/>
                <a:gridCol w="411536"/>
                <a:gridCol w="1769800"/>
                <a:gridCol w="326524"/>
                <a:gridCol w="1326383"/>
              </a:tblGrid>
              <a:tr h="825349">
                <a:tc gridSpan="7">
                  <a:txBody>
                    <a:bodyPr/>
                    <a:lstStyle/>
                    <a:p>
                      <a:pPr algn="ctr">
                        <a:lnSpc>
                          <a:spcPct val="115000"/>
                        </a:lnSpc>
                        <a:spcAft>
                          <a:spcPts val="0"/>
                        </a:spcAft>
                      </a:pPr>
                      <a:r>
                        <a:rPr lang="en-US" sz="2400">
                          <a:effectLst/>
                        </a:rPr>
                        <a:t>Cálculo</a:t>
                      </a:r>
                      <a:endParaRPr lang="es-AR" sz="2400">
                        <a:effectLst/>
                        <a:latin typeface="Calibri"/>
                        <a:ea typeface="Calibri"/>
                        <a:cs typeface="Times New Roman"/>
                      </a:endParaRPr>
                    </a:p>
                  </a:txBody>
                  <a:tcPr marL="68580" marR="68580" marT="0" marB="0" anchor="ct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r>
              <a:tr h="1702102">
                <a:tc>
                  <a:txBody>
                    <a:bodyPr/>
                    <a:lstStyle/>
                    <a:p>
                      <a:pPr algn="ctr">
                        <a:lnSpc>
                          <a:spcPct val="115000"/>
                        </a:lnSpc>
                        <a:spcAft>
                          <a:spcPts val="1000"/>
                        </a:spcAft>
                      </a:pPr>
                      <a:r>
                        <a:rPr lang="en-US" sz="2000">
                          <a:effectLst/>
                        </a:rPr>
                        <a:t>Valor de suma asegurada</a:t>
                      </a:r>
                      <a:endParaRPr lang="es-AR" sz="200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en-US" sz="1100">
                          <a:effectLst/>
                        </a:rPr>
                        <a:t> </a:t>
                      </a:r>
                      <a:endParaRPr lang="es-AR" sz="110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en-US" sz="2400">
                          <a:effectLst/>
                        </a:rPr>
                        <a:t>Valor de prima</a:t>
                      </a:r>
                      <a:endParaRPr lang="es-AR" sz="240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en-US" sz="2400">
                          <a:effectLst/>
                        </a:rPr>
                        <a:t> </a:t>
                      </a:r>
                      <a:endParaRPr lang="es-AR" sz="240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en-US" sz="2400">
                          <a:effectLst/>
                        </a:rPr>
                        <a:t>Coeficiente</a:t>
                      </a:r>
                      <a:endParaRPr lang="es-AR" sz="240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en-US" sz="2400">
                          <a:effectLst/>
                        </a:rPr>
                        <a:t> </a:t>
                      </a:r>
                      <a:endParaRPr lang="es-AR" sz="240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en-US" sz="2400">
                          <a:effectLst/>
                        </a:rPr>
                        <a:t>Total</a:t>
                      </a:r>
                      <a:endParaRPr lang="es-AR" sz="2400">
                        <a:effectLst/>
                        <a:latin typeface="Calibri"/>
                        <a:ea typeface="Calibri"/>
                        <a:cs typeface="Times New Roman"/>
                      </a:endParaRPr>
                    </a:p>
                  </a:txBody>
                  <a:tcPr marL="68580" marR="68580" marT="0" marB="0" anchor="ctr"/>
                </a:tc>
              </a:tr>
              <a:tr h="825349">
                <a:tc>
                  <a:txBody>
                    <a:bodyPr/>
                    <a:lstStyle/>
                    <a:p>
                      <a:pPr algn="ctr">
                        <a:lnSpc>
                          <a:spcPct val="115000"/>
                        </a:lnSpc>
                        <a:spcAft>
                          <a:spcPts val="1000"/>
                        </a:spcAft>
                      </a:pPr>
                      <a:r>
                        <a:rPr lang="en-US" sz="2000">
                          <a:effectLst/>
                        </a:rPr>
                        <a:t>$ 33.330</a:t>
                      </a:r>
                      <a:endParaRPr lang="es-AR" sz="200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en-US" sz="2400">
                          <a:effectLst/>
                        </a:rPr>
                        <a:t>x</a:t>
                      </a:r>
                      <a:endParaRPr lang="es-AR" sz="240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en-US" sz="2400">
                          <a:effectLst/>
                        </a:rPr>
                        <a:t>$ 0,205</a:t>
                      </a:r>
                      <a:endParaRPr lang="es-AR" sz="240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en-US" sz="2400">
                          <a:effectLst/>
                        </a:rPr>
                        <a:t>/</a:t>
                      </a:r>
                      <a:endParaRPr lang="es-AR" sz="240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en-US" sz="2400">
                          <a:effectLst/>
                        </a:rPr>
                        <a:t>$ 1.000</a:t>
                      </a:r>
                      <a:endParaRPr lang="es-AR" sz="240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en-US" sz="2400">
                          <a:effectLst/>
                        </a:rPr>
                        <a:t>=</a:t>
                      </a:r>
                      <a:endParaRPr lang="es-AR" sz="240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en-US" sz="2400">
                          <a:effectLst/>
                        </a:rPr>
                        <a:t>$ 6,83</a:t>
                      </a:r>
                      <a:endParaRPr lang="es-AR" sz="2400">
                        <a:effectLst/>
                        <a:latin typeface="Calibri"/>
                        <a:ea typeface="Calibri"/>
                        <a:cs typeface="Times New Roman"/>
                      </a:endParaRPr>
                    </a:p>
                  </a:txBody>
                  <a:tcPr marL="68580" marR="68580" marT="0" marB="0" anchor="ctr"/>
                </a:tc>
              </a:tr>
            </a:tbl>
          </a:graphicData>
        </a:graphic>
      </p:graphicFrame>
      <p:sp>
        <p:nvSpPr>
          <p:cNvPr id="3" name="Rectangle 1"/>
          <p:cNvSpPr>
            <a:spLocks noChangeArrowheads="1"/>
          </p:cNvSpPr>
          <p:nvPr/>
        </p:nvSpPr>
        <p:spPr bwMode="auto">
          <a:xfrm>
            <a:off x="1836738" y="37449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AR" altLang="es-A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178224320"/>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endParaRPr lang="en-US" sz="2400" b="1" dirty="0" smtClean="0"/>
          </a:p>
        </p:txBody>
      </p:sp>
      <p:sp>
        <p:nvSpPr>
          <p:cNvPr id="54275" name="Rectangle 3"/>
          <p:cNvSpPr>
            <a:spLocks noGrp="1" noChangeArrowheads="1"/>
          </p:cNvSpPr>
          <p:nvPr>
            <p:ph type="subTitle" idx="1"/>
          </p:nvPr>
        </p:nvSpPr>
        <p:spPr>
          <a:xfrm>
            <a:off x="685800" y="1371600"/>
            <a:ext cx="8153400" cy="4876800"/>
          </a:xfrm>
          <a:extLst/>
        </p:spPr>
        <p:txBody>
          <a:bodyPr/>
          <a:lstStyle/>
          <a:p>
            <a:pPr marL="609600" indent="-609600" algn="l">
              <a:defRPr/>
            </a:pPr>
            <a:r>
              <a:rPr lang="en-US" sz="1800" b="1" dirty="0">
                <a:solidFill>
                  <a:srgbClr val="00FF00"/>
                </a:solidFill>
                <a:effectLst>
                  <a:outerShdw blurRad="38100" dist="38100" dir="2700000" algn="tl">
                    <a:srgbClr val="000000">
                      <a:alpha val="43137"/>
                    </a:srgbClr>
                  </a:outerShdw>
                </a:effectLst>
              </a:rPr>
              <a:t>CONTRATO A TIEMPO PARCIAL</a:t>
            </a:r>
          </a:p>
          <a:p>
            <a:pPr marL="609600" indent="-609600" algn="l" eaLnBrk="1" hangingPunct="1">
              <a:defRPr/>
            </a:pPr>
            <a:r>
              <a:rPr lang="es-AR" sz="1800" b="1" dirty="0" smtClean="0">
                <a:solidFill>
                  <a:srgbClr val="FFFF00"/>
                </a:solidFill>
                <a:effectLst>
                  <a:outerShdw blurRad="38100" dist="38100" dir="2700000" algn="tl">
                    <a:srgbClr val="000000">
                      <a:alpha val="43137"/>
                    </a:srgbClr>
                  </a:outerShdw>
                </a:effectLst>
              </a:rPr>
              <a:t>TRATAMIENTO DE LA REMUNERACIÓN</a:t>
            </a:r>
          </a:p>
          <a:p>
            <a:pPr marL="609600" indent="-609600" algn="l" eaLnBrk="1" hangingPunct="1">
              <a:defRPr/>
            </a:pPr>
            <a:r>
              <a:rPr lang="es-AR" sz="1800" b="1" dirty="0" smtClean="0">
                <a:solidFill>
                  <a:srgbClr val="00FFCC"/>
                </a:solidFill>
                <a:effectLst>
                  <a:outerShdw blurRad="38100" dist="38100" dir="2700000" algn="tl">
                    <a:srgbClr val="000000">
                      <a:alpha val="43137"/>
                    </a:srgbClr>
                  </a:outerShdw>
                </a:effectLst>
              </a:rPr>
              <a:t>BASE IMPONIBLE - CASOS</a:t>
            </a:r>
          </a:p>
          <a:p>
            <a:pPr marL="609600" indent="-609600" algn="l" eaLnBrk="1" hangingPunct="1">
              <a:buFontTx/>
              <a:buNone/>
              <a:defRPr/>
            </a:pPr>
            <a:r>
              <a:rPr lang="es-AR" sz="1800" b="1" dirty="0" smtClean="0">
                <a:solidFill>
                  <a:srgbClr val="FFFF00"/>
                </a:solidFill>
                <a:effectLst>
                  <a:outerShdw blurRad="38100" dist="38100" dir="2700000" algn="tl">
                    <a:srgbClr val="000000">
                      <a:alpha val="43137"/>
                    </a:srgbClr>
                  </a:outerShdw>
                </a:effectLst>
              </a:rPr>
              <a:t>3) Contrato con jornada reducida</a:t>
            </a:r>
          </a:p>
          <a:p>
            <a:pPr marL="609600" indent="-609600" algn="l" eaLnBrk="1" hangingPunct="1">
              <a:buFontTx/>
              <a:buNone/>
              <a:defRPr/>
            </a:pPr>
            <a:endParaRPr lang="es-AR" sz="1800" b="1" dirty="0" smtClean="0">
              <a:solidFill>
                <a:schemeClr val="hlink"/>
              </a:solidFill>
              <a:effectLst>
                <a:outerShdw blurRad="38100" dist="38100" dir="2700000" algn="tl">
                  <a:srgbClr val="000000">
                    <a:alpha val="43137"/>
                  </a:srgbClr>
                </a:outerShdw>
              </a:effectLst>
            </a:endParaRPr>
          </a:p>
          <a:p>
            <a:pPr marL="609600" indent="-609600" algn="l" eaLnBrk="1" hangingPunct="1">
              <a:buFontTx/>
              <a:buNone/>
              <a:defRPr/>
            </a:pPr>
            <a:r>
              <a:rPr lang="es-AR" sz="1800" dirty="0" smtClean="0">
                <a:effectLst>
                  <a:outerShdw blurRad="38100" dist="38100" dir="2700000" algn="tl">
                    <a:srgbClr val="000000">
                      <a:alpha val="43137"/>
                    </a:srgbClr>
                  </a:outerShdw>
                </a:effectLst>
              </a:rPr>
              <a:t>El pago de la remuneración en forma completa se proyecta sobre</a:t>
            </a:r>
          </a:p>
          <a:p>
            <a:pPr marL="609600" indent="-609600" algn="l" eaLnBrk="1" hangingPunct="1">
              <a:buFontTx/>
              <a:buNone/>
              <a:defRPr/>
            </a:pPr>
            <a:endParaRPr lang="es-AR" sz="1800" dirty="0" smtClean="0">
              <a:effectLst>
                <a:outerShdw blurRad="38100" dist="38100" dir="2700000" algn="tl">
                  <a:srgbClr val="000000">
                    <a:alpha val="43137"/>
                  </a:srgbClr>
                </a:outerShdw>
              </a:effectLst>
            </a:endParaRPr>
          </a:p>
          <a:p>
            <a:pPr marL="609600" indent="-609600" algn="l" eaLnBrk="1" hangingPunct="1">
              <a:buFontTx/>
              <a:buNone/>
              <a:defRPr/>
            </a:pPr>
            <a:r>
              <a:rPr lang="es-AR" sz="1800" dirty="0" smtClean="0">
                <a:effectLst>
                  <a:outerShdw blurRad="38100" dist="38100" dir="2700000" algn="tl">
                    <a:srgbClr val="000000">
                      <a:alpha val="43137"/>
                    </a:srgbClr>
                  </a:outerShdw>
                </a:effectLst>
              </a:rPr>
              <a:t>- SAC</a:t>
            </a:r>
          </a:p>
          <a:p>
            <a:pPr marL="609600" indent="-609600" algn="l" eaLnBrk="1" hangingPunct="1">
              <a:buFontTx/>
              <a:buNone/>
              <a:defRPr/>
            </a:pPr>
            <a:r>
              <a:rPr lang="es-AR" sz="1800" dirty="0" smtClean="0">
                <a:effectLst>
                  <a:outerShdw blurRad="38100" dist="38100" dir="2700000" algn="tl">
                    <a:srgbClr val="000000">
                      <a:alpha val="43137"/>
                    </a:srgbClr>
                  </a:outerShdw>
                </a:effectLst>
              </a:rPr>
              <a:t>- Feriados</a:t>
            </a:r>
          </a:p>
          <a:p>
            <a:pPr marL="609600" indent="-609600" algn="l" eaLnBrk="1" hangingPunct="1">
              <a:buFontTx/>
              <a:buNone/>
              <a:defRPr/>
            </a:pPr>
            <a:r>
              <a:rPr lang="es-AR" sz="1800" dirty="0" smtClean="0">
                <a:effectLst>
                  <a:outerShdw blurRad="38100" dist="38100" dir="2700000" algn="tl">
                    <a:srgbClr val="000000">
                      <a:alpha val="43137"/>
                    </a:srgbClr>
                  </a:outerShdw>
                </a:effectLst>
              </a:rPr>
              <a:t>- Vacaciones</a:t>
            </a:r>
          </a:p>
          <a:p>
            <a:pPr marL="609600" indent="-609600" algn="l" eaLnBrk="1" hangingPunct="1">
              <a:buFontTx/>
              <a:buNone/>
              <a:defRPr/>
            </a:pPr>
            <a:r>
              <a:rPr lang="es-AR" sz="1800" dirty="0" smtClean="0">
                <a:effectLst>
                  <a:outerShdw blurRad="38100" dist="38100" dir="2700000" algn="tl">
                    <a:srgbClr val="000000">
                      <a:alpha val="43137"/>
                    </a:srgbClr>
                  </a:outerShdw>
                </a:effectLst>
              </a:rPr>
              <a:t>- Enfermedades inculpables</a:t>
            </a:r>
          </a:p>
          <a:p>
            <a:pPr marL="609600" indent="-609600" algn="l" eaLnBrk="1" hangingPunct="1">
              <a:buFontTx/>
              <a:buNone/>
              <a:defRPr/>
            </a:pPr>
            <a:r>
              <a:rPr lang="es-AR" sz="1800" dirty="0" smtClean="0">
                <a:effectLst>
                  <a:outerShdw blurRad="38100" dist="38100" dir="2700000" algn="tl">
                    <a:srgbClr val="000000">
                      <a:alpha val="43137"/>
                    </a:srgbClr>
                  </a:outerShdw>
                </a:effectLst>
              </a:rPr>
              <a:t>- Otras licencias</a:t>
            </a:r>
            <a:endParaRPr lang="en-US" sz="18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061212962"/>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endParaRPr lang="en-US" sz="2400" b="1" dirty="0" smtClean="0"/>
          </a:p>
        </p:txBody>
      </p:sp>
      <p:sp>
        <p:nvSpPr>
          <p:cNvPr id="64515" name="Rectangle 3"/>
          <p:cNvSpPr>
            <a:spLocks noGrp="1" noChangeArrowheads="1"/>
          </p:cNvSpPr>
          <p:nvPr>
            <p:ph type="subTitle" idx="1"/>
          </p:nvPr>
        </p:nvSpPr>
        <p:spPr>
          <a:xfrm>
            <a:off x="685800" y="1371600"/>
            <a:ext cx="8153400" cy="4876800"/>
          </a:xfrm>
          <a:extLst/>
        </p:spPr>
        <p:txBody>
          <a:bodyPr/>
          <a:lstStyle/>
          <a:p>
            <a:pPr marL="609600" indent="-609600" algn="l">
              <a:defRPr/>
            </a:pPr>
            <a:r>
              <a:rPr lang="en-US" sz="1800" b="1" dirty="0">
                <a:solidFill>
                  <a:srgbClr val="00FF00"/>
                </a:solidFill>
                <a:effectLst>
                  <a:outerShdw blurRad="38100" dist="38100" dir="2700000" algn="tl">
                    <a:srgbClr val="000000">
                      <a:alpha val="43137"/>
                    </a:srgbClr>
                  </a:outerShdw>
                </a:effectLst>
              </a:rPr>
              <a:t>CONTRATO A TIEMPO PARCIAL</a:t>
            </a:r>
          </a:p>
          <a:p>
            <a:pPr marL="609600" indent="-609600" algn="l" eaLnBrk="1" hangingPunct="1">
              <a:defRPr/>
            </a:pPr>
            <a:r>
              <a:rPr lang="es-AR" sz="1800" b="1" dirty="0" smtClean="0">
                <a:solidFill>
                  <a:srgbClr val="FFFF01"/>
                </a:solidFill>
                <a:effectLst>
                  <a:outerShdw blurRad="38100" dist="38100" dir="2700000" algn="tl">
                    <a:srgbClr val="000000">
                      <a:alpha val="43137"/>
                    </a:srgbClr>
                  </a:outerShdw>
                </a:effectLst>
              </a:rPr>
              <a:t>TRATAMIENTO DE LA REMUNERACIÓN</a:t>
            </a:r>
          </a:p>
          <a:p>
            <a:pPr marL="609600" indent="-609600" algn="l" eaLnBrk="1" hangingPunct="1">
              <a:defRPr/>
            </a:pPr>
            <a:r>
              <a:rPr lang="es-AR" sz="1800" b="1" dirty="0" smtClean="0">
                <a:solidFill>
                  <a:srgbClr val="00FFCC"/>
                </a:solidFill>
                <a:effectLst>
                  <a:outerShdw blurRad="38100" dist="38100" dir="2700000" algn="tl">
                    <a:srgbClr val="000000">
                      <a:alpha val="43137"/>
                    </a:srgbClr>
                  </a:outerShdw>
                </a:effectLst>
              </a:rPr>
              <a:t>BASE IMPONIBLE - CASOS</a:t>
            </a:r>
          </a:p>
          <a:p>
            <a:pPr marL="609600" indent="-609600" algn="l" eaLnBrk="1" hangingPunct="1">
              <a:buFontTx/>
              <a:buNone/>
              <a:defRPr/>
            </a:pPr>
            <a:endParaRPr lang="es-AR" sz="1800" b="1" dirty="0" smtClean="0">
              <a:solidFill>
                <a:schemeClr val="hlink"/>
              </a:solidFill>
              <a:effectLst>
                <a:outerShdw blurRad="38100" dist="38100" dir="2700000" algn="tl">
                  <a:srgbClr val="000000">
                    <a:alpha val="43137"/>
                  </a:srgbClr>
                </a:outerShdw>
              </a:effectLst>
            </a:endParaRPr>
          </a:p>
          <a:p>
            <a:pPr marL="609600" indent="-609600" algn="l" eaLnBrk="1" hangingPunct="1">
              <a:buFontTx/>
              <a:buNone/>
              <a:defRPr/>
            </a:pPr>
            <a:r>
              <a:rPr lang="es-AR" sz="1800" b="1" smtClean="0">
                <a:solidFill>
                  <a:srgbClr val="FFFF00"/>
                </a:solidFill>
                <a:effectLst>
                  <a:outerShdw blurRad="38100" dist="38100" dir="2700000" algn="tl">
                    <a:srgbClr val="000000">
                      <a:alpha val="43137"/>
                    </a:srgbClr>
                  </a:outerShdw>
                </a:effectLst>
              </a:rPr>
              <a:t>El </a:t>
            </a:r>
            <a:r>
              <a:rPr lang="es-AR" sz="1800" b="1" dirty="0" smtClean="0">
                <a:solidFill>
                  <a:srgbClr val="FFFF00"/>
                </a:solidFill>
                <a:effectLst>
                  <a:outerShdw blurRad="38100" dist="38100" dir="2700000" algn="tl">
                    <a:srgbClr val="000000">
                      <a:alpha val="43137"/>
                    </a:srgbClr>
                  </a:outerShdw>
                </a:effectLst>
              </a:rPr>
              <a:t>caso del pluriempleo</a:t>
            </a:r>
          </a:p>
          <a:p>
            <a:pPr marL="609600" indent="-609600" algn="l" eaLnBrk="1" hangingPunct="1">
              <a:buFontTx/>
              <a:buNone/>
              <a:defRPr/>
            </a:pPr>
            <a:r>
              <a:rPr lang="es-AR" sz="1800" dirty="0" smtClean="0">
                <a:effectLst>
                  <a:outerShdw blurRad="38100" dist="38100" dir="2700000" algn="tl">
                    <a:srgbClr val="000000">
                      <a:alpha val="43137"/>
                    </a:srgbClr>
                  </a:outerShdw>
                </a:effectLst>
              </a:rPr>
              <a:t>Trabajador a tiempo parcial con 4 horas para cada empleador</a:t>
            </a:r>
          </a:p>
          <a:p>
            <a:pPr marL="609600" indent="-609600" algn="l" eaLnBrk="1" hangingPunct="1">
              <a:buFontTx/>
              <a:buNone/>
              <a:defRPr/>
            </a:pPr>
            <a:r>
              <a:rPr lang="es-AR" sz="1800" dirty="0" smtClean="0">
                <a:effectLst>
                  <a:outerShdw blurRad="38100" dist="38100" dir="2700000" algn="tl">
                    <a:srgbClr val="000000">
                      <a:alpha val="43137"/>
                    </a:srgbClr>
                  </a:outerShdw>
                </a:effectLst>
              </a:rPr>
              <a:t>Aportes por jornada completa retenidos en cada empleo</a:t>
            </a:r>
          </a:p>
          <a:p>
            <a:pPr marL="609600" indent="-609600" algn="l" eaLnBrk="1" hangingPunct="1">
              <a:buFontTx/>
              <a:buNone/>
              <a:defRPr/>
            </a:pPr>
            <a:endParaRPr lang="es-AR" sz="18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616737103"/>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a:extLst/>
        </p:spPr>
        <p:txBody>
          <a:bodyPr/>
          <a:lstStyle/>
          <a:p>
            <a:pPr eaLnBrk="1" hangingPunct="1">
              <a:defRPr/>
            </a:pPr>
            <a:endParaRPr lang="en-US" sz="2400" b="1" dirty="0" smtClean="0"/>
          </a:p>
        </p:txBody>
      </p:sp>
      <p:sp>
        <p:nvSpPr>
          <p:cNvPr id="67587" name="Rectangle 3"/>
          <p:cNvSpPr>
            <a:spLocks noGrp="1" noChangeArrowheads="1"/>
          </p:cNvSpPr>
          <p:nvPr>
            <p:ph type="subTitle" idx="1"/>
          </p:nvPr>
        </p:nvSpPr>
        <p:spPr>
          <a:xfrm>
            <a:off x="685800" y="1371600"/>
            <a:ext cx="7772400" cy="4876800"/>
          </a:xfrm>
          <a:extLst/>
        </p:spPr>
        <p:txBody>
          <a:bodyPr/>
          <a:lstStyle/>
          <a:p>
            <a:pPr eaLnBrk="1" hangingPunct="1">
              <a:defRPr/>
            </a:pPr>
            <a:endParaRPr lang="es-AR" b="1" dirty="0" smtClean="0"/>
          </a:p>
          <a:p>
            <a:pPr eaLnBrk="1" hangingPunct="1">
              <a:defRPr/>
            </a:pPr>
            <a:endParaRPr lang="es-AR" b="1" dirty="0" smtClean="0"/>
          </a:p>
          <a:p>
            <a:pPr eaLnBrk="1" hangingPunct="1">
              <a:defRPr/>
            </a:pPr>
            <a:r>
              <a:rPr lang="es-AR" sz="2800" b="1" dirty="0" smtClean="0">
                <a:solidFill>
                  <a:srgbClr val="00FF00"/>
                </a:solidFill>
                <a:latin typeface="Papyrus" pitchFamily="66" charset="0"/>
              </a:rPr>
              <a:t>CONTRATO DE TEMPORADA</a:t>
            </a:r>
          </a:p>
          <a:p>
            <a:pPr eaLnBrk="1" hangingPunct="1">
              <a:defRPr/>
            </a:pPr>
            <a:endParaRPr lang="es-AR" sz="2800" b="1" dirty="0" smtClean="0">
              <a:solidFill>
                <a:schemeClr val="accent1">
                  <a:lumMod val="40000"/>
                  <a:lumOff val="60000"/>
                </a:schemeClr>
              </a:solidFill>
            </a:endParaRPr>
          </a:p>
          <a:p>
            <a:pPr eaLnBrk="1" hangingPunct="1">
              <a:defRPr/>
            </a:pPr>
            <a:endParaRPr lang="es-AR" b="1"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964944664"/>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706"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p>
        </p:txBody>
      </p:sp>
      <p:sp>
        <p:nvSpPr>
          <p:cNvPr id="840707" name="Rectangle 3"/>
          <p:cNvSpPr>
            <a:spLocks noGrp="1" noChangeArrowheads="1"/>
          </p:cNvSpPr>
          <p:nvPr>
            <p:ph type="subTitle" idx="1"/>
          </p:nvPr>
        </p:nvSpPr>
        <p:spPr>
          <a:xfrm>
            <a:off x="685800" y="1371600"/>
            <a:ext cx="8229600" cy="5486400"/>
          </a:xfrm>
          <a:extLst/>
        </p:spPr>
        <p:txBody>
          <a:bodyPr/>
          <a:lstStyle/>
          <a:p>
            <a:pPr algn="l" eaLnBrk="1" hangingPunct="1">
              <a:defRPr/>
            </a:pPr>
            <a:r>
              <a:rPr lang="en-US" sz="1800" b="1" dirty="0" smtClean="0">
                <a:solidFill>
                  <a:srgbClr val="FFFF00"/>
                </a:solidFill>
                <a:effectLst>
                  <a:outerShdw blurRad="38100" dist="38100" dir="2700000" algn="tl">
                    <a:srgbClr val="000000">
                      <a:alpha val="43137"/>
                    </a:srgbClr>
                  </a:outerShdw>
                </a:effectLst>
              </a:rPr>
              <a:t>CONTRATO DE TEMPORADA</a:t>
            </a:r>
          </a:p>
          <a:p>
            <a:pPr algn="l" eaLnBrk="1" hangingPunct="1">
              <a:defRPr/>
            </a:pPr>
            <a:r>
              <a:rPr lang="es-AR" sz="1800" b="1" dirty="0" smtClean="0">
                <a:solidFill>
                  <a:srgbClr val="00FF00"/>
                </a:solidFill>
                <a:effectLst>
                  <a:outerShdw blurRad="38100" dist="38100" dir="2700000" algn="tl">
                    <a:srgbClr val="000000">
                      <a:alpha val="43137"/>
                    </a:srgbClr>
                  </a:outerShdw>
                </a:effectLst>
              </a:rPr>
              <a:t>CARACTERIZACIÓN</a:t>
            </a:r>
          </a:p>
          <a:p>
            <a:pPr algn="l" eaLnBrk="1" hangingPunct="1">
              <a:defRPr/>
            </a:pPr>
            <a:endParaRPr lang="es-AR" sz="1800" b="1" dirty="0" smtClean="0">
              <a:solidFill>
                <a:srgbClr val="66FFFF"/>
              </a:solidFill>
              <a:effectLst>
                <a:outerShdw blurRad="38100" dist="38100" dir="2700000" algn="tl">
                  <a:srgbClr val="000000">
                    <a:alpha val="43137"/>
                  </a:srgbClr>
                </a:outerShdw>
              </a:effectLst>
            </a:endParaRPr>
          </a:p>
          <a:p>
            <a:pPr algn="l" eaLnBrk="1" hangingPunct="1">
              <a:defRPr/>
            </a:pPr>
            <a:r>
              <a:rPr lang="es-AR" sz="1800" b="1" dirty="0" smtClean="0">
                <a:solidFill>
                  <a:srgbClr val="00FFCC"/>
                </a:solidFill>
                <a:effectLst>
                  <a:outerShdw blurRad="38100" dist="38100" dir="2700000" algn="tl">
                    <a:srgbClr val="000000">
                      <a:alpha val="43137"/>
                    </a:srgbClr>
                  </a:outerShdw>
                </a:effectLst>
              </a:rPr>
              <a:t>Art. 96 LCT –</a:t>
            </a:r>
            <a:r>
              <a:rPr lang="es-AR" sz="1800" dirty="0" smtClean="0">
                <a:solidFill>
                  <a:srgbClr val="00FFCC"/>
                </a:solidFill>
                <a:effectLst>
                  <a:outerShdw blurRad="38100" dist="38100" dir="2700000" algn="tl">
                    <a:srgbClr val="000000">
                      <a:alpha val="43137"/>
                    </a:srgbClr>
                  </a:outerShdw>
                </a:effectLst>
              </a:rPr>
              <a:t> </a:t>
            </a:r>
            <a:r>
              <a:rPr lang="es-AR" sz="1800" dirty="0" smtClean="0">
                <a:effectLst>
                  <a:outerShdw blurRad="38100" dist="38100" dir="2700000" algn="tl">
                    <a:srgbClr val="000000">
                      <a:alpha val="43137"/>
                    </a:srgbClr>
                  </a:outerShdw>
                </a:effectLst>
              </a:rPr>
              <a:t>Habrá contrato de temporada cuando la relación entre las partes originada por actividades propias del giro normal de la empresa o explotación, se cumpla en determinadas épocas del año solamente y esté sujeta a repetirse en cada ciclo en razón de la naturaleza de la actividad.</a:t>
            </a:r>
          </a:p>
          <a:p>
            <a:pPr algn="l" eaLnBrk="1" hangingPunct="1">
              <a:buFontTx/>
              <a:buNone/>
              <a:defRPr/>
            </a:pPr>
            <a:endParaRPr lang="es-AR" sz="1800" b="1" dirty="0" smtClean="0">
              <a:solidFill>
                <a:schemeClr val="hlink"/>
              </a:solidFill>
              <a:effectLst>
                <a:outerShdw blurRad="38100" dist="38100" dir="2700000" algn="tl">
                  <a:srgbClr val="000000">
                    <a:alpha val="43137"/>
                  </a:srgbClr>
                </a:outerShdw>
              </a:effectLst>
            </a:endParaRPr>
          </a:p>
          <a:p>
            <a:pPr algn="l" eaLnBrk="1" hangingPunct="1">
              <a:buFontTx/>
              <a:buNone/>
              <a:defRPr/>
            </a:pPr>
            <a:r>
              <a:rPr lang="es-AR" sz="1800" b="1" dirty="0" smtClean="0">
                <a:solidFill>
                  <a:srgbClr val="FFFF00"/>
                </a:solidFill>
                <a:effectLst>
                  <a:outerShdw blurRad="38100" dist="38100" dir="2700000" algn="tl">
                    <a:srgbClr val="000000">
                      <a:alpha val="43137"/>
                    </a:srgbClr>
                  </a:outerShdw>
                </a:effectLst>
              </a:rPr>
              <a:t>Es un contrato por tiempo indeterminado de ejecución discontinua</a:t>
            </a:r>
          </a:p>
          <a:p>
            <a:pPr algn="l" eaLnBrk="1" hangingPunct="1">
              <a:buFontTx/>
              <a:buNone/>
              <a:defRPr/>
            </a:pPr>
            <a:endParaRPr lang="es-ES" sz="1800" b="1" dirty="0">
              <a:solidFill>
                <a:srgbClr val="FFFF00"/>
              </a:solidFill>
              <a:effectLst>
                <a:outerShdw blurRad="38100" dist="38100" dir="2700000" algn="tl">
                  <a:srgbClr val="000000">
                    <a:alpha val="43137"/>
                  </a:srgbClr>
                </a:outerShdw>
              </a:effectLst>
            </a:endParaRPr>
          </a:p>
          <a:p>
            <a:pPr algn="l" eaLnBrk="1" hangingPunct="1">
              <a:buFontTx/>
              <a:buNone/>
              <a:defRPr/>
            </a:pPr>
            <a:r>
              <a:rPr lang="es-ES" sz="1800" b="1" dirty="0" smtClean="0">
                <a:solidFill>
                  <a:srgbClr val="FFFF00"/>
                </a:solidFill>
                <a:effectLst>
                  <a:outerShdw blurRad="38100" dist="38100" dir="2700000" algn="tl">
                    <a:srgbClr val="000000">
                      <a:alpha val="43137"/>
                    </a:srgbClr>
                  </a:outerShdw>
                </a:effectLst>
              </a:rPr>
              <a:t>a) Contrato de temporada típico: </a:t>
            </a:r>
            <a:r>
              <a:rPr lang="es-ES" sz="1800" dirty="0" smtClean="0">
                <a:effectLst>
                  <a:outerShdw blurRad="38100" dist="38100" dir="2700000" algn="tl">
                    <a:srgbClr val="000000">
                      <a:alpha val="43137"/>
                    </a:srgbClr>
                  </a:outerShdw>
                </a:effectLst>
              </a:rPr>
              <a:t>Se agota con la temporada</a:t>
            </a:r>
            <a:endParaRPr lang="es-AR" sz="1800" b="1" dirty="0" smtClean="0">
              <a:effectLst>
                <a:outerShdw blurRad="38100" dist="38100" dir="2700000" algn="tl">
                  <a:srgbClr val="000000">
                    <a:alpha val="43137"/>
                  </a:srgbClr>
                </a:outerShdw>
              </a:effectLst>
            </a:endParaRPr>
          </a:p>
          <a:p>
            <a:pPr algn="l" eaLnBrk="1" hangingPunct="1">
              <a:buFontTx/>
              <a:buNone/>
              <a:defRPr/>
            </a:pPr>
            <a:r>
              <a:rPr lang="es-ES" sz="1800" b="1" dirty="0" smtClean="0">
                <a:solidFill>
                  <a:srgbClr val="FFFF00"/>
                </a:solidFill>
                <a:effectLst>
                  <a:outerShdw blurRad="38100" dist="38100" dir="2700000" algn="tl">
                    <a:srgbClr val="000000">
                      <a:alpha val="43137"/>
                    </a:srgbClr>
                  </a:outerShdw>
                </a:effectLst>
              </a:rPr>
              <a:t>b) Contrato de temporada atípico: </a:t>
            </a:r>
            <a:r>
              <a:rPr lang="es-ES" sz="1800" dirty="0" smtClean="0">
                <a:effectLst>
                  <a:outerShdw blurRad="38100" dist="38100" dir="2700000" algn="tl">
                    <a:srgbClr val="000000">
                      <a:alpha val="43137"/>
                    </a:srgbClr>
                  </a:outerShdw>
                </a:effectLst>
              </a:rPr>
              <a:t>Finaliza la temporada pero continúa la </a:t>
            </a:r>
            <a:r>
              <a:rPr lang="es-ES" sz="1800" dirty="0" err="1" smtClean="0">
                <a:effectLst>
                  <a:outerShdw blurRad="38100" dist="38100" dir="2700000" algn="tl">
                    <a:srgbClr val="000000">
                      <a:alpha val="43137"/>
                    </a:srgbClr>
                  </a:outerShdw>
                </a:effectLst>
              </a:rPr>
              <a:t>activiada</a:t>
            </a:r>
            <a:r>
              <a:rPr lang="es-ES" sz="1800" dirty="0" smtClean="0">
                <a:effectLst>
                  <a:outerShdw blurRad="38100" dist="38100" dir="2700000" algn="tl">
                    <a:srgbClr val="000000">
                      <a:alpha val="43137"/>
                    </a:srgbClr>
                  </a:outerShdw>
                </a:effectLst>
              </a:rPr>
              <a:t> en la empresa.</a:t>
            </a:r>
            <a:endParaRPr lang="es-ES" sz="1800" b="1" dirty="0" smtClean="0">
              <a:effectLst>
                <a:outerShdw blurRad="38100" dist="38100" dir="2700000" algn="tl">
                  <a:srgbClr val="000000">
                    <a:alpha val="43137"/>
                  </a:srgbClr>
                </a:outerShdw>
              </a:effectLst>
            </a:endParaRPr>
          </a:p>
          <a:p>
            <a:pPr algn="l" eaLnBrk="1" hangingPunct="1">
              <a:buFontTx/>
              <a:buNone/>
              <a:defRPr/>
            </a:pPr>
            <a:endParaRPr lang="es-AR" sz="1400" b="1" dirty="0" smtClean="0">
              <a:solidFill>
                <a:schemeClr val="hlink"/>
              </a:solidFill>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595104553"/>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706"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p>
        </p:txBody>
      </p:sp>
      <p:sp>
        <p:nvSpPr>
          <p:cNvPr id="840707" name="Rectangle 3"/>
          <p:cNvSpPr>
            <a:spLocks noGrp="1" noChangeArrowheads="1"/>
          </p:cNvSpPr>
          <p:nvPr>
            <p:ph type="subTitle" idx="1"/>
          </p:nvPr>
        </p:nvSpPr>
        <p:spPr>
          <a:xfrm>
            <a:off x="685800" y="1371600"/>
            <a:ext cx="8229600" cy="5486400"/>
          </a:xfrm>
          <a:extLst/>
        </p:spPr>
        <p:txBody>
          <a:bodyPr>
            <a:normAutofit/>
          </a:bodyPr>
          <a:lstStyle/>
          <a:p>
            <a:pPr algn="l" eaLnBrk="1" hangingPunct="1">
              <a:defRPr/>
            </a:pPr>
            <a:r>
              <a:rPr lang="en-US" sz="1800" b="1" dirty="0" smtClean="0">
                <a:solidFill>
                  <a:srgbClr val="00FF00"/>
                </a:solidFill>
                <a:effectLst>
                  <a:outerShdw blurRad="38100" dist="38100" dir="2700000" algn="tl">
                    <a:srgbClr val="000000">
                      <a:alpha val="43137"/>
                    </a:srgbClr>
                  </a:outerShdw>
                </a:effectLst>
              </a:rPr>
              <a:t>CONTRATO DE TEMPORADA</a:t>
            </a:r>
          </a:p>
          <a:p>
            <a:pPr algn="l" eaLnBrk="1" hangingPunct="1">
              <a:defRPr/>
            </a:pPr>
            <a:r>
              <a:rPr lang="es-AR" sz="1800" b="1" dirty="0" smtClean="0">
                <a:solidFill>
                  <a:srgbClr val="66FFFF"/>
                </a:solidFill>
                <a:effectLst>
                  <a:outerShdw blurRad="38100" dist="38100" dir="2700000" algn="tl">
                    <a:srgbClr val="000000">
                      <a:alpha val="43137"/>
                    </a:srgbClr>
                  </a:outerShdw>
                </a:effectLst>
              </a:rPr>
              <a:t>SITUACIONES A TENER EN CUENTA</a:t>
            </a:r>
          </a:p>
          <a:p>
            <a:pPr algn="l" eaLnBrk="1" hangingPunct="1">
              <a:defRPr/>
            </a:pPr>
            <a:endParaRPr lang="es-AR" sz="1800" b="1" dirty="0" smtClean="0">
              <a:solidFill>
                <a:srgbClr val="66FFFF"/>
              </a:solidFill>
              <a:effectLst>
                <a:outerShdw blurRad="38100" dist="38100" dir="2700000" algn="tl">
                  <a:srgbClr val="000000">
                    <a:alpha val="43137"/>
                  </a:srgbClr>
                </a:outerShdw>
              </a:effectLst>
            </a:endParaRPr>
          </a:p>
          <a:p>
            <a:pPr algn="l" eaLnBrk="1" hangingPunct="1">
              <a:defRPr/>
            </a:pPr>
            <a:r>
              <a:rPr lang="es-ES" sz="1800" b="1" dirty="0" smtClean="0">
                <a:solidFill>
                  <a:srgbClr val="FFFF00"/>
                </a:solidFill>
                <a:effectLst>
                  <a:outerShdw blurRad="38100" dist="38100" dir="2700000" algn="tl">
                    <a:srgbClr val="000000">
                      <a:alpha val="43137"/>
                    </a:srgbClr>
                  </a:outerShdw>
                </a:effectLst>
              </a:rPr>
              <a:t>a) Transformación  </a:t>
            </a:r>
            <a:r>
              <a:rPr lang="es-ES" sz="1800" dirty="0" smtClean="0">
                <a:effectLst>
                  <a:outerShdw blurRad="38100" dist="38100" dir="2700000" algn="tl">
                    <a:srgbClr val="000000">
                      <a:alpha val="43137"/>
                    </a:srgbClr>
                  </a:outerShdw>
                </a:effectLst>
              </a:rPr>
              <a:t>del contrato en contrato a tiempo parcial, por realización de tareas permanentes.</a:t>
            </a:r>
          </a:p>
          <a:p>
            <a:pPr algn="l" eaLnBrk="1" hangingPunct="1">
              <a:defRPr/>
            </a:pPr>
            <a:endParaRPr lang="es-ES" sz="1800" dirty="0" smtClean="0">
              <a:effectLst>
                <a:outerShdw blurRad="38100" dist="38100" dir="2700000" algn="tl">
                  <a:srgbClr val="000000">
                    <a:alpha val="43137"/>
                  </a:srgbClr>
                </a:outerShdw>
              </a:effectLst>
            </a:endParaRPr>
          </a:p>
          <a:p>
            <a:pPr algn="l" eaLnBrk="1" hangingPunct="1">
              <a:defRPr/>
            </a:pPr>
            <a:r>
              <a:rPr lang="es-ES" sz="1800" b="1" dirty="0" smtClean="0">
                <a:solidFill>
                  <a:srgbClr val="FFFF00"/>
                </a:solidFill>
                <a:effectLst>
                  <a:outerShdw blurRad="38100" dist="38100" dir="2700000" algn="tl">
                    <a:srgbClr val="000000">
                      <a:alpha val="43137"/>
                    </a:srgbClr>
                  </a:outerShdw>
                </a:effectLst>
              </a:rPr>
              <a:t>b) Duración de la temporada: </a:t>
            </a:r>
            <a:r>
              <a:rPr lang="es-ES" sz="1800" dirty="0" smtClean="0">
                <a:effectLst>
                  <a:outerShdw blurRad="38100" dist="38100" dir="2700000" algn="tl">
                    <a:srgbClr val="000000">
                      <a:alpha val="43137"/>
                    </a:srgbClr>
                  </a:outerShdw>
                </a:effectLst>
              </a:rPr>
              <a:t>dependerá del ciclo estacional o de productividad</a:t>
            </a:r>
            <a:endParaRPr lang="es-AR" sz="1800" dirty="0" smtClean="0">
              <a:effectLst>
                <a:outerShdw blurRad="38100" dist="38100" dir="2700000" algn="tl">
                  <a:srgbClr val="000000">
                    <a:alpha val="43137"/>
                  </a:srgbClr>
                </a:outerShdw>
              </a:effectLst>
            </a:endParaRPr>
          </a:p>
          <a:p>
            <a:pPr algn="l" eaLnBrk="1" hangingPunct="1">
              <a:defRPr/>
            </a:pPr>
            <a:endParaRPr lang="es-AR" sz="1800" dirty="0" smtClean="0">
              <a:effectLst>
                <a:outerShdw blurRad="38100" dist="38100" dir="2700000" algn="tl">
                  <a:srgbClr val="000000">
                    <a:alpha val="43137"/>
                  </a:srgbClr>
                </a:outerShdw>
              </a:effectLst>
            </a:endParaRPr>
          </a:p>
          <a:p>
            <a:pPr algn="l" eaLnBrk="1" hangingPunct="1">
              <a:buFontTx/>
              <a:buNone/>
              <a:defRPr/>
            </a:pPr>
            <a:r>
              <a:rPr lang="es-ES" sz="1800" b="1" dirty="0" smtClean="0">
                <a:solidFill>
                  <a:srgbClr val="FFFF00"/>
                </a:solidFill>
                <a:effectLst>
                  <a:outerShdw blurRad="38100" dist="38100" dir="2700000" algn="tl">
                    <a:srgbClr val="000000">
                      <a:alpha val="43137"/>
                    </a:srgbClr>
                  </a:outerShdw>
                </a:effectLst>
              </a:rPr>
              <a:t>c) Ciclos de actividad y de receso: </a:t>
            </a:r>
            <a:r>
              <a:rPr lang="es-ES" sz="1800" dirty="0" smtClean="0">
                <a:effectLst>
                  <a:outerShdw blurRad="38100" dist="38100" dir="2700000" algn="tl">
                    <a:srgbClr val="000000">
                      <a:alpha val="43137"/>
                    </a:srgbClr>
                  </a:outerShdw>
                </a:effectLst>
              </a:rPr>
              <a:t>puede continuar la actividad en el establecimiento.   </a:t>
            </a:r>
          </a:p>
          <a:p>
            <a:pPr algn="l" eaLnBrk="1" hangingPunct="1">
              <a:buFontTx/>
              <a:buNone/>
              <a:defRPr/>
            </a:pPr>
            <a:endParaRPr lang="es-ES" sz="1800" dirty="0" smtClean="0">
              <a:effectLst>
                <a:outerShdw blurRad="38100" dist="38100" dir="2700000" algn="tl">
                  <a:srgbClr val="000000">
                    <a:alpha val="43137"/>
                  </a:srgbClr>
                </a:outerShdw>
              </a:effectLst>
            </a:endParaRPr>
          </a:p>
          <a:p>
            <a:pPr algn="l" eaLnBrk="1" hangingPunct="1">
              <a:buFontTx/>
              <a:buNone/>
              <a:defRPr/>
            </a:pPr>
            <a:r>
              <a:rPr lang="es-ES" sz="1800" b="1" dirty="0" smtClean="0">
                <a:solidFill>
                  <a:srgbClr val="FFFF00"/>
                </a:solidFill>
                <a:effectLst>
                  <a:outerShdw blurRad="38100" dist="38100" dir="2700000" algn="tl">
                    <a:srgbClr val="000000">
                      <a:alpha val="43137"/>
                    </a:srgbClr>
                  </a:outerShdw>
                </a:effectLst>
              </a:rPr>
              <a:t>d) Subsistencia de las obligaciones de conducta: </a:t>
            </a:r>
            <a:r>
              <a:rPr lang="es-ES" sz="1800" dirty="0" smtClean="0">
                <a:effectLst>
                  <a:outerShdw blurRad="38100" dist="38100" dir="2700000" algn="tl">
                    <a:srgbClr val="000000">
                      <a:alpha val="43137"/>
                    </a:srgbClr>
                  </a:outerShdw>
                </a:effectLst>
              </a:rPr>
              <a:t>Subsisten los deberes de fidelidad (art. 85) y los de consideración recíproca (arts. 62 y 63 LCT – Buena fe y obligaciones genéricas de las partes)</a:t>
            </a:r>
          </a:p>
          <a:p>
            <a:pPr algn="l" eaLnBrk="1" hangingPunct="1">
              <a:buFontTx/>
              <a:buNone/>
              <a:defRPr/>
            </a:pPr>
            <a:endParaRPr lang="es-ES" sz="1800" dirty="0"/>
          </a:p>
          <a:p>
            <a:pPr algn="l" eaLnBrk="1" hangingPunct="1">
              <a:buFontTx/>
              <a:buNone/>
              <a:defRPr/>
            </a:pPr>
            <a:endParaRPr lang="es-ES" sz="1600" dirty="0"/>
          </a:p>
          <a:p>
            <a:pPr algn="l" eaLnBrk="1" hangingPunct="1">
              <a:buFontTx/>
              <a:buNone/>
              <a:defRPr/>
            </a:pPr>
            <a:endParaRPr lang="es-AR"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165485799"/>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706"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p>
        </p:txBody>
      </p:sp>
      <p:sp>
        <p:nvSpPr>
          <p:cNvPr id="840707" name="Rectangle 3"/>
          <p:cNvSpPr>
            <a:spLocks noGrp="1" noChangeArrowheads="1"/>
          </p:cNvSpPr>
          <p:nvPr>
            <p:ph type="subTitle" idx="1"/>
          </p:nvPr>
        </p:nvSpPr>
        <p:spPr>
          <a:xfrm>
            <a:off x="685800" y="1371600"/>
            <a:ext cx="8229600" cy="5486400"/>
          </a:xfrm>
          <a:extLst/>
        </p:spPr>
        <p:txBody>
          <a:bodyPr>
            <a:normAutofit/>
          </a:bodyPr>
          <a:lstStyle/>
          <a:p>
            <a:pPr algn="l" eaLnBrk="1" hangingPunct="1">
              <a:defRPr/>
            </a:pPr>
            <a:r>
              <a:rPr lang="en-US" sz="1800" b="1" dirty="0" smtClean="0">
                <a:solidFill>
                  <a:srgbClr val="FFFF00"/>
                </a:solidFill>
                <a:effectLst>
                  <a:outerShdw blurRad="38100" dist="38100" dir="2700000" algn="tl">
                    <a:srgbClr val="000000">
                      <a:alpha val="43137"/>
                    </a:srgbClr>
                  </a:outerShdw>
                </a:effectLst>
              </a:rPr>
              <a:t>CONTRATO DE TEMPORADA</a:t>
            </a:r>
          </a:p>
          <a:p>
            <a:pPr algn="l" eaLnBrk="1" hangingPunct="1">
              <a:defRPr/>
            </a:pPr>
            <a:r>
              <a:rPr lang="es-AR" sz="1800" b="1" dirty="0" smtClean="0">
                <a:solidFill>
                  <a:srgbClr val="00FF00"/>
                </a:solidFill>
                <a:effectLst>
                  <a:outerShdw blurRad="38100" dist="38100" dir="2700000" algn="tl">
                    <a:srgbClr val="000000">
                      <a:alpha val="43137"/>
                    </a:srgbClr>
                  </a:outerShdw>
                </a:effectLst>
              </a:rPr>
              <a:t>SITUACIONES A TENER EN CUENTA</a:t>
            </a:r>
          </a:p>
          <a:p>
            <a:pPr algn="l" eaLnBrk="1" hangingPunct="1">
              <a:buFontTx/>
              <a:buNone/>
              <a:defRPr/>
            </a:pPr>
            <a:endParaRPr lang="es-ES" sz="1800" dirty="0">
              <a:effectLst>
                <a:outerShdw blurRad="38100" dist="38100" dir="2700000" algn="tl">
                  <a:srgbClr val="000000">
                    <a:alpha val="43137"/>
                  </a:srgbClr>
                </a:outerShdw>
              </a:effectLst>
            </a:endParaRPr>
          </a:p>
          <a:p>
            <a:pPr algn="l" eaLnBrk="1" hangingPunct="1">
              <a:buFontTx/>
              <a:buNone/>
              <a:defRPr/>
            </a:pPr>
            <a:r>
              <a:rPr lang="es-ES" sz="1800" b="1" dirty="0" smtClean="0">
                <a:solidFill>
                  <a:srgbClr val="FFFF00"/>
                </a:solidFill>
                <a:effectLst>
                  <a:outerShdw blurRad="38100" dist="38100" dir="2700000" algn="tl">
                    <a:srgbClr val="000000">
                      <a:alpha val="43137"/>
                    </a:srgbClr>
                  </a:outerShdw>
                </a:effectLst>
              </a:rPr>
              <a:t>e) Indemnización por fallecimiento: </a:t>
            </a:r>
            <a:r>
              <a:rPr lang="es-ES" sz="1800" dirty="0" smtClean="0">
                <a:effectLst>
                  <a:outerShdw blurRad="38100" dist="38100" dir="2700000" algn="tl">
                    <a:srgbClr val="000000">
                      <a:alpha val="43137"/>
                    </a:srgbClr>
                  </a:outerShdw>
                </a:effectLst>
              </a:rPr>
              <a:t>Período de receso y período de actividad</a:t>
            </a:r>
          </a:p>
          <a:p>
            <a:pPr algn="l" eaLnBrk="1" hangingPunct="1">
              <a:buFontTx/>
              <a:buNone/>
              <a:defRPr/>
            </a:pPr>
            <a:endParaRPr lang="es-ES" sz="1800" dirty="0" smtClean="0">
              <a:effectLst>
                <a:outerShdw blurRad="38100" dist="38100" dir="2700000" algn="tl">
                  <a:srgbClr val="000000">
                    <a:alpha val="43137"/>
                  </a:srgbClr>
                </a:outerShdw>
              </a:effectLst>
            </a:endParaRPr>
          </a:p>
          <a:p>
            <a:pPr algn="l" eaLnBrk="1" hangingPunct="1">
              <a:buFontTx/>
              <a:buNone/>
              <a:defRPr/>
            </a:pPr>
            <a:r>
              <a:rPr lang="es-ES" sz="1800" b="1" dirty="0" smtClean="0">
                <a:solidFill>
                  <a:srgbClr val="FFFF00"/>
                </a:solidFill>
                <a:effectLst>
                  <a:outerShdw blurRad="38100" dist="38100" dir="2700000" algn="tl">
                    <a:srgbClr val="000000">
                      <a:alpha val="43137"/>
                    </a:srgbClr>
                  </a:outerShdw>
                </a:effectLst>
              </a:rPr>
              <a:t>f) Indemnización por incapacidad absoluta: </a:t>
            </a:r>
            <a:r>
              <a:rPr lang="es-ES" sz="1800" dirty="0" smtClean="0">
                <a:effectLst>
                  <a:outerShdw blurRad="38100" dist="38100" dir="2700000" algn="tl">
                    <a:srgbClr val="000000">
                      <a:alpha val="43137"/>
                    </a:srgbClr>
                  </a:outerShdw>
                </a:effectLst>
              </a:rPr>
              <a:t>Período de receso y período de actividad</a:t>
            </a:r>
            <a:endParaRPr lang="es-ES" sz="1800" dirty="0">
              <a:effectLst>
                <a:outerShdw blurRad="38100" dist="38100" dir="2700000" algn="tl">
                  <a:srgbClr val="000000">
                    <a:alpha val="43137"/>
                  </a:srgbClr>
                </a:outerShdw>
              </a:effectLst>
            </a:endParaRPr>
          </a:p>
          <a:p>
            <a:pPr algn="l" eaLnBrk="1" hangingPunct="1">
              <a:buFontTx/>
              <a:buNone/>
              <a:defRPr/>
            </a:pPr>
            <a:endParaRPr lang="es-ES" sz="1600" dirty="0" smtClean="0"/>
          </a:p>
          <a:p>
            <a:pPr algn="l" eaLnBrk="1" hangingPunct="1">
              <a:buFontTx/>
              <a:buNone/>
              <a:defRPr/>
            </a:pPr>
            <a:endParaRPr lang="es-ES" sz="1600" dirty="0"/>
          </a:p>
          <a:p>
            <a:pPr algn="l" eaLnBrk="1" hangingPunct="1">
              <a:buFontTx/>
              <a:buNone/>
              <a:defRPr/>
            </a:pPr>
            <a:endParaRPr lang="es-AR"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08802803"/>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706"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p>
        </p:txBody>
      </p:sp>
      <p:sp>
        <p:nvSpPr>
          <p:cNvPr id="840707" name="Rectangle 3"/>
          <p:cNvSpPr>
            <a:spLocks noGrp="1" noChangeArrowheads="1"/>
          </p:cNvSpPr>
          <p:nvPr>
            <p:ph type="subTitle" idx="1"/>
          </p:nvPr>
        </p:nvSpPr>
        <p:spPr>
          <a:xfrm>
            <a:off x="685800" y="1371600"/>
            <a:ext cx="8229600" cy="5486400"/>
          </a:xfrm>
          <a:extLst/>
        </p:spPr>
        <p:txBody>
          <a:bodyPr/>
          <a:lstStyle/>
          <a:p>
            <a:pPr algn="l" eaLnBrk="1" hangingPunct="1">
              <a:defRPr/>
            </a:pPr>
            <a:r>
              <a:rPr lang="en-US" sz="1800" b="1" dirty="0" smtClean="0">
                <a:solidFill>
                  <a:srgbClr val="FFFF00"/>
                </a:solidFill>
                <a:effectLst>
                  <a:outerShdw blurRad="38100" dist="38100" dir="2700000" algn="tl">
                    <a:srgbClr val="000000">
                      <a:alpha val="43137"/>
                    </a:srgbClr>
                  </a:outerShdw>
                </a:effectLst>
              </a:rPr>
              <a:t>CONTRATO DE TEMPORADA</a:t>
            </a:r>
          </a:p>
          <a:p>
            <a:pPr algn="l" eaLnBrk="1" hangingPunct="1">
              <a:defRPr/>
            </a:pPr>
            <a:r>
              <a:rPr lang="es-AR" sz="1800" b="1" dirty="0" smtClean="0">
                <a:solidFill>
                  <a:srgbClr val="00FF00"/>
                </a:solidFill>
                <a:effectLst>
                  <a:outerShdw blurRad="38100" dist="38100" dir="2700000" algn="tl">
                    <a:srgbClr val="000000">
                      <a:alpha val="43137"/>
                    </a:srgbClr>
                  </a:outerShdw>
                </a:effectLst>
              </a:rPr>
              <a:t>SITUACIONES A TENER EN CUENTA</a:t>
            </a:r>
          </a:p>
          <a:p>
            <a:pPr algn="l" eaLnBrk="1" hangingPunct="1">
              <a:defRPr/>
            </a:pPr>
            <a:endParaRPr lang="es-ES" sz="1800" b="1" dirty="0">
              <a:effectLst>
                <a:outerShdw blurRad="38100" dist="38100" dir="2700000" algn="tl">
                  <a:srgbClr val="000000">
                    <a:alpha val="43137"/>
                  </a:srgbClr>
                </a:outerShdw>
              </a:effectLst>
            </a:endParaRPr>
          </a:p>
          <a:p>
            <a:pPr algn="l" eaLnBrk="1" hangingPunct="1">
              <a:defRPr/>
            </a:pPr>
            <a:r>
              <a:rPr lang="es-ES" sz="1800" b="1" dirty="0" smtClean="0">
                <a:solidFill>
                  <a:srgbClr val="FFFF00"/>
                </a:solidFill>
                <a:effectLst>
                  <a:outerShdw blurRad="38100" dist="38100" dir="2700000" algn="tl">
                    <a:srgbClr val="000000">
                      <a:alpha val="43137"/>
                    </a:srgbClr>
                  </a:outerShdw>
                </a:effectLst>
              </a:rPr>
              <a:t>a) Pago de vacaciones: </a:t>
            </a:r>
            <a:r>
              <a:rPr lang="es-ES" sz="1800" dirty="0" smtClean="0">
                <a:effectLst>
                  <a:outerShdw blurRad="38100" dist="38100" dir="2700000" algn="tl">
                    <a:srgbClr val="000000">
                      <a:alpha val="43137"/>
                    </a:srgbClr>
                  </a:outerShdw>
                </a:effectLst>
              </a:rPr>
              <a:t>Se pagan al finalizar el contrato.</a:t>
            </a:r>
          </a:p>
          <a:p>
            <a:pPr algn="l" eaLnBrk="1" hangingPunct="1">
              <a:defRPr/>
            </a:pPr>
            <a:endParaRPr lang="es-ES" sz="1800" dirty="0" smtClean="0">
              <a:effectLst>
                <a:outerShdw blurRad="38100" dist="38100" dir="2700000" algn="tl">
                  <a:srgbClr val="000000">
                    <a:alpha val="43137"/>
                  </a:srgbClr>
                </a:outerShdw>
              </a:effectLst>
            </a:endParaRPr>
          </a:p>
          <a:p>
            <a:pPr algn="l" eaLnBrk="1" hangingPunct="1">
              <a:defRPr/>
            </a:pPr>
            <a:r>
              <a:rPr lang="es-ES" sz="1800" b="1" dirty="0" smtClean="0">
                <a:solidFill>
                  <a:srgbClr val="FFFF00"/>
                </a:solidFill>
                <a:effectLst>
                  <a:outerShdw blurRad="38100" dist="38100" dir="2700000" algn="tl">
                    <a:srgbClr val="000000">
                      <a:alpha val="43137"/>
                    </a:srgbClr>
                  </a:outerShdw>
                </a:effectLst>
              </a:rPr>
              <a:t>b) Pago del SAC: </a:t>
            </a:r>
            <a:r>
              <a:rPr lang="es-ES" sz="1800" dirty="0" smtClean="0">
                <a:effectLst>
                  <a:outerShdw blurRad="38100" dist="38100" dir="2700000" algn="tl">
                    <a:srgbClr val="000000">
                      <a:alpha val="43137"/>
                    </a:srgbClr>
                  </a:outerShdw>
                </a:effectLst>
              </a:rPr>
              <a:t>se paga al finalizar la temporada</a:t>
            </a:r>
          </a:p>
          <a:p>
            <a:pPr algn="l" eaLnBrk="1" hangingPunct="1">
              <a:defRPr/>
            </a:pPr>
            <a:endParaRPr lang="es-ES" sz="1800" dirty="0">
              <a:effectLst>
                <a:outerShdw blurRad="38100" dist="38100" dir="2700000" algn="tl">
                  <a:srgbClr val="000000">
                    <a:alpha val="43137"/>
                  </a:srgbClr>
                </a:outerShdw>
              </a:effectLst>
            </a:endParaRPr>
          </a:p>
          <a:p>
            <a:pPr algn="l" eaLnBrk="1" hangingPunct="1">
              <a:defRPr/>
            </a:pPr>
            <a:r>
              <a:rPr lang="es-ES" sz="1800" b="1" dirty="0" smtClean="0">
                <a:solidFill>
                  <a:srgbClr val="FFFF00"/>
                </a:solidFill>
                <a:effectLst>
                  <a:outerShdw blurRad="38100" dist="38100" dir="2700000" algn="tl">
                    <a:srgbClr val="000000">
                      <a:alpha val="43137"/>
                    </a:srgbClr>
                  </a:outerShdw>
                </a:effectLst>
              </a:rPr>
              <a:t>c) Salarios por enfermedad inculpable</a:t>
            </a:r>
            <a:r>
              <a:rPr lang="es-ES" sz="1800" dirty="0" smtClean="0">
                <a:effectLst>
                  <a:outerShdw blurRad="38100" dist="38100" dir="2700000" algn="tl">
                    <a:srgbClr val="000000">
                      <a:alpha val="43137"/>
                    </a:srgbClr>
                  </a:outerShdw>
                </a:effectLst>
              </a:rPr>
              <a:t>: art. 208 LCT, solo durante el período de actividad, se suspenden al iniciarse el período de receso.</a:t>
            </a:r>
          </a:p>
          <a:p>
            <a:pPr algn="l" eaLnBrk="1" hangingPunct="1">
              <a:defRPr/>
            </a:pPr>
            <a:endParaRPr lang="es-ES" sz="1800" dirty="0">
              <a:effectLst>
                <a:outerShdw blurRad="38100" dist="38100" dir="2700000" algn="tl">
                  <a:srgbClr val="000000">
                    <a:alpha val="43137"/>
                  </a:srgbClr>
                </a:outerShdw>
              </a:effectLst>
            </a:endParaRPr>
          </a:p>
          <a:p>
            <a:pPr algn="l" eaLnBrk="1" hangingPunct="1">
              <a:defRPr/>
            </a:pPr>
            <a:r>
              <a:rPr lang="es-ES" sz="1800" b="1" dirty="0" smtClean="0">
                <a:solidFill>
                  <a:srgbClr val="FFFF00"/>
                </a:solidFill>
                <a:effectLst>
                  <a:outerShdw blurRad="38100" dist="38100" dir="2700000" algn="tl">
                    <a:srgbClr val="000000">
                      <a:alpha val="43137"/>
                    </a:srgbClr>
                  </a:outerShdw>
                </a:effectLst>
              </a:rPr>
              <a:t>d) Accidentes de trabajo. </a:t>
            </a:r>
            <a:r>
              <a:rPr lang="es-ES" sz="1800" dirty="0" smtClean="0">
                <a:effectLst>
                  <a:outerShdw blurRad="38100" dist="38100" dir="2700000" algn="tl">
                    <a:srgbClr val="000000">
                      <a:alpha val="43137"/>
                    </a:srgbClr>
                  </a:outerShdw>
                </a:effectLst>
              </a:rPr>
              <a:t>Durante la temporada, o cuando el trabajador trata de retomar su empleo. Abarca tanto el período de actividad como el período de receso.</a:t>
            </a:r>
          </a:p>
          <a:p>
            <a:pPr algn="l" eaLnBrk="1" hangingPunct="1">
              <a:defRPr/>
            </a:pPr>
            <a:endParaRPr lang="es-ES" sz="1800" dirty="0">
              <a:effectLst>
                <a:outerShdw blurRad="38100" dist="38100" dir="2700000" algn="tl">
                  <a:srgbClr val="000000">
                    <a:alpha val="43137"/>
                  </a:srgbClr>
                </a:outerShdw>
              </a:effectLst>
            </a:endParaRPr>
          </a:p>
          <a:p>
            <a:pPr algn="l" eaLnBrk="1" hangingPunct="1">
              <a:defRPr/>
            </a:pPr>
            <a:r>
              <a:rPr lang="es-ES" sz="1800" b="1" dirty="0" smtClean="0">
                <a:solidFill>
                  <a:srgbClr val="FFFF00"/>
                </a:solidFill>
                <a:effectLst>
                  <a:outerShdw blurRad="38100" dist="38100" dir="2700000" algn="tl">
                    <a:srgbClr val="000000">
                      <a:alpha val="43137"/>
                    </a:srgbClr>
                  </a:outerShdw>
                </a:effectLst>
              </a:rPr>
              <a:t>e) Obra social: </a:t>
            </a:r>
            <a:r>
              <a:rPr lang="es-ES" sz="1800" dirty="0" smtClean="0">
                <a:effectLst>
                  <a:outerShdw blurRad="38100" dist="38100" dir="2700000" algn="tl">
                    <a:srgbClr val="000000">
                      <a:alpha val="43137"/>
                    </a:srgbClr>
                  </a:outerShdw>
                </a:effectLst>
              </a:rPr>
              <a:t>Período de receso, deberá cumplir con las obligaciones a  cargo del empleador y del trabajador.</a:t>
            </a:r>
          </a:p>
          <a:p>
            <a:pPr algn="l" eaLnBrk="1" hangingPunct="1">
              <a:buFontTx/>
              <a:buNone/>
              <a:defRPr/>
            </a:pPr>
            <a:endParaRPr lang="es-ES" sz="1600" dirty="0"/>
          </a:p>
          <a:p>
            <a:pPr algn="l" eaLnBrk="1" hangingPunct="1">
              <a:buFontTx/>
              <a:buNone/>
              <a:defRPr/>
            </a:pPr>
            <a:endParaRPr lang="es-AR"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794020547"/>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706"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dirty="0" smtClean="0">
                <a:solidFill>
                  <a:srgbClr val="00FFFF"/>
                </a:solidFill>
              </a:rPr>
              <a:t>MODALIDADES DEL CONTRATO DE TRABAJO</a:t>
            </a:r>
          </a:p>
        </p:txBody>
      </p:sp>
      <p:sp>
        <p:nvSpPr>
          <p:cNvPr id="840707" name="Rectangle 3"/>
          <p:cNvSpPr>
            <a:spLocks noGrp="1" noChangeArrowheads="1"/>
          </p:cNvSpPr>
          <p:nvPr>
            <p:ph type="subTitle" idx="1"/>
          </p:nvPr>
        </p:nvSpPr>
        <p:spPr>
          <a:xfrm>
            <a:off x="685800" y="1371600"/>
            <a:ext cx="8229600" cy="5486400"/>
          </a:xfrm>
          <a:extLst/>
        </p:spPr>
        <p:txBody>
          <a:bodyPr/>
          <a:lstStyle/>
          <a:p>
            <a:pPr algn="l" eaLnBrk="1" hangingPunct="1">
              <a:defRPr/>
            </a:pPr>
            <a:r>
              <a:rPr lang="en-US" sz="2000" b="1" dirty="0" smtClean="0">
                <a:solidFill>
                  <a:srgbClr val="FFFF00"/>
                </a:solidFill>
                <a:effectLst>
                  <a:outerShdw blurRad="38100" dist="38100" dir="2700000" algn="tl">
                    <a:srgbClr val="000000">
                      <a:alpha val="43137"/>
                    </a:srgbClr>
                  </a:outerShdw>
                </a:effectLst>
              </a:rPr>
              <a:t>CONTRATO DE TEMPORADA</a:t>
            </a:r>
          </a:p>
          <a:p>
            <a:pPr algn="l" eaLnBrk="1" hangingPunct="1">
              <a:defRPr/>
            </a:pPr>
            <a:r>
              <a:rPr lang="es-AR" sz="2000" b="1" dirty="0" smtClean="0">
                <a:solidFill>
                  <a:srgbClr val="00FF00"/>
                </a:solidFill>
                <a:effectLst>
                  <a:outerShdw blurRad="38100" dist="38100" dir="2700000" algn="tl">
                    <a:srgbClr val="000000">
                      <a:alpha val="43137"/>
                    </a:srgbClr>
                  </a:outerShdw>
                </a:effectLst>
              </a:rPr>
              <a:t>SITUACIONES A TENER EN CUENTA</a:t>
            </a:r>
          </a:p>
          <a:p>
            <a:pPr algn="l" eaLnBrk="1" hangingPunct="1">
              <a:defRPr/>
            </a:pPr>
            <a:endParaRPr lang="es-ES" sz="2000" b="1" dirty="0">
              <a:effectLst>
                <a:outerShdw blurRad="38100" dist="38100" dir="2700000" algn="tl">
                  <a:srgbClr val="000000">
                    <a:alpha val="43137"/>
                  </a:srgbClr>
                </a:outerShdw>
              </a:effectLst>
            </a:endParaRPr>
          </a:p>
          <a:p>
            <a:pPr algn="l" eaLnBrk="1" hangingPunct="1">
              <a:defRPr/>
            </a:pPr>
            <a:endParaRPr lang="es-ES" sz="2000" b="1" dirty="0" smtClean="0">
              <a:solidFill>
                <a:srgbClr val="FFFF00"/>
              </a:solidFill>
              <a:effectLst>
                <a:outerShdw blurRad="38100" dist="38100" dir="2700000" algn="tl">
                  <a:srgbClr val="000000">
                    <a:alpha val="43137"/>
                  </a:srgbClr>
                </a:outerShdw>
              </a:effectLst>
            </a:endParaRPr>
          </a:p>
          <a:p>
            <a:pPr algn="l" eaLnBrk="1" hangingPunct="1">
              <a:defRPr/>
            </a:pPr>
            <a:r>
              <a:rPr lang="es-ES" sz="2000" b="1" dirty="0" smtClean="0">
                <a:solidFill>
                  <a:srgbClr val="FFFF00"/>
                </a:solidFill>
                <a:effectLst>
                  <a:outerShdw blurRad="38100" dist="38100" dir="2700000" algn="tl">
                    <a:srgbClr val="000000">
                      <a:alpha val="43137"/>
                    </a:srgbClr>
                  </a:outerShdw>
                </a:effectLst>
              </a:rPr>
              <a:t>a) Antigüedad: </a:t>
            </a:r>
            <a:r>
              <a:rPr lang="es-ES" sz="2000" dirty="0" smtClean="0">
                <a:effectLst>
                  <a:outerShdw blurRad="38100" dist="38100" dir="2700000" algn="tl">
                    <a:srgbClr val="000000">
                      <a:alpha val="43137"/>
                    </a:srgbClr>
                  </a:outerShdw>
                </a:effectLst>
              </a:rPr>
              <a:t>aplicación del art. 18 LCT, es decir que es la que surge del cómputo del tiempo efectivamente trabajado.</a:t>
            </a:r>
          </a:p>
          <a:p>
            <a:pPr algn="l" eaLnBrk="1" hangingPunct="1">
              <a:defRPr/>
            </a:pPr>
            <a:endParaRPr lang="es-ES" sz="2000" dirty="0" smtClean="0">
              <a:effectLst>
                <a:outerShdw blurRad="38100" dist="38100" dir="2700000" algn="tl">
                  <a:srgbClr val="000000">
                    <a:alpha val="43137"/>
                  </a:srgbClr>
                </a:outerShdw>
              </a:effectLst>
            </a:endParaRPr>
          </a:p>
          <a:p>
            <a:pPr algn="l" eaLnBrk="1" hangingPunct="1">
              <a:defRPr/>
            </a:pPr>
            <a:endParaRPr lang="es-ES" sz="2000" b="1" dirty="0" smtClean="0">
              <a:solidFill>
                <a:srgbClr val="FFFF00"/>
              </a:solidFill>
              <a:effectLst>
                <a:outerShdw blurRad="38100" dist="38100" dir="2700000" algn="tl">
                  <a:srgbClr val="000000">
                    <a:alpha val="43137"/>
                  </a:srgbClr>
                </a:outerShdw>
              </a:effectLst>
            </a:endParaRPr>
          </a:p>
          <a:p>
            <a:pPr algn="l" eaLnBrk="1" hangingPunct="1">
              <a:defRPr/>
            </a:pPr>
            <a:r>
              <a:rPr lang="es-ES" sz="2000" b="1" dirty="0" smtClean="0">
                <a:solidFill>
                  <a:srgbClr val="FFFF00"/>
                </a:solidFill>
                <a:effectLst>
                  <a:outerShdw blurRad="38100" dist="38100" dir="2700000" algn="tl">
                    <a:srgbClr val="000000">
                      <a:alpha val="43137"/>
                    </a:srgbClr>
                  </a:outerShdw>
                </a:effectLst>
              </a:rPr>
              <a:t>b) Indemnizaciones</a:t>
            </a:r>
            <a:r>
              <a:rPr lang="es-ES" sz="2000" dirty="0" smtClean="0">
                <a:effectLst>
                  <a:outerShdw blurRad="38100" dist="38100" dir="2700000" algn="tl">
                    <a:srgbClr val="000000">
                      <a:alpha val="43137"/>
                    </a:srgbClr>
                  </a:outerShdw>
                </a:effectLst>
              </a:rPr>
              <a:t>: Art. 97 LCT.</a:t>
            </a:r>
            <a:endParaRPr lang="es-ES" sz="2000" dirty="0">
              <a:effectLst>
                <a:outerShdw blurRad="38100" dist="38100" dir="2700000" algn="tl">
                  <a:srgbClr val="000000">
                    <a:alpha val="43137"/>
                  </a:srgbClr>
                </a:outerShdw>
              </a:effectLst>
            </a:endParaRPr>
          </a:p>
          <a:p>
            <a:pPr algn="l" eaLnBrk="1" hangingPunct="1">
              <a:buFontTx/>
              <a:buNone/>
              <a:defRPr/>
            </a:pPr>
            <a:endParaRPr lang="es-AR" sz="16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4027945482"/>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706"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smtClean="0">
                <a:solidFill>
                  <a:srgbClr val="00FFFF"/>
                </a:solidFill>
              </a:rPr>
              <a:t>MODALIDADES DEL CONTRATO DE TRABAJO</a:t>
            </a:r>
          </a:p>
        </p:txBody>
      </p:sp>
      <p:sp>
        <p:nvSpPr>
          <p:cNvPr id="840707" name="Rectangle 3"/>
          <p:cNvSpPr>
            <a:spLocks noGrp="1" noChangeArrowheads="1"/>
          </p:cNvSpPr>
          <p:nvPr>
            <p:ph type="subTitle" idx="1"/>
          </p:nvPr>
        </p:nvSpPr>
        <p:spPr>
          <a:xfrm>
            <a:off x="685800" y="1371600"/>
            <a:ext cx="8229600" cy="5486400"/>
          </a:xfrm>
          <a:extLst/>
        </p:spPr>
        <p:txBody>
          <a:bodyPr>
            <a:normAutofit/>
          </a:bodyPr>
          <a:lstStyle/>
          <a:p>
            <a:pPr algn="l" eaLnBrk="1" hangingPunct="1">
              <a:defRPr/>
            </a:pPr>
            <a:r>
              <a:rPr lang="en-US" sz="1800" b="1" dirty="0" smtClean="0">
                <a:solidFill>
                  <a:srgbClr val="FFFF00"/>
                </a:solidFill>
                <a:effectLst>
                  <a:outerShdw blurRad="38100" dist="38100" dir="2700000" algn="tl">
                    <a:srgbClr val="000000">
                      <a:alpha val="43137"/>
                    </a:srgbClr>
                  </a:outerShdw>
                </a:effectLst>
              </a:rPr>
              <a:t>CONTRATO DE TEMPORADA</a:t>
            </a:r>
          </a:p>
          <a:p>
            <a:pPr algn="l" eaLnBrk="1" hangingPunct="1">
              <a:defRPr/>
            </a:pPr>
            <a:r>
              <a:rPr lang="es-ES" sz="1800" b="1" dirty="0" smtClean="0">
                <a:solidFill>
                  <a:srgbClr val="00FF00"/>
                </a:solidFill>
                <a:effectLst>
                  <a:outerShdw blurRad="38100" dist="38100" dir="2700000" algn="tl">
                    <a:srgbClr val="000000">
                      <a:alpha val="43137"/>
                    </a:srgbClr>
                  </a:outerShdw>
                </a:effectLst>
              </a:rPr>
              <a:t>EQUIPARACIÓN A LOS CONTRATOS A PLAZO FIJO - PERMANENCIA</a:t>
            </a:r>
            <a:endParaRPr lang="es-AR" sz="1800" b="1" dirty="0" smtClean="0">
              <a:solidFill>
                <a:srgbClr val="00FF00"/>
              </a:solidFill>
              <a:effectLst>
                <a:outerShdw blurRad="38100" dist="38100" dir="2700000" algn="tl">
                  <a:srgbClr val="000000">
                    <a:alpha val="43137"/>
                  </a:srgbClr>
                </a:outerShdw>
              </a:effectLst>
            </a:endParaRPr>
          </a:p>
          <a:p>
            <a:pPr algn="l" eaLnBrk="1" hangingPunct="1">
              <a:defRPr/>
            </a:pPr>
            <a:r>
              <a:rPr lang="es-ES" sz="1800" b="1" dirty="0" smtClean="0">
                <a:solidFill>
                  <a:srgbClr val="00FF00"/>
                </a:solidFill>
                <a:effectLst>
                  <a:outerShdw blurRad="38100" dist="38100" dir="2700000" algn="tl">
                    <a:srgbClr val="000000">
                      <a:alpha val="43137"/>
                    </a:srgbClr>
                  </a:outerShdw>
                </a:effectLst>
              </a:rPr>
              <a:t>EXTINCIÓN</a:t>
            </a:r>
          </a:p>
          <a:p>
            <a:pPr algn="l" eaLnBrk="1" hangingPunct="1">
              <a:defRPr/>
            </a:pPr>
            <a:endParaRPr lang="es-AR" sz="1800" b="1" dirty="0" smtClean="0">
              <a:solidFill>
                <a:srgbClr val="66FFFF"/>
              </a:solidFill>
              <a:effectLst>
                <a:outerShdw blurRad="38100" dist="38100" dir="2700000" algn="tl">
                  <a:srgbClr val="000000">
                    <a:alpha val="43137"/>
                  </a:srgbClr>
                </a:outerShdw>
              </a:effectLst>
            </a:endParaRPr>
          </a:p>
          <a:p>
            <a:pPr algn="l" eaLnBrk="1" hangingPunct="1">
              <a:defRPr/>
            </a:pPr>
            <a:r>
              <a:rPr lang="es-ES" sz="1800" b="1" dirty="0" smtClean="0">
                <a:solidFill>
                  <a:srgbClr val="00FFCC"/>
                </a:solidFill>
                <a:effectLst>
                  <a:outerShdw blurRad="38100" dist="38100" dir="2700000" algn="tl">
                    <a:srgbClr val="000000">
                      <a:alpha val="43137"/>
                    </a:srgbClr>
                  </a:outerShdw>
                </a:effectLst>
              </a:rPr>
              <a:t>Art. 97 -  </a:t>
            </a:r>
            <a:r>
              <a:rPr lang="es-ES" sz="1800" dirty="0" smtClean="0">
                <a:effectLst>
                  <a:outerShdw blurRad="38100" dist="38100" dir="2700000" algn="tl">
                    <a:srgbClr val="000000">
                      <a:alpha val="43137"/>
                    </a:srgbClr>
                  </a:outerShdw>
                </a:effectLst>
              </a:rPr>
              <a:t>El </a:t>
            </a:r>
            <a:r>
              <a:rPr lang="es-ES" sz="1800" b="1" dirty="0" smtClean="0">
                <a:solidFill>
                  <a:srgbClr val="FFFF01"/>
                </a:solidFill>
                <a:effectLst>
                  <a:outerShdw blurRad="38100" dist="38100" dir="2700000" algn="tl">
                    <a:srgbClr val="000000">
                      <a:alpha val="43137"/>
                    </a:srgbClr>
                  </a:outerShdw>
                </a:effectLst>
              </a:rPr>
              <a:t>despido sin causa </a:t>
            </a:r>
            <a:r>
              <a:rPr lang="es-ES" sz="1800" dirty="0" smtClean="0">
                <a:effectLst>
                  <a:outerShdw blurRad="38100" dist="38100" dir="2700000" algn="tl">
                    <a:srgbClr val="000000">
                      <a:alpha val="43137"/>
                    </a:srgbClr>
                  </a:outerShdw>
                </a:effectLst>
              </a:rPr>
              <a:t>del trabajador, pendiente los plazos previstos o previsibles del ciclo o temporada en los que estuviere prestando servicios, </a:t>
            </a:r>
            <a:r>
              <a:rPr lang="es-ES" sz="1800" b="1" dirty="0" smtClean="0">
                <a:solidFill>
                  <a:srgbClr val="FFFF01"/>
                </a:solidFill>
                <a:effectLst>
                  <a:outerShdw blurRad="38100" dist="38100" dir="2700000" algn="tl">
                    <a:srgbClr val="000000">
                      <a:alpha val="43137"/>
                    </a:srgbClr>
                  </a:outerShdw>
                </a:effectLst>
              </a:rPr>
              <a:t>dará lugar al pago de los resarcimientos establecidos en el artículo 95</a:t>
            </a:r>
            <a:r>
              <a:rPr lang="es-ES" sz="1800" dirty="0" smtClean="0">
                <a:effectLst>
                  <a:outerShdw blurRad="38100" dist="38100" dir="2700000" algn="tl">
                    <a:srgbClr val="000000">
                      <a:alpha val="43137"/>
                    </a:srgbClr>
                  </a:outerShdw>
                </a:effectLst>
              </a:rPr>
              <a:t>, primer párrafo, de esta ley.</a:t>
            </a:r>
          </a:p>
          <a:p>
            <a:pPr algn="l" eaLnBrk="1" hangingPunct="1">
              <a:defRPr/>
            </a:pPr>
            <a:endParaRPr lang="es-ES" sz="1800" dirty="0" smtClean="0">
              <a:effectLst>
                <a:outerShdw blurRad="38100" dist="38100" dir="2700000" algn="tl">
                  <a:srgbClr val="000000">
                    <a:alpha val="43137"/>
                  </a:srgbClr>
                </a:outerShdw>
              </a:effectLst>
            </a:endParaRPr>
          </a:p>
          <a:p>
            <a:pPr algn="l" eaLnBrk="1" hangingPunct="1">
              <a:defRPr/>
            </a:pPr>
            <a:r>
              <a:rPr lang="es-ES" sz="1800" dirty="0" smtClean="0">
                <a:effectLst>
                  <a:outerShdw blurRad="38100" dist="38100" dir="2700000" algn="tl">
                    <a:srgbClr val="000000">
                      <a:alpha val="43137"/>
                    </a:srgbClr>
                  </a:outerShdw>
                </a:effectLst>
              </a:rPr>
              <a:t>El trabajador adquiere los derechos que esta ley asigna a los trabajadores permanentes de prestación continua, a partir de su contratación en la primera temporada, si ello respondiera a necesidades también permanentes de la empresa o explotación ejercida, con la modalidad prevista en este Capítulo.</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923072075"/>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706"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smtClean="0">
                <a:solidFill>
                  <a:srgbClr val="00FFFF"/>
                </a:solidFill>
              </a:rPr>
              <a:t>MODALIDADES DEL CONTRATO DE TRABAJO</a:t>
            </a:r>
          </a:p>
        </p:txBody>
      </p:sp>
      <p:sp>
        <p:nvSpPr>
          <p:cNvPr id="840707" name="Rectangle 3"/>
          <p:cNvSpPr>
            <a:spLocks noGrp="1" noChangeArrowheads="1"/>
          </p:cNvSpPr>
          <p:nvPr>
            <p:ph type="subTitle" idx="1"/>
          </p:nvPr>
        </p:nvSpPr>
        <p:spPr>
          <a:xfrm>
            <a:off x="685800" y="1371600"/>
            <a:ext cx="8229600" cy="5486400"/>
          </a:xfrm>
          <a:extLst/>
        </p:spPr>
        <p:txBody>
          <a:bodyPr/>
          <a:lstStyle/>
          <a:p>
            <a:pPr algn="l" eaLnBrk="1" hangingPunct="1">
              <a:defRPr/>
            </a:pPr>
            <a:r>
              <a:rPr lang="en-US" sz="1800" b="1" dirty="0" smtClean="0">
                <a:solidFill>
                  <a:srgbClr val="FFFF00"/>
                </a:solidFill>
                <a:effectLst>
                  <a:outerShdw blurRad="38100" dist="38100" dir="2700000" algn="tl">
                    <a:srgbClr val="000000">
                      <a:alpha val="43137"/>
                    </a:srgbClr>
                  </a:outerShdw>
                </a:effectLst>
              </a:rPr>
              <a:t>CONTRATO DE TEMPORADA</a:t>
            </a:r>
          </a:p>
          <a:p>
            <a:pPr algn="l" eaLnBrk="1" hangingPunct="1">
              <a:defRPr/>
            </a:pPr>
            <a:r>
              <a:rPr lang="es-ES" sz="1800" b="1" dirty="0" smtClean="0">
                <a:solidFill>
                  <a:srgbClr val="00FF00"/>
                </a:solidFill>
                <a:effectLst>
                  <a:outerShdw blurRad="38100" dist="38100" dir="2700000" algn="tl">
                    <a:srgbClr val="000000">
                      <a:alpha val="43137"/>
                    </a:srgbClr>
                  </a:outerShdw>
                </a:effectLst>
              </a:rPr>
              <a:t>EQUIPARACIÓN A LOS CONTRATOS A PLAZO FIJO - PERMANENCIA</a:t>
            </a:r>
            <a:endParaRPr lang="es-AR" sz="1800" b="1" dirty="0" smtClean="0">
              <a:solidFill>
                <a:srgbClr val="00FF00"/>
              </a:solidFill>
              <a:effectLst>
                <a:outerShdw blurRad="38100" dist="38100" dir="2700000" algn="tl">
                  <a:srgbClr val="000000">
                    <a:alpha val="43137"/>
                  </a:srgbClr>
                </a:outerShdw>
              </a:effectLst>
            </a:endParaRPr>
          </a:p>
          <a:p>
            <a:pPr algn="l" eaLnBrk="1" hangingPunct="1">
              <a:defRPr/>
            </a:pPr>
            <a:r>
              <a:rPr lang="es-ES" sz="1800" b="1" dirty="0" smtClean="0">
                <a:solidFill>
                  <a:srgbClr val="00FF00"/>
                </a:solidFill>
                <a:effectLst>
                  <a:outerShdw blurRad="38100" dist="38100" dir="2700000" algn="tl">
                    <a:srgbClr val="000000">
                      <a:alpha val="43137"/>
                    </a:srgbClr>
                  </a:outerShdw>
                </a:effectLst>
              </a:rPr>
              <a:t>EXTINCIÓN</a:t>
            </a:r>
          </a:p>
          <a:p>
            <a:pPr algn="l" eaLnBrk="1" hangingPunct="1">
              <a:defRPr/>
            </a:pPr>
            <a:r>
              <a:rPr lang="es-ES" sz="1600" b="1" dirty="0" smtClean="0">
                <a:solidFill>
                  <a:srgbClr val="00FFCC"/>
                </a:solidFill>
                <a:effectLst>
                  <a:outerShdw blurRad="38100" dist="38100" dir="2700000" algn="tl">
                    <a:srgbClr val="000000">
                      <a:alpha val="43137"/>
                    </a:srgbClr>
                  </a:outerShdw>
                </a:effectLst>
              </a:rPr>
              <a:t>Art. 95 -  </a:t>
            </a:r>
            <a:r>
              <a:rPr lang="es-ES" sz="1600" dirty="0" smtClean="0">
                <a:effectLst>
                  <a:outerShdw blurRad="38100" dist="38100" dir="2700000" algn="tl">
                    <a:srgbClr val="000000">
                      <a:alpha val="43137"/>
                    </a:srgbClr>
                  </a:outerShdw>
                </a:effectLst>
              </a:rPr>
              <a:t>En </a:t>
            </a:r>
            <a:r>
              <a:rPr lang="es-ES" sz="1600" dirty="0">
                <a:effectLst>
                  <a:outerShdw blurRad="38100" dist="38100" dir="2700000" algn="tl">
                    <a:srgbClr val="000000">
                      <a:alpha val="43137"/>
                    </a:srgbClr>
                  </a:outerShdw>
                </a:effectLst>
              </a:rPr>
              <a:t>los contratos </a:t>
            </a:r>
            <a:r>
              <a:rPr lang="es-ES" sz="1600" b="1" dirty="0">
                <a:solidFill>
                  <a:srgbClr val="FFFF00"/>
                </a:solidFill>
                <a:effectLst>
                  <a:outerShdw blurRad="38100" dist="38100" dir="2700000" algn="tl">
                    <a:srgbClr val="000000">
                      <a:alpha val="43137"/>
                    </a:srgbClr>
                  </a:outerShdw>
                </a:effectLst>
              </a:rPr>
              <a:t>a plazo fijo, el despido injustificado dispuesto antes del vencimiento del plazo, dará derecho al trabajador, además de las indemnizaciones que correspondan por extinción del contrato en tales condiciones a la de daños y perjuicios provenientes del derecho común</a:t>
            </a:r>
            <a:r>
              <a:rPr lang="es-ES" sz="1600" dirty="0">
                <a:effectLst>
                  <a:outerShdw blurRad="38100" dist="38100" dir="2700000" algn="tl">
                    <a:srgbClr val="000000">
                      <a:alpha val="43137"/>
                    </a:srgbClr>
                  </a:outerShdw>
                </a:effectLst>
              </a:rPr>
              <a:t>, la que se fijará en función directa de los que justifique haber sufrido quien los alegue o los que, a falta de demostración, fije el juez o tribunal prudencialmente, por la sola ruptura anticipada del contrato.</a:t>
            </a:r>
          </a:p>
          <a:p>
            <a:pPr algn="l" eaLnBrk="1" hangingPunct="1">
              <a:defRPr/>
            </a:pPr>
            <a:endParaRPr lang="es-ES" sz="1600" dirty="0" smtClean="0">
              <a:effectLst>
                <a:outerShdw blurRad="38100" dist="38100" dir="2700000" algn="tl">
                  <a:srgbClr val="000000">
                    <a:alpha val="43137"/>
                  </a:srgbClr>
                </a:outerShdw>
              </a:effectLst>
            </a:endParaRPr>
          </a:p>
          <a:p>
            <a:pPr algn="l" eaLnBrk="1" hangingPunct="1">
              <a:defRPr/>
            </a:pPr>
            <a:r>
              <a:rPr lang="es-ES" sz="1600" dirty="0" smtClean="0">
                <a:effectLst>
                  <a:outerShdw blurRad="38100" dist="38100" dir="2700000" algn="tl">
                    <a:srgbClr val="000000">
                      <a:alpha val="43137"/>
                    </a:srgbClr>
                  </a:outerShdw>
                </a:effectLst>
              </a:rPr>
              <a:t>Cuando </a:t>
            </a:r>
            <a:r>
              <a:rPr lang="es-ES" sz="1600" dirty="0">
                <a:effectLst>
                  <a:outerShdw blurRad="38100" dist="38100" dir="2700000" algn="tl">
                    <a:srgbClr val="000000">
                      <a:alpha val="43137"/>
                    </a:srgbClr>
                  </a:outerShdw>
                </a:effectLst>
              </a:rPr>
              <a:t>la extinción del contrato se produjere mediante preaviso, y estando el contrato íntegramente cumplido, el trabajador recibirá una suma de dinero equivalente a la indemnización prevista en el artículo 250 de esta ley.</a:t>
            </a:r>
          </a:p>
          <a:p>
            <a:pPr algn="l" eaLnBrk="1" hangingPunct="1">
              <a:defRPr/>
            </a:pPr>
            <a:endParaRPr lang="es-ES" sz="1600" dirty="0" smtClean="0">
              <a:effectLst>
                <a:outerShdw blurRad="38100" dist="38100" dir="2700000" algn="tl">
                  <a:srgbClr val="000000">
                    <a:alpha val="43137"/>
                  </a:srgbClr>
                </a:outerShdw>
              </a:effectLst>
            </a:endParaRPr>
          </a:p>
          <a:p>
            <a:pPr algn="l" eaLnBrk="1" hangingPunct="1">
              <a:defRPr/>
            </a:pPr>
            <a:r>
              <a:rPr lang="es-ES" sz="1600" dirty="0" smtClean="0">
                <a:effectLst>
                  <a:outerShdw blurRad="38100" dist="38100" dir="2700000" algn="tl">
                    <a:srgbClr val="000000">
                      <a:alpha val="43137"/>
                    </a:srgbClr>
                  </a:outerShdw>
                </a:effectLst>
              </a:rPr>
              <a:t>En </a:t>
            </a:r>
            <a:r>
              <a:rPr lang="es-ES" sz="1600" dirty="0">
                <a:effectLst>
                  <a:outerShdw blurRad="38100" dist="38100" dir="2700000" algn="tl">
                    <a:srgbClr val="000000">
                      <a:alpha val="43137"/>
                    </a:srgbClr>
                  </a:outerShdw>
                </a:effectLst>
              </a:rPr>
              <a:t>los casos del párrafo primero de este artículo, si el tiempo que faltare para cumplir el plazo del contrato fuese igual o superior al que corresponda al de preaviso, el reconocimiento de la indemnización por daño suplirá al que corresponde por omisión de éste, si el monto reconocido fuese también igual o superior a los salarios del mismo.</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5185225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lstStyle/>
          <a:p>
            <a:r>
              <a:rPr lang="en-US" sz="3200" smtClean="0"/>
              <a:t>SEGURO COLECTIVO DE VIDA OBLIGATORIO</a:t>
            </a:r>
            <a:endParaRPr lang="en-US" sz="3200" b="1"/>
          </a:p>
        </p:txBody>
      </p:sp>
      <p:sp>
        <p:nvSpPr>
          <p:cNvPr id="91139" name="Rectangle 3"/>
          <p:cNvSpPr>
            <a:spLocks noGrp="1" noChangeArrowheads="1"/>
          </p:cNvSpPr>
          <p:nvPr>
            <p:ph type="subTitle" idx="1"/>
          </p:nvPr>
        </p:nvSpPr>
        <p:spPr>
          <a:xfrm>
            <a:off x="381000" y="1295400"/>
            <a:ext cx="8077200" cy="4953000"/>
          </a:xfrm>
        </p:spPr>
        <p:txBody>
          <a:bodyPr>
            <a:normAutofit/>
          </a:bodyPr>
          <a:lstStyle/>
          <a:p>
            <a:pPr algn="l">
              <a:lnSpc>
                <a:spcPct val="90000"/>
              </a:lnSpc>
            </a:pPr>
            <a:r>
              <a:rPr lang="es-AR" sz="2400" b="1" smtClean="0">
                <a:solidFill>
                  <a:srgbClr val="00FFCC"/>
                </a:solidFill>
                <a:effectLst>
                  <a:outerShdw blurRad="38100" dist="38100" dir="2700000" algn="tl">
                    <a:srgbClr val="000000">
                      <a:alpha val="43137"/>
                    </a:srgbClr>
                  </a:outerShdw>
                </a:effectLst>
              </a:rPr>
              <a:t>PARA TENER EN CUENTA</a:t>
            </a:r>
          </a:p>
          <a:p>
            <a:pPr algn="l">
              <a:lnSpc>
                <a:spcPct val="90000"/>
              </a:lnSpc>
            </a:pPr>
            <a:endParaRPr lang="es-AR" sz="2400" b="1">
              <a:solidFill>
                <a:srgbClr val="00FFCC"/>
              </a:solidFill>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
        <p:nvSpPr>
          <p:cNvPr id="3" name="Rectangle 1"/>
          <p:cNvSpPr>
            <a:spLocks noChangeArrowheads="1"/>
          </p:cNvSpPr>
          <p:nvPr/>
        </p:nvSpPr>
        <p:spPr bwMode="auto">
          <a:xfrm>
            <a:off x="1836738" y="37449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AR" altLang="es-AR"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6" name="5 Tabla"/>
          <p:cNvGraphicFramePr>
            <a:graphicFrameLocks noGrp="1"/>
          </p:cNvGraphicFramePr>
          <p:nvPr>
            <p:extLst>
              <p:ext uri="{D42A27DB-BD31-4B8C-83A1-F6EECF244321}">
                <p14:modId xmlns:p14="http://schemas.microsoft.com/office/powerpoint/2010/main" val="2085016827"/>
              </p:ext>
            </p:extLst>
          </p:nvPr>
        </p:nvGraphicFramePr>
        <p:xfrm>
          <a:off x="230761" y="1888300"/>
          <a:ext cx="8244372" cy="4191000"/>
        </p:xfrm>
        <a:graphic>
          <a:graphicData uri="http://schemas.openxmlformats.org/drawingml/2006/table">
            <a:tbl>
              <a:tblPr firstRow="1" firstCol="1" bandRow="1">
                <a:tableStyleId>{5C22544A-7EE6-4342-B048-85BDC9FD1C3A}</a:tableStyleId>
              </a:tblPr>
              <a:tblGrid>
                <a:gridCol w="8244372"/>
              </a:tblGrid>
              <a:tr h="4038599">
                <a:tc>
                  <a:txBody>
                    <a:bodyPr/>
                    <a:lstStyle/>
                    <a:p>
                      <a:pPr>
                        <a:spcAft>
                          <a:spcPts val="0"/>
                        </a:spcAft>
                      </a:pPr>
                      <a:r>
                        <a:rPr lang="es-ES" sz="2000">
                          <a:solidFill>
                            <a:srgbClr val="00FFCC"/>
                          </a:solidFill>
                          <a:effectLst>
                            <a:outerShdw blurRad="38100" dist="38100" dir="2700000" algn="tl">
                              <a:srgbClr val="000000">
                                <a:alpha val="43137"/>
                              </a:srgbClr>
                            </a:outerShdw>
                          </a:effectLst>
                        </a:rPr>
                        <a:t>Tener en cuenta</a:t>
                      </a:r>
                      <a:endParaRPr lang="es-AR" sz="2000">
                        <a:solidFill>
                          <a:srgbClr val="00FFCC"/>
                        </a:solidFill>
                        <a:effectLst>
                          <a:outerShdw blurRad="38100" dist="38100" dir="2700000" algn="tl">
                            <a:srgbClr val="000000">
                              <a:alpha val="43137"/>
                            </a:srgbClr>
                          </a:outerShdw>
                        </a:effectLst>
                      </a:endParaRPr>
                    </a:p>
                    <a:p>
                      <a:pPr>
                        <a:spcAft>
                          <a:spcPts val="0"/>
                        </a:spcAft>
                      </a:pPr>
                      <a:r>
                        <a:rPr lang="es-ES" sz="2000">
                          <a:solidFill>
                            <a:srgbClr val="FFFF00"/>
                          </a:solidFill>
                          <a:effectLst>
                            <a:outerShdw blurRad="38100" dist="38100" dir="2700000" algn="tl">
                              <a:srgbClr val="000000">
                                <a:alpha val="43137"/>
                              </a:srgbClr>
                            </a:outerShdw>
                          </a:effectLst>
                        </a:rPr>
                        <a:t>Pago de prima sin contratar seguro: </a:t>
                      </a:r>
                      <a:r>
                        <a:rPr lang="es-ES" sz="2000" b="0">
                          <a:effectLst>
                            <a:outerShdw blurRad="38100" dist="38100" dir="2700000" algn="tl">
                              <a:srgbClr val="000000">
                                <a:alpha val="43137"/>
                              </a:srgbClr>
                            </a:outerShdw>
                          </a:effectLst>
                        </a:rPr>
                        <a:t>Si el empleador ingresara el monto del premio en la AFIP, sin haber contratado una póliza con una aseguradora o la relación aseguradora-CUIT sea errónea o esté fuera de vigencia, no implicará cobertura automática en dicho seguro. </a:t>
                      </a:r>
                      <a:endParaRPr lang="es-AR" sz="2000" b="0">
                        <a:effectLst>
                          <a:outerShdw blurRad="38100" dist="38100" dir="2700000" algn="tl">
                            <a:srgbClr val="000000">
                              <a:alpha val="43137"/>
                            </a:srgbClr>
                          </a:outerShdw>
                        </a:effectLst>
                      </a:endParaRPr>
                    </a:p>
                    <a:p>
                      <a:pPr>
                        <a:spcAft>
                          <a:spcPts val="0"/>
                        </a:spcAft>
                      </a:pPr>
                      <a:r>
                        <a:rPr lang="es-ES" sz="2000" b="0">
                          <a:effectLst>
                            <a:outerShdw blurRad="38100" dist="38100" dir="2700000" algn="tl">
                              <a:srgbClr val="000000">
                                <a:alpha val="43137"/>
                              </a:srgbClr>
                            </a:outerShdw>
                          </a:effectLst>
                        </a:rPr>
                        <a:t>En dichos supuestos la AFIP direccionará los montos y la información a la SSN.</a:t>
                      </a:r>
                      <a:endParaRPr lang="es-AR" sz="2000" b="0">
                        <a:effectLst>
                          <a:outerShdw blurRad="38100" dist="38100" dir="2700000" algn="tl">
                            <a:srgbClr val="000000">
                              <a:alpha val="43137"/>
                            </a:srgbClr>
                          </a:outerShdw>
                        </a:effectLst>
                      </a:endParaRPr>
                    </a:p>
                    <a:p>
                      <a:pPr>
                        <a:spcAft>
                          <a:spcPts val="0"/>
                        </a:spcAft>
                      </a:pPr>
                      <a:r>
                        <a:rPr lang="es-ES" sz="2000">
                          <a:effectLst>
                            <a:outerShdw blurRad="38100" dist="38100" dir="2700000" algn="tl">
                              <a:srgbClr val="000000">
                                <a:alpha val="43137"/>
                              </a:srgbClr>
                            </a:outerShdw>
                          </a:effectLst>
                        </a:rPr>
                        <a:t> </a:t>
                      </a:r>
                      <a:endParaRPr lang="es-AR" sz="2000">
                        <a:effectLst>
                          <a:outerShdw blurRad="38100" dist="38100" dir="2700000" algn="tl">
                            <a:srgbClr val="000000">
                              <a:alpha val="43137"/>
                            </a:srgbClr>
                          </a:outerShdw>
                        </a:effectLst>
                      </a:endParaRPr>
                    </a:p>
                    <a:p>
                      <a:pPr>
                        <a:lnSpc>
                          <a:spcPct val="115000"/>
                        </a:lnSpc>
                        <a:spcAft>
                          <a:spcPts val="0"/>
                        </a:spcAft>
                      </a:pPr>
                      <a:r>
                        <a:rPr lang="es-AR" sz="2000">
                          <a:solidFill>
                            <a:srgbClr val="FFFF00"/>
                          </a:solidFill>
                          <a:effectLst>
                            <a:outerShdw blurRad="38100" dist="38100" dir="2700000" algn="tl">
                              <a:srgbClr val="000000">
                                <a:alpha val="43137"/>
                              </a:srgbClr>
                            </a:outerShdw>
                          </a:effectLst>
                        </a:rPr>
                        <a:t>Trabajador que ingresa a trabajar ya comenzado el mes:</a:t>
                      </a:r>
                      <a:r>
                        <a:rPr lang="es-ES" sz="2000">
                          <a:solidFill>
                            <a:srgbClr val="FFFF00"/>
                          </a:solidFill>
                          <a:effectLst>
                            <a:outerShdw blurRad="38100" dist="38100" dir="2700000" algn="tl">
                              <a:srgbClr val="000000">
                                <a:alpha val="43137"/>
                              </a:srgbClr>
                            </a:outerShdw>
                          </a:effectLst>
                        </a:rPr>
                        <a:t> </a:t>
                      </a:r>
                      <a:r>
                        <a:rPr lang="es-ES" sz="2000" b="0">
                          <a:effectLst>
                            <a:outerShdw blurRad="38100" dist="38100" dir="2700000" algn="tl">
                              <a:srgbClr val="000000">
                                <a:alpha val="43137"/>
                              </a:srgbClr>
                            </a:outerShdw>
                          </a:effectLst>
                        </a:rPr>
                        <a:t>El pago de la prima es un concepto mensual y no se prorratea de acuerdo con el tiempo trabajado por el asegurado. Por tal motivo, es indiferente si el trabajador ingresó a trabajar al inicio del mes o a mitad de mes, de esta manera la prima será siempre de $ 6,833 mensual por trabajador.</a:t>
                      </a:r>
                      <a:endParaRPr lang="es-AR" sz="2000" b="0">
                        <a:effectLst>
                          <a:outerShdw blurRad="38100" dist="38100" dir="2700000" algn="tl">
                            <a:srgbClr val="000000">
                              <a:alpha val="43137"/>
                            </a:srgbClr>
                          </a:outerShdw>
                        </a:effectLst>
                        <a:latin typeface="Calibri"/>
                        <a:ea typeface="Calibri"/>
                        <a:cs typeface="Times New Roman"/>
                      </a:endParaRPr>
                    </a:p>
                  </a:txBody>
                  <a:tcPr marL="68580" marR="68580" marT="0" marB="0"/>
                </a:tc>
              </a:tr>
            </a:tbl>
          </a:graphicData>
        </a:graphic>
      </p:graphicFrame>
      <p:sp>
        <p:nvSpPr>
          <p:cNvPr id="7" name="Rectangle 1"/>
          <p:cNvSpPr>
            <a:spLocks noChangeArrowheads="1"/>
          </p:cNvSpPr>
          <p:nvPr/>
        </p:nvSpPr>
        <p:spPr bwMode="auto">
          <a:xfrm>
            <a:off x="1720850" y="32416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AR" altLang="es-AR"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
            </a:r>
            <a:br>
              <a:rPr kumimoji="0" lang="es-AR" altLang="es-AR"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br>
            <a:r>
              <a:rPr kumimoji="0" lang="es-AR" altLang="es-AR"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
            </a:r>
            <a:br>
              <a:rPr kumimoji="0" lang="es-AR" altLang="es-AR"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br>
            <a:endParaRPr kumimoji="0" lang="es-AR" altLang="es-A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646661755"/>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706"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smtClean="0">
                <a:solidFill>
                  <a:srgbClr val="00FFFF"/>
                </a:solidFill>
              </a:rPr>
              <a:t>MODALIDADES DEL CONTRATO DE TRABAJO</a:t>
            </a:r>
          </a:p>
        </p:txBody>
      </p:sp>
      <p:sp>
        <p:nvSpPr>
          <p:cNvPr id="840707" name="Rectangle 3"/>
          <p:cNvSpPr>
            <a:spLocks noGrp="1" noChangeArrowheads="1"/>
          </p:cNvSpPr>
          <p:nvPr>
            <p:ph type="subTitle" idx="1"/>
          </p:nvPr>
        </p:nvSpPr>
        <p:spPr>
          <a:xfrm>
            <a:off x="533400" y="1371600"/>
            <a:ext cx="8382000" cy="5486400"/>
          </a:xfrm>
          <a:extLst/>
        </p:spPr>
        <p:txBody>
          <a:bodyPr/>
          <a:lstStyle/>
          <a:p>
            <a:pPr algn="l" eaLnBrk="1" hangingPunct="1">
              <a:defRPr/>
            </a:pPr>
            <a:r>
              <a:rPr lang="en-US" sz="1800" b="1" dirty="0" smtClean="0">
                <a:solidFill>
                  <a:srgbClr val="FFFF00"/>
                </a:solidFill>
                <a:effectLst>
                  <a:outerShdw blurRad="38100" dist="38100" dir="2700000" algn="tl">
                    <a:srgbClr val="000000">
                      <a:alpha val="43137"/>
                    </a:srgbClr>
                  </a:outerShdw>
                </a:effectLst>
              </a:rPr>
              <a:t>CONTRATO DE TEMPORADA</a:t>
            </a:r>
          </a:p>
          <a:p>
            <a:pPr algn="l" eaLnBrk="1" hangingPunct="1">
              <a:defRPr/>
            </a:pPr>
            <a:r>
              <a:rPr lang="es-ES" sz="1800" b="1" dirty="0" smtClean="0">
                <a:solidFill>
                  <a:srgbClr val="00FF00"/>
                </a:solidFill>
                <a:effectLst>
                  <a:outerShdw blurRad="38100" dist="38100" dir="2700000" algn="tl">
                    <a:srgbClr val="000000">
                      <a:alpha val="43137"/>
                    </a:srgbClr>
                  </a:outerShdw>
                </a:effectLst>
              </a:rPr>
              <a:t>EQUIPARACIÓN A LOS CONTRATOS A PLAZO FIJO - PERMANENCIA</a:t>
            </a:r>
            <a:endParaRPr lang="es-AR" sz="1800" b="1" dirty="0" smtClean="0">
              <a:solidFill>
                <a:srgbClr val="00FF00"/>
              </a:solidFill>
              <a:effectLst>
                <a:outerShdw blurRad="38100" dist="38100" dir="2700000" algn="tl">
                  <a:srgbClr val="000000">
                    <a:alpha val="43137"/>
                  </a:srgbClr>
                </a:outerShdw>
              </a:effectLst>
            </a:endParaRPr>
          </a:p>
          <a:p>
            <a:pPr algn="l" eaLnBrk="1" hangingPunct="1">
              <a:defRPr/>
            </a:pPr>
            <a:r>
              <a:rPr lang="es-ES" sz="1800" b="1" dirty="0" smtClean="0">
                <a:solidFill>
                  <a:srgbClr val="00FF00"/>
                </a:solidFill>
                <a:effectLst>
                  <a:outerShdw blurRad="38100" dist="38100" dir="2700000" algn="tl">
                    <a:srgbClr val="000000">
                      <a:alpha val="43137"/>
                    </a:srgbClr>
                  </a:outerShdw>
                </a:effectLst>
              </a:rPr>
              <a:t>EXTINCIÓN</a:t>
            </a:r>
          </a:p>
          <a:p>
            <a:pPr algn="l" eaLnBrk="1" hangingPunct="1">
              <a:defRPr/>
            </a:pPr>
            <a:endParaRPr lang="es-AR" sz="1800" b="1" dirty="0" smtClean="0">
              <a:solidFill>
                <a:srgbClr val="66FFFF"/>
              </a:solidFill>
              <a:effectLst>
                <a:outerShdw blurRad="38100" dist="38100" dir="2700000" algn="tl">
                  <a:srgbClr val="000000">
                    <a:alpha val="43137"/>
                  </a:srgbClr>
                </a:outerShdw>
              </a:effectLst>
            </a:endParaRPr>
          </a:p>
          <a:p>
            <a:pPr algn="l" eaLnBrk="1" hangingPunct="1">
              <a:defRPr/>
            </a:pPr>
            <a:r>
              <a:rPr lang="es-ES" sz="1800" b="1" dirty="0" smtClean="0">
                <a:solidFill>
                  <a:srgbClr val="00FFCC"/>
                </a:solidFill>
                <a:effectLst>
                  <a:outerShdw blurRad="38100" dist="38100" dir="2700000" algn="tl">
                    <a:srgbClr val="000000">
                      <a:alpha val="43137"/>
                    </a:srgbClr>
                  </a:outerShdw>
                </a:effectLst>
              </a:rPr>
              <a:t>Art</a:t>
            </a:r>
            <a:r>
              <a:rPr lang="es-ES" sz="1800" b="1" dirty="0">
                <a:solidFill>
                  <a:srgbClr val="00FFCC"/>
                </a:solidFill>
                <a:effectLst>
                  <a:outerShdw blurRad="38100" dist="38100" dir="2700000" algn="tl">
                    <a:srgbClr val="000000">
                      <a:alpha val="43137"/>
                    </a:srgbClr>
                  </a:outerShdw>
                </a:effectLst>
              </a:rPr>
              <a:t>. 250 </a:t>
            </a:r>
            <a:r>
              <a:rPr lang="es-ES" sz="1800" dirty="0">
                <a:solidFill>
                  <a:srgbClr val="00FFCC"/>
                </a:solidFill>
                <a:effectLst>
                  <a:outerShdw blurRad="38100" dist="38100" dir="2700000" algn="tl">
                    <a:srgbClr val="000000">
                      <a:alpha val="43137"/>
                    </a:srgbClr>
                  </a:outerShdw>
                </a:effectLst>
              </a:rPr>
              <a:t>- </a:t>
            </a:r>
            <a:r>
              <a:rPr lang="es-ES" sz="1800" dirty="0" smtClean="0">
                <a:effectLst>
                  <a:outerShdw blurRad="38100" dist="38100" dir="2700000" algn="tl">
                    <a:srgbClr val="000000">
                      <a:alpha val="43137"/>
                    </a:srgbClr>
                  </a:outerShdw>
                </a:effectLst>
              </a:rPr>
              <a:t>Cuando </a:t>
            </a:r>
            <a:r>
              <a:rPr lang="es-ES" sz="1800" dirty="0">
                <a:effectLst>
                  <a:outerShdw blurRad="38100" dist="38100" dir="2700000" algn="tl">
                    <a:srgbClr val="000000">
                      <a:alpha val="43137"/>
                    </a:srgbClr>
                  </a:outerShdw>
                </a:effectLst>
              </a:rPr>
              <a:t>la extinción del contrato se produjera </a:t>
            </a:r>
            <a:r>
              <a:rPr lang="es-ES" sz="1800" b="1" dirty="0">
                <a:solidFill>
                  <a:srgbClr val="FFFF00"/>
                </a:solidFill>
                <a:effectLst>
                  <a:outerShdw blurRad="38100" dist="38100" dir="2700000" algn="tl">
                    <a:srgbClr val="000000">
                      <a:alpha val="43137"/>
                    </a:srgbClr>
                  </a:outerShdw>
                </a:effectLst>
              </a:rPr>
              <a:t>por vencimiento del plazo asignado al mismo, mediando preaviso y estando el c</a:t>
            </a:r>
            <a:r>
              <a:rPr lang="es-ES" sz="1800" b="1" dirty="0" smtClean="0">
                <a:solidFill>
                  <a:srgbClr val="FFFF00"/>
                </a:solidFill>
                <a:effectLst>
                  <a:outerShdw blurRad="38100" dist="38100" dir="2700000" algn="tl">
                    <a:srgbClr val="000000">
                      <a:alpha val="43137"/>
                    </a:srgbClr>
                  </a:outerShdw>
                </a:effectLst>
              </a:rPr>
              <a:t>ontrato</a:t>
            </a:r>
            <a:r>
              <a:rPr lang="es-ES" sz="1800" b="1" dirty="0">
                <a:solidFill>
                  <a:srgbClr val="FFFF00"/>
                </a:solidFill>
                <a:effectLst>
                  <a:outerShdw blurRad="38100" dist="38100" dir="2700000" algn="tl">
                    <a:srgbClr val="000000">
                      <a:alpha val="43137"/>
                    </a:srgbClr>
                  </a:outerShdw>
                </a:effectLst>
              </a:rPr>
              <a:t> íntegramente cumplido, se estará a lo dispuesto en el artículo 95</a:t>
            </a:r>
            <a:r>
              <a:rPr lang="es-ES" sz="1800" dirty="0">
                <a:effectLst>
                  <a:outerShdw blurRad="38100" dist="38100" dir="2700000" algn="tl">
                    <a:srgbClr val="000000">
                      <a:alpha val="43137"/>
                    </a:srgbClr>
                  </a:outerShdw>
                </a:effectLst>
              </a:rPr>
              <a:t>, segundo párrafo de esta ley, siendo el trabajador acreedor a la indemnización prevista en el artículo 247, siempre que el tiempo del contrato no haya sido inferior a 1 (un) año.</a:t>
            </a:r>
          </a:p>
          <a:p>
            <a:pPr algn="l" eaLnBrk="1" hangingPunct="1">
              <a:defRPr/>
            </a:pPr>
            <a:endParaRPr lang="es-ES" sz="1600" dirty="0">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604325162"/>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706"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smtClean="0">
                <a:solidFill>
                  <a:srgbClr val="00FFFF"/>
                </a:solidFill>
              </a:rPr>
              <a:t>MODALIDADES DEL CONTRATO DE TRABAJO</a:t>
            </a:r>
          </a:p>
        </p:txBody>
      </p:sp>
      <p:sp>
        <p:nvSpPr>
          <p:cNvPr id="840707" name="Rectangle 3"/>
          <p:cNvSpPr>
            <a:spLocks noGrp="1" noChangeArrowheads="1"/>
          </p:cNvSpPr>
          <p:nvPr>
            <p:ph type="subTitle" idx="1"/>
          </p:nvPr>
        </p:nvSpPr>
        <p:spPr>
          <a:xfrm>
            <a:off x="685800" y="1371600"/>
            <a:ext cx="8229600" cy="5486400"/>
          </a:xfrm>
          <a:extLst/>
        </p:spPr>
        <p:txBody>
          <a:bodyPr>
            <a:normAutofit/>
          </a:bodyPr>
          <a:lstStyle/>
          <a:p>
            <a:pPr algn="l" eaLnBrk="1" hangingPunct="1">
              <a:defRPr/>
            </a:pPr>
            <a:r>
              <a:rPr lang="en-US" sz="1800" b="1" dirty="0" smtClean="0">
                <a:solidFill>
                  <a:srgbClr val="FFFF00"/>
                </a:solidFill>
                <a:effectLst>
                  <a:outerShdw blurRad="38100" dist="38100" dir="2700000" algn="tl">
                    <a:srgbClr val="000000">
                      <a:alpha val="43137"/>
                    </a:srgbClr>
                  </a:outerShdw>
                </a:effectLst>
              </a:rPr>
              <a:t>CONTRATO DE TEMPORADA</a:t>
            </a:r>
          </a:p>
          <a:p>
            <a:pPr algn="l" eaLnBrk="1" hangingPunct="1">
              <a:defRPr/>
            </a:pPr>
            <a:r>
              <a:rPr lang="es-ES" sz="1800" b="1" dirty="0" smtClean="0">
                <a:solidFill>
                  <a:srgbClr val="00FF00"/>
                </a:solidFill>
                <a:effectLst>
                  <a:outerShdw blurRad="38100" dist="38100" dir="2700000" algn="tl">
                    <a:srgbClr val="000000">
                      <a:alpha val="43137"/>
                    </a:srgbClr>
                  </a:outerShdw>
                </a:effectLst>
              </a:rPr>
              <a:t>COMPORTAMIENTO DE LAS PARTES A LA EPOCA DE REINICIACION DEL TRABAJO. RESPONSABILIDAD</a:t>
            </a:r>
            <a:endParaRPr lang="es-AR" sz="1800" b="1" dirty="0" smtClean="0">
              <a:solidFill>
                <a:srgbClr val="00FF00"/>
              </a:solidFill>
              <a:effectLst>
                <a:outerShdw blurRad="38100" dist="38100" dir="2700000" algn="tl">
                  <a:srgbClr val="000000">
                    <a:alpha val="43137"/>
                  </a:srgbClr>
                </a:outerShdw>
              </a:effectLst>
            </a:endParaRPr>
          </a:p>
          <a:p>
            <a:pPr algn="l" eaLnBrk="1" hangingPunct="1">
              <a:defRPr/>
            </a:pPr>
            <a:endParaRPr lang="es-AR" sz="1800" b="1" dirty="0" smtClean="0">
              <a:solidFill>
                <a:srgbClr val="66FFFF"/>
              </a:solidFill>
              <a:effectLst>
                <a:outerShdw blurRad="38100" dist="38100" dir="2700000" algn="tl">
                  <a:srgbClr val="000000">
                    <a:alpha val="43137"/>
                  </a:srgbClr>
                </a:outerShdw>
              </a:effectLst>
            </a:endParaRPr>
          </a:p>
          <a:p>
            <a:pPr algn="l" eaLnBrk="1" hangingPunct="1">
              <a:defRPr/>
            </a:pPr>
            <a:r>
              <a:rPr lang="es-ES" sz="1800" b="1" dirty="0" smtClean="0">
                <a:solidFill>
                  <a:srgbClr val="00FFCC"/>
                </a:solidFill>
                <a:effectLst>
                  <a:outerShdw blurRad="38100" dist="38100" dir="2700000" algn="tl">
                    <a:srgbClr val="000000">
                      <a:alpha val="43137"/>
                    </a:srgbClr>
                  </a:outerShdw>
                </a:effectLst>
              </a:rPr>
              <a:t>Art. 98 -  </a:t>
            </a:r>
            <a:r>
              <a:rPr lang="es-ES" sz="1800" b="1" dirty="0" smtClean="0">
                <a:solidFill>
                  <a:srgbClr val="FFFF00"/>
                </a:solidFill>
                <a:effectLst>
                  <a:outerShdw blurRad="38100" dist="38100" dir="2700000" algn="tl">
                    <a:srgbClr val="000000">
                      <a:alpha val="43137"/>
                    </a:srgbClr>
                  </a:outerShdw>
                </a:effectLst>
              </a:rPr>
              <a:t>Con una antelación no menor a 30 (treinta) días respecto del inicio de cada temporada, el empleador deberá notificar </a:t>
            </a:r>
            <a:r>
              <a:rPr lang="es-ES" sz="1800" dirty="0" smtClean="0">
                <a:effectLst>
                  <a:outerShdw blurRad="38100" dist="38100" dir="2700000" algn="tl">
                    <a:srgbClr val="000000">
                      <a:alpha val="43137"/>
                    </a:srgbClr>
                  </a:outerShdw>
                </a:effectLst>
              </a:rPr>
              <a:t>en forma personal o por medios públicos idóneos a los trabajadores de su voluntad de reiterar la relación o contrato en los términos del ciclo anterior. </a:t>
            </a:r>
          </a:p>
          <a:p>
            <a:pPr algn="l" eaLnBrk="1" hangingPunct="1">
              <a:defRPr/>
            </a:pPr>
            <a:endParaRPr lang="es-ES" sz="1800" dirty="0" smtClean="0">
              <a:effectLst>
                <a:outerShdw blurRad="38100" dist="38100" dir="2700000" algn="tl">
                  <a:srgbClr val="000000">
                    <a:alpha val="43137"/>
                  </a:srgbClr>
                </a:outerShdw>
              </a:effectLst>
            </a:endParaRPr>
          </a:p>
          <a:p>
            <a:pPr algn="l" eaLnBrk="1" hangingPunct="1">
              <a:defRPr/>
            </a:pPr>
            <a:r>
              <a:rPr lang="es-ES" sz="1800" b="1" dirty="0" smtClean="0">
                <a:solidFill>
                  <a:srgbClr val="FFFF00"/>
                </a:solidFill>
                <a:effectLst>
                  <a:outerShdw blurRad="38100" dist="38100" dir="2700000" algn="tl">
                    <a:srgbClr val="000000">
                      <a:alpha val="43137"/>
                    </a:srgbClr>
                  </a:outerShdw>
                </a:effectLst>
              </a:rPr>
              <a:t>El trabajador deberá manifestar su decisión de continuar o no la relación laboral en un plazo de 5 (cinco) </a:t>
            </a:r>
            <a:r>
              <a:rPr lang="es-ES" sz="1800" dirty="0" smtClean="0">
                <a:effectLst>
                  <a:outerShdw blurRad="38100" dist="38100" dir="2700000" algn="tl">
                    <a:srgbClr val="000000">
                      <a:alpha val="43137"/>
                    </a:srgbClr>
                  </a:outerShdw>
                </a:effectLst>
              </a:rPr>
              <a:t>días de notificado, sea por escrito o presentándose ante el empleador. </a:t>
            </a:r>
          </a:p>
          <a:p>
            <a:pPr algn="l" eaLnBrk="1" hangingPunct="1">
              <a:defRPr/>
            </a:pPr>
            <a:endParaRPr lang="es-ES" sz="1800" dirty="0" smtClean="0">
              <a:effectLst>
                <a:outerShdw blurRad="38100" dist="38100" dir="2700000" algn="tl">
                  <a:srgbClr val="000000">
                    <a:alpha val="43137"/>
                  </a:srgbClr>
                </a:outerShdw>
              </a:effectLst>
            </a:endParaRPr>
          </a:p>
          <a:p>
            <a:pPr algn="l" eaLnBrk="1" hangingPunct="1">
              <a:defRPr/>
            </a:pPr>
            <a:r>
              <a:rPr lang="es-ES" sz="1800" dirty="0" smtClean="0">
                <a:effectLst>
                  <a:outerShdw blurRad="38100" dist="38100" dir="2700000" algn="tl">
                    <a:srgbClr val="000000">
                      <a:alpha val="43137"/>
                    </a:srgbClr>
                  </a:outerShdw>
                </a:effectLst>
              </a:rPr>
              <a:t>En caso que el empleador no cursara la notificación a que se hace referencia en el párrafo anterior, se considerará que rescinde unilateralmente el contrato y, por lo tanto, responderá por las consecuencias de la extinción del mismo.</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4262293320"/>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706"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smtClean="0">
                <a:solidFill>
                  <a:srgbClr val="00FFFF"/>
                </a:solidFill>
              </a:rPr>
              <a:t>MODALIDADES DEL CONTRATO DE TRABAJO</a:t>
            </a:r>
          </a:p>
        </p:txBody>
      </p:sp>
      <p:sp>
        <p:nvSpPr>
          <p:cNvPr id="840707" name="Rectangle 3"/>
          <p:cNvSpPr>
            <a:spLocks noGrp="1" noChangeArrowheads="1"/>
          </p:cNvSpPr>
          <p:nvPr>
            <p:ph type="subTitle" idx="1"/>
          </p:nvPr>
        </p:nvSpPr>
        <p:spPr>
          <a:xfrm>
            <a:off x="685800" y="1371600"/>
            <a:ext cx="8229600" cy="5486400"/>
          </a:xfrm>
          <a:extLst/>
        </p:spPr>
        <p:txBody>
          <a:bodyPr>
            <a:normAutofit/>
          </a:bodyPr>
          <a:lstStyle/>
          <a:p>
            <a:pPr algn="l" eaLnBrk="1" hangingPunct="1">
              <a:defRPr/>
            </a:pPr>
            <a:r>
              <a:rPr lang="en-US" sz="1800" b="1" dirty="0" smtClean="0">
                <a:solidFill>
                  <a:srgbClr val="FFFF00"/>
                </a:solidFill>
                <a:effectLst>
                  <a:outerShdw blurRad="38100" dist="38100" dir="2700000" algn="tl">
                    <a:srgbClr val="000000">
                      <a:alpha val="43137"/>
                    </a:srgbClr>
                  </a:outerShdw>
                </a:effectLst>
              </a:rPr>
              <a:t>CONTRATO DE TEMPORADA</a:t>
            </a:r>
          </a:p>
          <a:p>
            <a:pPr algn="l" eaLnBrk="1" hangingPunct="1">
              <a:defRPr/>
            </a:pPr>
            <a:r>
              <a:rPr lang="es-ES" sz="1800" b="1" dirty="0" smtClean="0">
                <a:solidFill>
                  <a:srgbClr val="00FF00"/>
                </a:solidFill>
                <a:effectLst>
                  <a:outerShdw blurRad="38100" dist="38100" dir="2700000" algn="tl">
                    <a:srgbClr val="000000">
                      <a:alpha val="43137"/>
                    </a:srgbClr>
                  </a:outerShdw>
                </a:effectLst>
              </a:rPr>
              <a:t>COMPORTAMIENTO DE LAS PARTES A LA EPOCA DE REINICIACION DEL TRABAJO. RESPONSABILIDAD</a:t>
            </a:r>
            <a:endParaRPr lang="es-AR" sz="1800" b="1" dirty="0" smtClean="0">
              <a:solidFill>
                <a:srgbClr val="00FF00"/>
              </a:solidFill>
              <a:effectLst>
                <a:outerShdw blurRad="38100" dist="38100" dir="2700000" algn="tl">
                  <a:srgbClr val="000000">
                    <a:alpha val="43137"/>
                  </a:srgbClr>
                </a:outerShdw>
              </a:effectLst>
            </a:endParaRPr>
          </a:p>
          <a:p>
            <a:pPr algn="l" eaLnBrk="1" hangingPunct="1">
              <a:defRPr/>
            </a:pPr>
            <a:r>
              <a:rPr lang="es-ES" sz="1800" b="1" dirty="0" smtClean="0">
                <a:solidFill>
                  <a:srgbClr val="FFFF00"/>
                </a:solidFill>
                <a:effectLst>
                  <a:outerShdw blurRad="38100" dist="38100" dir="2700000" algn="tl">
                    <a:srgbClr val="000000">
                      <a:alpha val="43137"/>
                    </a:srgbClr>
                  </a:outerShdw>
                </a:effectLst>
              </a:rPr>
              <a:t>Notificación:</a:t>
            </a:r>
            <a:endParaRPr lang="es-ES" sz="1800" dirty="0" smtClean="0">
              <a:solidFill>
                <a:srgbClr val="FFFF00"/>
              </a:solidFill>
              <a:effectLst>
                <a:outerShdw blurRad="38100" dist="38100" dir="2700000" algn="tl">
                  <a:srgbClr val="000000">
                    <a:alpha val="43137"/>
                  </a:srgbClr>
                </a:outerShdw>
              </a:effectLst>
            </a:endParaRPr>
          </a:p>
          <a:p>
            <a:pPr algn="l" eaLnBrk="1" hangingPunct="1">
              <a:defRPr/>
            </a:pPr>
            <a:r>
              <a:rPr lang="es-ES" sz="1800" dirty="0" smtClean="0">
                <a:effectLst>
                  <a:outerShdw blurRad="38100" dist="38100" dir="2700000" algn="tl">
                    <a:srgbClr val="000000">
                      <a:alpha val="43137"/>
                    </a:srgbClr>
                  </a:outerShdw>
                </a:effectLst>
              </a:rPr>
              <a:t>En forma personal o por otros medios </a:t>
            </a:r>
            <a:r>
              <a:rPr lang="es-ES" sz="1800" dirty="0" err="1" smtClean="0">
                <a:effectLst>
                  <a:outerShdw blurRad="38100" dist="38100" dir="2700000" algn="tl">
                    <a:srgbClr val="000000">
                      <a:alpha val="43137"/>
                    </a:srgbClr>
                  </a:outerShdw>
                </a:effectLst>
              </a:rPr>
              <a:t>idoneos</a:t>
            </a:r>
            <a:endParaRPr lang="es-ES" sz="1800" dirty="0" smtClean="0">
              <a:effectLst>
                <a:outerShdw blurRad="38100" dist="38100" dir="2700000" algn="tl">
                  <a:srgbClr val="000000">
                    <a:alpha val="43137"/>
                  </a:srgbClr>
                </a:outerShdw>
              </a:effectLst>
            </a:endParaRPr>
          </a:p>
          <a:p>
            <a:pPr algn="l" eaLnBrk="1" hangingPunct="1">
              <a:defRPr/>
            </a:pPr>
            <a:endParaRPr lang="es-ES" sz="1800" dirty="0" smtClean="0">
              <a:effectLst>
                <a:outerShdw blurRad="38100" dist="38100" dir="2700000" algn="tl">
                  <a:srgbClr val="000000">
                    <a:alpha val="43137"/>
                  </a:srgbClr>
                </a:outerShdw>
              </a:effectLst>
            </a:endParaRPr>
          </a:p>
          <a:p>
            <a:pPr algn="l" eaLnBrk="1" hangingPunct="1">
              <a:defRPr/>
            </a:pPr>
            <a:r>
              <a:rPr lang="es-ES" sz="1800" b="1" dirty="0" smtClean="0">
                <a:solidFill>
                  <a:srgbClr val="FFFF00"/>
                </a:solidFill>
                <a:effectLst>
                  <a:outerShdw blurRad="38100" dist="38100" dir="2700000" algn="tl">
                    <a:srgbClr val="000000">
                      <a:alpha val="43137"/>
                    </a:srgbClr>
                  </a:outerShdw>
                </a:effectLst>
              </a:rPr>
              <a:t>Silencio del trabajador:</a:t>
            </a:r>
          </a:p>
          <a:p>
            <a:pPr algn="l" eaLnBrk="1" hangingPunct="1">
              <a:defRPr/>
            </a:pPr>
            <a:r>
              <a:rPr lang="es-ES" sz="1800" dirty="0" smtClean="0">
                <a:effectLst>
                  <a:outerShdw blurRad="38100" dist="38100" dir="2700000" algn="tl">
                    <a:srgbClr val="000000">
                      <a:alpha val="43137"/>
                    </a:srgbClr>
                  </a:outerShdw>
                </a:effectLst>
              </a:rPr>
              <a:t>Presunción de renuncia. Si el trabajador no responde al llamado del empleador, este deberá intimarlo bajo apercibimiento de considerarlo incurso en abandono de trabajo.</a:t>
            </a:r>
          </a:p>
          <a:p>
            <a:pPr algn="l" eaLnBrk="1" hangingPunct="1">
              <a:defRPr/>
            </a:pPr>
            <a:endParaRPr lang="es-ES" sz="1800" dirty="0">
              <a:effectLst>
                <a:outerShdw blurRad="38100" dist="38100" dir="2700000" algn="tl">
                  <a:srgbClr val="000000">
                    <a:alpha val="43137"/>
                  </a:srgbClr>
                </a:outerShdw>
              </a:effectLst>
            </a:endParaRPr>
          </a:p>
          <a:p>
            <a:pPr algn="l" eaLnBrk="1" hangingPunct="1">
              <a:defRPr/>
            </a:pPr>
            <a:r>
              <a:rPr lang="es-ES" sz="1800" b="1" dirty="0" smtClean="0">
                <a:solidFill>
                  <a:srgbClr val="FFFF00"/>
                </a:solidFill>
                <a:effectLst>
                  <a:outerShdw blurRad="38100" dist="38100" dir="2700000" algn="tl">
                    <a:srgbClr val="000000">
                      <a:alpha val="43137"/>
                    </a:srgbClr>
                  </a:outerShdw>
                </a:effectLst>
              </a:rPr>
              <a:t>Responsabilidad en caso de no admisión: </a:t>
            </a:r>
            <a:r>
              <a:rPr lang="es-ES" sz="1800" dirty="0" smtClean="0">
                <a:effectLst>
                  <a:outerShdw blurRad="38100" dist="38100" dir="2700000" algn="tl">
                    <a:srgbClr val="000000">
                      <a:alpha val="43137"/>
                    </a:srgbClr>
                  </a:outerShdw>
                </a:effectLst>
              </a:rPr>
              <a:t>El empleador </a:t>
            </a:r>
            <a:r>
              <a:rPr lang="es-ES" sz="1800" dirty="0" err="1" smtClean="0">
                <a:effectLst>
                  <a:outerShdw blurRad="38100" dist="38100" dir="2700000" algn="tl">
                    <a:srgbClr val="000000">
                      <a:alpha val="43137"/>
                    </a:srgbClr>
                  </a:outerShdw>
                </a:effectLst>
              </a:rPr>
              <a:t>respondera</a:t>
            </a:r>
            <a:r>
              <a:rPr lang="es-ES" sz="1800" dirty="0" smtClean="0">
                <a:effectLst>
                  <a:outerShdw blurRad="38100" dist="38100" dir="2700000" algn="tl">
                    <a:srgbClr val="000000">
                      <a:alpha val="43137"/>
                    </a:srgbClr>
                  </a:outerShdw>
                </a:effectLst>
              </a:rPr>
              <a:t> por las consecuencias de la extinción del contrato si no avisara la reiniciación o no consintiere la reiteración de la relación.</a:t>
            </a:r>
            <a:endParaRPr lang="es-ES" sz="1800" dirty="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064195424"/>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706"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smtClean="0">
                <a:solidFill>
                  <a:srgbClr val="00FFFF"/>
                </a:solidFill>
              </a:rPr>
              <a:t>MODALIDADES DEL CONTRATO DE TRABAJO</a:t>
            </a:r>
          </a:p>
        </p:txBody>
      </p:sp>
      <p:sp>
        <p:nvSpPr>
          <p:cNvPr id="840707" name="Rectangle 3"/>
          <p:cNvSpPr>
            <a:spLocks noGrp="1" noChangeArrowheads="1"/>
          </p:cNvSpPr>
          <p:nvPr>
            <p:ph type="subTitle" idx="1"/>
          </p:nvPr>
        </p:nvSpPr>
        <p:spPr>
          <a:xfrm>
            <a:off x="685800" y="1371600"/>
            <a:ext cx="8229600" cy="5486400"/>
          </a:xfrm>
          <a:extLst/>
        </p:spPr>
        <p:txBody>
          <a:bodyPr>
            <a:normAutofit/>
          </a:bodyPr>
          <a:lstStyle/>
          <a:p>
            <a:pPr algn="l" eaLnBrk="1" hangingPunct="1">
              <a:defRPr/>
            </a:pPr>
            <a:r>
              <a:rPr lang="en-US" sz="1800" b="1" dirty="0" smtClean="0">
                <a:solidFill>
                  <a:srgbClr val="FFFF00"/>
                </a:solidFill>
                <a:effectLst>
                  <a:outerShdw blurRad="38100" dist="38100" dir="2700000" algn="tl">
                    <a:srgbClr val="000000">
                      <a:alpha val="43137"/>
                    </a:srgbClr>
                  </a:outerShdw>
                </a:effectLst>
              </a:rPr>
              <a:t>CONTRATO DE TEMPORADA</a:t>
            </a:r>
          </a:p>
          <a:p>
            <a:pPr algn="l" eaLnBrk="1" hangingPunct="1">
              <a:defRPr/>
            </a:pPr>
            <a:r>
              <a:rPr lang="es-ES" sz="1800" b="1" dirty="0" smtClean="0">
                <a:solidFill>
                  <a:srgbClr val="00FF00"/>
                </a:solidFill>
                <a:effectLst>
                  <a:outerShdw blurRad="38100" dist="38100" dir="2700000" algn="tl">
                    <a:srgbClr val="000000">
                      <a:alpha val="43137"/>
                    </a:srgbClr>
                  </a:outerShdw>
                </a:effectLst>
              </a:rPr>
              <a:t>COMPORTAMIENTO DE LAS PARTES A LA EPOCA DE REINICIACION DEL TRABAJO. RESPONSABILIDAD</a:t>
            </a:r>
            <a:endParaRPr lang="es-AR" sz="1800" b="1" dirty="0" smtClean="0">
              <a:solidFill>
                <a:srgbClr val="00FF00"/>
              </a:solidFill>
              <a:effectLst>
                <a:outerShdw blurRad="38100" dist="38100" dir="2700000" algn="tl">
                  <a:srgbClr val="000000">
                    <a:alpha val="43137"/>
                  </a:srgbClr>
                </a:outerShdw>
              </a:effectLst>
            </a:endParaRPr>
          </a:p>
          <a:p>
            <a:pPr algn="l" eaLnBrk="1" hangingPunct="1">
              <a:defRPr/>
            </a:pPr>
            <a:r>
              <a:rPr lang="es-ES" sz="1800" b="1" dirty="0" smtClean="0">
                <a:solidFill>
                  <a:srgbClr val="FFFF00"/>
                </a:solidFill>
                <a:effectLst>
                  <a:outerShdw blurRad="38100" dist="38100" dir="2700000" algn="tl">
                    <a:srgbClr val="000000">
                      <a:alpha val="43137"/>
                    </a:srgbClr>
                  </a:outerShdw>
                </a:effectLst>
              </a:rPr>
              <a:t>Despido durante la temporada:</a:t>
            </a:r>
            <a:endParaRPr lang="es-ES" sz="1800" dirty="0" smtClean="0">
              <a:solidFill>
                <a:srgbClr val="FFFF00"/>
              </a:solidFill>
              <a:effectLst>
                <a:outerShdw blurRad="38100" dist="38100" dir="2700000" algn="tl">
                  <a:srgbClr val="000000">
                    <a:alpha val="43137"/>
                  </a:srgbClr>
                </a:outerShdw>
              </a:effectLst>
            </a:endParaRPr>
          </a:p>
          <a:p>
            <a:pPr algn="l" eaLnBrk="1" hangingPunct="1">
              <a:defRPr/>
            </a:pPr>
            <a:r>
              <a:rPr lang="es-ES" sz="1800" dirty="0" smtClean="0">
                <a:effectLst>
                  <a:outerShdw blurRad="38100" dist="38100" dir="2700000" algn="tl">
                    <a:srgbClr val="000000">
                      <a:alpha val="43137"/>
                    </a:srgbClr>
                  </a:outerShdw>
                </a:effectLst>
              </a:rPr>
              <a:t>Se aplica el art. 97 de la LCT.</a:t>
            </a:r>
          </a:p>
          <a:p>
            <a:pPr algn="l" eaLnBrk="1" hangingPunct="1">
              <a:defRPr/>
            </a:pPr>
            <a:endParaRPr lang="es-ES" sz="1800" dirty="0">
              <a:effectLst>
                <a:outerShdw blurRad="38100" dist="38100" dir="2700000" algn="tl">
                  <a:srgbClr val="000000">
                    <a:alpha val="43137"/>
                  </a:srgbClr>
                </a:outerShdw>
              </a:effectLst>
            </a:endParaRPr>
          </a:p>
          <a:p>
            <a:pPr algn="l" eaLnBrk="1" hangingPunct="1">
              <a:defRPr/>
            </a:pPr>
            <a:r>
              <a:rPr lang="es-ES" sz="1800" b="1" dirty="0" smtClean="0">
                <a:solidFill>
                  <a:srgbClr val="FFFF00"/>
                </a:solidFill>
                <a:effectLst>
                  <a:outerShdw blurRad="38100" dist="38100" dir="2700000" algn="tl">
                    <a:srgbClr val="000000">
                      <a:alpha val="43137"/>
                    </a:srgbClr>
                  </a:outerShdw>
                </a:effectLst>
              </a:rPr>
              <a:t>Despido pendientes los ciclos de temporada: </a:t>
            </a:r>
          </a:p>
          <a:p>
            <a:pPr algn="l" eaLnBrk="1" hangingPunct="1">
              <a:defRPr/>
            </a:pPr>
            <a:r>
              <a:rPr lang="es-ES" sz="1800" dirty="0" smtClean="0">
                <a:effectLst>
                  <a:outerShdw blurRad="38100" dist="38100" dir="2700000" algn="tl">
                    <a:srgbClr val="000000">
                      <a:alpha val="43137"/>
                    </a:srgbClr>
                  </a:outerShdw>
                </a:effectLst>
              </a:rPr>
              <a:t>Indemnización por daños por los períodos pendientes del ciclo o temporada. En caso que el tiempo que faltara para terminar la temporada sea superior al plazo del preaviso, no corresponderá el pago de la indemnización sustitutiva de preaviso.</a:t>
            </a:r>
          </a:p>
          <a:p>
            <a:pPr algn="l" eaLnBrk="1" hangingPunct="1">
              <a:defRPr/>
            </a:pPr>
            <a:endParaRPr lang="es-ES" sz="1800" dirty="0">
              <a:effectLst>
                <a:outerShdw blurRad="38100" dist="38100" dir="2700000" algn="tl">
                  <a:srgbClr val="000000">
                    <a:alpha val="43137"/>
                  </a:srgbClr>
                </a:outerShdw>
              </a:effectLst>
            </a:endParaRPr>
          </a:p>
          <a:p>
            <a:pPr algn="l" eaLnBrk="1" hangingPunct="1">
              <a:defRPr/>
            </a:pPr>
            <a:r>
              <a:rPr lang="es-ES" sz="1800" b="1" dirty="0" smtClean="0">
                <a:solidFill>
                  <a:srgbClr val="FFFF00"/>
                </a:solidFill>
                <a:effectLst>
                  <a:outerShdw blurRad="38100" dist="38100" dir="2700000" algn="tl">
                    <a:srgbClr val="000000">
                      <a:alpha val="43137"/>
                    </a:srgbClr>
                  </a:outerShdw>
                </a:effectLst>
              </a:rPr>
              <a:t>Despido entre temporadas:</a:t>
            </a:r>
          </a:p>
          <a:p>
            <a:pPr algn="l" eaLnBrk="1" hangingPunct="1">
              <a:defRPr/>
            </a:pPr>
            <a:r>
              <a:rPr lang="es-ES" sz="1800" dirty="0" smtClean="0">
                <a:effectLst>
                  <a:outerShdw blurRad="38100" dist="38100" dir="2700000" algn="tl">
                    <a:srgbClr val="000000">
                      <a:alpha val="43137"/>
                    </a:srgbClr>
                  </a:outerShdw>
                </a:effectLst>
              </a:rPr>
              <a:t>- Corresponde indemnización por antigüedad</a:t>
            </a:r>
          </a:p>
          <a:p>
            <a:pPr algn="l" eaLnBrk="1" hangingPunct="1">
              <a:defRPr/>
            </a:pPr>
            <a:r>
              <a:rPr lang="es-ES" sz="1800" dirty="0" smtClean="0">
                <a:effectLst>
                  <a:outerShdw blurRad="38100" dist="38100" dir="2700000" algn="tl">
                    <a:srgbClr val="000000">
                      <a:alpha val="43137"/>
                    </a:srgbClr>
                  </a:outerShdw>
                </a:effectLst>
              </a:rPr>
              <a:t>- No corresponde indemnización por daños del art. 95 LCT.</a:t>
            </a:r>
          </a:p>
          <a:p>
            <a:pPr algn="l" eaLnBrk="1" hangingPunct="1">
              <a:defRPr/>
            </a:pPr>
            <a:r>
              <a:rPr lang="es-ES" sz="1800" dirty="0" smtClean="0">
                <a:effectLst>
                  <a:outerShdw blurRad="38100" dist="38100" dir="2700000" algn="tl">
                    <a:srgbClr val="000000">
                      <a:alpha val="43137"/>
                    </a:srgbClr>
                  </a:outerShdw>
                </a:effectLst>
              </a:rPr>
              <a:t>- El trabajador debe haber trabajado al menos tres meses para la procedencia de la indemnización por antigüedad.</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134854165"/>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1730"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smtClean="0">
                <a:solidFill>
                  <a:srgbClr val="00FFFF"/>
                </a:solidFill>
              </a:rPr>
              <a:t>MODALIDADES DEL CONTRATO DE TRABAJO</a:t>
            </a:r>
          </a:p>
        </p:txBody>
      </p:sp>
      <p:sp>
        <p:nvSpPr>
          <p:cNvPr id="841731" name="Rectangle 3"/>
          <p:cNvSpPr>
            <a:spLocks noGrp="1" noChangeArrowheads="1"/>
          </p:cNvSpPr>
          <p:nvPr>
            <p:ph type="subTitle" idx="1"/>
          </p:nvPr>
        </p:nvSpPr>
        <p:spPr>
          <a:xfrm>
            <a:off x="685800" y="1371600"/>
            <a:ext cx="8229600" cy="5486400"/>
          </a:xfrm>
          <a:extLst/>
        </p:spPr>
        <p:txBody>
          <a:bodyPr/>
          <a:lstStyle/>
          <a:p>
            <a:pPr algn="l" eaLnBrk="1" hangingPunct="1">
              <a:lnSpc>
                <a:spcPct val="80000"/>
              </a:lnSpc>
              <a:defRPr/>
            </a:pPr>
            <a:r>
              <a:rPr lang="en-US" sz="1800" b="1" dirty="0" smtClean="0">
                <a:solidFill>
                  <a:srgbClr val="FFFF00"/>
                </a:solidFill>
                <a:effectLst>
                  <a:outerShdw blurRad="38100" dist="38100" dir="2700000" algn="tl">
                    <a:srgbClr val="000000">
                      <a:alpha val="43137"/>
                    </a:srgbClr>
                  </a:outerShdw>
                </a:effectLst>
              </a:rPr>
              <a:t>CONTRATO DE TEMPORADA</a:t>
            </a:r>
          </a:p>
          <a:p>
            <a:pPr algn="l" eaLnBrk="1" hangingPunct="1">
              <a:lnSpc>
                <a:spcPct val="80000"/>
              </a:lnSpc>
              <a:defRPr/>
            </a:pPr>
            <a:r>
              <a:rPr lang="es-AR" sz="1800" b="1" dirty="0" smtClean="0">
                <a:solidFill>
                  <a:srgbClr val="00FF00"/>
                </a:solidFill>
                <a:effectLst>
                  <a:outerShdw blurRad="38100" dist="38100" dir="2700000" algn="tl">
                    <a:srgbClr val="000000">
                      <a:alpha val="43137"/>
                    </a:srgbClr>
                  </a:outerShdw>
                </a:effectLst>
              </a:rPr>
              <a:t>PERIODO DE RECESO Y PERIODO DE ACTIVIDAD</a:t>
            </a:r>
          </a:p>
          <a:p>
            <a:pPr algn="l" eaLnBrk="1" hangingPunct="1">
              <a:lnSpc>
                <a:spcPct val="80000"/>
              </a:lnSpc>
              <a:defRPr/>
            </a:pPr>
            <a:endParaRPr lang="es-AR" sz="1800" b="1" dirty="0" smtClean="0">
              <a:solidFill>
                <a:srgbClr val="CCFF66"/>
              </a:solidFill>
              <a:effectLst>
                <a:outerShdw blurRad="38100" dist="38100" dir="2700000" algn="tl">
                  <a:srgbClr val="000000">
                    <a:alpha val="43137"/>
                  </a:srgbClr>
                </a:outerShdw>
              </a:effectLst>
            </a:endParaRPr>
          </a:p>
          <a:p>
            <a:pPr algn="l" eaLnBrk="1" hangingPunct="1">
              <a:lnSpc>
                <a:spcPct val="80000"/>
              </a:lnSpc>
              <a:defRPr/>
            </a:pPr>
            <a:r>
              <a:rPr lang="es-AR" sz="1800" b="1" dirty="0" smtClean="0">
                <a:solidFill>
                  <a:srgbClr val="00FFCC"/>
                </a:solidFill>
                <a:effectLst>
                  <a:outerShdw blurRad="38100" dist="38100" dir="2700000" algn="tl">
                    <a:srgbClr val="000000">
                      <a:alpha val="43137"/>
                    </a:srgbClr>
                  </a:outerShdw>
                </a:effectLst>
              </a:rPr>
              <a:t>Notificación del inicio de temporada</a:t>
            </a:r>
          </a:p>
          <a:p>
            <a:pPr algn="l" eaLnBrk="1" hangingPunct="1">
              <a:lnSpc>
                <a:spcPct val="80000"/>
              </a:lnSpc>
              <a:defRPr/>
            </a:pPr>
            <a:r>
              <a:rPr lang="es-AR" sz="1800" dirty="0" smtClean="0">
                <a:effectLst>
                  <a:outerShdw blurRad="38100" dist="38100" dir="2700000" algn="tl">
                    <a:srgbClr val="000000">
                      <a:alpha val="43137"/>
                    </a:srgbClr>
                  </a:outerShdw>
                </a:effectLst>
              </a:rPr>
              <a:t>(Art. 98 LCT)</a:t>
            </a:r>
          </a:p>
          <a:p>
            <a:pPr algn="l" eaLnBrk="1" hangingPunct="1">
              <a:lnSpc>
                <a:spcPct val="80000"/>
              </a:lnSpc>
              <a:defRPr/>
            </a:pPr>
            <a:endParaRPr lang="es-AR" sz="1800" dirty="0" smtClean="0">
              <a:effectLst>
                <a:outerShdw blurRad="38100" dist="38100" dir="2700000" algn="tl">
                  <a:srgbClr val="000000">
                    <a:alpha val="43137"/>
                  </a:srgbClr>
                </a:outerShdw>
              </a:effectLst>
            </a:endParaRPr>
          </a:p>
          <a:p>
            <a:pPr algn="l" eaLnBrk="1" hangingPunct="1">
              <a:lnSpc>
                <a:spcPct val="80000"/>
              </a:lnSpc>
              <a:defRPr/>
            </a:pPr>
            <a:r>
              <a:rPr lang="es-AR" sz="1800" dirty="0" smtClean="0">
                <a:effectLst>
                  <a:outerShdw blurRad="38100" dist="38100" dir="2700000" algn="tl">
                    <a:srgbClr val="000000">
                      <a:alpha val="43137"/>
                    </a:srgbClr>
                  </a:outerShdw>
                </a:effectLst>
              </a:rPr>
              <a:t>- El empleador debe notificar con 30 días el inicio de cada temporada</a:t>
            </a:r>
          </a:p>
          <a:p>
            <a:pPr algn="l" eaLnBrk="1" hangingPunct="1">
              <a:lnSpc>
                <a:spcPct val="80000"/>
              </a:lnSpc>
              <a:defRPr/>
            </a:pPr>
            <a:endParaRPr lang="es-AR" sz="1800" dirty="0" smtClean="0">
              <a:effectLst>
                <a:outerShdw blurRad="38100" dist="38100" dir="2700000" algn="tl">
                  <a:srgbClr val="000000">
                    <a:alpha val="43137"/>
                  </a:srgbClr>
                </a:outerShdw>
              </a:effectLst>
            </a:endParaRPr>
          </a:p>
          <a:p>
            <a:pPr algn="l" eaLnBrk="1" hangingPunct="1">
              <a:lnSpc>
                <a:spcPct val="80000"/>
              </a:lnSpc>
              <a:buFontTx/>
              <a:buNone/>
              <a:defRPr/>
            </a:pPr>
            <a:r>
              <a:rPr lang="es-AR" sz="1800" dirty="0" smtClean="0">
                <a:effectLst>
                  <a:outerShdw blurRad="38100" dist="38100" dir="2700000" algn="tl">
                    <a:srgbClr val="000000">
                      <a:alpha val="43137"/>
                    </a:srgbClr>
                  </a:outerShdw>
                </a:effectLst>
              </a:rPr>
              <a:t>- El trabajador debe manifestar su decisión de continuar en un plazo de 5 días</a:t>
            </a:r>
          </a:p>
          <a:p>
            <a:pPr algn="l" eaLnBrk="1" hangingPunct="1">
              <a:lnSpc>
                <a:spcPct val="80000"/>
              </a:lnSpc>
              <a:buFontTx/>
              <a:buNone/>
              <a:defRPr/>
            </a:pPr>
            <a:r>
              <a:rPr lang="es-AR" sz="1800" dirty="0" smtClean="0">
                <a:effectLst>
                  <a:outerShdw blurRad="38100" dist="38100" dir="2700000" algn="tl">
                    <a:srgbClr val="000000">
                      <a:alpha val="43137"/>
                    </a:srgbClr>
                  </a:outerShdw>
                </a:effectLst>
              </a:rPr>
              <a:t>  de notificado</a:t>
            </a:r>
          </a:p>
          <a:p>
            <a:pPr algn="l" eaLnBrk="1" hangingPunct="1">
              <a:lnSpc>
                <a:spcPct val="80000"/>
              </a:lnSpc>
              <a:buFontTx/>
              <a:buNone/>
              <a:defRPr/>
            </a:pPr>
            <a:endParaRPr lang="es-AR" sz="1800" dirty="0" smtClean="0">
              <a:effectLst>
                <a:outerShdw blurRad="38100" dist="38100" dir="2700000" algn="tl">
                  <a:srgbClr val="000000">
                    <a:alpha val="43137"/>
                  </a:srgbClr>
                </a:outerShdw>
              </a:effectLst>
            </a:endParaRPr>
          </a:p>
          <a:p>
            <a:pPr algn="l" eaLnBrk="1" hangingPunct="1">
              <a:lnSpc>
                <a:spcPct val="80000"/>
              </a:lnSpc>
              <a:buFontTx/>
              <a:buNone/>
              <a:defRPr/>
            </a:pPr>
            <a:r>
              <a:rPr lang="es-AR" sz="1800" dirty="0" smtClean="0">
                <a:effectLst>
                  <a:outerShdw blurRad="38100" dist="38100" dir="2700000" algn="tl">
                    <a:srgbClr val="000000">
                      <a:alpha val="43137"/>
                    </a:srgbClr>
                  </a:outerShdw>
                </a:effectLst>
              </a:rPr>
              <a:t>- En caso de omisión del empleador, se considera que rescinde el contrato </a:t>
            </a:r>
          </a:p>
          <a:p>
            <a:pPr algn="l" eaLnBrk="1" hangingPunct="1">
              <a:lnSpc>
                <a:spcPct val="80000"/>
              </a:lnSpc>
              <a:buFontTx/>
              <a:buNone/>
              <a:defRPr/>
            </a:pPr>
            <a:r>
              <a:rPr lang="es-AR" sz="1800" dirty="0" smtClean="0">
                <a:effectLst>
                  <a:outerShdw blurRad="38100" dist="38100" dir="2700000" algn="tl">
                    <a:srgbClr val="000000">
                      <a:alpha val="43137"/>
                    </a:srgbClr>
                  </a:outerShdw>
                </a:effectLst>
              </a:rPr>
              <a:t>  debiendo indemnizar.</a:t>
            </a:r>
          </a:p>
          <a:p>
            <a:pPr algn="l" eaLnBrk="1" hangingPunct="1">
              <a:lnSpc>
                <a:spcPct val="80000"/>
              </a:lnSpc>
              <a:buFontTx/>
              <a:buNone/>
              <a:defRPr/>
            </a:pPr>
            <a:endParaRPr lang="es-AR" sz="1800" dirty="0" smtClean="0">
              <a:effectLst>
                <a:outerShdw blurRad="38100" dist="38100" dir="2700000" algn="tl">
                  <a:srgbClr val="000000">
                    <a:alpha val="43137"/>
                  </a:srgbClr>
                </a:outerShdw>
              </a:effectLst>
            </a:endParaRPr>
          </a:p>
          <a:p>
            <a:pPr algn="l" eaLnBrk="1" hangingPunct="1">
              <a:lnSpc>
                <a:spcPct val="80000"/>
              </a:lnSpc>
              <a:buFontTx/>
              <a:buNone/>
              <a:defRPr/>
            </a:pPr>
            <a:r>
              <a:rPr lang="es-AR" sz="1800" dirty="0" smtClean="0">
                <a:effectLst>
                  <a:outerShdw blurRad="38100" dist="38100" dir="2700000" algn="tl">
                    <a:srgbClr val="000000">
                      <a:alpha val="43137"/>
                    </a:srgbClr>
                  </a:outerShdw>
                </a:effectLst>
              </a:rPr>
              <a:t>- Si el trabajador notificado no se presenta se considera abandono de trabajo.</a:t>
            </a:r>
          </a:p>
          <a:p>
            <a:pPr algn="l" eaLnBrk="1" hangingPunct="1">
              <a:lnSpc>
                <a:spcPct val="80000"/>
              </a:lnSpc>
              <a:buFontTx/>
              <a:buNone/>
              <a:defRPr/>
            </a:pPr>
            <a:endParaRPr lang="es-AR" sz="1800" dirty="0" smtClean="0"/>
          </a:p>
          <a:p>
            <a:pPr algn="l" eaLnBrk="1" hangingPunct="1">
              <a:lnSpc>
                <a:spcPct val="80000"/>
              </a:lnSpc>
              <a:buFontTx/>
              <a:buNone/>
              <a:defRPr/>
            </a:pPr>
            <a:endParaRPr lang="es-AR" sz="18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851115655"/>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a:extLst/>
        </p:spPr>
        <p:txBody>
          <a:bodyPr/>
          <a:lstStyle/>
          <a:p>
            <a:pPr eaLnBrk="1" hangingPunct="1">
              <a:defRPr/>
            </a:pPr>
            <a:endParaRPr lang="en-US" sz="2400" b="1" dirty="0" smtClean="0"/>
          </a:p>
        </p:txBody>
      </p:sp>
      <p:sp>
        <p:nvSpPr>
          <p:cNvPr id="67587" name="Rectangle 3"/>
          <p:cNvSpPr>
            <a:spLocks noGrp="1" noChangeArrowheads="1"/>
          </p:cNvSpPr>
          <p:nvPr>
            <p:ph type="subTitle" idx="1"/>
          </p:nvPr>
        </p:nvSpPr>
        <p:spPr>
          <a:xfrm>
            <a:off x="685800" y="1371600"/>
            <a:ext cx="7772400" cy="4876800"/>
          </a:xfrm>
          <a:extLst/>
        </p:spPr>
        <p:txBody>
          <a:bodyPr/>
          <a:lstStyle/>
          <a:p>
            <a:pPr eaLnBrk="1" hangingPunct="1">
              <a:defRPr/>
            </a:pPr>
            <a:endParaRPr lang="es-AR" b="1" dirty="0" smtClean="0"/>
          </a:p>
          <a:p>
            <a:pPr eaLnBrk="1" hangingPunct="1">
              <a:defRPr/>
            </a:pPr>
            <a:endParaRPr lang="es-AR" b="1" dirty="0" smtClean="0"/>
          </a:p>
          <a:p>
            <a:pPr eaLnBrk="1" hangingPunct="1">
              <a:defRPr/>
            </a:pPr>
            <a:r>
              <a:rPr lang="es-AR" sz="2800" b="1" dirty="0" smtClean="0">
                <a:solidFill>
                  <a:srgbClr val="00FF00"/>
                </a:solidFill>
                <a:latin typeface="Papyrus" pitchFamily="66" charset="0"/>
              </a:rPr>
              <a:t>CONTRATO EVENTUAL</a:t>
            </a:r>
          </a:p>
          <a:p>
            <a:pPr eaLnBrk="1" hangingPunct="1">
              <a:defRPr/>
            </a:pPr>
            <a:endParaRPr lang="es-AR" sz="2800" b="1" dirty="0" smtClean="0">
              <a:solidFill>
                <a:srgbClr val="00FF00"/>
              </a:solidFill>
              <a:latin typeface="Papyrus" pitchFamily="66" charset="0"/>
            </a:endParaRPr>
          </a:p>
          <a:p>
            <a:pPr eaLnBrk="1" hangingPunct="1">
              <a:defRPr/>
            </a:pPr>
            <a:r>
              <a:rPr lang="es-AR" sz="2800" b="1" dirty="0" smtClean="0">
                <a:solidFill>
                  <a:srgbClr val="00FF00"/>
                </a:solidFill>
                <a:latin typeface="Papyrus" pitchFamily="66" charset="0"/>
              </a:rPr>
              <a:t>LEY 26474</a:t>
            </a:r>
          </a:p>
          <a:p>
            <a:pPr eaLnBrk="1" hangingPunct="1">
              <a:defRPr/>
            </a:pPr>
            <a:r>
              <a:rPr lang="es-ES" sz="2800" b="1" dirty="0" smtClean="0">
                <a:solidFill>
                  <a:srgbClr val="00FF00"/>
                </a:solidFill>
                <a:latin typeface="Papyrus" pitchFamily="66" charset="0"/>
              </a:rPr>
              <a:t>LEY 24013</a:t>
            </a:r>
          </a:p>
          <a:p>
            <a:pPr eaLnBrk="1" hangingPunct="1">
              <a:defRPr/>
            </a:pPr>
            <a:endParaRPr lang="es-AR" b="1" dirty="0" smtClean="0">
              <a:solidFill>
                <a:srgbClr val="00FF00"/>
              </a:solidFill>
              <a:latin typeface="Papyrus" pitchFamily="66" charset="0"/>
            </a:endParaRPr>
          </a:p>
          <a:p>
            <a:pPr eaLnBrk="1" hangingPunct="1">
              <a:defRPr/>
            </a:pPr>
            <a:endParaRPr lang="es-AR" b="1" dirty="0" smtClean="0">
              <a:solidFill>
                <a:srgbClr val="00FF00"/>
              </a:solidFill>
              <a:latin typeface="Papyrus" pitchFamily="66" charset="0"/>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383411134"/>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754"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smtClean="0">
                <a:solidFill>
                  <a:srgbClr val="00FFFF"/>
                </a:solidFill>
              </a:rPr>
              <a:t>MODALIDADES DEL CONTRATO DE TRABAJO</a:t>
            </a:r>
          </a:p>
        </p:txBody>
      </p:sp>
      <p:sp>
        <p:nvSpPr>
          <p:cNvPr id="842755" name="Rectangle 3"/>
          <p:cNvSpPr>
            <a:spLocks noGrp="1" noChangeArrowheads="1"/>
          </p:cNvSpPr>
          <p:nvPr>
            <p:ph type="subTitle" idx="1"/>
          </p:nvPr>
        </p:nvSpPr>
        <p:spPr>
          <a:xfrm>
            <a:off x="685800" y="1371600"/>
            <a:ext cx="8229600" cy="5486400"/>
          </a:xfrm>
          <a:extLst/>
        </p:spPr>
        <p:txBody>
          <a:bodyPr/>
          <a:lstStyle/>
          <a:p>
            <a:pPr algn="l" eaLnBrk="1" hangingPunct="1">
              <a:lnSpc>
                <a:spcPct val="80000"/>
              </a:lnSpc>
              <a:defRPr/>
            </a:pPr>
            <a:r>
              <a:rPr lang="en-US" sz="2000" b="1" dirty="0" smtClean="0">
                <a:solidFill>
                  <a:srgbClr val="00FF00"/>
                </a:solidFill>
                <a:effectLst>
                  <a:outerShdw blurRad="38100" dist="38100" dir="2700000" algn="tl">
                    <a:srgbClr val="000000">
                      <a:alpha val="43137"/>
                    </a:srgbClr>
                  </a:outerShdw>
                </a:effectLst>
              </a:rPr>
              <a:t>CONTRATO EVENTUAL</a:t>
            </a:r>
          </a:p>
          <a:p>
            <a:pPr algn="l" eaLnBrk="1" hangingPunct="1">
              <a:lnSpc>
                <a:spcPct val="80000"/>
              </a:lnSpc>
              <a:defRPr/>
            </a:pPr>
            <a:r>
              <a:rPr lang="es-AR" sz="1800" b="1" dirty="0" smtClean="0">
                <a:solidFill>
                  <a:srgbClr val="FFFF00"/>
                </a:solidFill>
                <a:effectLst>
                  <a:outerShdw blurRad="38100" dist="38100" dir="2700000" algn="tl">
                    <a:srgbClr val="000000">
                      <a:alpha val="43137"/>
                    </a:srgbClr>
                  </a:outerShdw>
                </a:effectLst>
              </a:rPr>
              <a:t>CARACTERIZACIÓN</a:t>
            </a:r>
          </a:p>
          <a:p>
            <a:pPr algn="l" eaLnBrk="1" hangingPunct="1">
              <a:defRPr/>
            </a:pPr>
            <a:endParaRPr lang="es-ES" sz="1800" dirty="0" smtClean="0">
              <a:effectLst>
                <a:outerShdw blurRad="38100" dist="38100" dir="2700000" algn="tl">
                  <a:srgbClr val="000000">
                    <a:alpha val="43137"/>
                  </a:srgbClr>
                </a:outerShdw>
              </a:effectLst>
            </a:endParaRPr>
          </a:p>
          <a:p>
            <a:pPr algn="l" eaLnBrk="1" hangingPunct="1">
              <a:defRPr/>
            </a:pPr>
            <a:r>
              <a:rPr lang="es-ES" sz="1800" b="1" dirty="0" smtClean="0">
                <a:solidFill>
                  <a:srgbClr val="00FFCC"/>
                </a:solidFill>
                <a:effectLst>
                  <a:outerShdw blurRad="38100" dist="38100" dir="2700000" algn="tl">
                    <a:srgbClr val="000000">
                      <a:alpha val="43137"/>
                    </a:srgbClr>
                  </a:outerShdw>
                </a:effectLst>
              </a:rPr>
              <a:t>Art. 99 - </a:t>
            </a:r>
            <a:r>
              <a:rPr lang="es-ES" sz="1800" dirty="0" smtClean="0">
                <a:effectLst>
                  <a:outerShdw blurRad="38100" dist="38100" dir="2700000" algn="tl">
                    <a:srgbClr val="000000">
                      <a:alpha val="43137"/>
                    </a:srgbClr>
                  </a:outerShdw>
                </a:effectLst>
              </a:rPr>
              <a:t>Cualquiera sea su denominación, se considerará que media contrato de trabajo eventual cuando la actividad del trabajador se ejerce bajo la dependencia de un empleador </a:t>
            </a:r>
            <a:r>
              <a:rPr lang="es-ES" sz="1800" b="1" dirty="0" smtClean="0">
                <a:solidFill>
                  <a:srgbClr val="FFFF01"/>
                </a:solidFill>
                <a:effectLst>
                  <a:outerShdw blurRad="38100" dist="38100" dir="2700000" algn="tl">
                    <a:srgbClr val="000000">
                      <a:alpha val="43137"/>
                    </a:srgbClr>
                  </a:outerShdw>
                </a:effectLst>
              </a:rPr>
              <a:t>para la satisfacción de resultados concretos, tenidos en vista por éste, en relación a servicios extraordinarios determinados de antemano o exigencias extraordinarias y transitorias de la empresa</a:t>
            </a:r>
            <a:r>
              <a:rPr lang="es-ES" sz="1800" dirty="0" smtClean="0">
                <a:effectLst>
                  <a:outerShdw blurRad="38100" dist="38100" dir="2700000" algn="tl">
                    <a:srgbClr val="000000">
                      <a:alpha val="43137"/>
                    </a:srgbClr>
                  </a:outerShdw>
                </a:effectLst>
              </a:rPr>
              <a:t>, explotación o establecimiento, </a:t>
            </a:r>
            <a:r>
              <a:rPr lang="es-ES" sz="1800" b="1" dirty="0" smtClean="0">
                <a:solidFill>
                  <a:srgbClr val="FF9900"/>
                </a:solidFill>
                <a:effectLst>
                  <a:outerShdw blurRad="38100" dist="38100" dir="2700000" algn="tl">
                    <a:srgbClr val="000000">
                      <a:alpha val="43137"/>
                    </a:srgbClr>
                  </a:outerShdw>
                </a:effectLst>
              </a:rPr>
              <a:t>toda vez que no pueda preverse un plazo cierto para la finalización del contrato. </a:t>
            </a:r>
          </a:p>
          <a:p>
            <a:pPr algn="l" eaLnBrk="1" hangingPunct="1">
              <a:defRPr/>
            </a:pPr>
            <a:endParaRPr lang="es-ES" sz="1800" dirty="0" smtClean="0">
              <a:effectLst>
                <a:outerShdw blurRad="38100" dist="38100" dir="2700000" algn="tl">
                  <a:srgbClr val="000000">
                    <a:alpha val="43137"/>
                  </a:srgbClr>
                </a:outerShdw>
              </a:effectLst>
            </a:endParaRPr>
          </a:p>
          <a:p>
            <a:pPr algn="l" eaLnBrk="1" hangingPunct="1">
              <a:defRPr/>
            </a:pPr>
            <a:r>
              <a:rPr lang="es-ES" sz="1800" dirty="0" smtClean="0">
                <a:effectLst>
                  <a:outerShdw blurRad="38100" dist="38100" dir="2700000" algn="tl">
                    <a:srgbClr val="000000">
                      <a:alpha val="43137"/>
                    </a:srgbClr>
                  </a:outerShdw>
                </a:effectLst>
              </a:rPr>
              <a:t>Se entenderá además que media tal tipo de relación </a:t>
            </a:r>
            <a:r>
              <a:rPr lang="es-ES" sz="1800" b="1" dirty="0" smtClean="0">
                <a:solidFill>
                  <a:srgbClr val="FFFF01"/>
                </a:solidFill>
                <a:effectLst>
                  <a:outerShdw blurRad="38100" dist="38100" dir="2700000" algn="tl">
                    <a:srgbClr val="000000">
                      <a:alpha val="43137"/>
                    </a:srgbClr>
                  </a:outerShdw>
                </a:effectLst>
              </a:rPr>
              <a:t>cuando el vínculo comienza y termina con la realización de la obra, la ejecución del acto o la prestación del servicio para el que fue contratado el trabajador.</a:t>
            </a:r>
            <a:r>
              <a:rPr lang="es-ES" sz="1800" dirty="0" smtClean="0">
                <a:effectLst>
                  <a:outerShdw blurRad="38100" dist="38100" dir="2700000" algn="tl">
                    <a:srgbClr val="000000">
                      <a:alpha val="43137"/>
                    </a:srgbClr>
                  </a:outerShdw>
                </a:effectLst>
              </a:rPr>
              <a:t> El empleador que pretenda que el contrato inviste esta modalidad, </a:t>
            </a:r>
            <a:r>
              <a:rPr lang="es-ES" sz="1800" b="1" dirty="0" smtClean="0">
                <a:solidFill>
                  <a:srgbClr val="00FFCC"/>
                </a:solidFill>
                <a:effectLst>
                  <a:outerShdw blurRad="38100" dist="38100" dir="2700000" algn="tl">
                    <a:srgbClr val="000000">
                      <a:alpha val="43137"/>
                    </a:srgbClr>
                  </a:outerShdw>
                </a:effectLst>
              </a:rPr>
              <a:t>tendrá a su cargo la prueba de su aseveración.</a:t>
            </a:r>
          </a:p>
          <a:p>
            <a:pPr algn="l" eaLnBrk="1" hangingPunct="1">
              <a:lnSpc>
                <a:spcPct val="80000"/>
              </a:lnSpc>
              <a:buFontTx/>
              <a:buNone/>
              <a:defRPr/>
            </a:pPr>
            <a:endParaRPr lang="es-AR" sz="18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136890222"/>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754"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smtClean="0">
                <a:solidFill>
                  <a:srgbClr val="00FFFF"/>
                </a:solidFill>
              </a:rPr>
              <a:t>MODALIDADES DEL CONTRATO DE TRABAJO</a:t>
            </a:r>
          </a:p>
        </p:txBody>
      </p:sp>
      <p:sp>
        <p:nvSpPr>
          <p:cNvPr id="842755" name="Rectangle 3"/>
          <p:cNvSpPr>
            <a:spLocks noGrp="1" noChangeArrowheads="1"/>
          </p:cNvSpPr>
          <p:nvPr>
            <p:ph type="subTitle" idx="1"/>
          </p:nvPr>
        </p:nvSpPr>
        <p:spPr>
          <a:xfrm>
            <a:off x="685800" y="1371600"/>
            <a:ext cx="8229600" cy="5486400"/>
          </a:xfrm>
          <a:extLst/>
        </p:spPr>
        <p:txBody>
          <a:bodyPr/>
          <a:lstStyle/>
          <a:p>
            <a:pPr algn="l" eaLnBrk="1" hangingPunct="1">
              <a:lnSpc>
                <a:spcPct val="80000"/>
              </a:lnSpc>
              <a:defRPr/>
            </a:pPr>
            <a:r>
              <a:rPr lang="en-US" sz="2000" b="1" dirty="0" smtClean="0">
                <a:solidFill>
                  <a:srgbClr val="00FF00"/>
                </a:solidFill>
                <a:effectLst>
                  <a:outerShdw blurRad="38100" dist="38100" dir="2700000" algn="tl">
                    <a:srgbClr val="000000">
                      <a:alpha val="43137"/>
                    </a:srgbClr>
                  </a:outerShdw>
                </a:effectLst>
              </a:rPr>
              <a:t>CONTRATO EVENTUAL</a:t>
            </a:r>
          </a:p>
          <a:p>
            <a:pPr algn="l" eaLnBrk="1" hangingPunct="1">
              <a:lnSpc>
                <a:spcPct val="80000"/>
              </a:lnSpc>
              <a:defRPr/>
            </a:pPr>
            <a:r>
              <a:rPr lang="es-AR" sz="2000" b="1" dirty="0" smtClean="0">
                <a:solidFill>
                  <a:srgbClr val="FFFF01"/>
                </a:solidFill>
                <a:effectLst>
                  <a:outerShdw blurRad="38100" dist="38100" dir="2700000" algn="tl">
                    <a:srgbClr val="000000">
                      <a:alpha val="43137"/>
                    </a:srgbClr>
                  </a:outerShdw>
                </a:effectLst>
              </a:rPr>
              <a:t>CARACTERIZACIÓN</a:t>
            </a:r>
          </a:p>
          <a:p>
            <a:pPr algn="l" eaLnBrk="1" hangingPunct="1">
              <a:lnSpc>
                <a:spcPct val="80000"/>
              </a:lnSpc>
              <a:defRPr/>
            </a:pPr>
            <a:r>
              <a:rPr lang="es-AR" sz="2000" b="1" dirty="0" smtClean="0">
                <a:solidFill>
                  <a:srgbClr val="00FFCC"/>
                </a:solidFill>
                <a:effectLst>
                  <a:outerShdw blurRad="38100" dist="38100" dir="2700000" algn="tl">
                    <a:srgbClr val="000000">
                      <a:alpha val="43137"/>
                    </a:srgbClr>
                  </a:outerShdw>
                </a:effectLst>
              </a:rPr>
              <a:t>Art. 99 LCT -  Dos supuestos</a:t>
            </a:r>
          </a:p>
          <a:p>
            <a:pPr algn="l" eaLnBrk="1" hangingPunct="1">
              <a:lnSpc>
                <a:spcPct val="80000"/>
              </a:lnSpc>
              <a:defRPr/>
            </a:pPr>
            <a:endParaRPr lang="es-AR" sz="2000" dirty="0" smtClean="0">
              <a:effectLst>
                <a:outerShdw blurRad="38100" dist="38100" dir="2700000" algn="tl">
                  <a:srgbClr val="000000">
                    <a:alpha val="43137"/>
                  </a:srgbClr>
                </a:outerShdw>
              </a:effectLst>
            </a:endParaRPr>
          </a:p>
          <a:p>
            <a:pPr algn="l" eaLnBrk="1" hangingPunct="1">
              <a:lnSpc>
                <a:spcPct val="80000"/>
              </a:lnSpc>
              <a:defRPr/>
            </a:pPr>
            <a:r>
              <a:rPr lang="es-AR" sz="2000" b="1" dirty="0" smtClean="0">
                <a:effectLst>
                  <a:outerShdw blurRad="38100" dist="38100" dir="2700000" algn="tl">
                    <a:srgbClr val="000000">
                      <a:alpha val="43137"/>
                    </a:srgbClr>
                  </a:outerShdw>
                </a:effectLst>
              </a:rPr>
              <a:t>a)</a:t>
            </a:r>
            <a:r>
              <a:rPr lang="es-AR" sz="2000" dirty="0" smtClean="0">
                <a:effectLst>
                  <a:outerShdw blurRad="38100" dist="38100" dir="2700000" algn="tl">
                    <a:srgbClr val="000000">
                      <a:alpha val="43137"/>
                    </a:srgbClr>
                  </a:outerShdw>
                </a:effectLst>
              </a:rPr>
              <a:t> ( … ) cuando la actividad se realiza para la satisfacción de resultados concretos tenidos en vista por el empleador, en relación a </a:t>
            </a:r>
            <a:r>
              <a:rPr lang="es-AR" sz="2000" dirty="0" smtClean="0">
                <a:solidFill>
                  <a:srgbClr val="FFFF00"/>
                </a:solidFill>
                <a:effectLst>
                  <a:outerShdw blurRad="38100" dist="38100" dir="2700000" algn="tl">
                    <a:srgbClr val="000000">
                      <a:alpha val="43137"/>
                    </a:srgbClr>
                  </a:outerShdw>
                </a:effectLst>
              </a:rPr>
              <a:t>servicios extraordinarios determinados de antemano o exigencias extraordinarias y transitorias de la empresa</a:t>
            </a:r>
            <a:r>
              <a:rPr lang="es-AR" sz="2000" dirty="0" smtClean="0">
                <a:effectLst>
                  <a:outerShdw blurRad="38100" dist="38100" dir="2700000" algn="tl">
                    <a:srgbClr val="000000">
                      <a:alpha val="43137"/>
                    </a:srgbClr>
                  </a:outerShdw>
                </a:effectLst>
              </a:rPr>
              <a:t>, toda vez que no pueda preverse un plazo cierto para la finalización.</a:t>
            </a:r>
            <a:endParaRPr lang="es-AR" sz="2000" b="1" dirty="0" smtClean="0">
              <a:effectLst>
                <a:outerShdw blurRad="38100" dist="38100" dir="2700000" algn="tl">
                  <a:srgbClr val="000000">
                    <a:alpha val="43137"/>
                  </a:srgbClr>
                </a:outerShdw>
              </a:effectLst>
            </a:endParaRPr>
          </a:p>
          <a:p>
            <a:pPr algn="l" eaLnBrk="1" hangingPunct="1">
              <a:lnSpc>
                <a:spcPct val="80000"/>
              </a:lnSpc>
              <a:defRPr/>
            </a:pPr>
            <a:endParaRPr lang="es-AR" sz="2000" dirty="0" smtClean="0">
              <a:effectLst>
                <a:outerShdw blurRad="38100" dist="38100" dir="2700000" algn="tl">
                  <a:srgbClr val="000000">
                    <a:alpha val="43137"/>
                  </a:srgbClr>
                </a:outerShdw>
              </a:effectLst>
            </a:endParaRPr>
          </a:p>
          <a:p>
            <a:pPr algn="l" eaLnBrk="1" hangingPunct="1">
              <a:lnSpc>
                <a:spcPct val="80000"/>
              </a:lnSpc>
              <a:defRPr/>
            </a:pPr>
            <a:r>
              <a:rPr lang="es-AR" sz="2000" b="1" dirty="0" smtClean="0">
                <a:effectLst>
                  <a:outerShdw blurRad="38100" dist="38100" dir="2700000" algn="tl">
                    <a:srgbClr val="000000">
                      <a:alpha val="43137"/>
                    </a:srgbClr>
                  </a:outerShdw>
                </a:effectLst>
              </a:rPr>
              <a:t>b)</a:t>
            </a:r>
            <a:r>
              <a:rPr lang="es-AR" sz="2000" dirty="0" smtClean="0">
                <a:effectLst>
                  <a:outerShdw blurRad="38100" dist="38100" dir="2700000" algn="tl">
                    <a:srgbClr val="000000">
                      <a:alpha val="43137"/>
                    </a:srgbClr>
                  </a:outerShdw>
                </a:effectLst>
              </a:rPr>
              <a:t> ( … ) cuando el vínculo </a:t>
            </a:r>
            <a:r>
              <a:rPr lang="es-AR" sz="2000" dirty="0" smtClean="0">
                <a:solidFill>
                  <a:srgbClr val="FFFF00"/>
                </a:solidFill>
                <a:effectLst>
                  <a:outerShdw blurRad="38100" dist="38100" dir="2700000" algn="tl">
                    <a:srgbClr val="000000">
                      <a:alpha val="43137"/>
                    </a:srgbClr>
                  </a:outerShdw>
                </a:effectLst>
              </a:rPr>
              <a:t>comienza y termina con la realización de la obra</a:t>
            </a:r>
            <a:r>
              <a:rPr lang="es-AR" sz="2000" dirty="0" smtClean="0">
                <a:effectLst>
                  <a:outerShdw blurRad="38100" dist="38100" dir="2700000" algn="tl">
                    <a:srgbClr val="000000">
                      <a:alpha val="43137"/>
                    </a:srgbClr>
                  </a:outerShdw>
                </a:effectLst>
              </a:rPr>
              <a:t>, la ejecución del acto o la prestación del servicio para el que fue contratado el trabajador.</a:t>
            </a:r>
          </a:p>
          <a:p>
            <a:pPr algn="l" eaLnBrk="1" hangingPunct="1">
              <a:lnSpc>
                <a:spcPct val="80000"/>
              </a:lnSpc>
              <a:defRPr/>
            </a:pPr>
            <a:endParaRPr lang="es-AR" sz="2000" dirty="0" smtClean="0">
              <a:effectLst>
                <a:outerShdw blurRad="38100" dist="38100" dir="2700000" algn="tl">
                  <a:srgbClr val="000000">
                    <a:alpha val="43137"/>
                  </a:srgbClr>
                </a:outerShdw>
              </a:effectLst>
            </a:endParaRPr>
          </a:p>
          <a:p>
            <a:pPr algn="l" eaLnBrk="1" hangingPunct="1">
              <a:lnSpc>
                <a:spcPct val="80000"/>
              </a:lnSpc>
              <a:defRPr/>
            </a:pPr>
            <a:r>
              <a:rPr lang="es-AR" sz="2000" dirty="0" smtClean="0">
                <a:effectLst>
                  <a:outerShdw blurRad="38100" dist="38100" dir="2700000" algn="tl">
                    <a:srgbClr val="000000">
                      <a:alpha val="43137"/>
                    </a:srgbClr>
                  </a:outerShdw>
                </a:effectLst>
              </a:rPr>
              <a:t>El empleador tiene la carga de la prueba</a:t>
            </a:r>
          </a:p>
          <a:p>
            <a:pPr algn="l" eaLnBrk="1" hangingPunct="1">
              <a:lnSpc>
                <a:spcPct val="80000"/>
              </a:lnSpc>
              <a:buFontTx/>
              <a:buNone/>
              <a:defRPr/>
            </a:pPr>
            <a:endParaRPr lang="es-AR" sz="2000" b="1" dirty="0" smtClean="0">
              <a:effectLst>
                <a:outerShdw blurRad="38100" dist="38100" dir="2700000" algn="tl">
                  <a:srgbClr val="000000">
                    <a:alpha val="43137"/>
                  </a:srgbClr>
                </a:outerShdw>
              </a:effectLst>
            </a:endParaRPr>
          </a:p>
          <a:p>
            <a:pPr algn="l" eaLnBrk="1" hangingPunct="1">
              <a:lnSpc>
                <a:spcPct val="80000"/>
              </a:lnSpc>
              <a:defRPr/>
            </a:pPr>
            <a:r>
              <a:rPr lang="es-AR" sz="2000" b="1" dirty="0" smtClean="0">
                <a:solidFill>
                  <a:srgbClr val="FFFF00"/>
                </a:solidFill>
                <a:effectLst>
                  <a:outerShdw blurRad="38100" dist="38100" dir="2700000" algn="tl">
                    <a:srgbClr val="000000">
                      <a:alpha val="43137"/>
                    </a:srgbClr>
                  </a:outerShdw>
                </a:effectLst>
              </a:rPr>
              <a:t>No debe confundirse con la contratación mediante Agencias de Servicios Eventuales.</a:t>
            </a:r>
            <a:endParaRPr lang="es-AR" sz="2000" dirty="0" smtClean="0">
              <a:effectLst>
                <a:outerShdw blurRad="38100" dist="38100" dir="2700000" algn="tl">
                  <a:srgbClr val="000000">
                    <a:alpha val="43137"/>
                  </a:srgbClr>
                </a:outerShdw>
              </a:effectLst>
            </a:endParaRPr>
          </a:p>
          <a:p>
            <a:pPr algn="l" eaLnBrk="1" hangingPunct="1">
              <a:lnSpc>
                <a:spcPct val="80000"/>
              </a:lnSpc>
              <a:buFontTx/>
              <a:buNone/>
              <a:defRPr/>
            </a:pPr>
            <a:endParaRPr lang="es-AR" sz="18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044821138"/>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754"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smtClean="0">
                <a:solidFill>
                  <a:srgbClr val="00FFFF"/>
                </a:solidFill>
              </a:rPr>
              <a:t>MODALIDADES DEL CONTRATO DE TRABAJO</a:t>
            </a:r>
          </a:p>
        </p:txBody>
      </p:sp>
      <p:sp>
        <p:nvSpPr>
          <p:cNvPr id="842755" name="Rectangle 3"/>
          <p:cNvSpPr>
            <a:spLocks noGrp="1" noChangeArrowheads="1"/>
          </p:cNvSpPr>
          <p:nvPr>
            <p:ph type="subTitle" idx="1"/>
          </p:nvPr>
        </p:nvSpPr>
        <p:spPr>
          <a:xfrm>
            <a:off x="685800" y="1371600"/>
            <a:ext cx="8229600" cy="5486400"/>
          </a:xfrm>
          <a:extLst/>
        </p:spPr>
        <p:txBody>
          <a:bodyPr/>
          <a:lstStyle/>
          <a:p>
            <a:pPr algn="l" eaLnBrk="1" hangingPunct="1">
              <a:lnSpc>
                <a:spcPct val="80000"/>
              </a:lnSpc>
              <a:defRPr/>
            </a:pPr>
            <a:r>
              <a:rPr lang="en-US" sz="1800" b="1" dirty="0" smtClean="0">
                <a:solidFill>
                  <a:srgbClr val="00FF00"/>
                </a:solidFill>
                <a:effectLst>
                  <a:outerShdw blurRad="38100" dist="38100" dir="2700000" algn="tl">
                    <a:srgbClr val="000000">
                      <a:alpha val="43137"/>
                    </a:srgbClr>
                  </a:outerShdw>
                </a:effectLst>
              </a:rPr>
              <a:t>CONTRATO EVENTUAL</a:t>
            </a:r>
          </a:p>
          <a:p>
            <a:pPr algn="l" eaLnBrk="1" hangingPunct="1">
              <a:lnSpc>
                <a:spcPct val="80000"/>
              </a:lnSpc>
              <a:defRPr/>
            </a:pPr>
            <a:r>
              <a:rPr lang="es-ES" sz="1800" b="1" dirty="0" smtClean="0">
                <a:solidFill>
                  <a:srgbClr val="FFFF01"/>
                </a:solidFill>
                <a:effectLst>
                  <a:outerShdw blurRad="38100" dist="38100" dir="2700000" algn="tl">
                    <a:srgbClr val="000000">
                      <a:alpha val="43137"/>
                    </a:srgbClr>
                  </a:outerShdw>
                </a:effectLst>
              </a:rPr>
              <a:t>LEY 24013 – DISPOSICIONES SOBRE EL CONTRATO EVENTUAL</a:t>
            </a:r>
            <a:endParaRPr lang="es-AR" sz="1800" b="1" dirty="0" smtClean="0">
              <a:solidFill>
                <a:srgbClr val="FFFF01"/>
              </a:solidFill>
              <a:effectLst>
                <a:outerShdw blurRad="38100" dist="38100" dir="2700000" algn="tl">
                  <a:srgbClr val="000000">
                    <a:alpha val="43137"/>
                  </a:srgbClr>
                </a:outerShdw>
              </a:effectLst>
            </a:endParaRPr>
          </a:p>
          <a:p>
            <a:pPr algn="l" eaLnBrk="1" hangingPunct="1">
              <a:defRPr/>
            </a:pPr>
            <a:r>
              <a:rPr lang="es-ES" sz="1800" b="1" dirty="0" smtClean="0">
                <a:solidFill>
                  <a:srgbClr val="00FFCC"/>
                </a:solidFill>
                <a:effectLst>
                  <a:outerShdw blurRad="38100" dist="38100" dir="2700000" algn="tl">
                    <a:srgbClr val="000000">
                      <a:alpha val="43137"/>
                    </a:srgbClr>
                  </a:outerShdw>
                </a:effectLst>
              </a:rPr>
              <a:t>SUSTITUCION POR LICENCIAS</a:t>
            </a:r>
          </a:p>
          <a:p>
            <a:pPr algn="l" eaLnBrk="1" hangingPunct="1">
              <a:defRPr/>
            </a:pPr>
            <a:endParaRPr lang="es-ES" sz="1800" b="1" dirty="0" smtClean="0">
              <a:effectLst>
                <a:outerShdw blurRad="38100" dist="38100" dir="2700000" algn="tl">
                  <a:srgbClr val="000000">
                    <a:alpha val="43137"/>
                  </a:srgbClr>
                </a:outerShdw>
              </a:effectLst>
            </a:endParaRPr>
          </a:p>
          <a:p>
            <a:pPr algn="l" eaLnBrk="1" hangingPunct="1">
              <a:defRPr/>
            </a:pPr>
            <a:r>
              <a:rPr lang="es-ES" sz="1800" b="1" dirty="0" smtClean="0">
                <a:solidFill>
                  <a:srgbClr val="00FFCC"/>
                </a:solidFill>
                <a:effectLst>
                  <a:outerShdw blurRad="38100" dist="38100" dir="2700000" algn="tl">
                    <a:srgbClr val="000000">
                      <a:alpha val="43137"/>
                    </a:srgbClr>
                  </a:outerShdw>
                </a:effectLst>
              </a:rPr>
              <a:t>Art. 69 - </a:t>
            </a:r>
            <a:r>
              <a:rPr lang="es-ES" sz="1800" dirty="0" smtClean="0">
                <a:effectLst>
                  <a:outerShdw blurRad="38100" dist="38100" dir="2700000" algn="tl">
                    <a:srgbClr val="000000">
                      <a:alpha val="43137"/>
                    </a:srgbClr>
                  </a:outerShdw>
                </a:effectLst>
              </a:rPr>
              <a:t>Para el caso que el contrato de trabajo eventual </a:t>
            </a:r>
            <a:r>
              <a:rPr lang="es-ES" sz="1800" b="1" dirty="0" smtClean="0">
                <a:solidFill>
                  <a:srgbClr val="FFFF01"/>
                </a:solidFill>
                <a:effectLst>
                  <a:outerShdw blurRad="38100" dist="38100" dir="2700000" algn="tl">
                    <a:srgbClr val="000000">
                      <a:alpha val="43137"/>
                    </a:srgbClr>
                  </a:outerShdw>
                </a:effectLst>
              </a:rPr>
              <a:t>tuviera por objeto sustituir transitoriamente trabajadores permanentes de la empresa que gozaran de licencias legales o convencionales o que tuvieran derecho a reserva del puesto por un plazo incierto, en el contrato deberá indicarse el nombre del trabajador reemplazado.</a:t>
            </a:r>
          </a:p>
          <a:p>
            <a:pPr algn="l" eaLnBrk="1" hangingPunct="1">
              <a:defRPr/>
            </a:pPr>
            <a:endParaRPr lang="es-ES" sz="1800" dirty="0" smtClean="0">
              <a:effectLst>
                <a:outerShdw blurRad="38100" dist="38100" dir="2700000" algn="tl">
                  <a:srgbClr val="000000">
                    <a:alpha val="43137"/>
                  </a:srgbClr>
                </a:outerShdw>
              </a:effectLst>
            </a:endParaRPr>
          </a:p>
          <a:p>
            <a:pPr algn="l" eaLnBrk="1" hangingPunct="1">
              <a:defRPr/>
            </a:pPr>
            <a:r>
              <a:rPr lang="es-ES" sz="1800" b="1" dirty="0" smtClean="0">
                <a:solidFill>
                  <a:srgbClr val="00FF00"/>
                </a:solidFill>
                <a:effectLst>
                  <a:outerShdw blurRad="38100" dist="38100" dir="2700000" algn="tl">
                    <a:srgbClr val="000000">
                      <a:alpha val="43137"/>
                    </a:srgbClr>
                  </a:outerShdw>
                </a:effectLst>
              </a:rPr>
              <a:t>Si al reincorporarse el trabajador reemplazado, el trabajador contratado bajo esta modalidad continuare prestando servicios, el contrato se convertirá en uno por tiempo indeterminado</a:t>
            </a:r>
            <a:r>
              <a:rPr lang="es-ES" sz="1800" dirty="0" smtClean="0">
                <a:effectLst>
                  <a:outerShdw blurRad="38100" dist="38100" dir="2700000" algn="tl">
                    <a:srgbClr val="000000">
                      <a:alpha val="43137"/>
                    </a:srgbClr>
                  </a:outerShdw>
                </a:effectLst>
              </a:rPr>
              <a:t>. Igual consecuencia tendrá la continuación </a:t>
            </a:r>
            <a:r>
              <a:rPr lang="es-ES" sz="1800" b="1" dirty="0" smtClean="0">
                <a:solidFill>
                  <a:srgbClr val="FFFF01"/>
                </a:solidFill>
                <a:effectLst>
                  <a:outerShdw blurRad="38100" dist="38100" dir="2700000" algn="tl">
                    <a:srgbClr val="000000">
                      <a:alpha val="43137"/>
                    </a:srgbClr>
                  </a:outerShdw>
                </a:effectLst>
              </a:rPr>
              <a:t>en la prestación de servicios una vez vencido el plazo de licencia o de reserva del puesto del trabajador reemplazado.</a:t>
            </a:r>
          </a:p>
          <a:p>
            <a:pPr algn="l" eaLnBrk="1" hangingPunct="1">
              <a:lnSpc>
                <a:spcPct val="80000"/>
              </a:lnSpc>
              <a:buFontTx/>
              <a:buNone/>
              <a:defRPr/>
            </a:pPr>
            <a:endParaRPr lang="es-AR" sz="1800" dirty="0" smtClean="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60174184"/>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754"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smtClean="0">
                <a:solidFill>
                  <a:srgbClr val="00FFFF"/>
                </a:solidFill>
              </a:rPr>
              <a:t>MODALIDADES DEL CONTRATO DE TRABAJO</a:t>
            </a:r>
          </a:p>
        </p:txBody>
      </p:sp>
      <p:sp>
        <p:nvSpPr>
          <p:cNvPr id="842755" name="Rectangle 3"/>
          <p:cNvSpPr>
            <a:spLocks noGrp="1" noChangeArrowheads="1"/>
          </p:cNvSpPr>
          <p:nvPr>
            <p:ph type="subTitle" idx="1"/>
          </p:nvPr>
        </p:nvSpPr>
        <p:spPr>
          <a:xfrm>
            <a:off x="685800" y="1371600"/>
            <a:ext cx="8229600" cy="5486400"/>
          </a:xfrm>
          <a:extLst/>
        </p:spPr>
        <p:txBody>
          <a:bodyPr/>
          <a:lstStyle/>
          <a:p>
            <a:pPr algn="l" eaLnBrk="1" hangingPunct="1">
              <a:lnSpc>
                <a:spcPct val="80000"/>
              </a:lnSpc>
              <a:defRPr/>
            </a:pPr>
            <a:r>
              <a:rPr lang="en-US" sz="2000" b="1" dirty="0" smtClean="0">
                <a:solidFill>
                  <a:srgbClr val="00FF00"/>
                </a:solidFill>
                <a:effectLst>
                  <a:outerShdw blurRad="38100" dist="38100" dir="2700000" algn="tl">
                    <a:srgbClr val="000000">
                      <a:alpha val="43137"/>
                    </a:srgbClr>
                  </a:outerShdw>
                </a:effectLst>
              </a:rPr>
              <a:t>CONTRATO EVENTUAL</a:t>
            </a:r>
          </a:p>
          <a:p>
            <a:pPr algn="l" eaLnBrk="1" hangingPunct="1">
              <a:lnSpc>
                <a:spcPct val="80000"/>
              </a:lnSpc>
              <a:defRPr/>
            </a:pPr>
            <a:r>
              <a:rPr lang="es-ES" sz="1800" b="1" dirty="0" smtClean="0">
                <a:solidFill>
                  <a:srgbClr val="FFC000"/>
                </a:solidFill>
                <a:effectLst>
                  <a:outerShdw blurRad="38100" dist="38100" dir="2700000" algn="tl">
                    <a:srgbClr val="000000">
                      <a:alpha val="43137"/>
                    </a:srgbClr>
                  </a:outerShdw>
                </a:effectLst>
              </a:rPr>
              <a:t>LEY 24013 – DISPOSICIONES SOBRE EL CONTRATO EVENTUAL</a:t>
            </a:r>
            <a:endParaRPr lang="es-AR" sz="1800" b="1" dirty="0" smtClean="0">
              <a:solidFill>
                <a:srgbClr val="FFC000"/>
              </a:solidFill>
              <a:effectLst>
                <a:outerShdw blurRad="38100" dist="38100" dir="2700000" algn="tl">
                  <a:srgbClr val="000000">
                    <a:alpha val="43137"/>
                  </a:srgbClr>
                </a:outerShdw>
              </a:effectLst>
            </a:endParaRPr>
          </a:p>
          <a:p>
            <a:pPr algn="l" eaLnBrk="1" hangingPunct="1">
              <a:defRPr/>
            </a:pPr>
            <a:r>
              <a:rPr lang="es-ES" sz="1800" b="1" dirty="0" smtClean="0">
                <a:solidFill>
                  <a:srgbClr val="FFFF00"/>
                </a:solidFill>
                <a:effectLst>
                  <a:outerShdw blurRad="38100" dist="38100" dir="2700000" algn="tl">
                    <a:srgbClr val="000000">
                      <a:alpha val="43137"/>
                    </a:srgbClr>
                  </a:outerShdw>
                </a:effectLst>
              </a:rPr>
              <a:t>MEDIDAS DE ACCIÓN SINDICAL</a:t>
            </a:r>
          </a:p>
          <a:p>
            <a:pPr algn="l" eaLnBrk="1" hangingPunct="1">
              <a:defRPr/>
            </a:pPr>
            <a:endParaRPr lang="es-ES" sz="1800" b="1" dirty="0" smtClean="0">
              <a:effectLst>
                <a:outerShdw blurRad="38100" dist="38100" dir="2700000" algn="tl">
                  <a:srgbClr val="000000">
                    <a:alpha val="43137"/>
                  </a:srgbClr>
                </a:outerShdw>
              </a:effectLst>
            </a:endParaRPr>
          </a:p>
          <a:p>
            <a:pPr algn="l" eaLnBrk="1" hangingPunct="1">
              <a:defRPr/>
            </a:pPr>
            <a:r>
              <a:rPr lang="es-ES" sz="1800" b="1" dirty="0" smtClean="0">
                <a:solidFill>
                  <a:srgbClr val="00FFCC"/>
                </a:solidFill>
                <a:effectLst>
                  <a:outerShdw blurRad="38100" dist="38100" dir="2700000" algn="tl">
                    <a:srgbClr val="000000">
                      <a:alpha val="43137"/>
                    </a:srgbClr>
                  </a:outerShdw>
                </a:effectLst>
              </a:rPr>
              <a:t>Art. 70 - </a:t>
            </a:r>
            <a:r>
              <a:rPr lang="es-ES" sz="1800" dirty="0" smtClean="0">
                <a:effectLst>
                  <a:outerShdw blurRad="38100" dist="38100" dir="2700000" algn="tl">
                    <a:srgbClr val="000000">
                      <a:alpha val="43137"/>
                    </a:srgbClr>
                  </a:outerShdw>
                </a:effectLst>
              </a:rPr>
              <a:t>Se prohíbe la contratación de trabajadores bajo esta modalidad para sustituir trabajadores que no prestaran servicios normalmente en virtud del ejercicio de medidas legítimas de acción sindical.</a:t>
            </a:r>
            <a:endParaRPr lang="es-AR" sz="18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7184374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lstStyle/>
          <a:p>
            <a:r>
              <a:rPr lang="en-US" sz="3200" smtClean="0"/>
              <a:t>SEGURO COLECTIVO DE VIDA OBLIGATORIO</a:t>
            </a:r>
            <a:endParaRPr lang="en-US" sz="3200" b="1"/>
          </a:p>
        </p:txBody>
      </p:sp>
      <p:sp>
        <p:nvSpPr>
          <p:cNvPr id="91139" name="Rectangle 3"/>
          <p:cNvSpPr>
            <a:spLocks noGrp="1" noChangeArrowheads="1"/>
          </p:cNvSpPr>
          <p:nvPr>
            <p:ph type="subTitle" idx="1"/>
          </p:nvPr>
        </p:nvSpPr>
        <p:spPr>
          <a:xfrm>
            <a:off x="381000" y="1295400"/>
            <a:ext cx="8077200" cy="4953000"/>
          </a:xfrm>
        </p:spPr>
        <p:txBody>
          <a:bodyPr>
            <a:normAutofit/>
          </a:bodyPr>
          <a:lstStyle/>
          <a:p>
            <a:pPr algn="l">
              <a:lnSpc>
                <a:spcPct val="90000"/>
              </a:lnSpc>
            </a:pPr>
            <a:r>
              <a:rPr lang="es-AR" sz="2400" b="1" smtClean="0">
                <a:solidFill>
                  <a:srgbClr val="FFFF00"/>
                </a:solidFill>
                <a:effectLst>
                  <a:outerShdw blurRad="38100" dist="38100" dir="2700000" algn="tl">
                    <a:srgbClr val="000000">
                      <a:alpha val="43137"/>
                    </a:srgbClr>
                  </a:outerShdw>
                </a:effectLst>
              </a:rPr>
              <a:t>PANTALLAS DEL SICOSS </a:t>
            </a:r>
          </a:p>
          <a:p>
            <a:pPr algn="l">
              <a:lnSpc>
                <a:spcPct val="90000"/>
              </a:lnSpc>
            </a:pPr>
            <a:r>
              <a:rPr lang="es-AR" sz="2400" b="1"/>
              <a:t>Pantalla de “datos del período”</a:t>
            </a:r>
            <a:endParaRPr lang="es-AR" sz="2400"/>
          </a:p>
          <a:p>
            <a:pPr algn="l">
              <a:lnSpc>
                <a:spcPct val="90000"/>
              </a:lnSpc>
            </a:pPr>
            <a:endParaRPr lang="es-AR" sz="2400" b="1" smtClean="0">
              <a:solidFill>
                <a:srgbClr val="FFFF00"/>
              </a:solidFill>
              <a:effectLst>
                <a:outerShdw blurRad="38100" dist="38100" dir="2700000" algn="tl">
                  <a:srgbClr val="000000">
                    <a:alpha val="43137"/>
                  </a:srgbClr>
                </a:outerShdw>
              </a:effectLst>
            </a:endParaRPr>
          </a:p>
          <a:p>
            <a:pPr algn="l">
              <a:lnSpc>
                <a:spcPct val="90000"/>
              </a:lnSpc>
            </a:pPr>
            <a:endParaRPr lang="es-AR" sz="2400" b="1" smtClean="0">
              <a:solidFill>
                <a:srgbClr val="00FFCC"/>
              </a:solidFill>
              <a:effectLst>
                <a:outerShdw blurRad="38100" dist="38100" dir="2700000" algn="tl">
                  <a:srgbClr val="000000">
                    <a:alpha val="43137"/>
                  </a:srgbClr>
                </a:outerShdw>
              </a:effectLst>
            </a:endParaRPr>
          </a:p>
          <a:p>
            <a:pPr algn="l">
              <a:lnSpc>
                <a:spcPct val="90000"/>
              </a:lnSpc>
            </a:pPr>
            <a:endParaRPr lang="es-AR" sz="2400" b="1">
              <a:solidFill>
                <a:srgbClr val="00FFCC"/>
              </a:solidFill>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
        <p:nvSpPr>
          <p:cNvPr id="3" name="Rectangle 1"/>
          <p:cNvSpPr>
            <a:spLocks noChangeArrowheads="1"/>
          </p:cNvSpPr>
          <p:nvPr/>
        </p:nvSpPr>
        <p:spPr bwMode="auto">
          <a:xfrm>
            <a:off x="1836738" y="37449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AR" altLang="es-AR"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1"/>
          <p:cNvSpPr>
            <a:spLocks noChangeArrowheads="1"/>
          </p:cNvSpPr>
          <p:nvPr/>
        </p:nvSpPr>
        <p:spPr bwMode="auto">
          <a:xfrm>
            <a:off x="1720850" y="32416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AR" altLang="es-AR"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
            </a:r>
            <a:br>
              <a:rPr kumimoji="0" lang="es-AR" altLang="es-AR"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br>
            <a:r>
              <a:rPr kumimoji="0" lang="es-AR" altLang="es-AR"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
            </a:r>
            <a:br>
              <a:rPr kumimoji="0" lang="es-AR" altLang="es-AR"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br>
            <a:endParaRPr kumimoji="0" lang="es-AR" altLang="es-AR" sz="1800" b="0" i="0" u="none" strike="noStrike" cap="none" normalizeH="0" baseline="0" smtClean="0">
              <a:ln>
                <a:noFill/>
              </a:ln>
              <a:solidFill>
                <a:schemeClr val="tx1"/>
              </a:solidFill>
              <a:effectLst/>
              <a:latin typeface="Arial" pitchFamily="34" charset="0"/>
              <a:cs typeface="Arial" pitchFamily="34" charset="0"/>
            </a:endParaRPr>
          </a:p>
        </p:txBody>
      </p:sp>
      <p:pic>
        <p:nvPicPr>
          <p:cNvPr id="9" name="8 Imagen"/>
          <p:cNvPicPr/>
          <p:nvPr/>
        </p:nvPicPr>
        <p:blipFill>
          <a:blip r:embed="rId4"/>
          <a:stretch>
            <a:fillRect/>
          </a:stretch>
        </p:blipFill>
        <p:spPr>
          <a:xfrm>
            <a:off x="1295400" y="2110253"/>
            <a:ext cx="5334000" cy="4391025"/>
          </a:xfrm>
          <a:prstGeom prst="rect">
            <a:avLst/>
          </a:prstGeom>
        </p:spPr>
      </p:pic>
    </p:spTree>
    <p:extLst>
      <p:ext uri="{BB962C8B-B14F-4D97-AF65-F5344CB8AC3E}">
        <p14:creationId xmlns:p14="http://schemas.microsoft.com/office/powerpoint/2010/main" val="2783626274"/>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754"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smtClean="0">
                <a:solidFill>
                  <a:srgbClr val="00FFFF"/>
                </a:solidFill>
              </a:rPr>
              <a:t>MODALIDADES DEL CONTRATO DE TRABAJO</a:t>
            </a:r>
          </a:p>
        </p:txBody>
      </p:sp>
      <p:sp>
        <p:nvSpPr>
          <p:cNvPr id="842755" name="Rectangle 3"/>
          <p:cNvSpPr>
            <a:spLocks noGrp="1" noChangeArrowheads="1"/>
          </p:cNvSpPr>
          <p:nvPr>
            <p:ph type="subTitle" idx="1"/>
          </p:nvPr>
        </p:nvSpPr>
        <p:spPr>
          <a:xfrm>
            <a:off x="685800" y="1371600"/>
            <a:ext cx="8229600" cy="5486400"/>
          </a:xfrm>
          <a:extLst/>
        </p:spPr>
        <p:txBody>
          <a:bodyPr/>
          <a:lstStyle/>
          <a:p>
            <a:pPr algn="l" eaLnBrk="1" hangingPunct="1">
              <a:lnSpc>
                <a:spcPct val="80000"/>
              </a:lnSpc>
              <a:defRPr/>
            </a:pPr>
            <a:r>
              <a:rPr lang="en-US" sz="2000" b="1" dirty="0" smtClean="0">
                <a:solidFill>
                  <a:srgbClr val="00FF00"/>
                </a:solidFill>
                <a:effectLst>
                  <a:outerShdw blurRad="38100" dist="38100" dir="2700000" algn="tl">
                    <a:srgbClr val="000000">
                      <a:alpha val="43137"/>
                    </a:srgbClr>
                  </a:outerShdw>
                </a:effectLst>
              </a:rPr>
              <a:t>CONTRATO EVENTUAL</a:t>
            </a:r>
          </a:p>
          <a:p>
            <a:pPr algn="l" eaLnBrk="1" hangingPunct="1">
              <a:lnSpc>
                <a:spcPct val="80000"/>
              </a:lnSpc>
              <a:defRPr/>
            </a:pPr>
            <a:r>
              <a:rPr lang="es-ES" sz="1800" b="1" dirty="0" smtClean="0">
                <a:solidFill>
                  <a:srgbClr val="FFFF00"/>
                </a:solidFill>
                <a:effectLst>
                  <a:outerShdw blurRad="38100" dist="38100" dir="2700000" algn="tl">
                    <a:srgbClr val="000000">
                      <a:alpha val="43137"/>
                    </a:srgbClr>
                  </a:outerShdw>
                </a:effectLst>
              </a:rPr>
              <a:t>LEY 24013 – DISPOSICIONES SOBRE EL CONTRATO EVENTUAL</a:t>
            </a:r>
            <a:endParaRPr lang="es-AR" sz="1800" b="1" dirty="0" smtClean="0">
              <a:solidFill>
                <a:srgbClr val="FFFF00"/>
              </a:solidFill>
              <a:effectLst>
                <a:outerShdw blurRad="38100" dist="38100" dir="2700000" algn="tl">
                  <a:srgbClr val="000000">
                    <a:alpha val="43137"/>
                  </a:srgbClr>
                </a:outerShdw>
              </a:effectLst>
            </a:endParaRPr>
          </a:p>
          <a:p>
            <a:pPr algn="l" eaLnBrk="1" hangingPunct="1">
              <a:defRPr/>
            </a:pPr>
            <a:r>
              <a:rPr lang="es-ES" sz="1800" b="1" dirty="0" smtClean="0">
                <a:solidFill>
                  <a:srgbClr val="00FFCC"/>
                </a:solidFill>
                <a:effectLst>
                  <a:outerShdw blurRad="38100" dist="38100" dir="2700000" algn="tl">
                    <a:srgbClr val="000000">
                      <a:alpha val="43137"/>
                    </a:srgbClr>
                  </a:outerShdw>
                </a:effectLst>
              </a:rPr>
              <a:t>SUSPENSIONES Y DESPIDOS POR FALTA O DISMINUCIÓN DE TRABAJO</a:t>
            </a:r>
          </a:p>
          <a:p>
            <a:pPr algn="l" eaLnBrk="1" hangingPunct="1">
              <a:defRPr/>
            </a:pPr>
            <a:endParaRPr lang="es-ES" sz="1800" b="1" dirty="0" smtClean="0">
              <a:effectLst>
                <a:outerShdw blurRad="38100" dist="38100" dir="2700000" algn="tl">
                  <a:srgbClr val="000000">
                    <a:alpha val="43137"/>
                  </a:srgbClr>
                </a:outerShdw>
              </a:effectLst>
            </a:endParaRPr>
          </a:p>
          <a:p>
            <a:pPr algn="l" eaLnBrk="1" hangingPunct="1">
              <a:defRPr/>
            </a:pPr>
            <a:r>
              <a:rPr lang="es-ES" sz="1800" b="1" dirty="0" smtClean="0">
                <a:solidFill>
                  <a:srgbClr val="00FFCC"/>
                </a:solidFill>
                <a:effectLst>
                  <a:outerShdw blurRad="38100" dist="38100" dir="2700000" algn="tl">
                    <a:srgbClr val="000000">
                      <a:alpha val="43137"/>
                    </a:srgbClr>
                  </a:outerShdw>
                </a:effectLst>
              </a:rPr>
              <a:t>Art. 71 - </a:t>
            </a:r>
            <a:r>
              <a:rPr lang="es-ES" sz="1800" dirty="0" smtClean="0">
                <a:effectLst>
                  <a:outerShdw blurRad="38100" dist="38100" dir="2700000" algn="tl">
                    <a:srgbClr val="000000">
                      <a:alpha val="43137"/>
                    </a:srgbClr>
                  </a:outerShdw>
                </a:effectLst>
              </a:rPr>
              <a:t>Las empresas que hayan producido </a:t>
            </a:r>
            <a:r>
              <a:rPr lang="es-ES" sz="1800" b="1" dirty="0" smtClean="0">
                <a:solidFill>
                  <a:srgbClr val="FFFF01"/>
                </a:solidFill>
                <a:effectLst>
                  <a:outerShdw blurRad="38100" dist="38100" dir="2700000" algn="tl">
                    <a:srgbClr val="000000">
                      <a:alpha val="43137"/>
                    </a:srgbClr>
                  </a:outerShdw>
                </a:effectLst>
              </a:rPr>
              <a:t>suspensiones o despidos de trabajadores por falta o disminución de trabajo durante los 6 (seis) meses anteriores, no podrán ejercer esta modalidad para reemplazar </a:t>
            </a:r>
            <a:r>
              <a:rPr lang="es-ES" sz="1800" dirty="0" smtClean="0">
                <a:effectLst>
                  <a:outerShdw blurRad="38100" dist="38100" dir="2700000" algn="tl">
                    <a:srgbClr val="000000">
                      <a:alpha val="43137"/>
                    </a:srgbClr>
                  </a:outerShdw>
                </a:effectLst>
              </a:rPr>
              <a:t>al personal afectado por esas medidas.</a:t>
            </a:r>
            <a:endParaRPr lang="es-AR" sz="18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556271651"/>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754"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smtClean="0">
                <a:solidFill>
                  <a:srgbClr val="00FFFF"/>
                </a:solidFill>
              </a:rPr>
              <a:t>MODALIDADES DEL CONTRATO DE TRABAJO</a:t>
            </a:r>
          </a:p>
        </p:txBody>
      </p:sp>
      <p:sp>
        <p:nvSpPr>
          <p:cNvPr id="842755" name="Rectangle 3"/>
          <p:cNvSpPr>
            <a:spLocks noGrp="1" noChangeArrowheads="1"/>
          </p:cNvSpPr>
          <p:nvPr>
            <p:ph type="subTitle" idx="1"/>
          </p:nvPr>
        </p:nvSpPr>
        <p:spPr>
          <a:xfrm>
            <a:off x="685800" y="1371600"/>
            <a:ext cx="8229600" cy="5486400"/>
          </a:xfrm>
          <a:extLst/>
        </p:spPr>
        <p:txBody>
          <a:bodyPr/>
          <a:lstStyle/>
          <a:p>
            <a:pPr algn="l" eaLnBrk="1" hangingPunct="1">
              <a:lnSpc>
                <a:spcPct val="80000"/>
              </a:lnSpc>
              <a:defRPr/>
            </a:pPr>
            <a:r>
              <a:rPr lang="en-US" sz="2000" b="1" dirty="0" smtClean="0">
                <a:solidFill>
                  <a:srgbClr val="00FF00"/>
                </a:solidFill>
                <a:effectLst>
                  <a:outerShdw blurRad="38100" dist="38100" dir="2700000" algn="tl">
                    <a:srgbClr val="000000">
                      <a:alpha val="43137"/>
                    </a:srgbClr>
                  </a:outerShdw>
                </a:effectLst>
              </a:rPr>
              <a:t>CONTRATO EVENTUAL</a:t>
            </a:r>
          </a:p>
          <a:p>
            <a:pPr algn="l" eaLnBrk="1" hangingPunct="1">
              <a:lnSpc>
                <a:spcPct val="80000"/>
              </a:lnSpc>
              <a:defRPr/>
            </a:pPr>
            <a:r>
              <a:rPr lang="es-ES" sz="1800" b="1" dirty="0" smtClean="0">
                <a:solidFill>
                  <a:srgbClr val="FFFF00"/>
                </a:solidFill>
                <a:effectLst>
                  <a:outerShdw blurRad="38100" dist="38100" dir="2700000" algn="tl">
                    <a:srgbClr val="000000">
                      <a:alpha val="43137"/>
                    </a:srgbClr>
                  </a:outerShdw>
                </a:effectLst>
              </a:rPr>
              <a:t>LEY 24013 – DISPOSICIONES SOBRE EL CONTRATO EVENTUAL</a:t>
            </a:r>
            <a:endParaRPr lang="es-AR" sz="1800" b="1" dirty="0" smtClean="0">
              <a:solidFill>
                <a:srgbClr val="FFFF00"/>
              </a:solidFill>
              <a:effectLst>
                <a:outerShdw blurRad="38100" dist="38100" dir="2700000" algn="tl">
                  <a:srgbClr val="000000">
                    <a:alpha val="43137"/>
                  </a:srgbClr>
                </a:outerShdw>
              </a:effectLst>
            </a:endParaRPr>
          </a:p>
          <a:p>
            <a:pPr algn="l" eaLnBrk="1" hangingPunct="1">
              <a:defRPr/>
            </a:pPr>
            <a:r>
              <a:rPr lang="es-ES" sz="1800" b="1" dirty="0" smtClean="0">
                <a:solidFill>
                  <a:srgbClr val="00FFCC"/>
                </a:solidFill>
                <a:effectLst>
                  <a:outerShdw blurRad="38100" dist="38100" dir="2700000" algn="tl">
                    <a:srgbClr val="000000">
                      <a:alpha val="43137"/>
                    </a:srgbClr>
                  </a:outerShdw>
                </a:effectLst>
              </a:rPr>
              <a:t>EXIGENCIAS EXTRAORDINARIAS DEL MERCADO</a:t>
            </a:r>
          </a:p>
          <a:p>
            <a:pPr algn="l" eaLnBrk="1" hangingPunct="1">
              <a:defRPr/>
            </a:pPr>
            <a:endParaRPr lang="es-ES" sz="1800" b="1" dirty="0" smtClean="0">
              <a:effectLst>
                <a:outerShdw blurRad="38100" dist="38100" dir="2700000" algn="tl">
                  <a:srgbClr val="000000">
                    <a:alpha val="43137"/>
                  </a:srgbClr>
                </a:outerShdw>
              </a:effectLst>
            </a:endParaRPr>
          </a:p>
          <a:p>
            <a:pPr algn="l" eaLnBrk="1" hangingPunct="1">
              <a:defRPr/>
            </a:pPr>
            <a:r>
              <a:rPr lang="es-ES" sz="1800" b="1" dirty="0" smtClean="0">
                <a:solidFill>
                  <a:srgbClr val="00FFCC"/>
                </a:solidFill>
                <a:effectLst>
                  <a:outerShdw blurRad="38100" dist="38100" dir="2700000" algn="tl">
                    <a:srgbClr val="000000">
                      <a:alpha val="43137"/>
                    </a:srgbClr>
                  </a:outerShdw>
                </a:effectLst>
              </a:rPr>
              <a:t>Art. 72 - </a:t>
            </a:r>
            <a:r>
              <a:rPr lang="es-ES" sz="1800" dirty="0" smtClean="0">
                <a:effectLst>
                  <a:outerShdw blurRad="38100" dist="38100" dir="2700000" algn="tl">
                    <a:srgbClr val="000000">
                      <a:alpha val="43137"/>
                    </a:srgbClr>
                  </a:outerShdw>
                </a:effectLst>
              </a:rPr>
              <a:t>En los casos que el contrato tenga por objeto atender exigencias extraordinarias del mercado, deberá estarse a lo siguiente:</a:t>
            </a:r>
          </a:p>
          <a:p>
            <a:pPr algn="l" eaLnBrk="1" hangingPunct="1">
              <a:defRPr/>
            </a:pPr>
            <a:endParaRPr lang="es-ES" sz="1800" dirty="0" smtClean="0">
              <a:effectLst>
                <a:outerShdw blurRad="38100" dist="38100" dir="2700000" algn="tl">
                  <a:srgbClr val="000000">
                    <a:alpha val="43137"/>
                  </a:srgbClr>
                </a:outerShdw>
              </a:effectLst>
            </a:endParaRPr>
          </a:p>
          <a:p>
            <a:pPr algn="l" eaLnBrk="1" hangingPunct="1">
              <a:defRPr/>
            </a:pPr>
            <a:r>
              <a:rPr lang="es-ES" sz="1800" b="1" dirty="0" smtClean="0">
                <a:solidFill>
                  <a:srgbClr val="FFFF01"/>
                </a:solidFill>
                <a:effectLst>
                  <a:outerShdw blurRad="38100" dist="38100" dir="2700000" algn="tl">
                    <a:srgbClr val="000000">
                      <a:alpha val="43137"/>
                    </a:srgbClr>
                  </a:outerShdw>
                </a:effectLst>
              </a:rPr>
              <a:t>a) en el contrato se consignará con precisión y claridad la causa que lo justifique; </a:t>
            </a:r>
          </a:p>
          <a:p>
            <a:pPr algn="l" eaLnBrk="1" hangingPunct="1">
              <a:defRPr/>
            </a:pPr>
            <a:endParaRPr lang="es-ES" sz="1800" dirty="0" smtClean="0">
              <a:effectLst>
                <a:outerShdw blurRad="38100" dist="38100" dir="2700000" algn="tl">
                  <a:srgbClr val="000000">
                    <a:alpha val="43137"/>
                  </a:srgbClr>
                </a:outerShdw>
              </a:effectLst>
            </a:endParaRPr>
          </a:p>
          <a:p>
            <a:pPr algn="l" eaLnBrk="1" hangingPunct="1">
              <a:defRPr/>
            </a:pPr>
            <a:r>
              <a:rPr lang="es-ES" sz="1800" b="1" dirty="0" smtClean="0">
                <a:solidFill>
                  <a:srgbClr val="00FF00"/>
                </a:solidFill>
                <a:effectLst>
                  <a:outerShdw blurRad="38100" dist="38100" dir="2700000" algn="tl">
                    <a:srgbClr val="000000">
                      <a:alpha val="43137"/>
                    </a:srgbClr>
                  </a:outerShdw>
                </a:effectLst>
              </a:rPr>
              <a:t>b) la duración de la causa que diera origen a estos contratos no podrá exceder de 6 (seis) meses por año y hasta un máximo de 1 (un) año en un período de 3 (tres) años. </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29036804"/>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754"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smtClean="0">
                <a:solidFill>
                  <a:srgbClr val="00FFFF"/>
                </a:solidFill>
              </a:rPr>
              <a:t>MODALIDADES DEL CONTRATO DE TRABAJO</a:t>
            </a:r>
          </a:p>
        </p:txBody>
      </p:sp>
      <p:sp>
        <p:nvSpPr>
          <p:cNvPr id="842755" name="Rectangle 3"/>
          <p:cNvSpPr>
            <a:spLocks noGrp="1" noChangeArrowheads="1"/>
          </p:cNvSpPr>
          <p:nvPr>
            <p:ph type="subTitle" idx="1"/>
          </p:nvPr>
        </p:nvSpPr>
        <p:spPr>
          <a:xfrm>
            <a:off x="685800" y="1371600"/>
            <a:ext cx="8229600" cy="5486400"/>
          </a:xfrm>
          <a:extLst/>
        </p:spPr>
        <p:txBody>
          <a:bodyPr/>
          <a:lstStyle/>
          <a:p>
            <a:pPr algn="l" eaLnBrk="1" hangingPunct="1">
              <a:lnSpc>
                <a:spcPct val="80000"/>
              </a:lnSpc>
              <a:defRPr/>
            </a:pPr>
            <a:r>
              <a:rPr lang="en-US" sz="2000" b="1" dirty="0" smtClean="0">
                <a:solidFill>
                  <a:srgbClr val="00FF00"/>
                </a:solidFill>
              </a:rPr>
              <a:t>CONTRATO EVENTUAL</a:t>
            </a:r>
          </a:p>
          <a:p>
            <a:pPr algn="l" eaLnBrk="1" hangingPunct="1">
              <a:lnSpc>
                <a:spcPct val="80000"/>
              </a:lnSpc>
              <a:defRPr/>
            </a:pPr>
            <a:r>
              <a:rPr lang="es-ES" sz="1800" b="1" dirty="0" smtClean="0">
                <a:solidFill>
                  <a:srgbClr val="FFFF01"/>
                </a:solidFill>
              </a:rPr>
              <a:t>LEY 24013 – DISPOSICIONES SOBRE EL CONTRATO EVENTUAL</a:t>
            </a:r>
            <a:endParaRPr lang="es-AR" sz="1800" b="1" dirty="0" smtClean="0">
              <a:solidFill>
                <a:srgbClr val="FFFF01"/>
              </a:solidFill>
            </a:endParaRPr>
          </a:p>
          <a:p>
            <a:pPr algn="l" eaLnBrk="1" hangingPunct="1">
              <a:defRPr/>
            </a:pPr>
            <a:r>
              <a:rPr lang="es-ES" sz="1800" b="1" dirty="0" smtClean="0">
                <a:solidFill>
                  <a:srgbClr val="00FFCC"/>
                </a:solidFill>
                <a:effectLst/>
              </a:rPr>
              <a:t>DEBER DE PREAVISAR</a:t>
            </a:r>
          </a:p>
          <a:p>
            <a:pPr algn="l" eaLnBrk="1" hangingPunct="1">
              <a:defRPr/>
            </a:pPr>
            <a:endParaRPr lang="es-ES" sz="1800" b="1" dirty="0" smtClean="0">
              <a:effectLst/>
            </a:endParaRPr>
          </a:p>
          <a:p>
            <a:pPr algn="l" eaLnBrk="1" hangingPunct="1">
              <a:defRPr/>
            </a:pPr>
            <a:r>
              <a:rPr lang="es-ES" sz="1800" b="1" dirty="0" smtClean="0">
                <a:solidFill>
                  <a:srgbClr val="00FFCC"/>
                </a:solidFill>
                <a:effectLst/>
              </a:rPr>
              <a:t>Art. 73 - </a:t>
            </a:r>
            <a:r>
              <a:rPr lang="es-ES" sz="1800" dirty="0" smtClean="0">
                <a:effectLst/>
              </a:rPr>
              <a:t>El empleador </a:t>
            </a:r>
            <a:r>
              <a:rPr lang="es-ES" sz="1800" b="1" dirty="0" smtClean="0">
                <a:solidFill>
                  <a:srgbClr val="FFFF00"/>
                </a:solidFill>
                <a:effectLst/>
              </a:rPr>
              <a:t>no tiene el deber de preavisar la finalización </a:t>
            </a:r>
            <a:r>
              <a:rPr lang="es-ES" sz="1800" dirty="0" smtClean="0">
                <a:effectLst/>
              </a:rPr>
              <a:t>del contrato.</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609747696"/>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754"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smtClean="0">
                <a:solidFill>
                  <a:srgbClr val="00FFFF"/>
                </a:solidFill>
              </a:rPr>
              <a:t>MODALIDADES DEL CONTRATO DE TRABAJO</a:t>
            </a:r>
          </a:p>
        </p:txBody>
      </p:sp>
      <p:sp>
        <p:nvSpPr>
          <p:cNvPr id="842755" name="Rectangle 3"/>
          <p:cNvSpPr>
            <a:spLocks noGrp="1" noChangeArrowheads="1"/>
          </p:cNvSpPr>
          <p:nvPr>
            <p:ph type="subTitle" idx="1"/>
          </p:nvPr>
        </p:nvSpPr>
        <p:spPr>
          <a:xfrm>
            <a:off x="685800" y="1371600"/>
            <a:ext cx="8229600" cy="5486400"/>
          </a:xfrm>
          <a:extLst/>
        </p:spPr>
        <p:txBody>
          <a:bodyPr/>
          <a:lstStyle/>
          <a:p>
            <a:pPr algn="l" eaLnBrk="1" hangingPunct="1">
              <a:lnSpc>
                <a:spcPct val="80000"/>
              </a:lnSpc>
              <a:defRPr/>
            </a:pPr>
            <a:r>
              <a:rPr lang="en-US" sz="2000" b="1" dirty="0" smtClean="0">
                <a:solidFill>
                  <a:srgbClr val="00FF00"/>
                </a:solidFill>
                <a:effectLst>
                  <a:outerShdw blurRad="38100" dist="38100" dir="2700000" algn="tl">
                    <a:srgbClr val="000000">
                      <a:alpha val="43137"/>
                    </a:srgbClr>
                  </a:outerShdw>
                </a:effectLst>
              </a:rPr>
              <a:t>CONTRATO EVENTUAL</a:t>
            </a:r>
          </a:p>
          <a:p>
            <a:pPr algn="l" eaLnBrk="1" hangingPunct="1">
              <a:lnSpc>
                <a:spcPct val="80000"/>
              </a:lnSpc>
              <a:defRPr/>
            </a:pPr>
            <a:r>
              <a:rPr lang="es-ES" sz="1800" b="1" dirty="0" smtClean="0">
                <a:solidFill>
                  <a:srgbClr val="FFFF00"/>
                </a:solidFill>
                <a:effectLst>
                  <a:outerShdw blurRad="38100" dist="38100" dir="2700000" algn="tl">
                    <a:srgbClr val="000000">
                      <a:alpha val="43137"/>
                    </a:srgbClr>
                  </a:outerShdw>
                </a:effectLst>
              </a:rPr>
              <a:t>LEY 24013 – DISPOSICIONES SOBRE EL CONTRATO EVENTUAL</a:t>
            </a:r>
            <a:endParaRPr lang="es-AR" sz="1800" b="1" dirty="0" smtClean="0">
              <a:solidFill>
                <a:srgbClr val="FFFF00"/>
              </a:solidFill>
              <a:effectLst>
                <a:outerShdw blurRad="38100" dist="38100" dir="2700000" algn="tl">
                  <a:srgbClr val="000000">
                    <a:alpha val="43137"/>
                  </a:srgbClr>
                </a:outerShdw>
              </a:effectLst>
            </a:endParaRPr>
          </a:p>
          <a:p>
            <a:pPr algn="l" eaLnBrk="1" hangingPunct="1">
              <a:lnSpc>
                <a:spcPct val="80000"/>
              </a:lnSpc>
              <a:defRPr/>
            </a:pPr>
            <a:r>
              <a:rPr lang="es-ES" sz="1800" b="1" dirty="0" smtClean="0">
                <a:solidFill>
                  <a:srgbClr val="00FFCC"/>
                </a:solidFill>
                <a:effectLst>
                  <a:outerShdw blurRad="38100" dist="38100" dir="2700000" algn="tl">
                    <a:srgbClr val="000000">
                      <a:alpha val="43137"/>
                    </a:srgbClr>
                  </a:outerShdw>
                </a:effectLst>
              </a:rPr>
              <a:t>INDEMNIZACIONES</a:t>
            </a:r>
            <a:endParaRPr lang="es-AR" sz="1800" b="1" dirty="0" smtClean="0">
              <a:solidFill>
                <a:srgbClr val="00FFCC"/>
              </a:solidFill>
              <a:effectLst>
                <a:outerShdw blurRad="38100" dist="38100" dir="2700000" algn="tl">
                  <a:srgbClr val="000000">
                    <a:alpha val="43137"/>
                  </a:srgbClr>
                </a:outerShdw>
              </a:effectLst>
            </a:endParaRPr>
          </a:p>
          <a:p>
            <a:pPr algn="l" eaLnBrk="1" hangingPunct="1">
              <a:defRPr/>
            </a:pPr>
            <a:endParaRPr lang="es-ES" sz="1800" b="1" dirty="0" smtClean="0">
              <a:effectLst>
                <a:outerShdw blurRad="38100" dist="38100" dir="2700000" algn="tl">
                  <a:srgbClr val="000000">
                    <a:alpha val="43137"/>
                  </a:srgbClr>
                </a:outerShdw>
              </a:effectLst>
            </a:endParaRPr>
          </a:p>
          <a:p>
            <a:pPr algn="l" eaLnBrk="1" hangingPunct="1">
              <a:defRPr/>
            </a:pPr>
            <a:r>
              <a:rPr lang="es-ES" sz="1800" b="1" dirty="0" smtClean="0">
                <a:solidFill>
                  <a:srgbClr val="00FFCC"/>
                </a:solidFill>
                <a:effectLst>
                  <a:outerShdw blurRad="38100" dist="38100" dir="2700000" algn="tl">
                    <a:srgbClr val="000000">
                      <a:alpha val="43137"/>
                    </a:srgbClr>
                  </a:outerShdw>
                </a:effectLst>
              </a:rPr>
              <a:t>Art. 74 - </a:t>
            </a:r>
            <a:r>
              <a:rPr lang="es-ES" sz="1800" b="1" dirty="0" smtClean="0">
                <a:solidFill>
                  <a:srgbClr val="FFFF00"/>
                </a:solidFill>
                <a:effectLst>
                  <a:outerShdw blurRad="38100" dist="38100" dir="2700000" algn="tl">
                    <a:srgbClr val="000000">
                      <a:alpha val="43137"/>
                    </a:srgbClr>
                  </a:outerShdw>
                </a:effectLst>
              </a:rPr>
              <a:t>No procederá indemnización alguna cuando la relación laboral se extinga con motivo de finalización de la obra o tarea asignada, o del cese de la causa que le diera origen. </a:t>
            </a:r>
            <a:r>
              <a:rPr lang="es-ES" sz="1800" dirty="0" smtClean="0">
                <a:effectLst>
                  <a:outerShdw blurRad="38100" dist="38100" dir="2700000" algn="tl">
                    <a:srgbClr val="000000">
                      <a:alpha val="43137"/>
                    </a:srgbClr>
                  </a:outerShdw>
                </a:effectLst>
              </a:rPr>
              <a:t>En cualquier otro supuesto, se estará a lo dispuesto en la ley de contrato de trabajo (</a:t>
            </a:r>
            <a:r>
              <a:rPr lang="es-ES" sz="1800" dirty="0" err="1" smtClean="0">
                <a:effectLst>
                  <a:outerShdw blurRad="38100" dist="38100" dir="2700000" algn="tl">
                    <a:srgbClr val="000000">
                      <a:alpha val="43137"/>
                    </a:srgbClr>
                  </a:outerShdw>
                </a:effectLst>
              </a:rPr>
              <a:t>t.o</a:t>
            </a:r>
            <a:r>
              <a:rPr lang="es-ES" sz="1800" dirty="0" smtClean="0">
                <a:effectLst>
                  <a:outerShdw blurRad="38100" dist="38100" dir="2700000" algn="tl">
                    <a:srgbClr val="000000">
                      <a:alpha val="43137"/>
                    </a:srgbClr>
                  </a:outerShdw>
                </a:effectLst>
              </a:rPr>
              <a:t>. 1976).</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090921329"/>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3778"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smtClean="0">
                <a:solidFill>
                  <a:srgbClr val="00FFFF"/>
                </a:solidFill>
              </a:rPr>
              <a:t>MODALIDADES DEL CONTRATO DE TRABAJO</a:t>
            </a:r>
          </a:p>
        </p:txBody>
      </p:sp>
      <p:sp>
        <p:nvSpPr>
          <p:cNvPr id="843779" name="Rectangle 3"/>
          <p:cNvSpPr>
            <a:spLocks noGrp="1" noChangeArrowheads="1"/>
          </p:cNvSpPr>
          <p:nvPr>
            <p:ph type="subTitle" idx="1"/>
          </p:nvPr>
        </p:nvSpPr>
        <p:spPr>
          <a:xfrm>
            <a:off x="685800" y="1335314"/>
            <a:ext cx="8229600" cy="5486400"/>
          </a:xfrm>
          <a:extLst/>
        </p:spPr>
        <p:txBody>
          <a:bodyPr>
            <a:normAutofit/>
          </a:bodyPr>
          <a:lstStyle/>
          <a:p>
            <a:pPr algn="l" eaLnBrk="1" hangingPunct="1">
              <a:lnSpc>
                <a:spcPct val="80000"/>
              </a:lnSpc>
              <a:defRPr/>
            </a:pPr>
            <a:r>
              <a:rPr lang="en-US" sz="1800" b="1" dirty="0" smtClean="0">
                <a:solidFill>
                  <a:srgbClr val="00FF00"/>
                </a:solidFill>
                <a:effectLst>
                  <a:outerShdw blurRad="38100" dist="38100" dir="2700000" algn="tl">
                    <a:srgbClr val="000000">
                      <a:alpha val="43137"/>
                    </a:srgbClr>
                  </a:outerShdw>
                </a:effectLst>
              </a:rPr>
              <a:t>CONTRATO EVENTUAL</a:t>
            </a:r>
          </a:p>
          <a:p>
            <a:pPr algn="l" eaLnBrk="1" hangingPunct="1">
              <a:lnSpc>
                <a:spcPct val="80000"/>
              </a:lnSpc>
              <a:defRPr/>
            </a:pPr>
            <a:r>
              <a:rPr lang="es-AR" sz="1800" b="1" dirty="0" smtClean="0">
                <a:solidFill>
                  <a:srgbClr val="FFFF00"/>
                </a:solidFill>
                <a:effectLst>
                  <a:outerShdw blurRad="38100" dist="38100" dir="2700000" algn="tl">
                    <a:srgbClr val="000000">
                      <a:alpha val="43137"/>
                    </a:srgbClr>
                  </a:outerShdw>
                </a:effectLst>
              </a:rPr>
              <a:t>A CONSIDERAR</a:t>
            </a:r>
          </a:p>
          <a:p>
            <a:pPr algn="l" eaLnBrk="1" hangingPunct="1">
              <a:lnSpc>
                <a:spcPct val="80000"/>
              </a:lnSpc>
              <a:defRPr/>
            </a:pPr>
            <a:endParaRPr lang="es-AR" sz="1800" dirty="0" smtClean="0">
              <a:effectLst>
                <a:outerShdw blurRad="38100" dist="38100" dir="2700000" algn="tl">
                  <a:srgbClr val="000000">
                    <a:alpha val="43137"/>
                  </a:srgbClr>
                </a:outerShdw>
              </a:effectLst>
            </a:endParaRPr>
          </a:p>
          <a:p>
            <a:pPr algn="l" eaLnBrk="1" hangingPunct="1">
              <a:lnSpc>
                <a:spcPct val="80000"/>
              </a:lnSpc>
              <a:defRPr/>
            </a:pPr>
            <a:r>
              <a:rPr lang="es-AR" sz="1800" dirty="0" smtClean="0">
                <a:effectLst>
                  <a:outerShdw blurRad="38100" dist="38100" dir="2700000" algn="tl">
                    <a:srgbClr val="000000">
                      <a:alpha val="43137"/>
                    </a:srgbClr>
                  </a:outerShdw>
                </a:effectLst>
              </a:rPr>
              <a:t>- Típica modalidad para reemplazar trabajadores enfermos, o suspendidos por denuncia penal.</a:t>
            </a:r>
          </a:p>
          <a:p>
            <a:pPr algn="l" eaLnBrk="1" hangingPunct="1">
              <a:lnSpc>
                <a:spcPct val="80000"/>
              </a:lnSpc>
              <a:buFontTx/>
              <a:buNone/>
              <a:defRPr/>
            </a:pPr>
            <a:endParaRPr lang="es-AR" sz="1800" dirty="0" smtClean="0">
              <a:effectLst>
                <a:outerShdw blurRad="38100" dist="38100" dir="2700000" algn="tl">
                  <a:srgbClr val="000000">
                    <a:alpha val="43137"/>
                  </a:srgbClr>
                </a:outerShdw>
              </a:effectLst>
            </a:endParaRPr>
          </a:p>
          <a:p>
            <a:pPr algn="l" eaLnBrk="1" hangingPunct="1">
              <a:lnSpc>
                <a:spcPct val="80000"/>
              </a:lnSpc>
              <a:buFontTx/>
              <a:buNone/>
              <a:defRPr/>
            </a:pPr>
            <a:r>
              <a:rPr lang="es-AR" sz="1800" dirty="0" smtClean="0">
                <a:effectLst>
                  <a:outerShdw blurRad="38100" dist="38100" dir="2700000" algn="tl">
                    <a:srgbClr val="000000">
                      <a:alpha val="43137"/>
                    </a:srgbClr>
                  </a:outerShdw>
                </a:effectLst>
              </a:rPr>
              <a:t>- No puede utilizarse la modalidad para reemplazar trabajadores en huelga.</a:t>
            </a:r>
          </a:p>
          <a:p>
            <a:pPr algn="l" eaLnBrk="1" hangingPunct="1">
              <a:lnSpc>
                <a:spcPct val="80000"/>
              </a:lnSpc>
              <a:buFontTx/>
              <a:buNone/>
              <a:defRPr/>
            </a:pPr>
            <a:endParaRPr lang="es-AR" sz="1800" dirty="0" smtClean="0">
              <a:effectLst>
                <a:outerShdw blurRad="38100" dist="38100" dir="2700000" algn="tl">
                  <a:srgbClr val="000000">
                    <a:alpha val="43137"/>
                  </a:srgbClr>
                </a:outerShdw>
              </a:effectLst>
            </a:endParaRPr>
          </a:p>
          <a:p>
            <a:pPr algn="l" eaLnBrk="1" hangingPunct="1">
              <a:lnSpc>
                <a:spcPct val="80000"/>
              </a:lnSpc>
              <a:buFontTx/>
              <a:buNone/>
              <a:defRPr/>
            </a:pPr>
            <a:r>
              <a:rPr lang="es-AR" sz="1800" dirty="0" smtClean="0">
                <a:effectLst>
                  <a:outerShdw blurRad="38100" dist="38100" dir="2700000" algn="tl">
                    <a:srgbClr val="000000">
                      <a:alpha val="43137"/>
                    </a:srgbClr>
                  </a:outerShdw>
                </a:effectLst>
              </a:rPr>
              <a:t>- En caso que se reintegre el trabajador reemplazado y continúe prestando   </a:t>
            </a:r>
          </a:p>
          <a:p>
            <a:pPr algn="l" eaLnBrk="1" hangingPunct="1">
              <a:lnSpc>
                <a:spcPct val="80000"/>
              </a:lnSpc>
              <a:buFontTx/>
              <a:buNone/>
              <a:defRPr/>
            </a:pPr>
            <a:r>
              <a:rPr lang="es-AR" sz="1800" dirty="0" smtClean="0">
                <a:effectLst>
                  <a:outerShdw blurRad="38100" dist="38100" dir="2700000" algn="tl">
                    <a:srgbClr val="000000">
                      <a:alpha val="43137"/>
                    </a:srgbClr>
                  </a:outerShdw>
                </a:effectLst>
              </a:rPr>
              <a:t>  servicios, se convierte en contrato por tiempo indeterminado</a:t>
            </a:r>
          </a:p>
          <a:p>
            <a:pPr algn="l" eaLnBrk="1" hangingPunct="1">
              <a:lnSpc>
                <a:spcPct val="80000"/>
              </a:lnSpc>
              <a:buFontTx/>
              <a:buNone/>
              <a:defRPr/>
            </a:pPr>
            <a:endParaRPr lang="es-AR" sz="1800" dirty="0" smtClean="0">
              <a:effectLst>
                <a:outerShdw blurRad="38100" dist="38100" dir="2700000" algn="tl">
                  <a:srgbClr val="000000">
                    <a:alpha val="43137"/>
                  </a:srgbClr>
                </a:outerShdw>
              </a:effectLst>
            </a:endParaRPr>
          </a:p>
          <a:p>
            <a:pPr algn="l" eaLnBrk="1" hangingPunct="1">
              <a:lnSpc>
                <a:spcPct val="80000"/>
              </a:lnSpc>
              <a:buFontTx/>
              <a:buNone/>
              <a:defRPr/>
            </a:pPr>
            <a:r>
              <a:rPr lang="es-AR" sz="1800" dirty="0" smtClean="0">
                <a:effectLst>
                  <a:outerShdw blurRad="38100" dist="38100" dir="2700000" algn="tl">
                    <a:srgbClr val="000000">
                      <a:alpha val="43137"/>
                    </a:srgbClr>
                  </a:outerShdw>
                </a:effectLst>
              </a:rPr>
              <a:t>- En caso que finalice el plazo de la licencia del trabajador que reemplaza y  </a:t>
            </a:r>
          </a:p>
          <a:p>
            <a:pPr algn="l" eaLnBrk="1" hangingPunct="1">
              <a:lnSpc>
                <a:spcPct val="80000"/>
              </a:lnSpc>
              <a:buFontTx/>
              <a:buNone/>
              <a:defRPr/>
            </a:pPr>
            <a:r>
              <a:rPr lang="es-AR" sz="1800" dirty="0" smtClean="0">
                <a:effectLst>
                  <a:outerShdw blurRad="38100" dist="38100" dir="2700000" algn="tl">
                    <a:srgbClr val="000000">
                      <a:alpha val="43137"/>
                    </a:srgbClr>
                  </a:outerShdw>
                </a:effectLst>
              </a:rPr>
              <a:t>  este no se reincorporase, si continúa prestando servicios se convierte en un     </a:t>
            </a:r>
          </a:p>
          <a:p>
            <a:pPr algn="l" eaLnBrk="1" hangingPunct="1">
              <a:lnSpc>
                <a:spcPct val="80000"/>
              </a:lnSpc>
              <a:buFontTx/>
              <a:buNone/>
              <a:defRPr/>
            </a:pPr>
            <a:r>
              <a:rPr lang="es-AR" sz="1800" dirty="0" smtClean="0">
                <a:effectLst>
                  <a:outerShdw blurRad="38100" dist="38100" dir="2700000" algn="tl">
                    <a:srgbClr val="000000">
                      <a:alpha val="43137"/>
                    </a:srgbClr>
                  </a:outerShdw>
                </a:effectLst>
              </a:rPr>
              <a:t>  contrato por tiempo indeterminado.</a:t>
            </a:r>
          </a:p>
          <a:p>
            <a:pPr algn="l" eaLnBrk="1" hangingPunct="1">
              <a:lnSpc>
                <a:spcPct val="80000"/>
              </a:lnSpc>
              <a:buFontTx/>
              <a:buNone/>
              <a:defRPr/>
            </a:pPr>
            <a:endParaRPr lang="es-AR" sz="1800" dirty="0" smtClean="0">
              <a:effectLst>
                <a:outerShdw blurRad="38100" dist="38100" dir="2700000" algn="tl">
                  <a:srgbClr val="000000">
                    <a:alpha val="43137"/>
                  </a:srgbClr>
                </a:outerShdw>
              </a:effectLst>
            </a:endParaRPr>
          </a:p>
          <a:p>
            <a:pPr algn="l" eaLnBrk="1" hangingPunct="1">
              <a:lnSpc>
                <a:spcPct val="80000"/>
              </a:lnSpc>
              <a:buFontTx/>
              <a:buNone/>
              <a:defRPr/>
            </a:pPr>
            <a:r>
              <a:rPr lang="es-AR" sz="1800" dirty="0" smtClean="0">
                <a:effectLst>
                  <a:outerShdw blurRad="38100" dist="38100" dir="2700000" algn="tl">
                    <a:srgbClr val="000000">
                      <a:alpha val="43137"/>
                    </a:srgbClr>
                  </a:outerShdw>
                </a:effectLst>
              </a:rPr>
              <a:t>- No debe preavisarse la extinción</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101581780"/>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3778" name="Rectangle 2"/>
          <p:cNvSpPr>
            <a:spLocks noGrp="1" noChangeArrowheads="1"/>
          </p:cNvSpPr>
          <p:nvPr>
            <p:ph type="ctrTitle"/>
          </p:nvPr>
        </p:nvSpPr>
        <p:spPr>
          <a:xfrm>
            <a:off x="685800" y="381000"/>
            <a:ext cx="7772400" cy="685800"/>
          </a:xfrm>
          <a:extLst/>
        </p:spPr>
        <p:txBody>
          <a:bodyPr/>
          <a:lstStyle/>
          <a:p>
            <a:pPr eaLnBrk="1" hangingPunct="1">
              <a:defRPr/>
            </a:pPr>
            <a:r>
              <a:rPr lang="en-US" sz="2400" b="1" smtClean="0">
                <a:solidFill>
                  <a:srgbClr val="00FFFF"/>
                </a:solidFill>
              </a:rPr>
              <a:t>MODALIDADES DEL CONTRATO DE TRABAJO</a:t>
            </a:r>
          </a:p>
        </p:txBody>
      </p:sp>
      <p:sp>
        <p:nvSpPr>
          <p:cNvPr id="843779" name="Rectangle 3"/>
          <p:cNvSpPr>
            <a:spLocks noGrp="1" noChangeArrowheads="1"/>
          </p:cNvSpPr>
          <p:nvPr>
            <p:ph type="subTitle" idx="1"/>
          </p:nvPr>
        </p:nvSpPr>
        <p:spPr>
          <a:xfrm>
            <a:off x="685800" y="1371600"/>
            <a:ext cx="8229600" cy="5486400"/>
          </a:xfrm>
          <a:extLst/>
        </p:spPr>
        <p:txBody>
          <a:bodyPr>
            <a:normAutofit/>
          </a:bodyPr>
          <a:lstStyle/>
          <a:p>
            <a:pPr algn="l" eaLnBrk="1" hangingPunct="1">
              <a:lnSpc>
                <a:spcPct val="80000"/>
              </a:lnSpc>
              <a:defRPr/>
            </a:pPr>
            <a:r>
              <a:rPr lang="en-US" sz="1800" b="1" dirty="0" smtClean="0">
                <a:solidFill>
                  <a:srgbClr val="00FF00"/>
                </a:solidFill>
                <a:effectLst>
                  <a:outerShdw blurRad="38100" dist="38100" dir="2700000" algn="tl">
                    <a:srgbClr val="000000">
                      <a:alpha val="43137"/>
                    </a:srgbClr>
                  </a:outerShdw>
                </a:effectLst>
              </a:rPr>
              <a:t>CONTRATO EVENTUAL</a:t>
            </a:r>
          </a:p>
          <a:p>
            <a:pPr algn="l" eaLnBrk="1" hangingPunct="1">
              <a:lnSpc>
                <a:spcPct val="80000"/>
              </a:lnSpc>
              <a:defRPr/>
            </a:pPr>
            <a:r>
              <a:rPr lang="es-AR" sz="1800" b="1" dirty="0" smtClean="0">
                <a:solidFill>
                  <a:srgbClr val="FFFF00"/>
                </a:solidFill>
                <a:effectLst>
                  <a:outerShdw blurRad="38100" dist="38100" dir="2700000" algn="tl">
                    <a:srgbClr val="000000">
                      <a:alpha val="43137"/>
                    </a:srgbClr>
                  </a:outerShdw>
                </a:effectLst>
              </a:rPr>
              <a:t>APLICACIÓN DE LA LEY. CONDICIONES</a:t>
            </a:r>
          </a:p>
          <a:p>
            <a:pPr algn="l" eaLnBrk="1" hangingPunct="1">
              <a:defRPr/>
            </a:pPr>
            <a:endParaRPr lang="es-ES" sz="1800" b="1" dirty="0" smtClean="0">
              <a:effectLst>
                <a:outerShdw blurRad="38100" dist="38100" dir="2700000" algn="tl">
                  <a:srgbClr val="000000">
                    <a:alpha val="43137"/>
                  </a:srgbClr>
                </a:outerShdw>
              </a:effectLst>
            </a:endParaRPr>
          </a:p>
          <a:p>
            <a:pPr algn="l" eaLnBrk="1" hangingPunct="1">
              <a:defRPr/>
            </a:pPr>
            <a:endParaRPr lang="es-ES" sz="1800" b="1" dirty="0">
              <a:effectLst>
                <a:outerShdw blurRad="38100" dist="38100" dir="2700000" algn="tl">
                  <a:srgbClr val="000000">
                    <a:alpha val="43137"/>
                  </a:srgbClr>
                </a:outerShdw>
              </a:effectLst>
            </a:endParaRPr>
          </a:p>
          <a:p>
            <a:pPr algn="l" eaLnBrk="1" hangingPunct="1">
              <a:defRPr/>
            </a:pPr>
            <a:r>
              <a:rPr lang="es-ES" sz="1800" b="1" dirty="0" smtClean="0">
                <a:solidFill>
                  <a:srgbClr val="00FFCC"/>
                </a:solidFill>
                <a:effectLst>
                  <a:outerShdw blurRad="38100" dist="38100" dir="2700000" algn="tl">
                    <a:srgbClr val="000000">
                      <a:alpha val="43137"/>
                    </a:srgbClr>
                  </a:outerShdw>
                </a:effectLst>
              </a:rPr>
              <a:t>Art. 100 -</a:t>
            </a:r>
            <a:r>
              <a:rPr lang="es-ES" sz="1800" dirty="0" smtClean="0">
                <a:effectLst>
                  <a:outerShdw blurRad="38100" dist="38100" dir="2700000" algn="tl">
                    <a:srgbClr val="000000">
                      <a:alpha val="43137"/>
                    </a:srgbClr>
                  </a:outerShdw>
                </a:effectLst>
              </a:rPr>
              <a:t> Los beneficios provenientes de esta ley se aplicarán a los trabajadores eventuales, en tanto resulten compatibles con la índole de la relación y reúnan los requisitos a que se condiciona la adquisición del derecho a los mismos.</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522012973"/>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381000"/>
            <a:ext cx="7772400" cy="685800"/>
          </a:xfrm>
        </p:spPr>
        <p:txBody>
          <a:bodyPr/>
          <a:lstStyle/>
          <a:p>
            <a:pPr eaLnBrk="1" hangingPunct="1">
              <a:defRPr/>
            </a:pPr>
            <a:r>
              <a:rPr lang="en-US" sz="3600" b="1" smtClean="0"/>
              <a:t> </a:t>
            </a:r>
          </a:p>
        </p:txBody>
      </p:sp>
      <p:sp>
        <p:nvSpPr>
          <p:cNvPr id="4099" name="Rectangle 3"/>
          <p:cNvSpPr>
            <a:spLocks noGrp="1" noChangeArrowheads="1"/>
          </p:cNvSpPr>
          <p:nvPr>
            <p:ph type="subTitle" idx="1"/>
          </p:nvPr>
        </p:nvSpPr>
        <p:spPr>
          <a:xfrm>
            <a:off x="685800" y="1371600"/>
            <a:ext cx="7772400" cy="4876800"/>
          </a:xfrm>
        </p:spPr>
        <p:txBody>
          <a:bodyPr/>
          <a:lstStyle/>
          <a:p>
            <a:pPr eaLnBrk="1" hangingPunct="1">
              <a:defRPr/>
            </a:pPr>
            <a:endParaRPr lang="es-AR" b="1" dirty="0" smtClean="0">
              <a:effectLst>
                <a:outerShdw blurRad="38100" dist="38100" dir="2700000" algn="tl">
                  <a:srgbClr val="000000">
                    <a:alpha val="43137"/>
                  </a:srgbClr>
                </a:outerShdw>
              </a:effectLst>
            </a:endParaRPr>
          </a:p>
          <a:p>
            <a:pPr eaLnBrk="1" hangingPunct="1">
              <a:defRPr/>
            </a:pPr>
            <a:endParaRPr lang="es-AR" b="1" dirty="0" smtClean="0">
              <a:solidFill>
                <a:schemeClr val="tx2"/>
              </a:solidFill>
              <a:effectLst>
                <a:outerShdw blurRad="38100" dist="38100" dir="2700000" algn="tl">
                  <a:srgbClr val="000000">
                    <a:alpha val="43137"/>
                  </a:srgbClr>
                </a:outerShdw>
              </a:effectLst>
            </a:endParaRPr>
          </a:p>
          <a:p>
            <a:pPr eaLnBrk="1" hangingPunct="1">
              <a:defRPr/>
            </a:pPr>
            <a:r>
              <a:rPr lang="es-AR" sz="4000" b="1" dirty="0" smtClean="0">
                <a:solidFill>
                  <a:srgbClr val="00FFFF"/>
                </a:solidFill>
                <a:effectLst>
                  <a:outerShdw blurRad="38100" dist="38100" dir="2700000" algn="tl">
                    <a:srgbClr val="000000">
                      <a:alpha val="43137"/>
                    </a:srgbClr>
                  </a:outerShdw>
                </a:effectLst>
                <a:latin typeface="Papyrus" pitchFamily="66" charset="0"/>
              </a:rPr>
              <a:t>Ley 26727 </a:t>
            </a:r>
          </a:p>
          <a:p>
            <a:pPr eaLnBrk="1" hangingPunct="1">
              <a:defRPr/>
            </a:pPr>
            <a:r>
              <a:rPr lang="es-AR" sz="4000" b="1" dirty="0" smtClean="0">
                <a:solidFill>
                  <a:srgbClr val="00FF00"/>
                </a:solidFill>
                <a:effectLst>
                  <a:outerShdw blurRad="38100" dist="38100" dir="2700000" algn="tl">
                    <a:srgbClr val="000000">
                      <a:alpha val="43137"/>
                    </a:srgbClr>
                  </a:outerShdw>
                </a:effectLst>
                <a:latin typeface="Papyrus" pitchFamily="66" charset="0"/>
              </a:rPr>
              <a:t>Trabajo Agrario</a:t>
            </a:r>
          </a:p>
          <a:p>
            <a:pPr eaLnBrk="1" hangingPunct="1">
              <a:defRPr/>
            </a:pPr>
            <a:r>
              <a:rPr lang="es-AR" sz="4000" b="1" dirty="0" smtClean="0">
                <a:solidFill>
                  <a:srgbClr val="FFFF00"/>
                </a:solidFill>
                <a:effectLst>
                  <a:outerShdw blurRad="38100" dist="38100" dir="2700000" algn="tl">
                    <a:srgbClr val="000000">
                      <a:alpha val="43137"/>
                    </a:srgbClr>
                  </a:outerShdw>
                </a:effectLst>
                <a:latin typeface="Papyrus" pitchFamily="66" charset="0"/>
              </a:rPr>
              <a:t>Modalidades de Contratación</a:t>
            </a:r>
          </a:p>
          <a:p>
            <a:pPr eaLnBrk="1" hangingPunct="1">
              <a:defRPr/>
            </a:pPr>
            <a:endParaRPr lang="es-AR" sz="4000" b="1" dirty="0" smtClean="0">
              <a:solidFill>
                <a:srgbClr val="00FFFF"/>
              </a:solidFill>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6" name="5 Imagen" descr="Monograma.tif"/>
          <p:cNvPicPr>
            <a:picLocks noChangeAspect="1"/>
          </p:cNvPicPr>
          <p:nvPr/>
        </p:nvPicPr>
        <p:blipFill>
          <a:blip r:embed="rId3" cstate="print"/>
          <a:stretch>
            <a:fillRect/>
          </a:stretch>
        </p:blipFill>
        <p:spPr>
          <a:xfrm>
            <a:off x="8563946" y="5943600"/>
            <a:ext cx="427653" cy="757410"/>
          </a:xfrm>
          <a:prstGeom prst="rect">
            <a:avLst/>
          </a:prstGeom>
        </p:spPr>
      </p:pic>
      <p:pic>
        <p:nvPicPr>
          <p:cNvPr id="7" name="6 Imagen" descr="Monograma.tif"/>
          <p:cNvPicPr>
            <a:picLocks noChangeAspect="1"/>
          </p:cNvPicPr>
          <p:nvPr/>
        </p:nvPicPr>
        <p:blipFill>
          <a:blip r:embed="rId3" cstate="print"/>
          <a:stretch>
            <a:fillRect/>
          </a:stretch>
        </p:blipFill>
        <p:spPr>
          <a:xfrm>
            <a:off x="8716346" y="6096000"/>
            <a:ext cx="427653" cy="757410"/>
          </a:xfrm>
          <a:prstGeom prst="rect">
            <a:avLst/>
          </a:prstGeom>
        </p:spPr>
      </p:pic>
    </p:spTree>
    <p:extLst>
      <p:ext uri="{BB962C8B-B14F-4D97-AF65-F5344CB8AC3E}">
        <p14:creationId xmlns:p14="http://schemas.microsoft.com/office/powerpoint/2010/main" val="618138540"/>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ctr" eaLnBrk="1" hangingPunct="1">
              <a:defRPr/>
            </a:pPr>
            <a:r>
              <a:rPr lang="es-ES_tradnl" sz="2000" b="1" dirty="0" smtClean="0">
                <a:solidFill>
                  <a:srgbClr val="FFFF01"/>
                </a:solidFill>
              </a:rPr>
              <a:t>Ley 26727 – Nuevo Régimen Nacional </a:t>
            </a:r>
            <a:r>
              <a:rPr lang="es-ES_tradnl" sz="2000" b="1" dirty="0" err="1" smtClean="0">
                <a:solidFill>
                  <a:srgbClr val="FFFF01"/>
                </a:solidFill>
              </a:rPr>
              <a:t>deTrabajo</a:t>
            </a:r>
            <a:r>
              <a:rPr lang="es-ES_tradnl" sz="2000" b="1" dirty="0" smtClean="0">
                <a:solidFill>
                  <a:srgbClr val="FFFF01"/>
                </a:solidFill>
              </a:rPr>
              <a:t> Agrario </a:t>
            </a:r>
            <a:endParaRPr lang="es-MX" sz="2000" b="1" dirty="0" smtClean="0">
              <a:solidFill>
                <a:srgbClr val="FFFF01"/>
              </a:solidFill>
            </a:endParaRPr>
          </a:p>
        </p:txBody>
      </p:sp>
      <p:sp>
        <p:nvSpPr>
          <p:cNvPr id="128003" name="Rectangle 3"/>
          <p:cNvSpPr>
            <a:spLocks noGrp="1" noChangeArrowheads="1"/>
          </p:cNvSpPr>
          <p:nvPr>
            <p:ph type="body" idx="1"/>
          </p:nvPr>
        </p:nvSpPr>
        <p:spPr>
          <a:xfrm>
            <a:off x="457200" y="1052513"/>
            <a:ext cx="8534400" cy="5805487"/>
          </a:xfrm>
        </p:spPr>
        <p:txBody>
          <a:bodyPr/>
          <a:lstStyle/>
          <a:p>
            <a:pPr marL="457200" indent="-457200">
              <a:lnSpc>
                <a:spcPct val="80000"/>
              </a:lnSpc>
              <a:buNone/>
              <a:defRPr/>
            </a:pPr>
            <a:r>
              <a:rPr lang="es-AR" sz="2000" b="1" dirty="0">
                <a:solidFill>
                  <a:srgbClr val="00FFCC"/>
                </a:solidFill>
                <a:effectLst>
                  <a:outerShdw blurRad="38100" dist="38100" dir="2700000" algn="tl">
                    <a:srgbClr val="000000">
                      <a:alpha val="43137"/>
                    </a:srgbClr>
                  </a:outerShdw>
                </a:effectLst>
                <a:ea typeface="Verdana" pitchFamily="34" charset="0"/>
                <a:cs typeface="Arial" pitchFamily="34" charset="0"/>
              </a:rPr>
              <a:t>LEY 26727</a:t>
            </a:r>
            <a:endParaRPr lang="es-AR" sz="1800" b="1" dirty="0" smtClean="0">
              <a:solidFill>
                <a:srgbClr val="00FFFF"/>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b="1" dirty="0" smtClean="0">
                <a:solidFill>
                  <a:srgbClr val="FFFF01"/>
                </a:solidFill>
                <a:effectLst>
                  <a:outerShdw blurRad="38100" dist="38100" dir="2700000" algn="tl">
                    <a:srgbClr val="000000">
                      <a:alpha val="43137"/>
                    </a:srgbClr>
                  </a:outerShdw>
                </a:effectLst>
              </a:rPr>
              <a:t>CONTRATO DE TRABAJO AGRARIO PERMANENTE DE PRESTACIÓN CONTINUA</a:t>
            </a:r>
          </a:p>
          <a:p>
            <a:pPr marL="0" indent="0" eaLnBrk="1" hangingPunct="1">
              <a:buFont typeface="Wingdings" pitchFamily="2" charset="2"/>
              <a:buNone/>
              <a:defRPr/>
            </a:pPr>
            <a:endParaRPr lang="es-AR" sz="1800" b="1" dirty="0" smtClean="0">
              <a:solidFill>
                <a:srgbClr val="FFCC00"/>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b="1" dirty="0" smtClean="0">
                <a:solidFill>
                  <a:srgbClr val="00FFFF"/>
                </a:solidFill>
                <a:effectLst>
                  <a:outerShdw blurRad="38100" dist="38100" dir="2700000" algn="tl">
                    <a:srgbClr val="000000">
                      <a:alpha val="43137"/>
                    </a:srgbClr>
                  </a:outerShdw>
                </a:effectLst>
              </a:rPr>
              <a:t>Art</a:t>
            </a:r>
            <a:r>
              <a:rPr lang="es-AR" sz="1800" b="1" dirty="0">
                <a:solidFill>
                  <a:srgbClr val="00FFFF"/>
                </a:solidFill>
                <a:effectLst>
                  <a:outerShdw blurRad="38100" dist="38100" dir="2700000" algn="tl">
                    <a:srgbClr val="000000">
                      <a:alpha val="43137"/>
                    </a:srgbClr>
                  </a:outerShdw>
                </a:effectLst>
              </a:rPr>
              <a:t>. 16</a:t>
            </a:r>
            <a:r>
              <a:rPr lang="es-AR" sz="1800" dirty="0">
                <a:solidFill>
                  <a:srgbClr val="00FFFF"/>
                </a:solidFill>
                <a:effectLst>
                  <a:outerShdw blurRad="38100" dist="38100" dir="2700000" algn="tl">
                    <a:srgbClr val="000000">
                      <a:alpha val="43137"/>
                    </a:srgbClr>
                  </a:outerShdw>
                </a:effectLst>
              </a:rPr>
              <a:t> - </a:t>
            </a:r>
            <a:r>
              <a:rPr lang="es-AR" sz="1800" dirty="0">
                <a:effectLst>
                  <a:outerShdw blurRad="38100" dist="38100" dir="2700000" algn="tl">
                    <a:srgbClr val="000000">
                      <a:alpha val="43137"/>
                    </a:srgbClr>
                  </a:outerShdw>
                </a:effectLst>
              </a:rPr>
              <a:t>El contrato de trabajo agrario </a:t>
            </a:r>
            <a:r>
              <a:rPr lang="es-AR" sz="2000" b="1" u="sng" dirty="0">
                <a:solidFill>
                  <a:srgbClr val="FFCC00"/>
                </a:solidFill>
                <a:effectLst>
                  <a:outerShdw blurRad="38100" dist="38100" dir="2700000" algn="tl">
                    <a:srgbClr val="000000">
                      <a:alpha val="43137"/>
                    </a:srgbClr>
                  </a:outerShdw>
                </a:effectLst>
              </a:rPr>
              <a:t>se entenderá celebrado con carácter permanente</a:t>
            </a:r>
            <a:r>
              <a:rPr lang="es-AR" sz="1800" dirty="0">
                <a:effectLst>
                  <a:outerShdw blurRad="38100" dist="38100" dir="2700000" algn="tl">
                    <a:srgbClr val="000000">
                      <a:alpha val="43137"/>
                    </a:srgbClr>
                  </a:outerShdw>
                </a:effectLst>
              </a:rPr>
              <a:t> y como de prestación continua, salvo los casos previstos expresamente por esta ley. No podrá ser celebrado a prueba por período alguno y su extinción </a:t>
            </a:r>
            <a:r>
              <a:rPr lang="es-AR" sz="1800" b="1" dirty="0">
                <a:solidFill>
                  <a:srgbClr val="FFFF00"/>
                </a:solidFill>
                <a:effectLst>
                  <a:outerShdw blurRad="38100" dist="38100" dir="2700000" algn="tl">
                    <a:srgbClr val="000000">
                      <a:alpha val="43137"/>
                    </a:srgbClr>
                  </a:outerShdw>
                </a:effectLst>
              </a:rPr>
              <a:t>se regirá por lo dispuesto en el Título XII de la ley </a:t>
            </a:r>
            <a:r>
              <a:rPr lang="es-AR" sz="1800" b="1" dirty="0" smtClean="0">
                <a:solidFill>
                  <a:srgbClr val="FFFF00"/>
                </a:solidFill>
                <a:effectLst>
                  <a:outerShdw blurRad="38100" dist="38100" dir="2700000" algn="tl">
                    <a:srgbClr val="000000">
                      <a:alpha val="43137"/>
                    </a:srgbClr>
                  </a:outerShdw>
                </a:effectLst>
              </a:rPr>
              <a:t>20744 (Causales de extinción)</a:t>
            </a:r>
            <a:r>
              <a:rPr lang="es-AR" sz="1800" dirty="0" smtClean="0">
                <a:effectLst>
                  <a:outerShdw blurRad="38100" dist="38100" dir="2700000" algn="tl">
                    <a:srgbClr val="000000">
                      <a:alpha val="43137"/>
                    </a:srgbClr>
                  </a:outerShdw>
                </a:effectLst>
              </a:rPr>
              <a:t> y </a:t>
            </a:r>
            <a:r>
              <a:rPr lang="es-AR" sz="1800" dirty="0">
                <a:effectLst>
                  <a:outerShdw blurRad="38100" dist="38100" dir="2700000" algn="tl">
                    <a:srgbClr val="000000">
                      <a:alpha val="43137"/>
                    </a:srgbClr>
                  </a:outerShdw>
                </a:effectLst>
              </a:rPr>
              <a:t>sus modificatorias.</a:t>
            </a:r>
          </a:p>
          <a:p>
            <a:pPr marL="0" indent="0" eaLnBrk="1" hangingPunct="1">
              <a:buFont typeface="Wingdings" pitchFamily="2" charset="2"/>
              <a:buNone/>
              <a:defRPr/>
            </a:pPr>
            <a:endParaRPr lang="es-AR" sz="1800" b="1" dirty="0" smtClean="0">
              <a:effectLst>
                <a:outerShdw blurRad="38100" dist="38100" dir="2700000" algn="tl">
                  <a:srgbClr val="000000">
                    <a:alpha val="43137"/>
                  </a:srgbClr>
                </a:outerShdw>
              </a:effectLst>
            </a:endParaRPr>
          </a:p>
          <a:p>
            <a:pPr marL="0" indent="0" eaLnBrk="1" hangingPunct="1">
              <a:lnSpc>
                <a:spcPct val="80000"/>
              </a:lnSpc>
              <a:buFont typeface="Wingdings" pitchFamily="2" charset="2"/>
              <a:buNone/>
              <a:defRPr/>
            </a:pPr>
            <a:r>
              <a:rPr lang="es-MX" sz="1800" b="1" u="sng" dirty="0" smtClean="0">
                <a:solidFill>
                  <a:srgbClr val="00FFFF"/>
                </a:solidFill>
                <a:effectLst>
                  <a:outerShdw blurRad="38100" dist="38100" dir="2700000" algn="tl">
                    <a:srgbClr val="000000">
                      <a:alpha val="43137"/>
                    </a:srgbClr>
                  </a:outerShdw>
                </a:effectLst>
              </a:rPr>
              <a:t>SE ESTABLECE PRESUNCIÓN DEL CONTRATO PERMANENTE</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60103647"/>
      </p:ext>
    </p:extLst>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ctr" eaLnBrk="1" hangingPunct="1">
              <a:defRPr/>
            </a:pPr>
            <a:r>
              <a:rPr lang="es-ES_tradnl" sz="2000" b="1" dirty="0" smtClean="0">
                <a:solidFill>
                  <a:srgbClr val="FFFF01"/>
                </a:solidFill>
              </a:rPr>
              <a:t>Ley 26727 – Nuevo Régimen Nacional de Trabajo Agrario </a:t>
            </a:r>
            <a:endParaRPr lang="es-MX" sz="2000" b="1" dirty="0" smtClean="0">
              <a:solidFill>
                <a:srgbClr val="FFFF01"/>
              </a:solidFill>
            </a:endParaRPr>
          </a:p>
        </p:txBody>
      </p:sp>
      <p:sp>
        <p:nvSpPr>
          <p:cNvPr id="128003" name="Rectangle 3"/>
          <p:cNvSpPr>
            <a:spLocks noGrp="1" noChangeArrowheads="1"/>
          </p:cNvSpPr>
          <p:nvPr>
            <p:ph type="body" idx="1"/>
          </p:nvPr>
        </p:nvSpPr>
        <p:spPr>
          <a:xfrm>
            <a:off x="457200" y="1052513"/>
            <a:ext cx="8377238" cy="5805487"/>
          </a:xfrm>
        </p:spPr>
        <p:txBody>
          <a:bodyPr/>
          <a:lstStyle/>
          <a:p>
            <a:pPr marL="457200" indent="-457200">
              <a:lnSpc>
                <a:spcPct val="80000"/>
              </a:lnSpc>
              <a:buNone/>
              <a:defRPr/>
            </a:pPr>
            <a:r>
              <a:rPr lang="es-AR" sz="2000" b="1" dirty="0">
                <a:solidFill>
                  <a:srgbClr val="00FFCC"/>
                </a:solidFill>
                <a:effectLst>
                  <a:outerShdw blurRad="38100" dist="38100" dir="2700000" algn="tl">
                    <a:srgbClr val="000000">
                      <a:alpha val="43137"/>
                    </a:srgbClr>
                  </a:outerShdw>
                </a:effectLst>
                <a:ea typeface="Verdana" pitchFamily="34" charset="0"/>
                <a:cs typeface="Arial" pitchFamily="34" charset="0"/>
              </a:rPr>
              <a:t>LEY 26727</a:t>
            </a:r>
            <a:endParaRPr lang="es-AR" sz="1800" b="1" dirty="0">
              <a:solidFill>
                <a:srgbClr val="00FFFF"/>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2000" b="1" dirty="0" smtClean="0">
                <a:solidFill>
                  <a:srgbClr val="FFC000"/>
                </a:solidFill>
                <a:effectLst>
                  <a:outerShdw blurRad="38100" dist="38100" dir="2700000" algn="tl">
                    <a:srgbClr val="000000">
                      <a:alpha val="43137"/>
                    </a:srgbClr>
                  </a:outerShdw>
                </a:effectLst>
              </a:rPr>
              <a:t>CONTRATO DE TRABAJO TEMPORARIO</a:t>
            </a:r>
          </a:p>
          <a:p>
            <a:pPr marL="0" indent="0" eaLnBrk="1" hangingPunct="1">
              <a:buFont typeface="Wingdings" pitchFamily="2" charset="2"/>
              <a:buNone/>
              <a:defRPr/>
            </a:pPr>
            <a:endParaRPr lang="es-AR" sz="1800" b="1"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b="1" dirty="0" smtClean="0">
                <a:solidFill>
                  <a:srgbClr val="00FFFF"/>
                </a:solidFill>
                <a:effectLst>
                  <a:outerShdw blurRad="38100" dist="38100" dir="2700000" algn="tl">
                    <a:srgbClr val="000000">
                      <a:alpha val="43137"/>
                    </a:srgbClr>
                  </a:outerShdw>
                </a:effectLst>
              </a:rPr>
              <a:t>Art</a:t>
            </a:r>
            <a:r>
              <a:rPr lang="es-AR" sz="1800" b="1" dirty="0">
                <a:solidFill>
                  <a:srgbClr val="00FFFF"/>
                </a:solidFill>
                <a:effectLst>
                  <a:outerShdw blurRad="38100" dist="38100" dir="2700000" algn="tl">
                    <a:srgbClr val="000000">
                      <a:alpha val="43137"/>
                    </a:srgbClr>
                  </a:outerShdw>
                </a:effectLst>
              </a:rPr>
              <a:t>. 17</a:t>
            </a:r>
            <a:r>
              <a:rPr lang="es-AR" sz="1800" dirty="0">
                <a:solidFill>
                  <a:srgbClr val="00FFFF"/>
                </a:solidFill>
                <a:effectLst>
                  <a:outerShdw blurRad="38100" dist="38100" dir="2700000" algn="tl">
                    <a:srgbClr val="000000">
                      <a:alpha val="43137"/>
                    </a:srgbClr>
                  </a:outerShdw>
                </a:effectLst>
              </a:rPr>
              <a:t> - </a:t>
            </a:r>
            <a:r>
              <a:rPr lang="es-AR" sz="1800" dirty="0">
                <a:effectLst>
                  <a:outerShdw blurRad="38100" dist="38100" dir="2700000" algn="tl">
                    <a:srgbClr val="000000">
                      <a:alpha val="43137"/>
                    </a:srgbClr>
                  </a:outerShdw>
                </a:effectLst>
              </a:rPr>
              <a:t>Habrá contrato de trabajo temporario cuando la relación laboral se origine en </a:t>
            </a:r>
            <a:r>
              <a:rPr lang="es-AR" sz="1800" b="1" u="sng" dirty="0">
                <a:solidFill>
                  <a:srgbClr val="FFFF00"/>
                </a:solidFill>
                <a:effectLst>
                  <a:outerShdw blurRad="38100" dist="38100" dir="2700000" algn="tl">
                    <a:srgbClr val="000000">
                      <a:alpha val="43137"/>
                    </a:srgbClr>
                  </a:outerShdw>
                </a:effectLst>
              </a:rPr>
              <a:t>necesidades de la explotación de carácter cíclico o estacional, o por procesos temporales propios de la actividad</a:t>
            </a:r>
            <a:r>
              <a:rPr lang="es-AR" sz="1800" dirty="0">
                <a:effectLst>
                  <a:outerShdw blurRad="38100" dist="38100" dir="2700000" algn="tl">
                    <a:srgbClr val="000000">
                      <a:alpha val="43137"/>
                    </a:srgbClr>
                  </a:outerShdw>
                </a:effectLst>
              </a:rPr>
              <a:t> agrícola, pecuaria, forestal o de las restantes actividades comprendidas dentro del ámbito de aplicación de la presente ley, así como también, las que se realizaren </a:t>
            </a:r>
            <a:r>
              <a:rPr lang="es-AR" sz="1800" b="1" u="sng" dirty="0">
                <a:solidFill>
                  <a:srgbClr val="FFFF00"/>
                </a:solidFill>
                <a:effectLst>
                  <a:outerShdw blurRad="38100" dist="38100" dir="2700000" algn="tl">
                    <a:srgbClr val="000000">
                      <a:alpha val="43137"/>
                    </a:srgbClr>
                  </a:outerShdw>
                </a:effectLst>
              </a:rPr>
              <a:t>en ferias y remates de hacienda</a:t>
            </a:r>
            <a:r>
              <a:rPr lang="es-AR" sz="1800" dirty="0">
                <a:effectLst>
                  <a:outerShdw blurRad="38100" dist="38100" dir="2700000" algn="tl">
                    <a:srgbClr val="000000">
                      <a:alpha val="43137"/>
                    </a:srgbClr>
                  </a:outerShdw>
                </a:effectLst>
              </a:rPr>
              <a:t>.</a:t>
            </a:r>
          </a:p>
          <a:p>
            <a:pPr marL="0" indent="0" eaLnBrk="1" hangingPunct="1">
              <a:buFont typeface="Wingdings" pitchFamily="2" charset="2"/>
              <a:buNone/>
              <a:defRPr/>
            </a:pPr>
            <a:r>
              <a:rPr lang="es-AR" sz="1800" dirty="0">
                <a:effectLst>
                  <a:outerShdw blurRad="38100" dist="38100" dir="2700000" algn="tl">
                    <a:srgbClr val="000000">
                      <a:alpha val="43137"/>
                    </a:srgbClr>
                  </a:outerShdw>
                </a:effectLst>
              </a:rPr>
              <a:t>Se encuentran también comprendidos en esta categoría los trabajadores contratados para la realización </a:t>
            </a:r>
            <a:r>
              <a:rPr lang="es-AR" sz="1800" b="1" u="sng" dirty="0">
                <a:solidFill>
                  <a:srgbClr val="FFFF00"/>
                </a:solidFill>
                <a:effectLst>
                  <a:outerShdw blurRad="38100" dist="38100" dir="2700000" algn="tl">
                    <a:srgbClr val="000000">
                      <a:alpha val="43137"/>
                    </a:srgbClr>
                  </a:outerShdw>
                </a:effectLst>
              </a:rPr>
              <a:t>de tareas ocasionales, accidentales o supletorias</a:t>
            </a:r>
            <a:r>
              <a:rPr lang="es-AR" sz="1800" b="1" dirty="0" smtClean="0">
                <a:solidFill>
                  <a:srgbClr val="FFFF00"/>
                </a:solidFill>
                <a:effectLst>
                  <a:outerShdw blurRad="38100" dist="38100" dir="2700000" algn="tl">
                    <a:srgbClr val="000000">
                      <a:alpha val="43137"/>
                    </a:srgbClr>
                  </a:outerShdw>
                </a:effectLst>
              </a:rPr>
              <a:t>.</a:t>
            </a:r>
          </a:p>
          <a:p>
            <a:pPr marL="0" indent="0" eaLnBrk="1" hangingPunct="1">
              <a:buFont typeface="Wingdings" pitchFamily="2" charset="2"/>
              <a:buNone/>
              <a:defRPr/>
            </a:pPr>
            <a:endParaRPr lang="es-MX" sz="1800" dirty="0" smtClean="0">
              <a:effectLst/>
            </a:endParaRPr>
          </a:p>
          <a:p>
            <a:pPr marL="0" indent="0" eaLnBrk="1" hangingPunct="1">
              <a:lnSpc>
                <a:spcPct val="80000"/>
              </a:lnSpc>
              <a:buFont typeface="Wingdings" pitchFamily="2" charset="2"/>
              <a:buNone/>
              <a:defRPr/>
            </a:pPr>
            <a:endParaRPr lang="es-MX" sz="18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585087177"/>
      </p:ext>
    </p:extLst>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ctr" eaLnBrk="1" hangingPunct="1">
              <a:defRPr/>
            </a:pPr>
            <a:r>
              <a:rPr lang="es-ES_tradnl" sz="2000" b="1" dirty="0" smtClean="0">
                <a:solidFill>
                  <a:srgbClr val="FFFF00"/>
                </a:solidFill>
              </a:rPr>
              <a:t>Ley 26727 – Nuevo Régimen Nacional de Trabajo Agrario </a:t>
            </a:r>
            <a:endParaRPr lang="es-MX" sz="2000" b="1" dirty="0" smtClean="0">
              <a:solidFill>
                <a:srgbClr val="FFFF00"/>
              </a:solidFill>
            </a:endParaRPr>
          </a:p>
        </p:txBody>
      </p:sp>
      <p:sp>
        <p:nvSpPr>
          <p:cNvPr id="128003" name="Rectangle 3"/>
          <p:cNvSpPr>
            <a:spLocks noGrp="1" noChangeArrowheads="1"/>
          </p:cNvSpPr>
          <p:nvPr>
            <p:ph type="body" idx="1"/>
          </p:nvPr>
        </p:nvSpPr>
        <p:spPr>
          <a:xfrm>
            <a:off x="457200" y="1052513"/>
            <a:ext cx="8377238" cy="5805487"/>
          </a:xfrm>
        </p:spPr>
        <p:txBody>
          <a:bodyPr/>
          <a:lstStyle/>
          <a:p>
            <a:pPr marL="457200" indent="-457200">
              <a:lnSpc>
                <a:spcPct val="80000"/>
              </a:lnSpc>
              <a:buNone/>
              <a:defRPr/>
            </a:pPr>
            <a:r>
              <a:rPr lang="es-AR" sz="2000" b="1" dirty="0">
                <a:solidFill>
                  <a:srgbClr val="00FFCC"/>
                </a:solidFill>
                <a:effectLst>
                  <a:outerShdw blurRad="38100" dist="38100" dir="2700000" algn="tl">
                    <a:srgbClr val="000000">
                      <a:alpha val="43137"/>
                    </a:srgbClr>
                  </a:outerShdw>
                </a:effectLst>
                <a:ea typeface="Verdana" pitchFamily="34" charset="0"/>
                <a:cs typeface="Arial" pitchFamily="34" charset="0"/>
              </a:rPr>
              <a:t>LEY 26727</a:t>
            </a:r>
            <a:endParaRPr lang="es-AR" sz="1800" b="1" dirty="0">
              <a:solidFill>
                <a:srgbClr val="00FFFF"/>
              </a:solidFill>
              <a:effectLst>
                <a:outerShdw blurRad="38100" dist="38100" dir="2700000" algn="tl">
                  <a:srgbClr val="000000">
                    <a:alpha val="43137"/>
                  </a:srgbClr>
                </a:outerShdw>
              </a:effectLst>
            </a:endParaRPr>
          </a:p>
          <a:p>
            <a:pPr marL="0" indent="0">
              <a:buNone/>
              <a:defRPr/>
            </a:pPr>
            <a:r>
              <a:rPr lang="es-AR" sz="2000" b="1" dirty="0">
                <a:solidFill>
                  <a:srgbClr val="FFFF00"/>
                </a:solidFill>
                <a:effectLst>
                  <a:outerShdw blurRad="38100" dist="38100" dir="2700000" algn="tl">
                    <a:srgbClr val="000000">
                      <a:alpha val="43137"/>
                    </a:srgbClr>
                  </a:outerShdw>
                </a:effectLst>
              </a:rPr>
              <a:t>CONTRATO DE TRABAJO TEMPORARIO</a:t>
            </a:r>
          </a:p>
          <a:p>
            <a:pPr marL="0" indent="0" eaLnBrk="1" hangingPunct="1">
              <a:buFont typeface="Wingdings" pitchFamily="2" charset="2"/>
              <a:buNone/>
              <a:defRPr/>
            </a:pPr>
            <a:endParaRPr lang="es-AR" sz="1600" b="1"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MX" sz="1800" b="1" u="sng" dirty="0" smtClean="0">
                <a:solidFill>
                  <a:srgbClr val="00FF99"/>
                </a:solidFill>
                <a:effectLst>
                  <a:outerShdw blurRad="38100" dist="38100" dir="2700000" algn="tl">
                    <a:srgbClr val="000000">
                      <a:alpha val="43137"/>
                    </a:srgbClr>
                  </a:outerShdw>
                </a:effectLst>
              </a:rPr>
              <a:t>Para actividades que en la LCT son objeto de contrato a plazo fijo o eventual:</a:t>
            </a:r>
            <a:r>
              <a:rPr lang="es-MX" sz="1800" b="1" dirty="0" smtClean="0">
                <a:solidFill>
                  <a:srgbClr val="00FF99"/>
                </a:solidFill>
                <a:effectLst>
                  <a:outerShdw blurRad="38100" dist="38100" dir="2700000" algn="tl">
                    <a:srgbClr val="000000">
                      <a:alpha val="43137"/>
                    </a:srgbClr>
                  </a:outerShdw>
                </a:effectLst>
              </a:rPr>
              <a:t>   </a:t>
            </a:r>
          </a:p>
          <a:p>
            <a:pPr marL="0" indent="0" eaLnBrk="1" hangingPunct="1">
              <a:buFont typeface="Wingdings" pitchFamily="2" charset="2"/>
              <a:buNone/>
              <a:defRPr/>
            </a:pPr>
            <a:r>
              <a:rPr lang="es-MX" sz="1800" dirty="0">
                <a:effectLst>
                  <a:outerShdw blurRad="38100" dist="38100" dir="2700000" algn="tl">
                    <a:srgbClr val="000000">
                      <a:alpha val="43137"/>
                    </a:srgbClr>
                  </a:outerShdw>
                </a:effectLst>
              </a:rPr>
              <a:t>D</a:t>
            </a:r>
            <a:r>
              <a:rPr lang="es-MX" sz="1800" dirty="0" smtClean="0">
                <a:effectLst>
                  <a:outerShdw blurRad="38100" dist="38100" dir="2700000" algn="tl">
                    <a:srgbClr val="000000">
                      <a:alpha val="43137"/>
                    </a:srgbClr>
                  </a:outerShdw>
                </a:effectLst>
              </a:rPr>
              <a:t>efinidas por la naturaleza de la prestación y no por la voluntad de las partes</a:t>
            </a:r>
            <a:endParaRPr lang="es-AR" sz="1800" b="1" u="sng" dirty="0">
              <a:effectLst>
                <a:outerShdw blurRad="38100" dist="38100" dir="2700000" algn="tl">
                  <a:srgbClr val="000000">
                    <a:alpha val="43137"/>
                  </a:srgbClr>
                </a:outerShdw>
              </a:effectLst>
            </a:endParaRPr>
          </a:p>
          <a:p>
            <a:pPr marL="0" indent="0" eaLnBrk="1" hangingPunct="1">
              <a:buFont typeface="Wingdings" pitchFamily="2" charset="2"/>
              <a:buNone/>
              <a:defRPr/>
            </a:pPr>
            <a:endParaRPr lang="es-AR" sz="1600" b="1" dirty="0" smtClean="0">
              <a:solidFill>
                <a:srgbClr val="00FFFF"/>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b="1" dirty="0" smtClean="0">
                <a:solidFill>
                  <a:srgbClr val="00FFFF"/>
                </a:solidFill>
                <a:effectLst>
                  <a:outerShdw blurRad="38100" dist="38100" dir="2700000" algn="tl">
                    <a:srgbClr val="000000">
                      <a:alpha val="43137"/>
                    </a:srgbClr>
                  </a:outerShdw>
                </a:effectLst>
              </a:rPr>
              <a:t>1.- </a:t>
            </a:r>
            <a:r>
              <a:rPr lang="es-AR" sz="1800" b="1" dirty="0">
                <a:solidFill>
                  <a:srgbClr val="00FFFF"/>
                </a:solidFill>
                <a:effectLst>
                  <a:outerShdw blurRad="38100" dist="38100" dir="2700000" algn="tl">
                    <a:srgbClr val="000000">
                      <a:alpha val="43137"/>
                    </a:srgbClr>
                  </a:outerShdw>
                </a:effectLst>
              </a:rPr>
              <a:t>Necesidades de la explotación de carácter cíclico o estacional, o por procesos temporales propios de la actividad agrícola, pecuaria, forestal o de las restantes actividades comprendidas en la ley.</a:t>
            </a:r>
          </a:p>
          <a:p>
            <a:pPr marL="0" indent="0" eaLnBrk="1" hangingPunct="1">
              <a:buFont typeface="Wingdings" pitchFamily="2" charset="2"/>
              <a:buNone/>
              <a:defRPr/>
            </a:pPr>
            <a:endParaRPr lang="es-AR" sz="1800" b="1" dirty="0" smtClean="0">
              <a:solidFill>
                <a:srgbClr val="00FF00"/>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b="1" dirty="0" smtClean="0">
                <a:solidFill>
                  <a:srgbClr val="00FF00"/>
                </a:solidFill>
                <a:effectLst>
                  <a:outerShdw blurRad="38100" dist="38100" dir="2700000" algn="tl">
                    <a:srgbClr val="000000">
                      <a:alpha val="43137"/>
                    </a:srgbClr>
                  </a:outerShdw>
                </a:effectLst>
              </a:rPr>
              <a:t>2.-  </a:t>
            </a:r>
            <a:r>
              <a:rPr lang="es-AR" sz="1800" b="1" dirty="0">
                <a:solidFill>
                  <a:srgbClr val="00FF00"/>
                </a:solidFill>
                <a:effectLst>
                  <a:outerShdw blurRad="38100" dist="38100" dir="2700000" algn="tl">
                    <a:srgbClr val="000000">
                      <a:alpha val="43137"/>
                    </a:srgbClr>
                  </a:outerShdw>
                </a:effectLst>
              </a:rPr>
              <a:t>Las realizadas en ferias y remates de hacienda.</a:t>
            </a:r>
          </a:p>
          <a:p>
            <a:pPr marL="0" indent="0" eaLnBrk="1" hangingPunct="1">
              <a:buFont typeface="Wingdings" pitchFamily="2" charset="2"/>
              <a:buNone/>
              <a:defRPr/>
            </a:pPr>
            <a:endParaRPr lang="es-AR" sz="1800" b="1" dirty="0" smtClean="0">
              <a:solidFill>
                <a:srgbClr val="FFCC00"/>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b="1" dirty="0" smtClean="0">
                <a:solidFill>
                  <a:srgbClr val="FFCC00"/>
                </a:solidFill>
                <a:effectLst>
                  <a:outerShdw blurRad="38100" dist="38100" dir="2700000" algn="tl">
                    <a:srgbClr val="000000">
                      <a:alpha val="43137"/>
                    </a:srgbClr>
                  </a:outerShdw>
                </a:effectLst>
              </a:rPr>
              <a:t>3.-  </a:t>
            </a:r>
            <a:r>
              <a:rPr lang="es-AR" sz="1800" b="1" dirty="0">
                <a:solidFill>
                  <a:srgbClr val="FFCC00"/>
                </a:solidFill>
                <a:effectLst>
                  <a:outerShdw blurRad="38100" dist="38100" dir="2700000" algn="tl">
                    <a:srgbClr val="000000">
                      <a:alpha val="43137"/>
                    </a:srgbClr>
                  </a:outerShdw>
                </a:effectLst>
              </a:rPr>
              <a:t>La contratación de trabajadores para la realización de tareas ocasionales, accidentales o supletorias.</a:t>
            </a:r>
          </a:p>
          <a:p>
            <a:pPr marL="0" indent="0" eaLnBrk="1" hangingPunct="1">
              <a:lnSpc>
                <a:spcPct val="80000"/>
              </a:lnSpc>
              <a:buFont typeface="Wingdings" pitchFamily="2" charset="2"/>
              <a:buNone/>
              <a:defRPr/>
            </a:pPr>
            <a:endParaRPr lang="es-MX" sz="18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932144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lstStyle/>
          <a:p>
            <a:r>
              <a:rPr lang="en-US" sz="3200" smtClean="0"/>
              <a:t>SEGURO COLECTIVO DE VIDA OBLIGATORIO</a:t>
            </a:r>
            <a:endParaRPr lang="en-US" sz="3200" b="1"/>
          </a:p>
        </p:txBody>
      </p:sp>
      <p:sp>
        <p:nvSpPr>
          <p:cNvPr id="91139" name="Rectangle 3"/>
          <p:cNvSpPr>
            <a:spLocks noGrp="1" noChangeArrowheads="1"/>
          </p:cNvSpPr>
          <p:nvPr>
            <p:ph type="subTitle" idx="1"/>
          </p:nvPr>
        </p:nvSpPr>
        <p:spPr>
          <a:xfrm>
            <a:off x="381000" y="1295400"/>
            <a:ext cx="8077200" cy="4953000"/>
          </a:xfrm>
        </p:spPr>
        <p:txBody>
          <a:bodyPr>
            <a:normAutofit/>
          </a:bodyPr>
          <a:lstStyle/>
          <a:p>
            <a:pPr algn="l">
              <a:lnSpc>
                <a:spcPct val="90000"/>
              </a:lnSpc>
            </a:pPr>
            <a:r>
              <a:rPr lang="es-AR" sz="2400" b="1" smtClean="0">
                <a:solidFill>
                  <a:srgbClr val="FFFF00"/>
                </a:solidFill>
                <a:effectLst>
                  <a:outerShdw blurRad="38100" dist="38100" dir="2700000" algn="tl">
                    <a:srgbClr val="000000">
                      <a:alpha val="43137"/>
                    </a:srgbClr>
                  </a:outerShdw>
                </a:effectLst>
              </a:rPr>
              <a:t>PANTALLAS DEL SICOSS </a:t>
            </a:r>
          </a:p>
          <a:p>
            <a:pPr algn="l">
              <a:lnSpc>
                <a:spcPct val="90000"/>
              </a:lnSpc>
            </a:pPr>
            <a:r>
              <a:rPr lang="es-AR" sz="2400" b="1" smtClean="0"/>
              <a:t>Pantalla </a:t>
            </a:r>
            <a:r>
              <a:rPr lang="es-AR" sz="2400" b="1"/>
              <a:t>de “datos generales” </a:t>
            </a:r>
            <a:endParaRPr lang="es-AR" sz="2400"/>
          </a:p>
          <a:p>
            <a:pPr algn="l">
              <a:lnSpc>
                <a:spcPct val="90000"/>
              </a:lnSpc>
            </a:pPr>
            <a:endParaRPr lang="es-AR" sz="2400" b="1" smtClean="0">
              <a:solidFill>
                <a:srgbClr val="FFFF00"/>
              </a:solidFill>
              <a:effectLst>
                <a:outerShdw blurRad="38100" dist="38100" dir="2700000" algn="tl">
                  <a:srgbClr val="000000">
                    <a:alpha val="43137"/>
                  </a:srgbClr>
                </a:outerShdw>
              </a:effectLst>
            </a:endParaRPr>
          </a:p>
          <a:p>
            <a:pPr algn="l">
              <a:lnSpc>
                <a:spcPct val="90000"/>
              </a:lnSpc>
            </a:pPr>
            <a:endParaRPr lang="es-AR" sz="2400" b="1" smtClean="0">
              <a:solidFill>
                <a:srgbClr val="00FFCC"/>
              </a:solidFill>
              <a:effectLst>
                <a:outerShdw blurRad="38100" dist="38100" dir="2700000" algn="tl">
                  <a:srgbClr val="000000">
                    <a:alpha val="43137"/>
                  </a:srgbClr>
                </a:outerShdw>
              </a:effectLst>
            </a:endParaRPr>
          </a:p>
          <a:p>
            <a:pPr algn="l">
              <a:lnSpc>
                <a:spcPct val="90000"/>
              </a:lnSpc>
            </a:pPr>
            <a:endParaRPr lang="es-AR" sz="2400" b="1">
              <a:solidFill>
                <a:srgbClr val="00FFCC"/>
              </a:solidFill>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
        <p:nvSpPr>
          <p:cNvPr id="3" name="Rectangle 1"/>
          <p:cNvSpPr>
            <a:spLocks noChangeArrowheads="1"/>
          </p:cNvSpPr>
          <p:nvPr/>
        </p:nvSpPr>
        <p:spPr bwMode="auto">
          <a:xfrm>
            <a:off x="1836738" y="37449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AR" altLang="es-AR"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1"/>
          <p:cNvSpPr>
            <a:spLocks noChangeArrowheads="1"/>
          </p:cNvSpPr>
          <p:nvPr/>
        </p:nvSpPr>
        <p:spPr bwMode="auto">
          <a:xfrm>
            <a:off x="1720850" y="32416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AR" altLang="es-AR"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
            </a:r>
            <a:br>
              <a:rPr kumimoji="0" lang="es-AR" altLang="es-AR"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br>
            <a:r>
              <a:rPr kumimoji="0" lang="es-AR" altLang="es-AR"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
            </a:r>
            <a:br>
              <a:rPr kumimoji="0" lang="es-AR" altLang="es-AR"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br>
            <a:endParaRPr kumimoji="0" lang="es-AR" altLang="es-AR" sz="1800" b="0" i="0" u="none" strike="noStrike" cap="none" normalizeH="0" baseline="0" smtClean="0">
              <a:ln>
                <a:noFill/>
              </a:ln>
              <a:solidFill>
                <a:schemeClr val="tx1"/>
              </a:solidFill>
              <a:effectLst/>
              <a:latin typeface="Arial" pitchFamily="34" charset="0"/>
              <a:cs typeface="Arial" pitchFamily="34" charset="0"/>
            </a:endParaRPr>
          </a:p>
        </p:txBody>
      </p:sp>
      <p:pic>
        <p:nvPicPr>
          <p:cNvPr id="10" name="9 Imagen"/>
          <p:cNvPicPr/>
          <p:nvPr/>
        </p:nvPicPr>
        <p:blipFill>
          <a:blip r:embed="rId4"/>
          <a:stretch>
            <a:fillRect/>
          </a:stretch>
        </p:blipFill>
        <p:spPr>
          <a:xfrm>
            <a:off x="808038" y="2138828"/>
            <a:ext cx="5600700" cy="4362450"/>
          </a:xfrm>
          <a:prstGeom prst="rect">
            <a:avLst/>
          </a:prstGeom>
        </p:spPr>
      </p:pic>
    </p:spTree>
    <p:extLst>
      <p:ext uri="{BB962C8B-B14F-4D97-AF65-F5344CB8AC3E}">
        <p14:creationId xmlns:p14="http://schemas.microsoft.com/office/powerpoint/2010/main" val="1656822251"/>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685800" y="609600"/>
            <a:ext cx="7772400" cy="609600"/>
          </a:xfrm>
        </p:spPr>
        <p:txBody>
          <a:bodyPr>
            <a:noAutofit/>
          </a:bodyPr>
          <a:lstStyle/>
          <a:p>
            <a:pPr algn="ctr" eaLnBrk="1" hangingPunct="1">
              <a:defRPr/>
            </a:pPr>
            <a:r>
              <a:rPr lang="en-US" sz="3200" dirty="0" err="1" smtClean="0">
                <a:solidFill>
                  <a:srgbClr val="FFFF00"/>
                </a:solidFill>
                <a:effectLst/>
                <a:latin typeface="+mn-lt"/>
                <a:ea typeface="Verdana" pitchFamily="34" charset="0"/>
                <a:cs typeface="Verdana" pitchFamily="34" charset="0"/>
              </a:rPr>
              <a:t>Reglamentación</a:t>
            </a:r>
            <a:r>
              <a:rPr lang="en-US" sz="3200" dirty="0" smtClean="0">
                <a:solidFill>
                  <a:srgbClr val="FFFF00"/>
                </a:solidFill>
                <a:effectLst/>
                <a:latin typeface="+mn-lt"/>
                <a:ea typeface="Verdana" pitchFamily="34" charset="0"/>
                <a:cs typeface="Verdana" pitchFamily="34" charset="0"/>
              </a:rPr>
              <a:t> RNTA</a:t>
            </a:r>
          </a:p>
        </p:txBody>
      </p:sp>
      <p:sp>
        <p:nvSpPr>
          <p:cNvPr id="405507" name="Rectangle 3"/>
          <p:cNvSpPr>
            <a:spLocks noGrp="1" noChangeArrowheads="1"/>
          </p:cNvSpPr>
          <p:nvPr>
            <p:ph type="subTitle" idx="1"/>
          </p:nvPr>
        </p:nvSpPr>
        <p:spPr>
          <a:xfrm>
            <a:off x="685800" y="1371600"/>
            <a:ext cx="8077200" cy="4800600"/>
          </a:xfrm>
        </p:spPr>
        <p:txBody>
          <a:bodyPr>
            <a:normAutofit/>
          </a:bodyPr>
          <a:lstStyle/>
          <a:p>
            <a:pPr marL="609600" indent="-609600" algn="l" eaLnBrk="1" hangingPunct="1">
              <a:buFontTx/>
              <a:buNone/>
              <a:defRPr/>
            </a:pPr>
            <a:r>
              <a:rPr lang="es-AR" sz="2000" b="1" dirty="0" smtClean="0">
                <a:solidFill>
                  <a:srgbClr val="00FFCC"/>
                </a:solidFill>
                <a:effectLst>
                  <a:outerShdw blurRad="38100" dist="38100" dir="2700000" algn="tl">
                    <a:srgbClr val="000000">
                      <a:alpha val="43137"/>
                    </a:srgbClr>
                  </a:outerShdw>
                </a:effectLst>
                <a:ea typeface="Verdana" pitchFamily="34" charset="0"/>
                <a:cs typeface="Arial" pitchFamily="34" charset="0"/>
              </a:rPr>
              <a:t>REGLAMENTACIÓN LEY 26727 – Decreto 301/2013</a:t>
            </a:r>
          </a:p>
          <a:p>
            <a:pPr algn="l"/>
            <a:r>
              <a:rPr lang="es-AR" sz="1800" b="1" dirty="0">
                <a:solidFill>
                  <a:srgbClr val="FFC000"/>
                </a:solidFill>
                <a:effectLst>
                  <a:outerShdw blurRad="38100" dist="38100" dir="2700000" algn="tl">
                    <a:srgbClr val="000000">
                      <a:alpha val="43137"/>
                    </a:srgbClr>
                  </a:outerShdw>
                </a:effectLst>
              </a:rPr>
              <a:t>Reglamentación del art. 18</a:t>
            </a:r>
            <a:endParaRPr lang="es-AR" sz="1800" b="1" dirty="0" smtClean="0">
              <a:solidFill>
                <a:srgbClr val="FFC000"/>
              </a:solidFill>
              <a:effectLst>
                <a:outerShdw blurRad="38100" dist="38100" dir="2700000" algn="tl">
                  <a:srgbClr val="000000">
                    <a:alpha val="43137"/>
                  </a:srgbClr>
                </a:outerShdw>
              </a:effectLst>
            </a:endParaRPr>
          </a:p>
          <a:p>
            <a:pPr algn="l"/>
            <a:endParaRPr lang="es-AR" sz="1600" dirty="0" smtClean="0">
              <a:effectLst>
                <a:outerShdw blurRad="38100" dist="38100" dir="2700000" algn="tl">
                  <a:srgbClr val="000000">
                    <a:alpha val="43137"/>
                  </a:srgbClr>
                </a:outerShdw>
              </a:effectLst>
            </a:endParaRPr>
          </a:p>
          <a:p>
            <a:pPr algn="l"/>
            <a:r>
              <a:rPr lang="es-AR" sz="1800" b="1" dirty="0" smtClean="0">
                <a:solidFill>
                  <a:schemeClr val="bg2">
                    <a:lumMod val="60000"/>
                    <a:lumOff val="40000"/>
                  </a:schemeClr>
                </a:solidFill>
                <a:effectLst>
                  <a:outerShdw blurRad="38100" dist="38100" dir="2700000" algn="tl">
                    <a:srgbClr val="000000">
                      <a:alpha val="43137"/>
                    </a:srgbClr>
                  </a:outerShdw>
                </a:effectLst>
              </a:rPr>
              <a:t>Art. 6 -</a:t>
            </a:r>
            <a:r>
              <a:rPr lang="es-AR" sz="1800" dirty="0" smtClean="0">
                <a:effectLst>
                  <a:outerShdw blurRad="38100" dist="38100" dir="2700000" algn="tl">
                    <a:srgbClr val="000000">
                      <a:alpha val="43137"/>
                    </a:srgbClr>
                  </a:outerShdw>
                </a:effectLst>
              </a:rPr>
              <a:t> En cada ciclo o temporada, la convocatoria del empleador así como la aceptación del trabajador para reanudar la relación laboral </a:t>
            </a:r>
            <a:r>
              <a:rPr lang="es-AR" sz="1800" u="sng" dirty="0" smtClean="0">
                <a:solidFill>
                  <a:srgbClr val="FFFF00"/>
                </a:solidFill>
                <a:effectLst>
                  <a:outerShdw blurRad="38100" dist="38100" dir="2700000" algn="tl">
                    <a:srgbClr val="000000">
                      <a:alpha val="43137"/>
                    </a:srgbClr>
                  </a:outerShdw>
                </a:effectLst>
              </a:rPr>
              <a:t>deberán hacerse con anticipación suficiente, en tiempo oportuno y útil</a:t>
            </a:r>
            <a:r>
              <a:rPr lang="es-AR" sz="1800" dirty="0" smtClean="0">
                <a:effectLst>
                  <a:outerShdw blurRad="38100" dist="38100" dir="2700000" algn="tl">
                    <a:srgbClr val="000000">
                      <a:alpha val="43137"/>
                    </a:srgbClr>
                  </a:outerShdw>
                </a:effectLst>
              </a:rPr>
              <a:t>.</a:t>
            </a:r>
          </a:p>
          <a:p>
            <a:pPr algn="l"/>
            <a:endParaRPr lang="es-AR" sz="1800" dirty="0" smtClean="0">
              <a:effectLst>
                <a:outerShdw blurRad="38100" dist="38100" dir="2700000" algn="tl">
                  <a:srgbClr val="000000">
                    <a:alpha val="43137"/>
                  </a:srgbClr>
                </a:outerShdw>
              </a:effectLst>
            </a:endParaRPr>
          </a:p>
          <a:p>
            <a:pPr algn="l"/>
            <a:r>
              <a:rPr lang="es-AR" sz="1800" dirty="0" smtClean="0">
                <a:effectLst>
                  <a:outerShdw blurRad="38100" dist="38100" dir="2700000" algn="tl">
                    <a:srgbClr val="000000">
                      <a:alpha val="43137"/>
                    </a:srgbClr>
                  </a:outerShdw>
                </a:effectLst>
              </a:rPr>
              <a:t>La convocatoria podrá materializarse por </a:t>
            </a:r>
            <a:r>
              <a:rPr lang="es-AR" sz="1800" u="sng" dirty="0" smtClean="0">
                <a:solidFill>
                  <a:srgbClr val="00FF99"/>
                </a:solidFill>
                <a:effectLst>
                  <a:outerShdw blurRad="38100" dist="38100" dir="2700000" algn="tl">
                    <a:srgbClr val="000000">
                      <a:alpha val="43137"/>
                    </a:srgbClr>
                  </a:outerShdw>
                </a:effectLst>
              </a:rPr>
              <a:t>medios idóneos de comunicación</a:t>
            </a:r>
            <a:r>
              <a:rPr lang="es-AR" sz="1800" dirty="0" smtClean="0">
                <a:effectLst>
                  <a:outerShdw blurRad="38100" dist="38100" dir="2700000" algn="tl">
                    <a:srgbClr val="000000">
                      <a:alpha val="43137"/>
                    </a:srgbClr>
                  </a:outerShdw>
                </a:effectLst>
              </a:rPr>
              <a:t>.</a:t>
            </a:r>
          </a:p>
          <a:p>
            <a:pPr algn="l"/>
            <a:endParaRPr lang="es-AR" sz="1800" dirty="0" smtClean="0">
              <a:effectLst>
                <a:outerShdw blurRad="38100" dist="38100" dir="2700000" algn="tl">
                  <a:srgbClr val="000000">
                    <a:alpha val="43137"/>
                  </a:srgbClr>
                </a:outerShdw>
              </a:effectLst>
            </a:endParaRPr>
          </a:p>
          <a:p>
            <a:pPr algn="l"/>
            <a:r>
              <a:rPr lang="es-AR" sz="1800" dirty="0" smtClean="0">
                <a:effectLst>
                  <a:outerShdw blurRad="38100" dist="38100" dir="2700000" algn="tl">
                    <a:srgbClr val="000000">
                      <a:alpha val="43137"/>
                    </a:srgbClr>
                  </a:outerShdw>
                </a:effectLst>
              </a:rPr>
              <a:t>El Ministerio de Trabajo, Empleo y Seguridad Social fijará los medios, la forma y los contenidos básicos de la convocatoria, el modo de manifestar la aceptación y las implicancias de tales actos, teniendo en cuenta las características de las distintas actividades.</a:t>
            </a:r>
          </a:p>
          <a:p>
            <a:pPr algn="l"/>
            <a:endParaRPr lang="es-AR" sz="1600" dirty="0"/>
          </a:p>
        </p:txBody>
      </p:sp>
      <p:pic>
        <p:nvPicPr>
          <p:cNvPr id="5" name="4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7" name="6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4244852946"/>
      </p:ext>
    </p:extLst>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ctr" eaLnBrk="1" hangingPunct="1">
              <a:defRPr/>
            </a:pPr>
            <a:r>
              <a:rPr lang="es-ES_tradnl" sz="2000" b="1" dirty="0" smtClean="0">
                <a:solidFill>
                  <a:srgbClr val="FFFF01"/>
                </a:solidFill>
              </a:rPr>
              <a:t>Ley 26727 – Nuevo Régimen Nacional de Trabajo Agrario </a:t>
            </a:r>
            <a:endParaRPr lang="es-MX" sz="2000" b="1" dirty="0" smtClean="0">
              <a:solidFill>
                <a:srgbClr val="FFFF01"/>
              </a:solidFill>
            </a:endParaRPr>
          </a:p>
        </p:txBody>
      </p:sp>
      <p:sp>
        <p:nvSpPr>
          <p:cNvPr id="128003" name="Rectangle 3"/>
          <p:cNvSpPr>
            <a:spLocks noGrp="1" noChangeArrowheads="1"/>
          </p:cNvSpPr>
          <p:nvPr>
            <p:ph type="body" idx="1"/>
          </p:nvPr>
        </p:nvSpPr>
        <p:spPr>
          <a:xfrm>
            <a:off x="457200" y="1052513"/>
            <a:ext cx="8377238" cy="5805487"/>
          </a:xfrm>
        </p:spPr>
        <p:txBody>
          <a:bodyPr/>
          <a:lstStyle/>
          <a:p>
            <a:pPr marL="457200" indent="-457200">
              <a:lnSpc>
                <a:spcPct val="80000"/>
              </a:lnSpc>
              <a:buNone/>
              <a:defRPr/>
            </a:pPr>
            <a:r>
              <a:rPr lang="es-AR" sz="2000" b="1" dirty="0">
                <a:solidFill>
                  <a:srgbClr val="00FFCC"/>
                </a:solidFill>
                <a:effectLst>
                  <a:outerShdw blurRad="38100" dist="38100" dir="2700000" algn="tl">
                    <a:srgbClr val="000000">
                      <a:alpha val="43137"/>
                    </a:srgbClr>
                  </a:outerShdw>
                </a:effectLst>
                <a:ea typeface="Verdana" pitchFamily="34" charset="0"/>
                <a:cs typeface="Arial" pitchFamily="34" charset="0"/>
              </a:rPr>
              <a:t>LEY 26727</a:t>
            </a:r>
            <a:endParaRPr lang="es-AR" sz="1800" b="1" dirty="0">
              <a:solidFill>
                <a:srgbClr val="00FFFF"/>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2000" b="1" dirty="0" smtClean="0">
                <a:solidFill>
                  <a:srgbClr val="FFFF01"/>
                </a:solidFill>
                <a:effectLst>
                  <a:outerShdw blurRad="38100" dist="38100" dir="2700000" algn="tl">
                    <a:srgbClr val="000000">
                      <a:alpha val="43137"/>
                    </a:srgbClr>
                  </a:outerShdw>
                </a:effectLst>
              </a:rPr>
              <a:t>TRABAJADOR PERMANENTE DISCONTINUO</a:t>
            </a:r>
          </a:p>
          <a:p>
            <a:pPr marL="0" indent="0" eaLnBrk="1" hangingPunct="1">
              <a:buFont typeface="Wingdings" pitchFamily="2" charset="2"/>
              <a:buNone/>
              <a:defRPr/>
            </a:pPr>
            <a:endParaRPr lang="es-AR" sz="1800" b="1" dirty="0" smtClean="0">
              <a:solidFill>
                <a:srgbClr val="00FFFF"/>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b="1" dirty="0" smtClean="0">
                <a:solidFill>
                  <a:srgbClr val="00FFFF"/>
                </a:solidFill>
                <a:effectLst>
                  <a:outerShdw blurRad="38100" dist="38100" dir="2700000" algn="tl">
                    <a:srgbClr val="000000">
                      <a:alpha val="43137"/>
                    </a:srgbClr>
                  </a:outerShdw>
                </a:effectLst>
              </a:rPr>
              <a:t>Art</a:t>
            </a:r>
            <a:r>
              <a:rPr lang="es-AR" sz="1800" b="1" dirty="0">
                <a:solidFill>
                  <a:srgbClr val="00FFFF"/>
                </a:solidFill>
                <a:effectLst>
                  <a:outerShdw blurRad="38100" dist="38100" dir="2700000" algn="tl">
                    <a:srgbClr val="000000">
                      <a:alpha val="43137"/>
                    </a:srgbClr>
                  </a:outerShdw>
                </a:effectLst>
              </a:rPr>
              <a:t>. 18 - </a:t>
            </a:r>
            <a:r>
              <a:rPr lang="es-AR" sz="1800" dirty="0">
                <a:effectLst>
                  <a:outerShdw blurRad="38100" dist="38100" dir="2700000" algn="tl">
                    <a:srgbClr val="000000">
                      <a:alpha val="43137"/>
                    </a:srgbClr>
                  </a:outerShdw>
                </a:effectLst>
              </a:rPr>
              <a:t>Cuando un trabajador temporario es contratado por un mismo empleador </a:t>
            </a:r>
            <a:r>
              <a:rPr lang="es-AR" sz="1800" b="1" u="sng" dirty="0">
                <a:solidFill>
                  <a:srgbClr val="FFFF00"/>
                </a:solidFill>
                <a:effectLst>
                  <a:outerShdw blurRad="38100" dist="38100" dir="2700000" algn="tl">
                    <a:srgbClr val="000000">
                      <a:alpha val="43137"/>
                    </a:srgbClr>
                  </a:outerShdw>
                </a:effectLst>
              </a:rPr>
              <a:t>en más de una ocasión de manera consecutiva</a:t>
            </a:r>
            <a:r>
              <a:rPr lang="es-AR" sz="1800" dirty="0">
                <a:effectLst>
                  <a:outerShdw blurRad="38100" dist="38100" dir="2700000" algn="tl">
                    <a:srgbClr val="000000">
                      <a:alpha val="43137"/>
                    </a:srgbClr>
                  </a:outerShdw>
                </a:effectLst>
              </a:rPr>
              <a:t>, para la realización de </a:t>
            </a:r>
            <a:r>
              <a:rPr lang="es-AR" sz="1800" b="1" u="sng" dirty="0">
                <a:solidFill>
                  <a:srgbClr val="00FFFF"/>
                </a:solidFill>
                <a:effectLst>
                  <a:outerShdw blurRad="38100" dist="38100" dir="2700000" algn="tl">
                    <a:srgbClr val="000000">
                      <a:alpha val="43137"/>
                    </a:srgbClr>
                  </a:outerShdw>
                </a:effectLst>
              </a:rPr>
              <a:t>tareas de carácter cíclico o estacional o demás supuestos previstos en el primer párrafo del artículo 17</a:t>
            </a:r>
            <a:r>
              <a:rPr lang="es-AR" sz="1800" dirty="0">
                <a:effectLst>
                  <a:outerShdw blurRad="38100" dist="38100" dir="2700000" algn="tl">
                    <a:srgbClr val="000000">
                      <a:alpha val="43137"/>
                    </a:srgbClr>
                  </a:outerShdw>
                </a:effectLst>
              </a:rPr>
              <a:t>, será considerado a todos sus efectos como un trabajador permanente discontinuo. Este tendrá iguales derechos que los trabajadores permanentes ajustados a las características discontinuas de sus prestaciones, salvo aquellos expresamente excluidos en la presente ley.</a:t>
            </a:r>
          </a:p>
          <a:p>
            <a:pPr marL="0" indent="0" eaLnBrk="1" hangingPunct="1">
              <a:buFont typeface="Wingdings" pitchFamily="2" charset="2"/>
              <a:buNone/>
              <a:defRPr/>
            </a:pPr>
            <a:endParaRPr lang="es-AR" sz="1800"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dirty="0" smtClean="0">
                <a:effectLst>
                  <a:outerShdw blurRad="38100" dist="38100" dir="2700000" algn="tl">
                    <a:srgbClr val="000000">
                      <a:alpha val="43137"/>
                    </a:srgbClr>
                  </a:outerShdw>
                </a:effectLst>
              </a:rPr>
              <a:t>El </a:t>
            </a:r>
            <a:r>
              <a:rPr lang="es-AR" sz="1800" dirty="0">
                <a:effectLst>
                  <a:outerShdw blurRad="38100" dist="38100" dir="2700000" algn="tl">
                    <a:srgbClr val="000000">
                      <a:alpha val="43137"/>
                    </a:srgbClr>
                  </a:outerShdw>
                </a:effectLst>
              </a:rPr>
              <a:t>trabajador </a:t>
            </a:r>
            <a:r>
              <a:rPr lang="es-AR" sz="1800" b="1" u="sng" dirty="0">
                <a:solidFill>
                  <a:srgbClr val="FFFF00"/>
                </a:solidFill>
                <a:effectLst>
                  <a:outerShdw blurRad="38100" dist="38100" dir="2700000" algn="tl">
                    <a:srgbClr val="000000">
                      <a:alpha val="43137"/>
                    </a:srgbClr>
                  </a:outerShdw>
                </a:effectLst>
              </a:rPr>
              <a:t>adquirirá los derechos que otorgue la antigüedad</a:t>
            </a:r>
            <a:r>
              <a:rPr lang="es-AR" sz="1800" dirty="0">
                <a:effectLst>
                  <a:outerShdw blurRad="38100" dist="38100" dir="2700000" algn="tl">
                    <a:srgbClr val="000000">
                      <a:alpha val="43137"/>
                    </a:srgbClr>
                  </a:outerShdw>
                </a:effectLst>
              </a:rPr>
              <a:t> en esta ley a los trabajadores permanentes de prestación continua, a partir de su primera contratación</a:t>
            </a:r>
            <a:r>
              <a:rPr lang="es-AR" sz="1800" b="1" u="sng" dirty="0">
                <a:solidFill>
                  <a:srgbClr val="FFFF00"/>
                </a:solidFill>
                <a:effectLst>
                  <a:outerShdw blurRad="38100" dist="38100" dir="2700000" algn="tl">
                    <a:srgbClr val="000000">
                      <a:alpha val="43137"/>
                    </a:srgbClr>
                  </a:outerShdw>
                </a:effectLst>
              </a:rPr>
              <a:t>, si ello respondiera a necesidades también permanentes de la empresa o explotación</a:t>
            </a:r>
            <a:r>
              <a:rPr lang="es-AR" sz="1800" dirty="0">
                <a:effectLst>
                  <a:outerShdw blurRad="38100" dist="38100" dir="2700000" algn="tl">
                    <a:srgbClr val="000000">
                      <a:alpha val="43137"/>
                    </a:srgbClr>
                  </a:outerShdw>
                </a:effectLst>
              </a:rPr>
              <a:t>.</a:t>
            </a:r>
          </a:p>
          <a:p>
            <a:pPr marL="0" indent="0" eaLnBrk="1" hangingPunct="1">
              <a:lnSpc>
                <a:spcPct val="80000"/>
              </a:lnSpc>
              <a:buFont typeface="Wingdings" pitchFamily="2" charset="2"/>
              <a:buNone/>
              <a:defRPr/>
            </a:pPr>
            <a:endParaRPr lang="es-MX" sz="1800" dirty="0" smtClean="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6" name="5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983696675"/>
      </p:ext>
    </p:extLst>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ctr" eaLnBrk="1" hangingPunct="1">
              <a:defRPr/>
            </a:pPr>
            <a:r>
              <a:rPr lang="es-ES_tradnl" sz="2000" b="1" dirty="0" smtClean="0">
                <a:solidFill>
                  <a:srgbClr val="FFFF00"/>
                </a:solidFill>
              </a:rPr>
              <a:t>Ley 26727 – Nuevo Régimen Nacional </a:t>
            </a:r>
            <a:r>
              <a:rPr lang="es-ES_tradnl" sz="2000" b="1" dirty="0" smtClean="0">
                <a:solidFill>
                  <a:srgbClr val="FFFF00"/>
                </a:solidFill>
                <a:effectLst>
                  <a:outerShdw blurRad="38100" dist="38100" dir="2700000" algn="tl">
                    <a:srgbClr val="000000">
                      <a:alpha val="43137"/>
                    </a:srgbClr>
                  </a:outerShdw>
                </a:effectLst>
                <a:latin typeface="+mn-lt"/>
                <a:ea typeface="+mn-ea"/>
                <a:cs typeface="+mn-cs"/>
              </a:rPr>
              <a:t>de Trabajo</a:t>
            </a:r>
            <a:r>
              <a:rPr lang="es-ES_tradnl" sz="2000" b="1" dirty="0" smtClean="0">
                <a:solidFill>
                  <a:srgbClr val="FFFF00"/>
                </a:solidFill>
              </a:rPr>
              <a:t> Agrario </a:t>
            </a:r>
            <a:endParaRPr lang="es-MX" sz="2000" b="1" dirty="0" smtClean="0">
              <a:solidFill>
                <a:srgbClr val="FFFF00"/>
              </a:solidFill>
            </a:endParaRPr>
          </a:p>
        </p:txBody>
      </p:sp>
      <p:sp>
        <p:nvSpPr>
          <p:cNvPr id="128003" name="Rectangle 3"/>
          <p:cNvSpPr>
            <a:spLocks noGrp="1" noChangeArrowheads="1"/>
          </p:cNvSpPr>
          <p:nvPr>
            <p:ph type="body" idx="1"/>
          </p:nvPr>
        </p:nvSpPr>
        <p:spPr>
          <a:xfrm>
            <a:off x="457200" y="1052513"/>
            <a:ext cx="8377238" cy="5805487"/>
          </a:xfrm>
        </p:spPr>
        <p:txBody>
          <a:bodyPr/>
          <a:lstStyle/>
          <a:p>
            <a:pPr marL="457200" indent="-457200">
              <a:lnSpc>
                <a:spcPct val="80000"/>
              </a:lnSpc>
              <a:buNone/>
              <a:defRPr/>
            </a:pPr>
            <a:r>
              <a:rPr lang="es-AR" sz="2000" b="1" dirty="0">
                <a:solidFill>
                  <a:srgbClr val="00FFCC"/>
                </a:solidFill>
                <a:effectLst>
                  <a:outerShdw blurRad="38100" dist="38100" dir="2700000" algn="tl">
                    <a:srgbClr val="000000">
                      <a:alpha val="43137"/>
                    </a:srgbClr>
                  </a:outerShdw>
                </a:effectLst>
                <a:ea typeface="Verdana" pitchFamily="34" charset="0"/>
                <a:cs typeface="Arial" pitchFamily="34" charset="0"/>
              </a:rPr>
              <a:t>LEY 26727</a:t>
            </a:r>
            <a:endParaRPr lang="es-AR" sz="1800" b="1" dirty="0">
              <a:solidFill>
                <a:srgbClr val="00FFFF"/>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AR" sz="2000" b="1" dirty="0" smtClean="0">
                <a:solidFill>
                  <a:srgbClr val="FFFF00"/>
                </a:solidFill>
                <a:effectLst>
                  <a:outerShdw blurRad="38100" dist="38100" dir="2700000" algn="tl">
                    <a:srgbClr val="000000">
                      <a:alpha val="43137"/>
                    </a:srgbClr>
                  </a:outerShdw>
                </a:effectLst>
              </a:rPr>
              <a:t>TRABAJADOR PERMANENTE DISCONTINUO</a:t>
            </a:r>
          </a:p>
          <a:p>
            <a:pPr marL="0" indent="0">
              <a:buNone/>
              <a:defRPr/>
            </a:pPr>
            <a:r>
              <a:rPr lang="es-AR" sz="1800" b="1" dirty="0">
                <a:solidFill>
                  <a:srgbClr val="00FFFF"/>
                </a:solidFill>
                <a:effectLst>
                  <a:outerShdw blurRad="38100" dist="38100" dir="2700000" algn="tl">
                    <a:srgbClr val="000000">
                      <a:alpha val="43137"/>
                    </a:srgbClr>
                  </a:outerShdw>
                </a:effectLst>
              </a:rPr>
              <a:t>Art. </a:t>
            </a:r>
            <a:r>
              <a:rPr lang="es-AR" sz="1800" b="1" dirty="0" smtClean="0">
                <a:solidFill>
                  <a:srgbClr val="00FFFF"/>
                </a:solidFill>
                <a:effectLst>
                  <a:outerShdw blurRad="38100" dist="38100" dir="2700000" algn="tl">
                    <a:srgbClr val="000000">
                      <a:alpha val="43137"/>
                    </a:srgbClr>
                  </a:outerShdw>
                </a:effectLst>
              </a:rPr>
              <a:t>18</a:t>
            </a:r>
          </a:p>
          <a:p>
            <a:pPr marL="0" indent="0">
              <a:buNone/>
              <a:defRPr/>
            </a:pPr>
            <a:endParaRPr lang="es-AR" sz="1800"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dirty="0" smtClean="0">
                <a:effectLst>
                  <a:outerShdw blurRad="38100" dist="38100" dir="2700000" algn="tl">
                    <a:srgbClr val="000000">
                      <a:alpha val="43137"/>
                    </a:srgbClr>
                  </a:outerShdw>
                </a:effectLst>
              </a:rPr>
              <a:t>1) Que el </a:t>
            </a:r>
            <a:r>
              <a:rPr lang="es-AR" sz="1800" dirty="0">
                <a:effectLst>
                  <a:outerShdw blurRad="38100" dist="38100" dir="2700000" algn="tl">
                    <a:srgbClr val="000000">
                      <a:alpha val="43137"/>
                    </a:srgbClr>
                  </a:outerShdw>
                </a:effectLst>
              </a:rPr>
              <a:t>mismo empleador contrate </a:t>
            </a:r>
            <a:r>
              <a:rPr lang="es-AR" sz="1800" b="1" u="sng" dirty="0">
                <a:solidFill>
                  <a:srgbClr val="00FFFF"/>
                </a:solidFill>
                <a:effectLst>
                  <a:outerShdw blurRad="38100" dist="38100" dir="2700000" algn="tl">
                    <a:srgbClr val="000000">
                      <a:alpha val="43137"/>
                    </a:srgbClr>
                  </a:outerShdw>
                </a:effectLst>
              </a:rPr>
              <a:t>en más de una ocasión </a:t>
            </a:r>
            <a:r>
              <a:rPr lang="es-AR" sz="1800" dirty="0">
                <a:effectLst>
                  <a:outerShdw blurRad="38100" dist="38100" dir="2700000" algn="tl">
                    <a:srgbClr val="000000">
                      <a:alpha val="43137"/>
                    </a:srgbClr>
                  </a:outerShdw>
                </a:effectLst>
              </a:rPr>
              <a:t>a un trabajador temporario.</a:t>
            </a:r>
          </a:p>
          <a:p>
            <a:pPr marL="0" indent="0" eaLnBrk="1" hangingPunct="1">
              <a:buFont typeface="Wingdings" pitchFamily="2" charset="2"/>
              <a:buNone/>
              <a:defRPr/>
            </a:pPr>
            <a:endParaRPr lang="es-AR" sz="1800" dirty="0" smtClean="0">
              <a:effectLst>
                <a:outerShdw blurRad="38100" dist="38100" dir="2700000" algn="tl">
                  <a:srgbClr val="000000">
                    <a:alpha val="43137"/>
                  </a:srgbClr>
                </a:outerShdw>
              </a:effectLst>
            </a:endParaRPr>
          </a:p>
          <a:p>
            <a:pPr marL="0" indent="0" eaLnBrk="1" hangingPunct="1">
              <a:buFont typeface="Wingdings" pitchFamily="2" charset="2"/>
              <a:buNone/>
              <a:defRPr/>
            </a:pPr>
            <a:endParaRPr lang="es-AR" sz="1800"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dirty="0" smtClean="0">
                <a:effectLst>
                  <a:outerShdw blurRad="38100" dist="38100" dir="2700000" algn="tl">
                    <a:srgbClr val="000000">
                      <a:alpha val="43137"/>
                    </a:srgbClr>
                  </a:outerShdw>
                </a:effectLst>
              </a:rPr>
              <a:t>2) Que dichas </a:t>
            </a:r>
            <a:r>
              <a:rPr lang="es-AR" sz="1800" b="1" dirty="0">
                <a:solidFill>
                  <a:srgbClr val="00FFFF"/>
                </a:solidFill>
                <a:effectLst>
                  <a:outerShdw blurRad="38100" dist="38100" dir="2700000" algn="tl">
                    <a:srgbClr val="000000">
                      <a:alpha val="43137"/>
                    </a:srgbClr>
                  </a:outerShdw>
                </a:effectLst>
              </a:rPr>
              <a:t>“</a:t>
            </a:r>
            <a:r>
              <a:rPr lang="es-AR" sz="1800" b="1" u="sng" dirty="0">
                <a:solidFill>
                  <a:srgbClr val="00FFFF"/>
                </a:solidFill>
                <a:effectLst>
                  <a:outerShdw blurRad="38100" dist="38100" dir="2700000" algn="tl">
                    <a:srgbClr val="000000">
                      <a:alpha val="43137"/>
                    </a:srgbClr>
                  </a:outerShdw>
                </a:effectLst>
              </a:rPr>
              <a:t>ocasiones” sean consecutivas</a:t>
            </a:r>
            <a:r>
              <a:rPr lang="es-AR" sz="1800" dirty="0">
                <a:effectLst>
                  <a:outerShdw blurRad="38100" dist="38100" dir="2700000" algn="tl">
                    <a:srgbClr val="000000">
                      <a:alpha val="43137"/>
                    </a:srgbClr>
                  </a:outerShdw>
                </a:effectLst>
              </a:rPr>
              <a:t>, lo que implica que no se configuraría si la repetición de la contratación temporaria, en lugar de ser consecutiva, fuera </a:t>
            </a:r>
            <a:r>
              <a:rPr lang="es-AR" sz="1800" b="1" dirty="0">
                <a:solidFill>
                  <a:srgbClr val="00FFFF"/>
                </a:solidFill>
                <a:effectLst>
                  <a:outerShdw blurRad="38100" dist="38100" dir="2700000" algn="tl">
                    <a:srgbClr val="000000">
                      <a:alpha val="43137"/>
                    </a:srgbClr>
                  </a:outerShdw>
                </a:effectLst>
              </a:rPr>
              <a:t>“</a:t>
            </a:r>
            <a:r>
              <a:rPr lang="es-AR" sz="1800" b="1" u="sng" dirty="0">
                <a:solidFill>
                  <a:srgbClr val="00FFFF"/>
                </a:solidFill>
                <a:effectLst>
                  <a:outerShdw blurRad="38100" dist="38100" dir="2700000" algn="tl">
                    <a:srgbClr val="000000">
                      <a:alpha val="43137"/>
                    </a:srgbClr>
                  </a:outerShdw>
                </a:effectLst>
              </a:rPr>
              <a:t>alternada</a:t>
            </a:r>
            <a:r>
              <a:rPr lang="es-AR" sz="1800" b="1" dirty="0">
                <a:solidFill>
                  <a:srgbClr val="00FFFF"/>
                </a:solidFill>
                <a:effectLst>
                  <a:outerShdw blurRad="38100" dist="38100" dir="2700000" algn="tl">
                    <a:srgbClr val="000000">
                      <a:alpha val="43137"/>
                    </a:srgbClr>
                  </a:outerShdw>
                </a:effectLst>
              </a:rPr>
              <a:t>”</a:t>
            </a:r>
            <a:r>
              <a:rPr lang="es-AR" sz="1800" dirty="0">
                <a:effectLst>
                  <a:outerShdw blurRad="38100" dist="38100" dir="2700000" algn="tl">
                    <a:srgbClr val="000000">
                      <a:alpha val="43137"/>
                    </a:srgbClr>
                  </a:outerShdw>
                </a:effectLst>
              </a:rPr>
              <a:t>.</a:t>
            </a:r>
          </a:p>
          <a:p>
            <a:pPr marL="0" indent="0" eaLnBrk="1" hangingPunct="1">
              <a:buFont typeface="Wingdings" pitchFamily="2" charset="2"/>
              <a:buNone/>
              <a:defRPr/>
            </a:pPr>
            <a:endParaRPr lang="es-AR" sz="1800" dirty="0" smtClean="0">
              <a:effectLst>
                <a:outerShdw blurRad="38100" dist="38100" dir="2700000" algn="tl">
                  <a:srgbClr val="000000">
                    <a:alpha val="43137"/>
                  </a:srgbClr>
                </a:outerShdw>
              </a:effectLst>
            </a:endParaRPr>
          </a:p>
          <a:p>
            <a:pPr marL="0" indent="0" eaLnBrk="1" hangingPunct="1">
              <a:lnSpc>
                <a:spcPct val="80000"/>
              </a:lnSpc>
              <a:buFont typeface="Wingdings" pitchFamily="2" charset="2"/>
              <a:buNone/>
              <a:defRPr/>
            </a:pPr>
            <a:endParaRPr lang="es-MX" sz="18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95224314"/>
      </p:ext>
    </p:extLst>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ctr" eaLnBrk="1" hangingPunct="1">
              <a:defRPr/>
            </a:pPr>
            <a:r>
              <a:rPr lang="es-ES_tradnl" sz="2000" b="1" dirty="0" smtClean="0">
                <a:solidFill>
                  <a:srgbClr val="FFFF00"/>
                </a:solidFill>
              </a:rPr>
              <a:t>Ley 26727 – Nuevo Régimen Nacional de Trabajo Agrario </a:t>
            </a:r>
            <a:endParaRPr lang="es-MX" sz="2000" b="1" dirty="0" smtClean="0">
              <a:solidFill>
                <a:srgbClr val="FFFF00"/>
              </a:solidFill>
            </a:endParaRPr>
          </a:p>
        </p:txBody>
      </p:sp>
      <p:sp>
        <p:nvSpPr>
          <p:cNvPr id="128003" name="Rectangle 3"/>
          <p:cNvSpPr>
            <a:spLocks noGrp="1" noChangeArrowheads="1"/>
          </p:cNvSpPr>
          <p:nvPr>
            <p:ph type="body" idx="1"/>
          </p:nvPr>
        </p:nvSpPr>
        <p:spPr>
          <a:xfrm>
            <a:off x="457200" y="1052513"/>
            <a:ext cx="8377238" cy="5805487"/>
          </a:xfrm>
        </p:spPr>
        <p:txBody>
          <a:bodyPr/>
          <a:lstStyle/>
          <a:p>
            <a:pPr marL="457200" indent="-457200">
              <a:lnSpc>
                <a:spcPct val="80000"/>
              </a:lnSpc>
              <a:buNone/>
              <a:defRPr/>
            </a:pPr>
            <a:r>
              <a:rPr lang="es-AR" sz="2000" b="1" dirty="0">
                <a:solidFill>
                  <a:srgbClr val="00FFCC"/>
                </a:solidFill>
                <a:effectLst>
                  <a:outerShdw blurRad="38100" dist="38100" dir="2700000" algn="tl">
                    <a:srgbClr val="000000">
                      <a:alpha val="43137"/>
                    </a:srgbClr>
                  </a:outerShdw>
                </a:effectLst>
                <a:ea typeface="Verdana" pitchFamily="34" charset="0"/>
                <a:cs typeface="Arial" pitchFamily="34" charset="0"/>
              </a:rPr>
              <a:t>LEY 26727</a:t>
            </a:r>
            <a:endParaRPr lang="es-AR" sz="1800" b="1" dirty="0">
              <a:solidFill>
                <a:srgbClr val="00FFFF"/>
              </a:solidFill>
              <a:effectLst>
                <a:outerShdw blurRad="38100" dist="38100" dir="2700000" algn="tl">
                  <a:srgbClr val="000000">
                    <a:alpha val="43137"/>
                  </a:srgbClr>
                </a:outerShdw>
              </a:effectLst>
            </a:endParaRPr>
          </a:p>
          <a:p>
            <a:pPr marL="0" indent="0">
              <a:buNone/>
              <a:defRPr/>
            </a:pPr>
            <a:r>
              <a:rPr lang="es-AR" sz="2000" b="1" dirty="0">
                <a:solidFill>
                  <a:srgbClr val="FFFF00"/>
                </a:solidFill>
                <a:effectLst>
                  <a:outerShdw blurRad="38100" dist="38100" dir="2700000" algn="tl">
                    <a:srgbClr val="000000">
                      <a:alpha val="43137"/>
                    </a:srgbClr>
                  </a:outerShdw>
                </a:effectLst>
              </a:rPr>
              <a:t>TRABAJADOR PERMANENTE DISCONTINUO</a:t>
            </a:r>
          </a:p>
          <a:p>
            <a:pPr marL="0" indent="0">
              <a:buNone/>
              <a:defRPr/>
            </a:pPr>
            <a:r>
              <a:rPr lang="es-AR" sz="1600" b="1" dirty="0">
                <a:solidFill>
                  <a:srgbClr val="00FFFF"/>
                </a:solidFill>
                <a:effectLst>
                  <a:outerShdw blurRad="38100" dist="38100" dir="2700000" algn="tl">
                    <a:srgbClr val="000000">
                      <a:alpha val="43137"/>
                    </a:srgbClr>
                  </a:outerShdw>
                </a:effectLst>
              </a:rPr>
              <a:t>Art. 18</a:t>
            </a:r>
            <a:endParaRPr lang="es-AR" sz="1600" dirty="0" smtClean="0">
              <a:effectLst>
                <a:outerShdw blurRad="38100" dist="38100" dir="2700000" algn="tl">
                  <a:srgbClr val="000000">
                    <a:alpha val="43137"/>
                  </a:srgbClr>
                </a:outerShdw>
              </a:effectLst>
            </a:endParaRPr>
          </a:p>
          <a:p>
            <a:pPr marL="0" indent="0" eaLnBrk="1" hangingPunct="1">
              <a:buFont typeface="Wingdings" pitchFamily="2" charset="2"/>
              <a:buNone/>
              <a:defRPr/>
            </a:pPr>
            <a:endParaRPr lang="es-AR" sz="1600"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dirty="0" smtClean="0">
                <a:effectLst>
                  <a:outerShdw blurRad="38100" dist="38100" dir="2700000" algn="tl">
                    <a:srgbClr val="000000">
                      <a:alpha val="43137"/>
                    </a:srgbClr>
                  </a:outerShdw>
                </a:effectLst>
              </a:rPr>
              <a:t>3) El </a:t>
            </a:r>
            <a:r>
              <a:rPr lang="es-AR" sz="1800" dirty="0">
                <a:effectLst>
                  <a:outerShdw blurRad="38100" dist="38100" dir="2700000" algn="tl">
                    <a:srgbClr val="000000">
                      <a:alpha val="43137"/>
                    </a:srgbClr>
                  </a:outerShdw>
                </a:effectLst>
              </a:rPr>
              <a:t>objeto de la contratación que origina la conversión del contrato en permanente de prestación discontinua pueden </a:t>
            </a:r>
            <a:r>
              <a:rPr lang="es-AR" sz="1800" b="1" u="sng" dirty="0">
                <a:solidFill>
                  <a:srgbClr val="00FFFF"/>
                </a:solidFill>
                <a:effectLst>
                  <a:outerShdw blurRad="38100" dist="38100" dir="2700000" algn="tl">
                    <a:srgbClr val="000000">
                      <a:alpha val="43137"/>
                    </a:srgbClr>
                  </a:outerShdw>
                </a:effectLst>
              </a:rPr>
              <a:t>ser dos de las tres previstas como causantes de una contratación temporaria o no permanente</a:t>
            </a:r>
            <a:r>
              <a:rPr lang="es-AR" sz="1800" dirty="0">
                <a:effectLst>
                  <a:outerShdw blurRad="38100" dist="38100" dir="2700000" algn="tl">
                    <a:srgbClr val="000000">
                      <a:alpha val="43137"/>
                    </a:srgbClr>
                  </a:outerShdw>
                </a:effectLst>
              </a:rPr>
              <a:t>: </a:t>
            </a:r>
            <a:r>
              <a:rPr lang="es-AR" sz="1800" dirty="0" smtClean="0">
                <a:effectLst>
                  <a:outerShdw blurRad="38100" dist="38100" dir="2700000" algn="tl">
                    <a:srgbClr val="000000">
                      <a:alpha val="43137"/>
                    </a:srgbClr>
                  </a:outerShdw>
                </a:effectLst>
              </a:rPr>
              <a:t>a) Actividades </a:t>
            </a:r>
            <a:r>
              <a:rPr lang="es-AR" sz="1800" dirty="0">
                <a:effectLst>
                  <a:outerShdw blurRad="38100" dist="38100" dir="2700000" algn="tl">
                    <a:srgbClr val="000000">
                      <a:alpha val="43137"/>
                    </a:srgbClr>
                  </a:outerShdw>
                </a:effectLst>
              </a:rPr>
              <a:t>de carácter </a:t>
            </a:r>
            <a:r>
              <a:rPr lang="es-AR" sz="1800" b="1" u="sng" dirty="0">
                <a:solidFill>
                  <a:srgbClr val="FFFF00"/>
                </a:solidFill>
                <a:effectLst>
                  <a:outerShdw blurRad="38100" dist="38100" dir="2700000" algn="tl">
                    <a:srgbClr val="000000">
                      <a:alpha val="43137"/>
                    </a:srgbClr>
                  </a:outerShdw>
                </a:effectLst>
              </a:rPr>
              <a:t>cíclico o estacional</a:t>
            </a:r>
            <a:r>
              <a:rPr lang="es-AR" sz="1800" dirty="0">
                <a:effectLst>
                  <a:outerShdw blurRad="38100" dist="38100" dir="2700000" algn="tl">
                    <a:srgbClr val="000000">
                      <a:alpha val="43137"/>
                    </a:srgbClr>
                  </a:outerShdw>
                </a:effectLst>
              </a:rPr>
              <a:t> o procesos temporales propios de la actividad agraria y </a:t>
            </a:r>
            <a:r>
              <a:rPr lang="es-AR" sz="1800" dirty="0" smtClean="0">
                <a:effectLst>
                  <a:outerShdw blurRad="38100" dist="38100" dir="2700000" algn="tl">
                    <a:srgbClr val="000000">
                      <a:alpha val="43137"/>
                    </a:srgbClr>
                  </a:outerShdw>
                </a:effectLst>
              </a:rPr>
              <a:t>b) Realización </a:t>
            </a:r>
            <a:r>
              <a:rPr lang="es-AR" sz="1800" dirty="0">
                <a:effectLst>
                  <a:outerShdw blurRad="38100" dist="38100" dir="2700000" algn="tl">
                    <a:srgbClr val="000000">
                      <a:alpha val="43137"/>
                    </a:srgbClr>
                  </a:outerShdw>
                </a:effectLst>
              </a:rPr>
              <a:t>de actividades en </a:t>
            </a:r>
            <a:r>
              <a:rPr lang="es-AR" sz="1800" b="1" u="sng" dirty="0">
                <a:solidFill>
                  <a:srgbClr val="FFFF00"/>
                </a:solidFill>
                <a:effectLst>
                  <a:outerShdw blurRad="38100" dist="38100" dir="2700000" algn="tl">
                    <a:srgbClr val="000000">
                      <a:alpha val="43137"/>
                    </a:srgbClr>
                  </a:outerShdw>
                </a:effectLst>
              </a:rPr>
              <a:t>ferias y remates de hacienda</a:t>
            </a:r>
            <a:r>
              <a:rPr lang="es-AR" sz="1800" dirty="0">
                <a:effectLst>
                  <a:outerShdw blurRad="38100" dist="38100" dir="2700000" algn="tl">
                    <a:srgbClr val="000000">
                      <a:alpha val="43137"/>
                    </a:srgbClr>
                  </a:outerShdw>
                </a:effectLst>
              </a:rPr>
              <a:t>. </a:t>
            </a:r>
            <a:endParaRPr lang="es-AR" sz="1800" dirty="0" smtClean="0">
              <a:effectLst>
                <a:outerShdw blurRad="38100" dist="38100" dir="2700000" algn="tl">
                  <a:srgbClr val="000000">
                    <a:alpha val="43137"/>
                  </a:srgbClr>
                </a:outerShdw>
              </a:effectLst>
            </a:endParaRPr>
          </a:p>
          <a:p>
            <a:pPr marL="0" indent="0" eaLnBrk="1" hangingPunct="1">
              <a:buFont typeface="Wingdings" pitchFamily="2" charset="2"/>
              <a:buNone/>
              <a:defRPr/>
            </a:pPr>
            <a:endParaRPr lang="es-AR" sz="1800" dirty="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dirty="0" smtClean="0">
                <a:effectLst>
                  <a:outerShdw blurRad="38100" dist="38100" dir="2700000" algn="tl">
                    <a:srgbClr val="000000">
                      <a:alpha val="43137"/>
                    </a:srgbClr>
                  </a:outerShdw>
                </a:effectLst>
              </a:rPr>
              <a:t>4) </a:t>
            </a:r>
            <a:r>
              <a:rPr lang="es-AR" sz="1800" b="1" u="sng" dirty="0" smtClean="0">
                <a:solidFill>
                  <a:srgbClr val="FFFF00"/>
                </a:solidFill>
                <a:effectLst>
                  <a:outerShdw blurRad="38100" dist="38100" dir="2700000" algn="tl">
                    <a:srgbClr val="000000">
                      <a:alpha val="43137"/>
                    </a:srgbClr>
                  </a:outerShdw>
                </a:effectLst>
              </a:rPr>
              <a:t>Queda </a:t>
            </a:r>
            <a:r>
              <a:rPr lang="es-AR" sz="1800" b="1" u="sng" dirty="0">
                <a:solidFill>
                  <a:srgbClr val="FFFF00"/>
                </a:solidFill>
                <a:effectLst>
                  <a:outerShdw blurRad="38100" dist="38100" dir="2700000" algn="tl">
                    <a:srgbClr val="000000">
                      <a:alpha val="43137"/>
                    </a:srgbClr>
                  </a:outerShdw>
                </a:effectLst>
              </a:rPr>
              <a:t>fuera </a:t>
            </a:r>
            <a:r>
              <a:rPr lang="es-AR" sz="1800" dirty="0" smtClean="0">
                <a:effectLst>
                  <a:outerShdw blurRad="38100" dist="38100" dir="2700000" algn="tl">
                    <a:srgbClr val="000000">
                      <a:alpha val="43137"/>
                    </a:srgbClr>
                  </a:outerShdw>
                </a:effectLst>
              </a:rPr>
              <a:t>la </a:t>
            </a:r>
            <a:r>
              <a:rPr lang="es-AR" sz="1800" dirty="0">
                <a:effectLst>
                  <a:outerShdw blurRad="38100" dist="38100" dir="2700000" algn="tl">
                    <a:srgbClr val="000000">
                      <a:alpha val="43137"/>
                    </a:srgbClr>
                  </a:outerShdw>
                </a:effectLst>
              </a:rPr>
              <a:t>contratación para realizar </a:t>
            </a:r>
            <a:r>
              <a:rPr lang="es-AR" sz="1800" b="1" u="sng" dirty="0">
                <a:solidFill>
                  <a:srgbClr val="FFFF00"/>
                </a:solidFill>
                <a:effectLst>
                  <a:outerShdw blurRad="38100" dist="38100" dir="2700000" algn="tl">
                    <a:srgbClr val="000000">
                      <a:alpha val="43137"/>
                    </a:srgbClr>
                  </a:outerShdw>
                </a:effectLst>
              </a:rPr>
              <a:t>tareas ocasionales, eventuales o supletorias</a:t>
            </a:r>
            <a:r>
              <a:rPr lang="es-AR" sz="1800" dirty="0">
                <a:effectLst>
                  <a:outerShdw blurRad="38100" dist="38100" dir="2700000" algn="tl">
                    <a:srgbClr val="000000">
                      <a:alpha val="43137"/>
                    </a:srgbClr>
                  </a:outerShdw>
                </a:effectLst>
              </a:rPr>
              <a:t>. Para estas, la contratación consecutiva no modifica la modalidad de contratación, que seguirá siendo temporaria. </a:t>
            </a:r>
          </a:p>
          <a:p>
            <a:pPr marL="0" indent="0" eaLnBrk="1" hangingPunct="1">
              <a:lnSpc>
                <a:spcPct val="80000"/>
              </a:lnSpc>
              <a:buFont typeface="Wingdings" pitchFamily="2" charset="2"/>
              <a:buNone/>
              <a:defRPr/>
            </a:pPr>
            <a:endParaRPr lang="es-MX" sz="18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147352190"/>
      </p:ext>
    </p:extLst>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ctr" eaLnBrk="1" hangingPunct="1">
              <a:defRPr/>
            </a:pPr>
            <a:r>
              <a:rPr lang="es-ES_tradnl" sz="2000" b="1" dirty="0" smtClean="0">
                <a:solidFill>
                  <a:srgbClr val="FFFF00"/>
                </a:solidFill>
              </a:rPr>
              <a:t>Ley 26727 – Nuevo Régimen Nacional de Trabajo Agrario </a:t>
            </a:r>
            <a:endParaRPr lang="es-MX" sz="2000" b="1" dirty="0" smtClean="0">
              <a:solidFill>
                <a:srgbClr val="FFFF00"/>
              </a:solidFill>
            </a:endParaRPr>
          </a:p>
        </p:txBody>
      </p:sp>
      <p:sp>
        <p:nvSpPr>
          <p:cNvPr id="128003" name="Rectangle 3"/>
          <p:cNvSpPr>
            <a:spLocks noGrp="1" noChangeArrowheads="1"/>
          </p:cNvSpPr>
          <p:nvPr>
            <p:ph type="body" idx="1"/>
          </p:nvPr>
        </p:nvSpPr>
        <p:spPr>
          <a:xfrm>
            <a:off x="457200" y="1052513"/>
            <a:ext cx="8377238" cy="5805487"/>
          </a:xfrm>
        </p:spPr>
        <p:txBody>
          <a:bodyPr/>
          <a:lstStyle/>
          <a:p>
            <a:pPr marL="457200" indent="-457200">
              <a:lnSpc>
                <a:spcPct val="80000"/>
              </a:lnSpc>
              <a:buNone/>
              <a:defRPr/>
            </a:pPr>
            <a:r>
              <a:rPr lang="es-AR" sz="2000" b="1" dirty="0">
                <a:solidFill>
                  <a:srgbClr val="00FFCC"/>
                </a:solidFill>
                <a:effectLst>
                  <a:outerShdw blurRad="38100" dist="38100" dir="2700000" algn="tl">
                    <a:srgbClr val="000000">
                      <a:alpha val="43137"/>
                    </a:srgbClr>
                  </a:outerShdw>
                </a:effectLst>
                <a:ea typeface="Verdana" pitchFamily="34" charset="0"/>
                <a:cs typeface="Arial" pitchFamily="34" charset="0"/>
              </a:rPr>
              <a:t>LEY 26727</a:t>
            </a:r>
            <a:endParaRPr lang="es-AR" sz="1800" b="1" dirty="0">
              <a:solidFill>
                <a:srgbClr val="00FFFF"/>
              </a:solidFill>
              <a:effectLst>
                <a:outerShdw blurRad="38100" dist="38100" dir="2700000" algn="tl">
                  <a:srgbClr val="000000">
                    <a:alpha val="43137"/>
                  </a:srgbClr>
                </a:outerShdw>
              </a:effectLst>
            </a:endParaRPr>
          </a:p>
          <a:p>
            <a:pPr marL="0" indent="0">
              <a:buNone/>
              <a:defRPr/>
            </a:pPr>
            <a:r>
              <a:rPr lang="es-AR" sz="2000" b="1" dirty="0">
                <a:solidFill>
                  <a:srgbClr val="FFFF00"/>
                </a:solidFill>
                <a:effectLst>
                  <a:outerShdw blurRad="38100" dist="38100" dir="2700000" algn="tl">
                    <a:srgbClr val="000000">
                      <a:alpha val="43137"/>
                    </a:srgbClr>
                  </a:outerShdw>
                </a:effectLst>
              </a:rPr>
              <a:t>TRABAJADOR PERMANENTE DISCONTINUO</a:t>
            </a:r>
          </a:p>
          <a:p>
            <a:pPr marL="0" indent="0">
              <a:buNone/>
              <a:defRPr/>
            </a:pPr>
            <a:r>
              <a:rPr lang="es-AR" sz="1600" b="1" dirty="0">
                <a:solidFill>
                  <a:srgbClr val="00FFFF"/>
                </a:solidFill>
                <a:effectLst>
                  <a:outerShdw blurRad="38100" dist="38100" dir="2700000" algn="tl">
                    <a:srgbClr val="000000">
                      <a:alpha val="43137"/>
                    </a:srgbClr>
                  </a:outerShdw>
                </a:effectLst>
              </a:rPr>
              <a:t>Art. 18</a:t>
            </a:r>
            <a:endParaRPr lang="es-AR" sz="1600" dirty="0" smtClean="0">
              <a:effectLst>
                <a:outerShdw blurRad="38100" dist="38100" dir="2700000" algn="tl">
                  <a:srgbClr val="000000">
                    <a:alpha val="43137"/>
                  </a:srgbClr>
                </a:outerShdw>
              </a:effectLst>
            </a:endParaRPr>
          </a:p>
          <a:p>
            <a:pPr marL="0" indent="0" eaLnBrk="1" hangingPunct="1">
              <a:buFont typeface="Wingdings" pitchFamily="2" charset="2"/>
              <a:buNone/>
              <a:defRPr/>
            </a:pPr>
            <a:endParaRPr lang="es-AR" sz="1600" dirty="0" smtClean="0">
              <a:effectLst>
                <a:outerShdw blurRad="38100" dist="38100" dir="2700000" algn="tl">
                  <a:srgbClr val="000000">
                    <a:alpha val="43137"/>
                  </a:srgbClr>
                </a:outerShdw>
              </a:effectLst>
            </a:endParaRPr>
          </a:p>
          <a:p>
            <a:pPr marL="0" indent="0" eaLnBrk="1" hangingPunct="1">
              <a:buFont typeface="Wingdings" pitchFamily="2" charset="2"/>
              <a:buNone/>
              <a:defRPr/>
            </a:pPr>
            <a:r>
              <a:rPr lang="es-AR" sz="1800" b="1" dirty="0" smtClean="0">
                <a:solidFill>
                  <a:srgbClr val="00FF99"/>
                </a:solidFill>
                <a:effectLst>
                  <a:outerShdw blurRad="38100" dist="38100" dir="2700000" algn="tl">
                    <a:srgbClr val="000000">
                      <a:alpha val="43137"/>
                    </a:srgbClr>
                  </a:outerShdw>
                </a:effectLst>
              </a:rPr>
              <a:t>DUDAS SOBRE LA CONSECUTIVIDAD DE LA CONTRATACIÓN</a:t>
            </a:r>
          </a:p>
          <a:p>
            <a:pPr marL="0" indent="0" eaLnBrk="1" hangingPunct="1">
              <a:buFont typeface="Wingdings" pitchFamily="2" charset="2"/>
              <a:buNone/>
              <a:defRPr/>
            </a:pPr>
            <a:endParaRPr lang="es-AR" sz="1800" b="1" dirty="0" smtClean="0">
              <a:solidFill>
                <a:srgbClr val="00FF99"/>
              </a:solidFill>
              <a:effectLst>
                <a:outerShdw blurRad="38100" dist="38100" dir="2700000" algn="tl">
                  <a:srgbClr val="000000">
                    <a:alpha val="43137"/>
                  </a:srgbClr>
                </a:outerShdw>
              </a:effectLst>
            </a:endParaRPr>
          </a:p>
          <a:p>
            <a:pPr marL="0" indent="0" eaLnBrk="1" hangingPunct="1">
              <a:buFont typeface="Wingdings" pitchFamily="2" charset="2"/>
              <a:buNone/>
              <a:defRPr/>
            </a:pPr>
            <a:r>
              <a:rPr lang="es-MX" sz="1800" b="1" dirty="0" smtClean="0">
                <a:solidFill>
                  <a:srgbClr val="00FFFF"/>
                </a:solidFill>
                <a:effectLst>
                  <a:outerShdw blurRad="38100" dist="38100" dir="2700000" algn="tl">
                    <a:srgbClr val="000000">
                      <a:alpha val="43137"/>
                    </a:srgbClr>
                  </a:outerShdw>
                </a:effectLst>
              </a:rPr>
              <a:t>- </a:t>
            </a:r>
            <a:r>
              <a:rPr lang="es-MX" sz="1800" b="1" dirty="0" err="1" smtClean="0">
                <a:solidFill>
                  <a:srgbClr val="00FFFF"/>
                </a:solidFill>
                <a:effectLst>
                  <a:outerShdw blurRad="38100" dist="38100" dir="2700000" algn="tl">
                    <a:srgbClr val="000000">
                      <a:alpha val="43137"/>
                    </a:srgbClr>
                  </a:outerShdw>
                </a:effectLst>
              </a:rPr>
              <a:t>Consecutividad</a:t>
            </a:r>
            <a:r>
              <a:rPr lang="es-MX" sz="1800" b="1" dirty="0" smtClean="0">
                <a:solidFill>
                  <a:srgbClr val="00FFFF"/>
                </a:solidFill>
                <a:effectLst>
                  <a:outerShdw blurRad="38100" dist="38100" dir="2700000" algn="tl">
                    <a:srgbClr val="000000">
                      <a:alpha val="43137"/>
                    </a:srgbClr>
                  </a:outerShdw>
                </a:effectLst>
              </a:rPr>
              <a:t> para la realización de tareas sin importar que sean distintas?</a:t>
            </a:r>
            <a:endParaRPr lang="es-AR" sz="1800" b="1" dirty="0">
              <a:solidFill>
                <a:srgbClr val="00FFFF"/>
              </a:solidFill>
              <a:effectLst>
                <a:outerShdw blurRad="38100" dist="38100" dir="2700000" algn="tl">
                  <a:srgbClr val="000000">
                    <a:alpha val="43137"/>
                  </a:srgbClr>
                </a:outerShdw>
              </a:effectLst>
            </a:endParaRPr>
          </a:p>
          <a:p>
            <a:pPr marL="0" indent="0" eaLnBrk="1" hangingPunct="1">
              <a:lnSpc>
                <a:spcPct val="80000"/>
              </a:lnSpc>
              <a:buFont typeface="Wingdings" pitchFamily="2" charset="2"/>
              <a:buNone/>
              <a:defRPr/>
            </a:pPr>
            <a:r>
              <a:rPr lang="es-MX" sz="1800" dirty="0" smtClean="0">
                <a:effectLst>
                  <a:outerShdw blurRad="38100" dist="38100" dir="2700000" algn="tl">
                    <a:srgbClr val="000000">
                      <a:alpha val="43137"/>
                    </a:srgbClr>
                  </a:outerShdw>
                </a:effectLst>
              </a:rPr>
              <a:t>  </a:t>
            </a:r>
          </a:p>
          <a:p>
            <a:pPr marL="0" indent="0" eaLnBrk="1" hangingPunct="1">
              <a:lnSpc>
                <a:spcPct val="80000"/>
              </a:lnSpc>
              <a:buFont typeface="Wingdings" pitchFamily="2" charset="2"/>
              <a:buNone/>
              <a:defRPr/>
            </a:pPr>
            <a:r>
              <a:rPr lang="es-MX" sz="1800" dirty="0" smtClean="0">
                <a:effectLst>
                  <a:outerShdw blurRad="38100" dist="38100" dir="2700000" algn="tl">
                    <a:srgbClr val="000000">
                      <a:alpha val="43137"/>
                    </a:srgbClr>
                  </a:outerShdw>
                </a:effectLst>
              </a:rPr>
              <a:t>  Ejemplo: Siembra, pulverización y cosecha de un ciclo agrícola determinado</a:t>
            </a:r>
          </a:p>
          <a:p>
            <a:pPr marL="0" indent="0" eaLnBrk="1" hangingPunct="1">
              <a:lnSpc>
                <a:spcPct val="80000"/>
              </a:lnSpc>
              <a:buFont typeface="Wingdings" pitchFamily="2" charset="2"/>
              <a:buNone/>
              <a:defRPr/>
            </a:pPr>
            <a:endParaRPr lang="es-MX" sz="1800" dirty="0">
              <a:effectLst>
                <a:outerShdw blurRad="38100" dist="38100" dir="2700000" algn="tl">
                  <a:srgbClr val="000000">
                    <a:alpha val="43137"/>
                  </a:srgbClr>
                </a:outerShdw>
              </a:effectLst>
            </a:endParaRPr>
          </a:p>
          <a:p>
            <a:pPr marL="0" indent="0" eaLnBrk="1" hangingPunct="1">
              <a:lnSpc>
                <a:spcPct val="80000"/>
              </a:lnSpc>
              <a:buFont typeface="Wingdings" pitchFamily="2" charset="2"/>
              <a:buNone/>
              <a:defRPr/>
            </a:pPr>
            <a:r>
              <a:rPr lang="es-MX" sz="1800" b="1" dirty="0" smtClean="0">
                <a:solidFill>
                  <a:srgbClr val="00FFFF"/>
                </a:solidFill>
                <a:effectLst>
                  <a:outerShdw blurRad="38100" dist="38100" dir="2700000" algn="tl">
                    <a:srgbClr val="000000">
                      <a:alpha val="43137"/>
                    </a:srgbClr>
                  </a:outerShdw>
                </a:effectLst>
              </a:rPr>
              <a:t>- </a:t>
            </a:r>
            <a:r>
              <a:rPr lang="es-MX" sz="1800" b="1" dirty="0" err="1" smtClean="0">
                <a:solidFill>
                  <a:srgbClr val="00FFFF"/>
                </a:solidFill>
                <a:effectLst>
                  <a:outerShdw blurRad="38100" dist="38100" dir="2700000" algn="tl">
                    <a:srgbClr val="000000">
                      <a:alpha val="43137"/>
                    </a:srgbClr>
                  </a:outerShdw>
                </a:effectLst>
              </a:rPr>
              <a:t>Consecutividad</a:t>
            </a:r>
            <a:r>
              <a:rPr lang="es-MX" sz="1800" b="1" dirty="0" smtClean="0">
                <a:solidFill>
                  <a:srgbClr val="00FFFF"/>
                </a:solidFill>
                <a:effectLst>
                  <a:outerShdw blurRad="38100" dist="38100" dir="2700000" algn="tl">
                    <a:srgbClr val="000000">
                      <a:alpha val="43137"/>
                    </a:srgbClr>
                  </a:outerShdw>
                </a:effectLst>
              </a:rPr>
              <a:t> en la realización de la tarea propiamente dicha</a:t>
            </a:r>
          </a:p>
          <a:p>
            <a:pPr marL="0" indent="0" eaLnBrk="1" hangingPunct="1">
              <a:lnSpc>
                <a:spcPct val="80000"/>
              </a:lnSpc>
              <a:buFont typeface="Wingdings" pitchFamily="2" charset="2"/>
              <a:buNone/>
              <a:defRPr/>
            </a:pPr>
            <a:r>
              <a:rPr lang="es-MX" sz="1800" dirty="0" smtClean="0">
                <a:effectLst>
                  <a:outerShdw blurRad="38100" dist="38100" dir="2700000" algn="tl">
                    <a:srgbClr val="000000">
                      <a:alpha val="43137"/>
                    </a:srgbClr>
                  </a:outerShdw>
                </a:effectLst>
              </a:rPr>
              <a:t>  </a:t>
            </a:r>
          </a:p>
          <a:p>
            <a:pPr marL="0" indent="0" eaLnBrk="1" hangingPunct="1">
              <a:lnSpc>
                <a:spcPct val="80000"/>
              </a:lnSpc>
              <a:buFont typeface="Wingdings" pitchFamily="2" charset="2"/>
              <a:buNone/>
              <a:defRPr/>
            </a:pPr>
            <a:r>
              <a:rPr lang="es-MX" sz="1800" dirty="0">
                <a:effectLst>
                  <a:outerShdw blurRad="38100" dist="38100" dir="2700000" algn="tl">
                    <a:srgbClr val="000000">
                      <a:alpha val="43137"/>
                    </a:srgbClr>
                  </a:outerShdw>
                </a:effectLst>
              </a:rPr>
              <a:t> </a:t>
            </a:r>
            <a:r>
              <a:rPr lang="es-MX" sz="1800" dirty="0" smtClean="0">
                <a:effectLst>
                  <a:outerShdw blurRad="38100" dist="38100" dir="2700000" algn="tl">
                    <a:srgbClr val="000000">
                      <a:alpha val="43137"/>
                    </a:srgbClr>
                  </a:outerShdw>
                </a:effectLst>
              </a:rPr>
              <a:t>Ejemplo:  Siembra en distintos ciclos agrícolas</a:t>
            </a:r>
          </a:p>
          <a:p>
            <a:pPr marL="0" indent="0" eaLnBrk="1" hangingPunct="1">
              <a:lnSpc>
                <a:spcPct val="80000"/>
              </a:lnSpc>
              <a:buFont typeface="Wingdings" pitchFamily="2" charset="2"/>
              <a:buNone/>
              <a:defRPr/>
            </a:pPr>
            <a:endParaRPr lang="es-MX" sz="1800" dirty="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035863120"/>
      </p:ext>
    </p:extLst>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ctr" eaLnBrk="1" hangingPunct="1">
              <a:defRPr/>
            </a:pPr>
            <a:r>
              <a:rPr lang="es-ES_tradnl" sz="2000" b="1" dirty="0" smtClean="0">
                <a:solidFill>
                  <a:srgbClr val="FFFF01"/>
                </a:solidFill>
              </a:rPr>
              <a:t>Ley 26727 – Nuevo Régimen Nacional de Trabajo Agrario </a:t>
            </a:r>
            <a:endParaRPr lang="es-MX" sz="2000" b="1" dirty="0" smtClean="0">
              <a:solidFill>
                <a:srgbClr val="FFFF01"/>
              </a:solidFill>
            </a:endParaRPr>
          </a:p>
        </p:txBody>
      </p:sp>
      <p:sp>
        <p:nvSpPr>
          <p:cNvPr id="128003" name="Rectangle 3"/>
          <p:cNvSpPr>
            <a:spLocks noGrp="1" noChangeArrowheads="1"/>
          </p:cNvSpPr>
          <p:nvPr>
            <p:ph type="body" idx="1"/>
          </p:nvPr>
        </p:nvSpPr>
        <p:spPr>
          <a:xfrm>
            <a:off x="457200" y="1052513"/>
            <a:ext cx="8377238" cy="5805487"/>
          </a:xfrm>
        </p:spPr>
        <p:txBody>
          <a:bodyPr/>
          <a:lstStyle/>
          <a:p>
            <a:pPr marL="457200" indent="-457200">
              <a:lnSpc>
                <a:spcPct val="80000"/>
              </a:lnSpc>
              <a:buNone/>
              <a:defRPr/>
            </a:pPr>
            <a:r>
              <a:rPr lang="es-AR" sz="2000" b="1" dirty="0">
                <a:solidFill>
                  <a:srgbClr val="00FFCC"/>
                </a:solidFill>
                <a:effectLst>
                  <a:outerShdw blurRad="38100" dist="38100" dir="2700000" algn="tl">
                    <a:srgbClr val="000000">
                      <a:alpha val="43137"/>
                    </a:srgbClr>
                  </a:outerShdw>
                </a:effectLst>
                <a:ea typeface="Verdana" pitchFamily="34" charset="0"/>
                <a:cs typeface="Arial" pitchFamily="34" charset="0"/>
              </a:rPr>
              <a:t>LEY 26727</a:t>
            </a:r>
            <a:endParaRPr lang="es-AR" sz="1800" b="1" dirty="0">
              <a:solidFill>
                <a:srgbClr val="00FFFF"/>
              </a:solidFill>
              <a:effectLst>
                <a:outerShdw blurRad="38100" dist="38100" dir="2700000" algn="tl">
                  <a:srgbClr val="000000">
                    <a:alpha val="43137"/>
                  </a:srgbClr>
                </a:outerShdw>
              </a:effectLst>
            </a:endParaRPr>
          </a:p>
          <a:p>
            <a:pPr marL="0" indent="0">
              <a:buNone/>
              <a:defRPr/>
            </a:pPr>
            <a:r>
              <a:rPr lang="es-AR" sz="2000" b="1" dirty="0">
                <a:solidFill>
                  <a:srgbClr val="FFFF00"/>
                </a:solidFill>
                <a:effectLst>
                  <a:outerShdw blurRad="38100" dist="38100" dir="2700000" algn="tl">
                    <a:srgbClr val="000000">
                      <a:alpha val="43137"/>
                    </a:srgbClr>
                  </a:outerShdw>
                </a:effectLst>
              </a:rPr>
              <a:t>TRABAJADOR PERMANENTE DISCONTINUO</a:t>
            </a:r>
          </a:p>
          <a:p>
            <a:pPr marL="0" indent="0">
              <a:buNone/>
              <a:defRPr/>
            </a:pPr>
            <a:r>
              <a:rPr lang="es-AR" sz="1600" b="1" dirty="0">
                <a:solidFill>
                  <a:srgbClr val="00FFFF"/>
                </a:solidFill>
                <a:effectLst>
                  <a:outerShdw blurRad="38100" dist="38100" dir="2700000" algn="tl">
                    <a:srgbClr val="000000">
                      <a:alpha val="43137"/>
                    </a:srgbClr>
                  </a:outerShdw>
                </a:effectLst>
              </a:rPr>
              <a:t>Art. </a:t>
            </a:r>
            <a:r>
              <a:rPr lang="es-AR" sz="1600" b="1" dirty="0" smtClean="0">
                <a:solidFill>
                  <a:srgbClr val="00FFFF"/>
                </a:solidFill>
                <a:effectLst>
                  <a:outerShdw blurRad="38100" dist="38100" dir="2700000" algn="tl">
                    <a:srgbClr val="000000">
                      <a:alpha val="43137"/>
                    </a:srgbClr>
                  </a:outerShdw>
                </a:effectLst>
              </a:rPr>
              <a:t>18</a:t>
            </a:r>
          </a:p>
          <a:p>
            <a:pPr marL="0" indent="0">
              <a:buNone/>
              <a:defRPr/>
            </a:pPr>
            <a:endParaRPr lang="es-AR" sz="1600" dirty="0" smtClean="0">
              <a:effectLst>
                <a:outerShdw blurRad="38100" dist="38100" dir="2700000" algn="tl">
                  <a:srgbClr val="000000">
                    <a:alpha val="43137"/>
                  </a:srgbClr>
                </a:outerShdw>
              </a:effectLst>
            </a:endParaRPr>
          </a:p>
          <a:p>
            <a:pPr marL="0" indent="0">
              <a:buNone/>
              <a:defRPr/>
            </a:pPr>
            <a:r>
              <a:rPr lang="es-AR" sz="1800" b="1" dirty="0" smtClean="0">
                <a:solidFill>
                  <a:srgbClr val="00FF99"/>
                </a:solidFill>
                <a:effectLst>
                  <a:outerShdw blurRad="38100" dist="38100" dir="2700000" algn="tl">
                    <a:srgbClr val="000000">
                      <a:alpha val="43137"/>
                    </a:srgbClr>
                  </a:outerShdw>
                </a:effectLst>
              </a:rPr>
              <a:t>DUDAS </a:t>
            </a:r>
            <a:r>
              <a:rPr lang="es-AR" sz="1800" b="1" dirty="0">
                <a:solidFill>
                  <a:srgbClr val="00FF99"/>
                </a:solidFill>
                <a:effectLst>
                  <a:outerShdw blurRad="38100" dist="38100" dir="2700000" algn="tl">
                    <a:srgbClr val="000000">
                      <a:alpha val="43137"/>
                    </a:srgbClr>
                  </a:outerShdw>
                </a:effectLst>
              </a:rPr>
              <a:t>SOBRE LA CONSECUTIVIDAD DE LA CONTRATACIÓN</a:t>
            </a:r>
          </a:p>
          <a:p>
            <a:pPr marL="0" indent="0" eaLnBrk="1" hangingPunct="1">
              <a:lnSpc>
                <a:spcPct val="80000"/>
              </a:lnSpc>
              <a:buFont typeface="Wingdings" pitchFamily="2" charset="2"/>
              <a:buNone/>
              <a:defRPr/>
            </a:pPr>
            <a:endParaRPr lang="es-MX" sz="1800" b="1" dirty="0" smtClean="0">
              <a:solidFill>
                <a:srgbClr val="00FFFF"/>
              </a:solidFill>
              <a:effectLst>
                <a:outerShdw blurRad="38100" dist="38100" dir="2700000" algn="tl">
                  <a:srgbClr val="000000">
                    <a:alpha val="43137"/>
                  </a:srgbClr>
                </a:outerShdw>
              </a:effectLst>
            </a:endParaRPr>
          </a:p>
          <a:p>
            <a:pPr marL="0" indent="0" eaLnBrk="1" hangingPunct="1">
              <a:lnSpc>
                <a:spcPct val="80000"/>
              </a:lnSpc>
              <a:buFont typeface="Wingdings" pitchFamily="2" charset="2"/>
              <a:buNone/>
              <a:defRPr/>
            </a:pPr>
            <a:r>
              <a:rPr lang="es-MX" sz="1800" b="1" dirty="0" smtClean="0">
                <a:solidFill>
                  <a:srgbClr val="00FFFF"/>
                </a:solidFill>
                <a:effectLst>
                  <a:outerShdw blurRad="38100" dist="38100" dir="2700000" algn="tl">
                    <a:srgbClr val="000000">
                      <a:alpha val="43137"/>
                    </a:srgbClr>
                  </a:outerShdw>
                </a:effectLst>
              </a:rPr>
              <a:t>- Se aplican las reglas del Contrato de Temporada de la LCT?</a:t>
            </a: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373997959"/>
      </p:ext>
    </p:extLst>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685800" y="609600"/>
            <a:ext cx="7772400" cy="609600"/>
          </a:xfrm>
        </p:spPr>
        <p:txBody>
          <a:bodyPr>
            <a:noAutofit/>
          </a:bodyPr>
          <a:lstStyle/>
          <a:p>
            <a:pPr algn="ctr" eaLnBrk="1" hangingPunct="1">
              <a:defRPr/>
            </a:pPr>
            <a:r>
              <a:rPr lang="en-US" sz="3200" dirty="0" err="1" smtClean="0">
                <a:solidFill>
                  <a:srgbClr val="FFFF00"/>
                </a:solidFill>
                <a:effectLst/>
                <a:latin typeface="+mn-lt"/>
                <a:ea typeface="Verdana" pitchFamily="34" charset="0"/>
                <a:cs typeface="Verdana" pitchFamily="34" charset="0"/>
              </a:rPr>
              <a:t>Reglamentación</a:t>
            </a:r>
            <a:r>
              <a:rPr lang="en-US" sz="3200" dirty="0" smtClean="0">
                <a:solidFill>
                  <a:srgbClr val="FFFF00"/>
                </a:solidFill>
                <a:effectLst/>
                <a:latin typeface="+mn-lt"/>
                <a:ea typeface="Verdana" pitchFamily="34" charset="0"/>
                <a:cs typeface="Verdana" pitchFamily="34" charset="0"/>
              </a:rPr>
              <a:t> RNTA</a:t>
            </a:r>
          </a:p>
        </p:txBody>
      </p:sp>
      <p:sp>
        <p:nvSpPr>
          <p:cNvPr id="405507" name="Rectangle 3"/>
          <p:cNvSpPr>
            <a:spLocks noGrp="1" noChangeArrowheads="1"/>
          </p:cNvSpPr>
          <p:nvPr>
            <p:ph type="subTitle" idx="1"/>
          </p:nvPr>
        </p:nvSpPr>
        <p:spPr>
          <a:xfrm>
            <a:off x="685800" y="1371600"/>
            <a:ext cx="8077200" cy="4800600"/>
          </a:xfrm>
        </p:spPr>
        <p:txBody>
          <a:bodyPr>
            <a:normAutofit/>
          </a:bodyPr>
          <a:lstStyle/>
          <a:p>
            <a:pPr marL="609600" indent="-609600" algn="l" eaLnBrk="1" hangingPunct="1">
              <a:buFontTx/>
              <a:buNone/>
              <a:defRPr/>
            </a:pPr>
            <a:r>
              <a:rPr lang="es-AR" sz="2000" b="1" dirty="0" smtClean="0">
                <a:solidFill>
                  <a:srgbClr val="00FFCC"/>
                </a:solidFill>
                <a:effectLst>
                  <a:outerShdw blurRad="38100" dist="38100" dir="2700000" algn="tl">
                    <a:srgbClr val="000000">
                      <a:alpha val="43137"/>
                    </a:srgbClr>
                  </a:outerShdw>
                </a:effectLst>
                <a:ea typeface="Verdana" pitchFamily="34" charset="0"/>
                <a:cs typeface="Arial" pitchFamily="34" charset="0"/>
              </a:rPr>
              <a:t>REGLAMENTACIÓN LEY 26727 – Decreto 301/2013</a:t>
            </a:r>
          </a:p>
          <a:p>
            <a:pPr algn="l"/>
            <a:r>
              <a:rPr lang="es-AR" sz="1800" b="1" dirty="0" smtClean="0">
                <a:solidFill>
                  <a:srgbClr val="FFFF00"/>
                </a:solidFill>
                <a:effectLst>
                  <a:outerShdw blurRad="38100" dist="38100" dir="2700000" algn="tl">
                    <a:srgbClr val="000000">
                      <a:alpha val="43137"/>
                    </a:srgbClr>
                  </a:outerShdw>
                </a:effectLst>
              </a:rPr>
              <a:t>CONTRATO PERMANENTE DISCONTINUO</a:t>
            </a:r>
          </a:p>
          <a:p>
            <a:pPr algn="l"/>
            <a:r>
              <a:rPr lang="es-AR" sz="1800" b="1" dirty="0">
                <a:solidFill>
                  <a:srgbClr val="FF9900"/>
                </a:solidFill>
                <a:effectLst>
                  <a:outerShdw blurRad="38100" dist="38100" dir="2700000" algn="tl">
                    <a:srgbClr val="000000">
                      <a:alpha val="43137"/>
                    </a:srgbClr>
                  </a:outerShdw>
                </a:effectLst>
              </a:rPr>
              <a:t>Reglamentación del art. </a:t>
            </a:r>
            <a:r>
              <a:rPr lang="es-AR" sz="1800" b="1" dirty="0" smtClean="0">
                <a:solidFill>
                  <a:srgbClr val="FF9900"/>
                </a:solidFill>
                <a:effectLst>
                  <a:outerShdw blurRad="38100" dist="38100" dir="2700000" algn="tl">
                    <a:srgbClr val="000000">
                      <a:alpha val="43137"/>
                    </a:srgbClr>
                  </a:outerShdw>
                </a:effectLst>
              </a:rPr>
              <a:t>18</a:t>
            </a:r>
          </a:p>
          <a:p>
            <a:pPr algn="l"/>
            <a:endParaRPr lang="es-AR" sz="1800" b="1" dirty="0" smtClean="0">
              <a:solidFill>
                <a:srgbClr val="FF9900"/>
              </a:solidFill>
              <a:effectLst>
                <a:outerShdw blurRad="38100" dist="38100" dir="2700000" algn="tl">
                  <a:srgbClr val="000000">
                    <a:alpha val="43137"/>
                  </a:srgbClr>
                </a:outerShdw>
              </a:effectLst>
            </a:endParaRPr>
          </a:p>
          <a:p>
            <a:pPr algn="l"/>
            <a:r>
              <a:rPr lang="es-AR" sz="1800" b="1" i="1" dirty="0" smtClean="0">
                <a:solidFill>
                  <a:srgbClr val="00FF99"/>
                </a:solidFill>
                <a:effectLst>
                  <a:outerShdw blurRad="38100" dist="38100" dir="2700000" algn="tl">
                    <a:srgbClr val="000000">
                      <a:alpha val="43137"/>
                    </a:srgbClr>
                  </a:outerShdw>
                </a:effectLst>
              </a:rPr>
              <a:t>Facultades del empleador</a:t>
            </a:r>
          </a:p>
          <a:p>
            <a:pPr algn="l"/>
            <a:r>
              <a:rPr lang="es-AR" sz="1800" b="1" dirty="0" smtClean="0">
                <a:solidFill>
                  <a:schemeClr val="bg2">
                    <a:lumMod val="60000"/>
                    <a:lumOff val="40000"/>
                  </a:schemeClr>
                </a:solidFill>
                <a:effectLst>
                  <a:outerShdw blurRad="38100" dist="38100" dir="2700000" algn="tl">
                    <a:srgbClr val="000000">
                      <a:alpha val="43137"/>
                    </a:srgbClr>
                  </a:outerShdw>
                </a:effectLst>
              </a:rPr>
              <a:t>Art. 7 - </a:t>
            </a:r>
            <a:r>
              <a:rPr lang="es-AR" sz="1800" dirty="0" smtClean="0">
                <a:effectLst>
                  <a:outerShdw blurRad="38100" dist="38100" dir="2700000" algn="tl">
                    <a:srgbClr val="000000">
                      <a:alpha val="43137"/>
                    </a:srgbClr>
                  </a:outerShdw>
                </a:effectLst>
              </a:rPr>
              <a:t>Serán facultades del empleador disponer </a:t>
            </a:r>
            <a:r>
              <a:rPr lang="es-AR" sz="1800" dirty="0" smtClean="0">
                <a:solidFill>
                  <a:srgbClr val="FFFF00"/>
                </a:solidFill>
                <a:effectLst>
                  <a:outerShdw blurRad="38100" dist="38100" dir="2700000" algn="tl">
                    <a:srgbClr val="000000">
                      <a:alpha val="43137"/>
                    </a:srgbClr>
                  </a:outerShdw>
                </a:effectLst>
              </a:rPr>
              <a:t>el reinicio y la suspensión de los deberes de prestación de los contratos de trabajo en cada ciclo o temporada en un orden determinado</a:t>
            </a:r>
            <a:r>
              <a:rPr lang="es-AR" sz="1800" dirty="0" smtClean="0">
                <a:effectLst>
                  <a:outerShdw blurRad="38100" dist="38100" dir="2700000" algn="tl">
                    <a:srgbClr val="000000">
                      <a:alpha val="43137"/>
                    </a:srgbClr>
                  </a:outerShdw>
                </a:effectLst>
              </a:rPr>
              <a:t>, en primer lugar </a:t>
            </a:r>
            <a:r>
              <a:rPr lang="es-AR" sz="1800" b="1" i="1" dirty="0" smtClean="0">
                <a:solidFill>
                  <a:srgbClr val="FF9900"/>
                </a:solidFill>
                <a:effectLst>
                  <a:outerShdw blurRad="38100" dist="38100" dir="2700000" algn="tl">
                    <a:srgbClr val="000000">
                      <a:alpha val="43137"/>
                    </a:srgbClr>
                  </a:outerShdw>
                </a:effectLst>
              </a:rPr>
              <a:t>por la especialidad y las tareas asignadas a los trabajadores</a:t>
            </a:r>
            <a:r>
              <a:rPr lang="es-AR" sz="1800" dirty="0" smtClean="0">
                <a:effectLst>
                  <a:outerShdw blurRad="38100" dist="38100" dir="2700000" algn="tl">
                    <a:srgbClr val="000000">
                      <a:alpha val="43137"/>
                    </a:srgbClr>
                  </a:outerShdw>
                </a:effectLst>
              </a:rPr>
              <a:t>, y en segundo término, </a:t>
            </a:r>
            <a:r>
              <a:rPr lang="es-AR" sz="1800" b="1" i="1" dirty="0" smtClean="0">
                <a:solidFill>
                  <a:srgbClr val="00FFCC"/>
                </a:solidFill>
                <a:effectLst>
                  <a:outerShdw blurRad="38100" dist="38100" dir="2700000" algn="tl">
                    <a:srgbClr val="000000">
                      <a:alpha val="43137"/>
                    </a:srgbClr>
                  </a:outerShdw>
                </a:effectLst>
              </a:rPr>
              <a:t>por la antigüedad en el empleo, en función de la demanda de trabajo necesaria para cada período.</a:t>
            </a:r>
            <a:endParaRPr lang="es-AR" sz="1800" b="1" i="1" dirty="0">
              <a:solidFill>
                <a:srgbClr val="00FFCC"/>
              </a:solidFill>
              <a:effectLst>
                <a:outerShdw blurRad="38100" dist="38100" dir="2700000" algn="tl">
                  <a:srgbClr val="000000">
                    <a:alpha val="43137"/>
                  </a:srgbClr>
                </a:outerShdw>
              </a:effectLst>
            </a:endParaRPr>
          </a:p>
        </p:txBody>
      </p:sp>
      <p:pic>
        <p:nvPicPr>
          <p:cNvPr id="5" name="4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7" name="6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411460926"/>
      </p:ext>
    </p:extLst>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ctrTitle"/>
          </p:nvPr>
        </p:nvSpPr>
        <p:spPr>
          <a:xfrm>
            <a:off x="685800" y="609600"/>
            <a:ext cx="7772400" cy="609600"/>
          </a:xfrm>
        </p:spPr>
        <p:txBody>
          <a:bodyPr>
            <a:noAutofit/>
          </a:bodyPr>
          <a:lstStyle/>
          <a:p>
            <a:pPr algn="ctr" eaLnBrk="1" hangingPunct="1">
              <a:defRPr/>
            </a:pPr>
            <a:r>
              <a:rPr lang="en-US" sz="3200" dirty="0" err="1" smtClean="0">
                <a:solidFill>
                  <a:srgbClr val="FFFF00"/>
                </a:solidFill>
                <a:effectLst/>
                <a:latin typeface="+mn-lt"/>
                <a:ea typeface="Verdana" pitchFamily="34" charset="0"/>
                <a:cs typeface="Verdana" pitchFamily="34" charset="0"/>
              </a:rPr>
              <a:t>Reglamentación</a:t>
            </a:r>
            <a:r>
              <a:rPr lang="en-US" sz="3200" dirty="0" smtClean="0">
                <a:solidFill>
                  <a:srgbClr val="FFFF00"/>
                </a:solidFill>
                <a:effectLst/>
                <a:latin typeface="+mn-lt"/>
                <a:ea typeface="Verdana" pitchFamily="34" charset="0"/>
                <a:cs typeface="Verdana" pitchFamily="34" charset="0"/>
              </a:rPr>
              <a:t> RNTA</a:t>
            </a:r>
          </a:p>
        </p:txBody>
      </p:sp>
      <p:sp>
        <p:nvSpPr>
          <p:cNvPr id="405507" name="Rectangle 3"/>
          <p:cNvSpPr>
            <a:spLocks noGrp="1" noChangeArrowheads="1"/>
          </p:cNvSpPr>
          <p:nvPr>
            <p:ph type="subTitle" idx="1"/>
          </p:nvPr>
        </p:nvSpPr>
        <p:spPr>
          <a:xfrm>
            <a:off x="685800" y="1371600"/>
            <a:ext cx="8077200" cy="4800600"/>
          </a:xfrm>
        </p:spPr>
        <p:txBody>
          <a:bodyPr>
            <a:normAutofit/>
          </a:bodyPr>
          <a:lstStyle/>
          <a:p>
            <a:pPr marL="609600" indent="-609600" algn="l">
              <a:defRPr/>
            </a:pPr>
            <a:r>
              <a:rPr lang="es-AR" sz="2000" b="1" dirty="0">
                <a:solidFill>
                  <a:srgbClr val="00FFCC"/>
                </a:solidFill>
                <a:effectLst>
                  <a:outerShdw blurRad="38100" dist="38100" dir="2700000" algn="tl">
                    <a:srgbClr val="000000">
                      <a:alpha val="43137"/>
                    </a:srgbClr>
                  </a:outerShdw>
                </a:effectLst>
                <a:ea typeface="Verdana" pitchFamily="34" charset="0"/>
                <a:cs typeface="Arial" pitchFamily="34" charset="0"/>
              </a:rPr>
              <a:t>REGLAMENTACIÓN LEY 26727 – Decreto 301/2013</a:t>
            </a:r>
          </a:p>
          <a:p>
            <a:pPr algn="l"/>
            <a:r>
              <a:rPr lang="es-AR" sz="1800" b="1" dirty="0">
                <a:solidFill>
                  <a:srgbClr val="FFFF00"/>
                </a:solidFill>
                <a:effectLst>
                  <a:outerShdw blurRad="38100" dist="38100" dir="2700000" algn="tl">
                    <a:srgbClr val="000000">
                      <a:alpha val="43137"/>
                    </a:srgbClr>
                  </a:outerShdw>
                </a:effectLst>
              </a:rPr>
              <a:t>CONTRATO PERMANENTE DISCONTINUO</a:t>
            </a:r>
          </a:p>
          <a:p>
            <a:pPr algn="l"/>
            <a:r>
              <a:rPr lang="es-AR" sz="1800" b="1" dirty="0">
                <a:solidFill>
                  <a:srgbClr val="FF9900"/>
                </a:solidFill>
                <a:effectLst>
                  <a:outerShdw blurRad="38100" dist="38100" dir="2700000" algn="tl">
                    <a:srgbClr val="000000">
                      <a:alpha val="43137"/>
                    </a:srgbClr>
                  </a:outerShdw>
                </a:effectLst>
              </a:rPr>
              <a:t>Reglamentación del art. 18</a:t>
            </a:r>
          </a:p>
          <a:p>
            <a:pPr algn="l"/>
            <a:endParaRPr lang="es-AR" sz="1800" b="1" dirty="0" smtClean="0">
              <a:solidFill>
                <a:srgbClr val="00FFCC"/>
              </a:solidFill>
              <a:effectLst>
                <a:outerShdw blurRad="38100" dist="38100" dir="2700000" algn="tl">
                  <a:srgbClr val="000000">
                    <a:alpha val="43137"/>
                  </a:srgbClr>
                </a:outerShdw>
              </a:effectLst>
            </a:endParaRPr>
          </a:p>
          <a:p>
            <a:pPr algn="l"/>
            <a:r>
              <a:rPr lang="es-AR" sz="1800" b="1" i="1" dirty="0" smtClean="0">
                <a:solidFill>
                  <a:srgbClr val="00FF99"/>
                </a:solidFill>
                <a:effectLst>
                  <a:outerShdw blurRad="38100" dist="38100" dir="2700000" algn="tl">
                    <a:srgbClr val="000000">
                      <a:alpha val="43137"/>
                    </a:srgbClr>
                  </a:outerShdw>
                </a:effectLst>
              </a:rPr>
              <a:t>Domicilio del trabajador </a:t>
            </a:r>
          </a:p>
          <a:p>
            <a:pPr algn="l"/>
            <a:r>
              <a:rPr lang="es-AR" sz="1800" b="1" dirty="0" smtClean="0">
                <a:solidFill>
                  <a:schemeClr val="bg2">
                    <a:lumMod val="60000"/>
                    <a:lumOff val="40000"/>
                  </a:schemeClr>
                </a:solidFill>
                <a:effectLst>
                  <a:outerShdw blurRad="38100" dist="38100" dir="2700000" algn="tl">
                    <a:srgbClr val="000000">
                      <a:alpha val="43137"/>
                    </a:srgbClr>
                  </a:outerShdw>
                </a:effectLst>
              </a:rPr>
              <a:t>Art. 8 -  </a:t>
            </a:r>
            <a:r>
              <a:rPr lang="es-AR" sz="1800" dirty="0" smtClean="0">
                <a:effectLst>
                  <a:outerShdw blurRad="38100" dist="38100" dir="2700000" algn="tl">
                    <a:srgbClr val="000000">
                      <a:alpha val="43137"/>
                    </a:srgbClr>
                  </a:outerShdw>
                </a:effectLst>
              </a:rPr>
              <a:t>Se considerará como </a:t>
            </a:r>
            <a:r>
              <a:rPr lang="es-AR" sz="1800" dirty="0" smtClean="0">
                <a:solidFill>
                  <a:srgbClr val="FFFF01"/>
                </a:solidFill>
                <a:effectLst>
                  <a:outerShdw blurRad="38100" dist="38100" dir="2700000" algn="tl">
                    <a:srgbClr val="000000">
                      <a:alpha val="43137"/>
                    </a:srgbClr>
                  </a:outerShdw>
                </a:effectLst>
              </a:rPr>
              <a:t>domicilio del trabajador aquel que figure en la Libreta del Trabajador Agrario al finalizar el ciclo o la temporada</a:t>
            </a:r>
            <a:r>
              <a:rPr lang="es-AR" sz="1800" dirty="0" smtClean="0">
                <a:effectLst>
                  <a:outerShdw blurRad="38100" dist="38100" dir="2700000" algn="tl">
                    <a:srgbClr val="000000">
                      <a:alpha val="43137"/>
                    </a:srgbClr>
                  </a:outerShdw>
                </a:effectLst>
              </a:rPr>
              <a:t>, salvo que el trabajador hubiera comunicado fehacientemente al empleador su ulterior modificación.</a:t>
            </a:r>
            <a:endParaRPr lang="es-AR" sz="1800" dirty="0">
              <a:effectLst>
                <a:outerShdw blurRad="38100" dist="38100" dir="2700000" algn="tl">
                  <a:srgbClr val="000000">
                    <a:alpha val="43137"/>
                  </a:srgbClr>
                </a:outerShdw>
              </a:effectLst>
            </a:endParaRPr>
          </a:p>
        </p:txBody>
      </p:sp>
      <p:pic>
        <p:nvPicPr>
          <p:cNvPr id="5" name="4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7" name="6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634670237"/>
      </p:ext>
    </p:extLst>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381000"/>
            <a:ext cx="7772400" cy="685800"/>
          </a:xfrm>
        </p:spPr>
        <p:txBody>
          <a:bodyPr/>
          <a:lstStyle/>
          <a:p>
            <a:pPr eaLnBrk="1" hangingPunct="1">
              <a:defRPr/>
            </a:pPr>
            <a:r>
              <a:rPr lang="en-US" sz="3600" b="1" smtClean="0"/>
              <a:t> </a:t>
            </a:r>
          </a:p>
        </p:txBody>
      </p:sp>
      <p:sp>
        <p:nvSpPr>
          <p:cNvPr id="4099" name="Rectangle 3"/>
          <p:cNvSpPr>
            <a:spLocks noGrp="1" noChangeArrowheads="1"/>
          </p:cNvSpPr>
          <p:nvPr>
            <p:ph type="subTitle" idx="1"/>
          </p:nvPr>
        </p:nvSpPr>
        <p:spPr>
          <a:xfrm>
            <a:off x="685800" y="1371600"/>
            <a:ext cx="7772400" cy="4876800"/>
          </a:xfrm>
        </p:spPr>
        <p:txBody>
          <a:bodyPr/>
          <a:lstStyle/>
          <a:p>
            <a:pPr eaLnBrk="1" hangingPunct="1">
              <a:defRPr/>
            </a:pPr>
            <a:endParaRPr lang="es-AR" b="1" dirty="0" smtClean="0">
              <a:effectLst>
                <a:outerShdw blurRad="38100" dist="38100" dir="2700000" algn="tl">
                  <a:srgbClr val="000000">
                    <a:alpha val="43137"/>
                  </a:srgbClr>
                </a:outerShdw>
              </a:effectLst>
            </a:endParaRPr>
          </a:p>
          <a:p>
            <a:pPr eaLnBrk="1" hangingPunct="1">
              <a:defRPr/>
            </a:pPr>
            <a:endParaRPr lang="es-AR" b="1" dirty="0" smtClean="0">
              <a:solidFill>
                <a:schemeClr val="tx2"/>
              </a:solidFill>
              <a:effectLst>
                <a:outerShdw blurRad="38100" dist="38100" dir="2700000" algn="tl">
                  <a:srgbClr val="000000">
                    <a:alpha val="43137"/>
                  </a:srgbClr>
                </a:outerShdw>
              </a:effectLst>
            </a:endParaRPr>
          </a:p>
          <a:p>
            <a:pPr eaLnBrk="1" hangingPunct="1">
              <a:defRPr/>
            </a:pPr>
            <a:r>
              <a:rPr lang="es-AR" sz="4000" b="1" smtClean="0">
                <a:solidFill>
                  <a:srgbClr val="00FFFF"/>
                </a:solidFill>
                <a:effectLst>
                  <a:outerShdw blurRad="38100" dist="38100" dir="2700000" algn="tl">
                    <a:srgbClr val="000000">
                      <a:alpha val="43137"/>
                    </a:srgbClr>
                  </a:outerShdw>
                </a:effectLst>
                <a:latin typeface="Papyrus" pitchFamily="66" charset="0"/>
              </a:rPr>
              <a:t>Ley </a:t>
            </a:r>
            <a:r>
              <a:rPr lang="es-AR" sz="4000" b="1" smtClean="0">
                <a:solidFill>
                  <a:srgbClr val="00FFFF"/>
                </a:solidFill>
                <a:effectLst>
                  <a:outerShdw blurRad="38100" dist="38100" dir="2700000" algn="tl">
                    <a:srgbClr val="000000">
                      <a:alpha val="43137"/>
                    </a:srgbClr>
                  </a:outerShdw>
                </a:effectLst>
                <a:latin typeface="Papyrus" pitchFamily="66" charset="0"/>
              </a:rPr>
              <a:t>26844 </a:t>
            </a:r>
            <a:endParaRPr lang="es-AR" sz="4000" b="1" dirty="0" smtClean="0">
              <a:solidFill>
                <a:srgbClr val="00FFFF"/>
              </a:solidFill>
              <a:effectLst>
                <a:outerShdw blurRad="38100" dist="38100" dir="2700000" algn="tl">
                  <a:srgbClr val="000000">
                    <a:alpha val="43137"/>
                  </a:srgbClr>
                </a:outerShdw>
              </a:effectLst>
              <a:latin typeface="Papyrus" pitchFamily="66" charset="0"/>
            </a:endParaRPr>
          </a:p>
          <a:p>
            <a:pPr eaLnBrk="1" hangingPunct="1">
              <a:defRPr/>
            </a:pPr>
            <a:r>
              <a:rPr lang="es-AR" sz="4000" b="1" smtClean="0">
                <a:solidFill>
                  <a:srgbClr val="00FF00"/>
                </a:solidFill>
                <a:effectLst>
                  <a:outerShdw blurRad="38100" dist="38100" dir="2700000" algn="tl">
                    <a:srgbClr val="000000">
                      <a:alpha val="43137"/>
                    </a:srgbClr>
                  </a:outerShdw>
                </a:effectLst>
                <a:latin typeface="Papyrus" pitchFamily="66" charset="0"/>
              </a:rPr>
              <a:t>Personal de Casas Particulares</a:t>
            </a:r>
            <a:endParaRPr lang="es-AR" sz="4000" b="1" dirty="0" smtClean="0">
              <a:solidFill>
                <a:srgbClr val="00FF00"/>
              </a:solidFill>
              <a:effectLst>
                <a:outerShdw blurRad="38100" dist="38100" dir="2700000" algn="tl">
                  <a:srgbClr val="000000">
                    <a:alpha val="43137"/>
                  </a:srgbClr>
                </a:outerShdw>
              </a:effectLst>
              <a:latin typeface="Papyrus" pitchFamily="66" charset="0"/>
            </a:endParaRPr>
          </a:p>
          <a:p>
            <a:pPr eaLnBrk="1" hangingPunct="1">
              <a:defRPr/>
            </a:pPr>
            <a:r>
              <a:rPr lang="es-AR" sz="4000" b="1" dirty="0" smtClean="0">
                <a:solidFill>
                  <a:srgbClr val="FFFF00"/>
                </a:solidFill>
                <a:effectLst>
                  <a:outerShdw blurRad="38100" dist="38100" dir="2700000" algn="tl">
                    <a:srgbClr val="000000">
                      <a:alpha val="43137"/>
                    </a:srgbClr>
                  </a:outerShdw>
                </a:effectLst>
                <a:latin typeface="Papyrus" pitchFamily="66" charset="0"/>
              </a:rPr>
              <a:t>Modalidades de Contratación</a:t>
            </a:r>
          </a:p>
          <a:p>
            <a:pPr eaLnBrk="1" hangingPunct="1">
              <a:defRPr/>
            </a:pPr>
            <a:endParaRPr lang="es-AR" sz="4000" b="1" dirty="0" smtClean="0">
              <a:solidFill>
                <a:srgbClr val="00FFFF"/>
              </a:solidFill>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6" name="5 Imagen" descr="Monograma.tif"/>
          <p:cNvPicPr>
            <a:picLocks noChangeAspect="1"/>
          </p:cNvPicPr>
          <p:nvPr/>
        </p:nvPicPr>
        <p:blipFill>
          <a:blip r:embed="rId3" cstate="print"/>
          <a:stretch>
            <a:fillRect/>
          </a:stretch>
        </p:blipFill>
        <p:spPr>
          <a:xfrm>
            <a:off x="8563946" y="5943600"/>
            <a:ext cx="427653" cy="757410"/>
          </a:xfrm>
          <a:prstGeom prst="rect">
            <a:avLst/>
          </a:prstGeom>
        </p:spPr>
      </p:pic>
      <p:pic>
        <p:nvPicPr>
          <p:cNvPr id="7" name="6 Imagen" descr="Monograma.tif"/>
          <p:cNvPicPr>
            <a:picLocks noChangeAspect="1"/>
          </p:cNvPicPr>
          <p:nvPr/>
        </p:nvPicPr>
        <p:blipFill>
          <a:blip r:embed="rId3" cstate="print"/>
          <a:stretch>
            <a:fillRect/>
          </a:stretch>
        </p:blipFill>
        <p:spPr>
          <a:xfrm>
            <a:off x="8716346" y="6096000"/>
            <a:ext cx="427653" cy="757410"/>
          </a:xfrm>
          <a:prstGeom prst="rect">
            <a:avLst/>
          </a:prstGeom>
        </p:spPr>
      </p:pic>
    </p:spTree>
    <p:extLst>
      <p:ext uri="{BB962C8B-B14F-4D97-AF65-F5344CB8AC3E}">
        <p14:creationId xmlns:p14="http://schemas.microsoft.com/office/powerpoint/2010/main" val="2630080694"/>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fontScale="90000"/>
          </a:bodyPr>
          <a:lstStyle/>
          <a:p>
            <a:pPr algn="ctr">
              <a:defRPr/>
            </a:pPr>
            <a:r>
              <a:rPr lang="es-MX" sz="2000" b="1" dirty="0" smtClean="0">
                <a:solidFill>
                  <a:srgbClr val="FFFF00"/>
                </a:solidFill>
                <a:effectLst>
                  <a:outerShdw blurRad="38100" dist="38100" dir="2700000" algn="tl">
                    <a:srgbClr val="000000">
                      <a:alpha val="43137"/>
                    </a:srgbClr>
                  </a:outerShdw>
                </a:effectLst>
                <a:latin typeface="+mn-lt"/>
              </a:rPr>
              <a:t>LEY </a:t>
            </a:r>
            <a:r>
              <a:rPr lang="es-MX" sz="2400" b="1" dirty="0" smtClean="0">
                <a:solidFill>
                  <a:srgbClr val="FFFF00"/>
                </a:solidFill>
                <a:effectLst>
                  <a:outerShdw blurRad="38100" dist="38100" dir="2700000" algn="tl">
                    <a:srgbClr val="000000">
                      <a:alpha val="43137"/>
                    </a:srgbClr>
                  </a:outerShdw>
                </a:effectLst>
                <a:latin typeface="+mn-lt"/>
              </a:rPr>
              <a:t>26844</a:t>
            </a:r>
            <a:r>
              <a:rPr lang="es-MX" sz="2000" b="1" dirty="0" smtClean="0">
                <a:solidFill>
                  <a:srgbClr val="FFFF00"/>
                </a:solidFill>
                <a:effectLst>
                  <a:outerShdw blurRad="38100" dist="38100" dir="2700000" algn="tl">
                    <a:srgbClr val="000000">
                      <a:alpha val="43137"/>
                    </a:srgbClr>
                  </a:outerShdw>
                </a:effectLst>
                <a:latin typeface="+mn-lt"/>
              </a:rPr>
              <a:t> – REGIMEN DE TRABAJADORES DE CASAS PARTICULARES</a:t>
            </a:r>
            <a:endParaRPr lang="es-MX" sz="20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468313" y="981075"/>
            <a:ext cx="8377237" cy="5876925"/>
          </a:xfrm>
        </p:spPr>
        <p:txBody>
          <a:bodyPr/>
          <a:lstStyle/>
          <a:p>
            <a:pPr marL="609600" indent="-609600">
              <a:buFont typeface="Wingdings" pitchFamily="2" charset="2"/>
              <a:buNone/>
              <a:defRPr/>
            </a:pPr>
            <a:r>
              <a:rPr lang="es-ES" sz="2000" b="1" dirty="0" smtClean="0">
                <a:solidFill>
                  <a:srgbClr val="00FF99"/>
                </a:solidFill>
                <a:effectLst>
                  <a:outerShdw blurRad="38100" dist="38100" dir="2700000" algn="tl">
                    <a:srgbClr val="000000">
                      <a:alpha val="43137"/>
                    </a:srgbClr>
                  </a:outerShdw>
                </a:effectLst>
              </a:rPr>
              <a:t>AMBITO DE APLICACIÓN</a:t>
            </a:r>
            <a:endParaRPr lang="es-ES" sz="2000" b="1" dirty="0">
              <a:solidFill>
                <a:srgbClr val="00FF99"/>
              </a:solidFill>
              <a:effectLst>
                <a:outerShdw blurRad="38100" dist="38100" dir="2700000" algn="tl">
                  <a:srgbClr val="000000">
                    <a:alpha val="43137"/>
                  </a:srgbClr>
                </a:outerShdw>
              </a:effectLst>
            </a:endParaRPr>
          </a:p>
          <a:p>
            <a:pPr marL="0" indent="0">
              <a:buFont typeface="Wingdings" pitchFamily="2" charset="2"/>
              <a:buNone/>
              <a:defRPr/>
            </a:pPr>
            <a:r>
              <a:rPr lang="es-ES" sz="1800" b="1" dirty="0" smtClean="0">
                <a:solidFill>
                  <a:srgbClr val="FF9900"/>
                </a:solidFill>
                <a:effectLst>
                  <a:outerShdw blurRad="38100" dist="38100" dir="2700000" algn="tl">
                    <a:srgbClr val="000000">
                      <a:alpha val="43137"/>
                    </a:srgbClr>
                  </a:outerShdw>
                </a:effectLst>
              </a:rPr>
              <a:t>Modalidades de «Contrato de trabajo «y modalidades de «Prestación»</a:t>
            </a:r>
          </a:p>
          <a:p>
            <a:pPr marL="0" indent="0">
              <a:buFont typeface="Wingdings" pitchFamily="2" charset="2"/>
              <a:buNone/>
              <a:defRPr/>
            </a:pPr>
            <a:endParaRPr lang="es-ES" sz="1800" dirty="0" smtClean="0">
              <a:effectLst>
                <a:outerShdw blurRad="38100" dist="38100" dir="2700000" algn="tl">
                  <a:srgbClr val="000000">
                    <a:alpha val="43137"/>
                  </a:srgbClr>
                </a:outerShdw>
              </a:effectLst>
            </a:endParaRPr>
          </a:p>
          <a:p>
            <a:pPr marL="609600" indent="-609600">
              <a:buFont typeface="Wingdings" pitchFamily="2" charset="2"/>
              <a:buNone/>
              <a:defRPr/>
            </a:pPr>
            <a:r>
              <a:rPr lang="es-ES" sz="1800" b="1" dirty="0">
                <a:solidFill>
                  <a:srgbClr val="00FFFF"/>
                </a:solidFill>
                <a:effectLst>
                  <a:outerShdw blurRad="38100" dist="38100" dir="2700000" algn="tl">
                    <a:srgbClr val="000000">
                      <a:alpha val="43137"/>
                    </a:srgbClr>
                  </a:outerShdw>
                </a:effectLst>
              </a:rPr>
              <a:t>Art. 1 – </a:t>
            </a:r>
            <a:r>
              <a:rPr lang="es-ES" sz="1800" dirty="0" smtClean="0">
                <a:effectLst>
                  <a:outerShdw blurRad="38100" dist="38100" dir="2700000" algn="tl">
                    <a:srgbClr val="000000">
                      <a:alpha val="43137"/>
                    </a:srgbClr>
                  </a:outerShdw>
                </a:effectLst>
              </a:rPr>
              <a:t> (…)</a:t>
            </a:r>
          </a:p>
          <a:p>
            <a:pPr marL="609600" indent="-609600">
              <a:buFont typeface="Wingdings" pitchFamily="2" charset="2"/>
              <a:buNone/>
              <a:defRPr/>
            </a:pPr>
            <a:r>
              <a:rPr lang="es-ES" sz="1800" dirty="0" smtClean="0">
                <a:effectLst>
                  <a:outerShdw blurRad="38100" dist="38100" dir="2700000" algn="tl">
                    <a:srgbClr val="000000">
                      <a:alpha val="43137"/>
                    </a:srgbClr>
                  </a:outerShdw>
                </a:effectLst>
              </a:rPr>
              <a:t>Resultan de aplicación al presente régimen </a:t>
            </a:r>
            <a:r>
              <a:rPr lang="es-ES" sz="1800" dirty="0" smtClean="0">
                <a:solidFill>
                  <a:srgbClr val="FFFF19"/>
                </a:solidFill>
                <a:effectLst>
                  <a:outerShdw blurRad="38100" dist="38100" dir="2700000" algn="tl">
                    <a:srgbClr val="000000">
                      <a:alpha val="43137"/>
                    </a:srgbClr>
                  </a:outerShdw>
                </a:effectLst>
              </a:rPr>
              <a:t>las modalidades de contratación </a:t>
            </a:r>
          </a:p>
          <a:p>
            <a:pPr marL="609600" indent="-609600">
              <a:buFont typeface="Wingdings" pitchFamily="2" charset="2"/>
              <a:buNone/>
              <a:defRPr/>
            </a:pPr>
            <a:r>
              <a:rPr lang="es-ES" sz="1800" dirty="0" smtClean="0">
                <a:solidFill>
                  <a:srgbClr val="FFFF19"/>
                </a:solidFill>
                <a:effectLst>
                  <a:outerShdw blurRad="38100" dist="38100" dir="2700000" algn="tl">
                    <a:srgbClr val="000000">
                      <a:alpha val="43137"/>
                    </a:srgbClr>
                  </a:outerShdw>
                </a:effectLst>
              </a:rPr>
              <a:t>reguladas en el Régimen de Contrato de Trabajo </a:t>
            </a:r>
            <a:r>
              <a:rPr lang="es-ES" sz="1800" dirty="0" smtClean="0">
                <a:effectLst>
                  <a:outerShdw blurRad="38100" dist="38100" dir="2700000" algn="tl">
                    <a:srgbClr val="000000">
                      <a:alpha val="43137"/>
                    </a:srgbClr>
                  </a:outerShdw>
                </a:effectLst>
              </a:rPr>
              <a:t>aprobado por la  ley 20.744 (</a:t>
            </a:r>
            <a:r>
              <a:rPr lang="es-ES" sz="1800" dirty="0" err="1" smtClean="0">
                <a:effectLst>
                  <a:outerShdw blurRad="38100" dist="38100" dir="2700000" algn="tl">
                    <a:srgbClr val="000000">
                      <a:alpha val="43137"/>
                    </a:srgbClr>
                  </a:outerShdw>
                </a:effectLst>
              </a:rPr>
              <a:t>t.o</a:t>
            </a:r>
            <a:r>
              <a:rPr lang="es-ES" sz="1800" dirty="0" smtClean="0">
                <a:effectLst>
                  <a:outerShdw blurRad="38100" dist="38100" dir="2700000" algn="tl">
                    <a:srgbClr val="000000">
                      <a:alpha val="43137"/>
                    </a:srgbClr>
                  </a:outerShdw>
                </a:effectLst>
              </a:rPr>
              <a:t>. </a:t>
            </a:r>
          </a:p>
          <a:p>
            <a:pPr marL="609600" indent="-609600">
              <a:buFont typeface="Wingdings" pitchFamily="2" charset="2"/>
              <a:buNone/>
              <a:defRPr/>
            </a:pPr>
            <a:r>
              <a:rPr lang="es-ES" sz="1800" dirty="0" smtClean="0">
                <a:effectLst>
                  <a:outerShdw blurRad="38100" dist="38100" dir="2700000" algn="tl">
                    <a:srgbClr val="000000">
                      <a:alpha val="43137"/>
                    </a:srgbClr>
                  </a:outerShdw>
                </a:effectLst>
              </a:rPr>
              <a:t>1976) y sus modificatorias, en las condiciones allí previstas.</a:t>
            </a:r>
          </a:p>
          <a:p>
            <a:pPr marL="609600" indent="-609600">
              <a:buFont typeface="Wingdings" pitchFamily="2" charset="2"/>
              <a:buNone/>
              <a:defRPr/>
            </a:pPr>
            <a:endParaRPr lang="es-ES" sz="1800" dirty="0" smtClean="0">
              <a:effectLst>
                <a:outerShdw blurRad="38100" dist="38100" dir="2700000" algn="tl">
                  <a:srgbClr val="000000">
                    <a:alpha val="43137"/>
                  </a:srgbClr>
                </a:outerShdw>
              </a:effectLst>
            </a:endParaRPr>
          </a:p>
          <a:p>
            <a:pPr marL="609600" indent="-609600">
              <a:buFont typeface="Wingdings" pitchFamily="2" charset="2"/>
              <a:buNone/>
              <a:defRPr/>
            </a:pPr>
            <a:r>
              <a:rPr lang="es-ES" sz="1800" dirty="0" smtClean="0">
                <a:effectLst>
                  <a:outerShdw blurRad="38100" dist="38100" dir="2700000" algn="tl">
                    <a:srgbClr val="000000">
                      <a:alpha val="43137"/>
                    </a:srgbClr>
                  </a:outerShdw>
                </a:effectLst>
              </a:rPr>
              <a:t>Se establecen las siguientes modalidades de prestación:</a:t>
            </a:r>
          </a:p>
          <a:p>
            <a:pPr marL="0" indent="0">
              <a:buNone/>
              <a:defRPr/>
            </a:pPr>
            <a:r>
              <a:rPr lang="es-ES" sz="1800" dirty="0" smtClean="0">
                <a:effectLst>
                  <a:outerShdw blurRad="38100" dist="38100" dir="2700000" algn="tl">
                    <a:srgbClr val="000000">
                      <a:alpha val="43137"/>
                    </a:srgbClr>
                  </a:outerShdw>
                </a:effectLst>
              </a:rPr>
              <a:t>a) Trabajadoras/es que presten </a:t>
            </a:r>
            <a:r>
              <a:rPr lang="es-ES" sz="1800" b="1" u="sng" dirty="0" smtClean="0">
                <a:solidFill>
                  <a:srgbClr val="00FFCC"/>
                </a:solidFill>
                <a:effectLst>
                  <a:outerShdw blurRad="38100" dist="38100" dir="2700000" algn="tl">
                    <a:srgbClr val="000000">
                      <a:alpha val="43137"/>
                    </a:srgbClr>
                  </a:outerShdw>
                </a:effectLst>
              </a:rPr>
              <a:t>tareas sin retiro para un mismo empleador y residan en el domicilio</a:t>
            </a:r>
            <a:r>
              <a:rPr lang="es-ES" sz="1800" dirty="0" smtClean="0">
                <a:solidFill>
                  <a:srgbClr val="00FFCC"/>
                </a:solidFill>
                <a:effectLst>
                  <a:outerShdw blurRad="38100" dist="38100" dir="2700000" algn="tl">
                    <a:srgbClr val="000000">
                      <a:alpha val="43137"/>
                    </a:srgbClr>
                  </a:outerShdw>
                </a:effectLst>
              </a:rPr>
              <a:t> </a:t>
            </a:r>
            <a:r>
              <a:rPr lang="es-ES" sz="1800" dirty="0" smtClean="0">
                <a:effectLst>
                  <a:outerShdw blurRad="38100" dist="38100" dir="2700000" algn="tl">
                    <a:srgbClr val="000000">
                      <a:alpha val="43137"/>
                    </a:srgbClr>
                  </a:outerShdw>
                </a:effectLst>
              </a:rPr>
              <a:t>donde cumplan las mismas;</a:t>
            </a:r>
          </a:p>
          <a:p>
            <a:pPr marL="609600" indent="-609600">
              <a:buFont typeface="Wingdings" pitchFamily="2" charset="2"/>
              <a:buNone/>
              <a:defRPr/>
            </a:pPr>
            <a:endParaRPr lang="es-ES" sz="1800" dirty="0" smtClean="0">
              <a:effectLst>
                <a:outerShdw blurRad="38100" dist="38100" dir="2700000" algn="tl">
                  <a:srgbClr val="000000">
                    <a:alpha val="43137"/>
                  </a:srgbClr>
                </a:outerShdw>
              </a:effectLst>
            </a:endParaRPr>
          </a:p>
          <a:p>
            <a:pPr marL="609600" indent="-609600">
              <a:buFont typeface="Wingdings" pitchFamily="2" charset="2"/>
              <a:buNone/>
              <a:defRPr/>
            </a:pPr>
            <a:r>
              <a:rPr lang="es-ES" sz="1800" dirty="0" smtClean="0">
                <a:effectLst>
                  <a:outerShdw blurRad="38100" dist="38100" dir="2700000" algn="tl">
                    <a:srgbClr val="000000">
                      <a:alpha val="43137"/>
                    </a:srgbClr>
                  </a:outerShdw>
                </a:effectLst>
              </a:rPr>
              <a:t>b) Trabajadores/as que presten </a:t>
            </a:r>
            <a:r>
              <a:rPr lang="es-ES" sz="1800" b="1" u="sng" dirty="0" smtClean="0">
                <a:solidFill>
                  <a:srgbClr val="00FF99"/>
                </a:solidFill>
                <a:effectLst>
                  <a:outerShdw blurRad="38100" dist="38100" dir="2700000" algn="tl">
                    <a:srgbClr val="000000">
                      <a:alpha val="43137"/>
                    </a:srgbClr>
                  </a:outerShdw>
                </a:effectLst>
              </a:rPr>
              <a:t>tareas con retiro para el mismo y único </a:t>
            </a:r>
          </a:p>
          <a:p>
            <a:pPr marL="609600" indent="-609600">
              <a:buFont typeface="Wingdings" pitchFamily="2" charset="2"/>
              <a:buNone/>
              <a:defRPr/>
            </a:pPr>
            <a:r>
              <a:rPr lang="es-ES" sz="1800" b="1" u="sng" dirty="0" smtClean="0">
                <a:solidFill>
                  <a:srgbClr val="00FF99"/>
                </a:solidFill>
                <a:effectLst>
                  <a:outerShdw blurRad="38100" dist="38100" dir="2700000" algn="tl">
                    <a:srgbClr val="000000">
                      <a:alpha val="43137"/>
                    </a:srgbClr>
                  </a:outerShdw>
                </a:effectLst>
              </a:rPr>
              <a:t>empleador</a:t>
            </a:r>
          </a:p>
          <a:p>
            <a:pPr marL="609600" indent="-609600">
              <a:buFont typeface="Wingdings" pitchFamily="2" charset="2"/>
              <a:buNone/>
              <a:defRPr/>
            </a:pPr>
            <a:endParaRPr lang="es-ES" sz="1800" dirty="0" smtClean="0">
              <a:effectLst>
                <a:outerShdw blurRad="38100" dist="38100" dir="2700000" algn="tl">
                  <a:srgbClr val="000000">
                    <a:alpha val="43137"/>
                  </a:srgbClr>
                </a:outerShdw>
              </a:effectLst>
            </a:endParaRPr>
          </a:p>
          <a:p>
            <a:pPr marL="609600" indent="-609600">
              <a:buFont typeface="Wingdings" pitchFamily="2" charset="2"/>
              <a:buNone/>
              <a:defRPr/>
            </a:pPr>
            <a:r>
              <a:rPr lang="es-ES" sz="1800" dirty="0" smtClean="0">
                <a:effectLst>
                  <a:outerShdw blurRad="38100" dist="38100" dir="2700000" algn="tl">
                    <a:srgbClr val="000000">
                      <a:alpha val="43137"/>
                    </a:srgbClr>
                  </a:outerShdw>
                </a:effectLst>
              </a:rPr>
              <a:t>c) Trabajadores/as que presten tareas </a:t>
            </a:r>
            <a:r>
              <a:rPr lang="es-ES" sz="1800" b="1" dirty="0" smtClean="0">
                <a:solidFill>
                  <a:srgbClr val="FFFF19"/>
                </a:solidFill>
                <a:effectLst>
                  <a:outerShdw blurRad="38100" dist="38100" dir="2700000" algn="tl">
                    <a:srgbClr val="000000">
                      <a:alpha val="43137"/>
                    </a:srgbClr>
                  </a:outerShdw>
                </a:effectLst>
              </a:rPr>
              <a:t>con retiro para distintos empleadores</a:t>
            </a:r>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0" indent="0">
              <a:buFont typeface="Wingdings" pitchFamily="2" charset="2"/>
              <a:buNone/>
              <a:defRPr/>
            </a:pPr>
            <a:endParaRPr lang="es-ES"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6565891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457200" y="460375"/>
            <a:ext cx="8229600" cy="455613"/>
          </a:xfrm>
        </p:spPr>
        <p:txBody>
          <a:bodyPr/>
          <a:lstStyle/>
          <a:p>
            <a:pPr algn="l" eaLnBrk="1" hangingPunct="1">
              <a:defRPr/>
            </a:pPr>
            <a:endParaRPr lang="es-ES" sz="2400" b="1" smtClean="0"/>
          </a:p>
        </p:txBody>
      </p:sp>
      <p:sp>
        <p:nvSpPr>
          <p:cNvPr id="87043" name="Rectangle 3"/>
          <p:cNvSpPr>
            <a:spLocks noGrp="1" noChangeArrowheads="1"/>
          </p:cNvSpPr>
          <p:nvPr>
            <p:ph type="body" idx="1"/>
          </p:nvPr>
        </p:nvSpPr>
        <p:spPr>
          <a:xfrm>
            <a:off x="457200" y="1143000"/>
            <a:ext cx="8229600" cy="4983163"/>
          </a:xfrm>
        </p:spPr>
        <p:txBody>
          <a:bodyPr/>
          <a:lstStyle/>
          <a:p>
            <a:pPr algn="ctr" eaLnBrk="1" hangingPunct="1">
              <a:buFont typeface="Wingdings" pitchFamily="2" charset="2"/>
              <a:buNone/>
              <a:defRPr/>
            </a:pPr>
            <a:endParaRPr lang="en-US" dirty="0" smtClean="0"/>
          </a:p>
          <a:p>
            <a:pPr algn="r" eaLnBrk="1" hangingPunct="1">
              <a:buFont typeface="Wingdings" pitchFamily="2" charset="2"/>
              <a:buNone/>
              <a:defRPr/>
            </a:pPr>
            <a:endParaRPr lang="en-US" dirty="0" smtClean="0">
              <a:solidFill>
                <a:srgbClr val="FFFF00"/>
              </a:solidFill>
              <a:latin typeface="Papyrus" pitchFamily="66" charset="0"/>
            </a:endParaRPr>
          </a:p>
          <a:p>
            <a:pPr algn="r" eaLnBrk="1" hangingPunct="1">
              <a:buFont typeface="Wingdings" pitchFamily="2" charset="2"/>
              <a:buNone/>
              <a:defRPr/>
            </a:pPr>
            <a:endParaRPr lang="en-US" b="1" dirty="0" smtClean="0">
              <a:solidFill>
                <a:srgbClr val="FFFF00"/>
              </a:solidFill>
              <a:effectLst>
                <a:outerShdw blurRad="38100" dist="38100" dir="2700000" algn="tl">
                  <a:srgbClr val="000000">
                    <a:alpha val="43137"/>
                  </a:srgbClr>
                </a:outerShdw>
              </a:effectLst>
              <a:latin typeface="Papyrus" pitchFamily="66" charset="0"/>
            </a:endParaRPr>
          </a:p>
          <a:p>
            <a:pPr algn="r" eaLnBrk="1" hangingPunct="1">
              <a:buFont typeface="Wingdings" pitchFamily="2" charset="2"/>
              <a:buNone/>
              <a:defRPr/>
            </a:pPr>
            <a:r>
              <a:rPr lang="en-US" b="1" smtClean="0">
                <a:solidFill>
                  <a:srgbClr val="00FF00"/>
                </a:solidFill>
                <a:effectLst>
                  <a:outerShdw blurRad="38100" dist="38100" dir="2700000" algn="tl">
                    <a:srgbClr val="000000">
                      <a:alpha val="43137"/>
                    </a:srgbClr>
                  </a:outerShdw>
                </a:effectLst>
                <a:latin typeface="Papyrus" pitchFamily="66" charset="0"/>
              </a:rPr>
              <a:t>ACUERDO EMPLEADOS DE COMERCIO 2016</a:t>
            </a:r>
            <a:endParaRPr lang="en-US" b="1" dirty="0" smtClean="0">
              <a:solidFill>
                <a:srgbClr val="00FF00"/>
              </a:solidFill>
              <a:effectLst>
                <a:outerShdw blurRad="38100" dist="38100" dir="2700000" algn="tl">
                  <a:srgbClr val="000000">
                    <a:alpha val="43137"/>
                  </a:srgbClr>
                </a:outerShdw>
              </a:effectLst>
              <a:latin typeface="Papyrus" pitchFamily="66" charset="0"/>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27034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lstStyle/>
          <a:p>
            <a:r>
              <a:rPr lang="en-US" sz="3200" smtClean="0"/>
              <a:t>SEGURO COLECTIVO DE VIDA OBLIGATORIO</a:t>
            </a:r>
            <a:endParaRPr lang="en-US" sz="3200" b="1"/>
          </a:p>
        </p:txBody>
      </p:sp>
      <p:sp>
        <p:nvSpPr>
          <p:cNvPr id="91139" name="Rectangle 3"/>
          <p:cNvSpPr>
            <a:spLocks noGrp="1" noChangeArrowheads="1"/>
          </p:cNvSpPr>
          <p:nvPr>
            <p:ph type="subTitle" idx="1"/>
          </p:nvPr>
        </p:nvSpPr>
        <p:spPr>
          <a:xfrm>
            <a:off x="381000" y="1295400"/>
            <a:ext cx="8077200" cy="4953000"/>
          </a:xfrm>
        </p:spPr>
        <p:txBody>
          <a:bodyPr>
            <a:normAutofit/>
          </a:bodyPr>
          <a:lstStyle/>
          <a:p>
            <a:pPr algn="l">
              <a:lnSpc>
                <a:spcPct val="90000"/>
              </a:lnSpc>
            </a:pPr>
            <a:r>
              <a:rPr lang="es-AR" sz="2400" b="1" smtClean="0">
                <a:solidFill>
                  <a:srgbClr val="FFFF00"/>
                </a:solidFill>
                <a:effectLst>
                  <a:outerShdw blurRad="38100" dist="38100" dir="2700000" algn="tl">
                    <a:srgbClr val="000000">
                      <a:alpha val="43137"/>
                    </a:srgbClr>
                  </a:outerShdw>
                </a:effectLst>
              </a:rPr>
              <a:t>PANTALLAS DEL SICOSS </a:t>
            </a:r>
          </a:p>
          <a:p>
            <a:pPr algn="l">
              <a:lnSpc>
                <a:spcPct val="90000"/>
              </a:lnSpc>
            </a:pPr>
            <a:r>
              <a:rPr lang="es-AR" sz="2400" b="1"/>
              <a:t>Pantalla “datos de la declaración jurada</a:t>
            </a:r>
            <a:r>
              <a:rPr lang="es-AR" sz="2400" b="1" smtClean="0"/>
              <a:t>”</a:t>
            </a:r>
          </a:p>
          <a:p>
            <a:pPr algn="l">
              <a:lnSpc>
                <a:spcPct val="90000"/>
              </a:lnSpc>
            </a:pPr>
            <a:endParaRPr lang="es-AR" sz="2400" b="1" smtClean="0">
              <a:solidFill>
                <a:srgbClr val="FFFF00"/>
              </a:solidFill>
              <a:effectLst>
                <a:outerShdw blurRad="38100" dist="38100" dir="2700000" algn="tl">
                  <a:srgbClr val="000000">
                    <a:alpha val="43137"/>
                  </a:srgbClr>
                </a:outerShdw>
              </a:effectLst>
            </a:endParaRPr>
          </a:p>
          <a:p>
            <a:pPr algn="l">
              <a:lnSpc>
                <a:spcPct val="90000"/>
              </a:lnSpc>
            </a:pPr>
            <a:endParaRPr lang="es-AR" sz="2400" b="1" smtClean="0">
              <a:solidFill>
                <a:srgbClr val="00FFCC"/>
              </a:solidFill>
              <a:effectLst>
                <a:outerShdw blurRad="38100" dist="38100" dir="2700000" algn="tl">
                  <a:srgbClr val="000000">
                    <a:alpha val="43137"/>
                  </a:srgbClr>
                </a:outerShdw>
              </a:effectLst>
            </a:endParaRPr>
          </a:p>
          <a:p>
            <a:pPr algn="l">
              <a:lnSpc>
                <a:spcPct val="90000"/>
              </a:lnSpc>
            </a:pPr>
            <a:endParaRPr lang="es-AR" sz="2400" b="1">
              <a:solidFill>
                <a:srgbClr val="00FFCC"/>
              </a:solidFill>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
        <p:nvSpPr>
          <p:cNvPr id="3" name="Rectangle 1"/>
          <p:cNvSpPr>
            <a:spLocks noChangeArrowheads="1"/>
          </p:cNvSpPr>
          <p:nvPr/>
        </p:nvSpPr>
        <p:spPr bwMode="auto">
          <a:xfrm>
            <a:off x="1836738" y="37449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AR" altLang="es-AR"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1"/>
          <p:cNvSpPr>
            <a:spLocks noChangeArrowheads="1"/>
          </p:cNvSpPr>
          <p:nvPr/>
        </p:nvSpPr>
        <p:spPr bwMode="auto">
          <a:xfrm>
            <a:off x="1720850" y="32416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AR" altLang="es-AR"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
            </a:r>
            <a:br>
              <a:rPr kumimoji="0" lang="es-AR" altLang="es-AR"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br>
            <a:r>
              <a:rPr kumimoji="0" lang="es-AR" altLang="es-AR"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
            </a:r>
            <a:br>
              <a:rPr kumimoji="0" lang="es-AR" altLang="es-AR"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br>
            <a:endParaRPr kumimoji="0" lang="es-AR" altLang="es-AR" sz="1800" b="0" i="0" u="none" strike="noStrike" cap="none" normalizeH="0" baseline="0" smtClean="0">
              <a:ln>
                <a:noFill/>
              </a:ln>
              <a:solidFill>
                <a:schemeClr val="tx1"/>
              </a:solidFill>
              <a:effectLst/>
              <a:latin typeface="Arial" pitchFamily="34" charset="0"/>
              <a:cs typeface="Arial" pitchFamily="34" charset="0"/>
            </a:endParaRPr>
          </a:p>
        </p:txBody>
      </p:sp>
      <p:pic>
        <p:nvPicPr>
          <p:cNvPr id="9" name="8 Imagen"/>
          <p:cNvPicPr/>
          <p:nvPr/>
        </p:nvPicPr>
        <p:blipFill>
          <a:blip r:embed="rId4"/>
          <a:stretch>
            <a:fillRect/>
          </a:stretch>
        </p:blipFill>
        <p:spPr>
          <a:xfrm>
            <a:off x="381000" y="2321560"/>
            <a:ext cx="6553200" cy="3850640"/>
          </a:xfrm>
          <a:prstGeom prst="rect">
            <a:avLst/>
          </a:prstGeom>
        </p:spPr>
      </p:pic>
    </p:spTree>
    <p:extLst>
      <p:ext uri="{BB962C8B-B14F-4D97-AF65-F5344CB8AC3E}">
        <p14:creationId xmlns:p14="http://schemas.microsoft.com/office/powerpoint/2010/main" val="2338766834"/>
      </p:ext>
    </p:extLst>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95288" y="333375"/>
            <a:ext cx="8385175" cy="576263"/>
          </a:xfrm>
        </p:spPr>
        <p:txBody>
          <a:bodyPr>
            <a:normAutofit/>
          </a:bodyPr>
          <a:lstStyle/>
          <a:p>
            <a:pPr algn="ctr">
              <a:defRPr/>
            </a:pPr>
            <a:r>
              <a:rPr lang="es-MX" sz="1800" b="1" dirty="0" smtClean="0">
                <a:solidFill>
                  <a:srgbClr val="FFFF00"/>
                </a:solidFill>
                <a:effectLst>
                  <a:outerShdw blurRad="38100" dist="38100" dir="2700000" algn="tl">
                    <a:srgbClr val="000000">
                      <a:alpha val="43137"/>
                    </a:srgbClr>
                  </a:outerShdw>
                </a:effectLst>
                <a:latin typeface="+mn-lt"/>
              </a:rPr>
              <a:t>LEY 26844 – REGIMEN DE TRABAJADORES DE CASAS PARTICULARES</a:t>
            </a:r>
            <a:endParaRPr lang="es-MX" sz="1800" b="1" dirty="0">
              <a:solidFill>
                <a:srgbClr val="00FFFF"/>
              </a:solidFill>
              <a:effectLst>
                <a:outerShdw blurRad="38100" dist="38100" dir="2700000" algn="tl">
                  <a:srgbClr val="000000">
                    <a:alpha val="43137"/>
                  </a:srgbClr>
                </a:outerShdw>
              </a:effectLst>
              <a:latin typeface="+mn-lt"/>
            </a:endParaRPr>
          </a:p>
        </p:txBody>
      </p:sp>
      <p:sp>
        <p:nvSpPr>
          <p:cNvPr id="250883" name="Rectangle 3"/>
          <p:cNvSpPr>
            <a:spLocks noGrp="1" noChangeArrowheads="1"/>
          </p:cNvSpPr>
          <p:nvPr>
            <p:ph type="body" idx="1"/>
          </p:nvPr>
        </p:nvSpPr>
        <p:spPr>
          <a:xfrm>
            <a:off x="468313" y="981075"/>
            <a:ext cx="8447087" cy="5876925"/>
          </a:xfrm>
        </p:spPr>
        <p:txBody>
          <a:bodyPr/>
          <a:lstStyle/>
          <a:p>
            <a:pPr marL="609600" indent="-609600">
              <a:buFont typeface="Wingdings" pitchFamily="2" charset="2"/>
              <a:buNone/>
              <a:defRPr/>
            </a:pPr>
            <a:r>
              <a:rPr lang="es-ES" sz="2000" b="1" dirty="0" smtClean="0">
                <a:solidFill>
                  <a:srgbClr val="00FF99"/>
                </a:solidFill>
                <a:effectLst>
                  <a:outerShdw blurRad="38100" dist="38100" dir="2700000" algn="tl">
                    <a:srgbClr val="000000">
                      <a:alpha val="43137"/>
                    </a:srgbClr>
                  </a:outerShdw>
                </a:effectLst>
              </a:rPr>
              <a:t>CONTRATO DE TRABAJO. LIBERTAD DE FORMAS. PRESUNCIÓN</a:t>
            </a:r>
            <a:endParaRPr lang="es-ES" sz="2000" b="1" dirty="0">
              <a:solidFill>
                <a:srgbClr val="00FF99"/>
              </a:solidFill>
              <a:effectLst>
                <a:outerShdw blurRad="38100" dist="38100" dir="2700000" algn="tl">
                  <a:srgbClr val="000000">
                    <a:alpha val="43137"/>
                  </a:srgbClr>
                </a:outerShdw>
              </a:effectLst>
            </a:endParaRPr>
          </a:p>
          <a:p>
            <a:pPr marL="609600" indent="-609600">
              <a:buFont typeface="Wingdings" pitchFamily="2" charset="2"/>
              <a:buNone/>
              <a:defRPr/>
            </a:pPr>
            <a:endParaRPr lang="es-ES" sz="1800" b="1" dirty="0" smtClean="0">
              <a:solidFill>
                <a:srgbClr val="00FFFF"/>
              </a:solidFill>
              <a:effectLst>
                <a:outerShdw blurRad="38100" dist="38100" dir="2700000" algn="tl">
                  <a:srgbClr val="000000">
                    <a:alpha val="43137"/>
                  </a:srgbClr>
                </a:outerShdw>
              </a:effectLst>
            </a:endParaRPr>
          </a:p>
          <a:p>
            <a:pPr marL="609600" indent="-609600">
              <a:buFont typeface="Wingdings" pitchFamily="2" charset="2"/>
              <a:buNone/>
              <a:defRPr/>
            </a:pPr>
            <a:r>
              <a:rPr lang="es-ES" sz="1800" b="1" dirty="0" smtClean="0">
                <a:solidFill>
                  <a:schemeClr val="bg2">
                    <a:lumMod val="60000"/>
                    <a:lumOff val="40000"/>
                  </a:schemeClr>
                </a:solidFill>
                <a:effectLst>
                  <a:outerShdw blurRad="38100" dist="38100" dir="2700000" algn="tl">
                    <a:srgbClr val="000000">
                      <a:alpha val="43137"/>
                    </a:srgbClr>
                  </a:outerShdw>
                </a:effectLst>
              </a:rPr>
              <a:t>Art</a:t>
            </a:r>
            <a:r>
              <a:rPr lang="es-ES" sz="1800" b="1" dirty="0">
                <a:solidFill>
                  <a:schemeClr val="bg2">
                    <a:lumMod val="60000"/>
                    <a:lumOff val="40000"/>
                  </a:schemeClr>
                </a:solidFill>
                <a:effectLst>
                  <a:outerShdw blurRad="38100" dist="38100" dir="2700000" algn="tl">
                    <a:srgbClr val="000000">
                      <a:alpha val="43137"/>
                    </a:srgbClr>
                  </a:outerShdw>
                </a:effectLst>
              </a:rPr>
              <a:t>. </a:t>
            </a:r>
            <a:r>
              <a:rPr lang="es-ES" sz="1800" b="1" dirty="0" smtClean="0">
                <a:solidFill>
                  <a:schemeClr val="bg2">
                    <a:lumMod val="60000"/>
                    <a:lumOff val="40000"/>
                  </a:schemeClr>
                </a:solidFill>
                <a:effectLst>
                  <a:outerShdw blurRad="38100" dist="38100" dir="2700000" algn="tl">
                    <a:srgbClr val="000000">
                      <a:alpha val="43137"/>
                    </a:srgbClr>
                  </a:outerShdw>
                </a:effectLst>
              </a:rPr>
              <a:t>6 </a:t>
            </a:r>
            <a:r>
              <a:rPr lang="es-ES" sz="1800" b="1" dirty="0">
                <a:solidFill>
                  <a:schemeClr val="bg2">
                    <a:lumMod val="60000"/>
                    <a:lumOff val="40000"/>
                  </a:schemeClr>
                </a:solidFill>
                <a:effectLst>
                  <a:outerShdw blurRad="38100" dist="38100" dir="2700000" algn="tl">
                    <a:srgbClr val="000000">
                      <a:alpha val="43137"/>
                    </a:srgbClr>
                  </a:outerShdw>
                </a:effectLst>
              </a:rPr>
              <a:t>– </a:t>
            </a:r>
            <a:r>
              <a:rPr lang="es-ES" sz="1800" dirty="0" smtClean="0">
                <a:effectLst>
                  <a:outerShdw blurRad="38100" dist="38100" dir="2700000" algn="tl">
                    <a:srgbClr val="000000">
                      <a:alpha val="43137"/>
                    </a:srgbClr>
                  </a:outerShdw>
                </a:effectLst>
              </a:rPr>
              <a:t>En la celebración del contrato de trabajo para el personal de casas </a:t>
            </a:r>
          </a:p>
          <a:p>
            <a:pPr marL="609600" indent="-609600">
              <a:buFont typeface="Wingdings" pitchFamily="2" charset="2"/>
              <a:buNone/>
              <a:defRPr/>
            </a:pPr>
            <a:r>
              <a:rPr lang="es-ES" sz="1800" dirty="0" smtClean="0">
                <a:effectLst>
                  <a:outerShdw blurRad="38100" dist="38100" dir="2700000" algn="tl">
                    <a:srgbClr val="000000">
                      <a:alpha val="43137"/>
                    </a:srgbClr>
                  </a:outerShdw>
                </a:effectLst>
              </a:rPr>
              <a:t>particulares </a:t>
            </a:r>
            <a:r>
              <a:rPr lang="es-ES" sz="1800" b="1" u="sng" dirty="0" smtClean="0">
                <a:solidFill>
                  <a:srgbClr val="00FFCC"/>
                </a:solidFill>
                <a:effectLst>
                  <a:outerShdw blurRad="38100" dist="38100" dir="2700000" algn="tl">
                    <a:srgbClr val="000000">
                      <a:alpha val="43137"/>
                    </a:srgbClr>
                  </a:outerShdw>
                </a:effectLst>
              </a:rPr>
              <a:t>regirá la libertad de formas</a:t>
            </a:r>
            <a:r>
              <a:rPr lang="es-ES" sz="1800" dirty="0" smtClean="0">
                <a:effectLst>
                  <a:outerShdw blurRad="38100" dist="38100" dir="2700000" algn="tl">
                    <a:srgbClr val="000000">
                      <a:alpha val="43137"/>
                    </a:srgbClr>
                  </a:outerShdw>
                </a:effectLst>
              </a:rPr>
              <a:t>, cualesquiera sea su modalidad. El </a:t>
            </a:r>
          </a:p>
          <a:p>
            <a:pPr marL="609600" indent="-609600">
              <a:buFont typeface="Wingdings" pitchFamily="2" charset="2"/>
              <a:buNone/>
              <a:defRPr/>
            </a:pPr>
            <a:r>
              <a:rPr lang="es-ES" sz="1800" dirty="0" smtClean="0">
                <a:effectLst>
                  <a:outerShdw blurRad="38100" dist="38100" dir="2700000" algn="tl">
                    <a:srgbClr val="000000">
                      <a:alpha val="43137"/>
                    </a:srgbClr>
                  </a:outerShdw>
                </a:effectLst>
              </a:rPr>
              <a:t>contrato </a:t>
            </a:r>
            <a:r>
              <a:rPr lang="es-ES" sz="1800" b="1" u="sng" dirty="0" smtClean="0">
                <a:solidFill>
                  <a:srgbClr val="FF9900"/>
                </a:solidFill>
                <a:effectLst>
                  <a:outerShdw blurRad="38100" dist="38100" dir="2700000" algn="tl">
                    <a:srgbClr val="000000">
                      <a:alpha val="43137"/>
                    </a:srgbClr>
                  </a:outerShdw>
                </a:effectLst>
              </a:rPr>
              <a:t>se presumirá concertado por tiempo indeterminado</a:t>
            </a:r>
            <a:r>
              <a:rPr lang="es-ES" sz="1800" dirty="0" smtClean="0">
                <a:effectLst>
                  <a:outerShdw blurRad="38100" dist="38100" dir="2700000" algn="tl">
                    <a:srgbClr val="000000">
                      <a:alpha val="43137"/>
                    </a:srgbClr>
                  </a:outerShdw>
                </a:effectLst>
              </a:rPr>
              <a:t>.</a:t>
            </a:r>
          </a:p>
          <a:p>
            <a:pPr marL="0" indent="0">
              <a:buFont typeface="Wingdings" pitchFamily="2" charset="2"/>
              <a:buNone/>
              <a:defRPr/>
            </a:pPr>
            <a:endParaRPr lang="es-ES" sz="1800" dirty="0">
              <a:effectLst>
                <a:outerShdw blurRad="38100" dist="38100" dir="2700000" algn="tl">
                  <a:srgbClr val="000000">
                    <a:alpha val="43137"/>
                  </a:srgbClr>
                </a:outerShdw>
              </a:effectLst>
            </a:endParaRPr>
          </a:p>
          <a:p>
            <a:pPr marL="0" indent="0">
              <a:buFont typeface="Wingdings" pitchFamily="2" charset="2"/>
              <a:buNone/>
              <a:defRPr/>
            </a:pPr>
            <a:r>
              <a:rPr lang="es-ES" sz="1800" b="1" dirty="0" smtClean="0">
                <a:solidFill>
                  <a:srgbClr val="00FF99"/>
                </a:solidFill>
                <a:effectLst>
                  <a:outerShdw blurRad="38100" dist="38100" dir="2700000" algn="tl">
                    <a:srgbClr val="000000">
                      <a:alpha val="43137"/>
                    </a:srgbClr>
                  </a:outerShdw>
                </a:effectLst>
              </a:rPr>
              <a:t>PERÍODO DE PRUEBA</a:t>
            </a:r>
          </a:p>
          <a:p>
            <a:pPr marL="609600" indent="-609600">
              <a:buFont typeface="Wingdings" pitchFamily="2" charset="2"/>
              <a:buNone/>
              <a:defRPr/>
            </a:pPr>
            <a:endParaRPr lang="es-ES" sz="1800" b="1" dirty="0" smtClean="0">
              <a:solidFill>
                <a:srgbClr val="00FFFF"/>
              </a:solidFill>
              <a:effectLst>
                <a:outerShdw blurRad="38100" dist="38100" dir="2700000" algn="tl">
                  <a:srgbClr val="000000">
                    <a:alpha val="43137"/>
                  </a:srgbClr>
                </a:outerShdw>
              </a:effectLst>
            </a:endParaRPr>
          </a:p>
          <a:p>
            <a:pPr marL="609600" indent="-609600">
              <a:buFont typeface="Wingdings" pitchFamily="2" charset="2"/>
              <a:buNone/>
              <a:defRPr/>
            </a:pPr>
            <a:r>
              <a:rPr lang="es-ES" sz="1800" b="1" dirty="0" smtClean="0">
                <a:solidFill>
                  <a:srgbClr val="00FFFF"/>
                </a:solidFill>
                <a:effectLst>
                  <a:outerShdw blurRad="38100" dist="38100" dir="2700000" algn="tl">
                    <a:srgbClr val="000000">
                      <a:alpha val="43137"/>
                    </a:srgbClr>
                  </a:outerShdw>
                </a:effectLst>
              </a:rPr>
              <a:t>Art</a:t>
            </a:r>
            <a:r>
              <a:rPr lang="es-ES" sz="1800" b="1" dirty="0">
                <a:solidFill>
                  <a:srgbClr val="00FFFF"/>
                </a:solidFill>
                <a:effectLst>
                  <a:outerShdw blurRad="38100" dist="38100" dir="2700000" algn="tl">
                    <a:srgbClr val="000000">
                      <a:alpha val="43137"/>
                    </a:srgbClr>
                  </a:outerShdw>
                </a:effectLst>
              </a:rPr>
              <a:t>. </a:t>
            </a:r>
            <a:r>
              <a:rPr lang="es-ES" sz="1800" b="1" dirty="0" smtClean="0">
                <a:solidFill>
                  <a:srgbClr val="00FFFF"/>
                </a:solidFill>
                <a:effectLst>
                  <a:outerShdw blurRad="38100" dist="38100" dir="2700000" algn="tl">
                    <a:srgbClr val="000000">
                      <a:alpha val="43137"/>
                    </a:srgbClr>
                  </a:outerShdw>
                </a:effectLst>
              </a:rPr>
              <a:t>7 </a:t>
            </a:r>
            <a:r>
              <a:rPr lang="es-ES" sz="1800" b="1" dirty="0">
                <a:solidFill>
                  <a:srgbClr val="00FFFF"/>
                </a:solidFill>
                <a:effectLst>
                  <a:outerShdw blurRad="38100" dist="38100" dir="2700000" algn="tl">
                    <a:srgbClr val="000000">
                      <a:alpha val="43137"/>
                    </a:srgbClr>
                  </a:outerShdw>
                </a:effectLst>
              </a:rPr>
              <a:t>– </a:t>
            </a:r>
            <a:r>
              <a:rPr lang="es-ES" sz="1800" dirty="0" smtClean="0">
                <a:effectLst>
                  <a:outerShdw blurRad="38100" dist="38100" dir="2700000" algn="tl">
                    <a:srgbClr val="000000">
                      <a:alpha val="43137"/>
                    </a:srgbClr>
                  </a:outerShdw>
                </a:effectLst>
              </a:rPr>
              <a:t>El contrato regulado por esta ley se entenderá celebrado a prueba durante </a:t>
            </a:r>
          </a:p>
          <a:p>
            <a:pPr marL="609600" indent="-609600">
              <a:buFont typeface="Wingdings" pitchFamily="2" charset="2"/>
              <a:buNone/>
              <a:defRPr/>
            </a:pPr>
            <a:r>
              <a:rPr lang="es-ES" sz="1800" b="1" dirty="0" smtClean="0">
                <a:solidFill>
                  <a:srgbClr val="FFFF00"/>
                </a:solidFill>
                <a:effectLst>
                  <a:outerShdw blurRad="38100" dist="38100" dir="2700000" algn="tl">
                    <a:srgbClr val="000000">
                      <a:alpha val="43137"/>
                    </a:srgbClr>
                  </a:outerShdw>
                </a:effectLst>
              </a:rPr>
              <a:t>los primeros </a:t>
            </a:r>
            <a:r>
              <a:rPr lang="es-ES" sz="2000" b="1" dirty="0" smtClean="0">
                <a:solidFill>
                  <a:srgbClr val="00FFCC"/>
                </a:solidFill>
                <a:effectLst>
                  <a:outerShdw blurRad="38100" dist="38100" dir="2700000" algn="tl">
                    <a:srgbClr val="000000">
                      <a:alpha val="43137"/>
                    </a:srgbClr>
                  </a:outerShdw>
                </a:effectLst>
              </a:rPr>
              <a:t>30 días</a:t>
            </a:r>
            <a:r>
              <a:rPr lang="es-ES" sz="1800" b="1" dirty="0" smtClean="0">
                <a:solidFill>
                  <a:srgbClr val="FFFF00"/>
                </a:solidFill>
                <a:effectLst>
                  <a:outerShdw blurRad="38100" dist="38100" dir="2700000" algn="tl">
                    <a:srgbClr val="000000">
                      <a:alpha val="43137"/>
                    </a:srgbClr>
                  </a:outerShdw>
                </a:effectLst>
              </a:rPr>
              <a:t> de su vigencia respecto del </a:t>
            </a:r>
            <a:r>
              <a:rPr lang="es-ES" sz="1800" b="1" u="sng" dirty="0" smtClean="0">
                <a:solidFill>
                  <a:srgbClr val="00FF99"/>
                </a:solidFill>
                <a:effectLst>
                  <a:outerShdw blurRad="38100" dist="38100" dir="2700000" algn="tl">
                    <a:srgbClr val="000000">
                      <a:alpha val="43137"/>
                    </a:srgbClr>
                  </a:outerShdw>
                </a:effectLst>
              </a:rPr>
              <a:t>personal sin retiro</a:t>
            </a:r>
            <a:r>
              <a:rPr lang="es-ES" sz="1800" b="1" dirty="0" smtClean="0">
                <a:solidFill>
                  <a:srgbClr val="FFFF00"/>
                </a:solidFill>
                <a:effectLst>
                  <a:outerShdw blurRad="38100" dist="38100" dir="2700000" algn="tl">
                    <a:srgbClr val="000000">
                      <a:alpha val="43137"/>
                    </a:srgbClr>
                  </a:outerShdw>
                </a:effectLst>
              </a:rPr>
              <a:t>; y </a:t>
            </a:r>
          </a:p>
          <a:p>
            <a:pPr marL="609600" indent="-609600">
              <a:buFont typeface="Wingdings" pitchFamily="2" charset="2"/>
              <a:buNone/>
              <a:defRPr/>
            </a:pPr>
            <a:r>
              <a:rPr lang="es-ES" sz="1800" b="1" dirty="0" smtClean="0">
                <a:solidFill>
                  <a:srgbClr val="FFFF00"/>
                </a:solidFill>
                <a:effectLst>
                  <a:outerShdw blurRad="38100" dist="38100" dir="2700000" algn="tl">
                    <a:srgbClr val="000000">
                      <a:alpha val="43137"/>
                    </a:srgbClr>
                  </a:outerShdw>
                </a:effectLst>
              </a:rPr>
              <a:t>durante los primeros 15 de trabajo en tanto no supere los </a:t>
            </a:r>
            <a:r>
              <a:rPr lang="es-ES" sz="2000" b="1" dirty="0" smtClean="0">
                <a:solidFill>
                  <a:srgbClr val="00FFCC"/>
                </a:solidFill>
                <a:effectLst>
                  <a:outerShdw blurRad="38100" dist="38100" dir="2700000" algn="tl">
                    <a:srgbClr val="000000">
                      <a:alpha val="43137"/>
                    </a:srgbClr>
                  </a:outerShdw>
                </a:effectLst>
              </a:rPr>
              <a:t>tres (3) meses </a:t>
            </a:r>
            <a:r>
              <a:rPr lang="es-ES" sz="1800" b="1" dirty="0" smtClean="0">
                <a:solidFill>
                  <a:srgbClr val="FFFF00"/>
                </a:solidFill>
                <a:effectLst>
                  <a:outerShdw blurRad="38100" dist="38100" dir="2700000" algn="tl">
                    <a:srgbClr val="000000">
                      <a:alpha val="43137"/>
                    </a:srgbClr>
                  </a:outerShdw>
                </a:effectLst>
              </a:rPr>
              <a:t>para </a:t>
            </a:r>
          </a:p>
          <a:p>
            <a:pPr marL="609600" indent="-609600">
              <a:buFont typeface="Wingdings" pitchFamily="2" charset="2"/>
              <a:buNone/>
              <a:defRPr/>
            </a:pPr>
            <a:r>
              <a:rPr lang="es-ES" sz="1800" b="1" dirty="0" smtClean="0">
                <a:solidFill>
                  <a:srgbClr val="FFFF00"/>
                </a:solidFill>
                <a:effectLst>
                  <a:outerShdw blurRad="38100" dist="38100" dir="2700000" algn="tl">
                    <a:srgbClr val="000000">
                      <a:alpha val="43137"/>
                    </a:srgbClr>
                  </a:outerShdw>
                </a:effectLst>
              </a:rPr>
              <a:t>el </a:t>
            </a:r>
            <a:r>
              <a:rPr lang="es-ES" sz="1800" b="1" u="sng" dirty="0" smtClean="0">
                <a:solidFill>
                  <a:srgbClr val="00FF99"/>
                </a:solidFill>
                <a:effectLst>
                  <a:outerShdw blurRad="38100" dist="38100" dir="2700000" algn="tl">
                    <a:srgbClr val="000000">
                      <a:alpha val="43137"/>
                    </a:srgbClr>
                  </a:outerShdw>
                </a:effectLst>
              </a:rPr>
              <a:t>personal con retiro</a:t>
            </a:r>
            <a:r>
              <a:rPr lang="es-ES" sz="1800" dirty="0" smtClean="0">
                <a:effectLst>
                  <a:outerShdw blurRad="38100" dist="38100" dir="2700000" algn="tl">
                    <a:srgbClr val="000000">
                      <a:alpha val="43137"/>
                    </a:srgbClr>
                  </a:outerShdw>
                </a:effectLst>
              </a:rPr>
              <a:t>. Cualquiera de las partes  podrá extinguir la relación </a:t>
            </a:r>
          </a:p>
          <a:p>
            <a:pPr marL="609600" indent="-609600">
              <a:buFont typeface="Wingdings" pitchFamily="2" charset="2"/>
              <a:buNone/>
              <a:defRPr/>
            </a:pPr>
            <a:r>
              <a:rPr lang="es-ES" sz="1800" dirty="0" smtClean="0">
                <a:effectLst>
                  <a:outerShdw blurRad="38100" dist="38100" dir="2700000" algn="tl">
                    <a:srgbClr val="000000">
                      <a:alpha val="43137"/>
                    </a:srgbClr>
                  </a:outerShdw>
                </a:effectLst>
              </a:rPr>
              <a:t>durante dicho lapso sin expresión de causa y sin generarse derecho a indemnización </a:t>
            </a:r>
          </a:p>
          <a:p>
            <a:pPr marL="609600" indent="-609600">
              <a:buFont typeface="Wingdings" pitchFamily="2" charset="2"/>
              <a:buNone/>
              <a:defRPr/>
            </a:pPr>
            <a:r>
              <a:rPr lang="es-ES" sz="1800" dirty="0" smtClean="0">
                <a:effectLst>
                  <a:outerShdw blurRad="38100" dist="38100" dir="2700000" algn="tl">
                    <a:srgbClr val="000000">
                      <a:alpha val="43137"/>
                    </a:srgbClr>
                  </a:outerShdw>
                </a:effectLst>
              </a:rPr>
              <a:t>con motivo de la extinción. </a:t>
            </a:r>
            <a:r>
              <a:rPr lang="es-ES" sz="1800" b="1" dirty="0" smtClean="0">
                <a:solidFill>
                  <a:srgbClr val="FFCC00"/>
                </a:solidFill>
                <a:effectLst>
                  <a:outerShdw blurRad="38100" dist="38100" dir="2700000" algn="tl">
                    <a:srgbClr val="000000">
                      <a:alpha val="43137"/>
                    </a:srgbClr>
                  </a:outerShdw>
                </a:effectLst>
              </a:rPr>
              <a:t>El empleador no podrá contratar a una misma </a:t>
            </a:r>
          </a:p>
          <a:p>
            <a:pPr marL="609600" indent="-609600">
              <a:buFont typeface="Wingdings" pitchFamily="2" charset="2"/>
              <a:buNone/>
              <a:defRPr/>
            </a:pPr>
            <a:r>
              <a:rPr lang="es-ES" sz="1800" b="1" dirty="0" smtClean="0">
                <a:solidFill>
                  <a:srgbClr val="FFCC00"/>
                </a:solidFill>
                <a:effectLst>
                  <a:outerShdw blurRad="38100" dist="38100" dir="2700000" algn="tl">
                    <a:srgbClr val="000000">
                      <a:alpha val="43137"/>
                    </a:srgbClr>
                  </a:outerShdw>
                </a:effectLst>
              </a:rPr>
              <a:t>empleada/do mas de una vez utilizando el período de prueba.</a:t>
            </a:r>
          </a:p>
          <a:p>
            <a:pPr marL="0" indent="0">
              <a:buFont typeface="Wingdings" pitchFamily="2" charset="2"/>
              <a:buNone/>
              <a:defRPr/>
            </a:pPr>
            <a:endParaRPr lang="es-ES" sz="1800" dirty="0"/>
          </a:p>
          <a:p>
            <a:pPr marL="0" indent="0">
              <a:buFont typeface="Wingdings" pitchFamily="2" charset="2"/>
              <a:buNone/>
              <a:defRPr/>
            </a:pPr>
            <a:endParaRPr lang="es-ES" sz="1800" dirty="0" smtClean="0"/>
          </a:p>
          <a:p>
            <a:pPr marL="0" indent="0">
              <a:buFont typeface="Wingdings" pitchFamily="2" charset="2"/>
              <a:buNone/>
              <a:defRPr/>
            </a:pPr>
            <a:endParaRPr lang="es-ES" sz="1800" dirty="0"/>
          </a:p>
          <a:p>
            <a:pPr marL="0" indent="0">
              <a:buFont typeface="Wingdings" pitchFamily="2" charset="2"/>
              <a:buNone/>
              <a:defRPr/>
            </a:pPr>
            <a:endParaRPr lang="es-ES" sz="1800" dirty="0" smtClean="0"/>
          </a:p>
          <a:p>
            <a:pPr marL="0" indent="0">
              <a:buFont typeface="Wingdings" pitchFamily="2" charset="2"/>
              <a:buNone/>
              <a:defRPr/>
            </a:pPr>
            <a:endParaRPr lang="es-ES" sz="1800" dirty="0"/>
          </a:p>
          <a:p>
            <a:pPr marL="0" indent="0">
              <a:buFont typeface="Wingdings" pitchFamily="2" charset="2"/>
              <a:buNone/>
              <a:defRPr/>
            </a:pPr>
            <a:endParaRPr lang="es-ES" sz="1800" dirty="0" smtClean="0"/>
          </a:p>
          <a:p>
            <a:pPr marL="0" indent="0">
              <a:buFont typeface="Wingdings" pitchFamily="2" charset="2"/>
              <a:buNone/>
              <a:defRPr/>
            </a:pPr>
            <a:endParaRPr lang="es-ES" sz="1800" dirty="0"/>
          </a:p>
          <a:p>
            <a:pPr marL="0" indent="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smtClean="0"/>
          </a:p>
          <a:p>
            <a:pPr marL="609600" indent="-609600">
              <a:buFont typeface="Wingdings" pitchFamily="2" charset="2"/>
              <a:buNone/>
              <a:defRPr/>
            </a:pPr>
            <a:endParaRPr lang="es-ES" sz="1800" dirty="0"/>
          </a:p>
          <a:p>
            <a:pPr marL="609600" indent="-609600">
              <a:buFont typeface="Wingdings" pitchFamily="2" charset="2"/>
              <a:buNone/>
              <a:defRPr/>
            </a:pPr>
            <a:endParaRPr lang="es-ES" sz="1800" dirty="0"/>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6673088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lstStyle/>
          <a:p>
            <a:r>
              <a:rPr lang="en-US" sz="3200" smtClean="0"/>
              <a:t>SEGURO COLECTIVO DE VIDA OBLIGATORIO</a:t>
            </a:r>
            <a:endParaRPr lang="en-US" sz="3200" b="1"/>
          </a:p>
        </p:txBody>
      </p:sp>
      <p:sp>
        <p:nvSpPr>
          <p:cNvPr id="91139" name="Rectangle 3"/>
          <p:cNvSpPr>
            <a:spLocks noGrp="1" noChangeArrowheads="1"/>
          </p:cNvSpPr>
          <p:nvPr>
            <p:ph type="subTitle" idx="1"/>
          </p:nvPr>
        </p:nvSpPr>
        <p:spPr>
          <a:xfrm>
            <a:off x="381000" y="1295400"/>
            <a:ext cx="8077200" cy="4953000"/>
          </a:xfrm>
        </p:spPr>
        <p:txBody>
          <a:bodyPr>
            <a:normAutofit/>
          </a:bodyPr>
          <a:lstStyle/>
          <a:p>
            <a:pPr algn="l">
              <a:lnSpc>
                <a:spcPct val="90000"/>
              </a:lnSpc>
            </a:pPr>
            <a:r>
              <a:rPr lang="es-AR" sz="2400" b="1" smtClean="0">
                <a:solidFill>
                  <a:srgbClr val="FFFF00"/>
                </a:solidFill>
                <a:effectLst>
                  <a:outerShdw blurRad="38100" dist="38100" dir="2700000" algn="tl">
                    <a:srgbClr val="000000">
                      <a:alpha val="43137"/>
                    </a:srgbClr>
                  </a:outerShdw>
                </a:effectLst>
              </a:rPr>
              <a:t>PANTALLAS DEL SICOSS </a:t>
            </a:r>
          </a:p>
          <a:p>
            <a:pPr algn="l"/>
            <a:r>
              <a:rPr lang="es-AR" sz="2400" b="1"/>
              <a:t>Pantalla “totales generales” </a:t>
            </a:r>
            <a:endParaRPr lang="es-AR" sz="2400"/>
          </a:p>
          <a:p>
            <a:pPr algn="l">
              <a:lnSpc>
                <a:spcPct val="90000"/>
              </a:lnSpc>
            </a:pPr>
            <a:endParaRPr lang="es-AR" sz="2400" b="1" smtClean="0">
              <a:solidFill>
                <a:srgbClr val="FFFF00"/>
              </a:solidFill>
              <a:effectLst>
                <a:outerShdw blurRad="38100" dist="38100" dir="2700000" algn="tl">
                  <a:srgbClr val="000000">
                    <a:alpha val="43137"/>
                  </a:srgbClr>
                </a:outerShdw>
              </a:effectLst>
            </a:endParaRPr>
          </a:p>
          <a:p>
            <a:pPr algn="l">
              <a:lnSpc>
                <a:spcPct val="90000"/>
              </a:lnSpc>
            </a:pPr>
            <a:endParaRPr lang="es-AR" sz="2400" b="1" smtClean="0">
              <a:solidFill>
                <a:srgbClr val="00FFCC"/>
              </a:solidFill>
              <a:effectLst>
                <a:outerShdw blurRad="38100" dist="38100" dir="2700000" algn="tl">
                  <a:srgbClr val="000000">
                    <a:alpha val="43137"/>
                  </a:srgbClr>
                </a:outerShdw>
              </a:effectLst>
            </a:endParaRPr>
          </a:p>
          <a:p>
            <a:pPr algn="l">
              <a:lnSpc>
                <a:spcPct val="90000"/>
              </a:lnSpc>
            </a:pPr>
            <a:endParaRPr lang="es-AR" sz="2400" b="1">
              <a:solidFill>
                <a:srgbClr val="00FFCC"/>
              </a:solidFill>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
        <p:nvSpPr>
          <p:cNvPr id="3" name="Rectangle 1"/>
          <p:cNvSpPr>
            <a:spLocks noChangeArrowheads="1"/>
          </p:cNvSpPr>
          <p:nvPr/>
        </p:nvSpPr>
        <p:spPr bwMode="auto">
          <a:xfrm>
            <a:off x="1836738" y="37449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AR" altLang="es-AR"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1"/>
          <p:cNvSpPr>
            <a:spLocks noChangeArrowheads="1"/>
          </p:cNvSpPr>
          <p:nvPr/>
        </p:nvSpPr>
        <p:spPr bwMode="auto">
          <a:xfrm>
            <a:off x="1720850" y="32416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AR" altLang="es-AR"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
            </a:r>
            <a:br>
              <a:rPr kumimoji="0" lang="es-AR" altLang="es-AR"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br>
            <a:r>
              <a:rPr kumimoji="0" lang="es-AR" altLang="es-AR"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
            </a:r>
            <a:br>
              <a:rPr kumimoji="0" lang="es-AR" altLang="es-AR"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br>
            <a:endParaRPr kumimoji="0" lang="es-AR" altLang="es-AR" sz="1800" b="0" i="0" u="none" strike="noStrike" cap="none" normalizeH="0" baseline="0" smtClean="0">
              <a:ln>
                <a:noFill/>
              </a:ln>
              <a:solidFill>
                <a:schemeClr val="tx1"/>
              </a:solidFill>
              <a:effectLst/>
              <a:latin typeface="Arial" pitchFamily="34" charset="0"/>
              <a:cs typeface="Arial" pitchFamily="34" charset="0"/>
            </a:endParaRPr>
          </a:p>
        </p:txBody>
      </p:sp>
      <p:pic>
        <p:nvPicPr>
          <p:cNvPr id="10" name="9 Imagen"/>
          <p:cNvPicPr/>
          <p:nvPr/>
        </p:nvPicPr>
        <p:blipFill>
          <a:blip r:embed="rId4"/>
          <a:stretch>
            <a:fillRect/>
          </a:stretch>
        </p:blipFill>
        <p:spPr>
          <a:xfrm>
            <a:off x="533400" y="2253128"/>
            <a:ext cx="5600700" cy="4248150"/>
          </a:xfrm>
          <a:prstGeom prst="rect">
            <a:avLst/>
          </a:prstGeom>
        </p:spPr>
      </p:pic>
    </p:spTree>
    <p:extLst>
      <p:ext uri="{BB962C8B-B14F-4D97-AF65-F5344CB8AC3E}">
        <p14:creationId xmlns:p14="http://schemas.microsoft.com/office/powerpoint/2010/main" val="5559740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lstStyle/>
          <a:p>
            <a:r>
              <a:rPr lang="en-US" sz="3200" smtClean="0"/>
              <a:t>SEGURO COLECTIVO DE VIDA OBLIGATORIO</a:t>
            </a:r>
            <a:endParaRPr lang="en-US" sz="3200" b="1"/>
          </a:p>
        </p:txBody>
      </p:sp>
      <p:sp>
        <p:nvSpPr>
          <p:cNvPr id="91139" name="Rectangle 3"/>
          <p:cNvSpPr>
            <a:spLocks noGrp="1" noChangeArrowheads="1"/>
          </p:cNvSpPr>
          <p:nvPr>
            <p:ph type="subTitle" idx="1"/>
          </p:nvPr>
        </p:nvSpPr>
        <p:spPr>
          <a:xfrm>
            <a:off x="381000" y="1295400"/>
            <a:ext cx="8077200" cy="4953000"/>
          </a:xfrm>
        </p:spPr>
        <p:txBody>
          <a:bodyPr>
            <a:normAutofit/>
          </a:bodyPr>
          <a:lstStyle/>
          <a:p>
            <a:pPr algn="l">
              <a:lnSpc>
                <a:spcPct val="90000"/>
              </a:lnSpc>
            </a:pPr>
            <a:r>
              <a:rPr lang="es-AR" sz="2400" b="1" smtClean="0">
                <a:solidFill>
                  <a:srgbClr val="FFFF00"/>
                </a:solidFill>
                <a:effectLst>
                  <a:outerShdw blurRad="38100" dist="38100" dir="2700000" algn="tl">
                    <a:srgbClr val="000000">
                      <a:alpha val="43137"/>
                    </a:srgbClr>
                  </a:outerShdw>
                </a:effectLst>
              </a:rPr>
              <a:t>PANTALLAS DEL SICOSS </a:t>
            </a:r>
          </a:p>
          <a:p>
            <a:pPr algn="l"/>
            <a:r>
              <a:rPr lang="es-AR" sz="2400" b="1">
                <a:solidFill>
                  <a:srgbClr val="00FFCC"/>
                </a:solidFill>
                <a:effectLst>
                  <a:outerShdw blurRad="38100" dist="38100" dir="2700000" algn="tl">
                    <a:srgbClr val="000000">
                      <a:alpha val="43137"/>
                    </a:srgbClr>
                  </a:outerShdw>
                </a:effectLst>
              </a:rPr>
              <a:t>Constancia de pago</a:t>
            </a:r>
            <a:endParaRPr lang="es-AR" sz="2400">
              <a:solidFill>
                <a:srgbClr val="00FFCC"/>
              </a:solidFill>
              <a:effectLst>
                <a:outerShdw blurRad="38100" dist="38100" dir="2700000" algn="tl">
                  <a:srgbClr val="000000">
                    <a:alpha val="43137"/>
                  </a:srgbClr>
                </a:outerShdw>
              </a:effectLst>
            </a:endParaRPr>
          </a:p>
          <a:p>
            <a:pPr algn="l"/>
            <a:r>
              <a:rPr lang="es-AR" sz="2400">
                <a:effectLst>
                  <a:outerShdw blurRad="38100" dist="38100" dir="2700000" algn="tl">
                    <a:srgbClr val="000000">
                      <a:alpha val="43137"/>
                    </a:srgbClr>
                  </a:outerShdw>
                </a:effectLst>
              </a:rPr>
              <a:t>Es importante destacar que las entidades aseguradoras no emiten el comprobante de pago, ya que el ente recaudador es la AFIP.</a:t>
            </a:r>
          </a:p>
          <a:p>
            <a:pPr algn="l"/>
            <a:r>
              <a:rPr lang="es-AR" sz="2400">
                <a:effectLst>
                  <a:outerShdw blurRad="38100" dist="38100" dir="2700000" algn="tl">
                    <a:srgbClr val="000000">
                      <a:alpha val="43137"/>
                    </a:srgbClr>
                  </a:outerShdw>
                </a:effectLst>
              </a:rPr>
              <a:t>Por ello, el empleador contará como respaldo del importe abonado el comprobante del F. 931 y el cupón de pago.</a:t>
            </a:r>
          </a:p>
          <a:p>
            <a:pPr algn="l"/>
            <a:r>
              <a:rPr lang="es-AR" sz="2400">
                <a:effectLst>
                  <a:outerShdw blurRad="38100" dist="38100" dir="2700000" algn="tl">
                    <a:srgbClr val="000000">
                      <a:alpha val="43137"/>
                    </a:srgbClr>
                  </a:outerShdw>
                </a:effectLst>
              </a:rPr>
              <a:t>Por otra parte no es necesario informar a la aseguradora la presentación del F. 931 y su pago, ya que la AFIP enviará la información electrónica y acreditará los importes ingresados.</a:t>
            </a:r>
          </a:p>
          <a:p>
            <a:pPr algn="l">
              <a:lnSpc>
                <a:spcPct val="90000"/>
              </a:lnSpc>
            </a:pPr>
            <a:endParaRPr lang="es-AR" sz="2400" b="1" smtClean="0">
              <a:solidFill>
                <a:srgbClr val="FFFF00"/>
              </a:solidFill>
              <a:effectLst>
                <a:outerShdw blurRad="38100" dist="38100" dir="2700000" algn="tl">
                  <a:srgbClr val="000000">
                    <a:alpha val="43137"/>
                  </a:srgbClr>
                </a:outerShdw>
              </a:effectLst>
            </a:endParaRPr>
          </a:p>
          <a:p>
            <a:pPr algn="l">
              <a:lnSpc>
                <a:spcPct val="90000"/>
              </a:lnSpc>
            </a:pPr>
            <a:endParaRPr lang="es-AR" sz="2400" b="1" smtClean="0">
              <a:solidFill>
                <a:srgbClr val="00FFCC"/>
              </a:solidFill>
              <a:effectLst>
                <a:outerShdw blurRad="38100" dist="38100" dir="2700000" algn="tl">
                  <a:srgbClr val="000000">
                    <a:alpha val="43137"/>
                  </a:srgbClr>
                </a:outerShdw>
              </a:effectLst>
            </a:endParaRPr>
          </a:p>
          <a:p>
            <a:pPr algn="l">
              <a:lnSpc>
                <a:spcPct val="90000"/>
              </a:lnSpc>
            </a:pPr>
            <a:endParaRPr lang="es-AR" sz="2400" b="1">
              <a:solidFill>
                <a:srgbClr val="00FFCC"/>
              </a:solidFill>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
        <p:nvSpPr>
          <p:cNvPr id="3" name="Rectangle 1"/>
          <p:cNvSpPr>
            <a:spLocks noChangeArrowheads="1"/>
          </p:cNvSpPr>
          <p:nvPr/>
        </p:nvSpPr>
        <p:spPr bwMode="auto">
          <a:xfrm>
            <a:off x="1836738" y="37449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AR" altLang="es-AR"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1"/>
          <p:cNvSpPr>
            <a:spLocks noChangeArrowheads="1"/>
          </p:cNvSpPr>
          <p:nvPr/>
        </p:nvSpPr>
        <p:spPr bwMode="auto">
          <a:xfrm>
            <a:off x="1720850" y="32416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AR" altLang="es-AR"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
            </a:r>
            <a:br>
              <a:rPr kumimoji="0" lang="es-AR" altLang="es-AR"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br>
            <a:r>
              <a:rPr kumimoji="0" lang="es-AR" altLang="es-AR"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
            </a:r>
            <a:br>
              <a:rPr kumimoji="0" lang="es-AR" altLang="es-AR"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br>
            <a:endParaRPr kumimoji="0" lang="es-AR" altLang="es-A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7527519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lstStyle/>
          <a:p>
            <a:r>
              <a:rPr lang="en-US" sz="3200" smtClean="0"/>
              <a:t>SEGURO COLECTIVO DE VIDA OBLIGATORIO</a:t>
            </a:r>
            <a:endParaRPr lang="en-US" sz="3200" b="1"/>
          </a:p>
        </p:txBody>
      </p:sp>
      <p:sp>
        <p:nvSpPr>
          <p:cNvPr id="91139" name="Rectangle 3"/>
          <p:cNvSpPr>
            <a:spLocks noGrp="1" noChangeArrowheads="1"/>
          </p:cNvSpPr>
          <p:nvPr>
            <p:ph type="subTitle" idx="1"/>
          </p:nvPr>
        </p:nvSpPr>
        <p:spPr>
          <a:xfrm>
            <a:off x="381000" y="1295400"/>
            <a:ext cx="8077200" cy="4953000"/>
          </a:xfrm>
        </p:spPr>
        <p:txBody>
          <a:bodyPr>
            <a:normAutofit/>
          </a:bodyPr>
          <a:lstStyle/>
          <a:p>
            <a:pPr algn="l"/>
            <a:r>
              <a:rPr lang="es-AR" sz="2000" b="1">
                <a:solidFill>
                  <a:srgbClr val="00FFCC"/>
                </a:solidFill>
                <a:effectLst>
                  <a:outerShdw blurRad="38100" dist="38100" dir="2700000" algn="tl">
                    <a:srgbClr val="000000">
                      <a:alpha val="43137"/>
                    </a:srgbClr>
                  </a:outerShdw>
                </a:effectLst>
              </a:rPr>
              <a:t>REGLAMENTO DEL SEGURO COLECTIVO DE VIDA </a:t>
            </a:r>
            <a:r>
              <a:rPr lang="es-AR" sz="2000" b="1" smtClean="0">
                <a:solidFill>
                  <a:srgbClr val="00FFCC"/>
                </a:solidFill>
                <a:effectLst>
                  <a:outerShdw blurRad="38100" dist="38100" dir="2700000" algn="tl">
                    <a:srgbClr val="000000">
                      <a:alpha val="43137"/>
                    </a:srgbClr>
                  </a:outerShdw>
                </a:effectLst>
              </a:rPr>
              <a:t>OBLIGATORIO - DECRETO </a:t>
            </a:r>
            <a:r>
              <a:rPr lang="es-AR" sz="2000" b="1">
                <a:solidFill>
                  <a:srgbClr val="00FFCC"/>
                </a:solidFill>
                <a:effectLst>
                  <a:outerShdw blurRad="38100" dist="38100" dir="2700000" algn="tl">
                    <a:srgbClr val="000000">
                      <a:alpha val="43137"/>
                    </a:srgbClr>
                  </a:outerShdw>
                </a:effectLst>
              </a:rPr>
              <a:t>1567/1974</a:t>
            </a:r>
          </a:p>
          <a:p>
            <a:pPr algn="l"/>
            <a:endParaRPr lang="es-AR" sz="2400" smtClean="0">
              <a:effectLst>
                <a:outerShdw blurRad="38100" dist="38100" dir="2700000" algn="tl">
                  <a:srgbClr val="000000">
                    <a:alpha val="43137"/>
                  </a:srgbClr>
                </a:outerShdw>
              </a:effectLst>
            </a:endParaRPr>
          </a:p>
          <a:p>
            <a:pPr algn="l"/>
            <a:r>
              <a:rPr lang="es-AR" sz="2400" b="1" smtClean="0">
                <a:solidFill>
                  <a:srgbClr val="00FF99"/>
                </a:solidFill>
                <a:effectLst>
                  <a:outerShdw blurRad="38100" dist="38100" dir="2700000" algn="tl">
                    <a:srgbClr val="000000">
                      <a:alpha val="43137"/>
                    </a:srgbClr>
                  </a:outerShdw>
                </a:effectLst>
              </a:rPr>
              <a:t>Art</a:t>
            </a:r>
            <a:r>
              <a:rPr lang="es-AR" sz="2400" b="1">
                <a:solidFill>
                  <a:srgbClr val="00FF99"/>
                </a:solidFill>
                <a:effectLst>
                  <a:outerShdw blurRad="38100" dist="38100" dir="2700000" algn="tl">
                    <a:srgbClr val="000000">
                      <a:alpha val="43137"/>
                    </a:srgbClr>
                  </a:outerShdw>
                </a:effectLst>
              </a:rPr>
              <a:t>. 1 - </a:t>
            </a:r>
            <a:r>
              <a:rPr lang="es-AR" sz="2400" b="1">
                <a:solidFill>
                  <a:srgbClr val="FFFF01"/>
                </a:solidFill>
                <a:effectLst>
                  <a:outerShdw blurRad="38100" dist="38100" dir="2700000" algn="tl">
                    <a:srgbClr val="000000">
                      <a:alpha val="43137"/>
                    </a:srgbClr>
                  </a:outerShdw>
                </a:effectLst>
              </a:rPr>
              <a:t>Objeto</a:t>
            </a:r>
          </a:p>
          <a:p>
            <a:pPr algn="l"/>
            <a:r>
              <a:rPr lang="es-AR" sz="2400">
                <a:effectLst>
                  <a:outerShdw blurRad="38100" dist="38100" dir="2700000" algn="tl">
                    <a:srgbClr val="000000">
                      <a:alpha val="43137"/>
                    </a:srgbClr>
                  </a:outerShdw>
                </a:effectLst>
              </a:rPr>
              <a:t>El Seguro colectivo de vida obligatorio previsto en el decreto 1567/1974 cubre el riesgo </a:t>
            </a:r>
            <a:r>
              <a:rPr lang="es-AR" sz="2400">
                <a:solidFill>
                  <a:srgbClr val="FFFF01"/>
                </a:solidFill>
                <a:effectLst>
                  <a:outerShdw blurRad="38100" dist="38100" dir="2700000" algn="tl">
                    <a:srgbClr val="000000">
                      <a:alpha val="43137"/>
                    </a:srgbClr>
                  </a:outerShdw>
                </a:effectLst>
              </a:rPr>
              <a:t>de muerte e incluye el suicidio como hecho indemnizable, sin limitaciones de ninguna especie</a:t>
            </a:r>
            <a:r>
              <a:rPr lang="es-AR" sz="2400">
                <a:effectLst>
                  <a:outerShdw blurRad="38100" dist="38100" dir="2700000" algn="tl">
                    <a:srgbClr val="000000">
                      <a:alpha val="43137"/>
                    </a:srgbClr>
                  </a:outerShdw>
                </a:effectLst>
              </a:rPr>
              <a:t>, de todo trabajador en relación de dependencia, cuyos empleadores se encuentren o no obligados con el Sistema Único de la Seguridad Social.</a:t>
            </a:r>
          </a:p>
          <a:p>
            <a:pPr algn="l">
              <a:lnSpc>
                <a:spcPct val="90000"/>
              </a:lnSpc>
            </a:pPr>
            <a:endParaRPr lang="es-AR" sz="2400" b="1" smtClean="0">
              <a:solidFill>
                <a:srgbClr val="00FFCC"/>
              </a:solidFill>
              <a:effectLst>
                <a:outerShdw blurRad="38100" dist="38100" dir="2700000" algn="tl">
                  <a:srgbClr val="000000">
                    <a:alpha val="43137"/>
                  </a:srgbClr>
                </a:outerShdw>
              </a:effectLst>
            </a:endParaRPr>
          </a:p>
          <a:p>
            <a:pPr algn="l">
              <a:lnSpc>
                <a:spcPct val="90000"/>
              </a:lnSpc>
            </a:pPr>
            <a:endParaRPr lang="es-AR" sz="2400" b="1">
              <a:solidFill>
                <a:srgbClr val="00FFCC"/>
              </a:solidFill>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2024427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lstStyle/>
          <a:p>
            <a:r>
              <a:rPr lang="en-US" sz="3200" smtClean="0"/>
              <a:t>SEGURO COLECTIVO DE VIDA OBLIGATORIO</a:t>
            </a:r>
            <a:endParaRPr lang="en-US" sz="3200" b="1"/>
          </a:p>
        </p:txBody>
      </p:sp>
      <p:sp>
        <p:nvSpPr>
          <p:cNvPr id="91139" name="Rectangle 3"/>
          <p:cNvSpPr>
            <a:spLocks noGrp="1" noChangeArrowheads="1"/>
          </p:cNvSpPr>
          <p:nvPr>
            <p:ph type="subTitle" idx="1"/>
          </p:nvPr>
        </p:nvSpPr>
        <p:spPr>
          <a:xfrm>
            <a:off x="381000" y="1295400"/>
            <a:ext cx="8077200" cy="4953000"/>
          </a:xfrm>
        </p:spPr>
        <p:txBody>
          <a:bodyPr>
            <a:normAutofit/>
          </a:bodyPr>
          <a:lstStyle/>
          <a:p>
            <a:pPr algn="l"/>
            <a:r>
              <a:rPr lang="es-AR" sz="2000" b="1">
                <a:solidFill>
                  <a:srgbClr val="00FFCC"/>
                </a:solidFill>
              </a:rPr>
              <a:t>REGLAMENTO DEL SEGURO COLECTIVO DE VIDA </a:t>
            </a:r>
            <a:r>
              <a:rPr lang="es-AR" sz="2000" b="1" smtClean="0">
                <a:solidFill>
                  <a:srgbClr val="00FFCC"/>
                </a:solidFill>
              </a:rPr>
              <a:t>OBLIGATORIO - DECRETO </a:t>
            </a:r>
            <a:r>
              <a:rPr lang="es-AR" sz="2000" b="1">
                <a:solidFill>
                  <a:srgbClr val="00FFCC"/>
                </a:solidFill>
              </a:rPr>
              <a:t>1567/1974</a:t>
            </a:r>
          </a:p>
          <a:p>
            <a:pPr algn="l"/>
            <a:r>
              <a:rPr lang="es-AR" sz="2400" b="1">
                <a:solidFill>
                  <a:srgbClr val="00FF99"/>
                </a:solidFill>
                <a:effectLst>
                  <a:outerShdw blurRad="38100" dist="38100" dir="2700000" algn="tl">
                    <a:srgbClr val="000000">
                      <a:alpha val="43137"/>
                    </a:srgbClr>
                  </a:outerShdw>
                </a:effectLst>
              </a:rPr>
              <a:t>Art. 2 </a:t>
            </a:r>
            <a:r>
              <a:rPr lang="es-AR" sz="2400" b="1">
                <a:effectLst>
                  <a:outerShdw blurRad="38100" dist="38100" dir="2700000" algn="tl">
                    <a:srgbClr val="000000">
                      <a:alpha val="43137"/>
                    </a:srgbClr>
                  </a:outerShdw>
                </a:effectLst>
              </a:rPr>
              <a:t>- </a:t>
            </a:r>
            <a:r>
              <a:rPr lang="es-AR" sz="2400" b="1">
                <a:solidFill>
                  <a:srgbClr val="FFFF00"/>
                </a:solidFill>
                <a:effectLst>
                  <a:outerShdw blurRad="38100" dist="38100" dir="2700000" algn="tl">
                    <a:srgbClr val="000000">
                      <a:alpha val="43137"/>
                    </a:srgbClr>
                  </a:outerShdw>
                </a:effectLst>
              </a:rPr>
              <a:t>Exclusiones</a:t>
            </a:r>
          </a:p>
          <a:p>
            <a:pPr algn="l"/>
            <a:r>
              <a:rPr lang="es-AR" sz="2400">
                <a:effectLst>
                  <a:outerShdw blurRad="38100" dist="38100" dir="2700000" algn="tl">
                    <a:srgbClr val="000000">
                      <a:alpha val="43137"/>
                    </a:srgbClr>
                  </a:outerShdw>
                </a:effectLst>
              </a:rPr>
              <a:t>Quedan excluidos de esta cobertura</a:t>
            </a:r>
            <a:r>
              <a:rPr lang="es-AR" sz="2400" smtClean="0">
                <a:effectLst>
                  <a:outerShdw blurRad="38100" dist="38100" dir="2700000" algn="tl">
                    <a:srgbClr val="000000">
                      <a:alpha val="43137"/>
                    </a:srgbClr>
                  </a:outerShdw>
                </a:effectLst>
              </a:rPr>
              <a:t>:</a:t>
            </a:r>
          </a:p>
          <a:p>
            <a:pPr algn="l"/>
            <a:endParaRPr lang="es-AR" sz="2400">
              <a:effectLst>
                <a:outerShdw blurRad="38100" dist="38100" dir="2700000" algn="tl">
                  <a:srgbClr val="000000">
                    <a:alpha val="43137"/>
                  </a:srgbClr>
                </a:outerShdw>
              </a:effectLst>
            </a:endParaRPr>
          </a:p>
          <a:p>
            <a:pPr algn="l"/>
            <a:r>
              <a:rPr lang="es-AR" sz="2400" smtClean="0">
                <a:effectLst>
                  <a:outerShdw blurRad="38100" dist="38100" dir="2700000" algn="tl">
                    <a:srgbClr val="000000">
                      <a:alpha val="43137"/>
                    </a:srgbClr>
                  </a:outerShdw>
                </a:effectLst>
              </a:rPr>
              <a:t>a) Los </a:t>
            </a:r>
            <a:r>
              <a:rPr lang="es-AR" sz="2400">
                <a:effectLst>
                  <a:outerShdw blurRad="38100" dist="38100" dir="2700000" algn="tl">
                    <a:srgbClr val="000000">
                      <a:alpha val="43137"/>
                    </a:srgbClr>
                  </a:outerShdw>
                </a:effectLst>
              </a:rPr>
              <a:t>trabajadores rurales permanentes amparados por la ley 16600</a:t>
            </a:r>
            <a:r>
              <a:rPr lang="es-AR" sz="2400" smtClean="0">
                <a:effectLst>
                  <a:outerShdw blurRad="38100" dist="38100" dir="2700000" algn="tl">
                    <a:srgbClr val="000000">
                      <a:alpha val="43137"/>
                    </a:srgbClr>
                  </a:outerShdw>
                </a:effectLst>
              </a:rPr>
              <a:t>;</a:t>
            </a:r>
          </a:p>
          <a:p>
            <a:pPr algn="l"/>
            <a:endParaRPr lang="es-AR" sz="2400">
              <a:effectLst>
                <a:outerShdw blurRad="38100" dist="38100" dir="2700000" algn="tl">
                  <a:srgbClr val="000000">
                    <a:alpha val="43137"/>
                  </a:srgbClr>
                </a:outerShdw>
              </a:effectLst>
            </a:endParaRPr>
          </a:p>
          <a:p>
            <a:pPr algn="l"/>
            <a:r>
              <a:rPr lang="es-AR" sz="2400">
                <a:effectLst>
                  <a:outerShdw blurRad="38100" dist="38100" dir="2700000" algn="tl">
                    <a:srgbClr val="000000">
                      <a:alpha val="43137"/>
                    </a:srgbClr>
                  </a:outerShdw>
                </a:effectLst>
              </a:rPr>
              <a:t>b) Los trabajadores contratados por un término menor a un mes.</a:t>
            </a:r>
          </a:p>
          <a:p>
            <a:pPr algn="l">
              <a:lnSpc>
                <a:spcPct val="90000"/>
              </a:lnSpc>
            </a:pPr>
            <a:endParaRPr lang="es-AR" sz="2400" b="1" smtClean="0">
              <a:solidFill>
                <a:srgbClr val="00FFCC"/>
              </a:solidFill>
              <a:effectLst>
                <a:outerShdw blurRad="38100" dist="38100" dir="2700000" algn="tl">
                  <a:srgbClr val="000000">
                    <a:alpha val="43137"/>
                  </a:srgbClr>
                </a:outerShdw>
              </a:effectLst>
            </a:endParaRPr>
          </a:p>
          <a:p>
            <a:pPr algn="l">
              <a:lnSpc>
                <a:spcPct val="90000"/>
              </a:lnSpc>
            </a:pPr>
            <a:endParaRPr lang="es-AR" sz="2400" b="1">
              <a:solidFill>
                <a:srgbClr val="00FFCC"/>
              </a:solidFill>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7227086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lstStyle/>
          <a:p>
            <a:r>
              <a:rPr lang="en-US" sz="3200" smtClean="0"/>
              <a:t>SEGURO COLECTIVO DE VIDA OBLIGATORIO</a:t>
            </a:r>
            <a:endParaRPr lang="en-US" sz="3200" b="1"/>
          </a:p>
        </p:txBody>
      </p:sp>
      <p:sp>
        <p:nvSpPr>
          <p:cNvPr id="91139" name="Rectangle 3"/>
          <p:cNvSpPr>
            <a:spLocks noGrp="1" noChangeArrowheads="1"/>
          </p:cNvSpPr>
          <p:nvPr>
            <p:ph type="subTitle" idx="1"/>
          </p:nvPr>
        </p:nvSpPr>
        <p:spPr>
          <a:xfrm>
            <a:off x="381000" y="1295400"/>
            <a:ext cx="8077200" cy="5205878"/>
          </a:xfrm>
        </p:spPr>
        <p:txBody>
          <a:bodyPr>
            <a:normAutofit fontScale="92500"/>
          </a:bodyPr>
          <a:lstStyle/>
          <a:p>
            <a:pPr algn="l"/>
            <a:r>
              <a:rPr lang="es-AR" sz="2000" b="1">
                <a:solidFill>
                  <a:srgbClr val="00FFCC"/>
                </a:solidFill>
              </a:rPr>
              <a:t>REGLAMENTO DEL SEGURO COLECTIVO DE VIDA </a:t>
            </a:r>
            <a:r>
              <a:rPr lang="es-AR" sz="2000" b="1" smtClean="0">
                <a:solidFill>
                  <a:srgbClr val="00FFCC"/>
                </a:solidFill>
              </a:rPr>
              <a:t>OBLIGATORIO - DECRETO </a:t>
            </a:r>
            <a:r>
              <a:rPr lang="es-AR" sz="2000" b="1">
                <a:solidFill>
                  <a:srgbClr val="00FFCC"/>
                </a:solidFill>
              </a:rPr>
              <a:t>1567/1974</a:t>
            </a:r>
          </a:p>
          <a:p>
            <a:pPr algn="l"/>
            <a:r>
              <a:rPr lang="es-AR" sz="2400" b="1">
                <a:solidFill>
                  <a:srgbClr val="00FF99"/>
                </a:solidFill>
                <a:effectLst>
                  <a:outerShdw blurRad="38100" dist="38100" dir="2700000" algn="tl">
                    <a:srgbClr val="000000">
                      <a:alpha val="43137"/>
                    </a:srgbClr>
                  </a:outerShdw>
                </a:effectLst>
              </a:rPr>
              <a:t>Art. 3 - </a:t>
            </a:r>
            <a:r>
              <a:rPr lang="es-AR" sz="2400" b="1">
                <a:solidFill>
                  <a:srgbClr val="FFFF00"/>
                </a:solidFill>
                <a:effectLst>
                  <a:outerShdw blurRad="38100" dist="38100" dir="2700000" algn="tl">
                    <a:srgbClr val="000000">
                      <a:alpha val="43137"/>
                    </a:srgbClr>
                  </a:outerShdw>
                </a:effectLst>
              </a:rPr>
              <a:t>Prestación</a:t>
            </a:r>
          </a:p>
          <a:p>
            <a:pPr algn="l"/>
            <a:r>
              <a:rPr lang="es-AR" sz="2400">
                <a:effectLst>
                  <a:outerShdw blurRad="38100" dist="38100" dir="2700000" algn="tl">
                    <a:srgbClr val="000000">
                      <a:alpha val="43137"/>
                    </a:srgbClr>
                  </a:outerShdw>
                </a:effectLst>
              </a:rPr>
              <a:t>La prestación establecida por el decreto 1567/1974 </a:t>
            </a:r>
            <a:r>
              <a:rPr lang="es-AR" sz="2400">
                <a:solidFill>
                  <a:srgbClr val="FFFF00"/>
                </a:solidFill>
                <a:effectLst>
                  <a:outerShdw blurRad="38100" dist="38100" dir="2700000" algn="tl">
                    <a:srgbClr val="000000">
                      <a:alpha val="43137"/>
                    </a:srgbClr>
                  </a:outerShdw>
                </a:effectLst>
              </a:rPr>
              <a:t>es independiente de todo otro beneficio social, seguro o indemnización de cualquier especie</a:t>
            </a:r>
            <a:r>
              <a:rPr lang="es-AR" sz="2400">
                <a:effectLst>
                  <a:outerShdw blurRad="38100" dist="38100" dir="2700000" algn="tl">
                    <a:srgbClr val="000000">
                      <a:alpha val="43137"/>
                    </a:srgbClr>
                  </a:outerShdw>
                </a:effectLst>
              </a:rPr>
              <a:t> que se fije o haya sido fijada por ley, convención colectiva de trabajo o disposiciones de la seguridad social o del trabajo</a:t>
            </a:r>
            <a:r>
              <a:rPr lang="es-AR" sz="2400" smtClean="0">
                <a:effectLst>
                  <a:outerShdw blurRad="38100" dist="38100" dir="2700000" algn="tl">
                    <a:srgbClr val="000000">
                      <a:alpha val="43137"/>
                    </a:srgbClr>
                  </a:outerShdw>
                </a:effectLst>
              </a:rPr>
              <a:t>.</a:t>
            </a:r>
          </a:p>
          <a:p>
            <a:pPr algn="l"/>
            <a:r>
              <a:rPr lang="es-AR" sz="2400" b="1" smtClean="0">
                <a:solidFill>
                  <a:srgbClr val="00FF00"/>
                </a:solidFill>
                <a:effectLst>
                  <a:outerShdw blurRad="38100" dist="38100" dir="2700000" algn="tl">
                    <a:srgbClr val="000000">
                      <a:alpha val="43137"/>
                    </a:srgbClr>
                  </a:outerShdw>
                </a:effectLst>
              </a:rPr>
              <a:t>Pluriempleo</a:t>
            </a:r>
            <a:endParaRPr lang="es-AR" sz="2400" b="1">
              <a:solidFill>
                <a:srgbClr val="00FF00"/>
              </a:solidFill>
              <a:effectLst>
                <a:outerShdw blurRad="38100" dist="38100" dir="2700000" algn="tl">
                  <a:srgbClr val="000000">
                    <a:alpha val="43137"/>
                  </a:srgbClr>
                </a:outerShdw>
              </a:effectLst>
            </a:endParaRPr>
          </a:p>
          <a:p>
            <a:pPr algn="l"/>
            <a:r>
              <a:rPr lang="es-AR" sz="2400">
                <a:effectLst>
                  <a:outerShdw blurRad="38100" dist="38100" dir="2700000" algn="tl">
                    <a:srgbClr val="000000">
                      <a:alpha val="43137"/>
                    </a:srgbClr>
                  </a:outerShdw>
                </a:effectLst>
              </a:rPr>
              <a:t>Los trabajadores </a:t>
            </a:r>
            <a:r>
              <a:rPr lang="es-AR" sz="2400" b="1">
                <a:solidFill>
                  <a:srgbClr val="FFC000"/>
                </a:solidFill>
                <a:effectLst>
                  <a:outerShdw blurRad="38100" dist="38100" dir="2700000" algn="tl">
                    <a:srgbClr val="000000">
                      <a:alpha val="43137"/>
                    </a:srgbClr>
                  </a:outerShdw>
                </a:effectLst>
              </a:rPr>
              <a:t>en relación de dependencia que presten servicios para más de un empleador</a:t>
            </a:r>
            <a:r>
              <a:rPr lang="es-AR" sz="2400">
                <a:effectLst>
                  <a:outerShdw blurRad="38100" dist="38100" dir="2700000" algn="tl">
                    <a:srgbClr val="000000">
                      <a:alpha val="43137"/>
                    </a:srgbClr>
                  </a:outerShdw>
                </a:effectLst>
              </a:rPr>
              <a:t>, solo tendrán derecho a la prestación del seguro, </a:t>
            </a:r>
            <a:r>
              <a:rPr lang="es-AR" sz="2400">
                <a:solidFill>
                  <a:srgbClr val="FFFF00"/>
                </a:solidFill>
                <a:effectLst>
                  <a:outerShdw blurRad="38100" dist="38100" dir="2700000" algn="tl">
                    <a:srgbClr val="000000">
                      <a:alpha val="43137"/>
                    </a:srgbClr>
                  </a:outerShdw>
                </a:effectLst>
              </a:rPr>
              <a:t>una sola vez</a:t>
            </a:r>
            <a:r>
              <a:rPr lang="es-AR" sz="2400">
                <a:effectLst>
                  <a:outerShdw blurRad="38100" dist="38100" dir="2700000" algn="tl">
                    <a:srgbClr val="000000">
                      <a:alpha val="43137"/>
                    </a:srgbClr>
                  </a:outerShdw>
                </a:effectLst>
              </a:rPr>
              <a:t>. La contratación del seguro queda a cargo del empleador </a:t>
            </a:r>
            <a:r>
              <a:rPr lang="es-AR" sz="2400">
                <a:solidFill>
                  <a:srgbClr val="FFFF00"/>
                </a:solidFill>
                <a:effectLst>
                  <a:outerShdw blurRad="38100" dist="38100" dir="2700000" algn="tl">
                    <a:srgbClr val="000000">
                      <a:alpha val="43137"/>
                    </a:srgbClr>
                  </a:outerShdw>
                </a:effectLst>
              </a:rPr>
              <a:t>ante el que el trabajador cumpla la mayor jornada mensual laboral</a:t>
            </a:r>
            <a:r>
              <a:rPr lang="es-AR" sz="2400">
                <a:effectLst>
                  <a:outerShdw blurRad="38100" dist="38100" dir="2700000" algn="tl">
                    <a:srgbClr val="000000">
                      <a:alpha val="43137"/>
                    </a:srgbClr>
                  </a:outerShdw>
                </a:effectLst>
              </a:rPr>
              <a:t>, y en caso de igualdad, quedará a opción del trabajador</a:t>
            </a:r>
            <a:r>
              <a:rPr lang="es-AR" sz="2400" smtClean="0">
                <a:effectLst>
                  <a:outerShdw blurRad="38100" dist="38100" dir="2700000" algn="tl">
                    <a:srgbClr val="000000">
                      <a:alpha val="43137"/>
                    </a:srgbClr>
                  </a:outerShdw>
                </a:effectLst>
              </a:rPr>
              <a:t>.</a:t>
            </a:r>
            <a:endParaRPr lang="es-AR" sz="2400" b="1">
              <a:solidFill>
                <a:srgbClr val="00FFCC"/>
              </a:solidFill>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6462243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lstStyle/>
          <a:p>
            <a:r>
              <a:rPr lang="en-US" sz="3200" smtClean="0"/>
              <a:t>SEGURO COLECTIVO DE VIDA OBLIGATORIO</a:t>
            </a:r>
            <a:endParaRPr lang="en-US" sz="3200" b="1"/>
          </a:p>
        </p:txBody>
      </p:sp>
      <p:sp>
        <p:nvSpPr>
          <p:cNvPr id="91139" name="Rectangle 3"/>
          <p:cNvSpPr>
            <a:spLocks noGrp="1" noChangeArrowheads="1"/>
          </p:cNvSpPr>
          <p:nvPr>
            <p:ph type="subTitle" idx="1"/>
          </p:nvPr>
        </p:nvSpPr>
        <p:spPr>
          <a:xfrm>
            <a:off x="381000" y="1295400"/>
            <a:ext cx="8077200" cy="4953000"/>
          </a:xfrm>
        </p:spPr>
        <p:txBody>
          <a:bodyPr>
            <a:normAutofit/>
          </a:bodyPr>
          <a:lstStyle/>
          <a:p>
            <a:pPr algn="l"/>
            <a:r>
              <a:rPr lang="es-AR" sz="2000" b="1">
                <a:solidFill>
                  <a:srgbClr val="00FFCC"/>
                </a:solidFill>
              </a:rPr>
              <a:t>REGLAMENTO DEL SEGURO COLECTIVO DE VIDA </a:t>
            </a:r>
            <a:r>
              <a:rPr lang="es-AR" sz="2000" b="1" smtClean="0">
                <a:solidFill>
                  <a:srgbClr val="00FFCC"/>
                </a:solidFill>
              </a:rPr>
              <a:t>OBLIGATORIO - DECRETO 1567/1974</a:t>
            </a:r>
          </a:p>
          <a:p>
            <a:pPr algn="l"/>
            <a:endParaRPr lang="es-AR" sz="2000" b="1">
              <a:solidFill>
                <a:srgbClr val="00FFCC"/>
              </a:solidFill>
            </a:endParaRPr>
          </a:p>
          <a:p>
            <a:pPr algn="l"/>
            <a:r>
              <a:rPr lang="es-AR" sz="2400" b="1">
                <a:solidFill>
                  <a:srgbClr val="00FF99"/>
                </a:solidFill>
                <a:effectLst>
                  <a:outerShdw blurRad="38100" dist="38100" dir="2700000" algn="tl">
                    <a:srgbClr val="000000">
                      <a:alpha val="43137"/>
                    </a:srgbClr>
                  </a:outerShdw>
                </a:effectLst>
              </a:rPr>
              <a:t>Art. 4 - </a:t>
            </a:r>
            <a:r>
              <a:rPr lang="es-AR" sz="2400" b="1">
                <a:solidFill>
                  <a:srgbClr val="FFFF00"/>
                </a:solidFill>
                <a:effectLst>
                  <a:outerShdw blurRad="38100" dist="38100" dir="2700000" algn="tl">
                    <a:srgbClr val="000000">
                      <a:alpha val="43137"/>
                    </a:srgbClr>
                  </a:outerShdw>
                </a:effectLst>
              </a:rPr>
              <a:t>Contratación del seguro</a:t>
            </a:r>
          </a:p>
          <a:p>
            <a:pPr algn="l"/>
            <a:r>
              <a:rPr lang="es-AR" sz="2400">
                <a:effectLst>
                  <a:outerShdw blurRad="38100" dist="38100" dir="2700000" algn="tl">
                    <a:srgbClr val="000000">
                      <a:alpha val="43137"/>
                    </a:srgbClr>
                  </a:outerShdw>
                </a:effectLst>
              </a:rPr>
              <a:t>Las pólizas de seguro colectivo de vida obligatorio - decreto 1567/1974, autorizadas a las entidades, serán tomadas por los empleadores </a:t>
            </a:r>
            <a:r>
              <a:rPr lang="es-AR" sz="2400">
                <a:solidFill>
                  <a:srgbClr val="FFFF00"/>
                </a:solidFill>
                <a:effectLst>
                  <a:outerShdw blurRad="38100" dist="38100" dir="2700000" algn="tl">
                    <a:srgbClr val="000000">
                      <a:alpha val="43137"/>
                    </a:srgbClr>
                  </a:outerShdw>
                </a:effectLst>
              </a:rPr>
              <a:t>en cualquier entidad aseguradora</a:t>
            </a:r>
            <a:r>
              <a:rPr lang="es-AR" sz="2400">
                <a:effectLst>
                  <a:outerShdw blurRad="38100" dist="38100" dir="2700000" algn="tl">
                    <a:srgbClr val="000000">
                      <a:alpha val="43137"/>
                    </a:srgbClr>
                  </a:outerShdw>
                </a:effectLst>
              </a:rPr>
              <a:t>, que se encuentre inscripta en </a:t>
            </a:r>
            <a:r>
              <a:rPr lang="es-AR" sz="2400">
                <a:solidFill>
                  <a:srgbClr val="FF9900"/>
                </a:solidFill>
                <a:effectLst>
                  <a:outerShdw blurRad="38100" dist="38100" dir="2700000" algn="tl">
                    <a:srgbClr val="000000">
                      <a:alpha val="43137"/>
                    </a:srgbClr>
                  </a:outerShdw>
                </a:effectLst>
              </a:rPr>
              <a:t>el Registro Especial de carácter público que lleva la Superintendencia de Seguros De La Nación (SSN).</a:t>
            </a:r>
          </a:p>
          <a:p>
            <a:pPr algn="l">
              <a:lnSpc>
                <a:spcPct val="90000"/>
              </a:lnSpc>
            </a:pPr>
            <a:endParaRPr lang="es-AR" sz="2400" b="1" smtClean="0">
              <a:solidFill>
                <a:srgbClr val="00FFCC"/>
              </a:solidFill>
              <a:effectLst>
                <a:outerShdw blurRad="38100" dist="38100" dir="2700000" algn="tl">
                  <a:srgbClr val="000000">
                    <a:alpha val="43137"/>
                  </a:srgbClr>
                </a:outerShdw>
              </a:effectLst>
            </a:endParaRPr>
          </a:p>
          <a:p>
            <a:pPr algn="l">
              <a:lnSpc>
                <a:spcPct val="90000"/>
              </a:lnSpc>
            </a:pPr>
            <a:endParaRPr lang="es-AR" sz="2400" b="1">
              <a:solidFill>
                <a:srgbClr val="00FFCC"/>
              </a:solidFill>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513173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lstStyle/>
          <a:p>
            <a:r>
              <a:rPr lang="en-US" sz="3200" smtClean="0"/>
              <a:t>SEGURO COLECTIVO DE VIDA OBLIGATORIO</a:t>
            </a:r>
            <a:endParaRPr lang="en-US" sz="3200" b="1"/>
          </a:p>
        </p:txBody>
      </p:sp>
      <p:sp>
        <p:nvSpPr>
          <p:cNvPr id="91139" name="Rectangle 3"/>
          <p:cNvSpPr>
            <a:spLocks noGrp="1" noChangeArrowheads="1"/>
          </p:cNvSpPr>
          <p:nvPr>
            <p:ph type="subTitle" idx="1"/>
          </p:nvPr>
        </p:nvSpPr>
        <p:spPr>
          <a:xfrm>
            <a:off x="381000" y="1143000"/>
            <a:ext cx="8077200" cy="5558010"/>
          </a:xfrm>
        </p:spPr>
        <p:txBody>
          <a:bodyPr>
            <a:normAutofit fontScale="92500" lnSpcReduction="20000"/>
          </a:bodyPr>
          <a:lstStyle/>
          <a:p>
            <a:pPr algn="l"/>
            <a:endParaRPr lang="es-AR" sz="2000" b="1" smtClean="0">
              <a:solidFill>
                <a:srgbClr val="00FFCC"/>
              </a:solidFill>
            </a:endParaRPr>
          </a:p>
          <a:p>
            <a:pPr algn="l"/>
            <a:r>
              <a:rPr lang="es-AR" sz="2000" b="1" smtClean="0">
                <a:solidFill>
                  <a:srgbClr val="00FFCC"/>
                </a:solidFill>
              </a:rPr>
              <a:t>REGLAMENTO </a:t>
            </a:r>
            <a:r>
              <a:rPr lang="es-AR" sz="2000" b="1">
                <a:solidFill>
                  <a:srgbClr val="00FFCC"/>
                </a:solidFill>
              </a:rPr>
              <a:t>DEL SEGURO COLECTIVO DE VIDA </a:t>
            </a:r>
            <a:r>
              <a:rPr lang="es-AR" sz="2000" b="1" smtClean="0">
                <a:solidFill>
                  <a:srgbClr val="00FFCC"/>
                </a:solidFill>
              </a:rPr>
              <a:t>OBLIGATORIO - DECRETO </a:t>
            </a:r>
            <a:r>
              <a:rPr lang="es-AR" sz="2000" b="1">
                <a:solidFill>
                  <a:srgbClr val="00FFCC"/>
                </a:solidFill>
              </a:rPr>
              <a:t>1567/1974</a:t>
            </a:r>
          </a:p>
          <a:p>
            <a:pPr algn="l"/>
            <a:r>
              <a:rPr lang="es-AR" sz="2400" b="1">
                <a:solidFill>
                  <a:srgbClr val="00FF99"/>
                </a:solidFill>
                <a:effectLst>
                  <a:outerShdw blurRad="38100" dist="38100" dir="2700000" algn="tl">
                    <a:srgbClr val="000000">
                      <a:alpha val="43137"/>
                    </a:srgbClr>
                  </a:outerShdw>
                </a:effectLst>
              </a:rPr>
              <a:t>Art. 5 - </a:t>
            </a:r>
            <a:r>
              <a:rPr lang="es-AR" sz="2400">
                <a:solidFill>
                  <a:srgbClr val="FFFF00"/>
                </a:solidFill>
                <a:effectLst>
                  <a:outerShdw blurRad="38100" dist="38100" dir="2700000" algn="tl">
                    <a:srgbClr val="000000">
                      <a:alpha val="43137"/>
                    </a:srgbClr>
                  </a:outerShdw>
                </a:effectLst>
              </a:rPr>
              <a:t>Prima - suma asegurada - variación de capital asegurado - ajuste de primas</a:t>
            </a:r>
          </a:p>
          <a:p>
            <a:pPr algn="l"/>
            <a:endParaRPr lang="es-AR" sz="2400" b="1" smtClean="0">
              <a:solidFill>
                <a:srgbClr val="FF9900"/>
              </a:solidFill>
              <a:effectLst>
                <a:outerShdw blurRad="38100" dist="38100" dir="2700000" algn="tl">
                  <a:srgbClr val="000000">
                    <a:alpha val="43137"/>
                  </a:srgbClr>
                </a:outerShdw>
              </a:effectLst>
            </a:endParaRPr>
          </a:p>
          <a:p>
            <a:pPr algn="l"/>
            <a:r>
              <a:rPr lang="es-AR" sz="2400" b="1" smtClean="0">
                <a:solidFill>
                  <a:srgbClr val="FF9900"/>
                </a:solidFill>
                <a:effectLst>
                  <a:outerShdw blurRad="38100" dist="38100" dir="2700000" algn="tl">
                    <a:srgbClr val="000000">
                      <a:alpha val="43137"/>
                    </a:srgbClr>
                  </a:outerShdw>
                </a:effectLst>
              </a:rPr>
              <a:t>El </a:t>
            </a:r>
            <a:r>
              <a:rPr lang="es-AR" sz="2400" b="1">
                <a:solidFill>
                  <a:srgbClr val="FF9900"/>
                </a:solidFill>
                <a:effectLst>
                  <a:outerShdw blurRad="38100" dist="38100" dir="2700000" algn="tl">
                    <a:srgbClr val="000000">
                      <a:alpha val="43137"/>
                    </a:srgbClr>
                  </a:outerShdw>
                </a:effectLst>
              </a:rPr>
              <a:t>costo del seguro estará a cargo del empleador.</a:t>
            </a:r>
          </a:p>
          <a:p>
            <a:pPr algn="l"/>
            <a:r>
              <a:rPr lang="es-AR" sz="2400">
                <a:effectLst>
                  <a:outerShdw blurRad="38100" dist="38100" dir="2700000" algn="tl">
                    <a:srgbClr val="000000">
                      <a:alpha val="43137"/>
                    </a:srgbClr>
                  </a:outerShdw>
                </a:effectLst>
              </a:rPr>
              <a:t>La suma asegurada, las primas y los conceptos que de ellos se derivan, deben expresarse en moneda de curso legal.</a:t>
            </a:r>
          </a:p>
          <a:p>
            <a:pPr algn="l"/>
            <a:r>
              <a:rPr lang="es-AR" sz="2400" b="1">
                <a:solidFill>
                  <a:srgbClr val="00FF00"/>
                </a:solidFill>
                <a:effectLst>
                  <a:outerShdw blurRad="38100" dist="38100" dir="2700000" algn="tl">
                    <a:srgbClr val="000000">
                      <a:alpha val="43137"/>
                    </a:srgbClr>
                  </a:outerShdw>
                </a:effectLst>
              </a:rPr>
              <a:t>Prima</a:t>
            </a:r>
          </a:p>
          <a:p>
            <a:pPr algn="l"/>
            <a:r>
              <a:rPr lang="es-AR" sz="2400">
                <a:effectLst>
                  <a:outerShdw blurRad="38100" dist="38100" dir="2700000" algn="tl">
                    <a:srgbClr val="000000">
                      <a:alpha val="43137"/>
                    </a:srgbClr>
                  </a:outerShdw>
                </a:effectLst>
              </a:rPr>
              <a:t>La prima se fija en pesos doscientos cinco milésimos </a:t>
            </a:r>
            <a:r>
              <a:rPr lang="es-AR" sz="2400" b="1">
                <a:solidFill>
                  <a:srgbClr val="FFFF00"/>
                </a:solidFill>
                <a:effectLst>
                  <a:outerShdw blurRad="38100" dist="38100" dir="2700000" algn="tl">
                    <a:srgbClr val="000000">
                      <a:alpha val="43137"/>
                    </a:srgbClr>
                  </a:outerShdw>
                </a:effectLst>
              </a:rPr>
              <a:t>($ 0,205) mensuales por cada pesos mil ($ 1.000).</a:t>
            </a:r>
          </a:p>
          <a:p>
            <a:pPr algn="l"/>
            <a:r>
              <a:rPr lang="es-AR" sz="2400" b="1">
                <a:solidFill>
                  <a:srgbClr val="00FF00"/>
                </a:solidFill>
                <a:effectLst>
                  <a:outerShdw blurRad="38100" dist="38100" dir="2700000" algn="tl">
                    <a:srgbClr val="000000">
                      <a:alpha val="43137"/>
                    </a:srgbClr>
                  </a:outerShdw>
                </a:effectLst>
              </a:rPr>
              <a:t>Suma asegurada</a:t>
            </a:r>
          </a:p>
          <a:p>
            <a:pPr algn="l"/>
            <a:r>
              <a:rPr lang="es-AR" sz="2400">
                <a:effectLst>
                  <a:outerShdw blurRad="38100" dist="38100" dir="2700000" algn="tl">
                    <a:srgbClr val="000000">
                      <a:alpha val="43137"/>
                    </a:srgbClr>
                  </a:outerShdw>
                </a:effectLst>
              </a:rPr>
              <a:t>La suma asegurada será equivalente a </a:t>
            </a:r>
            <a:r>
              <a:rPr lang="es-AR" sz="2400" b="1">
                <a:solidFill>
                  <a:srgbClr val="FFFF00"/>
                </a:solidFill>
                <a:effectLst>
                  <a:outerShdw blurRad="38100" dist="38100" dir="2700000" algn="tl">
                    <a:srgbClr val="000000">
                      <a:alpha val="43137"/>
                    </a:srgbClr>
                  </a:outerShdw>
                </a:effectLst>
              </a:rPr>
              <a:t>5,5 salarios mínimos vitales y móviles, </a:t>
            </a:r>
            <a:r>
              <a:rPr lang="es-AR" sz="2400">
                <a:effectLst>
                  <a:outerShdw blurRad="38100" dist="38100" dir="2700000" algn="tl">
                    <a:srgbClr val="000000">
                      <a:alpha val="43137"/>
                    </a:srgbClr>
                  </a:outerShdw>
                </a:effectLst>
              </a:rPr>
              <a:t>la cual será comunicada anualmente por la SSN con la suficiente antelación a fin de proceder a los ajustes necesarios.</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8079060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lstStyle/>
          <a:p>
            <a:r>
              <a:rPr lang="en-US" sz="3200" smtClean="0"/>
              <a:t>SEGURO COLECTIVO DE VIDA OBLIGATORIO</a:t>
            </a:r>
            <a:endParaRPr lang="en-US" sz="3200" b="1"/>
          </a:p>
        </p:txBody>
      </p:sp>
      <p:sp>
        <p:nvSpPr>
          <p:cNvPr id="91139" name="Rectangle 3"/>
          <p:cNvSpPr>
            <a:spLocks noGrp="1" noChangeArrowheads="1"/>
          </p:cNvSpPr>
          <p:nvPr>
            <p:ph type="subTitle" idx="1"/>
          </p:nvPr>
        </p:nvSpPr>
        <p:spPr>
          <a:xfrm>
            <a:off x="381000" y="1295400"/>
            <a:ext cx="8077200" cy="4953000"/>
          </a:xfrm>
        </p:spPr>
        <p:txBody>
          <a:bodyPr>
            <a:normAutofit/>
          </a:bodyPr>
          <a:lstStyle/>
          <a:p>
            <a:pPr algn="l"/>
            <a:r>
              <a:rPr lang="es-AR" sz="2000" b="1">
                <a:solidFill>
                  <a:srgbClr val="00FFCC"/>
                </a:solidFill>
              </a:rPr>
              <a:t>REGLAMENTO DEL SEGURO COLECTIVO DE VIDA </a:t>
            </a:r>
            <a:r>
              <a:rPr lang="es-AR" sz="2000" b="1" smtClean="0">
                <a:solidFill>
                  <a:srgbClr val="00FFCC"/>
                </a:solidFill>
              </a:rPr>
              <a:t>OBLIGATORIO - DECRETO </a:t>
            </a:r>
            <a:r>
              <a:rPr lang="es-AR" sz="2000" b="1">
                <a:solidFill>
                  <a:srgbClr val="00FFCC"/>
                </a:solidFill>
              </a:rPr>
              <a:t>1567/1974</a:t>
            </a:r>
          </a:p>
          <a:p>
            <a:pPr algn="l"/>
            <a:r>
              <a:rPr lang="es-AR" sz="2000" b="1">
                <a:solidFill>
                  <a:srgbClr val="00FF99"/>
                </a:solidFill>
                <a:effectLst>
                  <a:outerShdw blurRad="38100" dist="38100" dir="2700000" algn="tl">
                    <a:srgbClr val="000000">
                      <a:alpha val="43137"/>
                    </a:srgbClr>
                  </a:outerShdw>
                </a:effectLst>
              </a:rPr>
              <a:t>Art. 7 - </a:t>
            </a:r>
            <a:r>
              <a:rPr lang="es-AR" sz="2000">
                <a:solidFill>
                  <a:srgbClr val="FFFF00"/>
                </a:solidFill>
                <a:effectLst>
                  <a:outerShdw blurRad="38100" dist="38100" dir="2700000" algn="tl">
                    <a:srgbClr val="000000">
                      <a:alpha val="43137"/>
                    </a:srgbClr>
                  </a:outerShdw>
                </a:effectLst>
              </a:rPr>
              <a:t>Solicitud del seguro - emisión de la póliza - nómina del personal asegurado</a:t>
            </a:r>
          </a:p>
          <a:p>
            <a:pPr algn="l"/>
            <a:r>
              <a:rPr lang="es-AR" sz="2000" b="1">
                <a:solidFill>
                  <a:srgbClr val="00FF00"/>
                </a:solidFill>
                <a:effectLst>
                  <a:outerShdw blurRad="38100" dist="38100" dir="2700000" algn="tl">
                    <a:srgbClr val="000000">
                      <a:alpha val="43137"/>
                    </a:srgbClr>
                  </a:outerShdw>
                </a:effectLst>
              </a:rPr>
              <a:t>Solicitud del seguro</a:t>
            </a:r>
          </a:p>
          <a:p>
            <a:pPr algn="l"/>
            <a:r>
              <a:rPr lang="es-AR" sz="2000">
                <a:effectLst>
                  <a:outerShdw blurRad="38100" dist="38100" dir="2700000" algn="tl">
                    <a:srgbClr val="000000">
                      <a:alpha val="43137"/>
                    </a:srgbClr>
                  </a:outerShdw>
                </a:effectLst>
              </a:rPr>
              <a:t>Las solicitudes de seguro que formulen los tomadores serán acompañadas de manera indefectible con</a:t>
            </a:r>
            <a:r>
              <a:rPr lang="es-AR" sz="2000" smtClean="0">
                <a:effectLst>
                  <a:outerShdw blurRad="38100" dist="38100" dir="2700000" algn="tl">
                    <a:srgbClr val="000000">
                      <a:alpha val="43137"/>
                    </a:srgbClr>
                  </a:outerShdw>
                </a:effectLst>
              </a:rPr>
              <a:t>:</a:t>
            </a:r>
          </a:p>
          <a:p>
            <a:pPr algn="l"/>
            <a:endParaRPr lang="es-AR" sz="2000">
              <a:effectLst>
                <a:outerShdw blurRad="38100" dist="38100" dir="2700000" algn="tl">
                  <a:srgbClr val="000000">
                    <a:alpha val="43137"/>
                  </a:srgbClr>
                </a:outerShdw>
              </a:effectLst>
            </a:endParaRPr>
          </a:p>
          <a:p>
            <a:pPr algn="l"/>
            <a:r>
              <a:rPr lang="es-AR" sz="2000">
                <a:solidFill>
                  <a:srgbClr val="FFFF00"/>
                </a:solidFill>
                <a:effectLst>
                  <a:outerShdw blurRad="38100" dist="38100" dir="2700000" algn="tl">
                    <a:srgbClr val="000000">
                      <a:alpha val="43137"/>
                    </a:srgbClr>
                  </a:outerShdw>
                </a:effectLst>
              </a:rPr>
              <a:t>a) Copia de la última nómina del personal </a:t>
            </a:r>
            <a:r>
              <a:rPr lang="es-AR" sz="2000">
                <a:effectLst>
                  <a:outerShdw blurRad="38100" dist="38100" dir="2700000" algn="tl">
                    <a:srgbClr val="000000">
                      <a:alpha val="43137"/>
                    </a:srgbClr>
                  </a:outerShdw>
                </a:effectLst>
              </a:rPr>
              <a:t>empleado declarada al Sistema Único de la Seguridad Social (SUSS) o en su reemplazo el Listado de las Relaciones Laborales Activas del Sistema “Mi Simplificación”, ambos a cargo de la Administración Federal de Ingresos Públicos (AFIP</a:t>
            </a:r>
            <a:r>
              <a:rPr lang="es-AR" sz="2000" smtClean="0">
                <a:effectLst>
                  <a:outerShdw blurRad="38100" dist="38100" dir="2700000" algn="tl">
                    <a:srgbClr val="000000">
                      <a:alpha val="43137"/>
                    </a:srgbClr>
                  </a:outerShdw>
                </a:effectLst>
              </a:rPr>
              <a:t>);</a:t>
            </a:r>
            <a:endParaRPr lang="es-AR" sz="200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40621038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lstStyle/>
          <a:p>
            <a:r>
              <a:rPr lang="en-US" sz="3200" smtClean="0"/>
              <a:t>SEGURO COLECTIVO DE VIDA OBLIGATORIO</a:t>
            </a:r>
            <a:endParaRPr lang="en-US" sz="3200" b="1"/>
          </a:p>
        </p:txBody>
      </p:sp>
      <p:sp>
        <p:nvSpPr>
          <p:cNvPr id="91139" name="Rectangle 3"/>
          <p:cNvSpPr>
            <a:spLocks noGrp="1" noChangeArrowheads="1"/>
          </p:cNvSpPr>
          <p:nvPr>
            <p:ph type="subTitle" idx="1"/>
          </p:nvPr>
        </p:nvSpPr>
        <p:spPr>
          <a:xfrm>
            <a:off x="381000" y="1295400"/>
            <a:ext cx="8077200" cy="5205878"/>
          </a:xfrm>
        </p:spPr>
        <p:txBody>
          <a:bodyPr>
            <a:normAutofit/>
          </a:bodyPr>
          <a:lstStyle/>
          <a:p>
            <a:pPr algn="l"/>
            <a:r>
              <a:rPr lang="es-AR" sz="2000" b="1">
                <a:solidFill>
                  <a:srgbClr val="00FFCC"/>
                </a:solidFill>
              </a:rPr>
              <a:t>REGLAMENTO DEL SEGURO COLECTIVO DE VIDA </a:t>
            </a:r>
            <a:r>
              <a:rPr lang="es-AR" sz="2000" b="1" smtClean="0">
                <a:solidFill>
                  <a:srgbClr val="00FFCC"/>
                </a:solidFill>
              </a:rPr>
              <a:t>OBLIGATORIO - DECRETO </a:t>
            </a:r>
            <a:r>
              <a:rPr lang="es-AR" sz="2000" b="1">
                <a:solidFill>
                  <a:srgbClr val="00FFCC"/>
                </a:solidFill>
              </a:rPr>
              <a:t>1567/1974</a:t>
            </a:r>
          </a:p>
          <a:p>
            <a:pPr algn="l"/>
            <a:endParaRPr lang="es-AR" sz="2000" smtClean="0"/>
          </a:p>
          <a:p>
            <a:pPr algn="l"/>
            <a:r>
              <a:rPr lang="es-AR" sz="2000" smtClean="0">
                <a:solidFill>
                  <a:srgbClr val="FFFF00"/>
                </a:solidFill>
                <a:effectLst>
                  <a:outerShdw blurRad="38100" dist="38100" dir="2700000" algn="tl">
                    <a:srgbClr val="000000">
                      <a:alpha val="43137"/>
                    </a:srgbClr>
                  </a:outerShdw>
                </a:effectLst>
              </a:rPr>
              <a:t>b</a:t>
            </a:r>
            <a:r>
              <a:rPr lang="es-AR" sz="2000">
                <a:solidFill>
                  <a:srgbClr val="FFFF00"/>
                </a:solidFill>
                <a:effectLst>
                  <a:outerShdw blurRad="38100" dist="38100" dir="2700000" algn="tl">
                    <a:srgbClr val="000000">
                      <a:alpha val="43137"/>
                    </a:srgbClr>
                  </a:outerShdw>
                </a:effectLst>
              </a:rPr>
              <a:t>) Constancia de baja de la cobertura correspondiente al período anterior</a:t>
            </a:r>
            <a:r>
              <a:rPr lang="es-AR" sz="2000">
                <a:effectLst>
                  <a:outerShdw blurRad="38100" dist="38100" dir="2700000" algn="tl">
                    <a:srgbClr val="000000">
                      <a:alpha val="43137"/>
                    </a:srgbClr>
                  </a:outerShdw>
                </a:effectLst>
              </a:rPr>
              <a:t>, emitida por la aseguradora desde el sistema Kausay en caso de corresponder, a fin de evitar que un mismo empleador posea más de una póliza vigente para un mismo período. A partir del momento de inicio de la cobertura queda incluido en la misma todo el personal en relación de dependencia declarado al SUSS o el que figure en el Listado de las Relaciones Laborales Activas del Sistema “Mi Simplificación”.</a:t>
            </a:r>
          </a:p>
          <a:p>
            <a:pPr algn="l"/>
            <a:r>
              <a:rPr lang="es-AR" sz="2000">
                <a:effectLst>
                  <a:outerShdw blurRad="38100" dist="38100" dir="2700000" algn="tl">
                    <a:srgbClr val="000000">
                      <a:alpha val="43137"/>
                    </a:srgbClr>
                  </a:outerShdw>
                </a:effectLst>
              </a:rPr>
              <a:t>Cuando el tomador empleador - contratante no estuviere incluido en el Sistema Único de la Seguridad Social será su obligación comunicar a la aseguradora al momento de presentar la solicitud de seguro, el número de CUIL (Clave Única de Identificación Laboral) del personal asegurado y en caso de menores, el número de la cuenta de la caja de ahorro especial, y mantener esta nómina actualizada con las altas y bajas producidas.</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0494755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lstStyle/>
          <a:p>
            <a:r>
              <a:rPr lang="en-US" sz="3200" smtClean="0"/>
              <a:t>ACUERDO CCT 130/1975. ABRIL 2016</a:t>
            </a:r>
            <a:endParaRPr lang="en-US" sz="3200" b="1"/>
          </a:p>
        </p:txBody>
      </p:sp>
      <p:sp>
        <p:nvSpPr>
          <p:cNvPr id="91139" name="Rectangle 3"/>
          <p:cNvSpPr>
            <a:spLocks noGrp="1" noChangeArrowheads="1"/>
          </p:cNvSpPr>
          <p:nvPr>
            <p:ph type="subTitle" idx="1"/>
          </p:nvPr>
        </p:nvSpPr>
        <p:spPr>
          <a:xfrm>
            <a:off x="685800" y="1371600"/>
            <a:ext cx="7772400" cy="4876800"/>
          </a:xfrm>
        </p:spPr>
        <p:txBody>
          <a:bodyPr>
            <a:normAutofit lnSpcReduction="10000"/>
          </a:bodyPr>
          <a:lstStyle/>
          <a:p>
            <a:pPr algn="l">
              <a:lnSpc>
                <a:spcPct val="90000"/>
              </a:lnSpc>
            </a:pPr>
            <a:r>
              <a:rPr lang="es-AR" sz="1800" b="1" smtClean="0">
                <a:solidFill>
                  <a:srgbClr val="FFFF00"/>
                </a:solidFill>
                <a:effectLst>
                  <a:outerShdw blurRad="38100" dist="38100" dir="2700000" algn="tl">
                    <a:srgbClr val="000000">
                      <a:alpha val="43137"/>
                    </a:srgbClr>
                  </a:outerShdw>
                </a:effectLst>
              </a:rPr>
              <a:t>EMPLEADOS  DE COMERCIO – ACUERDO ABRIL 2016 - </a:t>
            </a:r>
            <a:r>
              <a:rPr lang="es-AR" sz="1800" b="1" smtClean="0">
                <a:solidFill>
                  <a:srgbClr val="00FF00"/>
                </a:solidFill>
                <a:effectLst>
                  <a:outerShdw blurRad="38100" dist="38100" dir="2700000" algn="tl">
                    <a:srgbClr val="000000">
                      <a:alpha val="43137"/>
                    </a:srgbClr>
                  </a:outerShdw>
                </a:effectLst>
              </a:rPr>
              <a:t>R (ST) 62/2016</a:t>
            </a:r>
            <a:endParaRPr lang="es-AR" sz="1800" b="1" dirty="0" smtClean="0">
              <a:solidFill>
                <a:srgbClr val="00FF00"/>
              </a:solidFill>
              <a:effectLst>
                <a:outerShdw blurRad="38100" dist="38100" dir="2700000" algn="tl">
                  <a:srgbClr val="000000">
                    <a:alpha val="43137"/>
                  </a:srgbClr>
                </a:outerShdw>
              </a:effectLst>
            </a:endParaRPr>
          </a:p>
          <a:p>
            <a:pPr algn="l">
              <a:buFontTx/>
              <a:buNone/>
            </a:pPr>
            <a:r>
              <a:rPr lang="es-AR" sz="1800" b="1" smtClean="0">
                <a:solidFill>
                  <a:srgbClr val="00FFCC"/>
                </a:solidFill>
                <a:effectLst>
                  <a:outerShdw blurRad="38100" dist="38100" dir="2700000" algn="tl">
                    <a:srgbClr val="000000">
                      <a:alpha val="43137"/>
                    </a:srgbClr>
                  </a:outerShdw>
                </a:effectLst>
              </a:rPr>
              <a:t>INCREMENTO REMUNERATORIO</a:t>
            </a:r>
          </a:p>
          <a:p>
            <a:pPr algn="l">
              <a:buFontTx/>
              <a:buNone/>
            </a:pPr>
            <a:endParaRPr lang="es-AR" sz="1800" b="1" dirty="0">
              <a:solidFill>
                <a:srgbClr val="FFFF00"/>
              </a:solidFill>
              <a:effectLst>
                <a:outerShdw blurRad="38100" dist="38100" dir="2700000" algn="tl">
                  <a:srgbClr val="000000">
                    <a:alpha val="43137"/>
                  </a:srgbClr>
                </a:outerShdw>
              </a:effectLst>
            </a:endParaRPr>
          </a:p>
          <a:p>
            <a:pPr algn="l"/>
            <a:r>
              <a:rPr lang="es-AR" sz="2200">
                <a:effectLst>
                  <a:outerShdw blurRad="38100" dist="38100" dir="2700000" algn="tl">
                    <a:srgbClr val="000000">
                      <a:alpha val="43137"/>
                    </a:srgbClr>
                  </a:outerShdw>
                </a:effectLst>
              </a:rPr>
              <a:t>Las partes pactan incrementar:</a:t>
            </a:r>
          </a:p>
          <a:p>
            <a:pPr algn="l"/>
            <a:r>
              <a:rPr lang="es-AR" sz="2200" b="1">
                <a:solidFill>
                  <a:srgbClr val="FFFF00"/>
                </a:solidFill>
                <a:effectLst>
                  <a:outerShdw blurRad="38100" dist="38100" dir="2700000" algn="tl">
                    <a:srgbClr val="000000">
                      <a:alpha val="43137"/>
                    </a:srgbClr>
                  </a:outerShdw>
                </a:effectLst>
              </a:rPr>
              <a:t>a) A partir de abril de 2016, </a:t>
            </a:r>
            <a:r>
              <a:rPr lang="es-AR" sz="2200" smtClean="0">
                <a:effectLst>
                  <a:outerShdw blurRad="38100" dist="38100" dir="2700000" algn="tl">
                    <a:srgbClr val="000000">
                      <a:alpha val="43137"/>
                    </a:srgbClr>
                  </a:outerShdw>
                </a:effectLst>
              </a:rPr>
              <a:t>en un </a:t>
            </a:r>
            <a:r>
              <a:rPr lang="es-AR" sz="2200">
                <a:effectLst>
                  <a:outerShdw blurRad="38100" dist="38100" dir="2700000" algn="tl">
                    <a:srgbClr val="000000">
                      <a:alpha val="43137"/>
                    </a:srgbClr>
                  </a:outerShdw>
                </a:effectLst>
              </a:rPr>
              <a:t>20% sobre las escalas vigentes de las remuneraciones básicas del CCT 130/1975, y que serán de aplicación a todas las empresas y/o establecimientos y a todos los trabajadores comprendidos en el mismo, a </a:t>
            </a:r>
            <a:r>
              <a:rPr lang="es-AR" sz="2200">
                <a:solidFill>
                  <a:srgbClr val="00FF99"/>
                </a:solidFill>
                <a:effectLst>
                  <a:outerShdw blurRad="38100" dist="38100" dir="2700000" algn="tl">
                    <a:srgbClr val="000000">
                      <a:alpha val="43137"/>
                    </a:srgbClr>
                  </a:outerShdw>
                </a:effectLst>
              </a:rPr>
              <a:t>cuyo efecto se tomará como base de cálculo para la aplicación de dicho incremento, la suma resultante de la escala salarial de básicos convencionales correspondiente para cada categoría, en el valor expresado para el mes de noviembre de 2015</a:t>
            </a:r>
            <a:r>
              <a:rPr lang="es-AR" sz="2200">
                <a:effectLst>
                  <a:outerShdw blurRad="38100" dist="38100" dir="2700000" algn="tl">
                    <a:srgbClr val="000000">
                      <a:alpha val="43137"/>
                    </a:srgbClr>
                  </a:outerShdw>
                </a:effectLst>
              </a:rPr>
              <a:t>, en razón de encontrarse a dicha fecha íntegramente conformado el salario con arreglo al Acuerdo celebrado en abril de 2015.</a:t>
            </a:r>
          </a:p>
          <a:p>
            <a:pPr algn="l">
              <a:buFontTx/>
              <a:buNone/>
            </a:pPr>
            <a:r>
              <a:rPr lang="es-AR" sz="1600" smtClean="0"/>
              <a:t> </a:t>
            </a:r>
            <a:endParaRPr lang="es-AR" sz="1600" b="1" u="sng"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1565170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lstStyle/>
          <a:p>
            <a:r>
              <a:rPr lang="en-US" sz="3200" smtClean="0"/>
              <a:t>SEGURO COLECTIVO DE VIDA OBLIGATORIO</a:t>
            </a:r>
            <a:endParaRPr lang="en-US" sz="3200" b="1"/>
          </a:p>
        </p:txBody>
      </p:sp>
      <p:sp>
        <p:nvSpPr>
          <p:cNvPr id="91139" name="Rectangle 3"/>
          <p:cNvSpPr>
            <a:spLocks noGrp="1" noChangeArrowheads="1"/>
          </p:cNvSpPr>
          <p:nvPr>
            <p:ph type="subTitle" idx="1"/>
          </p:nvPr>
        </p:nvSpPr>
        <p:spPr>
          <a:xfrm>
            <a:off x="381000" y="1295400"/>
            <a:ext cx="8077200" cy="4953000"/>
          </a:xfrm>
        </p:spPr>
        <p:txBody>
          <a:bodyPr>
            <a:normAutofit lnSpcReduction="10000"/>
          </a:bodyPr>
          <a:lstStyle/>
          <a:p>
            <a:pPr algn="l"/>
            <a:r>
              <a:rPr lang="es-AR" sz="2000" b="1">
                <a:solidFill>
                  <a:srgbClr val="00FFCC"/>
                </a:solidFill>
              </a:rPr>
              <a:t>REGLAMENTO DEL SEGURO COLECTIVO DE VIDA </a:t>
            </a:r>
            <a:r>
              <a:rPr lang="es-AR" sz="2000" b="1" smtClean="0">
                <a:solidFill>
                  <a:srgbClr val="00FFCC"/>
                </a:solidFill>
              </a:rPr>
              <a:t>OBLIGATORIO - DECRETO </a:t>
            </a:r>
            <a:r>
              <a:rPr lang="es-AR" sz="2000" b="1">
                <a:solidFill>
                  <a:srgbClr val="00FFCC"/>
                </a:solidFill>
              </a:rPr>
              <a:t>1567/1974</a:t>
            </a:r>
          </a:p>
          <a:p>
            <a:pPr algn="l"/>
            <a:r>
              <a:rPr lang="es-AR" sz="2000" b="1">
                <a:solidFill>
                  <a:srgbClr val="00FF00"/>
                </a:solidFill>
                <a:effectLst>
                  <a:outerShdw blurRad="38100" dist="38100" dir="2700000" algn="tl">
                    <a:srgbClr val="000000">
                      <a:alpha val="43137"/>
                    </a:srgbClr>
                  </a:outerShdw>
                </a:effectLst>
              </a:rPr>
              <a:t>Emisión y entrega de póliza - fecha de inicio de vigencia</a:t>
            </a:r>
          </a:p>
          <a:p>
            <a:pPr algn="l"/>
            <a:r>
              <a:rPr lang="es-AR" sz="2000">
                <a:effectLst>
                  <a:outerShdw blurRad="38100" dist="38100" dir="2700000" algn="tl">
                    <a:srgbClr val="000000">
                      <a:alpha val="43137"/>
                    </a:srgbClr>
                  </a:outerShdw>
                </a:effectLst>
              </a:rPr>
              <a:t>Las aseguradoras emitirán las pólizas en donde la fecha de inicio de vigencia sea coincidente con el </a:t>
            </a:r>
            <a:r>
              <a:rPr lang="es-AR" sz="2000">
                <a:solidFill>
                  <a:srgbClr val="FFFF00"/>
                </a:solidFill>
                <a:effectLst>
                  <a:outerShdw blurRad="38100" dist="38100" dir="2700000" algn="tl">
                    <a:srgbClr val="000000">
                      <a:alpha val="43137"/>
                    </a:srgbClr>
                  </a:outerShdw>
                </a:effectLst>
              </a:rPr>
              <a:t>primer día del mes calendario. </a:t>
            </a:r>
            <a:r>
              <a:rPr lang="es-AR" sz="2000">
                <a:effectLst>
                  <a:outerShdw blurRad="38100" dist="38100" dir="2700000" algn="tl">
                    <a:srgbClr val="000000">
                      <a:alpha val="43137"/>
                    </a:srgbClr>
                  </a:outerShdw>
                </a:effectLst>
              </a:rPr>
              <a:t>Esto también es aplicable a </a:t>
            </a:r>
            <a:r>
              <a:rPr lang="es-AR" sz="2000">
                <a:solidFill>
                  <a:srgbClr val="FFFF00"/>
                </a:solidFill>
                <a:effectLst>
                  <a:outerShdw blurRad="38100" dist="38100" dir="2700000" algn="tl">
                    <a:srgbClr val="000000">
                      <a:alpha val="43137"/>
                    </a:srgbClr>
                  </a:outerShdw>
                </a:effectLst>
              </a:rPr>
              <a:t>las renovaciones.</a:t>
            </a:r>
          </a:p>
          <a:p>
            <a:pPr algn="l"/>
            <a:r>
              <a:rPr lang="es-AR" sz="2000">
                <a:effectLst>
                  <a:outerShdw blurRad="38100" dist="38100" dir="2700000" algn="tl">
                    <a:srgbClr val="000000">
                      <a:alpha val="43137"/>
                    </a:srgbClr>
                  </a:outerShdw>
                </a:effectLst>
              </a:rPr>
              <a:t>Las entidades aseguradoras </a:t>
            </a:r>
            <a:r>
              <a:rPr lang="es-AR" sz="2000" b="1">
                <a:solidFill>
                  <a:srgbClr val="FFC000"/>
                </a:solidFill>
                <a:effectLst>
                  <a:outerShdw blurRad="38100" dist="38100" dir="2700000" algn="tl">
                    <a:srgbClr val="000000">
                      <a:alpha val="43137"/>
                    </a:srgbClr>
                  </a:outerShdw>
                </a:effectLst>
              </a:rPr>
              <a:t>deberán entregar la póliza al tomador por un medio que permita comprobar su recepción dentro de los quince (15) días de celebrado el contrato.</a:t>
            </a:r>
          </a:p>
          <a:p>
            <a:pPr algn="l"/>
            <a:r>
              <a:rPr lang="es-AR" sz="2000">
                <a:effectLst>
                  <a:outerShdw blurRad="38100" dist="38100" dir="2700000" algn="tl">
                    <a:srgbClr val="000000">
                      <a:alpha val="43137"/>
                    </a:srgbClr>
                  </a:outerShdw>
                </a:effectLst>
              </a:rPr>
              <a:t>Dicha póliza </a:t>
            </a:r>
            <a:r>
              <a:rPr lang="es-AR" sz="2000">
                <a:solidFill>
                  <a:srgbClr val="FFFF00"/>
                </a:solidFill>
                <a:effectLst>
                  <a:outerShdw blurRad="38100" dist="38100" dir="2700000" algn="tl">
                    <a:srgbClr val="000000">
                      <a:alpha val="43137"/>
                    </a:srgbClr>
                  </a:outerShdw>
                </a:effectLst>
              </a:rPr>
              <a:t>deberá emitirse anualmente. </a:t>
            </a:r>
            <a:r>
              <a:rPr lang="es-AR" sz="2000">
                <a:effectLst>
                  <a:outerShdw blurRad="38100" dist="38100" dir="2700000" algn="tl">
                    <a:srgbClr val="000000">
                      <a:alpha val="43137"/>
                    </a:srgbClr>
                  </a:outerShdw>
                </a:effectLst>
              </a:rPr>
              <a:t>Consignará en su frente superior el texto “Seguro Colectivo de Vida Obligatorio - Decreto N° 1567/74” y contendrá el número de registro y su fecha de emisión, el nombre, domicilio y demás datos personales del tomador, capital asegurado, prima vigente al inicio de la cobertura, plazo y condiciones de pago y riesgo cubierto, como así también, la Clave Única de Identificación de Contratos (CUIC</a:t>
            </a:r>
            <a:r>
              <a:rPr lang="es-AR" sz="2000" smtClean="0">
                <a:effectLst>
                  <a:outerShdw blurRad="38100" dist="38100" dir="2700000" algn="tl">
                    <a:srgbClr val="000000">
                      <a:alpha val="43137"/>
                    </a:srgbClr>
                  </a:outerShdw>
                </a:effectLst>
              </a:rPr>
              <a:t>).</a:t>
            </a:r>
            <a:endParaRPr lang="es-AR" sz="200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1398495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lstStyle/>
          <a:p>
            <a:r>
              <a:rPr lang="en-US" sz="3200" smtClean="0"/>
              <a:t>SEGURO COLECTIVO DE VIDA OBLIGATORIO</a:t>
            </a:r>
            <a:endParaRPr lang="en-US" sz="3200" b="1"/>
          </a:p>
        </p:txBody>
      </p:sp>
      <p:sp>
        <p:nvSpPr>
          <p:cNvPr id="91139" name="Rectangle 3"/>
          <p:cNvSpPr>
            <a:spLocks noGrp="1" noChangeArrowheads="1"/>
          </p:cNvSpPr>
          <p:nvPr>
            <p:ph type="subTitle" idx="1"/>
          </p:nvPr>
        </p:nvSpPr>
        <p:spPr>
          <a:xfrm>
            <a:off x="381000" y="1295400"/>
            <a:ext cx="8077200" cy="4953000"/>
          </a:xfrm>
        </p:spPr>
        <p:txBody>
          <a:bodyPr>
            <a:normAutofit/>
          </a:bodyPr>
          <a:lstStyle/>
          <a:p>
            <a:pPr algn="l"/>
            <a:r>
              <a:rPr lang="es-AR" sz="2000" b="1">
                <a:solidFill>
                  <a:srgbClr val="00FFCC"/>
                </a:solidFill>
              </a:rPr>
              <a:t>REGLAMENTO DEL SEGURO COLECTIVO DE VIDA </a:t>
            </a:r>
            <a:r>
              <a:rPr lang="es-AR" sz="2000" b="1" smtClean="0">
                <a:solidFill>
                  <a:srgbClr val="00FFCC"/>
                </a:solidFill>
              </a:rPr>
              <a:t>OBLIGATORIO - DECRETO </a:t>
            </a:r>
            <a:r>
              <a:rPr lang="es-AR" sz="2000" b="1">
                <a:solidFill>
                  <a:srgbClr val="00FFCC"/>
                </a:solidFill>
              </a:rPr>
              <a:t>1567/1974</a:t>
            </a:r>
          </a:p>
          <a:p>
            <a:pPr algn="l"/>
            <a:r>
              <a:rPr lang="es-AR" sz="2000" b="1" smtClean="0">
                <a:solidFill>
                  <a:srgbClr val="FFFF00"/>
                </a:solidFill>
                <a:effectLst>
                  <a:outerShdw blurRad="38100" dist="38100" dir="2700000" algn="tl">
                    <a:srgbClr val="000000">
                      <a:alpha val="43137"/>
                    </a:srgbClr>
                  </a:outerShdw>
                </a:effectLst>
              </a:rPr>
              <a:t>AFICHE</a:t>
            </a:r>
          </a:p>
          <a:p>
            <a:pPr algn="l"/>
            <a:r>
              <a:rPr lang="es-AR" sz="2000" smtClean="0">
                <a:effectLst>
                  <a:outerShdw blurRad="38100" dist="38100" dir="2700000" algn="tl">
                    <a:srgbClr val="000000">
                      <a:alpha val="43137"/>
                    </a:srgbClr>
                  </a:outerShdw>
                </a:effectLst>
              </a:rPr>
              <a:t>A </a:t>
            </a:r>
            <a:r>
              <a:rPr lang="es-AR" sz="2000">
                <a:effectLst>
                  <a:outerShdw blurRad="38100" dist="38100" dir="2700000" algn="tl">
                    <a:srgbClr val="000000">
                      <a:alpha val="43137"/>
                    </a:srgbClr>
                  </a:outerShdw>
                </a:effectLst>
              </a:rPr>
              <a:t>los efectos de facilitar la información de los asegurados, el tomador de la póliza deberá exhibir un Afiche donde se indique</a:t>
            </a:r>
            <a:r>
              <a:rPr lang="es-AR" sz="2000" smtClean="0">
                <a:effectLst>
                  <a:outerShdw blurRad="38100" dist="38100" dir="2700000" algn="tl">
                    <a:srgbClr val="000000">
                      <a:alpha val="43137"/>
                    </a:srgbClr>
                  </a:outerShdw>
                </a:effectLst>
              </a:rPr>
              <a:t>:</a:t>
            </a:r>
          </a:p>
          <a:p>
            <a:pPr algn="l"/>
            <a:endParaRPr lang="es-AR" sz="2000">
              <a:effectLst>
                <a:outerShdw blurRad="38100" dist="38100" dir="2700000" algn="tl">
                  <a:srgbClr val="000000">
                    <a:alpha val="43137"/>
                  </a:srgbClr>
                </a:outerShdw>
              </a:effectLst>
            </a:endParaRPr>
          </a:p>
          <a:p>
            <a:pPr algn="l"/>
            <a:r>
              <a:rPr lang="es-AR" sz="2000">
                <a:solidFill>
                  <a:srgbClr val="FFC000"/>
                </a:solidFill>
                <a:effectLst>
                  <a:outerShdw blurRad="38100" dist="38100" dir="2700000" algn="tl">
                    <a:srgbClr val="000000">
                      <a:alpha val="43137"/>
                    </a:srgbClr>
                  </a:outerShdw>
                </a:effectLst>
              </a:rPr>
              <a:t>a) Aseguradora donde se encuentre vigente la cobertura, domicilio, teléfonos y dirección electrónica;</a:t>
            </a:r>
          </a:p>
          <a:p>
            <a:pPr algn="l"/>
            <a:r>
              <a:rPr lang="es-AR" sz="2000">
                <a:solidFill>
                  <a:srgbClr val="FFFF00"/>
                </a:solidFill>
                <a:effectLst>
                  <a:outerShdw blurRad="38100" dist="38100" dir="2700000" algn="tl">
                    <a:srgbClr val="000000">
                      <a:alpha val="43137"/>
                    </a:srgbClr>
                  </a:outerShdw>
                </a:effectLst>
              </a:rPr>
              <a:t>b) Como mínimo, incluirá la información que se señala en el Anexo I) del presente;</a:t>
            </a:r>
          </a:p>
          <a:p>
            <a:pPr algn="l"/>
            <a:r>
              <a:rPr lang="es-AR" sz="2000">
                <a:solidFill>
                  <a:srgbClr val="00FF99"/>
                </a:solidFill>
                <a:effectLst>
                  <a:outerShdw blurRad="38100" dist="38100" dir="2700000" algn="tl">
                    <a:srgbClr val="000000">
                      <a:alpha val="43137"/>
                    </a:srgbClr>
                  </a:outerShdw>
                </a:effectLst>
              </a:rPr>
              <a:t>c) Al pie se indicará que cualquier consulta o denuncia relativa a esta cobertura debe dirigirse a la SSN, con su dirección, teléfonos y dirección electrónica.</a:t>
            </a:r>
          </a:p>
          <a:p>
            <a:r>
              <a:rPr lang="es-AR" sz="2000" smtClean="0"/>
              <a:t>.</a:t>
            </a:r>
            <a:endParaRPr lang="es-AR" sz="200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4864084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lstStyle/>
          <a:p>
            <a:r>
              <a:rPr lang="en-US" sz="3200" smtClean="0"/>
              <a:t>SEGURO COLECTIVO DE VIDA OBLIGATORIO</a:t>
            </a:r>
            <a:endParaRPr lang="en-US" sz="3200" b="1"/>
          </a:p>
        </p:txBody>
      </p:sp>
      <p:sp>
        <p:nvSpPr>
          <p:cNvPr id="91139" name="Rectangle 3"/>
          <p:cNvSpPr>
            <a:spLocks noGrp="1" noChangeArrowheads="1"/>
          </p:cNvSpPr>
          <p:nvPr>
            <p:ph type="subTitle" idx="1"/>
          </p:nvPr>
        </p:nvSpPr>
        <p:spPr>
          <a:xfrm>
            <a:off x="381000" y="1295400"/>
            <a:ext cx="8077200" cy="5205878"/>
          </a:xfrm>
        </p:spPr>
        <p:txBody>
          <a:bodyPr>
            <a:normAutofit fontScale="92500" lnSpcReduction="10000"/>
          </a:bodyPr>
          <a:lstStyle/>
          <a:p>
            <a:pPr algn="l"/>
            <a:r>
              <a:rPr lang="es-AR" sz="2000" b="1">
                <a:solidFill>
                  <a:srgbClr val="00FFCC"/>
                </a:solidFill>
              </a:rPr>
              <a:t>REGLAMENTO DEL SEGURO COLECTIVO DE VIDA </a:t>
            </a:r>
            <a:r>
              <a:rPr lang="es-AR" sz="2000" b="1" smtClean="0">
                <a:solidFill>
                  <a:srgbClr val="00FFCC"/>
                </a:solidFill>
              </a:rPr>
              <a:t>OBLIGATORIO - </a:t>
            </a:r>
            <a:r>
              <a:rPr lang="es-AR" sz="2000" b="1" smtClean="0">
                <a:solidFill>
                  <a:srgbClr val="00FFCC"/>
                </a:solidFill>
                <a:effectLst>
                  <a:outerShdw blurRad="38100" dist="38100" dir="2700000" algn="tl">
                    <a:srgbClr val="000000">
                      <a:alpha val="43137"/>
                    </a:srgbClr>
                  </a:outerShdw>
                </a:effectLst>
              </a:rPr>
              <a:t>DECRETO </a:t>
            </a:r>
            <a:r>
              <a:rPr lang="es-AR" sz="2000" b="1">
                <a:solidFill>
                  <a:srgbClr val="00FFCC"/>
                </a:solidFill>
                <a:effectLst>
                  <a:outerShdw blurRad="38100" dist="38100" dir="2700000" algn="tl">
                    <a:srgbClr val="000000">
                      <a:alpha val="43137"/>
                    </a:srgbClr>
                  </a:outerShdw>
                </a:effectLst>
              </a:rPr>
              <a:t>1567/1974</a:t>
            </a:r>
          </a:p>
          <a:p>
            <a:pPr algn="l"/>
            <a:r>
              <a:rPr lang="es-AR" sz="2000">
                <a:effectLst>
                  <a:outerShdw blurRad="38100" dist="38100" dir="2700000" algn="tl">
                    <a:srgbClr val="000000">
                      <a:alpha val="43137"/>
                    </a:srgbClr>
                  </a:outerShdw>
                </a:effectLst>
              </a:rPr>
              <a:t>El arte del afiche deberá contemplar la uniformidad de medidas tipográficas y tener como mínimo un tamaño de sesenta centímetros (60 cm) de alto por cuarenta y cinco centímetros (45 cm) de ancho.</a:t>
            </a:r>
          </a:p>
          <a:p>
            <a:pPr algn="l"/>
            <a:endParaRPr lang="es-AR" sz="2000" b="1" smtClean="0">
              <a:solidFill>
                <a:srgbClr val="FFFF00"/>
              </a:solidFill>
              <a:effectLst>
                <a:outerShdw blurRad="38100" dist="38100" dir="2700000" algn="tl">
                  <a:srgbClr val="000000">
                    <a:alpha val="43137"/>
                  </a:srgbClr>
                </a:outerShdw>
              </a:effectLst>
            </a:endParaRPr>
          </a:p>
          <a:p>
            <a:pPr algn="l"/>
            <a:r>
              <a:rPr lang="es-AR" sz="2000" b="1" smtClean="0">
                <a:solidFill>
                  <a:srgbClr val="FFFF00"/>
                </a:solidFill>
                <a:effectLst>
                  <a:outerShdw blurRad="38100" dist="38100" dir="2700000" algn="tl">
                    <a:srgbClr val="000000">
                      <a:alpha val="43137"/>
                    </a:srgbClr>
                  </a:outerShdw>
                </a:effectLst>
              </a:rPr>
              <a:t>Este </a:t>
            </a:r>
            <a:r>
              <a:rPr lang="es-AR" sz="2000" b="1">
                <a:solidFill>
                  <a:srgbClr val="FFFF00"/>
                </a:solidFill>
                <a:effectLst>
                  <a:outerShdw blurRad="38100" dist="38100" dir="2700000" algn="tl">
                    <a:srgbClr val="000000">
                      <a:alpha val="43137"/>
                    </a:srgbClr>
                  </a:outerShdw>
                </a:effectLst>
              </a:rPr>
              <a:t>afiche deberá ser provisto por la aseguradora conjuntamente con la entrega de la póliza. </a:t>
            </a:r>
            <a:r>
              <a:rPr lang="es-AR" sz="2000">
                <a:effectLst>
                  <a:outerShdw blurRad="38100" dist="38100" dir="2700000" algn="tl">
                    <a:srgbClr val="000000">
                      <a:alpha val="43137"/>
                    </a:srgbClr>
                  </a:outerShdw>
                </a:effectLst>
              </a:rPr>
              <a:t>Las aseguradoras se encuentran obligadas a entregar los mismos de manera gratuita a todos los tomadores del seguro y a reponer los afiches para garantizar la exhibición en todo momento de al menos un (1) afiche por cada establecimiento.</a:t>
            </a:r>
          </a:p>
          <a:p>
            <a:pPr algn="l"/>
            <a:endParaRPr lang="es-AR" sz="2000" smtClean="0">
              <a:effectLst>
                <a:outerShdw blurRad="38100" dist="38100" dir="2700000" algn="tl">
                  <a:srgbClr val="000000">
                    <a:alpha val="43137"/>
                  </a:srgbClr>
                </a:outerShdw>
              </a:effectLst>
            </a:endParaRPr>
          </a:p>
          <a:p>
            <a:pPr algn="l"/>
            <a:r>
              <a:rPr lang="es-AR" sz="2000" smtClean="0">
                <a:solidFill>
                  <a:srgbClr val="00FF00"/>
                </a:solidFill>
                <a:effectLst>
                  <a:outerShdw blurRad="38100" dist="38100" dir="2700000" algn="tl">
                    <a:srgbClr val="000000">
                      <a:alpha val="43137"/>
                    </a:srgbClr>
                  </a:outerShdw>
                </a:effectLst>
              </a:rPr>
              <a:t>La </a:t>
            </a:r>
            <a:r>
              <a:rPr lang="es-AR" sz="2000">
                <a:solidFill>
                  <a:srgbClr val="00FF00"/>
                </a:solidFill>
                <a:effectLst>
                  <a:outerShdw blurRad="38100" dist="38100" dir="2700000" algn="tl">
                    <a:srgbClr val="000000">
                      <a:alpha val="43137"/>
                    </a:srgbClr>
                  </a:outerShdw>
                </a:effectLst>
              </a:rPr>
              <a:t>exhibición del afiche es obligatoria por parte de los empleadores - </a:t>
            </a:r>
            <a:r>
              <a:rPr lang="es-AR" sz="2000">
                <a:effectLst>
                  <a:outerShdw blurRad="38100" dist="38100" dir="2700000" algn="tl">
                    <a:srgbClr val="000000">
                      <a:alpha val="43137"/>
                    </a:srgbClr>
                  </a:outerShdw>
                </a:effectLst>
              </a:rPr>
              <a:t>tomadores del seguro, quienes expondrán al menos uno (1) por establecimiento, en lugares destacados que permitan la fácil visualización por parte de todos los trabajadores. </a:t>
            </a:r>
            <a:r>
              <a:rPr lang="es-AR" sz="2000">
                <a:solidFill>
                  <a:srgbClr val="FFFF01"/>
                </a:solidFill>
                <a:effectLst>
                  <a:outerShdw blurRad="38100" dist="38100" dir="2700000" algn="tl">
                    <a:srgbClr val="000000">
                      <a:alpha val="43137"/>
                    </a:srgbClr>
                  </a:outerShdw>
                </a:effectLst>
              </a:rPr>
              <a:t>Asimismo los empleadores verificarán la correcta conservación de los afiches, solicitando la reposición </a:t>
            </a:r>
            <a:r>
              <a:rPr lang="es-AR" sz="2000">
                <a:effectLst>
                  <a:outerShdw blurRad="38100" dist="38100" dir="2700000" algn="tl">
                    <a:srgbClr val="000000">
                      <a:alpha val="43137"/>
                    </a:srgbClr>
                  </a:outerShdw>
                </a:effectLst>
              </a:rPr>
              <a:t>a su aseguradora en caso de deterioro, pérdida o sustracción</a:t>
            </a:r>
            <a:r>
              <a:rPr lang="es-AR" sz="2000" smtClean="0">
                <a:effectLst>
                  <a:outerShdw blurRad="38100" dist="38100" dir="2700000" algn="tl">
                    <a:srgbClr val="000000">
                      <a:alpha val="43137"/>
                    </a:srgbClr>
                  </a:outerShdw>
                </a:effectLst>
              </a:rPr>
              <a:t>.</a:t>
            </a:r>
            <a:endParaRPr lang="es-AR" sz="200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5906614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lstStyle/>
          <a:p>
            <a:r>
              <a:rPr lang="en-US" sz="3200" smtClean="0"/>
              <a:t>SEGURO COLECTIVO DE VIDA OBLIGATORIO</a:t>
            </a:r>
            <a:endParaRPr lang="en-US" sz="3200" b="1"/>
          </a:p>
        </p:txBody>
      </p:sp>
      <p:sp>
        <p:nvSpPr>
          <p:cNvPr id="91139" name="Rectangle 3"/>
          <p:cNvSpPr>
            <a:spLocks noGrp="1" noChangeArrowheads="1"/>
          </p:cNvSpPr>
          <p:nvPr>
            <p:ph type="subTitle" idx="1"/>
          </p:nvPr>
        </p:nvSpPr>
        <p:spPr>
          <a:xfrm>
            <a:off x="381000" y="1295400"/>
            <a:ext cx="8077200" cy="4953000"/>
          </a:xfrm>
        </p:spPr>
        <p:txBody>
          <a:bodyPr>
            <a:normAutofit fontScale="77500" lnSpcReduction="20000"/>
          </a:bodyPr>
          <a:lstStyle/>
          <a:p>
            <a:pPr algn="l"/>
            <a:r>
              <a:rPr lang="es-AR" sz="2000" b="1">
                <a:solidFill>
                  <a:srgbClr val="00FFCC"/>
                </a:solidFill>
              </a:rPr>
              <a:t>REGLAMENTO DEL SEGURO COLECTIVO DE VIDA </a:t>
            </a:r>
            <a:r>
              <a:rPr lang="es-AR" sz="2000" b="1" smtClean="0">
                <a:solidFill>
                  <a:srgbClr val="00FFCC"/>
                </a:solidFill>
              </a:rPr>
              <a:t>OBLIGATORIO - DECRETO </a:t>
            </a:r>
            <a:r>
              <a:rPr lang="es-AR" sz="2000" b="1">
                <a:solidFill>
                  <a:srgbClr val="00FFCC"/>
                </a:solidFill>
              </a:rPr>
              <a:t>1567/1974</a:t>
            </a:r>
          </a:p>
          <a:p>
            <a:pPr algn="l"/>
            <a:r>
              <a:rPr lang="es-AR" sz="2400" b="1">
                <a:solidFill>
                  <a:srgbClr val="00FF00"/>
                </a:solidFill>
              </a:rPr>
              <a:t>Art. 8 - </a:t>
            </a:r>
            <a:r>
              <a:rPr lang="es-AR" sz="2400" b="1">
                <a:solidFill>
                  <a:srgbClr val="FFFF01"/>
                </a:solidFill>
              </a:rPr>
              <a:t>Designación de beneficiarios</a:t>
            </a:r>
          </a:p>
          <a:p>
            <a:pPr algn="l"/>
            <a:r>
              <a:rPr lang="es-AR" sz="2400"/>
              <a:t>Todo el personal asegurado </a:t>
            </a:r>
            <a:r>
              <a:rPr lang="es-AR" sz="2400">
                <a:solidFill>
                  <a:srgbClr val="00FF00"/>
                </a:solidFill>
              </a:rPr>
              <a:t>tiene el derecho a designar beneficiarios.</a:t>
            </a:r>
          </a:p>
          <a:p>
            <a:pPr algn="l"/>
            <a:r>
              <a:rPr lang="es-AR" sz="2400"/>
              <a:t>La aseguradora deberá exigir al tomador que efectúe la comunicación, a los asegurados en orden al derecho de designar beneficiarios, para lo cual, </a:t>
            </a:r>
            <a:r>
              <a:rPr lang="es-AR" sz="2400">
                <a:solidFill>
                  <a:srgbClr val="FFFF00"/>
                </a:solidFill>
              </a:rPr>
              <a:t>dentro de los quince (15) días de contratada la cobertura o de denunciada la incorporación del nuevo empleado, según corresponda, la aseguradora deberá proveer al tomador del seguro, por cada asegurado, el “Formulario de Designación de Beneficiarios”, que como Anexo II) forma parte del presente.</a:t>
            </a:r>
          </a:p>
          <a:p>
            <a:pPr algn="l"/>
            <a:r>
              <a:rPr lang="es-AR" sz="2400"/>
              <a:t>En el “Formulario de Designación de Beneficiarios” que le proporcionará el empleador; </a:t>
            </a:r>
            <a:r>
              <a:rPr lang="es-AR" sz="2400">
                <a:solidFill>
                  <a:srgbClr val="FFC000"/>
                </a:solidFill>
              </a:rPr>
              <a:t>el asegurado consignará, el lugar y la fecha e instituirá a las personas beneficiarias del seguro, determinando en su caso, la cuota parte que le asigna a cada uno de los beneficiarios designados, además del domicilio, tipo y número de Documento de Identidad y firma del asegurado.</a:t>
            </a:r>
          </a:p>
          <a:p>
            <a:pPr algn="l"/>
            <a:r>
              <a:rPr lang="es-AR" sz="2400"/>
              <a:t>En caso de no efectuarse designación de beneficiario/s o si por cualquier causa </a:t>
            </a:r>
            <a:r>
              <a:rPr lang="es-AR" sz="2400">
                <a:solidFill>
                  <a:srgbClr val="00FF99"/>
                </a:solidFill>
              </a:rPr>
              <a:t>la designación se tornara ineficaz, o quede sin efecto, se estará a lo reglado por los artículos 53 y 54 de la ley 24241</a:t>
            </a:r>
            <a:r>
              <a:rPr lang="es-AR" sz="2400" smtClean="0">
                <a:solidFill>
                  <a:srgbClr val="00FF99"/>
                </a:solidFill>
              </a:rPr>
              <a:t>.</a:t>
            </a:r>
            <a:endParaRPr lang="es-AR" sz="2400">
              <a:solidFill>
                <a:srgbClr val="00FF99"/>
              </a:solidFill>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5034229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lstStyle/>
          <a:p>
            <a:r>
              <a:rPr lang="en-US" sz="3200" smtClean="0"/>
              <a:t>SEGURO COLECTIVO DE VIDA OBLIGATORIO</a:t>
            </a:r>
            <a:endParaRPr lang="en-US" sz="3200" b="1"/>
          </a:p>
        </p:txBody>
      </p:sp>
      <p:sp>
        <p:nvSpPr>
          <p:cNvPr id="91139" name="Rectangle 3"/>
          <p:cNvSpPr>
            <a:spLocks noGrp="1" noChangeArrowheads="1"/>
          </p:cNvSpPr>
          <p:nvPr>
            <p:ph type="subTitle" idx="1"/>
          </p:nvPr>
        </p:nvSpPr>
        <p:spPr>
          <a:xfrm>
            <a:off x="381000" y="1066800"/>
            <a:ext cx="8077200" cy="5434478"/>
          </a:xfrm>
        </p:spPr>
        <p:txBody>
          <a:bodyPr>
            <a:normAutofit/>
          </a:bodyPr>
          <a:lstStyle/>
          <a:p>
            <a:pPr algn="l"/>
            <a:r>
              <a:rPr lang="es-AR" sz="2000" b="1">
                <a:solidFill>
                  <a:srgbClr val="00FFCC"/>
                </a:solidFill>
              </a:rPr>
              <a:t>REGLAMENTO DEL SEGURO COLECTIVO DE VIDA </a:t>
            </a:r>
            <a:r>
              <a:rPr lang="es-AR" sz="2000" b="1" smtClean="0">
                <a:solidFill>
                  <a:srgbClr val="00FFCC"/>
                </a:solidFill>
              </a:rPr>
              <a:t>OBLIGATORIO - DECRETO 1567/1974</a:t>
            </a:r>
          </a:p>
          <a:p>
            <a:pPr algn="l"/>
            <a:endParaRPr lang="es-AR" sz="2000" b="1">
              <a:solidFill>
                <a:srgbClr val="00FFCC"/>
              </a:solidFill>
            </a:endParaRPr>
          </a:p>
          <a:p>
            <a:pPr algn="l"/>
            <a:r>
              <a:rPr lang="es-AR" sz="1800" b="1">
                <a:solidFill>
                  <a:srgbClr val="00FF99"/>
                </a:solidFill>
                <a:effectLst>
                  <a:outerShdw blurRad="38100" dist="38100" dir="2700000" algn="tl">
                    <a:srgbClr val="000000">
                      <a:alpha val="43137"/>
                    </a:srgbClr>
                  </a:outerShdw>
                </a:effectLst>
              </a:rPr>
              <a:t>Art. </a:t>
            </a:r>
            <a:r>
              <a:rPr lang="es-AR" sz="1800" b="1" smtClean="0">
                <a:solidFill>
                  <a:srgbClr val="00FF99"/>
                </a:solidFill>
                <a:effectLst>
                  <a:outerShdw blurRad="38100" dist="38100" dir="2700000" algn="tl">
                    <a:srgbClr val="000000">
                      <a:alpha val="43137"/>
                    </a:srgbClr>
                  </a:outerShdw>
                </a:effectLst>
              </a:rPr>
              <a:t>53 - </a:t>
            </a:r>
            <a:r>
              <a:rPr lang="es-AR" sz="1800">
                <a:effectLst>
                  <a:outerShdw blurRad="38100" dist="38100" dir="2700000" algn="tl">
                    <a:srgbClr val="000000">
                      <a:alpha val="43137"/>
                    </a:srgbClr>
                  </a:outerShdw>
                </a:effectLst>
              </a:rPr>
              <a:t>En caso de muerte del jubilado, del beneficiario de retiro por invalidez o del afiliado en actividad, gozarán de pensión los siguientes parientes del causante:</a:t>
            </a:r>
          </a:p>
          <a:p>
            <a:pPr algn="l"/>
            <a:r>
              <a:rPr lang="es-AR" sz="1800">
                <a:effectLst>
                  <a:outerShdw blurRad="38100" dist="38100" dir="2700000" algn="tl">
                    <a:srgbClr val="000000">
                      <a:alpha val="43137"/>
                    </a:srgbClr>
                  </a:outerShdw>
                </a:effectLst>
              </a:rPr>
              <a:t>a) La viuda.</a:t>
            </a:r>
          </a:p>
          <a:p>
            <a:pPr algn="l"/>
            <a:r>
              <a:rPr lang="es-AR" sz="1800">
                <a:effectLst>
                  <a:outerShdw blurRad="38100" dist="38100" dir="2700000" algn="tl">
                    <a:srgbClr val="000000">
                      <a:alpha val="43137"/>
                    </a:srgbClr>
                  </a:outerShdw>
                </a:effectLst>
              </a:rPr>
              <a:t>b) El viudo.</a:t>
            </a:r>
          </a:p>
          <a:p>
            <a:pPr algn="l"/>
            <a:r>
              <a:rPr lang="es-AR" sz="1800">
                <a:effectLst>
                  <a:outerShdw blurRad="38100" dist="38100" dir="2700000" algn="tl">
                    <a:srgbClr val="000000">
                      <a:alpha val="43137"/>
                    </a:srgbClr>
                  </a:outerShdw>
                </a:effectLst>
              </a:rPr>
              <a:t>c) La conviviente.</a:t>
            </a:r>
          </a:p>
          <a:p>
            <a:pPr algn="l"/>
            <a:r>
              <a:rPr lang="es-AR" sz="1800">
                <a:effectLst>
                  <a:outerShdw blurRad="38100" dist="38100" dir="2700000" algn="tl">
                    <a:srgbClr val="000000">
                      <a:alpha val="43137"/>
                    </a:srgbClr>
                  </a:outerShdw>
                </a:effectLst>
              </a:rPr>
              <a:t>d) El conviviente.</a:t>
            </a:r>
          </a:p>
          <a:p>
            <a:pPr algn="l"/>
            <a:r>
              <a:rPr lang="es-AR" sz="1800">
                <a:effectLst>
                  <a:outerShdw blurRad="38100" dist="38100" dir="2700000" algn="tl">
                    <a:srgbClr val="000000">
                      <a:alpha val="43137"/>
                    </a:srgbClr>
                  </a:outerShdw>
                </a:effectLst>
              </a:rPr>
              <a:t>e) Los hijos solteros, las hijas solteras y las hijas viudas siempre que no gozaran de jubilación, pensión, retiro o prestación no contributiva, salvo que optaren por la pensión que acuerda la presente, todos ellos hasta los 18 (dieciocho) años de edad.</a:t>
            </a:r>
          </a:p>
          <a:p>
            <a:pPr algn="l"/>
            <a:r>
              <a:rPr lang="es-AR" sz="1800">
                <a:effectLst>
                  <a:outerShdw blurRad="38100" dist="38100" dir="2700000" algn="tl">
                    <a:srgbClr val="000000">
                      <a:alpha val="43137"/>
                    </a:srgbClr>
                  </a:outerShdw>
                </a:effectLst>
              </a:rPr>
              <a:t>La limitación a la edad establecida en el inciso e) no rige si los derechohabientes se encontraren, a la fecha de fallecimiento, del causante, incapacitados para el trabajo y a su cargo, o incapacitados a la fecha en que cumplieran 18 (dieciocho) años de edad</a:t>
            </a:r>
            <a:r>
              <a:rPr lang="es-AR" sz="1800" smtClean="0">
                <a:effectLst>
                  <a:outerShdw blurRad="38100" dist="38100" dir="2700000" algn="tl">
                    <a:srgbClr val="000000">
                      <a:alpha val="43137"/>
                    </a:srgbClr>
                  </a:outerShdw>
                </a:effectLst>
              </a:rPr>
              <a:t>.</a:t>
            </a:r>
            <a:endParaRPr lang="es-AR" sz="180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56543254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lstStyle/>
          <a:p>
            <a:r>
              <a:rPr lang="en-US" sz="3200" smtClean="0"/>
              <a:t>SEGURO COLECTIVO DE VIDA OBLIGATORIO</a:t>
            </a:r>
            <a:endParaRPr lang="en-US" sz="3200" b="1"/>
          </a:p>
        </p:txBody>
      </p:sp>
      <p:sp>
        <p:nvSpPr>
          <p:cNvPr id="91139" name="Rectangle 3"/>
          <p:cNvSpPr>
            <a:spLocks noGrp="1" noChangeArrowheads="1"/>
          </p:cNvSpPr>
          <p:nvPr>
            <p:ph type="subTitle" idx="1"/>
          </p:nvPr>
        </p:nvSpPr>
        <p:spPr>
          <a:xfrm>
            <a:off x="381000" y="1066800"/>
            <a:ext cx="8077200" cy="5611156"/>
          </a:xfrm>
        </p:spPr>
        <p:txBody>
          <a:bodyPr>
            <a:normAutofit fontScale="77500" lnSpcReduction="20000"/>
          </a:bodyPr>
          <a:lstStyle/>
          <a:p>
            <a:pPr algn="l"/>
            <a:r>
              <a:rPr lang="es-AR" b="1">
                <a:solidFill>
                  <a:srgbClr val="00FFCC"/>
                </a:solidFill>
              </a:rPr>
              <a:t>REGLAMENTO DEL SEGURO COLECTIVO DE VIDA </a:t>
            </a:r>
            <a:r>
              <a:rPr lang="es-AR" b="1" smtClean="0">
                <a:solidFill>
                  <a:srgbClr val="00FFCC"/>
                </a:solidFill>
              </a:rPr>
              <a:t>OBLIGATORIO - DECRETO 1567/1974</a:t>
            </a:r>
          </a:p>
          <a:p>
            <a:pPr algn="l"/>
            <a:r>
              <a:rPr lang="es-AR" sz="2300" b="1" smtClean="0">
                <a:solidFill>
                  <a:srgbClr val="00FF99"/>
                </a:solidFill>
                <a:effectLst>
                  <a:outerShdw blurRad="38100" dist="38100" dir="2700000" algn="tl">
                    <a:srgbClr val="000000">
                      <a:alpha val="43137"/>
                    </a:srgbClr>
                  </a:outerShdw>
                </a:effectLst>
              </a:rPr>
              <a:t>Art</a:t>
            </a:r>
            <a:r>
              <a:rPr lang="es-AR" sz="2300" b="1">
                <a:solidFill>
                  <a:srgbClr val="00FF99"/>
                </a:solidFill>
                <a:effectLst>
                  <a:outerShdw blurRad="38100" dist="38100" dir="2700000" algn="tl">
                    <a:srgbClr val="000000">
                      <a:alpha val="43137"/>
                    </a:srgbClr>
                  </a:outerShdw>
                </a:effectLst>
              </a:rPr>
              <a:t>. </a:t>
            </a:r>
            <a:r>
              <a:rPr lang="es-AR" sz="2300" b="1" smtClean="0">
                <a:solidFill>
                  <a:srgbClr val="00FF99"/>
                </a:solidFill>
                <a:effectLst>
                  <a:outerShdw blurRad="38100" dist="38100" dir="2700000" algn="tl">
                    <a:srgbClr val="000000">
                      <a:alpha val="43137"/>
                    </a:srgbClr>
                  </a:outerShdw>
                </a:effectLst>
              </a:rPr>
              <a:t>53 -</a:t>
            </a:r>
          </a:p>
          <a:p>
            <a:pPr algn="l"/>
            <a:r>
              <a:rPr lang="es-AR" sz="2300" smtClean="0">
                <a:effectLst>
                  <a:outerShdw blurRad="38100" dist="38100" dir="2700000" algn="tl">
                    <a:srgbClr val="000000">
                      <a:alpha val="43137"/>
                    </a:srgbClr>
                  </a:outerShdw>
                </a:effectLst>
              </a:rPr>
              <a:t>Se </a:t>
            </a:r>
            <a:r>
              <a:rPr lang="es-AR" sz="2300">
                <a:effectLst>
                  <a:outerShdw blurRad="38100" dist="38100" dir="2700000" algn="tl">
                    <a:srgbClr val="000000">
                      <a:alpha val="43137"/>
                    </a:srgbClr>
                  </a:outerShdw>
                </a:effectLst>
              </a:rPr>
              <a:t>entiende que el derechohabiente estuvo a cargo del causante cuando concurre en aquél un estado de necesidad revelado por la escasez o carencia de recursos personales, y la falta de contribución importa un desequilibrio esencial en su economía particular. La Autoridad de Aplicación podrá establecer pautas objetivas para determinar si el derechohabiente estuvo a cargo del causante.</a:t>
            </a:r>
          </a:p>
          <a:p>
            <a:pPr algn="l"/>
            <a:endParaRPr lang="es-AR" sz="2300" smtClean="0">
              <a:effectLst>
                <a:outerShdw blurRad="38100" dist="38100" dir="2700000" algn="tl">
                  <a:srgbClr val="000000">
                    <a:alpha val="43137"/>
                  </a:srgbClr>
                </a:outerShdw>
              </a:effectLst>
            </a:endParaRPr>
          </a:p>
          <a:p>
            <a:pPr algn="l"/>
            <a:r>
              <a:rPr lang="es-AR" sz="2300" smtClean="0">
                <a:effectLst>
                  <a:outerShdw blurRad="38100" dist="38100" dir="2700000" algn="tl">
                    <a:srgbClr val="000000">
                      <a:alpha val="43137"/>
                    </a:srgbClr>
                  </a:outerShdw>
                </a:effectLst>
              </a:rPr>
              <a:t>En </a:t>
            </a:r>
            <a:r>
              <a:rPr lang="es-AR" sz="2300">
                <a:effectLst>
                  <a:outerShdw blurRad="38100" dist="38100" dir="2700000" algn="tl">
                    <a:srgbClr val="000000">
                      <a:alpha val="43137"/>
                    </a:srgbClr>
                  </a:outerShdw>
                </a:effectLst>
              </a:rPr>
              <a:t>los supuestos de los incisos c) y d) se requerirá que el o la causante se hallase separado de hecho o legalmente, o haya sido soltero, viudo o divorciado y hubiera convivido públicamente en aparente matrimonio durante por lo menos 5 (cinco) años inmediatamente anteriores al fallecimiento. El plazo de convivencia se reducirá a 2 (dos) años cuando exista descendencia reconocida por ambos convivientes</a:t>
            </a:r>
            <a:r>
              <a:rPr lang="es-AR" sz="2300" smtClean="0">
                <a:effectLst>
                  <a:outerShdw blurRad="38100" dist="38100" dir="2700000" algn="tl">
                    <a:srgbClr val="000000">
                      <a:alpha val="43137"/>
                    </a:srgbClr>
                  </a:outerShdw>
                </a:effectLst>
              </a:rPr>
              <a:t>.</a:t>
            </a:r>
          </a:p>
          <a:p>
            <a:pPr algn="l"/>
            <a:endParaRPr lang="es-AR" sz="2300">
              <a:effectLst>
                <a:outerShdw blurRad="38100" dist="38100" dir="2700000" algn="tl">
                  <a:srgbClr val="000000">
                    <a:alpha val="43137"/>
                  </a:srgbClr>
                </a:outerShdw>
              </a:effectLst>
            </a:endParaRPr>
          </a:p>
          <a:p>
            <a:pPr algn="l"/>
            <a:r>
              <a:rPr lang="es-AR" sz="2300">
                <a:effectLst>
                  <a:outerShdw blurRad="38100" dist="38100" dir="2700000" algn="tl">
                    <a:srgbClr val="000000">
                      <a:alpha val="43137"/>
                    </a:srgbClr>
                  </a:outerShdw>
                </a:effectLst>
              </a:rPr>
              <a:t>El o la conviviente excluirá al cónyuge supérstite cuando éste hubiere sido declarado culpable de la separación personal o del divorcio. En caso contrario, y cuando el o la causante hubiere estado contribuyendo al pago de alimentos o éstos hubieran sido demandados judicialmente, o el o la causante hubiera dado causa a la separación personal o al divorcio, la prestación se otorgará al cónyuge y al conviviente por partes </a:t>
            </a:r>
            <a:r>
              <a:rPr lang="es-AR" sz="2300" smtClean="0">
                <a:effectLst>
                  <a:outerShdw blurRad="38100" dist="38100" dir="2700000" algn="tl">
                    <a:srgbClr val="000000">
                      <a:alpha val="43137"/>
                    </a:srgbClr>
                  </a:outerShdw>
                </a:effectLst>
              </a:rPr>
              <a:t>iguales.</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4397426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lstStyle/>
          <a:p>
            <a:r>
              <a:rPr lang="en-US" sz="3200" smtClean="0"/>
              <a:t>SEGURO COLECTIVO DE VIDA OBLIGATORIO</a:t>
            </a:r>
            <a:endParaRPr lang="en-US" sz="3200" b="1"/>
          </a:p>
        </p:txBody>
      </p:sp>
      <p:sp>
        <p:nvSpPr>
          <p:cNvPr id="91139" name="Rectangle 3"/>
          <p:cNvSpPr>
            <a:spLocks noGrp="1" noChangeArrowheads="1"/>
          </p:cNvSpPr>
          <p:nvPr>
            <p:ph type="subTitle" idx="1"/>
          </p:nvPr>
        </p:nvSpPr>
        <p:spPr>
          <a:xfrm>
            <a:off x="381000" y="1295400"/>
            <a:ext cx="8077200" cy="4953000"/>
          </a:xfrm>
        </p:spPr>
        <p:txBody>
          <a:bodyPr>
            <a:normAutofit/>
          </a:bodyPr>
          <a:lstStyle/>
          <a:p>
            <a:pPr algn="l"/>
            <a:r>
              <a:rPr lang="es-AR" sz="2000" b="1">
                <a:solidFill>
                  <a:srgbClr val="00FFCC"/>
                </a:solidFill>
              </a:rPr>
              <a:t>REGLAMENTO DEL SEGURO COLECTIVO DE VIDA </a:t>
            </a:r>
            <a:r>
              <a:rPr lang="es-AR" sz="2000" b="1" smtClean="0">
                <a:solidFill>
                  <a:srgbClr val="00FFCC"/>
                </a:solidFill>
              </a:rPr>
              <a:t>OBLIGATORIO - DECRETO </a:t>
            </a:r>
            <a:r>
              <a:rPr lang="es-AR" sz="2000" b="1">
                <a:solidFill>
                  <a:srgbClr val="00FFCC"/>
                </a:solidFill>
              </a:rPr>
              <a:t>1567/1974</a:t>
            </a:r>
          </a:p>
          <a:p>
            <a:pPr algn="l"/>
            <a:endParaRPr lang="es-AR" sz="1800" smtClean="0"/>
          </a:p>
          <a:p>
            <a:pPr algn="l"/>
            <a:r>
              <a:rPr lang="es-AR" sz="1800" b="1" smtClean="0">
                <a:solidFill>
                  <a:srgbClr val="00FF99"/>
                </a:solidFill>
                <a:effectLst>
                  <a:outerShdw blurRad="38100" dist="38100" dir="2700000" algn="tl">
                    <a:srgbClr val="000000">
                      <a:alpha val="43137"/>
                    </a:srgbClr>
                  </a:outerShdw>
                </a:effectLst>
              </a:rPr>
              <a:t>Art</a:t>
            </a:r>
            <a:r>
              <a:rPr lang="es-AR" sz="1800" b="1">
                <a:solidFill>
                  <a:srgbClr val="00FF99"/>
                </a:solidFill>
                <a:effectLst>
                  <a:outerShdw blurRad="38100" dist="38100" dir="2700000" algn="tl">
                    <a:srgbClr val="000000">
                      <a:alpha val="43137"/>
                    </a:srgbClr>
                  </a:outerShdw>
                </a:effectLst>
              </a:rPr>
              <a:t>. 54 - </a:t>
            </a:r>
            <a:r>
              <a:rPr lang="es-AR" sz="1800">
                <a:effectLst>
                  <a:outerShdw blurRad="38100" dist="38100" dir="2700000" algn="tl">
                    <a:srgbClr val="000000">
                      <a:alpha val="43137"/>
                    </a:srgbClr>
                  </a:outerShdw>
                </a:effectLst>
              </a:rPr>
              <a:t>En caso de no existir derechohabientes, según la enumeración efectuada en el artículo precedente, se abonará el saldo de la cuenta de capitalización individual a los herederos del causante declarados judicialmente.</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4752825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lstStyle/>
          <a:p>
            <a:r>
              <a:rPr lang="en-US" sz="3200" smtClean="0"/>
              <a:t>SEGURO COLECTIVO DE VIDA OBLIGATORIO</a:t>
            </a:r>
            <a:endParaRPr lang="en-US" sz="3200" b="1"/>
          </a:p>
        </p:txBody>
      </p:sp>
      <p:sp>
        <p:nvSpPr>
          <p:cNvPr id="91139" name="Rectangle 3"/>
          <p:cNvSpPr>
            <a:spLocks noGrp="1" noChangeArrowheads="1"/>
          </p:cNvSpPr>
          <p:nvPr>
            <p:ph type="subTitle" idx="1"/>
          </p:nvPr>
        </p:nvSpPr>
        <p:spPr>
          <a:xfrm>
            <a:off x="381000" y="1295400"/>
            <a:ext cx="8077200" cy="4953000"/>
          </a:xfrm>
        </p:spPr>
        <p:txBody>
          <a:bodyPr>
            <a:normAutofit fontScale="92500" lnSpcReduction="20000"/>
          </a:bodyPr>
          <a:lstStyle/>
          <a:p>
            <a:pPr algn="l"/>
            <a:r>
              <a:rPr lang="es-AR" sz="2000" b="1">
                <a:solidFill>
                  <a:srgbClr val="00FFCC"/>
                </a:solidFill>
              </a:rPr>
              <a:t>REGLAMENTO DEL SEGURO COLECTIVO DE VIDA </a:t>
            </a:r>
            <a:r>
              <a:rPr lang="es-AR" sz="2000" b="1" smtClean="0">
                <a:solidFill>
                  <a:srgbClr val="00FFCC"/>
                </a:solidFill>
              </a:rPr>
              <a:t>OBLIGATORIO - DECRETO </a:t>
            </a:r>
            <a:r>
              <a:rPr lang="es-AR" sz="2000" b="1">
                <a:solidFill>
                  <a:srgbClr val="00FFCC"/>
                </a:solidFill>
              </a:rPr>
              <a:t>1567/1974</a:t>
            </a:r>
          </a:p>
          <a:p>
            <a:pPr algn="l"/>
            <a:r>
              <a:rPr lang="es-AR" sz="2400" b="1">
                <a:solidFill>
                  <a:srgbClr val="00FF00"/>
                </a:solidFill>
                <a:effectLst>
                  <a:outerShdw blurRad="38100" dist="38100" dir="2700000" algn="tl">
                    <a:srgbClr val="000000">
                      <a:alpha val="43137"/>
                    </a:srgbClr>
                  </a:outerShdw>
                </a:effectLst>
              </a:rPr>
              <a:t>Art. 8 - </a:t>
            </a:r>
            <a:r>
              <a:rPr lang="es-AR" sz="2400" b="1">
                <a:solidFill>
                  <a:srgbClr val="FFFF00"/>
                </a:solidFill>
                <a:effectLst>
                  <a:outerShdw blurRad="38100" dist="38100" dir="2700000" algn="tl">
                    <a:srgbClr val="000000">
                      <a:alpha val="43137"/>
                    </a:srgbClr>
                  </a:outerShdw>
                </a:effectLst>
              </a:rPr>
              <a:t>Designación de beneficiarios</a:t>
            </a:r>
          </a:p>
          <a:p>
            <a:pPr algn="l"/>
            <a:r>
              <a:rPr lang="es-AR" sz="2400" smtClean="0">
                <a:effectLst>
                  <a:outerShdw blurRad="38100" dist="38100" dir="2700000" algn="tl">
                    <a:srgbClr val="000000">
                      <a:alpha val="43137"/>
                    </a:srgbClr>
                  </a:outerShdw>
                </a:effectLst>
              </a:rPr>
              <a:t>A </a:t>
            </a:r>
            <a:r>
              <a:rPr lang="es-AR" sz="2400">
                <a:effectLst>
                  <a:outerShdw blurRad="38100" dist="38100" dir="2700000" algn="tl">
                    <a:srgbClr val="000000">
                      <a:alpha val="43137"/>
                    </a:srgbClr>
                  </a:outerShdw>
                </a:effectLst>
              </a:rPr>
              <a:t>efectos de acreditarse tales extremos se tomará en consideración </a:t>
            </a:r>
            <a:r>
              <a:rPr lang="es-AR" sz="2400">
                <a:solidFill>
                  <a:srgbClr val="FFFF00"/>
                </a:solidFill>
                <a:effectLst>
                  <a:outerShdw blurRad="38100" dist="38100" dir="2700000" algn="tl">
                    <a:srgbClr val="000000">
                      <a:alpha val="43137"/>
                    </a:srgbClr>
                  </a:outerShdw>
                </a:effectLst>
              </a:rPr>
              <a:t>la declaración de derechohabientes expedida por la Administración Nacional de la Seguridad Social (ANSeS) </a:t>
            </a:r>
            <a:r>
              <a:rPr lang="es-AR" sz="2400">
                <a:effectLst>
                  <a:outerShdw blurRad="38100" dist="38100" dir="2700000" algn="tl">
                    <a:srgbClr val="000000">
                      <a:alpha val="43137"/>
                    </a:srgbClr>
                  </a:outerShdw>
                </a:effectLst>
              </a:rPr>
              <a:t>o similar emitido por la caja provisional respecto de la cual resultare aportante el fallecido.</a:t>
            </a:r>
          </a:p>
          <a:p>
            <a:pPr algn="l"/>
            <a:r>
              <a:rPr lang="es-AR" sz="2400">
                <a:effectLst>
                  <a:outerShdw blurRad="38100" dist="38100" dir="2700000" algn="tl">
                    <a:srgbClr val="000000">
                      <a:alpha val="43137"/>
                    </a:srgbClr>
                  </a:outerShdw>
                </a:effectLst>
              </a:rPr>
              <a:t>El comprobante de incorporación al seguro y de designación de beneficiarios debe ser debidamente completado por el tomador y el asegurado.</a:t>
            </a:r>
          </a:p>
          <a:p>
            <a:pPr algn="l"/>
            <a:r>
              <a:rPr lang="es-AR" sz="2400">
                <a:effectLst>
                  <a:outerShdw blurRad="38100" dist="38100" dir="2700000" algn="tl">
                    <a:srgbClr val="000000">
                      <a:alpha val="43137"/>
                    </a:srgbClr>
                  </a:outerShdw>
                </a:effectLst>
              </a:rPr>
              <a:t>El original y duplicado quedará en poder del tomador quien presentará el Original a la aseguradora cuando reclame el pago del beneficio y el Triplicado será entregado por el tomador al empleado asegurado.</a:t>
            </a:r>
          </a:p>
          <a:p>
            <a:pPr algn="l"/>
            <a:r>
              <a:rPr lang="es-AR" sz="2400">
                <a:effectLst>
                  <a:outerShdw blurRad="38100" dist="38100" dir="2700000" algn="tl">
                    <a:srgbClr val="000000">
                      <a:alpha val="43137"/>
                    </a:srgbClr>
                  </a:outerShdw>
                </a:effectLst>
              </a:rPr>
              <a:t>El asegurador que pagare conforme a lo establecido en el presente Artículo, queda liberado de toda responsabilidad frente al siniestro</a:t>
            </a:r>
            <a:r>
              <a:rPr lang="es-AR" sz="2400" smtClean="0">
                <a:effectLst>
                  <a:outerShdw blurRad="38100" dist="38100" dir="2700000" algn="tl">
                    <a:srgbClr val="000000">
                      <a:alpha val="43137"/>
                    </a:srgbClr>
                  </a:outerShdw>
                </a:effectLst>
              </a:rPr>
              <a:t>.</a:t>
            </a:r>
            <a:endParaRPr lang="es-AR" sz="240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5869833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lstStyle/>
          <a:p>
            <a:r>
              <a:rPr lang="en-US" sz="3200" smtClean="0"/>
              <a:t>SEGURO COLECTIVO DE VIDA OBLIGATORIO</a:t>
            </a:r>
            <a:endParaRPr lang="en-US" sz="3200" b="1"/>
          </a:p>
        </p:txBody>
      </p:sp>
      <p:sp>
        <p:nvSpPr>
          <p:cNvPr id="91139" name="Rectangle 3"/>
          <p:cNvSpPr>
            <a:spLocks noGrp="1" noChangeArrowheads="1"/>
          </p:cNvSpPr>
          <p:nvPr>
            <p:ph type="subTitle" idx="1"/>
          </p:nvPr>
        </p:nvSpPr>
        <p:spPr>
          <a:xfrm>
            <a:off x="381000" y="1295400"/>
            <a:ext cx="8077200" cy="4953000"/>
          </a:xfrm>
        </p:spPr>
        <p:txBody>
          <a:bodyPr>
            <a:normAutofit/>
          </a:bodyPr>
          <a:lstStyle/>
          <a:p>
            <a:pPr algn="l"/>
            <a:r>
              <a:rPr lang="es-AR" sz="2000" b="1">
                <a:solidFill>
                  <a:srgbClr val="00FFCC"/>
                </a:solidFill>
              </a:rPr>
              <a:t>REGLAMENTO DEL SEGURO COLECTIVO DE VIDA </a:t>
            </a:r>
            <a:r>
              <a:rPr lang="es-AR" sz="2000" b="1" smtClean="0">
                <a:solidFill>
                  <a:srgbClr val="00FFCC"/>
                </a:solidFill>
              </a:rPr>
              <a:t>OBLIGATORIO - DECRETO </a:t>
            </a:r>
            <a:r>
              <a:rPr lang="es-AR" sz="2000" b="1">
                <a:solidFill>
                  <a:srgbClr val="00FFCC"/>
                </a:solidFill>
              </a:rPr>
              <a:t>1567/1974</a:t>
            </a:r>
          </a:p>
          <a:p>
            <a:pPr algn="l"/>
            <a:r>
              <a:rPr lang="es-AR" sz="2000" b="1">
                <a:solidFill>
                  <a:srgbClr val="00FF99"/>
                </a:solidFill>
                <a:effectLst>
                  <a:outerShdw blurRad="38100" dist="38100" dir="2700000" algn="tl">
                    <a:srgbClr val="000000">
                      <a:alpha val="43137"/>
                    </a:srgbClr>
                  </a:outerShdw>
                </a:effectLst>
              </a:rPr>
              <a:t>Art. 9 - </a:t>
            </a:r>
            <a:r>
              <a:rPr lang="es-AR" sz="2000" b="1">
                <a:solidFill>
                  <a:srgbClr val="FFFF00"/>
                </a:solidFill>
                <a:effectLst>
                  <a:outerShdw blurRad="38100" dist="38100" dir="2700000" algn="tl">
                    <a:srgbClr val="000000">
                      <a:alpha val="43137"/>
                    </a:srgbClr>
                  </a:outerShdw>
                </a:effectLst>
              </a:rPr>
              <a:t>Vigencia - período de carencia por inicio de actividad - traspaso de aseguradora</a:t>
            </a:r>
          </a:p>
          <a:p>
            <a:pPr algn="l"/>
            <a:r>
              <a:rPr lang="es-AR" sz="2000">
                <a:solidFill>
                  <a:srgbClr val="FF9900"/>
                </a:solidFill>
                <a:effectLst>
                  <a:outerShdw blurRad="38100" dist="38100" dir="2700000" algn="tl">
                    <a:srgbClr val="000000">
                      <a:alpha val="43137"/>
                    </a:srgbClr>
                  </a:outerShdw>
                </a:effectLst>
              </a:rPr>
              <a:t>Únicamente, en los casos de iniciación de actividades, el empleador tendrá treinta (30) días de plazo para tomar el seguro. </a:t>
            </a:r>
            <a:r>
              <a:rPr lang="es-AR" sz="2000">
                <a:effectLst>
                  <a:outerShdw blurRad="38100" dist="38100" dir="2700000" algn="tl">
                    <a:srgbClr val="000000">
                      <a:alpha val="43137"/>
                    </a:srgbClr>
                  </a:outerShdw>
                </a:effectLst>
              </a:rPr>
              <a:t>Quienes tomen el seguro en el plazo indicado </a:t>
            </a:r>
            <a:r>
              <a:rPr lang="es-AR" sz="2000">
                <a:solidFill>
                  <a:srgbClr val="FFFF01"/>
                </a:solidFill>
                <a:effectLst>
                  <a:outerShdw blurRad="38100" dist="38100" dir="2700000" algn="tl">
                    <a:srgbClr val="000000">
                      <a:alpha val="43137"/>
                    </a:srgbClr>
                  </a:outerShdw>
                </a:effectLst>
              </a:rPr>
              <a:t>tendrán cubiertos los siniestros que se produzcan desde esa fecha. </a:t>
            </a:r>
            <a:r>
              <a:rPr lang="es-AR" sz="2000">
                <a:solidFill>
                  <a:srgbClr val="00FF99"/>
                </a:solidFill>
                <a:effectLst>
                  <a:outerShdw blurRad="38100" dist="38100" dir="2700000" algn="tl">
                    <a:srgbClr val="000000">
                      <a:alpha val="43137"/>
                    </a:srgbClr>
                  </a:outerShdw>
                </a:effectLst>
              </a:rPr>
              <a:t>Vencido dicho plazo y no contratada la cobertura esta regirá a partir de la hora cero (0) del trigésimo primer día posterior a la solicitud del seguro</a:t>
            </a:r>
            <a:r>
              <a:rPr lang="es-AR" sz="2000" smtClean="0">
                <a:solidFill>
                  <a:srgbClr val="00FF99"/>
                </a:solidFill>
                <a:effectLst>
                  <a:outerShdw blurRad="38100" dist="38100" dir="2700000" algn="tl">
                    <a:srgbClr val="000000">
                      <a:alpha val="43137"/>
                    </a:srgbClr>
                  </a:outerShdw>
                </a:effectLst>
              </a:rPr>
              <a:t>.</a:t>
            </a:r>
          </a:p>
          <a:p>
            <a:pPr algn="l"/>
            <a:endParaRPr lang="es-AR" sz="2000">
              <a:solidFill>
                <a:srgbClr val="00FF99"/>
              </a:solidFill>
              <a:effectLst>
                <a:outerShdw blurRad="38100" dist="38100" dir="2700000" algn="tl">
                  <a:srgbClr val="000000">
                    <a:alpha val="43137"/>
                  </a:srgbClr>
                </a:outerShdw>
              </a:effectLst>
            </a:endParaRPr>
          </a:p>
          <a:p>
            <a:pPr algn="l"/>
            <a:r>
              <a:rPr lang="es-AR" sz="2000">
                <a:effectLst>
                  <a:outerShdw blurRad="38100" dist="38100" dir="2700000" algn="tl">
                    <a:srgbClr val="000000">
                      <a:alpha val="43137"/>
                    </a:srgbClr>
                  </a:outerShdw>
                </a:effectLst>
              </a:rPr>
              <a:t>Las aseguradoras al emitir las pólizas correspondientes por inicio de actividades de los empleadores, deberán tomar en consideración lo establecido en el artículo 7 del presente Anexo</a:t>
            </a:r>
            <a:r>
              <a:rPr lang="es-AR" sz="2000" smtClean="0">
                <a:effectLst>
                  <a:outerShdw blurRad="38100" dist="38100" dir="2700000" algn="tl">
                    <a:srgbClr val="000000">
                      <a:alpha val="43137"/>
                    </a:srgbClr>
                  </a:outerShdw>
                </a:effectLst>
              </a:rPr>
              <a:t>.</a:t>
            </a:r>
            <a:endParaRPr lang="es-AR" sz="200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7975230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lstStyle/>
          <a:p>
            <a:r>
              <a:rPr lang="en-US" sz="3200" smtClean="0"/>
              <a:t>SEGURO COLECTIVO DE VIDA OBLIGATORIO</a:t>
            </a:r>
            <a:endParaRPr lang="en-US" sz="3200" b="1"/>
          </a:p>
        </p:txBody>
      </p:sp>
      <p:sp>
        <p:nvSpPr>
          <p:cNvPr id="91139" name="Rectangle 3"/>
          <p:cNvSpPr>
            <a:spLocks noGrp="1" noChangeArrowheads="1"/>
          </p:cNvSpPr>
          <p:nvPr>
            <p:ph type="subTitle" idx="1"/>
          </p:nvPr>
        </p:nvSpPr>
        <p:spPr>
          <a:xfrm>
            <a:off x="381000" y="1295400"/>
            <a:ext cx="8077200" cy="5382556"/>
          </a:xfrm>
        </p:spPr>
        <p:txBody>
          <a:bodyPr>
            <a:normAutofit/>
          </a:bodyPr>
          <a:lstStyle/>
          <a:p>
            <a:pPr algn="l"/>
            <a:r>
              <a:rPr lang="es-AR" sz="2000" b="1">
                <a:solidFill>
                  <a:srgbClr val="00FFCC"/>
                </a:solidFill>
              </a:rPr>
              <a:t>REGLAMENTO DEL SEGURO COLECTIVO DE VIDA </a:t>
            </a:r>
            <a:r>
              <a:rPr lang="es-AR" sz="2000" b="1" smtClean="0">
                <a:solidFill>
                  <a:srgbClr val="00FFCC"/>
                </a:solidFill>
              </a:rPr>
              <a:t>OBLIGATORIO - DECRETO </a:t>
            </a:r>
            <a:r>
              <a:rPr lang="es-AR" sz="2000" b="1">
                <a:solidFill>
                  <a:srgbClr val="00FFCC"/>
                </a:solidFill>
              </a:rPr>
              <a:t>1567/1974</a:t>
            </a:r>
          </a:p>
          <a:p>
            <a:pPr algn="l"/>
            <a:r>
              <a:rPr lang="es-AR" sz="1800" b="1">
                <a:solidFill>
                  <a:srgbClr val="00FF99"/>
                </a:solidFill>
                <a:effectLst>
                  <a:outerShdw blurRad="38100" dist="38100" dir="2700000" algn="tl">
                    <a:srgbClr val="000000">
                      <a:alpha val="43137"/>
                    </a:srgbClr>
                  </a:outerShdw>
                </a:effectLst>
              </a:rPr>
              <a:t>Art. 9 - </a:t>
            </a:r>
            <a:r>
              <a:rPr lang="es-AR" sz="1800" smtClean="0">
                <a:effectLst>
                  <a:outerShdw blurRad="38100" dist="38100" dir="2700000" algn="tl">
                    <a:srgbClr val="000000">
                      <a:alpha val="43137"/>
                    </a:srgbClr>
                  </a:outerShdw>
                </a:effectLst>
              </a:rPr>
              <a:t>En </a:t>
            </a:r>
            <a:r>
              <a:rPr lang="es-AR" sz="1800">
                <a:effectLst>
                  <a:outerShdw blurRad="38100" dist="38100" dir="2700000" algn="tl">
                    <a:srgbClr val="000000">
                      <a:alpha val="43137"/>
                    </a:srgbClr>
                  </a:outerShdw>
                </a:effectLst>
              </a:rPr>
              <a:t>el caso en que </a:t>
            </a:r>
            <a:r>
              <a:rPr lang="es-AR" sz="1800">
                <a:solidFill>
                  <a:srgbClr val="FFFF00"/>
                </a:solidFill>
                <a:effectLst>
                  <a:outerShdw blurRad="38100" dist="38100" dir="2700000" algn="tl">
                    <a:srgbClr val="000000">
                      <a:alpha val="43137"/>
                    </a:srgbClr>
                  </a:outerShdw>
                </a:effectLst>
              </a:rPr>
              <a:t>el tomador hubiera contratado la cobertura del seguro colectivo de vida obligatorio </a:t>
            </a:r>
            <a:r>
              <a:rPr lang="es-AR" sz="1800">
                <a:effectLst>
                  <a:outerShdw blurRad="38100" dist="38100" dir="2700000" algn="tl">
                    <a:srgbClr val="000000">
                      <a:alpha val="43137"/>
                    </a:srgbClr>
                  </a:outerShdw>
                </a:effectLst>
              </a:rPr>
              <a:t>- decreto 1567/1974 en una entidad aseguradora y:</a:t>
            </a:r>
          </a:p>
          <a:p>
            <a:pPr algn="l"/>
            <a:r>
              <a:rPr lang="es-AR" sz="1800">
                <a:effectLst>
                  <a:outerShdw blurRad="38100" dist="38100" dir="2700000" algn="tl">
                    <a:srgbClr val="000000">
                      <a:alpha val="43137"/>
                    </a:srgbClr>
                  </a:outerShdw>
                </a:effectLst>
              </a:rPr>
              <a:t>a) </a:t>
            </a:r>
            <a:r>
              <a:rPr lang="es-AR" sz="1800">
                <a:solidFill>
                  <a:srgbClr val="FFFF00"/>
                </a:solidFill>
                <a:effectLst>
                  <a:outerShdw blurRad="38100" dist="38100" dir="2700000" algn="tl">
                    <a:srgbClr val="000000">
                      <a:alpha val="43137"/>
                    </a:srgbClr>
                  </a:outerShdw>
                </a:effectLst>
              </a:rPr>
              <a:t>Resolviera contratarla con otra</a:t>
            </a:r>
            <a:r>
              <a:rPr lang="es-AR" sz="1800">
                <a:effectLst>
                  <a:outerShdw blurRad="38100" dist="38100" dir="2700000" algn="tl">
                    <a:srgbClr val="000000">
                      <a:alpha val="43137"/>
                    </a:srgbClr>
                  </a:outerShdw>
                </a:effectLst>
              </a:rPr>
              <a:t>, existiendo continuidad asegurativa no le alcanza el plazo de carencia mencionado en el presente artículo. En este caso, se deberán cumplimentar los requisitos establecidos en los artículos 7 y 8 del presente Reglamento.</a:t>
            </a:r>
          </a:p>
          <a:p>
            <a:pPr algn="l"/>
            <a:r>
              <a:rPr lang="es-AR" sz="1800">
                <a:effectLst>
                  <a:outerShdw blurRad="38100" dist="38100" dir="2700000" algn="tl">
                    <a:srgbClr val="000000">
                      <a:alpha val="43137"/>
                    </a:srgbClr>
                  </a:outerShdw>
                </a:effectLst>
              </a:rPr>
              <a:t>b) </a:t>
            </a:r>
            <a:r>
              <a:rPr lang="es-AR" sz="1800">
                <a:solidFill>
                  <a:srgbClr val="FFFF00"/>
                </a:solidFill>
                <a:effectLst>
                  <a:outerShdw blurRad="38100" dist="38100" dir="2700000" algn="tl">
                    <a:srgbClr val="000000">
                      <a:alpha val="43137"/>
                    </a:srgbClr>
                  </a:outerShdw>
                </a:effectLst>
              </a:rPr>
              <a:t>Durante la vigencia de la misma, decidiera cambiar de aseguradora </a:t>
            </a:r>
            <a:r>
              <a:rPr lang="es-AR" sz="1800">
                <a:effectLst>
                  <a:outerShdw blurRad="38100" dist="38100" dir="2700000" algn="tl">
                    <a:srgbClr val="000000">
                      <a:alpha val="43137"/>
                    </a:srgbClr>
                  </a:outerShdw>
                </a:effectLst>
              </a:rPr>
              <a:t>y a fin de mantener la continuidad asegurativa, dicho cambio comenzará a regir a partir del día primero del mes calendario siguiente a la baja de la anterior cobertura. Para emitir la póliza, la nueva entidad aseguradora deberá exigir al tomador - empleador una constancia de baja de cobertura, emitida por la anterior aseguradora desde el Sistema Kausay, a fin de evitar que un mismo empleador posea más de una póliza vigente para un mismo período.</a:t>
            </a:r>
          </a:p>
          <a:p>
            <a:pPr algn="l"/>
            <a:r>
              <a:rPr lang="es-AR" sz="1800">
                <a:effectLst>
                  <a:outerShdw blurRad="38100" dist="38100" dir="2700000" algn="tl">
                    <a:srgbClr val="000000">
                      <a:alpha val="43137"/>
                    </a:srgbClr>
                  </a:outerShdw>
                </a:effectLst>
              </a:rPr>
              <a:t>La responsabilidad del asegurador comienza a la hora cero (0) del día en que se inicie la vigencia de la cobertura y finaliza a las veinticuatro (24) horas del último día de vigencia estipulado.</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017244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lstStyle/>
          <a:p>
            <a:r>
              <a:rPr lang="en-US" sz="3200" smtClean="0"/>
              <a:t>ACUERDO CCT 130/1975. ABRIL 2016</a:t>
            </a:r>
            <a:endParaRPr lang="en-US" sz="3200" b="1"/>
          </a:p>
        </p:txBody>
      </p:sp>
      <p:sp>
        <p:nvSpPr>
          <p:cNvPr id="91139" name="Rectangle 3"/>
          <p:cNvSpPr>
            <a:spLocks noGrp="1" noChangeArrowheads="1"/>
          </p:cNvSpPr>
          <p:nvPr>
            <p:ph type="subTitle" idx="1"/>
          </p:nvPr>
        </p:nvSpPr>
        <p:spPr>
          <a:xfrm>
            <a:off x="685800" y="1371600"/>
            <a:ext cx="7772400" cy="4876800"/>
          </a:xfrm>
        </p:spPr>
        <p:txBody>
          <a:bodyPr>
            <a:normAutofit fontScale="92500" lnSpcReduction="10000"/>
          </a:bodyPr>
          <a:lstStyle/>
          <a:p>
            <a:pPr algn="l">
              <a:lnSpc>
                <a:spcPct val="90000"/>
              </a:lnSpc>
            </a:pPr>
            <a:r>
              <a:rPr lang="es-AR" sz="1800" b="1" smtClean="0">
                <a:solidFill>
                  <a:srgbClr val="FFFF00"/>
                </a:solidFill>
                <a:effectLst>
                  <a:outerShdw blurRad="38100" dist="38100" dir="2700000" algn="tl">
                    <a:srgbClr val="000000">
                      <a:alpha val="43137"/>
                    </a:srgbClr>
                  </a:outerShdw>
                </a:effectLst>
              </a:rPr>
              <a:t>EMPLEADOS  DE COMERCIO – ACUERDO ABRIL 2016 - </a:t>
            </a:r>
            <a:r>
              <a:rPr lang="es-AR" sz="1800" b="1" smtClean="0">
                <a:solidFill>
                  <a:srgbClr val="00FF00"/>
                </a:solidFill>
                <a:effectLst>
                  <a:outerShdw blurRad="38100" dist="38100" dir="2700000" algn="tl">
                    <a:srgbClr val="000000">
                      <a:alpha val="43137"/>
                    </a:srgbClr>
                  </a:outerShdw>
                </a:effectLst>
              </a:rPr>
              <a:t>R (ST) 62/2016</a:t>
            </a:r>
            <a:endParaRPr lang="es-AR" sz="1800" b="1" dirty="0" smtClean="0">
              <a:solidFill>
                <a:srgbClr val="00FF00"/>
              </a:solidFill>
              <a:effectLst>
                <a:outerShdw blurRad="38100" dist="38100" dir="2700000" algn="tl">
                  <a:srgbClr val="000000">
                    <a:alpha val="43137"/>
                  </a:srgbClr>
                </a:outerShdw>
              </a:effectLst>
            </a:endParaRPr>
          </a:p>
          <a:p>
            <a:pPr algn="l">
              <a:buFontTx/>
              <a:buNone/>
            </a:pPr>
            <a:r>
              <a:rPr lang="es-AR" sz="1800" b="1" smtClean="0">
                <a:solidFill>
                  <a:srgbClr val="00FFCC"/>
                </a:solidFill>
                <a:effectLst>
                  <a:outerShdw blurRad="38100" dist="38100" dir="2700000" algn="tl">
                    <a:srgbClr val="000000">
                      <a:alpha val="43137"/>
                    </a:srgbClr>
                  </a:outerShdw>
                </a:effectLst>
              </a:rPr>
              <a:t>INCREMENTO REMUNERATORIO</a:t>
            </a:r>
          </a:p>
          <a:p>
            <a:pPr algn="l">
              <a:buFontTx/>
              <a:buNone/>
            </a:pPr>
            <a:endParaRPr lang="es-AR" sz="1800" b="1" dirty="0">
              <a:solidFill>
                <a:srgbClr val="FFFF00"/>
              </a:solidFill>
              <a:effectLst>
                <a:outerShdw blurRad="38100" dist="38100" dir="2700000" algn="tl">
                  <a:srgbClr val="000000">
                    <a:alpha val="43137"/>
                  </a:srgbClr>
                </a:outerShdw>
              </a:effectLst>
            </a:endParaRPr>
          </a:p>
          <a:p>
            <a:pPr algn="l"/>
            <a:r>
              <a:rPr lang="es-AR" sz="2200">
                <a:effectLst>
                  <a:outerShdw blurRad="38100" dist="38100" dir="2700000" algn="tl">
                    <a:srgbClr val="000000">
                      <a:alpha val="43137"/>
                    </a:srgbClr>
                  </a:outerShdw>
                </a:effectLst>
              </a:rPr>
              <a:t>Las partes pactan incrementar:</a:t>
            </a:r>
          </a:p>
          <a:p>
            <a:pPr algn="l"/>
            <a:r>
              <a:rPr lang="es-AR" sz="2200" b="1">
                <a:solidFill>
                  <a:srgbClr val="FFFF00"/>
                </a:solidFill>
                <a:effectLst>
                  <a:outerShdw blurRad="38100" dist="38100" dir="2700000" algn="tl">
                    <a:srgbClr val="000000">
                      <a:alpha val="43137"/>
                    </a:srgbClr>
                  </a:outerShdw>
                </a:effectLst>
              </a:rPr>
              <a:t>a) A partir de abril de 2016, </a:t>
            </a:r>
            <a:r>
              <a:rPr lang="es-AR" sz="2200" smtClean="0">
                <a:effectLst>
                  <a:outerShdw blurRad="38100" dist="38100" dir="2700000" algn="tl">
                    <a:srgbClr val="000000">
                      <a:alpha val="43137"/>
                    </a:srgbClr>
                  </a:outerShdw>
                </a:effectLst>
              </a:rPr>
              <a:t>...</a:t>
            </a:r>
            <a:endParaRPr lang="es-AR" sz="2200">
              <a:effectLst>
                <a:outerShdw blurRad="38100" dist="38100" dir="2700000" algn="tl">
                  <a:srgbClr val="000000">
                    <a:alpha val="43137"/>
                  </a:srgbClr>
                </a:outerShdw>
              </a:effectLst>
            </a:endParaRPr>
          </a:p>
          <a:p>
            <a:pPr algn="l"/>
            <a:r>
              <a:rPr lang="es-AR" sz="2200">
                <a:effectLst>
                  <a:outerShdw blurRad="38100" dist="38100" dir="2700000" algn="tl">
                    <a:srgbClr val="000000">
                      <a:alpha val="43137"/>
                    </a:srgbClr>
                  </a:outerShdw>
                </a:effectLst>
              </a:rPr>
              <a:t>Respecto a las escalas de salarios básicos convencionales que tendrán vigencia a partir del mes de </a:t>
            </a:r>
            <a:r>
              <a:rPr lang="es-AR" sz="2200" b="1">
                <a:solidFill>
                  <a:srgbClr val="FFFF00"/>
                </a:solidFill>
                <a:effectLst>
                  <a:outerShdw blurRad="38100" dist="38100" dir="2700000" algn="tl">
                    <a:srgbClr val="000000">
                      <a:alpha val="43137"/>
                    </a:srgbClr>
                  </a:outerShdw>
                </a:effectLst>
              </a:rPr>
              <a:t>octubre de 2016, las partes firmantes de este Acuerdo Colectivo asumen el formal compromiso de reunirse en el mes de setiembre de 2016</a:t>
            </a:r>
            <a:r>
              <a:rPr lang="es-AR" sz="2200">
                <a:effectLst>
                  <a:outerShdw blurRad="38100" dist="38100" dir="2700000" algn="tl">
                    <a:srgbClr val="000000">
                      <a:alpha val="43137"/>
                    </a:srgbClr>
                  </a:outerShdw>
                </a:effectLst>
              </a:rPr>
              <a:t>, a efectos de convenir el incremento de los montos respectivos de las mismas y que tendrán vigencia a partir de octubre de 2016. A tal efecto se tomarán como base los valores de las escalas vigentes al mes de noviembre de 2015, por cuanto </a:t>
            </a:r>
            <a:r>
              <a:rPr lang="es-AR" sz="2200" b="1">
                <a:solidFill>
                  <a:srgbClr val="FF9900"/>
                </a:solidFill>
                <a:effectLst>
                  <a:outerShdw blurRad="38100" dist="38100" dir="2700000" algn="tl">
                    <a:srgbClr val="000000">
                      <a:alpha val="43137"/>
                    </a:srgbClr>
                  </a:outerShdw>
                </a:effectLst>
              </a:rPr>
              <a:t>las nuevas escalas resultantes no se aplicarán en forma acumulativa respecto de las escalas vigentes fijadas a partir del mes de abril de 2016</a:t>
            </a:r>
            <a:r>
              <a:rPr lang="es-AR" sz="2200">
                <a:effectLst>
                  <a:outerShdw blurRad="38100" dist="38100" dir="2700000" algn="tl">
                    <a:srgbClr val="000000">
                      <a:alpha val="43137"/>
                    </a:srgbClr>
                  </a:outerShdw>
                </a:effectLst>
              </a:rPr>
              <a:t>.</a:t>
            </a:r>
          </a:p>
          <a:p>
            <a:pPr algn="l">
              <a:buFontTx/>
              <a:buNone/>
            </a:pPr>
            <a:r>
              <a:rPr lang="es-AR" sz="1600" smtClean="0"/>
              <a:t> </a:t>
            </a:r>
            <a:endParaRPr lang="es-AR" sz="1600" b="1" u="sng"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12211887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lstStyle/>
          <a:p>
            <a:r>
              <a:rPr lang="en-US" sz="3200" smtClean="0"/>
              <a:t>SEGURO COLECTIVO DE VIDA OBLIGATORIO</a:t>
            </a:r>
            <a:endParaRPr lang="en-US" sz="3200" b="1"/>
          </a:p>
        </p:txBody>
      </p:sp>
      <p:sp>
        <p:nvSpPr>
          <p:cNvPr id="91139" name="Rectangle 3"/>
          <p:cNvSpPr>
            <a:spLocks noGrp="1" noChangeArrowheads="1"/>
          </p:cNvSpPr>
          <p:nvPr>
            <p:ph type="subTitle" idx="1"/>
          </p:nvPr>
        </p:nvSpPr>
        <p:spPr>
          <a:xfrm>
            <a:off x="381000" y="1295400"/>
            <a:ext cx="8077200" cy="4953000"/>
          </a:xfrm>
        </p:spPr>
        <p:txBody>
          <a:bodyPr>
            <a:normAutofit/>
          </a:bodyPr>
          <a:lstStyle/>
          <a:p>
            <a:pPr algn="l"/>
            <a:r>
              <a:rPr lang="es-AR" sz="2000" b="1">
                <a:solidFill>
                  <a:srgbClr val="00FFCC"/>
                </a:solidFill>
              </a:rPr>
              <a:t>REGLAMENTO DEL SEGURO COLECTIVO DE VIDA </a:t>
            </a:r>
            <a:r>
              <a:rPr lang="es-AR" sz="2000" b="1" smtClean="0">
                <a:solidFill>
                  <a:srgbClr val="00FFCC"/>
                </a:solidFill>
              </a:rPr>
              <a:t>OBLIGATORIO - DECRETO </a:t>
            </a:r>
            <a:r>
              <a:rPr lang="es-AR" sz="2000" b="1">
                <a:solidFill>
                  <a:srgbClr val="00FFCC"/>
                </a:solidFill>
              </a:rPr>
              <a:t>1567/1974</a:t>
            </a:r>
          </a:p>
          <a:p>
            <a:pPr algn="l"/>
            <a:r>
              <a:rPr lang="es-AR" sz="1800" b="1">
                <a:solidFill>
                  <a:srgbClr val="00FF00"/>
                </a:solidFill>
                <a:effectLst>
                  <a:outerShdw blurRad="38100" dist="38100" dir="2700000" algn="tl">
                    <a:srgbClr val="000000">
                      <a:alpha val="43137"/>
                    </a:srgbClr>
                  </a:outerShdw>
                </a:effectLst>
              </a:rPr>
              <a:t>Art. 10 - </a:t>
            </a:r>
            <a:r>
              <a:rPr lang="es-AR" sz="1800">
                <a:solidFill>
                  <a:srgbClr val="FFFF00"/>
                </a:solidFill>
                <a:effectLst>
                  <a:outerShdw blurRad="38100" dist="38100" dir="2700000" algn="tl">
                    <a:srgbClr val="000000">
                      <a:alpha val="43137"/>
                    </a:srgbClr>
                  </a:outerShdw>
                </a:effectLst>
              </a:rPr>
              <a:t>Derecho de emisión, gastos de administración y reconocimiento de participación a productores asesores de seguros - exención de tasa </a:t>
            </a:r>
            <a:r>
              <a:rPr lang="es-AR" sz="1800" smtClean="0">
                <a:solidFill>
                  <a:srgbClr val="FFFF00"/>
                </a:solidFill>
                <a:effectLst>
                  <a:outerShdw blurRad="38100" dist="38100" dir="2700000" algn="tl">
                    <a:srgbClr val="000000">
                      <a:alpha val="43137"/>
                    </a:srgbClr>
                  </a:outerShdw>
                </a:effectLst>
              </a:rPr>
              <a:t>uniforme</a:t>
            </a:r>
          </a:p>
          <a:p>
            <a:pPr algn="l"/>
            <a:endParaRPr lang="es-AR" sz="1800">
              <a:effectLst>
                <a:outerShdw blurRad="38100" dist="38100" dir="2700000" algn="tl">
                  <a:srgbClr val="000000">
                    <a:alpha val="43137"/>
                  </a:srgbClr>
                </a:outerShdw>
              </a:effectLst>
            </a:endParaRPr>
          </a:p>
          <a:p>
            <a:pPr algn="l"/>
            <a:r>
              <a:rPr lang="es-AR" sz="1800">
                <a:effectLst>
                  <a:outerShdw blurRad="38100" dist="38100" dir="2700000" algn="tl">
                    <a:srgbClr val="000000">
                      <a:alpha val="43137"/>
                    </a:srgbClr>
                  </a:outerShdw>
                </a:effectLst>
              </a:rPr>
              <a:t>El derecho de emisión es anual, podrá percibirlo el asegurador cuando se emita o renueve una póliza, de acuerdo a la siguiente escala:</a:t>
            </a:r>
          </a:p>
          <a:p>
            <a:pPr algn="l"/>
            <a:r>
              <a:rPr lang="es-AR" sz="1800">
                <a:effectLst>
                  <a:outerShdw blurRad="38100" dist="38100" dir="2700000" algn="tl">
                    <a:srgbClr val="000000">
                      <a:alpha val="43137"/>
                    </a:srgbClr>
                  </a:outerShdw>
                </a:effectLst>
              </a:rPr>
              <a:t>Hasta veinticinco (25) asegurados pesos doce ($ 12).</a:t>
            </a:r>
          </a:p>
          <a:p>
            <a:pPr algn="l"/>
            <a:endParaRPr lang="es-AR" sz="1800" smtClean="0">
              <a:effectLst>
                <a:outerShdw blurRad="38100" dist="38100" dir="2700000" algn="tl">
                  <a:srgbClr val="000000">
                    <a:alpha val="43137"/>
                  </a:srgbClr>
                </a:outerShdw>
              </a:effectLst>
            </a:endParaRPr>
          </a:p>
          <a:p>
            <a:pPr algn="l"/>
            <a:r>
              <a:rPr lang="es-AR" sz="1800" smtClean="0">
                <a:effectLst>
                  <a:outerShdw blurRad="38100" dist="38100" dir="2700000" algn="tl">
                    <a:srgbClr val="000000">
                      <a:alpha val="43137"/>
                    </a:srgbClr>
                  </a:outerShdw>
                </a:effectLst>
              </a:rPr>
              <a:t>Entre </a:t>
            </a:r>
            <a:r>
              <a:rPr lang="es-AR" sz="1800">
                <a:effectLst>
                  <a:outerShdw blurRad="38100" dist="38100" dir="2700000" algn="tl">
                    <a:srgbClr val="000000">
                      <a:alpha val="43137"/>
                    </a:srgbClr>
                  </a:outerShdw>
                </a:effectLst>
              </a:rPr>
              <a:t>veintiséis (26) y cincuenta (50) asegurados pesos diecisiete ($ 17).</a:t>
            </a:r>
          </a:p>
          <a:p>
            <a:pPr algn="l"/>
            <a:endParaRPr lang="es-AR" sz="1800" smtClean="0">
              <a:effectLst>
                <a:outerShdw blurRad="38100" dist="38100" dir="2700000" algn="tl">
                  <a:srgbClr val="000000">
                    <a:alpha val="43137"/>
                  </a:srgbClr>
                </a:outerShdw>
              </a:effectLst>
            </a:endParaRPr>
          </a:p>
          <a:p>
            <a:pPr algn="l"/>
            <a:r>
              <a:rPr lang="es-AR" sz="1800" smtClean="0">
                <a:effectLst>
                  <a:outerShdw blurRad="38100" dist="38100" dir="2700000" algn="tl">
                    <a:srgbClr val="000000">
                      <a:alpha val="43137"/>
                    </a:srgbClr>
                  </a:outerShdw>
                </a:effectLst>
              </a:rPr>
              <a:t>Más </a:t>
            </a:r>
            <a:r>
              <a:rPr lang="es-AR" sz="1800">
                <a:effectLst>
                  <a:outerShdw blurRad="38100" dist="38100" dir="2700000" algn="tl">
                    <a:srgbClr val="000000">
                      <a:alpha val="43137"/>
                    </a:srgbClr>
                  </a:outerShdw>
                </a:effectLst>
              </a:rPr>
              <a:t>de cincuenta (50) asegurados pesos veinticinco ($ 25).</a:t>
            </a:r>
          </a:p>
          <a:p>
            <a:pPr algn="l"/>
            <a:endParaRPr lang="es-AR" sz="1800" smtClean="0">
              <a:effectLst>
                <a:outerShdw blurRad="38100" dist="38100" dir="2700000" algn="tl">
                  <a:srgbClr val="000000">
                    <a:alpha val="43137"/>
                  </a:srgbClr>
                </a:outerShdw>
              </a:effectLst>
            </a:endParaRPr>
          </a:p>
          <a:p>
            <a:pPr algn="l"/>
            <a:r>
              <a:rPr lang="es-AR" sz="1800" smtClean="0">
                <a:solidFill>
                  <a:srgbClr val="FFC000"/>
                </a:solidFill>
                <a:effectLst>
                  <a:outerShdw blurRad="38100" dist="38100" dir="2700000" algn="tl">
                    <a:srgbClr val="000000">
                      <a:alpha val="43137"/>
                    </a:srgbClr>
                  </a:outerShdw>
                </a:effectLst>
              </a:rPr>
              <a:t>El </a:t>
            </a:r>
            <a:r>
              <a:rPr lang="es-AR" sz="1800">
                <a:solidFill>
                  <a:srgbClr val="FFC000"/>
                </a:solidFill>
                <a:effectLst>
                  <a:outerShdw blurRad="38100" dist="38100" dir="2700000" algn="tl">
                    <a:srgbClr val="000000">
                      <a:alpha val="43137"/>
                    </a:srgbClr>
                  </a:outerShdw>
                </a:effectLst>
              </a:rPr>
              <a:t>tomador-empleador, cuando corresponda, declarará y abonará el derecho de emisión a través del aplicativo del SICOSS</a:t>
            </a:r>
            <a:r>
              <a:rPr lang="es-AR" sz="1800" smtClean="0">
                <a:solidFill>
                  <a:srgbClr val="FFC000"/>
                </a:solidFill>
                <a:effectLst>
                  <a:outerShdw blurRad="38100" dist="38100" dir="2700000" algn="tl">
                    <a:srgbClr val="000000">
                      <a:alpha val="43137"/>
                    </a:srgbClr>
                  </a:outerShdw>
                </a:effectLst>
              </a:rPr>
              <a:t>.</a:t>
            </a:r>
            <a:endParaRPr lang="es-AR" sz="1800">
              <a:solidFill>
                <a:srgbClr val="FFC000"/>
              </a:solidFill>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49519138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lstStyle/>
          <a:p>
            <a:r>
              <a:rPr lang="en-US" sz="3200" smtClean="0"/>
              <a:t>SEGURO COLECTIVO DE VIDA OBLIGATORIO</a:t>
            </a:r>
            <a:endParaRPr lang="en-US" sz="3200" b="1"/>
          </a:p>
        </p:txBody>
      </p:sp>
      <p:sp>
        <p:nvSpPr>
          <p:cNvPr id="91139" name="Rectangle 3"/>
          <p:cNvSpPr>
            <a:spLocks noGrp="1" noChangeArrowheads="1"/>
          </p:cNvSpPr>
          <p:nvPr>
            <p:ph type="subTitle" idx="1"/>
          </p:nvPr>
        </p:nvSpPr>
        <p:spPr>
          <a:xfrm>
            <a:off x="381000" y="1295400"/>
            <a:ext cx="8077200" cy="4953000"/>
          </a:xfrm>
        </p:spPr>
        <p:txBody>
          <a:bodyPr>
            <a:normAutofit/>
          </a:bodyPr>
          <a:lstStyle/>
          <a:p>
            <a:pPr algn="l"/>
            <a:r>
              <a:rPr lang="es-AR" sz="2000" b="1">
                <a:solidFill>
                  <a:srgbClr val="00FFCC"/>
                </a:solidFill>
              </a:rPr>
              <a:t>REGLAMENTO DEL SEGURO COLECTIVO DE VIDA </a:t>
            </a:r>
            <a:r>
              <a:rPr lang="es-AR" sz="2000" b="1" smtClean="0">
                <a:solidFill>
                  <a:srgbClr val="00FFCC"/>
                </a:solidFill>
              </a:rPr>
              <a:t>OBLIGATORIO - DECRETO </a:t>
            </a:r>
            <a:r>
              <a:rPr lang="es-AR" sz="2000" b="1">
                <a:solidFill>
                  <a:srgbClr val="00FFCC"/>
                </a:solidFill>
              </a:rPr>
              <a:t>1567/1974</a:t>
            </a:r>
          </a:p>
          <a:p>
            <a:pPr algn="l"/>
            <a:r>
              <a:rPr lang="es-AR" sz="1800" b="1">
                <a:solidFill>
                  <a:srgbClr val="00FF00"/>
                </a:solidFill>
                <a:effectLst>
                  <a:outerShdw blurRad="38100" dist="38100" dir="2700000" algn="tl">
                    <a:srgbClr val="000000">
                      <a:alpha val="43137"/>
                    </a:srgbClr>
                  </a:outerShdw>
                </a:effectLst>
              </a:rPr>
              <a:t>Art. 10 - </a:t>
            </a:r>
            <a:r>
              <a:rPr lang="es-AR" sz="1800">
                <a:solidFill>
                  <a:srgbClr val="FFFF00"/>
                </a:solidFill>
                <a:effectLst>
                  <a:outerShdw blurRad="38100" dist="38100" dir="2700000" algn="tl">
                    <a:srgbClr val="000000">
                      <a:alpha val="43137"/>
                    </a:srgbClr>
                  </a:outerShdw>
                </a:effectLst>
              </a:rPr>
              <a:t>Derecho de emisión, gastos de administración y reconocimiento de participación a productores asesores de seguros - exención de tasa uniforme</a:t>
            </a:r>
          </a:p>
          <a:p>
            <a:pPr algn="l"/>
            <a:endParaRPr lang="es-AR" sz="1800" smtClean="0">
              <a:effectLst>
                <a:outerShdw blurRad="38100" dist="38100" dir="2700000" algn="tl">
                  <a:srgbClr val="000000">
                    <a:alpha val="43137"/>
                  </a:srgbClr>
                </a:outerShdw>
              </a:effectLst>
            </a:endParaRPr>
          </a:p>
          <a:p>
            <a:pPr algn="l"/>
            <a:r>
              <a:rPr lang="es-AR" sz="1800" smtClean="0">
                <a:effectLst>
                  <a:outerShdw blurRad="38100" dist="38100" dir="2700000" algn="tl">
                    <a:srgbClr val="000000">
                      <a:alpha val="43137"/>
                    </a:srgbClr>
                  </a:outerShdw>
                </a:effectLst>
              </a:rPr>
              <a:t>De </a:t>
            </a:r>
            <a:r>
              <a:rPr lang="es-AR" sz="1800">
                <a:effectLst>
                  <a:outerShdw blurRad="38100" dist="38100" dir="2700000" algn="tl">
                    <a:srgbClr val="000000">
                      <a:alpha val="43137"/>
                    </a:srgbClr>
                  </a:outerShdw>
                </a:effectLst>
              </a:rPr>
              <a:t>las primas percibidas, las entidades aseguradoras destinarán un veintidós con setenta por ciento (22,70%), para atender los gastos de administración de esta cobertura.</a:t>
            </a:r>
          </a:p>
          <a:p>
            <a:pPr algn="l"/>
            <a:r>
              <a:rPr lang="es-AR" sz="1800">
                <a:effectLst>
                  <a:outerShdw blurRad="38100" dist="38100" dir="2700000" algn="tl">
                    <a:srgbClr val="000000">
                      <a:alpha val="43137"/>
                    </a:srgbClr>
                  </a:outerShdw>
                </a:effectLst>
              </a:rPr>
              <a:t>Las entidades aseguradoras podrán reconocer a los productores asesores de seguros una participación de los fondos provenientes de los gastos de administración. La liquidación de las participaciones será efectuada por las entidades aseguradoras. Atento a la naturaleza particular del seguro colectivo de vida obligatorio - decreto 1567/1974 no le resulta de aplicación las previsiones del artículo 81 de la ley 20091.</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22559938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lstStyle/>
          <a:p>
            <a:r>
              <a:rPr lang="en-US" sz="3200" smtClean="0"/>
              <a:t>SEGURO COLECTIVO DE VIDA OBLIGATORIO</a:t>
            </a:r>
            <a:endParaRPr lang="en-US" sz="3200" b="1"/>
          </a:p>
        </p:txBody>
      </p:sp>
      <p:sp>
        <p:nvSpPr>
          <p:cNvPr id="91139" name="Rectangle 3"/>
          <p:cNvSpPr>
            <a:spLocks noGrp="1" noChangeArrowheads="1"/>
          </p:cNvSpPr>
          <p:nvPr>
            <p:ph type="subTitle" idx="1"/>
          </p:nvPr>
        </p:nvSpPr>
        <p:spPr>
          <a:xfrm>
            <a:off x="381000" y="1295400"/>
            <a:ext cx="8077200" cy="4953000"/>
          </a:xfrm>
        </p:spPr>
        <p:txBody>
          <a:bodyPr>
            <a:normAutofit/>
          </a:bodyPr>
          <a:lstStyle/>
          <a:p>
            <a:pPr algn="l"/>
            <a:r>
              <a:rPr lang="es-AR" sz="2000" b="1">
                <a:solidFill>
                  <a:srgbClr val="00FFCC"/>
                </a:solidFill>
              </a:rPr>
              <a:t>REGLAMENTO DEL SEGURO COLECTIVO DE VIDA </a:t>
            </a:r>
            <a:r>
              <a:rPr lang="es-AR" sz="2000" b="1" smtClean="0">
                <a:solidFill>
                  <a:srgbClr val="00FFCC"/>
                </a:solidFill>
              </a:rPr>
              <a:t>OBLIGATORIO - DECRETO </a:t>
            </a:r>
            <a:r>
              <a:rPr lang="es-AR" sz="2000" b="1">
                <a:solidFill>
                  <a:srgbClr val="00FFCC"/>
                </a:solidFill>
              </a:rPr>
              <a:t>1567/1974</a:t>
            </a:r>
          </a:p>
          <a:p>
            <a:pPr algn="l"/>
            <a:r>
              <a:rPr lang="es-AR" sz="2000" b="1">
                <a:solidFill>
                  <a:srgbClr val="00FF99"/>
                </a:solidFill>
                <a:effectLst>
                  <a:outerShdw blurRad="38100" dist="38100" dir="2700000" algn="tl">
                    <a:srgbClr val="000000">
                      <a:alpha val="43137"/>
                    </a:srgbClr>
                  </a:outerShdw>
                </a:effectLst>
              </a:rPr>
              <a:t>Art. 13 </a:t>
            </a:r>
            <a:r>
              <a:rPr lang="es-AR" sz="2000" b="1">
                <a:solidFill>
                  <a:srgbClr val="FFFF00"/>
                </a:solidFill>
                <a:effectLst>
                  <a:outerShdw blurRad="38100" dist="38100" dir="2700000" algn="tl">
                    <a:srgbClr val="000000">
                      <a:alpha val="43137"/>
                    </a:srgbClr>
                  </a:outerShdw>
                </a:effectLst>
              </a:rPr>
              <a:t>- Suspensión de la cobertura por falta de pago del premio - rescisión</a:t>
            </a:r>
          </a:p>
          <a:p>
            <a:pPr algn="l"/>
            <a:r>
              <a:rPr lang="es-AR" sz="2000">
                <a:effectLst>
                  <a:outerShdw blurRad="38100" dist="38100" dir="2700000" algn="tl">
                    <a:srgbClr val="000000">
                      <a:alpha val="43137"/>
                    </a:srgbClr>
                  </a:outerShdw>
                </a:effectLst>
              </a:rPr>
              <a:t>El pago del premio del seguro colectivo de vida obligatorio por parte del tomador-empleador </a:t>
            </a:r>
            <a:r>
              <a:rPr lang="es-AR" sz="2000">
                <a:solidFill>
                  <a:srgbClr val="00FFCC"/>
                </a:solidFill>
                <a:effectLst>
                  <a:outerShdw blurRad="38100" dist="38100" dir="2700000" algn="tl">
                    <a:srgbClr val="000000">
                      <a:alpha val="43137"/>
                    </a:srgbClr>
                  </a:outerShdw>
                </a:effectLst>
              </a:rPr>
              <a:t>deberá efectuarse en la fecha que opere el vencimiento para tributar los aportes y contribuciones con destino a la seguridad social. </a:t>
            </a:r>
            <a:r>
              <a:rPr lang="es-AR" sz="2000">
                <a:effectLst>
                  <a:outerShdw blurRad="38100" dist="38100" dir="2700000" algn="tl">
                    <a:srgbClr val="000000">
                      <a:alpha val="43137"/>
                    </a:srgbClr>
                  </a:outerShdw>
                </a:effectLst>
              </a:rPr>
              <a:t>Si el premio </a:t>
            </a:r>
            <a:r>
              <a:rPr lang="es-AR" sz="2000">
                <a:solidFill>
                  <a:srgbClr val="FFFF00"/>
                </a:solidFill>
                <a:effectLst>
                  <a:outerShdw blurRad="38100" dist="38100" dir="2700000" algn="tl">
                    <a:srgbClr val="000000">
                      <a:alpha val="43137"/>
                    </a:srgbClr>
                  </a:outerShdw>
                </a:effectLst>
              </a:rPr>
              <a:t>no fuera abonado en dicha fecha, el empleador contará con un plazo de treinta (30) días a partir de la fecha de vencimiento para hacer efectivo el pago. </a:t>
            </a:r>
            <a:r>
              <a:rPr lang="es-AR" sz="2000">
                <a:effectLst>
                  <a:outerShdw blurRad="38100" dist="38100" dir="2700000" algn="tl">
                    <a:srgbClr val="000000">
                      <a:alpha val="43137"/>
                    </a:srgbClr>
                  </a:outerShdw>
                </a:effectLst>
              </a:rPr>
              <a:t>Transcurrido dicho plazo sin que se hubiera efectuado el pago del premio </a:t>
            </a:r>
            <a:r>
              <a:rPr lang="es-AR" sz="2000">
                <a:solidFill>
                  <a:srgbClr val="FF9900"/>
                </a:solidFill>
                <a:effectLst>
                  <a:outerShdw blurRad="38100" dist="38100" dir="2700000" algn="tl">
                    <a:srgbClr val="000000">
                      <a:alpha val="43137"/>
                    </a:srgbClr>
                  </a:outerShdw>
                </a:effectLst>
              </a:rPr>
              <a:t>operará la mora en forma automática y con ello la suspensión de la cobertura sin necesidad de aviso o intimación alguna</a:t>
            </a:r>
            <a:r>
              <a:rPr lang="es-AR" sz="2000" smtClean="0">
                <a:solidFill>
                  <a:srgbClr val="FF9900"/>
                </a:solidFill>
                <a:effectLst>
                  <a:outerShdw blurRad="38100" dist="38100" dir="2700000" algn="tl">
                    <a:srgbClr val="000000">
                      <a:alpha val="43137"/>
                    </a:srgbClr>
                  </a:outerShdw>
                </a:effectLst>
              </a:rPr>
              <a:t>.</a:t>
            </a:r>
            <a:endParaRPr lang="es-AR" sz="2000">
              <a:solidFill>
                <a:srgbClr val="FF9900"/>
              </a:solidFill>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57069769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lstStyle/>
          <a:p>
            <a:r>
              <a:rPr lang="en-US" sz="3200" smtClean="0"/>
              <a:t>SEGURO COLECTIVO DE VIDA OBLIGATORIO</a:t>
            </a:r>
            <a:endParaRPr lang="en-US" sz="3200" b="1"/>
          </a:p>
        </p:txBody>
      </p:sp>
      <p:sp>
        <p:nvSpPr>
          <p:cNvPr id="91139" name="Rectangle 3"/>
          <p:cNvSpPr>
            <a:spLocks noGrp="1" noChangeArrowheads="1"/>
          </p:cNvSpPr>
          <p:nvPr>
            <p:ph type="subTitle" idx="1"/>
          </p:nvPr>
        </p:nvSpPr>
        <p:spPr>
          <a:xfrm>
            <a:off x="381000" y="1295400"/>
            <a:ext cx="8077200" cy="4953000"/>
          </a:xfrm>
        </p:spPr>
        <p:txBody>
          <a:bodyPr>
            <a:normAutofit lnSpcReduction="10000"/>
          </a:bodyPr>
          <a:lstStyle/>
          <a:p>
            <a:pPr algn="l"/>
            <a:r>
              <a:rPr lang="es-AR" sz="2000" b="1">
                <a:solidFill>
                  <a:srgbClr val="00FFCC"/>
                </a:solidFill>
              </a:rPr>
              <a:t>REGLAMENTO DEL SEGURO COLECTIVO DE VIDA </a:t>
            </a:r>
            <a:r>
              <a:rPr lang="es-AR" sz="2000" b="1" smtClean="0">
                <a:solidFill>
                  <a:srgbClr val="00FFCC"/>
                </a:solidFill>
              </a:rPr>
              <a:t>OBLIGATORIO - DECRETO </a:t>
            </a:r>
            <a:r>
              <a:rPr lang="es-AR" sz="2000" b="1">
                <a:solidFill>
                  <a:srgbClr val="00FFCC"/>
                </a:solidFill>
              </a:rPr>
              <a:t>1567/1974</a:t>
            </a:r>
          </a:p>
          <a:p>
            <a:pPr algn="l"/>
            <a:r>
              <a:rPr lang="es-AR" sz="2000" b="1">
                <a:solidFill>
                  <a:srgbClr val="00FF99"/>
                </a:solidFill>
                <a:effectLst>
                  <a:outerShdw blurRad="38100" dist="38100" dir="2700000" algn="tl">
                    <a:srgbClr val="000000">
                      <a:alpha val="43137"/>
                    </a:srgbClr>
                  </a:outerShdw>
                </a:effectLst>
              </a:rPr>
              <a:t>Art. 13 </a:t>
            </a:r>
            <a:r>
              <a:rPr lang="es-AR" sz="2000" b="1">
                <a:solidFill>
                  <a:srgbClr val="FFFF00"/>
                </a:solidFill>
                <a:effectLst>
                  <a:outerShdw blurRad="38100" dist="38100" dir="2700000" algn="tl">
                    <a:srgbClr val="000000">
                      <a:alpha val="43137"/>
                    </a:srgbClr>
                  </a:outerShdw>
                </a:effectLst>
              </a:rPr>
              <a:t>- Suspensión de la cobertura por falta de pago del premio - rescisión</a:t>
            </a:r>
          </a:p>
          <a:p>
            <a:pPr algn="l"/>
            <a:endParaRPr lang="es-AR" sz="2000" smtClean="0">
              <a:effectLst>
                <a:outerShdw blurRad="38100" dist="38100" dir="2700000" algn="tl">
                  <a:srgbClr val="000000">
                    <a:alpha val="43137"/>
                  </a:srgbClr>
                </a:outerShdw>
              </a:effectLst>
            </a:endParaRPr>
          </a:p>
          <a:p>
            <a:pPr algn="l"/>
            <a:r>
              <a:rPr lang="es-AR" sz="2000" smtClean="0">
                <a:solidFill>
                  <a:srgbClr val="FFFF01"/>
                </a:solidFill>
                <a:effectLst>
                  <a:outerShdw blurRad="38100" dist="38100" dir="2700000" algn="tl">
                    <a:srgbClr val="000000">
                      <a:alpha val="43137"/>
                    </a:srgbClr>
                  </a:outerShdw>
                </a:effectLst>
              </a:rPr>
              <a:t>La </a:t>
            </a:r>
            <a:r>
              <a:rPr lang="es-AR" sz="2000">
                <a:solidFill>
                  <a:srgbClr val="FFFF01"/>
                </a:solidFill>
                <a:effectLst>
                  <a:outerShdw blurRad="38100" dist="38100" dir="2700000" algn="tl">
                    <a:srgbClr val="000000">
                      <a:alpha val="43137"/>
                    </a:srgbClr>
                  </a:outerShdw>
                </a:effectLst>
              </a:rPr>
              <a:t>cobertura se reanudará a partir de la hora cero (0) del día siguiente al ingreso de la prima.</a:t>
            </a:r>
          </a:p>
          <a:p>
            <a:pPr algn="l"/>
            <a:r>
              <a:rPr lang="es-AR" sz="2000">
                <a:effectLst>
                  <a:outerShdw blurRad="38100" dist="38100" dir="2700000" algn="tl">
                    <a:srgbClr val="000000">
                      <a:alpha val="43137"/>
                    </a:srgbClr>
                  </a:outerShdw>
                </a:effectLst>
              </a:rPr>
              <a:t>La cobertura </a:t>
            </a:r>
            <a:r>
              <a:rPr lang="es-AR" sz="2000">
                <a:solidFill>
                  <a:srgbClr val="00FF99"/>
                </a:solidFill>
                <a:effectLst>
                  <a:outerShdw blurRad="38100" dist="38100" dir="2700000" algn="tl">
                    <a:srgbClr val="000000">
                      <a:alpha val="43137"/>
                    </a:srgbClr>
                  </a:outerShdw>
                </a:effectLst>
              </a:rPr>
              <a:t>solo podrá ser rehabilitada dentro de los sesenta (60) días desde la fecha de su suspensión. </a:t>
            </a:r>
            <a:r>
              <a:rPr lang="es-AR" sz="2000">
                <a:solidFill>
                  <a:srgbClr val="FF9900"/>
                </a:solidFill>
                <a:effectLst>
                  <a:outerShdw blurRad="38100" dist="38100" dir="2700000" algn="tl">
                    <a:srgbClr val="000000">
                      <a:alpha val="43137"/>
                    </a:srgbClr>
                  </a:outerShdw>
                </a:effectLst>
              </a:rPr>
              <a:t>El vencimiento de este plazo provocará la rescisión automática del contrato.</a:t>
            </a:r>
          </a:p>
          <a:p>
            <a:pPr algn="l"/>
            <a:r>
              <a:rPr lang="es-AR" sz="2000">
                <a:effectLst>
                  <a:outerShdw blurRad="38100" dist="38100" dir="2700000" algn="tl">
                    <a:srgbClr val="000000">
                      <a:alpha val="43137"/>
                    </a:srgbClr>
                  </a:outerShdw>
                </a:effectLst>
              </a:rPr>
              <a:t>La suspensión del seguro, o su rescisión por falta de pago del premio, </a:t>
            </a:r>
            <a:r>
              <a:rPr lang="es-AR" sz="2000">
                <a:solidFill>
                  <a:srgbClr val="FFFF01"/>
                </a:solidFill>
                <a:effectLst>
                  <a:outerShdw blurRad="38100" dist="38100" dir="2700000" algn="tl">
                    <a:srgbClr val="000000">
                      <a:alpha val="43137"/>
                    </a:srgbClr>
                  </a:outerShdw>
                </a:effectLst>
              </a:rPr>
              <a:t>hará directamente responsable al empleador por el pago del beneficio</a:t>
            </a:r>
            <a:r>
              <a:rPr lang="es-AR" sz="2000" smtClean="0">
                <a:solidFill>
                  <a:srgbClr val="FFFF01"/>
                </a:solidFill>
                <a:effectLst>
                  <a:outerShdw blurRad="38100" dist="38100" dir="2700000" algn="tl">
                    <a:srgbClr val="000000">
                      <a:alpha val="43137"/>
                    </a:srgbClr>
                  </a:outerShdw>
                </a:effectLst>
              </a:rPr>
              <a:t>.</a:t>
            </a:r>
          </a:p>
          <a:p>
            <a:pPr algn="l"/>
            <a:endParaRPr lang="es-AR" sz="2000">
              <a:solidFill>
                <a:srgbClr val="FFFF01"/>
              </a:solidFill>
              <a:effectLst>
                <a:outerShdw blurRad="38100" dist="38100" dir="2700000" algn="tl">
                  <a:srgbClr val="000000">
                    <a:alpha val="43137"/>
                  </a:srgbClr>
                </a:outerShdw>
              </a:effectLst>
            </a:endParaRPr>
          </a:p>
          <a:p>
            <a:pPr algn="l"/>
            <a:r>
              <a:rPr lang="es-AR" sz="2000">
                <a:solidFill>
                  <a:srgbClr val="00FF99"/>
                </a:solidFill>
                <a:effectLst>
                  <a:outerShdw blurRad="38100" dist="38100" dir="2700000" algn="tl">
                    <a:srgbClr val="000000">
                      <a:alpha val="43137"/>
                    </a:srgbClr>
                  </a:outerShdw>
                </a:effectLst>
              </a:rPr>
              <a:t>Los pagos efectuados por los tomadores-empleadores </a:t>
            </a:r>
            <a:r>
              <a:rPr lang="es-AR" sz="2000">
                <a:solidFill>
                  <a:srgbClr val="FF9900"/>
                </a:solidFill>
                <a:effectLst>
                  <a:outerShdw blurRad="38100" dist="38100" dir="2700000" algn="tl">
                    <a:srgbClr val="000000">
                      <a:alpha val="43137"/>
                    </a:srgbClr>
                  </a:outerShdw>
                </a:effectLst>
              </a:rPr>
              <a:t>una vez vencido el plazo de suspensión y estando la póliza rescindida, no dará derecho a rehabilitar la misma.</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34546328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lstStyle/>
          <a:p>
            <a:r>
              <a:rPr lang="en-US" sz="3200" smtClean="0"/>
              <a:t>SEGURO COLECTIVO DE VIDA OBLIGATORIO</a:t>
            </a:r>
            <a:endParaRPr lang="en-US" sz="3200" b="1"/>
          </a:p>
        </p:txBody>
      </p:sp>
      <p:sp>
        <p:nvSpPr>
          <p:cNvPr id="91139" name="Rectangle 3"/>
          <p:cNvSpPr>
            <a:spLocks noGrp="1" noChangeArrowheads="1"/>
          </p:cNvSpPr>
          <p:nvPr>
            <p:ph type="subTitle" idx="1"/>
          </p:nvPr>
        </p:nvSpPr>
        <p:spPr>
          <a:xfrm>
            <a:off x="381000" y="1295400"/>
            <a:ext cx="8077200" cy="5405610"/>
          </a:xfrm>
        </p:spPr>
        <p:txBody>
          <a:bodyPr>
            <a:normAutofit/>
          </a:bodyPr>
          <a:lstStyle/>
          <a:p>
            <a:pPr algn="l"/>
            <a:r>
              <a:rPr lang="es-AR" sz="2000" b="1">
                <a:solidFill>
                  <a:srgbClr val="00FFCC"/>
                </a:solidFill>
              </a:rPr>
              <a:t>REGLAMENTO DEL SEGURO COLECTIVO DE VIDA </a:t>
            </a:r>
            <a:r>
              <a:rPr lang="es-AR" sz="2000" b="1" smtClean="0">
                <a:solidFill>
                  <a:srgbClr val="00FFCC"/>
                </a:solidFill>
              </a:rPr>
              <a:t>OBLIGATORIO - DECRETO </a:t>
            </a:r>
            <a:r>
              <a:rPr lang="es-AR" sz="2000" b="1">
                <a:solidFill>
                  <a:srgbClr val="00FFCC"/>
                </a:solidFill>
              </a:rPr>
              <a:t>1567/1974</a:t>
            </a:r>
          </a:p>
          <a:p>
            <a:pPr algn="l"/>
            <a:r>
              <a:rPr lang="es-AR" sz="1800" b="1">
                <a:solidFill>
                  <a:srgbClr val="00FF99"/>
                </a:solidFill>
                <a:effectLst>
                  <a:outerShdw blurRad="38100" dist="38100" dir="2700000" algn="tl">
                    <a:srgbClr val="000000">
                      <a:alpha val="43137"/>
                    </a:srgbClr>
                  </a:outerShdw>
                </a:effectLst>
              </a:rPr>
              <a:t>Art. 14 - </a:t>
            </a:r>
            <a:r>
              <a:rPr lang="es-AR" sz="1800" b="1">
                <a:solidFill>
                  <a:srgbClr val="FFFF00"/>
                </a:solidFill>
                <a:effectLst>
                  <a:outerShdw blurRad="38100" dist="38100" dir="2700000" algn="tl">
                    <a:srgbClr val="000000">
                      <a:alpha val="43137"/>
                    </a:srgbClr>
                  </a:outerShdw>
                </a:effectLst>
              </a:rPr>
              <a:t>Comunicación de altas y bajas - ajuste de las primas</a:t>
            </a:r>
          </a:p>
          <a:p>
            <a:pPr algn="l"/>
            <a:r>
              <a:rPr lang="es-AR" sz="1800">
                <a:solidFill>
                  <a:srgbClr val="FFFF00"/>
                </a:solidFill>
                <a:effectLst>
                  <a:outerShdw blurRad="38100" dist="38100" dir="2700000" algn="tl">
                    <a:srgbClr val="000000">
                      <a:alpha val="43137"/>
                    </a:srgbClr>
                  </a:outerShdw>
                </a:effectLst>
              </a:rPr>
              <a:t>Las altas y bajas </a:t>
            </a:r>
            <a:r>
              <a:rPr lang="es-AR" sz="1800">
                <a:effectLst>
                  <a:outerShdw blurRad="38100" dist="38100" dir="2700000" algn="tl">
                    <a:srgbClr val="000000">
                      <a:alpha val="43137"/>
                    </a:srgbClr>
                  </a:outerShdw>
                </a:effectLst>
              </a:rPr>
              <a:t>serán comunicadas por el tomador a la aseguradora con el envío de la última nómina del personal empleado declarada al Sistema Único de Seguridad Social (SUSS), </a:t>
            </a:r>
            <a:r>
              <a:rPr lang="es-AR" sz="1800">
                <a:solidFill>
                  <a:srgbClr val="FFFF00"/>
                </a:solidFill>
                <a:effectLst>
                  <a:outerShdw blurRad="38100" dist="38100" dir="2700000" algn="tl">
                    <a:srgbClr val="000000">
                      <a:alpha val="43137"/>
                    </a:srgbClr>
                  </a:outerShdw>
                </a:effectLst>
              </a:rPr>
              <a:t>o en su reemplazo el Listado de las Relaciones Laborales Activas del Sistema “Mi Simplificación</a:t>
            </a:r>
            <a:r>
              <a:rPr lang="es-AR" sz="1800">
                <a:effectLst>
                  <a:outerShdw blurRad="38100" dist="38100" dir="2700000" algn="tl">
                    <a:srgbClr val="000000">
                      <a:alpha val="43137"/>
                    </a:srgbClr>
                  </a:outerShdw>
                </a:effectLst>
              </a:rPr>
              <a:t>”, lo que establecerá el ajuste de primas si correspondiere. La aseguradora, sin perjuicio de la información que le sea suministrada a través de la AFIP, </a:t>
            </a:r>
            <a:r>
              <a:rPr lang="es-AR" sz="1800">
                <a:solidFill>
                  <a:srgbClr val="FF9900"/>
                </a:solidFill>
                <a:effectLst>
                  <a:outerShdw blurRad="38100" dist="38100" dir="2700000" algn="tl">
                    <a:srgbClr val="000000">
                      <a:alpha val="43137"/>
                    </a:srgbClr>
                  </a:outerShdw>
                </a:effectLst>
              </a:rPr>
              <a:t>tendrá derecho a exigir al tomador la última nómina del personal empleado declarada al Sistema Único de Seguridad Social (SUSS) cuando lo estime conveniente.</a:t>
            </a:r>
          </a:p>
          <a:p>
            <a:pPr algn="l"/>
            <a:r>
              <a:rPr lang="es-AR" sz="1800">
                <a:effectLst>
                  <a:outerShdw blurRad="38100" dist="38100" dir="2700000" algn="tl">
                    <a:srgbClr val="000000">
                      <a:alpha val="43137"/>
                    </a:srgbClr>
                  </a:outerShdw>
                </a:effectLst>
              </a:rPr>
              <a:t>Para el caso que el tomador-empleador contratante no estuviere incluido en el Sistema Único de la Seguridad Social, las altas y bajas deben ser comunicadas mensualmente a la aseguradora.</a:t>
            </a:r>
          </a:p>
          <a:p>
            <a:pPr algn="l"/>
            <a:r>
              <a:rPr lang="es-AR" sz="1800" b="1">
                <a:solidFill>
                  <a:srgbClr val="00FF00"/>
                </a:solidFill>
                <a:effectLst>
                  <a:outerShdw blurRad="38100" dist="38100" dir="2700000" algn="tl">
                    <a:srgbClr val="000000">
                      <a:alpha val="43137"/>
                    </a:srgbClr>
                  </a:outerShdw>
                </a:effectLst>
              </a:rPr>
              <a:t>A fin de mantener vigente la cobertura, </a:t>
            </a:r>
            <a:r>
              <a:rPr lang="es-AR" sz="1800">
                <a:effectLst>
                  <a:outerShdw blurRad="38100" dist="38100" dir="2700000" algn="tl">
                    <a:srgbClr val="000000">
                      <a:alpha val="43137"/>
                    </a:srgbClr>
                  </a:outerShdw>
                </a:effectLst>
              </a:rPr>
              <a:t>el tomador-empleador </a:t>
            </a:r>
            <a:r>
              <a:rPr lang="es-AR" sz="1800">
                <a:solidFill>
                  <a:srgbClr val="FFFF00"/>
                </a:solidFill>
                <a:effectLst>
                  <a:outerShdw blurRad="38100" dist="38100" dir="2700000" algn="tl">
                    <a:srgbClr val="000000">
                      <a:alpha val="43137"/>
                    </a:srgbClr>
                  </a:outerShdw>
                </a:effectLst>
              </a:rPr>
              <a:t>deberá integrar la diferencia de primas conforme las altas y bajas comunicadas </a:t>
            </a:r>
            <a:r>
              <a:rPr lang="es-AR" sz="1800">
                <a:effectLst>
                  <a:outerShdw blurRad="38100" dist="38100" dir="2700000" algn="tl">
                    <a:srgbClr val="000000">
                      <a:alpha val="43137"/>
                    </a:srgbClr>
                  </a:outerShdw>
                </a:effectLst>
              </a:rPr>
              <a:t>a la aseguradora de acuerdo a lo determinado en el artículo 11 del presente reglamento.</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90213349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lstStyle/>
          <a:p>
            <a:r>
              <a:rPr lang="en-US" sz="3200" smtClean="0"/>
              <a:t>SEGURO COLECTIVO DE VIDA OBLIGATORIO</a:t>
            </a:r>
            <a:endParaRPr lang="en-US" sz="3200" b="1"/>
          </a:p>
        </p:txBody>
      </p:sp>
      <p:sp>
        <p:nvSpPr>
          <p:cNvPr id="91139" name="Rectangle 3"/>
          <p:cNvSpPr>
            <a:spLocks noGrp="1" noChangeArrowheads="1"/>
          </p:cNvSpPr>
          <p:nvPr>
            <p:ph type="subTitle" idx="1"/>
          </p:nvPr>
        </p:nvSpPr>
        <p:spPr>
          <a:xfrm>
            <a:off x="381000" y="1295400"/>
            <a:ext cx="8077200" cy="5029200"/>
          </a:xfrm>
        </p:spPr>
        <p:txBody>
          <a:bodyPr>
            <a:noAutofit/>
          </a:bodyPr>
          <a:lstStyle/>
          <a:p>
            <a:pPr algn="l"/>
            <a:r>
              <a:rPr lang="es-AR" sz="1800" b="1">
                <a:solidFill>
                  <a:srgbClr val="00FFCC"/>
                </a:solidFill>
              </a:rPr>
              <a:t>REGLAMENTO DEL SEGURO COLECTIVO DE VIDA </a:t>
            </a:r>
            <a:r>
              <a:rPr lang="es-AR" sz="1800" b="1" smtClean="0">
                <a:solidFill>
                  <a:srgbClr val="00FFCC"/>
                </a:solidFill>
              </a:rPr>
              <a:t>OBLIGATORIO - DECRETO </a:t>
            </a:r>
            <a:r>
              <a:rPr lang="es-AR" sz="1800" b="1">
                <a:solidFill>
                  <a:srgbClr val="00FFCC"/>
                </a:solidFill>
              </a:rPr>
              <a:t>1567/1974</a:t>
            </a:r>
            <a:endParaRPr lang="es-AR" sz="1800" b="1">
              <a:solidFill>
                <a:srgbClr val="00FFCC"/>
              </a:solidFill>
              <a:effectLst>
                <a:outerShdw blurRad="38100" dist="38100" dir="2700000" algn="tl">
                  <a:srgbClr val="000000">
                    <a:alpha val="43137"/>
                  </a:srgbClr>
                </a:outerShdw>
              </a:effectLst>
            </a:endParaRPr>
          </a:p>
          <a:p>
            <a:pPr algn="l"/>
            <a:r>
              <a:rPr lang="es-AR" sz="2000" b="1">
                <a:solidFill>
                  <a:srgbClr val="00FF99"/>
                </a:solidFill>
                <a:effectLst>
                  <a:outerShdw blurRad="38100" dist="38100" dir="2700000" algn="tl">
                    <a:srgbClr val="000000">
                      <a:alpha val="43137"/>
                    </a:srgbClr>
                  </a:outerShdw>
                </a:effectLst>
              </a:rPr>
              <a:t>Art. 15 - </a:t>
            </a:r>
            <a:r>
              <a:rPr lang="es-AR" sz="2000" b="1">
                <a:solidFill>
                  <a:srgbClr val="FFFF00"/>
                </a:solidFill>
                <a:effectLst>
                  <a:outerShdw blurRad="38100" dist="38100" dir="2700000" algn="tl">
                    <a:srgbClr val="000000">
                      <a:alpha val="43137"/>
                    </a:srgbClr>
                  </a:outerShdw>
                </a:effectLst>
              </a:rPr>
              <a:t>Liquidación del siniestro</a:t>
            </a:r>
          </a:p>
          <a:p>
            <a:pPr algn="l"/>
            <a:r>
              <a:rPr lang="es-AR" sz="2000">
                <a:effectLst>
                  <a:outerShdw blurRad="38100" dist="38100" dir="2700000" algn="tl">
                    <a:srgbClr val="000000">
                      <a:alpha val="43137"/>
                    </a:srgbClr>
                  </a:outerShdw>
                </a:effectLst>
              </a:rPr>
              <a:t>La aseguradora deberá </a:t>
            </a:r>
            <a:r>
              <a:rPr lang="es-AR" sz="2000">
                <a:solidFill>
                  <a:srgbClr val="FFC000"/>
                </a:solidFill>
                <a:effectLst>
                  <a:outerShdw blurRad="38100" dist="38100" dir="2700000" algn="tl">
                    <a:srgbClr val="000000">
                      <a:alpha val="43137"/>
                    </a:srgbClr>
                  </a:outerShdw>
                </a:effectLst>
              </a:rPr>
              <a:t>requerir al tomador que acredite haber notificado fehacientemente a los beneficiarios la existencia del beneficio,</a:t>
            </a:r>
            <a:r>
              <a:rPr lang="es-AR" sz="2000">
                <a:effectLst>
                  <a:outerShdw blurRad="38100" dist="38100" dir="2700000" algn="tl">
                    <a:srgbClr val="000000">
                      <a:alpha val="43137"/>
                    </a:srgbClr>
                  </a:outerShdw>
                </a:effectLst>
              </a:rPr>
              <a:t> al momento de producirse el siniestro, en el último domicilio que el asegurado tenga registrado</a:t>
            </a:r>
            <a:r>
              <a:rPr lang="es-AR" sz="2000" smtClean="0">
                <a:effectLst>
                  <a:outerShdw blurRad="38100" dist="38100" dir="2700000" algn="tl">
                    <a:srgbClr val="000000">
                      <a:alpha val="43137"/>
                    </a:srgbClr>
                  </a:outerShdw>
                </a:effectLst>
              </a:rPr>
              <a:t>.</a:t>
            </a:r>
          </a:p>
          <a:p>
            <a:pPr algn="l"/>
            <a:endParaRPr lang="es-AR" sz="2000">
              <a:effectLst>
                <a:outerShdw blurRad="38100" dist="38100" dir="2700000" algn="tl">
                  <a:srgbClr val="000000">
                    <a:alpha val="43137"/>
                  </a:srgbClr>
                </a:outerShdw>
              </a:effectLst>
            </a:endParaRPr>
          </a:p>
          <a:p>
            <a:pPr algn="l"/>
            <a:r>
              <a:rPr lang="es-AR" sz="2000">
                <a:effectLst>
                  <a:outerShdw blurRad="38100" dist="38100" dir="2700000" algn="tl">
                    <a:srgbClr val="000000">
                      <a:alpha val="43137"/>
                    </a:srgbClr>
                  </a:outerShdw>
                </a:effectLst>
              </a:rPr>
              <a:t>Si por cualquier causa </a:t>
            </a:r>
            <a:r>
              <a:rPr lang="es-AR" sz="2000">
                <a:solidFill>
                  <a:srgbClr val="00FF00"/>
                </a:solidFill>
                <a:effectLst>
                  <a:outerShdw blurRad="38100" dist="38100" dir="2700000" algn="tl">
                    <a:srgbClr val="000000">
                      <a:alpha val="43137"/>
                    </a:srgbClr>
                  </a:outerShdw>
                </a:effectLst>
              </a:rPr>
              <a:t>la designación deviniera ineficaz o quedase sin efecto, se considerarán beneficiarios aquellas personas que cumplan con la condición de derechohabiente, según lo reglado por los artículos 53 y 54 de la ley 24241.</a:t>
            </a:r>
            <a:r>
              <a:rPr lang="es-AR" sz="2000">
                <a:effectLst>
                  <a:outerShdw blurRad="38100" dist="38100" dir="2700000" algn="tl">
                    <a:srgbClr val="000000">
                      <a:alpha val="43137"/>
                    </a:srgbClr>
                  </a:outerShdw>
                </a:effectLst>
              </a:rPr>
              <a:t> A tal efecto, deberá presentarse las constancias a las que se hace referencia en el artículo 8</a:t>
            </a:r>
            <a:r>
              <a:rPr lang="es-AR" sz="2000" smtClean="0">
                <a:effectLst>
                  <a:outerShdw blurRad="38100" dist="38100" dir="2700000" algn="tl">
                    <a:srgbClr val="000000">
                      <a:alpha val="43137"/>
                    </a:srgbClr>
                  </a:outerShdw>
                </a:effectLst>
              </a:rPr>
              <a:t>.</a:t>
            </a:r>
            <a:endParaRPr lang="es-AR" sz="200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22932355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lstStyle/>
          <a:p>
            <a:r>
              <a:rPr lang="en-US" sz="3200" smtClean="0"/>
              <a:t>SEGURO COLECTIVO DE VIDA OBLIGATORIO</a:t>
            </a:r>
            <a:endParaRPr lang="en-US" sz="3200" b="1"/>
          </a:p>
        </p:txBody>
      </p:sp>
      <p:sp>
        <p:nvSpPr>
          <p:cNvPr id="91139" name="Rectangle 3"/>
          <p:cNvSpPr>
            <a:spLocks noGrp="1" noChangeArrowheads="1"/>
          </p:cNvSpPr>
          <p:nvPr>
            <p:ph type="subTitle" idx="1"/>
          </p:nvPr>
        </p:nvSpPr>
        <p:spPr>
          <a:xfrm>
            <a:off x="381000" y="1295400"/>
            <a:ext cx="8077200" cy="5562600"/>
          </a:xfrm>
        </p:spPr>
        <p:txBody>
          <a:bodyPr>
            <a:noAutofit/>
          </a:bodyPr>
          <a:lstStyle/>
          <a:p>
            <a:pPr algn="l"/>
            <a:r>
              <a:rPr lang="es-AR" sz="1800" b="1">
                <a:solidFill>
                  <a:srgbClr val="00FFCC"/>
                </a:solidFill>
              </a:rPr>
              <a:t>REGLAMENTO DEL SEGURO COLECTIVO DE VIDA </a:t>
            </a:r>
            <a:r>
              <a:rPr lang="es-AR" sz="1800" b="1" smtClean="0">
                <a:solidFill>
                  <a:srgbClr val="00FFCC"/>
                </a:solidFill>
              </a:rPr>
              <a:t>OBLIGATORIO - DECRETO </a:t>
            </a:r>
            <a:r>
              <a:rPr lang="es-AR" sz="1800" b="1">
                <a:solidFill>
                  <a:srgbClr val="00FFCC"/>
                </a:solidFill>
              </a:rPr>
              <a:t>1567/1974</a:t>
            </a:r>
            <a:endParaRPr lang="es-AR" sz="1800" b="1">
              <a:solidFill>
                <a:srgbClr val="00FFCC"/>
              </a:solidFill>
              <a:effectLst>
                <a:outerShdw blurRad="38100" dist="38100" dir="2700000" algn="tl">
                  <a:srgbClr val="000000">
                    <a:alpha val="43137"/>
                  </a:srgbClr>
                </a:outerShdw>
              </a:effectLst>
            </a:endParaRPr>
          </a:p>
          <a:p>
            <a:pPr algn="l"/>
            <a:r>
              <a:rPr lang="es-AR" sz="1800" b="1">
                <a:solidFill>
                  <a:srgbClr val="00FF99"/>
                </a:solidFill>
                <a:effectLst>
                  <a:outerShdw blurRad="38100" dist="38100" dir="2700000" algn="tl">
                    <a:srgbClr val="000000">
                      <a:alpha val="43137"/>
                    </a:srgbClr>
                  </a:outerShdw>
                </a:effectLst>
              </a:rPr>
              <a:t>Art. 15 - </a:t>
            </a:r>
            <a:r>
              <a:rPr lang="es-AR" sz="1800" b="1">
                <a:solidFill>
                  <a:srgbClr val="FFFF00"/>
                </a:solidFill>
                <a:effectLst>
                  <a:outerShdw blurRad="38100" dist="38100" dir="2700000" algn="tl">
                    <a:srgbClr val="000000">
                      <a:alpha val="43137"/>
                    </a:srgbClr>
                  </a:outerShdw>
                </a:effectLst>
              </a:rPr>
              <a:t>Liquidación del </a:t>
            </a:r>
            <a:r>
              <a:rPr lang="es-AR" sz="1800" b="1" smtClean="0">
                <a:solidFill>
                  <a:srgbClr val="FFFF00"/>
                </a:solidFill>
                <a:effectLst>
                  <a:outerShdw blurRad="38100" dist="38100" dir="2700000" algn="tl">
                    <a:srgbClr val="000000">
                      <a:alpha val="43137"/>
                    </a:srgbClr>
                  </a:outerShdw>
                </a:effectLst>
              </a:rPr>
              <a:t>siniestro</a:t>
            </a:r>
          </a:p>
          <a:p>
            <a:pPr algn="l"/>
            <a:endParaRPr lang="es-AR" sz="1800" b="1">
              <a:solidFill>
                <a:srgbClr val="FFFF00"/>
              </a:solidFill>
              <a:effectLst>
                <a:outerShdw blurRad="38100" dist="38100" dir="2700000" algn="tl">
                  <a:srgbClr val="000000">
                    <a:alpha val="43137"/>
                  </a:srgbClr>
                </a:outerShdw>
              </a:effectLst>
            </a:endParaRPr>
          </a:p>
          <a:p>
            <a:pPr algn="l"/>
            <a:r>
              <a:rPr lang="es-AR" sz="1800" b="1" smtClean="0">
                <a:solidFill>
                  <a:srgbClr val="00FF00"/>
                </a:solidFill>
                <a:effectLst>
                  <a:outerShdw blurRad="38100" dist="38100" dir="2700000" algn="tl">
                    <a:srgbClr val="000000">
                      <a:alpha val="43137"/>
                    </a:srgbClr>
                  </a:outerShdw>
                </a:effectLst>
              </a:rPr>
              <a:t>En </a:t>
            </a:r>
            <a:r>
              <a:rPr lang="es-AR" sz="1800" b="1">
                <a:solidFill>
                  <a:srgbClr val="00FF00"/>
                </a:solidFill>
                <a:effectLst>
                  <a:outerShdw blurRad="38100" dist="38100" dir="2700000" algn="tl">
                    <a:srgbClr val="000000">
                      <a:alpha val="43137"/>
                    </a:srgbClr>
                  </a:outerShdw>
                </a:effectLst>
              </a:rPr>
              <a:t>esta notificación </a:t>
            </a:r>
            <a:r>
              <a:rPr lang="es-AR" sz="1800">
                <a:effectLst>
                  <a:outerShdw blurRad="38100" dist="38100" dir="2700000" algn="tl">
                    <a:srgbClr val="000000">
                      <a:alpha val="43137"/>
                    </a:srgbClr>
                  </a:outerShdw>
                </a:effectLst>
              </a:rPr>
              <a:t>se deberá </a:t>
            </a:r>
            <a:r>
              <a:rPr lang="es-AR" sz="1800">
                <a:solidFill>
                  <a:srgbClr val="FFFF00"/>
                </a:solidFill>
                <a:effectLst>
                  <a:outerShdw blurRad="38100" dist="38100" dir="2700000" algn="tl">
                    <a:srgbClr val="000000">
                      <a:alpha val="43137"/>
                    </a:srgbClr>
                  </a:outerShdw>
                </a:effectLst>
              </a:rPr>
              <a:t>especificar el monto del beneficio, así como que su cobro puede efectuarse personalmente.</a:t>
            </a:r>
            <a:r>
              <a:rPr lang="es-AR" sz="1800">
                <a:effectLst>
                  <a:outerShdw blurRad="38100" dist="38100" dir="2700000" algn="tl">
                    <a:srgbClr val="000000">
                      <a:alpha val="43137"/>
                    </a:srgbClr>
                  </a:outerShdw>
                </a:effectLst>
              </a:rPr>
              <a:t> En caso de requerirse el cobro a través de mandatarios se requerirá al efecto un Poder Especial en el cual se deberá especificar concepto y monto del beneficio</a:t>
            </a:r>
            <a:r>
              <a:rPr lang="es-AR" sz="1800" smtClean="0">
                <a:effectLst>
                  <a:outerShdw blurRad="38100" dist="38100" dir="2700000" algn="tl">
                    <a:srgbClr val="000000">
                      <a:alpha val="43137"/>
                    </a:srgbClr>
                  </a:outerShdw>
                </a:effectLst>
              </a:rPr>
              <a:t>.</a:t>
            </a:r>
            <a:endParaRPr lang="es-AR" sz="180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807817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lstStyle/>
          <a:p>
            <a:r>
              <a:rPr lang="en-US" sz="3200" smtClean="0"/>
              <a:t>SEGURO COLECTIVO DE VIDA OBLIGATORIO</a:t>
            </a:r>
            <a:endParaRPr lang="en-US" sz="3200" b="1"/>
          </a:p>
        </p:txBody>
      </p:sp>
      <p:sp>
        <p:nvSpPr>
          <p:cNvPr id="91139" name="Rectangle 3"/>
          <p:cNvSpPr>
            <a:spLocks noGrp="1" noChangeArrowheads="1"/>
          </p:cNvSpPr>
          <p:nvPr>
            <p:ph type="subTitle" idx="1"/>
          </p:nvPr>
        </p:nvSpPr>
        <p:spPr>
          <a:xfrm>
            <a:off x="381000" y="1295400"/>
            <a:ext cx="8077200" cy="5562600"/>
          </a:xfrm>
        </p:spPr>
        <p:txBody>
          <a:bodyPr>
            <a:noAutofit/>
          </a:bodyPr>
          <a:lstStyle/>
          <a:p>
            <a:pPr algn="l"/>
            <a:r>
              <a:rPr lang="es-AR" sz="1800" b="1">
                <a:solidFill>
                  <a:srgbClr val="00FFCC"/>
                </a:solidFill>
              </a:rPr>
              <a:t>REGLAMENTO DEL SEGURO COLECTIVO DE VIDA </a:t>
            </a:r>
            <a:r>
              <a:rPr lang="es-AR" sz="1800" b="1" smtClean="0">
                <a:solidFill>
                  <a:srgbClr val="00FFCC"/>
                </a:solidFill>
              </a:rPr>
              <a:t>OBLIGATORIO - DECRETO </a:t>
            </a:r>
            <a:r>
              <a:rPr lang="es-AR" sz="1800" b="1">
                <a:solidFill>
                  <a:srgbClr val="00FFCC"/>
                </a:solidFill>
              </a:rPr>
              <a:t>1567/1974</a:t>
            </a:r>
            <a:endParaRPr lang="es-AR" sz="1800" b="1">
              <a:solidFill>
                <a:srgbClr val="00FFCC"/>
              </a:solidFill>
              <a:effectLst>
                <a:outerShdw blurRad="38100" dist="38100" dir="2700000" algn="tl">
                  <a:srgbClr val="000000">
                    <a:alpha val="43137"/>
                  </a:srgbClr>
                </a:outerShdw>
              </a:effectLst>
            </a:endParaRPr>
          </a:p>
          <a:p>
            <a:pPr algn="l"/>
            <a:r>
              <a:rPr lang="es-AR" sz="1800" b="1">
                <a:solidFill>
                  <a:srgbClr val="00FF99"/>
                </a:solidFill>
                <a:effectLst>
                  <a:outerShdw blurRad="38100" dist="38100" dir="2700000" algn="tl">
                    <a:srgbClr val="000000">
                      <a:alpha val="43137"/>
                    </a:srgbClr>
                  </a:outerShdw>
                </a:effectLst>
              </a:rPr>
              <a:t>Art. 15 - </a:t>
            </a:r>
            <a:r>
              <a:rPr lang="es-AR" sz="1800" b="1">
                <a:solidFill>
                  <a:srgbClr val="FFFF00"/>
                </a:solidFill>
                <a:effectLst>
                  <a:outerShdw blurRad="38100" dist="38100" dir="2700000" algn="tl">
                    <a:srgbClr val="000000">
                      <a:alpha val="43137"/>
                    </a:srgbClr>
                  </a:outerShdw>
                </a:effectLst>
              </a:rPr>
              <a:t>Liquidación del siniestro</a:t>
            </a:r>
          </a:p>
          <a:p>
            <a:pPr algn="l"/>
            <a:r>
              <a:rPr lang="es-AR" sz="1800" smtClean="0">
                <a:effectLst>
                  <a:outerShdw blurRad="38100" dist="38100" dir="2700000" algn="tl">
                    <a:srgbClr val="000000">
                      <a:alpha val="43137"/>
                    </a:srgbClr>
                  </a:outerShdw>
                </a:effectLst>
              </a:rPr>
              <a:t>Las </a:t>
            </a:r>
            <a:r>
              <a:rPr lang="es-AR" sz="1800">
                <a:effectLst>
                  <a:outerShdw blurRad="38100" dist="38100" dir="2700000" algn="tl">
                    <a:srgbClr val="000000">
                      <a:alpha val="43137"/>
                    </a:srgbClr>
                  </a:outerShdw>
                </a:effectLst>
              </a:rPr>
              <a:t>entidades aseguradoras liquidarán el siniestro de los seguros en vigencia una vez que cuenten con los siguientes elementos:</a:t>
            </a:r>
          </a:p>
          <a:p>
            <a:pPr algn="l"/>
            <a:r>
              <a:rPr lang="es-AR" sz="1800">
                <a:solidFill>
                  <a:srgbClr val="FFFF00"/>
                </a:solidFill>
                <a:effectLst>
                  <a:outerShdw blurRad="38100" dist="38100" dir="2700000" algn="tl">
                    <a:srgbClr val="000000">
                      <a:alpha val="43137"/>
                    </a:srgbClr>
                  </a:outerShdw>
                </a:effectLst>
              </a:rPr>
              <a:t>1) Partida de defunción del asegurado;</a:t>
            </a:r>
          </a:p>
          <a:p>
            <a:pPr algn="l"/>
            <a:r>
              <a:rPr lang="es-AR" sz="1800">
                <a:solidFill>
                  <a:srgbClr val="00FF99"/>
                </a:solidFill>
                <a:effectLst>
                  <a:outerShdw blurRad="38100" dist="38100" dir="2700000" algn="tl">
                    <a:srgbClr val="000000">
                      <a:alpha val="43137"/>
                    </a:srgbClr>
                  </a:outerShdw>
                </a:effectLst>
              </a:rPr>
              <a:t>2) Constancia de CUIL del trabajador;</a:t>
            </a:r>
          </a:p>
          <a:p>
            <a:pPr algn="l"/>
            <a:r>
              <a:rPr lang="es-AR" sz="1800">
                <a:solidFill>
                  <a:srgbClr val="FF9900"/>
                </a:solidFill>
                <a:effectLst>
                  <a:outerShdw blurRad="38100" dist="38100" dir="2700000" algn="tl">
                    <a:srgbClr val="000000">
                      <a:alpha val="43137"/>
                    </a:srgbClr>
                  </a:outerShdw>
                </a:effectLst>
              </a:rPr>
              <a:t>3) Copia de la nómina de empleados del tomador-empleador correspondiente al mes de ocurrencia del fallecimiento;</a:t>
            </a:r>
          </a:p>
          <a:p>
            <a:pPr algn="l"/>
            <a:r>
              <a:rPr lang="es-AR" sz="1800">
                <a:solidFill>
                  <a:srgbClr val="00FF99"/>
                </a:solidFill>
                <a:effectLst>
                  <a:outerShdw blurRad="38100" dist="38100" dir="2700000" algn="tl">
                    <a:srgbClr val="000000">
                      <a:alpha val="43137"/>
                    </a:srgbClr>
                  </a:outerShdw>
                </a:effectLst>
              </a:rPr>
              <a:t>4) Constancia de pago del premio;</a:t>
            </a:r>
          </a:p>
          <a:p>
            <a:pPr algn="l"/>
            <a:r>
              <a:rPr lang="es-AR" sz="1800">
                <a:solidFill>
                  <a:srgbClr val="FFFF00"/>
                </a:solidFill>
                <a:effectLst>
                  <a:outerShdw blurRad="38100" dist="38100" dir="2700000" algn="tl">
                    <a:srgbClr val="000000">
                      <a:alpha val="43137"/>
                    </a:srgbClr>
                  </a:outerShdw>
                </a:effectLst>
              </a:rPr>
              <a:t>5) Copia certificada por el empleador del último recibo de haberes o liquidación final;</a:t>
            </a:r>
          </a:p>
          <a:p>
            <a:pPr algn="l"/>
            <a:r>
              <a:rPr lang="es-AR" sz="1800">
                <a:solidFill>
                  <a:srgbClr val="FFC000"/>
                </a:solidFill>
                <a:effectLst>
                  <a:outerShdw blurRad="38100" dist="38100" dir="2700000" algn="tl">
                    <a:srgbClr val="000000">
                      <a:alpha val="43137"/>
                    </a:srgbClr>
                  </a:outerShdw>
                </a:effectLst>
              </a:rPr>
              <a:t>6) Copia certificada por el empleador del último recibo de haberes firmado por el empleado fallecido</a:t>
            </a:r>
            <a:r>
              <a:rPr lang="es-AR" sz="1800">
                <a:effectLst>
                  <a:outerShdw blurRad="38100" dist="38100" dir="2700000" algn="tl">
                    <a:srgbClr val="000000">
                      <a:alpha val="43137"/>
                    </a:srgbClr>
                  </a:outerShdw>
                </a:effectLst>
              </a:rPr>
              <a:t>;</a:t>
            </a:r>
          </a:p>
          <a:p>
            <a:pPr algn="l"/>
            <a:r>
              <a:rPr lang="es-AR" sz="1800">
                <a:solidFill>
                  <a:srgbClr val="00FFCC"/>
                </a:solidFill>
                <a:effectLst>
                  <a:outerShdw blurRad="38100" dist="38100" dir="2700000" algn="tl">
                    <a:srgbClr val="000000">
                      <a:alpha val="43137"/>
                    </a:srgbClr>
                  </a:outerShdw>
                </a:effectLst>
              </a:rPr>
              <a:t>7) Formulario de designación de beneficiarios;</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2153756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lstStyle/>
          <a:p>
            <a:r>
              <a:rPr lang="en-US" sz="3200" smtClean="0"/>
              <a:t>SEGURO COLECTIVO DE VIDA OBLIGATORIO</a:t>
            </a:r>
            <a:endParaRPr lang="en-US" sz="3200" b="1"/>
          </a:p>
        </p:txBody>
      </p:sp>
      <p:sp>
        <p:nvSpPr>
          <p:cNvPr id="91139" name="Rectangle 3"/>
          <p:cNvSpPr>
            <a:spLocks noGrp="1" noChangeArrowheads="1"/>
          </p:cNvSpPr>
          <p:nvPr>
            <p:ph type="subTitle" idx="1"/>
          </p:nvPr>
        </p:nvSpPr>
        <p:spPr>
          <a:xfrm>
            <a:off x="381000" y="1295400"/>
            <a:ext cx="8077200" cy="4953000"/>
          </a:xfrm>
        </p:spPr>
        <p:txBody>
          <a:bodyPr>
            <a:normAutofit/>
          </a:bodyPr>
          <a:lstStyle/>
          <a:p>
            <a:pPr algn="l"/>
            <a:r>
              <a:rPr lang="es-AR" sz="2000" b="1">
                <a:solidFill>
                  <a:srgbClr val="00FFCC"/>
                </a:solidFill>
              </a:rPr>
              <a:t>REGLAMENTO DEL SEGURO COLECTIVO DE VIDA </a:t>
            </a:r>
            <a:r>
              <a:rPr lang="es-AR" sz="2000" b="1" smtClean="0">
                <a:solidFill>
                  <a:srgbClr val="00FFCC"/>
                </a:solidFill>
              </a:rPr>
              <a:t>OBLIGATORIO - DECRETO 1567/1974</a:t>
            </a:r>
          </a:p>
          <a:p>
            <a:pPr algn="l"/>
            <a:endParaRPr lang="es-AR" sz="2000" b="1">
              <a:solidFill>
                <a:srgbClr val="00FFCC"/>
              </a:solidFill>
            </a:endParaRPr>
          </a:p>
          <a:p>
            <a:pPr algn="l"/>
            <a:r>
              <a:rPr lang="es-AR" sz="2000">
                <a:solidFill>
                  <a:srgbClr val="FFFF00"/>
                </a:solidFill>
                <a:effectLst>
                  <a:outerShdw blurRad="38100" dist="38100" dir="2700000" algn="tl">
                    <a:srgbClr val="000000">
                      <a:alpha val="43137"/>
                    </a:srgbClr>
                  </a:outerShdw>
                </a:effectLst>
              </a:rPr>
              <a:t>8) En caso de no existir designación de beneficiario/s o si por cualquier causa la designación se tornara ineficaz, o quede sin efecto</a:t>
            </a:r>
            <a:r>
              <a:rPr lang="es-AR" sz="2000">
                <a:effectLst>
                  <a:outerShdw blurRad="38100" dist="38100" dir="2700000" algn="tl">
                    <a:srgbClr val="000000">
                      <a:alpha val="43137"/>
                    </a:srgbClr>
                  </a:outerShdw>
                </a:effectLst>
              </a:rPr>
              <a:t>, la declaración de derechohabientes expedida por la Administración Nacional de la Seguridad Social (ANSeS) de acuerdo a lo reglado por los artículos 53 y 54 de la ley 24241 o presentar copia autenticada de la documentación que acredite tal condición, sea esta emitida por la ANSeS o por la caja provisional respecto de la cual resultara aportante el asegurado fallecido</a:t>
            </a:r>
            <a:r>
              <a:rPr lang="es-AR" sz="2000" smtClean="0">
                <a:effectLst>
                  <a:outerShdw blurRad="38100" dist="38100" dir="2700000" algn="tl">
                    <a:srgbClr val="000000">
                      <a:alpha val="43137"/>
                    </a:srgbClr>
                  </a:outerShdw>
                </a:effectLst>
              </a:rPr>
              <a:t>;</a:t>
            </a:r>
            <a:endParaRPr lang="es-AR" sz="200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9672031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lstStyle/>
          <a:p>
            <a:r>
              <a:rPr lang="en-US" sz="3200" smtClean="0"/>
              <a:t>SEGURO COLECTIVO DE VIDA OBLIGATORIO</a:t>
            </a:r>
            <a:endParaRPr lang="en-US" sz="3200" b="1"/>
          </a:p>
        </p:txBody>
      </p:sp>
      <p:sp>
        <p:nvSpPr>
          <p:cNvPr id="91139" name="Rectangle 3"/>
          <p:cNvSpPr>
            <a:spLocks noGrp="1" noChangeArrowheads="1"/>
          </p:cNvSpPr>
          <p:nvPr>
            <p:ph type="subTitle" idx="1"/>
          </p:nvPr>
        </p:nvSpPr>
        <p:spPr>
          <a:xfrm>
            <a:off x="381000" y="1295400"/>
            <a:ext cx="8077200" cy="4953000"/>
          </a:xfrm>
        </p:spPr>
        <p:txBody>
          <a:bodyPr>
            <a:normAutofit fontScale="92500" lnSpcReduction="20000"/>
          </a:bodyPr>
          <a:lstStyle/>
          <a:p>
            <a:pPr algn="l"/>
            <a:r>
              <a:rPr lang="es-AR" sz="2000" b="1">
                <a:solidFill>
                  <a:srgbClr val="00FFCC"/>
                </a:solidFill>
              </a:rPr>
              <a:t>REGLAMENTO DEL SEGURO COLECTIVO DE VIDA </a:t>
            </a:r>
            <a:r>
              <a:rPr lang="es-AR" sz="2000" b="1" smtClean="0">
                <a:solidFill>
                  <a:srgbClr val="00FFCC"/>
                </a:solidFill>
              </a:rPr>
              <a:t>OBLIGATORIO - DECRETO </a:t>
            </a:r>
            <a:r>
              <a:rPr lang="es-AR" sz="2000" b="1">
                <a:solidFill>
                  <a:srgbClr val="00FFCC"/>
                </a:solidFill>
              </a:rPr>
              <a:t>1567/1974</a:t>
            </a:r>
          </a:p>
          <a:p>
            <a:pPr algn="l"/>
            <a:r>
              <a:rPr lang="es-AR" sz="2000" smtClean="0">
                <a:solidFill>
                  <a:srgbClr val="FFFF00"/>
                </a:solidFill>
                <a:effectLst>
                  <a:outerShdw blurRad="38100" dist="38100" dir="2700000" algn="tl">
                    <a:srgbClr val="000000">
                      <a:alpha val="43137"/>
                    </a:srgbClr>
                  </a:outerShdw>
                </a:effectLst>
              </a:rPr>
              <a:t>9</a:t>
            </a:r>
            <a:r>
              <a:rPr lang="es-AR" sz="2000">
                <a:solidFill>
                  <a:srgbClr val="FFFF00"/>
                </a:solidFill>
                <a:effectLst>
                  <a:outerShdw blurRad="38100" dist="38100" dir="2700000" algn="tl">
                    <a:srgbClr val="000000">
                      <a:alpha val="43137"/>
                    </a:srgbClr>
                  </a:outerShdw>
                </a:effectLst>
              </a:rPr>
              <a:t>) Documentación a presentar por los destinatarios de la prestación:</a:t>
            </a:r>
          </a:p>
          <a:p>
            <a:pPr algn="l"/>
            <a:r>
              <a:rPr lang="es-AR" sz="2000">
                <a:effectLst>
                  <a:outerShdw blurRad="38100" dist="38100" dir="2700000" algn="tl">
                    <a:srgbClr val="000000">
                      <a:alpha val="43137"/>
                    </a:srgbClr>
                  </a:outerShdw>
                </a:effectLst>
              </a:rPr>
              <a:t>a) El/los beneficiario/s: fotocopia del Documento Nacional de Identidad, y declaración del último domicilio real;</a:t>
            </a:r>
          </a:p>
          <a:p>
            <a:pPr algn="l"/>
            <a:r>
              <a:rPr lang="es-AR" sz="2000">
                <a:effectLst>
                  <a:outerShdw blurRad="38100" dist="38100" dir="2700000" algn="tl">
                    <a:srgbClr val="000000">
                      <a:alpha val="43137"/>
                    </a:srgbClr>
                  </a:outerShdw>
                </a:effectLst>
              </a:rPr>
              <a:t>b) Derechohabientes;</a:t>
            </a:r>
          </a:p>
          <a:p>
            <a:pPr algn="l"/>
            <a:r>
              <a:rPr lang="es-AR" sz="2000">
                <a:effectLst>
                  <a:outerShdw blurRad="38100" dist="38100" dir="2700000" algn="tl">
                    <a:srgbClr val="000000">
                      <a:alpha val="43137"/>
                    </a:srgbClr>
                  </a:outerShdw>
                </a:effectLst>
              </a:rPr>
              <a:t>b.1) El/la cónyuge: fotocopia del Documento Nacional de Identidad; declaración del último domicilio real; partida de matrimonio legalizada emitida con una antelación no mayor a seis (6) meses de su presentación para la liquidación del siniestro.</a:t>
            </a:r>
          </a:p>
          <a:p>
            <a:pPr algn="l"/>
            <a:r>
              <a:rPr lang="es-AR" sz="2000">
                <a:effectLst>
                  <a:outerShdw blurRad="38100" dist="38100" dir="2700000" algn="tl">
                    <a:srgbClr val="000000">
                      <a:alpha val="43137"/>
                    </a:srgbClr>
                  </a:outerShdw>
                </a:effectLst>
              </a:rPr>
              <a:t>b.2) El/la conviviente: fotocopia del Documento Nacional de Identidad; declaración del último domicilio real; Información Sumaria Judicial y Declaración de Derechohabientes expedida por la Administración Nacional de la Seguridad Social (ANSeS);</a:t>
            </a:r>
          </a:p>
          <a:p>
            <a:pPr algn="l"/>
            <a:r>
              <a:rPr lang="es-AR" sz="2000">
                <a:effectLst>
                  <a:outerShdw blurRad="38100" dist="38100" dir="2700000" algn="tl">
                    <a:srgbClr val="000000">
                      <a:alpha val="43137"/>
                    </a:srgbClr>
                  </a:outerShdw>
                </a:effectLst>
              </a:rPr>
              <a:t>b.3) Hijos/as: fotocopia del Documento Nacional de Identidad y partida de nacimiento legalizada y de corresponder la documentación que acredite quien resulta ser su representante legal conforme lo dispuesto en el artículo 101 del Código Civil y Comercial de la Nación.</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40695893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lstStyle/>
          <a:p>
            <a:r>
              <a:rPr lang="en-US" sz="3200" smtClean="0"/>
              <a:t>ACUERDO CCT 130/1975. ABRIL 2016</a:t>
            </a:r>
            <a:endParaRPr lang="en-US" sz="3200" b="1"/>
          </a:p>
        </p:txBody>
      </p:sp>
      <p:sp>
        <p:nvSpPr>
          <p:cNvPr id="91139"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1800" b="1">
                <a:solidFill>
                  <a:srgbClr val="FFFF00"/>
                </a:solidFill>
                <a:effectLst>
                  <a:outerShdw blurRad="38100" dist="38100" dir="2700000" algn="tl">
                    <a:srgbClr val="000000">
                      <a:alpha val="43137"/>
                    </a:srgbClr>
                  </a:outerShdw>
                </a:effectLst>
              </a:rPr>
              <a:t>EMPLEADOS  DE COMERCIO – ACUERDO ABRIL 2016 - </a:t>
            </a:r>
            <a:r>
              <a:rPr lang="es-AR" sz="1800" b="1">
                <a:solidFill>
                  <a:srgbClr val="00FF00"/>
                </a:solidFill>
                <a:effectLst>
                  <a:outerShdw blurRad="38100" dist="38100" dir="2700000" algn="tl">
                    <a:srgbClr val="000000">
                      <a:alpha val="43137"/>
                    </a:srgbClr>
                  </a:outerShdw>
                </a:effectLst>
              </a:rPr>
              <a:t>R (ST) 62/2016</a:t>
            </a:r>
          </a:p>
          <a:p>
            <a:pPr algn="l">
              <a:buFontTx/>
              <a:buNone/>
            </a:pPr>
            <a:r>
              <a:rPr lang="es-AR" sz="1800" b="1" smtClean="0">
                <a:solidFill>
                  <a:srgbClr val="00FFCC"/>
                </a:solidFill>
                <a:effectLst>
                  <a:outerShdw blurRad="38100" dist="38100" dir="2700000" algn="tl">
                    <a:srgbClr val="000000">
                      <a:alpha val="43137"/>
                    </a:srgbClr>
                  </a:outerShdw>
                </a:effectLst>
              </a:rPr>
              <a:t>ADICIONALES DE CONVENIO</a:t>
            </a:r>
          </a:p>
          <a:p>
            <a:pPr algn="l">
              <a:buFontTx/>
              <a:buNone/>
            </a:pPr>
            <a:endParaRPr lang="es-AR" sz="1800" b="1" dirty="0">
              <a:solidFill>
                <a:srgbClr val="00FFCC"/>
              </a:solidFill>
              <a:effectLst>
                <a:outerShdw blurRad="38100" dist="38100" dir="2700000" algn="tl">
                  <a:srgbClr val="000000">
                    <a:alpha val="43137"/>
                  </a:srgbClr>
                </a:outerShdw>
              </a:effectLst>
            </a:endParaRPr>
          </a:p>
          <a:p>
            <a:pPr algn="l"/>
            <a:r>
              <a:rPr lang="es-AR" sz="1800">
                <a:effectLst>
                  <a:outerShdw blurRad="38100" dist="38100" dir="2700000" algn="tl">
                    <a:srgbClr val="000000">
                      <a:alpha val="43137"/>
                    </a:srgbClr>
                  </a:outerShdw>
                </a:effectLst>
              </a:rPr>
              <a:t>Las partes pactan incrementar:</a:t>
            </a:r>
          </a:p>
          <a:p>
            <a:pPr algn="l"/>
            <a:r>
              <a:rPr lang="es-AR" sz="1800">
                <a:effectLst>
                  <a:outerShdw blurRad="38100" dist="38100" dir="2700000" algn="tl">
                    <a:srgbClr val="000000">
                      <a:alpha val="43137"/>
                    </a:srgbClr>
                  </a:outerShdw>
                </a:effectLst>
              </a:rPr>
              <a:t>a) </a:t>
            </a:r>
            <a:r>
              <a:rPr lang="es-AR" sz="1800" smtClean="0">
                <a:effectLst>
                  <a:outerShdw blurRad="38100" dist="38100" dir="2700000" algn="tl">
                    <a:srgbClr val="000000">
                      <a:alpha val="43137"/>
                    </a:srgbClr>
                  </a:outerShdw>
                </a:effectLst>
              </a:rPr>
              <a:t>... </a:t>
            </a:r>
          </a:p>
          <a:p>
            <a:pPr algn="l"/>
            <a:r>
              <a:rPr lang="es-AR" sz="1800" smtClean="0">
                <a:effectLst>
                  <a:outerShdw blurRad="38100" dist="38100" dir="2700000" algn="tl">
                    <a:srgbClr val="000000">
                      <a:alpha val="43137"/>
                    </a:srgbClr>
                  </a:outerShdw>
                </a:effectLst>
              </a:rPr>
              <a:t>Para el caso de trabajadores que laboren en </a:t>
            </a:r>
            <a:r>
              <a:rPr lang="es-AR" sz="1800" b="1" smtClean="0">
                <a:solidFill>
                  <a:srgbClr val="FFFF01"/>
                </a:solidFill>
                <a:effectLst>
                  <a:outerShdw blurRad="38100" dist="38100" dir="2700000" algn="tl">
                    <a:srgbClr val="000000">
                      <a:alpha val="43137"/>
                    </a:srgbClr>
                  </a:outerShdw>
                </a:effectLst>
              </a:rPr>
              <a:t>tarea discontinua o a tiempo parcial o bajo el régimen de jornada reducida</a:t>
            </a:r>
            <a:r>
              <a:rPr lang="es-AR" sz="1800" smtClean="0">
                <a:effectLst>
                  <a:outerShdw blurRad="38100" dist="38100" dir="2700000" algn="tl">
                    <a:srgbClr val="000000">
                      <a:alpha val="43137"/>
                    </a:srgbClr>
                  </a:outerShdw>
                </a:effectLst>
              </a:rPr>
              <a:t>, legal o convencional, </a:t>
            </a:r>
            <a:r>
              <a:rPr lang="es-AR" sz="1800" smtClean="0">
                <a:solidFill>
                  <a:srgbClr val="FF9900"/>
                </a:solidFill>
                <a:effectLst>
                  <a:outerShdw blurRad="38100" dist="38100" dir="2700000" algn="tl">
                    <a:srgbClr val="000000">
                      <a:alpha val="43137"/>
                    </a:srgbClr>
                  </a:outerShdw>
                </a:effectLst>
              </a:rPr>
              <a:t>los básicos serán proporcionales a la jornada laboral </a:t>
            </a:r>
            <a:r>
              <a:rPr lang="es-AR" sz="1800" smtClean="0">
                <a:effectLst>
                  <a:outerShdw blurRad="38100" dist="38100" dir="2700000" algn="tl">
                    <a:srgbClr val="000000">
                      <a:alpha val="43137"/>
                    </a:srgbClr>
                  </a:outerShdw>
                </a:effectLst>
              </a:rPr>
              <a:t>cumplida.</a:t>
            </a:r>
          </a:p>
          <a:p>
            <a:pPr algn="l"/>
            <a:r>
              <a:rPr lang="es-AR" sz="1800" smtClean="0">
                <a:effectLst>
                  <a:outerShdw blurRad="38100" dist="38100" dir="2700000" algn="tl">
                    <a:srgbClr val="000000">
                      <a:alpha val="43137"/>
                    </a:srgbClr>
                  </a:outerShdw>
                </a:effectLst>
              </a:rPr>
              <a:t>El </a:t>
            </a:r>
            <a:r>
              <a:rPr lang="es-AR" sz="1800">
                <a:effectLst>
                  <a:outerShdw blurRad="38100" dist="38100" dir="2700000" algn="tl">
                    <a:srgbClr val="000000">
                      <a:alpha val="43137"/>
                    </a:srgbClr>
                  </a:outerShdw>
                </a:effectLst>
              </a:rPr>
              <a:t>incremento, en virtud del artículo 28 del CCT 130/1975, se aplicará además sobre los adicionales previstos en los artículos 23, 30 y 36 del citado convenio</a:t>
            </a:r>
            <a:r>
              <a:rPr lang="es-AR" sz="1800" smtClean="0">
                <a:effectLst>
                  <a:outerShdw blurRad="38100" dist="38100" dir="2700000" algn="tl">
                    <a:srgbClr val="000000">
                      <a:alpha val="43137"/>
                    </a:srgbClr>
                  </a:outerShdw>
                </a:effectLst>
              </a:rPr>
              <a:t>. </a:t>
            </a:r>
            <a:r>
              <a:rPr lang="es-AR" sz="1800" smtClean="0">
                <a:solidFill>
                  <a:srgbClr val="FFFF00"/>
                </a:solidFill>
                <a:effectLst>
                  <a:outerShdw blurRad="38100" dist="38100" dir="2700000" algn="tl">
                    <a:srgbClr val="000000">
                      <a:alpha val="43137"/>
                    </a:srgbClr>
                  </a:outerShdw>
                </a:effectLst>
              </a:rPr>
              <a:t>(Cajeros, vidrierista y choferes)</a:t>
            </a:r>
            <a:endParaRPr lang="es-AR" sz="1800">
              <a:solidFill>
                <a:srgbClr val="FFFF00"/>
              </a:solidFill>
              <a:effectLst>
                <a:outerShdw blurRad="38100" dist="38100" dir="2700000" algn="tl">
                  <a:srgbClr val="000000">
                    <a:alpha val="43137"/>
                  </a:srgbClr>
                </a:outerShdw>
              </a:effectLst>
            </a:endParaRPr>
          </a:p>
          <a:p>
            <a:pPr algn="l">
              <a:buFontTx/>
              <a:buNone/>
            </a:pPr>
            <a:r>
              <a:rPr lang="es-AR" sz="1600" smtClean="0">
                <a:effectLst>
                  <a:outerShdw blurRad="38100" dist="38100" dir="2700000" algn="tl">
                    <a:srgbClr val="000000">
                      <a:alpha val="43137"/>
                    </a:srgbClr>
                  </a:outerShdw>
                </a:effectLst>
              </a:rPr>
              <a:t> </a:t>
            </a:r>
            <a:endParaRPr lang="es-AR" sz="1600" b="1" dirty="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6152990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lstStyle/>
          <a:p>
            <a:r>
              <a:rPr lang="en-US" sz="3200" smtClean="0"/>
              <a:t>SEGURO COLECTIVO DE VIDA OBLIGATORIO</a:t>
            </a:r>
            <a:endParaRPr lang="en-US" sz="3200" b="1"/>
          </a:p>
        </p:txBody>
      </p:sp>
      <p:sp>
        <p:nvSpPr>
          <p:cNvPr id="91139" name="Rectangle 3"/>
          <p:cNvSpPr>
            <a:spLocks noGrp="1" noChangeArrowheads="1"/>
          </p:cNvSpPr>
          <p:nvPr>
            <p:ph type="subTitle" idx="1"/>
          </p:nvPr>
        </p:nvSpPr>
        <p:spPr>
          <a:xfrm>
            <a:off x="381000" y="1295400"/>
            <a:ext cx="8077200" cy="4953000"/>
          </a:xfrm>
        </p:spPr>
        <p:txBody>
          <a:bodyPr>
            <a:normAutofit/>
          </a:bodyPr>
          <a:lstStyle/>
          <a:p>
            <a:pPr algn="l"/>
            <a:r>
              <a:rPr lang="es-AR" sz="2000" b="1">
                <a:solidFill>
                  <a:srgbClr val="00FFCC"/>
                </a:solidFill>
              </a:rPr>
              <a:t>REGLAMENTO DEL SEGURO COLECTIVO DE VIDA </a:t>
            </a:r>
            <a:r>
              <a:rPr lang="es-AR" sz="2000" b="1" smtClean="0">
                <a:solidFill>
                  <a:srgbClr val="00FFCC"/>
                </a:solidFill>
              </a:rPr>
              <a:t>OBLIGATORIO - DECRETO 1567/1974</a:t>
            </a:r>
          </a:p>
          <a:p>
            <a:pPr algn="l"/>
            <a:endParaRPr lang="es-AR" sz="2000" b="1" smtClean="0">
              <a:solidFill>
                <a:srgbClr val="00FFCC"/>
              </a:solidFill>
            </a:endParaRPr>
          </a:p>
          <a:p>
            <a:pPr algn="l"/>
            <a:r>
              <a:rPr lang="es-AR" sz="2000">
                <a:solidFill>
                  <a:srgbClr val="FFFF00"/>
                </a:solidFill>
                <a:effectLst>
                  <a:outerShdw blurRad="38100" dist="38100" dir="2700000" algn="tl">
                    <a:srgbClr val="000000">
                      <a:alpha val="43137"/>
                    </a:srgbClr>
                  </a:outerShdw>
                </a:effectLst>
              </a:rPr>
              <a:t>Completada la documentación suministrada por el empleador, </a:t>
            </a:r>
            <a:r>
              <a:rPr lang="es-AR" sz="2000">
                <a:effectLst>
                  <a:outerShdw blurRad="38100" dist="38100" dir="2700000" algn="tl">
                    <a:srgbClr val="000000">
                      <a:alpha val="43137"/>
                    </a:srgbClr>
                  </a:outerShdw>
                </a:effectLst>
              </a:rPr>
              <a:t>beneficiarios y/o derechohabientes, </a:t>
            </a:r>
            <a:r>
              <a:rPr lang="es-AR" sz="2000">
                <a:solidFill>
                  <a:srgbClr val="FFC000"/>
                </a:solidFill>
                <a:effectLst>
                  <a:outerShdw blurRad="38100" dist="38100" dir="2700000" algn="tl">
                    <a:srgbClr val="000000">
                      <a:alpha val="43137"/>
                    </a:srgbClr>
                  </a:outerShdw>
                </a:effectLst>
              </a:rPr>
              <a:t>la indemnización deberá abonarse dentro de los quince (15) días siguientes.</a:t>
            </a:r>
          </a:p>
          <a:p>
            <a:pPr algn="l"/>
            <a:endParaRPr lang="es-AR" sz="2000" smtClean="0">
              <a:solidFill>
                <a:srgbClr val="00FF00"/>
              </a:solidFill>
              <a:effectLst>
                <a:outerShdw blurRad="38100" dist="38100" dir="2700000" algn="tl">
                  <a:srgbClr val="000000">
                    <a:alpha val="43137"/>
                  </a:srgbClr>
                </a:outerShdw>
              </a:effectLst>
            </a:endParaRPr>
          </a:p>
          <a:p>
            <a:pPr algn="l"/>
            <a:r>
              <a:rPr lang="es-AR" sz="2000" smtClean="0">
                <a:solidFill>
                  <a:srgbClr val="00FF00"/>
                </a:solidFill>
                <a:effectLst>
                  <a:outerShdw blurRad="38100" dist="38100" dir="2700000" algn="tl">
                    <a:srgbClr val="000000">
                      <a:alpha val="43137"/>
                    </a:srgbClr>
                  </a:outerShdw>
                </a:effectLst>
              </a:rPr>
              <a:t>En </a:t>
            </a:r>
            <a:r>
              <a:rPr lang="es-AR" sz="2000">
                <a:solidFill>
                  <a:srgbClr val="00FF00"/>
                </a:solidFill>
                <a:effectLst>
                  <a:outerShdw blurRad="38100" dist="38100" dir="2700000" algn="tl">
                    <a:srgbClr val="000000">
                      <a:alpha val="43137"/>
                    </a:srgbClr>
                  </a:outerShdw>
                </a:effectLst>
              </a:rPr>
              <a:t>ningún caso la aseguradora será responsable del pago del beneficio por el fallecimiento de los trabajadores que no hubiesen sido dados de alta en la nómina del tomador </a:t>
            </a:r>
            <a:r>
              <a:rPr lang="es-AR" sz="2000">
                <a:effectLst>
                  <a:outerShdw blurRad="38100" dist="38100" dir="2700000" algn="tl">
                    <a:srgbClr val="000000">
                      <a:alpha val="43137"/>
                    </a:srgbClr>
                  </a:outerShdw>
                </a:effectLst>
              </a:rPr>
              <a:t>conforme lo dispuesto por la resolución general 1891/2005 (t.o. por la RG 2016/2006) de la AFIP y sus modificatorias. </a:t>
            </a:r>
            <a:endParaRPr lang="es-AR" sz="2000" b="1">
              <a:solidFill>
                <a:srgbClr val="00FFCC"/>
              </a:solidFill>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6767302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lstStyle/>
          <a:p>
            <a:r>
              <a:rPr lang="en-US" sz="3200" smtClean="0"/>
              <a:t>SEGURO COLECTIVO DE VIDA OBLIGATORIO</a:t>
            </a:r>
            <a:endParaRPr lang="en-US" sz="3200" b="1"/>
          </a:p>
        </p:txBody>
      </p:sp>
      <p:sp>
        <p:nvSpPr>
          <p:cNvPr id="91139" name="Rectangle 3"/>
          <p:cNvSpPr>
            <a:spLocks noGrp="1" noChangeArrowheads="1"/>
          </p:cNvSpPr>
          <p:nvPr>
            <p:ph type="subTitle" idx="1"/>
          </p:nvPr>
        </p:nvSpPr>
        <p:spPr>
          <a:xfrm>
            <a:off x="381000" y="1295400"/>
            <a:ext cx="8077200" cy="4953000"/>
          </a:xfrm>
        </p:spPr>
        <p:txBody>
          <a:bodyPr>
            <a:normAutofit/>
          </a:bodyPr>
          <a:lstStyle/>
          <a:p>
            <a:pPr algn="l"/>
            <a:r>
              <a:rPr lang="es-AR" sz="2000" b="1">
                <a:solidFill>
                  <a:srgbClr val="00FFCC"/>
                </a:solidFill>
              </a:rPr>
              <a:t>REGLAMENTO DEL SEGURO COLECTIVO DE VIDA </a:t>
            </a:r>
            <a:r>
              <a:rPr lang="es-AR" sz="2000" b="1" smtClean="0">
                <a:solidFill>
                  <a:srgbClr val="00FFCC"/>
                </a:solidFill>
              </a:rPr>
              <a:t>OBLIGATORIO - DECRETO 1567/1974</a:t>
            </a:r>
          </a:p>
          <a:p>
            <a:pPr algn="l"/>
            <a:endParaRPr lang="es-AR" sz="2000" b="1" smtClean="0">
              <a:solidFill>
                <a:srgbClr val="00FFCC"/>
              </a:solidFill>
            </a:endParaRPr>
          </a:p>
          <a:p>
            <a:pPr algn="l"/>
            <a:r>
              <a:rPr lang="es-AR" sz="2000" b="1">
                <a:solidFill>
                  <a:srgbClr val="00FFCC"/>
                </a:solidFill>
                <a:effectLst>
                  <a:outerShdw blurRad="38100" dist="38100" dir="2700000" algn="tl">
                    <a:srgbClr val="000000">
                      <a:alpha val="43137"/>
                    </a:srgbClr>
                  </a:outerShdw>
                </a:effectLst>
              </a:rPr>
              <a:t>Art. 18 - </a:t>
            </a:r>
            <a:r>
              <a:rPr lang="es-AR" sz="2000">
                <a:solidFill>
                  <a:srgbClr val="FFFF00"/>
                </a:solidFill>
                <a:effectLst>
                  <a:outerShdw blurRad="38100" dist="38100" dir="2700000" algn="tl">
                    <a:srgbClr val="000000">
                      <a:alpha val="43137"/>
                    </a:srgbClr>
                  </a:outerShdw>
                </a:effectLst>
              </a:rPr>
              <a:t>Responsabilidad del empleador</a:t>
            </a:r>
          </a:p>
          <a:p>
            <a:pPr algn="l"/>
            <a:r>
              <a:rPr lang="es-AR" sz="2000">
                <a:effectLst>
                  <a:outerShdw blurRad="38100" dist="38100" dir="2700000" algn="tl">
                    <a:srgbClr val="000000">
                      <a:alpha val="43137"/>
                    </a:srgbClr>
                  </a:outerShdw>
                </a:effectLst>
              </a:rPr>
              <a:t>El empleador </a:t>
            </a:r>
            <a:r>
              <a:rPr lang="es-AR" sz="2000">
                <a:solidFill>
                  <a:srgbClr val="FF9900"/>
                </a:solidFill>
                <a:effectLst>
                  <a:outerShdw blurRad="38100" dist="38100" dir="2700000" algn="tl">
                    <a:srgbClr val="000000">
                      <a:alpha val="43137"/>
                    </a:srgbClr>
                  </a:outerShdw>
                </a:effectLst>
              </a:rPr>
              <a:t>será directamente responsable por el pago del beneficio ante la falta de concertación del seguro.</a:t>
            </a:r>
          </a:p>
          <a:p>
            <a:pPr algn="l"/>
            <a:r>
              <a:rPr lang="es-AR" sz="2000">
                <a:solidFill>
                  <a:srgbClr val="00FF99"/>
                </a:solidFill>
                <a:effectLst>
                  <a:outerShdw blurRad="38100" dist="38100" dir="2700000" algn="tl">
                    <a:srgbClr val="000000">
                      <a:alpha val="43137"/>
                    </a:srgbClr>
                  </a:outerShdw>
                </a:effectLst>
              </a:rPr>
              <a:t>La suspensión del seguro, por falta de pago o pago insuficiente del premio y la consecuente rescisión en su caso, </a:t>
            </a:r>
            <a:r>
              <a:rPr lang="es-AR" sz="2000">
                <a:solidFill>
                  <a:srgbClr val="FFFF01"/>
                </a:solidFill>
                <a:effectLst>
                  <a:outerShdw blurRad="38100" dist="38100" dir="2700000" algn="tl">
                    <a:srgbClr val="000000">
                      <a:alpha val="43137"/>
                    </a:srgbClr>
                  </a:outerShdw>
                </a:effectLst>
              </a:rPr>
              <a:t>hará directamente responsable al empleador por el pago del beneficio.</a:t>
            </a:r>
          </a:p>
          <a:p>
            <a:pPr algn="l"/>
            <a:endParaRPr lang="es-AR" sz="2000" b="1" smtClean="0">
              <a:solidFill>
                <a:srgbClr val="00FFCC"/>
              </a:solidFill>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85492690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457200" y="460375"/>
            <a:ext cx="8229600" cy="455613"/>
          </a:xfrm>
        </p:spPr>
        <p:txBody>
          <a:bodyPr/>
          <a:lstStyle/>
          <a:p>
            <a:pPr algn="l" eaLnBrk="1" hangingPunct="1">
              <a:defRPr/>
            </a:pPr>
            <a:endParaRPr lang="es-ES" sz="2400" b="1" smtClean="0"/>
          </a:p>
        </p:txBody>
      </p:sp>
      <p:sp>
        <p:nvSpPr>
          <p:cNvPr id="87043" name="Rectangle 3"/>
          <p:cNvSpPr>
            <a:spLocks noGrp="1" noChangeArrowheads="1"/>
          </p:cNvSpPr>
          <p:nvPr>
            <p:ph type="body" idx="1"/>
          </p:nvPr>
        </p:nvSpPr>
        <p:spPr>
          <a:xfrm>
            <a:off x="457200" y="1143000"/>
            <a:ext cx="8229600" cy="4983163"/>
          </a:xfrm>
        </p:spPr>
        <p:txBody>
          <a:bodyPr/>
          <a:lstStyle/>
          <a:p>
            <a:pPr algn="ctr" eaLnBrk="1" hangingPunct="1">
              <a:buFont typeface="Wingdings" pitchFamily="2" charset="2"/>
              <a:buNone/>
              <a:defRPr/>
            </a:pPr>
            <a:endParaRPr lang="en-US" dirty="0" smtClean="0"/>
          </a:p>
          <a:p>
            <a:pPr algn="r" eaLnBrk="1" hangingPunct="1">
              <a:buFont typeface="Wingdings" pitchFamily="2" charset="2"/>
              <a:buNone/>
              <a:defRPr/>
            </a:pPr>
            <a:endParaRPr lang="en-US" dirty="0" smtClean="0">
              <a:solidFill>
                <a:srgbClr val="FFFF00"/>
              </a:solidFill>
              <a:latin typeface="Papyrus" pitchFamily="66" charset="0"/>
            </a:endParaRPr>
          </a:p>
          <a:p>
            <a:pPr algn="r" eaLnBrk="1" hangingPunct="1">
              <a:buFont typeface="Wingdings" pitchFamily="2" charset="2"/>
              <a:buNone/>
              <a:defRPr/>
            </a:pPr>
            <a:r>
              <a:rPr lang="en-US" b="1" smtClean="0">
                <a:solidFill>
                  <a:srgbClr val="FFFF00"/>
                </a:solidFill>
                <a:effectLst>
                  <a:outerShdw blurRad="38100" dist="38100" dir="2700000" algn="tl">
                    <a:srgbClr val="000000">
                      <a:alpha val="43137"/>
                    </a:srgbClr>
                  </a:outerShdw>
                </a:effectLst>
                <a:latin typeface="Papyrus" pitchFamily="66" charset="0"/>
              </a:rPr>
              <a:t>ENFERMEDADES </a:t>
            </a:r>
          </a:p>
          <a:p>
            <a:pPr algn="r" eaLnBrk="1" hangingPunct="1">
              <a:buFont typeface="Wingdings" pitchFamily="2" charset="2"/>
              <a:buNone/>
              <a:defRPr/>
            </a:pPr>
            <a:r>
              <a:rPr lang="en-US" b="1" smtClean="0">
                <a:solidFill>
                  <a:srgbClr val="FFFF00"/>
                </a:solidFill>
                <a:effectLst>
                  <a:outerShdw blurRad="38100" dist="38100" dir="2700000" algn="tl">
                    <a:srgbClr val="000000">
                      <a:alpha val="43137"/>
                    </a:srgbClr>
                  </a:outerShdw>
                </a:effectLst>
                <a:latin typeface="Papyrus" pitchFamily="66" charset="0"/>
              </a:rPr>
              <a:t>INCULPABLES</a:t>
            </a:r>
          </a:p>
          <a:p>
            <a:pPr algn="r" eaLnBrk="1" hangingPunct="1">
              <a:buFont typeface="Wingdings" pitchFamily="2" charset="2"/>
              <a:buNone/>
              <a:defRPr/>
            </a:pPr>
            <a:endParaRPr lang="en-US" b="1" dirty="0" smtClean="0">
              <a:solidFill>
                <a:srgbClr val="FFFF00"/>
              </a:solidFill>
              <a:effectLst>
                <a:outerShdw blurRad="38100" dist="38100" dir="2700000" algn="tl">
                  <a:srgbClr val="000000">
                    <a:alpha val="43137"/>
                  </a:srgbClr>
                </a:outerShdw>
              </a:effectLst>
              <a:latin typeface="Papyrus" pitchFamily="66" charset="0"/>
            </a:endParaRPr>
          </a:p>
          <a:p>
            <a:pPr algn="r" eaLnBrk="1" hangingPunct="1">
              <a:buFont typeface="Wingdings" pitchFamily="2" charset="2"/>
              <a:buNone/>
              <a:defRPr/>
            </a:pPr>
            <a:r>
              <a:rPr lang="en-US" b="1" dirty="0" smtClean="0">
                <a:solidFill>
                  <a:srgbClr val="00FF00"/>
                </a:solidFill>
                <a:effectLst>
                  <a:outerShdw blurRad="38100" dist="38100" dir="2700000" algn="tl">
                    <a:srgbClr val="000000">
                      <a:alpha val="43137"/>
                    </a:srgbClr>
                  </a:outerShdw>
                </a:effectLst>
                <a:latin typeface="Papyrus" pitchFamily="66" charset="0"/>
              </a:rPr>
              <a:t>LEY DE CONTRATO DE TRABAJO</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41684763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457200" y="460375"/>
            <a:ext cx="8229600" cy="455613"/>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150531" name="Rectangle 3"/>
          <p:cNvSpPr>
            <a:spLocks noGrp="1" noChangeArrowheads="1"/>
          </p:cNvSpPr>
          <p:nvPr>
            <p:ph type="body" idx="1"/>
          </p:nvPr>
        </p:nvSpPr>
        <p:spPr>
          <a:xfrm>
            <a:off x="457200" y="1143000"/>
            <a:ext cx="8305800" cy="5486400"/>
          </a:xfrm>
        </p:spPr>
        <p:txBody>
          <a:bodyPr/>
          <a:lstStyle/>
          <a:p>
            <a:pPr eaLnBrk="1" hangingPunct="1">
              <a:lnSpc>
                <a:spcPct val="80000"/>
              </a:lnSpc>
              <a:buFont typeface="Wingdings" pitchFamily="2" charset="2"/>
              <a:buNone/>
              <a:defRPr/>
            </a:pPr>
            <a:r>
              <a:rPr lang="es-AR" sz="1800" b="1" dirty="0" smtClean="0">
                <a:solidFill>
                  <a:srgbClr val="00FF00"/>
                </a:solidFill>
                <a:effectLst>
                  <a:outerShdw blurRad="38100" dist="38100" dir="2700000" algn="tl">
                    <a:srgbClr val="000000">
                      <a:alpha val="43137"/>
                    </a:srgbClr>
                  </a:outerShdw>
                </a:effectLst>
              </a:rPr>
              <a:t>Art. 208 LCT – ACCIDENTES Y ENFERMEDADES INCULPABLES – PLAZO </a:t>
            </a:r>
          </a:p>
          <a:p>
            <a:pPr eaLnBrk="1" hangingPunct="1">
              <a:lnSpc>
                <a:spcPct val="80000"/>
              </a:lnSpc>
              <a:buFont typeface="Wingdings" pitchFamily="2" charset="2"/>
              <a:buNone/>
              <a:defRPr/>
            </a:pPr>
            <a:r>
              <a:rPr lang="es-AR" sz="1800" b="1" dirty="0" smtClean="0">
                <a:solidFill>
                  <a:srgbClr val="00FF00"/>
                </a:solidFill>
                <a:effectLst>
                  <a:outerShdw blurRad="38100" dist="38100" dir="2700000" algn="tl">
                    <a:srgbClr val="000000">
                      <a:alpha val="43137"/>
                    </a:srgbClr>
                  </a:outerShdw>
                </a:effectLst>
              </a:rPr>
              <a:t>Y REMUNERACION - ANALISIS</a:t>
            </a:r>
          </a:p>
          <a:p>
            <a:pPr eaLnBrk="1" hangingPunct="1">
              <a:lnSpc>
                <a:spcPct val="80000"/>
              </a:lnSpc>
              <a:buFont typeface="Wingdings" pitchFamily="2" charset="2"/>
              <a:buNone/>
              <a:defRPr/>
            </a:pPr>
            <a:endParaRPr lang="es-AR" sz="1400" b="1" dirty="0" smtClean="0">
              <a:solidFill>
                <a:schemeClr val="hlink"/>
              </a:solidFill>
              <a:effectLst>
                <a:outerShdw blurRad="38100" dist="38100" dir="2700000" algn="tl">
                  <a:srgbClr val="000000">
                    <a:alpha val="43137"/>
                  </a:srgbClr>
                </a:outerShdw>
              </a:effectLst>
            </a:endParaRPr>
          </a:p>
          <a:p>
            <a:pPr eaLnBrk="1" hangingPunct="1">
              <a:lnSpc>
                <a:spcPct val="80000"/>
              </a:lnSpc>
              <a:buFont typeface="Wingdings" pitchFamily="2" charset="2"/>
              <a:buNone/>
              <a:defRPr/>
            </a:pPr>
            <a:r>
              <a:rPr lang="es-AR" sz="1400" b="1" dirty="0" smtClean="0">
                <a:solidFill>
                  <a:srgbClr val="FFFF00"/>
                </a:solidFill>
                <a:effectLst>
                  <a:outerShdw blurRad="38100" dist="38100" dir="2700000" algn="tl">
                    <a:srgbClr val="000000">
                      <a:alpha val="43137"/>
                    </a:srgbClr>
                  </a:outerShdw>
                </a:effectLst>
              </a:rPr>
              <a:t>Aplicación y duración</a:t>
            </a:r>
          </a:p>
          <a:p>
            <a:pPr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“Cada accidente o enfermedad inculpable que impida la prestación del servicio no afectará el derecho</a:t>
            </a:r>
          </a:p>
          <a:p>
            <a:pPr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del trabajador a percibir su remuneración durante un período de 3 meses, si su antigüedad en el </a:t>
            </a:r>
          </a:p>
          <a:p>
            <a:pPr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servicio fuere menor de 5 años y de 6 meses si fuera mayor.</a:t>
            </a:r>
          </a:p>
          <a:p>
            <a:pPr eaLnBrk="1" hangingPunct="1">
              <a:lnSpc>
                <a:spcPct val="80000"/>
              </a:lnSpc>
              <a:buFont typeface="Wingdings" pitchFamily="2" charset="2"/>
              <a:buNone/>
              <a:defRPr/>
            </a:pPr>
            <a:endParaRPr lang="es-AR" sz="1400" dirty="0" smtClean="0">
              <a:effectLst>
                <a:outerShdw blurRad="38100" dist="38100" dir="2700000" algn="tl">
                  <a:srgbClr val="000000">
                    <a:alpha val="43137"/>
                  </a:srgbClr>
                </a:outerShdw>
              </a:effectLst>
            </a:endParaRPr>
          </a:p>
          <a:p>
            <a:pPr eaLnBrk="1" hangingPunct="1">
              <a:lnSpc>
                <a:spcPct val="80000"/>
              </a:lnSpc>
              <a:buFont typeface="Wingdings" pitchFamily="2" charset="2"/>
              <a:buNone/>
              <a:defRPr/>
            </a:pPr>
            <a:r>
              <a:rPr lang="es-AR" sz="1400" b="1" dirty="0" smtClean="0">
                <a:solidFill>
                  <a:srgbClr val="FFFF00"/>
                </a:solidFill>
                <a:effectLst>
                  <a:outerShdw blurRad="38100" dist="38100" dir="2700000" algn="tl">
                    <a:srgbClr val="000000">
                      <a:alpha val="43137"/>
                    </a:srgbClr>
                  </a:outerShdw>
                </a:effectLst>
              </a:rPr>
              <a:t>Cargas de familia</a:t>
            </a:r>
          </a:p>
          <a:p>
            <a:pPr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En los casos que el trabajador tuviere carga de familia y por las mismas circunstancias se encontrara </a:t>
            </a:r>
          </a:p>
          <a:p>
            <a:pPr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impedido de concurrir al trabajo, los períodos durante los cuales tendrá derecho a percibir su </a:t>
            </a:r>
          </a:p>
          <a:p>
            <a:pPr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remuneración se extenderán a 6 y 12 meses respectivamente, según si su antigüedad fuese inferior o </a:t>
            </a:r>
          </a:p>
          <a:p>
            <a:pPr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superior a 5 años.</a:t>
            </a:r>
          </a:p>
          <a:p>
            <a:pPr eaLnBrk="1" hangingPunct="1">
              <a:lnSpc>
                <a:spcPct val="80000"/>
              </a:lnSpc>
              <a:buFont typeface="Wingdings" pitchFamily="2" charset="2"/>
              <a:buNone/>
              <a:defRPr/>
            </a:pPr>
            <a:endParaRPr lang="es-AR" sz="1400" dirty="0" smtClean="0">
              <a:effectLst>
                <a:outerShdw blurRad="38100" dist="38100" dir="2700000" algn="tl">
                  <a:srgbClr val="000000">
                    <a:alpha val="43137"/>
                  </a:srgbClr>
                </a:outerShdw>
              </a:effectLst>
            </a:endParaRPr>
          </a:p>
          <a:p>
            <a:pPr eaLnBrk="1" hangingPunct="1">
              <a:lnSpc>
                <a:spcPct val="80000"/>
              </a:lnSpc>
              <a:buFont typeface="Wingdings" pitchFamily="2" charset="2"/>
              <a:buNone/>
              <a:defRPr/>
            </a:pPr>
            <a:r>
              <a:rPr lang="es-AR" sz="1400" b="1" dirty="0" smtClean="0">
                <a:solidFill>
                  <a:srgbClr val="FFFF00"/>
                </a:solidFill>
                <a:effectLst>
                  <a:outerShdw blurRad="38100" dist="38100" dir="2700000" algn="tl">
                    <a:srgbClr val="000000">
                      <a:alpha val="43137"/>
                    </a:srgbClr>
                  </a:outerShdw>
                </a:effectLst>
              </a:rPr>
              <a:t>Recaídas</a:t>
            </a:r>
          </a:p>
          <a:p>
            <a:pPr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La recidiva de enfermedades crónicas no será considerada enfermedad, salvo que se manifestara </a:t>
            </a:r>
          </a:p>
          <a:p>
            <a:pPr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transcurridos los 2 años.</a:t>
            </a:r>
          </a:p>
          <a:p>
            <a:pPr eaLnBrk="1" hangingPunct="1">
              <a:lnSpc>
                <a:spcPct val="80000"/>
              </a:lnSpc>
              <a:buFont typeface="Wingdings" pitchFamily="2" charset="2"/>
              <a:buNone/>
              <a:defRPr/>
            </a:pPr>
            <a:endParaRPr lang="es-AR" sz="1400" dirty="0" smtClean="0">
              <a:effectLst>
                <a:outerShdw blurRad="38100" dist="38100" dir="2700000" algn="tl">
                  <a:srgbClr val="000000">
                    <a:alpha val="43137"/>
                  </a:srgbClr>
                </a:outerShdw>
              </a:effectLst>
            </a:endParaRPr>
          </a:p>
          <a:p>
            <a:pPr eaLnBrk="1" hangingPunct="1">
              <a:lnSpc>
                <a:spcPct val="80000"/>
              </a:lnSpc>
              <a:buFont typeface="Wingdings" pitchFamily="2" charset="2"/>
              <a:buNone/>
              <a:defRPr/>
            </a:pPr>
            <a:r>
              <a:rPr lang="es-AR" sz="1400" b="1" dirty="0" smtClean="0">
                <a:solidFill>
                  <a:srgbClr val="FFFF00"/>
                </a:solidFill>
                <a:effectLst>
                  <a:outerShdw blurRad="38100" dist="38100" dir="2700000" algn="tl">
                    <a:srgbClr val="000000">
                      <a:alpha val="43137"/>
                    </a:srgbClr>
                  </a:outerShdw>
                </a:effectLst>
              </a:rPr>
              <a:t>Remuneración</a:t>
            </a:r>
          </a:p>
          <a:p>
            <a:pPr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La remuneración que en estos casos corresponda abonar al trabajador se liquidará conforme a la que </a:t>
            </a:r>
          </a:p>
          <a:p>
            <a:pPr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perciba en el momento de la interrupción de los servicios, con mas los aumentos que durante el </a:t>
            </a:r>
          </a:p>
          <a:p>
            <a:pPr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período de interrupción fueren acordados a los de su misma categoría por aplicación de una norma </a:t>
            </a:r>
          </a:p>
          <a:p>
            <a:pPr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legal, convención colectiva de trabajo o decisión del empleador.</a:t>
            </a:r>
          </a:p>
          <a:p>
            <a:pPr eaLnBrk="1" hangingPunct="1">
              <a:lnSpc>
                <a:spcPct val="80000"/>
              </a:lnSpc>
              <a:buFont typeface="Wingdings" pitchFamily="2" charset="2"/>
              <a:buNone/>
              <a:defRPr/>
            </a:pPr>
            <a:endParaRPr lang="en-US" sz="1400" dirty="0" smtClean="0"/>
          </a:p>
          <a:p>
            <a:pPr eaLnBrk="1" hangingPunct="1">
              <a:lnSpc>
                <a:spcPct val="80000"/>
              </a:lnSpc>
              <a:buFont typeface="Wingdings" pitchFamily="2" charset="2"/>
              <a:buNone/>
              <a:defRPr/>
            </a:pPr>
            <a:endParaRPr lang="en-US" sz="1400" dirty="0" smtClean="0"/>
          </a:p>
          <a:p>
            <a:pPr eaLnBrk="1" hangingPunct="1">
              <a:lnSpc>
                <a:spcPct val="80000"/>
              </a:lnSpc>
              <a:buFont typeface="Wingdings" pitchFamily="2" charset="2"/>
              <a:buNone/>
              <a:defRPr/>
            </a:pPr>
            <a:endParaRPr lang="en-US" sz="1400" dirty="0" smtClean="0"/>
          </a:p>
          <a:p>
            <a:pPr eaLnBrk="1" hangingPunct="1">
              <a:lnSpc>
                <a:spcPct val="80000"/>
              </a:lnSpc>
              <a:buFont typeface="Wingdings" pitchFamily="2" charset="2"/>
              <a:buNone/>
              <a:defRPr/>
            </a:pPr>
            <a:endParaRPr lang="en-US" sz="1400" dirty="0" smtClean="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60854001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457200" y="381000"/>
            <a:ext cx="8229600" cy="533400"/>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88067" name="Rectangle 3"/>
          <p:cNvSpPr>
            <a:spLocks noGrp="1" noChangeArrowheads="1"/>
          </p:cNvSpPr>
          <p:nvPr>
            <p:ph type="body" idx="1"/>
          </p:nvPr>
        </p:nvSpPr>
        <p:spPr>
          <a:xfrm>
            <a:off x="457200" y="1066800"/>
            <a:ext cx="8229600" cy="5059363"/>
          </a:xfrm>
        </p:spPr>
        <p:txBody>
          <a:bodyPr/>
          <a:lstStyle/>
          <a:p>
            <a:pPr eaLnBrk="1" hangingPunct="1">
              <a:buFont typeface="Wingdings" pitchFamily="2" charset="2"/>
              <a:buNone/>
              <a:defRPr/>
            </a:pPr>
            <a:r>
              <a:rPr lang="es-AR" sz="1400" b="1" dirty="0" smtClean="0">
                <a:solidFill>
                  <a:srgbClr val="FFFF00"/>
                </a:solidFill>
                <a:effectLst>
                  <a:outerShdw blurRad="38100" dist="38100" dir="2700000" algn="tl">
                    <a:srgbClr val="000000">
                      <a:alpha val="43137"/>
                    </a:srgbClr>
                  </a:outerShdw>
                </a:effectLst>
              </a:rPr>
              <a:t>Remuneraciones variables</a:t>
            </a:r>
          </a:p>
          <a:p>
            <a:pPr eaLnBrk="1" hangingPunct="1">
              <a:buFont typeface="Wingdings" pitchFamily="2" charset="2"/>
              <a:buNone/>
              <a:defRPr/>
            </a:pPr>
            <a:r>
              <a:rPr lang="es-AR" sz="1400" dirty="0" smtClean="0">
                <a:effectLst>
                  <a:outerShdw blurRad="38100" dist="38100" dir="2700000" algn="tl">
                    <a:srgbClr val="000000">
                      <a:alpha val="43137"/>
                    </a:srgbClr>
                  </a:outerShdw>
                </a:effectLst>
              </a:rPr>
              <a:t>Si el salario estuviere integrado por remuneraciones variables, se liquidará en cuanto a esta parte </a:t>
            </a:r>
          </a:p>
          <a:p>
            <a:pPr eaLnBrk="1" hangingPunct="1">
              <a:buFont typeface="Wingdings" pitchFamily="2" charset="2"/>
              <a:buNone/>
              <a:defRPr/>
            </a:pPr>
            <a:r>
              <a:rPr lang="es-AR" sz="1400" dirty="0" smtClean="0">
                <a:effectLst>
                  <a:outerShdw blurRad="38100" dist="38100" dir="2700000" algn="tl">
                    <a:srgbClr val="000000">
                      <a:alpha val="43137"/>
                    </a:srgbClr>
                  </a:outerShdw>
                </a:effectLst>
              </a:rPr>
              <a:t>según el promedio de lo percibido en el último semestre de prestación de servicios, no pudiendo, en </a:t>
            </a:r>
          </a:p>
          <a:p>
            <a:pPr eaLnBrk="1" hangingPunct="1">
              <a:buFont typeface="Wingdings" pitchFamily="2" charset="2"/>
              <a:buNone/>
              <a:defRPr/>
            </a:pPr>
            <a:r>
              <a:rPr lang="es-AR" sz="1400" dirty="0" smtClean="0">
                <a:effectLst>
                  <a:outerShdw blurRad="38100" dist="38100" dir="2700000" algn="tl">
                    <a:srgbClr val="000000">
                      <a:alpha val="43137"/>
                    </a:srgbClr>
                  </a:outerShdw>
                </a:effectLst>
              </a:rPr>
              <a:t>ningún caso, la remuneración del trabajador enfermo o accidentado ser inferior a la que hubiese </a:t>
            </a:r>
          </a:p>
          <a:p>
            <a:pPr eaLnBrk="1" hangingPunct="1">
              <a:buFont typeface="Wingdings" pitchFamily="2" charset="2"/>
              <a:buNone/>
              <a:defRPr/>
            </a:pPr>
            <a:r>
              <a:rPr lang="es-AR" sz="1400" dirty="0" smtClean="0">
                <a:effectLst>
                  <a:outerShdw blurRad="38100" dist="38100" dir="2700000" algn="tl">
                    <a:srgbClr val="000000">
                      <a:alpha val="43137"/>
                    </a:srgbClr>
                  </a:outerShdw>
                </a:effectLst>
              </a:rPr>
              <a:t>percibido de no haberse operado el impedimento.</a:t>
            </a:r>
          </a:p>
          <a:p>
            <a:pPr eaLnBrk="1" hangingPunct="1">
              <a:buFont typeface="Wingdings" pitchFamily="2" charset="2"/>
              <a:buNone/>
              <a:defRPr/>
            </a:pPr>
            <a:endParaRPr lang="es-AR" sz="1400" dirty="0" smtClean="0">
              <a:effectLst>
                <a:outerShdw blurRad="38100" dist="38100" dir="2700000" algn="tl">
                  <a:srgbClr val="000000">
                    <a:alpha val="43137"/>
                  </a:srgbClr>
                </a:outerShdw>
              </a:effectLst>
            </a:endParaRPr>
          </a:p>
          <a:p>
            <a:pPr eaLnBrk="1" hangingPunct="1">
              <a:buFont typeface="Wingdings" pitchFamily="2" charset="2"/>
              <a:buNone/>
              <a:defRPr/>
            </a:pPr>
            <a:r>
              <a:rPr lang="es-AR" sz="1400" b="1" dirty="0" smtClean="0">
                <a:solidFill>
                  <a:srgbClr val="FFFF00"/>
                </a:solidFill>
                <a:effectLst>
                  <a:outerShdw blurRad="38100" dist="38100" dir="2700000" algn="tl">
                    <a:srgbClr val="000000">
                      <a:alpha val="43137"/>
                    </a:srgbClr>
                  </a:outerShdw>
                </a:effectLst>
              </a:rPr>
              <a:t>Prestaciones en especie</a:t>
            </a:r>
          </a:p>
          <a:p>
            <a:pPr eaLnBrk="1" hangingPunct="1">
              <a:buFont typeface="Wingdings" pitchFamily="2" charset="2"/>
              <a:buNone/>
              <a:defRPr/>
            </a:pPr>
            <a:r>
              <a:rPr lang="es-AR" sz="1400" dirty="0" smtClean="0">
                <a:effectLst>
                  <a:outerShdw blurRad="38100" dist="38100" dir="2700000" algn="tl">
                    <a:srgbClr val="000000">
                      <a:alpha val="43137"/>
                    </a:srgbClr>
                  </a:outerShdw>
                </a:effectLst>
              </a:rPr>
              <a:t>Las prestaciones en especie que el trabajador dejare de percibir como consecuencia del accidente o </a:t>
            </a:r>
          </a:p>
          <a:p>
            <a:pPr eaLnBrk="1" hangingPunct="1">
              <a:buFont typeface="Wingdings" pitchFamily="2" charset="2"/>
              <a:buNone/>
              <a:defRPr/>
            </a:pPr>
            <a:r>
              <a:rPr lang="es-AR" sz="1400" dirty="0" smtClean="0">
                <a:effectLst>
                  <a:outerShdw blurRad="38100" dist="38100" dir="2700000" algn="tl">
                    <a:srgbClr val="000000">
                      <a:alpha val="43137"/>
                    </a:srgbClr>
                  </a:outerShdw>
                </a:effectLst>
              </a:rPr>
              <a:t>enfermedad serán valorizadas adecuadamente</a:t>
            </a:r>
          </a:p>
          <a:p>
            <a:pPr eaLnBrk="1" hangingPunct="1">
              <a:buFont typeface="Wingdings" pitchFamily="2" charset="2"/>
              <a:buNone/>
              <a:defRPr/>
            </a:pPr>
            <a:endParaRPr lang="es-AR" sz="1400" dirty="0" smtClean="0">
              <a:effectLst>
                <a:outerShdw blurRad="38100" dist="38100" dir="2700000" algn="tl">
                  <a:srgbClr val="000000">
                    <a:alpha val="43137"/>
                  </a:srgbClr>
                </a:outerShdw>
              </a:effectLst>
            </a:endParaRPr>
          </a:p>
          <a:p>
            <a:pPr eaLnBrk="1" hangingPunct="1">
              <a:buFont typeface="Wingdings" pitchFamily="2" charset="2"/>
              <a:buNone/>
              <a:defRPr/>
            </a:pPr>
            <a:r>
              <a:rPr lang="es-AR" sz="1400" b="1" dirty="0" smtClean="0">
                <a:solidFill>
                  <a:srgbClr val="FFFF00"/>
                </a:solidFill>
                <a:effectLst>
                  <a:outerShdw blurRad="38100" dist="38100" dir="2700000" algn="tl">
                    <a:srgbClr val="000000">
                      <a:alpha val="43137"/>
                    </a:srgbClr>
                  </a:outerShdw>
                </a:effectLst>
              </a:rPr>
              <a:t>Suspensiones y enfermedades inculpables</a:t>
            </a:r>
          </a:p>
          <a:p>
            <a:pPr eaLnBrk="1" hangingPunct="1">
              <a:buFont typeface="Wingdings" pitchFamily="2" charset="2"/>
              <a:buNone/>
              <a:defRPr/>
            </a:pPr>
            <a:r>
              <a:rPr lang="es-AR" sz="1400" dirty="0" smtClean="0">
                <a:effectLst>
                  <a:outerShdw blurRad="38100" dist="38100" dir="2700000" algn="tl">
                    <a:srgbClr val="000000">
                      <a:alpha val="43137"/>
                    </a:srgbClr>
                  </a:outerShdw>
                </a:effectLst>
              </a:rPr>
              <a:t>La suspensión por causas económicas o disciplinarias dispuesta por el empleador no afectará el </a:t>
            </a:r>
          </a:p>
          <a:p>
            <a:pPr eaLnBrk="1" hangingPunct="1">
              <a:buFont typeface="Wingdings" pitchFamily="2" charset="2"/>
              <a:buNone/>
              <a:defRPr/>
            </a:pPr>
            <a:r>
              <a:rPr lang="es-AR" sz="1400" dirty="0" smtClean="0">
                <a:effectLst>
                  <a:outerShdw blurRad="38100" dist="38100" dir="2700000" algn="tl">
                    <a:srgbClr val="000000">
                      <a:alpha val="43137"/>
                    </a:srgbClr>
                  </a:outerShdw>
                </a:effectLst>
              </a:rPr>
              <a:t>derecho del trabajador a percibir la remuneración por los plazos previstos, sea que aquella se </a:t>
            </a:r>
          </a:p>
          <a:p>
            <a:pPr eaLnBrk="1" hangingPunct="1">
              <a:buFont typeface="Wingdings" pitchFamily="2" charset="2"/>
              <a:buNone/>
              <a:defRPr/>
            </a:pPr>
            <a:r>
              <a:rPr lang="es-AR" sz="1400" dirty="0" smtClean="0">
                <a:effectLst>
                  <a:outerShdw blurRad="38100" dist="38100" dir="2700000" algn="tl">
                    <a:srgbClr val="000000">
                      <a:alpha val="43137"/>
                    </a:srgbClr>
                  </a:outerShdw>
                </a:effectLst>
              </a:rPr>
              <a:t>dispusiera estando el trabajador enfermo o accidentado o que estas circunstancias fuesen </a:t>
            </a:r>
          </a:p>
          <a:p>
            <a:pPr eaLnBrk="1" hangingPunct="1">
              <a:buFont typeface="Wingdings" pitchFamily="2" charset="2"/>
              <a:buNone/>
              <a:defRPr/>
            </a:pPr>
            <a:r>
              <a:rPr lang="es-AR" sz="1400" dirty="0" smtClean="0">
                <a:effectLst>
                  <a:outerShdw blurRad="38100" dist="38100" dir="2700000" algn="tl">
                    <a:srgbClr val="000000">
                      <a:alpha val="43137"/>
                    </a:srgbClr>
                  </a:outerShdw>
                </a:effectLst>
              </a:rPr>
              <a:t>sobrevinientes.</a:t>
            </a:r>
          </a:p>
          <a:p>
            <a:pPr eaLnBrk="1" hangingPunct="1">
              <a:buFont typeface="Wingdings" pitchFamily="2" charset="2"/>
              <a:buNone/>
              <a:defRPr/>
            </a:pPr>
            <a:endParaRPr lang="es-AR" sz="1400" dirty="0" smtClean="0"/>
          </a:p>
          <a:p>
            <a:pPr eaLnBrk="1" hangingPunct="1">
              <a:buFont typeface="Wingdings" pitchFamily="2" charset="2"/>
              <a:buNone/>
              <a:defRPr/>
            </a:pPr>
            <a:endParaRPr lang="es-AR" sz="1400" dirty="0" smtClean="0"/>
          </a:p>
          <a:p>
            <a:pPr eaLnBrk="1" hangingPunct="1">
              <a:buFont typeface="Wingdings" pitchFamily="2" charset="2"/>
              <a:buNone/>
              <a:defRPr/>
            </a:pPr>
            <a:endParaRPr lang="es-AR" sz="1400" dirty="0" smtClean="0"/>
          </a:p>
          <a:p>
            <a:pPr eaLnBrk="1" hangingPunct="1">
              <a:buFont typeface="Wingdings" pitchFamily="2" charset="2"/>
              <a:buNone/>
              <a:defRPr/>
            </a:pPr>
            <a:endParaRPr lang="es-AR" sz="1400" dirty="0" smtClean="0"/>
          </a:p>
          <a:p>
            <a:pPr eaLnBrk="1" hangingPunct="1">
              <a:buFont typeface="Wingdings" pitchFamily="2" charset="2"/>
              <a:buNone/>
              <a:defRPr/>
            </a:pPr>
            <a:endParaRPr lang="es-AR" sz="1400" dirty="0" smtClean="0"/>
          </a:p>
          <a:p>
            <a:pPr eaLnBrk="1" hangingPunct="1">
              <a:buFont typeface="Wingdings" pitchFamily="2" charset="2"/>
              <a:buNone/>
              <a:defRPr/>
            </a:pPr>
            <a:endParaRPr lang="es-AR" sz="1400" dirty="0" smtClean="0"/>
          </a:p>
          <a:p>
            <a:pPr eaLnBrk="1" hangingPunct="1">
              <a:buFont typeface="Wingdings" pitchFamily="2" charset="2"/>
              <a:buNone/>
              <a:defRPr/>
            </a:pPr>
            <a:endParaRPr lang="es-AR" sz="1400" dirty="0" smtClean="0"/>
          </a:p>
          <a:p>
            <a:pPr eaLnBrk="1" hangingPunct="1">
              <a:buFont typeface="Wingdings" pitchFamily="2" charset="2"/>
              <a:buNone/>
              <a:defRPr/>
            </a:pPr>
            <a:endParaRPr lang="en-US" sz="1400" dirty="0" smtClean="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71674586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457200" y="704088"/>
            <a:ext cx="8229600" cy="591312"/>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89091" name="Rectangle 3"/>
          <p:cNvSpPr>
            <a:spLocks noGrp="1" noChangeArrowheads="1"/>
          </p:cNvSpPr>
          <p:nvPr>
            <p:ph type="body" idx="1"/>
          </p:nvPr>
        </p:nvSpPr>
        <p:spPr>
          <a:xfrm>
            <a:off x="457200" y="1905000"/>
            <a:ext cx="8229600" cy="4221163"/>
          </a:xfrm>
        </p:spPr>
        <p:txBody>
          <a:bodyPr/>
          <a:lstStyle/>
          <a:p>
            <a:pPr marL="609600" indent="-609600" eaLnBrk="1" hangingPunct="1">
              <a:lnSpc>
                <a:spcPct val="80000"/>
              </a:lnSpc>
              <a:buFont typeface="Wingdings" pitchFamily="2" charset="2"/>
              <a:buNone/>
              <a:defRPr/>
            </a:pPr>
            <a:r>
              <a:rPr lang="es-AR" sz="1800" b="1" dirty="0" smtClean="0">
                <a:solidFill>
                  <a:srgbClr val="FFFF00"/>
                </a:solidFill>
                <a:effectLst>
                  <a:outerShdw blurRad="38100" dist="38100" dir="2700000" algn="tl">
                    <a:srgbClr val="000000">
                      <a:alpha val="43137"/>
                    </a:srgbClr>
                  </a:outerShdw>
                </a:effectLst>
              </a:rPr>
              <a:t>Definición de accidente y enfermedad inculpable</a:t>
            </a:r>
          </a:p>
          <a:p>
            <a:pPr marL="609600" indent="-609600" eaLnBrk="1" hangingPunct="1">
              <a:lnSpc>
                <a:spcPct val="80000"/>
              </a:lnSpc>
              <a:buFont typeface="Wingdings" pitchFamily="2" charset="2"/>
              <a:buNone/>
              <a:defRPr/>
            </a:pPr>
            <a:endParaRPr lang="es-AR" sz="1800" b="1" dirty="0" smtClean="0">
              <a:solidFill>
                <a:srgbClr val="FFFF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800" b="1" dirty="0" smtClean="0">
                <a:solidFill>
                  <a:srgbClr val="FFCC00"/>
                </a:solidFill>
                <a:effectLst>
                  <a:outerShdw blurRad="38100" dist="38100" dir="2700000" algn="tl">
                    <a:srgbClr val="000000">
                      <a:alpha val="43137"/>
                    </a:srgbClr>
                  </a:outerShdw>
                </a:effectLst>
              </a:rPr>
              <a:t>Requisitos:</a:t>
            </a:r>
          </a:p>
          <a:p>
            <a:pPr marL="609600" indent="-609600" eaLnBrk="1" hangingPunct="1">
              <a:lnSpc>
                <a:spcPct val="80000"/>
              </a:lnSpc>
              <a:buFont typeface="Wingdings" pitchFamily="2" charset="2"/>
              <a:buNone/>
              <a:defRPr/>
            </a:pPr>
            <a:endParaRPr lang="es-AR" sz="1800" dirty="0" smtClean="0">
              <a:solidFill>
                <a:srgbClr val="FFCC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a) Que produzca una incapacidad en el trabajador: Incapacitación, imposibilidad </a:t>
            </a: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    física de trabajar, incluso el caso de tratamiento ambulatorio</a:t>
            </a:r>
          </a:p>
          <a:p>
            <a:pPr marL="609600" indent="-609600" eaLnBrk="1" hangingPunct="1">
              <a:lnSpc>
                <a:spcPct val="80000"/>
              </a:lnSpc>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b) Que sea inculpable: ausencia de dolo y de culpa por parte del trabajador.</a:t>
            </a:r>
          </a:p>
          <a:p>
            <a:pPr marL="609600" indent="-609600" eaLnBrk="1" hangingPunct="1">
              <a:lnSpc>
                <a:spcPct val="80000"/>
              </a:lnSpc>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 Dolo: hecho intencional, temeridad casi intencional, culpa grave.</a:t>
            </a:r>
          </a:p>
          <a:p>
            <a:pPr marL="609600" indent="-609600" eaLnBrk="1" hangingPunct="1">
              <a:lnSpc>
                <a:spcPct val="80000"/>
              </a:lnSpc>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  Culpabilidad: conductas ostensiblemente imprudentes, violación del principio de buena </a:t>
            </a: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    fe, actos contrarios a las mas elementales principios de cuidado y seguridad personal </a:t>
            </a: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    en forma notoriamente atrevida, ligera o temeraria.</a:t>
            </a:r>
          </a:p>
          <a:p>
            <a:pPr marL="609600" indent="-609600" eaLnBrk="1" hangingPunct="1">
              <a:lnSpc>
                <a:spcPct val="80000"/>
              </a:lnSpc>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c) Que se manifieste dentro del transcurso de la relación laboral</a:t>
            </a:r>
          </a:p>
          <a:p>
            <a:pPr marL="609600" indent="-609600" eaLnBrk="1" hangingPunct="1">
              <a:lnSpc>
                <a:spcPct val="80000"/>
              </a:lnSpc>
              <a:buFont typeface="Wingdings" pitchFamily="2" charset="2"/>
              <a:buNone/>
              <a:defRPr/>
            </a:pPr>
            <a:endParaRPr lang="es-AR" sz="1600" dirty="0" smtClean="0"/>
          </a:p>
          <a:p>
            <a:pPr marL="609600" indent="-609600" eaLnBrk="1" hangingPunct="1">
              <a:lnSpc>
                <a:spcPct val="80000"/>
              </a:lnSpc>
              <a:buFont typeface="Wingdings" pitchFamily="2" charset="2"/>
              <a:buNone/>
              <a:defRPr/>
            </a:pPr>
            <a:endParaRPr lang="en-US" sz="1600" dirty="0" smtClean="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7185954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457200" y="1143000"/>
            <a:ext cx="8229600" cy="457200"/>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90115" name="Rectangle 3"/>
          <p:cNvSpPr>
            <a:spLocks noGrp="1" noChangeArrowheads="1"/>
          </p:cNvSpPr>
          <p:nvPr>
            <p:ph type="body" idx="1"/>
          </p:nvPr>
        </p:nvSpPr>
        <p:spPr>
          <a:xfrm>
            <a:off x="457200" y="1905000"/>
            <a:ext cx="8229600" cy="4221163"/>
          </a:xfrm>
        </p:spPr>
        <p:txBody>
          <a:bodyPr>
            <a:normAutofit lnSpcReduction="10000"/>
          </a:bodyPr>
          <a:lstStyle/>
          <a:p>
            <a:pPr marL="609600" indent="-609600" eaLnBrk="1" hangingPunct="1">
              <a:lnSpc>
                <a:spcPct val="80000"/>
              </a:lnSpc>
              <a:buFont typeface="Wingdings" pitchFamily="2" charset="2"/>
              <a:buNone/>
              <a:defRPr/>
            </a:pPr>
            <a:r>
              <a:rPr lang="es-AR" sz="1800" b="1" dirty="0" smtClean="0">
                <a:solidFill>
                  <a:srgbClr val="FFFF00"/>
                </a:solidFill>
                <a:effectLst>
                  <a:outerShdw blurRad="38100" dist="38100" dir="2700000" algn="tl">
                    <a:srgbClr val="000000">
                      <a:alpha val="43137"/>
                    </a:srgbClr>
                  </a:outerShdw>
                </a:effectLst>
              </a:rPr>
              <a:t>Pluriempleo. Enfermedad contraída en otro empleo. Caso práctico</a:t>
            </a:r>
          </a:p>
          <a:p>
            <a:pPr marL="609600" indent="-609600" eaLnBrk="1" hangingPunct="1">
              <a:lnSpc>
                <a:spcPct val="80000"/>
              </a:lnSpc>
              <a:buFont typeface="Wingdings" pitchFamily="2" charset="2"/>
              <a:buNone/>
              <a:defRPr/>
            </a:pPr>
            <a:endParaRPr lang="es-AR" sz="1800" b="1" dirty="0" smtClean="0">
              <a:solidFill>
                <a:srgbClr val="FFFF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b="1" dirty="0" smtClean="0">
                <a:solidFill>
                  <a:srgbClr val="FFCC00"/>
                </a:solidFill>
                <a:effectLst>
                  <a:outerShdw blurRad="38100" dist="38100" dir="2700000" algn="tl">
                    <a:srgbClr val="000000">
                      <a:alpha val="43137"/>
                    </a:srgbClr>
                  </a:outerShdw>
                </a:effectLst>
              </a:rPr>
              <a:t>Datos:</a:t>
            </a:r>
            <a:r>
              <a:rPr lang="es-AR" sz="1600" dirty="0" smtClean="0">
                <a:effectLst>
                  <a:outerShdw blurRad="38100" dist="38100" dir="2700000" algn="tl">
                    <a:srgbClr val="000000">
                      <a:alpha val="43137"/>
                    </a:srgbClr>
                  </a:outerShdw>
                </a:effectLst>
              </a:rPr>
              <a:t> Accidente de trabajo ocurrido en otro empleo. </a:t>
            </a:r>
          </a:p>
          <a:p>
            <a:pPr marL="609600" indent="-609600" eaLnBrk="1" hangingPunct="1">
              <a:lnSpc>
                <a:spcPct val="80000"/>
              </a:lnSpc>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b="1" dirty="0" smtClean="0">
                <a:solidFill>
                  <a:srgbClr val="00CCFF"/>
                </a:solidFill>
                <a:effectLst>
                  <a:outerShdw blurRad="38100" dist="38100" dir="2700000" algn="tl">
                    <a:srgbClr val="000000">
                      <a:alpha val="43137"/>
                    </a:srgbClr>
                  </a:outerShdw>
                </a:effectLst>
              </a:rPr>
              <a:t>Solución:</a:t>
            </a:r>
            <a:r>
              <a:rPr lang="es-AR" sz="1600" dirty="0" smtClean="0">
                <a:solidFill>
                  <a:srgbClr val="00CCFF"/>
                </a:solidFill>
                <a:effectLst>
                  <a:outerShdw blurRad="38100" dist="38100" dir="2700000" algn="tl">
                    <a:srgbClr val="000000">
                      <a:alpha val="43137"/>
                    </a:srgbClr>
                  </a:outerShdw>
                </a:effectLst>
              </a:rPr>
              <a:t> </a:t>
            </a:r>
          </a:p>
          <a:p>
            <a:pPr marL="609600" indent="-609600" eaLnBrk="1" hangingPunct="1">
              <a:lnSpc>
                <a:spcPct val="80000"/>
              </a:lnSpc>
              <a:buFont typeface="Wingdings" pitchFamily="2" charset="2"/>
              <a:buNone/>
              <a:defRPr/>
            </a:pPr>
            <a:endParaRPr lang="es-AR" sz="1600" dirty="0" smtClean="0">
              <a:solidFill>
                <a:srgbClr val="00CCFF"/>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a) En el primer empleo él trabajador se encuentra cubierto por el Régimen de Riesgos </a:t>
            </a: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    del Trabajo.</a:t>
            </a:r>
            <a:endParaRPr lang="es-AR" sz="1600" b="1"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b) En el segundo empleo se trata de una enfermedad inculpable encuadrada en el art. </a:t>
            </a: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    208 LCT, porque la incapacidad del trabajador para labora no se generó por el hecho </a:t>
            </a: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    o en ocasión de este segundo empleo, sino en otro ajeno a la relación laboral con el </a:t>
            </a: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    segundo empleador. </a:t>
            </a:r>
          </a:p>
          <a:p>
            <a:pPr marL="609600" indent="-609600" eaLnBrk="1" hangingPunct="1">
              <a:lnSpc>
                <a:spcPct val="80000"/>
              </a:lnSpc>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c) En caso de enfermedad laboral, si el trabajador tiene dos empleos similares, dirime la </a:t>
            </a: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    cuestión le Superintendencia de Riesgos del Trabajo. La denuncia la deben hacer los </a:t>
            </a: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    dos empleadores. Sale del ámbito del art. 208 LCT.</a:t>
            </a:r>
          </a:p>
          <a:p>
            <a:pPr marL="609600" indent="-609600" eaLnBrk="1" hangingPunct="1">
              <a:lnSpc>
                <a:spcPct val="80000"/>
              </a:lnSpc>
              <a:buFont typeface="Wingdings" pitchFamily="2" charset="2"/>
              <a:buNone/>
              <a:defRPr/>
            </a:pPr>
            <a:endParaRPr lang="es-AR" sz="1600" dirty="0" smtClean="0"/>
          </a:p>
          <a:p>
            <a:pPr marL="609600" indent="-609600" eaLnBrk="1" hangingPunct="1">
              <a:lnSpc>
                <a:spcPct val="80000"/>
              </a:lnSpc>
              <a:buFont typeface="Wingdings" pitchFamily="2" charset="2"/>
              <a:buNone/>
              <a:defRPr/>
            </a:pPr>
            <a:endParaRPr lang="es-AR" sz="1600" dirty="0" smtClean="0"/>
          </a:p>
          <a:p>
            <a:pPr marL="609600" indent="-609600" eaLnBrk="1" hangingPunct="1">
              <a:lnSpc>
                <a:spcPct val="80000"/>
              </a:lnSpc>
              <a:buFont typeface="Wingdings" pitchFamily="2" charset="2"/>
              <a:buNone/>
              <a:defRPr/>
            </a:pPr>
            <a:endParaRPr lang="es-AR" sz="1600" dirty="0" smtClean="0"/>
          </a:p>
          <a:p>
            <a:pPr marL="609600" indent="-609600" eaLnBrk="1" hangingPunct="1">
              <a:lnSpc>
                <a:spcPct val="80000"/>
              </a:lnSpc>
              <a:buFont typeface="Wingdings" pitchFamily="2" charset="2"/>
              <a:buNone/>
              <a:defRPr/>
            </a:pPr>
            <a:endParaRPr lang="en-US" sz="1600" dirty="0" smtClean="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27127110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457200" y="1066800"/>
            <a:ext cx="8229600" cy="457200"/>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91139" name="Rectangle 3"/>
          <p:cNvSpPr>
            <a:spLocks noGrp="1" noChangeArrowheads="1"/>
          </p:cNvSpPr>
          <p:nvPr>
            <p:ph type="body" idx="1"/>
          </p:nvPr>
        </p:nvSpPr>
        <p:spPr>
          <a:xfrm>
            <a:off x="457200" y="1828800"/>
            <a:ext cx="8229600" cy="4297363"/>
          </a:xfrm>
        </p:spPr>
        <p:txBody>
          <a:bodyPr/>
          <a:lstStyle/>
          <a:p>
            <a:pPr marL="609600" indent="-609600" eaLnBrk="1" hangingPunct="1">
              <a:lnSpc>
                <a:spcPct val="80000"/>
              </a:lnSpc>
              <a:buFont typeface="Wingdings" pitchFamily="2" charset="2"/>
              <a:buNone/>
              <a:defRPr/>
            </a:pPr>
            <a:r>
              <a:rPr lang="es-AR" sz="1400" b="1" dirty="0" smtClean="0">
                <a:solidFill>
                  <a:srgbClr val="FFFF00"/>
                </a:solidFill>
                <a:effectLst>
                  <a:outerShdw blurRad="38100" dist="38100" dir="2700000" algn="tl">
                    <a:srgbClr val="000000">
                      <a:alpha val="43137"/>
                    </a:srgbClr>
                  </a:outerShdw>
                </a:effectLst>
              </a:rPr>
              <a:t>Período de enfermedad pago</a:t>
            </a:r>
          </a:p>
          <a:p>
            <a:pPr marL="609600" indent="-609600" eaLnBrk="1" hangingPunct="1">
              <a:lnSpc>
                <a:spcPct val="80000"/>
              </a:lnSpc>
              <a:buFont typeface="Wingdings" pitchFamily="2" charset="2"/>
              <a:buNone/>
              <a:defRPr/>
            </a:pPr>
            <a:endParaRPr lang="es-AR" sz="1400" b="1" dirty="0" smtClean="0">
              <a:solidFill>
                <a:srgbClr val="FFFF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400" dirty="0" smtClean="0">
                <a:solidFill>
                  <a:srgbClr val="FFCC00"/>
                </a:solidFill>
                <a:effectLst>
                  <a:outerShdw blurRad="38100" dist="38100" dir="2700000" algn="tl">
                    <a:srgbClr val="000000">
                      <a:alpha val="43137"/>
                    </a:srgbClr>
                  </a:outerShdw>
                </a:effectLst>
              </a:rPr>
              <a:t>a) </a:t>
            </a:r>
            <a:r>
              <a:rPr lang="es-AR" sz="1400" b="1" dirty="0" smtClean="0">
                <a:solidFill>
                  <a:srgbClr val="FFCC00"/>
                </a:solidFill>
                <a:effectLst>
                  <a:outerShdw blurRad="38100" dist="38100" dir="2700000" algn="tl">
                    <a:srgbClr val="000000">
                      <a:alpha val="43137"/>
                    </a:srgbClr>
                  </a:outerShdw>
                </a:effectLst>
              </a:rPr>
              <a:t>Regla general:</a:t>
            </a:r>
            <a:r>
              <a:rPr lang="es-AR" sz="1400" dirty="0" smtClean="0">
                <a:effectLst>
                  <a:outerShdw blurRad="38100" dist="38100" dir="2700000" algn="tl">
                    <a:srgbClr val="000000">
                      <a:alpha val="43137"/>
                    </a:srgbClr>
                  </a:outerShdw>
                </a:effectLst>
              </a:rPr>
              <a:t> un período de licencia </a:t>
            </a:r>
            <a:r>
              <a:rPr lang="es-AR" sz="1400" b="1" dirty="0" smtClean="0">
                <a:effectLst>
                  <a:outerShdw blurRad="38100" dist="38100" dir="2700000" algn="tl">
                    <a:srgbClr val="000000">
                      <a:alpha val="43137"/>
                    </a:srgbClr>
                  </a:outerShdw>
                </a:effectLst>
              </a:rPr>
              <a:t>por cada enfermedad</a:t>
            </a:r>
            <a:r>
              <a:rPr lang="es-AR" sz="1400" dirty="0" smtClean="0">
                <a:effectLst>
                  <a:outerShdw blurRad="38100" dist="38100" dir="2700000" algn="tl">
                    <a:srgbClr val="000000">
                      <a:alpha val="43137"/>
                    </a:srgbClr>
                  </a:outerShdw>
                </a:effectLst>
              </a:rPr>
              <a:t>, en función de la antigüedad y cargas  </a:t>
            </a:r>
          </a:p>
          <a:p>
            <a:pPr marL="609600" indent="-609600"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    de familia registradas.</a:t>
            </a:r>
          </a:p>
          <a:p>
            <a:pPr marL="609600" indent="-609600" eaLnBrk="1" hangingPunct="1">
              <a:lnSpc>
                <a:spcPct val="80000"/>
              </a:lnSpc>
              <a:buFont typeface="Wingdings" pitchFamily="2" charset="2"/>
              <a:buNone/>
              <a:defRPr/>
            </a:pPr>
            <a:endParaRPr lang="es-AR" sz="14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400" dirty="0" smtClean="0">
                <a:solidFill>
                  <a:srgbClr val="FFCC00"/>
                </a:solidFill>
                <a:effectLst>
                  <a:outerShdw blurRad="38100" dist="38100" dir="2700000" algn="tl">
                    <a:srgbClr val="000000">
                      <a:alpha val="43137"/>
                    </a:srgbClr>
                  </a:outerShdw>
                </a:effectLst>
              </a:rPr>
              <a:t>b) </a:t>
            </a:r>
            <a:r>
              <a:rPr lang="es-AR" sz="1400" b="1" dirty="0" smtClean="0">
                <a:solidFill>
                  <a:srgbClr val="FFCC00"/>
                </a:solidFill>
                <a:effectLst>
                  <a:outerShdw blurRad="38100" dist="38100" dir="2700000" algn="tl">
                    <a:srgbClr val="000000">
                      <a:alpha val="43137"/>
                    </a:srgbClr>
                  </a:outerShdw>
                </a:effectLst>
              </a:rPr>
              <a:t>Recidivas:</a:t>
            </a:r>
            <a:r>
              <a:rPr lang="es-AR" sz="1400" dirty="0" smtClean="0">
                <a:effectLst>
                  <a:outerShdw blurRad="38100" dist="38100" dir="2700000" algn="tl">
                    <a:srgbClr val="000000">
                      <a:alpha val="43137"/>
                    </a:srgbClr>
                  </a:outerShdw>
                </a:effectLst>
              </a:rPr>
              <a:t> concepto y tratamiento</a:t>
            </a:r>
          </a:p>
          <a:p>
            <a:pPr marL="609600" indent="-609600" eaLnBrk="1" hangingPunct="1">
              <a:lnSpc>
                <a:spcPct val="80000"/>
              </a:lnSpc>
              <a:buFont typeface="Wingdings" pitchFamily="2" charset="2"/>
              <a:buNone/>
              <a:defRPr/>
            </a:pPr>
            <a:endParaRPr lang="es-AR" sz="14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Son las recaídas de una enfermedad crónica. No será considerada nueva enfermedad, salvo que se </a:t>
            </a:r>
          </a:p>
          <a:p>
            <a:pPr marL="609600" indent="-609600"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manifestara transcurridos los dos años.</a:t>
            </a:r>
          </a:p>
          <a:p>
            <a:pPr marL="609600" indent="-609600"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Agotado el plazo correspondiente de una misma enfermedad </a:t>
            </a:r>
            <a:r>
              <a:rPr lang="es-AR" sz="1400" dirty="0" err="1" smtClean="0">
                <a:effectLst>
                  <a:outerShdw blurRad="38100" dist="38100" dir="2700000" algn="tl">
                    <a:srgbClr val="000000">
                      <a:alpha val="43137"/>
                    </a:srgbClr>
                  </a:outerShdw>
                </a:effectLst>
              </a:rPr>
              <a:t>recidivada</a:t>
            </a:r>
            <a:r>
              <a:rPr lang="es-AR" sz="1400" dirty="0" smtClean="0">
                <a:effectLst>
                  <a:outerShdw blurRad="38100" dist="38100" dir="2700000" algn="tl">
                    <a:srgbClr val="000000">
                      <a:alpha val="43137"/>
                    </a:srgbClr>
                  </a:outerShdw>
                </a:effectLst>
              </a:rPr>
              <a:t>, se ingresa en el período de </a:t>
            </a:r>
          </a:p>
          <a:p>
            <a:pPr marL="609600" indent="-609600"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conservación del puesto de trabajo.</a:t>
            </a:r>
          </a:p>
          <a:p>
            <a:pPr marL="609600" indent="-609600" eaLnBrk="1" hangingPunct="1">
              <a:lnSpc>
                <a:spcPct val="80000"/>
              </a:lnSpc>
              <a:buFont typeface="Wingdings" pitchFamily="2" charset="2"/>
              <a:buNone/>
              <a:defRPr/>
            </a:pPr>
            <a:endParaRPr lang="es-AR" sz="14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400" b="1" dirty="0" smtClean="0">
                <a:solidFill>
                  <a:srgbClr val="FFFF00"/>
                </a:solidFill>
                <a:effectLst>
                  <a:outerShdw blurRad="38100" dist="38100" dir="2700000" algn="tl">
                    <a:srgbClr val="000000">
                      <a:alpha val="43137"/>
                    </a:srgbClr>
                  </a:outerShdw>
                </a:effectLst>
              </a:rPr>
              <a:t>Forma de computar el plazo</a:t>
            </a:r>
          </a:p>
          <a:p>
            <a:pPr marL="609600" indent="-609600"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a) Por cada enfermedad distinta el plazo se computa </a:t>
            </a:r>
            <a:r>
              <a:rPr lang="es-AR" sz="1400" b="1" dirty="0" smtClean="0">
                <a:effectLst>
                  <a:outerShdw blurRad="38100" dist="38100" dir="2700000" algn="tl">
                    <a:srgbClr val="000000">
                      <a:alpha val="43137"/>
                    </a:srgbClr>
                  </a:outerShdw>
                </a:effectLst>
              </a:rPr>
              <a:t>desde cero</a:t>
            </a:r>
            <a:r>
              <a:rPr lang="es-AR" sz="1400" dirty="0" smtClean="0">
                <a:effectLst>
                  <a:outerShdw blurRad="38100" dist="38100" dir="2700000" algn="tl">
                    <a:srgbClr val="000000">
                      <a:alpha val="43137"/>
                    </a:srgbClr>
                  </a:outerShdw>
                </a:effectLst>
              </a:rPr>
              <a:t>.</a:t>
            </a:r>
          </a:p>
          <a:p>
            <a:pPr marL="609600" indent="-609600" eaLnBrk="1" hangingPunct="1">
              <a:lnSpc>
                <a:spcPct val="80000"/>
              </a:lnSpc>
              <a:buFont typeface="Wingdings" pitchFamily="2" charset="2"/>
              <a:buNone/>
              <a:defRPr/>
            </a:pPr>
            <a:endParaRPr lang="es-AR" sz="14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b) El plazo se computa en meses y de acuerdo al sistema del Código Civil. Ej. Si la licencia de seis </a:t>
            </a:r>
          </a:p>
          <a:p>
            <a:pPr marL="609600" indent="-609600"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    meses comenzó el 18/5 debe finalizar el 18/11.</a:t>
            </a:r>
          </a:p>
          <a:p>
            <a:pPr marL="609600" indent="-609600" eaLnBrk="1" hangingPunct="1">
              <a:lnSpc>
                <a:spcPct val="80000"/>
              </a:lnSpc>
              <a:buFont typeface="Wingdings" pitchFamily="2" charset="2"/>
              <a:buNone/>
              <a:defRPr/>
            </a:pPr>
            <a:endParaRPr lang="es-AR" sz="1400" dirty="0" smtClean="0"/>
          </a:p>
          <a:p>
            <a:pPr marL="609600" indent="-609600" eaLnBrk="1" hangingPunct="1">
              <a:lnSpc>
                <a:spcPct val="80000"/>
              </a:lnSpc>
              <a:buFont typeface="Wingdings" pitchFamily="2" charset="2"/>
              <a:buNone/>
              <a:defRPr/>
            </a:pPr>
            <a:endParaRPr lang="en-US" sz="1400" dirty="0" smtClean="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68299900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57200" y="1219200"/>
            <a:ext cx="8229600" cy="381000"/>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92163" name="Rectangle 3"/>
          <p:cNvSpPr>
            <a:spLocks noGrp="1" noChangeArrowheads="1"/>
          </p:cNvSpPr>
          <p:nvPr>
            <p:ph type="body" idx="1"/>
          </p:nvPr>
        </p:nvSpPr>
        <p:spPr>
          <a:xfrm>
            <a:off x="457200" y="1905000"/>
            <a:ext cx="8229600" cy="4221163"/>
          </a:xfrm>
        </p:spPr>
        <p:txBody>
          <a:bodyPr>
            <a:normAutofit lnSpcReduction="10000"/>
          </a:bodyPr>
          <a:lstStyle/>
          <a:p>
            <a:pPr marL="609600" indent="-609600" eaLnBrk="1" hangingPunct="1">
              <a:lnSpc>
                <a:spcPct val="80000"/>
              </a:lnSpc>
              <a:buFont typeface="Wingdings" pitchFamily="2" charset="2"/>
              <a:buNone/>
              <a:defRPr/>
            </a:pPr>
            <a:r>
              <a:rPr lang="es-AR" sz="1800" b="1" dirty="0" smtClean="0">
                <a:solidFill>
                  <a:srgbClr val="FFFF00"/>
                </a:solidFill>
                <a:effectLst>
                  <a:outerShdw blurRad="38100" dist="38100" dir="2700000" algn="tl">
                    <a:srgbClr val="000000">
                      <a:alpha val="43137"/>
                    </a:srgbClr>
                  </a:outerShdw>
                </a:effectLst>
              </a:rPr>
              <a:t>Cómputo de la Antigüedad</a:t>
            </a:r>
          </a:p>
          <a:p>
            <a:pPr marL="609600" indent="-609600" eaLnBrk="1" hangingPunct="1">
              <a:lnSpc>
                <a:spcPct val="80000"/>
              </a:lnSpc>
              <a:buFont typeface="Wingdings" pitchFamily="2" charset="2"/>
              <a:buNone/>
              <a:defRPr/>
            </a:pPr>
            <a:endParaRPr lang="es-AR" sz="1800" dirty="0" smtClean="0">
              <a:solidFill>
                <a:srgbClr val="FFFF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a) Se toma como antigüedad el “tiempo de servicio” términos del </a:t>
            </a:r>
            <a:r>
              <a:rPr lang="es-AR" sz="1600" b="1" dirty="0" smtClean="0">
                <a:effectLst>
                  <a:outerShdw blurRad="38100" dist="38100" dir="2700000" algn="tl">
                    <a:srgbClr val="000000">
                      <a:alpha val="43137"/>
                    </a:srgbClr>
                  </a:outerShdw>
                </a:effectLst>
              </a:rPr>
              <a:t>art. 18 LCT:</a:t>
            </a:r>
            <a:r>
              <a:rPr lang="es-AR" sz="1600" dirty="0" smtClean="0">
                <a:effectLst>
                  <a:outerShdw blurRad="38100" dist="38100" dir="2700000" algn="tl">
                    <a:srgbClr val="000000">
                      <a:alpha val="43137"/>
                    </a:srgbClr>
                  </a:outerShdw>
                </a:effectLst>
              </a:rPr>
              <a:t> </a:t>
            </a:r>
          </a:p>
          <a:p>
            <a:pPr marL="609600" indent="-609600" eaLnBrk="1" hangingPunct="1">
              <a:lnSpc>
                <a:spcPct val="80000"/>
              </a:lnSpc>
              <a:buFont typeface="Wingdings" pitchFamily="2" charset="2"/>
              <a:buNone/>
              <a:defRPr/>
            </a:pPr>
            <a:r>
              <a:rPr lang="es-ES" sz="1600" i="1" dirty="0" smtClean="0">
                <a:effectLst>
                  <a:outerShdw blurRad="38100" dist="38100" dir="2700000" algn="tl">
                    <a:srgbClr val="000000">
                      <a:alpha val="43137"/>
                    </a:srgbClr>
                  </a:outerShdw>
                </a:effectLst>
              </a:rPr>
              <a:t>    “el efectivamente trabajado desde el comienzo de la vinculación, el que corresponde a </a:t>
            </a:r>
          </a:p>
          <a:p>
            <a:pPr marL="609600" indent="-609600" eaLnBrk="1" hangingPunct="1">
              <a:lnSpc>
                <a:spcPct val="80000"/>
              </a:lnSpc>
              <a:buFont typeface="Wingdings" pitchFamily="2" charset="2"/>
              <a:buNone/>
              <a:defRPr/>
            </a:pPr>
            <a:r>
              <a:rPr lang="es-ES" sz="1600" i="1" dirty="0" smtClean="0">
                <a:effectLst>
                  <a:outerShdw blurRad="38100" dist="38100" dir="2700000" algn="tl">
                    <a:srgbClr val="000000">
                      <a:alpha val="43137"/>
                    </a:srgbClr>
                  </a:outerShdw>
                </a:effectLst>
              </a:rPr>
              <a:t>     los sucesivos contratos a plazo que hubieren celebrado las partes y el tiempo de </a:t>
            </a:r>
          </a:p>
          <a:p>
            <a:pPr marL="609600" indent="-609600" eaLnBrk="1" hangingPunct="1">
              <a:lnSpc>
                <a:spcPct val="80000"/>
              </a:lnSpc>
              <a:buFont typeface="Wingdings" pitchFamily="2" charset="2"/>
              <a:buNone/>
              <a:defRPr/>
            </a:pPr>
            <a:r>
              <a:rPr lang="es-ES" sz="1600" i="1" dirty="0" smtClean="0">
                <a:effectLst>
                  <a:outerShdw blurRad="38100" dist="38100" dir="2700000" algn="tl">
                    <a:srgbClr val="000000">
                      <a:alpha val="43137"/>
                    </a:srgbClr>
                  </a:outerShdw>
                </a:effectLst>
              </a:rPr>
              <a:t>     servicio anterior, cuando el trabajador, cesado en el trabajo por cualquier causa, </a:t>
            </a:r>
          </a:p>
          <a:p>
            <a:pPr marL="609600" indent="-609600" eaLnBrk="1" hangingPunct="1">
              <a:lnSpc>
                <a:spcPct val="80000"/>
              </a:lnSpc>
              <a:buFont typeface="Wingdings" pitchFamily="2" charset="2"/>
              <a:buNone/>
              <a:defRPr/>
            </a:pPr>
            <a:r>
              <a:rPr lang="es-ES" sz="1600" i="1" dirty="0" smtClean="0">
                <a:effectLst>
                  <a:outerShdw blurRad="38100" dist="38100" dir="2700000" algn="tl">
                    <a:srgbClr val="000000">
                      <a:alpha val="43137"/>
                    </a:srgbClr>
                  </a:outerShdw>
                </a:effectLst>
              </a:rPr>
              <a:t>     reingrese a las órdenes del empleador”</a:t>
            </a:r>
            <a:endParaRPr lang="es-AR"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b) Se integra con el art. </a:t>
            </a:r>
            <a:r>
              <a:rPr lang="es-AR" sz="1600" b="1" dirty="0" smtClean="0">
                <a:effectLst>
                  <a:outerShdw blurRad="38100" dist="38100" dir="2700000" algn="tl">
                    <a:srgbClr val="000000">
                      <a:alpha val="43137"/>
                    </a:srgbClr>
                  </a:outerShdw>
                </a:effectLst>
              </a:rPr>
              <a:t>152 LCT:</a:t>
            </a:r>
            <a:r>
              <a:rPr lang="es-AR" sz="1600" dirty="0" smtClean="0">
                <a:effectLst>
                  <a:outerShdw blurRad="38100" dist="38100" dir="2700000" algn="tl">
                    <a:srgbClr val="000000">
                      <a:alpha val="43137"/>
                    </a:srgbClr>
                  </a:outerShdw>
                </a:effectLst>
              </a:rPr>
              <a:t> </a:t>
            </a:r>
          </a:p>
          <a:p>
            <a:pPr marL="609600" indent="-609600" eaLnBrk="1" hangingPunct="1">
              <a:lnSpc>
                <a:spcPct val="80000"/>
              </a:lnSpc>
              <a:buFont typeface="Wingdings" pitchFamily="2" charset="2"/>
              <a:buNone/>
              <a:defRPr/>
            </a:pPr>
            <a:r>
              <a:rPr lang="es-ES" sz="1600" i="1" dirty="0" smtClean="0">
                <a:effectLst>
                  <a:outerShdw blurRad="38100" dist="38100" dir="2700000" algn="tl">
                    <a:srgbClr val="000000">
                      <a:alpha val="43137"/>
                    </a:srgbClr>
                  </a:outerShdw>
                </a:effectLst>
              </a:rPr>
              <a:t>“… se computarán como trabajados, los días en que el trabajador no preste servicios por </a:t>
            </a:r>
          </a:p>
          <a:p>
            <a:pPr marL="609600" indent="-609600" eaLnBrk="1" hangingPunct="1">
              <a:lnSpc>
                <a:spcPct val="80000"/>
              </a:lnSpc>
              <a:buFont typeface="Wingdings" pitchFamily="2" charset="2"/>
              <a:buNone/>
              <a:defRPr/>
            </a:pPr>
            <a:r>
              <a:rPr lang="es-ES" sz="1600" i="1" dirty="0" smtClean="0">
                <a:effectLst>
                  <a:outerShdw blurRad="38100" dist="38100" dir="2700000" algn="tl">
                    <a:srgbClr val="000000">
                      <a:alpha val="43137"/>
                    </a:srgbClr>
                  </a:outerShdw>
                </a:effectLst>
              </a:rPr>
              <a:t>gozar de una licencia legal o convencional, o por estar afectado por una enfermedad </a:t>
            </a:r>
          </a:p>
          <a:p>
            <a:pPr marL="609600" indent="-609600" eaLnBrk="1" hangingPunct="1">
              <a:lnSpc>
                <a:spcPct val="80000"/>
              </a:lnSpc>
              <a:buFont typeface="Wingdings" pitchFamily="2" charset="2"/>
              <a:buNone/>
              <a:defRPr/>
            </a:pPr>
            <a:r>
              <a:rPr lang="es-ES" sz="1600" i="1" dirty="0" smtClean="0">
                <a:effectLst>
                  <a:outerShdw blurRad="38100" dist="38100" dir="2700000" algn="tl">
                    <a:srgbClr val="000000">
                      <a:alpha val="43137"/>
                    </a:srgbClr>
                  </a:outerShdw>
                </a:effectLst>
              </a:rPr>
              <a:t>inculpable o por infortunio del trabajo, o por otras causas no imputables al mismo”</a:t>
            </a:r>
            <a:r>
              <a:rPr lang="en-US" sz="1600" dirty="0" smtClean="0">
                <a:effectLst>
                  <a:outerShdw blurRad="38100" dist="38100" dir="2700000" algn="tl">
                    <a:srgbClr val="000000">
                      <a:alpha val="43137"/>
                    </a:srgbClr>
                  </a:outerShdw>
                </a:effectLst>
              </a:rPr>
              <a:t> </a:t>
            </a:r>
            <a:endParaRPr lang="es-AR"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b="1" dirty="0" smtClean="0">
                <a:solidFill>
                  <a:srgbClr val="FFFF00"/>
                </a:solidFill>
                <a:effectLst>
                  <a:outerShdw blurRad="38100" dist="38100" dir="2700000" algn="tl">
                    <a:srgbClr val="000000">
                      <a:alpha val="43137"/>
                    </a:srgbClr>
                  </a:outerShdw>
                </a:effectLst>
              </a:rPr>
              <a:t>Importante:</a:t>
            </a:r>
            <a:r>
              <a:rPr lang="es-AR" sz="1600" b="1" dirty="0" smtClean="0">
                <a:effectLst>
                  <a:outerShdw blurRad="38100" dist="38100" dir="2700000" algn="tl">
                    <a:srgbClr val="000000">
                      <a:alpha val="43137"/>
                    </a:srgbClr>
                  </a:outerShdw>
                </a:effectLst>
              </a:rPr>
              <a:t> </a:t>
            </a:r>
            <a:r>
              <a:rPr lang="es-AR" sz="1600" dirty="0" smtClean="0">
                <a:effectLst>
                  <a:outerShdw blurRad="38100" dist="38100" dir="2700000" algn="tl">
                    <a:srgbClr val="000000">
                      <a:alpha val="43137"/>
                    </a:srgbClr>
                  </a:outerShdw>
                </a:effectLst>
              </a:rPr>
              <a:t> La propia licencia por enfermedad se considera como “tiempo de servicio” </a:t>
            </a: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y por lo tanto incide sobre la antigüedad.</a:t>
            </a:r>
            <a:endParaRPr lang="es-AR" sz="1600" b="1"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n-US" sz="1600" dirty="0" smtClean="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535513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457200" y="1066800"/>
            <a:ext cx="8229600" cy="533400"/>
          </a:xfrm>
        </p:spPr>
        <p:txBody>
          <a:bodyPr/>
          <a:lstStyle/>
          <a:p>
            <a:pPr algn="r" eaLnBrk="1" hangingPunct="1">
              <a:defRPr/>
            </a:pPr>
            <a:r>
              <a:rPr lang="es-AR" sz="1800" b="1" dirty="0" smtClean="0">
                <a:solidFill>
                  <a:srgbClr val="00CCFF"/>
                </a:solidFill>
              </a:rPr>
              <a:t>ENFERMEDADES INCULPABLES</a:t>
            </a:r>
            <a:endParaRPr lang="en-US" sz="1800" b="1" dirty="0" smtClean="0">
              <a:solidFill>
                <a:srgbClr val="00CCFF"/>
              </a:solidFill>
            </a:endParaRPr>
          </a:p>
        </p:txBody>
      </p:sp>
      <p:sp>
        <p:nvSpPr>
          <p:cNvPr id="93187" name="Rectangle 3"/>
          <p:cNvSpPr>
            <a:spLocks noGrp="1" noChangeArrowheads="1"/>
          </p:cNvSpPr>
          <p:nvPr>
            <p:ph type="body" idx="1"/>
          </p:nvPr>
        </p:nvSpPr>
        <p:spPr>
          <a:xfrm>
            <a:off x="457200" y="1905000"/>
            <a:ext cx="8229600" cy="4221163"/>
          </a:xfrm>
        </p:spPr>
        <p:txBody>
          <a:bodyPr>
            <a:normAutofit fontScale="92500" lnSpcReduction="10000"/>
          </a:bodyPr>
          <a:lstStyle/>
          <a:p>
            <a:pPr marL="609600" indent="-609600" eaLnBrk="1" hangingPunct="1">
              <a:lnSpc>
                <a:spcPct val="80000"/>
              </a:lnSpc>
              <a:buFont typeface="Wingdings" pitchFamily="2" charset="2"/>
              <a:buNone/>
              <a:defRPr/>
            </a:pPr>
            <a:r>
              <a:rPr lang="es-AR" sz="1800" b="1" dirty="0" smtClean="0">
                <a:solidFill>
                  <a:srgbClr val="FFFF00"/>
                </a:solidFill>
                <a:effectLst>
                  <a:outerShdw blurRad="38100" dist="38100" dir="2700000" algn="tl">
                    <a:srgbClr val="000000">
                      <a:alpha val="43137"/>
                    </a:srgbClr>
                  </a:outerShdw>
                </a:effectLst>
              </a:rPr>
              <a:t>Cómputo de la Antigüedad - Casos</a:t>
            </a:r>
          </a:p>
          <a:p>
            <a:pPr marL="609600" indent="-609600" eaLnBrk="1" hangingPunct="1">
              <a:lnSpc>
                <a:spcPct val="80000"/>
              </a:lnSpc>
              <a:buFont typeface="Wingdings" pitchFamily="2" charset="2"/>
              <a:buNone/>
              <a:defRPr/>
            </a:pPr>
            <a:endParaRPr lang="es-AR" sz="1800" dirty="0" smtClean="0">
              <a:solidFill>
                <a:srgbClr val="FFFF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a) Trabajador reingresado</a:t>
            </a:r>
          </a:p>
          <a:p>
            <a:pPr marL="609600" indent="-609600" eaLnBrk="1" hangingPunct="1">
              <a:lnSpc>
                <a:spcPct val="80000"/>
              </a:lnSpc>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b) Transferencia del contrato de trabajo y del establecimiento</a:t>
            </a:r>
          </a:p>
          <a:p>
            <a:pPr marL="609600" indent="-609600" eaLnBrk="1" hangingPunct="1">
              <a:lnSpc>
                <a:spcPct val="80000"/>
              </a:lnSpc>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c) Jubilado reingresado</a:t>
            </a:r>
          </a:p>
          <a:p>
            <a:pPr marL="609600" indent="-609600" eaLnBrk="1" hangingPunct="1">
              <a:lnSpc>
                <a:spcPct val="80000"/>
              </a:lnSpc>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d) Computo de licencias por enfermedad anteriores</a:t>
            </a:r>
          </a:p>
          <a:p>
            <a:pPr marL="609600" indent="-609600" eaLnBrk="1" hangingPunct="1">
              <a:lnSpc>
                <a:spcPct val="80000"/>
              </a:lnSpc>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e) Licencia por maternidad</a:t>
            </a:r>
          </a:p>
          <a:p>
            <a:pPr marL="609600" indent="-609600" eaLnBrk="1" hangingPunct="1">
              <a:lnSpc>
                <a:spcPct val="80000"/>
              </a:lnSpc>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lnSpc>
                <a:spcPct val="80000"/>
              </a:lnSpc>
              <a:buFontTx/>
              <a:buNone/>
              <a:defRPr/>
            </a:pPr>
            <a:r>
              <a:rPr lang="es-AR" sz="1600" dirty="0" smtClean="0">
                <a:effectLst>
                  <a:outerShdw blurRad="38100" dist="38100" dir="2700000" algn="tl">
                    <a:srgbClr val="000000">
                      <a:alpha val="43137"/>
                    </a:srgbClr>
                  </a:outerShdw>
                </a:effectLst>
              </a:rPr>
              <a:t>- Enfermedad anterior a la inicio de la licencia: </a:t>
            </a: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   * Finaliza durante la licencia</a:t>
            </a: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   * Se proyecta mas allá de la licencia</a:t>
            </a:r>
          </a:p>
          <a:p>
            <a:pPr marL="609600" indent="-609600" eaLnBrk="1" hangingPunct="1">
              <a:lnSpc>
                <a:spcPct val="80000"/>
              </a:lnSpc>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 Enfermedad posterior al inicio de la licencia  </a:t>
            </a: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   * Finaliza durante la licencia</a:t>
            </a: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   * Se proyecta mas allá de la licencia</a:t>
            </a:r>
            <a:endParaRPr lang="en-US" sz="1600" dirty="0" smtClean="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010974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lstStyle/>
          <a:p>
            <a:r>
              <a:rPr lang="en-US" sz="3200" smtClean="0"/>
              <a:t>ACUERDO CCT 130/1975. ABRIL 2016</a:t>
            </a:r>
            <a:endParaRPr lang="en-US" sz="3200" b="1"/>
          </a:p>
        </p:txBody>
      </p:sp>
      <p:sp>
        <p:nvSpPr>
          <p:cNvPr id="91139"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1800" b="1" smtClean="0">
                <a:solidFill>
                  <a:srgbClr val="FFFF00"/>
                </a:solidFill>
                <a:effectLst>
                  <a:outerShdw blurRad="38100" dist="38100" dir="2700000" algn="tl">
                    <a:srgbClr val="000000">
                      <a:alpha val="43137"/>
                    </a:srgbClr>
                  </a:outerShdw>
                </a:effectLst>
              </a:rPr>
              <a:t>EMPLEADOS  DE COMERCIO – ACUERDO ABRIL 2016 - </a:t>
            </a:r>
            <a:r>
              <a:rPr lang="es-AR" sz="1800" b="1" smtClean="0">
                <a:solidFill>
                  <a:srgbClr val="00FF00"/>
                </a:solidFill>
                <a:effectLst>
                  <a:outerShdw blurRad="38100" dist="38100" dir="2700000" algn="tl">
                    <a:srgbClr val="000000">
                      <a:alpha val="43137"/>
                    </a:srgbClr>
                  </a:outerShdw>
                </a:effectLst>
              </a:rPr>
              <a:t>R (ST) 62/2016</a:t>
            </a:r>
            <a:endParaRPr lang="es-AR" sz="1800" b="1" dirty="0" smtClean="0">
              <a:solidFill>
                <a:srgbClr val="00FF00"/>
              </a:solidFill>
              <a:effectLst>
                <a:outerShdw blurRad="38100" dist="38100" dir="2700000" algn="tl">
                  <a:srgbClr val="000000">
                    <a:alpha val="43137"/>
                  </a:srgbClr>
                </a:outerShdw>
              </a:effectLst>
            </a:endParaRPr>
          </a:p>
          <a:p>
            <a:pPr algn="l">
              <a:buFontTx/>
              <a:buNone/>
            </a:pPr>
            <a:r>
              <a:rPr lang="es-AR" sz="1800" b="1" smtClean="0">
                <a:solidFill>
                  <a:srgbClr val="00FFCC"/>
                </a:solidFill>
                <a:effectLst>
                  <a:outerShdw blurRad="38100" dist="38100" dir="2700000" algn="tl">
                    <a:srgbClr val="000000">
                      <a:alpha val="43137"/>
                    </a:srgbClr>
                  </a:outerShdw>
                </a:effectLst>
              </a:rPr>
              <a:t>ADICIONAL ESPECIAL CAJEROS HIPERMERCADOS</a:t>
            </a:r>
          </a:p>
          <a:p>
            <a:pPr algn="l">
              <a:buFontTx/>
              <a:buNone/>
            </a:pPr>
            <a:endParaRPr lang="es-AR" sz="1800" b="1" dirty="0">
              <a:solidFill>
                <a:srgbClr val="00FFCC"/>
              </a:solidFill>
              <a:effectLst>
                <a:outerShdw blurRad="38100" dist="38100" dir="2700000" algn="tl">
                  <a:srgbClr val="000000">
                    <a:alpha val="43137"/>
                  </a:srgbClr>
                </a:outerShdw>
              </a:effectLst>
            </a:endParaRPr>
          </a:p>
          <a:p>
            <a:pPr algn="l"/>
            <a:r>
              <a:rPr lang="es-AR" sz="1800">
                <a:effectLst>
                  <a:outerShdw blurRad="38100" dist="38100" dir="2700000" algn="tl">
                    <a:srgbClr val="000000">
                      <a:alpha val="43137"/>
                    </a:srgbClr>
                  </a:outerShdw>
                </a:effectLst>
              </a:rPr>
              <a:t>Las partes pactan incrementar:</a:t>
            </a:r>
          </a:p>
          <a:p>
            <a:pPr algn="l"/>
            <a:endParaRPr lang="es-AR" sz="1800" b="1" smtClean="0">
              <a:solidFill>
                <a:srgbClr val="00FF99"/>
              </a:solidFill>
              <a:effectLst>
                <a:outerShdw blurRad="38100" dist="38100" dir="2700000" algn="tl">
                  <a:srgbClr val="000000">
                    <a:alpha val="43137"/>
                  </a:srgbClr>
                </a:outerShdw>
              </a:effectLst>
            </a:endParaRPr>
          </a:p>
          <a:p>
            <a:pPr algn="l"/>
            <a:r>
              <a:rPr lang="es-AR" sz="1800" b="1" smtClean="0">
                <a:solidFill>
                  <a:srgbClr val="00FF99"/>
                </a:solidFill>
                <a:effectLst>
                  <a:outerShdw blurRad="38100" dist="38100" dir="2700000" algn="tl">
                    <a:srgbClr val="000000">
                      <a:alpha val="43137"/>
                    </a:srgbClr>
                  </a:outerShdw>
                </a:effectLst>
              </a:rPr>
              <a:t>b</a:t>
            </a:r>
            <a:r>
              <a:rPr lang="es-AR" sz="1800" b="1">
                <a:solidFill>
                  <a:srgbClr val="00FF99"/>
                </a:solidFill>
                <a:effectLst>
                  <a:outerShdw blurRad="38100" dist="38100" dir="2700000" algn="tl">
                    <a:srgbClr val="000000">
                      <a:alpha val="43137"/>
                    </a:srgbClr>
                  </a:outerShdw>
                </a:effectLst>
              </a:rPr>
              <a:t>) El adicional especial previsto en el artículo 18 </a:t>
            </a:r>
            <a:r>
              <a:rPr lang="es-AR" sz="1800">
                <a:effectLst>
                  <a:outerShdw blurRad="38100" dist="38100" dir="2700000" algn="tl">
                    <a:srgbClr val="000000">
                      <a:alpha val="43137"/>
                    </a:srgbClr>
                  </a:outerShdw>
                </a:effectLst>
              </a:rPr>
              <a:t>del Acuerdo Colectivo suscripto entre las mismas partes con fecha 22 de junio de 2011, se establece por acuerdo de partes en </a:t>
            </a:r>
            <a:r>
              <a:rPr lang="es-AR" sz="1800" b="1">
                <a:solidFill>
                  <a:srgbClr val="FFFF00"/>
                </a:solidFill>
                <a:effectLst>
                  <a:outerShdw blurRad="38100" dist="38100" dir="2700000" algn="tl">
                    <a:srgbClr val="000000">
                      <a:alpha val="43137"/>
                    </a:srgbClr>
                  </a:outerShdw>
                </a:effectLst>
              </a:rPr>
              <a:t>$ 7.132,32</a:t>
            </a:r>
            <a:r>
              <a:rPr lang="es-AR" sz="1800">
                <a:effectLst>
                  <a:outerShdw blurRad="38100" dist="38100" dir="2700000" algn="tl">
                    <a:srgbClr val="000000">
                      <a:alpha val="43137"/>
                    </a:srgbClr>
                  </a:outerShdw>
                </a:effectLst>
              </a:rPr>
              <a:t> (siete mil ciento treinta y dos) anuales a partir del mes de abril de 2016</a:t>
            </a:r>
            <a:r>
              <a:rPr lang="es-AR" sz="1800" smtClean="0">
                <a:effectLst>
                  <a:outerShdw blurRad="38100" dist="38100" dir="2700000" algn="tl">
                    <a:srgbClr val="000000">
                      <a:alpha val="43137"/>
                    </a:srgbClr>
                  </a:outerShdw>
                </a:effectLst>
              </a:rPr>
              <a:t>. </a:t>
            </a:r>
          </a:p>
          <a:p>
            <a:pPr algn="l"/>
            <a:endParaRPr lang="es-AR" sz="1800">
              <a:effectLst>
                <a:outerShdw blurRad="38100" dist="38100" dir="2700000" algn="tl">
                  <a:srgbClr val="000000">
                    <a:alpha val="43137"/>
                  </a:srgbClr>
                </a:outerShdw>
              </a:effectLst>
            </a:endParaRPr>
          </a:p>
          <a:p>
            <a:pPr algn="l"/>
            <a:r>
              <a:rPr lang="es-AR" sz="1800" smtClean="0">
                <a:effectLst>
                  <a:outerShdw blurRad="38100" dist="38100" dir="2700000" algn="tl">
                    <a:srgbClr val="000000">
                      <a:alpha val="43137"/>
                    </a:srgbClr>
                  </a:outerShdw>
                </a:effectLst>
              </a:rPr>
              <a:t>(Adicional cajeros </a:t>
            </a:r>
            <a:r>
              <a:rPr lang="es-AR" sz="1800"/>
              <a:t>cadenas de supermercados, hipermercados, autoservicios de comestibles y supermercados mayoristas; autoservicios de materiales de construcción que además comercialicen pinturas, herramientas, artículos de ferretería, materiales para electricidad</a:t>
            </a:r>
            <a:r>
              <a:rPr lang="es-AR" sz="1800" smtClean="0">
                <a:effectLst>
                  <a:outerShdw blurRad="38100" dist="38100" dir="2700000" algn="tl">
                    <a:srgbClr val="000000">
                      <a:alpha val="43137"/>
                    </a:srgbClr>
                  </a:outerShdw>
                </a:effectLst>
              </a:rPr>
              <a:t>)</a:t>
            </a:r>
            <a:endParaRPr lang="es-AR" sz="1800">
              <a:effectLst>
                <a:outerShdw blurRad="38100" dist="38100" dir="2700000" algn="tl">
                  <a:srgbClr val="000000">
                    <a:alpha val="43137"/>
                  </a:srgbClr>
                </a:outerShdw>
              </a:effectLst>
            </a:endParaRPr>
          </a:p>
          <a:p>
            <a:pPr algn="l">
              <a:buFontTx/>
              <a:buNone/>
            </a:pPr>
            <a:r>
              <a:rPr lang="es-AR" sz="1600" smtClean="0">
                <a:effectLst>
                  <a:outerShdw blurRad="38100" dist="38100" dir="2700000" algn="tl">
                    <a:srgbClr val="000000">
                      <a:alpha val="43137"/>
                    </a:srgbClr>
                  </a:outerShdw>
                </a:effectLst>
              </a:rPr>
              <a:t> </a:t>
            </a:r>
            <a:endParaRPr lang="es-AR" sz="1600" b="1" dirty="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86344673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457200" y="1143000"/>
            <a:ext cx="8229600" cy="457200"/>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94211" name="Rectangle 3"/>
          <p:cNvSpPr>
            <a:spLocks noGrp="1" noChangeArrowheads="1"/>
          </p:cNvSpPr>
          <p:nvPr>
            <p:ph type="body" idx="1"/>
          </p:nvPr>
        </p:nvSpPr>
        <p:spPr>
          <a:xfrm>
            <a:off x="457200" y="1981200"/>
            <a:ext cx="8229600" cy="4144963"/>
          </a:xfrm>
        </p:spPr>
        <p:txBody>
          <a:bodyPr/>
          <a:lstStyle/>
          <a:p>
            <a:pPr marL="609600" indent="-609600" eaLnBrk="1" hangingPunct="1">
              <a:lnSpc>
                <a:spcPct val="90000"/>
              </a:lnSpc>
              <a:buFont typeface="Wingdings" pitchFamily="2" charset="2"/>
              <a:buNone/>
              <a:defRPr/>
            </a:pPr>
            <a:r>
              <a:rPr lang="es-AR" sz="1800" b="1" dirty="0" smtClean="0">
                <a:solidFill>
                  <a:srgbClr val="FFFF00"/>
                </a:solidFill>
                <a:effectLst>
                  <a:outerShdw blurRad="38100" dist="38100" dir="2700000" algn="tl">
                    <a:srgbClr val="000000">
                      <a:alpha val="43137"/>
                    </a:srgbClr>
                  </a:outerShdw>
                </a:effectLst>
              </a:rPr>
              <a:t>Cómputo de la Antigüedad – Casos</a:t>
            </a:r>
            <a:endParaRPr lang="es-AR" sz="1800" dirty="0" smtClean="0">
              <a:solidFill>
                <a:srgbClr val="FFFF00"/>
              </a:solidFill>
              <a:effectLst>
                <a:outerShdw blurRad="38100" dist="38100" dir="2700000" algn="tl">
                  <a:srgbClr val="000000">
                    <a:alpha val="43137"/>
                  </a:srgbClr>
                </a:outerShdw>
              </a:effectLst>
            </a:endParaRPr>
          </a:p>
          <a:p>
            <a:pPr marL="609600" indent="-609600" eaLnBrk="1" hangingPunct="1">
              <a:lnSpc>
                <a:spcPct val="90000"/>
              </a:lnSpc>
              <a:buFont typeface="Wingdings" pitchFamily="2" charset="2"/>
              <a:buNone/>
              <a:defRPr/>
            </a:pPr>
            <a:endParaRPr lang="es-AR" sz="1800" dirty="0" smtClean="0">
              <a:solidFill>
                <a:srgbClr val="FFFF00"/>
              </a:solidFill>
              <a:effectLst>
                <a:outerShdw blurRad="38100" dist="38100" dir="2700000" algn="tl">
                  <a:srgbClr val="000000">
                    <a:alpha val="43137"/>
                  </a:srgbClr>
                </a:outerShdw>
              </a:effectLst>
            </a:endParaRPr>
          </a:p>
          <a:p>
            <a:pPr marL="609600" indent="-609600" eaLnBrk="1" hangingPunct="1">
              <a:lnSpc>
                <a:spcPct val="90000"/>
              </a:lnSpc>
              <a:buFont typeface="Wingdings" pitchFamily="2" charset="2"/>
              <a:buNone/>
              <a:defRPr/>
            </a:pPr>
            <a:r>
              <a:rPr lang="es-AR" sz="1600" dirty="0" smtClean="0">
                <a:effectLst>
                  <a:outerShdw blurRad="38100" dist="38100" dir="2700000" algn="tl">
                    <a:srgbClr val="000000">
                      <a:alpha val="43137"/>
                    </a:srgbClr>
                  </a:outerShdw>
                </a:effectLst>
              </a:rPr>
              <a:t>e) Licencia por maternidad</a:t>
            </a:r>
          </a:p>
          <a:p>
            <a:pPr marL="609600" indent="-609600" eaLnBrk="1" hangingPunct="1">
              <a:lnSpc>
                <a:spcPct val="90000"/>
              </a:lnSpc>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lnSpc>
                <a:spcPct val="90000"/>
              </a:lnSpc>
              <a:buFont typeface="Wingdings" pitchFamily="2" charset="2"/>
              <a:buNone/>
              <a:defRPr/>
            </a:pPr>
            <a:r>
              <a:rPr lang="es-AR" sz="1600" dirty="0" smtClean="0">
                <a:effectLst>
                  <a:outerShdw blurRad="38100" dist="38100" dir="2700000" algn="tl">
                    <a:srgbClr val="000000">
                      <a:alpha val="43137"/>
                    </a:srgbClr>
                  </a:outerShdw>
                </a:effectLst>
              </a:rPr>
              <a:t>- Notificación de maternidad durante el período de conservación del empleo</a:t>
            </a:r>
          </a:p>
          <a:p>
            <a:pPr marL="609600" indent="-609600" eaLnBrk="1" hangingPunct="1">
              <a:lnSpc>
                <a:spcPct val="90000"/>
              </a:lnSpc>
              <a:buFont typeface="Wingdings" pitchFamily="2" charset="2"/>
              <a:buNone/>
              <a:defRPr/>
            </a:pPr>
            <a:r>
              <a:rPr lang="es-AR" sz="1600" dirty="0" smtClean="0">
                <a:effectLst>
                  <a:outerShdw blurRad="38100" dist="38100" dir="2700000" algn="tl">
                    <a:srgbClr val="000000">
                      <a:alpha val="43137"/>
                    </a:srgbClr>
                  </a:outerShdw>
                </a:effectLst>
              </a:rPr>
              <a:t>  * Se pierde la asignación por maternidad (D. 1245, art. 6°)</a:t>
            </a:r>
          </a:p>
          <a:p>
            <a:pPr marL="609600" indent="-609600" eaLnBrk="1" hangingPunct="1">
              <a:lnSpc>
                <a:spcPct val="90000"/>
              </a:lnSpc>
              <a:buFont typeface="Wingdings" pitchFamily="2" charset="2"/>
              <a:buNone/>
              <a:defRPr/>
            </a:pPr>
            <a:r>
              <a:rPr lang="es-AR" sz="1600" dirty="0" smtClean="0">
                <a:effectLst>
                  <a:outerShdw blurRad="38100" dist="38100" dir="2700000" algn="tl">
                    <a:srgbClr val="000000">
                      <a:alpha val="43137"/>
                    </a:srgbClr>
                  </a:outerShdw>
                </a:effectLst>
              </a:rPr>
              <a:t>  * Se suspende el período de reserva durante los 90 días correspondientes a la licencia </a:t>
            </a:r>
          </a:p>
          <a:p>
            <a:pPr marL="609600" indent="-609600" eaLnBrk="1" hangingPunct="1">
              <a:lnSpc>
                <a:spcPct val="90000"/>
              </a:lnSpc>
              <a:buFont typeface="Wingdings" pitchFamily="2" charset="2"/>
              <a:buNone/>
              <a:defRPr/>
            </a:pPr>
            <a:r>
              <a:rPr lang="es-AR" sz="1600" dirty="0" smtClean="0">
                <a:effectLst>
                  <a:outerShdw blurRad="38100" dist="38100" dir="2700000" algn="tl">
                    <a:srgbClr val="000000">
                      <a:alpha val="43137"/>
                    </a:srgbClr>
                  </a:outerShdw>
                </a:effectLst>
              </a:rPr>
              <a:t>    </a:t>
            </a:r>
            <a:r>
              <a:rPr lang="es-AR" sz="1600" dirty="0" err="1" smtClean="0">
                <a:effectLst>
                  <a:outerShdw blurRad="38100" dist="38100" dir="2700000" algn="tl">
                    <a:srgbClr val="000000">
                      <a:alpha val="43137"/>
                    </a:srgbClr>
                  </a:outerShdw>
                </a:effectLst>
              </a:rPr>
              <a:t>pormaternidad</a:t>
            </a:r>
            <a:r>
              <a:rPr lang="es-AR" sz="1600" dirty="0" smtClean="0">
                <a:effectLst>
                  <a:outerShdw blurRad="38100" dist="38100" dir="2700000" algn="tl">
                    <a:srgbClr val="000000">
                      <a:alpha val="43137"/>
                    </a:srgbClr>
                  </a:outerShdw>
                </a:effectLst>
              </a:rPr>
              <a:t> para reanudarse una vez finalizado el mismo.</a:t>
            </a:r>
          </a:p>
          <a:p>
            <a:pPr marL="609600" indent="-609600" eaLnBrk="1" hangingPunct="1">
              <a:lnSpc>
                <a:spcPct val="90000"/>
              </a:lnSpc>
              <a:buFont typeface="Wingdings" pitchFamily="2" charset="2"/>
              <a:buNone/>
              <a:defRPr/>
            </a:pPr>
            <a:r>
              <a:rPr lang="es-AR" sz="1600" dirty="0" smtClean="0">
                <a:effectLst>
                  <a:outerShdw blurRad="38100" dist="38100" dir="2700000" algn="tl">
                    <a:srgbClr val="000000">
                      <a:alpha val="43137"/>
                    </a:srgbClr>
                  </a:outerShdw>
                </a:effectLst>
              </a:rPr>
              <a:t>  </a:t>
            </a:r>
          </a:p>
          <a:p>
            <a:pPr marL="609600" indent="-609600" eaLnBrk="1" hangingPunct="1">
              <a:lnSpc>
                <a:spcPct val="90000"/>
              </a:lnSpc>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lnSpc>
                <a:spcPct val="90000"/>
              </a:lnSpc>
              <a:buFont typeface="Wingdings" pitchFamily="2" charset="2"/>
              <a:buNone/>
              <a:defRPr/>
            </a:pPr>
            <a:r>
              <a:rPr lang="es-AR" sz="1600" dirty="0" smtClean="0">
                <a:effectLst>
                  <a:outerShdw blurRad="38100" dist="38100" dir="2700000" algn="tl">
                    <a:srgbClr val="000000">
                      <a:alpha val="43137"/>
                    </a:srgbClr>
                  </a:outerShdw>
                </a:effectLst>
              </a:rPr>
              <a:t>f) Licencia sin goce de remuneraciones: no se consideran tiempo de servicio.</a:t>
            </a:r>
          </a:p>
          <a:p>
            <a:pPr marL="609600" indent="-609600" eaLnBrk="1" hangingPunct="1">
              <a:lnSpc>
                <a:spcPct val="90000"/>
              </a:lnSpc>
              <a:buFont typeface="Wingdings" pitchFamily="2" charset="2"/>
              <a:buNone/>
              <a:defRPr/>
            </a:pPr>
            <a:endParaRPr lang="es-AR" sz="1600" dirty="0" smtClean="0"/>
          </a:p>
          <a:p>
            <a:pPr marL="609600" indent="-609600" eaLnBrk="1" hangingPunct="1">
              <a:lnSpc>
                <a:spcPct val="90000"/>
              </a:lnSpc>
              <a:buFont typeface="Wingdings" pitchFamily="2" charset="2"/>
              <a:buNone/>
              <a:defRPr/>
            </a:pPr>
            <a:endParaRPr lang="es-AR" sz="1600" dirty="0" smtClean="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31618961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57200" y="1219200"/>
            <a:ext cx="8229600" cy="457200"/>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95235" name="Rectangle 3"/>
          <p:cNvSpPr>
            <a:spLocks noGrp="1" noChangeArrowheads="1"/>
          </p:cNvSpPr>
          <p:nvPr>
            <p:ph type="body" idx="1"/>
          </p:nvPr>
        </p:nvSpPr>
        <p:spPr>
          <a:xfrm>
            <a:off x="457200" y="1981200"/>
            <a:ext cx="8229600" cy="4144963"/>
          </a:xfrm>
        </p:spPr>
        <p:txBody>
          <a:bodyPr/>
          <a:lstStyle/>
          <a:p>
            <a:pPr marL="609600" indent="-609600" eaLnBrk="1" hangingPunct="1">
              <a:lnSpc>
                <a:spcPct val="90000"/>
              </a:lnSpc>
              <a:buFont typeface="Wingdings" pitchFamily="2" charset="2"/>
              <a:buNone/>
              <a:defRPr/>
            </a:pPr>
            <a:r>
              <a:rPr lang="es-AR" sz="1800" b="1" dirty="0" smtClean="0">
                <a:solidFill>
                  <a:srgbClr val="FFFF00"/>
                </a:solidFill>
                <a:effectLst>
                  <a:outerShdw blurRad="38100" dist="38100" dir="2700000" algn="tl">
                    <a:srgbClr val="000000">
                      <a:alpha val="43137"/>
                    </a:srgbClr>
                  </a:outerShdw>
                </a:effectLst>
              </a:rPr>
              <a:t>Cambio de antigüedad durante la licencia por enfermedad</a:t>
            </a:r>
            <a:endParaRPr lang="es-AR" sz="1800" dirty="0" smtClean="0">
              <a:solidFill>
                <a:srgbClr val="FFFF00"/>
              </a:solidFill>
              <a:effectLst>
                <a:outerShdw blurRad="38100" dist="38100" dir="2700000" algn="tl">
                  <a:srgbClr val="000000">
                    <a:alpha val="43137"/>
                  </a:srgbClr>
                </a:outerShdw>
              </a:effectLst>
            </a:endParaRPr>
          </a:p>
          <a:p>
            <a:pPr marL="609600" indent="-609600" eaLnBrk="1" hangingPunct="1">
              <a:lnSpc>
                <a:spcPct val="90000"/>
              </a:lnSpc>
              <a:buFont typeface="Wingdings" pitchFamily="2" charset="2"/>
              <a:buNone/>
              <a:defRPr/>
            </a:pPr>
            <a:endParaRPr lang="es-AR" sz="1800" dirty="0" smtClean="0">
              <a:solidFill>
                <a:srgbClr val="FFFF00"/>
              </a:solidFill>
              <a:effectLst>
                <a:outerShdw blurRad="38100" dist="38100" dir="2700000" algn="tl">
                  <a:srgbClr val="000000">
                    <a:alpha val="43137"/>
                  </a:srgbClr>
                </a:outerShdw>
              </a:effectLst>
            </a:endParaRPr>
          </a:p>
          <a:p>
            <a:pPr marL="609600" indent="-609600" eaLnBrk="1" hangingPunct="1">
              <a:lnSpc>
                <a:spcPct val="90000"/>
              </a:lnSpc>
              <a:buFont typeface="Wingdings" pitchFamily="2" charset="2"/>
              <a:buNone/>
              <a:defRPr/>
            </a:pPr>
            <a:r>
              <a:rPr lang="es-AR" sz="1600" dirty="0" smtClean="0">
                <a:solidFill>
                  <a:srgbClr val="FFCC00"/>
                </a:solidFill>
                <a:effectLst>
                  <a:outerShdw blurRad="38100" dist="38100" dir="2700000" algn="tl">
                    <a:srgbClr val="000000">
                      <a:alpha val="43137"/>
                    </a:srgbClr>
                  </a:outerShdw>
                </a:effectLst>
              </a:rPr>
              <a:t>a) Cambio de antigüedad durante la licencia por enfermedad: el trabajador supera los 5</a:t>
            </a:r>
          </a:p>
          <a:p>
            <a:pPr marL="609600" indent="-609600" eaLnBrk="1" hangingPunct="1">
              <a:lnSpc>
                <a:spcPct val="90000"/>
              </a:lnSpc>
              <a:buFont typeface="Wingdings" pitchFamily="2" charset="2"/>
              <a:buNone/>
              <a:defRPr/>
            </a:pPr>
            <a:r>
              <a:rPr lang="es-AR" sz="1600" dirty="0" smtClean="0">
                <a:solidFill>
                  <a:srgbClr val="FFCC00"/>
                </a:solidFill>
                <a:effectLst>
                  <a:outerShdw blurRad="38100" dist="38100" dir="2700000" algn="tl">
                    <a:srgbClr val="000000">
                      <a:alpha val="43137"/>
                    </a:srgbClr>
                  </a:outerShdw>
                </a:effectLst>
              </a:rPr>
              <a:t>    años durante el transcurso de la enfermedad inculpable</a:t>
            </a:r>
          </a:p>
          <a:p>
            <a:pPr marL="609600" indent="-609600" eaLnBrk="1" hangingPunct="1">
              <a:lnSpc>
                <a:spcPct val="90000"/>
              </a:lnSpc>
              <a:buFont typeface="Wingdings" pitchFamily="2" charset="2"/>
              <a:buNone/>
              <a:defRPr/>
            </a:pPr>
            <a:endParaRPr lang="es-AR" sz="1600" dirty="0" smtClean="0">
              <a:solidFill>
                <a:srgbClr val="FFCC00"/>
              </a:solidFill>
              <a:effectLst>
                <a:outerShdw blurRad="38100" dist="38100" dir="2700000" algn="tl">
                  <a:srgbClr val="000000">
                    <a:alpha val="43137"/>
                  </a:srgbClr>
                </a:outerShdw>
              </a:effectLst>
            </a:endParaRPr>
          </a:p>
          <a:p>
            <a:pPr marL="609600" indent="-609600" eaLnBrk="1" hangingPunct="1">
              <a:lnSpc>
                <a:spcPct val="90000"/>
              </a:lnSpc>
              <a:buFont typeface="Wingdings" pitchFamily="2" charset="2"/>
              <a:buNone/>
              <a:defRPr/>
            </a:pPr>
            <a:r>
              <a:rPr lang="es-AR" sz="1600" dirty="0" smtClean="0">
                <a:effectLst>
                  <a:outerShdw blurRad="38100" dist="38100" dir="2700000" algn="tl">
                    <a:srgbClr val="000000">
                      <a:alpha val="43137"/>
                    </a:srgbClr>
                  </a:outerShdw>
                </a:effectLst>
              </a:rPr>
              <a:t>La ley de contrato de trabajo nada aclara al respecto. Hay dos posibles interpretaciones. </a:t>
            </a:r>
          </a:p>
          <a:p>
            <a:pPr marL="609600" indent="-609600" eaLnBrk="1" hangingPunct="1">
              <a:lnSpc>
                <a:spcPct val="90000"/>
              </a:lnSpc>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lnSpc>
                <a:spcPct val="90000"/>
              </a:lnSpc>
              <a:buFontTx/>
              <a:buNone/>
              <a:defRPr/>
            </a:pPr>
            <a:r>
              <a:rPr lang="es-AR" sz="1600" dirty="0" smtClean="0">
                <a:effectLst>
                  <a:outerShdw blurRad="38100" dist="38100" dir="2700000" algn="tl">
                    <a:srgbClr val="000000">
                      <a:alpha val="43137"/>
                    </a:srgbClr>
                  </a:outerShdw>
                </a:effectLst>
              </a:rPr>
              <a:t>- Queda supeditada a la que correspondía al inicio de la vigencia (s/Fallo </a:t>
            </a:r>
            <a:r>
              <a:rPr lang="es-AR" sz="1600" dirty="0" err="1" smtClean="0">
                <a:effectLst>
                  <a:outerShdw blurRad="38100" dist="38100" dir="2700000" algn="tl">
                    <a:srgbClr val="000000">
                      <a:alpha val="43137"/>
                    </a:srgbClr>
                  </a:outerShdw>
                </a:effectLst>
              </a:rPr>
              <a:t>Marusevich</a:t>
            </a:r>
            <a:r>
              <a:rPr lang="es-AR" sz="1600" dirty="0" smtClean="0">
                <a:effectLst>
                  <a:outerShdw blurRad="38100" dist="38100" dir="2700000" algn="tl">
                    <a:srgbClr val="000000">
                      <a:alpha val="43137"/>
                    </a:srgbClr>
                  </a:outerShdw>
                </a:effectLst>
              </a:rPr>
              <a:t> </a:t>
            </a:r>
          </a:p>
          <a:p>
            <a:pPr marL="609600" indent="-609600" eaLnBrk="1" hangingPunct="1">
              <a:lnSpc>
                <a:spcPct val="90000"/>
              </a:lnSpc>
              <a:buFontTx/>
              <a:buNone/>
              <a:defRPr/>
            </a:pPr>
            <a:r>
              <a:rPr lang="es-AR" sz="1600" dirty="0" smtClean="0">
                <a:effectLst>
                  <a:outerShdw blurRad="38100" dist="38100" dir="2700000" algn="tl">
                    <a:srgbClr val="000000">
                      <a:alpha val="43137"/>
                    </a:srgbClr>
                  </a:outerShdw>
                </a:effectLst>
              </a:rPr>
              <a:t>   esto no es así)</a:t>
            </a:r>
          </a:p>
          <a:p>
            <a:pPr marL="609600" indent="-609600" eaLnBrk="1" hangingPunct="1">
              <a:lnSpc>
                <a:spcPct val="90000"/>
              </a:lnSpc>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lnSpc>
                <a:spcPct val="90000"/>
              </a:lnSpc>
              <a:buFont typeface="Wingdings" pitchFamily="2" charset="2"/>
              <a:buNone/>
              <a:defRPr/>
            </a:pPr>
            <a:r>
              <a:rPr lang="es-AR" sz="1600" dirty="0" smtClean="0">
                <a:effectLst>
                  <a:outerShdw blurRad="38100" dist="38100" dir="2700000" algn="tl">
                    <a:srgbClr val="000000">
                      <a:alpha val="43137"/>
                    </a:srgbClr>
                  </a:outerShdw>
                </a:effectLst>
              </a:rPr>
              <a:t>- La extensión automática</a:t>
            </a:r>
          </a:p>
          <a:p>
            <a:pPr marL="609600" indent="-609600" eaLnBrk="1" hangingPunct="1">
              <a:lnSpc>
                <a:spcPct val="90000"/>
              </a:lnSpc>
              <a:buFontTx/>
              <a:buNone/>
              <a:defRPr/>
            </a:pPr>
            <a:endParaRPr lang="es-AR" sz="1600" dirty="0" smtClean="0">
              <a:effectLst>
                <a:outerShdw blurRad="38100" dist="38100" dir="2700000" algn="tl">
                  <a:srgbClr val="000000">
                    <a:alpha val="43137"/>
                  </a:srgbClr>
                </a:outerShdw>
              </a:effectLst>
            </a:endParaRPr>
          </a:p>
          <a:p>
            <a:pPr marL="609600" indent="-609600" eaLnBrk="1" hangingPunct="1">
              <a:lnSpc>
                <a:spcPct val="90000"/>
              </a:lnSpc>
              <a:buFontTx/>
              <a:buNone/>
              <a:defRPr/>
            </a:pPr>
            <a:r>
              <a:rPr lang="es-AR" sz="1600" dirty="0" smtClean="0">
                <a:effectLst>
                  <a:outerShdw blurRad="38100" dist="38100" dir="2700000" algn="tl">
                    <a:srgbClr val="000000">
                      <a:alpha val="43137"/>
                    </a:srgbClr>
                  </a:outerShdw>
                </a:effectLst>
              </a:rPr>
              <a:t>- La extensión en forma proporcional</a:t>
            </a:r>
          </a:p>
          <a:p>
            <a:pPr marL="609600" indent="-609600" eaLnBrk="1" hangingPunct="1">
              <a:lnSpc>
                <a:spcPct val="90000"/>
              </a:lnSpc>
              <a:buFontTx/>
              <a:buNone/>
              <a:defRPr/>
            </a:pPr>
            <a:endParaRPr lang="es-AR" sz="1600" dirty="0" smtClean="0">
              <a:effectLst>
                <a:outerShdw blurRad="38100" dist="38100" dir="2700000" algn="tl">
                  <a:srgbClr val="000000">
                    <a:alpha val="43137"/>
                  </a:srgbClr>
                </a:outerShdw>
              </a:effectLst>
            </a:endParaRPr>
          </a:p>
          <a:p>
            <a:pPr marL="609600" indent="-609600" eaLnBrk="1" hangingPunct="1">
              <a:lnSpc>
                <a:spcPct val="90000"/>
              </a:lnSpc>
              <a:buFontTx/>
              <a:buNone/>
              <a:defRPr/>
            </a:pPr>
            <a:r>
              <a:rPr lang="es-AR" sz="1600" dirty="0" smtClean="0">
                <a:effectLst>
                  <a:outerShdw blurRad="38100" dist="38100" dir="2700000" algn="tl">
                    <a:srgbClr val="000000">
                      <a:alpha val="43137"/>
                    </a:srgbClr>
                  </a:outerShdw>
                </a:effectLst>
              </a:rPr>
              <a:t>Nada aclara la ley de contrato de trabajo al respecto.</a:t>
            </a:r>
          </a:p>
          <a:p>
            <a:pPr marL="609600" indent="-609600" eaLnBrk="1" hangingPunct="1">
              <a:lnSpc>
                <a:spcPct val="90000"/>
              </a:lnSpc>
              <a:buFontTx/>
              <a:buNone/>
              <a:defRPr/>
            </a:pPr>
            <a:endParaRPr lang="es-AR" sz="1600" dirty="0" smtClean="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0789948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457200" y="1219200"/>
            <a:ext cx="8229600" cy="627888"/>
          </a:xfrm>
        </p:spPr>
        <p:txBody>
          <a:bodyPr/>
          <a:lstStyle/>
          <a:p>
            <a:pP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96259" name="Rectangle 3"/>
          <p:cNvSpPr>
            <a:spLocks noGrp="1" noChangeArrowheads="1"/>
          </p:cNvSpPr>
          <p:nvPr>
            <p:ph type="body" idx="1"/>
          </p:nvPr>
        </p:nvSpPr>
        <p:spPr>
          <a:xfrm>
            <a:off x="457200" y="1981200"/>
            <a:ext cx="8229600" cy="4144963"/>
          </a:xfrm>
        </p:spPr>
        <p:txBody>
          <a:bodyPr/>
          <a:lstStyle/>
          <a:p>
            <a:pPr marL="609600" indent="-609600" eaLnBrk="1" hangingPunct="1">
              <a:buFontTx/>
              <a:buNone/>
              <a:defRPr/>
            </a:pPr>
            <a:endParaRPr lang="es-AR" sz="1400" dirty="0" smtClean="0">
              <a:effectLst>
                <a:outerShdw blurRad="38100" dist="38100" dir="2700000" algn="tl">
                  <a:srgbClr val="000000">
                    <a:alpha val="43137"/>
                  </a:srgbClr>
                </a:outerShdw>
              </a:effectLst>
            </a:endParaRPr>
          </a:p>
          <a:p>
            <a:pPr marL="609600" indent="-609600" eaLnBrk="1" hangingPunct="1">
              <a:buFontTx/>
              <a:buNone/>
              <a:defRPr/>
            </a:pPr>
            <a:r>
              <a:rPr lang="es-AR" sz="1400" b="1" dirty="0" smtClean="0">
                <a:solidFill>
                  <a:srgbClr val="FFFF00"/>
                </a:solidFill>
                <a:effectLst>
                  <a:outerShdw blurRad="38100" dist="38100" dir="2700000" algn="tl">
                    <a:srgbClr val="000000">
                      <a:alpha val="43137"/>
                    </a:srgbClr>
                  </a:outerShdw>
                </a:effectLst>
              </a:rPr>
              <a:t>Caso práctico:</a:t>
            </a:r>
            <a:r>
              <a:rPr lang="es-AR" sz="1400" dirty="0" smtClean="0">
                <a:effectLst>
                  <a:outerShdw blurRad="38100" dist="38100" dir="2700000" algn="tl">
                    <a:srgbClr val="000000">
                      <a:alpha val="43137"/>
                    </a:srgbClr>
                  </a:outerShdw>
                </a:effectLst>
              </a:rPr>
              <a:t> Trabajador que tiene por su antigüedad derecho a una licencia de tres meses de </a:t>
            </a:r>
          </a:p>
          <a:p>
            <a:pPr marL="609600" indent="-609600" eaLnBrk="1" hangingPunct="1">
              <a:buFontTx/>
              <a:buNone/>
              <a:defRPr/>
            </a:pPr>
            <a:r>
              <a:rPr lang="es-AR" sz="1400" dirty="0" smtClean="0">
                <a:effectLst>
                  <a:outerShdw blurRad="38100" dist="38100" dir="2700000" algn="tl">
                    <a:srgbClr val="000000">
                      <a:alpha val="43137"/>
                    </a:srgbClr>
                  </a:outerShdw>
                </a:effectLst>
              </a:rPr>
              <a:t>duración, justo a la mitad del goce de la licencia, es decir al mes y medio, cumple los 5 años de </a:t>
            </a:r>
          </a:p>
          <a:p>
            <a:pPr marL="609600" indent="-609600" eaLnBrk="1" hangingPunct="1">
              <a:buFontTx/>
              <a:buNone/>
              <a:defRPr/>
            </a:pPr>
            <a:r>
              <a:rPr lang="es-AR" sz="1400" dirty="0" smtClean="0">
                <a:effectLst>
                  <a:outerShdw blurRad="38100" dist="38100" dir="2700000" algn="tl">
                    <a:srgbClr val="000000">
                      <a:alpha val="43137"/>
                    </a:srgbClr>
                  </a:outerShdw>
                </a:effectLst>
              </a:rPr>
              <a:t>antigüedad. </a:t>
            </a:r>
          </a:p>
          <a:p>
            <a:pPr marL="609600" indent="-609600" eaLnBrk="1" hangingPunct="1">
              <a:buFontTx/>
              <a:buNone/>
              <a:defRPr/>
            </a:pPr>
            <a:endParaRPr lang="es-AR" sz="1400" dirty="0" smtClean="0">
              <a:effectLst>
                <a:outerShdw blurRad="38100" dist="38100" dir="2700000" algn="tl">
                  <a:srgbClr val="000000">
                    <a:alpha val="43137"/>
                  </a:srgbClr>
                </a:outerShdw>
              </a:effectLst>
            </a:endParaRPr>
          </a:p>
          <a:p>
            <a:pPr marL="609600" indent="-609600" eaLnBrk="1" hangingPunct="1">
              <a:buFontTx/>
              <a:buNone/>
              <a:defRPr/>
            </a:pPr>
            <a:r>
              <a:rPr lang="es-AR" sz="1400" dirty="0" smtClean="0">
                <a:effectLst>
                  <a:outerShdw blurRad="38100" dist="38100" dir="2700000" algn="tl">
                    <a:srgbClr val="000000">
                      <a:alpha val="43137"/>
                    </a:srgbClr>
                  </a:outerShdw>
                </a:effectLst>
              </a:rPr>
              <a:t>- Según la primer postura se extiende automáticamente hasta los seis meses</a:t>
            </a:r>
          </a:p>
          <a:p>
            <a:pPr marL="609600" indent="-609600" eaLnBrk="1" hangingPunct="1">
              <a:buFontTx/>
              <a:buNone/>
              <a:defRPr/>
            </a:pPr>
            <a:endParaRPr lang="es-AR" sz="1400" dirty="0" smtClean="0">
              <a:effectLst>
                <a:outerShdw blurRad="38100" dist="38100" dir="2700000" algn="tl">
                  <a:srgbClr val="000000">
                    <a:alpha val="43137"/>
                  </a:srgbClr>
                </a:outerShdw>
              </a:effectLst>
            </a:endParaRPr>
          </a:p>
          <a:p>
            <a:pPr marL="609600" indent="-609600" eaLnBrk="1" hangingPunct="1">
              <a:buFontTx/>
              <a:buNone/>
              <a:defRPr/>
            </a:pPr>
            <a:endParaRPr lang="es-AR" sz="1400" dirty="0" smtClean="0">
              <a:effectLst>
                <a:outerShdw blurRad="38100" dist="38100" dir="2700000" algn="tl">
                  <a:srgbClr val="000000">
                    <a:alpha val="43137"/>
                  </a:srgbClr>
                </a:outerShdw>
              </a:effectLst>
            </a:endParaRPr>
          </a:p>
          <a:p>
            <a:pPr marL="609600" indent="-609600" eaLnBrk="1" hangingPunct="1">
              <a:buFontTx/>
              <a:buNone/>
              <a:defRPr/>
            </a:pPr>
            <a:r>
              <a:rPr lang="es-AR" sz="1400" dirty="0" smtClean="0">
                <a:effectLst>
                  <a:outerShdw blurRad="38100" dist="38100" dir="2700000" algn="tl">
                    <a:srgbClr val="000000">
                      <a:alpha val="43137"/>
                    </a:srgbClr>
                  </a:outerShdw>
                </a:effectLst>
              </a:rPr>
              <a:t>- Según la segunda postura se extiende solo en forma proporcional al tiempo faltante, es decir que si </a:t>
            </a:r>
          </a:p>
          <a:p>
            <a:pPr marL="609600" indent="-609600" eaLnBrk="1" hangingPunct="1">
              <a:buFontTx/>
              <a:buNone/>
              <a:defRPr/>
            </a:pPr>
            <a:r>
              <a:rPr lang="es-AR" sz="1400" dirty="0" smtClean="0">
                <a:effectLst>
                  <a:outerShdw blurRad="38100" dist="38100" dir="2700000" algn="tl">
                    <a:srgbClr val="000000">
                      <a:alpha val="43137"/>
                    </a:srgbClr>
                  </a:outerShdw>
                </a:effectLst>
              </a:rPr>
              <a:t>  le restaba gozar la mitad de una licencia de tres meses al momento del cambio de antigüedad, le </a:t>
            </a:r>
          </a:p>
          <a:p>
            <a:pPr marL="609600" indent="-609600" eaLnBrk="1" hangingPunct="1">
              <a:buFontTx/>
              <a:buNone/>
              <a:defRPr/>
            </a:pPr>
            <a:r>
              <a:rPr lang="es-AR" sz="1400" dirty="0" smtClean="0">
                <a:effectLst>
                  <a:outerShdw blurRad="38100" dist="38100" dir="2700000" algn="tl">
                    <a:srgbClr val="000000">
                      <a:alpha val="43137"/>
                    </a:srgbClr>
                  </a:outerShdw>
                </a:effectLst>
              </a:rPr>
              <a:t>  restarían entonces gozar la mitad de una licencia de seis meses, es decir tres meses mas, los que  </a:t>
            </a:r>
          </a:p>
          <a:p>
            <a:pPr marL="609600" indent="-609600" eaLnBrk="1" hangingPunct="1">
              <a:buFontTx/>
              <a:buNone/>
              <a:defRPr/>
            </a:pPr>
            <a:r>
              <a:rPr lang="es-AR" sz="1400" dirty="0" smtClean="0">
                <a:effectLst>
                  <a:outerShdw blurRad="38100" dist="38100" dir="2700000" algn="tl">
                    <a:srgbClr val="000000">
                      <a:alpha val="43137"/>
                    </a:srgbClr>
                  </a:outerShdw>
                </a:effectLst>
              </a:rPr>
              <a:t>  sumados al mes y medio gozado, da un total de 4 meses y medio.</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416528084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97283" name="Rectangle 3"/>
          <p:cNvSpPr>
            <a:spLocks noGrp="1" noChangeArrowheads="1"/>
          </p:cNvSpPr>
          <p:nvPr>
            <p:ph type="body" idx="1"/>
          </p:nvPr>
        </p:nvSpPr>
        <p:spPr>
          <a:xfrm>
            <a:off x="457200" y="2057400"/>
            <a:ext cx="8229600" cy="4068763"/>
          </a:xfrm>
        </p:spPr>
        <p:txBody>
          <a:bodyPr>
            <a:normAutofit fontScale="92500" lnSpcReduction="20000"/>
          </a:bodyPr>
          <a:lstStyle/>
          <a:p>
            <a:pPr marL="609600" indent="-609600" eaLnBrk="1" hangingPunct="1">
              <a:lnSpc>
                <a:spcPct val="80000"/>
              </a:lnSpc>
              <a:buFont typeface="Wingdings" pitchFamily="2" charset="2"/>
              <a:buNone/>
              <a:defRPr/>
            </a:pPr>
            <a:r>
              <a:rPr lang="es-AR" sz="1800" b="1" dirty="0" smtClean="0">
                <a:solidFill>
                  <a:srgbClr val="FFFF00"/>
                </a:solidFill>
                <a:effectLst>
                  <a:outerShdw blurRad="38100" dist="38100" dir="2700000" algn="tl">
                    <a:srgbClr val="000000">
                      <a:alpha val="43137"/>
                    </a:srgbClr>
                  </a:outerShdw>
                </a:effectLst>
              </a:rPr>
              <a:t>Cambio de antigüedad durante la licencia por enfermedad</a:t>
            </a:r>
            <a:endParaRPr lang="es-AR" sz="1800" dirty="0" smtClean="0">
              <a:solidFill>
                <a:srgbClr val="FFFF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AR" sz="1800" dirty="0" smtClean="0">
              <a:solidFill>
                <a:srgbClr val="FFFF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800" b="1" dirty="0" smtClean="0">
                <a:solidFill>
                  <a:srgbClr val="FFCC00"/>
                </a:solidFill>
                <a:effectLst>
                  <a:outerShdw blurRad="38100" dist="38100" dir="2700000" algn="tl">
                    <a:srgbClr val="000000">
                      <a:alpha val="43137"/>
                    </a:srgbClr>
                  </a:outerShdw>
                </a:effectLst>
              </a:rPr>
              <a:t>Jurisprudencia</a:t>
            </a:r>
          </a:p>
          <a:p>
            <a:pPr marL="609600" indent="-609600" eaLnBrk="1" hangingPunct="1">
              <a:lnSpc>
                <a:spcPct val="80000"/>
              </a:lnSpc>
              <a:buFont typeface="Wingdings" pitchFamily="2" charset="2"/>
              <a:buNone/>
              <a:defRPr/>
            </a:pPr>
            <a:endParaRPr lang="es-AR" sz="1800" b="1" dirty="0" smtClean="0">
              <a:solidFill>
                <a:srgbClr val="FFCC00"/>
              </a:solidFill>
              <a:effectLst>
                <a:outerShdw blurRad="38100" dist="38100" dir="2700000" algn="tl">
                  <a:srgbClr val="000000">
                    <a:alpha val="43137"/>
                  </a:srgbClr>
                </a:outerShdw>
              </a:effectLst>
            </a:endParaRPr>
          </a:p>
          <a:p>
            <a:pPr marL="609600" indent="-609600" eaLnBrk="1" hangingPunct="1">
              <a:lnSpc>
                <a:spcPct val="80000"/>
              </a:lnSpc>
              <a:buNone/>
              <a:defRPr/>
            </a:pPr>
            <a:r>
              <a:rPr lang="es-ES" sz="1800" i="1" dirty="0" smtClean="0">
                <a:effectLst>
                  <a:outerShdw blurRad="38100" dist="38100" dir="2700000" algn="tl">
                    <a:srgbClr val="000000">
                      <a:alpha val="43137"/>
                    </a:srgbClr>
                  </a:outerShdw>
                </a:effectLst>
              </a:rPr>
              <a:t>“El trabajador enfermo continúa ganando antigüedad, que es un concepto relativo </a:t>
            </a:r>
          </a:p>
          <a:p>
            <a:pPr marL="609600" indent="-609600" eaLnBrk="1" hangingPunct="1">
              <a:lnSpc>
                <a:spcPct val="80000"/>
              </a:lnSpc>
              <a:buNone/>
              <a:defRPr/>
            </a:pPr>
            <a:r>
              <a:rPr lang="es-ES" sz="1800" i="1" dirty="0" smtClean="0">
                <a:effectLst>
                  <a:outerShdw blurRad="38100" dist="38100" dir="2700000" algn="tl">
                    <a:srgbClr val="000000">
                      <a:alpha val="43137"/>
                    </a:srgbClr>
                  </a:outerShdw>
                </a:effectLst>
              </a:rPr>
              <a:t>a la duración del contrato de trabajo. Por lo tanto, a partir del momento en que </a:t>
            </a:r>
          </a:p>
          <a:p>
            <a:pPr marL="609600" indent="-609600" eaLnBrk="1" hangingPunct="1">
              <a:lnSpc>
                <a:spcPct val="80000"/>
              </a:lnSpc>
              <a:buNone/>
              <a:defRPr/>
            </a:pPr>
            <a:r>
              <a:rPr lang="es-ES" sz="1800" i="1" dirty="0" smtClean="0">
                <a:effectLst>
                  <a:outerShdw blurRad="38100" dist="38100" dir="2700000" algn="tl">
                    <a:srgbClr val="000000">
                      <a:alpha val="43137"/>
                    </a:srgbClr>
                  </a:outerShdw>
                </a:effectLst>
              </a:rPr>
              <a:t>supera los cinco años, adquiere el derecho a suspender la prestación laboral por cada </a:t>
            </a:r>
          </a:p>
          <a:p>
            <a:pPr marL="609600" indent="-609600" eaLnBrk="1" hangingPunct="1">
              <a:lnSpc>
                <a:spcPct val="80000"/>
              </a:lnSpc>
              <a:buNone/>
              <a:defRPr/>
            </a:pPr>
            <a:r>
              <a:rPr lang="es-ES" sz="1800" i="1" dirty="0" smtClean="0">
                <a:effectLst>
                  <a:outerShdw blurRad="38100" dist="38100" dir="2700000" algn="tl">
                    <a:srgbClr val="000000">
                      <a:alpha val="43137"/>
                    </a:srgbClr>
                  </a:outerShdw>
                </a:effectLst>
              </a:rPr>
              <a:t>accidente o enfermedad inculpable durante seis meses -o un año si pesan sobre él cargas </a:t>
            </a:r>
          </a:p>
          <a:p>
            <a:pPr marL="609600" indent="-609600" eaLnBrk="1" hangingPunct="1">
              <a:lnSpc>
                <a:spcPct val="80000"/>
              </a:lnSpc>
              <a:buNone/>
              <a:defRPr/>
            </a:pPr>
            <a:r>
              <a:rPr lang="es-ES" sz="1800" i="1" dirty="0" smtClean="0">
                <a:effectLst>
                  <a:outerShdw blurRad="38100" dist="38100" dir="2700000" algn="tl">
                    <a:srgbClr val="000000">
                      <a:alpha val="43137"/>
                    </a:srgbClr>
                  </a:outerShdw>
                </a:effectLst>
              </a:rPr>
              <a:t>de familia- sin mengua de la subsistencia de la prestación remuneratoria del empleador; </a:t>
            </a:r>
          </a:p>
          <a:p>
            <a:pPr marL="609600" indent="-609600" eaLnBrk="1" hangingPunct="1">
              <a:lnSpc>
                <a:spcPct val="80000"/>
              </a:lnSpc>
              <a:buNone/>
              <a:defRPr/>
            </a:pPr>
            <a:r>
              <a:rPr lang="es-ES" sz="1800" i="1" dirty="0" smtClean="0">
                <a:effectLst>
                  <a:outerShdw blurRad="38100" dist="38100" dir="2700000" algn="tl">
                    <a:srgbClr val="000000">
                      <a:alpha val="43137"/>
                    </a:srgbClr>
                  </a:outerShdw>
                </a:effectLst>
              </a:rPr>
              <a:t>debiendo juzgarse la situación jurídica que tal suspensión genera al tiempo de </a:t>
            </a:r>
          </a:p>
          <a:p>
            <a:pPr marL="609600" indent="-609600" eaLnBrk="1" hangingPunct="1">
              <a:lnSpc>
                <a:spcPct val="80000"/>
              </a:lnSpc>
              <a:buNone/>
              <a:defRPr/>
            </a:pPr>
            <a:r>
              <a:rPr lang="es-ES" sz="1800" i="1" dirty="0" smtClean="0">
                <a:effectLst>
                  <a:outerShdw blurRad="38100" dist="38100" dir="2700000" algn="tl">
                    <a:srgbClr val="000000">
                      <a:alpha val="43137"/>
                    </a:srgbClr>
                  </a:outerShdw>
                </a:effectLst>
              </a:rPr>
              <a:t>vencimiento de cada período de pago, ya que no existe norma alguna que establezca que </a:t>
            </a:r>
          </a:p>
          <a:p>
            <a:pPr marL="609600" indent="-609600" eaLnBrk="1" hangingPunct="1">
              <a:lnSpc>
                <a:spcPct val="80000"/>
              </a:lnSpc>
              <a:buNone/>
              <a:defRPr/>
            </a:pPr>
            <a:r>
              <a:rPr lang="es-ES" sz="1800" i="1" dirty="0" smtClean="0">
                <a:effectLst>
                  <a:outerShdw blurRad="38100" dist="38100" dir="2700000" algn="tl">
                    <a:srgbClr val="000000">
                      <a:alpha val="43137"/>
                    </a:srgbClr>
                  </a:outerShdw>
                </a:effectLst>
              </a:rPr>
              <a:t>la extensión del lapso de licencia paga quede determinada definitivamente en el </a:t>
            </a:r>
          </a:p>
          <a:p>
            <a:pPr marL="609600" indent="-609600" eaLnBrk="1" hangingPunct="1">
              <a:lnSpc>
                <a:spcPct val="80000"/>
              </a:lnSpc>
              <a:buNone/>
              <a:defRPr/>
            </a:pPr>
            <a:r>
              <a:rPr lang="es-ES" sz="1800" i="1" dirty="0" smtClean="0">
                <a:effectLst>
                  <a:outerShdw blurRad="38100" dist="38100" dir="2700000" algn="tl">
                    <a:srgbClr val="000000">
                      <a:alpha val="43137"/>
                    </a:srgbClr>
                  </a:outerShdw>
                </a:effectLst>
              </a:rPr>
              <a:t>momento de su iniciación.”</a:t>
            </a:r>
            <a:endParaRPr lang="es-ES" sz="1800" dirty="0" smtClean="0">
              <a:effectLst>
                <a:outerShdw blurRad="38100" dist="38100" dir="2700000" algn="tl">
                  <a:srgbClr val="000000">
                    <a:alpha val="43137"/>
                  </a:srgbClr>
                </a:outerShdw>
              </a:effectLst>
            </a:endParaRPr>
          </a:p>
          <a:p>
            <a:pPr marL="609600" indent="-609600" eaLnBrk="1" hangingPunct="1">
              <a:lnSpc>
                <a:spcPct val="80000"/>
              </a:lnSpc>
              <a:defRPr/>
            </a:pPr>
            <a:endParaRPr lang="es-ES" sz="1800" b="1" dirty="0" smtClean="0">
              <a:effectLst>
                <a:outerShdw blurRad="38100" dist="38100" dir="2700000" algn="tl">
                  <a:srgbClr val="000000">
                    <a:alpha val="43137"/>
                  </a:srgbClr>
                </a:outerShdw>
              </a:effectLst>
            </a:endParaRPr>
          </a:p>
          <a:p>
            <a:pPr marL="609600" indent="-609600" eaLnBrk="1" hangingPunct="1">
              <a:lnSpc>
                <a:spcPct val="80000"/>
              </a:lnSpc>
              <a:buNone/>
              <a:defRPr/>
            </a:pPr>
            <a:r>
              <a:rPr lang="es-ES" sz="1800" b="1" dirty="0" err="1" smtClean="0">
                <a:effectLst>
                  <a:outerShdw blurRad="38100" dist="38100" dir="2700000" algn="tl">
                    <a:srgbClr val="000000">
                      <a:alpha val="43137"/>
                    </a:srgbClr>
                  </a:outerShdw>
                </a:effectLst>
              </a:rPr>
              <a:t>Marusevich</a:t>
            </a:r>
            <a:r>
              <a:rPr lang="es-ES" sz="1800" b="1" dirty="0" smtClean="0">
                <a:effectLst>
                  <a:outerShdw blurRad="38100" dist="38100" dir="2700000" algn="tl">
                    <a:srgbClr val="000000">
                      <a:alpha val="43137"/>
                    </a:srgbClr>
                  </a:outerShdw>
                </a:effectLst>
              </a:rPr>
              <a:t>, Rosa C/Frigorífico </a:t>
            </a:r>
            <a:r>
              <a:rPr lang="es-ES" sz="1800" b="1" dirty="0" err="1" smtClean="0">
                <a:effectLst>
                  <a:outerShdw blurRad="38100" dist="38100" dir="2700000" algn="tl">
                    <a:srgbClr val="000000">
                      <a:alpha val="43137"/>
                    </a:srgbClr>
                  </a:outerShdw>
                </a:effectLst>
              </a:rPr>
              <a:t>Pilaro</a:t>
            </a:r>
            <a:r>
              <a:rPr lang="es-ES" sz="1800" b="1" dirty="0" smtClean="0">
                <a:effectLst>
                  <a:outerShdw blurRad="38100" dist="38100" dir="2700000" algn="tl">
                    <a:srgbClr val="000000">
                      <a:alpha val="43137"/>
                    </a:srgbClr>
                  </a:outerShdw>
                </a:effectLst>
              </a:rPr>
              <a:t> SA - </a:t>
            </a:r>
            <a:r>
              <a:rPr lang="es-ES" sz="1800" b="1" dirty="0" err="1" smtClean="0">
                <a:effectLst>
                  <a:outerShdw blurRad="38100" dist="38100" dir="2700000" algn="tl">
                    <a:srgbClr val="000000">
                      <a:alpha val="43137"/>
                    </a:srgbClr>
                  </a:outerShdw>
                </a:effectLst>
              </a:rPr>
              <a:t>CNTrab</a:t>
            </a:r>
            <a:r>
              <a:rPr lang="es-ES" sz="1800" b="1" dirty="0" smtClean="0">
                <a:effectLst>
                  <a:outerShdw blurRad="38100" dist="38100" dir="2700000" algn="tl">
                    <a:srgbClr val="000000">
                      <a:alpha val="43137"/>
                    </a:srgbClr>
                  </a:outerShdw>
                </a:effectLst>
              </a:rPr>
              <a:t> - Sala VI - 26/10/1988</a:t>
            </a:r>
            <a:r>
              <a:rPr lang="es-ES" sz="1800" b="1" dirty="0" smtClean="0"/>
              <a:t/>
            </a:r>
            <a:br>
              <a:rPr lang="es-ES" sz="1800" b="1" dirty="0" smtClean="0"/>
            </a:br>
            <a:endParaRPr lang="es-ES" sz="1800" b="1" dirty="0" smtClean="0"/>
          </a:p>
          <a:p>
            <a:pPr marL="609600" indent="-609600" eaLnBrk="1" hangingPunct="1">
              <a:lnSpc>
                <a:spcPct val="80000"/>
              </a:lnSpc>
              <a:buNone/>
              <a:defRPr/>
            </a:pPr>
            <a:r>
              <a:rPr lang="es-ES" sz="2800" dirty="0" smtClean="0"/>
              <a:t/>
            </a:r>
            <a:br>
              <a:rPr lang="es-ES" sz="2800" dirty="0" smtClean="0"/>
            </a:br>
            <a:endParaRPr lang="es-AR" sz="2800" dirty="0" smtClean="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63993436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457200" y="704088"/>
            <a:ext cx="8229600" cy="515112"/>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98307" name="Rectangle 3"/>
          <p:cNvSpPr>
            <a:spLocks noGrp="1" noChangeArrowheads="1"/>
          </p:cNvSpPr>
          <p:nvPr>
            <p:ph type="body" idx="1"/>
          </p:nvPr>
        </p:nvSpPr>
        <p:spPr>
          <a:xfrm>
            <a:off x="457200" y="1905000"/>
            <a:ext cx="8229600" cy="4221163"/>
          </a:xfrm>
        </p:spPr>
        <p:txBody>
          <a:bodyPr/>
          <a:lstStyle/>
          <a:p>
            <a:pPr marL="609600" indent="-609600" eaLnBrk="1" hangingPunct="1">
              <a:buFont typeface="Wingdings" pitchFamily="2" charset="2"/>
              <a:buNone/>
              <a:defRPr/>
            </a:pPr>
            <a:r>
              <a:rPr lang="es-AR" sz="1800" b="1" dirty="0" smtClean="0">
                <a:solidFill>
                  <a:srgbClr val="FFFF00"/>
                </a:solidFill>
                <a:effectLst>
                  <a:outerShdw blurRad="38100" dist="38100" dir="2700000" algn="tl">
                    <a:srgbClr val="000000">
                      <a:alpha val="43137"/>
                    </a:srgbClr>
                  </a:outerShdw>
                </a:effectLst>
              </a:rPr>
              <a:t>Cambio de antigüedad durante la licencia por enfermedad</a:t>
            </a:r>
            <a:endParaRPr lang="es-AR" sz="1800" dirty="0" smtClean="0">
              <a:solidFill>
                <a:srgbClr val="FFFF00"/>
              </a:solidFill>
              <a:effectLst>
                <a:outerShdw blurRad="38100" dist="38100" dir="2700000" algn="tl">
                  <a:srgbClr val="000000">
                    <a:alpha val="43137"/>
                  </a:srgbClr>
                </a:outerShdw>
              </a:effectLst>
            </a:endParaRPr>
          </a:p>
          <a:p>
            <a:pPr marL="609600" indent="-609600" eaLnBrk="1" hangingPunct="1">
              <a:buFont typeface="Wingdings" pitchFamily="2" charset="2"/>
              <a:buNone/>
              <a:defRPr/>
            </a:pPr>
            <a:endParaRPr lang="es-AR" sz="1800" dirty="0" smtClean="0">
              <a:solidFill>
                <a:srgbClr val="FFFF00"/>
              </a:solidFill>
              <a:effectLst>
                <a:outerShdw blurRad="38100" dist="38100" dir="2700000" algn="tl">
                  <a:srgbClr val="000000">
                    <a:alpha val="43137"/>
                  </a:srgbClr>
                </a:outerShdw>
              </a:effectLst>
            </a:endParaRPr>
          </a:p>
          <a:p>
            <a:pPr marL="609600" indent="-609600" eaLnBrk="1" hangingPunct="1">
              <a:buFont typeface="Wingdings" pitchFamily="2" charset="2"/>
              <a:buNone/>
              <a:defRPr/>
            </a:pPr>
            <a:r>
              <a:rPr lang="es-AR" sz="1800" dirty="0" smtClean="0">
                <a:solidFill>
                  <a:srgbClr val="FFCC00"/>
                </a:solidFill>
                <a:effectLst>
                  <a:outerShdw blurRad="38100" dist="38100" dir="2700000" algn="tl">
                    <a:srgbClr val="000000">
                      <a:alpha val="43137"/>
                    </a:srgbClr>
                  </a:outerShdw>
                </a:effectLst>
              </a:rPr>
              <a:t>b) Cambio de antigüedad durante la licencia por conservación del puesto de </a:t>
            </a:r>
          </a:p>
          <a:p>
            <a:pPr marL="609600" indent="-609600" eaLnBrk="1" hangingPunct="1">
              <a:buFont typeface="Wingdings" pitchFamily="2" charset="2"/>
              <a:buNone/>
              <a:defRPr/>
            </a:pPr>
            <a:r>
              <a:rPr lang="es-AR" sz="1800" dirty="0" smtClean="0">
                <a:solidFill>
                  <a:srgbClr val="FFCC00"/>
                </a:solidFill>
                <a:effectLst>
                  <a:outerShdw blurRad="38100" dist="38100" dir="2700000" algn="tl">
                    <a:srgbClr val="000000">
                      <a:alpha val="43137"/>
                    </a:srgbClr>
                  </a:outerShdw>
                </a:effectLst>
              </a:rPr>
              <a:t>Trabajo</a:t>
            </a:r>
          </a:p>
          <a:p>
            <a:pPr marL="609600" indent="-609600" eaLnBrk="1" hangingPunct="1">
              <a:buFont typeface="Wingdings" pitchFamily="2" charset="2"/>
              <a:buNone/>
              <a:defRPr/>
            </a:pPr>
            <a:endParaRPr lang="es-AR" sz="1800" dirty="0" smtClean="0">
              <a:effectLst>
                <a:outerShdw blurRad="38100" dist="38100" dir="2700000" algn="tl">
                  <a:srgbClr val="000000">
                    <a:alpha val="43137"/>
                  </a:srgbClr>
                </a:outerShdw>
              </a:effectLst>
            </a:endParaRPr>
          </a:p>
          <a:p>
            <a:pPr marL="609600" indent="-609600" eaLnBrk="1" hangingPunct="1">
              <a:buFont typeface="Wingdings" pitchFamily="2" charset="2"/>
              <a:buNone/>
              <a:defRPr/>
            </a:pPr>
            <a:r>
              <a:rPr lang="es-AR" sz="1800" dirty="0" smtClean="0">
                <a:effectLst>
                  <a:outerShdw blurRad="38100" dist="38100" dir="2700000" algn="tl">
                    <a:srgbClr val="000000">
                      <a:alpha val="43137"/>
                    </a:srgbClr>
                  </a:outerShdw>
                </a:effectLst>
              </a:rPr>
              <a:t>La duración de dicha licencia es de un año sea cual fuere la antigüedad del </a:t>
            </a:r>
          </a:p>
          <a:p>
            <a:pPr marL="609600" indent="-609600" eaLnBrk="1" hangingPunct="1">
              <a:buFont typeface="Wingdings" pitchFamily="2" charset="2"/>
              <a:buNone/>
              <a:defRPr/>
            </a:pPr>
            <a:r>
              <a:rPr lang="es-AR" sz="1800" dirty="0" smtClean="0">
                <a:effectLst>
                  <a:outerShdw blurRad="38100" dist="38100" dir="2700000" algn="tl">
                    <a:srgbClr val="000000">
                      <a:alpha val="43137"/>
                    </a:srgbClr>
                  </a:outerShdw>
                </a:effectLst>
              </a:rPr>
              <a:t>trabajador.</a:t>
            </a:r>
          </a:p>
          <a:p>
            <a:pPr marL="609600" indent="-609600" eaLnBrk="1" hangingPunct="1">
              <a:buFont typeface="Wingdings" pitchFamily="2" charset="2"/>
              <a:buNone/>
              <a:defRPr/>
            </a:pPr>
            <a:endParaRPr lang="es-AR" sz="1400" dirty="0" smtClean="0"/>
          </a:p>
          <a:p>
            <a:pPr marL="609600" indent="-609600" eaLnBrk="1" hangingPunct="1">
              <a:buFont typeface="Wingdings" pitchFamily="2" charset="2"/>
              <a:buNone/>
              <a:defRPr/>
            </a:pPr>
            <a:endParaRPr lang="es-AR" sz="1400" dirty="0" smtClean="0"/>
          </a:p>
          <a:p>
            <a:pPr marL="609600" indent="-609600" eaLnBrk="1" hangingPunct="1">
              <a:buFont typeface="Wingdings" pitchFamily="2" charset="2"/>
              <a:buNone/>
              <a:defRPr/>
            </a:pPr>
            <a:endParaRPr lang="es-AR" sz="1400" dirty="0" smtClean="0"/>
          </a:p>
          <a:p>
            <a:pPr marL="609600" indent="-609600" eaLnBrk="1" hangingPunct="1">
              <a:buFont typeface="Wingdings" pitchFamily="2" charset="2"/>
              <a:buNone/>
              <a:defRPr/>
            </a:pPr>
            <a:endParaRPr lang="es-AR" sz="1400" dirty="0" smtClean="0"/>
          </a:p>
          <a:p>
            <a:pPr marL="609600" indent="-609600" eaLnBrk="1" hangingPunct="1">
              <a:buFont typeface="Wingdings" pitchFamily="2" charset="2"/>
              <a:buNone/>
              <a:defRPr/>
            </a:pPr>
            <a:endParaRPr lang="es-AR" sz="1400" dirty="0" smtClean="0"/>
          </a:p>
          <a:p>
            <a:pPr marL="609600" indent="-609600" eaLnBrk="1" hangingPunct="1">
              <a:buFont typeface="Wingdings" pitchFamily="2" charset="2"/>
              <a:buNone/>
              <a:defRPr/>
            </a:pPr>
            <a:endParaRPr lang="es-AR" sz="1400" dirty="0" smtClean="0"/>
          </a:p>
          <a:p>
            <a:pPr marL="609600" indent="-609600" eaLnBrk="1" hangingPunct="1">
              <a:buFont typeface="Wingdings" pitchFamily="2" charset="2"/>
              <a:buNone/>
              <a:defRPr/>
            </a:pPr>
            <a:endParaRPr lang="es-AR" sz="1400" dirty="0" smtClean="0"/>
          </a:p>
          <a:p>
            <a:pPr marL="609600" indent="-609600" eaLnBrk="1" hangingPunct="1">
              <a:buFont typeface="Wingdings" pitchFamily="2" charset="2"/>
              <a:buNone/>
              <a:defRPr/>
            </a:pPr>
            <a:endParaRPr lang="es-AR" sz="1400" dirty="0" smtClean="0"/>
          </a:p>
          <a:p>
            <a:pPr marL="609600" indent="-609600" eaLnBrk="1" hangingPunct="1">
              <a:buFont typeface="Wingdings" pitchFamily="2" charset="2"/>
              <a:buNone/>
              <a:defRPr/>
            </a:pPr>
            <a:endParaRPr lang="es-AR" sz="1400" dirty="0" smtClean="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82019721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457200" y="1295400"/>
            <a:ext cx="8229600" cy="551688"/>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99331" name="Rectangle 3"/>
          <p:cNvSpPr>
            <a:spLocks noGrp="1" noChangeArrowheads="1"/>
          </p:cNvSpPr>
          <p:nvPr>
            <p:ph type="body" idx="1"/>
          </p:nvPr>
        </p:nvSpPr>
        <p:spPr>
          <a:xfrm>
            <a:off x="457200" y="2057400"/>
            <a:ext cx="8229600" cy="4068763"/>
          </a:xfrm>
        </p:spPr>
        <p:txBody>
          <a:bodyPr/>
          <a:lstStyle/>
          <a:p>
            <a:pPr marL="609600" indent="-609600" eaLnBrk="1" hangingPunct="1">
              <a:lnSpc>
                <a:spcPct val="80000"/>
              </a:lnSpc>
              <a:buFont typeface="Wingdings" pitchFamily="2" charset="2"/>
              <a:buNone/>
              <a:defRPr/>
            </a:pPr>
            <a:r>
              <a:rPr lang="es-AR" sz="1600" b="1" dirty="0" smtClean="0">
                <a:solidFill>
                  <a:srgbClr val="FFFF00"/>
                </a:solidFill>
                <a:effectLst>
                  <a:outerShdw blurRad="38100" dist="38100" dir="2700000" algn="tl">
                    <a:srgbClr val="000000">
                      <a:alpha val="43137"/>
                    </a:srgbClr>
                  </a:outerShdw>
                </a:effectLst>
              </a:rPr>
              <a:t>EXISTENCIA DE CARGAS DE FAMILIA</a:t>
            </a:r>
            <a:endParaRPr lang="es-AR" sz="1600" dirty="0" smtClean="0">
              <a:solidFill>
                <a:srgbClr val="FFFF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b="1" dirty="0" smtClean="0">
                <a:solidFill>
                  <a:srgbClr val="FFCC00"/>
                </a:solidFill>
                <a:effectLst>
                  <a:outerShdw blurRad="38100" dist="38100" dir="2700000" algn="tl">
                    <a:srgbClr val="000000">
                      <a:alpha val="43137"/>
                    </a:srgbClr>
                  </a:outerShdw>
                </a:effectLst>
              </a:rPr>
              <a:t>¿Carga de familia o Familiar a cargo?</a:t>
            </a:r>
            <a:endParaRPr lang="es-AR" sz="1400" dirty="0" smtClean="0">
              <a:solidFill>
                <a:srgbClr val="FFCC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AR" sz="1400" dirty="0" smtClean="0">
              <a:solidFill>
                <a:srgbClr val="FFCC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No debe confundirse la “carga de familia” con el “familiar a cargo”. Son dos conceptos distintos.</a:t>
            </a:r>
          </a:p>
          <a:p>
            <a:pPr marL="609600" indent="-609600" eaLnBrk="1" hangingPunct="1">
              <a:lnSpc>
                <a:spcPct val="80000"/>
              </a:lnSpc>
              <a:buFont typeface="Wingdings" pitchFamily="2" charset="2"/>
              <a:buNone/>
              <a:defRPr/>
            </a:pPr>
            <a:endParaRPr lang="es-AR" sz="14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La doctrina elaboró distintos criterios para definir a los sujetos que pueden ser considerados como </a:t>
            </a:r>
          </a:p>
          <a:p>
            <a:pPr marL="609600" indent="-609600"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“carga de familia”</a:t>
            </a:r>
          </a:p>
          <a:p>
            <a:pPr marL="609600" indent="-609600" eaLnBrk="1" hangingPunct="1">
              <a:lnSpc>
                <a:spcPct val="80000"/>
              </a:lnSpc>
              <a:buFont typeface="Wingdings" pitchFamily="2" charset="2"/>
              <a:buNone/>
              <a:defRPr/>
            </a:pPr>
            <a:endParaRPr lang="es-AR" sz="14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Al respecto hay dos posturas.</a:t>
            </a:r>
          </a:p>
          <a:p>
            <a:pPr marL="609600" indent="-609600" eaLnBrk="1" hangingPunct="1">
              <a:lnSpc>
                <a:spcPct val="80000"/>
              </a:lnSpc>
              <a:buFont typeface="Wingdings" pitchFamily="2" charset="2"/>
              <a:buNone/>
              <a:defRPr/>
            </a:pPr>
            <a:endParaRPr lang="es-AR" sz="14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a) Aplicar el criterio de la Ley 24714 de Asignaciones Familiares: Se considerarían carga de familia </a:t>
            </a:r>
          </a:p>
          <a:p>
            <a:pPr marL="609600" indent="-609600"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    aquellos sujetos que generan derecho al cobro de asignaciones familiares.</a:t>
            </a:r>
          </a:p>
          <a:p>
            <a:pPr marL="609600" indent="-609600" eaLnBrk="1" hangingPunct="1">
              <a:lnSpc>
                <a:spcPct val="80000"/>
              </a:lnSpc>
              <a:buFont typeface="Wingdings" pitchFamily="2" charset="2"/>
              <a:buNone/>
              <a:defRPr/>
            </a:pPr>
            <a:endParaRPr lang="es-AR" sz="14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b) Aplicar el criterio de la ley 23660 de Obras Sociales: Se consideran carga de familia a los </a:t>
            </a:r>
          </a:p>
          <a:p>
            <a:pPr marL="609600" indent="-609600"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    beneficiarios de la cobertura médica.</a:t>
            </a:r>
          </a:p>
          <a:p>
            <a:pPr marL="609600" indent="-609600" eaLnBrk="1" hangingPunct="1">
              <a:lnSpc>
                <a:spcPct val="80000"/>
              </a:lnSpc>
              <a:buFont typeface="Wingdings" pitchFamily="2" charset="2"/>
              <a:buNone/>
              <a:defRPr/>
            </a:pPr>
            <a:endParaRPr lang="es-AR" sz="14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400" b="1" dirty="0" smtClean="0">
                <a:effectLst>
                  <a:outerShdw blurRad="38100" dist="38100" dir="2700000" algn="tl">
                    <a:srgbClr val="000000">
                      <a:alpha val="43137"/>
                    </a:srgbClr>
                  </a:outerShdw>
                </a:effectLst>
              </a:rPr>
              <a:t>Solución: </a:t>
            </a:r>
            <a:r>
              <a:rPr lang="es-AR" sz="1400" dirty="0" smtClean="0">
                <a:effectLst>
                  <a:outerShdw blurRad="38100" dist="38100" dir="2700000" algn="tl">
                    <a:srgbClr val="000000">
                      <a:alpha val="43137"/>
                    </a:srgbClr>
                  </a:outerShdw>
                </a:effectLst>
              </a:rPr>
              <a:t>Se aplica la Ley 23660, por aplicación del Principio Protectorio, regla “in dubio pro </a:t>
            </a:r>
          </a:p>
          <a:p>
            <a:pPr marL="609600" indent="-609600"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operario”. Incluye al cónyuge y a los concubinos.</a:t>
            </a:r>
          </a:p>
          <a:p>
            <a:pPr marL="609600" indent="-609600" eaLnBrk="1" hangingPunct="1">
              <a:lnSpc>
                <a:spcPct val="80000"/>
              </a:lnSpc>
              <a:buFont typeface="Wingdings" pitchFamily="2" charset="2"/>
              <a:buNone/>
              <a:defRPr/>
            </a:pPr>
            <a:endParaRPr lang="es-AR" sz="1400" dirty="0" smtClean="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5344857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457200" y="762000"/>
            <a:ext cx="8229600" cy="381000"/>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100355" name="Rectangle 3"/>
          <p:cNvSpPr>
            <a:spLocks noGrp="1" noChangeArrowheads="1"/>
          </p:cNvSpPr>
          <p:nvPr>
            <p:ph type="body" idx="1"/>
          </p:nvPr>
        </p:nvSpPr>
        <p:spPr>
          <a:xfrm>
            <a:off x="457200" y="1219200"/>
            <a:ext cx="8229600" cy="4906963"/>
          </a:xfrm>
        </p:spPr>
        <p:txBody>
          <a:bodyPr>
            <a:noAutofit/>
          </a:bodyPr>
          <a:lstStyle/>
          <a:p>
            <a:pPr marL="609600" indent="-609600" eaLnBrk="1" hangingPunct="1">
              <a:lnSpc>
                <a:spcPct val="80000"/>
              </a:lnSpc>
              <a:buFont typeface="Wingdings" pitchFamily="2" charset="2"/>
              <a:buNone/>
              <a:defRPr/>
            </a:pPr>
            <a:r>
              <a:rPr lang="es-AR" sz="1400" b="1" dirty="0" smtClean="0">
                <a:solidFill>
                  <a:srgbClr val="FFFF00"/>
                </a:solidFill>
                <a:effectLst>
                  <a:outerShdw blurRad="38100" dist="38100" dir="2700000" algn="tl">
                    <a:srgbClr val="000000">
                      <a:alpha val="43137"/>
                    </a:srgbClr>
                  </a:outerShdw>
                </a:effectLst>
              </a:rPr>
              <a:t>EXISTENCIA DE CARGAS DE FAMILIA</a:t>
            </a:r>
            <a:endParaRPr lang="es-AR" sz="1400" dirty="0" smtClean="0">
              <a:solidFill>
                <a:srgbClr val="FFFF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400" b="1" dirty="0" smtClean="0">
                <a:solidFill>
                  <a:srgbClr val="FFCC00"/>
                </a:solidFill>
                <a:effectLst>
                  <a:outerShdw blurRad="38100" dist="38100" dir="2700000" algn="tl">
                    <a:srgbClr val="000000">
                      <a:alpha val="43137"/>
                    </a:srgbClr>
                  </a:outerShdw>
                </a:effectLst>
              </a:rPr>
              <a:t>¿Carga de familia o Familiar a cargo?</a:t>
            </a:r>
            <a:endParaRPr lang="es-AR" sz="1400" dirty="0" smtClean="0">
              <a:solidFill>
                <a:srgbClr val="FFCC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AR" sz="14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400" b="1" dirty="0" smtClean="0">
                <a:solidFill>
                  <a:srgbClr val="00CCFF"/>
                </a:solidFill>
                <a:effectLst>
                  <a:outerShdw blurRad="38100" dist="38100" dir="2700000" algn="tl">
                    <a:srgbClr val="000000">
                      <a:alpha val="43137"/>
                    </a:srgbClr>
                  </a:outerShdw>
                </a:effectLst>
              </a:rPr>
              <a:t>Ley 23660 - Art. 9 - Quedan también incluidos en calidad de beneficiarios:</a:t>
            </a:r>
          </a:p>
          <a:p>
            <a:pPr marL="609600" indent="-609600" eaLnBrk="1" hangingPunct="1">
              <a:lnSpc>
                <a:spcPct val="80000"/>
              </a:lnSpc>
              <a:buFont typeface="Wingdings" pitchFamily="2" charset="2"/>
              <a:buNone/>
              <a:defRPr/>
            </a:pPr>
            <a:endParaRPr lang="es-AR" sz="1400" b="1" i="1" dirty="0" smtClean="0">
              <a:solidFill>
                <a:srgbClr val="00CCFF"/>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400" i="1" dirty="0" smtClean="0">
                <a:effectLst>
                  <a:outerShdw blurRad="38100" dist="38100" dir="2700000" algn="tl">
                    <a:srgbClr val="000000">
                      <a:alpha val="43137"/>
                    </a:srgbClr>
                  </a:outerShdw>
                </a:effectLst>
              </a:rPr>
              <a:t>a) Los grupos familiares primarios de las categorías indicadas en el artículo anterior. Se </a:t>
            </a:r>
          </a:p>
          <a:p>
            <a:pPr marL="609600" indent="-609600" eaLnBrk="1" hangingPunct="1">
              <a:lnSpc>
                <a:spcPct val="80000"/>
              </a:lnSpc>
              <a:buFont typeface="Wingdings" pitchFamily="2" charset="2"/>
              <a:buNone/>
              <a:defRPr/>
            </a:pPr>
            <a:r>
              <a:rPr lang="es-AR" sz="1400" i="1" dirty="0" smtClean="0">
                <a:effectLst>
                  <a:outerShdw blurRad="38100" dist="38100" dir="2700000" algn="tl">
                    <a:srgbClr val="000000">
                      <a:alpha val="43137"/>
                    </a:srgbClr>
                  </a:outerShdw>
                </a:effectLst>
              </a:rPr>
              <a:t>entiende por grupo familiar primario el integrado por el cónyuge del afiliado titular, los </a:t>
            </a:r>
          </a:p>
          <a:p>
            <a:pPr marL="609600" indent="-609600" eaLnBrk="1" hangingPunct="1">
              <a:lnSpc>
                <a:spcPct val="80000"/>
              </a:lnSpc>
              <a:buFont typeface="Wingdings" pitchFamily="2" charset="2"/>
              <a:buNone/>
              <a:defRPr/>
            </a:pPr>
            <a:r>
              <a:rPr lang="es-AR" sz="1400" i="1" dirty="0" smtClean="0">
                <a:effectLst>
                  <a:outerShdw blurRad="38100" dist="38100" dir="2700000" algn="tl">
                    <a:srgbClr val="000000">
                      <a:alpha val="43137"/>
                    </a:srgbClr>
                  </a:outerShdw>
                </a:effectLst>
              </a:rPr>
              <a:t>hijos solteros hasta los veintiún años, no emancipados por habilitación de edad o </a:t>
            </a:r>
          </a:p>
          <a:p>
            <a:pPr marL="609600" indent="-609600" eaLnBrk="1" hangingPunct="1">
              <a:lnSpc>
                <a:spcPct val="80000"/>
              </a:lnSpc>
              <a:buFont typeface="Wingdings" pitchFamily="2" charset="2"/>
              <a:buNone/>
              <a:defRPr/>
            </a:pPr>
            <a:r>
              <a:rPr lang="es-AR" sz="1400" i="1" dirty="0" smtClean="0">
                <a:effectLst>
                  <a:outerShdw blurRad="38100" dist="38100" dir="2700000" algn="tl">
                    <a:srgbClr val="000000">
                      <a:alpha val="43137"/>
                    </a:srgbClr>
                  </a:outerShdw>
                </a:effectLst>
              </a:rPr>
              <a:t>ejercicio de actividad profesional, comercial o laboral, los hijos solteros mayores de </a:t>
            </a:r>
          </a:p>
          <a:p>
            <a:pPr marL="609600" indent="-609600" eaLnBrk="1" hangingPunct="1">
              <a:lnSpc>
                <a:spcPct val="80000"/>
              </a:lnSpc>
              <a:buFont typeface="Wingdings" pitchFamily="2" charset="2"/>
              <a:buNone/>
              <a:defRPr/>
            </a:pPr>
            <a:r>
              <a:rPr lang="es-AR" sz="1400" i="1" dirty="0" smtClean="0">
                <a:effectLst>
                  <a:outerShdw blurRad="38100" dist="38100" dir="2700000" algn="tl">
                    <a:srgbClr val="000000">
                      <a:alpha val="43137"/>
                    </a:srgbClr>
                  </a:outerShdw>
                </a:effectLst>
              </a:rPr>
              <a:t>veintiún años y hasta los veinticinco años inclusive, que estén a exclusivo cargo del </a:t>
            </a:r>
          </a:p>
          <a:p>
            <a:pPr marL="609600" indent="-609600" eaLnBrk="1" hangingPunct="1">
              <a:lnSpc>
                <a:spcPct val="80000"/>
              </a:lnSpc>
              <a:buFont typeface="Wingdings" pitchFamily="2" charset="2"/>
              <a:buNone/>
              <a:defRPr/>
            </a:pPr>
            <a:r>
              <a:rPr lang="es-AR" sz="1400" i="1" dirty="0" smtClean="0">
                <a:effectLst>
                  <a:outerShdw blurRad="38100" dist="38100" dir="2700000" algn="tl">
                    <a:srgbClr val="000000">
                      <a:alpha val="43137"/>
                    </a:srgbClr>
                  </a:outerShdw>
                </a:effectLst>
              </a:rPr>
              <a:t>afiliado titular que cursen estudios regulares oficialmente reconocidos por la autoridad pertinente, los </a:t>
            </a:r>
          </a:p>
          <a:p>
            <a:pPr marL="609600" indent="-609600" eaLnBrk="1" hangingPunct="1">
              <a:lnSpc>
                <a:spcPct val="80000"/>
              </a:lnSpc>
              <a:buFont typeface="Wingdings" pitchFamily="2" charset="2"/>
              <a:buNone/>
              <a:defRPr/>
            </a:pPr>
            <a:r>
              <a:rPr lang="es-AR" sz="1400" i="1" dirty="0" smtClean="0">
                <a:effectLst>
                  <a:outerShdw blurRad="38100" dist="38100" dir="2700000" algn="tl">
                    <a:srgbClr val="000000">
                      <a:alpha val="43137"/>
                    </a:srgbClr>
                  </a:outerShdw>
                </a:effectLst>
              </a:rPr>
              <a:t>hijos incapacitados y a cargo del afiliado titular, mayores de veintiún años; los hijos del cónyuge; los </a:t>
            </a:r>
          </a:p>
          <a:p>
            <a:pPr marL="609600" indent="-609600" eaLnBrk="1" hangingPunct="1">
              <a:lnSpc>
                <a:spcPct val="80000"/>
              </a:lnSpc>
              <a:buFont typeface="Wingdings" pitchFamily="2" charset="2"/>
              <a:buNone/>
              <a:defRPr/>
            </a:pPr>
            <a:r>
              <a:rPr lang="es-AR" sz="1400" i="1" dirty="0" smtClean="0">
                <a:effectLst>
                  <a:outerShdw blurRad="38100" dist="38100" dir="2700000" algn="tl">
                    <a:srgbClr val="000000">
                      <a:alpha val="43137"/>
                    </a:srgbClr>
                  </a:outerShdw>
                </a:effectLst>
              </a:rPr>
              <a:t>menores cuya guarda y tutela haya sido acordada por autoridad judicial o administrativa, que reúnan </a:t>
            </a:r>
          </a:p>
          <a:p>
            <a:pPr marL="609600" indent="-609600" eaLnBrk="1" hangingPunct="1">
              <a:lnSpc>
                <a:spcPct val="80000"/>
              </a:lnSpc>
              <a:buFont typeface="Wingdings" pitchFamily="2" charset="2"/>
              <a:buNone/>
              <a:defRPr/>
            </a:pPr>
            <a:r>
              <a:rPr lang="es-AR" sz="1400" i="1" dirty="0" smtClean="0">
                <a:effectLst>
                  <a:outerShdw blurRad="38100" dist="38100" dir="2700000" algn="tl">
                    <a:srgbClr val="000000">
                      <a:alpha val="43137"/>
                    </a:srgbClr>
                  </a:outerShdw>
                </a:effectLst>
              </a:rPr>
              <a:t>los requisitos establecidos en este inciso. </a:t>
            </a:r>
          </a:p>
          <a:p>
            <a:pPr marL="609600" indent="-609600" eaLnBrk="1" hangingPunct="1">
              <a:lnSpc>
                <a:spcPct val="80000"/>
              </a:lnSpc>
              <a:defRPr/>
            </a:pPr>
            <a:endParaRPr lang="es-AR" sz="1400" i="1"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400" i="1" dirty="0" smtClean="0">
                <a:effectLst>
                  <a:outerShdw blurRad="38100" dist="38100" dir="2700000" algn="tl">
                    <a:srgbClr val="000000">
                      <a:alpha val="43137"/>
                    </a:srgbClr>
                  </a:outerShdw>
                </a:effectLst>
              </a:rPr>
              <a:t>b) Las personas que convivan con el afiliado titular y reciban del mismo ostensible trato </a:t>
            </a:r>
          </a:p>
          <a:p>
            <a:pPr marL="609600" indent="-609600" eaLnBrk="1" hangingPunct="1">
              <a:lnSpc>
                <a:spcPct val="80000"/>
              </a:lnSpc>
              <a:buFont typeface="Wingdings" pitchFamily="2" charset="2"/>
              <a:buNone/>
              <a:defRPr/>
            </a:pPr>
            <a:r>
              <a:rPr lang="es-AR" sz="1400" i="1" dirty="0" smtClean="0">
                <a:effectLst>
                  <a:outerShdw blurRad="38100" dist="38100" dir="2700000" algn="tl">
                    <a:srgbClr val="000000">
                      <a:alpha val="43137"/>
                    </a:srgbClr>
                  </a:outerShdw>
                </a:effectLst>
              </a:rPr>
              <a:t>familiar, según la acreditación que determine la reglamentación. La Dirección Nacional </a:t>
            </a:r>
          </a:p>
          <a:p>
            <a:pPr marL="609600" indent="-609600" eaLnBrk="1" hangingPunct="1">
              <a:lnSpc>
                <a:spcPct val="80000"/>
              </a:lnSpc>
              <a:buFont typeface="Wingdings" pitchFamily="2" charset="2"/>
              <a:buNone/>
              <a:defRPr/>
            </a:pPr>
            <a:r>
              <a:rPr lang="es-AR" sz="1400" i="1" dirty="0" smtClean="0">
                <a:effectLst>
                  <a:outerShdw blurRad="38100" dist="38100" dir="2700000" algn="tl">
                    <a:srgbClr val="000000">
                      <a:alpha val="43137"/>
                    </a:srgbClr>
                  </a:outerShdw>
                </a:effectLst>
              </a:rPr>
              <a:t>de Obras Sociales podrá autorizar, con los requisitos que ella establezca, la inclusión </a:t>
            </a:r>
          </a:p>
          <a:p>
            <a:pPr marL="609600" indent="-609600" eaLnBrk="1" hangingPunct="1">
              <a:lnSpc>
                <a:spcPct val="80000"/>
              </a:lnSpc>
              <a:buFont typeface="Wingdings" pitchFamily="2" charset="2"/>
              <a:buNone/>
              <a:defRPr/>
            </a:pPr>
            <a:r>
              <a:rPr lang="es-AR" sz="1400" i="1" dirty="0" smtClean="0">
                <a:effectLst>
                  <a:outerShdw blurRad="38100" dist="38100" dir="2700000" algn="tl">
                    <a:srgbClr val="000000">
                      <a:alpha val="43137"/>
                    </a:srgbClr>
                  </a:outerShdw>
                </a:effectLst>
              </a:rPr>
              <a:t>como beneficiarios de otros ascendientes o descendientes por consanguinidad del </a:t>
            </a:r>
          </a:p>
          <a:p>
            <a:pPr marL="609600" indent="-609600" eaLnBrk="1" hangingPunct="1">
              <a:lnSpc>
                <a:spcPct val="80000"/>
              </a:lnSpc>
              <a:buFont typeface="Wingdings" pitchFamily="2" charset="2"/>
              <a:buNone/>
              <a:defRPr/>
            </a:pPr>
            <a:r>
              <a:rPr lang="es-AR" sz="1400" i="1" dirty="0" smtClean="0">
                <a:effectLst>
                  <a:outerShdw blurRad="38100" dist="38100" dir="2700000" algn="tl">
                    <a:srgbClr val="000000">
                      <a:alpha val="43137"/>
                    </a:srgbClr>
                  </a:outerShdw>
                </a:effectLst>
              </a:rPr>
              <a:t>beneficiario titular y que se encuentren a su cargo, en cuyo caso se fija un aporte </a:t>
            </a:r>
          </a:p>
          <a:p>
            <a:pPr marL="609600" indent="-609600" eaLnBrk="1" hangingPunct="1">
              <a:lnSpc>
                <a:spcPct val="80000"/>
              </a:lnSpc>
              <a:buFont typeface="Wingdings" pitchFamily="2" charset="2"/>
              <a:buNone/>
              <a:defRPr/>
            </a:pPr>
            <a:r>
              <a:rPr lang="es-AR" sz="1400" i="1" dirty="0" smtClean="0">
                <a:effectLst>
                  <a:outerShdw blurRad="38100" dist="38100" dir="2700000" algn="tl">
                    <a:srgbClr val="000000">
                      <a:alpha val="43137"/>
                    </a:srgbClr>
                  </a:outerShdw>
                </a:effectLst>
              </a:rPr>
              <a:t>adicional del 1,5% (uno y medio por ciento) por cada una de las personas que se </a:t>
            </a:r>
          </a:p>
          <a:p>
            <a:pPr marL="609600" indent="-609600" eaLnBrk="1" hangingPunct="1">
              <a:lnSpc>
                <a:spcPct val="80000"/>
              </a:lnSpc>
              <a:buFont typeface="Wingdings" pitchFamily="2" charset="2"/>
              <a:buNone/>
              <a:defRPr/>
            </a:pPr>
            <a:r>
              <a:rPr lang="es-AR" sz="1400" i="1" dirty="0" smtClean="0">
                <a:effectLst>
                  <a:outerShdw blurRad="38100" dist="38100" dir="2700000" algn="tl">
                    <a:srgbClr val="000000">
                      <a:alpha val="43137"/>
                    </a:srgbClr>
                  </a:outerShdw>
                </a:effectLst>
              </a:rPr>
              <a:t>incluyan.</a:t>
            </a:r>
            <a:r>
              <a:rPr lang="en-US" sz="1400" dirty="0" smtClean="0">
                <a:effectLst>
                  <a:outerShdw blurRad="38100" dist="38100" dir="2700000" algn="tl">
                    <a:srgbClr val="000000">
                      <a:alpha val="43137"/>
                    </a:srgbClr>
                  </a:outerShdw>
                </a:effectLst>
              </a:rPr>
              <a:t> </a:t>
            </a:r>
          </a:p>
          <a:p>
            <a:pPr marL="609600" indent="-609600" eaLnBrk="1" hangingPunct="1">
              <a:lnSpc>
                <a:spcPct val="80000"/>
              </a:lnSpc>
              <a:defRPr/>
            </a:pPr>
            <a:endParaRPr lang="es-AR" sz="1400" dirty="0" smtClean="0"/>
          </a:p>
          <a:p>
            <a:pPr marL="609600" indent="-609600" eaLnBrk="1" hangingPunct="1">
              <a:lnSpc>
                <a:spcPct val="80000"/>
              </a:lnSpc>
              <a:defRPr/>
            </a:pPr>
            <a:endParaRPr lang="es-AR" sz="1400" dirty="0" smtClean="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04516234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457200" y="990600"/>
            <a:ext cx="8229600" cy="475488"/>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102403" name="Rectangle 3"/>
          <p:cNvSpPr>
            <a:spLocks noGrp="1" noChangeArrowheads="1"/>
          </p:cNvSpPr>
          <p:nvPr>
            <p:ph type="body" idx="1"/>
          </p:nvPr>
        </p:nvSpPr>
        <p:spPr>
          <a:xfrm>
            <a:off x="457200" y="1752600"/>
            <a:ext cx="8229600" cy="4373563"/>
          </a:xfrm>
        </p:spPr>
        <p:txBody>
          <a:bodyPr>
            <a:normAutofit/>
          </a:bodyPr>
          <a:lstStyle/>
          <a:p>
            <a:pPr marL="609600" indent="-609600" eaLnBrk="1" hangingPunct="1">
              <a:lnSpc>
                <a:spcPct val="80000"/>
              </a:lnSpc>
              <a:buFont typeface="Wingdings" pitchFamily="2" charset="2"/>
              <a:buNone/>
              <a:defRPr/>
            </a:pPr>
            <a:r>
              <a:rPr lang="es-AR" sz="1600" b="1" dirty="0" smtClean="0">
                <a:solidFill>
                  <a:srgbClr val="FFFF00"/>
                </a:solidFill>
                <a:effectLst>
                  <a:outerShdw blurRad="38100" dist="38100" dir="2700000" algn="tl">
                    <a:srgbClr val="000000">
                      <a:alpha val="43137"/>
                    </a:srgbClr>
                  </a:outerShdw>
                </a:effectLst>
              </a:rPr>
              <a:t>EXISTENCIA DE CARGAS DE FAMILIA</a:t>
            </a:r>
            <a:endParaRPr lang="es-AR" sz="1600" dirty="0" smtClean="0">
              <a:solidFill>
                <a:srgbClr val="FFFF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b="1" dirty="0" smtClean="0">
                <a:solidFill>
                  <a:srgbClr val="FFCC00"/>
                </a:solidFill>
                <a:effectLst>
                  <a:outerShdw blurRad="38100" dist="38100" dir="2700000" algn="tl">
                    <a:srgbClr val="000000">
                      <a:alpha val="43137"/>
                    </a:srgbClr>
                  </a:outerShdw>
                </a:effectLst>
              </a:rPr>
              <a:t>Aparición y desaparición de cargas de familia</a:t>
            </a:r>
            <a:endParaRPr lang="es-AR" sz="1600" dirty="0" smtClean="0">
              <a:solidFill>
                <a:srgbClr val="FFCC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Puede ocurrir antes del inicio de la licencia por enfermedad o durante el transcurso de la </a:t>
            </a: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misma.</a:t>
            </a:r>
          </a:p>
          <a:p>
            <a:pPr marL="609600" indent="-609600" eaLnBrk="1" hangingPunct="1">
              <a:lnSpc>
                <a:spcPct val="80000"/>
              </a:lnSpc>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a) Debe ampliarse el período de licencia en caso de aparición de cargas de </a:t>
            </a: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   familia</a:t>
            </a:r>
          </a:p>
          <a:p>
            <a:pPr marL="609600" indent="-609600" eaLnBrk="1" hangingPunct="1">
              <a:lnSpc>
                <a:spcPct val="80000"/>
              </a:lnSpc>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 Matrimonio</a:t>
            </a: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 Nacimiento</a:t>
            </a: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 Concubinato</a:t>
            </a:r>
          </a:p>
          <a:p>
            <a:pPr marL="609600" indent="-609600" eaLnBrk="1" hangingPunct="1">
              <a:lnSpc>
                <a:spcPct val="80000"/>
              </a:lnSpc>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b) Debe disminuirse el período de licencia en caso de desaparición de cargas </a:t>
            </a: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    de familia</a:t>
            </a: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 Fallecimiento</a:t>
            </a: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 Divorcio</a:t>
            </a: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 Exclusión de los hijos de la ley de Obras Sociales</a:t>
            </a:r>
          </a:p>
          <a:p>
            <a:pPr marL="609600" indent="-609600" eaLnBrk="1" hangingPunct="1">
              <a:lnSpc>
                <a:spcPct val="80000"/>
              </a:lnSpc>
              <a:buFont typeface="Wingdings" pitchFamily="2" charset="2"/>
              <a:buNone/>
              <a:defRPr/>
            </a:pPr>
            <a:endParaRPr lang="es-AR" sz="1600" b="1" dirty="0" smtClean="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16870910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457200" y="1143000"/>
            <a:ext cx="8229600" cy="457200"/>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101379" name="Rectangle 3"/>
          <p:cNvSpPr>
            <a:spLocks noGrp="1" noChangeArrowheads="1"/>
          </p:cNvSpPr>
          <p:nvPr>
            <p:ph type="body" idx="1"/>
          </p:nvPr>
        </p:nvSpPr>
        <p:spPr>
          <a:xfrm>
            <a:off x="457200" y="1981200"/>
            <a:ext cx="8229600" cy="4144963"/>
          </a:xfrm>
        </p:spPr>
        <p:txBody>
          <a:bodyPr>
            <a:normAutofit lnSpcReduction="10000"/>
          </a:bodyPr>
          <a:lstStyle/>
          <a:p>
            <a:pPr marL="609600" indent="-609600" eaLnBrk="1" hangingPunct="1">
              <a:lnSpc>
                <a:spcPct val="80000"/>
              </a:lnSpc>
              <a:buFont typeface="Wingdings" pitchFamily="2" charset="2"/>
              <a:buNone/>
              <a:defRPr/>
            </a:pPr>
            <a:r>
              <a:rPr lang="es-AR" sz="1600" b="1" dirty="0" smtClean="0">
                <a:solidFill>
                  <a:srgbClr val="FFFF00"/>
                </a:solidFill>
                <a:effectLst>
                  <a:outerShdw blurRad="38100" dist="38100" dir="2700000" algn="tl">
                    <a:srgbClr val="000000">
                      <a:alpha val="43137"/>
                    </a:srgbClr>
                  </a:outerShdw>
                </a:effectLst>
              </a:rPr>
              <a:t>EXISTENCIA DE CARGAS DE FAMILIA</a:t>
            </a:r>
            <a:endParaRPr lang="es-AR" sz="1600" dirty="0" smtClean="0">
              <a:solidFill>
                <a:srgbClr val="FFFF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b="1" dirty="0" smtClean="0">
                <a:solidFill>
                  <a:srgbClr val="FFCC00"/>
                </a:solidFill>
                <a:effectLst>
                  <a:outerShdw blurRad="38100" dist="38100" dir="2700000" algn="tl">
                    <a:srgbClr val="000000">
                      <a:alpha val="43137"/>
                    </a:srgbClr>
                  </a:outerShdw>
                </a:effectLst>
              </a:rPr>
              <a:t>¿Carga de familia o Familiar a cargo?</a:t>
            </a:r>
            <a:endParaRPr lang="es-AR" sz="1600" dirty="0" smtClean="0">
              <a:solidFill>
                <a:srgbClr val="FFCC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b="1" dirty="0" smtClean="0">
                <a:solidFill>
                  <a:srgbClr val="00CCFF"/>
                </a:solidFill>
                <a:effectLst>
                  <a:outerShdw blurRad="38100" dist="38100" dir="2700000" algn="tl">
                    <a:srgbClr val="000000">
                      <a:alpha val="43137"/>
                    </a:srgbClr>
                  </a:outerShdw>
                </a:effectLst>
              </a:rPr>
              <a:t>Conclusión:</a:t>
            </a:r>
            <a:r>
              <a:rPr lang="es-AR" sz="1600" b="1" dirty="0" smtClean="0">
                <a:effectLst>
                  <a:outerShdw blurRad="38100" dist="38100" dir="2700000" algn="tl">
                    <a:srgbClr val="000000">
                      <a:alpha val="43137"/>
                    </a:srgbClr>
                  </a:outerShdw>
                </a:effectLst>
              </a:rPr>
              <a:t>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Bastará  que el trabajador se encuentre casado, o con hijos, e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inclusive en concubinato fehacientemente documentado ante autoridad judicial. No se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tiene en cuenta quien cobra las asignaciones familiares.</a:t>
            </a:r>
            <a:r>
              <a:rPr lang="en-US" sz="1600" dirty="0" smtClean="0">
                <a:effectLst>
                  <a:outerShdw blurRad="38100" dist="38100" dir="2700000" algn="tl">
                    <a:srgbClr val="000000">
                      <a:alpha val="43137"/>
                    </a:srgbClr>
                  </a:outerShdw>
                </a:effectLst>
              </a:rPr>
              <a:t> </a:t>
            </a:r>
            <a:endParaRPr lang="es-AR"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b="1" dirty="0" smtClean="0">
                <a:solidFill>
                  <a:srgbClr val="00CCFF"/>
                </a:solidFill>
                <a:effectLst>
                  <a:outerShdw blurRad="38100" dist="38100" dir="2700000" algn="tl">
                    <a:srgbClr val="000000">
                      <a:alpha val="43137"/>
                    </a:srgbClr>
                  </a:outerShdw>
                </a:effectLst>
              </a:rPr>
              <a:t>Caso del hijo en gestación ¿Se considera carga de familia?</a:t>
            </a: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 La ley de contrato de trabajo no aclara la situación</a:t>
            </a:r>
          </a:p>
          <a:p>
            <a:pPr marL="609600" indent="-609600" eaLnBrk="1" hangingPunct="1">
              <a:lnSpc>
                <a:spcPct val="80000"/>
              </a:lnSpc>
              <a:buFontTx/>
              <a:buNone/>
              <a:defRPr/>
            </a:pPr>
            <a:r>
              <a:rPr lang="es-AR" sz="1600" dirty="0" smtClean="0">
                <a:effectLst>
                  <a:outerShdw blurRad="38100" dist="38100" dir="2700000" algn="tl">
                    <a:srgbClr val="000000">
                      <a:alpha val="43137"/>
                    </a:srgbClr>
                  </a:outerShdw>
                </a:effectLst>
              </a:rPr>
              <a:t>- No existe otra norma aclaratoria al respecto</a:t>
            </a: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 La jurisprudencia considera que no es carga de familia. No amplia la licencia.</a:t>
            </a:r>
          </a:p>
          <a:p>
            <a:pPr marL="609600" indent="-609600" eaLnBrk="1" hangingPunct="1">
              <a:lnSpc>
                <a:spcPct val="80000"/>
              </a:lnSpc>
              <a:buFont typeface="Wingdings" pitchFamily="2" charset="2"/>
              <a:buNone/>
              <a:defRPr/>
            </a:pPr>
            <a:r>
              <a:rPr lang="es-ES" sz="1600" i="1" dirty="0" smtClean="0">
                <a:effectLst>
                  <a:outerShdw blurRad="38100" dist="38100" dir="2700000" algn="tl">
                    <a:srgbClr val="000000">
                      <a:alpha val="43137"/>
                    </a:srgbClr>
                  </a:outerShdw>
                </a:effectLst>
              </a:rPr>
              <a:t>"pues el hecho de que tenga existencia como persona hace a la capacidad pero no se </a:t>
            </a:r>
          </a:p>
          <a:p>
            <a:pPr marL="609600" indent="-609600" eaLnBrk="1" hangingPunct="1">
              <a:lnSpc>
                <a:spcPct val="80000"/>
              </a:lnSpc>
              <a:buFont typeface="Wingdings" pitchFamily="2" charset="2"/>
              <a:buNone/>
              <a:defRPr/>
            </a:pPr>
            <a:r>
              <a:rPr lang="es-ES" sz="1600" i="1" dirty="0" smtClean="0">
                <a:effectLst>
                  <a:outerShdw blurRad="38100" dist="38100" dir="2700000" algn="tl">
                    <a:srgbClr val="000000">
                      <a:alpha val="43137"/>
                    </a:srgbClr>
                  </a:outerShdw>
                </a:effectLst>
              </a:rPr>
              <a:t>asimila a las situaciones comprendidas en el artículo 208 de la LCT, que son aquellas en </a:t>
            </a:r>
          </a:p>
          <a:p>
            <a:pPr marL="609600" indent="-609600" eaLnBrk="1" hangingPunct="1">
              <a:lnSpc>
                <a:spcPct val="80000"/>
              </a:lnSpc>
              <a:buFont typeface="Wingdings" pitchFamily="2" charset="2"/>
              <a:buNone/>
              <a:defRPr/>
            </a:pPr>
            <a:r>
              <a:rPr lang="es-ES" sz="1600" i="1" dirty="0" smtClean="0">
                <a:effectLst>
                  <a:outerShdw blurRad="38100" dist="38100" dir="2700000" algn="tl">
                    <a:srgbClr val="000000">
                      <a:alpha val="43137"/>
                    </a:srgbClr>
                  </a:outerShdw>
                </a:effectLst>
              </a:rPr>
              <a:t>que una persona ´a cargo´ (o que origina una ´carga´) determina mayores erogaciones </a:t>
            </a:r>
          </a:p>
          <a:p>
            <a:pPr marL="609600" indent="-609600" eaLnBrk="1" hangingPunct="1">
              <a:lnSpc>
                <a:spcPct val="80000"/>
              </a:lnSpc>
              <a:buFont typeface="Wingdings" pitchFamily="2" charset="2"/>
              <a:buNone/>
              <a:defRPr/>
            </a:pPr>
            <a:r>
              <a:rPr lang="es-ES" sz="1600" i="1" dirty="0" smtClean="0">
                <a:effectLst>
                  <a:outerShdw blurRad="38100" dist="38100" dir="2700000" algn="tl">
                    <a:srgbClr val="000000">
                      <a:alpha val="43137"/>
                    </a:srgbClr>
                  </a:outerShdw>
                </a:effectLst>
              </a:rPr>
              <a:t>que justifiquen la prolongación del lapso de enfermedad pago" (</a:t>
            </a:r>
            <a:r>
              <a:rPr lang="es-ES" sz="1600" i="1" dirty="0" err="1" smtClean="0">
                <a:effectLst>
                  <a:outerShdw blurRad="38100" dist="38100" dir="2700000" algn="tl">
                    <a:srgbClr val="000000">
                      <a:alpha val="43137"/>
                    </a:srgbClr>
                  </a:outerShdw>
                </a:effectLst>
              </a:rPr>
              <a:t>CNTrab</a:t>
            </a:r>
            <a:r>
              <a:rPr lang="es-ES" sz="1600" i="1" dirty="0" smtClean="0">
                <a:effectLst>
                  <a:outerShdw blurRad="38100" dist="38100" dir="2700000" algn="tl">
                    <a:srgbClr val="000000">
                      <a:alpha val="43137"/>
                    </a:srgbClr>
                  </a:outerShdw>
                </a:effectLst>
              </a:rPr>
              <a:t>. - Sala VI –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"Ochoa, Patricia M. c/El Hogar Obrero Cooperativa de Consumo Edificación y Crédito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Limitada"</a:t>
            </a:r>
            <a:r>
              <a:rPr lang="en-US" sz="1600" dirty="0" smtClean="0">
                <a:effectLst>
                  <a:outerShdw blurRad="38100" dist="38100" dir="2700000" algn="tl">
                    <a:srgbClr val="000000">
                      <a:alpha val="43137"/>
                    </a:srgbClr>
                  </a:outerShdw>
                </a:effectLst>
              </a:rPr>
              <a:t> </a:t>
            </a:r>
            <a:endParaRPr lang="es-AR" sz="1600" dirty="0" smtClean="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18901413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457200" y="1295400"/>
            <a:ext cx="8229600" cy="381000"/>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103427" name="Rectangle 3"/>
          <p:cNvSpPr>
            <a:spLocks noGrp="1" noChangeArrowheads="1"/>
          </p:cNvSpPr>
          <p:nvPr>
            <p:ph type="body" idx="1"/>
          </p:nvPr>
        </p:nvSpPr>
        <p:spPr>
          <a:xfrm>
            <a:off x="457200" y="1981200"/>
            <a:ext cx="8229600" cy="4144963"/>
          </a:xfrm>
        </p:spPr>
        <p:txBody>
          <a:bodyPr/>
          <a:lstStyle/>
          <a:p>
            <a:pPr marL="609600" indent="-609600" eaLnBrk="1" hangingPunct="1">
              <a:lnSpc>
                <a:spcPct val="80000"/>
              </a:lnSpc>
              <a:buFont typeface="Wingdings" pitchFamily="2" charset="2"/>
              <a:buNone/>
              <a:defRPr/>
            </a:pPr>
            <a:r>
              <a:rPr lang="es-AR" sz="1600" b="1" dirty="0" smtClean="0">
                <a:solidFill>
                  <a:srgbClr val="FFFF00"/>
                </a:solidFill>
                <a:effectLst>
                  <a:outerShdw blurRad="38100" dist="38100" dir="2700000" algn="tl">
                    <a:srgbClr val="000000">
                      <a:alpha val="43137"/>
                    </a:srgbClr>
                  </a:outerShdw>
                </a:effectLst>
              </a:rPr>
              <a:t>NOTIFICACIÓN DE LA ENFERMEDAD AL EMPLEADOR</a:t>
            </a:r>
            <a:endParaRPr lang="es-AR" sz="1600" dirty="0" smtClean="0">
              <a:solidFill>
                <a:srgbClr val="FFFF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b="1" dirty="0" smtClean="0">
                <a:solidFill>
                  <a:schemeClr val="hlink"/>
                </a:solidFill>
                <a:effectLst>
                  <a:outerShdw blurRad="38100" dist="38100" dir="2700000" algn="tl">
                    <a:srgbClr val="000000">
                      <a:alpha val="43137"/>
                    </a:srgbClr>
                  </a:outerShdw>
                </a:effectLst>
              </a:rPr>
              <a:t>AVISO</a:t>
            </a:r>
          </a:p>
          <a:p>
            <a:pPr marL="609600" indent="-609600" eaLnBrk="1" hangingPunct="1">
              <a:lnSpc>
                <a:spcPct val="80000"/>
              </a:lnSpc>
              <a:buFont typeface="Wingdings" pitchFamily="2" charset="2"/>
              <a:buNone/>
              <a:defRPr/>
            </a:pPr>
            <a:r>
              <a:rPr lang="es-AR" sz="1600" b="1" dirty="0" smtClean="0">
                <a:solidFill>
                  <a:srgbClr val="FFCC00"/>
                </a:solidFill>
                <a:effectLst>
                  <a:outerShdw blurRad="38100" dist="38100" dir="2700000" algn="tl">
                    <a:srgbClr val="000000">
                      <a:alpha val="43137"/>
                    </a:srgbClr>
                  </a:outerShdw>
                </a:effectLst>
              </a:rPr>
              <a:t>Art. 209 LCT:</a:t>
            </a:r>
            <a:r>
              <a:rPr lang="es-AR" sz="1600" b="1" dirty="0" smtClean="0">
                <a:effectLst>
                  <a:outerShdw blurRad="38100" dist="38100" dir="2700000" algn="tl">
                    <a:srgbClr val="000000">
                      <a:alpha val="43137"/>
                    </a:srgbClr>
                  </a:outerShdw>
                </a:effectLst>
              </a:rPr>
              <a:t> </a:t>
            </a:r>
          </a:p>
          <a:p>
            <a:pPr marL="609600" indent="-609600" eaLnBrk="1" hangingPunct="1">
              <a:lnSpc>
                <a:spcPct val="80000"/>
              </a:lnSpc>
              <a:buFont typeface="Wingdings" pitchFamily="2" charset="2"/>
              <a:buNone/>
              <a:defRPr/>
            </a:pPr>
            <a:r>
              <a:rPr lang="es-AR" sz="1600" i="1" dirty="0" smtClean="0">
                <a:effectLst>
                  <a:outerShdw blurRad="38100" dist="38100" dir="2700000" algn="tl">
                    <a:srgbClr val="000000">
                      <a:alpha val="43137"/>
                    </a:srgbClr>
                  </a:outerShdw>
                </a:effectLst>
              </a:rPr>
              <a:t>“El trabajador, salvo casos de fuerza mayor, deberá dar aviso de la enfermedad o </a:t>
            </a:r>
          </a:p>
          <a:p>
            <a:pPr marL="609600" indent="-609600" eaLnBrk="1" hangingPunct="1">
              <a:lnSpc>
                <a:spcPct val="80000"/>
              </a:lnSpc>
              <a:buFont typeface="Wingdings" pitchFamily="2" charset="2"/>
              <a:buNone/>
              <a:defRPr/>
            </a:pPr>
            <a:r>
              <a:rPr lang="es-AR" sz="1600" i="1" dirty="0" smtClean="0">
                <a:effectLst>
                  <a:outerShdw blurRad="38100" dist="38100" dir="2700000" algn="tl">
                    <a:srgbClr val="000000">
                      <a:alpha val="43137"/>
                    </a:srgbClr>
                  </a:outerShdw>
                </a:effectLst>
              </a:rPr>
              <a:t>accidente y del lugar en que se encuentra, en el transcurso de la primera jornada de </a:t>
            </a:r>
          </a:p>
          <a:p>
            <a:pPr marL="609600" indent="-609600" eaLnBrk="1" hangingPunct="1">
              <a:lnSpc>
                <a:spcPct val="80000"/>
              </a:lnSpc>
              <a:buFont typeface="Wingdings" pitchFamily="2" charset="2"/>
              <a:buNone/>
              <a:defRPr/>
            </a:pPr>
            <a:r>
              <a:rPr lang="es-AR" sz="1600" i="1" dirty="0" smtClean="0">
                <a:effectLst>
                  <a:outerShdw blurRad="38100" dist="38100" dir="2700000" algn="tl">
                    <a:srgbClr val="000000">
                      <a:alpha val="43137"/>
                    </a:srgbClr>
                  </a:outerShdw>
                </a:effectLst>
              </a:rPr>
              <a:t>trabajo respecto de la cual estuviere imposibilitado de concurrir por alguna de esas </a:t>
            </a:r>
          </a:p>
          <a:p>
            <a:pPr marL="609600" indent="-609600" eaLnBrk="1" hangingPunct="1">
              <a:lnSpc>
                <a:spcPct val="80000"/>
              </a:lnSpc>
              <a:buFont typeface="Wingdings" pitchFamily="2" charset="2"/>
              <a:buNone/>
              <a:defRPr/>
            </a:pPr>
            <a:r>
              <a:rPr lang="es-AR" sz="1600" i="1" dirty="0" smtClean="0">
                <a:effectLst>
                  <a:outerShdw blurRad="38100" dist="38100" dir="2700000" algn="tl">
                    <a:srgbClr val="000000">
                      <a:alpha val="43137"/>
                    </a:srgbClr>
                  </a:outerShdw>
                </a:effectLst>
              </a:rPr>
              <a:t>causas. Mientras no lo haga, perderá el derecho a percibir la remuneración </a:t>
            </a:r>
          </a:p>
          <a:p>
            <a:pPr marL="609600" indent="-609600" eaLnBrk="1" hangingPunct="1">
              <a:lnSpc>
                <a:spcPct val="80000"/>
              </a:lnSpc>
              <a:buFont typeface="Wingdings" pitchFamily="2" charset="2"/>
              <a:buNone/>
              <a:defRPr/>
            </a:pPr>
            <a:r>
              <a:rPr lang="es-AR" sz="1600" i="1" dirty="0" smtClean="0">
                <a:effectLst>
                  <a:outerShdw blurRad="38100" dist="38100" dir="2700000" algn="tl">
                    <a:srgbClr val="000000">
                      <a:alpha val="43137"/>
                    </a:srgbClr>
                  </a:outerShdw>
                </a:effectLst>
              </a:rPr>
              <a:t>correspondiente salvo que la existencia de la enfermedad o accidente, teniendo en </a:t>
            </a:r>
          </a:p>
          <a:p>
            <a:pPr marL="609600" indent="-609600" eaLnBrk="1" hangingPunct="1">
              <a:lnSpc>
                <a:spcPct val="80000"/>
              </a:lnSpc>
              <a:buFont typeface="Wingdings" pitchFamily="2" charset="2"/>
              <a:buNone/>
              <a:defRPr/>
            </a:pPr>
            <a:r>
              <a:rPr lang="es-AR" sz="1600" i="1" dirty="0" smtClean="0">
                <a:effectLst>
                  <a:outerShdw blurRad="38100" dist="38100" dir="2700000" algn="tl">
                    <a:srgbClr val="000000">
                      <a:alpha val="43137"/>
                    </a:srgbClr>
                  </a:outerShdw>
                </a:effectLst>
              </a:rPr>
              <a:t>consideración su carácter y gravedad, resulte luego inequívocamente acreditada.”</a:t>
            </a:r>
          </a:p>
          <a:p>
            <a:pPr marL="609600" indent="-609600" eaLnBrk="1" hangingPunct="1">
              <a:lnSpc>
                <a:spcPct val="80000"/>
              </a:lnSpc>
              <a:buFont typeface="Wingdings" pitchFamily="2" charset="2"/>
              <a:buNone/>
              <a:defRPr/>
            </a:pPr>
            <a:endParaRPr lang="es-AR" sz="1600" i="1"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b="1" dirty="0" smtClean="0">
                <a:solidFill>
                  <a:srgbClr val="FFFF00"/>
                </a:solidFill>
                <a:effectLst>
                  <a:outerShdw blurRad="38100" dist="38100" dir="2700000" algn="tl">
                    <a:srgbClr val="000000">
                      <a:alpha val="43137"/>
                    </a:srgbClr>
                  </a:outerShdw>
                </a:effectLst>
              </a:rPr>
              <a:t>Modo y plazos para el aviso</a:t>
            </a: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 Por jornada debe interpretarse que se refiere a toda la jornada y no a la hora de inicio.</a:t>
            </a:r>
          </a:p>
          <a:p>
            <a:pPr marL="609600" indent="-609600" eaLnBrk="1" hangingPunct="1">
              <a:lnSpc>
                <a:spcPct val="80000"/>
              </a:lnSpc>
              <a:buFontTx/>
              <a:buNone/>
              <a:defRPr/>
            </a:pPr>
            <a:r>
              <a:rPr lang="es-AR" sz="1600" dirty="0" smtClean="0">
                <a:effectLst>
                  <a:outerShdw blurRad="38100" dist="38100" dir="2700000" algn="tl">
                    <a:srgbClr val="000000">
                      <a:alpha val="43137"/>
                    </a:srgbClr>
                  </a:outerShdw>
                </a:effectLst>
              </a:rPr>
              <a:t>Respecto al modo, la LCT no aclara nada al respecto: puede ser telefónico, por medio de </a:t>
            </a:r>
          </a:p>
          <a:p>
            <a:pPr marL="609600" indent="-609600" eaLnBrk="1" hangingPunct="1">
              <a:lnSpc>
                <a:spcPct val="80000"/>
              </a:lnSpc>
              <a:buFontTx/>
              <a:buNone/>
              <a:defRPr/>
            </a:pPr>
            <a:r>
              <a:rPr lang="es-AR" sz="1600" dirty="0" smtClean="0">
                <a:effectLst>
                  <a:outerShdw blurRad="38100" dist="38100" dir="2700000" algn="tl">
                    <a:srgbClr val="000000">
                      <a:alpha val="43137"/>
                    </a:srgbClr>
                  </a:outerShdw>
                </a:effectLst>
              </a:rPr>
              <a:t>un tercero, pero dado que la falta de aviso se considera un incumplimiento es</a:t>
            </a:r>
          </a:p>
          <a:p>
            <a:pPr marL="609600" indent="-609600" eaLnBrk="1" hangingPunct="1">
              <a:lnSpc>
                <a:spcPct val="80000"/>
              </a:lnSpc>
              <a:buFontTx/>
              <a:buNone/>
              <a:defRPr/>
            </a:pPr>
            <a:r>
              <a:rPr lang="es-AR" sz="1600" dirty="0" smtClean="0">
                <a:effectLst>
                  <a:outerShdw blurRad="38100" dist="38100" dir="2700000" algn="tl">
                    <a:srgbClr val="000000">
                      <a:alpha val="43137"/>
                    </a:srgbClr>
                  </a:outerShdw>
                </a:effectLst>
              </a:rPr>
              <a:t>conveniente hacerlo por medio fehaciente.</a:t>
            </a:r>
          </a:p>
          <a:p>
            <a:pPr marL="609600" indent="-609600" eaLnBrk="1" hangingPunct="1">
              <a:lnSpc>
                <a:spcPct val="80000"/>
              </a:lnSpc>
              <a:buFont typeface="Wingdings" pitchFamily="2" charset="2"/>
              <a:buNone/>
              <a:defRPr/>
            </a:pPr>
            <a:endParaRPr lang="es-AR" sz="1600" dirty="0" smtClean="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425428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lstStyle/>
          <a:p>
            <a:r>
              <a:rPr lang="en-US" sz="3200" smtClean="0"/>
              <a:t>ACUERDO CCT 130/1975. ABRIL 2016</a:t>
            </a:r>
            <a:endParaRPr lang="en-US" sz="3200" b="1"/>
          </a:p>
        </p:txBody>
      </p:sp>
      <p:sp>
        <p:nvSpPr>
          <p:cNvPr id="91139"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1800" b="1" smtClean="0">
                <a:solidFill>
                  <a:srgbClr val="FFFF00"/>
                </a:solidFill>
                <a:effectLst>
                  <a:outerShdw blurRad="38100" dist="38100" dir="2700000" algn="tl">
                    <a:srgbClr val="000000">
                      <a:alpha val="43137"/>
                    </a:srgbClr>
                  </a:outerShdw>
                </a:effectLst>
              </a:rPr>
              <a:t>EMPLEADOS  DE COMERCIO – ACUERDO ABRIL 2016 - </a:t>
            </a:r>
            <a:r>
              <a:rPr lang="es-AR" sz="1800" b="1" smtClean="0">
                <a:solidFill>
                  <a:srgbClr val="00FF00"/>
                </a:solidFill>
                <a:effectLst>
                  <a:outerShdw blurRad="38100" dist="38100" dir="2700000" algn="tl">
                    <a:srgbClr val="000000">
                      <a:alpha val="43137"/>
                    </a:srgbClr>
                  </a:outerShdw>
                </a:effectLst>
              </a:rPr>
              <a:t>R (ST) 62/2016</a:t>
            </a:r>
            <a:endParaRPr lang="es-AR" sz="1800" b="1" dirty="0" smtClean="0">
              <a:solidFill>
                <a:srgbClr val="00FF00"/>
              </a:solidFill>
              <a:effectLst>
                <a:outerShdw blurRad="38100" dist="38100" dir="2700000" algn="tl">
                  <a:srgbClr val="000000">
                    <a:alpha val="43137"/>
                  </a:srgbClr>
                </a:outerShdw>
              </a:effectLst>
            </a:endParaRPr>
          </a:p>
          <a:p>
            <a:pPr algn="l">
              <a:buFontTx/>
              <a:buNone/>
            </a:pPr>
            <a:r>
              <a:rPr lang="es-AR" sz="1800" b="1" smtClean="0">
                <a:solidFill>
                  <a:srgbClr val="00FFCC"/>
                </a:solidFill>
                <a:effectLst>
                  <a:outerShdw blurRad="38100" dist="38100" dir="2700000" algn="tl">
                    <a:srgbClr val="000000">
                      <a:alpha val="43137"/>
                    </a:srgbClr>
                  </a:outerShdw>
                </a:effectLst>
              </a:rPr>
              <a:t>GRATIFICACION EXTRAORDINARIA</a:t>
            </a:r>
          </a:p>
          <a:p>
            <a:pPr algn="l">
              <a:buFontTx/>
              <a:buNone/>
            </a:pPr>
            <a:endParaRPr lang="es-AR" sz="1800" b="1" dirty="0">
              <a:solidFill>
                <a:srgbClr val="FFFF00"/>
              </a:solidFill>
              <a:effectLst>
                <a:outerShdw blurRad="38100" dist="38100" dir="2700000" algn="tl">
                  <a:srgbClr val="000000">
                    <a:alpha val="43137"/>
                  </a:srgbClr>
                </a:outerShdw>
              </a:effectLst>
            </a:endParaRPr>
          </a:p>
          <a:p>
            <a:pPr algn="l"/>
            <a:r>
              <a:rPr lang="es-AR" sz="2000">
                <a:effectLst>
                  <a:outerShdw blurRad="38100" dist="38100" dir="2700000" algn="tl">
                    <a:srgbClr val="000000">
                      <a:alpha val="43137"/>
                    </a:srgbClr>
                  </a:outerShdw>
                </a:effectLst>
              </a:rPr>
              <a:t>Segundo:</a:t>
            </a:r>
          </a:p>
          <a:p>
            <a:pPr algn="l"/>
            <a:r>
              <a:rPr lang="es-AR" sz="2000">
                <a:effectLst>
                  <a:outerShdw blurRad="38100" dist="38100" dir="2700000" algn="tl">
                    <a:srgbClr val="000000">
                      <a:alpha val="43137"/>
                    </a:srgbClr>
                  </a:outerShdw>
                </a:effectLst>
              </a:rPr>
              <a:t>Las partes acuerdan otorgar, por única vez, para los trabajadores comprendidos en el CCT 130/1975 y en los términos y condiciones previstos en el artículo 6 último párrafo de la ley 24241, una </a:t>
            </a:r>
            <a:r>
              <a:rPr lang="es-AR" sz="2000" b="1">
                <a:solidFill>
                  <a:srgbClr val="FFFF00"/>
                </a:solidFill>
                <a:effectLst>
                  <a:outerShdw blurRad="38100" dist="38100" dir="2700000" algn="tl">
                    <a:srgbClr val="000000">
                      <a:alpha val="43137"/>
                    </a:srgbClr>
                  </a:outerShdw>
                </a:effectLst>
              </a:rPr>
              <a:t>gratificación extraordinaria y excepcional de carácter no remunerativo, de pesos dos mil ($ 2.000), </a:t>
            </a:r>
            <a:r>
              <a:rPr lang="es-AR" sz="2000">
                <a:effectLst>
                  <a:outerShdw blurRad="38100" dist="38100" dir="2700000" algn="tl">
                    <a:srgbClr val="000000">
                      <a:alpha val="43137"/>
                    </a:srgbClr>
                  </a:outerShdw>
                </a:effectLst>
              </a:rPr>
              <a:t>suma esta que bajo ningún concepto y en ningún caso será incorporada a las remuneraciones básicas convencionales ni a las remuneraciones convenidas con cada trabajador. Asimismo, dicha gratificación </a:t>
            </a:r>
            <a:r>
              <a:rPr lang="es-AR" sz="2000">
                <a:solidFill>
                  <a:srgbClr val="00FF00"/>
                </a:solidFill>
                <a:effectLst>
                  <a:outerShdw blurRad="38100" dist="38100" dir="2700000" algn="tl">
                    <a:srgbClr val="000000">
                      <a:alpha val="43137"/>
                    </a:srgbClr>
                  </a:outerShdw>
                </a:effectLst>
              </a:rPr>
              <a:t>no será tenida en cuenta como base de cálculo para cualquier rubro o concepto salarial cualquiera sea su modalidad de cálculo o devengamiento, o indemnizatorio</a:t>
            </a:r>
            <a:r>
              <a:rPr lang="es-AR" sz="2000" smtClean="0">
                <a:solidFill>
                  <a:srgbClr val="00FF00"/>
                </a:solidFill>
                <a:effectLst>
                  <a:outerShdw blurRad="38100" dist="38100" dir="2700000" algn="tl">
                    <a:srgbClr val="000000">
                      <a:alpha val="43137"/>
                    </a:srgbClr>
                  </a:outerShdw>
                </a:effectLst>
              </a:rPr>
              <a:t>.</a:t>
            </a:r>
          </a:p>
          <a:p>
            <a:pPr algn="l"/>
            <a:endParaRPr lang="es-AR" sz="200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19911465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457200" y="704088"/>
            <a:ext cx="8229600" cy="591312"/>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104451" name="Rectangle 3"/>
          <p:cNvSpPr>
            <a:spLocks noGrp="1" noChangeArrowheads="1"/>
          </p:cNvSpPr>
          <p:nvPr>
            <p:ph type="body" idx="1"/>
          </p:nvPr>
        </p:nvSpPr>
        <p:spPr>
          <a:xfrm>
            <a:off x="457200" y="1828800"/>
            <a:ext cx="8229600" cy="4297363"/>
          </a:xfrm>
        </p:spPr>
        <p:txBody>
          <a:bodyPr/>
          <a:lstStyle/>
          <a:p>
            <a:pPr marL="609600" indent="-609600" eaLnBrk="1" hangingPunct="1">
              <a:buFont typeface="Wingdings" pitchFamily="2" charset="2"/>
              <a:buNone/>
              <a:defRPr/>
            </a:pPr>
            <a:r>
              <a:rPr lang="es-AR" sz="1600" b="1" dirty="0" smtClean="0">
                <a:solidFill>
                  <a:srgbClr val="FFFF00"/>
                </a:solidFill>
                <a:effectLst>
                  <a:outerShdw blurRad="38100" dist="38100" dir="2700000" algn="tl">
                    <a:srgbClr val="000000">
                      <a:alpha val="43137"/>
                    </a:srgbClr>
                  </a:outerShdw>
                </a:effectLst>
              </a:rPr>
              <a:t>NOTIFICACIÓN DE LA ENFERMEDAD AL EMPLEADOR</a:t>
            </a:r>
            <a:endParaRPr lang="es-AR" sz="1600" dirty="0" smtClean="0">
              <a:solidFill>
                <a:srgbClr val="FFFF00"/>
              </a:solidFill>
              <a:effectLst>
                <a:outerShdw blurRad="38100" dist="38100" dir="2700000" algn="tl">
                  <a:srgbClr val="000000">
                    <a:alpha val="43137"/>
                  </a:srgbClr>
                </a:outerShdw>
              </a:effectLst>
            </a:endParaRPr>
          </a:p>
          <a:p>
            <a:pPr marL="609600" indent="-609600" eaLnBrk="1" hangingPunct="1">
              <a:buFont typeface="Wingdings" pitchFamily="2" charset="2"/>
              <a:buNone/>
              <a:defRPr/>
            </a:pPr>
            <a:endParaRPr lang="es-AR" sz="1600" dirty="0" smtClean="0">
              <a:solidFill>
                <a:srgbClr val="FFFF00"/>
              </a:solidFill>
              <a:effectLst>
                <a:outerShdw blurRad="38100" dist="38100" dir="2700000" algn="tl">
                  <a:srgbClr val="000000">
                    <a:alpha val="43137"/>
                  </a:srgbClr>
                </a:outerShdw>
              </a:effectLst>
            </a:endParaRPr>
          </a:p>
          <a:p>
            <a:pPr marL="609600" indent="-609600" eaLnBrk="1" hangingPunct="1">
              <a:buFont typeface="Wingdings" pitchFamily="2" charset="2"/>
              <a:buNone/>
              <a:defRPr/>
            </a:pPr>
            <a:r>
              <a:rPr lang="es-AR" sz="1600" b="1" dirty="0" smtClean="0">
                <a:solidFill>
                  <a:schemeClr val="hlink"/>
                </a:solidFill>
                <a:effectLst>
                  <a:outerShdw blurRad="38100" dist="38100" dir="2700000" algn="tl">
                    <a:srgbClr val="000000">
                      <a:alpha val="43137"/>
                    </a:srgbClr>
                  </a:outerShdw>
                </a:effectLst>
              </a:rPr>
              <a:t>Casos prácticos</a:t>
            </a:r>
            <a:endParaRPr lang="es-AR" sz="1600" dirty="0" smtClean="0">
              <a:solidFill>
                <a:schemeClr val="hlink"/>
              </a:solidFill>
              <a:effectLst>
                <a:outerShdw blurRad="38100" dist="38100" dir="2700000" algn="tl">
                  <a:srgbClr val="000000">
                    <a:alpha val="43137"/>
                  </a:srgbClr>
                </a:outerShdw>
              </a:effectLst>
            </a:endParaRPr>
          </a:p>
          <a:p>
            <a:pPr marL="609600" indent="-609600" eaLnBrk="1" hangingPunct="1">
              <a:buFont typeface="Wingdings" pitchFamily="2" charset="2"/>
              <a:buNone/>
              <a:defRPr/>
            </a:pPr>
            <a:endParaRPr lang="es-AR" sz="1600" dirty="0" smtClean="0">
              <a:solidFill>
                <a:schemeClr val="hlink"/>
              </a:solidFill>
              <a:effectLst>
                <a:outerShdw blurRad="38100" dist="38100" dir="2700000" algn="tl">
                  <a:srgbClr val="000000">
                    <a:alpha val="43137"/>
                  </a:srgbClr>
                </a:outerShdw>
              </a:effectLst>
            </a:endParaRPr>
          </a:p>
          <a:p>
            <a:pPr marL="609600" indent="-609600" eaLnBrk="1" hangingPunct="1">
              <a:buFont typeface="Wingdings" pitchFamily="2" charset="2"/>
              <a:buNone/>
              <a:defRPr/>
            </a:pPr>
            <a:r>
              <a:rPr lang="es-AR" sz="1600" dirty="0" smtClean="0">
                <a:solidFill>
                  <a:srgbClr val="FFCC00"/>
                </a:solidFill>
                <a:effectLst>
                  <a:outerShdw blurRad="38100" dist="38100" dir="2700000" algn="tl">
                    <a:srgbClr val="000000">
                      <a:alpha val="43137"/>
                    </a:srgbClr>
                  </a:outerShdw>
                </a:effectLst>
              </a:rPr>
              <a:t>a) </a:t>
            </a:r>
            <a:r>
              <a:rPr lang="es-AR" sz="1600" b="1" dirty="0" smtClean="0">
                <a:solidFill>
                  <a:srgbClr val="FFCC00"/>
                </a:solidFill>
                <a:effectLst>
                  <a:outerShdw blurRad="38100" dist="38100" dir="2700000" algn="tl">
                    <a:srgbClr val="000000">
                      <a:alpha val="43137"/>
                    </a:srgbClr>
                  </a:outerShdw>
                </a:effectLst>
              </a:rPr>
              <a:t>Trabajador </a:t>
            </a:r>
            <a:r>
              <a:rPr lang="es-AR" sz="1600" b="1" dirty="0" err="1" smtClean="0">
                <a:solidFill>
                  <a:srgbClr val="FFCC00"/>
                </a:solidFill>
                <a:effectLst>
                  <a:outerShdw blurRad="38100" dist="38100" dir="2700000" algn="tl">
                    <a:srgbClr val="000000">
                      <a:alpha val="43137"/>
                    </a:srgbClr>
                  </a:outerShdw>
                </a:effectLst>
              </a:rPr>
              <a:t>mensualizado</a:t>
            </a:r>
            <a:r>
              <a:rPr lang="es-AR" sz="1600" b="1" dirty="0" smtClean="0">
                <a:solidFill>
                  <a:srgbClr val="FFCC00"/>
                </a:solidFill>
                <a:effectLst>
                  <a:outerShdw blurRad="38100" dist="38100" dir="2700000" algn="tl">
                    <a:srgbClr val="000000">
                      <a:alpha val="43137"/>
                    </a:srgbClr>
                  </a:outerShdw>
                </a:effectLst>
              </a:rPr>
              <a:t>:</a:t>
            </a:r>
            <a:r>
              <a:rPr lang="es-AR" sz="1600" dirty="0" smtClean="0">
                <a:effectLst>
                  <a:outerShdw blurRad="38100" dist="38100" dir="2700000" algn="tl">
                    <a:srgbClr val="000000">
                      <a:alpha val="43137"/>
                    </a:srgbClr>
                  </a:outerShdw>
                </a:effectLst>
              </a:rPr>
              <a:t> sufre enfermedad inculpable durante el fin de semana.</a:t>
            </a:r>
          </a:p>
          <a:p>
            <a:pPr marL="609600" indent="-609600" eaLnBrk="1" hangingPunct="1">
              <a:buFont typeface="Wingdings" pitchFamily="2" charset="2"/>
              <a:buNone/>
              <a:defRPr/>
            </a:pPr>
            <a:r>
              <a:rPr lang="es-AR" sz="1600" dirty="0" smtClean="0">
                <a:effectLst>
                  <a:outerShdw blurRad="38100" dist="38100" dir="2700000" algn="tl">
                    <a:srgbClr val="000000">
                      <a:alpha val="43137"/>
                    </a:srgbClr>
                  </a:outerShdw>
                </a:effectLst>
              </a:rPr>
              <a:t>Ejemplo. Fractura durante un partido de futbol. Debe dar aviso el día lunes.</a:t>
            </a:r>
          </a:p>
          <a:p>
            <a:pPr marL="609600" indent="-609600" eaLnBrk="1" hangingPunct="1">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buFont typeface="Wingdings" pitchFamily="2" charset="2"/>
              <a:buNone/>
              <a:defRPr/>
            </a:pPr>
            <a:r>
              <a:rPr lang="es-AR" sz="1600" dirty="0" smtClean="0">
                <a:solidFill>
                  <a:srgbClr val="FFCC00"/>
                </a:solidFill>
                <a:effectLst>
                  <a:outerShdw blurRad="38100" dist="38100" dir="2700000" algn="tl">
                    <a:srgbClr val="000000">
                      <a:alpha val="43137"/>
                    </a:srgbClr>
                  </a:outerShdw>
                </a:effectLst>
              </a:rPr>
              <a:t>b) </a:t>
            </a:r>
            <a:r>
              <a:rPr lang="es-AR" sz="1600" b="1" dirty="0" smtClean="0">
                <a:solidFill>
                  <a:srgbClr val="FFCC00"/>
                </a:solidFill>
                <a:effectLst>
                  <a:outerShdw blurRad="38100" dist="38100" dir="2700000" algn="tl">
                    <a:srgbClr val="000000">
                      <a:alpha val="43137"/>
                    </a:srgbClr>
                  </a:outerShdw>
                </a:effectLst>
              </a:rPr>
              <a:t>Trabajador a jornada mixta:</a:t>
            </a:r>
            <a:r>
              <a:rPr lang="es-AR" sz="1600" dirty="0" smtClean="0">
                <a:effectLst>
                  <a:outerShdw blurRad="38100" dist="38100" dir="2700000" algn="tl">
                    <a:srgbClr val="000000">
                      <a:alpha val="43137"/>
                    </a:srgbClr>
                  </a:outerShdw>
                </a:effectLst>
              </a:rPr>
              <a:t> Puede notificar en cualquier momento de la jornada. No </a:t>
            </a:r>
          </a:p>
          <a:p>
            <a:pPr marL="609600" indent="-609600" eaLnBrk="1" hangingPunct="1">
              <a:buFont typeface="Wingdings" pitchFamily="2" charset="2"/>
              <a:buNone/>
              <a:defRPr/>
            </a:pPr>
            <a:r>
              <a:rPr lang="es-AR" sz="1600" dirty="0" smtClean="0">
                <a:effectLst>
                  <a:outerShdw blurRad="38100" dist="38100" dir="2700000" algn="tl">
                    <a:srgbClr val="000000">
                      <a:alpha val="43137"/>
                    </a:srgbClr>
                  </a:outerShdw>
                </a:effectLst>
              </a:rPr>
              <a:t>    importa en que “día calendario lo haga”, siempre que sea durante las horas que </a:t>
            </a:r>
          </a:p>
          <a:p>
            <a:pPr marL="609600" indent="-609600" eaLnBrk="1" hangingPunct="1">
              <a:buFont typeface="Wingdings" pitchFamily="2" charset="2"/>
              <a:buNone/>
              <a:defRPr/>
            </a:pPr>
            <a:r>
              <a:rPr lang="es-AR" sz="1600" dirty="0" smtClean="0">
                <a:effectLst>
                  <a:outerShdw blurRad="38100" dist="38100" dir="2700000" algn="tl">
                    <a:srgbClr val="000000">
                      <a:alpha val="43137"/>
                    </a:srgbClr>
                  </a:outerShdw>
                </a:effectLst>
              </a:rPr>
              <a:t>    integran su jornada de labor.</a:t>
            </a:r>
          </a:p>
          <a:p>
            <a:pPr marL="609600" indent="-609600" eaLnBrk="1" hangingPunct="1">
              <a:buFont typeface="Wingdings" pitchFamily="2" charset="2"/>
              <a:buNone/>
              <a:defRPr/>
            </a:pPr>
            <a:endParaRPr lang="es-AR" sz="1600" dirty="0" smtClean="0"/>
          </a:p>
          <a:p>
            <a:pPr marL="609600" indent="-609600" eaLnBrk="1" hangingPunct="1">
              <a:buFont typeface="Wingdings" pitchFamily="2" charset="2"/>
              <a:buNone/>
              <a:defRPr/>
            </a:pPr>
            <a:endParaRPr lang="es-AR" sz="1600" dirty="0" smtClean="0"/>
          </a:p>
          <a:p>
            <a:pPr marL="609600" indent="-609600" eaLnBrk="1" hangingPunct="1">
              <a:buFont typeface="Wingdings" pitchFamily="2" charset="2"/>
              <a:buNone/>
              <a:defRPr/>
            </a:pPr>
            <a:endParaRPr lang="es-AR" sz="1600" b="1" dirty="0" smtClean="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52462042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457200" y="1219200"/>
            <a:ext cx="8229600" cy="457200"/>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105475" name="Rectangle 3"/>
          <p:cNvSpPr>
            <a:spLocks noGrp="1" noChangeArrowheads="1"/>
          </p:cNvSpPr>
          <p:nvPr>
            <p:ph type="body" idx="1"/>
          </p:nvPr>
        </p:nvSpPr>
        <p:spPr>
          <a:xfrm>
            <a:off x="457200" y="2057400"/>
            <a:ext cx="8229600" cy="4068763"/>
          </a:xfrm>
        </p:spPr>
        <p:txBody>
          <a:bodyPr/>
          <a:lstStyle/>
          <a:p>
            <a:pPr marL="609600" indent="-609600" eaLnBrk="1" hangingPunct="1">
              <a:lnSpc>
                <a:spcPct val="80000"/>
              </a:lnSpc>
              <a:buFont typeface="Wingdings" pitchFamily="2" charset="2"/>
              <a:buNone/>
              <a:defRPr/>
            </a:pPr>
            <a:r>
              <a:rPr lang="es-AR" sz="1600" b="1" dirty="0" smtClean="0">
                <a:solidFill>
                  <a:srgbClr val="FFFF00"/>
                </a:solidFill>
                <a:effectLst>
                  <a:outerShdw blurRad="38100" dist="38100" dir="2700000" algn="tl">
                    <a:srgbClr val="000000">
                      <a:alpha val="43137"/>
                    </a:srgbClr>
                  </a:outerShdw>
                </a:effectLst>
              </a:rPr>
              <a:t>NOTIFICACIÓN DE LA ENFERMEDAD AL EMPLEADOR</a:t>
            </a:r>
            <a:endParaRPr lang="es-AR" sz="1600" dirty="0" smtClean="0">
              <a:solidFill>
                <a:srgbClr val="FFFF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AR" sz="1600" dirty="0" smtClean="0">
              <a:solidFill>
                <a:srgbClr val="FFCC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b="1" dirty="0" smtClean="0">
                <a:solidFill>
                  <a:srgbClr val="FFCC00"/>
                </a:solidFill>
                <a:effectLst>
                  <a:outerShdw blurRad="38100" dist="38100" dir="2700000" algn="tl">
                    <a:srgbClr val="000000">
                      <a:alpha val="43137"/>
                    </a:srgbClr>
                  </a:outerShdw>
                </a:effectLst>
              </a:rPr>
              <a:t>Falta de notificación. Consecuencia de la ausencia sin aviso</a:t>
            </a:r>
          </a:p>
          <a:p>
            <a:pPr marL="609600" indent="-609600" eaLnBrk="1" hangingPunct="1">
              <a:lnSpc>
                <a:spcPct val="80000"/>
              </a:lnSpc>
              <a:buFont typeface="Wingdings" pitchFamily="2" charset="2"/>
              <a:buNone/>
              <a:defRPr/>
            </a:pPr>
            <a:endParaRPr lang="es-AR" sz="1600" dirty="0" smtClean="0">
              <a:solidFill>
                <a:srgbClr val="FFCC00"/>
              </a:solidFill>
              <a:effectLst>
                <a:outerShdw blurRad="38100" dist="38100" dir="2700000" algn="tl">
                  <a:srgbClr val="000000">
                    <a:alpha val="43137"/>
                  </a:srgbClr>
                </a:outerShdw>
              </a:effectLst>
            </a:endParaRPr>
          </a:p>
          <a:p>
            <a:pPr marL="609600" indent="-609600" eaLnBrk="1" hangingPunct="1">
              <a:lnSpc>
                <a:spcPct val="80000"/>
              </a:lnSpc>
              <a:buFontTx/>
              <a:buNone/>
              <a:defRPr/>
            </a:pPr>
            <a:r>
              <a:rPr lang="es-AR" sz="1600" dirty="0" smtClean="0">
                <a:effectLst>
                  <a:outerShdw blurRad="38100" dist="38100" dir="2700000" algn="tl">
                    <a:srgbClr val="000000">
                      <a:alpha val="43137"/>
                    </a:srgbClr>
                  </a:outerShdw>
                </a:effectLst>
              </a:rPr>
              <a:t>- Debe reconocerse la licencia si la misma es posteriormente justificada mediante </a:t>
            </a:r>
          </a:p>
          <a:p>
            <a:pPr marL="609600" indent="-609600" eaLnBrk="1" hangingPunct="1">
              <a:lnSpc>
                <a:spcPct val="80000"/>
              </a:lnSpc>
              <a:buFontTx/>
              <a:buNone/>
              <a:defRPr/>
            </a:pPr>
            <a:r>
              <a:rPr lang="es-AR" sz="1600" dirty="0" smtClean="0">
                <a:effectLst>
                  <a:outerShdw blurRad="38100" dist="38100" dir="2700000" algn="tl">
                    <a:srgbClr val="000000">
                      <a:alpha val="43137"/>
                    </a:srgbClr>
                  </a:outerShdw>
                </a:effectLst>
              </a:rPr>
              <a:t>  certificado médico o el control del empleador.</a:t>
            </a:r>
          </a:p>
          <a:p>
            <a:pPr marL="609600" indent="-609600" eaLnBrk="1" hangingPunct="1">
              <a:lnSpc>
                <a:spcPct val="80000"/>
              </a:lnSpc>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 Debe abonarse la remuneración al trabajador, si justificó la enfermedad.</a:t>
            </a:r>
          </a:p>
          <a:p>
            <a:pPr marL="609600" indent="-609600" eaLnBrk="1" hangingPunct="1">
              <a:lnSpc>
                <a:spcPct val="80000"/>
              </a:lnSpc>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 Se sanciona la falta de aviso con una medida disciplinaria acorde a la gravedad del </a:t>
            </a:r>
          </a:p>
          <a:p>
            <a:pPr marL="609600" indent="-609600" eaLnBrk="1" hangingPunct="1">
              <a:lnSpc>
                <a:spcPct val="80000"/>
              </a:lnSpc>
              <a:buFontTx/>
              <a:buNone/>
              <a:defRPr/>
            </a:pPr>
            <a:r>
              <a:rPr lang="es-AR" sz="1600" dirty="0" smtClean="0">
                <a:effectLst>
                  <a:outerShdw blurRad="38100" dist="38100" dir="2700000" algn="tl">
                    <a:srgbClr val="000000">
                      <a:alpha val="43137"/>
                    </a:srgbClr>
                  </a:outerShdw>
                </a:effectLst>
              </a:rPr>
              <a:t>  incumplimiento. </a:t>
            </a:r>
          </a:p>
          <a:p>
            <a:pPr marL="609600" indent="-609600" eaLnBrk="1" hangingPunct="1">
              <a:lnSpc>
                <a:spcPct val="80000"/>
              </a:lnSpc>
              <a:buFontTx/>
              <a:buNone/>
              <a:defRPr/>
            </a:pPr>
            <a:endParaRPr lang="es-AR" sz="1600" dirty="0" smtClean="0">
              <a:effectLst>
                <a:outerShdw blurRad="38100" dist="38100" dir="2700000" algn="tl">
                  <a:srgbClr val="000000">
                    <a:alpha val="43137"/>
                  </a:srgbClr>
                </a:outerShdw>
              </a:effectLst>
            </a:endParaRPr>
          </a:p>
          <a:p>
            <a:pPr marL="609600" indent="-609600" eaLnBrk="1" hangingPunct="1">
              <a:lnSpc>
                <a:spcPct val="80000"/>
              </a:lnSpc>
              <a:buFontTx/>
              <a:buNone/>
              <a:defRPr/>
            </a:pPr>
            <a:r>
              <a:rPr lang="es-AR" sz="1600" dirty="0" smtClean="0">
                <a:effectLst>
                  <a:outerShdw blurRad="38100" dist="38100" dir="2700000" algn="tl">
                    <a:srgbClr val="000000">
                      <a:alpha val="43137"/>
                    </a:srgbClr>
                  </a:outerShdw>
                </a:effectLst>
              </a:rPr>
              <a:t>- Casos de gravedad en que el empleador podría haber previsto su reemplazo: </a:t>
            </a:r>
          </a:p>
          <a:p>
            <a:pPr marL="609600" indent="-609600" eaLnBrk="1" hangingPunct="1">
              <a:lnSpc>
                <a:spcPct val="80000"/>
              </a:lnSpc>
              <a:buFontTx/>
              <a:buNone/>
              <a:defRPr/>
            </a:pPr>
            <a:r>
              <a:rPr lang="es-AR" sz="1600" dirty="0" smtClean="0">
                <a:effectLst>
                  <a:outerShdw blurRad="38100" dist="38100" dir="2700000" algn="tl">
                    <a:srgbClr val="000000">
                      <a:alpha val="43137"/>
                    </a:srgbClr>
                  </a:outerShdw>
                </a:effectLst>
              </a:rPr>
              <a:t>   </a:t>
            </a:r>
            <a:r>
              <a:rPr lang="es-AR" sz="1600" dirty="0" err="1" smtClean="0">
                <a:effectLst>
                  <a:outerShdw blurRad="38100" dist="38100" dir="2700000" algn="tl">
                    <a:srgbClr val="000000">
                      <a:alpha val="43137"/>
                    </a:srgbClr>
                  </a:outerShdw>
                </a:effectLst>
              </a:rPr>
              <a:t>Vigiladores</a:t>
            </a:r>
            <a:r>
              <a:rPr lang="es-AR" sz="1600" dirty="0" smtClean="0">
                <a:effectLst>
                  <a:outerShdw blurRad="38100" dist="38100" dir="2700000" algn="tl">
                    <a:srgbClr val="000000">
                      <a:alpha val="43137"/>
                    </a:srgbClr>
                  </a:outerShdw>
                </a:effectLst>
              </a:rPr>
              <a:t>, choferes de transporte de pasajeros y de carga, ciertas actividades </a:t>
            </a:r>
          </a:p>
          <a:p>
            <a:pPr marL="609600" indent="-609600" eaLnBrk="1" hangingPunct="1">
              <a:lnSpc>
                <a:spcPct val="80000"/>
              </a:lnSpc>
              <a:buFontTx/>
              <a:buNone/>
              <a:defRPr/>
            </a:pPr>
            <a:r>
              <a:rPr lang="es-AR" sz="1600" dirty="0" smtClean="0">
                <a:effectLst>
                  <a:outerShdw blurRad="38100" dist="38100" dir="2700000" algn="tl">
                    <a:srgbClr val="000000">
                      <a:alpha val="43137"/>
                    </a:srgbClr>
                  </a:outerShdw>
                </a:effectLst>
              </a:rPr>
              <a:t>   industriales que exigen afectación permanente de personal, personal médico, etc.</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78361220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381000" y="1066800"/>
            <a:ext cx="8229600" cy="399288"/>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106499" name="Rectangle 3"/>
          <p:cNvSpPr>
            <a:spLocks noGrp="1" noChangeArrowheads="1"/>
          </p:cNvSpPr>
          <p:nvPr>
            <p:ph type="body" idx="1"/>
          </p:nvPr>
        </p:nvSpPr>
        <p:spPr>
          <a:xfrm>
            <a:off x="457200" y="1828800"/>
            <a:ext cx="8229600" cy="4297363"/>
          </a:xfrm>
        </p:spPr>
        <p:txBody>
          <a:bodyPr>
            <a:normAutofit/>
          </a:bodyPr>
          <a:lstStyle/>
          <a:p>
            <a:pPr marL="609600" indent="-609600" eaLnBrk="1" hangingPunct="1">
              <a:lnSpc>
                <a:spcPct val="80000"/>
              </a:lnSpc>
              <a:buFont typeface="Wingdings" pitchFamily="2" charset="2"/>
              <a:buNone/>
              <a:defRPr/>
            </a:pPr>
            <a:r>
              <a:rPr lang="es-AR" sz="1800" b="1" dirty="0" smtClean="0">
                <a:solidFill>
                  <a:srgbClr val="FFFF00"/>
                </a:solidFill>
                <a:effectLst>
                  <a:outerShdw blurRad="38100" dist="38100" dir="2700000" algn="tl">
                    <a:srgbClr val="000000">
                      <a:alpha val="43137"/>
                    </a:srgbClr>
                  </a:outerShdw>
                </a:effectLst>
              </a:rPr>
              <a:t>NOTIFICACIÓN DE LA ENFERMEDAD AL EMPLEADOR</a:t>
            </a:r>
            <a:endParaRPr lang="es-AR" sz="1800" dirty="0" smtClean="0">
              <a:solidFill>
                <a:srgbClr val="FFFF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AR" sz="1800" dirty="0" smtClean="0">
              <a:solidFill>
                <a:srgbClr val="FFFF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800" b="1" dirty="0" smtClean="0">
                <a:solidFill>
                  <a:srgbClr val="FFCC00"/>
                </a:solidFill>
                <a:effectLst>
                  <a:outerShdw blurRad="38100" dist="38100" dir="2700000" algn="tl">
                    <a:srgbClr val="000000">
                      <a:alpha val="43137"/>
                    </a:srgbClr>
                  </a:outerShdw>
                </a:effectLst>
              </a:rPr>
              <a:t>Falta de notificación. Valoración de la sanción</a:t>
            </a:r>
          </a:p>
          <a:p>
            <a:pPr marL="609600" indent="-609600" eaLnBrk="1" hangingPunct="1">
              <a:lnSpc>
                <a:spcPct val="80000"/>
              </a:lnSpc>
              <a:buFont typeface="Wingdings" pitchFamily="2" charset="2"/>
              <a:buNone/>
              <a:defRPr/>
            </a:pPr>
            <a:endParaRPr lang="es-AR" sz="1800" dirty="0" smtClean="0">
              <a:solidFill>
                <a:srgbClr val="FFCC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800" dirty="0" smtClean="0">
                <a:effectLst>
                  <a:outerShdw blurRad="38100" dist="38100" dir="2700000" algn="tl">
                    <a:srgbClr val="000000">
                      <a:alpha val="43137"/>
                    </a:srgbClr>
                  </a:outerShdw>
                </a:effectLst>
              </a:rPr>
              <a:t>- Debe ser contemporánea y proporcional a la falta cometida.</a:t>
            </a:r>
          </a:p>
          <a:p>
            <a:pPr marL="609600" indent="-609600" eaLnBrk="1" hangingPunct="1">
              <a:lnSpc>
                <a:spcPct val="80000"/>
              </a:lnSpc>
              <a:buFont typeface="Wingdings" pitchFamily="2" charset="2"/>
              <a:buNone/>
              <a:defRPr/>
            </a:pPr>
            <a:endParaRPr lang="es-AR" sz="1800" dirty="0" smtClean="0">
              <a:effectLst>
                <a:outerShdw blurRad="38100" dist="38100" dir="2700000" algn="tl">
                  <a:srgbClr val="000000">
                    <a:alpha val="43137"/>
                  </a:srgbClr>
                </a:outerShdw>
              </a:effectLst>
            </a:endParaRPr>
          </a:p>
          <a:p>
            <a:pPr marL="609600" indent="-609600" eaLnBrk="1" hangingPunct="1">
              <a:lnSpc>
                <a:spcPct val="80000"/>
              </a:lnSpc>
              <a:buFontTx/>
              <a:buNone/>
              <a:defRPr/>
            </a:pPr>
            <a:r>
              <a:rPr lang="es-AR" sz="1800" dirty="0" smtClean="0">
                <a:effectLst>
                  <a:outerShdw blurRad="38100" dist="38100" dir="2700000" algn="tl">
                    <a:srgbClr val="000000">
                      <a:alpha val="43137"/>
                    </a:srgbClr>
                  </a:outerShdw>
                </a:effectLst>
              </a:rPr>
              <a:t>- Debe estar evaluarse el daño que le produjo al empleador. Por ejemplo si </a:t>
            </a:r>
          </a:p>
          <a:p>
            <a:pPr marL="609600" indent="-609600" eaLnBrk="1" hangingPunct="1">
              <a:lnSpc>
                <a:spcPct val="80000"/>
              </a:lnSpc>
              <a:buFontTx/>
              <a:buNone/>
              <a:defRPr/>
            </a:pPr>
            <a:r>
              <a:rPr lang="es-AR" sz="1800" dirty="0" smtClean="0">
                <a:effectLst>
                  <a:outerShdw blurRad="38100" dist="38100" dir="2700000" algn="tl">
                    <a:srgbClr val="000000">
                      <a:alpha val="43137"/>
                    </a:srgbClr>
                  </a:outerShdw>
                </a:effectLst>
              </a:rPr>
              <a:t>  afecto a terceros, a clientes o pacientes (caso de </a:t>
            </a:r>
            <a:r>
              <a:rPr lang="es-AR" sz="1800" dirty="0" err="1" smtClean="0">
                <a:effectLst>
                  <a:outerShdw blurRad="38100" dist="38100" dir="2700000" algn="tl">
                    <a:srgbClr val="000000">
                      <a:alpha val="43137"/>
                    </a:srgbClr>
                  </a:outerShdw>
                </a:effectLst>
              </a:rPr>
              <a:t>vigiladores</a:t>
            </a:r>
            <a:r>
              <a:rPr lang="es-AR" sz="1800" dirty="0" smtClean="0">
                <a:effectLst>
                  <a:outerShdw blurRad="38100" dist="38100" dir="2700000" algn="tl">
                    <a:srgbClr val="000000">
                      <a:alpha val="43137"/>
                    </a:srgbClr>
                  </a:outerShdw>
                </a:effectLst>
              </a:rPr>
              <a:t>, choferes de </a:t>
            </a:r>
          </a:p>
          <a:p>
            <a:pPr marL="609600" indent="-609600" eaLnBrk="1" hangingPunct="1">
              <a:lnSpc>
                <a:spcPct val="80000"/>
              </a:lnSpc>
              <a:buFontTx/>
              <a:buNone/>
              <a:defRPr/>
            </a:pPr>
            <a:r>
              <a:rPr lang="es-AR" sz="1800" dirty="0" smtClean="0">
                <a:effectLst>
                  <a:outerShdw blurRad="38100" dist="38100" dir="2700000" algn="tl">
                    <a:srgbClr val="000000">
                      <a:alpha val="43137"/>
                    </a:srgbClr>
                  </a:outerShdw>
                </a:effectLst>
              </a:rPr>
              <a:t>  pasajeros, </a:t>
            </a:r>
            <a:r>
              <a:rPr lang="es-AR" sz="1800" dirty="0" err="1" smtClean="0">
                <a:effectLst>
                  <a:outerShdw blurRad="38100" dist="38100" dir="2700000" algn="tl">
                    <a:srgbClr val="000000">
                      <a:alpha val="43137"/>
                    </a:srgbClr>
                  </a:outerShdw>
                </a:effectLst>
              </a:rPr>
              <a:t>médicos,etc</a:t>
            </a:r>
            <a:r>
              <a:rPr lang="es-AR" sz="1800" dirty="0" smtClean="0">
                <a:effectLst>
                  <a:outerShdw blurRad="38100" dist="38100" dir="2700000" algn="tl">
                    <a:srgbClr val="000000">
                      <a:alpha val="43137"/>
                    </a:srgbClr>
                  </a:outerShdw>
                </a:effectLst>
              </a:rPr>
              <a:t>.)  </a:t>
            </a:r>
          </a:p>
          <a:p>
            <a:pPr marL="609600" indent="-609600" eaLnBrk="1" hangingPunct="1">
              <a:lnSpc>
                <a:spcPct val="80000"/>
              </a:lnSpc>
              <a:buFont typeface="Wingdings" pitchFamily="2" charset="2"/>
              <a:buNone/>
              <a:defRPr/>
            </a:pPr>
            <a:endParaRPr lang="es-AR" sz="1800" dirty="0" smtClean="0">
              <a:effectLst>
                <a:outerShdw blurRad="38100" dist="38100" dir="2700000" algn="tl">
                  <a:srgbClr val="000000">
                    <a:alpha val="43137"/>
                  </a:srgbClr>
                </a:outerShdw>
              </a:effectLst>
            </a:endParaRPr>
          </a:p>
          <a:p>
            <a:pPr marL="609600" indent="-609600" eaLnBrk="1" hangingPunct="1">
              <a:lnSpc>
                <a:spcPct val="80000"/>
              </a:lnSpc>
              <a:buFontTx/>
              <a:buNone/>
              <a:defRPr/>
            </a:pPr>
            <a:r>
              <a:rPr lang="es-AR" sz="1800" dirty="0" smtClean="0">
                <a:effectLst>
                  <a:outerShdw blurRad="38100" dist="38100" dir="2700000" algn="tl">
                    <a:srgbClr val="000000">
                      <a:alpha val="43137"/>
                    </a:srgbClr>
                  </a:outerShdw>
                </a:effectLst>
              </a:rPr>
              <a:t>- No puede privárselo de la remuneración correspondiente a la licencia como </a:t>
            </a:r>
          </a:p>
          <a:p>
            <a:pPr marL="609600" indent="-609600" eaLnBrk="1" hangingPunct="1">
              <a:lnSpc>
                <a:spcPct val="80000"/>
              </a:lnSpc>
              <a:buFontTx/>
              <a:buNone/>
              <a:defRPr/>
            </a:pPr>
            <a:r>
              <a:rPr lang="es-AR" sz="1800" dirty="0" smtClean="0">
                <a:effectLst>
                  <a:outerShdw blurRad="38100" dist="38100" dir="2700000" algn="tl">
                    <a:srgbClr val="000000">
                      <a:alpha val="43137"/>
                    </a:srgbClr>
                  </a:outerShdw>
                </a:effectLst>
              </a:rPr>
              <a:t>  sanción.</a:t>
            </a:r>
          </a:p>
          <a:p>
            <a:pPr marL="609600" indent="-609600" eaLnBrk="1" hangingPunct="1">
              <a:lnSpc>
                <a:spcPct val="80000"/>
              </a:lnSpc>
              <a:buFont typeface="Wingdings" pitchFamily="2" charset="2"/>
              <a:buNone/>
              <a:defRPr/>
            </a:pPr>
            <a:endParaRPr lang="es-AR" sz="1800" dirty="0" smtClean="0">
              <a:effectLst>
                <a:outerShdw blurRad="38100" dist="38100" dir="2700000" algn="tl">
                  <a:srgbClr val="000000">
                    <a:alpha val="43137"/>
                  </a:srgbClr>
                </a:outerShdw>
              </a:effectLst>
            </a:endParaRPr>
          </a:p>
          <a:p>
            <a:pPr marL="609600" indent="-609600" eaLnBrk="1" hangingPunct="1">
              <a:lnSpc>
                <a:spcPct val="80000"/>
              </a:lnSpc>
              <a:buFontTx/>
              <a:buNone/>
              <a:defRPr/>
            </a:pPr>
            <a:r>
              <a:rPr lang="es-AR" sz="1800" dirty="0" smtClean="0">
                <a:effectLst>
                  <a:outerShdw blurRad="38100" dist="38100" dir="2700000" algn="tl">
                    <a:srgbClr val="000000">
                      <a:alpha val="43137"/>
                    </a:srgbClr>
                  </a:outerShdw>
                </a:effectLst>
              </a:rPr>
              <a:t>- El trabajador podrá impugnar la medida en caso de ser arbitraria o </a:t>
            </a:r>
          </a:p>
          <a:p>
            <a:pPr marL="609600" indent="-609600" eaLnBrk="1" hangingPunct="1">
              <a:lnSpc>
                <a:spcPct val="80000"/>
              </a:lnSpc>
              <a:buFontTx/>
              <a:buNone/>
              <a:defRPr/>
            </a:pPr>
            <a:r>
              <a:rPr lang="es-AR" sz="1800" dirty="0" smtClean="0">
                <a:effectLst>
                  <a:outerShdw blurRad="38100" dist="38100" dir="2700000" algn="tl">
                    <a:srgbClr val="000000">
                      <a:alpha val="43137"/>
                    </a:srgbClr>
                  </a:outerShdw>
                </a:effectLst>
              </a:rPr>
              <a:t>  desproporcionada</a:t>
            </a:r>
          </a:p>
          <a:p>
            <a:pPr marL="609600" indent="-609600" eaLnBrk="1" hangingPunct="1">
              <a:lnSpc>
                <a:spcPct val="80000"/>
              </a:lnSpc>
              <a:buFont typeface="Wingdings" pitchFamily="2" charset="2"/>
              <a:buNone/>
              <a:defRPr/>
            </a:pPr>
            <a:endParaRPr lang="es-AR" sz="1800" dirty="0" smtClean="0"/>
          </a:p>
          <a:p>
            <a:pPr marL="609600" indent="-609600" eaLnBrk="1" hangingPunct="1">
              <a:lnSpc>
                <a:spcPct val="80000"/>
              </a:lnSpc>
              <a:buFont typeface="Wingdings" pitchFamily="2" charset="2"/>
              <a:buNone/>
              <a:defRPr/>
            </a:pPr>
            <a:endParaRPr lang="es-AR" sz="1800" dirty="0" smtClean="0"/>
          </a:p>
          <a:p>
            <a:pPr marL="609600" indent="-609600" eaLnBrk="1" hangingPunct="1">
              <a:lnSpc>
                <a:spcPct val="80000"/>
              </a:lnSpc>
              <a:buFont typeface="Wingdings" pitchFamily="2" charset="2"/>
              <a:buNone/>
              <a:defRPr/>
            </a:pPr>
            <a:endParaRPr lang="es-AR" sz="1800" dirty="0" smtClean="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88266161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457200" y="1143000"/>
            <a:ext cx="8229600" cy="533400"/>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107523" name="Rectangle 3"/>
          <p:cNvSpPr>
            <a:spLocks noGrp="1" noChangeArrowheads="1"/>
          </p:cNvSpPr>
          <p:nvPr>
            <p:ph type="body" idx="1"/>
          </p:nvPr>
        </p:nvSpPr>
        <p:spPr>
          <a:xfrm>
            <a:off x="457200" y="2057400"/>
            <a:ext cx="8229600" cy="4068763"/>
          </a:xfrm>
        </p:spPr>
        <p:txBody>
          <a:bodyPr/>
          <a:lstStyle/>
          <a:p>
            <a:pPr marL="609600" indent="-609600" eaLnBrk="1" hangingPunct="1">
              <a:lnSpc>
                <a:spcPct val="80000"/>
              </a:lnSpc>
              <a:buFont typeface="Wingdings" pitchFamily="2" charset="2"/>
              <a:buNone/>
              <a:defRPr/>
            </a:pPr>
            <a:r>
              <a:rPr lang="es-AR" sz="1800" b="1" dirty="0" smtClean="0">
                <a:solidFill>
                  <a:srgbClr val="FFFF00"/>
                </a:solidFill>
                <a:effectLst>
                  <a:outerShdw blurRad="38100" dist="38100" dir="2700000" algn="tl">
                    <a:srgbClr val="000000">
                      <a:alpha val="43137"/>
                    </a:srgbClr>
                  </a:outerShdw>
                </a:effectLst>
              </a:rPr>
              <a:t>CERTIFICADOS MEDICOS</a:t>
            </a:r>
            <a:endParaRPr lang="es-AR" sz="1800" dirty="0" smtClean="0">
              <a:solidFill>
                <a:srgbClr val="FFFF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AR" sz="1800" dirty="0" smtClean="0">
              <a:solidFill>
                <a:srgbClr val="FFFF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b="1" dirty="0" smtClean="0">
                <a:solidFill>
                  <a:srgbClr val="FFCC00"/>
                </a:solidFill>
                <a:effectLst>
                  <a:outerShdw blurRad="38100" dist="38100" dir="2700000" algn="tl">
                    <a:srgbClr val="000000">
                      <a:alpha val="43137"/>
                    </a:srgbClr>
                  </a:outerShdw>
                </a:effectLst>
              </a:rPr>
              <a:t>Contenido mínimo</a:t>
            </a: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La ley de contrato de trabajo no indica especificación alguna sobre el contenido del </a:t>
            </a: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certificado médico.</a:t>
            </a:r>
          </a:p>
          <a:p>
            <a:pPr marL="609600" indent="-609600" eaLnBrk="1" hangingPunct="1">
              <a:lnSpc>
                <a:spcPct val="80000"/>
              </a:lnSpc>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En nuestra opinión, para ser válido dicho certificado debe contener mínimamente la </a:t>
            </a: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siguiente información:</a:t>
            </a: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a)  Debe ser expedido por profesional médico matriculado</a:t>
            </a:r>
          </a:p>
          <a:p>
            <a:pPr marL="609600" indent="-609600" eaLnBrk="1" hangingPunct="1">
              <a:lnSpc>
                <a:spcPct val="80000"/>
              </a:lnSpc>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b) Debe contar con los datos del trabajador, diagnostico de la afección, cantidad de días </a:t>
            </a: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    de reposo, fecha, firma y sello del profesional.</a:t>
            </a:r>
          </a:p>
          <a:p>
            <a:pPr marL="609600" indent="-609600" eaLnBrk="1" hangingPunct="1">
              <a:lnSpc>
                <a:spcPct val="80000"/>
              </a:lnSpc>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El empleador conserva las </a:t>
            </a:r>
            <a:r>
              <a:rPr lang="es-AR" sz="1600" b="1" dirty="0" smtClean="0">
                <a:effectLst>
                  <a:outerShdw blurRad="38100" dist="38100" dir="2700000" algn="tl">
                    <a:srgbClr val="000000">
                      <a:alpha val="43137"/>
                    </a:srgbClr>
                  </a:outerShdw>
                </a:effectLst>
              </a:rPr>
              <a:t>facultades de control </a:t>
            </a:r>
            <a:r>
              <a:rPr lang="es-AR" sz="1600" dirty="0" smtClean="0">
                <a:effectLst>
                  <a:outerShdw blurRad="38100" dist="38100" dir="2700000" algn="tl">
                    <a:srgbClr val="000000">
                      <a:alpha val="43137"/>
                    </a:srgbClr>
                  </a:outerShdw>
                </a:effectLst>
              </a:rPr>
              <a:t>para poder corroborar el contenido del </a:t>
            </a: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certificado médico presentado por el trabajador.</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44179982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457200" y="1143000"/>
            <a:ext cx="8229600" cy="533400"/>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108547" name="Rectangle 3"/>
          <p:cNvSpPr>
            <a:spLocks noGrp="1" noChangeArrowheads="1"/>
          </p:cNvSpPr>
          <p:nvPr>
            <p:ph type="body" idx="1"/>
          </p:nvPr>
        </p:nvSpPr>
        <p:spPr>
          <a:xfrm>
            <a:off x="457200" y="1676400"/>
            <a:ext cx="8229600" cy="4449763"/>
          </a:xfrm>
        </p:spPr>
        <p:txBody>
          <a:bodyPr>
            <a:normAutofit/>
          </a:bodyPr>
          <a:lstStyle/>
          <a:p>
            <a:pPr marL="609600" indent="-609600" eaLnBrk="1" hangingPunct="1">
              <a:lnSpc>
                <a:spcPct val="80000"/>
              </a:lnSpc>
              <a:buFont typeface="Wingdings" pitchFamily="2" charset="2"/>
              <a:buNone/>
              <a:defRPr/>
            </a:pPr>
            <a:r>
              <a:rPr lang="es-AR" sz="1600" b="1" dirty="0" smtClean="0">
                <a:solidFill>
                  <a:srgbClr val="FFFF00"/>
                </a:solidFill>
                <a:effectLst>
                  <a:outerShdw blurRad="38100" dist="38100" dir="2700000" algn="tl">
                    <a:srgbClr val="000000">
                      <a:alpha val="43137"/>
                    </a:srgbClr>
                  </a:outerShdw>
                </a:effectLst>
              </a:rPr>
              <a:t>FACULTADES DE CONTROL DEL EMPLEADOR</a:t>
            </a:r>
          </a:p>
          <a:p>
            <a:pPr marL="609600" indent="-609600" eaLnBrk="1" hangingPunct="1">
              <a:lnSpc>
                <a:spcPct val="80000"/>
              </a:lnSpc>
              <a:buFont typeface="Wingdings" pitchFamily="2" charset="2"/>
              <a:buNone/>
              <a:defRPr/>
            </a:pPr>
            <a:endParaRPr lang="es-AR" sz="1600" b="1" dirty="0" smtClean="0">
              <a:solidFill>
                <a:srgbClr val="FFFF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b="1" dirty="0" smtClean="0">
                <a:solidFill>
                  <a:schemeClr val="hlink"/>
                </a:solidFill>
                <a:effectLst>
                  <a:outerShdw blurRad="38100" dist="38100" dir="2700000" algn="tl">
                    <a:srgbClr val="000000">
                      <a:alpha val="43137"/>
                    </a:srgbClr>
                  </a:outerShdw>
                </a:effectLst>
              </a:rPr>
              <a:t>Art. 210 LCT:</a:t>
            </a:r>
            <a:r>
              <a:rPr lang="es-AR" sz="1600" b="1" dirty="0" smtClean="0">
                <a:effectLst>
                  <a:outerShdw blurRad="38100" dist="38100" dir="2700000" algn="tl">
                    <a:srgbClr val="000000">
                      <a:alpha val="43137"/>
                    </a:srgbClr>
                  </a:outerShdw>
                </a:effectLst>
              </a:rPr>
              <a:t> </a:t>
            </a:r>
            <a:r>
              <a:rPr lang="es-AR" sz="1600" dirty="0" smtClean="0">
                <a:effectLst>
                  <a:outerShdw blurRad="38100" dist="38100" dir="2700000" algn="tl">
                    <a:srgbClr val="000000">
                      <a:alpha val="43137"/>
                    </a:srgbClr>
                  </a:outerShdw>
                </a:effectLst>
              </a:rPr>
              <a:t>“</a:t>
            </a:r>
            <a:r>
              <a:rPr lang="es-AR" sz="1600" i="1" dirty="0" smtClean="0">
                <a:effectLst>
                  <a:outerShdw blurRad="38100" dist="38100" dir="2700000" algn="tl">
                    <a:srgbClr val="000000">
                      <a:alpha val="43137"/>
                    </a:srgbClr>
                  </a:outerShdw>
                </a:effectLst>
              </a:rPr>
              <a:t>El trabajador está obligado a someterse al control que se efectúe por el </a:t>
            </a:r>
          </a:p>
          <a:p>
            <a:pPr marL="609600" indent="-609600" eaLnBrk="1" hangingPunct="1">
              <a:lnSpc>
                <a:spcPct val="80000"/>
              </a:lnSpc>
              <a:buFont typeface="Wingdings" pitchFamily="2" charset="2"/>
              <a:buNone/>
              <a:defRPr/>
            </a:pPr>
            <a:r>
              <a:rPr lang="es-AR" sz="1600" i="1" dirty="0" smtClean="0">
                <a:effectLst>
                  <a:outerShdw blurRad="38100" dist="38100" dir="2700000" algn="tl">
                    <a:srgbClr val="000000">
                      <a:alpha val="43137"/>
                    </a:srgbClr>
                  </a:outerShdw>
                </a:effectLst>
              </a:rPr>
              <a:t>facultativo designado por el empleador.”</a:t>
            </a:r>
            <a:r>
              <a:rPr lang="es-AR" sz="1600" dirty="0" smtClean="0">
                <a:effectLst>
                  <a:outerShdw blurRad="38100" dist="38100" dir="2700000" algn="tl">
                    <a:srgbClr val="000000">
                      <a:alpha val="43137"/>
                    </a:srgbClr>
                  </a:outerShdw>
                </a:effectLst>
              </a:rPr>
              <a:t> </a:t>
            </a: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De esta manera el empleador puede constatar:</a:t>
            </a:r>
          </a:p>
          <a:p>
            <a:pPr marL="609600" indent="-609600" eaLnBrk="1" hangingPunct="1">
              <a:lnSpc>
                <a:spcPct val="80000"/>
              </a:lnSpc>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lnSpc>
                <a:spcPct val="80000"/>
              </a:lnSpc>
              <a:buFontTx/>
              <a:buNone/>
              <a:defRPr/>
            </a:pPr>
            <a:r>
              <a:rPr lang="es-AR" sz="1600" dirty="0" smtClean="0">
                <a:effectLst>
                  <a:outerShdw blurRad="38100" dist="38100" dir="2700000" algn="tl">
                    <a:srgbClr val="000000">
                      <a:alpha val="43137"/>
                    </a:srgbClr>
                  </a:outerShdw>
                </a:effectLst>
              </a:rPr>
              <a:t>- La existencia de la enfermedad</a:t>
            </a:r>
          </a:p>
          <a:p>
            <a:pPr marL="609600" indent="-609600" eaLnBrk="1" hangingPunct="1">
              <a:lnSpc>
                <a:spcPct val="80000"/>
              </a:lnSpc>
              <a:buFontTx/>
              <a:buNone/>
              <a:defRPr/>
            </a:pPr>
            <a:endParaRPr lang="es-AR" sz="1600" dirty="0" smtClean="0">
              <a:effectLst>
                <a:outerShdw blurRad="38100" dist="38100" dir="2700000" algn="tl">
                  <a:srgbClr val="000000">
                    <a:alpha val="43137"/>
                  </a:srgbClr>
                </a:outerShdw>
              </a:effectLst>
            </a:endParaRPr>
          </a:p>
          <a:p>
            <a:pPr marL="609600" indent="-609600" eaLnBrk="1" hangingPunct="1">
              <a:lnSpc>
                <a:spcPct val="80000"/>
              </a:lnSpc>
              <a:buFontTx/>
              <a:buNone/>
              <a:defRPr/>
            </a:pPr>
            <a:r>
              <a:rPr lang="es-AR" sz="1600" dirty="0" smtClean="0">
                <a:effectLst>
                  <a:outerShdw blurRad="38100" dist="38100" dir="2700000" algn="tl">
                    <a:srgbClr val="000000">
                      <a:alpha val="43137"/>
                    </a:srgbClr>
                  </a:outerShdw>
                </a:effectLst>
              </a:rPr>
              <a:t>- En caso de existir si justifica la ausencia, es decir si el trabajador se encuentra</a:t>
            </a:r>
          </a:p>
          <a:p>
            <a:pPr marL="609600" indent="-609600" eaLnBrk="1" hangingPunct="1">
              <a:lnSpc>
                <a:spcPct val="80000"/>
              </a:lnSpc>
              <a:buFontTx/>
              <a:buNone/>
              <a:defRPr/>
            </a:pPr>
            <a:r>
              <a:rPr lang="es-AR" sz="1600" dirty="0" smtClean="0">
                <a:effectLst>
                  <a:outerShdw blurRad="38100" dist="38100" dir="2700000" algn="tl">
                    <a:srgbClr val="000000">
                      <a:alpha val="43137"/>
                    </a:srgbClr>
                  </a:outerShdw>
                </a:effectLst>
              </a:rPr>
              <a:t>   incapacitado para concurrir a trabajar.</a:t>
            </a:r>
          </a:p>
          <a:p>
            <a:pPr marL="609600" indent="-609600" eaLnBrk="1" hangingPunct="1">
              <a:lnSpc>
                <a:spcPct val="80000"/>
              </a:lnSpc>
              <a:buFontTx/>
              <a:buNone/>
              <a:defRPr/>
            </a:pPr>
            <a:endParaRPr lang="es-AR" sz="1600" dirty="0" smtClean="0">
              <a:effectLst>
                <a:outerShdw blurRad="38100" dist="38100" dir="2700000" algn="tl">
                  <a:srgbClr val="000000">
                    <a:alpha val="43137"/>
                  </a:srgbClr>
                </a:outerShdw>
              </a:effectLst>
            </a:endParaRPr>
          </a:p>
          <a:p>
            <a:pPr marL="609600" indent="-609600" eaLnBrk="1" hangingPunct="1">
              <a:lnSpc>
                <a:spcPct val="80000"/>
              </a:lnSpc>
              <a:buFontTx/>
              <a:buNone/>
              <a:defRPr/>
            </a:pPr>
            <a:r>
              <a:rPr lang="es-AR" sz="1600" dirty="0" smtClean="0">
                <a:effectLst>
                  <a:outerShdw blurRad="38100" dist="38100" dir="2700000" algn="tl">
                    <a:srgbClr val="000000">
                      <a:alpha val="43137"/>
                    </a:srgbClr>
                  </a:outerShdw>
                </a:effectLst>
              </a:rPr>
              <a:t>- Si el plazo de reposo otorgado por el médico del trabajador es correcto</a:t>
            </a:r>
          </a:p>
          <a:p>
            <a:pPr marL="609600" indent="-609600" eaLnBrk="1" hangingPunct="1">
              <a:lnSpc>
                <a:spcPct val="80000"/>
              </a:lnSpc>
              <a:buFontTx/>
              <a:buChar char="-"/>
              <a:defRPr/>
            </a:pPr>
            <a:endParaRPr lang="es-AR"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El empleador cuenta con las </a:t>
            </a:r>
            <a:r>
              <a:rPr lang="es-AR" sz="1600" dirty="0" err="1" smtClean="0">
                <a:effectLst>
                  <a:outerShdw blurRad="38100" dist="38100" dir="2700000" algn="tl">
                    <a:srgbClr val="000000">
                      <a:alpha val="43137"/>
                    </a:srgbClr>
                  </a:outerShdw>
                </a:effectLst>
              </a:rPr>
              <a:t>siquientes</a:t>
            </a:r>
            <a:r>
              <a:rPr lang="es-AR" sz="1600" dirty="0" smtClean="0">
                <a:effectLst>
                  <a:outerShdw blurRad="38100" dist="38100" dir="2700000" algn="tl">
                    <a:srgbClr val="000000">
                      <a:alpha val="43137"/>
                    </a:srgbClr>
                  </a:outerShdw>
                </a:effectLst>
              </a:rPr>
              <a:t> posibilidades para ejercer las facultades de </a:t>
            </a: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control conferidas por el art. 210 LCT:</a:t>
            </a:r>
          </a:p>
          <a:p>
            <a:pPr marL="609600" indent="-609600" eaLnBrk="1" hangingPunct="1">
              <a:lnSpc>
                <a:spcPct val="80000"/>
              </a:lnSpc>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 Envío del médico laboral al domicilio del trabajador.</a:t>
            </a: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 Citar al trabajador a concurrir al servicio médico laboral contratado por la empresa.</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86572846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457200" y="914400"/>
            <a:ext cx="8229600" cy="475488"/>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109571" name="Rectangle 3"/>
          <p:cNvSpPr>
            <a:spLocks noGrp="1" noChangeArrowheads="1"/>
          </p:cNvSpPr>
          <p:nvPr>
            <p:ph type="body" idx="1"/>
          </p:nvPr>
        </p:nvSpPr>
        <p:spPr>
          <a:xfrm>
            <a:off x="457200" y="1600200"/>
            <a:ext cx="8229600" cy="4525963"/>
          </a:xfrm>
        </p:spPr>
        <p:txBody>
          <a:bodyPr>
            <a:normAutofit/>
          </a:bodyPr>
          <a:lstStyle/>
          <a:p>
            <a:pPr marL="609600" indent="-609600" eaLnBrk="1" hangingPunct="1">
              <a:lnSpc>
                <a:spcPct val="80000"/>
              </a:lnSpc>
              <a:buFont typeface="Wingdings" pitchFamily="2" charset="2"/>
              <a:buNone/>
              <a:defRPr/>
            </a:pPr>
            <a:r>
              <a:rPr lang="es-AR" sz="1800" b="1" dirty="0" smtClean="0">
                <a:solidFill>
                  <a:srgbClr val="FFFF00"/>
                </a:solidFill>
                <a:effectLst>
                  <a:outerShdw blurRad="38100" dist="38100" dir="2700000" algn="tl">
                    <a:srgbClr val="000000">
                      <a:alpha val="43137"/>
                    </a:srgbClr>
                  </a:outerShdw>
                </a:effectLst>
              </a:rPr>
              <a:t>FACULTADES DE CONTROL DEL EMPLEADOR</a:t>
            </a:r>
          </a:p>
          <a:p>
            <a:pPr marL="609600" indent="-609600" eaLnBrk="1" hangingPunct="1">
              <a:lnSpc>
                <a:spcPct val="80000"/>
              </a:lnSpc>
              <a:buFont typeface="Wingdings" pitchFamily="2" charset="2"/>
              <a:buNone/>
              <a:defRPr/>
            </a:pPr>
            <a:endParaRPr lang="es-AR" sz="1800" b="1" dirty="0" smtClean="0">
              <a:solidFill>
                <a:srgbClr val="FFFF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b="1" dirty="0" smtClean="0">
                <a:effectLst>
                  <a:outerShdw blurRad="38100" dist="38100" dir="2700000" algn="tl">
                    <a:srgbClr val="000000">
                      <a:alpha val="43137"/>
                    </a:srgbClr>
                  </a:outerShdw>
                </a:effectLst>
              </a:rPr>
              <a:t> </a:t>
            </a:r>
            <a:r>
              <a:rPr lang="es-AR" sz="1600" b="1" dirty="0" smtClean="0">
                <a:solidFill>
                  <a:srgbClr val="FFCC00"/>
                </a:solidFill>
                <a:effectLst>
                  <a:outerShdw blurRad="38100" dist="38100" dir="2700000" algn="tl">
                    <a:srgbClr val="000000">
                      <a:alpha val="43137"/>
                    </a:srgbClr>
                  </a:outerShdw>
                </a:effectLst>
              </a:rPr>
              <a:t>Controversia entre certificados médicos</a:t>
            </a:r>
            <a:endParaRPr lang="es-AR" sz="1600" dirty="0" smtClean="0">
              <a:solidFill>
                <a:srgbClr val="FFCC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AR" sz="1600" dirty="0" smtClean="0">
              <a:solidFill>
                <a:srgbClr val="FFCC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 La ley de contrato de trabajo no previó una solución al caso. </a:t>
            </a:r>
          </a:p>
          <a:p>
            <a:pPr marL="609600" indent="-609600" eaLnBrk="1" hangingPunct="1">
              <a:lnSpc>
                <a:spcPct val="80000"/>
              </a:lnSpc>
              <a:buFontTx/>
              <a:buNone/>
              <a:defRPr/>
            </a:pPr>
            <a:endParaRPr lang="es-AR" sz="1600" dirty="0" smtClean="0">
              <a:effectLst>
                <a:outerShdw blurRad="38100" dist="38100" dir="2700000" algn="tl">
                  <a:srgbClr val="000000">
                    <a:alpha val="43137"/>
                  </a:srgbClr>
                </a:outerShdw>
              </a:effectLst>
            </a:endParaRPr>
          </a:p>
          <a:p>
            <a:pPr marL="609600" indent="-609600" eaLnBrk="1" hangingPunct="1">
              <a:lnSpc>
                <a:spcPct val="80000"/>
              </a:lnSpc>
              <a:buFontTx/>
              <a:buNone/>
              <a:defRPr/>
            </a:pPr>
            <a:r>
              <a:rPr lang="es-AR" sz="1600" dirty="0" smtClean="0">
                <a:effectLst>
                  <a:outerShdw blurRad="38100" dist="38100" dir="2700000" algn="tl">
                    <a:srgbClr val="000000">
                      <a:alpha val="43137"/>
                    </a:srgbClr>
                  </a:outerShdw>
                </a:effectLst>
              </a:rPr>
              <a:t>- En caso de controversia la jurisprudencia ha dicho que el empleador, por ser quien esta </a:t>
            </a:r>
          </a:p>
          <a:p>
            <a:pPr marL="609600" indent="-609600" eaLnBrk="1" hangingPunct="1">
              <a:lnSpc>
                <a:spcPct val="80000"/>
              </a:lnSpc>
              <a:buFontTx/>
              <a:buNone/>
              <a:defRPr/>
            </a:pPr>
            <a:r>
              <a:rPr lang="es-AR" sz="1600" dirty="0" smtClean="0">
                <a:effectLst>
                  <a:outerShdw blurRad="38100" dist="38100" dir="2700000" algn="tl">
                    <a:srgbClr val="000000">
                      <a:alpha val="43137"/>
                    </a:srgbClr>
                  </a:outerShdw>
                </a:effectLst>
              </a:rPr>
              <a:t>   en mejores condiciones de hacerlo, solicite una tercera opinión para dirimir la cuestión.</a:t>
            </a:r>
          </a:p>
          <a:p>
            <a:pPr marL="609600" indent="-609600" eaLnBrk="1" hangingPunct="1">
              <a:lnSpc>
                <a:spcPct val="80000"/>
              </a:lnSpc>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i="1" dirty="0" smtClean="0">
                <a:effectLst>
                  <a:outerShdw blurRad="38100" dist="38100" dir="2700000" algn="tl">
                    <a:srgbClr val="000000">
                      <a:alpha val="43137"/>
                    </a:srgbClr>
                  </a:outerShdw>
                </a:effectLst>
              </a:rPr>
              <a:t>“...Frente a este tipo de discrepancias entre dos criterios médicos, y ante la </a:t>
            </a:r>
          </a:p>
          <a:p>
            <a:pPr marL="609600" indent="-609600" eaLnBrk="1" hangingPunct="1">
              <a:lnSpc>
                <a:spcPct val="80000"/>
              </a:lnSpc>
              <a:buFont typeface="Wingdings" pitchFamily="2" charset="2"/>
              <a:buNone/>
              <a:defRPr/>
            </a:pPr>
            <a:r>
              <a:rPr lang="es-ES" sz="1600" i="1" dirty="0" smtClean="0">
                <a:effectLst>
                  <a:outerShdw blurRad="38100" dist="38100" dir="2700000" algn="tl">
                    <a:srgbClr val="000000">
                      <a:alpha val="43137"/>
                    </a:srgbClr>
                  </a:outerShdw>
                </a:effectLst>
              </a:rPr>
              <a:t>ausencia de organismos oficiales en los que se pudiera dirimir la cuestión, es </a:t>
            </a:r>
          </a:p>
          <a:p>
            <a:pPr marL="609600" indent="-609600" eaLnBrk="1" hangingPunct="1">
              <a:lnSpc>
                <a:spcPct val="80000"/>
              </a:lnSpc>
              <a:buFont typeface="Wingdings" pitchFamily="2" charset="2"/>
              <a:buNone/>
              <a:defRPr/>
            </a:pPr>
            <a:r>
              <a:rPr lang="es-ES" sz="1600" i="1" dirty="0" smtClean="0">
                <a:effectLst>
                  <a:outerShdw blurRad="38100" dist="38100" dir="2700000" algn="tl">
                    <a:srgbClr val="000000">
                      <a:alpha val="43137"/>
                    </a:srgbClr>
                  </a:outerShdw>
                </a:effectLst>
              </a:rPr>
              <a:t>el empleador quien debe arbitrar este problema, por encontrarse en mejores </a:t>
            </a:r>
          </a:p>
          <a:p>
            <a:pPr marL="609600" indent="-609600" eaLnBrk="1" hangingPunct="1">
              <a:lnSpc>
                <a:spcPct val="80000"/>
              </a:lnSpc>
              <a:buFont typeface="Wingdings" pitchFamily="2" charset="2"/>
              <a:buNone/>
              <a:defRPr/>
            </a:pPr>
            <a:r>
              <a:rPr lang="es-ES" sz="1600" i="1" dirty="0" smtClean="0">
                <a:effectLst>
                  <a:outerShdw blurRad="38100" dist="38100" dir="2700000" algn="tl">
                    <a:srgbClr val="000000">
                      <a:alpha val="43137"/>
                    </a:srgbClr>
                  </a:outerShdw>
                </a:effectLst>
              </a:rPr>
              <a:t>condiciones fácticas para encontrar una prudente solución, con el fin de </a:t>
            </a:r>
          </a:p>
          <a:p>
            <a:pPr marL="609600" indent="-609600" eaLnBrk="1" hangingPunct="1">
              <a:lnSpc>
                <a:spcPct val="80000"/>
              </a:lnSpc>
              <a:buFont typeface="Wingdings" pitchFamily="2" charset="2"/>
              <a:buNone/>
              <a:defRPr/>
            </a:pPr>
            <a:r>
              <a:rPr lang="es-ES" sz="1600" i="1" dirty="0" smtClean="0">
                <a:effectLst>
                  <a:outerShdw blurRad="38100" dist="38100" dir="2700000" algn="tl">
                    <a:srgbClr val="000000">
                      <a:alpha val="43137"/>
                    </a:srgbClr>
                  </a:outerShdw>
                </a:effectLst>
              </a:rPr>
              <a:t>determinar la real situación de su empleado, designando, por ejemplo, una </a:t>
            </a:r>
          </a:p>
          <a:p>
            <a:pPr marL="609600" indent="-609600" eaLnBrk="1" hangingPunct="1">
              <a:lnSpc>
                <a:spcPct val="80000"/>
              </a:lnSpc>
              <a:buFont typeface="Wingdings" pitchFamily="2" charset="2"/>
              <a:buNone/>
              <a:defRPr/>
            </a:pPr>
            <a:r>
              <a:rPr lang="es-ES" sz="1600" i="1" dirty="0" smtClean="0">
                <a:effectLst>
                  <a:outerShdw blurRad="38100" dist="38100" dir="2700000" algn="tl">
                    <a:srgbClr val="000000">
                      <a:alpha val="43137"/>
                    </a:srgbClr>
                  </a:outerShdw>
                </a:effectLst>
              </a:rPr>
              <a:t>junta médica con participación de ambas partes, o requiriendo la opinión de </a:t>
            </a:r>
          </a:p>
          <a:p>
            <a:pPr marL="609600" indent="-609600" eaLnBrk="1" hangingPunct="1">
              <a:lnSpc>
                <a:spcPct val="80000"/>
              </a:lnSpc>
              <a:buFont typeface="Wingdings" pitchFamily="2" charset="2"/>
              <a:buNone/>
              <a:defRPr/>
            </a:pPr>
            <a:r>
              <a:rPr lang="es-ES" sz="1600" i="1" dirty="0" smtClean="0">
                <a:effectLst>
                  <a:outerShdw blurRad="38100" dist="38100" dir="2700000" algn="tl">
                    <a:srgbClr val="000000">
                      <a:alpha val="43137"/>
                    </a:srgbClr>
                  </a:outerShdw>
                </a:effectLst>
              </a:rPr>
              <a:t>profesionales de algún organismo público, entre otras medidas...”</a:t>
            </a:r>
          </a:p>
          <a:p>
            <a:pPr marL="609600" indent="-609600" eaLnBrk="1" hangingPunct="1">
              <a:lnSpc>
                <a:spcPct val="80000"/>
              </a:lnSpc>
              <a:buFont typeface="Wingdings" pitchFamily="2" charset="2"/>
              <a:buNone/>
              <a:defRPr/>
            </a:pPr>
            <a:r>
              <a:rPr lang="es-ES" sz="1600" i="1" dirty="0" smtClean="0">
                <a:effectLst>
                  <a:outerShdw blurRad="38100" dist="38100" dir="2700000" algn="tl">
                    <a:srgbClr val="000000">
                      <a:alpha val="43137"/>
                    </a:srgbClr>
                  </a:outerShdw>
                </a:effectLst>
              </a:rPr>
              <a:t>Barbé José María  c/ </a:t>
            </a:r>
            <a:r>
              <a:rPr lang="es-ES" sz="1600" i="1" dirty="0" err="1" smtClean="0">
                <a:effectLst>
                  <a:outerShdw blurRad="38100" dist="38100" dir="2700000" algn="tl">
                    <a:srgbClr val="000000">
                      <a:alpha val="43137"/>
                    </a:srgbClr>
                  </a:outerShdw>
                </a:effectLst>
              </a:rPr>
              <a:t>Metrovías</a:t>
            </a:r>
            <a:r>
              <a:rPr lang="es-ES" sz="1600" i="1" dirty="0" smtClean="0">
                <a:effectLst>
                  <a:outerShdw blurRad="38100" dist="38100" dir="2700000" algn="tl">
                    <a:srgbClr val="000000">
                      <a:alpha val="43137"/>
                    </a:srgbClr>
                  </a:outerShdw>
                </a:effectLst>
              </a:rPr>
              <a:t> S.A. </a:t>
            </a:r>
            <a:r>
              <a:rPr lang="es-ES" sz="1600" i="1" dirty="0" err="1" smtClean="0">
                <a:effectLst>
                  <a:outerShdw blurRad="38100" dist="38100" dir="2700000" algn="tl">
                    <a:srgbClr val="000000">
                      <a:alpha val="43137"/>
                    </a:srgbClr>
                  </a:outerShdw>
                </a:effectLst>
              </a:rPr>
              <a:t>CNTrab</a:t>
            </a:r>
            <a:r>
              <a:rPr lang="es-ES" sz="1600" i="1" dirty="0" smtClean="0">
                <a:effectLst>
                  <a:outerShdw blurRad="38100" dist="38100" dir="2700000" algn="tl">
                    <a:srgbClr val="000000">
                      <a:alpha val="43137"/>
                    </a:srgbClr>
                  </a:outerShdw>
                </a:effectLst>
              </a:rPr>
              <a:t>. sala VII 17/09/03</a:t>
            </a:r>
            <a:r>
              <a:rPr lang="en-US" sz="1600" dirty="0" smtClean="0">
                <a:effectLst>
                  <a:outerShdw blurRad="38100" dist="38100" dir="2700000" algn="tl">
                    <a:srgbClr val="000000">
                      <a:alpha val="43137"/>
                    </a:srgbClr>
                  </a:outerShdw>
                </a:effectLst>
              </a:rPr>
              <a:t> </a:t>
            </a:r>
            <a:endParaRPr lang="es-AR" sz="1600" dirty="0" smtClean="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69138146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457200" y="704088"/>
            <a:ext cx="8229600" cy="515112"/>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110595" name="Rectangle 3"/>
          <p:cNvSpPr>
            <a:spLocks noGrp="1" noChangeArrowheads="1"/>
          </p:cNvSpPr>
          <p:nvPr>
            <p:ph type="body" idx="1"/>
          </p:nvPr>
        </p:nvSpPr>
        <p:spPr>
          <a:xfrm>
            <a:off x="457200" y="1524000"/>
            <a:ext cx="8229600" cy="4602163"/>
          </a:xfrm>
        </p:spPr>
        <p:txBody>
          <a:bodyPr/>
          <a:lstStyle/>
          <a:p>
            <a:pPr marL="609600" indent="-609600" eaLnBrk="1" hangingPunct="1">
              <a:buFont typeface="Wingdings" pitchFamily="2" charset="2"/>
              <a:buNone/>
              <a:defRPr/>
            </a:pPr>
            <a:r>
              <a:rPr lang="es-AR" sz="1800" b="1" dirty="0" smtClean="0">
                <a:solidFill>
                  <a:srgbClr val="FFFF00"/>
                </a:solidFill>
                <a:effectLst>
                  <a:outerShdw blurRad="38100" dist="38100" dir="2700000" algn="tl">
                    <a:srgbClr val="000000">
                      <a:alpha val="43137"/>
                    </a:srgbClr>
                  </a:outerShdw>
                </a:effectLst>
              </a:rPr>
              <a:t>FACULTADES DE CONTROL DEL EMPLEADOR</a:t>
            </a:r>
          </a:p>
          <a:p>
            <a:pPr marL="609600" indent="-609600" eaLnBrk="1" hangingPunct="1">
              <a:buFont typeface="Wingdings" pitchFamily="2" charset="2"/>
              <a:buNone/>
              <a:defRPr/>
            </a:pPr>
            <a:endParaRPr lang="es-AR" sz="1800" b="1" dirty="0" smtClean="0">
              <a:solidFill>
                <a:srgbClr val="FFFF00"/>
              </a:solidFill>
              <a:effectLst>
                <a:outerShdw blurRad="38100" dist="38100" dir="2700000" algn="tl">
                  <a:srgbClr val="000000">
                    <a:alpha val="43137"/>
                  </a:srgbClr>
                </a:outerShdw>
              </a:effectLst>
            </a:endParaRPr>
          </a:p>
          <a:p>
            <a:pPr marL="609600" indent="-609600" eaLnBrk="1" hangingPunct="1">
              <a:buFont typeface="Wingdings" pitchFamily="2" charset="2"/>
              <a:buNone/>
              <a:defRPr/>
            </a:pPr>
            <a:r>
              <a:rPr lang="es-AR" sz="1600" b="1" dirty="0" smtClean="0">
                <a:effectLst>
                  <a:outerShdw blurRad="38100" dist="38100" dir="2700000" algn="tl">
                    <a:srgbClr val="000000">
                      <a:alpha val="43137"/>
                    </a:srgbClr>
                  </a:outerShdw>
                </a:effectLst>
              </a:rPr>
              <a:t> </a:t>
            </a:r>
            <a:r>
              <a:rPr lang="es-AR" sz="1600" b="1" dirty="0" smtClean="0">
                <a:solidFill>
                  <a:srgbClr val="FFCC00"/>
                </a:solidFill>
                <a:effectLst>
                  <a:outerShdw blurRad="38100" dist="38100" dir="2700000" algn="tl">
                    <a:srgbClr val="000000">
                      <a:alpha val="43137"/>
                    </a:srgbClr>
                  </a:outerShdw>
                </a:effectLst>
              </a:rPr>
              <a:t>Controversia entre certificados médicos</a:t>
            </a:r>
            <a:endParaRPr lang="es-AR" sz="1600" dirty="0" smtClean="0">
              <a:solidFill>
                <a:srgbClr val="FFCC00"/>
              </a:solidFill>
              <a:effectLst>
                <a:outerShdw blurRad="38100" dist="38100" dir="2700000" algn="tl">
                  <a:srgbClr val="000000">
                    <a:alpha val="43137"/>
                  </a:srgbClr>
                </a:outerShdw>
              </a:effectLst>
            </a:endParaRPr>
          </a:p>
          <a:p>
            <a:pPr marL="609600" indent="-609600" eaLnBrk="1" hangingPunct="1">
              <a:buFont typeface="Wingdings" pitchFamily="2" charset="2"/>
              <a:buNone/>
              <a:defRPr/>
            </a:pPr>
            <a:endParaRPr lang="es-AR" sz="1600" dirty="0" smtClean="0">
              <a:solidFill>
                <a:srgbClr val="FFCC00"/>
              </a:solidFill>
              <a:effectLst>
                <a:outerShdw blurRad="38100" dist="38100" dir="2700000" algn="tl">
                  <a:srgbClr val="000000">
                    <a:alpha val="43137"/>
                  </a:srgbClr>
                </a:outerShdw>
              </a:effectLst>
            </a:endParaRPr>
          </a:p>
          <a:p>
            <a:pPr marL="609600" indent="-609600" eaLnBrk="1" hangingPunct="1">
              <a:buFont typeface="Wingdings" pitchFamily="2" charset="2"/>
              <a:buNone/>
              <a:defRPr/>
            </a:pPr>
            <a:r>
              <a:rPr lang="es-AR" sz="1600" dirty="0" smtClean="0">
                <a:effectLst>
                  <a:outerShdw blurRad="38100" dist="38100" dir="2700000" algn="tl">
                    <a:srgbClr val="000000">
                      <a:alpha val="43137"/>
                    </a:srgbClr>
                  </a:outerShdw>
                </a:effectLst>
              </a:rPr>
              <a:t>Las controversias pueden darse en distintos sentidos:</a:t>
            </a:r>
          </a:p>
          <a:p>
            <a:pPr marL="609600" indent="-609600" eaLnBrk="1" hangingPunct="1">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buFont typeface="Wingdings" pitchFamily="2" charset="2"/>
              <a:buNone/>
              <a:defRPr/>
            </a:pPr>
            <a:r>
              <a:rPr lang="es-AR" sz="1600" dirty="0" smtClean="0">
                <a:effectLst>
                  <a:outerShdw blurRad="38100" dist="38100" dir="2700000" algn="tl">
                    <a:srgbClr val="000000">
                      <a:alpha val="43137"/>
                    </a:srgbClr>
                  </a:outerShdw>
                </a:effectLst>
              </a:rPr>
              <a:t>a) Que el trabajador cuente con el alta del medico del empleador y no cuente     </a:t>
            </a:r>
          </a:p>
          <a:p>
            <a:pPr marL="609600" indent="-609600" eaLnBrk="1" hangingPunct="1">
              <a:buFont typeface="Wingdings" pitchFamily="2" charset="2"/>
              <a:buNone/>
              <a:defRPr/>
            </a:pPr>
            <a:r>
              <a:rPr lang="es-AR" sz="1600" dirty="0" smtClean="0">
                <a:effectLst>
                  <a:outerShdw blurRad="38100" dist="38100" dir="2700000" algn="tl">
                    <a:srgbClr val="000000">
                      <a:alpha val="43137"/>
                    </a:srgbClr>
                  </a:outerShdw>
                </a:effectLst>
              </a:rPr>
              <a:t>    con el alta de su propio médico.</a:t>
            </a:r>
          </a:p>
          <a:p>
            <a:pPr marL="609600" indent="-609600" eaLnBrk="1" hangingPunct="1">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buFont typeface="Wingdings" pitchFamily="2" charset="2"/>
              <a:buNone/>
              <a:defRPr/>
            </a:pPr>
            <a:r>
              <a:rPr lang="es-AR" sz="1600" dirty="0" smtClean="0">
                <a:effectLst>
                  <a:outerShdw blurRad="38100" dist="38100" dir="2700000" algn="tl">
                    <a:srgbClr val="000000">
                      <a:alpha val="43137"/>
                    </a:srgbClr>
                  </a:outerShdw>
                </a:effectLst>
              </a:rPr>
              <a:t>b) Que el trabajador cuente con el alta de su propio médico y no cuente con el </a:t>
            </a:r>
          </a:p>
          <a:p>
            <a:pPr marL="609600" indent="-609600" eaLnBrk="1" hangingPunct="1">
              <a:buFont typeface="Wingdings" pitchFamily="2" charset="2"/>
              <a:buNone/>
              <a:defRPr/>
            </a:pPr>
            <a:r>
              <a:rPr lang="es-AR" sz="1600" dirty="0" smtClean="0">
                <a:effectLst>
                  <a:outerShdw blurRad="38100" dist="38100" dir="2700000" algn="tl">
                    <a:srgbClr val="000000">
                      <a:alpha val="43137"/>
                    </a:srgbClr>
                  </a:outerShdw>
                </a:effectLst>
              </a:rPr>
              <a:t>    alta del médico del empleador.</a:t>
            </a:r>
          </a:p>
          <a:p>
            <a:pPr marL="609600" indent="-609600" eaLnBrk="1" hangingPunct="1">
              <a:buFont typeface="Wingdings" pitchFamily="2" charset="2"/>
              <a:buNone/>
              <a:defRPr/>
            </a:pPr>
            <a:r>
              <a:rPr lang="es-AR" sz="1600" dirty="0" smtClean="0">
                <a:effectLst>
                  <a:outerShdw blurRad="38100" dist="38100" dir="2700000" algn="tl">
                    <a:srgbClr val="000000">
                      <a:alpha val="43137"/>
                    </a:srgbClr>
                  </a:outerShdw>
                </a:effectLst>
              </a:rPr>
              <a:t>    En este caso puede existir un interés oculto de reintegrarse ante la </a:t>
            </a:r>
          </a:p>
          <a:p>
            <a:pPr marL="609600" indent="-609600" eaLnBrk="1" hangingPunct="1">
              <a:buFont typeface="Wingdings" pitchFamily="2" charset="2"/>
              <a:buNone/>
              <a:defRPr/>
            </a:pPr>
            <a:r>
              <a:rPr lang="es-AR" sz="1600" dirty="0" smtClean="0">
                <a:effectLst>
                  <a:outerShdw blurRad="38100" dist="38100" dir="2700000" algn="tl">
                    <a:srgbClr val="000000">
                      <a:alpha val="43137"/>
                    </a:srgbClr>
                  </a:outerShdw>
                </a:effectLst>
              </a:rPr>
              <a:t>    inminencia del inicio del período de conservación del puesto de trabajo.</a:t>
            </a:r>
          </a:p>
          <a:p>
            <a:pPr marL="609600" indent="-609600" eaLnBrk="1" hangingPunct="1">
              <a:buFont typeface="Wingdings" pitchFamily="2" charset="2"/>
              <a:buNone/>
              <a:defRPr/>
            </a:pPr>
            <a:endParaRPr lang="es-AR" sz="1600" dirty="0" smtClean="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85108698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111619" name="Rectangle 3"/>
          <p:cNvSpPr>
            <a:spLocks noGrp="1" noChangeArrowheads="1"/>
          </p:cNvSpPr>
          <p:nvPr>
            <p:ph type="body" idx="1"/>
          </p:nvPr>
        </p:nvSpPr>
        <p:spPr>
          <a:xfrm>
            <a:off x="457200" y="2057400"/>
            <a:ext cx="8229600" cy="4068763"/>
          </a:xfrm>
        </p:spPr>
        <p:txBody>
          <a:bodyPr/>
          <a:lstStyle/>
          <a:p>
            <a:pPr marL="609600" indent="-609600" eaLnBrk="1" hangingPunct="1">
              <a:buFont typeface="Wingdings" pitchFamily="2" charset="2"/>
              <a:buNone/>
              <a:defRPr/>
            </a:pPr>
            <a:r>
              <a:rPr lang="es-AR" sz="1800" b="1" dirty="0" smtClean="0">
                <a:solidFill>
                  <a:srgbClr val="FFFF00"/>
                </a:solidFill>
                <a:effectLst>
                  <a:outerShdw blurRad="38100" dist="38100" dir="2700000" algn="tl">
                    <a:srgbClr val="000000">
                      <a:alpha val="43137"/>
                    </a:srgbClr>
                  </a:outerShdw>
                </a:effectLst>
              </a:rPr>
              <a:t>FALTA DE CERTIFICADO MEDICO O INSUFICIENCIA</a:t>
            </a:r>
          </a:p>
          <a:p>
            <a:pPr marL="609600" indent="-609600" eaLnBrk="1" hangingPunct="1">
              <a:buFontTx/>
              <a:buNone/>
              <a:defRPr/>
            </a:pPr>
            <a:endParaRPr lang="es-AR" sz="1800" dirty="0" smtClean="0">
              <a:effectLst>
                <a:outerShdw blurRad="38100" dist="38100" dir="2700000" algn="tl">
                  <a:srgbClr val="000000">
                    <a:alpha val="43137"/>
                  </a:srgbClr>
                </a:outerShdw>
              </a:effectLst>
            </a:endParaRPr>
          </a:p>
          <a:p>
            <a:pPr marL="609600" indent="-609600" eaLnBrk="1" hangingPunct="1">
              <a:buFontTx/>
              <a:buNone/>
              <a:defRPr/>
            </a:pPr>
            <a:r>
              <a:rPr lang="es-AR" sz="1600" dirty="0" smtClean="0">
                <a:effectLst>
                  <a:outerShdw blurRad="38100" dist="38100" dir="2700000" algn="tl">
                    <a:srgbClr val="000000">
                      <a:alpha val="43137"/>
                    </a:srgbClr>
                  </a:outerShdw>
                </a:effectLst>
              </a:rPr>
              <a:t>- No resultan suficientes para dar por válida la ausencia por enfermedad las </a:t>
            </a:r>
          </a:p>
          <a:p>
            <a:pPr marL="609600" indent="-609600" eaLnBrk="1" hangingPunct="1">
              <a:buFontTx/>
              <a:buNone/>
              <a:defRPr/>
            </a:pPr>
            <a:r>
              <a:rPr lang="es-AR" sz="1600" dirty="0" smtClean="0">
                <a:effectLst>
                  <a:outerShdw blurRad="38100" dist="38100" dir="2700000" algn="tl">
                    <a:srgbClr val="000000">
                      <a:alpha val="43137"/>
                    </a:srgbClr>
                  </a:outerShdw>
                </a:effectLst>
              </a:rPr>
              <a:t>  leyenda que meramente dicen que el trabajador “fue atendido” o que </a:t>
            </a:r>
          </a:p>
          <a:p>
            <a:pPr marL="609600" indent="-609600" eaLnBrk="1" hangingPunct="1">
              <a:buFontTx/>
              <a:buNone/>
              <a:defRPr/>
            </a:pPr>
            <a:r>
              <a:rPr lang="es-AR" sz="1600" dirty="0" smtClean="0">
                <a:effectLst>
                  <a:outerShdw blurRad="38100" dist="38100" dir="2700000" algn="tl">
                    <a:srgbClr val="000000">
                      <a:alpha val="43137"/>
                    </a:srgbClr>
                  </a:outerShdw>
                </a:effectLst>
              </a:rPr>
              <a:t>  “presentaba” determinada patología si no se aclara la cantidad de días de </a:t>
            </a:r>
          </a:p>
          <a:p>
            <a:pPr marL="609600" indent="-609600" eaLnBrk="1" hangingPunct="1">
              <a:buFontTx/>
              <a:buNone/>
              <a:defRPr/>
            </a:pPr>
            <a:r>
              <a:rPr lang="es-AR" sz="1600" dirty="0" smtClean="0">
                <a:effectLst>
                  <a:outerShdw blurRad="38100" dist="38100" dir="2700000" algn="tl">
                    <a:srgbClr val="000000">
                      <a:alpha val="43137"/>
                    </a:srgbClr>
                  </a:outerShdw>
                </a:effectLst>
              </a:rPr>
              <a:t>   reposo correspondientes, ya que no se acredita la incapacidad </a:t>
            </a:r>
            <a:r>
              <a:rPr lang="es-AR" sz="1600" dirty="0" err="1" smtClean="0">
                <a:effectLst>
                  <a:outerShdw blurRad="38100" dist="38100" dir="2700000" algn="tl">
                    <a:srgbClr val="000000">
                      <a:alpha val="43137"/>
                    </a:srgbClr>
                  </a:outerShdw>
                </a:effectLst>
              </a:rPr>
              <a:t>laborativa</a:t>
            </a:r>
            <a:r>
              <a:rPr lang="es-AR" sz="1600" dirty="0" smtClean="0">
                <a:effectLst>
                  <a:outerShdw blurRad="38100" dist="38100" dir="2700000" algn="tl">
                    <a:srgbClr val="000000">
                      <a:alpha val="43137"/>
                    </a:srgbClr>
                  </a:outerShdw>
                </a:effectLst>
              </a:rPr>
              <a:t> del </a:t>
            </a:r>
          </a:p>
          <a:p>
            <a:pPr marL="609600" indent="-609600" eaLnBrk="1" hangingPunct="1">
              <a:buFontTx/>
              <a:buNone/>
              <a:defRPr/>
            </a:pPr>
            <a:r>
              <a:rPr lang="es-AR" sz="1600" dirty="0" smtClean="0">
                <a:effectLst>
                  <a:outerShdw blurRad="38100" dist="38100" dir="2700000" algn="tl">
                    <a:srgbClr val="000000">
                      <a:alpha val="43137"/>
                    </a:srgbClr>
                  </a:outerShdw>
                </a:effectLst>
              </a:rPr>
              <a:t>   trabajador.</a:t>
            </a:r>
          </a:p>
          <a:p>
            <a:pPr marL="609600" indent="-609600" eaLnBrk="1" hangingPunct="1">
              <a:buFontTx/>
              <a:buNone/>
              <a:defRPr/>
            </a:pPr>
            <a:endParaRPr lang="es-AR" sz="1600" dirty="0" smtClean="0">
              <a:effectLst>
                <a:outerShdw blurRad="38100" dist="38100" dir="2700000" algn="tl">
                  <a:srgbClr val="000000">
                    <a:alpha val="43137"/>
                  </a:srgbClr>
                </a:outerShdw>
              </a:effectLst>
            </a:endParaRPr>
          </a:p>
          <a:p>
            <a:pPr marL="609600" indent="-609600" eaLnBrk="1" hangingPunct="1">
              <a:buFontTx/>
              <a:buNone/>
              <a:defRPr/>
            </a:pPr>
            <a:r>
              <a:rPr lang="es-AR" sz="1600" dirty="0" smtClean="0">
                <a:effectLst>
                  <a:outerShdw blurRad="38100" dist="38100" dir="2700000" algn="tl">
                    <a:srgbClr val="000000">
                      <a:alpha val="43137"/>
                    </a:srgbClr>
                  </a:outerShdw>
                </a:effectLst>
              </a:rPr>
              <a:t>- En caso de falta o insuficiencia del certificado, si el trabajador dio aviso </a:t>
            </a:r>
          </a:p>
          <a:p>
            <a:pPr marL="609600" indent="-609600" eaLnBrk="1" hangingPunct="1">
              <a:buFontTx/>
              <a:buNone/>
              <a:defRPr/>
            </a:pPr>
            <a:r>
              <a:rPr lang="es-AR" sz="1600" dirty="0" smtClean="0">
                <a:effectLst>
                  <a:outerShdw blurRad="38100" dist="38100" dir="2700000" algn="tl">
                    <a:srgbClr val="000000">
                      <a:alpha val="43137"/>
                    </a:srgbClr>
                  </a:outerShdw>
                </a:effectLst>
              </a:rPr>
              <a:t>  previo, estará exento de las sanciones, pero perderá el derecho a la </a:t>
            </a:r>
          </a:p>
          <a:p>
            <a:pPr marL="609600" indent="-609600" eaLnBrk="1" hangingPunct="1">
              <a:buFontTx/>
              <a:buNone/>
              <a:defRPr/>
            </a:pPr>
            <a:r>
              <a:rPr lang="es-AR" sz="1600" dirty="0" smtClean="0">
                <a:effectLst>
                  <a:outerShdw blurRad="38100" dist="38100" dir="2700000" algn="tl">
                    <a:srgbClr val="000000">
                      <a:alpha val="43137"/>
                    </a:srgbClr>
                  </a:outerShdw>
                </a:effectLst>
              </a:rPr>
              <a:t>  remuneración de aquellos días de ausencia injustificada.</a:t>
            </a:r>
          </a:p>
          <a:p>
            <a:pPr marL="609600" indent="-609600" eaLnBrk="1" hangingPunct="1">
              <a:buFont typeface="Wingdings" pitchFamily="2" charset="2"/>
              <a:buNone/>
              <a:defRPr/>
            </a:pPr>
            <a:endParaRPr lang="es-AR" sz="1600" dirty="0" smtClean="0"/>
          </a:p>
          <a:p>
            <a:pPr marL="609600" indent="-609600" eaLnBrk="1" hangingPunct="1">
              <a:buFont typeface="Wingdings" pitchFamily="2" charset="2"/>
              <a:buNone/>
              <a:defRPr/>
            </a:pPr>
            <a:endParaRPr lang="es-AR" sz="2800" dirty="0" smtClean="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421885539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457200" y="1295400"/>
            <a:ext cx="8229600" cy="551688"/>
          </a:xfrm>
        </p:spPr>
        <p:txBody>
          <a:bodyPr/>
          <a:lstStyle/>
          <a:p>
            <a:pPr algn="r" eaLnBrk="1" hangingPunct="1">
              <a:defRPr/>
            </a:pPr>
            <a:r>
              <a:rPr lang="es-AR" sz="1800" b="1" dirty="0" smtClean="0">
                <a:solidFill>
                  <a:srgbClr val="00CCFF"/>
                </a:solidFill>
              </a:rPr>
              <a:t>ENFERMEDADES INCULPABLES LCT U</a:t>
            </a:r>
            <a:endParaRPr lang="en-US" sz="1800" b="1" dirty="0" smtClean="0">
              <a:solidFill>
                <a:srgbClr val="00CCFF"/>
              </a:solidFill>
            </a:endParaRPr>
          </a:p>
        </p:txBody>
      </p:sp>
      <p:sp>
        <p:nvSpPr>
          <p:cNvPr id="112643" name="Rectangle 3"/>
          <p:cNvSpPr>
            <a:spLocks noGrp="1" noChangeArrowheads="1"/>
          </p:cNvSpPr>
          <p:nvPr>
            <p:ph type="body" idx="1"/>
          </p:nvPr>
        </p:nvSpPr>
        <p:spPr>
          <a:xfrm>
            <a:off x="457200" y="2438400"/>
            <a:ext cx="8229600" cy="3687763"/>
          </a:xfrm>
        </p:spPr>
        <p:txBody>
          <a:bodyPr/>
          <a:lstStyle/>
          <a:p>
            <a:pPr marL="609600" indent="-609600" eaLnBrk="1" hangingPunct="1">
              <a:buFont typeface="Wingdings" pitchFamily="2" charset="2"/>
              <a:buNone/>
              <a:defRPr/>
            </a:pPr>
            <a:r>
              <a:rPr lang="es-AR" sz="1800" b="1" dirty="0" smtClean="0">
                <a:solidFill>
                  <a:srgbClr val="FFFF00"/>
                </a:solidFill>
                <a:effectLst>
                  <a:outerShdw blurRad="38100" dist="38100" dir="2700000" algn="tl">
                    <a:srgbClr val="000000">
                      <a:alpha val="43137"/>
                    </a:srgbClr>
                  </a:outerShdw>
                </a:effectLst>
              </a:rPr>
              <a:t>ENTREGA EXTEMPORANEA DEL CERTIFICADO</a:t>
            </a:r>
          </a:p>
          <a:p>
            <a:pPr marL="609600" indent="-609600" eaLnBrk="1" hangingPunct="1">
              <a:buFont typeface="Wingdings" pitchFamily="2" charset="2"/>
              <a:buNone/>
              <a:defRPr/>
            </a:pPr>
            <a:endParaRPr lang="es-ES" sz="1600" dirty="0" smtClean="0">
              <a:effectLst>
                <a:outerShdw blurRad="38100" dist="38100" dir="2700000" algn="tl">
                  <a:srgbClr val="000000">
                    <a:alpha val="43137"/>
                  </a:srgbClr>
                </a:outerShdw>
              </a:effectLst>
            </a:endParaRPr>
          </a:p>
          <a:p>
            <a:pPr marL="609600" indent="-609600" eaLnBrk="1" hangingPunct="1">
              <a:buFont typeface="Wingdings" pitchFamily="2" charset="2"/>
              <a:buNone/>
              <a:defRPr/>
            </a:pPr>
            <a:r>
              <a:rPr lang="es-ES" sz="1600" dirty="0" smtClean="0">
                <a:effectLst>
                  <a:outerShdw blurRad="38100" dist="38100" dir="2700000" algn="tl">
                    <a:srgbClr val="000000">
                      <a:alpha val="43137"/>
                    </a:srgbClr>
                  </a:outerShdw>
                </a:effectLst>
              </a:rPr>
              <a:t>El certificado médico entregado en forma extemporánea, (por el propio trabajador o por </a:t>
            </a:r>
          </a:p>
          <a:p>
            <a:pPr marL="609600" indent="-609600" eaLnBrk="1" hangingPunct="1">
              <a:buFont typeface="Wingdings" pitchFamily="2" charset="2"/>
              <a:buNone/>
              <a:defRPr/>
            </a:pPr>
            <a:r>
              <a:rPr lang="es-ES" sz="1600" dirty="0" smtClean="0">
                <a:effectLst>
                  <a:outerShdw blurRad="38100" dist="38100" dir="2700000" algn="tl">
                    <a:srgbClr val="000000">
                      <a:alpha val="43137"/>
                    </a:srgbClr>
                  </a:outerShdw>
                </a:effectLst>
              </a:rPr>
              <a:t>un tercero) si esta firmado por profesional matriculado y diagnostica la dolencia que </a:t>
            </a:r>
          </a:p>
          <a:p>
            <a:pPr marL="609600" indent="-609600" eaLnBrk="1" hangingPunct="1">
              <a:buFont typeface="Wingdings" pitchFamily="2" charset="2"/>
              <a:buNone/>
              <a:defRPr/>
            </a:pPr>
            <a:r>
              <a:rPr lang="es-ES" sz="1600" dirty="0" smtClean="0">
                <a:effectLst>
                  <a:outerShdw blurRad="38100" dist="38100" dir="2700000" algn="tl">
                    <a:srgbClr val="000000">
                      <a:alpha val="43137"/>
                    </a:srgbClr>
                  </a:outerShdw>
                </a:effectLst>
              </a:rPr>
              <a:t>afecta al trabajador, indicando la cantidad de días de reposo prescriptos, es válido </a:t>
            </a:r>
          </a:p>
          <a:p>
            <a:pPr marL="609600" indent="-609600" eaLnBrk="1" hangingPunct="1">
              <a:buFont typeface="Wingdings" pitchFamily="2" charset="2"/>
              <a:buNone/>
              <a:defRPr/>
            </a:pPr>
            <a:r>
              <a:rPr lang="es-ES" sz="1600" dirty="0" smtClean="0">
                <a:effectLst>
                  <a:outerShdw blurRad="38100" dist="38100" dir="2700000" algn="tl">
                    <a:srgbClr val="000000">
                      <a:alpha val="43137"/>
                    </a:srgbClr>
                  </a:outerShdw>
                </a:effectLst>
              </a:rPr>
              <a:t>como justificativo dentro del lo previsto por el articulo 208 LCT para que el trabajador </a:t>
            </a:r>
          </a:p>
          <a:p>
            <a:pPr marL="609600" indent="-609600" eaLnBrk="1" hangingPunct="1">
              <a:buFont typeface="Wingdings" pitchFamily="2" charset="2"/>
              <a:buNone/>
              <a:defRPr/>
            </a:pPr>
            <a:r>
              <a:rPr lang="es-ES" sz="1600" dirty="0" smtClean="0">
                <a:effectLst>
                  <a:outerShdw blurRad="38100" dist="38100" dir="2700000" algn="tl">
                    <a:srgbClr val="000000">
                      <a:alpha val="43137"/>
                    </a:srgbClr>
                  </a:outerShdw>
                </a:effectLst>
              </a:rPr>
              <a:t>conserve derecho a las remuneraciones correspondientes a los plazos certificados por el </a:t>
            </a:r>
          </a:p>
          <a:p>
            <a:pPr marL="609600" indent="-609600" eaLnBrk="1" hangingPunct="1">
              <a:buFont typeface="Wingdings" pitchFamily="2" charset="2"/>
              <a:buNone/>
              <a:defRPr/>
            </a:pPr>
            <a:r>
              <a:rPr lang="es-ES" sz="1600" dirty="0" smtClean="0">
                <a:effectLst>
                  <a:outerShdw blurRad="38100" dist="38100" dir="2700000" algn="tl">
                    <a:srgbClr val="000000">
                      <a:alpha val="43137"/>
                    </a:srgbClr>
                  </a:outerShdw>
                </a:effectLst>
              </a:rPr>
              <a:t>médico.</a:t>
            </a:r>
            <a:endParaRPr lang="es-AR" sz="1600" dirty="0" smtClean="0">
              <a:effectLst>
                <a:outerShdw blurRad="38100" dist="38100" dir="2700000" algn="tl">
                  <a:srgbClr val="000000">
                    <a:alpha val="43137"/>
                  </a:srgbClr>
                </a:outerShdw>
              </a:effectLst>
            </a:endParaRPr>
          </a:p>
          <a:p>
            <a:pPr marL="609600" indent="-609600" eaLnBrk="1" hangingPunct="1">
              <a:buFontTx/>
              <a:buNone/>
              <a:defRPr/>
            </a:pPr>
            <a:r>
              <a:rPr lang="es-AR" sz="1600" dirty="0" smtClean="0">
                <a:effectLst>
                  <a:outerShdw blurRad="38100" dist="38100" dir="2700000" algn="tl">
                    <a:srgbClr val="000000">
                      <a:alpha val="43137"/>
                    </a:srgbClr>
                  </a:outerShdw>
                </a:effectLst>
              </a:rPr>
              <a:t> </a:t>
            </a:r>
          </a:p>
          <a:p>
            <a:pPr marL="609600" indent="-609600" eaLnBrk="1" hangingPunct="1">
              <a:buFont typeface="Wingdings" pitchFamily="2" charset="2"/>
              <a:buNone/>
              <a:defRPr/>
            </a:pPr>
            <a:endParaRPr lang="es-AR" sz="1600" dirty="0" smtClean="0"/>
          </a:p>
          <a:p>
            <a:pPr marL="609600" indent="-609600" eaLnBrk="1" hangingPunct="1">
              <a:buFont typeface="Wingdings" pitchFamily="2" charset="2"/>
              <a:buNone/>
              <a:defRPr/>
            </a:pPr>
            <a:endParaRPr lang="es-AR" sz="1600" dirty="0" smtClean="0"/>
          </a:p>
          <a:p>
            <a:pPr marL="609600" indent="-609600" eaLnBrk="1" hangingPunct="1">
              <a:buFont typeface="Wingdings" pitchFamily="2" charset="2"/>
              <a:buNone/>
              <a:defRPr/>
            </a:pPr>
            <a:endParaRPr lang="es-AR" sz="1600" dirty="0" smtClean="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80982994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457200" y="1219200"/>
            <a:ext cx="8229600" cy="381000"/>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113667" name="Rectangle 3"/>
          <p:cNvSpPr>
            <a:spLocks noGrp="1" noChangeArrowheads="1"/>
          </p:cNvSpPr>
          <p:nvPr>
            <p:ph type="body" idx="1"/>
          </p:nvPr>
        </p:nvSpPr>
        <p:spPr>
          <a:xfrm>
            <a:off x="381000" y="1676400"/>
            <a:ext cx="8229600" cy="4953000"/>
          </a:xfrm>
        </p:spPr>
        <p:txBody>
          <a:bodyPr>
            <a:normAutofit/>
          </a:bodyPr>
          <a:lstStyle/>
          <a:p>
            <a:pPr marL="609600" indent="-609600" eaLnBrk="1" hangingPunct="1">
              <a:lnSpc>
                <a:spcPct val="80000"/>
              </a:lnSpc>
              <a:buFont typeface="Wingdings" pitchFamily="2" charset="2"/>
              <a:buNone/>
              <a:defRPr/>
            </a:pPr>
            <a:r>
              <a:rPr lang="es-AR" sz="1600" b="1" dirty="0" smtClean="0">
                <a:solidFill>
                  <a:srgbClr val="FFFF00"/>
                </a:solidFill>
                <a:effectLst>
                  <a:outerShdw blurRad="38100" dist="38100" dir="2700000" algn="tl">
                    <a:srgbClr val="000000">
                      <a:alpha val="43137"/>
                    </a:srgbClr>
                  </a:outerShdw>
                </a:effectLst>
              </a:rPr>
              <a:t>REMUNERACIÓN DURANTE LA LICENCIA POR ENFERMEDAD. TRATAMIENTO</a:t>
            </a:r>
          </a:p>
          <a:p>
            <a:pPr marL="609600" indent="-609600" eaLnBrk="1" hangingPunct="1">
              <a:lnSpc>
                <a:spcPct val="80000"/>
              </a:lnSpc>
              <a:buFont typeface="Wingdings" pitchFamily="2" charset="2"/>
              <a:buNone/>
              <a:defRPr/>
            </a:pPr>
            <a:endParaRPr lang="es-ES" sz="1400" b="1"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De acuerdo con lo establecido por el art. 208 LCT:</a:t>
            </a:r>
          </a:p>
          <a:p>
            <a:pPr marL="609600" indent="-609600" eaLnBrk="1" hangingPunct="1">
              <a:lnSpc>
                <a:spcPct val="80000"/>
              </a:lnSpc>
              <a:buFontTx/>
              <a:buNone/>
              <a:defRPr/>
            </a:pPr>
            <a:endParaRPr lang="es-AR" sz="1400" b="1" dirty="0" smtClean="0">
              <a:effectLst>
                <a:outerShdw blurRad="38100" dist="38100" dir="2700000" algn="tl">
                  <a:srgbClr val="000000">
                    <a:alpha val="43137"/>
                  </a:srgbClr>
                </a:outerShdw>
              </a:effectLst>
            </a:endParaRPr>
          </a:p>
          <a:p>
            <a:pPr marL="609600" indent="-609600" eaLnBrk="1" hangingPunct="1">
              <a:lnSpc>
                <a:spcPct val="80000"/>
              </a:lnSpc>
              <a:buFontTx/>
              <a:buNone/>
              <a:defRPr/>
            </a:pPr>
            <a:r>
              <a:rPr lang="es-AR" sz="1400" b="1" u="sng" dirty="0" smtClean="0">
                <a:solidFill>
                  <a:schemeClr val="hlink"/>
                </a:solidFill>
                <a:effectLst>
                  <a:outerShdw blurRad="38100" dist="38100" dir="2700000" algn="tl">
                    <a:srgbClr val="000000">
                      <a:alpha val="43137"/>
                    </a:srgbClr>
                  </a:outerShdw>
                </a:effectLst>
              </a:rPr>
              <a:t>Remuneración</a:t>
            </a:r>
          </a:p>
          <a:p>
            <a:pPr marL="609600" indent="-609600" eaLnBrk="1" hangingPunct="1">
              <a:lnSpc>
                <a:spcPct val="80000"/>
              </a:lnSpc>
              <a:buFontTx/>
              <a:buNone/>
              <a:defRPr/>
            </a:pPr>
            <a:r>
              <a:rPr lang="es-AR" sz="1400" dirty="0" smtClean="0">
                <a:effectLst>
                  <a:outerShdw blurRad="38100" dist="38100" dir="2700000" algn="tl">
                    <a:srgbClr val="000000">
                      <a:alpha val="43137"/>
                    </a:srgbClr>
                  </a:outerShdw>
                </a:effectLst>
              </a:rPr>
              <a:t>“La remuneración que en estos casos corresponda abonar al trabajador se liquidará </a:t>
            </a:r>
          </a:p>
          <a:p>
            <a:pPr marL="609600" indent="-609600" eaLnBrk="1" hangingPunct="1">
              <a:lnSpc>
                <a:spcPct val="80000"/>
              </a:lnSpc>
              <a:buFontTx/>
              <a:buNone/>
              <a:defRPr/>
            </a:pPr>
            <a:r>
              <a:rPr lang="es-AR" sz="1400" dirty="0" smtClean="0">
                <a:effectLst>
                  <a:outerShdw blurRad="38100" dist="38100" dir="2700000" algn="tl">
                    <a:srgbClr val="000000">
                      <a:alpha val="43137"/>
                    </a:srgbClr>
                  </a:outerShdw>
                </a:effectLst>
              </a:rPr>
              <a:t>conforme a la que perciba en el momento de la interrupción de los servicios, con mas los </a:t>
            </a:r>
          </a:p>
          <a:p>
            <a:pPr marL="609600" indent="-609600" eaLnBrk="1" hangingPunct="1">
              <a:lnSpc>
                <a:spcPct val="80000"/>
              </a:lnSpc>
              <a:buFontTx/>
              <a:buNone/>
              <a:defRPr/>
            </a:pPr>
            <a:r>
              <a:rPr lang="es-AR" sz="1400" dirty="0" smtClean="0">
                <a:effectLst>
                  <a:outerShdw blurRad="38100" dist="38100" dir="2700000" algn="tl">
                    <a:srgbClr val="000000">
                      <a:alpha val="43137"/>
                    </a:srgbClr>
                  </a:outerShdw>
                </a:effectLst>
              </a:rPr>
              <a:t>aumentos que durante el período de interrupción fueren acordados a los de su misma </a:t>
            </a:r>
          </a:p>
          <a:p>
            <a:pPr marL="609600" indent="-609600" eaLnBrk="1" hangingPunct="1">
              <a:lnSpc>
                <a:spcPct val="80000"/>
              </a:lnSpc>
              <a:buFontTx/>
              <a:buNone/>
              <a:defRPr/>
            </a:pPr>
            <a:r>
              <a:rPr lang="es-AR" sz="1400" dirty="0" smtClean="0">
                <a:effectLst>
                  <a:outerShdw blurRad="38100" dist="38100" dir="2700000" algn="tl">
                    <a:srgbClr val="000000">
                      <a:alpha val="43137"/>
                    </a:srgbClr>
                  </a:outerShdw>
                </a:effectLst>
              </a:rPr>
              <a:t>categoría por aplicación de una norma legal, convención colectiva de trabajo o decisión </a:t>
            </a:r>
          </a:p>
          <a:p>
            <a:pPr marL="609600" indent="-609600" eaLnBrk="1" hangingPunct="1">
              <a:lnSpc>
                <a:spcPct val="80000"/>
              </a:lnSpc>
              <a:buFontTx/>
              <a:buNone/>
              <a:defRPr/>
            </a:pPr>
            <a:r>
              <a:rPr lang="es-AR" sz="1400" dirty="0" smtClean="0">
                <a:effectLst>
                  <a:outerShdw blurRad="38100" dist="38100" dir="2700000" algn="tl">
                    <a:srgbClr val="000000">
                      <a:alpha val="43137"/>
                    </a:srgbClr>
                  </a:outerShdw>
                </a:effectLst>
              </a:rPr>
              <a:t>del empleador.”</a:t>
            </a:r>
            <a:endParaRPr lang="en-US" sz="14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AR" sz="14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 Deberá tomarse la remuneración mensual que le hubiera correspondido en caso de </a:t>
            </a:r>
          </a:p>
          <a:p>
            <a:pPr marL="609600" indent="-609600"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  haber trabajado</a:t>
            </a:r>
          </a:p>
          <a:p>
            <a:pPr marL="609600" indent="-609600"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 En caso de que la licencia no abarque mes completo, se deberá calcular el valor diario </a:t>
            </a:r>
          </a:p>
          <a:p>
            <a:pPr marL="609600" indent="-609600"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   y multiplicarlo por la cantidad de días de licencia.</a:t>
            </a:r>
          </a:p>
          <a:p>
            <a:pPr marL="609600" indent="-609600"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 Deberán considerarse los incrementos sobrevinientes.</a:t>
            </a:r>
          </a:p>
          <a:p>
            <a:pPr marL="609600" indent="-609600"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 No deberá percibir menos que lo que le hubiera correspondido en caso de haber </a:t>
            </a:r>
          </a:p>
          <a:p>
            <a:pPr marL="609600" indent="-609600"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   trabajado.</a:t>
            </a:r>
          </a:p>
          <a:p>
            <a:pPr marL="609600" indent="-609600"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 </a:t>
            </a:r>
            <a:r>
              <a:rPr lang="es-AR" sz="1400" dirty="0" err="1" smtClean="0">
                <a:effectLst>
                  <a:outerShdw blurRad="38100" dist="38100" dir="2700000" algn="tl">
                    <a:srgbClr val="000000">
                      <a:alpha val="43137"/>
                    </a:srgbClr>
                  </a:outerShdw>
                </a:effectLst>
              </a:rPr>
              <a:t>Jornalizados</a:t>
            </a:r>
            <a:r>
              <a:rPr lang="es-AR" sz="1400" dirty="0" smtClean="0">
                <a:effectLst>
                  <a:outerShdw blurRad="38100" dist="38100" dir="2700000" algn="tl">
                    <a:srgbClr val="000000">
                      <a:alpha val="43137"/>
                    </a:srgbClr>
                  </a:outerShdw>
                </a:effectLst>
              </a:rPr>
              <a:t>: deberán abonarse únicamente aquellos días en que efectivamente le hubiera  </a:t>
            </a:r>
          </a:p>
          <a:p>
            <a:pPr marL="609600" indent="-609600"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   correspondido realizar tareas. La licencia se goza en días corridos, pero se abonan solo aquellos</a:t>
            </a:r>
          </a:p>
          <a:p>
            <a:pPr marL="609600" indent="-609600"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  días que hubieran originado remuneración en caso de no haber existido la enfermedad.</a:t>
            </a:r>
          </a:p>
          <a:p>
            <a:pPr marL="609600" indent="-609600" eaLnBrk="1" hangingPunct="1">
              <a:lnSpc>
                <a:spcPct val="80000"/>
              </a:lnSpc>
              <a:buFont typeface="Wingdings" pitchFamily="2" charset="2"/>
              <a:buNone/>
              <a:defRPr/>
            </a:pPr>
            <a:r>
              <a:rPr lang="es-AR" sz="1400" dirty="0" smtClean="0"/>
              <a:t> </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564594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lstStyle/>
          <a:p>
            <a:r>
              <a:rPr lang="en-US" sz="3200" smtClean="0"/>
              <a:t>ACUERDO CCT 130/1975. ABRIL 2016</a:t>
            </a:r>
            <a:endParaRPr lang="en-US" sz="3200" b="1"/>
          </a:p>
        </p:txBody>
      </p:sp>
      <p:sp>
        <p:nvSpPr>
          <p:cNvPr id="91139" name="Rectangle 3"/>
          <p:cNvSpPr>
            <a:spLocks noGrp="1" noChangeArrowheads="1"/>
          </p:cNvSpPr>
          <p:nvPr>
            <p:ph type="subTitle" idx="1"/>
          </p:nvPr>
        </p:nvSpPr>
        <p:spPr>
          <a:xfrm>
            <a:off x="685800" y="1371600"/>
            <a:ext cx="7772400" cy="5129678"/>
          </a:xfrm>
        </p:spPr>
        <p:txBody>
          <a:bodyPr>
            <a:normAutofit lnSpcReduction="10000"/>
          </a:bodyPr>
          <a:lstStyle/>
          <a:p>
            <a:pPr algn="l">
              <a:lnSpc>
                <a:spcPct val="90000"/>
              </a:lnSpc>
            </a:pPr>
            <a:r>
              <a:rPr lang="es-AR" sz="1800" b="1">
                <a:solidFill>
                  <a:srgbClr val="FFFF00"/>
                </a:solidFill>
                <a:effectLst>
                  <a:outerShdw blurRad="38100" dist="38100" dir="2700000" algn="tl">
                    <a:srgbClr val="000000">
                      <a:alpha val="43137"/>
                    </a:srgbClr>
                  </a:outerShdw>
                </a:effectLst>
              </a:rPr>
              <a:t>EMPLEADOS  DE COMERCIO – ACUERDO ABRIL 2016 - </a:t>
            </a:r>
            <a:r>
              <a:rPr lang="es-AR" sz="1800" b="1">
                <a:solidFill>
                  <a:srgbClr val="00FF00"/>
                </a:solidFill>
                <a:effectLst>
                  <a:outerShdw blurRad="38100" dist="38100" dir="2700000" algn="tl">
                    <a:srgbClr val="000000">
                      <a:alpha val="43137"/>
                    </a:srgbClr>
                  </a:outerShdw>
                </a:effectLst>
              </a:rPr>
              <a:t>R (ST) 62/2016</a:t>
            </a:r>
          </a:p>
          <a:p>
            <a:pPr algn="l"/>
            <a:r>
              <a:rPr lang="es-AR" sz="1800" b="1">
                <a:solidFill>
                  <a:srgbClr val="00FFCC"/>
                </a:solidFill>
                <a:effectLst>
                  <a:outerShdw blurRad="38100" dist="38100" dir="2700000" algn="tl">
                    <a:srgbClr val="000000">
                      <a:alpha val="43137"/>
                    </a:srgbClr>
                  </a:outerShdw>
                </a:effectLst>
              </a:rPr>
              <a:t>GRATIFICACION EXTRAORDINARIA</a:t>
            </a:r>
          </a:p>
          <a:p>
            <a:pPr algn="l"/>
            <a:r>
              <a:rPr lang="es-AR" sz="2000" smtClean="0">
                <a:effectLst>
                  <a:outerShdw blurRad="38100" dist="38100" dir="2700000" algn="tl">
                    <a:srgbClr val="000000">
                      <a:alpha val="43137"/>
                    </a:srgbClr>
                  </a:outerShdw>
                </a:effectLst>
              </a:rPr>
              <a:t>Segundo</a:t>
            </a:r>
            <a:r>
              <a:rPr lang="es-AR" sz="2000">
                <a:effectLst>
                  <a:outerShdw blurRad="38100" dist="38100" dir="2700000" algn="tl">
                    <a:srgbClr val="000000">
                      <a:alpha val="43137"/>
                    </a:srgbClr>
                  </a:outerShdw>
                </a:effectLst>
              </a:rPr>
              <a:t>:</a:t>
            </a:r>
          </a:p>
          <a:p>
            <a:pPr algn="l"/>
            <a:r>
              <a:rPr lang="es-AR" sz="2000" smtClean="0">
                <a:effectLst>
                  <a:outerShdw blurRad="38100" dist="38100" dir="2700000" algn="tl">
                    <a:srgbClr val="000000">
                      <a:alpha val="43137"/>
                    </a:srgbClr>
                  </a:outerShdw>
                </a:effectLst>
              </a:rPr>
              <a:t>...</a:t>
            </a:r>
          </a:p>
          <a:p>
            <a:pPr algn="l"/>
            <a:r>
              <a:rPr lang="es-AR" sz="2000" smtClean="0">
                <a:effectLst>
                  <a:outerShdw blurRad="38100" dist="38100" dir="2700000" algn="tl">
                    <a:srgbClr val="000000">
                      <a:alpha val="43137"/>
                    </a:srgbClr>
                  </a:outerShdw>
                </a:effectLst>
              </a:rPr>
              <a:t>Dicha gratificación se liquidará bajo la </a:t>
            </a:r>
            <a:r>
              <a:rPr lang="es-AR" sz="2000" b="1" smtClean="0">
                <a:solidFill>
                  <a:srgbClr val="FFC000"/>
                </a:solidFill>
                <a:effectLst>
                  <a:outerShdw blurRad="38100" dist="38100" dir="2700000" algn="tl">
                    <a:srgbClr val="000000">
                      <a:alpha val="43137"/>
                    </a:srgbClr>
                  </a:outerShdw>
                </a:effectLst>
              </a:rPr>
              <a:t>denominación “Gratificación Extraordinaria Acuerdo 2016”, o similar</a:t>
            </a:r>
            <a:r>
              <a:rPr lang="es-AR" sz="2000" smtClean="0">
                <a:effectLst>
                  <a:outerShdw blurRad="38100" dist="38100" dir="2700000" algn="tl">
                    <a:srgbClr val="000000">
                      <a:alpha val="43137"/>
                    </a:srgbClr>
                  </a:outerShdw>
                </a:effectLst>
              </a:rPr>
              <a:t>, y se abonará en </a:t>
            </a:r>
            <a:r>
              <a:rPr lang="es-AR" sz="2000" b="1" smtClean="0">
                <a:solidFill>
                  <a:srgbClr val="FFFF00"/>
                </a:solidFill>
                <a:effectLst>
                  <a:outerShdw blurRad="38100" dist="38100" dir="2700000" algn="tl">
                    <a:srgbClr val="000000">
                      <a:alpha val="43137"/>
                    </a:srgbClr>
                  </a:outerShdw>
                </a:effectLst>
              </a:rPr>
              <a:t>dos cuotas iguales de pesos un mil ($ 1.000) </a:t>
            </a:r>
            <a:r>
              <a:rPr lang="es-AR" sz="2000" smtClean="0">
                <a:effectLst>
                  <a:outerShdw blurRad="38100" dist="38100" dir="2700000" algn="tl">
                    <a:srgbClr val="000000">
                      <a:alpha val="43137"/>
                    </a:srgbClr>
                  </a:outerShdw>
                </a:effectLst>
              </a:rPr>
              <a:t>cada una, que se harán efectivas la primera de ellas </a:t>
            </a:r>
            <a:r>
              <a:rPr lang="es-AR" sz="2000" b="1" smtClean="0">
                <a:solidFill>
                  <a:srgbClr val="00FFCC"/>
                </a:solidFill>
                <a:effectLst>
                  <a:outerShdw blurRad="38100" dist="38100" dir="2700000" algn="tl">
                    <a:srgbClr val="000000">
                      <a:alpha val="43137"/>
                    </a:srgbClr>
                  </a:outerShdw>
                </a:effectLst>
              </a:rPr>
              <a:t>del 1 al 7 de abril de 2016 </a:t>
            </a:r>
            <a:r>
              <a:rPr lang="es-AR" sz="2000" smtClean="0">
                <a:effectLst>
                  <a:outerShdw blurRad="38100" dist="38100" dir="2700000" algn="tl">
                    <a:srgbClr val="000000">
                      <a:alpha val="43137"/>
                    </a:srgbClr>
                  </a:outerShdw>
                </a:effectLst>
              </a:rPr>
              <a:t>y la segunda del </a:t>
            </a:r>
            <a:r>
              <a:rPr lang="es-AR" sz="2000" b="1" smtClean="0">
                <a:solidFill>
                  <a:srgbClr val="FF9900"/>
                </a:solidFill>
                <a:effectLst>
                  <a:outerShdw blurRad="38100" dist="38100" dir="2700000" algn="tl">
                    <a:srgbClr val="000000">
                      <a:alpha val="43137"/>
                    </a:srgbClr>
                  </a:outerShdw>
                </a:effectLst>
              </a:rPr>
              <a:t>1 a 7 del mes de junio de 2016.</a:t>
            </a:r>
          </a:p>
          <a:p>
            <a:pPr algn="l"/>
            <a:r>
              <a:rPr lang="es-AR" sz="2000" smtClean="0">
                <a:effectLst>
                  <a:outerShdw blurRad="38100" dist="38100" dir="2700000" algn="tl">
                    <a:srgbClr val="000000">
                      <a:alpha val="43137"/>
                    </a:srgbClr>
                  </a:outerShdw>
                </a:effectLst>
              </a:rPr>
              <a:t>Para el caso de trabajadores que laboren en </a:t>
            </a:r>
            <a:r>
              <a:rPr lang="es-AR" sz="2000" b="1" smtClean="0">
                <a:solidFill>
                  <a:srgbClr val="FFFF00"/>
                </a:solidFill>
                <a:effectLst>
                  <a:outerShdw blurRad="38100" dist="38100" dir="2700000" algn="tl">
                    <a:srgbClr val="000000">
                      <a:alpha val="43137"/>
                    </a:srgbClr>
                  </a:outerShdw>
                </a:effectLst>
              </a:rPr>
              <a:t>tarea discontinua </a:t>
            </a:r>
            <a:r>
              <a:rPr lang="es-AR" sz="2000" smtClean="0">
                <a:effectLst>
                  <a:outerShdw blurRad="38100" dist="38100" dir="2700000" algn="tl">
                    <a:srgbClr val="000000">
                      <a:alpha val="43137"/>
                    </a:srgbClr>
                  </a:outerShdw>
                </a:effectLst>
              </a:rPr>
              <a:t>o a tiempo parcial o bajo el régimen de jornada reducida, legal o convencional, esta gratificación será proporcional a la jornada laboral cumplida.</a:t>
            </a:r>
          </a:p>
          <a:p>
            <a:pPr algn="l"/>
            <a:r>
              <a:rPr lang="es-AR" sz="2000" smtClean="0">
                <a:solidFill>
                  <a:srgbClr val="00FF00"/>
                </a:solidFill>
                <a:effectLst>
                  <a:outerShdw blurRad="38100" dist="38100" dir="2700000" algn="tl">
                    <a:srgbClr val="000000">
                      <a:alpha val="43137"/>
                    </a:srgbClr>
                  </a:outerShdw>
                </a:effectLst>
              </a:rPr>
              <a:t>Será condición para la percepción de esta gratificación, </a:t>
            </a:r>
            <a:r>
              <a:rPr lang="es-AR" sz="2000" b="1" smtClean="0">
                <a:solidFill>
                  <a:srgbClr val="FFFF00"/>
                </a:solidFill>
                <a:effectLst>
                  <a:outerShdw blurRad="38100" dist="38100" dir="2700000" algn="tl">
                    <a:srgbClr val="000000">
                      <a:alpha val="43137"/>
                    </a:srgbClr>
                  </a:outerShdw>
                </a:effectLst>
              </a:rPr>
              <a:t>que el trabajador incluido tenga relación laboral vigente </a:t>
            </a:r>
            <a:r>
              <a:rPr lang="es-AR" sz="2000" smtClean="0">
                <a:solidFill>
                  <a:srgbClr val="00FF00"/>
                </a:solidFill>
                <a:effectLst>
                  <a:outerShdw blurRad="38100" dist="38100" dir="2700000" algn="tl">
                    <a:srgbClr val="000000">
                      <a:alpha val="43137"/>
                    </a:srgbClr>
                  </a:outerShdw>
                </a:effectLst>
              </a:rPr>
              <a:t>al tiempo del pago de cada cuota</a:t>
            </a:r>
            <a:r>
              <a:rPr lang="es-AR" sz="2000" smtClean="0">
                <a:effectLst>
                  <a:outerShdw blurRad="38100" dist="38100" dir="2700000" algn="tl">
                    <a:srgbClr val="000000">
                      <a:alpha val="43137"/>
                    </a:srgbClr>
                  </a:outerShdw>
                </a:effectLst>
              </a:rPr>
              <a:t>.</a:t>
            </a:r>
            <a:endParaRPr lang="es-AR" sz="200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72442189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457200" y="914400"/>
            <a:ext cx="8229600" cy="457200"/>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114691" name="Rectangle 3"/>
          <p:cNvSpPr>
            <a:spLocks noGrp="1" noChangeArrowheads="1"/>
          </p:cNvSpPr>
          <p:nvPr>
            <p:ph type="body" idx="1"/>
          </p:nvPr>
        </p:nvSpPr>
        <p:spPr>
          <a:xfrm>
            <a:off x="381000" y="1676400"/>
            <a:ext cx="8229600" cy="4906963"/>
          </a:xfrm>
        </p:spPr>
        <p:txBody>
          <a:bodyPr/>
          <a:lstStyle/>
          <a:p>
            <a:pPr marL="609600" indent="-609600" eaLnBrk="1" hangingPunct="1">
              <a:lnSpc>
                <a:spcPct val="80000"/>
              </a:lnSpc>
              <a:buFont typeface="Wingdings" pitchFamily="2" charset="2"/>
              <a:buNone/>
              <a:defRPr/>
            </a:pPr>
            <a:r>
              <a:rPr lang="es-AR" sz="1800" b="1" dirty="0" smtClean="0">
                <a:solidFill>
                  <a:srgbClr val="FFFF00"/>
                </a:solidFill>
                <a:effectLst>
                  <a:outerShdw blurRad="38100" dist="38100" dir="2700000" algn="tl">
                    <a:srgbClr val="000000">
                      <a:alpha val="43137"/>
                    </a:srgbClr>
                  </a:outerShdw>
                </a:effectLst>
              </a:rPr>
              <a:t>REMUNERACIÓN DURANTE LA LICENCIA POR ENFERMEDAD. </a:t>
            </a:r>
          </a:p>
          <a:p>
            <a:pPr marL="609600" indent="-609600" eaLnBrk="1" hangingPunct="1">
              <a:lnSpc>
                <a:spcPct val="80000"/>
              </a:lnSpc>
              <a:buFont typeface="Wingdings" pitchFamily="2" charset="2"/>
              <a:buNone/>
              <a:defRPr/>
            </a:pPr>
            <a:r>
              <a:rPr lang="es-AR" sz="1800" b="1" dirty="0" smtClean="0">
                <a:solidFill>
                  <a:srgbClr val="FFFF00"/>
                </a:solidFill>
                <a:effectLst>
                  <a:outerShdw blurRad="38100" dist="38100" dir="2700000" algn="tl">
                    <a:srgbClr val="000000">
                      <a:alpha val="43137"/>
                    </a:srgbClr>
                  </a:outerShdw>
                </a:effectLst>
              </a:rPr>
              <a:t>TRATAMIENTO</a:t>
            </a:r>
          </a:p>
          <a:p>
            <a:pPr marL="609600" indent="-609600" eaLnBrk="1" hangingPunct="1">
              <a:lnSpc>
                <a:spcPct val="80000"/>
              </a:lnSpc>
              <a:buFont typeface="Wingdings" pitchFamily="2" charset="2"/>
              <a:buNone/>
              <a:defRPr/>
            </a:pPr>
            <a:endParaRPr lang="es-ES" sz="1800" b="1" dirty="0" smtClean="0">
              <a:solidFill>
                <a:srgbClr val="FFFF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De acuerdo con lo establecido por el art. 208 LCT:</a:t>
            </a:r>
          </a:p>
          <a:p>
            <a:pPr marL="609600" indent="-609600" eaLnBrk="1" hangingPunct="1">
              <a:lnSpc>
                <a:spcPct val="80000"/>
              </a:lnSpc>
              <a:buFontTx/>
              <a:buNone/>
              <a:defRPr/>
            </a:pPr>
            <a:endParaRPr lang="es-AR" sz="1600" b="1"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b="1" dirty="0" smtClean="0">
                <a:solidFill>
                  <a:schemeClr val="hlink"/>
                </a:solidFill>
                <a:effectLst>
                  <a:outerShdw blurRad="38100" dist="38100" dir="2700000" algn="tl">
                    <a:srgbClr val="000000">
                      <a:alpha val="43137"/>
                    </a:srgbClr>
                  </a:outerShdw>
                </a:effectLst>
              </a:rPr>
              <a:t>Remuneraciones variables</a:t>
            </a:r>
          </a:p>
          <a:p>
            <a:pPr marL="609600" indent="-609600" eaLnBrk="1" hangingPunct="1">
              <a:lnSpc>
                <a:spcPct val="80000"/>
              </a:lnSpc>
              <a:buFont typeface="Wingdings" pitchFamily="2" charset="2"/>
              <a:buNone/>
              <a:defRPr/>
            </a:pPr>
            <a:endParaRPr lang="es-AR" sz="1600" dirty="0" smtClean="0">
              <a:solidFill>
                <a:schemeClr val="hlink"/>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“Si el salario estuviere integrado por remuneraciones variables, se liquidará en cuanto a </a:t>
            </a: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esta parte según el promedio de lo percibido en el último semestre de prestación de </a:t>
            </a: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servicios, no pudiendo, en ningún caso, la remuneración del trabajador enfermo o </a:t>
            </a: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accidentado ser inferior a la que hubiese percibido de no haberse operado el </a:t>
            </a: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impedimento.”</a:t>
            </a:r>
          </a:p>
          <a:p>
            <a:pPr marL="609600" indent="-609600" eaLnBrk="1" hangingPunct="1">
              <a:lnSpc>
                <a:spcPct val="80000"/>
              </a:lnSpc>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Aquí la LCT se aparta de la solución propuesta para el caso de las vacaciones:</a:t>
            </a:r>
          </a:p>
          <a:p>
            <a:pPr marL="609600" indent="-609600" eaLnBrk="1" hangingPunct="1">
              <a:lnSpc>
                <a:spcPct val="80000"/>
              </a:lnSpc>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Art. 155, inc. c): “En caso de salario a destajo, comisiones individuales o colectivas, </a:t>
            </a: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porcentajes u otras formas variables, de acuerdo al promedio de los sueldos devengados </a:t>
            </a: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durante el año que corresponda al otorgamiento de las vacaciones o, a opción del </a:t>
            </a: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trabajador, durante los últimos 6 meses de prestación de servicios”</a:t>
            </a:r>
          </a:p>
          <a:p>
            <a:pPr marL="609600" indent="-609600" eaLnBrk="1" hangingPunct="1">
              <a:lnSpc>
                <a:spcPct val="80000"/>
              </a:lnSpc>
              <a:buFont typeface="Wingdings" pitchFamily="2" charset="2"/>
              <a:buNone/>
              <a:defRPr/>
            </a:pPr>
            <a:endParaRPr lang="es-AR" sz="1600" dirty="0" smtClean="0"/>
          </a:p>
          <a:p>
            <a:pPr marL="609600" indent="-609600" eaLnBrk="1" hangingPunct="1">
              <a:lnSpc>
                <a:spcPct val="80000"/>
              </a:lnSpc>
              <a:buFont typeface="Wingdings" pitchFamily="2" charset="2"/>
              <a:buNone/>
              <a:defRPr/>
            </a:pPr>
            <a:endParaRPr lang="es-AR" sz="1600" dirty="0" smtClean="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14899502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457200" y="990600"/>
            <a:ext cx="8229600" cy="381000"/>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115715" name="Rectangle 3"/>
          <p:cNvSpPr>
            <a:spLocks noGrp="1" noChangeArrowheads="1"/>
          </p:cNvSpPr>
          <p:nvPr>
            <p:ph type="body" idx="1"/>
          </p:nvPr>
        </p:nvSpPr>
        <p:spPr>
          <a:xfrm>
            <a:off x="457200" y="1752600"/>
            <a:ext cx="8153400" cy="4724400"/>
          </a:xfrm>
        </p:spPr>
        <p:txBody>
          <a:bodyPr>
            <a:normAutofit lnSpcReduction="10000"/>
          </a:bodyPr>
          <a:lstStyle/>
          <a:p>
            <a:pPr marL="609600" indent="-609600" eaLnBrk="1" hangingPunct="1">
              <a:lnSpc>
                <a:spcPct val="80000"/>
              </a:lnSpc>
              <a:buFont typeface="Wingdings" pitchFamily="2" charset="2"/>
              <a:buNone/>
              <a:defRPr/>
            </a:pPr>
            <a:r>
              <a:rPr lang="es-AR" sz="1800" b="1" dirty="0" smtClean="0">
                <a:solidFill>
                  <a:srgbClr val="FFFF00"/>
                </a:solidFill>
                <a:effectLst>
                  <a:outerShdw blurRad="38100" dist="38100" dir="2700000" algn="tl">
                    <a:srgbClr val="000000">
                      <a:alpha val="43137"/>
                    </a:srgbClr>
                  </a:outerShdw>
                </a:effectLst>
              </a:rPr>
              <a:t>REMUNERACIÓN DURANTE LA LICENCIA POR ENFERMEDAD. </a:t>
            </a:r>
          </a:p>
          <a:p>
            <a:pPr marL="609600" indent="-609600" eaLnBrk="1" hangingPunct="1">
              <a:lnSpc>
                <a:spcPct val="80000"/>
              </a:lnSpc>
              <a:buFont typeface="Wingdings" pitchFamily="2" charset="2"/>
              <a:buNone/>
              <a:defRPr/>
            </a:pPr>
            <a:r>
              <a:rPr lang="es-AR" sz="1800" b="1" dirty="0" smtClean="0">
                <a:solidFill>
                  <a:srgbClr val="FFFF00"/>
                </a:solidFill>
                <a:effectLst>
                  <a:outerShdw blurRad="38100" dist="38100" dir="2700000" algn="tl">
                    <a:srgbClr val="000000">
                      <a:alpha val="43137"/>
                    </a:srgbClr>
                  </a:outerShdw>
                </a:effectLst>
              </a:rPr>
              <a:t>TRATAMIENTO</a:t>
            </a:r>
          </a:p>
          <a:p>
            <a:pPr marL="609600" indent="-609600" eaLnBrk="1" hangingPunct="1">
              <a:lnSpc>
                <a:spcPct val="80000"/>
              </a:lnSpc>
              <a:buFont typeface="Wingdings" pitchFamily="2" charset="2"/>
              <a:buNone/>
              <a:defRPr/>
            </a:pPr>
            <a:endParaRPr lang="es-ES" sz="1800" b="1" dirty="0" smtClean="0">
              <a:solidFill>
                <a:srgbClr val="FFFF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De acuerdo con lo establecido por el art. 208 LCT:</a:t>
            </a:r>
          </a:p>
          <a:p>
            <a:pPr marL="609600" indent="-609600" eaLnBrk="1" hangingPunct="1">
              <a:lnSpc>
                <a:spcPct val="80000"/>
              </a:lnSpc>
              <a:buFontTx/>
              <a:buNone/>
              <a:defRPr/>
            </a:pPr>
            <a:endParaRPr lang="es-AR" sz="1400" b="1"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b="1" dirty="0" smtClean="0">
                <a:solidFill>
                  <a:schemeClr val="hlink"/>
                </a:solidFill>
                <a:effectLst>
                  <a:outerShdw blurRad="38100" dist="38100" dir="2700000" algn="tl">
                    <a:srgbClr val="000000">
                      <a:alpha val="43137"/>
                    </a:srgbClr>
                  </a:outerShdw>
                </a:effectLst>
              </a:rPr>
              <a:t>Prestaciones en especie:</a:t>
            </a:r>
          </a:p>
          <a:p>
            <a:pPr marL="609600" indent="-609600" eaLnBrk="1" hangingPunct="1">
              <a:lnSpc>
                <a:spcPct val="80000"/>
              </a:lnSpc>
              <a:buFont typeface="Wingdings" pitchFamily="2" charset="2"/>
              <a:buNone/>
              <a:defRPr/>
            </a:pPr>
            <a:endParaRPr lang="es-AR" sz="1600" dirty="0" smtClean="0">
              <a:solidFill>
                <a:schemeClr val="hlink"/>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“Las prestaciones en especie que el trabajador dejare de percibir como consecuencia del </a:t>
            </a:r>
          </a:p>
          <a:p>
            <a:pPr marL="609600" indent="-609600"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accidente o enfermedad serán valorizadas adecuadamente.”</a:t>
            </a:r>
          </a:p>
          <a:p>
            <a:pPr marL="609600" indent="-609600" eaLnBrk="1" hangingPunct="1">
              <a:lnSpc>
                <a:spcPct val="80000"/>
              </a:lnSpc>
              <a:buFont typeface="Wingdings" pitchFamily="2" charset="2"/>
              <a:buNone/>
              <a:defRPr/>
            </a:pPr>
            <a:endParaRPr lang="es-AR" sz="14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b="1" dirty="0" smtClean="0">
                <a:solidFill>
                  <a:schemeClr val="hlink"/>
                </a:solidFill>
                <a:effectLst>
                  <a:outerShdw blurRad="38100" dist="38100" dir="2700000" algn="tl">
                    <a:srgbClr val="000000">
                      <a:alpha val="43137"/>
                    </a:srgbClr>
                  </a:outerShdw>
                </a:effectLst>
              </a:rPr>
              <a:t>Análisis:</a:t>
            </a:r>
          </a:p>
          <a:p>
            <a:pPr marL="609600" indent="-609600" eaLnBrk="1" hangingPunct="1">
              <a:lnSpc>
                <a:spcPct val="80000"/>
              </a:lnSpc>
              <a:buFont typeface="Wingdings" pitchFamily="2" charset="2"/>
              <a:buNone/>
              <a:defRPr/>
            </a:pPr>
            <a:endParaRPr lang="es-AR" sz="1600" b="1" dirty="0" smtClean="0">
              <a:solidFill>
                <a:schemeClr val="hlink"/>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 Solo deberían ser sustituidas por su importe en dinero, con carácter remuneratorio, </a:t>
            </a:r>
          </a:p>
          <a:p>
            <a:pPr marL="609600" indent="-609600"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  aquellas prestaciones en especie que dejara de percibir el trabajador como </a:t>
            </a:r>
          </a:p>
          <a:p>
            <a:pPr marL="609600" indent="-609600"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  consecuencia de la enfermedad.</a:t>
            </a:r>
          </a:p>
          <a:p>
            <a:pPr marL="609600" indent="-609600" eaLnBrk="1" hangingPunct="1">
              <a:lnSpc>
                <a:spcPct val="80000"/>
              </a:lnSpc>
              <a:buFont typeface="Wingdings" pitchFamily="2" charset="2"/>
              <a:buNone/>
              <a:defRPr/>
            </a:pPr>
            <a:endParaRPr lang="es-AR" sz="14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 Aquellas prestaciones en especie que no se vean impedidas de ser otorgadas por la </a:t>
            </a:r>
          </a:p>
          <a:p>
            <a:pPr marL="609600" indent="-609600"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  enfermedad, podrán seguir siendo percibidas por el trabajador en especie.</a:t>
            </a:r>
          </a:p>
          <a:p>
            <a:pPr marL="609600" indent="-609600" eaLnBrk="1" hangingPunct="1">
              <a:lnSpc>
                <a:spcPct val="80000"/>
              </a:lnSpc>
              <a:buFont typeface="Wingdings" pitchFamily="2" charset="2"/>
              <a:buNone/>
              <a:defRPr/>
            </a:pPr>
            <a:endParaRPr lang="es-AR" sz="14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Art. 107 LCT – 2° párrafo: “… El empleador no podrá </a:t>
            </a:r>
            <a:r>
              <a:rPr lang="es-AR" sz="1400" dirty="0" smtClean="0"/>
              <a:t>imputar los pagos en especie a </a:t>
            </a:r>
          </a:p>
          <a:p>
            <a:pPr marL="609600" indent="-609600" eaLnBrk="1" hangingPunct="1">
              <a:lnSpc>
                <a:spcPct val="80000"/>
              </a:lnSpc>
              <a:buFont typeface="Wingdings" pitchFamily="2" charset="2"/>
              <a:buNone/>
              <a:defRPr/>
            </a:pPr>
            <a:r>
              <a:rPr lang="es-AR" sz="1400" dirty="0" smtClean="0"/>
              <a:t>mas del 20% del total de las remuneraciones”</a:t>
            </a:r>
          </a:p>
          <a:p>
            <a:pPr marL="609600" indent="-609600" eaLnBrk="1" hangingPunct="1">
              <a:lnSpc>
                <a:spcPct val="80000"/>
              </a:lnSpc>
              <a:buFont typeface="Wingdings" pitchFamily="2" charset="2"/>
              <a:buNone/>
              <a:defRPr/>
            </a:pPr>
            <a:endParaRPr lang="es-AR" sz="1400" dirty="0" smtClean="0"/>
          </a:p>
          <a:p>
            <a:pPr marL="609600" indent="-609600" eaLnBrk="1" hangingPunct="1">
              <a:lnSpc>
                <a:spcPct val="80000"/>
              </a:lnSpc>
              <a:buFont typeface="Wingdings" pitchFamily="2" charset="2"/>
              <a:buNone/>
              <a:defRPr/>
            </a:pPr>
            <a:endParaRPr lang="es-AR" sz="1400" dirty="0" smtClean="0"/>
          </a:p>
          <a:p>
            <a:pPr marL="609600" indent="-609600" eaLnBrk="1" hangingPunct="1">
              <a:lnSpc>
                <a:spcPct val="80000"/>
              </a:lnSpc>
              <a:buFont typeface="Wingdings" pitchFamily="2" charset="2"/>
              <a:buNone/>
              <a:defRPr/>
            </a:pPr>
            <a:endParaRPr lang="es-AR" sz="1400" dirty="0" smtClean="0"/>
          </a:p>
          <a:p>
            <a:pPr marL="609600" indent="-609600" eaLnBrk="1" hangingPunct="1">
              <a:lnSpc>
                <a:spcPct val="80000"/>
              </a:lnSpc>
              <a:buFont typeface="Wingdings" pitchFamily="2" charset="2"/>
              <a:buNone/>
              <a:defRPr/>
            </a:pPr>
            <a:endParaRPr lang="es-AR" sz="1400" dirty="0" smtClean="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67181939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457200" y="704088"/>
            <a:ext cx="8229600" cy="591312"/>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116739" name="Rectangle 3"/>
          <p:cNvSpPr>
            <a:spLocks noGrp="1" noChangeArrowheads="1"/>
          </p:cNvSpPr>
          <p:nvPr>
            <p:ph type="body" idx="1"/>
          </p:nvPr>
        </p:nvSpPr>
        <p:spPr>
          <a:xfrm>
            <a:off x="457200" y="1447800"/>
            <a:ext cx="8229600" cy="4678363"/>
          </a:xfrm>
        </p:spPr>
        <p:txBody>
          <a:bodyPr>
            <a:normAutofit/>
          </a:bodyPr>
          <a:lstStyle/>
          <a:p>
            <a:pPr marL="609600" indent="-609600" eaLnBrk="1" hangingPunct="1">
              <a:lnSpc>
                <a:spcPct val="90000"/>
              </a:lnSpc>
              <a:buFont typeface="Wingdings" pitchFamily="2" charset="2"/>
              <a:buNone/>
              <a:defRPr/>
            </a:pPr>
            <a:r>
              <a:rPr lang="es-AR" sz="1600" b="1" dirty="0" smtClean="0">
                <a:solidFill>
                  <a:srgbClr val="FFFF00"/>
                </a:solidFill>
                <a:effectLst>
                  <a:outerShdw blurRad="38100" dist="38100" dir="2700000" algn="tl">
                    <a:srgbClr val="000000">
                      <a:alpha val="43137"/>
                    </a:srgbClr>
                  </a:outerShdw>
                </a:effectLst>
              </a:rPr>
              <a:t>REMUNERACIÓN DURANTE LA LICENCIA POR ENFERMEDAD. TRATAMIENTO</a:t>
            </a:r>
            <a:endParaRPr lang="es-AR" sz="1600" dirty="0" smtClean="0">
              <a:solidFill>
                <a:srgbClr val="FFFF00"/>
              </a:solidFill>
              <a:effectLst>
                <a:outerShdw blurRad="38100" dist="38100" dir="2700000" algn="tl">
                  <a:srgbClr val="000000">
                    <a:alpha val="43137"/>
                  </a:srgbClr>
                </a:outerShdw>
              </a:effectLst>
            </a:endParaRPr>
          </a:p>
          <a:p>
            <a:pPr marL="609600" indent="-609600" eaLnBrk="1" hangingPunct="1">
              <a:lnSpc>
                <a:spcPct val="90000"/>
              </a:lnSpc>
              <a:buFont typeface="Wingdings" pitchFamily="2" charset="2"/>
              <a:buNone/>
              <a:defRPr/>
            </a:pPr>
            <a:endParaRPr lang="es-AR" sz="1600" dirty="0" smtClean="0">
              <a:solidFill>
                <a:srgbClr val="FFFF00"/>
              </a:solidFill>
              <a:effectLst>
                <a:outerShdw blurRad="38100" dist="38100" dir="2700000" algn="tl">
                  <a:srgbClr val="000000">
                    <a:alpha val="43137"/>
                  </a:srgbClr>
                </a:outerShdw>
              </a:effectLst>
            </a:endParaRPr>
          </a:p>
          <a:p>
            <a:pPr marL="609600" indent="-609600" eaLnBrk="1" hangingPunct="1">
              <a:lnSpc>
                <a:spcPct val="90000"/>
              </a:lnSpc>
              <a:buFont typeface="Wingdings" pitchFamily="2" charset="2"/>
              <a:buNone/>
              <a:defRPr/>
            </a:pPr>
            <a:r>
              <a:rPr lang="es-AR" sz="1600" b="1" dirty="0" smtClean="0">
                <a:solidFill>
                  <a:schemeClr val="hlink"/>
                </a:solidFill>
                <a:effectLst>
                  <a:outerShdw blurRad="38100" dist="38100" dir="2700000" algn="tl">
                    <a:srgbClr val="000000">
                      <a:alpha val="43137"/>
                    </a:srgbClr>
                  </a:outerShdw>
                </a:effectLst>
              </a:rPr>
              <a:t>BENEFICIOS SOCIALES</a:t>
            </a:r>
          </a:p>
          <a:p>
            <a:pPr marL="609600" indent="-609600" eaLnBrk="1" hangingPunct="1">
              <a:lnSpc>
                <a:spcPct val="90000"/>
              </a:lnSpc>
              <a:buFont typeface="Wingdings" pitchFamily="2" charset="2"/>
              <a:buNone/>
              <a:defRPr/>
            </a:pPr>
            <a:endParaRPr lang="es-AR" sz="1600" b="1" dirty="0" smtClean="0">
              <a:solidFill>
                <a:schemeClr val="hlink"/>
              </a:solidFill>
              <a:effectLst>
                <a:outerShdw blurRad="38100" dist="38100" dir="2700000" algn="tl">
                  <a:srgbClr val="000000">
                    <a:alpha val="43137"/>
                  </a:srgbClr>
                </a:outerShdw>
              </a:effectLst>
            </a:endParaRPr>
          </a:p>
          <a:p>
            <a:pPr marL="609600" indent="-609600" eaLnBrk="1" hangingPunct="1">
              <a:lnSpc>
                <a:spcPct val="90000"/>
              </a:lnSpc>
              <a:buFont typeface="Wingdings" pitchFamily="2" charset="2"/>
              <a:buNone/>
              <a:defRPr/>
            </a:pPr>
            <a:r>
              <a:rPr lang="es-ES" sz="1600" dirty="0" smtClean="0">
                <a:effectLst>
                  <a:outerShdw blurRad="38100" dist="38100" dir="2700000" algn="tl">
                    <a:srgbClr val="000000">
                      <a:alpha val="43137"/>
                    </a:srgbClr>
                  </a:outerShdw>
                </a:effectLst>
              </a:rPr>
              <a:t>Interpretamos que deberían continuar abonándose los mismos durante el período </a:t>
            </a:r>
          </a:p>
          <a:p>
            <a:pPr marL="609600" indent="-609600" eaLnBrk="1" hangingPunct="1">
              <a:lnSpc>
                <a:spcPct val="90000"/>
              </a:lnSpc>
              <a:buFont typeface="Wingdings" pitchFamily="2" charset="2"/>
              <a:buNone/>
              <a:defRPr/>
            </a:pPr>
            <a:r>
              <a:rPr lang="es-ES" sz="1600" dirty="0" smtClean="0">
                <a:effectLst>
                  <a:outerShdw blurRad="38100" dist="38100" dir="2700000" algn="tl">
                    <a:srgbClr val="000000">
                      <a:alpha val="43137"/>
                    </a:srgbClr>
                  </a:outerShdw>
                </a:effectLst>
              </a:rPr>
              <a:t>correspondiente a la licencia por enfermedad por las siguientes razones:</a:t>
            </a:r>
          </a:p>
          <a:p>
            <a:pPr marL="609600" indent="-609600" eaLnBrk="1" hangingPunct="1">
              <a:lnSpc>
                <a:spcPct val="90000"/>
              </a:lnSpc>
              <a:buFont typeface="Wingdings" pitchFamily="2" charset="2"/>
              <a:buNone/>
              <a:defRPr/>
            </a:pPr>
            <a:endParaRPr lang="es-ES" sz="1600" dirty="0" smtClean="0">
              <a:effectLst>
                <a:outerShdw blurRad="38100" dist="38100" dir="2700000" algn="tl">
                  <a:srgbClr val="000000">
                    <a:alpha val="43137"/>
                  </a:srgbClr>
                </a:outerShdw>
              </a:effectLst>
            </a:endParaRPr>
          </a:p>
          <a:p>
            <a:pPr marL="609600" indent="-609600" eaLnBrk="1" hangingPunct="1">
              <a:lnSpc>
                <a:spcPct val="90000"/>
              </a:lnSpc>
              <a:buFont typeface="Wingdings" pitchFamily="2" charset="2"/>
              <a:buNone/>
              <a:defRPr/>
            </a:pPr>
            <a:r>
              <a:rPr lang="es-ES" sz="1600" dirty="0" smtClean="0">
                <a:effectLst>
                  <a:outerShdw blurRad="38100" dist="38100" dir="2700000" algn="tl">
                    <a:srgbClr val="000000">
                      <a:alpha val="43137"/>
                    </a:srgbClr>
                  </a:outerShdw>
                </a:effectLst>
              </a:rPr>
              <a:t>* El hecho de la aparición de la enfermedad no hace desaparecer ni disminuye las </a:t>
            </a:r>
          </a:p>
          <a:p>
            <a:pPr marL="609600" indent="-609600" eaLnBrk="1" hangingPunct="1">
              <a:lnSpc>
                <a:spcPct val="90000"/>
              </a:lnSpc>
              <a:buFont typeface="Wingdings" pitchFamily="2" charset="2"/>
              <a:buNone/>
              <a:defRPr/>
            </a:pPr>
            <a:r>
              <a:rPr lang="es-ES" sz="1600" dirty="0" smtClean="0">
                <a:effectLst>
                  <a:outerShdw blurRad="38100" dist="38100" dir="2700000" algn="tl">
                    <a:srgbClr val="000000">
                      <a:alpha val="43137"/>
                    </a:srgbClr>
                  </a:outerShdw>
                </a:effectLst>
              </a:rPr>
              <a:t>  contingencias que se quisieron cubrir con la entrega de los beneficios sociales, e </a:t>
            </a:r>
          </a:p>
          <a:p>
            <a:pPr marL="609600" indent="-609600" eaLnBrk="1" hangingPunct="1">
              <a:lnSpc>
                <a:spcPct val="90000"/>
              </a:lnSpc>
              <a:buFont typeface="Wingdings" pitchFamily="2" charset="2"/>
              <a:buNone/>
              <a:defRPr/>
            </a:pPr>
            <a:r>
              <a:rPr lang="es-ES" sz="1600" dirty="0" smtClean="0">
                <a:effectLst>
                  <a:outerShdw blurRad="38100" dist="38100" dir="2700000" algn="tl">
                    <a:srgbClr val="000000">
                      <a:alpha val="43137"/>
                    </a:srgbClr>
                  </a:outerShdw>
                </a:effectLst>
              </a:rPr>
              <a:t>  inclusive puede llegar a agravarlas.</a:t>
            </a:r>
          </a:p>
          <a:p>
            <a:pPr marL="609600" indent="-609600" eaLnBrk="1" hangingPunct="1">
              <a:lnSpc>
                <a:spcPct val="90000"/>
              </a:lnSpc>
              <a:buFont typeface="Wingdings" pitchFamily="2" charset="2"/>
              <a:buNone/>
              <a:defRPr/>
            </a:pPr>
            <a:endParaRPr lang="es-ES" sz="1600" dirty="0" smtClean="0">
              <a:effectLst>
                <a:outerShdw blurRad="38100" dist="38100" dir="2700000" algn="tl">
                  <a:srgbClr val="000000">
                    <a:alpha val="43137"/>
                  </a:srgbClr>
                </a:outerShdw>
              </a:effectLst>
            </a:endParaRPr>
          </a:p>
          <a:p>
            <a:pPr marL="609600" indent="-609600" eaLnBrk="1" hangingPunct="1">
              <a:lnSpc>
                <a:spcPct val="90000"/>
              </a:lnSpc>
              <a:buFont typeface="Wingdings" pitchFamily="2" charset="2"/>
              <a:buNone/>
              <a:defRPr/>
            </a:pPr>
            <a:r>
              <a:rPr lang="es-ES" sz="1600" dirty="0" smtClean="0">
                <a:effectLst>
                  <a:outerShdw blurRad="38100" dist="38100" dir="2700000" algn="tl">
                    <a:srgbClr val="000000">
                      <a:alpha val="43137"/>
                    </a:srgbClr>
                  </a:outerShdw>
                </a:effectLst>
              </a:rPr>
              <a:t>* La licencia no suspende la ejecución del contrato de trabajo, sino solo la </a:t>
            </a:r>
          </a:p>
          <a:p>
            <a:pPr marL="609600" indent="-609600" eaLnBrk="1" hangingPunct="1">
              <a:lnSpc>
                <a:spcPct val="90000"/>
              </a:lnSpc>
              <a:buFont typeface="Wingdings" pitchFamily="2" charset="2"/>
              <a:buNone/>
              <a:defRPr/>
            </a:pPr>
            <a:r>
              <a:rPr lang="es-ES" sz="1600" dirty="0" smtClean="0">
                <a:effectLst>
                  <a:outerShdw blurRad="38100" dist="38100" dir="2700000" algn="tl">
                    <a:srgbClr val="000000">
                      <a:alpha val="43137"/>
                    </a:srgbClr>
                  </a:outerShdw>
                </a:effectLst>
              </a:rPr>
              <a:t>  prestación laboral por parte del trabajador. </a:t>
            </a:r>
            <a:endParaRPr lang="es-AR" sz="1600" dirty="0" smtClean="0">
              <a:effectLst>
                <a:outerShdw blurRad="38100" dist="38100" dir="2700000" algn="tl">
                  <a:srgbClr val="000000">
                    <a:alpha val="43137"/>
                  </a:srgbClr>
                </a:outerShdw>
              </a:effectLst>
            </a:endParaRPr>
          </a:p>
          <a:p>
            <a:pPr marL="609600" indent="-609600" eaLnBrk="1" hangingPunct="1">
              <a:lnSpc>
                <a:spcPct val="90000"/>
              </a:lnSpc>
              <a:buFont typeface="Wingdings" pitchFamily="2" charset="2"/>
              <a:buNone/>
              <a:defRPr/>
            </a:pPr>
            <a:endParaRPr lang="es-ES" sz="1600" dirty="0" smtClean="0">
              <a:effectLst>
                <a:outerShdw blurRad="38100" dist="38100" dir="2700000" algn="tl">
                  <a:srgbClr val="000000">
                    <a:alpha val="43137"/>
                  </a:srgbClr>
                </a:outerShdw>
              </a:effectLst>
            </a:endParaRPr>
          </a:p>
          <a:p>
            <a:pPr marL="609600" indent="-609600" eaLnBrk="1" hangingPunct="1">
              <a:lnSpc>
                <a:spcPct val="90000"/>
              </a:lnSpc>
              <a:buFont typeface="Wingdings" pitchFamily="2" charset="2"/>
              <a:buNone/>
              <a:defRPr/>
            </a:pPr>
            <a:r>
              <a:rPr lang="es-ES" sz="1600" dirty="0" smtClean="0">
                <a:effectLst>
                  <a:outerShdw blurRad="38100" dist="38100" dir="2700000" algn="tl">
                    <a:srgbClr val="000000">
                      <a:alpha val="43137"/>
                    </a:srgbClr>
                  </a:outerShdw>
                </a:effectLst>
              </a:rPr>
              <a:t>* Así como no podría suprimirse el adicional obra social que se da como beneficio social </a:t>
            </a:r>
          </a:p>
          <a:p>
            <a:pPr marL="609600" indent="-609600" eaLnBrk="1" hangingPunct="1">
              <a:lnSpc>
                <a:spcPct val="90000"/>
              </a:lnSpc>
              <a:buFont typeface="Wingdings" pitchFamily="2" charset="2"/>
              <a:buNone/>
              <a:defRPr/>
            </a:pPr>
            <a:r>
              <a:rPr lang="es-ES" sz="1600" dirty="0" smtClean="0">
                <a:effectLst>
                  <a:outerShdw blurRad="38100" dist="38100" dir="2700000" algn="tl">
                    <a:srgbClr val="000000">
                      <a:alpha val="43137"/>
                    </a:srgbClr>
                  </a:outerShdw>
                </a:effectLst>
              </a:rPr>
              <a:t>  al personal jerárquico, tampoco podrían suprimirse otros beneficios sociales tales como</a:t>
            </a:r>
          </a:p>
          <a:p>
            <a:pPr marL="609600" indent="-609600" eaLnBrk="1" hangingPunct="1">
              <a:lnSpc>
                <a:spcPct val="90000"/>
              </a:lnSpc>
              <a:buFont typeface="Wingdings" pitchFamily="2" charset="2"/>
              <a:buNone/>
              <a:defRPr/>
            </a:pPr>
            <a:r>
              <a:rPr lang="es-ES" sz="1600" dirty="0" smtClean="0">
                <a:effectLst>
                  <a:outerShdw blurRad="38100" dist="38100" dir="2700000" algn="tl">
                    <a:srgbClr val="000000">
                      <a:alpha val="43137"/>
                    </a:srgbClr>
                  </a:outerShdw>
                </a:effectLst>
              </a:rPr>
              <a:t>  entrega de guardapolvos y útiles escolares.</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7688277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457200" y="1066800"/>
            <a:ext cx="8229600" cy="381000"/>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117763" name="Rectangle 3"/>
          <p:cNvSpPr>
            <a:spLocks noGrp="1" noChangeArrowheads="1"/>
          </p:cNvSpPr>
          <p:nvPr>
            <p:ph type="body" idx="1"/>
          </p:nvPr>
        </p:nvSpPr>
        <p:spPr>
          <a:xfrm>
            <a:off x="457200" y="1600200"/>
            <a:ext cx="8229600" cy="4525963"/>
          </a:xfrm>
        </p:spPr>
        <p:txBody>
          <a:bodyPr>
            <a:normAutofit/>
          </a:bodyPr>
          <a:lstStyle/>
          <a:p>
            <a:pPr marL="609600" indent="-609600" eaLnBrk="1" hangingPunct="1">
              <a:lnSpc>
                <a:spcPct val="80000"/>
              </a:lnSpc>
              <a:buFont typeface="Wingdings" pitchFamily="2" charset="2"/>
              <a:buNone/>
              <a:defRPr/>
            </a:pPr>
            <a:r>
              <a:rPr lang="es-AR" sz="1800" b="1" dirty="0" smtClean="0">
                <a:solidFill>
                  <a:srgbClr val="FFFF00"/>
                </a:solidFill>
                <a:effectLst>
                  <a:outerShdw blurRad="38100" dist="38100" dir="2700000" algn="tl">
                    <a:srgbClr val="000000">
                      <a:alpha val="43137"/>
                    </a:srgbClr>
                  </a:outerShdw>
                </a:effectLst>
              </a:rPr>
              <a:t>REMUNERACIÓN DURANTE LA LICENCIA POR ENFERMEDAD. </a:t>
            </a:r>
          </a:p>
          <a:p>
            <a:pPr marL="609600" indent="-609600" eaLnBrk="1" hangingPunct="1">
              <a:lnSpc>
                <a:spcPct val="80000"/>
              </a:lnSpc>
              <a:buFont typeface="Wingdings" pitchFamily="2" charset="2"/>
              <a:buNone/>
              <a:defRPr/>
            </a:pPr>
            <a:r>
              <a:rPr lang="es-AR" sz="1800" b="1" dirty="0" smtClean="0">
                <a:solidFill>
                  <a:srgbClr val="FFFF00"/>
                </a:solidFill>
                <a:effectLst>
                  <a:outerShdw blurRad="38100" dist="38100" dir="2700000" algn="tl">
                    <a:srgbClr val="000000">
                      <a:alpha val="43137"/>
                    </a:srgbClr>
                  </a:outerShdw>
                </a:effectLst>
              </a:rPr>
              <a:t>TRATAMIENTO</a:t>
            </a:r>
            <a:endParaRPr lang="es-AR" sz="1800" dirty="0" smtClean="0">
              <a:solidFill>
                <a:srgbClr val="FFFF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AR" sz="1800" dirty="0" smtClean="0">
              <a:solidFill>
                <a:srgbClr val="FFFF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400" b="1" dirty="0" smtClean="0">
                <a:solidFill>
                  <a:schemeClr val="hlink"/>
                </a:solidFill>
                <a:effectLst>
                  <a:outerShdw blurRad="38100" dist="38100" dir="2700000" algn="tl">
                    <a:srgbClr val="000000">
                      <a:alpha val="43137"/>
                    </a:srgbClr>
                  </a:outerShdw>
                </a:effectLst>
              </a:rPr>
              <a:t>HORAS EXTRAS</a:t>
            </a:r>
          </a:p>
          <a:p>
            <a:pPr marL="609600" indent="-609600" eaLnBrk="1" hangingPunct="1">
              <a:lnSpc>
                <a:spcPct val="80000"/>
              </a:lnSpc>
              <a:buFont typeface="Wingdings" pitchFamily="2" charset="2"/>
              <a:buNone/>
              <a:defRPr/>
            </a:pPr>
            <a:r>
              <a:rPr lang="es-AR" sz="1400" b="1" dirty="0" smtClean="0">
                <a:solidFill>
                  <a:srgbClr val="FFCC00"/>
                </a:solidFill>
                <a:effectLst>
                  <a:outerShdw blurRad="38100" dist="38100" dir="2700000" algn="tl">
                    <a:srgbClr val="000000">
                      <a:alpha val="43137"/>
                    </a:srgbClr>
                  </a:outerShdw>
                </a:effectLst>
              </a:rPr>
              <a:t>Jurisprudencia</a:t>
            </a:r>
          </a:p>
          <a:p>
            <a:pPr marL="609600" indent="-609600"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Como principio de interpretación puede válidamente acudirse a la solución que respecto </a:t>
            </a:r>
          </a:p>
          <a:p>
            <a:pPr marL="609600" indent="-609600"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del rubro horas extras se da en materia de vacaciones (doctrina arts. 11 y 155, L.C.T. </a:t>
            </a:r>
          </a:p>
          <a:p>
            <a:pPr marL="609600" indent="-609600"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Que consecuentemente y con fundamento en la doctrina citada, entiendo que debe </a:t>
            </a:r>
          </a:p>
          <a:p>
            <a:pPr marL="609600" indent="-609600"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computarse lo percibido en concepto de "horas extras" por los actores a los efectos del </a:t>
            </a:r>
          </a:p>
          <a:p>
            <a:pPr marL="609600" indent="-609600"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cálculo de las vacaciones y de los salarios por enfermedad. </a:t>
            </a:r>
          </a:p>
          <a:p>
            <a:pPr marL="609600" indent="-609600"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RAMELLA, JUAN c/EMPRESA OBRAS SANITARIAS DE LA NACIÓN - CNTRAB. – </a:t>
            </a:r>
          </a:p>
          <a:p>
            <a:pPr marL="609600" indent="-609600"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SALA IV - 30/9/1983</a:t>
            </a:r>
            <a:r>
              <a:rPr lang="en-US" sz="1400" dirty="0" smtClean="0">
                <a:effectLst>
                  <a:outerShdw blurRad="38100" dist="38100" dir="2700000" algn="tl">
                    <a:srgbClr val="000000">
                      <a:alpha val="43137"/>
                    </a:srgbClr>
                  </a:outerShdw>
                </a:effectLst>
              </a:rPr>
              <a:t> </a:t>
            </a:r>
          </a:p>
          <a:p>
            <a:pPr marL="609600" indent="-609600" eaLnBrk="1" hangingPunct="1">
              <a:lnSpc>
                <a:spcPct val="80000"/>
              </a:lnSpc>
              <a:buFont typeface="Wingdings" pitchFamily="2" charset="2"/>
              <a:buNone/>
              <a:defRPr/>
            </a:pPr>
            <a:endParaRPr lang="es-AR" sz="14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El artículo 208 de la ley de contrato de trabajo, quiere que el trabajador </a:t>
            </a:r>
          </a:p>
          <a:p>
            <a:pPr marL="609600" indent="-609600"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enfermo no sufra por tal motivo ningún perjuicio económico, de modo que </a:t>
            </a:r>
          </a:p>
          <a:p>
            <a:pPr marL="609600" indent="-609600"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durante su licencia percibe la misma remuneración que hubiese percibido de </a:t>
            </a:r>
          </a:p>
          <a:p>
            <a:pPr marL="609600" indent="-609600"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haber trabajado; por lo que corresponde tenga andamiento el reclamo por </a:t>
            </a:r>
          </a:p>
          <a:p>
            <a:pPr marL="609600" indent="-609600"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horas extras, al quedar acreditado que era costumbre del dependiente trabajar </a:t>
            </a:r>
          </a:p>
          <a:p>
            <a:pPr marL="609600" indent="-609600"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más allá de la jornada legal. </a:t>
            </a:r>
          </a:p>
          <a:p>
            <a:pPr marL="609600" indent="-609600" eaLnBrk="1" hangingPunct="1">
              <a:lnSpc>
                <a:spcPct val="80000"/>
              </a:lnSpc>
              <a:buFont typeface="Wingdings" pitchFamily="2" charset="2"/>
              <a:buNone/>
              <a:defRPr/>
            </a:pPr>
            <a:r>
              <a:rPr lang="es-AR" sz="1400" dirty="0" smtClean="0">
                <a:effectLst>
                  <a:outerShdw blurRad="38100" dist="38100" dir="2700000" algn="tl">
                    <a:srgbClr val="000000">
                      <a:alpha val="43137"/>
                    </a:srgbClr>
                  </a:outerShdw>
                </a:effectLst>
              </a:rPr>
              <a:t>CERVIÑO, JOSÉ c/EL TIBIDABO SRL - CNTRAB. - SALA V - 9/11/1984</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80765615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457200" y="990600"/>
            <a:ext cx="8229600" cy="533400"/>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118787" name="Rectangle 3"/>
          <p:cNvSpPr>
            <a:spLocks noGrp="1" noChangeArrowheads="1"/>
          </p:cNvSpPr>
          <p:nvPr>
            <p:ph type="body" idx="1"/>
          </p:nvPr>
        </p:nvSpPr>
        <p:spPr>
          <a:xfrm>
            <a:off x="457200" y="1600200"/>
            <a:ext cx="8229600" cy="4906963"/>
          </a:xfrm>
        </p:spPr>
        <p:txBody>
          <a:bodyPr/>
          <a:lstStyle/>
          <a:p>
            <a:pPr marL="609600" indent="-609600" eaLnBrk="1" hangingPunct="1">
              <a:buFont typeface="Wingdings" pitchFamily="2" charset="2"/>
              <a:buNone/>
              <a:defRPr/>
            </a:pPr>
            <a:r>
              <a:rPr lang="es-AR" sz="1600" b="1" dirty="0" smtClean="0">
                <a:solidFill>
                  <a:srgbClr val="FFFF00"/>
                </a:solidFill>
                <a:effectLst>
                  <a:outerShdw blurRad="38100" dist="38100" dir="2700000" algn="tl">
                    <a:srgbClr val="000000">
                      <a:alpha val="43137"/>
                    </a:srgbClr>
                  </a:outerShdw>
                </a:effectLst>
              </a:rPr>
              <a:t>REMUNERACIÓN DURANTE LA LICENCIA POR ENFERMEDAD. TRATAMIENTO</a:t>
            </a:r>
            <a:endParaRPr lang="es-AR" sz="1600" dirty="0" smtClean="0">
              <a:solidFill>
                <a:srgbClr val="FFFF00"/>
              </a:solidFill>
              <a:effectLst>
                <a:outerShdw blurRad="38100" dist="38100" dir="2700000" algn="tl">
                  <a:srgbClr val="000000">
                    <a:alpha val="43137"/>
                  </a:srgbClr>
                </a:outerShdw>
              </a:effectLst>
            </a:endParaRPr>
          </a:p>
          <a:p>
            <a:pPr marL="609600" indent="-609600" eaLnBrk="1" hangingPunct="1">
              <a:buFont typeface="Wingdings" pitchFamily="2" charset="2"/>
              <a:buNone/>
              <a:defRPr/>
            </a:pPr>
            <a:r>
              <a:rPr lang="es-AR" sz="1600" b="1" dirty="0" smtClean="0">
                <a:solidFill>
                  <a:schemeClr val="hlink"/>
                </a:solidFill>
                <a:effectLst>
                  <a:outerShdw blurRad="38100" dist="38100" dir="2700000" algn="tl">
                    <a:srgbClr val="000000">
                      <a:alpha val="43137"/>
                    </a:srgbClr>
                  </a:outerShdw>
                </a:effectLst>
              </a:rPr>
              <a:t>ADICIONALES</a:t>
            </a:r>
          </a:p>
          <a:p>
            <a:pPr marL="609600" indent="-609600" eaLnBrk="1" hangingPunct="1">
              <a:buFont typeface="Wingdings" pitchFamily="2" charset="2"/>
              <a:buNone/>
              <a:defRPr/>
            </a:pPr>
            <a:r>
              <a:rPr lang="es-ES" sz="1600" dirty="0" smtClean="0">
                <a:effectLst>
                  <a:outerShdw blurRad="38100" dist="38100" dir="2700000" algn="tl">
                    <a:srgbClr val="000000">
                      <a:alpha val="43137"/>
                    </a:srgbClr>
                  </a:outerShdw>
                </a:effectLst>
              </a:rPr>
              <a:t>Durante una licencia por enfermedad el empleado debe cobrar la misma remuneración </a:t>
            </a:r>
          </a:p>
          <a:p>
            <a:pPr marL="609600" indent="-609600" eaLnBrk="1" hangingPunct="1">
              <a:buFont typeface="Wingdings" pitchFamily="2" charset="2"/>
              <a:buNone/>
              <a:defRPr/>
            </a:pPr>
            <a:r>
              <a:rPr lang="es-ES" sz="1600" dirty="0" smtClean="0">
                <a:effectLst>
                  <a:outerShdw blurRad="38100" dist="38100" dir="2700000" algn="tl">
                    <a:srgbClr val="000000">
                      <a:alpha val="43137"/>
                    </a:srgbClr>
                  </a:outerShdw>
                </a:effectLst>
              </a:rPr>
              <a:t>que hubiera percibido si prestaba servicio en la empresa; es decir que corresponde </a:t>
            </a:r>
          </a:p>
          <a:p>
            <a:pPr marL="609600" indent="-609600" eaLnBrk="1" hangingPunct="1">
              <a:buFont typeface="Wingdings" pitchFamily="2" charset="2"/>
              <a:buNone/>
              <a:defRPr/>
            </a:pPr>
            <a:r>
              <a:rPr lang="es-ES" sz="1600" dirty="0" smtClean="0">
                <a:effectLst>
                  <a:outerShdw blurRad="38100" dist="38100" dir="2700000" algn="tl">
                    <a:srgbClr val="000000">
                      <a:alpha val="43137"/>
                    </a:srgbClr>
                  </a:outerShdw>
                </a:effectLst>
              </a:rPr>
              <a:t>abonar el </a:t>
            </a:r>
            <a:r>
              <a:rPr lang="es-ES" sz="1600" dirty="0" err="1" smtClean="0">
                <a:effectLst>
                  <a:outerShdw blurRad="38100" dist="38100" dir="2700000" algn="tl">
                    <a:srgbClr val="000000">
                      <a:alpha val="43137"/>
                    </a:srgbClr>
                  </a:outerShdw>
                </a:effectLst>
              </a:rPr>
              <a:t>presentismo</a:t>
            </a:r>
            <a:r>
              <a:rPr lang="es-ES" sz="1600" dirty="0" smtClean="0">
                <a:effectLst>
                  <a:outerShdw blurRad="38100" dist="38100" dir="2700000" algn="tl">
                    <a:srgbClr val="000000">
                      <a:alpha val="43137"/>
                    </a:srgbClr>
                  </a:outerShdw>
                </a:effectLst>
              </a:rPr>
              <a:t> y otros adicionales que integren su remuneración.</a:t>
            </a:r>
          </a:p>
          <a:p>
            <a:pPr marL="609600" indent="-609600" eaLnBrk="1" hangingPunct="1">
              <a:buFont typeface="Wingdings" pitchFamily="2" charset="2"/>
              <a:buNone/>
              <a:defRPr/>
            </a:pPr>
            <a:endParaRPr lang="es-ES" sz="1600" dirty="0" smtClean="0">
              <a:effectLst>
                <a:outerShdw blurRad="38100" dist="38100" dir="2700000" algn="tl">
                  <a:srgbClr val="000000">
                    <a:alpha val="43137"/>
                  </a:srgbClr>
                </a:outerShdw>
              </a:effectLst>
            </a:endParaRPr>
          </a:p>
          <a:p>
            <a:pPr marL="609600" indent="-609600" eaLnBrk="1" hangingPunct="1">
              <a:buFont typeface="Wingdings" pitchFamily="2" charset="2"/>
              <a:buNone/>
              <a:defRPr/>
            </a:pPr>
            <a:r>
              <a:rPr lang="es-ES" sz="1600" b="1" dirty="0" smtClean="0">
                <a:solidFill>
                  <a:schemeClr val="hlink"/>
                </a:solidFill>
                <a:effectLst>
                  <a:outerShdw blurRad="38100" dist="38100" dir="2700000" algn="tl">
                    <a:srgbClr val="000000">
                      <a:alpha val="43137"/>
                    </a:srgbClr>
                  </a:outerShdw>
                </a:effectLst>
              </a:rPr>
              <a:t>CAMBIO DE CATEGORÍA</a:t>
            </a:r>
          </a:p>
          <a:p>
            <a:pPr marL="609600" indent="-609600" eaLnBrk="1" hangingPunct="1">
              <a:buFont typeface="Wingdings" pitchFamily="2" charset="2"/>
              <a:buNone/>
              <a:defRPr/>
            </a:pPr>
            <a:r>
              <a:rPr lang="es-ES" sz="1600" dirty="0" smtClean="0">
                <a:effectLst>
                  <a:outerShdw blurRad="38100" dist="38100" dir="2700000" algn="tl">
                    <a:srgbClr val="000000">
                      <a:alpha val="43137"/>
                    </a:srgbClr>
                  </a:outerShdw>
                </a:effectLst>
              </a:rPr>
              <a:t>* En caso de modificación del CCT, se deberá aplicar al trabajador con licencia por </a:t>
            </a:r>
          </a:p>
          <a:p>
            <a:pPr marL="609600" indent="-609600" eaLnBrk="1" hangingPunct="1">
              <a:buFont typeface="Wingdings" pitchFamily="2" charset="2"/>
              <a:buNone/>
              <a:defRPr/>
            </a:pPr>
            <a:r>
              <a:rPr lang="es-ES" sz="1600" dirty="0" smtClean="0">
                <a:effectLst>
                  <a:outerShdw blurRad="38100" dist="38100" dir="2700000" algn="tl">
                    <a:srgbClr val="000000">
                      <a:alpha val="43137"/>
                    </a:srgbClr>
                  </a:outerShdw>
                </a:effectLst>
              </a:rPr>
              <a:t>enfermedad el cambio de categoría dispuesto, inclusive en forma retroactiva si así lo </a:t>
            </a:r>
          </a:p>
          <a:p>
            <a:pPr marL="609600" indent="-609600" eaLnBrk="1" hangingPunct="1">
              <a:buFont typeface="Wingdings" pitchFamily="2" charset="2"/>
              <a:buNone/>
              <a:defRPr/>
            </a:pPr>
            <a:r>
              <a:rPr lang="es-ES" sz="1600" dirty="0" smtClean="0">
                <a:effectLst>
                  <a:outerShdw blurRad="38100" dist="38100" dir="2700000" algn="tl">
                    <a:srgbClr val="000000">
                      <a:alpha val="43137"/>
                    </a:srgbClr>
                  </a:outerShdw>
                </a:effectLst>
              </a:rPr>
              <a:t>dispone el acuerdo respectivo. </a:t>
            </a:r>
          </a:p>
          <a:p>
            <a:pPr marL="609600" indent="-609600" eaLnBrk="1" hangingPunct="1">
              <a:buFont typeface="Wingdings" pitchFamily="2" charset="2"/>
              <a:buNone/>
              <a:defRPr/>
            </a:pPr>
            <a:r>
              <a:rPr lang="es-ES" sz="1600" dirty="0" smtClean="0">
                <a:effectLst>
                  <a:outerShdw blurRad="38100" dist="38100" dir="2700000" algn="tl">
                    <a:srgbClr val="000000">
                      <a:alpha val="43137"/>
                    </a:srgbClr>
                  </a:outerShdw>
                </a:effectLst>
              </a:rPr>
              <a:t>*Se trata de un incremento remuneratorio. El art. 208 impone que los incrementos deben </a:t>
            </a:r>
          </a:p>
          <a:p>
            <a:pPr marL="609600" indent="-609600" eaLnBrk="1" hangingPunct="1">
              <a:buFont typeface="Wingdings" pitchFamily="2" charset="2"/>
              <a:buNone/>
              <a:defRPr/>
            </a:pPr>
            <a:r>
              <a:rPr lang="es-ES" sz="1600" dirty="0" smtClean="0">
                <a:effectLst>
                  <a:outerShdw blurRad="38100" dist="38100" dir="2700000" algn="tl">
                    <a:srgbClr val="000000">
                      <a:alpha val="43137"/>
                    </a:srgbClr>
                  </a:outerShdw>
                </a:effectLst>
              </a:rPr>
              <a:t>  considerarse, sea que provengan de un aumento en la escala o de un cambio de </a:t>
            </a:r>
          </a:p>
          <a:p>
            <a:pPr marL="609600" indent="-609600" eaLnBrk="1" hangingPunct="1">
              <a:buFont typeface="Wingdings" pitchFamily="2" charset="2"/>
              <a:buNone/>
              <a:defRPr/>
            </a:pPr>
            <a:r>
              <a:rPr lang="es-ES" sz="1600" dirty="0" smtClean="0">
                <a:effectLst>
                  <a:outerShdw blurRad="38100" dist="38100" dir="2700000" algn="tl">
                    <a:srgbClr val="000000">
                      <a:alpha val="43137"/>
                    </a:srgbClr>
                  </a:outerShdw>
                </a:effectLst>
              </a:rPr>
              <a:t>  categoría.</a:t>
            </a:r>
          </a:p>
          <a:p>
            <a:pPr marL="609600" indent="-609600" eaLnBrk="1" hangingPunct="1">
              <a:buFont typeface="Wingdings" pitchFamily="2" charset="2"/>
              <a:buNone/>
              <a:defRPr/>
            </a:pPr>
            <a:r>
              <a:rPr lang="es-ES" sz="1600" dirty="0" smtClean="0">
                <a:effectLst>
                  <a:outerShdw blurRad="38100" dist="38100" dir="2700000" algn="tl">
                    <a:srgbClr val="000000">
                      <a:alpha val="43137"/>
                    </a:srgbClr>
                  </a:outerShdw>
                </a:effectLst>
              </a:rPr>
              <a:t>*En caso que por el cambio de categoría se disminuya la remuneración, se aplica la </a:t>
            </a:r>
          </a:p>
          <a:p>
            <a:pPr marL="609600" indent="-609600" eaLnBrk="1" hangingPunct="1">
              <a:buFont typeface="Wingdings" pitchFamily="2" charset="2"/>
              <a:buNone/>
              <a:defRPr/>
            </a:pPr>
            <a:r>
              <a:rPr lang="es-ES" sz="1600" dirty="0" smtClean="0">
                <a:effectLst>
                  <a:outerShdw blurRad="38100" dist="38100" dir="2700000" algn="tl">
                    <a:srgbClr val="000000">
                      <a:alpha val="43137"/>
                    </a:srgbClr>
                  </a:outerShdw>
                </a:effectLst>
              </a:rPr>
              <a:t>regla de la “Condición mas beneficiosa” (Principio protectorio), y se mantiene la mas alta.</a:t>
            </a:r>
            <a:endParaRPr lang="es-AR" sz="1600" dirty="0" smtClean="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62289924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457200" y="1066800"/>
            <a:ext cx="8229600" cy="457200"/>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119811" name="Rectangle 3"/>
          <p:cNvSpPr>
            <a:spLocks noGrp="1" noChangeArrowheads="1"/>
          </p:cNvSpPr>
          <p:nvPr>
            <p:ph type="body" idx="1"/>
          </p:nvPr>
        </p:nvSpPr>
        <p:spPr>
          <a:xfrm>
            <a:off x="457200" y="1905000"/>
            <a:ext cx="8229600" cy="4221163"/>
          </a:xfrm>
        </p:spPr>
        <p:txBody>
          <a:bodyPr/>
          <a:lstStyle/>
          <a:p>
            <a:pPr marL="609600" indent="-609600" eaLnBrk="1" hangingPunct="1">
              <a:buFont typeface="Wingdings" pitchFamily="2" charset="2"/>
              <a:buNone/>
              <a:defRPr/>
            </a:pPr>
            <a:r>
              <a:rPr lang="es-AR" sz="1600" b="1" dirty="0" smtClean="0">
                <a:solidFill>
                  <a:srgbClr val="FFFF00"/>
                </a:solidFill>
                <a:effectLst>
                  <a:outerShdw blurRad="38100" dist="38100" dir="2700000" algn="tl">
                    <a:srgbClr val="000000">
                      <a:alpha val="43137"/>
                    </a:srgbClr>
                  </a:outerShdw>
                </a:effectLst>
              </a:rPr>
              <a:t>REMUNERACIÓN DURANTE LA LICENCIA POR ENFERMEDAD. TRATAMIENTO</a:t>
            </a:r>
            <a:endParaRPr lang="es-AR" sz="1600" dirty="0" smtClean="0">
              <a:solidFill>
                <a:srgbClr val="FFFF00"/>
              </a:solidFill>
              <a:effectLst>
                <a:outerShdw blurRad="38100" dist="38100" dir="2700000" algn="tl">
                  <a:srgbClr val="000000">
                    <a:alpha val="43137"/>
                  </a:srgbClr>
                </a:outerShdw>
              </a:effectLst>
            </a:endParaRPr>
          </a:p>
          <a:p>
            <a:pPr marL="609600" indent="-609600" eaLnBrk="1" hangingPunct="1">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buFont typeface="Wingdings" pitchFamily="2" charset="2"/>
              <a:buNone/>
              <a:defRPr/>
            </a:pPr>
            <a:r>
              <a:rPr lang="es-AR" sz="1600" b="1" dirty="0" smtClean="0">
                <a:solidFill>
                  <a:srgbClr val="FFCC00"/>
                </a:solidFill>
                <a:effectLst>
                  <a:outerShdw blurRad="38100" dist="38100" dir="2700000" algn="tl">
                    <a:srgbClr val="000000">
                      <a:alpha val="43137"/>
                    </a:srgbClr>
                  </a:outerShdw>
                </a:effectLst>
              </a:rPr>
              <a:t>JORNADA MIXTA</a:t>
            </a:r>
          </a:p>
          <a:p>
            <a:pPr marL="609600" indent="-609600" eaLnBrk="1" hangingPunct="1">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buFont typeface="Wingdings" pitchFamily="2" charset="2"/>
              <a:buNone/>
              <a:defRPr/>
            </a:pPr>
            <a:r>
              <a:rPr lang="es-AR" sz="1600" dirty="0" smtClean="0">
                <a:effectLst>
                  <a:outerShdw blurRad="38100" dist="38100" dir="2700000" algn="tl">
                    <a:srgbClr val="000000">
                      <a:alpha val="43137"/>
                    </a:srgbClr>
                  </a:outerShdw>
                </a:effectLst>
              </a:rPr>
              <a:t>* Deberá respetarse el importe que el trabajador percibía en forma habitual, </a:t>
            </a:r>
          </a:p>
          <a:p>
            <a:pPr marL="609600" indent="-609600" eaLnBrk="1" hangingPunct="1">
              <a:buFont typeface="Wingdings" pitchFamily="2" charset="2"/>
              <a:buNone/>
              <a:defRPr/>
            </a:pPr>
            <a:r>
              <a:rPr lang="es-AR" sz="1600" dirty="0" smtClean="0">
                <a:effectLst>
                  <a:outerShdw blurRad="38100" dist="38100" dir="2700000" algn="tl">
                    <a:srgbClr val="000000">
                      <a:alpha val="43137"/>
                    </a:srgbClr>
                  </a:outerShdw>
                </a:effectLst>
              </a:rPr>
              <a:t>  incluyéndose el recargo de 8 minutos establecido por el artículo 200 LCT.</a:t>
            </a:r>
          </a:p>
          <a:p>
            <a:pPr marL="609600" indent="-609600" eaLnBrk="1" hangingPunct="1">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buFont typeface="Wingdings" pitchFamily="2" charset="2"/>
              <a:buNone/>
              <a:defRPr/>
            </a:pPr>
            <a:r>
              <a:rPr lang="es-AR" sz="1600" b="1" dirty="0" smtClean="0">
                <a:solidFill>
                  <a:srgbClr val="FFCC00"/>
                </a:solidFill>
                <a:effectLst>
                  <a:outerShdw blurRad="38100" dist="38100" dir="2700000" algn="tl">
                    <a:srgbClr val="000000">
                      <a:alpha val="43137"/>
                    </a:srgbClr>
                  </a:outerShdw>
                </a:effectLst>
              </a:rPr>
              <a:t>RECIBO DE SUELDOS</a:t>
            </a:r>
            <a:endParaRPr lang="es-AR" sz="1600" dirty="0" smtClean="0">
              <a:solidFill>
                <a:srgbClr val="FFCC00"/>
              </a:solidFill>
              <a:effectLst>
                <a:outerShdw blurRad="38100" dist="38100" dir="2700000" algn="tl">
                  <a:srgbClr val="000000">
                    <a:alpha val="43137"/>
                  </a:srgbClr>
                </a:outerShdw>
              </a:effectLst>
            </a:endParaRPr>
          </a:p>
          <a:p>
            <a:pPr marL="609600" indent="-609600" eaLnBrk="1" hangingPunct="1">
              <a:buFont typeface="Wingdings" pitchFamily="2" charset="2"/>
              <a:buNone/>
              <a:defRPr/>
            </a:pPr>
            <a:r>
              <a:rPr lang="es-AR" sz="1600" dirty="0" smtClean="0">
                <a:effectLst>
                  <a:outerShdw blurRad="38100" dist="38100" dir="2700000" algn="tl">
                    <a:srgbClr val="000000">
                      <a:alpha val="43137"/>
                    </a:srgbClr>
                  </a:outerShdw>
                </a:effectLst>
              </a:rPr>
              <a:t>* Debe indicarse en rubro separado el concepto correspondiente a la remuneración por</a:t>
            </a:r>
          </a:p>
          <a:p>
            <a:pPr marL="609600" indent="-609600" eaLnBrk="1" hangingPunct="1">
              <a:buFont typeface="Wingdings" pitchFamily="2" charset="2"/>
              <a:buNone/>
              <a:defRPr/>
            </a:pPr>
            <a:r>
              <a:rPr lang="es-AR" sz="1600" dirty="0" smtClean="0">
                <a:effectLst>
                  <a:outerShdw blurRad="38100" dist="38100" dir="2700000" algn="tl">
                    <a:srgbClr val="000000">
                      <a:alpha val="43137"/>
                    </a:srgbClr>
                  </a:outerShdw>
                </a:effectLst>
              </a:rPr>
              <a:t>  “Licencia por enfermedad” indicando la cantidad de días</a:t>
            </a:r>
          </a:p>
          <a:p>
            <a:pPr marL="609600" indent="-609600" eaLnBrk="1" hangingPunct="1">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buFont typeface="Wingdings" pitchFamily="2" charset="2"/>
              <a:buNone/>
              <a:defRPr/>
            </a:pPr>
            <a:r>
              <a:rPr lang="es-AR" sz="1600" dirty="0" smtClean="0">
                <a:effectLst>
                  <a:outerShdw blurRad="38100" dist="38100" dir="2700000" algn="tl">
                    <a:srgbClr val="000000">
                      <a:alpha val="43137"/>
                    </a:srgbClr>
                  </a:outerShdw>
                </a:effectLst>
              </a:rPr>
              <a:t>* El artículo 140, inciso c) de la LCT, regula el contenido necesario del recibo de sueldos </a:t>
            </a:r>
          </a:p>
          <a:p>
            <a:pPr marL="609600" indent="-609600" eaLnBrk="1" hangingPunct="1">
              <a:buFont typeface="Wingdings" pitchFamily="2" charset="2"/>
              <a:buNone/>
              <a:defRPr/>
            </a:pPr>
            <a:r>
              <a:rPr lang="es-AR" sz="1600" dirty="0" smtClean="0">
                <a:effectLst>
                  <a:outerShdw blurRad="38100" dist="38100" dir="2700000" algn="tl">
                    <a:srgbClr val="000000">
                      <a:alpha val="43137"/>
                    </a:srgbClr>
                  </a:outerShdw>
                </a:effectLst>
              </a:rPr>
              <a:t>  indicando que deberá contener “… todo tipo de remuneración que perciba, con </a:t>
            </a:r>
          </a:p>
          <a:p>
            <a:pPr marL="609600" indent="-609600" eaLnBrk="1" hangingPunct="1">
              <a:buFont typeface="Wingdings" pitchFamily="2" charset="2"/>
              <a:buNone/>
              <a:defRPr/>
            </a:pPr>
            <a:r>
              <a:rPr lang="es-AR" sz="1600" dirty="0" smtClean="0">
                <a:effectLst>
                  <a:outerShdw blurRad="38100" dist="38100" dir="2700000" algn="tl">
                    <a:srgbClr val="000000">
                      <a:alpha val="43137"/>
                    </a:srgbClr>
                  </a:outerShdw>
                </a:effectLst>
              </a:rPr>
              <a:t>  indicación sustancial de su determinación…”</a:t>
            </a:r>
          </a:p>
          <a:p>
            <a:pPr marL="609600" indent="-609600" eaLnBrk="1" hangingPunct="1">
              <a:buFont typeface="Wingdings" pitchFamily="2" charset="2"/>
              <a:buNone/>
              <a:defRPr/>
            </a:pPr>
            <a:endParaRPr lang="es-AR" sz="1600" dirty="0" smtClean="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46520118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457200" y="1066800"/>
            <a:ext cx="8229600" cy="381000"/>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121859" name="Rectangle 3"/>
          <p:cNvSpPr>
            <a:spLocks noGrp="1" noChangeArrowheads="1"/>
          </p:cNvSpPr>
          <p:nvPr>
            <p:ph type="body" idx="1"/>
          </p:nvPr>
        </p:nvSpPr>
        <p:spPr>
          <a:xfrm>
            <a:off x="457200" y="1752600"/>
            <a:ext cx="8229600" cy="4373563"/>
          </a:xfrm>
        </p:spPr>
        <p:txBody>
          <a:bodyPr/>
          <a:lstStyle/>
          <a:p>
            <a:pPr marL="609600" indent="-609600" eaLnBrk="1" hangingPunct="1">
              <a:buFont typeface="Wingdings" pitchFamily="2" charset="2"/>
              <a:buNone/>
              <a:defRPr/>
            </a:pPr>
            <a:r>
              <a:rPr lang="es-AR" sz="1600" b="1" dirty="0" smtClean="0">
                <a:solidFill>
                  <a:srgbClr val="FFFF00"/>
                </a:solidFill>
                <a:effectLst>
                  <a:outerShdw blurRad="38100" dist="38100" dir="2700000" algn="tl">
                    <a:srgbClr val="000000">
                      <a:alpha val="43137"/>
                    </a:srgbClr>
                  </a:outerShdw>
                </a:effectLst>
              </a:rPr>
              <a:t>REMUNERACIÓN DURANTE LA LICENCIA POR ENFERMEDAD. TRATAMIENTO</a:t>
            </a:r>
            <a:endParaRPr lang="es-AR" sz="1600" dirty="0" smtClean="0">
              <a:solidFill>
                <a:srgbClr val="FFFF00"/>
              </a:solidFill>
              <a:effectLst>
                <a:outerShdw blurRad="38100" dist="38100" dir="2700000" algn="tl">
                  <a:srgbClr val="000000">
                    <a:alpha val="43137"/>
                  </a:srgbClr>
                </a:outerShdw>
              </a:effectLst>
            </a:endParaRPr>
          </a:p>
          <a:p>
            <a:pPr marL="609600" indent="-609600" eaLnBrk="1" hangingPunct="1">
              <a:buFont typeface="Wingdings" pitchFamily="2" charset="2"/>
              <a:buNone/>
              <a:defRPr/>
            </a:pPr>
            <a:endParaRPr lang="es-AR" sz="1600" dirty="0" smtClean="0">
              <a:solidFill>
                <a:srgbClr val="FFFF00"/>
              </a:solidFill>
              <a:effectLst>
                <a:outerShdw blurRad="38100" dist="38100" dir="2700000" algn="tl">
                  <a:srgbClr val="000000">
                    <a:alpha val="43137"/>
                  </a:srgbClr>
                </a:outerShdw>
              </a:effectLst>
            </a:endParaRPr>
          </a:p>
          <a:p>
            <a:pPr marL="609600" indent="-609600" eaLnBrk="1" hangingPunct="1">
              <a:buFont typeface="Wingdings" pitchFamily="2" charset="2"/>
              <a:buNone/>
              <a:defRPr/>
            </a:pPr>
            <a:r>
              <a:rPr lang="es-AR" sz="1600" b="1" dirty="0" smtClean="0">
                <a:solidFill>
                  <a:schemeClr val="hlink"/>
                </a:solidFill>
                <a:effectLst>
                  <a:outerShdw blurRad="38100" dist="38100" dir="2700000" algn="tl">
                    <a:srgbClr val="000000">
                      <a:alpha val="43137"/>
                    </a:srgbClr>
                  </a:outerShdw>
                </a:effectLst>
              </a:rPr>
              <a:t>SUELDO ANUAL COMPLEMENTARIO</a:t>
            </a:r>
          </a:p>
          <a:p>
            <a:pPr marL="609600" indent="-609600" eaLnBrk="1" hangingPunct="1">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buFont typeface="Wingdings" pitchFamily="2" charset="2"/>
              <a:buNone/>
              <a:defRPr/>
            </a:pPr>
            <a:r>
              <a:rPr lang="es-AR" sz="1600" dirty="0" smtClean="0">
                <a:effectLst>
                  <a:outerShdw blurRad="38100" dist="38100" dir="2700000" algn="tl">
                    <a:srgbClr val="000000">
                      <a:alpha val="43137"/>
                    </a:srgbClr>
                  </a:outerShdw>
                </a:effectLst>
              </a:rPr>
              <a:t>* El período de licencia por enfermedad inculpable genera derecho al SAC</a:t>
            </a:r>
          </a:p>
          <a:p>
            <a:pPr marL="609600" indent="-609600" eaLnBrk="1" hangingPunct="1">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buFont typeface="Wingdings" pitchFamily="2" charset="2"/>
              <a:buNone/>
              <a:defRPr/>
            </a:pPr>
            <a:r>
              <a:rPr lang="es-AR" sz="1600" dirty="0" smtClean="0">
                <a:effectLst>
                  <a:outerShdw blurRad="38100" dist="38100" dir="2700000" algn="tl">
                    <a:srgbClr val="000000">
                      <a:alpha val="43137"/>
                    </a:srgbClr>
                  </a:outerShdw>
                </a:effectLst>
              </a:rPr>
              <a:t>* El período de conservación del puesto de trabajo, no genera derecho al cobro del SAC.</a:t>
            </a:r>
          </a:p>
          <a:p>
            <a:pPr marL="609600" indent="-609600" eaLnBrk="1" hangingPunct="1">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buFont typeface="Wingdings" pitchFamily="2" charset="2"/>
              <a:buNone/>
              <a:defRPr/>
            </a:pPr>
            <a:r>
              <a:rPr lang="es-AR" sz="1600" dirty="0" smtClean="0">
                <a:effectLst>
                  <a:outerShdw blurRad="38100" dist="38100" dir="2700000" algn="tl">
                    <a:srgbClr val="000000">
                      <a:alpha val="43137"/>
                    </a:srgbClr>
                  </a:outerShdw>
                </a:effectLst>
              </a:rPr>
              <a:t>Sin embargo, el SAC correspondiente al semestre en el que se inició el período de </a:t>
            </a:r>
          </a:p>
          <a:p>
            <a:pPr marL="609600" indent="-609600" eaLnBrk="1" hangingPunct="1">
              <a:buFont typeface="Wingdings" pitchFamily="2" charset="2"/>
              <a:buNone/>
              <a:defRPr/>
            </a:pPr>
            <a:r>
              <a:rPr lang="es-AR" sz="1600" dirty="0" smtClean="0">
                <a:effectLst>
                  <a:outerShdw blurRad="38100" dist="38100" dir="2700000" algn="tl">
                    <a:srgbClr val="000000">
                      <a:alpha val="43137"/>
                    </a:srgbClr>
                  </a:outerShdw>
                </a:effectLst>
              </a:rPr>
              <a:t>conservación del empleo, se deberá abonar en las fechas previstas por la LCT, es decir </a:t>
            </a:r>
          </a:p>
          <a:p>
            <a:pPr marL="609600" indent="-609600" eaLnBrk="1" hangingPunct="1">
              <a:buFont typeface="Wingdings" pitchFamily="2" charset="2"/>
              <a:buNone/>
              <a:defRPr/>
            </a:pPr>
            <a:r>
              <a:rPr lang="es-AR" sz="1600" dirty="0" smtClean="0">
                <a:effectLst>
                  <a:outerShdw blurRad="38100" dist="38100" dir="2700000" algn="tl">
                    <a:srgbClr val="000000">
                      <a:alpha val="43137"/>
                    </a:srgbClr>
                  </a:outerShdw>
                </a:effectLst>
              </a:rPr>
              <a:t>el 30 de junio y el 31 de diciembre de cada año. Por lo que el trabajador afectado por la </a:t>
            </a:r>
          </a:p>
          <a:p>
            <a:pPr marL="609600" indent="-609600" eaLnBrk="1" hangingPunct="1">
              <a:buFont typeface="Wingdings" pitchFamily="2" charset="2"/>
              <a:buNone/>
              <a:defRPr/>
            </a:pPr>
            <a:r>
              <a:rPr lang="es-AR" sz="1600" dirty="0" smtClean="0">
                <a:effectLst>
                  <a:outerShdw blurRad="38100" dist="38100" dir="2700000" algn="tl">
                    <a:srgbClr val="000000">
                      <a:alpha val="43137"/>
                    </a:srgbClr>
                  </a:outerShdw>
                </a:effectLst>
              </a:rPr>
              <a:t>reserva de puesto cobrará el saldo pendiente del SAC en las respectivas fechas, sin </a:t>
            </a:r>
          </a:p>
          <a:p>
            <a:pPr marL="609600" indent="-609600" eaLnBrk="1" hangingPunct="1">
              <a:buFont typeface="Wingdings" pitchFamily="2" charset="2"/>
              <a:buNone/>
              <a:defRPr/>
            </a:pPr>
            <a:r>
              <a:rPr lang="es-AR" sz="1600" dirty="0" smtClean="0">
                <a:effectLst>
                  <a:outerShdw blurRad="38100" dist="38100" dir="2700000" algn="tl">
                    <a:srgbClr val="000000">
                      <a:alpha val="43137"/>
                    </a:srgbClr>
                  </a:outerShdw>
                </a:effectLst>
              </a:rPr>
              <a:t>perjuicio de encontrarse con reserva de puesto.</a:t>
            </a:r>
          </a:p>
          <a:p>
            <a:pPr marL="609600" indent="-609600" eaLnBrk="1" hangingPunct="1">
              <a:buFont typeface="Wingdings" pitchFamily="2" charset="2"/>
              <a:buNone/>
              <a:defRPr/>
            </a:pPr>
            <a:endParaRPr lang="es-AR" sz="1600" dirty="0" smtClean="0"/>
          </a:p>
          <a:p>
            <a:pPr marL="609600" indent="-609600" eaLnBrk="1" hangingPunct="1">
              <a:buFont typeface="Wingdings" pitchFamily="2" charset="2"/>
              <a:buNone/>
              <a:defRPr/>
            </a:pPr>
            <a:endParaRPr lang="es-AR" sz="1600" dirty="0" smtClean="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13745866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457200" y="685800"/>
            <a:ext cx="8075613" cy="549275"/>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122883" name="Rectangle 3"/>
          <p:cNvSpPr>
            <a:spLocks noGrp="1" noChangeArrowheads="1"/>
          </p:cNvSpPr>
          <p:nvPr>
            <p:ph type="body" idx="1"/>
          </p:nvPr>
        </p:nvSpPr>
        <p:spPr>
          <a:xfrm>
            <a:off x="457200" y="1600200"/>
            <a:ext cx="8229600" cy="4525963"/>
          </a:xfrm>
        </p:spPr>
        <p:txBody>
          <a:bodyPr>
            <a:normAutofit lnSpcReduction="10000"/>
          </a:bodyPr>
          <a:lstStyle/>
          <a:p>
            <a:pPr marL="609600" indent="-609600" eaLnBrk="1" hangingPunct="1">
              <a:lnSpc>
                <a:spcPct val="90000"/>
              </a:lnSpc>
              <a:buFont typeface="Wingdings" pitchFamily="2" charset="2"/>
              <a:buNone/>
              <a:defRPr/>
            </a:pPr>
            <a:r>
              <a:rPr lang="es-AR" sz="1600" b="1" dirty="0" smtClean="0">
                <a:solidFill>
                  <a:srgbClr val="FFFF00"/>
                </a:solidFill>
                <a:effectLst>
                  <a:outerShdw blurRad="38100" dist="38100" dir="2700000" algn="tl">
                    <a:srgbClr val="000000">
                      <a:alpha val="43137"/>
                    </a:srgbClr>
                  </a:outerShdw>
                </a:effectLst>
              </a:rPr>
              <a:t>FIN DE LA LICENCIA POR ENFERMEDAD</a:t>
            </a:r>
            <a:endParaRPr lang="es-AR" sz="1600" dirty="0" smtClean="0">
              <a:solidFill>
                <a:srgbClr val="FFFF00"/>
              </a:solidFill>
              <a:effectLst>
                <a:outerShdw blurRad="38100" dist="38100" dir="2700000" algn="tl">
                  <a:srgbClr val="000000">
                    <a:alpha val="43137"/>
                  </a:srgbClr>
                </a:outerShdw>
              </a:effectLst>
            </a:endParaRPr>
          </a:p>
          <a:p>
            <a:pPr marL="609600" indent="-609600" eaLnBrk="1" hangingPunct="1">
              <a:lnSpc>
                <a:spcPct val="90000"/>
              </a:lnSpc>
              <a:buFont typeface="Wingdings" pitchFamily="2" charset="2"/>
              <a:buNone/>
              <a:defRPr/>
            </a:pPr>
            <a:endParaRPr lang="es-AR" sz="1600" dirty="0" smtClean="0">
              <a:solidFill>
                <a:srgbClr val="FFFF00"/>
              </a:solidFill>
              <a:effectLst>
                <a:outerShdw blurRad="38100" dist="38100" dir="2700000" algn="tl">
                  <a:srgbClr val="000000">
                    <a:alpha val="43137"/>
                  </a:srgbClr>
                </a:outerShdw>
              </a:effectLst>
            </a:endParaRPr>
          </a:p>
          <a:p>
            <a:pPr marL="609600" indent="-609600" eaLnBrk="1" hangingPunct="1">
              <a:lnSpc>
                <a:spcPct val="90000"/>
              </a:lnSpc>
              <a:buFont typeface="Wingdings" pitchFamily="2" charset="2"/>
              <a:buNone/>
              <a:defRPr/>
            </a:pPr>
            <a:r>
              <a:rPr lang="es-AR" sz="1600" dirty="0" smtClean="0">
                <a:effectLst>
                  <a:outerShdw blurRad="38100" dist="38100" dir="2700000" algn="tl">
                    <a:srgbClr val="000000">
                      <a:alpha val="43137"/>
                    </a:srgbClr>
                  </a:outerShdw>
                </a:effectLst>
              </a:rPr>
              <a:t>La licencia puede finaliza por:</a:t>
            </a:r>
          </a:p>
          <a:p>
            <a:pPr marL="609600" indent="-609600" eaLnBrk="1" hangingPunct="1">
              <a:lnSpc>
                <a:spcPct val="90000"/>
              </a:lnSpc>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lnSpc>
                <a:spcPct val="90000"/>
              </a:lnSpc>
              <a:buFont typeface="Wingdings" pitchFamily="2" charset="2"/>
              <a:buNone/>
              <a:defRPr/>
            </a:pPr>
            <a:r>
              <a:rPr lang="es-AR" sz="1600" dirty="0" smtClean="0">
                <a:effectLst>
                  <a:outerShdw blurRad="38100" dist="38100" dir="2700000" algn="tl">
                    <a:srgbClr val="000000">
                      <a:alpha val="43137"/>
                    </a:srgbClr>
                  </a:outerShdw>
                </a:effectLst>
              </a:rPr>
              <a:t>* Alta médica</a:t>
            </a:r>
          </a:p>
          <a:p>
            <a:pPr marL="609600" indent="-609600" eaLnBrk="1" hangingPunct="1">
              <a:lnSpc>
                <a:spcPct val="90000"/>
              </a:lnSpc>
              <a:buFont typeface="Wingdings" pitchFamily="2" charset="2"/>
              <a:buNone/>
              <a:defRPr/>
            </a:pPr>
            <a:r>
              <a:rPr lang="es-AR" sz="1600" dirty="0" smtClean="0">
                <a:effectLst>
                  <a:outerShdw blurRad="38100" dist="38100" dir="2700000" algn="tl">
                    <a:srgbClr val="000000">
                      <a:alpha val="43137"/>
                    </a:srgbClr>
                  </a:outerShdw>
                </a:effectLst>
              </a:rPr>
              <a:t>* Fallecimiento</a:t>
            </a:r>
          </a:p>
          <a:p>
            <a:pPr marL="609600" indent="-609600" eaLnBrk="1" hangingPunct="1">
              <a:lnSpc>
                <a:spcPct val="90000"/>
              </a:lnSpc>
              <a:buFont typeface="Wingdings" pitchFamily="2" charset="2"/>
              <a:buNone/>
              <a:defRPr/>
            </a:pPr>
            <a:r>
              <a:rPr lang="es-AR" sz="1600" dirty="0" smtClean="0">
                <a:effectLst>
                  <a:outerShdw blurRad="38100" dist="38100" dir="2700000" algn="tl">
                    <a:srgbClr val="000000">
                      <a:alpha val="43137"/>
                    </a:srgbClr>
                  </a:outerShdw>
                </a:effectLst>
              </a:rPr>
              <a:t>* Inicio del período de reserva</a:t>
            </a:r>
          </a:p>
          <a:p>
            <a:pPr marL="609600" indent="-609600" eaLnBrk="1" hangingPunct="1">
              <a:lnSpc>
                <a:spcPct val="90000"/>
              </a:lnSpc>
              <a:buFont typeface="Wingdings" pitchFamily="2" charset="2"/>
              <a:buNone/>
              <a:defRPr/>
            </a:pPr>
            <a:r>
              <a:rPr lang="es-AR" sz="1600" dirty="0" smtClean="0">
                <a:effectLst>
                  <a:outerShdw blurRad="38100" dist="38100" dir="2700000" algn="tl">
                    <a:srgbClr val="000000">
                      <a:alpha val="43137"/>
                    </a:srgbClr>
                  </a:outerShdw>
                </a:effectLst>
              </a:rPr>
              <a:t>* Incapacidad absoluta</a:t>
            </a:r>
          </a:p>
          <a:p>
            <a:pPr marL="609600" indent="-609600" eaLnBrk="1" hangingPunct="1">
              <a:lnSpc>
                <a:spcPct val="90000"/>
              </a:lnSpc>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lnSpc>
                <a:spcPct val="90000"/>
              </a:lnSpc>
              <a:buFont typeface="Wingdings" pitchFamily="2" charset="2"/>
              <a:buNone/>
              <a:defRPr/>
            </a:pPr>
            <a:r>
              <a:rPr lang="es-AR" sz="1600" b="1" dirty="0" smtClean="0">
                <a:solidFill>
                  <a:srgbClr val="FFFF00"/>
                </a:solidFill>
                <a:effectLst>
                  <a:outerShdw blurRad="38100" dist="38100" dir="2700000" algn="tl">
                    <a:srgbClr val="000000">
                      <a:alpha val="43137"/>
                    </a:srgbClr>
                  </a:outerShdw>
                </a:effectLst>
              </a:rPr>
              <a:t>INTIMACION A RETOMAR TAREAS</a:t>
            </a:r>
          </a:p>
          <a:p>
            <a:pPr marL="609600" indent="-609600" eaLnBrk="1" hangingPunct="1">
              <a:lnSpc>
                <a:spcPct val="90000"/>
              </a:lnSpc>
              <a:buFont typeface="Wingdings" pitchFamily="2" charset="2"/>
              <a:buNone/>
              <a:defRPr/>
            </a:pPr>
            <a:endParaRPr lang="es-AR" sz="1600" b="1" dirty="0" smtClean="0">
              <a:solidFill>
                <a:srgbClr val="FFFF00"/>
              </a:solidFill>
              <a:effectLst>
                <a:outerShdw blurRad="38100" dist="38100" dir="2700000" algn="tl">
                  <a:srgbClr val="000000">
                    <a:alpha val="43137"/>
                  </a:srgbClr>
                </a:outerShdw>
              </a:effectLst>
            </a:endParaRPr>
          </a:p>
          <a:p>
            <a:pPr marL="609600" indent="-609600" eaLnBrk="1" hangingPunct="1">
              <a:lnSpc>
                <a:spcPct val="90000"/>
              </a:lnSpc>
              <a:buFont typeface="Wingdings" pitchFamily="2" charset="2"/>
              <a:buNone/>
              <a:defRPr/>
            </a:pPr>
            <a:r>
              <a:rPr lang="es-AR" sz="1600" dirty="0" smtClean="0">
                <a:effectLst>
                  <a:outerShdw blurRad="38100" dist="38100" dir="2700000" algn="tl">
                    <a:srgbClr val="000000">
                      <a:alpha val="43137"/>
                    </a:srgbClr>
                  </a:outerShdw>
                </a:effectLst>
              </a:rPr>
              <a:t>* En caso que el médico laboral de la empresa disponga el alta del trabajador, si este no </a:t>
            </a:r>
          </a:p>
          <a:p>
            <a:pPr marL="609600" indent="-609600" eaLnBrk="1" hangingPunct="1">
              <a:lnSpc>
                <a:spcPct val="90000"/>
              </a:lnSpc>
              <a:buFont typeface="Wingdings" pitchFamily="2" charset="2"/>
              <a:buNone/>
              <a:defRPr/>
            </a:pPr>
            <a:r>
              <a:rPr lang="es-AR" sz="1600" dirty="0" smtClean="0">
                <a:effectLst>
                  <a:outerShdw blurRad="38100" dist="38100" dir="2700000" algn="tl">
                    <a:srgbClr val="000000">
                      <a:alpha val="43137"/>
                    </a:srgbClr>
                  </a:outerShdw>
                </a:effectLst>
              </a:rPr>
              <a:t>  se presenta, el empleador deberá intimarlo a retomar tareas, bajo apercibimiento de </a:t>
            </a:r>
          </a:p>
          <a:p>
            <a:pPr marL="609600" indent="-609600" eaLnBrk="1" hangingPunct="1">
              <a:lnSpc>
                <a:spcPct val="90000"/>
              </a:lnSpc>
              <a:buFont typeface="Wingdings" pitchFamily="2" charset="2"/>
              <a:buNone/>
              <a:defRPr/>
            </a:pPr>
            <a:r>
              <a:rPr lang="es-AR" sz="1600" dirty="0" smtClean="0">
                <a:effectLst>
                  <a:outerShdw blurRad="38100" dist="38100" dir="2700000" algn="tl">
                    <a:srgbClr val="000000">
                      <a:alpha val="43137"/>
                    </a:srgbClr>
                  </a:outerShdw>
                </a:effectLst>
              </a:rPr>
              <a:t>  considerar abandono de trabajo.</a:t>
            </a:r>
          </a:p>
          <a:p>
            <a:pPr marL="609600" indent="-609600" eaLnBrk="1" hangingPunct="1">
              <a:lnSpc>
                <a:spcPct val="90000"/>
              </a:lnSpc>
              <a:buFont typeface="Wingdings" pitchFamily="2" charset="2"/>
              <a:buNone/>
              <a:defRPr/>
            </a:pPr>
            <a:r>
              <a:rPr lang="es-AR" sz="1600" dirty="0" smtClean="0">
                <a:effectLst>
                  <a:outerShdw blurRad="38100" dist="38100" dir="2700000" algn="tl">
                    <a:srgbClr val="000000">
                      <a:alpha val="43137"/>
                    </a:srgbClr>
                  </a:outerShdw>
                </a:effectLst>
              </a:rPr>
              <a:t>* Lo mismo en caso de haber vencido el plazo del ultimo certificado entregado por </a:t>
            </a:r>
          </a:p>
          <a:p>
            <a:pPr marL="609600" indent="-609600" eaLnBrk="1" hangingPunct="1">
              <a:lnSpc>
                <a:spcPct val="90000"/>
              </a:lnSpc>
              <a:buFont typeface="Wingdings" pitchFamily="2" charset="2"/>
              <a:buNone/>
              <a:defRPr/>
            </a:pPr>
            <a:r>
              <a:rPr lang="es-AR" sz="1600" dirty="0" smtClean="0">
                <a:effectLst>
                  <a:outerShdw blurRad="38100" dist="38100" dir="2700000" algn="tl">
                    <a:srgbClr val="000000">
                      <a:alpha val="43137"/>
                    </a:srgbClr>
                  </a:outerShdw>
                </a:effectLst>
              </a:rPr>
              <a:t>   el trabajador, aunque sería conveniente asegurarse si no se produjo un </a:t>
            </a:r>
          </a:p>
          <a:p>
            <a:pPr marL="609600" indent="-609600" eaLnBrk="1" hangingPunct="1">
              <a:lnSpc>
                <a:spcPct val="90000"/>
              </a:lnSpc>
              <a:buFont typeface="Wingdings" pitchFamily="2" charset="2"/>
              <a:buNone/>
              <a:defRPr/>
            </a:pPr>
            <a:r>
              <a:rPr lang="es-AR" sz="1600" dirty="0" smtClean="0">
                <a:effectLst>
                  <a:outerShdw blurRad="38100" dist="38100" dir="2700000" algn="tl">
                    <a:srgbClr val="000000">
                      <a:alpha val="43137"/>
                    </a:srgbClr>
                  </a:outerShdw>
                </a:effectLst>
              </a:rPr>
              <a:t>   </a:t>
            </a:r>
            <a:r>
              <a:rPr lang="es-AR" sz="1600" dirty="0" err="1" smtClean="0">
                <a:effectLst>
                  <a:outerShdw blurRad="38100" dist="38100" dir="2700000" algn="tl">
                    <a:srgbClr val="000000">
                      <a:alpha val="43137"/>
                    </a:srgbClr>
                  </a:outerShdw>
                </a:effectLst>
              </a:rPr>
              <a:t>reagravamiento</a:t>
            </a:r>
            <a:r>
              <a:rPr lang="es-AR" sz="1600" dirty="0" smtClean="0">
                <a:effectLst>
                  <a:outerShdw blurRad="38100" dist="38100" dir="2700000" algn="tl">
                    <a:srgbClr val="000000">
                      <a:alpha val="43137"/>
                    </a:srgbClr>
                  </a:outerShdw>
                </a:effectLst>
              </a:rPr>
              <a:t> de la enfermedad antes de intimar.</a:t>
            </a:r>
          </a:p>
          <a:p>
            <a:pPr marL="609600" indent="-609600" eaLnBrk="1" hangingPunct="1">
              <a:lnSpc>
                <a:spcPct val="90000"/>
              </a:lnSpc>
              <a:buFont typeface="Wingdings" pitchFamily="2" charset="2"/>
              <a:buNone/>
              <a:defRPr/>
            </a:pPr>
            <a:endParaRPr lang="es-AR" sz="1600" dirty="0" smtClean="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89755660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457200" y="325438"/>
            <a:ext cx="8075613" cy="909637"/>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123907" name="Rectangle 3"/>
          <p:cNvSpPr>
            <a:spLocks noGrp="1" noChangeArrowheads="1"/>
          </p:cNvSpPr>
          <p:nvPr>
            <p:ph type="body" idx="1"/>
          </p:nvPr>
        </p:nvSpPr>
        <p:spPr>
          <a:xfrm>
            <a:off x="457200" y="1219200"/>
            <a:ext cx="8229600" cy="4906963"/>
          </a:xfrm>
        </p:spPr>
        <p:txBody>
          <a:bodyPr/>
          <a:lstStyle/>
          <a:p>
            <a:pPr marL="609600" indent="-609600" eaLnBrk="1" hangingPunct="1">
              <a:buFont typeface="Wingdings" pitchFamily="2" charset="2"/>
              <a:buNone/>
              <a:defRPr/>
            </a:pPr>
            <a:r>
              <a:rPr lang="es-AR" sz="1600" b="1" dirty="0" smtClean="0">
                <a:solidFill>
                  <a:srgbClr val="FFFF00"/>
                </a:solidFill>
                <a:effectLst>
                  <a:outerShdw blurRad="38100" dist="38100" dir="2700000" algn="tl">
                    <a:srgbClr val="000000">
                      <a:alpha val="43137"/>
                    </a:srgbClr>
                  </a:outerShdw>
                </a:effectLst>
              </a:rPr>
              <a:t>PERIODO DE CONSERVACIÓN DEL PUESTO DE TRABAJO</a:t>
            </a:r>
          </a:p>
          <a:p>
            <a:pPr marL="609600" indent="-609600" eaLnBrk="1" hangingPunct="1">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buFont typeface="Wingdings" pitchFamily="2" charset="2"/>
              <a:buNone/>
              <a:defRPr/>
            </a:pPr>
            <a:r>
              <a:rPr lang="es-AR" sz="1600" b="1" dirty="0" smtClean="0">
                <a:effectLst>
                  <a:outerShdw blurRad="38100" dist="38100" dir="2700000" algn="tl">
                    <a:srgbClr val="000000">
                      <a:alpha val="43137"/>
                    </a:srgbClr>
                  </a:outerShdw>
                </a:effectLst>
              </a:rPr>
              <a:t>Art. 211 – </a:t>
            </a:r>
            <a:r>
              <a:rPr lang="es-AR" sz="1600" b="1" i="1" dirty="0" smtClean="0">
                <a:effectLst>
                  <a:outerShdw blurRad="38100" dist="38100" dir="2700000" algn="tl">
                    <a:srgbClr val="000000">
                      <a:alpha val="43137"/>
                    </a:srgbClr>
                  </a:outerShdw>
                </a:effectLst>
              </a:rPr>
              <a:t>“</a:t>
            </a:r>
            <a:r>
              <a:rPr lang="es-AR" sz="1600" i="1" dirty="0" smtClean="0">
                <a:effectLst>
                  <a:outerShdw blurRad="38100" dist="38100" dir="2700000" algn="tl">
                    <a:srgbClr val="000000">
                      <a:alpha val="43137"/>
                    </a:srgbClr>
                  </a:outerShdw>
                </a:effectLst>
              </a:rPr>
              <a:t>Vencidos los plazos de interrupción del trabajo por causa de accidente o </a:t>
            </a:r>
          </a:p>
          <a:p>
            <a:pPr marL="609600" indent="-609600" eaLnBrk="1" hangingPunct="1">
              <a:buFont typeface="Wingdings" pitchFamily="2" charset="2"/>
              <a:buNone/>
              <a:defRPr/>
            </a:pPr>
            <a:r>
              <a:rPr lang="es-AR" sz="1600" i="1" dirty="0" smtClean="0">
                <a:effectLst>
                  <a:outerShdw blurRad="38100" dist="38100" dir="2700000" algn="tl">
                    <a:srgbClr val="000000">
                      <a:alpha val="43137"/>
                    </a:srgbClr>
                  </a:outerShdw>
                </a:effectLst>
              </a:rPr>
              <a:t>enfermedad inculpable, si el trabajador no estuviera en condiciones de volver a su </a:t>
            </a:r>
          </a:p>
          <a:p>
            <a:pPr marL="609600" indent="-609600" eaLnBrk="1" hangingPunct="1">
              <a:buFont typeface="Wingdings" pitchFamily="2" charset="2"/>
              <a:buNone/>
              <a:defRPr/>
            </a:pPr>
            <a:r>
              <a:rPr lang="es-AR" sz="1600" i="1" dirty="0" smtClean="0">
                <a:effectLst>
                  <a:outerShdw blurRad="38100" dist="38100" dir="2700000" algn="tl">
                    <a:srgbClr val="000000">
                      <a:alpha val="43137"/>
                    </a:srgbClr>
                  </a:outerShdw>
                </a:effectLst>
              </a:rPr>
              <a:t>empleo, el empleador deberá conservárselo durante el plazo de 1 (un) año contado </a:t>
            </a:r>
          </a:p>
          <a:p>
            <a:pPr marL="609600" indent="-609600" eaLnBrk="1" hangingPunct="1">
              <a:buFont typeface="Wingdings" pitchFamily="2" charset="2"/>
              <a:buNone/>
              <a:defRPr/>
            </a:pPr>
            <a:r>
              <a:rPr lang="es-AR" sz="1600" i="1" dirty="0" smtClean="0">
                <a:effectLst>
                  <a:outerShdw blurRad="38100" dist="38100" dir="2700000" algn="tl">
                    <a:srgbClr val="000000">
                      <a:alpha val="43137"/>
                    </a:srgbClr>
                  </a:outerShdw>
                </a:effectLst>
              </a:rPr>
              <a:t>desde el vencimiento de aquéllos. Vencido dicho plazo, la relación de empleo subsistirá </a:t>
            </a:r>
          </a:p>
          <a:p>
            <a:pPr marL="609600" indent="-609600" eaLnBrk="1" hangingPunct="1">
              <a:buFont typeface="Wingdings" pitchFamily="2" charset="2"/>
              <a:buNone/>
              <a:defRPr/>
            </a:pPr>
            <a:r>
              <a:rPr lang="es-AR" sz="1600" i="1" dirty="0" smtClean="0">
                <a:effectLst>
                  <a:outerShdw blurRad="38100" dist="38100" dir="2700000" algn="tl">
                    <a:srgbClr val="000000">
                      <a:alpha val="43137"/>
                    </a:srgbClr>
                  </a:outerShdw>
                </a:effectLst>
              </a:rPr>
              <a:t>hasta tanto alguna de las partes decida y notifique a la otra su voluntad de rescindirla. La </a:t>
            </a:r>
          </a:p>
          <a:p>
            <a:pPr marL="609600" indent="-609600" eaLnBrk="1" hangingPunct="1">
              <a:buFont typeface="Wingdings" pitchFamily="2" charset="2"/>
              <a:buNone/>
              <a:defRPr/>
            </a:pPr>
            <a:r>
              <a:rPr lang="es-AR" sz="1600" i="1" dirty="0" smtClean="0">
                <a:effectLst>
                  <a:outerShdw blurRad="38100" dist="38100" dir="2700000" algn="tl">
                    <a:srgbClr val="000000">
                      <a:alpha val="43137"/>
                    </a:srgbClr>
                  </a:outerShdw>
                </a:effectLst>
              </a:rPr>
              <a:t>extinción del contrato de trabajo en tal forma exime a las partes de responsabilidad </a:t>
            </a:r>
          </a:p>
          <a:p>
            <a:pPr marL="609600" indent="-609600" eaLnBrk="1" hangingPunct="1">
              <a:buFont typeface="Wingdings" pitchFamily="2" charset="2"/>
              <a:buNone/>
              <a:defRPr/>
            </a:pPr>
            <a:r>
              <a:rPr lang="es-AR" sz="1600" i="1" dirty="0" smtClean="0">
                <a:effectLst>
                  <a:outerShdw blurRad="38100" dist="38100" dir="2700000" algn="tl">
                    <a:srgbClr val="000000">
                      <a:alpha val="43137"/>
                    </a:srgbClr>
                  </a:outerShdw>
                </a:effectLst>
              </a:rPr>
              <a:t>indemnizatoria.”</a:t>
            </a:r>
            <a:endParaRPr lang="es-AR" sz="1600" dirty="0" smtClean="0">
              <a:effectLst>
                <a:outerShdw blurRad="38100" dist="38100" dir="2700000" algn="tl">
                  <a:srgbClr val="000000">
                    <a:alpha val="43137"/>
                  </a:srgbClr>
                </a:outerShdw>
              </a:effectLst>
            </a:endParaRPr>
          </a:p>
          <a:p>
            <a:pPr marL="609600" indent="-609600" eaLnBrk="1" hangingPunct="1">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buFont typeface="Wingdings" pitchFamily="2" charset="2"/>
              <a:buNone/>
              <a:defRPr/>
            </a:pPr>
            <a:r>
              <a:rPr lang="es-AR" sz="1600" b="1" dirty="0" smtClean="0">
                <a:solidFill>
                  <a:srgbClr val="FFFF00"/>
                </a:solidFill>
                <a:effectLst>
                  <a:outerShdw blurRad="38100" dist="38100" dir="2700000" algn="tl">
                    <a:srgbClr val="000000">
                      <a:alpha val="43137"/>
                    </a:srgbClr>
                  </a:outerShdw>
                </a:effectLst>
              </a:rPr>
              <a:t>Computo</a:t>
            </a:r>
          </a:p>
          <a:p>
            <a:pPr marL="609600" indent="-609600" eaLnBrk="1" hangingPunct="1">
              <a:buFontTx/>
              <a:buNone/>
              <a:defRPr/>
            </a:pPr>
            <a:endParaRPr lang="es-AR" sz="1600" dirty="0" smtClean="0">
              <a:solidFill>
                <a:srgbClr val="FFFF00"/>
              </a:solidFill>
              <a:effectLst>
                <a:outerShdw blurRad="38100" dist="38100" dir="2700000" algn="tl">
                  <a:srgbClr val="000000">
                    <a:alpha val="43137"/>
                  </a:srgbClr>
                </a:outerShdw>
              </a:effectLst>
            </a:endParaRPr>
          </a:p>
          <a:p>
            <a:pPr marL="609600" indent="-609600" eaLnBrk="1" hangingPunct="1">
              <a:buFontTx/>
              <a:buNone/>
              <a:defRPr/>
            </a:pPr>
            <a:r>
              <a:rPr lang="es-AR" sz="1600" dirty="0" smtClean="0">
                <a:effectLst>
                  <a:outerShdw blurRad="38100" dist="38100" dir="2700000" algn="tl">
                    <a:srgbClr val="000000">
                      <a:alpha val="43137"/>
                    </a:srgbClr>
                  </a:outerShdw>
                </a:effectLst>
              </a:rPr>
              <a:t>* El año deberá computarse a partir del último día de la licencia paga y corresponde por </a:t>
            </a:r>
          </a:p>
          <a:p>
            <a:pPr marL="609600" indent="-609600" eaLnBrk="1" hangingPunct="1">
              <a:buFontTx/>
              <a:buNone/>
              <a:defRPr/>
            </a:pPr>
            <a:r>
              <a:rPr lang="es-AR" sz="1600" dirty="0" smtClean="0">
                <a:effectLst>
                  <a:outerShdw blurRad="38100" dist="38100" dir="2700000" algn="tl">
                    <a:srgbClr val="000000">
                      <a:alpha val="43137"/>
                    </a:srgbClr>
                  </a:outerShdw>
                </a:effectLst>
              </a:rPr>
              <a:t>  cada enfermedad o accidente inculpable de trabajo.</a:t>
            </a:r>
            <a:endParaRPr lang="en-US" sz="1600" dirty="0" smtClean="0">
              <a:effectLst>
                <a:outerShdw blurRad="38100" dist="38100" dir="2700000" algn="tl">
                  <a:srgbClr val="000000">
                    <a:alpha val="43137"/>
                  </a:srgbClr>
                </a:outerShdw>
              </a:effectLst>
            </a:endParaRPr>
          </a:p>
          <a:p>
            <a:pPr marL="609600" indent="-609600" eaLnBrk="1" hangingPunct="1">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buFont typeface="Wingdings" pitchFamily="2" charset="2"/>
              <a:buNone/>
              <a:defRPr/>
            </a:pPr>
            <a:r>
              <a:rPr lang="es-AR" sz="1600" dirty="0" smtClean="0">
                <a:effectLst>
                  <a:outerShdw blurRad="38100" dist="38100" dir="2700000" algn="tl">
                    <a:srgbClr val="000000">
                      <a:alpha val="43137"/>
                    </a:srgbClr>
                  </a:outerShdw>
                </a:effectLst>
              </a:rPr>
              <a:t>* No se computa a cuenta de otro periodo de reserva por una enfermedad distinta.</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02388477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457200" y="325438"/>
            <a:ext cx="8075613" cy="909637"/>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125955" name="Rectangle 3"/>
          <p:cNvSpPr>
            <a:spLocks noGrp="1" noChangeArrowheads="1"/>
          </p:cNvSpPr>
          <p:nvPr>
            <p:ph type="body" idx="1"/>
          </p:nvPr>
        </p:nvSpPr>
        <p:spPr>
          <a:xfrm>
            <a:off x="457200" y="1219200"/>
            <a:ext cx="8229600" cy="4906963"/>
          </a:xfrm>
        </p:spPr>
        <p:txBody>
          <a:bodyPr/>
          <a:lstStyle/>
          <a:p>
            <a:pPr marL="609600" indent="-609600" eaLnBrk="1" hangingPunct="1">
              <a:buFont typeface="Wingdings" pitchFamily="2" charset="2"/>
              <a:buNone/>
              <a:defRPr/>
            </a:pPr>
            <a:endParaRPr lang="es-AR" sz="1600" b="1" dirty="0" smtClean="0">
              <a:effectLst>
                <a:outerShdw blurRad="38100" dist="38100" dir="2700000" algn="tl">
                  <a:srgbClr val="000000">
                    <a:alpha val="43137"/>
                  </a:srgbClr>
                </a:outerShdw>
              </a:effectLst>
            </a:endParaRPr>
          </a:p>
          <a:p>
            <a:pPr marL="609600" indent="-609600" eaLnBrk="1" hangingPunct="1">
              <a:buFont typeface="Wingdings" pitchFamily="2" charset="2"/>
              <a:buNone/>
              <a:defRPr/>
            </a:pPr>
            <a:endParaRPr lang="es-AR" sz="1600" b="1" dirty="0" smtClean="0">
              <a:effectLst>
                <a:outerShdw blurRad="38100" dist="38100" dir="2700000" algn="tl">
                  <a:srgbClr val="000000">
                    <a:alpha val="43137"/>
                  </a:srgbClr>
                </a:outerShdw>
              </a:effectLst>
            </a:endParaRPr>
          </a:p>
          <a:p>
            <a:pPr marL="609600" indent="-609600" eaLnBrk="1" hangingPunct="1">
              <a:buFont typeface="Wingdings" pitchFamily="2" charset="2"/>
              <a:buNone/>
              <a:defRPr/>
            </a:pPr>
            <a:r>
              <a:rPr lang="es-AR" sz="1600" b="1" dirty="0" smtClean="0">
                <a:solidFill>
                  <a:srgbClr val="FFFF00"/>
                </a:solidFill>
                <a:effectLst>
                  <a:outerShdw blurRad="38100" dist="38100" dir="2700000" algn="tl">
                    <a:srgbClr val="000000">
                      <a:alpha val="43137"/>
                    </a:srgbClr>
                  </a:outerShdw>
                </a:effectLst>
              </a:rPr>
              <a:t>CONTRATO A TIEMPO PARCIAL</a:t>
            </a:r>
          </a:p>
          <a:p>
            <a:pPr marL="609600" indent="-609600" eaLnBrk="1" hangingPunct="1">
              <a:buFont typeface="Wingdings" pitchFamily="2" charset="2"/>
              <a:buNone/>
              <a:defRPr/>
            </a:pPr>
            <a:endParaRPr lang="es-AR" sz="1600" dirty="0" smtClean="0">
              <a:solidFill>
                <a:srgbClr val="FFFF00"/>
              </a:solidFill>
              <a:effectLst>
                <a:outerShdw blurRad="38100" dist="38100" dir="2700000" algn="tl">
                  <a:srgbClr val="000000">
                    <a:alpha val="43137"/>
                  </a:srgbClr>
                </a:outerShdw>
              </a:effectLst>
            </a:endParaRPr>
          </a:p>
          <a:p>
            <a:pPr marL="609600" indent="-609600" eaLnBrk="1" hangingPunct="1">
              <a:buFont typeface="Wingdings" pitchFamily="2" charset="2"/>
              <a:buNone/>
              <a:defRPr/>
            </a:pPr>
            <a:r>
              <a:rPr lang="es-AR" sz="1600" dirty="0" smtClean="0">
                <a:effectLst>
                  <a:outerShdw blurRad="38100" dist="38100" dir="2700000" algn="tl">
                    <a:srgbClr val="000000">
                      <a:alpha val="43137"/>
                    </a:srgbClr>
                  </a:outerShdw>
                </a:effectLst>
              </a:rPr>
              <a:t>* En caso que el trabajador estuviera contratado bajo la modalidad de contrato a tiempo </a:t>
            </a:r>
          </a:p>
          <a:p>
            <a:pPr marL="609600" indent="-609600" eaLnBrk="1" hangingPunct="1">
              <a:buFont typeface="Wingdings" pitchFamily="2" charset="2"/>
              <a:buNone/>
              <a:defRPr/>
            </a:pPr>
            <a:r>
              <a:rPr lang="es-AR" sz="1600" dirty="0" smtClean="0">
                <a:effectLst>
                  <a:outerShdw blurRad="38100" dist="38100" dir="2700000" algn="tl">
                    <a:srgbClr val="000000">
                      <a:alpha val="43137"/>
                    </a:srgbClr>
                  </a:outerShdw>
                </a:effectLst>
              </a:rPr>
              <a:t>  parcial (art. 92 ter. LCT), la licencia se extenderá la cantidad de meses indicada por el </a:t>
            </a:r>
          </a:p>
          <a:p>
            <a:pPr marL="609600" indent="-609600" eaLnBrk="1" hangingPunct="1">
              <a:buFont typeface="Wingdings" pitchFamily="2" charset="2"/>
              <a:buNone/>
              <a:defRPr/>
            </a:pPr>
            <a:r>
              <a:rPr lang="es-AR" sz="1600" dirty="0" smtClean="0">
                <a:effectLst>
                  <a:outerShdw blurRad="38100" dist="38100" dir="2700000" algn="tl">
                    <a:srgbClr val="000000">
                      <a:alpha val="43137"/>
                    </a:srgbClr>
                  </a:outerShdw>
                </a:effectLst>
              </a:rPr>
              <a:t>  art. 208 LCT. </a:t>
            </a:r>
          </a:p>
          <a:p>
            <a:pPr marL="609600" indent="-609600" eaLnBrk="1" hangingPunct="1">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buFont typeface="Wingdings" pitchFamily="2" charset="2"/>
              <a:buNone/>
              <a:defRPr/>
            </a:pPr>
            <a:r>
              <a:rPr lang="es-AR" sz="1600" dirty="0" smtClean="0">
                <a:effectLst>
                  <a:outerShdw blurRad="38100" dist="38100" dir="2700000" algn="tl">
                    <a:srgbClr val="000000">
                      <a:alpha val="43137"/>
                    </a:srgbClr>
                  </a:outerShdw>
                </a:effectLst>
              </a:rPr>
              <a:t>* Se tomará en cuenta la antigüedad y las cargas de familia independientemente de la </a:t>
            </a:r>
          </a:p>
          <a:p>
            <a:pPr marL="609600" indent="-609600" eaLnBrk="1" hangingPunct="1">
              <a:buFont typeface="Wingdings" pitchFamily="2" charset="2"/>
              <a:buNone/>
              <a:defRPr/>
            </a:pPr>
            <a:r>
              <a:rPr lang="es-AR" sz="1600" dirty="0" smtClean="0">
                <a:effectLst>
                  <a:outerShdw blurRad="38100" dist="38100" dir="2700000" algn="tl">
                    <a:srgbClr val="000000">
                      <a:alpha val="43137"/>
                    </a:srgbClr>
                  </a:outerShdw>
                </a:effectLst>
              </a:rPr>
              <a:t>  extensión asignada a la jornada de trabajo por las partes.</a:t>
            </a:r>
          </a:p>
          <a:p>
            <a:pPr marL="609600" indent="-609600" eaLnBrk="1" hangingPunct="1">
              <a:buFont typeface="Wingdings" pitchFamily="2" charset="2"/>
              <a:buNone/>
              <a:defRPr/>
            </a:pPr>
            <a:endParaRPr lang="es-AR" sz="1600" dirty="0" smtClean="0"/>
          </a:p>
          <a:p>
            <a:pPr marL="609600" indent="-609600" eaLnBrk="1" hangingPunct="1">
              <a:buFont typeface="Wingdings" pitchFamily="2" charset="2"/>
              <a:buNone/>
              <a:defRPr/>
            </a:pPr>
            <a:endParaRPr lang="es-AR" sz="1600" dirty="0" smtClean="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309177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lstStyle/>
          <a:p>
            <a:r>
              <a:rPr lang="en-US" sz="3200" smtClean="0"/>
              <a:t>ACUERDO CCT 130/1975. ABRIL 2016</a:t>
            </a:r>
            <a:endParaRPr lang="en-US" sz="3200" b="1"/>
          </a:p>
        </p:txBody>
      </p:sp>
      <p:sp>
        <p:nvSpPr>
          <p:cNvPr id="91139" name="Rectangle 3"/>
          <p:cNvSpPr>
            <a:spLocks noGrp="1" noChangeArrowheads="1"/>
          </p:cNvSpPr>
          <p:nvPr>
            <p:ph type="subTitle" idx="1"/>
          </p:nvPr>
        </p:nvSpPr>
        <p:spPr>
          <a:xfrm>
            <a:off x="685800" y="1371600"/>
            <a:ext cx="7772400" cy="4876800"/>
          </a:xfrm>
        </p:spPr>
        <p:txBody>
          <a:bodyPr>
            <a:normAutofit/>
          </a:bodyPr>
          <a:lstStyle/>
          <a:p>
            <a:pPr algn="l">
              <a:lnSpc>
                <a:spcPct val="90000"/>
              </a:lnSpc>
            </a:pPr>
            <a:r>
              <a:rPr lang="es-AR" sz="1800" b="1">
                <a:solidFill>
                  <a:srgbClr val="FFFF00"/>
                </a:solidFill>
                <a:effectLst>
                  <a:outerShdw blurRad="38100" dist="38100" dir="2700000" algn="tl">
                    <a:srgbClr val="000000">
                      <a:alpha val="43137"/>
                    </a:srgbClr>
                  </a:outerShdw>
                </a:effectLst>
              </a:rPr>
              <a:t>EMPLEADOS  DE COMERCIO – ACUERDO ABRIL 2016 - </a:t>
            </a:r>
            <a:r>
              <a:rPr lang="es-AR" sz="1800" b="1">
                <a:solidFill>
                  <a:srgbClr val="00FF00"/>
                </a:solidFill>
                <a:effectLst>
                  <a:outerShdw blurRad="38100" dist="38100" dir="2700000" algn="tl">
                    <a:srgbClr val="000000">
                      <a:alpha val="43137"/>
                    </a:srgbClr>
                  </a:outerShdw>
                </a:effectLst>
              </a:rPr>
              <a:t>R (ST) 62/2016</a:t>
            </a:r>
          </a:p>
          <a:p>
            <a:pPr algn="l"/>
            <a:r>
              <a:rPr lang="es-AR" sz="1800" b="1" smtClean="0">
                <a:solidFill>
                  <a:srgbClr val="00FFCC"/>
                </a:solidFill>
                <a:effectLst>
                  <a:outerShdw blurRad="38100" dist="38100" dir="2700000" algn="tl">
                    <a:srgbClr val="000000">
                      <a:alpha val="43137"/>
                    </a:srgbClr>
                  </a:outerShdw>
                </a:effectLst>
              </a:rPr>
              <a:t>REGIMEN DE ABSORCION</a:t>
            </a:r>
          </a:p>
          <a:p>
            <a:pPr algn="l"/>
            <a:r>
              <a:rPr lang="es-AR" sz="2000" smtClean="0">
                <a:effectLst>
                  <a:outerShdw blurRad="38100" dist="38100" dir="2700000" algn="tl">
                    <a:srgbClr val="000000">
                      <a:alpha val="43137"/>
                    </a:srgbClr>
                  </a:outerShdw>
                </a:effectLst>
              </a:rPr>
              <a:t>Tercero:</a:t>
            </a:r>
          </a:p>
          <a:p>
            <a:pPr algn="l"/>
            <a:endParaRPr lang="es-AR" sz="2000">
              <a:effectLst>
                <a:outerShdw blurRad="38100" dist="38100" dir="2700000" algn="tl">
                  <a:srgbClr val="000000">
                    <a:alpha val="43137"/>
                  </a:srgbClr>
                </a:outerShdw>
              </a:effectLst>
            </a:endParaRPr>
          </a:p>
          <a:p>
            <a:pPr algn="l"/>
            <a:r>
              <a:rPr lang="es-AR" sz="2000">
                <a:effectLst>
                  <a:outerShdw blurRad="38100" dist="38100" dir="2700000" algn="tl">
                    <a:srgbClr val="000000">
                      <a:alpha val="43137"/>
                    </a:srgbClr>
                  </a:outerShdw>
                </a:effectLst>
              </a:rPr>
              <a:t>No podrán ser absorbidos ni compensados los aumentos de carácter general sectorial, sean estos de carácter remunerativo, o de otra naturaleza que, eventualmente, hubieren otorgado unilateralmente los empleadores. Solo podrán ser absorbidos o compensados, hasta su concurrencia, los importes de carácter general, sectorial o individual, </a:t>
            </a:r>
            <a:r>
              <a:rPr lang="es-AR" sz="2000" b="1">
                <a:solidFill>
                  <a:srgbClr val="FFFF00"/>
                </a:solidFill>
                <a:effectLst>
                  <a:outerShdw blurRad="38100" dist="38100" dir="2700000" algn="tl">
                    <a:srgbClr val="000000">
                      <a:alpha val="43137"/>
                    </a:srgbClr>
                  </a:outerShdw>
                </a:effectLst>
              </a:rPr>
              <a:t>otorgados por los empleadores a partir del 1 de octubre de 2015 y los que hubieren sido abonados a cuenta </a:t>
            </a:r>
            <a:r>
              <a:rPr lang="es-AR" sz="2000">
                <a:effectLst>
                  <a:outerShdw blurRad="38100" dist="38100" dir="2700000" algn="tl">
                    <a:srgbClr val="000000">
                      <a:alpha val="43137"/>
                    </a:srgbClr>
                  </a:outerShdw>
                </a:effectLst>
              </a:rPr>
              <a:t>de los aumentos que determine el presente Acuerdo colectivo, cualquiera sea la denominación utilizada.</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416815038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457200" y="325438"/>
            <a:ext cx="8075613" cy="909637"/>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126979" name="Rectangle 3"/>
          <p:cNvSpPr>
            <a:spLocks noGrp="1" noChangeArrowheads="1"/>
          </p:cNvSpPr>
          <p:nvPr>
            <p:ph type="body" idx="1"/>
          </p:nvPr>
        </p:nvSpPr>
        <p:spPr>
          <a:xfrm>
            <a:off x="457200" y="1752600"/>
            <a:ext cx="8229600" cy="4373563"/>
          </a:xfrm>
        </p:spPr>
        <p:txBody>
          <a:bodyPr/>
          <a:lstStyle/>
          <a:p>
            <a:pPr marL="609600" indent="-609600" eaLnBrk="1" hangingPunct="1">
              <a:lnSpc>
                <a:spcPct val="80000"/>
              </a:lnSpc>
              <a:buFont typeface="Wingdings" pitchFamily="2" charset="2"/>
              <a:buNone/>
              <a:defRPr/>
            </a:pPr>
            <a:r>
              <a:rPr lang="es-ES" sz="1600" b="1" dirty="0" smtClean="0">
                <a:solidFill>
                  <a:srgbClr val="FFFF00"/>
                </a:solidFill>
                <a:effectLst>
                  <a:outerShdw blurRad="38100" dist="38100" dir="2700000" algn="tl">
                    <a:srgbClr val="000000">
                      <a:alpha val="43137"/>
                    </a:srgbClr>
                  </a:outerShdw>
                </a:effectLst>
              </a:rPr>
              <a:t>SUSPENSIÓN POR CAUSAS ECONÓMICAS O DISCIPLINARIAS</a:t>
            </a:r>
          </a:p>
          <a:p>
            <a:pPr marL="609600" indent="-609600" eaLnBrk="1" hangingPunct="1">
              <a:lnSpc>
                <a:spcPct val="80000"/>
              </a:lnSpc>
              <a:buFont typeface="Wingdings" pitchFamily="2" charset="2"/>
              <a:buNone/>
              <a:defRPr/>
            </a:pPr>
            <a:endParaRPr lang="es-ES" sz="1600" dirty="0" smtClean="0">
              <a:solidFill>
                <a:srgbClr val="FFFF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El último párrafo del artículo 208 LCT establece al respecto: </a:t>
            </a:r>
            <a:endParaRPr lang="es-ES" sz="1600" i="1"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ES" sz="1600" i="1"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i="1" dirty="0" smtClean="0">
                <a:effectLst>
                  <a:outerShdw blurRad="38100" dist="38100" dir="2700000" algn="tl">
                    <a:srgbClr val="000000">
                      <a:alpha val="43137"/>
                    </a:srgbClr>
                  </a:outerShdw>
                </a:effectLst>
              </a:rPr>
              <a:t>“…La suspensión por causas disciplinarias dispuesta por el empleador no afecta </a:t>
            </a:r>
          </a:p>
          <a:p>
            <a:pPr marL="609600" indent="-609600" eaLnBrk="1" hangingPunct="1">
              <a:lnSpc>
                <a:spcPct val="80000"/>
              </a:lnSpc>
              <a:buFont typeface="Wingdings" pitchFamily="2" charset="2"/>
              <a:buNone/>
              <a:defRPr/>
            </a:pPr>
            <a:r>
              <a:rPr lang="es-ES" sz="1600" i="1" dirty="0" smtClean="0">
                <a:effectLst>
                  <a:outerShdw blurRad="38100" dist="38100" dir="2700000" algn="tl">
                    <a:srgbClr val="000000">
                      <a:alpha val="43137"/>
                    </a:srgbClr>
                  </a:outerShdw>
                </a:effectLst>
              </a:rPr>
              <a:t>el derecho del trabajador a percibir la remuneración por los plazos previstos, sea </a:t>
            </a:r>
          </a:p>
          <a:p>
            <a:pPr marL="609600" indent="-609600" eaLnBrk="1" hangingPunct="1">
              <a:lnSpc>
                <a:spcPct val="80000"/>
              </a:lnSpc>
              <a:buFont typeface="Wingdings" pitchFamily="2" charset="2"/>
              <a:buNone/>
              <a:defRPr/>
            </a:pPr>
            <a:r>
              <a:rPr lang="es-ES" sz="1600" i="1" dirty="0" smtClean="0">
                <a:effectLst>
                  <a:outerShdw blurRad="38100" dist="38100" dir="2700000" algn="tl">
                    <a:srgbClr val="000000">
                      <a:alpha val="43137"/>
                    </a:srgbClr>
                  </a:outerShdw>
                </a:effectLst>
              </a:rPr>
              <a:t>que aquella se dispusiere estando el trabajador enfermo o accidentado o que éstas </a:t>
            </a:r>
          </a:p>
          <a:p>
            <a:pPr marL="609600" indent="-609600" eaLnBrk="1" hangingPunct="1">
              <a:lnSpc>
                <a:spcPct val="80000"/>
              </a:lnSpc>
              <a:buFont typeface="Wingdings" pitchFamily="2" charset="2"/>
              <a:buNone/>
              <a:defRPr/>
            </a:pPr>
            <a:r>
              <a:rPr lang="es-ES" sz="1600" i="1" dirty="0" smtClean="0">
                <a:effectLst>
                  <a:outerShdw blurRad="38100" dist="38100" dir="2700000" algn="tl">
                    <a:srgbClr val="000000">
                      <a:alpha val="43137"/>
                    </a:srgbClr>
                  </a:outerShdw>
                </a:effectLst>
              </a:rPr>
              <a:t>circunstancias fueren sobrevinientes”.</a:t>
            </a:r>
            <a:endParaRPr lang="es-ES" sz="1600" dirty="0" smtClean="0">
              <a:effectLst>
                <a:outerShdw blurRad="38100" dist="38100" dir="2700000" algn="tl">
                  <a:srgbClr val="000000">
                    <a:alpha val="43137"/>
                  </a:srgbClr>
                </a:outerShdw>
              </a:effectLst>
            </a:endParaRPr>
          </a:p>
          <a:p>
            <a:pPr marL="609600" indent="-609600" eaLnBrk="1" hangingPunct="1">
              <a:lnSpc>
                <a:spcPct val="80000"/>
              </a:lnSpc>
              <a:defRPr/>
            </a:pPr>
            <a:endParaRPr lang="es-E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E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E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El derecho a los salarios por enfermedad no se pierde cuando la dolencia aparece en el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curso de una suspensión ni viceversa, o sea cuando la sanción se aplica durante el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transcurso de la licencia. </a:t>
            </a:r>
          </a:p>
          <a:p>
            <a:pPr marL="609600" indent="-609600" eaLnBrk="1" hangingPunct="1">
              <a:lnSpc>
                <a:spcPct val="80000"/>
              </a:lnSpc>
              <a:buFont typeface="Wingdings" pitchFamily="2" charset="2"/>
              <a:buNone/>
              <a:defRPr/>
            </a:pPr>
            <a:endParaRPr lang="es-AR" sz="1600" dirty="0" smtClean="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424696793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457200" y="325438"/>
            <a:ext cx="8075613" cy="909637"/>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128003" name="Rectangle 3"/>
          <p:cNvSpPr>
            <a:spLocks noGrp="1" noChangeArrowheads="1"/>
          </p:cNvSpPr>
          <p:nvPr>
            <p:ph type="body" idx="1"/>
          </p:nvPr>
        </p:nvSpPr>
        <p:spPr>
          <a:xfrm>
            <a:off x="457200" y="1524000"/>
            <a:ext cx="8229600" cy="4602163"/>
          </a:xfrm>
        </p:spPr>
        <p:txBody>
          <a:bodyPr>
            <a:normAutofit lnSpcReduction="10000"/>
          </a:bodyPr>
          <a:lstStyle/>
          <a:p>
            <a:pPr marL="609600" indent="-609600" eaLnBrk="1" hangingPunct="1">
              <a:lnSpc>
                <a:spcPct val="80000"/>
              </a:lnSpc>
              <a:buFont typeface="Wingdings" pitchFamily="2" charset="2"/>
              <a:buNone/>
              <a:defRPr/>
            </a:pPr>
            <a:r>
              <a:rPr lang="es-ES" sz="1600" b="1" dirty="0" smtClean="0">
                <a:solidFill>
                  <a:srgbClr val="FFFF00"/>
                </a:solidFill>
                <a:effectLst>
                  <a:outerShdw blurRad="38100" dist="38100" dir="2700000" algn="tl">
                    <a:srgbClr val="000000">
                      <a:alpha val="43137"/>
                    </a:srgbClr>
                  </a:outerShdw>
                </a:effectLst>
              </a:rPr>
              <a:t>SUSPENSIÓN POR CAUSAS ECONÓMICAS O DISCIPLINARIAS</a:t>
            </a:r>
          </a:p>
          <a:p>
            <a:pPr marL="609600" indent="-609600" eaLnBrk="1" hangingPunct="1">
              <a:lnSpc>
                <a:spcPct val="80000"/>
              </a:lnSpc>
              <a:buFont typeface="Wingdings" pitchFamily="2" charset="2"/>
              <a:buNone/>
              <a:defRPr/>
            </a:pPr>
            <a:endParaRPr lang="es-ES" sz="1600" b="1" dirty="0" smtClean="0">
              <a:solidFill>
                <a:srgbClr val="FFFF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b="1" dirty="0" smtClean="0">
                <a:solidFill>
                  <a:schemeClr val="hlink"/>
                </a:solidFill>
                <a:effectLst>
                  <a:outerShdw blurRad="38100" dist="38100" dir="2700000" algn="tl">
                    <a:srgbClr val="000000">
                      <a:alpha val="43137"/>
                    </a:srgbClr>
                  </a:outerShdw>
                </a:effectLst>
              </a:rPr>
              <a:t>Suspensiones por causas económicas.</a:t>
            </a:r>
            <a:r>
              <a:rPr lang="es-ES" sz="1600" b="1" dirty="0" smtClean="0">
                <a:effectLst>
                  <a:outerShdw blurRad="38100" dist="38100" dir="2700000" algn="tl">
                    <a:srgbClr val="000000">
                      <a:alpha val="43137"/>
                    </a:srgbClr>
                  </a:outerShdw>
                </a:effectLst>
              </a:rPr>
              <a:t> </a:t>
            </a:r>
          </a:p>
          <a:p>
            <a:pPr marL="609600" indent="-609600" eaLnBrk="1" hangingPunct="1">
              <a:lnSpc>
                <a:spcPct val="80000"/>
              </a:lnSpc>
              <a:buFont typeface="Wingdings" pitchFamily="2" charset="2"/>
              <a:buNone/>
              <a:defRPr/>
            </a:pPr>
            <a:endParaRPr lang="es-E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Aplicación del procedimiento establecido por el artículo 98 de la ley 24013.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Procedimiento preventivo de crisis de empresa.</a:t>
            </a:r>
          </a:p>
          <a:p>
            <a:pPr marL="609600" indent="-609600" eaLnBrk="1" hangingPunct="1">
              <a:lnSpc>
                <a:spcPct val="80000"/>
              </a:lnSpc>
              <a:buFont typeface="Wingdings" pitchFamily="2" charset="2"/>
              <a:buNone/>
              <a:defRPr/>
            </a:pPr>
            <a:endParaRPr lang="es-E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Después del cese de la enfermedad se completará la suspensión por falta de trabajo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si esta se encuentra aún en curso o si subsisten las razones que la motivaron.</a:t>
            </a:r>
            <a:endParaRPr lang="es-AR"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E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b="1" dirty="0" smtClean="0">
                <a:solidFill>
                  <a:schemeClr val="hlink"/>
                </a:solidFill>
                <a:effectLst>
                  <a:outerShdw blurRad="38100" dist="38100" dir="2700000" algn="tl">
                    <a:srgbClr val="000000">
                      <a:alpha val="43137"/>
                    </a:srgbClr>
                  </a:outerShdw>
                </a:effectLst>
              </a:rPr>
              <a:t>Suspensiones disciplinarias</a:t>
            </a:r>
            <a:r>
              <a:rPr lang="es-ES" sz="1600" b="1" dirty="0" smtClean="0">
                <a:effectLst>
                  <a:outerShdw blurRad="38100" dist="38100" dir="2700000" algn="tl">
                    <a:srgbClr val="000000">
                      <a:alpha val="43137"/>
                    </a:srgbClr>
                  </a:outerShdw>
                </a:effectLst>
              </a:rPr>
              <a:t> </a:t>
            </a:r>
          </a:p>
          <a:p>
            <a:pPr marL="609600" indent="-609600" eaLnBrk="1" hangingPunct="1">
              <a:lnSpc>
                <a:spcPct val="80000"/>
              </a:lnSpc>
              <a:buFont typeface="Wingdings" pitchFamily="2" charset="2"/>
              <a:buNone/>
              <a:defRPr/>
            </a:pPr>
            <a:endParaRPr lang="es-ES" sz="1600" b="1"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Podría aplicarse una medida disciplinaria en forma no contemporánea con la comisión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del incumplimiento o de la falta, en caso que el empleador se hubiera visto obligado a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realizar una investigación sumaria dentro de la empresa para determinar la existencia y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el grado o magnitud del incumplimiento del trabajador.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En dicho podría ocurrir que al momento de la determinación y valoración de la sanción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de suspensión que le pudiere corresponder, el trabajador estuviera gozando de una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licencia por enfermedad inculpable. </a:t>
            </a:r>
          </a:p>
          <a:p>
            <a:pPr marL="609600" indent="-609600" eaLnBrk="1" hangingPunct="1">
              <a:lnSpc>
                <a:spcPct val="80000"/>
              </a:lnSpc>
              <a:buFont typeface="Wingdings" pitchFamily="2" charset="2"/>
              <a:buNone/>
              <a:defRPr/>
            </a:pPr>
            <a:endParaRPr lang="es-AR" sz="1600" dirty="0" smtClean="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72628542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457200" y="325438"/>
            <a:ext cx="8075613" cy="909637"/>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129027" name="Rectangle 3"/>
          <p:cNvSpPr>
            <a:spLocks noGrp="1" noChangeArrowheads="1"/>
          </p:cNvSpPr>
          <p:nvPr>
            <p:ph type="body" idx="1"/>
          </p:nvPr>
        </p:nvSpPr>
        <p:spPr>
          <a:xfrm>
            <a:off x="457200" y="1447800"/>
            <a:ext cx="8229600" cy="4678363"/>
          </a:xfrm>
        </p:spPr>
        <p:txBody>
          <a:bodyPr/>
          <a:lstStyle/>
          <a:p>
            <a:pPr marL="609600" indent="-609600" eaLnBrk="1" hangingPunct="1">
              <a:lnSpc>
                <a:spcPct val="80000"/>
              </a:lnSpc>
              <a:buFont typeface="Wingdings" pitchFamily="2" charset="2"/>
              <a:buNone/>
              <a:defRPr/>
            </a:pPr>
            <a:r>
              <a:rPr lang="es-ES" sz="1600" b="1" dirty="0" smtClean="0">
                <a:solidFill>
                  <a:srgbClr val="FFFF00"/>
                </a:solidFill>
                <a:effectLst>
                  <a:outerShdw blurRad="38100" dist="38100" dir="2700000" algn="tl">
                    <a:srgbClr val="000000">
                      <a:alpha val="43137"/>
                    </a:srgbClr>
                  </a:outerShdw>
                </a:effectLst>
              </a:rPr>
              <a:t>DESPIDO DEL TRABAJADOR</a:t>
            </a:r>
          </a:p>
          <a:p>
            <a:pPr marL="609600" indent="-609600" eaLnBrk="1" hangingPunct="1">
              <a:lnSpc>
                <a:spcPct val="80000"/>
              </a:lnSpc>
              <a:buFont typeface="Wingdings" pitchFamily="2" charset="2"/>
              <a:buNone/>
              <a:defRPr/>
            </a:pPr>
            <a:endParaRPr lang="es-ES" sz="1600" dirty="0" smtClean="0">
              <a:solidFill>
                <a:srgbClr val="FFFF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El artículo 213 LCT establece al respecto lo siguiente:</a:t>
            </a:r>
            <a:endParaRPr lang="es-AR" sz="1600" i="1" dirty="0" smtClean="0">
              <a:effectLst>
                <a:outerShdw blurRad="38100" dist="38100" dir="2700000" algn="tl">
                  <a:srgbClr val="000000">
                    <a:alpha val="43137"/>
                  </a:srgbClr>
                </a:outerShdw>
              </a:effectLst>
            </a:endParaRPr>
          </a:p>
          <a:p>
            <a:pPr marL="609600" indent="-609600" eaLnBrk="1" hangingPunct="1">
              <a:lnSpc>
                <a:spcPct val="80000"/>
              </a:lnSpc>
              <a:defRPr/>
            </a:pPr>
            <a:endParaRPr lang="es-AR" sz="1600" i="1"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i="1" dirty="0" smtClean="0">
                <a:effectLst>
                  <a:outerShdw blurRad="38100" dist="38100" dir="2700000" algn="tl">
                    <a:srgbClr val="000000">
                      <a:alpha val="43137"/>
                    </a:srgbClr>
                  </a:outerShdw>
                </a:effectLst>
              </a:rPr>
              <a:t>Art. 213 – “Si el empleador despidiese al trabajador durante el plazo de las </a:t>
            </a:r>
          </a:p>
          <a:p>
            <a:pPr marL="609600" indent="-609600" eaLnBrk="1" hangingPunct="1">
              <a:lnSpc>
                <a:spcPct val="80000"/>
              </a:lnSpc>
              <a:buFont typeface="Wingdings" pitchFamily="2" charset="2"/>
              <a:buNone/>
              <a:defRPr/>
            </a:pPr>
            <a:r>
              <a:rPr lang="es-AR" sz="1600" i="1" dirty="0" smtClean="0">
                <a:effectLst>
                  <a:outerShdw blurRad="38100" dist="38100" dir="2700000" algn="tl">
                    <a:srgbClr val="000000">
                      <a:alpha val="43137"/>
                    </a:srgbClr>
                  </a:outerShdw>
                </a:effectLst>
              </a:rPr>
              <a:t>interrupciones pagas por accidente o enfermedad inculpable, deberá abonar, además de </a:t>
            </a:r>
          </a:p>
          <a:p>
            <a:pPr marL="609600" indent="-609600" eaLnBrk="1" hangingPunct="1">
              <a:lnSpc>
                <a:spcPct val="80000"/>
              </a:lnSpc>
              <a:buFont typeface="Wingdings" pitchFamily="2" charset="2"/>
              <a:buNone/>
              <a:defRPr/>
            </a:pPr>
            <a:r>
              <a:rPr lang="es-AR" sz="1600" i="1" dirty="0" smtClean="0">
                <a:effectLst>
                  <a:outerShdw blurRad="38100" dist="38100" dir="2700000" algn="tl">
                    <a:srgbClr val="000000">
                      <a:alpha val="43137"/>
                    </a:srgbClr>
                  </a:outerShdw>
                </a:effectLst>
              </a:rPr>
              <a:t>las indemnizaciones por despido injustificado, los salarios correspondientes a todo el </a:t>
            </a:r>
          </a:p>
          <a:p>
            <a:pPr marL="609600" indent="-609600" eaLnBrk="1" hangingPunct="1">
              <a:lnSpc>
                <a:spcPct val="80000"/>
              </a:lnSpc>
              <a:buFont typeface="Wingdings" pitchFamily="2" charset="2"/>
              <a:buNone/>
              <a:defRPr/>
            </a:pPr>
            <a:r>
              <a:rPr lang="es-AR" sz="1600" i="1" dirty="0" smtClean="0">
                <a:effectLst>
                  <a:outerShdw blurRad="38100" dist="38100" dir="2700000" algn="tl">
                    <a:srgbClr val="000000">
                      <a:alpha val="43137"/>
                    </a:srgbClr>
                  </a:outerShdw>
                </a:effectLst>
              </a:rPr>
              <a:t>tiempo que faltare para el vencimiento de aquélla o a la fecha del alta, según </a:t>
            </a:r>
          </a:p>
          <a:p>
            <a:pPr marL="609600" indent="-609600" eaLnBrk="1" hangingPunct="1">
              <a:lnSpc>
                <a:spcPct val="80000"/>
              </a:lnSpc>
              <a:buFont typeface="Wingdings" pitchFamily="2" charset="2"/>
              <a:buNone/>
              <a:defRPr/>
            </a:pPr>
            <a:r>
              <a:rPr lang="es-AR" sz="1600" i="1" dirty="0" smtClean="0">
                <a:effectLst>
                  <a:outerShdw blurRad="38100" dist="38100" dir="2700000" algn="tl">
                    <a:srgbClr val="000000">
                      <a:alpha val="43137"/>
                    </a:srgbClr>
                  </a:outerShdw>
                </a:effectLst>
              </a:rPr>
              <a:t>demostración que hiciese el trabajador.”</a:t>
            </a:r>
            <a:r>
              <a:rPr lang="es-AR" sz="1600" dirty="0" smtClean="0">
                <a:effectLst>
                  <a:outerShdw blurRad="38100" dist="38100" dir="2700000" algn="tl">
                    <a:srgbClr val="000000">
                      <a:alpha val="43137"/>
                    </a:srgbClr>
                  </a:outerShdw>
                </a:effectLst>
              </a:rPr>
              <a:t> </a:t>
            </a:r>
            <a:endParaRPr lang="es-E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AR"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b="1" dirty="0" smtClean="0">
                <a:solidFill>
                  <a:schemeClr val="hlink"/>
                </a:solidFill>
                <a:effectLst>
                  <a:outerShdw blurRad="38100" dist="38100" dir="2700000" algn="tl">
                    <a:srgbClr val="000000">
                      <a:alpha val="43137"/>
                    </a:srgbClr>
                  </a:outerShdw>
                </a:effectLst>
              </a:rPr>
              <a:t>Despido durante la licencia por enfermedad:</a:t>
            </a:r>
            <a:r>
              <a:rPr lang="es-AR" sz="1600" b="1" dirty="0" smtClean="0">
                <a:effectLst>
                  <a:outerShdw blurRad="38100" dist="38100" dir="2700000" algn="tl">
                    <a:srgbClr val="000000">
                      <a:alpha val="43137"/>
                    </a:srgbClr>
                  </a:outerShdw>
                </a:effectLst>
              </a:rPr>
              <a:t> </a:t>
            </a: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 Corresponde abonar las indemnizaciones por despido </a:t>
            </a:r>
            <a:r>
              <a:rPr lang="es-AR" sz="1600" dirty="0" err="1" smtClean="0">
                <a:effectLst>
                  <a:outerShdw blurRad="38100" dist="38100" dir="2700000" algn="tl">
                    <a:srgbClr val="000000">
                      <a:alpha val="43137"/>
                    </a:srgbClr>
                  </a:outerShdw>
                </a:effectLst>
              </a:rPr>
              <a:t>incausado</a:t>
            </a:r>
            <a:r>
              <a:rPr lang="es-AR" sz="1600" dirty="0" smtClean="0">
                <a:effectLst>
                  <a:outerShdw blurRad="38100" dist="38100" dir="2700000" algn="tl">
                    <a:srgbClr val="000000">
                      <a:alpha val="43137"/>
                    </a:srgbClr>
                  </a:outerShdw>
                </a:effectLst>
              </a:rPr>
              <a:t>, mas salarios caídos </a:t>
            </a: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  correspondientes a la licencia, hasta la finalización de la misma o hasta el alta, lo que </a:t>
            </a: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  ocurra primero. </a:t>
            </a: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 Los salarios caídos inciden sobre el SAC y generan aportes y contribuciones, porque </a:t>
            </a: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   son remuneratorios.</a:t>
            </a: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 El </a:t>
            </a:r>
            <a:r>
              <a:rPr lang="es-AR" sz="1600" b="1" dirty="0" smtClean="0">
                <a:effectLst>
                  <a:outerShdw blurRad="38100" dist="38100" dir="2700000" algn="tl">
                    <a:srgbClr val="000000">
                      <a:alpha val="43137"/>
                    </a:srgbClr>
                  </a:outerShdw>
                </a:effectLst>
              </a:rPr>
              <a:t>preaviso</a:t>
            </a:r>
            <a:r>
              <a:rPr lang="es-AR" sz="1600" dirty="0" smtClean="0">
                <a:effectLst>
                  <a:outerShdw blurRad="38100" dist="38100" dir="2700000" algn="tl">
                    <a:srgbClr val="000000">
                      <a:alpha val="43137"/>
                    </a:srgbClr>
                  </a:outerShdw>
                </a:effectLst>
              </a:rPr>
              <a:t> no puede otorgarse durante el curso de una enfermedad inculpable. </a:t>
            </a: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   Por otra parte la enfermedad interrumpe el preaviso otorgado, el cual se interrumpe y </a:t>
            </a:r>
          </a:p>
          <a:p>
            <a:pPr marL="609600" indent="-609600" eaLnBrk="1" hangingPunct="1">
              <a:lnSpc>
                <a:spcPct val="80000"/>
              </a:lnSpc>
              <a:buFont typeface="Wingdings" pitchFamily="2" charset="2"/>
              <a:buNone/>
              <a:defRPr/>
            </a:pPr>
            <a:r>
              <a:rPr lang="es-AR" sz="1600" dirty="0" smtClean="0">
                <a:effectLst>
                  <a:outerShdw blurRad="38100" dist="38100" dir="2700000" algn="tl">
                    <a:srgbClr val="000000">
                      <a:alpha val="43137"/>
                    </a:srgbClr>
                  </a:outerShdw>
                </a:effectLst>
              </a:rPr>
              <a:t>   se reanuda después del alta.</a:t>
            </a:r>
          </a:p>
          <a:p>
            <a:pPr marL="609600" indent="-609600" eaLnBrk="1" hangingPunct="1">
              <a:lnSpc>
                <a:spcPct val="80000"/>
              </a:lnSpc>
              <a:buFont typeface="Wingdings" pitchFamily="2" charset="2"/>
              <a:buNone/>
              <a:defRPr/>
            </a:pPr>
            <a:endParaRPr lang="es-AR" sz="1600" dirty="0" smtClean="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40187260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457200" y="325438"/>
            <a:ext cx="8075613" cy="909637"/>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130051" name="Rectangle 3"/>
          <p:cNvSpPr>
            <a:spLocks noGrp="1" noChangeArrowheads="1"/>
          </p:cNvSpPr>
          <p:nvPr>
            <p:ph type="body" idx="1"/>
          </p:nvPr>
        </p:nvSpPr>
        <p:spPr>
          <a:xfrm>
            <a:off x="457200" y="1828800"/>
            <a:ext cx="8229600" cy="4297363"/>
          </a:xfrm>
        </p:spPr>
        <p:txBody>
          <a:bodyPr/>
          <a:lstStyle/>
          <a:p>
            <a:pPr marL="609600" indent="-609600" eaLnBrk="1" hangingPunct="1">
              <a:lnSpc>
                <a:spcPct val="80000"/>
              </a:lnSpc>
              <a:buFont typeface="Wingdings" pitchFamily="2" charset="2"/>
              <a:buNone/>
              <a:defRPr/>
            </a:pPr>
            <a:r>
              <a:rPr lang="es-ES" sz="1600" b="1" dirty="0" smtClean="0">
                <a:solidFill>
                  <a:srgbClr val="FFFF00"/>
                </a:solidFill>
                <a:effectLst>
                  <a:outerShdw blurRad="38100" dist="38100" dir="2700000" algn="tl">
                    <a:srgbClr val="000000">
                      <a:alpha val="43137"/>
                    </a:srgbClr>
                  </a:outerShdw>
                </a:effectLst>
              </a:rPr>
              <a:t>DESPIDO DEL TRABAJADOR</a:t>
            </a:r>
          </a:p>
          <a:p>
            <a:pPr marL="609600" indent="-609600" eaLnBrk="1" hangingPunct="1">
              <a:lnSpc>
                <a:spcPct val="80000"/>
              </a:lnSpc>
              <a:buFont typeface="Wingdings" pitchFamily="2" charset="2"/>
              <a:buNone/>
              <a:defRPr/>
            </a:pPr>
            <a:endParaRPr lang="es-ES" sz="1600" dirty="0" smtClean="0">
              <a:solidFill>
                <a:srgbClr val="FFFF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b="1" dirty="0" smtClean="0">
                <a:solidFill>
                  <a:srgbClr val="FFCC00"/>
                </a:solidFill>
                <a:effectLst>
                  <a:outerShdw blurRad="38100" dist="38100" dir="2700000" algn="tl">
                    <a:srgbClr val="000000">
                      <a:alpha val="43137"/>
                    </a:srgbClr>
                  </a:outerShdw>
                </a:effectLst>
              </a:rPr>
              <a:t>Despido durante el período de reserva</a:t>
            </a:r>
            <a:endParaRPr lang="es-AR" sz="1600" dirty="0" smtClean="0">
              <a:solidFill>
                <a:srgbClr val="FFCC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AR" sz="1600" dirty="0" smtClean="0">
              <a:solidFill>
                <a:srgbClr val="FFCC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E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El despido durante el período de reserva hace acreedor al trabajador de todas las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indemnizaciones correspondientes al despido sin causa. </a:t>
            </a:r>
          </a:p>
          <a:p>
            <a:pPr marL="609600" indent="-609600" eaLnBrk="1" hangingPunct="1">
              <a:lnSpc>
                <a:spcPct val="80000"/>
              </a:lnSpc>
              <a:buFont typeface="Wingdings" pitchFamily="2" charset="2"/>
              <a:buNone/>
              <a:defRPr/>
            </a:pPr>
            <a:endParaRPr lang="es-E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Debe considerarse como tiempo de antigüedad el correspondiente la parte del período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de reserva que hubiera transcurrido, ya que éste se considera como tiempo de servicio.</a:t>
            </a:r>
            <a:endParaRPr lang="es-AR" sz="1600" dirty="0" smtClean="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74656366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457200" y="325438"/>
            <a:ext cx="8075613" cy="909637"/>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132099" name="Rectangle 3"/>
          <p:cNvSpPr>
            <a:spLocks noGrp="1" noChangeArrowheads="1"/>
          </p:cNvSpPr>
          <p:nvPr>
            <p:ph type="body" idx="1"/>
          </p:nvPr>
        </p:nvSpPr>
        <p:spPr>
          <a:xfrm>
            <a:off x="457200" y="1447800"/>
            <a:ext cx="8229600" cy="4678363"/>
          </a:xfrm>
        </p:spPr>
        <p:txBody>
          <a:bodyPr>
            <a:normAutofit lnSpcReduction="10000"/>
          </a:bodyPr>
          <a:lstStyle/>
          <a:p>
            <a:pPr marL="609600" indent="-609600" eaLnBrk="1" hangingPunct="1">
              <a:lnSpc>
                <a:spcPct val="80000"/>
              </a:lnSpc>
              <a:buFont typeface="Wingdings" pitchFamily="2" charset="2"/>
              <a:buNone/>
              <a:defRPr/>
            </a:pPr>
            <a:r>
              <a:rPr lang="es-ES" sz="1600" b="1" dirty="0" smtClean="0">
                <a:solidFill>
                  <a:srgbClr val="FFFF00"/>
                </a:solidFill>
                <a:effectLst>
                  <a:outerShdw blurRad="38100" dist="38100" dir="2700000" algn="tl">
                    <a:srgbClr val="000000">
                      <a:alpha val="43137"/>
                    </a:srgbClr>
                  </a:outerShdw>
                </a:effectLst>
              </a:rPr>
              <a:t>REINCORPORACIÓN DEL TRABAJADOR</a:t>
            </a:r>
          </a:p>
          <a:p>
            <a:pPr marL="609600" indent="-609600" eaLnBrk="1" hangingPunct="1">
              <a:lnSpc>
                <a:spcPct val="80000"/>
              </a:lnSpc>
              <a:buFont typeface="Wingdings" pitchFamily="2" charset="2"/>
              <a:buNone/>
              <a:defRPr/>
            </a:pPr>
            <a:endParaRPr lang="es-ES" sz="1600" dirty="0" smtClean="0">
              <a:solidFill>
                <a:srgbClr val="FFFF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b="1" dirty="0" smtClean="0">
                <a:solidFill>
                  <a:schemeClr val="hlink"/>
                </a:solidFill>
                <a:effectLst>
                  <a:outerShdw blurRad="38100" dist="38100" dir="2700000" algn="tl">
                    <a:srgbClr val="000000">
                      <a:alpha val="43137"/>
                    </a:srgbClr>
                  </a:outerShdw>
                </a:effectLst>
              </a:rPr>
              <a:t>a) Disminución parcial definitiva</a:t>
            </a:r>
          </a:p>
          <a:p>
            <a:pPr marL="609600" indent="-609600" eaLnBrk="1" hangingPunct="1">
              <a:lnSpc>
                <a:spcPct val="80000"/>
              </a:lnSpc>
              <a:buFont typeface="Wingdings" pitchFamily="2" charset="2"/>
              <a:buNone/>
              <a:defRPr/>
            </a:pPr>
            <a:endParaRPr lang="es-ES" sz="1600" b="1" dirty="0" smtClean="0">
              <a:solidFill>
                <a:schemeClr val="hlink"/>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El empleador otorga tareas acordes</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El empleador no otorga tareas acordes</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 Porque no las puede otorgar: extinción indemnización art. 247 LCT.</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 No las otorga a pesar que puede: extinción indemnización art. 245 LCT.</a:t>
            </a:r>
          </a:p>
          <a:p>
            <a:pPr marL="609600" indent="-609600" eaLnBrk="1" hangingPunct="1">
              <a:lnSpc>
                <a:spcPct val="80000"/>
              </a:lnSpc>
              <a:buFont typeface="Wingdings" pitchFamily="2" charset="2"/>
              <a:buNone/>
              <a:defRPr/>
            </a:pPr>
            <a:endParaRPr lang="es-E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b="1" dirty="0" smtClean="0">
                <a:solidFill>
                  <a:schemeClr val="hlink"/>
                </a:solidFill>
                <a:effectLst>
                  <a:outerShdw blurRad="38100" dist="38100" dir="2700000" algn="tl">
                    <a:srgbClr val="000000">
                      <a:alpha val="43137"/>
                    </a:srgbClr>
                  </a:outerShdw>
                </a:effectLst>
              </a:rPr>
              <a:t>b) Incapacidad absoluta</a:t>
            </a:r>
          </a:p>
          <a:p>
            <a:pPr marL="609600" indent="-609600" eaLnBrk="1" hangingPunct="1">
              <a:lnSpc>
                <a:spcPct val="80000"/>
              </a:lnSpc>
              <a:buFont typeface="Wingdings" pitchFamily="2" charset="2"/>
              <a:buNone/>
              <a:defRPr/>
            </a:pPr>
            <a:endParaRPr lang="es-ES" sz="1600" b="1" dirty="0" smtClean="0">
              <a:solidFill>
                <a:schemeClr val="hlink"/>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Corresponde el pago de una indemnización equivalente al art. 245 LCT</a:t>
            </a:r>
          </a:p>
          <a:p>
            <a:pPr marL="609600" indent="-609600" eaLnBrk="1" hangingPunct="1">
              <a:lnSpc>
                <a:spcPct val="80000"/>
              </a:lnSpc>
              <a:buFont typeface="Wingdings" pitchFamily="2" charset="2"/>
              <a:buNone/>
              <a:defRPr/>
            </a:pPr>
            <a:endParaRPr lang="es-E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Incapacidad no debe ser del 100%, pues no se requiere un estado de postración total,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sino que basta que el trabajador se encuentre en una situación que le impida desde el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punto de vista físico o psíquico la prestación de servicios, imposibilitando su reinserción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en el mercado laboral. </a:t>
            </a:r>
          </a:p>
          <a:p>
            <a:pPr marL="609600" indent="-609600" eaLnBrk="1" hangingPunct="1">
              <a:lnSpc>
                <a:spcPct val="80000"/>
              </a:lnSpc>
              <a:buFont typeface="Wingdings" pitchFamily="2" charset="2"/>
              <a:buNone/>
              <a:defRPr/>
            </a:pPr>
            <a:endParaRPr lang="es-E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Se admite la asimilación a la incapacidad requerida para jubilación por invalidez, es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decir el 67%.</a:t>
            </a:r>
            <a:r>
              <a:rPr lang="en-US" sz="1400" dirty="0" smtClean="0">
                <a:effectLst>
                  <a:outerShdw blurRad="38100" dist="38100" dir="2700000" algn="tl">
                    <a:srgbClr val="000000">
                      <a:alpha val="43137"/>
                    </a:srgbClr>
                  </a:outerShdw>
                </a:effectLst>
              </a:rPr>
              <a:t> </a:t>
            </a:r>
            <a:endParaRPr lang="es-ES" sz="1600" dirty="0" smtClean="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11555848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457200" y="325438"/>
            <a:ext cx="8075613" cy="909637"/>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131075" name="Rectangle 3"/>
          <p:cNvSpPr>
            <a:spLocks noGrp="1" noChangeArrowheads="1"/>
          </p:cNvSpPr>
          <p:nvPr>
            <p:ph type="body" idx="1"/>
          </p:nvPr>
        </p:nvSpPr>
        <p:spPr>
          <a:xfrm>
            <a:off x="457200" y="1447800"/>
            <a:ext cx="8229600" cy="4678363"/>
          </a:xfrm>
        </p:spPr>
        <p:txBody>
          <a:bodyPr>
            <a:normAutofit lnSpcReduction="10000"/>
          </a:bodyPr>
          <a:lstStyle/>
          <a:p>
            <a:pPr marL="609600" indent="-609600" eaLnBrk="1" hangingPunct="1">
              <a:lnSpc>
                <a:spcPct val="80000"/>
              </a:lnSpc>
              <a:buFont typeface="Wingdings" pitchFamily="2" charset="2"/>
              <a:buNone/>
              <a:defRPr/>
            </a:pPr>
            <a:r>
              <a:rPr lang="es-ES" sz="1600" b="1" dirty="0" smtClean="0">
                <a:solidFill>
                  <a:srgbClr val="FFFF00"/>
                </a:solidFill>
                <a:effectLst>
                  <a:outerShdw blurRad="38100" dist="38100" dir="2700000" algn="tl">
                    <a:srgbClr val="000000">
                      <a:alpha val="43137"/>
                    </a:srgbClr>
                  </a:outerShdw>
                </a:effectLst>
              </a:rPr>
              <a:t>REINCORPORACIÓN DEL TRABAJADOR</a:t>
            </a:r>
          </a:p>
          <a:p>
            <a:pPr marL="609600" indent="-609600" eaLnBrk="1" hangingPunct="1">
              <a:lnSpc>
                <a:spcPct val="80000"/>
              </a:lnSpc>
              <a:buFont typeface="Wingdings" pitchFamily="2" charset="2"/>
              <a:buNone/>
              <a:defRPr/>
            </a:pPr>
            <a:r>
              <a:rPr lang="es-AR" sz="1600" b="1" i="1" dirty="0" smtClean="0">
                <a:effectLst>
                  <a:outerShdw blurRad="38100" dist="38100" dir="2700000" algn="tl">
                    <a:srgbClr val="000000">
                      <a:alpha val="43137"/>
                    </a:srgbClr>
                  </a:outerShdw>
                </a:effectLst>
              </a:rPr>
              <a:t>Art. 212 –</a:t>
            </a:r>
            <a:r>
              <a:rPr lang="es-AR" sz="1600" i="1" dirty="0" smtClean="0">
                <a:effectLst>
                  <a:outerShdw blurRad="38100" dist="38100" dir="2700000" algn="tl">
                    <a:srgbClr val="000000">
                      <a:alpha val="43137"/>
                    </a:srgbClr>
                  </a:outerShdw>
                </a:effectLst>
              </a:rPr>
              <a:t> “Vigente el plazo de conservación del empleo, si del accidente o enfermedad </a:t>
            </a:r>
          </a:p>
          <a:p>
            <a:pPr marL="609600" indent="-609600" eaLnBrk="1" hangingPunct="1">
              <a:lnSpc>
                <a:spcPct val="80000"/>
              </a:lnSpc>
              <a:buFont typeface="Wingdings" pitchFamily="2" charset="2"/>
              <a:buNone/>
              <a:defRPr/>
            </a:pPr>
            <a:r>
              <a:rPr lang="es-AR" sz="1600" i="1" dirty="0" smtClean="0">
                <a:effectLst>
                  <a:outerShdw blurRad="38100" dist="38100" dir="2700000" algn="tl">
                    <a:srgbClr val="000000">
                      <a:alpha val="43137"/>
                    </a:srgbClr>
                  </a:outerShdw>
                </a:effectLst>
              </a:rPr>
              <a:t>resultase una disminución definitiva en la capacidad laboral del trabajador y éste no </a:t>
            </a:r>
          </a:p>
          <a:p>
            <a:pPr marL="609600" indent="-609600" eaLnBrk="1" hangingPunct="1">
              <a:lnSpc>
                <a:spcPct val="80000"/>
              </a:lnSpc>
              <a:buFont typeface="Wingdings" pitchFamily="2" charset="2"/>
              <a:buNone/>
              <a:defRPr/>
            </a:pPr>
            <a:r>
              <a:rPr lang="es-AR" sz="1600" i="1" dirty="0" smtClean="0">
                <a:effectLst>
                  <a:outerShdw blurRad="38100" dist="38100" dir="2700000" algn="tl">
                    <a:srgbClr val="000000">
                      <a:alpha val="43137"/>
                    </a:srgbClr>
                  </a:outerShdw>
                </a:effectLst>
              </a:rPr>
              <a:t>estuviere en condiciones de realizar las tareas que anteriormente cumplía, el empleador </a:t>
            </a:r>
          </a:p>
          <a:p>
            <a:pPr marL="609600" indent="-609600" eaLnBrk="1" hangingPunct="1">
              <a:lnSpc>
                <a:spcPct val="80000"/>
              </a:lnSpc>
              <a:buFont typeface="Wingdings" pitchFamily="2" charset="2"/>
              <a:buNone/>
              <a:defRPr/>
            </a:pPr>
            <a:r>
              <a:rPr lang="es-AR" sz="1600" i="1" dirty="0" smtClean="0">
                <a:effectLst>
                  <a:outerShdw blurRad="38100" dist="38100" dir="2700000" algn="tl">
                    <a:srgbClr val="000000">
                      <a:alpha val="43137"/>
                    </a:srgbClr>
                  </a:outerShdw>
                </a:effectLst>
              </a:rPr>
              <a:t>deberá asignarle otras que pueda ejecutar sin disminución de su remuneración.</a:t>
            </a:r>
          </a:p>
          <a:p>
            <a:pPr marL="609600" indent="-609600" eaLnBrk="1" hangingPunct="1">
              <a:lnSpc>
                <a:spcPct val="80000"/>
              </a:lnSpc>
              <a:defRPr/>
            </a:pPr>
            <a:endParaRPr lang="es-AR" sz="1600" i="1"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i="1" dirty="0" smtClean="0">
                <a:effectLst>
                  <a:outerShdw blurRad="38100" dist="38100" dir="2700000" algn="tl">
                    <a:srgbClr val="000000">
                      <a:alpha val="43137"/>
                    </a:srgbClr>
                  </a:outerShdw>
                </a:effectLst>
              </a:rPr>
              <a:t>Si el empleador no pudiera dar cumplimiento a esta obligación por causa que no le fuera </a:t>
            </a:r>
          </a:p>
          <a:p>
            <a:pPr marL="609600" indent="-609600" eaLnBrk="1" hangingPunct="1">
              <a:lnSpc>
                <a:spcPct val="80000"/>
              </a:lnSpc>
              <a:buFont typeface="Wingdings" pitchFamily="2" charset="2"/>
              <a:buNone/>
              <a:defRPr/>
            </a:pPr>
            <a:r>
              <a:rPr lang="es-AR" sz="1600" i="1" dirty="0" smtClean="0">
                <a:effectLst>
                  <a:outerShdw blurRad="38100" dist="38100" dir="2700000" algn="tl">
                    <a:srgbClr val="000000">
                      <a:alpha val="43137"/>
                    </a:srgbClr>
                  </a:outerShdw>
                </a:effectLst>
              </a:rPr>
              <a:t>imputable, deberá abonar al trabajador una indemnización igual a la prevista en el </a:t>
            </a:r>
          </a:p>
          <a:p>
            <a:pPr marL="609600" indent="-609600" eaLnBrk="1" hangingPunct="1">
              <a:lnSpc>
                <a:spcPct val="80000"/>
              </a:lnSpc>
              <a:buFont typeface="Wingdings" pitchFamily="2" charset="2"/>
              <a:buNone/>
              <a:defRPr/>
            </a:pPr>
            <a:r>
              <a:rPr lang="es-AR" sz="1600" i="1" dirty="0" smtClean="0">
                <a:effectLst>
                  <a:outerShdw blurRad="38100" dist="38100" dir="2700000" algn="tl">
                    <a:srgbClr val="000000">
                      <a:alpha val="43137"/>
                    </a:srgbClr>
                  </a:outerShdw>
                </a:effectLst>
              </a:rPr>
              <a:t>artículo 247 de esta ley. </a:t>
            </a:r>
          </a:p>
          <a:p>
            <a:pPr marL="609600" indent="-609600" eaLnBrk="1" hangingPunct="1">
              <a:lnSpc>
                <a:spcPct val="80000"/>
              </a:lnSpc>
              <a:buFont typeface="Wingdings" pitchFamily="2" charset="2"/>
              <a:buNone/>
              <a:defRPr/>
            </a:pPr>
            <a:endParaRPr lang="es-AR" sz="1600" i="1"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i="1" dirty="0" smtClean="0">
                <a:effectLst>
                  <a:outerShdw blurRad="38100" dist="38100" dir="2700000" algn="tl">
                    <a:srgbClr val="000000">
                      <a:alpha val="43137"/>
                    </a:srgbClr>
                  </a:outerShdw>
                </a:effectLst>
              </a:rPr>
              <a:t>Si estando en condiciones de hacerlo no le asignare tareas compatibles con la aptitud </a:t>
            </a:r>
          </a:p>
          <a:p>
            <a:pPr marL="609600" indent="-609600" eaLnBrk="1" hangingPunct="1">
              <a:lnSpc>
                <a:spcPct val="80000"/>
              </a:lnSpc>
              <a:buFont typeface="Wingdings" pitchFamily="2" charset="2"/>
              <a:buNone/>
              <a:defRPr/>
            </a:pPr>
            <a:r>
              <a:rPr lang="es-AR" sz="1600" i="1" dirty="0" smtClean="0">
                <a:effectLst>
                  <a:outerShdw blurRad="38100" dist="38100" dir="2700000" algn="tl">
                    <a:srgbClr val="000000">
                      <a:alpha val="43137"/>
                    </a:srgbClr>
                  </a:outerShdw>
                </a:effectLst>
              </a:rPr>
              <a:t>física o psíquica del trabajador, estará obligado a abonarle una indemnización igual a la </a:t>
            </a:r>
          </a:p>
          <a:p>
            <a:pPr marL="609600" indent="-609600" eaLnBrk="1" hangingPunct="1">
              <a:lnSpc>
                <a:spcPct val="80000"/>
              </a:lnSpc>
              <a:buFont typeface="Wingdings" pitchFamily="2" charset="2"/>
              <a:buNone/>
              <a:defRPr/>
            </a:pPr>
            <a:r>
              <a:rPr lang="es-AR" sz="1600" i="1" dirty="0" smtClean="0">
                <a:effectLst>
                  <a:outerShdw blurRad="38100" dist="38100" dir="2700000" algn="tl">
                    <a:srgbClr val="000000">
                      <a:alpha val="43137"/>
                    </a:srgbClr>
                  </a:outerShdw>
                </a:effectLst>
              </a:rPr>
              <a:t>establecida en el artículo 245 de esta ley. </a:t>
            </a:r>
          </a:p>
          <a:p>
            <a:pPr marL="609600" indent="-609600" eaLnBrk="1" hangingPunct="1">
              <a:lnSpc>
                <a:spcPct val="80000"/>
              </a:lnSpc>
              <a:defRPr/>
            </a:pPr>
            <a:endParaRPr lang="es-AR" sz="1600" i="1"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i="1" dirty="0" smtClean="0">
                <a:effectLst>
                  <a:outerShdw blurRad="38100" dist="38100" dir="2700000" algn="tl">
                    <a:srgbClr val="000000">
                      <a:alpha val="43137"/>
                    </a:srgbClr>
                  </a:outerShdw>
                </a:effectLst>
              </a:rPr>
              <a:t>Cuando de la enfermedad o accidente se derivara incapacidad absoluta para el </a:t>
            </a:r>
          </a:p>
          <a:p>
            <a:pPr marL="609600" indent="-609600" eaLnBrk="1" hangingPunct="1">
              <a:lnSpc>
                <a:spcPct val="80000"/>
              </a:lnSpc>
              <a:buFont typeface="Wingdings" pitchFamily="2" charset="2"/>
              <a:buNone/>
              <a:defRPr/>
            </a:pPr>
            <a:r>
              <a:rPr lang="es-AR" sz="1600" i="1" dirty="0" smtClean="0">
                <a:effectLst>
                  <a:outerShdw blurRad="38100" dist="38100" dir="2700000" algn="tl">
                    <a:srgbClr val="000000">
                      <a:alpha val="43137"/>
                    </a:srgbClr>
                  </a:outerShdw>
                </a:effectLst>
              </a:rPr>
              <a:t>trabajador, el empleador deberá abonarle una indemnización de monto igual a la </a:t>
            </a:r>
          </a:p>
          <a:p>
            <a:pPr marL="609600" indent="-609600" eaLnBrk="1" hangingPunct="1">
              <a:lnSpc>
                <a:spcPct val="80000"/>
              </a:lnSpc>
              <a:buFont typeface="Wingdings" pitchFamily="2" charset="2"/>
              <a:buNone/>
              <a:defRPr/>
            </a:pPr>
            <a:r>
              <a:rPr lang="es-AR" sz="1600" i="1" dirty="0" smtClean="0">
                <a:effectLst>
                  <a:outerShdw blurRad="38100" dist="38100" dir="2700000" algn="tl">
                    <a:srgbClr val="000000">
                      <a:alpha val="43137"/>
                    </a:srgbClr>
                  </a:outerShdw>
                </a:effectLst>
              </a:rPr>
              <a:t>expresada en el artículo 245 de esta ley. </a:t>
            </a:r>
          </a:p>
          <a:p>
            <a:pPr marL="609600" indent="-609600" eaLnBrk="1" hangingPunct="1">
              <a:lnSpc>
                <a:spcPct val="80000"/>
              </a:lnSpc>
              <a:defRPr/>
            </a:pPr>
            <a:endParaRPr lang="es-AR" sz="1600" i="1"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AR" sz="1600" i="1" dirty="0" smtClean="0">
                <a:effectLst>
                  <a:outerShdw blurRad="38100" dist="38100" dir="2700000" algn="tl">
                    <a:srgbClr val="000000">
                      <a:alpha val="43137"/>
                    </a:srgbClr>
                  </a:outerShdw>
                </a:effectLst>
              </a:rPr>
              <a:t>Este beneficio no es incompatible y se acumula con los que los estatutos especiales o </a:t>
            </a:r>
          </a:p>
          <a:p>
            <a:pPr marL="609600" indent="-609600" eaLnBrk="1" hangingPunct="1">
              <a:lnSpc>
                <a:spcPct val="80000"/>
              </a:lnSpc>
              <a:buFont typeface="Wingdings" pitchFamily="2" charset="2"/>
              <a:buNone/>
              <a:defRPr/>
            </a:pPr>
            <a:r>
              <a:rPr lang="es-AR" sz="1600" i="1" dirty="0" smtClean="0">
                <a:effectLst>
                  <a:outerShdw blurRad="38100" dist="38100" dir="2700000" algn="tl">
                    <a:srgbClr val="000000">
                      <a:alpha val="43137"/>
                    </a:srgbClr>
                  </a:outerShdw>
                </a:effectLst>
              </a:rPr>
              <a:t>convenios colectivos puedan disponer para tal supuesto.”</a:t>
            </a:r>
            <a:r>
              <a:rPr lang="es-AR" sz="1600" dirty="0" smtClean="0">
                <a:effectLst>
                  <a:outerShdw blurRad="38100" dist="38100" dir="2700000" algn="tl">
                    <a:srgbClr val="000000">
                      <a:alpha val="43137"/>
                    </a:srgbClr>
                  </a:outerShdw>
                </a:effectLst>
              </a:rPr>
              <a:t> </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93101196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457200" y="325438"/>
            <a:ext cx="8075613" cy="909637"/>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133123" name="Rectangle 3"/>
          <p:cNvSpPr>
            <a:spLocks noGrp="1" noChangeArrowheads="1"/>
          </p:cNvSpPr>
          <p:nvPr>
            <p:ph type="body" idx="1"/>
          </p:nvPr>
        </p:nvSpPr>
        <p:spPr>
          <a:xfrm>
            <a:off x="457200" y="1447800"/>
            <a:ext cx="8229600" cy="4678363"/>
          </a:xfrm>
        </p:spPr>
        <p:txBody>
          <a:bodyPr/>
          <a:lstStyle/>
          <a:p>
            <a:pPr marL="609600" indent="-609600" eaLnBrk="1" hangingPunct="1">
              <a:lnSpc>
                <a:spcPct val="80000"/>
              </a:lnSpc>
              <a:buFont typeface="Wingdings" pitchFamily="2" charset="2"/>
              <a:buNone/>
              <a:defRPr/>
            </a:pPr>
            <a:r>
              <a:rPr lang="es-ES" sz="1600" b="1" dirty="0" smtClean="0">
                <a:solidFill>
                  <a:srgbClr val="FFFF00"/>
                </a:solidFill>
                <a:effectLst>
                  <a:outerShdw blurRad="38100" dist="38100" dir="2700000" algn="tl">
                    <a:srgbClr val="000000">
                      <a:alpha val="43137"/>
                    </a:srgbClr>
                  </a:outerShdw>
                </a:effectLst>
              </a:rPr>
              <a:t>SUPERPOSICIÓN CON OTRAS LICENCIAS</a:t>
            </a:r>
          </a:p>
          <a:p>
            <a:pPr marL="609600" indent="-609600" eaLnBrk="1" hangingPunct="1">
              <a:lnSpc>
                <a:spcPct val="80000"/>
              </a:lnSpc>
              <a:buFont typeface="Wingdings" pitchFamily="2" charset="2"/>
              <a:buNone/>
              <a:defRPr/>
            </a:pPr>
            <a:endParaRPr lang="es-ES" sz="1600" dirty="0" smtClean="0">
              <a:solidFill>
                <a:srgbClr val="FFFF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b="1" dirty="0" smtClean="0">
                <a:solidFill>
                  <a:schemeClr val="hlink"/>
                </a:solidFill>
                <a:effectLst>
                  <a:outerShdw blurRad="38100" dist="38100" dir="2700000" algn="tl">
                    <a:srgbClr val="000000">
                      <a:alpha val="43137"/>
                    </a:srgbClr>
                  </a:outerShdw>
                </a:effectLst>
              </a:rPr>
              <a:t>a) Maternidad</a:t>
            </a:r>
            <a:endParaRPr lang="es-ES" sz="1600" dirty="0" smtClean="0">
              <a:solidFill>
                <a:schemeClr val="hlink"/>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E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Enfermedad preexistente a la licencia por maternidad: la licencia por maternidad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prevalece.</a:t>
            </a:r>
          </a:p>
          <a:p>
            <a:pPr marL="609600" indent="-609600" eaLnBrk="1" hangingPunct="1">
              <a:lnSpc>
                <a:spcPct val="80000"/>
              </a:lnSpc>
              <a:buFont typeface="Wingdings" pitchFamily="2" charset="2"/>
              <a:buNone/>
              <a:defRPr/>
            </a:pPr>
            <a:endParaRPr lang="es-E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Enfermedad sobreviniente a la licencia: prevalece la licencia por maternidad.</a:t>
            </a:r>
          </a:p>
          <a:p>
            <a:pPr marL="609600" indent="-609600" eaLnBrk="1" hangingPunct="1">
              <a:lnSpc>
                <a:spcPct val="80000"/>
              </a:lnSpc>
              <a:buFont typeface="Wingdings" pitchFamily="2" charset="2"/>
              <a:buNone/>
              <a:defRPr/>
            </a:pPr>
            <a:endParaRPr lang="es-E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Enfermedad durante la licencia por maternidad que se proyecta al finalizar la licencia: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se Inicia automáticamente al finalizar la licencia por maternidad.</a:t>
            </a:r>
          </a:p>
          <a:p>
            <a:pPr marL="609600" indent="-609600" eaLnBrk="1" hangingPunct="1">
              <a:lnSpc>
                <a:spcPct val="80000"/>
              </a:lnSpc>
              <a:buFont typeface="Wingdings" pitchFamily="2" charset="2"/>
              <a:buNone/>
              <a:defRPr/>
            </a:pPr>
            <a:endParaRPr lang="es-E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b="1" dirty="0" smtClean="0">
                <a:solidFill>
                  <a:schemeClr val="hlink"/>
                </a:solidFill>
                <a:effectLst>
                  <a:outerShdw blurRad="38100" dist="38100" dir="2700000" algn="tl">
                    <a:srgbClr val="000000">
                      <a:alpha val="43137"/>
                    </a:srgbClr>
                  </a:outerShdw>
                </a:effectLst>
              </a:rPr>
              <a:t>b) Vacaciones</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En caso de enfermedad anterior a la licencia, el trabajador no podrá comenzar el goce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de la misma hasta la obtención del alta.</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La enfermedad interrumpe la licencia por vacaciones</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En caso de obtener el alta durante el período de reserva, inicia las vacaciones </a:t>
            </a:r>
            <a:r>
              <a:rPr lang="es-ES" sz="1600" dirty="0" err="1" smtClean="0">
                <a:effectLst>
                  <a:outerShdw blurRad="38100" dist="38100" dir="2700000" algn="tl">
                    <a:srgbClr val="000000">
                      <a:alpha val="43137"/>
                    </a:srgbClr>
                  </a:outerShdw>
                </a:effectLst>
              </a:rPr>
              <a:t>alli</a:t>
            </a:r>
            <a:r>
              <a:rPr lang="es-ES" sz="1600" dirty="0" smtClean="0">
                <a:effectLst>
                  <a:outerShdw blurRad="38100" dist="38100" dir="2700000" algn="tl">
                    <a:srgbClr val="000000">
                      <a:alpha val="43137"/>
                    </a:srgbClr>
                  </a:outerShdw>
                </a:effectLst>
              </a:rPr>
              <a:t>.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En caso de finalización del período de reserva y extinción, percibe la indemnización por</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vacaciones no gozadas.</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67956654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457200" y="325438"/>
            <a:ext cx="8075613" cy="909637"/>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134147" name="Rectangle 3"/>
          <p:cNvSpPr>
            <a:spLocks noGrp="1" noChangeArrowheads="1"/>
          </p:cNvSpPr>
          <p:nvPr>
            <p:ph type="body" idx="1"/>
          </p:nvPr>
        </p:nvSpPr>
        <p:spPr>
          <a:xfrm>
            <a:off x="457200" y="1524000"/>
            <a:ext cx="8229600" cy="4602163"/>
          </a:xfrm>
        </p:spPr>
        <p:txBody>
          <a:bodyPr/>
          <a:lstStyle/>
          <a:p>
            <a:pPr marL="609600" indent="-609600" eaLnBrk="1" hangingPunct="1">
              <a:lnSpc>
                <a:spcPct val="80000"/>
              </a:lnSpc>
              <a:buFont typeface="Wingdings" pitchFamily="2" charset="2"/>
              <a:buNone/>
              <a:defRPr/>
            </a:pPr>
            <a:r>
              <a:rPr lang="es-ES" sz="1600" b="1" dirty="0" smtClean="0">
                <a:solidFill>
                  <a:srgbClr val="FFFF00"/>
                </a:solidFill>
                <a:effectLst>
                  <a:outerShdw blurRad="38100" dist="38100" dir="2700000" algn="tl">
                    <a:srgbClr val="000000">
                      <a:alpha val="43137"/>
                    </a:srgbClr>
                  </a:outerShdw>
                </a:effectLst>
              </a:rPr>
              <a:t>SUPERPOSICIÓN CON OTRAS LICENCIAS</a:t>
            </a:r>
          </a:p>
          <a:p>
            <a:pPr marL="609600" indent="-609600" eaLnBrk="1" hangingPunct="1">
              <a:lnSpc>
                <a:spcPct val="80000"/>
              </a:lnSpc>
              <a:buFont typeface="Wingdings" pitchFamily="2" charset="2"/>
              <a:buNone/>
              <a:defRPr/>
            </a:pPr>
            <a:endParaRPr lang="es-E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ES" sz="1600" b="1"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b="1" dirty="0" smtClean="0">
                <a:solidFill>
                  <a:schemeClr val="hlink"/>
                </a:solidFill>
                <a:effectLst>
                  <a:outerShdw blurRad="38100" dist="38100" dir="2700000" algn="tl">
                    <a:srgbClr val="000000">
                      <a:alpha val="43137"/>
                    </a:srgbClr>
                  </a:outerShdw>
                </a:effectLst>
              </a:rPr>
              <a:t>c) Matrimonio</a:t>
            </a:r>
            <a:endParaRPr lang="es-ES" sz="1600" dirty="0" smtClean="0">
              <a:solidFill>
                <a:schemeClr val="hlink"/>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ES" sz="1600" dirty="0" smtClean="0">
              <a:solidFill>
                <a:schemeClr val="hlink"/>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La LCT no formula aclaración alguna al respecto. Interpretamos que podría aplicarse en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forma analógica la solución prevista para el caso de las vacaciones, por la vía del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Principio protectorio.</a:t>
            </a:r>
          </a:p>
          <a:p>
            <a:pPr marL="609600" indent="-609600" eaLnBrk="1" hangingPunct="1">
              <a:lnSpc>
                <a:spcPct val="80000"/>
              </a:lnSpc>
              <a:buFont typeface="Wingdings" pitchFamily="2" charset="2"/>
              <a:buNone/>
              <a:defRPr/>
            </a:pPr>
            <a:endParaRPr lang="es-E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E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b="1" dirty="0" smtClean="0">
                <a:solidFill>
                  <a:schemeClr val="hlink"/>
                </a:solidFill>
                <a:effectLst>
                  <a:outerShdw blurRad="38100" dist="38100" dir="2700000" algn="tl">
                    <a:srgbClr val="000000">
                      <a:alpha val="43137"/>
                    </a:srgbClr>
                  </a:outerShdw>
                </a:effectLst>
              </a:rPr>
              <a:t>b) Nacimiento</a:t>
            </a:r>
          </a:p>
          <a:p>
            <a:pPr marL="609600" indent="-609600" eaLnBrk="1" hangingPunct="1">
              <a:lnSpc>
                <a:spcPct val="80000"/>
              </a:lnSpc>
              <a:buFont typeface="Wingdings" pitchFamily="2" charset="2"/>
              <a:buNone/>
              <a:defRPr/>
            </a:pPr>
            <a:endParaRPr lang="es-ES" sz="1600" dirty="0" smtClean="0">
              <a:solidFill>
                <a:schemeClr val="hlink"/>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dirty="0" err="1" smtClean="0">
                <a:effectLst>
                  <a:outerShdw blurRad="38100" dist="38100" dir="2700000" algn="tl">
                    <a:srgbClr val="000000">
                      <a:alpha val="43137"/>
                    </a:srgbClr>
                  </a:outerShdw>
                </a:effectLst>
              </a:rPr>
              <a:t>Idem</a:t>
            </a:r>
            <a:r>
              <a:rPr lang="es-ES" sz="1600" dirty="0" smtClean="0">
                <a:effectLst>
                  <a:outerShdw blurRad="38100" dist="38100" dir="2700000" algn="tl">
                    <a:srgbClr val="000000">
                      <a:alpha val="43137"/>
                    </a:srgbClr>
                  </a:outerShdw>
                </a:effectLst>
              </a:rPr>
              <a:t> al caso anterior</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7221636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457200" y="762000"/>
            <a:ext cx="8075613" cy="473075"/>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135171" name="Rectangle 3"/>
          <p:cNvSpPr>
            <a:spLocks noGrp="1" noChangeArrowheads="1"/>
          </p:cNvSpPr>
          <p:nvPr>
            <p:ph type="body" idx="1"/>
          </p:nvPr>
        </p:nvSpPr>
        <p:spPr>
          <a:xfrm>
            <a:off x="457200" y="1600200"/>
            <a:ext cx="8229600" cy="4525963"/>
          </a:xfrm>
        </p:spPr>
        <p:txBody>
          <a:bodyPr/>
          <a:lstStyle/>
          <a:p>
            <a:pPr marL="609600" indent="-609600" eaLnBrk="1" hangingPunct="1">
              <a:lnSpc>
                <a:spcPct val="80000"/>
              </a:lnSpc>
              <a:buFont typeface="Wingdings" pitchFamily="2" charset="2"/>
              <a:buNone/>
              <a:defRPr/>
            </a:pPr>
            <a:r>
              <a:rPr lang="es-ES" sz="1800" b="1" dirty="0" smtClean="0">
                <a:solidFill>
                  <a:srgbClr val="FFFF00"/>
                </a:solidFill>
                <a:effectLst>
                  <a:outerShdw blurRad="38100" dist="38100" dir="2700000" algn="tl">
                    <a:srgbClr val="000000">
                      <a:alpha val="43137"/>
                    </a:srgbClr>
                  </a:outerShdw>
                </a:effectLst>
              </a:rPr>
              <a:t>CASOS ESPECIALES</a:t>
            </a:r>
          </a:p>
          <a:p>
            <a:pPr marL="609600" indent="-609600" eaLnBrk="1" hangingPunct="1">
              <a:lnSpc>
                <a:spcPct val="80000"/>
              </a:lnSpc>
              <a:buFont typeface="Wingdings" pitchFamily="2" charset="2"/>
              <a:buNone/>
              <a:defRPr/>
            </a:pPr>
            <a:endParaRPr lang="es-ES" sz="1800" dirty="0" smtClean="0">
              <a:solidFill>
                <a:srgbClr val="FFFF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b="1" dirty="0" smtClean="0">
                <a:solidFill>
                  <a:srgbClr val="FFCC00"/>
                </a:solidFill>
                <a:effectLst>
                  <a:outerShdw blurRad="38100" dist="38100" dir="2700000" algn="tl">
                    <a:srgbClr val="000000">
                      <a:alpha val="43137"/>
                    </a:srgbClr>
                  </a:outerShdw>
                </a:effectLst>
              </a:rPr>
              <a:t>Contrato de temporada</a:t>
            </a:r>
          </a:p>
          <a:p>
            <a:pPr marL="609600" indent="-609600" eaLnBrk="1" hangingPunct="1">
              <a:lnSpc>
                <a:spcPct val="80000"/>
              </a:lnSpc>
              <a:buFont typeface="Wingdings" pitchFamily="2" charset="2"/>
              <a:buNone/>
              <a:defRPr/>
            </a:pPr>
            <a:endParaRPr lang="es-ES" sz="1600" b="1" dirty="0" smtClean="0">
              <a:solidFill>
                <a:srgbClr val="FFCC00"/>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En el trabajo de temporada el pago de las remuneraciones correspondientes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enfermedad cesan cuando finaliza el ciclo o temporada.</a:t>
            </a:r>
          </a:p>
          <a:p>
            <a:pPr marL="609600" indent="-609600" eaLnBrk="1" hangingPunct="1">
              <a:lnSpc>
                <a:spcPct val="80000"/>
              </a:lnSpc>
              <a:buFont typeface="Wingdings" pitchFamily="2" charset="2"/>
              <a:buNone/>
              <a:defRPr/>
            </a:pPr>
            <a:endParaRPr lang="es-E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Durante el período de receso se  produce la suspensión de la ejecución del contrato de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trabajo. </a:t>
            </a:r>
          </a:p>
          <a:p>
            <a:pPr marL="609600" indent="-609600" eaLnBrk="1" hangingPunct="1">
              <a:lnSpc>
                <a:spcPct val="80000"/>
              </a:lnSpc>
              <a:buFont typeface="Wingdings" pitchFamily="2" charset="2"/>
              <a:buNone/>
              <a:defRPr/>
            </a:pPr>
            <a:endParaRPr lang="es-E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Sin embargo si al momento del inicio de la temporada el trabajador continuara enfermo,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  se reiniciaría la licencia por enfermedad.</a:t>
            </a:r>
            <a:r>
              <a:rPr lang="en-US" sz="1600" dirty="0" smtClean="0">
                <a:effectLst>
                  <a:outerShdw blurRad="38100" dist="38100" dir="2700000" algn="tl">
                    <a:srgbClr val="000000">
                      <a:alpha val="43137"/>
                    </a:srgbClr>
                  </a:outerShdw>
                </a:effectLst>
              </a:rPr>
              <a:t> </a:t>
            </a:r>
            <a:endParaRPr lang="es-E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ES" sz="1600" b="1" dirty="0" smtClean="0"/>
          </a:p>
          <a:p>
            <a:pPr marL="609600" indent="-609600" eaLnBrk="1" hangingPunct="1">
              <a:lnSpc>
                <a:spcPct val="80000"/>
              </a:lnSpc>
              <a:buFont typeface="Wingdings" pitchFamily="2" charset="2"/>
              <a:buNone/>
              <a:defRPr/>
            </a:pPr>
            <a:endParaRPr lang="es-ES" sz="1600" dirty="0" smtClean="0"/>
          </a:p>
          <a:p>
            <a:pPr marL="609600" indent="-609600" eaLnBrk="1" hangingPunct="1">
              <a:lnSpc>
                <a:spcPct val="80000"/>
              </a:lnSpc>
              <a:buFont typeface="Wingdings" pitchFamily="2" charset="2"/>
              <a:buNone/>
              <a:defRPr/>
            </a:pPr>
            <a:endParaRPr lang="es-ES" sz="1600" dirty="0" smtClean="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79728140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457200" y="325438"/>
            <a:ext cx="8075613" cy="909637"/>
          </a:xfrm>
        </p:spPr>
        <p:txBody>
          <a:bodyPr/>
          <a:lstStyle/>
          <a:p>
            <a:pPr algn="r" eaLnBrk="1" hangingPunct="1">
              <a:defRPr/>
            </a:pPr>
            <a:r>
              <a:rPr lang="es-AR" sz="1800" b="1" dirty="0" smtClean="0">
                <a:solidFill>
                  <a:srgbClr val="00CCFF"/>
                </a:solidFill>
              </a:rPr>
              <a:t>ENFERMEDADES INCULPABLES LCT</a:t>
            </a:r>
            <a:endParaRPr lang="en-US" sz="1800" b="1" dirty="0" smtClean="0">
              <a:solidFill>
                <a:srgbClr val="00CCFF"/>
              </a:solidFill>
            </a:endParaRPr>
          </a:p>
        </p:txBody>
      </p:sp>
      <p:sp>
        <p:nvSpPr>
          <p:cNvPr id="136195" name="Rectangle 3"/>
          <p:cNvSpPr>
            <a:spLocks noGrp="1" noChangeArrowheads="1"/>
          </p:cNvSpPr>
          <p:nvPr>
            <p:ph type="body" idx="1"/>
          </p:nvPr>
        </p:nvSpPr>
        <p:spPr>
          <a:xfrm>
            <a:off x="457200" y="1524000"/>
            <a:ext cx="8229600" cy="4602163"/>
          </a:xfrm>
        </p:spPr>
        <p:txBody>
          <a:bodyPr/>
          <a:lstStyle/>
          <a:p>
            <a:pPr marL="609600" indent="-609600" eaLnBrk="1" hangingPunct="1">
              <a:lnSpc>
                <a:spcPct val="80000"/>
              </a:lnSpc>
              <a:buFont typeface="Wingdings" pitchFamily="2" charset="2"/>
              <a:buNone/>
              <a:defRPr/>
            </a:pPr>
            <a:r>
              <a:rPr lang="es-ES" sz="1600" b="1" dirty="0" smtClean="0">
                <a:solidFill>
                  <a:srgbClr val="FFFF00"/>
                </a:solidFill>
                <a:effectLst>
                  <a:outerShdw blurRad="38100" dist="38100" dir="2700000" algn="tl">
                    <a:srgbClr val="000000">
                      <a:alpha val="43137"/>
                    </a:srgbClr>
                  </a:outerShdw>
                </a:effectLst>
              </a:rPr>
              <a:t>CASOS ESPECIALES</a:t>
            </a:r>
          </a:p>
          <a:p>
            <a:pPr marL="609600" indent="-609600" eaLnBrk="1" hangingPunct="1">
              <a:lnSpc>
                <a:spcPct val="80000"/>
              </a:lnSpc>
              <a:buFont typeface="Wingdings" pitchFamily="2" charset="2"/>
              <a:buNone/>
              <a:defRPr/>
            </a:pPr>
            <a:endParaRPr lang="es-E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b="1" dirty="0" err="1" smtClean="0">
                <a:solidFill>
                  <a:schemeClr val="hlink"/>
                </a:solidFill>
                <a:effectLst>
                  <a:outerShdw blurRad="38100" dist="38100" dir="2700000" algn="tl">
                    <a:srgbClr val="000000">
                      <a:alpha val="43137"/>
                    </a:srgbClr>
                  </a:outerShdw>
                </a:effectLst>
              </a:rPr>
              <a:t>Transplantes</a:t>
            </a:r>
            <a:r>
              <a:rPr lang="es-ES" sz="1600" b="1" dirty="0" smtClean="0">
                <a:solidFill>
                  <a:schemeClr val="hlink"/>
                </a:solidFill>
                <a:effectLst>
                  <a:outerShdw blurRad="38100" dist="38100" dir="2700000" algn="tl">
                    <a:srgbClr val="000000">
                      <a:alpha val="43137"/>
                    </a:srgbClr>
                  </a:outerShdw>
                </a:effectLst>
              </a:rPr>
              <a:t> de órganos</a:t>
            </a:r>
          </a:p>
          <a:p>
            <a:pPr marL="609600" indent="-609600" eaLnBrk="1" hangingPunct="1">
              <a:lnSpc>
                <a:spcPct val="80000"/>
              </a:lnSpc>
              <a:buFont typeface="Wingdings" pitchFamily="2" charset="2"/>
              <a:buNone/>
              <a:defRPr/>
            </a:pPr>
            <a:r>
              <a:rPr lang="es-ES" sz="1600" b="1" dirty="0" smtClean="0">
                <a:solidFill>
                  <a:srgbClr val="00CCFF"/>
                </a:solidFill>
                <a:effectLst>
                  <a:outerShdw blurRad="38100" dist="38100" dir="2700000" algn="tl">
                    <a:srgbClr val="000000">
                      <a:alpha val="43137"/>
                    </a:srgbClr>
                  </a:outerShdw>
                </a:effectLst>
              </a:rPr>
              <a:t>a) Situación del trabajador donante</a:t>
            </a:r>
          </a:p>
          <a:p>
            <a:pPr marL="609600" indent="-609600" eaLnBrk="1" hangingPunct="1">
              <a:lnSpc>
                <a:spcPct val="80000"/>
              </a:lnSpc>
              <a:buFont typeface="Wingdings" pitchFamily="2" charset="2"/>
              <a:buNone/>
              <a:defRPr/>
            </a:pPr>
            <a:endParaRPr lang="es-ES" sz="1600" b="1" dirty="0" smtClean="0">
              <a:solidFill>
                <a:srgbClr val="00CCFF"/>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Ley de </a:t>
            </a:r>
            <a:r>
              <a:rPr lang="es-ES" sz="1600" dirty="0" err="1" smtClean="0">
                <a:effectLst>
                  <a:outerShdw blurRad="38100" dist="38100" dir="2700000" algn="tl">
                    <a:srgbClr val="000000">
                      <a:alpha val="43137"/>
                    </a:srgbClr>
                  </a:outerShdw>
                </a:effectLst>
              </a:rPr>
              <a:t>Transplantes</a:t>
            </a:r>
            <a:r>
              <a:rPr lang="es-ES" sz="1600" dirty="0" smtClean="0">
                <a:effectLst>
                  <a:outerShdw blurRad="38100" dist="38100" dir="2700000" algn="tl">
                    <a:srgbClr val="000000">
                      <a:alpha val="43137"/>
                    </a:srgbClr>
                  </a:outerShdw>
                </a:effectLst>
              </a:rPr>
              <a:t> (L. 24193)</a:t>
            </a:r>
          </a:p>
          <a:p>
            <a:pPr marL="609600" indent="-609600" eaLnBrk="1" hangingPunct="1">
              <a:lnSpc>
                <a:spcPct val="80000"/>
              </a:lnSpc>
              <a:buFont typeface="Wingdings" pitchFamily="2" charset="2"/>
              <a:buNone/>
              <a:defRPr/>
            </a:pPr>
            <a:r>
              <a:rPr lang="es-ES" sz="1600" i="1" dirty="0" smtClean="0">
                <a:effectLst>
                  <a:outerShdw blurRad="38100" dist="38100" dir="2700000" algn="tl">
                    <a:srgbClr val="000000">
                      <a:alpha val="43137"/>
                    </a:srgbClr>
                  </a:outerShdw>
                </a:effectLst>
              </a:rPr>
              <a:t>Artículo 17 – “Las inasistencias en las que incurra el dador, con motivo de la </a:t>
            </a:r>
          </a:p>
          <a:p>
            <a:pPr marL="609600" indent="-609600" eaLnBrk="1" hangingPunct="1">
              <a:lnSpc>
                <a:spcPct val="80000"/>
              </a:lnSpc>
              <a:buFont typeface="Wingdings" pitchFamily="2" charset="2"/>
              <a:buNone/>
              <a:defRPr/>
            </a:pPr>
            <a:r>
              <a:rPr lang="es-ES" sz="1600" i="1" dirty="0" smtClean="0">
                <a:effectLst>
                  <a:outerShdw blurRad="38100" dist="38100" dir="2700000" algn="tl">
                    <a:srgbClr val="000000">
                      <a:alpha val="43137"/>
                    </a:srgbClr>
                  </a:outerShdw>
                </a:effectLst>
              </a:rPr>
              <a:t>ablación, a su trabajo y/o estudios, así como la situación sobreviniente a la misma, se </a:t>
            </a:r>
          </a:p>
          <a:p>
            <a:pPr marL="609600" indent="-609600" eaLnBrk="1" hangingPunct="1">
              <a:lnSpc>
                <a:spcPct val="80000"/>
              </a:lnSpc>
              <a:buFont typeface="Wingdings" pitchFamily="2" charset="2"/>
              <a:buNone/>
              <a:defRPr/>
            </a:pPr>
            <a:r>
              <a:rPr lang="es-ES" sz="1600" i="1" dirty="0" smtClean="0">
                <a:effectLst>
                  <a:outerShdw blurRad="38100" dist="38100" dir="2700000" algn="tl">
                    <a:srgbClr val="000000">
                      <a:alpha val="43137"/>
                    </a:srgbClr>
                  </a:outerShdw>
                </a:effectLst>
              </a:rPr>
              <a:t>regirán por las disposiciones que sobre protección de enfermedades y accidentes </a:t>
            </a:r>
          </a:p>
          <a:p>
            <a:pPr marL="609600" indent="-609600" eaLnBrk="1" hangingPunct="1">
              <a:lnSpc>
                <a:spcPct val="80000"/>
              </a:lnSpc>
              <a:buFont typeface="Wingdings" pitchFamily="2" charset="2"/>
              <a:buNone/>
              <a:defRPr/>
            </a:pPr>
            <a:r>
              <a:rPr lang="es-ES" sz="1600" i="1" dirty="0" smtClean="0">
                <a:effectLst>
                  <a:outerShdw blurRad="38100" dist="38100" dir="2700000" algn="tl">
                    <a:srgbClr val="000000">
                      <a:alpha val="43137"/>
                    </a:srgbClr>
                  </a:outerShdw>
                </a:effectLst>
              </a:rPr>
              <a:t>inculpables establezcan los ordenamientos legales, convenios colectivos o estatutos que </a:t>
            </a:r>
          </a:p>
          <a:p>
            <a:pPr marL="609600" indent="-609600" eaLnBrk="1" hangingPunct="1">
              <a:lnSpc>
                <a:spcPct val="80000"/>
              </a:lnSpc>
              <a:buFont typeface="Wingdings" pitchFamily="2" charset="2"/>
              <a:buNone/>
              <a:defRPr/>
            </a:pPr>
            <a:r>
              <a:rPr lang="es-ES" sz="1600" i="1" dirty="0" smtClean="0">
                <a:effectLst>
                  <a:outerShdw blurRad="38100" dist="38100" dir="2700000" algn="tl">
                    <a:srgbClr val="000000">
                      <a:alpha val="43137"/>
                    </a:srgbClr>
                  </a:outerShdw>
                </a:effectLst>
              </a:rPr>
              <a:t>rijan la actividad del dador, tomándose siempre en caso de duda aquella disposición que </a:t>
            </a:r>
          </a:p>
          <a:p>
            <a:pPr marL="609600" indent="-609600" eaLnBrk="1" hangingPunct="1">
              <a:lnSpc>
                <a:spcPct val="80000"/>
              </a:lnSpc>
              <a:buFont typeface="Wingdings" pitchFamily="2" charset="2"/>
              <a:buNone/>
              <a:defRPr/>
            </a:pPr>
            <a:r>
              <a:rPr lang="es-ES" sz="1600" i="1" dirty="0" smtClean="0">
                <a:effectLst>
                  <a:outerShdw blurRad="38100" dist="38100" dir="2700000" algn="tl">
                    <a:srgbClr val="000000">
                      <a:alpha val="43137"/>
                    </a:srgbClr>
                  </a:outerShdw>
                </a:effectLst>
              </a:rPr>
              <a:t>le sea más favorable”.</a:t>
            </a:r>
            <a:r>
              <a:rPr lang="es-ES" sz="1600" dirty="0" smtClean="0">
                <a:effectLst>
                  <a:outerShdw blurRad="38100" dist="38100" dir="2700000" algn="tl">
                    <a:srgbClr val="000000">
                      <a:alpha val="43137"/>
                    </a:srgbClr>
                  </a:outerShdw>
                </a:effectLst>
              </a:rPr>
              <a:t> </a:t>
            </a:r>
          </a:p>
          <a:p>
            <a:pPr marL="609600" indent="-609600" eaLnBrk="1" hangingPunct="1">
              <a:lnSpc>
                <a:spcPct val="80000"/>
              </a:lnSpc>
              <a:buFont typeface="Wingdings" pitchFamily="2" charset="2"/>
              <a:buNone/>
              <a:defRPr/>
            </a:pPr>
            <a:endParaRPr lang="es-ES" sz="1600" dirty="0" smtClean="0">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b="1" dirty="0" smtClean="0">
                <a:solidFill>
                  <a:srgbClr val="00CCFF"/>
                </a:solidFill>
                <a:effectLst>
                  <a:outerShdw blurRad="38100" dist="38100" dir="2700000" algn="tl">
                    <a:srgbClr val="000000">
                      <a:alpha val="43137"/>
                    </a:srgbClr>
                  </a:outerShdw>
                </a:effectLst>
              </a:rPr>
              <a:t>b) Situación del trabajador </a:t>
            </a:r>
            <a:r>
              <a:rPr lang="es-ES" sz="1600" b="1" dirty="0" err="1" smtClean="0">
                <a:solidFill>
                  <a:srgbClr val="00CCFF"/>
                </a:solidFill>
                <a:effectLst>
                  <a:outerShdw blurRad="38100" dist="38100" dir="2700000" algn="tl">
                    <a:srgbClr val="000000">
                      <a:alpha val="43137"/>
                    </a:srgbClr>
                  </a:outerShdw>
                </a:effectLst>
              </a:rPr>
              <a:t>transplantado</a:t>
            </a:r>
            <a:endParaRPr lang="es-ES" sz="1600" b="1" dirty="0" smtClean="0">
              <a:solidFill>
                <a:srgbClr val="00CCFF"/>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endParaRPr lang="es-ES" sz="1600" b="1" dirty="0" smtClean="0">
              <a:solidFill>
                <a:srgbClr val="00CCFF"/>
              </a:solidFill>
              <a:effectLst>
                <a:outerShdw blurRad="38100" dist="38100" dir="2700000" algn="tl">
                  <a:srgbClr val="000000">
                    <a:alpha val="43137"/>
                  </a:srgbClr>
                </a:outerShdw>
              </a:effectLst>
            </a:endParaRP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El trabajador </a:t>
            </a:r>
            <a:r>
              <a:rPr lang="es-ES" sz="1600" dirty="0" err="1" smtClean="0">
                <a:effectLst>
                  <a:outerShdw blurRad="38100" dist="38100" dir="2700000" algn="tl">
                    <a:srgbClr val="000000">
                      <a:alpha val="43137"/>
                    </a:srgbClr>
                  </a:outerShdw>
                </a:effectLst>
              </a:rPr>
              <a:t>transplantado</a:t>
            </a:r>
            <a:r>
              <a:rPr lang="es-ES" sz="1600" dirty="0" smtClean="0">
                <a:effectLst>
                  <a:outerShdw blurRad="38100" dist="38100" dir="2700000" algn="tl">
                    <a:srgbClr val="000000">
                      <a:alpha val="43137"/>
                    </a:srgbClr>
                  </a:outerShdw>
                </a:effectLst>
              </a:rPr>
              <a:t> se rige por el articulo 208 LCT, siempre que se trate de una </a:t>
            </a:r>
          </a:p>
          <a:p>
            <a:pPr marL="609600" indent="-609600" eaLnBrk="1" hangingPunct="1">
              <a:lnSpc>
                <a:spcPct val="80000"/>
              </a:lnSpc>
              <a:buFont typeface="Wingdings" pitchFamily="2" charset="2"/>
              <a:buNone/>
              <a:defRPr/>
            </a:pPr>
            <a:r>
              <a:rPr lang="es-ES" sz="1600" dirty="0" smtClean="0">
                <a:effectLst>
                  <a:outerShdw blurRad="38100" dist="38100" dir="2700000" algn="tl">
                    <a:srgbClr val="000000">
                      <a:alpha val="43137"/>
                    </a:srgbClr>
                  </a:outerShdw>
                </a:effectLst>
              </a:rPr>
              <a:t>enfermedad o accidente inculpable.</a:t>
            </a:r>
          </a:p>
          <a:p>
            <a:pPr marL="609600" indent="-609600" eaLnBrk="1" hangingPunct="1">
              <a:lnSpc>
                <a:spcPct val="80000"/>
              </a:lnSpc>
              <a:buFont typeface="Wingdings" pitchFamily="2" charset="2"/>
              <a:buNone/>
              <a:defRPr/>
            </a:pPr>
            <a:endParaRPr lang="es-ES" sz="1600" dirty="0" smtClean="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41032120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5711</TotalTime>
  <Words>20514</Words>
  <Application>Microsoft Office PowerPoint</Application>
  <PresentationFormat>Presentación en pantalla (4:3)</PresentationFormat>
  <Paragraphs>2326</Paragraphs>
  <Slides>200</Slides>
  <Notes>1</Notes>
  <HiddenSlides>0</HiddenSlides>
  <MMClips>0</MMClips>
  <ScaleCrop>false</ScaleCrop>
  <HeadingPairs>
    <vt:vector size="4" baseType="variant">
      <vt:variant>
        <vt:lpstr>Tema</vt:lpstr>
      </vt:variant>
      <vt:variant>
        <vt:i4>1</vt:i4>
      </vt:variant>
      <vt:variant>
        <vt:lpstr>Títulos de diapositiva</vt:lpstr>
      </vt:variant>
      <vt:variant>
        <vt:i4>200</vt:i4>
      </vt:variant>
    </vt:vector>
  </HeadingPairs>
  <TitlesOfParts>
    <vt:vector size="201" baseType="lpstr">
      <vt:lpstr>Flujo</vt:lpstr>
      <vt:lpstr>Presentación de PowerPoint</vt:lpstr>
      <vt:lpstr>Presentación de PowerPoint</vt:lpstr>
      <vt:lpstr>ACUERDO CCT 130/1975. ABRIL 2016</vt:lpstr>
      <vt:lpstr>ACUERDO CCT 130/1975. ABRIL 2016</vt:lpstr>
      <vt:lpstr>ACUERDO CCT 130/1975. ABRIL 2016</vt:lpstr>
      <vt:lpstr>ACUERDO CCT 130/1975. ABRIL 2016</vt:lpstr>
      <vt:lpstr>ACUERDO CCT 130/1975. ABRIL 2016</vt:lpstr>
      <vt:lpstr>ACUERDO CCT 130/1975. ABRIL 2016</vt:lpstr>
      <vt:lpstr>ACUERDO CCT 130/1975. ABRIL 2016</vt:lpstr>
      <vt:lpstr>ACUERDO CCT 130/1975. ABRIL 2016</vt:lpstr>
      <vt:lpstr>ACUERDO CCT 130/1975. ABRIL 2016</vt:lpstr>
      <vt:lpstr>ACUERDO CCT 130/1975. ABRIL 2016</vt:lpstr>
      <vt:lpstr>Presentación de PowerPoint</vt:lpstr>
      <vt:lpstr>SEGURO COLECTIVO DE VIDA OBLIGATORIO</vt:lpstr>
      <vt:lpstr>SEGURO COLECTIVO DE VIDA OBLIGATORIO</vt:lpstr>
      <vt:lpstr>SEGURO COLECTIVO DE VIDA OBLIGATORIO</vt:lpstr>
      <vt:lpstr>SEGURO COLECTIVO DE VIDA OBLIGATORIO</vt:lpstr>
      <vt:lpstr>SEGURO COLECTIVO DE VIDA OBLIGATORIO</vt:lpstr>
      <vt:lpstr>SEGURO COLECTIVO DE VIDA OBLIGATORIO</vt:lpstr>
      <vt:lpstr>SEGURO COLECTIVO DE VIDA OBLIGATORIO</vt:lpstr>
      <vt:lpstr>SEGURO COLECTIVO DE VIDA OBLIGATORIO</vt:lpstr>
      <vt:lpstr>SEGURO COLECTIVO DE VIDA OBLIGATORIO</vt:lpstr>
      <vt:lpstr>SEGURO COLECTIVO DE VIDA OBLIGATORIO</vt:lpstr>
      <vt:lpstr>SEGURO COLECTIVO DE VIDA OBLIGATORIO</vt:lpstr>
      <vt:lpstr>SEGURO COLECTIVO DE VIDA OBLIGATORIO</vt:lpstr>
      <vt:lpstr>SEGURO COLECTIVO DE VIDA OBLIGATORIO</vt:lpstr>
      <vt:lpstr>SEGURO COLECTIVO DE VIDA OBLIGATORIO</vt:lpstr>
      <vt:lpstr>SEGURO COLECTIVO DE VIDA OBLIGATORIO</vt:lpstr>
      <vt:lpstr>SEGURO COLECTIVO DE VIDA OBLIGATORIO</vt:lpstr>
      <vt:lpstr>SEGURO COLECTIVO DE VIDA OBLIGATORIO</vt:lpstr>
      <vt:lpstr>SEGURO COLECTIVO DE VIDA OBLIGATORIO</vt:lpstr>
      <vt:lpstr>SEGURO COLECTIVO DE VIDA OBLIGATORIO</vt:lpstr>
      <vt:lpstr>SEGURO COLECTIVO DE VIDA OBLIGATORIO</vt:lpstr>
      <vt:lpstr>SEGURO COLECTIVO DE VIDA OBLIGATORIO</vt:lpstr>
      <vt:lpstr>SEGURO COLECTIVO DE VIDA OBLIGATORIO</vt:lpstr>
      <vt:lpstr>SEGURO COLECTIVO DE VIDA OBLIGATORIO</vt:lpstr>
      <vt:lpstr>SEGURO COLECTIVO DE VIDA OBLIGATORIO</vt:lpstr>
      <vt:lpstr>SEGURO COLECTIVO DE VIDA OBLIGATORIO</vt:lpstr>
      <vt:lpstr>SEGURO COLECTIVO DE VIDA OBLIGATORIO</vt:lpstr>
      <vt:lpstr>SEGURO COLECTIVO DE VIDA OBLIGATORIO</vt:lpstr>
      <vt:lpstr>SEGURO COLECTIVO DE VIDA OBLIGATORIO</vt:lpstr>
      <vt:lpstr>SEGURO COLECTIVO DE VIDA OBLIGATORIO</vt:lpstr>
      <vt:lpstr>SEGURO COLECTIVO DE VIDA OBLIGATORIO</vt:lpstr>
      <vt:lpstr>SEGURO COLECTIVO DE VIDA OBLIGATORIO</vt:lpstr>
      <vt:lpstr>SEGURO COLECTIVO DE VIDA OBLIGATORIO</vt:lpstr>
      <vt:lpstr>SEGURO COLECTIVO DE VIDA OBLIGATORIO</vt:lpstr>
      <vt:lpstr>SEGURO COLECTIVO DE VIDA OBLIGATORIO</vt:lpstr>
      <vt:lpstr>SEGURO COLECTIVO DE VIDA OBLIGATORIO</vt:lpstr>
      <vt:lpstr>SEGURO COLECTIVO DE VIDA OBLIGATORIO</vt:lpstr>
      <vt:lpstr>SEGURO COLECTIVO DE VIDA OBLIGATORIO</vt:lpstr>
      <vt:lpstr>SEGURO COLECTIVO DE VIDA OBLIGATORIO</vt:lpstr>
      <vt:lpstr>Presentación de PowerPoint</vt:lpstr>
      <vt:lpstr>ENFERMEDADES INCULPABLES LCT</vt:lpstr>
      <vt:lpstr>ENFERMEDADES INCULPABLES LCT</vt:lpstr>
      <vt:lpstr>ENFERMEDADES INCULPABLES LCT</vt:lpstr>
      <vt:lpstr>ENFERMEDADES INCULPABLES LCT</vt:lpstr>
      <vt:lpstr>ENFERMEDADES INCULPABLES LCT</vt:lpstr>
      <vt:lpstr>ENFERMEDADES INCULPABLES LCT</vt:lpstr>
      <vt:lpstr>ENFERMEDADES INCULPABLES</vt:lpstr>
      <vt:lpstr>ENFERMEDADES INCULPABLES LCT</vt:lpstr>
      <vt:lpstr>ENFERMEDADES INCULPABLES LCT</vt:lpstr>
      <vt:lpstr>ENFERMEDADES INCULPABLES LCT</vt:lpstr>
      <vt:lpstr>ENFERMEDADES INCULPABLES LCT</vt:lpstr>
      <vt:lpstr>ENFERMEDADES INCULPABLES LCT</vt:lpstr>
      <vt:lpstr>ENFERMEDADES INCULPABLES LCT</vt:lpstr>
      <vt:lpstr>ENFERMEDADES INCULPABLES LCT</vt:lpstr>
      <vt:lpstr>ENFERMEDADES INCULPABLES LCT</vt:lpstr>
      <vt:lpstr>ENFERMEDADES INCULPABLES LCT</vt:lpstr>
      <vt:lpstr>ENFERMEDADES INCULPABLES LCT</vt:lpstr>
      <vt:lpstr>ENFERMEDADES INCULPABLES LCT</vt:lpstr>
      <vt:lpstr>ENFERMEDADES INCULPABLES LCT</vt:lpstr>
      <vt:lpstr>ENFERMEDADES INCULPABLES LCT</vt:lpstr>
      <vt:lpstr>ENFERMEDADES INCULPABLES LCT</vt:lpstr>
      <vt:lpstr>ENFERMEDADES INCULPABLES LCT</vt:lpstr>
      <vt:lpstr>ENFERMEDADES INCULPABLES LCT</vt:lpstr>
      <vt:lpstr>ENFERMEDADES INCULPABLES LCT</vt:lpstr>
      <vt:lpstr>ENFERMEDADES INCULPABLES LCT</vt:lpstr>
      <vt:lpstr>ENFERMEDADES INCULPABLES LCT U</vt:lpstr>
      <vt:lpstr>ENFERMEDADES INCULPABLES LCT</vt:lpstr>
      <vt:lpstr>ENFERMEDADES INCULPABLES LCT</vt:lpstr>
      <vt:lpstr>ENFERMEDADES INCULPABLES LCT</vt:lpstr>
      <vt:lpstr>ENFERMEDADES INCULPABLES LCT</vt:lpstr>
      <vt:lpstr>ENFERMEDADES INCULPABLES LCT</vt:lpstr>
      <vt:lpstr>ENFERMEDADES INCULPABLES LCT</vt:lpstr>
      <vt:lpstr>ENFERMEDADES INCULPABLES LCT</vt:lpstr>
      <vt:lpstr>ENFERMEDADES INCULPABLES LCT</vt:lpstr>
      <vt:lpstr>ENFERMEDADES INCULPABLES LCT</vt:lpstr>
      <vt:lpstr>ENFERMEDADES INCULPABLES LCT</vt:lpstr>
      <vt:lpstr>ENFERMEDADES INCULPABLES LCT</vt:lpstr>
      <vt:lpstr>ENFERMEDADES INCULPABLES LCT</vt:lpstr>
      <vt:lpstr>ENFERMEDADES INCULPABLES LCT</vt:lpstr>
      <vt:lpstr>ENFERMEDADES INCULPABLES LCT</vt:lpstr>
      <vt:lpstr>ENFERMEDADES INCULPABLES LCT</vt:lpstr>
      <vt:lpstr>ENFERMEDADES INCULPABLES LCT</vt:lpstr>
      <vt:lpstr>ENFERMEDADES INCULPABLES LCT</vt:lpstr>
      <vt:lpstr>ENFERMEDADES INCULPABLES LCT</vt:lpstr>
      <vt:lpstr>ENFERMEDADES INCULPABLES LCT</vt:lpstr>
      <vt:lpstr>ENFERMEDADES INCULPABLES LCT</vt:lpstr>
      <vt:lpstr>ENFERMEDADES INCULPABLES LCT</vt:lpstr>
      <vt:lpstr>ENFERMEDADES INCULPABLES LCT</vt:lpstr>
      <vt:lpstr>ENFERMEDADES INCULPABLES LCT</vt:lpstr>
      <vt:lpstr>ENFERMEDADES INCULPABLES LCT</vt:lpstr>
      <vt:lpstr>ENFERMEDADES INCULPABLES LCT</vt:lpstr>
      <vt:lpstr>ENFERMEDADES INCULPABLES LCT</vt:lpstr>
      <vt:lpstr>ENFERMEDADES INCULPABLES LCT</vt:lpstr>
      <vt:lpstr>ENFERMEDADES INCULPABLES LCT</vt:lpstr>
      <vt:lpstr>ENFERMEDADES INCULPABLES LCT</vt:lpstr>
      <vt:lpstr>ENFERMEDADES INCULPABLES LCT</vt:lpstr>
      <vt:lpstr>ENFERMEDADES INCULPABLES LCT</vt:lpstr>
      <vt:lpstr>ENFERMEDADES INCULPABLES LCT</vt:lpstr>
      <vt:lpstr>ENFERMEDADES INCULPABLES LCT</vt:lpstr>
      <vt:lpstr>ENFERMEDADES INCULPABLES LCT</vt:lpstr>
      <vt:lpstr> </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Presentación de PowerPoint</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Presentación de PowerPoint</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Presentación de PowerPoint</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Presentación de PowerPoint</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Presentación de PowerPoint</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MODALIDADES DEL CONTRATO DE TRABAJO</vt:lpstr>
      <vt:lpstr> </vt:lpstr>
      <vt:lpstr>Ley 26727 – Nuevo Régimen Nacional deTrabajo Agrario </vt:lpstr>
      <vt:lpstr>Ley 26727 – Nuevo Régimen Nacional de Trabajo Agrario </vt:lpstr>
      <vt:lpstr>Ley 26727 – Nuevo Régimen Nacional de Trabajo Agrario </vt:lpstr>
      <vt:lpstr>Reglamentación RNTA</vt:lpstr>
      <vt:lpstr>Ley 26727 – Nuevo Régimen Nacional de Trabajo Agrario </vt:lpstr>
      <vt:lpstr>Ley 26727 – Nuevo Régimen Nacional de Trabajo Agrario </vt:lpstr>
      <vt:lpstr>Ley 26727 – Nuevo Régimen Nacional de Trabajo Agrario </vt:lpstr>
      <vt:lpstr>Ley 26727 – Nuevo Régimen Nacional de Trabajo Agrario </vt:lpstr>
      <vt:lpstr>Ley 26727 – Nuevo Régimen Nacional de Trabajo Agrario </vt:lpstr>
      <vt:lpstr>Reglamentación RNTA</vt:lpstr>
      <vt:lpstr>Reglamentación RNTA</vt:lpstr>
      <vt:lpstr> </vt:lpstr>
      <vt:lpstr>LEY 26844 – REGIMEN DE TRABAJADORES DE CASAS PARTICULARES</vt:lpstr>
      <vt:lpstr>LEY 26844 – REGIMEN DE TRABAJADORES DE CASAS PARTICULARES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Gengis Kan</dc:creator>
  <cp:lastModifiedBy>Gustavo Raúl Segu</cp:lastModifiedBy>
  <cp:revision>1863</cp:revision>
  <cp:lastPrinted>1601-01-01T00:00:00Z</cp:lastPrinted>
  <dcterms:created xsi:type="dcterms:W3CDTF">1601-01-01T00:00:00Z</dcterms:created>
  <dcterms:modified xsi:type="dcterms:W3CDTF">2016-05-30T19:09:50Z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