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3"/>
  </p:notesMasterIdLst>
  <p:handoutMasterIdLst>
    <p:handoutMasterId r:id="rId54"/>
  </p:handoutMasterIdLst>
  <p:sldIdLst>
    <p:sldId id="256" r:id="rId2"/>
    <p:sldId id="280" r:id="rId3"/>
    <p:sldId id="281" r:id="rId4"/>
    <p:sldId id="257" r:id="rId5"/>
    <p:sldId id="258" r:id="rId6"/>
    <p:sldId id="259" r:id="rId7"/>
    <p:sldId id="260" r:id="rId8"/>
    <p:sldId id="261" r:id="rId9"/>
    <p:sldId id="262" r:id="rId10"/>
    <p:sldId id="263" r:id="rId11"/>
    <p:sldId id="264" r:id="rId12"/>
    <p:sldId id="265" r:id="rId13"/>
    <p:sldId id="266" r:id="rId14"/>
    <p:sldId id="267" r:id="rId15"/>
    <p:sldId id="268" r:id="rId16"/>
    <p:sldId id="275" r:id="rId17"/>
    <p:sldId id="276" r:id="rId18"/>
    <p:sldId id="296" r:id="rId19"/>
    <p:sldId id="295"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7B0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660"/>
  </p:normalViewPr>
  <p:slideViewPr>
    <p:cSldViewPr>
      <p:cViewPr varScale="1">
        <p:scale>
          <a:sx n="68" d="100"/>
          <a:sy n="68" d="100"/>
        </p:scale>
        <p:origin x="-129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08208-0868-4C14-9833-99DC5A27B8C6}" type="datetimeFigureOut">
              <a:rPr lang="es-ES" smtClean="0"/>
              <a:t>26/11/2013</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0DBFDB-70EA-4681-B91A-8B8BD8993CF2}" type="slidenum">
              <a:rPr lang="es-ES" smtClean="0"/>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DC97A-86D5-44A6-B46D-6A903AE16B95}" type="datetimeFigureOut">
              <a:rPr lang="es-AR" smtClean="0"/>
              <a:pPr/>
              <a:t>26/11/2013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EFEAC-FFEF-4F38-B55E-4F4CCE215C96}" type="slidenum">
              <a:rPr lang="es-AR" smtClean="0"/>
              <a:pPr/>
              <a:t>‹Nº›</a:t>
            </a:fld>
            <a:endParaRPr lang="es-AR"/>
          </a:p>
        </p:txBody>
      </p:sp>
    </p:spTree>
    <p:extLst>
      <p:ext uri="{BB962C8B-B14F-4D97-AF65-F5344CB8AC3E}">
        <p14:creationId xmlns:p14="http://schemas.microsoft.com/office/powerpoint/2010/main" xmlns="" val="639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30EFEAC-FFEF-4F38-B55E-4F4CCE215C96}" type="slidenum">
              <a:rPr lang="es-AR" smtClean="0"/>
              <a:pPr/>
              <a:t>1</a:t>
            </a:fld>
            <a:endParaRPr lang="es-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8DA6D799-3A13-4E05-B05D-ED6BABEFD42A}" type="slidenum">
              <a:rPr lang="es-ES_tradnl" altLang="es-AR" sz="1300" b="0">
                <a:latin typeface="Arial Unicode MS" pitchFamily="34" charset="-128"/>
              </a:rPr>
              <a:pPr algn="r"/>
              <a:t>12</a:t>
            </a:fld>
            <a:endParaRPr lang="es-ES_tradnl" altLang="es-AR" sz="1300" b="0">
              <a:latin typeface="Arial Unicode MS" pitchFamily="34" charset="-128"/>
            </a:endParaRPr>
          </a:p>
        </p:txBody>
      </p:sp>
      <p:sp>
        <p:nvSpPr>
          <p:cNvPr id="190467" name="Rectangle 2"/>
          <p:cNvSpPr>
            <a:spLocks noGrp="1" noRot="1" noChangeAspect="1" noChangeArrowheads="1" noTextEdit="1"/>
          </p:cNvSpPr>
          <p:nvPr>
            <p:ph type="sldImg"/>
          </p:nvPr>
        </p:nvSpPr>
        <p:spPr>
          <a:xfrm>
            <a:off x="1143000" y="685800"/>
            <a:ext cx="4573588" cy="3429000"/>
          </a:xfrm>
          <a:ln/>
        </p:spPr>
      </p:sp>
      <p:sp>
        <p:nvSpPr>
          <p:cNvPr id="190468"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90469"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D7E694D4-9F4B-49D7-ABAB-F6E326A89321}" type="slidenum">
              <a:rPr lang="es-ES_tradnl" altLang="es-AR" sz="1300" b="0">
                <a:latin typeface="Arial Unicode MS" pitchFamily="34" charset="-128"/>
              </a:rPr>
              <a:pPr algn="r"/>
              <a:t>13</a:t>
            </a:fld>
            <a:endParaRPr lang="es-ES_tradnl" altLang="es-AR" sz="1300" b="0">
              <a:latin typeface="Arial Unicode MS" pitchFamily="34" charset="-128"/>
            </a:endParaRPr>
          </a:p>
        </p:txBody>
      </p:sp>
      <p:sp>
        <p:nvSpPr>
          <p:cNvPr id="191491" name="Rectangle 2"/>
          <p:cNvSpPr>
            <a:spLocks noGrp="1" noRot="1" noChangeAspect="1" noChangeArrowheads="1" noTextEdit="1"/>
          </p:cNvSpPr>
          <p:nvPr>
            <p:ph type="sldImg"/>
          </p:nvPr>
        </p:nvSpPr>
        <p:spPr>
          <a:xfrm>
            <a:off x="1143000" y="685800"/>
            <a:ext cx="4573588" cy="3429000"/>
          </a:xfrm>
          <a:ln/>
        </p:spPr>
      </p:sp>
      <p:sp>
        <p:nvSpPr>
          <p:cNvPr id="191492"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91493"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FC138B30-C0FB-42F8-AA19-E0AE1007749C}" type="slidenum">
              <a:rPr lang="es-ES_tradnl" altLang="es-AR" sz="1300" b="0">
                <a:latin typeface="Arial Unicode MS" pitchFamily="34" charset="-128"/>
              </a:rPr>
              <a:pPr algn="r"/>
              <a:t>14</a:t>
            </a:fld>
            <a:endParaRPr lang="es-ES_tradnl" altLang="es-AR" sz="1300" b="0">
              <a:latin typeface="Arial Unicode MS" pitchFamily="34" charset="-128"/>
            </a:endParaRPr>
          </a:p>
        </p:txBody>
      </p:sp>
      <p:sp>
        <p:nvSpPr>
          <p:cNvPr id="192515" name="Rectangle 2"/>
          <p:cNvSpPr>
            <a:spLocks noGrp="1" noRot="1" noChangeAspect="1" noChangeArrowheads="1" noTextEdit="1"/>
          </p:cNvSpPr>
          <p:nvPr>
            <p:ph type="sldImg"/>
          </p:nvPr>
        </p:nvSpPr>
        <p:spPr>
          <a:xfrm>
            <a:off x="1143000" y="685800"/>
            <a:ext cx="4573588" cy="3429000"/>
          </a:xfrm>
          <a:ln/>
        </p:spPr>
      </p:sp>
      <p:sp>
        <p:nvSpPr>
          <p:cNvPr id="192516"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92517"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0C168462-73CC-420A-ABEE-2207B632BBAC}" type="slidenum">
              <a:rPr lang="es-ES_tradnl" altLang="es-AR" sz="1300" b="0">
                <a:latin typeface="Arial Unicode MS" pitchFamily="34" charset="-128"/>
              </a:rPr>
              <a:pPr algn="r"/>
              <a:t>15</a:t>
            </a:fld>
            <a:endParaRPr lang="es-ES_tradnl" altLang="es-AR" sz="1300" b="0">
              <a:latin typeface="Arial Unicode MS" pitchFamily="34" charset="-128"/>
            </a:endParaRPr>
          </a:p>
        </p:txBody>
      </p:sp>
      <p:sp>
        <p:nvSpPr>
          <p:cNvPr id="193539" name="Rectangle 2"/>
          <p:cNvSpPr>
            <a:spLocks noGrp="1" noRot="1" noChangeAspect="1" noChangeArrowheads="1" noTextEdit="1"/>
          </p:cNvSpPr>
          <p:nvPr>
            <p:ph type="sldImg"/>
          </p:nvPr>
        </p:nvSpPr>
        <p:spPr>
          <a:xfrm>
            <a:off x="1143000" y="685800"/>
            <a:ext cx="4573588" cy="3429000"/>
          </a:xfrm>
          <a:ln/>
        </p:spPr>
      </p:sp>
      <p:sp>
        <p:nvSpPr>
          <p:cNvPr id="193540"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93541"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FAA80335-8373-411F-94DB-5635E98F1CC0}" type="slidenum">
              <a:rPr lang="es-ES_tradnl" altLang="es-AR" sz="1300" b="0">
                <a:latin typeface="Arial Unicode MS" pitchFamily="34" charset="-128"/>
              </a:rPr>
              <a:pPr algn="r"/>
              <a:t>16</a:t>
            </a:fld>
            <a:endParaRPr lang="es-ES_tradnl" altLang="es-AR" sz="1300" b="0">
              <a:latin typeface="Arial Unicode MS" pitchFamily="34" charset="-128"/>
            </a:endParaRPr>
          </a:p>
        </p:txBody>
      </p:sp>
      <p:sp>
        <p:nvSpPr>
          <p:cNvPr id="199683" name="Rectangle 2"/>
          <p:cNvSpPr>
            <a:spLocks noGrp="1" noRot="1" noChangeAspect="1" noChangeArrowheads="1" noTextEdit="1"/>
          </p:cNvSpPr>
          <p:nvPr>
            <p:ph type="sldImg"/>
          </p:nvPr>
        </p:nvSpPr>
        <p:spPr>
          <a:xfrm>
            <a:off x="1143000" y="685800"/>
            <a:ext cx="4573588" cy="3429000"/>
          </a:xfrm>
          <a:ln/>
        </p:spPr>
      </p:sp>
      <p:sp>
        <p:nvSpPr>
          <p:cNvPr id="199684"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99685"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D18453AD-66D9-4A91-A018-33BC524FC8BB}" type="slidenum">
              <a:rPr lang="es-ES_tradnl" altLang="es-AR" sz="1300" b="0">
                <a:latin typeface="Arial Unicode MS" pitchFamily="34" charset="-128"/>
              </a:rPr>
              <a:pPr algn="r"/>
              <a:t>17</a:t>
            </a:fld>
            <a:endParaRPr lang="es-ES_tradnl" altLang="es-AR" sz="1300" b="0">
              <a:latin typeface="Arial Unicode MS" pitchFamily="34" charset="-128"/>
            </a:endParaRPr>
          </a:p>
        </p:txBody>
      </p:sp>
      <p:sp>
        <p:nvSpPr>
          <p:cNvPr id="200707" name="Rectangle 2"/>
          <p:cNvSpPr>
            <a:spLocks noGrp="1" noRot="1" noChangeAspect="1" noChangeArrowheads="1" noTextEdit="1"/>
          </p:cNvSpPr>
          <p:nvPr>
            <p:ph type="sldImg"/>
          </p:nvPr>
        </p:nvSpPr>
        <p:spPr>
          <a:xfrm>
            <a:off x="1143000" y="685800"/>
            <a:ext cx="4573588" cy="3429000"/>
          </a:xfrm>
          <a:ln/>
        </p:spPr>
      </p:sp>
      <p:sp>
        <p:nvSpPr>
          <p:cNvPr id="200708"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200709"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2F2EC7A-F06E-4910-86E3-322BDD610130}" type="slidenum">
              <a:rPr lang="es-ES" smtClean="0"/>
              <a:pPr/>
              <a:t>34</a:t>
            </a:fld>
            <a:endParaRPr lang="es-ES"/>
          </a:p>
        </p:txBody>
      </p:sp>
    </p:spTree>
    <p:extLst>
      <p:ext uri="{BB962C8B-B14F-4D97-AF65-F5344CB8AC3E}">
        <p14:creationId xmlns:p14="http://schemas.microsoft.com/office/powerpoint/2010/main" xmlns="" val="341553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9EEC87A7-28E0-42BC-AC0A-0B876C319436}" type="slidenum">
              <a:rPr lang="es-ES_tradnl" altLang="es-AR" sz="1200"/>
              <a:pPr algn="r"/>
              <a:t>4</a:t>
            </a:fld>
            <a:endParaRPr lang="es-ES_tradnl" altLang="es-AR" sz="1200"/>
          </a:p>
        </p:txBody>
      </p:sp>
      <p:sp>
        <p:nvSpPr>
          <p:cNvPr id="182275" name="Rectangle 2"/>
          <p:cNvSpPr>
            <a:spLocks noGrp="1" noRot="1" noChangeAspect="1" noChangeArrowheads="1" noTextEdit="1"/>
          </p:cNvSpPr>
          <p:nvPr>
            <p:ph type="sldImg"/>
          </p:nvPr>
        </p:nvSpPr>
        <p:spPr>
          <a:xfrm>
            <a:off x="1143000" y="685800"/>
            <a:ext cx="4573588" cy="3429000"/>
          </a:xfrm>
          <a:ln/>
        </p:spPr>
      </p:sp>
      <p:sp>
        <p:nvSpPr>
          <p:cNvPr id="182276" name="Rectangle 3"/>
          <p:cNvSpPr>
            <a:spLocks noGrp="1" noChangeArrowheads="1"/>
          </p:cNvSpPr>
          <p:nvPr>
            <p:ph type="body" idx="1"/>
          </p:nvPr>
        </p:nvSpPr>
        <p:spPr>
          <a:xfrm>
            <a:off x="914400" y="4343551"/>
            <a:ext cx="5029200" cy="411510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ES" altLang="es-AR" smtClean="0"/>
          </a:p>
        </p:txBody>
      </p:sp>
      <p:sp>
        <p:nvSpPr>
          <p:cNvPr id="182277"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647B120D-97FF-4A13-95AF-D1D6830B4429}" type="slidenum">
              <a:rPr lang="es-ES_tradnl" altLang="es-AR" sz="1200"/>
              <a:pPr algn="r"/>
              <a:t>5</a:t>
            </a:fld>
            <a:endParaRPr lang="es-ES_tradnl" altLang="es-AR" sz="1200"/>
          </a:p>
        </p:txBody>
      </p:sp>
      <p:sp>
        <p:nvSpPr>
          <p:cNvPr id="183299" name="Rectangle 2"/>
          <p:cNvSpPr>
            <a:spLocks noGrp="1" noRot="1" noChangeAspect="1" noChangeArrowheads="1" noTextEdit="1"/>
          </p:cNvSpPr>
          <p:nvPr>
            <p:ph type="sldImg"/>
          </p:nvPr>
        </p:nvSpPr>
        <p:spPr>
          <a:xfrm>
            <a:off x="1143000" y="685800"/>
            <a:ext cx="4573588" cy="3429000"/>
          </a:xfrm>
          <a:ln/>
        </p:spPr>
      </p:sp>
      <p:sp>
        <p:nvSpPr>
          <p:cNvPr id="183300" name="Rectangle 3"/>
          <p:cNvSpPr>
            <a:spLocks noGrp="1" noChangeArrowheads="1"/>
          </p:cNvSpPr>
          <p:nvPr>
            <p:ph type="body" idx="1"/>
          </p:nvPr>
        </p:nvSpPr>
        <p:spPr>
          <a:xfrm>
            <a:off x="914400" y="4343551"/>
            <a:ext cx="5029200" cy="411510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ES" altLang="es-AR" smtClean="0"/>
          </a:p>
        </p:txBody>
      </p:sp>
      <p:sp>
        <p:nvSpPr>
          <p:cNvPr id="183301"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1995A428-A989-4A61-BE20-27E64726BF6E}" type="slidenum">
              <a:rPr lang="es-ES_tradnl" altLang="es-AR" sz="1200"/>
              <a:pPr algn="r"/>
              <a:t>6</a:t>
            </a:fld>
            <a:endParaRPr lang="es-ES_tradnl" altLang="es-AR" sz="1200"/>
          </a:p>
        </p:txBody>
      </p:sp>
      <p:sp>
        <p:nvSpPr>
          <p:cNvPr id="184323" name="Rectangle 2"/>
          <p:cNvSpPr>
            <a:spLocks noGrp="1" noRot="1" noChangeAspect="1" noChangeArrowheads="1" noTextEdit="1"/>
          </p:cNvSpPr>
          <p:nvPr>
            <p:ph type="sldImg"/>
          </p:nvPr>
        </p:nvSpPr>
        <p:spPr>
          <a:xfrm>
            <a:off x="1143000" y="685800"/>
            <a:ext cx="4573588" cy="3429000"/>
          </a:xfrm>
          <a:ln/>
        </p:spPr>
      </p:sp>
      <p:sp>
        <p:nvSpPr>
          <p:cNvPr id="184324" name="Rectangle 3"/>
          <p:cNvSpPr>
            <a:spLocks noGrp="1" noChangeArrowheads="1"/>
          </p:cNvSpPr>
          <p:nvPr>
            <p:ph type="body" idx="1"/>
          </p:nvPr>
        </p:nvSpPr>
        <p:spPr>
          <a:xfrm>
            <a:off x="914400" y="4343551"/>
            <a:ext cx="5029200" cy="411510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ES" altLang="es-AR" smtClean="0"/>
          </a:p>
        </p:txBody>
      </p:sp>
      <p:sp>
        <p:nvSpPr>
          <p:cNvPr id="184325"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7047096F-4EFB-4792-B45F-475397715D2B}" type="slidenum">
              <a:rPr lang="es-ES_tradnl" altLang="es-AR" sz="1200"/>
              <a:pPr algn="r"/>
              <a:t>7</a:t>
            </a:fld>
            <a:endParaRPr lang="es-ES_tradnl" altLang="es-AR" sz="1200"/>
          </a:p>
        </p:txBody>
      </p:sp>
      <p:sp>
        <p:nvSpPr>
          <p:cNvPr id="185347" name="Rectangle 2"/>
          <p:cNvSpPr>
            <a:spLocks noGrp="1" noRot="1" noChangeAspect="1" noChangeArrowheads="1" noTextEdit="1"/>
          </p:cNvSpPr>
          <p:nvPr>
            <p:ph type="sldImg"/>
          </p:nvPr>
        </p:nvSpPr>
        <p:spPr>
          <a:xfrm>
            <a:off x="1143000" y="685800"/>
            <a:ext cx="4573588" cy="3429000"/>
          </a:xfrm>
          <a:ln/>
        </p:spPr>
      </p:sp>
      <p:sp>
        <p:nvSpPr>
          <p:cNvPr id="185348" name="Rectangle 3"/>
          <p:cNvSpPr>
            <a:spLocks noGrp="1" noChangeArrowheads="1"/>
          </p:cNvSpPr>
          <p:nvPr>
            <p:ph type="body" idx="1"/>
          </p:nvPr>
        </p:nvSpPr>
        <p:spPr>
          <a:xfrm>
            <a:off x="914400" y="4343551"/>
            <a:ext cx="5029200" cy="411510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ES" altLang="es-AR" smtClean="0"/>
          </a:p>
        </p:txBody>
      </p:sp>
      <p:sp>
        <p:nvSpPr>
          <p:cNvPr id="185349"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ES" altLang="es-AR" smtClean="0"/>
          </a:p>
        </p:txBody>
      </p:sp>
      <p:sp>
        <p:nvSpPr>
          <p:cNvPr id="186372"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FE8970AB-8E5A-4565-A2D5-8AAF949E8070}" type="slidenum">
              <a:rPr lang="es-ES_tradnl" altLang="es-AR" sz="1300" b="0">
                <a:latin typeface="Arial Unicode MS" pitchFamily="34" charset="-128"/>
              </a:rPr>
              <a:pPr algn="r"/>
              <a:t>9</a:t>
            </a:fld>
            <a:endParaRPr lang="es-ES_tradnl" altLang="es-AR" sz="1300" b="0">
              <a:latin typeface="Arial Unicode MS" pitchFamily="34" charset="-128"/>
            </a:endParaRPr>
          </a:p>
        </p:txBody>
      </p:sp>
      <p:sp>
        <p:nvSpPr>
          <p:cNvPr id="187395" name="Rectangle 2"/>
          <p:cNvSpPr>
            <a:spLocks noGrp="1" noRot="1" noChangeAspect="1" noChangeArrowheads="1" noTextEdit="1"/>
          </p:cNvSpPr>
          <p:nvPr>
            <p:ph type="sldImg"/>
          </p:nvPr>
        </p:nvSpPr>
        <p:spPr>
          <a:xfrm>
            <a:off x="1143000" y="685800"/>
            <a:ext cx="4573588" cy="3429000"/>
          </a:xfrm>
          <a:ln/>
        </p:spPr>
      </p:sp>
      <p:sp>
        <p:nvSpPr>
          <p:cNvPr id="187396"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87397"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74761593-B10A-48B8-AFA5-5BC6042A21BA}" type="slidenum">
              <a:rPr lang="es-ES_tradnl" altLang="es-AR" sz="1300" b="0">
                <a:latin typeface="Arial Unicode MS" pitchFamily="34" charset="-128"/>
              </a:rPr>
              <a:pPr algn="r"/>
              <a:t>10</a:t>
            </a:fld>
            <a:endParaRPr lang="es-ES_tradnl" altLang="es-AR" sz="1300" b="0">
              <a:latin typeface="Arial Unicode MS" pitchFamily="34" charset="-128"/>
            </a:endParaRPr>
          </a:p>
        </p:txBody>
      </p:sp>
      <p:sp>
        <p:nvSpPr>
          <p:cNvPr id="188419" name="Rectangle 2"/>
          <p:cNvSpPr>
            <a:spLocks noGrp="1" noRot="1" noChangeAspect="1" noChangeArrowheads="1" noTextEdit="1"/>
          </p:cNvSpPr>
          <p:nvPr>
            <p:ph type="sldImg"/>
          </p:nvPr>
        </p:nvSpPr>
        <p:spPr>
          <a:xfrm>
            <a:off x="1144588" y="685800"/>
            <a:ext cx="4572000" cy="3429000"/>
          </a:xfrm>
          <a:ln/>
        </p:spPr>
      </p:sp>
      <p:sp>
        <p:nvSpPr>
          <p:cNvPr id="188420"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88421"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txBox="1">
            <a:spLocks noGrp="1" noChangeArrowheads="1"/>
          </p:cNvSpPr>
          <p:nvPr/>
        </p:nvSpPr>
        <p:spPr bwMode="auto">
          <a:xfrm>
            <a:off x="3886200" y="8687101"/>
            <a:ext cx="2971800" cy="456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9" tIns="47345" rIns="94689" bIns="47345" anchor="b"/>
          <a:lstStyle>
            <a:lvl1pPr defTabSz="947738">
              <a:defRPr sz="2000" b="1">
                <a:solidFill>
                  <a:schemeClr val="tx1"/>
                </a:solidFill>
                <a:latin typeface="Comic Sans MS" pitchFamily="66" charset="0"/>
              </a:defRPr>
            </a:lvl1pPr>
            <a:lvl2pPr marL="742950" indent="-285750" defTabSz="947738">
              <a:defRPr sz="2000" b="1">
                <a:solidFill>
                  <a:schemeClr val="tx1"/>
                </a:solidFill>
                <a:latin typeface="Comic Sans MS" pitchFamily="66" charset="0"/>
              </a:defRPr>
            </a:lvl2pPr>
            <a:lvl3pPr marL="1143000" indent="-228600" defTabSz="947738">
              <a:defRPr sz="2000" b="1">
                <a:solidFill>
                  <a:schemeClr val="tx1"/>
                </a:solidFill>
                <a:latin typeface="Comic Sans MS" pitchFamily="66" charset="0"/>
              </a:defRPr>
            </a:lvl3pPr>
            <a:lvl4pPr marL="1600200" indent="-228600" defTabSz="947738">
              <a:defRPr sz="2000" b="1">
                <a:solidFill>
                  <a:schemeClr val="tx1"/>
                </a:solidFill>
                <a:latin typeface="Comic Sans MS" pitchFamily="66" charset="0"/>
              </a:defRPr>
            </a:lvl4pPr>
            <a:lvl5pPr marL="2057400" indent="-228600" defTabSz="947738">
              <a:defRPr sz="2000" b="1">
                <a:solidFill>
                  <a:schemeClr val="tx1"/>
                </a:solidFill>
                <a:latin typeface="Comic Sans MS" pitchFamily="66" charset="0"/>
              </a:defRPr>
            </a:lvl5pPr>
            <a:lvl6pPr marL="2514600" indent="-228600" defTabSz="947738" eaLnBrk="0" fontAlgn="base" hangingPunct="0">
              <a:spcBef>
                <a:spcPct val="0"/>
              </a:spcBef>
              <a:spcAft>
                <a:spcPct val="0"/>
              </a:spcAft>
              <a:defRPr sz="2000" b="1">
                <a:solidFill>
                  <a:schemeClr val="tx1"/>
                </a:solidFill>
                <a:latin typeface="Comic Sans MS" pitchFamily="66" charset="0"/>
              </a:defRPr>
            </a:lvl6pPr>
            <a:lvl7pPr marL="2971800" indent="-228600" defTabSz="947738" eaLnBrk="0" fontAlgn="base" hangingPunct="0">
              <a:spcBef>
                <a:spcPct val="0"/>
              </a:spcBef>
              <a:spcAft>
                <a:spcPct val="0"/>
              </a:spcAft>
              <a:defRPr sz="2000" b="1">
                <a:solidFill>
                  <a:schemeClr val="tx1"/>
                </a:solidFill>
                <a:latin typeface="Comic Sans MS" pitchFamily="66" charset="0"/>
              </a:defRPr>
            </a:lvl7pPr>
            <a:lvl8pPr marL="3429000" indent="-228600" defTabSz="947738" eaLnBrk="0" fontAlgn="base" hangingPunct="0">
              <a:spcBef>
                <a:spcPct val="0"/>
              </a:spcBef>
              <a:spcAft>
                <a:spcPct val="0"/>
              </a:spcAft>
              <a:defRPr sz="2000" b="1">
                <a:solidFill>
                  <a:schemeClr val="tx1"/>
                </a:solidFill>
                <a:latin typeface="Comic Sans MS" pitchFamily="66" charset="0"/>
              </a:defRPr>
            </a:lvl8pPr>
            <a:lvl9pPr marL="3886200" indent="-228600" defTabSz="947738" eaLnBrk="0" fontAlgn="base" hangingPunct="0">
              <a:spcBef>
                <a:spcPct val="0"/>
              </a:spcBef>
              <a:spcAft>
                <a:spcPct val="0"/>
              </a:spcAft>
              <a:defRPr sz="2000" b="1">
                <a:solidFill>
                  <a:schemeClr val="tx1"/>
                </a:solidFill>
                <a:latin typeface="Comic Sans MS" pitchFamily="66" charset="0"/>
              </a:defRPr>
            </a:lvl9pPr>
          </a:lstStyle>
          <a:p>
            <a:pPr algn="r"/>
            <a:fld id="{4F540F85-B14A-463C-A99A-1CA9CC04A036}" type="slidenum">
              <a:rPr lang="es-ES_tradnl" altLang="es-AR" sz="1300" b="0">
                <a:latin typeface="Arial Unicode MS" pitchFamily="34" charset="-128"/>
              </a:rPr>
              <a:pPr algn="r"/>
              <a:t>11</a:t>
            </a:fld>
            <a:endParaRPr lang="es-ES_tradnl" altLang="es-AR" sz="1300" b="0">
              <a:latin typeface="Arial Unicode MS" pitchFamily="34" charset="-128"/>
            </a:endParaRPr>
          </a:p>
        </p:txBody>
      </p:sp>
      <p:sp>
        <p:nvSpPr>
          <p:cNvPr id="189443" name="Rectangle 2"/>
          <p:cNvSpPr>
            <a:spLocks noGrp="1" noRot="1" noChangeAspect="1" noChangeArrowheads="1" noTextEdit="1"/>
          </p:cNvSpPr>
          <p:nvPr>
            <p:ph type="sldImg"/>
          </p:nvPr>
        </p:nvSpPr>
        <p:spPr>
          <a:xfrm>
            <a:off x="1144588" y="685800"/>
            <a:ext cx="4572000" cy="3429000"/>
          </a:xfrm>
          <a:ln/>
        </p:spPr>
      </p:sp>
      <p:sp>
        <p:nvSpPr>
          <p:cNvPr id="189444" name="Rectangle 3"/>
          <p:cNvSpPr>
            <a:spLocks noGrp="1" noChangeArrowheads="1"/>
          </p:cNvSpPr>
          <p:nvPr>
            <p:ph type="body" idx="1"/>
          </p:nvPr>
        </p:nvSpPr>
        <p:spPr>
          <a:xfrm>
            <a:off x="5945188" y="4355574"/>
            <a:ext cx="76200" cy="4115101"/>
          </a:xfrm>
          <a:noFill/>
          <a:ln>
            <a:solidFill>
              <a:schemeClr val="tx1"/>
            </a:solidFill>
          </a:ln>
          <a:extLst>
            <a:ext uri="{909E8E84-426E-40DD-AFC4-6F175D3DCCD1}">
              <a14:hiddenFill xmlns:a14="http://schemas.microsoft.com/office/drawing/2010/main" xmlns="">
                <a:solidFill>
                  <a:srgbClr val="FFFFFF"/>
                </a:solidFill>
              </a14:hiddenFill>
            </a:ext>
          </a:extLst>
        </p:spPr>
        <p:txBody>
          <a:bodyPr/>
          <a:lstStyle/>
          <a:p>
            <a:pPr eaLnBrk="1" hangingPunct="1"/>
            <a:endParaRPr lang="es-ES" altLang="es-AR" smtClean="0"/>
          </a:p>
        </p:txBody>
      </p:sp>
      <p:sp>
        <p:nvSpPr>
          <p:cNvPr id="189445" name="1 Marcador de pie de página"/>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r>
              <a:rPr lang="es-ES" altLang="es-AR" sz="1200" b="0" smtClean="0">
                <a:latin typeface="Times New Roman" pitchFamily="18" charset="0"/>
              </a:rPr>
              <a:t>1111</a:t>
            </a:r>
            <a:endParaRPr lang="es-ES" altLang="es-AR"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BCA08DF-18BF-4B75-8951-DD216F3B3E9A}" type="datetime1">
              <a:rPr lang="es-AR" smtClean="0"/>
              <a:t>26/11/2013</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r>
              <a:rPr lang="it-IT" smtClean="0"/>
              <a:t>CPN Carolina Roggero - CPN Lucas Yamil Cocchi </a:t>
            </a:r>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9382DF6-6B2A-4CE6-827F-81F723DE8DC4}"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AEC984-B32C-4C93-9678-D0C912D77350}" type="datetime1">
              <a:rPr lang="es-AR" smtClean="0"/>
              <a:t>26/11/2013</a:t>
            </a:fld>
            <a:endParaRPr lang="es-AR"/>
          </a:p>
        </p:txBody>
      </p:sp>
      <p:sp>
        <p:nvSpPr>
          <p:cNvPr id="5" name="4 Marcador de pie de página"/>
          <p:cNvSpPr>
            <a:spLocks noGrp="1"/>
          </p:cNvSpPr>
          <p:nvPr>
            <p:ph type="ftr" sz="quarter" idx="11"/>
          </p:nvPr>
        </p:nvSpPr>
        <p:spPr/>
        <p:txBody>
          <a:bodyPr/>
          <a:lstStyle/>
          <a:p>
            <a:r>
              <a:rPr lang="it-IT" smtClean="0"/>
              <a:t>CPN Carolina Roggero - CPN Lucas Yamil Cocchi </a:t>
            </a:r>
            <a:endParaRPr lang="es-AR"/>
          </a:p>
        </p:txBody>
      </p:sp>
      <p:sp>
        <p:nvSpPr>
          <p:cNvPr id="6" name="5 Marcador de número de diapositiva"/>
          <p:cNvSpPr>
            <a:spLocks noGrp="1"/>
          </p:cNvSpPr>
          <p:nvPr>
            <p:ph type="sldNum" sz="quarter" idx="12"/>
          </p:nvPr>
        </p:nvSpPr>
        <p:spPr/>
        <p:txBody>
          <a:bodyPr/>
          <a:lstStyle/>
          <a:p>
            <a:fld id="{E9382DF6-6B2A-4CE6-827F-81F723DE8DC4}"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74AB017-8A46-4E89-BEB2-64BFD17B8A6C}" type="datetime1">
              <a:rPr lang="es-AR" smtClean="0"/>
              <a:t>26/11/2013</a:t>
            </a:fld>
            <a:endParaRPr lang="es-AR"/>
          </a:p>
        </p:txBody>
      </p:sp>
      <p:sp>
        <p:nvSpPr>
          <p:cNvPr id="5" name="4 Marcador de pie de página"/>
          <p:cNvSpPr>
            <a:spLocks noGrp="1"/>
          </p:cNvSpPr>
          <p:nvPr>
            <p:ph type="ftr" sz="quarter" idx="11"/>
          </p:nvPr>
        </p:nvSpPr>
        <p:spPr/>
        <p:txBody>
          <a:bodyPr/>
          <a:lstStyle/>
          <a:p>
            <a:r>
              <a:rPr lang="it-IT" smtClean="0"/>
              <a:t>CPN Carolina Roggero - CPN Lucas Yamil Cocchi </a:t>
            </a:r>
            <a:endParaRPr lang="es-AR"/>
          </a:p>
        </p:txBody>
      </p:sp>
      <p:sp>
        <p:nvSpPr>
          <p:cNvPr id="6" name="5 Marcador de número de diapositiva"/>
          <p:cNvSpPr>
            <a:spLocks noGrp="1"/>
          </p:cNvSpPr>
          <p:nvPr>
            <p:ph type="sldNum" sz="quarter" idx="12"/>
          </p:nvPr>
        </p:nvSpPr>
        <p:spPr/>
        <p:txBody>
          <a:bodyPr/>
          <a:lstStyle/>
          <a:p>
            <a:fld id="{E9382DF6-6B2A-4CE6-827F-81F723DE8DC4}"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EA1CEC7E-DF05-4AD7-B4E9-01446E4C4864}" type="datetime1">
              <a:rPr lang="es-AR" smtClean="0"/>
              <a:t>26/11/2013</a:t>
            </a:fld>
            <a:endParaRPr lang="es-AR"/>
          </a:p>
        </p:txBody>
      </p:sp>
      <p:sp>
        <p:nvSpPr>
          <p:cNvPr id="9" name="8 Marcador de número de diapositiva"/>
          <p:cNvSpPr>
            <a:spLocks noGrp="1"/>
          </p:cNvSpPr>
          <p:nvPr>
            <p:ph type="sldNum" sz="quarter" idx="15"/>
          </p:nvPr>
        </p:nvSpPr>
        <p:spPr/>
        <p:txBody>
          <a:bodyPr rtlCol="0"/>
          <a:lstStyle/>
          <a:p>
            <a:fld id="{E9382DF6-6B2A-4CE6-827F-81F723DE8DC4}" type="slidenum">
              <a:rPr lang="es-AR" smtClean="0"/>
              <a:pPr/>
              <a:t>‹Nº›</a:t>
            </a:fld>
            <a:endParaRPr lang="es-AR"/>
          </a:p>
        </p:txBody>
      </p:sp>
      <p:sp>
        <p:nvSpPr>
          <p:cNvPr id="10" name="9 Marcador de pie de página"/>
          <p:cNvSpPr>
            <a:spLocks noGrp="1"/>
          </p:cNvSpPr>
          <p:nvPr>
            <p:ph type="ftr" sz="quarter" idx="16"/>
          </p:nvPr>
        </p:nvSpPr>
        <p:spPr/>
        <p:txBody>
          <a:bodyPr rtlCol="0"/>
          <a:lstStyle/>
          <a:p>
            <a:r>
              <a:rPr lang="it-IT" smtClean="0"/>
              <a:t>CPN Carolina Roggero - CPN Lucas Yamil Cocchi </a:t>
            </a:r>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004E0A82-52DD-4E66-AF21-6F12464049CD}" type="datetime1">
              <a:rPr lang="es-AR" smtClean="0"/>
              <a:t>26/11/2013</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r>
              <a:rPr lang="it-IT" smtClean="0"/>
              <a:t>CPN Carolina Roggero - CPN Lucas Yamil Cocchi </a:t>
            </a:r>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9382DF6-6B2A-4CE6-827F-81F723DE8DC4}"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FA0EE69-4600-44AD-B841-71DE22449FB8}" type="datetime1">
              <a:rPr lang="es-AR" smtClean="0"/>
              <a:t>26/11/2013</a:t>
            </a:fld>
            <a:endParaRPr lang="es-AR"/>
          </a:p>
        </p:txBody>
      </p:sp>
      <p:sp>
        <p:nvSpPr>
          <p:cNvPr id="6" name="5 Marcador de pie de página"/>
          <p:cNvSpPr>
            <a:spLocks noGrp="1"/>
          </p:cNvSpPr>
          <p:nvPr>
            <p:ph type="ftr" sz="quarter" idx="11"/>
          </p:nvPr>
        </p:nvSpPr>
        <p:spPr/>
        <p:txBody>
          <a:bodyPr/>
          <a:lstStyle/>
          <a:p>
            <a:r>
              <a:rPr lang="it-IT" smtClean="0"/>
              <a:t>CPN Carolina Roggero - CPN Lucas Yamil Cocchi </a:t>
            </a:r>
            <a:endParaRPr lang="es-AR"/>
          </a:p>
        </p:txBody>
      </p:sp>
      <p:sp>
        <p:nvSpPr>
          <p:cNvPr id="7" name="6 Marcador de número de diapositiva"/>
          <p:cNvSpPr>
            <a:spLocks noGrp="1"/>
          </p:cNvSpPr>
          <p:nvPr>
            <p:ph type="sldNum" sz="quarter" idx="12"/>
          </p:nvPr>
        </p:nvSpPr>
        <p:spPr/>
        <p:txBody>
          <a:bodyPr/>
          <a:lstStyle/>
          <a:p>
            <a:fld id="{E9382DF6-6B2A-4CE6-827F-81F723DE8DC4}"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946B794-5C50-4579-8045-0D6D6A75AE59}" type="datetime1">
              <a:rPr lang="es-AR" smtClean="0"/>
              <a:t>26/11/2013</a:t>
            </a:fld>
            <a:endParaRPr lang="es-AR"/>
          </a:p>
        </p:txBody>
      </p:sp>
      <p:sp>
        <p:nvSpPr>
          <p:cNvPr id="8" name="7 Marcador de pie de página"/>
          <p:cNvSpPr>
            <a:spLocks noGrp="1"/>
          </p:cNvSpPr>
          <p:nvPr>
            <p:ph type="ftr" sz="quarter" idx="11"/>
          </p:nvPr>
        </p:nvSpPr>
        <p:spPr/>
        <p:txBody>
          <a:bodyPr/>
          <a:lstStyle/>
          <a:p>
            <a:r>
              <a:rPr lang="it-IT" smtClean="0"/>
              <a:t>CPN Carolina Roggero - CPN Lucas Yamil Cocchi </a:t>
            </a:r>
            <a:endParaRPr lang="es-AR"/>
          </a:p>
        </p:txBody>
      </p:sp>
      <p:sp>
        <p:nvSpPr>
          <p:cNvPr id="9" name="8 Marcador de número de diapositiva"/>
          <p:cNvSpPr>
            <a:spLocks noGrp="1"/>
          </p:cNvSpPr>
          <p:nvPr>
            <p:ph type="sldNum" sz="quarter" idx="12"/>
          </p:nvPr>
        </p:nvSpPr>
        <p:spPr/>
        <p:txBody>
          <a:bodyPr/>
          <a:lstStyle/>
          <a:p>
            <a:fld id="{E9382DF6-6B2A-4CE6-827F-81F723DE8DC4}"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990A5C3-3984-4302-AAAE-FD1F1E469F77}" type="datetime1">
              <a:rPr lang="es-AR" smtClean="0"/>
              <a:t>26/11/2013</a:t>
            </a:fld>
            <a:endParaRPr lang="es-AR"/>
          </a:p>
        </p:txBody>
      </p:sp>
      <p:sp>
        <p:nvSpPr>
          <p:cNvPr id="7" name="6 Marcador de número de diapositiva"/>
          <p:cNvSpPr>
            <a:spLocks noGrp="1"/>
          </p:cNvSpPr>
          <p:nvPr>
            <p:ph type="sldNum" sz="quarter" idx="11"/>
          </p:nvPr>
        </p:nvSpPr>
        <p:spPr/>
        <p:txBody>
          <a:bodyPr rtlCol="0"/>
          <a:lstStyle/>
          <a:p>
            <a:fld id="{E9382DF6-6B2A-4CE6-827F-81F723DE8DC4}" type="slidenum">
              <a:rPr lang="es-AR" smtClean="0"/>
              <a:pPr/>
              <a:t>‹Nº›</a:t>
            </a:fld>
            <a:endParaRPr lang="es-AR"/>
          </a:p>
        </p:txBody>
      </p:sp>
      <p:sp>
        <p:nvSpPr>
          <p:cNvPr id="8" name="7 Marcador de pie de página"/>
          <p:cNvSpPr>
            <a:spLocks noGrp="1"/>
          </p:cNvSpPr>
          <p:nvPr>
            <p:ph type="ftr" sz="quarter" idx="12"/>
          </p:nvPr>
        </p:nvSpPr>
        <p:spPr/>
        <p:txBody>
          <a:bodyPr rtlCol="0"/>
          <a:lstStyle/>
          <a:p>
            <a:r>
              <a:rPr lang="it-IT" smtClean="0"/>
              <a:t>CPN Carolina Roggero - CPN Lucas Yamil Cocchi </a:t>
            </a:r>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CB26F8-E169-409E-BCF5-B19C03F97B7C}" type="datetime1">
              <a:rPr lang="es-AR" smtClean="0"/>
              <a:t>26/11/2013</a:t>
            </a:fld>
            <a:endParaRPr lang="es-AR"/>
          </a:p>
        </p:txBody>
      </p:sp>
      <p:sp>
        <p:nvSpPr>
          <p:cNvPr id="3" name="2 Marcador de pie de página"/>
          <p:cNvSpPr>
            <a:spLocks noGrp="1"/>
          </p:cNvSpPr>
          <p:nvPr>
            <p:ph type="ftr" sz="quarter" idx="11"/>
          </p:nvPr>
        </p:nvSpPr>
        <p:spPr/>
        <p:txBody>
          <a:bodyPr/>
          <a:lstStyle/>
          <a:p>
            <a:r>
              <a:rPr lang="it-IT" smtClean="0"/>
              <a:t>CPN Carolina Roggero - CPN Lucas Yamil Cocchi </a:t>
            </a:r>
            <a:endParaRPr lang="es-AR"/>
          </a:p>
        </p:txBody>
      </p:sp>
      <p:sp>
        <p:nvSpPr>
          <p:cNvPr id="4" name="3 Marcador de número de diapositiva"/>
          <p:cNvSpPr>
            <a:spLocks noGrp="1"/>
          </p:cNvSpPr>
          <p:nvPr>
            <p:ph type="sldNum" sz="quarter" idx="12"/>
          </p:nvPr>
        </p:nvSpPr>
        <p:spPr/>
        <p:txBody>
          <a:bodyPr/>
          <a:lstStyle/>
          <a:p>
            <a:fld id="{E9382DF6-6B2A-4CE6-827F-81F723DE8DC4}"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E1598972-59C9-4293-8416-8EC9C2D5A976}" type="datetime1">
              <a:rPr lang="es-AR" smtClean="0"/>
              <a:t>26/11/2013</a:t>
            </a:fld>
            <a:endParaRPr lang="es-AR"/>
          </a:p>
        </p:txBody>
      </p:sp>
      <p:sp>
        <p:nvSpPr>
          <p:cNvPr id="22" name="21 Marcador de número de diapositiva"/>
          <p:cNvSpPr>
            <a:spLocks noGrp="1"/>
          </p:cNvSpPr>
          <p:nvPr>
            <p:ph type="sldNum" sz="quarter" idx="15"/>
          </p:nvPr>
        </p:nvSpPr>
        <p:spPr/>
        <p:txBody>
          <a:bodyPr rtlCol="0"/>
          <a:lstStyle/>
          <a:p>
            <a:fld id="{E9382DF6-6B2A-4CE6-827F-81F723DE8DC4}" type="slidenum">
              <a:rPr lang="es-AR" smtClean="0"/>
              <a:pPr/>
              <a:t>‹Nº›</a:t>
            </a:fld>
            <a:endParaRPr lang="es-AR"/>
          </a:p>
        </p:txBody>
      </p:sp>
      <p:sp>
        <p:nvSpPr>
          <p:cNvPr id="23" name="22 Marcador de pie de página"/>
          <p:cNvSpPr>
            <a:spLocks noGrp="1"/>
          </p:cNvSpPr>
          <p:nvPr>
            <p:ph type="ftr" sz="quarter" idx="16"/>
          </p:nvPr>
        </p:nvSpPr>
        <p:spPr/>
        <p:txBody>
          <a:bodyPr rtlCol="0"/>
          <a:lstStyle/>
          <a:p>
            <a:r>
              <a:rPr lang="it-IT" smtClean="0"/>
              <a:t>CPN Carolina Roggero - CPN Lucas Yamil Cocchi </a:t>
            </a:r>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E493EAEF-0745-4B20-A2FC-55FDCE5AEA9E}" type="datetime1">
              <a:rPr lang="es-AR" smtClean="0"/>
              <a:t>26/11/2013</a:t>
            </a:fld>
            <a:endParaRPr lang="es-AR"/>
          </a:p>
        </p:txBody>
      </p:sp>
      <p:sp>
        <p:nvSpPr>
          <p:cNvPr id="18" name="17 Marcador de número de diapositiva"/>
          <p:cNvSpPr>
            <a:spLocks noGrp="1"/>
          </p:cNvSpPr>
          <p:nvPr>
            <p:ph type="sldNum" sz="quarter" idx="11"/>
          </p:nvPr>
        </p:nvSpPr>
        <p:spPr/>
        <p:txBody>
          <a:bodyPr rtlCol="0"/>
          <a:lstStyle/>
          <a:p>
            <a:fld id="{E9382DF6-6B2A-4CE6-827F-81F723DE8DC4}" type="slidenum">
              <a:rPr lang="es-AR" smtClean="0"/>
              <a:pPr/>
              <a:t>‹Nº›</a:t>
            </a:fld>
            <a:endParaRPr lang="es-AR"/>
          </a:p>
        </p:txBody>
      </p:sp>
      <p:sp>
        <p:nvSpPr>
          <p:cNvPr id="21" name="20 Marcador de pie de página"/>
          <p:cNvSpPr>
            <a:spLocks noGrp="1"/>
          </p:cNvSpPr>
          <p:nvPr>
            <p:ph type="ftr" sz="quarter" idx="12"/>
          </p:nvPr>
        </p:nvSpPr>
        <p:spPr/>
        <p:txBody>
          <a:bodyPr rtlCol="0"/>
          <a:lstStyle/>
          <a:p>
            <a:r>
              <a:rPr lang="it-IT" smtClean="0"/>
              <a:t>CPN Carolina Roggero - CPN Lucas Yamil Cocchi </a:t>
            </a:r>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0A76F2-D144-4434-9E4E-4E432E9BF6CC}" type="datetime1">
              <a:rPr lang="es-AR" smtClean="0"/>
              <a:t>26/11/2013</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it-IT" smtClean="0"/>
              <a:t>CPN Carolina Roggero - CPN Lucas Yamil Cocchi </a:t>
            </a:r>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9382DF6-6B2A-4CE6-827F-81F723DE8DC4}"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43200" y="3140968"/>
            <a:ext cx="7200800" cy="1894362"/>
          </a:xfrm>
        </p:spPr>
        <p:txBody>
          <a:bodyPr>
            <a:normAutofit fontScale="90000"/>
          </a:bodyPr>
          <a:lstStyle/>
          <a:p>
            <a:r>
              <a:rPr lang="en-US" sz="3100" i="1" dirty="0">
                <a:solidFill>
                  <a:schemeClr val="tx1">
                    <a:lumMod val="95000"/>
                    <a:lumOff val="5000"/>
                  </a:schemeClr>
                </a:solidFill>
                <a:latin typeface="+mn-lt"/>
                <a:ea typeface="+mn-ea"/>
                <a:cs typeface="+mn-cs"/>
              </a:rPr>
              <a:t>“ACTUALIZACIÓN TÉCNICA 2013”</a:t>
            </a:r>
            <a:br>
              <a:rPr lang="en-US" sz="3100" i="1" dirty="0">
                <a:solidFill>
                  <a:schemeClr val="tx1">
                    <a:lumMod val="95000"/>
                    <a:lumOff val="5000"/>
                  </a:schemeClr>
                </a:solidFill>
                <a:latin typeface="+mn-lt"/>
                <a:ea typeface="+mn-ea"/>
                <a:cs typeface="+mn-cs"/>
              </a:rPr>
            </a:br>
            <a:r>
              <a:rPr lang="en-US" sz="3100" i="1" dirty="0">
                <a:solidFill>
                  <a:schemeClr val="tx1">
                    <a:lumMod val="95000"/>
                    <a:lumOff val="5000"/>
                  </a:schemeClr>
                </a:solidFill>
                <a:latin typeface="+mn-lt"/>
                <a:ea typeface="+mn-ea"/>
                <a:cs typeface="+mn-cs"/>
              </a:rPr>
              <a:t/>
            </a:r>
            <a:br>
              <a:rPr lang="en-US" sz="3100" i="1" dirty="0">
                <a:solidFill>
                  <a:schemeClr val="tx1">
                    <a:lumMod val="95000"/>
                    <a:lumOff val="5000"/>
                  </a:schemeClr>
                </a:solidFill>
                <a:latin typeface="+mn-lt"/>
                <a:ea typeface="+mn-ea"/>
                <a:cs typeface="+mn-cs"/>
              </a:rPr>
            </a:br>
            <a:r>
              <a:rPr lang="en-US" sz="2400" i="1" dirty="0">
                <a:solidFill>
                  <a:schemeClr val="tx1">
                    <a:lumMod val="95000"/>
                    <a:lumOff val="5000"/>
                  </a:schemeClr>
                </a:solidFill>
                <a:latin typeface="+mn-lt"/>
                <a:ea typeface="+mn-ea"/>
                <a:cs typeface="+mn-cs"/>
              </a:rPr>
              <a:t>C.P.N. Carolina </a:t>
            </a:r>
            <a:r>
              <a:rPr lang="en-US" sz="2400" i="1" dirty="0" err="1">
                <a:solidFill>
                  <a:schemeClr val="tx1">
                    <a:lumMod val="95000"/>
                    <a:lumOff val="5000"/>
                  </a:schemeClr>
                </a:solidFill>
                <a:latin typeface="+mn-lt"/>
                <a:ea typeface="+mn-ea"/>
                <a:cs typeface="+mn-cs"/>
              </a:rPr>
              <a:t>Roggero</a:t>
            </a:r>
            <a:r>
              <a:rPr lang="en-US" sz="2400" i="1" dirty="0">
                <a:solidFill>
                  <a:schemeClr val="tx1">
                    <a:lumMod val="95000"/>
                    <a:lumOff val="5000"/>
                  </a:schemeClr>
                </a:solidFill>
                <a:latin typeface="+mn-lt"/>
                <a:ea typeface="+mn-ea"/>
                <a:cs typeface="+mn-cs"/>
              </a:rPr>
              <a:t/>
            </a:r>
            <a:br>
              <a:rPr lang="en-US" sz="2400" i="1" dirty="0">
                <a:solidFill>
                  <a:schemeClr val="tx1">
                    <a:lumMod val="95000"/>
                    <a:lumOff val="5000"/>
                  </a:schemeClr>
                </a:solidFill>
                <a:latin typeface="+mn-lt"/>
                <a:ea typeface="+mn-ea"/>
                <a:cs typeface="+mn-cs"/>
              </a:rPr>
            </a:br>
            <a:r>
              <a:rPr lang="en-US" sz="2400" i="1" dirty="0">
                <a:solidFill>
                  <a:schemeClr val="tx1">
                    <a:lumMod val="95000"/>
                    <a:lumOff val="5000"/>
                  </a:schemeClr>
                </a:solidFill>
                <a:latin typeface="+mn-lt"/>
                <a:ea typeface="+mn-ea"/>
                <a:cs typeface="+mn-cs"/>
              </a:rPr>
              <a:t>C.P.N. Lucas </a:t>
            </a:r>
            <a:r>
              <a:rPr lang="en-US" sz="2400" i="1" dirty="0" err="1">
                <a:solidFill>
                  <a:schemeClr val="tx1">
                    <a:lumMod val="95000"/>
                    <a:lumOff val="5000"/>
                  </a:schemeClr>
                </a:solidFill>
                <a:latin typeface="+mn-lt"/>
                <a:ea typeface="+mn-ea"/>
                <a:cs typeface="+mn-cs"/>
              </a:rPr>
              <a:t>Yamil</a:t>
            </a:r>
            <a:r>
              <a:rPr lang="en-US" sz="2400" i="1" dirty="0">
                <a:solidFill>
                  <a:schemeClr val="tx1">
                    <a:lumMod val="95000"/>
                    <a:lumOff val="5000"/>
                  </a:schemeClr>
                </a:solidFill>
                <a:latin typeface="+mn-lt"/>
                <a:ea typeface="+mn-ea"/>
                <a:cs typeface="+mn-cs"/>
              </a:rPr>
              <a:t> </a:t>
            </a:r>
            <a:r>
              <a:rPr lang="en-US" sz="2400" i="1" dirty="0" err="1" smtClean="0">
                <a:solidFill>
                  <a:schemeClr val="tx1">
                    <a:lumMod val="95000"/>
                    <a:lumOff val="5000"/>
                  </a:schemeClr>
                </a:solidFill>
                <a:latin typeface="+mn-lt"/>
                <a:ea typeface="+mn-ea"/>
                <a:cs typeface="+mn-cs"/>
              </a:rPr>
              <a:t>Cocchi</a:t>
            </a:r>
            <a:r>
              <a:rPr lang="en-US" dirty="0"/>
              <a:t/>
            </a:r>
            <a:br>
              <a:rPr lang="en-US" dirty="0"/>
            </a:br>
            <a:endParaRPr lang="es-AR" dirty="0"/>
          </a:p>
        </p:txBody>
      </p:sp>
      <p:sp>
        <p:nvSpPr>
          <p:cNvPr id="3" name="2 Subtítulo"/>
          <p:cNvSpPr>
            <a:spLocks noGrp="1"/>
          </p:cNvSpPr>
          <p:nvPr>
            <p:ph type="subTitle" idx="1"/>
          </p:nvPr>
        </p:nvSpPr>
        <p:spPr>
          <a:xfrm>
            <a:off x="1763688" y="332656"/>
            <a:ext cx="7272808" cy="1600200"/>
          </a:xfrm>
        </p:spPr>
        <p:txBody>
          <a:bodyPr>
            <a:normAutofit/>
          </a:bodyPr>
          <a:lstStyle/>
          <a:p>
            <a:pPr algn="ctr"/>
            <a:r>
              <a:rPr lang="es-AR" sz="3200" i="1" dirty="0"/>
              <a:t>Consejo Profesional de Ciencias Económicas de La Pampa</a:t>
            </a:r>
            <a:endParaRPr lang="en-US" sz="3000" dirty="0"/>
          </a:p>
        </p:txBody>
      </p:sp>
      <p:pic>
        <p:nvPicPr>
          <p:cNvPr id="1026" name="Picture 2" descr="C:\Users\Lucas\Desktop\ATT0000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3968" y="1340768"/>
            <a:ext cx="1656184" cy="15159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Lucas\Desktop\ATT00001 (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67944" y="5013176"/>
            <a:ext cx="2514404" cy="9749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2781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AE15E51E-E1A0-41AC-BFF4-FDE204D5A60A}" type="slidenum">
              <a:rPr lang="en-US" altLang="es-AR" sz="1400" b="0">
                <a:latin typeface="Arial Unicode MS" pitchFamily="34" charset="-128"/>
              </a:rPr>
              <a:pPr algn="r"/>
              <a:t>10</a:t>
            </a:fld>
            <a:endParaRPr lang="en-US" altLang="es-AR" sz="1400" b="0">
              <a:latin typeface="Arial Unicode MS" pitchFamily="34" charset="-128"/>
            </a:endParaRPr>
          </a:p>
        </p:txBody>
      </p:sp>
      <p:sp>
        <p:nvSpPr>
          <p:cNvPr id="16387"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CD1BD17A-6DFD-4859-B436-BEF9B03D2140}" type="slidenum">
              <a:rPr lang="en-US" altLang="es-AR" sz="1400" b="0">
                <a:latin typeface="Arial Unicode MS" pitchFamily="34" charset="-128"/>
              </a:rPr>
              <a:pPr algn="r"/>
              <a:t>10</a:t>
            </a:fld>
            <a:endParaRPr lang="en-US" altLang="es-AR" sz="1400" b="0">
              <a:latin typeface="Arial Unicode MS" pitchFamily="34" charset="-128"/>
            </a:endParaRPr>
          </a:p>
        </p:txBody>
      </p:sp>
      <p:sp>
        <p:nvSpPr>
          <p:cNvPr id="16388" name="Rectangle 2"/>
          <p:cNvSpPr>
            <a:spLocks noChangeArrowheads="1"/>
          </p:cNvSpPr>
          <p:nvPr/>
        </p:nvSpPr>
        <p:spPr bwMode="auto">
          <a:xfrm>
            <a:off x="0" y="0"/>
            <a:ext cx="7019925" cy="6858000"/>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6389" name="Rectangle 3"/>
          <p:cNvSpPr>
            <a:spLocks noChangeArrowheads="1"/>
          </p:cNvSpPr>
          <p:nvPr/>
        </p:nvSpPr>
        <p:spPr bwMode="auto">
          <a:xfrm>
            <a:off x="7086600" y="0"/>
            <a:ext cx="2057400" cy="6477000"/>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6390" name="Text Box 4"/>
          <p:cNvSpPr txBox="1">
            <a:spLocks noChangeArrowheads="1"/>
          </p:cNvSpPr>
          <p:nvPr/>
        </p:nvSpPr>
        <p:spPr bwMode="auto">
          <a:xfrm>
            <a:off x="0" y="0"/>
            <a:ext cx="6948488" cy="758825"/>
          </a:xfrm>
          <a:prstGeom prst="rect">
            <a:avLst/>
          </a:prstGeom>
          <a:solidFill>
            <a:srgbClr val="FFC000"/>
          </a:solidFill>
          <a:ln w="57150">
            <a:solidFill>
              <a:schemeClr val="accent1"/>
            </a:solidFill>
            <a:miter lim="800000"/>
            <a:headEnd/>
            <a:tailEnd/>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pPr>
            <a:r>
              <a:rPr lang="es-ES_tradnl" altLang="es-AR">
                <a:solidFill>
                  <a:schemeClr val="folHlink"/>
                </a:solidFill>
              </a:rPr>
              <a:t>MARCO DE REFERENCIA PARA ENCARGOS DE ASEGURAMIENTO</a:t>
            </a:r>
            <a:endParaRPr lang="es-ES_tradnl" altLang="es-AR"/>
          </a:p>
        </p:txBody>
      </p:sp>
      <p:sp>
        <p:nvSpPr>
          <p:cNvPr id="16391" name="Rectangle 5"/>
          <p:cNvSpPr>
            <a:spLocks noChangeArrowheads="1"/>
          </p:cNvSpPr>
          <p:nvPr/>
        </p:nvSpPr>
        <p:spPr bwMode="auto">
          <a:xfrm>
            <a:off x="0" y="836613"/>
            <a:ext cx="7092950" cy="5686425"/>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3321" name="Text Box 6"/>
          <p:cNvSpPr txBox="1">
            <a:spLocks noChangeArrowheads="1"/>
          </p:cNvSpPr>
          <p:nvPr/>
        </p:nvSpPr>
        <p:spPr bwMode="auto">
          <a:xfrm>
            <a:off x="228600" y="981075"/>
            <a:ext cx="3886200" cy="1187450"/>
          </a:xfrm>
          <a:prstGeom prst="rect">
            <a:avLst/>
          </a:prstGeom>
          <a:solidFill>
            <a:schemeClr val="bg2">
              <a:lumMod val="75000"/>
            </a:schemeClr>
          </a:solidFill>
          <a:ln>
            <a:noFill/>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lnSpc>
                <a:spcPct val="120000"/>
              </a:lnSpc>
              <a:spcBef>
                <a:spcPct val="50000"/>
              </a:spcBef>
              <a:defRPr/>
            </a:pPr>
            <a:r>
              <a:rPr lang="es-ES_tradnl" altLang="es-AR" dirty="0" smtClean="0">
                <a:solidFill>
                  <a:schemeClr val="folHlink"/>
                </a:solidFill>
              </a:rPr>
              <a:t>AUDITORÍA Y REVISIÓN DE INFORMACIÓN FINANCIERA HISTÓRICA</a:t>
            </a:r>
            <a:endParaRPr lang="es-ES_tradnl" altLang="es-AR" sz="2400" b="0" dirty="0" smtClean="0">
              <a:latin typeface="Arial Unicode MS" pitchFamily="34" charset="-128"/>
            </a:endParaRPr>
          </a:p>
        </p:txBody>
      </p:sp>
      <p:sp>
        <p:nvSpPr>
          <p:cNvPr id="16393" name="Rectangle 7"/>
          <p:cNvSpPr>
            <a:spLocks noChangeArrowheads="1"/>
          </p:cNvSpPr>
          <p:nvPr/>
        </p:nvSpPr>
        <p:spPr bwMode="auto">
          <a:xfrm>
            <a:off x="0" y="2420938"/>
            <a:ext cx="4114800" cy="4437062"/>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6394" name="Rectangle 8"/>
          <p:cNvSpPr>
            <a:spLocks noChangeArrowheads="1"/>
          </p:cNvSpPr>
          <p:nvPr/>
        </p:nvSpPr>
        <p:spPr bwMode="auto">
          <a:xfrm>
            <a:off x="4140200" y="908050"/>
            <a:ext cx="2946400" cy="5645150"/>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6395" name="Rectangle 9"/>
          <p:cNvSpPr>
            <a:spLocks noChangeArrowheads="1"/>
          </p:cNvSpPr>
          <p:nvPr/>
        </p:nvSpPr>
        <p:spPr bwMode="auto">
          <a:xfrm>
            <a:off x="4284663" y="2852738"/>
            <a:ext cx="2801937" cy="4005262"/>
          </a:xfrm>
          <a:prstGeom prst="rect">
            <a:avLst/>
          </a:prstGeom>
          <a:noFill/>
          <a:ln w="9525">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6396" name="Text Box 10"/>
          <p:cNvSpPr txBox="1">
            <a:spLocks noChangeArrowheads="1"/>
          </p:cNvSpPr>
          <p:nvPr/>
        </p:nvSpPr>
        <p:spPr bwMode="auto">
          <a:xfrm>
            <a:off x="4211638" y="908050"/>
            <a:ext cx="2665412" cy="236855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179388">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lvl="1">
              <a:lnSpc>
                <a:spcPct val="115000"/>
              </a:lnSpc>
              <a:spcBef>
                <a:spcPct val="50000"/>
              </a:spcBef>
            </a:pPr>
            <a:r>
              <a:rPr lang="es-ES_tradnl" altLang="es-AR" sz="1800"/>
              <a:t>ENCARGOS DE ASEGURAMIENTO DISTINTOS DE AUDITORÍAS O REVISIONES DE IIFF HISTÓRICA</a:t>
            </a:r>
          </a:p>
          <a:p>
            <a:pPr algn="ctr">
              <a:lnSpc>
                <a:spcPct val="115000"/>
              </a:lnSpc>
              <a:spcBef>
                <a:spcPct val="10000"/>
              </a:spcBef>
            </a:pPr>
            <a:r>
              <a:rPr lang="es-ES_tradnl" altLang="es-AR" i="1">
                <a:solidFill>
                  <a:schemeClr val="folHlink"/>
                </a:solidFill>
              </a:rPr>
              <a:t>3000</a:t>
            </a:r>
            <a:endParaRPr lang="es-ES_tradnl" altLang="es-AR" sz="2800" b="0" i="1">
              <a:solidFill>
                <a:schemeClr val="folHlink"/>
              </a:solidFill>
              <a:latin typeface="Arial Unicode MS" pitchFamily="34" charset="-128"/>
            </a:endParaRPr>
          </a:p>
        </p:txBody>
      </p:sp>
      <p:sp>
        <p:nvSpPr>
          <p:cNvPr id="16397" name="Rectangle 11"/>
          <p:cNvSpPr>
            <a:spLocks noChangeArrowheads="1"/>
          </p:cNvSpPr>
          <p:nvPr/>
        </p:nvSpPr>
        <p:spPr bwMode="auto">
          <a:xfrm>
            <a:off x="7086600" y="2420938"/>
            <a:ext cx="2057400" cy="4437062"/>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6398" name="Text Box 12"/>
          <p:cNvSpPr txBox="1">
            <a:spLocks noChangeArrowheads="1"/>
          </p:cNvSpPr>
          <p:nvPr/>
        </p:nvSpPr>
        <p:spPr bwMode="auto">
          <a:xfrm>
            <a:off x="7162800" y="0"/>
            <a:ext cx="1981200" cy="2319338"/>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lnSpc>
                <a:spcPct val="170000"/>
              </a:lnSpc>
              <a:spcBef>
                <a:spcPct val="50000"/>
              </a:spcBef>
            </a:pPr>
            <a:r>
              <a:rPr lang="es-ES_tradnl" altLang="es-AR" sz="2400"/>
              <a:t>SERVICIOS </a:t>
            </a:r>
          </a:p>
          <a:p>
            <a:pPr algn="ctr">
              <a:lnSpc>
                <a:spcPct val="170000"/>
              </a:lnSpc>
              <a:spcBef>
                <a:spcPct val="50000"/>
              </a:spcBef>
            </a:pPr>
            <a:r>
              <a:rPr lang="es-ES_tradnl" altLang="es-AR" sz="2400"/>
              <a:t>RELACIO-</a:t>
            </a:r>
          </a:p>
          <a:p>
            <a:pPr algn="ctr">
              <a:lnSpc>
                <a:spcPct val="170000"/>
              </a:lnSpc>
              <a:spcBef>
                <a:spcPct val="50000"/>
              </a:spcBef>
            </a:pPr>
            <a:r>
              <a:rPr lang="es-ES_tradnl" altLang="es-AR" sz="2400"/>
              <a:t>NADOS</a:t>
            </a:r>
            <a:endParaRPr lang="es-ES_tradnl" altLang="es-AR" sz="2400" b="0">
              <a:latin typeface="Arial Unicode MS" pitchFamily="34" charset="-128"/>
            </a:endParaRPr>
          </a:p>
        </p:txBody>
      </p:sp>
      <p:sp>
        <p:nvSpPr>
          <p:cNvPr id="16399" name="Rectangle 13"/>
          <p:cNvSpPr>
            <a:spLocks noChangeArrowheads="1"/>
          </p:cNvSpPr>
          <p:nvPr/>
        </p:nvSpPr>
        <p:spPr bwMode="auto">
          <a:xfrm>
            <a:off x="0" y="2492375"/>
            <a:ext cx="2051050" cy="4365625"/>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3329" name="Text Box 14"/>
          <p:cNvSpPr txBox="1">
            <a:spLocks noChangeArrowheads="1"/>
          </p:cNvSpPr>
          <p:nvPr/>
        </p:nvSpPr>
        <p:spPr bwMode="auto">
          <a:xfrm>
            <a:off x="152400" y="2565400"/>
            <a:ext cx="1827213" cy="4273550"/>
          </a:xfrm>
          <a:prstGeom prst="rect">
            <a:avLst/>
          </a:prstGeom>
          <a:solidFill>
            <a:schemeClr val="accent2">
              <a:lumMod val="60000"/>
              <a:lumOff val="40000"/>
            </a:schemeClr>
          </a:solidFill>
          <a:ln>
            <a:noFill/>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defRPr/>
            </a:pPr>
            <a:r>
              <a:rPr lang="es-ES_tradnl" altLang="es-AR" dirty="0" smtClean="0"/>
              <a:t>AUDITORÍA</a:t>
            </a:r>
          </a:p>
          <a:p>
            <a:pPr algn="ctr">
              <a:spcBef>
                <a:spcPct val="50000"/>
              </a:spcBef>
              <a:defRPr/>
            </a:pPr>
            <a:r>
              <a:rPr lang="es-ES_tradnl" altLang="es-AR" dirty="0" smtClean="0"/>
              <a:t>DE EEFF</a:t>
            </a:r>
          </a:p>
          <a:p>
            <a:pPr algn="ctr">
              <a:spcBef>
                <a:spcPct val="50000"/>
              </a:spcBef>
              <a:defRPr/>
            </a:pPr>
            <a:r>
              <a:rPr lang="es-ES_tradnl" altLang="es-AR" i="1" dirty="0" smtClean="0">
                <a:solidFill>
                  <a:schemeClr val="folHlink"/>
                </a:solidFill>
              </a:rPr>
              <a:t>200-720</a:t>
            </a:r>
          </a:p>
          <a:p>
            <a:pPr algn="ctr">
              <a:spcBef>
                <a:spcPct val="50000"/>
              </a:spcBef>
              <a:defRPr/>
            </a:pPr>
            <a:endParaRPr lang="es-ES_tradnl" altLang="es-AR" dirty="0" smtClean="0"/>
          </a:p>
          <a:p>
            <a:pPr algn="ctr">
              <a:lnSpc>
                <a:spcPct val="80000"/>
              </a:lnSpc>
              <a:spcBef>
                <a:spcPct val="50000"/>
              </a:spcBef>
              <a:defRPr/>
            </a:pPr>
            <a:endParaRPr lang="es-ES_tradnl" altLang="es-AR" dirty="0" smtClean="0"/>
          </a:p>
          <a:p>
            <a:pPr algn="ctr">
              <a:spcBef>
                <a:spcPct val="50000"/>
              </a:spcBef>
              <a:defRPr/>
            </a:pPr>
            <a:r>
              <a:rPr lang="es-ES_tradnl" altLang="es-AR" sz="1800" dirty="0" smtClean="0"/>
              <a:t>AUDITORÍAS</a:t>
            </a:r>
          </a:p>
          <a:p>
            <a:pPr algn="ctr">
              <a:spcBef>
                <a:spcPct val="50000"/>
              </a:spcBef>
              <a:defRPr/>
            </a:pPr>
            <a:r>
              <a:rPr lang="es-ES_tradnl" altLang="es-AR" sz="1800" dirty="0" smtClean="0"/>
              <a:t>CON </a:t>
            </a:r>
          </a:p>
          <a:p>
            <a:pPr algn="ctr">
              <a:spcBef>
                <a:spcPct val="50000"/>
              </a:spcBef>
              <a:defRPr/>
            </a:pPr>
            <a:r>
              <a:rPr lang="es-ES_tradnl" altLang="es-AR" sz="1800" dirty="0" smtClean="0"/>
              <a:t>PROPÓSITOS </a:t>
            </a:r>
          </a:p>
          <a:p>
            <a:pPr algn="ctr">
              <a:spcBef>
                <a:spcPct val="50000"/>
              </a:spcBef>
              <a:defRPr/>
            </a:pPr>
            <a:r>
              <a:rPr lang="es-ES_tradnl" altLang="es-AR" sz="1800" dirty="0" smtClean="0"/>
              <a:t>ESPECIALES</a:t>
            </a:r>
          </a:p>
          <a:p>
            <a:pPr algn="ctr">
              <a:spcBef>
                <a:spcPct val="50000"/>
              </a:spcBef>
              <a:defRPr/>
            </a:pPr>
            <a:r>
              <a:rPr lang="es-ES_tradnl" altLang="es-AR" i="1" dirty="0" smtClean="0">
                <a:solidFill>
                  <a:schemeClr val="folHlink"/>
                </a:solidFill>
              </a:rPr>
              <a:t>800-810</a:t>
            </a:r>
          </a:p>
        </p:txBody>
      </p:sp>
      <p:sp>
        <p:nvSpPr>
          <p:cNvPr id="13330" name="Text Box 15"/>
          <p:cNvSpPr txBox="1">
            <a:spLocks noChangeArrowheads="1"/>
          </p:cNvSpPr>
          <p:nvPr/>
        </p:nvSpPr>
        <p:spPr bwMode="auto">
          <a:xfrm>
            <a:off x="2209800" y="2492375"/>
            <a:ext cx="1930400" cy="4349750"/>
          </a:xfrm>
          <a:prstGeom prst="rect">
            <a:avLst/>
          </a:prstGeom>
          <a:solidFill>
            <a:schemeClr val="accent2">
              <a:lumMod val="60000"/>
              <a:lumOff val="40000"/>
            </a:schemeClr>
          </a:solidFill>
          <a:ln>
            <a:noFill/>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lnSpc>
                <a:spcPct val="170000"/>
              </a:lnSpc>
              <a:spcBef>
                <a:spcPct val="50000"/>
              </a:spcBef>
              <a:defRPr/>
            </a:pPr>
            <a:r>
              <a:rPr lang="es-ES_tradnl" altLang="es-AR" dirty="0" smtClean="0">
                <a:solidFill>
                  <a:schemeClr val="folHlink"/>
                </a:solidFill>
              </a:rPr>
              <a:t>ENCARGOS </a:t>
            </a:r>
          </a:p>
          <a:p>
            <a:pPr algn="ctr">
              <a:lnSpc>
                <a:spcPct val="170000"/>
              </a:lnSpc>
              <a:spcBef>
                <a:spcPct val="50000"/>
              </a:spcBef>
              <a:defRPr/>
            </a:pPr>
            <a:r>
              <a:rPr lang="es-ES_tradnl" altLang="es-AR" dirty="0" smtClean="0">
                <a:solidFill>
                  <a:schemeClr val="folHlink"/>
                </a:solidFill>
              </a:rPr>
              <a:t>DE </a:t>
            </a:r>
          </a:p>
          <a:p>
            <a:pPr algn="ctr">
              <a:lnSpc>
                <a:spcPct val="170000"/>
              </a:lnSpc>
              <a:spcBef>
                <a:spcPct val="50000"/>
              </a:spcBef>
              <a:defRPr/>
            </a:pPr>
            <a:r>
              <a:rPr lang="es-ES_tradnl" altLang="es-AR" dirty="0" smtClean="0">
                <a:solidFill>
                  <a:schemeClr val="folHlink"/>
                </a:solidFill>
              </a:rPr>
              <a:t>REVISIÓN </a:t>
            </a:r>
          </a:p>
          <a:p>
            <a:pPr algn="ctr">
              <a:lnSpc>
                <a:spcPct val="170000"/>
              </a:lnSpc>
              <a:spcBef>
                <a:spcPct val="50000"/>
              </a:spcBef>
              <a:defRPr/>
            </a:pPr>
            <a:r>
              <a:rPr lang="es-ES_tradnl" altLang="es-AR" dirty="0" smtClean="0">
                <a:solidFill>
                  <a:schemeClr val="folHlink"/>
                </a:solidFill>
              </a:rPr>
              <a:t>DE EEFF</a:t>
            </a:r>
          </a:p>
          <a:p>
            <a:pPr algn="ctr">
              <a:lnSpc>
                <a:spcPct val="130000"/>
              </a:lnSpc>
              <a:spcBef>
                <a:spcPct val="50000"/>
              </a:spcBef>
              <a:defRPr/>
            </a:pPr>
            <a:endParaRPr lang="es-ES_tradnl" altLang="es-AR" dirty="0" smtClean="0">
              <a:solidFill>
                <a:schemeClr val="folHlink"/>
              </a:solidFill>
            </a:endParaRPr>
          </a:p>
          <a:p>
            <a:pPr algn="ctr">
              <a:lnSpc>
                <a:spcPct val="170000"/>
              </a:lnSpc>
              <a:spcBef>
                <a:spcPct val="50000"/>
              </a:spcBef>
              <a:defRPr/>
            </a:pPr>
            <a:r>
              <a:rPr lang="es-ES_tradnl" altLang="es-AR" i="1" dirty="0" smtClean="0"/>
              <a:t>2400-2410</a:t>
            </a:r>
          </a:p>
          <a:p>
            <a:pPr algn="ctr">
              <a:lnSpc>
                <a:spcPct val="90000"/>
              </a:lnSpc>
              <a:spcBef>
                <a:spcPct val="50000"/>
              </a:spcBef>
              <a:defRPr/>
            </a:pPr>
            <a:endParaRPr lang="es-ES_tradnl" altLang="es-AR" sz="2400" b="0" i="1" dirty="0" smtClean="0">
              <a:latin typeface="Arial Unicode MS" pitchFamily="34" charset="-128"/>
            </a:endParaRPr>
          </a:p>
        </p:txBody>
      </p:sp>
      <p:sp>
        <p:nvSpPr>
          <p:cNvPr id="16402" name="Text Box 16"/>
          <p:cNvSpPr txBox="1">
            <a:spLocks noChangeArrowheads="1"/>
          </p:cNvSpPr>
          <p:nvPr/>
        </p:nvSpPr>
        <p:spPr bwMode="auto">
          <a:xfrm>
            <a:off x="4295775" y="3429000"/>
            <a:ext cx="2736850" cy="1312863"/>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45000"/>
              </a:spcBef>
              <a:spcAft>
                <a:spcPct val="50000"/>
              </a:spcAft>
            </a:pPr>
            <a:r>
              <a:rPr lang="es-ES_tradnl" altLang="es-AR" sz="1800"/>
              <a:t>EXAMEN DE LA INF. FINANCIERA PROSPECTIVA  </a:t>
            </a:r>
          </a:p>
          <a:p>
            <a:pPr algn="ctr">
              <a:lnSpc>
                <a:spcPct val="70000"/>
              </a:lnSpc>
              <a:spcBef>
                <a:spcPct val="15000"/>
              </a:spcBef>
            </a:pPr>
            <a:r>
              <a:rPr lang="es-ES_tradnl" altLang="es-AR" i="1">
                <a:solidFill>
                  <a:schemeClr val="folHlink"/>
                </a:solidFill>
              </a:rPr>
              <a:t>3400</a:t>
            </a:r>
            <a:endParaRPr lang="es-ES_tradnl" altLang="es-AR" sz="2400" b="0" i="1">
              <a:solidFill>
                <a:schemeClr val="folHlink"/>
              </a:solidFill>
              <a:latin typeface="Arial Unicode MS" pitchFamily="34" charset="-128"/>
            </a:endParaRPr>
          </a:p>
        </p:txBody>
      </p:sp>
      <p:sp>
        <p:nvSpPr>
          <p:cNvPr id="16403" name="Text Box 17"/>
          <p:cNvSpPr txBox="1">
            <a:spLocks noChangeArrowheads="1"/>
          </p:cNvSpPr>
          <p:nvPr/>
        </p:nvSpPr>
        <p:spPr bwMode="auto">
          <a:xfrm>
            <a:off x="7164388" y="2565400"/>
            <a:ext cx="1979612" cy="4240213"/>
          </a:xfrm>
          <a:prstGeom prst="rect">
            <a:avLst/>
          </a:prstGeom>
          <a:solidFill>
            <a:schemeClr val="hlink"/>
          </a:solidFill>
          <a:ln w="9525">
            <a:solidFill>
              <a:schemeClr val="accent1"/>
            </a:solidFill>
            <a:miter lim="800000"/>
            <a:headEnd/>
            <a:tailEnd/>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pPr>
            <a:r>
              <a:rPr lang="es-ES_tradnl" altLang="es-AR"/>
              <a:t>PROCEDI- MIENTOS CONVENI-DOS</a:t>
            </a:r>
          </a:p>
          <a:p>
            <a:pPr algn="ctr">
              <a:lnSpc>
                <a:spcPct val="20000"/>
              </a:lnSpc>
              <a:spcBef>
                <a:spcPct val="50000"/>
              </a:spcBef>
            </a:pPr>
            <a:endParaRPr lang="es-ES_tradnl" altLang="es-AR" sz="1800"/>
          </a:p>
          <a:p>
            <a:pPr algn="ctr">
              <a:lnSpc>
                <a:spcPct val="20000"/>
              </a:lnSpc>
              <a:spcBef>
                <a:spcPct val="50000"/>
              </a:spcBef>
            </a:pPr>
            <a:r>
              <a:rPr lang="es-ES_tradnl" altLang="es-AR" sz="2400" i="1">
                <a:solidFill>
                  <a:schemeClr val="folHlink"/>
                </a:solidFill>
              </a:rPr>
              <a:t>4400</a:t>
            </a:r>
          </a:p>
          <a:p>
            <a:pPr algn="ctr">
              <a:lnSpc>
                <a:spcPct val="20000"/>
              </a:lnSpc>
              <a:spcBef>
                <a:spcPct val="50000"/>
              </a:spcBef>
            </a:pPr>
            <a:endParaRPr lang="es-ES_tradnl" altLang="es-AR" sz="2400"/>
          </a:p>
          <a:p>
            <a:pPr algn="ctr">
              <a:lnSpc>
                <a:spcPct val="130000"/>
              </a:lnSpc>
              <a:spcBef>
                <a:spcPct val="50000"/>
              </a:spcBef>
            </a:pPr>
            <a:r>
              <a:rPr lang="es-ES_tradnl" altLang="es-AR"/>
              <a:t>ENCARGOS P/ COMPILAR INFORMAC. FINANCIERA</a:t>
            </a:r>
            <a:r>
              <a:rPr lang="es-ES_tradnl" altLang="es-AR" sz="2400" i="1">
                <a:solidFill>
                  <a:schemeClr val="folHlink"/>
                </a:solidFill>
              </a:rPr>
              <a:t>4410</a:t>
            </a:r>
            <a:endParaRPr lang="es-ES_tradnl" altLang="es-AR" sz="2800" b="0" i="1">
              <a:solidFill>
                <a:schemeClr val="folHlink"/>
              </a:solidFill>
              <a:latin typeface="Arial Unicode MS" pitchFamily="34" charset="-128"/>
            </a:endParaRPr>
          </a:p>
        </p:txBody>
      </p:sp>
      <p:sp>
        <p:nvSpPr>
          <p:cNvPr id="16404" name="Line 18"/>
          <p:cNvSpPr>
            <a:spLocks noChangeShapeType="1"/>
          </p:cNvSpPr>
          <p:nvPr/>
        </p:nvSpPr>
        <p:spPr bwMode="auto">
          <a:xfrm>
            <a:off x="4284663" y="3429000"/>
            <a:ext cx="2808287" cy="0"/>
          </a:xfrm>
          <a:prstGeom prst="line">
            <a:avLst/>
          </a:prstGeom>
          <a:noFill/>
          <a:ln w="3810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6405" name="Line 19"/>
          <p:cNvSpPr>
            <a:spLocks noChangeShapeType="1"/>
          </p:cNvSpPr>
          <p:nvPr/>
        </p:nvSpPr>
        <p:spPr bwMode="auto">
          <a:xfrm>
            <a:off x="7092950" y="476250"/>
            <a:ext cx="0" cy="6048375"/>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6406" name="Text Box 24"/>
          <p:cNvSpPr txBox="1">
            <a:spLocks noChangeArrowheads="1"/>
          </p:cNvSpPr>
          <p:nvPr/>
        </p:nvSpPr>
        <p:spPr bwMode="auto">
          <a:xfrm>
            <a:off x="4284663" y="4724400"/>
            <a:ext cx="2735262" cy="2090738"/>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pPr>
            <a:r>
              <a:rPr lang="es-AR" altLang="es-AR" sz="1800"/>
              <a:t>INFORMES DE ASEGURAMIENTO SOBRE LOS CONTROLES EN UNA ORGANIZACIÓN DE SERVICIOS</a:t>
            </a:r>
          </a:p>
          <a:p>
            <a:pPr algn="ctr">
              <a:spcBef>
                <a:spcPct val="15000"/>
              </a:spcBef>
            </a:pPr>
            <a:r>
              <a:rPr lang="es-AR" altLang="es-AR" i="1">
                <a:solidFill>
                  <a:schemeClr val="folHlink"/>
                </a:solidFill>
              </a:rPr>
              <a:t>3402</a:t>
            </a:r>
            <a:endParaRPr lang="es-ES" altLang="es-AR" i="1">
              <a:solidFill>
                <a:schemeClr val="folHlink"/>
              </a:solidFill>
            </a:endParaRPr>
          </a:p>
        </p:txBody>
      </p:sp>
    </p:spTree>
    <p:extLst>
      <p:ext uri="{BB962C8B-B14F-4D97-AF65-F5344CB8AC3E}">
        <p14:creationId xmlns:p14="http://schemas.microsoft.com/office/powerpoint/2010/main" xmlns="" val="156441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7433C4E7-BE7B-4246-BB62-CA9F45F08195}" type="slidenum">
              <a:rPr lang="en-US" altLang="es-AR" sz="1400" b="0">
                <a:latin typeface="Arial Unicode MS" pitchFamily="34" charset="-128"/>
              </a:rPr>
              <a:pPr algn="r"/>
              <a:t>11</a:t>
            </a:fld>
            <a:endParaRPr lang="en-US" altLang="es-AR" sz="1400" b="0">
              <a:latin typeface="Arial Unicode MS" pitchFamily="34" charset="-128"/>
            </a:endParaRPr>
          </a:p>
        </p:txBody>
      </p:sp>
      <p:sp>
        <p:nvSpPr>
          <p:cNvPr id="17411"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52A9DA1D-0D3C-4B34-9BB4-43511E276FC4}" type="slidenum">
              <a:rPr lang="en-US" altLang="es-AR" sz="1400" b="0">
                <a:latin typeface="Arial Unicode MS" pitchFamily="34" charset="-128"/>
              </a:rPr>
              <a:pPr algn="r"/>
              <a:t>11</a:t>
            </a:fld>
            <a:endParaRPr lang="en-US" altLang="es-AR" sz="1400" b="0">
              <a:latin typeface="Arial Unicode MS" pitchFamily="34" charset="-128"/>
            </a:endParaRPr>
          </a:p>
        </p:txBody>
      </p:sp>
      <p:sp>
        <p:nvSpPr>
          <p:cNvPr id="17412" name="Rectangle 2"/>
          <p:cNvSpPr>
            <a:spLocks noChangeArrowheads="1"/>
          </p:cNvSpPr>
          <p:nvPr/>
        </p:nvSpPr>
        <p:spPr bwMode="auto">
          <a:xfrm>
            <a:off x="0" y="0"/>
            <a:ext cx="7019925" cy="6858000"/>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7413" name="Rectangle 3"/>
          <p:cNvSpPr>
            <a:spLocks noChangeArrowheads="1"/>
          </p:cNvSpPr>
          <p:nvPr/>
        </p:nvSpPr>
        <p:spPr bwMode="auto">
          <a:xfrm>
            <a:off x="7086600" y="0"/>
            <a:ext cx="2057400" cy="6477000"/>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7414" name="Text Box 4"/>
          <p:cNvSpPr txBox="1">
            <a:spLocks noChangeArrowheads="1"/>
          </p:cNvSpPr>
          <p:nvPr/>
        </p:nvSpPr>
        <p:spPr bwMode="auto">
          <a:xfrm>
            <a:off x="0" y="0"/>
            <a:ext cx="6948488" cy="758825"/>
          </a:xfrm>
          <a:prstGeom prst="rect">
            <a:avLst/>
          </a:prstGeom>
          <a:solidFill>
            <a:srgbClr val="FFC000"/>
          </a:solidFill>
          <a:ln w="57150">
            <a:solidFill>
              <a:schemeClr val="accent1"/>
            </a:solidFill>
            <a:miter lim="800000"/>
            <a:headEnd/>
            <a:tailEnd/>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pPr>
            <a:r>
              <a:rPr lang="es-ES_tradnl" altLang="es-AR">
                <a:solidFill>
                  <a:schemeClr val="folHlink"/>
                </a:solidFill>
              </a:rPr>
              <a:t>MARCO DE REFERENCIA PARA ENCARGOS DE ASEGURAMIENTO</a:t>
            </a:r>
            <a:endParaRPr lang="es-ES_tradnl" altLang="es-AR"/>
          </a:p>
        </p:txBody>
      </p:sp>
      <p:sp>
        <p:nvSpPr>
          <p:cNvPr id="17415" name="Rectangle 5"/>
          <p:cNvSpPr>
            <a:spLocks noChangeArrowheads="1"/>
          </p:cNvSpPr>
          <p:nvPr/>
        </p:nvSpPr>
        <p:spPr bwMode="auto">
          <a:xfrm>
            <a:off x="0" y="836613"/>
            <a:ext cx="7092950" cy="5686425"/>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3321" name="Text Box 6"/>
          <p:cNvSpPr txBox="1">
            <a:spLocks noChangeArrowheads="1"/>
          </p:cNvSpPr>
          <p:nvPr/>
        </p:nvSpPr>
        <p:spPr bwMode="auto">
          <a:xfrm>
            <a:off x="228600" y="981075"/>
            <a:ext cx="3886200" cy="1187450"/>
          </a:xfrm>
          <a:prstGeom prst="rect">
            <a:avLst/>
          </a:prstGeom>
          <a:solidFill>
            <a:schemeClr val="bg2">
              <a:lumMod val="75000"/>
            </a:schemeClr>
          </a:solidFill>
          <a:ln>
            <a:noFill/>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lnSpc>
                <a:spcPct val="120000"/>
              </a:lnSpc>
              <a:spcBef>
                <a:spcPct val="50000"/>
              </a:spcBef>
              <a:defRPr/>
            </a:pPr>
            <a:r>
              <a:rPr lang="es-ES_tradnl" altLang="es-AR" dirty="0" smtClean="0">
                <a:solidFill>
                  <a:schemeClr val="folHlink"/>
                </a:solidFill>
              </a:rPr>
              <a:t>AUDITORÍA Y REVISIÓN DE INFORMACIÓN FINANCIERA HISTÓRICA</a:t>
            </a:r>
            <a:endParaRPr lang="es-ES_tradnl" altLang="es-AR" sz="2400" b="0" dirty="0" smtClean="0">
              <a:latin typeface="Arial Unicode MS" pitchFamily="34" charset="-128"/>
            </a:endParaRPr>
          </a:p>
        </p:txBody>
      </p:sp>
      <p:sp>
        <p:nvSpPr>
          <p:cNvPr id="17417" name="Rectangle 7"/>
          <p:cNvSpPr>
            <a:spLocks noChangeArrowheads="1"/>
          </p:cNvSpPr>
          <p:nvPr/>
        </p:nvSpPr>
        <p:spPr bwMode="auto">
          <a:xfrm>
            <a:off x="0" y="2420938"/>
            <a:ext cx="4114800" cy="4437062"/>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7418" name="Rectangle 8"/>
          <p:cNvSpPr>
            <a:spLocks noChangeArrowheads="1"/>
          </p:cNvSpPr>
          <p:nvPr/>
        </p:nvSpPr>
        <p:spPr bwMode="auto">
          <a:xfrm>
            <a:off x="4140200" y="908050"/>
            <a:ext cx="2946400" cy="5645150"/>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7419" name="Rectangle 9"/>
          <p:cNvSpPr>
            <a:spLocks noChangeArrowheads="1"/>
          </p:cNvSpPr>
          <p:nvPr/>
        </p:nvSpPr>
        <p:spPr bwMode="auto">
          <a:xfrm>
            <a:off x="4284663" y="2852738"/>
            <a:ext cx="2801937" cy="4005262"/>
          </a:xfrm>
          <a:prstGeom prst="rect">
            <a:avLst/>
          </a:prstGeom>
          <a:noFill/>
          <a:ln w="9525">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7420" name="Text Box 10"/>
          <p:cNvSpPr txBox="1">
            <a:spLocks noChangeArrowheads="1"/>
          </p:cNvSpPr>
          <p:nvPr/>
        </p:nvSpPr>
        <p:spPr bwMode="auto">
          <a:xfrm>
            <a:off x="4211638" y="908050"/>
            <a:ext cx="2665412" cy="236855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179388">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lvl="1">
              <a:lnSpc>
                <a:spcPct val="115000"/>
              </a:lnSpc>
              <a:spcBef>
                <a:spcPct val="50000"/>
              </a:spcBef>
            </a:pPr>
            <a:r>
              <a:rPr lang="es-ES_tradnl" altLang="es-AR" sz="1800"/>
              <a:t>ENCARGOS DE ASEGURAMIENTO DISTINTOS DE AUDITORÍAS O REVISIONES DE IIFF HISTÓRICA</a:t>
            </a:r>
          </a:p>
          <a:p>
            <a:pPr algn="ctr">
              <a:lnSpc>
                <a:spcPct val="115000"/>
              </a:lnSpc>
              <a:spcBef>
                <a:spcPct val="10000"/>
              </a:spcBef>
            </a:pPr>
            <a:r>
              <a:rPr lang="es-ES_tradnl" altLang="es-AR" i="1">
                <a:solidFill>
                  <a:schemeClr val="folHlink"/>
                </a:solidFill>
              </a:rPr>
              <a:t>3000</a:t>
            </a:r>
            <a:endParaRPr lang="es-ES_tradnl" altLang="es-AR" sz="2800" b="0" i="1">
              <a:solidFill>
                <a:schemeClr val="folHlink"/>
              </a:solidFill>
              <a:latin typeface="Arial Unicode MS" pitchFamily="34" charset="-128"/>
            </a:endParaRPr>
          </a:p>
        </p:txBody>
      </p:sp>
      <p:sp>
        <p:nvSpPr>
          <p:cNvPr id="17421" name="Rectangle 11"/>
          <p:cNvSpPr>
            <a:spLocks noChangeArrowheads="1"/>
          </p:cNvSpPr>
          <p:nvPr/>
        </p:nvSpPr>
        <p:spPr bwMode="auto">
          <a:xfrm>
            <a:off x="7086600" y="2420938"/>
            <a:ext cx="2057400" cy="4437062"/>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7422" name="Text Box 12"/>
          <p:cNvSpPr txBox="1">
            <a:spLocks noChangeArrowheads="1"/>
          </p:cNvSpPr>
          <p:nvPr/>
        </p:nvSpPr>
        <p:spPr bwMode="auto">
          <a:xfrm>
            <a:off x="7162800" y="0"/>
            <a:ext cx="1981200" cy="2319338"/>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lnSpc>
                <a:spcPct val="170000"/>
              </a:lnSpc>
              <a:spcBef>
                <a:spcPct val="50000"/>
              </a:spcBef>
            </a:pPr>
            <a:r>
              <a:rPr lang="es-ES_tradnl" altLang="es-AR" sz="2400"/>
              <a:t>SERVICIOS </a:t>
            </a:r>
          </a:p>
          <a:p>
            <a:pPr algn="ctr">
              <a:lnSpc>
                <a:spcPct val="170000"/>
              </a:lnSpc>
              <a:spcBef>
                <a:spcPct val="50000"/>
              </a:spcBef>
            </a:pPr>
            <a:r>
              <a:rPr lang="es-ES_tradnl" altLang="es-AR" sz="2400"/>
              <a:t>RELACIO-</a:t>
            </a:r>
          </a:p>
          <a:p>
            <a:pPr algn="ctr">
              <a:lnSpc>
                <a:spcPct val="170000"/>
              </a:lnSpc>
              <a:spcBef>
                <a:spcPct val="50000"/>
              </a:spcBef>
            </a:pPr>
            <a:r>
              <a:rPr lang="es-ES_tradnl" altLang="es-AR" sz="2400"/>
              <a:t>NADOS</a:t>
            </a:r>
            <a:endParaRPr lang="es-ES_tradnl" altLang="es-AR" sz="2400" b="0">
              <a:latin typeface="Arial Unicode MS" pitchFamily="34" charset="-128"/>
            </a:endParaRPr>
          </a:p>
        </p:txBody>
      </p:sp>
      <p:sp>
        <p:nvSpPr>
          <p:cNvPr id="17423" name="Rectangle 13"/>
          <p:cNvSpPr>
            <a:spLocks noChangeArrowheads="1"/>
          </p:cNvSpPr>
          <p:nvPr/>
        </p:nvSpPr>
        <p:spPr bwMode="auto">
          <a:xfrm>
            <a:off x="0" y="2492375"/>
            <a:ext cx="2051050" cy="4365625"/>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AR" altLang="es-AR"/>
          </a:p>
        </p:txBody>
      </p:sp>
      <p:sp>
        <p:nvSpPr>
          <p:cNvPr id="13329" name="Text Box 14"/>
          <p:cNvSpPr txBox="1">
            <a:spLocks noChangeArrowheads="1"/>
          </p:cNvSpPr>
          <p:nvPr/>
        </p:nvSpPr>
        <p:spPr bwMode="auto">
          <a:xfrm>
            <a:off x="152400" y="2565400"/>
            <a:ext cx="1827213" cy="4273550"/>
          </a:xfrm>
          <a:prstGeom prst="rect">
            <a:avLst/>
          </a:prstGeom>
          <a:solidFill>
            <a:schemeClr val="accent2">
              <a:lumMod val="60000"/>
              <a:lumOff val="40000"/>
            </a:schemeClr>
          </a:solidFill>
          <a:ln>
            <a:noFill/>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defRPr/>
            </a:pPr>
            <a:r>
              <a:rPr lang="es-ES_tradnl" altLang="es-AR" dirty="0" smtClean="0"/>
              <a:t>AUDITORÍA</a:t>
            </a:r>
          </a:p>
          <a:p>
            <a:pPr algn="ctr">
              <a:spcBef>
                <a:spcPct val="50000"/>
              </a:spcBef>
              <a:defRPr/>
            </a:pPr>
            <a:r>
              <a:rPr lang="es-ES_tradnl" altLang="es-AR" dirty="0" smtClean="0"/>
              <a:t>DE EEFF</a:t>
            </a:r>
          </a:p>
          <a:p>
            <a:pPr algn="ctr">
              <a:spcBef>
                <a:spcPct val="50000"/>
              </a:spcBef>
              <a:defRPr/>
            </a:pPr>
            <a:r>
              <a:rPr lang="es-ES_tradnl" altLang="es-AR" i="1" dirty="0" smtClean="0">
                <a:solidFill>
                  <a:schemeClr val="folHlink"/>
                </a:solidFill>
              </a:rPr>
              <a:t>200-720</a:t>
            </a:r>
          </a:p>
          <a:p>
            <a:pPr algn="ctr">
              <a:spcBef>
                <a:spcPct val="50000"/>
              </a:spcBef>
              <a:defRPr/>
            </a:pPr>
            <a:endParaRPr lang="es-ES_tradnl" altLang="es-AR" dirty="0" smtClean="0"/>
          </a:p>
          <a:p>
            <a:pPr algn="ctr">
              <a:lnSpc>
                <a:spcPct val="80000"/>
              </a:lnSpc>
              <a:spcBef>
                <a:spcPct val="50000"/>
              </a:spcBef>
              <a:defRPr/>
            </a:pPr>
            <a:endParaRPr lang="es-ES_tradnl" altLang="es-AR" dirty="0" smtClean="0"/>
          </a:p>
          <a:p>
            <a:pPr algn="ctr">
              <a:spcBef>
                <a:spcPct val="50000"/>
              </a:spcBef>
              <a:defRPr/>
            </a:pPr>
            <a:r>
              <a:rPr lang="es-ES_tradnl" altLang="es-AR" sz="1800" dirty="0" smtClean="0"/>
              <a:t>AUDITORÍAS</a:t>
            </a:r>
          </a:p>
          <a:p>
            <a:pPr algn="ctr">
              <a:spcBef>
                <a:spcPct val="50000"/>
              </a:spcBef>
              <a:defRPr/>
            </a:pPr>
            <a:r>
              <a:rPr lang="es-ES_tradnl" altLang="es-AR" sz="1800" dirty="0" smtClean="0"/>
              <a:t>CON </a:t>
            </a:r>
          </a:p>
          <a:p>
            <a:pPr algn="ctr">
              <a:spcBef>
                <a:spcPct val="50000"/>
              </a:spcBef>
              <a:defRPr/>
            </a:pPr>
            <a:r>
              <a:rPr lang="es-ES_tradnl" altLang="es-AR" sz="1800" dirty="0" smtClean="0"/>
              <a:t>PROPÓSITOS </a:t>
            </a:r>
          </a:p>
          <a:p>
            <a:pPr algn="ctr">
              <a:spcBef>
                <a:spcPct val="50000"/>
              </a:spcBef>
              <a:defRPr/>
            </a:pPr>
            <a:r>
              <a:rPr lang="es-ES_tradnl" altLang="es-AR" sz="1800" dirty="0" smtClean="0"/>
              <a:t>ESPECIALES</a:t>
            </a:r>
          </a:p>
          <a:p>
            <a:pPr algn="ctr">
              <a:spcBef>
                <a:spcPct val="50000"/>
              </a:spcBef>
              <a:defRPr/>
            </a:pPr>
            <a:r>
              <a:rPr lang="es-ES_tradnl" altLang="es-AR" i="1" dirty="0" smtClean="0">
                <a:solidFill>
                  <a:schemeClr val="folHlink"/>
                </a:solidFill>
              </a:rPr>
              <a:t>800-810</a:t>
            </a:r>
          </a:p>
        </p:txBody>
      </p:sp>
      <p:sp>
        <p:nvSpPr>
          <p:cNvPr id="13330" name="Text Box 15"/>
          <p:cNvSpPr txBox="1">
            <a:spLocks noChangeArrowheads="1"/>
          </p:cNvSpPr>
          <p:nvPr/>
        </p:nvSpPr>
        <p:spPr bwMode="auto">
          <a:xfrm>
            <a:off x="2209800" y="2492375"/>
            <a:ext cx="1930400" cy="4349750"/>
          </a:xfrm>
          <a:prstGeom prst="rect">
            <a:avLst/>
          </a:prstGeom>
          <a:solidFill>
            <a:schemeClr val="accent2">
              <a:lumMod val="60000"/>
              <a:lumOff val="40000"/>
            </a:schemeClr>
          </a:solidFill>
          <a:ln>
            <a:noFill/>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lnSpc>
                <a:spcPct val="170000"/>
              </a:lnSpc>
              <a:spcBef>
                <a:spcPct val="50000"/>
              </a:spcBef>
              <a:defRPr/>
            </a:pPr>
            <a:r>
              <a:rPr lang="es-ES_tradnl" altLang="es-AR" dirty="0" smtClean="0">
                <a:solidFill>
                  <a:schemeClr val="folHlink"/>
                </a:solidFill>
              </a:rPr>
              <a:t>ENCARGOS </a:t>
            </a:r>
          </a:p>
          <a:p>
            <a:pPr algn="ctr">
              <a:lnSpc>
                <a:spcPct val="170000"/>
              </a:lnSpc>
              <a:spcBef>
                <a:spcPct val="50000"/>
              </a:spcBef>
              <a:defRPr/>
            </a:pPr>
            <a:r>
              <a:rPr lang="es-ES_tradnl" altLang="es-AR" dirty="0" smtClean="0">
                <a:solidFill>
                  <a:schemeClr val="folHlink"/>
                </a:solidFill>
              </a:rPr>
              <a:t>DE </a:t>
            </a:r>
          </a:p>
          <a:p>
            <a:pPr algn="ctr">
              <a:lnSpc>
                <a:spcPct val="170000"/>
              </a:lnSpc>
              <a:spcBef>
                <a:spcPct val="50000"/>
              </a:spcBef>
              <a:defRPr/>
            </a:pPr>
            <a:r>
              <a:rPr lang="es-ES_tradnl" altLang="es-AR" dirty="0" smtClean="0">
                <a:solidFill>
                  <a:schemeClr val="folHlink"/>
                </a:solidFill>
              </a:rPr>
              <a:t>REVISIÓN </a:t>
            </a:r>
          </a:p>
          <a:p>
            <a:pPr algn="ctr">
              <a:lnSpc>
                <a:spcPct val="170000"/>
              </a:lnSpc>
              <a:spcBef>
                <a:spcPct val="50000"/>
              </a:spcBef>
              <a:defRPr/>
            </a:pPr>
            <a:r>
              <a:rPr lang="es-ES_tradnl" altLang="es-AR" dirty="0" smtClean="0">
                <a:solidFill>
                  <a:schemeClr val="folHlink"/>
                </a:solidFill>
              </a:rPr>
              <a:t>DE EEFF</a:t>
            </a:r>
          </a:p>
          <a:p>
            <a:pPr algn="ctr">
              <a:lnSpc>
                <a:spcPct val="130000"/>
              </a:lnSpc>
              <a:spcBef>
                <a:spcPct val="50000"/>
              </a:spcBef>
              <a:defRPr/>
            </a:pPr>
            <a:endParaRPr lang="es-ES_tradnl" altLang="es-AR" dirty="0" smtClean="0">
              <a:solidFill>
                <a:schemeClr val="folHlink"/>
              </a:solidFill>
            </a:endParaRPr>
          </a:p>
          <a:p>
            <a:pPr algn="ctr">
              <a:lnSpc>
                <a:spcPct val="170000"/>
              </a:lnSpc>
              <a:spcBef>
                <a:spcPct val="50000"/>
              </a:spcBef>
              <a:defRPr/>
            </a:pPr>
            <a:r>
              <a:rPr lang="es-ES_tradnl" altLang="es-AR" i="1" dirty="0" smtClean="0"/>
              <a:t>2400-2410</a:t>
            </a:r>
          </a:p>
          <a:p>
            <a:pPr algn="ctr">
              <a:lnSpc>
                <a:spcPct val="90000"/>
              </a:lnSpc>
              <a:spcBef>
                <a:spcPct val="50000"/>
              </a:spcBef>
              <a:defRPr/>
            </a:pPr>
            <a:endParaRPr lang="es-ES_tradnl" altLang="es-AR" sz="2400" b="0" i="1" dirty="0" smtClean="0">
              <a:latin typeface="Arial Unicode MS" pitchFamily="34" charset="-128"/>
            </a:endParaRPr>
          </a:p>
        </p:txBody>
      </p:sp>
      <p:sp>
        <p:nvSpPr>
          <p:cNvPr id="17426" name="Text Box 16"/>
          <p:cNvSpPr txBox="1">
            <a:spLocks noChangeArrowheads="1"/>
          </p:cNvSpPr>
          <p:nvPr/>
        </p:nvSpPr>
        <p:spPr bwMode="auto">
          <a:xfrm>
            <a:off x="4295775" y="3429000"/>
            <a:ext cx="2736850" cy="1312863"/>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45000"/>
              </a:spcBef>
              <a:spcAft>
                <a:spcPct val="50000"/>
              </a:spcAft>
            </a:pPr>
            <a:r>
              <a:rPr lang="es-ES_tradnl" altLang="es-AR" sz="1800"/>
              <a:t>EXAMEN DE LA INF. FINANCIERA PROSPECTIVA  </a:t>
            </a:r>
          </a:p>
          <a:p>
            <a:pPr algn="ctr">
              <a:lnSpc>
                <a:spcPct val="70000"/>
              </a:lnSpc>
              <a:spcBef>
                <a:spcPct val="15000"/>
              </a:spcBef>
            </a:pPr>
            <a:r>
              <a:rPr lang="es-ES_tradnl" altLang="es-AR" i="1">
                <a:solidFill>
                  <a:schemeClr val="folHlink"/>
                </a:solidFill>
              </a:rPr>
              <a:t>3400</a:t>
            </a:r>
            <a:endParaRPr lang="es-ES_tradnl" altLang="es-AR" sz="2400" b="0" i="1">
              <a:solidFill>
                <a:schemeClr val="folHlink"/>
              </a:solidFill>
              <a:latin typeface="Arial Unicode MS" pitchFamily="34" charset="-128"/>
            </a:endParaRPr>
          </a:p>
        </p:txBody>
      </p:sp>
      <p:sp>
        <p:nvSpPr>
          <p:cNvPr id="17427" name="Text Box 17"/>
          <p:cNvSpPr txBox="1">
            <a:spLocks noChangeArrowheads="1"/>
          </p:cNvSpPr>
          <p:nvPr/>
        </p:nvSpPr>
        <p:spPr bwMode="auto">
          <a:xfrm>
            <a:off x="7164388" y="2565400"/>
            <a:ext cx="1979612" cy="4240213"/>
          </a:xfrm>
          <a:prstGeom prst="rect">
            <a:avLst/>
          </a:prstGeom>
          <a:solidFill>
            <a:schemeClr val="hlink"/>
          </a:solidFill>
          <a:ln w="9525">
            <a:solidFill>
              <a:schemeClr val="accent1"/>
            </a:solidFill>
            <a:miter lim="800000"/>
            <a:headEnd/>
            <a:tailEnd/>
          </a:ln>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pPr>
            <a:r>
              <a:rPr lang="es-ES_tradnl" altLang="es-AR"/>
              <a:t>PROCEDI- MIENTOS CONVENI-DOS</a:t>
            </a:r>
          </a:p>
          <a:p>
            <a:pPr algn="ctr">
              <a:lnSpc>
                <a:spcPct val="20000"/>
              </a:lnSpc>
              <a:spcBef>
                <a:spcPct val="50000"/>
              </a:spcBef>
            </a:pPr>
            <a:endParaRPr lang="es-ES_tradnl" altLang="es-AR" sz="1800"/>
          </a:p>
          <a:p>
            <a:pPr algn="ctr">
              <a:lnSpc>
                <a:spcPct val="20000"/>
              </a:lnSpc>
              <a:spcBef>
                <a:spcPct val="50000"/>
              </a:spcBef>
            </a:pPr>
            <a:r>
              <a:rPr lang="es-ES_tradnl" altLang="es-AR" sz="2400" i="1">
                <a:solidFill>
                  <a:schemeClr val="folHlink"/>
                </a:solidFill>
              </a:rPr>
              <a:t>4400</a:t>
            </a:r>
          </a:p>
          <a:p>
            <a:pPr algn="ctr">
              <a:lnSpc>
                <a:spcPct val="20000"/>
              </a:lnSpc>
              <a:spcBef>
                <a:spcPct val="50000"/>
              </a:spcBef>
            </a:pPr>
            <a:endParaRPr lang="es-ES_tradnl" altLang="es-AR" sz="2400"/>
          </a:p>
          <a:p>
            <a:pPr algn="ctr">
              <a:lnSpc>
                <a:spcPct val="130000"/>
              </a:lnSpc>
              <a:spcBef>
                <a:spcPct val="50000"/>
              </a:spcBef>
            </a:pPr>
            <a:r>
              <a:rPr lang="es-ES_tradnl" altLang="es-AR"/>
              <a:t>ENCARGOS P/ COMPILAR INFORMAC. FINANCIERA</a:t>
            </a:r>
            <a:r>
              <a:rPr lang="es-ES_tradnl" altLang="es-AR" sz="2400" i="1">
                <a:solidFill>
                  <a:schemeClr val="folHlink"/>
                </a:solidFill>
              </a:rPr>
              <a:t>4410</a:t>
            </a:r>
            <a:endParaRPr lang="es-ES_tradnl" altLang="es-AR" sz="2800" b="0" i="1">
              <a:solidFill>
                <a:schemeClr val="folHlink"/>
              </a:solidFill>
              <a:latin typeface="Arial Unicode MS" pitchFamily="34" charset="-128"/>
            </a:endParaRPr>
          </a:p>
        </p:txBody>
      </p:sp>
      <p:sp>
        <p:nvSpPr>
          <p:cNvPr id="17428" name="Line 18"/>
          <p:cNvSpPr>
            <a:spLocks noChangeShapeType="1"/>
          </p:cNvSpPr>
          <p:nvPr/>
        </p:nvSpPr>
        <p:spPr bwMode="auto">
          <a:xfrm>
            <a:off x="4284663" y="3429000"/>
            <a:ext cx="2808287" cy="0"/>
          </a:xfrm>
          <a:prstGeom prst="line">
            <a:avLst/>
          </a:prstGeom>
          <a:noFill/>
          <a:ln w="38100">
            <a:solidFill>
              <a:schemeClr val="accent1"/>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7429" name="Line 19"/>
          <p:cNvSpPr>
            <a:spLocks noChangeShapeType="1"/>
          </p:cNvSpPr>
          <p:nvPr/>
        </p:nvSpPr>
        <p:spPr bwMode="auto">
          <a:xfrm>
            <a:off x="7092950" y="476250"/>
            <a:ext cx="0" cy="6048375"/>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7430" name="Text Box 24"/>
          <p:cNvSpPr txBox="1">
            <a:spLocks noChangeArrowheads="1"/>
          </p:cNvSpPr>
          <p:nvPr/>
        </p:nvSpPr>
        <p:spPr bwMode="auto">
          <a:xfrm>
            <a:off x="4284663" y="4724400"/>
            <a:ext cx="2735262" cy="2090738"/>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a:spcBef>
                <a:spcPct val="50000"/>
              </a:spcBef>
            </a:pPr>
            <a:r>
              <a:rPr lang="es-AR" altLang="es-AR" sz="1800"/>
              <a:t>INFORMES DE ASEGURAMIENTO SOBRE LOS CONTROLES EN UNA ORGANIZACIÓN DE SERVICIOS</a:t>
            </a:r>
          </a:p>
          <a:p>
            <a:pPr algn="ctr">
              <a:spcBef>
                <a:spcPct val="15000"/>
              </a:spcBef>
            </a:pPr>
            <a:r>
              <a:rPr lang="es-AR" altLang="es-AR" i="1">
                <a:solidFill>
                  <a:schemeClr val="folHlink"/>
                </a:solidFill>
              </a:rPr>
              <a:t>3402</a:t>
            </a:r>
            <a:endParaRPr lang="es-ES" altLang="es-AR" i="1">
              <a:solidFill>
                <a:schemeClr val="folHlink"/>
              </a:solidFill>
            </a:endParaRPr>
          </a:p>
        </p:txBody>
      </p:sp>
      <p:sp>
        <p:nvSpPr>
          <p:cNvPr id="29" name="28 Rectángulo redondeado"/>
          <p:cNvSpPr/>
          <p:nvPr/>
        </p:nvSpPr>
        <p:spPr>
          <a:xfrm>
            <a:off x="152400" y="2565400"/>
            <a:ext cx="1898650" cy="4235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RT 32</a:t>
            </a:r>
          </a:p>
          <a:p>
            <a:pPr algn="ctr">
              <a:defRPr/>
            </a:pPr>
            <a:endParaRPr lang="en-US" sz="4000" dirty="0"/>
          </a:p>
        </p:txBody>
      </p:sp>
      <p:sp>
        <p:nvSpPr>
          <p:cNvPr id="30" name="29 Rectángulo redondeado"/>
          <p:cNvSpPr/>
          <p:nvPr/>
        </p:nvSpPr>
        <p:spPr>
          <a:xfrm>
            <a:off x="2216150" y="2579688"/>
            <a:ext cx="1898650" cy="4235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RT 33</a:t>
            </a:r>
          </a:p>
          <a:p>
            <a:pPr algn="ctr">
              <a:defRPr/>
            </a:pPr>
            <a:endParaRPr lang="en-US" sz="4000" dirty="0"/>
          </a:p>
        </p:txBody>
      </p:sp>
      <p:sp>
        <p:nvSpPr>
          <p:cNvPr id="31" name="30 Rectángulo redondeado"/>
          <p:cNvSpPr/>
          <p:nvPr/>
        </p:nvSpPr>
        <p:spPr>
          <a:xfrm>
            <a:off x="4572000" y="981075"/>
            <a:ext cx="4392613" cy="55419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RT 35</a:t>
            </a:r>
          </a:p>
          <a:p>
            <a:pPr algn="ctr">
              <a:defRPr/>
            </a:pPr>
            <a:endParaRPr lang="en-US" sz="4000" dirty="0"/>
          </a:p>
        </p:txBody>
      </p:sp>
    </p:spTree>
    <p:extLst>
      <p:ext uri="{BB962C8B-B14F-4D97-AF65-F5344CB8AC3E}">
        <p14:creationId xmlns:p14="http://schemas.microsoft.com/office/powerpoint/2010/main" xmlns="" val="2649268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26A1A1BF-DBDB-4E25-A05B-AA4E173876F9}" type="slidenum">
              <a:rPr lang="en-US" altLang="es-AR" sz="1400" b="0">
                <a:latin typeface="Arial Unicode MS" pitchFamily="34" charset="-128"/>
              </a:rPr>
              <a:pPr algn="r"/>
              <a:t>12</a:t>
            </a:fld>
            <a:endParaRPr lang="en-US" altLang="es-AR" sz="1400" b="0">
              <a:latin typeface="Arial Unicode MS" pitchFamily="34" charset="-128"/>
            </a:endParaRPr>
          </a:p>
        </p:txBody>
      </p:sp>
      <p:sp>
        <p:nvSpPr>
          <p:cNvPr id="18435"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EEB6B4E6-D630-4133-BC8B-BB11158BDC2A}" type="slidenum">
              <a:rPr lang="en-US" altLang="es-AR" sz="1400" b="0">
                <a:latin typeface="Arial Unicode MS" pitchFamily="34" charset="-128"/>
              </a:rPr>
              <a:pPr algn="r"/>
              <a:t>12</a:t>
            </a:fld>
            <a:endParaRPr lang="en-US" altLang="es-AR" sz="1400" b="0">
              <a:latin typeface="Arial Unicode MS" pitchFamily="34" charset="-128"/>
            </a:endParaRPr>
          </a:p>
        </p:txBody>
      </p:sp>
      <p:graphicFrame>
        <p:nvGraphicFramePr>
          <p:cNvPr id="113669" name="Group 5"/>
          <p:cNvGraphicFramePr>
            <a:graphicFrameLocks noGrp="1"/>
          </p:cNvGraphicFramePr>
          <p:nvPr/>
        </p:nvGraphicFramePr>
        <p:xfrm>
          <a:off x="201613" y="187325"/>
          <a:ext cx="8713787" cy="6264276"/>
        </p:xfrm>
        <a:graphic>
          <a:graphicData uri="http://schemas.openxmlformats.org/drawingml/2006/table">
            <a:tbl>
              <a:tblPr/>
              <a:tblGrid>
                <a:gridCol w="6013450"/>
                <a:gridCol w="2700337"/>
              </a:tblGrid>
              <a:tr h="75723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3200" b="1" i="0" u="none" strike="noStrike" cap="none" normalizeH="0" baseline="0" dirty="0" smtClean="0">
                          <a:ln>
                            <a:noFill/>
                          </a:ln>
                          <a:solidFill>
                            <a:schemeClr val="bg2"/>
                          </a:solidFill>
                          <a:effectLst/>
                          <a:latin typeface="Comic Sans MS" pitchFamily="66" charset="0"/>
                        </a:rPr>
                        <a:t>CÓDIGO DE ÉTICA DE IFAC</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hMerge="1">
                  <a:txBody>
                    <a:bodyPr/>
                    <a:lstStyle/>
                    <a:p>
                      <a:endParaRPr lang="es-ES"/>
                    </a:p>
                  </a:txBody>
                  <a:tcPr/>
                </a:tc>
              </a:tr>
              <a:tr h="10922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400" b="1" i="0" u="none" strike="noStrike" cap="none" normalizeH="0" baseline="0" dirty="0" smtClean="0">
                          <a:ln>
                            <a:noFill/>
                          </a:ln>
                          <a:solidFill>
                            <a:schemeClr val="tx1"/>
                          </a:solidFill>
                          <a:effectLst/>
                          <a:latin typeface="Comic Sans MS" pitchFamily="66" charset="0"/>
                        </a:rPr>
                        <a:t>SERVICIOS CUBIERTOS POR LOS PRONUNCIAMIENTOS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62388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3200" b="1" i="0" u="none" strike="noStrike" cap="none" normalizeH="0" baseline="0" dirty="0" smtClean="0">
                          <a:ln>
                            <a:noFill/>
                          </a:ln>
                          <a:solidFill>
                            <a:schemeClr val="accent2"/>
                          </a:solidFill>
                          <a:effectLst/>
                          <a:latin typeface="Comic Sans MS" pitchFamily="66" charset="0"/>
                        </a:rPr>
                        <a:t>NORMAS SOBRE CONTROL DE CALIDAD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s-ES"/>
                    </a:p>
                  </a:txBody>
                  <a:tcPr/>
                </a:tc>
              </a:tr>
              <a:tr h="9763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000" b="1" i="0" u="none" strike="noStrike" cap="none" normalizeH="0" baseline="0" dirty="0" smtClean="0">
                          <a:ln>
                            <a:noFill/>
                          </a:ln>
                          <a:solidFill>
                            <a:schemeClr val="tx1"/>
                          </a:solidFill>
                          <a:effectLst/>
                          <a:latin typeface="Comic Sans MS" pitchFamily="66" charset="0"/>
                        </a:rPr>
                        <a:t>MARCO DE REFERENCIA PARA ENCARGOS DE ASEGURAMIENTO</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400" b="1" i="0" u="none" strike="noStrike" cap="none" normalizeH="0" baseline="0" dirty="0" smtClean="0">
                          <a:ln>
                            <a:noFill/>
                          </a:ln>
                          <a:solidFill>
                            <a:schemeClr val="bg1"/>
                          </a:solidFill>
                          <a:effectLst>
                            <a:outerShdw blurRad="38100" dist="38100" dir="2700000" algn="tl">
                              <a:srgbClr val="000000"/>
                            </a:outerShdw>
                          </a:effectLst>
                          <a:latin typeface="Comic Sans MS" pitchFamily="66" charset="0"/>
                        </a:rPr>
                        <a:t>SERVICIOS</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400" b="1" i="0" u="none" strike="noStrike" cap="none" normalizeH="0" baseline="0" dirty="0" smtClean="0">
                        <a:ln>
                          <a:noFill/>
                        </a:ln>
                        <a:solidFill>
                          <a:schemeClr val="bg1"/>
                        </a:solidFill>
                        <a:effectLst>
                          <a:outerShdw blurRad="38100" dist="38100" dir="2700000" algn="tl">
                            <a:srgbClr val="000000"/>
                          </a:outerShdw>
                        </a:effectLst>
                        <a:latin typeface="Comic Sans MS" pitchFamily="66"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400" b="1" i="0" u="none" strike="noStrike" cap="none" normalizeH="0" baseline="0" dirty="0" smtClean="0">
                          <a:ln>
                            <a:noFill/>
                          </a:ln>
                          <a:solidFill>
                            <a:schemeClr val="bg1"/>
                          </a:solidFill>
                          <a:effectLst>
                            <a:outerShdw blurRad="38100" dist="38100" dir="2700000" algn="tl">
                              <a:srgbClr val="000000"/>
                            </a:outerShdw>
                          </a:effectLst>
                          <a:latin typeface="Comic Sans MS" pitchFamily="66" charset="0"/>
                        </a:rPr>
                        <a:t> RELACIONADOS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r h="28146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Comic Sans MS" pitchFamily="66"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sp>
        <p:nvSpPr>
          <p:cNvPr id="892946" name="Text Box 18"/>
          <p:cNvSpPr txBox="1">
            <a:spLocks noChangeArrowheads="1"/>
          </p:cNvSpPr>
          <p:nvPr/>
        </p:nvSpPr>
        <p:spPr bwMode="auto">
          <a:xfrm>
            <a:off x="2771775" y="3933825"/>
            <a:ext cx="3384550" cy="2493963"/>
          </a:xfrm>
          <a:prstGeom prst="rect">
            <a:avLst/>
          </a:prstGeom>
          <a:solidFill>
            <a:schemeClr val="accent4"/>
          </a:solidFill>
          <a:ln w="57150" cmpd="thickThin">
            <a:solidFill>
              <a:schemeClr val="accent2">
                <a:lumMod val="75000"/>
              </a:schemeClr>
            </a:solidFill>
            <a:miter lim="800000"/>
            <a:headEnd/>
            <a:tailEnd/>
          </a:ln>
          <a:effectLst/>
        </p:spPr>
        <p:txBody>
          <a:bodyPr>
            <a:spAutoFit/>
          </a:bodyPr>
          <a:lstStyle/>
          <a:p>
            <a:pPr algn="ctr">
              <a:lnSpc>
                <a:spcPct val="110000"/>
              </a:lnSpc>
              <a:spcBef>
                <a:spcPct val="50000"/>
              </a:spcBef>
              <a:defRPr/>
            </a:pPr>
            <a:r>
              <a:rPr lang="es-ES" dirty="0">
                <a:solidFill>
                  <a:schemeClr val="accent2"/>
                </a:solidFill>
                <a:effectLst>
                  <a:outerShdw blurRad="38100" dist="38100" dir="2700000" algn="tl">
                    <a:srgbClr val="000000"/>
                  </a:outerShdw>
                </a:effectLst>
              </a:rPr>
              <a:t>OTROS ENCARGOS DE ASEGURAMIENTO QUE NO SON AUDITORÍA NI REVISIÓN DE INFORMACIÓN FINANCIERA HISTÓRICA</a:t>
            </a:r>
          </a:p>
        </p:txBody>
      </p:sp>
      <p:sp>
        <p:nvSpPr>
          <p:cNvPr id="892947" name="Text Box 19"/>
          <p:cNvSpPr txBox="1">
            <a:spLocks noChangeArrowheads="1"/>
          </p:cNvSpPr>
          <p:nvPr/>
        </p:nvSpPr>
        <p:spPr bwMode="auto">
          <a:xfrm>
            <a:off x="323850" y="3933825"/>
            <a:ext cx="2376488" cy="2525713"/>
          </a:xfrm>
          <a:prstGeom prst="rect">
            <a:avLst/>
          </a:prstGeom>
          <a:solidFill>
            <a:schemeClr val="accent1">
              <a:lumMod val="75000"/>
            </a:schemeClr>
          </a:solidFill>
          <a:ln w="57150" cmpd="thickThin">
            <a:solidFill>
              <a:schemeClr val="accent2">
                <a:lumMod val="75000"/>
              </a:schemeClr>
            </a:solidFill>
            <a:miter lim="800000"/>
            <a:headEnd/>
            <a:tailEnd/>
          </a:ln>
          <a:effectLst/>
        </p:spPr>
        <p:txBody>
          <a:bodyPr>
            <a:spAutoFit/>
          </a:bodyPr>
          <a:lstStyle/>
          <a:p>
            <a:pPr algn="ctr">
              <a:lnSpc>
                <a:spcPct val="160000"/>
              </a:lnSpc>
              <a:defRPr/>
            </a:pPr>
            <a:r>
              <a:rPr lang="es-ES" dirty="0">
                <a:solidFill>
                  <a:schemeClr val="accent2"/>
                </a:solidFill>
                <a:effectLst>
                  <a:outerShdw blurRad="38100" dist="38100" dir="2700000" algn="tl">
                    <a:srgbClr val="000000"/>
                  </a:outerShdw>
                </a:effectLst>
              </a:rPr>
              <a:t>AUDITORÍA y </a:t>
            </a:r>
          </a:p>
          <a:p>
            <a:pPr algn="ctr">
              <a:lnSpc>
                <a:spcPct val="150000"/>
              </a:lnSpc>
              <a:defRPr/>
            </a:pPr>
            <a:r>
              <a:rPr lang="es-ES" dirty="0">
                <a:solidFill>
                  <a:schemeClr val="accent2"/>
                </a:solidFill>
                <a:effectLst>
                  <a:outerShdw blurRad="38100" dist="38100" dir="2700000" algn="tl">
                    <a:srgbClr val="000000"/>
                  </a:outerShdw>
                </a:effectLst>
              </a:rPr>
              <a:t>REVISIÓN DE </a:t>
            </a:r>
          </a:p>
          <a:p>
            <a:pPr algn="ctr">
              <a:lnSpc>
                <a:spcPct val="150000"/>
              </a:lnSpc>
              <a:defRPr/>
            </a:pPr>
            <a:r>
              <a:rPr lang="es-ES" dirty="0">
                <a:solidFill>
                  <a:schemeClr val="accent2"/>
                </a:solidFill>
                <a:effectLst>
                  <a:outerShdw blurRad="38100" dist="38100" dir="2700000" algn="tl">
                    <a:srgbClr val="000000"/>
                  </a:outerShdw>
                </a:effectLst>
              </a:rPr>
              <a:t>INFORMACIÓN</a:t>
            </a:r>
          </a:p>
          <a:p>
            <a:pPr algn="ctr">
              <a:lnSpc>
                <a:spcPct val="160000"/>
              </a:lnSpc>
              <a:defRPr/>
            </a:pPr>
            <a:r>
              <a:rPr lang="es-ES" dirty="0">
                <a:solidFill>
                  <a:schemeClr val="accent2"/>
                </a:solidFill>
                <a:effectLst>
                  <a:outerShdw blurRad="38100" dist="38100" dir="2700000" algn="tl">
                    <a:srgbClr val="000000"/>
                  </a:outerShdw>
                </a:effectLst>
              </a:rPr>
              <a:t>FINANCIERA</a:t>
            </a:r>
          </a:p>
          <a:p>
            <a:pPr algn="ctr">
              <a:lnSpc>
                <a:spcPct val="160000"/>
              </a:lnSpc>
              <a:defRPr/>
            </a:pPr>
            <a:r>
              <a:rPr lang="es-ES" dirty="0">
                <a:solidFill>
                  <a:schemeClr val="accent2"/>
                </a:solidFill>
                <a:effectLst>
                  <a:outerShdw blurRad="38100" dist="38100" dir="2700000" algn="tl">
                    <a:srgbClr val="000000"/>
                  </a:outerShdw>
                </a:effectLst>
              </a:rPr>
              <a:t>HISTÓRICA</a:t>
            </a:r>
          </a:p>
        </p:txBody>
      </p:sp>
      <p:sp>
        <p:nvSpPr>
          <p:cNvPr id="18454" name="Text Box 20"/>
          <p:cNvSpPr txBox="1">
            <a:spLocks noChangeArrowheads="1"/>
          </p:cNvSpPr>
          <p:nvPr/>
        </p:nvSpPr>
        <p:spPr bwMode="auto">
          <a:xfrm>
            <a:off x="9448800" y="5734050"/>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ES" altLang="es-AR"/>
          </a:p>
        </p:txBody>
      </p:sp>
      <p:sp>
        <p:nvSpPr>
          <p:cNvPr id="18455" name="Line 21"/>
          <p:cNvSpPr>
            <a:spLocks noChangeShapeType="1"/>
          </p:cNvSpPr>
          <p:nvPr/>
        </p:nvSpPr>
        <p:spPr bwMode="auto">
          <a:xfrm>
            <a:off x="250825" y="2781300"/>
            <a:ext cx="5976938"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8456" name="Line 22"/>
          <p:cNvSpPr>
            <a:spLocks noChangeShapeType="1"/>
          </p:cNvSpPr>
          <p:nvPr/>
        </p:nvSpPr>
        <p:spPr bwMode="auto">
          <a:xfrm>
            <a:off x="6227763" y="2781300"/>
            <a:ext cx="2665412" cy="0"/>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8457" name="Line 23"/>
          <p:cNvSpPr>
            <a:spLocks noChangeShapeType="1"/>
          </p:cNvSpPr>
          <p:nvPr/>
        </p:nvSpPr>
        <p:spPr bwMode="auto">
          <a:xfrm>
            <a:off x="250825" y="2852738"/>
            <a:ext cx="5976938"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8458" name="Line 24"/>
          <p:cNvSpPr>
            <a:spLocks noChangeShapeType="1"/>
          </p:cNvSpPr>
          <p:nvPr/>
        </p:nvSpPr>
        <p:spPr bwMode="auto">
          <a:xfrm>
            <a:off x="6227763" y="2852738"/>
            <a:ext cx="2665412" cy="0"/>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8459" name="Line 25"/>
          <p:cNvSpPr>
            <a:spLocks noChangeShapeType="1"/>
          </p:cNvSpPr>
          <p:nvPr/>
        </p:nvSpPr>
        <p:spPr bwMode="auto">
          <a:xfrm>
            <a:off x="6227763" y="2852738"/>
            <a:ext cx="0" cy="3671887"/>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6" name="15 Rectángulo redondeado"/>
          <p:cNvSpPr/>
          <p:nvPr/>
        </p:nvSpPr>
        <p:spPr>
          <a:xfrm>
            <a:off x="152400" y="1755775"/>
            <a:ext cx="8812213" cy="114458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RT 34</a:t>
            </a:r>
          </a:p>
          <a:p>
            <a:pPr algn="ctr">
              <a:defRPr/>
            </a:pPr>
            <a:endParaRPr lang="en-US" sz="4000" dirty="0"/>
          </a:p>
        </p:txBody>
      </p:sp>
    </p:spTree>
    <p:extLst>
      <p:ext uri="{BB962C8B-B14F-4D97-AF65-F5344CB8AC3E}">
        <p14:creationId xmlns:p14="http://schemas.microsoft.com/office/powerpoint/2010/main" xmlns="" val="648955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65FC72E8-9CB2-4276-8EFC-70E165B75703}" type="slidenum">
              <a:rPr lang="en-US" altLang="es-AR" sz="1400" b="0">
                <a:latin typeface="Arial Unicode MS" pitchFamily="34" charset="-128"/>
              </a:rPr>
              <a:pPr algn="r"/>
              <a:t>13</a:t>
            </a:fld>
            <a:endParaRPr lang="en-US" altLang="es-AR" sz="1400" b="0">
              <a:latin typeface="Arial Unicode MS" pitchFamily="34" charset="-128"/>
            </a:endParaRPr>
          </a:p>
        </p:txBody>
      </p:sp>
      <p:sp>
        <p:nvSpPr>
          <p:cNvPr id="19459"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endParaRPr lang="en-US" altLang="es-AR" sz="1400" b="0">
              <a:latin typeface="Arial Unicode MS" pitchFamily="34" charset="-128"/>
            </a:endParaRPr>
          </a:p>
        </p:txBody>
      </p:sp>
      <p:sp>
        <p:nvSpPr>
          <p:cNvPr id="802818" name="Text Box 2"/>
          <p:cNvSpPr txBox="1">
            <a:spLocks noChangeArrowheads="1"/>
          </p:cNvSpPr>
          <p:nvPr/>
        </p:nvSpPr>
        <p:spPr bwMode="auto">
          <a:xfrm>
            <a:off x="381000" y="1397000"/>
            <a:ext cx="8382000" cy="4329113"/>
          </a:xfrm>
          <a:prstGeom prst="rect">
            <a:avLst/>
          </a:prstGeom>
          <a:noFill/>
          <a:ln w="28575">
            <a:solidFill>
              <a:schemeClr val="bg2">
                <a:lumMod val="50000"/>
              </a:schemeClr>
            </a:solidFill>
            <a:miter lim="800000"/>
            <a:headEnd/>
            <a:tailEnd/>
          </a:ln>
          <a:effectLst/>
          <a:scene3d>
            <a:camera prst="legacyObliqueTopRight"/>
            <a:lightRig rig="legacyFlat3" dir="b"/>
          </a:scene3d>
          <a:sp3d extrusionH="887400" prstMaterial="legacyMatte">
            <a:bevelT w="13500" h="13500" prst="angle"/>
            <a:bevelB w="13500" h="13500" prst="angle"/>
            <a:extrusionClr>
              <a:srgbClr val="00FF99"/>
            </a:extrusionClr>
          </a:sp3d>
        </p:spPr>
        <p:txBody>
          <a:bodyPr>
            <a:spAutoFit/>
            <a:flatTx/>
          </a:bodyPr>
          <a:lstStyle/>
          <a:p>
            <a:pPr algn="ctr">
              <a:spcBef>
                <a:spcPct val="50000"/>
              </a:spcBef>
              <a:defRPr/>
            </a:pPr>
            <a:endParaRPr lang="es-ES" sz="2800">
              <a:solidFill>
                <a:schemeClr val="folHlink"/>
              </a:solidFill>
              <a:effectLst>
                <a:outerShdw blurRad="38100" dist="38100" dir="2700000" algn="tl">
                  <a:srgbClr val="000000"/>
                </a:outerShdw>
              </a:effectLst>
            </a:endParaRPr>
          </a:p>
          <a:p>
            <a:pPr algn="ctr">
              <a:lnSpc>
                <a:spcPct val="180000"/>
              </a:lnSpc>
              <a:spcBef>
                <a:spcPct val="50000"/>
              </a:spcBef>
              <a:defRPr/>
            </a:pPr>
            <a:r>
              <a:rPr lang="es-ES" sz="5400">
                <a:solidFill>
                  <a:schemeClr val="folHlink"/>
                </a:solidFill>
                <a:effectLst>
                  <a:outerShdw blurRad="38100" dist="38100" dir="2700000" algn="tl">
                    <a:srgbClr val="000000"/>
                  </a:outerShdw>
                </a:effectLst>
              </a:rPr>
              <a:t>NORMAS VIGENTES</a:t>
            </a:r>
          </a:p>
          <a:p>
            <a:pPr algn="ctr">
              <a:lnSpc>
                <a:spcPct val="180000"/>
              </a:lnSpc>
              <a:spcBef>
                <a:spcPct val="50000"/>
              </a:spcBef>
              <a:defRPr/>
            </a:pPr>
            <a:endParaRPr lang="es-ES" sz="5400">
              <a:solidFill>
                <a:schemeClr val="folHlink"/>
              </a:solidFill>
              <a:effectLst>
                <a:outerShdw blurRad="38100" dist="38100" dir="2700000" algn="tl">
                  <a:srgbClr val="000000"/>
                </a:outerShdw>
              </a:effectLst>
            </a:endParaRPr>
          </a:p>
        </p:txBody>
      </p:sp>
    </p:spTree>
    <p:extLst>
      <p:ext uri="{BB962C8B-B14F-4D97-AF65-F5344CB8AC3E}">
        <p14:creationId xmlns:p14="http://schemas.microsoft.com/office/powerpoint/2010/main" xmlns="" val="1875831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2DFE83B5-9BCE-4374-A335-74CF83D59B08}" type="slidenum">
              <a:rPr lang="en-US" altLang="es-AR" sz="1400" b="0">
                <a:latin typeface="Arial Unicode MS" pitchFamily="34" charset="-128"/>
              </a:rPr>
              <a:pPr algn="r"/>
              <a:t>14</a:t>
            </a:fld>
            <a:endParaRPr lang="en-US" altLang="es-AR" sz="1400" b="0">
              <a:latin typeface="Arial Unicode MS" pitchFamily="34" charset="-128"/>
            </a:endParaRPr>
          </a:p>
        </p:txBody>
      </p:sp>
      <p:sp>
        <p:nvSpPr>
          <p:cNvPr id="20483"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endParaRPr lang="en-US" altLang="es-AR" sz="1400" b="0">
              <a:latin typeface="Arial Unicode MS" pitchFamily="34" charset="-128"/>
            </a:endParaRPr>
          </a:p>
        </p:txBody>
      </p:sp>
      <p:sp>
        <p:nvSpPr>
          <p:cNvPr id="802818" name="Text Box 2"/>
          <p:cNvSpPr txBox="1">
            <a:spLocks noChangeArrowheads="1"/>
          </p:cNvSpPr>
          <p:nvPr/>
        </p:nvSpPr>
        <p:spPr bwMode="auto">
          <a:xfrm>
            <a:off x="381000" y="404813"/>
            <a:ext cx="8382000" cy="6264275"/>
          </a:xfrm>
          <a:prstGeom prst="rect">
            <a:avLst/>
          </a:prstGeom>
          <a:noFill/>
          <a:ln w="28575">
            <a:solidFill>
              <a:srgbClr val="00FF99"/>
            </a:solidFill>
            <a:miter lim="800000"/>
            <a:headEnd/>
            <a:tailEnd/>
          </a:ln>
          <a:effectLst/>
          <a:scene3d>
            <a:camera prst="legacyObliqueTopRight"/>
            <a:lightRig rig="legacyFlat3" dir="b"/>
          </a:scene3d>
          <a:sp3d extrusionH="887400" prstMaterial="legacyMatte">
            <a:bevelT w="13500" h="13500" prst="angle"/>
            <a:bevelB w="13500" h="13500" prst="angle"/>
            <a:extrusionClr>
              <a:srgbClr val="00FF99"/>
            </a:extrusionClr>
          </a:sp3d>
        </p:spPr>
        <p:txBody>
          <a:bodyPr>
            <a:spAutoFit/>
            <a:flatTx/>
          </a:bodyPr>
          <a:lstStyle/>
          <a:p>
            <a:pPr algn="ctr">
              <a:lnSpc>
                <a:spcPct val="210000"/>
              </a:lnSpc>
              <a:spcBef>
                <a:spcPct val="50000"/>
              </a:spcBef>
              <a:defRPr/>
            </a:pPr>
            <a:r>
              <a:rPr lang="es-ES" sz="3200">
                <a:effectLst>
                  <a:outerShdw blurRad="38100" dist="38100" dir="2700000" algn="tl">
                    <a:srgbClr val="000000"/>
                  </a:outerShdw>
                </a:effectLst>
              </a:rPr>
              <a:t>NORMAS INTERNACIONALES</a:t>
            </a:r>
          </a:p>
          <a:p>
            <a:pPr algn="ctr">
              <a:lnSpc>
                <a:spcPct val="210000"/>
              </a:lnSpc>
              <a:defRPr/>
            </a:pPr>
            <a:r>
              <a:rPr lang="es-ES" sz="3200">
                <a:effectLst>
                  <a:outerShdw blurRad="38100" dist="38100" dir="2700000" algn="tl">
                    <a:srgbClr val="000000"/>
                  </a:outerShdw>
                </a:effectLst>
              </a:rPr>
              <a:t>DE CONTROL DE CALIDAD, AUDITORÍA, REVISIÓN, OTROS ENCARGOS DE ASEGURAMIENTO Y SERVICIOS RELACIONADOS</a:t>
            </a:r>
          </a:p>
          <a:p>
            <a:pPr algn="ctr">
              <a:lnSpc>
                <a:spcPct val="210000"/>
              </a:lnSpc>
              <a:defRPr/>
            </a:pPr>
            <a:endParaRPr lang="es-ES" sz="3200">
              <a:effectLst>
                <a:outerShdw blurRad="38100" dist="38100" dir="2700000" algn="tl">
                  <a:srgbClr val="000000"/>
                </a:outerShdw>
              </a:effectLst>
            </a:endParaRPr>
          </a:p>
        </p:txBody>
      </p:sp>
    </p:spTree>
    <p:extLst>
      <p:ext uri="{BB962C8B-B14F-4D97-AF65-F5344CB8AC3E}">
        <p14:creationId xmlns:p14="http://schemas.microsoft.com/office/powerpoint/2010/main" xmlns="" val="23565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0B106B06-9519-4E9F-88F7-3F9D7ABF1662}" type="slidenum">
              <a:rPr lang="en-US" altLang="es-AR" sz="1400" b="0">
                <a:latin typeface="Arial Unicode MS" pitchFamily="34" charset="-128"/>
              </a:rPr>
              <a:pPr algn="r"/>
              <a:t>15</a:t>
            </a:fld>
            <a:endParaRPr lang="en-US" altLang="es-AR" sz="1400" b="0">
              <a:latin typeface="Arial Unicode MS" pitchFamily="34" charset="-128"/>
            </a:endParaRPr>
          </a:p>
        </p:txBody>
      </p:sp>
      <p:sp>
        <p:nvSpPr>
          <p:cNvPr id="804866" name="Text Box 2"/>
          <p:cNvSpPr txBox="1">
            <a:spLocks noChangeArrowheads="1"/>
          </p:cNvSpPr>
          <p:nvPr/>
        </p:nvSpPr>
        <p:spPr bwMode="auto">
          <a:xfrm>
            <a:off x="250825" y="260350"/>
            <a:ext cx="8389938" cy="6555641"/>
          </a:xfrm>
          <a:prstGeom prst="rect">
            <a:avLst/>
          </a:prstGeom>
          <a:noFill/>
          <a:ln w="57150" cmpd="thickThin">
            <a:solidFill>
              <a:schemeClr val="tx1"/>
            </a:solidFill>
            <a:miter lim="800000"/>
            <a:headEnd/>
            <a:tailEnd/>
          </a:ln>
          <a:effectLst/>
        </p:spPr>
        <p:txBody>
          <a:bodyPr wrap="square">
            <a:spAutoFit/>
          </a:bodyPr>
          <a:lstStyle/>
          <a:p>
            <a:pPr algn="ctr">
              <a:lnSpc>
                <a:spcPct val="110000"/>
              </a:lnSpc>
              <a:spcBef>
                <a:spcPct val="50000"/>
              </a:spcBef>
              <a:defRPr/>
            </a:pPr>
            <a:r>
              <a:rPr lang="es-ES_tradnl" sz="2400" u="sng" dirty="0">
                <a:solidFill>
                  <a:schemeClr val="folHlink"/>
                </a:solidFill>
                <a:effectLst>
                  <a:outerShdw blurRad="38100" dist="38100" dir="2700000" algn="tl">
                    <a:srgbClr val="000000"/>
                  </a:outerShdw>
                </a:effectLst>
              </a:rPr>
              <a:t>MARCO INTERNACIONAL PARA ENCARGOS           DE ASEGURAMIENTO</a:t>
            </a:r>
          </a:p>
          <a:p>
            <a:pPr algn="ctr">
              <a:lnSpc>
                <a:spcPct val="30000"/>
              </a:lnSpc>
              <a:spcBef>
                <a:spcPct val="50000"/>
              </a:spcBef>
              <a:defRPr/>
            </a:pPr>
            <a:endParaRPr lang="es-ES_tradnl" sz="2400" dirty="0">
              <a:solidFill>
                <a:schemeClr val="folHlink"/>
              </a:solidFill>
              <a:effectLst>
                <a:outerShdw blurRad="38100" dist="38100" dir="2700000" algn="tl">
                  <a:srgbClr val="000000"/>
                </a:outerShdw>
              </a:effectLst>
            </a:endParaRPr>
          </a:p>
          <a:p>
            <a:pPr algn="ctr">
              <a:lnSpc>
                <a:spcPct val="110000"/>
              </a:lnSpc>
              <a:spcBef>
                <a:spcPct val="50000"/>
              </a:spcBef>
              <a:defRPr/>
            </a:pPr>
            <a:r>
              <a:rPr lang="es-ES_tradnl" sz="2400" u="sng" dirty="0">
                <a:effectLst>
                  <a:outerShdw blurRad="38100" dist="38100" dir="2700000" algn="tl">
                    <a:srgbClr val="000000"/>
                  </a:outerShdw>
                </a:effectLst>
              </a:rPr>
              <a:t>AUDITORÍAS DE INFORMACIÓN FINANCIERA HISTÓRICA (RT 32</a:t>
            </a:r>
            <a:r>
              <a:rPr lang="es-ES_tradnl" sz="2400" u="sng" dirty="0" smtClean="0">
                <a:effectLst>
                  <a:outerShdw blurRad="38100" dist="38100" dir="2700000" algn="tl">
                    <a:srgbClr val="000000"/>
                  </a:outerShdw>
                </a:effectLst>
              </a:rPr>
              <a:t>)</a:t>
            </a:r>
          </a:p>
          <a:p>
            <a:pPr marL="342900" indent="-342900" algn="ctr">
              <a:lnSpc>
                <a:spcPct val="110000"/>
              </a:lnSpc>
              <a:spcBef>
                <a:spcPct val="50000"/>
              </a:spcBef>
              <a:buFont typeface="Arial" panose="020B0604020202020204" pitchFamily="34" charset="0"/>
              <a:buChar char="•"/>
              <a:defRPr/>
            </a:pPr>
            <a:endParaRPr lang="es-ES_tradnl" sz="2400" u="sng" dirty="0" smtClean="0">
              <a:effectLst>
                <a:outerShdw blurRad="38100" dist="38100" dir="2700000" algn="tl">
                  <a:srgbClr val="000000"/>
                </a:outerShdw>
              </a:effectLst>
            </a:endParaRPr>
          </a:p>
          <a:p>
            <a:pPr marL="285750" indent="-285750">
              <a:buFont typeface="Arial" panose="020B0604020202020204" pitchFamily="34" charset="0"/>
              <a:buChar char="•"/>
            </a:pPr>
            <a:r>
              <a:rPr lang="es-AR" dirty="0"/>
              <a:t>Adopta las NIA en forma obligatoria para aquellos estados financieros que se preparan obligatoriamente con NIIF, siendo optativa para el resto de los Estados pueden aplicarse las NIA.</a:t>
            </a:r>
          </a:p>
          <a:p>
            <a:r>
              <a:rPr lang="es-AR" dirty="0"/>
              <a:t/>
            </a:r>
            <a:br>
              <a:rPr lang="es-AR" dirty="0"/>
            </a:br>
            <a:endParaRPr lang="es-AR" dirty="0"/>
          </a:p>
          <a:p>
            <a:pPr marL="285750" indent="-285750">
              <a:buFont typeface="Arial" panose="020B0604020202020204" pitchFamily="34" charset="0"/>
              <a:buChar char="•"/>
            </a:pPr>
            <a:r>
              <a:rPr lang="es-AR" dirty="0"/>
              <a:t>Cabe tener en cuenta que el auditor que obligatoria o voluntariamente aplique esta  RT, debe también cumplir con la aplicación de la RT 34 en relación con los requisitos de control de calidad e independencia.</a:t>
            </a:r>
          </a:p>
          <a:p>
            <a:r>
              <a:rPr lang="es-AR" dirty="0"/>
              <a:t/>
            </a:r>
            <a:br>
              <a:rPr lang="es-AR" dirty="0"/>
            </a:br>
            <a:endParaRPr lang="es-AR" dirty="0"/>
          </a:p>
          <a:p>
            <a:pPr marL="285750" indent="-285750">
              <a:buFont typeface="Arial" panose="020B0604020202020204" pitchFamily="34" charset="0"/>
              <a:buChar char="•"/>
            </a:pPr>
            <a:r>
              <a:rPr lang="es-AR" dirty="0"/>
              <a:t>Es obligatoria para los estados financieros iniciados el 01/07/2013, permitiendo su aplicación en forma anticipada.</a:t>
            </a:r>
          </a:p>
          <a:p>
            <a:pPr>
              <a:lnSpc>
                <a:spcPct val="110000"/>
              </a:lnSpc>
              <a:spcBef>
                <a:spcPct val="50000"/>
              </a:spcBef>
              <a:defRPr/>
            </a:pPr>
            <a:r>
              <a:rPr lang="es-ES_tradnl" dirty="0"/>
              <a:t>	</a:t>
            </a:r>
          </a:p>
        </p:txBody>
      </p:sp>
    </p:spTree>
    <p:extLst>
      <p:ext uri="{BB962C8B-B14F-4D97-AF65-F5344CB8AC3E}">
        <p14:creationId xmlns:p14="http://schemas.microsoft.com/office/powerpoint/2010/main" xmlns="" val="1236010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04866"/>
                                        </p:tgtEl>
                                        <p:attrNameLst>
                                          <p:attrName>style.visibility</p:attrName>
                                        </p:attrNameLst>
                                      </p:cBhvr>
                                      <p:to>
                                        <p:strVal val="visible"/>
                                      </p:to>
                                    </p:set>
                                    <p:anim calcmode="lin" valueType="num">
                                      <p:cBhvr additive="base">
                                        <p:cTn id="7" dur="500" fill="hold"/>
                                        <p:tgtEl>
                                          <p:spTgt spid="804866"/>
                                        </p:tgtEl>
                                        <p:attrNameLst>
                                          <p:attrName>ppt_x</p:attrName>
                                        </p:attrNameLst>
                                      </p:cBhvr>
                                      <p:tavLst>
                                        <p:tav tm="0">
                                          <p:val>
                                            <p:strVal val="0-#ppt_w/2"/>
                                          </p:val>
                                        </p:tav>
                                        <p:tav tm="100000">
                                          <p:val>
                                            <p:strVal val="#ppt_x"/>
                                          </p:val>
                                        </p:tav>
                                      </p:tavLst>
                                    </p:anim>
                                    <p:anim calcmode="lin" valueType="num">
                                      <p:cBhvr additive="base">
                                        <p:cTn id="8" dur="500" fill="hold"/>
                                        <p:tgtEl>
                                          <p:spTgt spid="804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486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59C8FB6D-3980-485C-AF0B-DB650A5506B9}" type="slidenum">
              <a:rPr lang="en-US" altLang="es-AR" sz="1400" b="0">
                <a:latin typeface="Arial Unicode MS" pitchFamily="34" charset="-128"/>
              </a:rPr>
              <a:pPr algn="r"/>
              <a:t>16</a:t>
            </a:fld>
            <a:endParaRPr lang="en-US" altLang="es-AR" sz="1400" b="0">
              <a:latin typeface="Arial Unicode MS" pitchFamily="34" charset="-128"/>
            </a:endParaRPr>
          </a:p>
        </p:txBody>
      </p:sp>
      <p:sp>
        <p:nvSpPr>
          <p:cNvPr id="28675"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endParaRPr lang="en-US" altLang="es-AR" sz="1400" b="0">
              <a:latin typeface="Arial Unicode MS" pitchFamily="34" charset="-128"/>
            </a:endParaRPr>
          </a:p>
        </p:txBody>
      </p:sp>
      <p:sp>
        <p:nvSpPr>
          <p:cNvPr id="817154" name="Text Box 2"/>
          <p:cNvSpPr txBox="1">
            <a:spLocks noChangeArrowheads="1"/>
          </p:cNvSpPr>
          <p:nvPr/>
        </p:nvSpPr>
        <p:spPr bwMode="auto">
          <a:xfrm>
            <a:off x="250825" y="319088"/>
            <a:ext cx="8642350" cy="5426101"/>
          </a:xfrm>
          <a:prstGeom prst="rect">
            <a:avLst/>
          </a:prstGeom>
          <a:noFill/>
          <a:ln w="57150" cmpd="thickThin">
            <a:solidFill>
              <a:schemeClr val="tx1"/>
            </a:solidFill>
            <a:miter lim="800000"/>
            <a:headEnd/>
            <a:tailEnd/>
          </a:ln>
          <a:effectLst/>
        </p:spPr>
        <p:txBody>
          <a:bodyPr>
            <a:spAutoFit/>
          </a:bodyPr>
          <a:lstStyle/>
          <a:p>
            <a:pPr algn="ctr">
              <a:lnSpc>
                <a:spcPct val="120000"/>
              </a:lnSpc>
              <a:spcBef>
                <a:spcPct val="50000"/>
              </a:spcBef>
              <a:defRPr/>
            </a:pPr>
            <a:r>
              <a:rPr lang="es-ES_tradnl" sz="2800" u="sng" dirty="0">
                <a:solidFill>
                  <a:schemeClr val="folHlink"/>
                </a:solidFill>
                <a:effectLst>
                  <a:outerShdw blurRad="38100" dist="38100" dir="2700000" algn="tl">
                    <a:srgbClr val="000000"/>
                  </a:outerShdw>
                </a:effectLst>
              </a:rPr>
              <a:t>NORMAS INTERNACIONALES PARA ENCARGOS DE REVISIÓN</a:t>
            </a:r>
            <a:r>
              <a:rPr lang="es-ES_tradnl" sz="2800" dirty="0">
                <a:solidFill>
                  <a:schemeClr val="folHlink"/>
                </a:solidFill>
                <a:effectLst>
                  <a:outerShdw blurRad="38100" dist="38100" dir="2700000" algn="tl">
                    <a:srgbClr val="000000"/>
                  </a:outerShdw>
                </a:effectLst>
              </a:rPr>
              <a:t> (RT 33)</a:t>
            </a:r>
          </a:p>
          <a:p>
            <a:pPr algn="just">
              <a:lnSpc>
                <a:spcPct val="80000"/>
              </a:lnSpc>
              <a:spcBef>
                <a:spcPct val="50000"/>
              </a:spcBef>
              <a:defRPr/>
            </a:pPr>
            <a:endParaRPr lang="es-ES_tradnl" sz="2800" dirty="0">
              <a:solidFill>
                <a:schemeClr val="folHlink"/>
              </a:solidFill>
              <a:effectLst>
                <a:outerShdw blurRad="38100" dist="38100" dir="2700000" algn="tl">
                  <a:srgbClr val="000000"/>
                </a:outerShdw>
              </a:effectLst>
            </a:endParaRPr>
          </a:p>
          <a:p>
            <a:pPr marL="285750" indent="-285750" algn="just">
              <a:buFont typeface="Arial" panose="020B0604020202020204" pitchFamily="34" charset="0"/>
              <a:buChar char="•"/>
            </a:pPr>
            <a:r>
              <a:rPr lang="es-AR" dirty="0"/>
              <a:t>Adopta las Normas Internacionales de Encargos de revisión para períodos intermedios, pero no se adoptan para ejercicios completos.</a:t>
            </a:r>
          </a:p>
          <a:p>
            <a:pPr algn="just"/>
            <a:r>
              <a:rPr lang="es-AR" dirty="0"/>
              <a:t/>
            </a:r>
            <a:br>
              <a:rPr lang="es-AR" dirty="0"/>
            </a:br>
            <a:endParaRPr lang="es-AR" dirty="0"/>
          </a:p>
          <a:p>
            <a:pPr marL="285750" indent="-285750" algn="just">
              <a:buFont typeface="Arial" panose="020B0604020202020204" pitchFamily="34" charset="0"/>
              <a:buChar char="•"/>
            </a:pPr>
            <a:r>
              <a:rPr lang="es-AR" dirty="0"/>
              <a:t>El auditor que obligatoria o voluntariamente aplique esta  RT, debe también cumplir con la aplicación de la RT 34 en relación con los requisitos de control de calidad e independencia.</a:t>
            </a:r>
          </a:p>
          <a:p>
            <a:pPr algn="just"/>
            <a:r>
              <a:rPr lang="es-AR" dirty="0"/>
              <a:t/>
            </a:r>
            <a:br>
              <a:rPr lang="es-AR" dirty="0"/>
            </a:br>
            <a:endParaRPr lang="es-AR" dirty="0"/>
          </a:p>
          <a:p>
            <a:pPr marL="285750" indent="-285750" algn="just">
              <a:buFont typeface="Arial" panose="020B0604020202020204" pitchFamily="34" charset="0"/>
              <a:buChar char="•"/>
            </a:pPr>
            <a:r>
              <a:rPr lang="es-AR" dirty="0"/>
              <a:t>Obligatoria ejercicios iniciados desde el 1.7.2013 cuyos estados financieros de ejercicio completo se auditen con las NIA (RT 32). Se permite su utilización anticipada.</a:t>
            </a:r>
          </a:p>
          <a:p>
            <a:pPr>
              <a:spcBef>
                <a:spcPct val="50000"/>
              </a:spcBef>
              <a:defRPr/>
            </a:pPr>
            <a:r>
              <a:rPr lang="es-ES_tradnl" dirty="0" smtClean="0">
                <a:effectLst>
                  <a:outerShdw blurRad="38100" dist="38100" dir="2700000" algn="tl">
                    <a:srgbClr val="000000"/>
                  </a:outerShdw>
                </a:effectLst>
              </a:rPr>
              <a:t>		</a:t>
            </a:r>
            <a:endParaRPr lang="es-ES" dirty="0">
              <a:effectLst>
                <a:outerShdw blurRad="38100" dist="38100" dir="2700000" algn="tl">
                  <a:srgbClr val="000000"/>
                </a:outerShdw>
              </a:effectLst>
            </a:endParaRPr>
          </a:p>
        </p:txBody>
      </p:sp>
    </p:spTree>
    <p:extLst>
      <p:ext uri="{BB962C8B-B14F-4D97-AF65-F5344CB8AC3E}">
        <p14:creationId xmlns:p14="http://schemas.microsoft.com/office/powerpoint/2010/main" xmlns="" val="1323788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17154"/>
                                        </p:tgtEl>
                                        <p:attrNameLst>
                                          <p:attrName>style.visibility</p:attrName>
                                        </p:attrNameLst>
                                      </p:cBhvr>
                                      <p:to>
                                        <p:strVal val="visible"/>
                                      </p:to>
                                    </p:set>
                                    <p:animEffect transition="in" filter="checkerboard(across)">
                                      <p:cBhvr>
                                        <p:cTn id="7" dur="500"/>
                                        <p:tgtEl>
                                          <p:spTgt spid="817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9DE2524F-1BED-429F-8160-3CB3D1B45D77}" type="slidenum">
              <a:rPr lang="en-US" altLang="es-AR" sz="1400" b="0">
                <a:latin typeface="Arial Unicode MS" pitchFamily="34" charset="-128"/>
              </a:rPr>
              <a:pPr algn="r"/>
              <a:t>17</a:t>
            </a:fld>
            <a:endParaRPr lang="en-US" altLang="es-AR" sz="1400" b="0">
              <a:latin typeface="Arial Unicode MS" pitchFamily="34" charset="-128"/>
            </a:endParaRPr>
          </a:p>
        </p:txBody>
      </p:sp>
      <p:sp>
        <p:nvSpPr>
          <p:cNvPr id="29699"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endParaRPr lang="en-US" altLang="es-AR" sz="1400" b="0">
              <a:latin typeface="Arial Unicode MS" pitchFamily="34" charset="-128"/>
            </a:endParaRPr>
          </a:p>
        </p:txBody>
      </p:sp>
      <p:sp>
        <p:nvSpPr>
          <p:cNvPr id="819202" name="Text Box 2"/>
          <p:cNvSpPr txBox="1">
            <a:spLocks noChangeArrowheads="1"/>
          </p:cNvSpPr>
          <p:nvPr/>
        </p:nvSpPr>
        <p:spPr bwMode="auto">
          <a:xfrm>
            <a:off x="539750" y="404813"/>
            <a:ext cx="8208963" cy="5059847"/>
          </a:xfrm>
          <a:prstGeom prst="rect">
            <a:avLst/>
          </a:prstGeom>
          <a:noFill/>
          <a:ln w="76200" cmpd="tri">
            <a:solidFill>
              <a:schemeClr val="tx1"/>
            </a:solidFill>
            <a:miter lim="800000"/>
            <a:headEnd/>
            <a:tailEnd/>
          </a:ln>
          <a:effectLst/>
        </p:spPr>
        <p:txBody>
          <a:bodyPr>
            <a:spAutoFit/>
          </a:bodyPr>
          <a:lstStyle/>
          <a:p>
            <a:pPr algn="ctr">
              <a:lnSpc>
                <a:spcPct val="130000"/>
              </a:lnSpc>
              <a:spcBef>
                <a:spcPct val="50000"/>
              </a:spcBef>
              <a:defRPr/>
            </a:pPr>
            <a:r>
              <a:rPr lang="es-ES_tradnl" sz="2400" u="sng" dirty="0">
                <a:solidFill>
                  <a:schemeClr val="folHlink"/>
                </a:solidFill>
                <a:effectLst>
                  <a:outerShdw blurRad="38100" dist="38100" dir="2700000" algn="tl">
                    <a:srgbClr val="000000"/>
                  </a:outerShdw>
                </a:effectLst>
              </a:rPr>
              <a:t>ENCARGOS DE ASEGURAMIENTO DISTINTOS DE AUDITORÍAS O REVISIONES DE INFORMACIÓN FINANCIERA </a:t>
            </a:r>
            <a:r>
              <a:rPr lang="es-ES_tradnl" sz="2400" u="sng" dirty="0" smtClean="0">
                <a:solidFill>
                  <a:schemeClr val="folHlink"/>
                </a:solidFill>
                <a:effectLst>
                  <a:outerShdw blurRad="38100" dist="38100" dir="2700000" algn="tl">
                    <a:srgbClr val="000000"/>
                  </a:outerShdw>
                </a:effectLst>
              </a:rPr>
              <a:t>HISTÓRICA (RT 35)</a:t>
            </a:r>
            <a:endParaRPr lang="es-ES_tradnl" sz="2400" u="sng" dirty="0">
              <a:solidFill>
                <a:schemeClr val="folHlink"/>
              </a:solidFill>
              <a:effectLst>
                <a:outerShdw blurRad="38100" dist="38100" dir="2700000" algn="tl">
                  <a:srgbClr val="000000"/>
                </a:outerShdw>
              </a:effectLst>
            </a:endParaRPr>
          </a:p>
          <a:p>
            <a:pPr algn="just">
              <a:lnSpc>
                <a:spcPct val="80000"/>
              </a:lnSpc>
              <a:spcBef>
                <a:spcPct val="50000"/>
              </a:spcBef>
              <a:defRPr/>
            </a:pPr>
            <a:endParaRPr lang="es-ES_tradnl" sz="2400" u="sng" dirty="0">
              <a:solidFill>
                <a:schemeClr val="folHlink"/>
              </a:solidFill>
              <a:effectLst>
                <a:outerShdw blurRad="38100" dist="38100" dir="2700000" algn="tl">
                  <a:srgbClr val="000000"/>
                </a:outerShdw>
              </a:effectLst>
            </a:endParaRPr>
          </a:p>
          <a:p>
            <a:pPr marL="285750" indent="-285750" algn="just">
              <a:buFont typeface="Arial" panose="020B0604020202020204" pitchFamily="34" charset="0"/>
              <a:buChar char="•"/>
            </a:pPr>
            <a:r>
              <a:rPr lang="es-AR" dirty="0"/>
              <a:t>Adopta las Normas Internacionales de Encargos de Aseguramiento (NIEA), las Normas Internacionales de Servicios Relacionados (NISR) y las Notas Internacionales de sus prácticas</a:t>
            </a:r>
            <a:r>
              <a:rPr lang="es-AR" dirty="0" smtClean="0"/>
              <a:t>.</a:t>
            </a:r>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dirty="0"/>
              <a:t>Los servicios incluidos en esta Resolución pueden prestarse en forma inmediata a su aprobación pero el auditor que aplique esta RT debe cumplir con la RT 34. Y deberá contar con la misma independencia requerida para una auditoría.</a:t>
            </a:r>
          </a:p>
          <a:p>
            <a:pPr>
              <a:lnSpc>
                <a:spcPct val="150000"/>
              </a:lnSpc>
              <a:spcBef>
                <a:spcPct val="50000"/>
              </a:spcBef>
              <a:defRPr/>
            </a:pPr>
            <a:endParaRPr lang="es-ES" dirty="0">
              <a:effectLst>
                <a:outerShdw blurRad="38100" dist="38100" dir="2700000" algn="tl">
                  <a:srgbClr val="000000"/>
                </a:outerShdw>
              </a:effectLst>
            </a:endParaRPr>
          </a:p>
        </p:txBody>
      </p:sp>
    </p:spTree>
    <p:extLst>
      <p:ext uri="{BB962C8B-B14F-4D97-AF65-F5344CB8AC3E}">
        <p14:creationId xmlns:p14="http://schemas.microsoft.com/office/powerpoint/2010/main" xmlns="" val="4126384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39750" y="404813"/>
            <a:ext cx="8208963" cy="5133713"/>
          </a:xfrm>
          <a:prstGeom prst="rect">
            <a:avLst/>
          </a:prstGeom>
          <a:noFill/>
          <a:ln w="76200" cmpd="tri">
            <a:solidFill>
              <a:schemeClr val="tx1"/>
            </a:solidFill>
            <a:miter lim="800000"/>
            <a:headEnd/>
            <a:tailEnd/>
          </a:ln>
          <a:effectLst/>
        </p:spPr>
        <p:txBody>
          <a:bodyPr>
            <a:spAutoFit/>
          </a:bodyPr>
          <a:lstStyle/>
          <a:p>
            <a:pPr algn="ctr">
              <a:lnSpc>
                <a:spcPct val="130000"/>
              </a:lnSpc>
              <a:spcBef>
                <a:spcPct val="50000"/>
              </a:spcBef>
              <a:defRPr/>
            </a:pPr>
            <a:r>
              <a:rPr lang="es-AR" sz="2400" u="sng" dirty="0">
                <a:solidFill>
                  <a:schemeClr val="folHlink"/>
                </a:solidFill>
                <a:effectLst>
                  <a:outerShdw blurRad="38100" dist="38100" dir="2700000" algn="tl">
                    <a:srgbClr val="000000"/>
                  </a:outerShdw>
                </a:effectLst>
              </a:rPr>
              <a:t>Normas Internacionales de Control de Calidad y Normas sobre Independencia</a:t>
            </a:r>
            <a:r>
              <a:rPr lang="es-ES_tradnl" sz="2400" u="sng" dirty="0">
                <a:solidFill>
                  <a:schemeClr val="folHlink"/>
                </a:solidFill>
                <a:effectLst>
                  <a:outerShdw blurRad="38100" dist="38100" dir="2700000" algn="tl">
                    <a:srgbClr val="000000"/>
                  </a:outerShdw>
                </a:effectLst>
              </a:rPr>
              <a:t>(RT </a:t>
            </a:r>
            <a:r>
              <a:rPr lang="es-ES_tradnl" sz="2400" u="sng" dirty="0" smtClean="0">
                <a:solidFill>
                  <a:schemeClr val="folHlink"/>
                </a:solidFill>
                <a:effectLst>
                  <a:outerShdw blurRad="38100" dist="38100" dir="2700000" algn="tl">
                    <a:srgbClr val="000000"/>
                  </a:outerShdw>
                </a:effectLst>
              </a:rPr>
              <a:t>34)</a:t>
            </a:r>
            <a:endParaRPr lang="es-ES_tradnl" sz="2400" u="sng" dirty="0">
              <a:solidFill>
                <a:schemeClr val="folHlink"/>
              </a:solidFill>
              <a:effectLst>
                <a:outerShdw blurRad="38100" dist="38100" dir="2700000" algn="tl">
                  <a:srgbClr val="000000"/>
                </a:outerShdw>
              </a:effectLst>
            </a:endParaRPr>
          </a:p>
          <a:p>
            <a:pPr algn="ctr">
              <a:lnSpc>
                <a:spcPct val="80000"/>
              </a:lnSpc>
              <a:spcBef>
                <a:spcPct val="50000"/>
              </a:spcBef>
              <a:defRPr/>
            </a:pPr>
            <a:endParaRPr lang="es-ES_tradnl" sz="2400" u="sng" dirty="0">
              <a:solidFill>
                <a:schemeClr val="folHlink"/>
              </a:solidFill>
              <a:effectLst>
                <a:outerShdw blurRad="38100" dist="38100" dir="2700000" algn="tl">
                  <a:srgbClr val="000000"/>
                </a:outerShdw>
              </a:effectLst>
            </a:endParaRPr>
          </a:p>
          <a:p>
            <a:pPr marL="285750" indent="-285750" algn="just">
              <a:buFont typeface="Arial" panose="020B0604020202020204" pitchFamily="34" charset="0"/>
              <a:buChar char="•"/>
            </a:pPr>
            <a:r>
              <a:rPr lang="es-AR" dirty="0"/>
              <a:t>Adopta la Norma internacional de Control de Calidad N° 1 (Describe las responsabilidades de una firma sobre su sistema de control de calidad para auditorías y revisiones de estados financieros y otros trabajos de aseguramiento y otros servicios relacionados).</a:t>
            </a:r>
          </a:p>
          <a:p>
            <a:pPr marL="285750" indent="-285750" algn="just">
              <a:buFont typeface="Arial" panose="020B0604020202020204" pitchFamily="34" charset="0"/>
              <a:buChar char="•"/>
            </a:pPr>
            <a:r>
              <a:rPr lang="es-AR" dirty="0"/>
              <a:t>Adopta las Normas de Independencia incluidas en el Anexo de esta RT, sobre la base del Código de Ética Internacional</a:t>
            </a:r>
          </a:p>
          <a:p>
            <a:pPr marL="285750" indent="-285750" algn="just">
              <a:buFont typeface="Arial" panose="020B0604020202020204" pitchFamily="34" charset="0"/>
              <a:buChar char="•"/>
            </a:pPr>
            <a:r>
              <a:rPr lang="es-AR" dirty="0"/>
              <a:t/>
            </a:r>
            <a:br>
              <a:rPr lang="es-AR" dirty="0"/>
            </a:br>
            <a:endParaRPr lang="es-AR" dirty="0"/>
          </a:p>
          <a:p>
            <a:pPr marL="285750" indent="-285750" algn="just">
              <a:buFont typeface="Arial" panose="020B0604020202020204" pitchFamily="34" charset="0"/>
              <a:buChar char="•"/>
            </a:pPr>
            <a:r>
              <a:rPr lang="es-AR" dirty="0"/>
              <a:t>Es de aplicación obligatoria para todo contador que manifieste haber realizado servicios profesionales de acuerdo con las RT 32, 33 y 35. Para el resto de los contadores es voluntaria.</a:t>
            </a:r>
          </a:p>
          <a:p>
            <a:pPr marL="285750" indent="-285750" algn="just">
              <a:lnSpc>
                <a:spcPct val="150000"/>
              </a:lnSpc>
              <a:spcBef>
                <a:spcPct val="50000"/>
              </a:spcBef>
              <a:buFont typeface="Arial" panose="020B0604020202020204" pitchFamily="34" charset="0"/>
              <a:buChar char="•"/>
              <a:defRPr/>
            </a:pPr>
            <a:endParaRPr lang="es-ES" dirty="0">
              <a:effectLst>
                <a:outerShdw blurRad="38100" dist="38100" dir="2700000" algn="tl">
                  <a:srgbClr val="000000"/>
                </a:outerShdw>
              </a:effectLst>
            </a:endParaRPr>
          </a:p>
        </p:txBody>
      </p:sp>
    </p:spTree>
    <p:extLst>
      <p:ext uri="{BB962C8B-B14F-4D97-AF65-F5344CB8AC3E}">
        <p14:creationId xmlns:p14="http://schemas.microsoft.com/office/powerpoint/2010/main" xmlns="" val="1492983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47056" y="1628800"/>
            <a:ext cx="8496944" cy="1642194"/>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4500" b="1" dirty="0" err="1" smtClean="0">
                <a:effectLst>
                  <a:outerShdw blurRad="38100" dist="38100" dir="2700000" algn="tl">
                    <a:srgbClr val="000000">
                      <a:alpha val="43137"/>
                    </a:srgbClr>
                  </a:outerShdw>
                </a:effectLst>
              </a:rPr>
              <a:t>Resolución</a:t>
            </a:r>
            <a:r>
              <a:rPr lang="en-US" sz="4500" b="1" dirty="0" smtClean="0">
                <a:effectLst>
                  <a:outerShdw blurRad="38100" dist="38100" dir="2700000" algn="tl">
                    <a:srgbClr val="000000">
                      <a:alpha val="43137"/>
                    </a:srgbClr>
                  </a:outerShdw>
                </a:effectLst>
              </a:rPr>
              <a:t> </a:t>
            </a:r>
            <a:r>
              <a:rPr lang="en-US" sz="4500" b="1" dirty="0" err="1" smtClean="0">
                <a:effectLst>
                  <a:outerShdw blurRad="38100" dist="38100" dir="2700000" algn="tl">
                    <a:srgbClr val="000000">
                      <a:alpha val="43137"/>
                    </a:srgbClr>
                  </a:outerShdw>
                </a:effectLst>
              </a:rPr>
              <a:t>técnica</a:t>
            </a:r>
            <a:r>
              <a:rPr lang="en-US" sz="4500" b="1" dirty="0" smtClean="0">
                <a:effectLst>
                  <a:outerShdw blurRad="38100" dist="38100" dir="2700000" algn="tl">
                    <a:srgbClr val="000000">
                      <a:alpha val="43137"/>
                    </a:srgbClr>
                  </a:outerShdw>
                </a:effectLst>
              </a:rPr>
              <a:t> 36</a:t>
            </a:r>
          </a:p>
          <a:p>
            <a:r>
              <a:rPr lang="en-US" sz="4500" b="1" dirty="0" err="1" smtClean="0">
                <a:effectLst>
                  <a:outerShdw blurRad="38100" dist="38100" dir="2700000" algn="tl">
                    <a:srgbClr val="000000">
                      <a:alpha val="43137"/>
                    </a:srgbClr>
                  </a:outerShdw>
                </a:effectLst>
              </a:rPr>
              <a:t>Informe</a:t>
            </a:r>
            <a:r>
              <a:rPr lang="en-US" sz="4500" b="1" dirty="0" smtClean="0">
                <a:effectLst>
                  <a:outerShdw blurRad="38100" dist="38100" dir="2700000" algn="tl">
                    <a:srgbClr val="000000">
                      <a:alpha val="43137"/>
                    </a:srgbClr>
                  </a:outerShdw>
                </a:effectLst>
              </a:rPr>
              <a:t> 6</a:t>
            </a:r>
            <a:endParaRPr lang="es-AR" sz="4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14223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Temas</a:t>
            </a:r>
            <a:r>
              <a:rPr lang="en-US" dirty="0" smtClean="0"/>
              <a:t> a </a:t>
            </a:r>
            <a:r>
              <a:rPr lang="es-AR" dirty="0" smtClean="0"/>
              <a:t>desarrollar</a:t>
            </a:r>
            <a:endParaRPr lang="es-AR" dirty="0"/>
          </a:p>
        </p:txBody>
      </p:sp>
      <p:sp>
        <p:nvSpPr>
          <p:cNvPr id="3" name="2 Marcador de contenido"/>
          <p:cNvSpPr>
            <a:spLocks noGrp="1"/>
          </p:cNvSpPr>
          <p:nvPr>
            <p:ph sz="quarter" idx="1"/>
          </p:nvPr>
        </p:nvSpPr>
        <p:spPr/>
        <p:txBody>
          <a:bodyPr/>
          <a:lstStyle/>
          <a:p>
            <a:r>
              <a:rPr lang="es-AR" dirty="0" smtClean="0"/>
              <a:t>Resolución</a:t>
            </a:r>
            <a:r>
              <a:rPr lang="en-US" dirty="0" smtClean="0"/>
              <a:t> </a:t>
            </a:r>
            <a:r>
              <a:rPr lang="en-US" dirty="0" err="1" smtClean="0"/>
              <a:t>Técnica</a:t>
            </a:r>
            <a:r>
              <a:rPr lang="en-US" dirty="0" smtClean="0"/>
              <a:t> 32, 33, 34 y 35.</a:t>
            </a:r>
          </a:p>
          <a:p>
            <a:r>
              <a:rPr lang="en-US" dirty="0" err="1" smtClean="0"/>
              <a:t>Resolución</a:t>
            </a:r>
            <a:r>
              <a:rPr lang="en-US" dirty="0" smtClean="0"/>
              <a:t> </a:t>
            </a:r>
            <a:r>
              <a:rPr lang="en-US" dirty="0" err="1" smtClean="0"/>
              <a:t>Técnica</a:t>
            </a:r>
            <a:r>
              <a:rPr lang="en-US" dirty="0" smtClean="0"/>
              <a:t> 36.</a:t>
            </a:r>
          </a:p>
          <a:p>
            <a:r>
              <a:rPr lang="en-US" dirty="0" err="1" smtClean="0"/>
              <a:t>Interpretación</a:t>
            </a:r>
            <a:r>
              <a:rPr lang="en-US" dirty="0" smtClean="0"/>
              <a:t> 6.</a:t>
            </a:r>
          </a:p>
          <a:p>
            <a:r>
              <a:rPr lang="en-US" dirty="0" err="1" smtClean="0"/>
              <a:t>Resolución</a:t>
            </a:r>
            <a:r>
              <a:rPr lang="en-US" dirty="0" smtClean="0"/>
              <a:t> </a:t>
            </a:r>
            <a:r>
              <a:rPr lang="en-US" dirty="0" err="1" smtClean="0"/>
              <a:t>Técnica</a:t>
            </a:r>
            <a:r>
              <a:rPr lang="en-US" dirty="0" smtClean="0"/>
              <a:t> 37.</a:t>
            </a:r>
          </a:p>
          <a:p>
            <a:r>
              <a:rPr lang="es-AR" dirty="0" smtClean="0"/>
              <a:t>Resolución</a:t>
            </a:r>
            <a:r>
              <a:rPr lang="en-US" dirty="0" smtClean="0"/>
              <a:t> </a:t>
            </a:r>
            <a:r>
              <a:rPr lang="en-US" dirty="0" err="1"/>
              <a:t>Técnica</a:t>
            </a:r>
            <a:r>
              <a:rPr lang="en-US" dirty="0"/>
              <a:t> </a:t>
            </a:r>
            <a:r>
              <a:rPr lang="en-US" dirty="0" smtClean="0"/>
              <a:t>39.</a:t>
            </a:r>
          </a:p>
          <a:p>
            <a:endParaRPr lang="en-US" dirty="0"/>
          </a:p>
          <a:p>
            <a:r>
              <a:rPr lang="en-US" dirty="0" err="1" smtClean="0"/>
              <a:t>Normativa</a:t>
            </a:r>
            <a:r>
              <a:rPr lang="en-US" dirty="0" smtClean="0"/>
              <a:t> Legal. UIF – RJG 420/12.</a:t>
            </a:r>
          </a:p>
          <a:p>
            <a:endParaRPr lang="en-US" dirty="0"/>
          </a:p>
          <a:p>
            <a:r>
              <a:rPr lang="en-US" dirty="0" err="1" smtClean="0"/>
              <a:t>Errores</a:t>
            </a:r>
            <a:r>
              <a:rPr lang="en-US" dirty="0" smtClean="0"/>
              <a:t> </a:t>
            </a:r>
            <a:r>
              <a:rPr lang="en-US" dirty="0" err="1" smtClean="0"/>
              <a:t>frecuentes</a:t>
            </a:r>
            <a:r>
              <a:rPr lang="en-US" dirty="0" smtClean="0"/>
              <a:t>.</a:t>
            </a:r>
            <a:endParaRPr lang="en-US" dirty="0"/>
          </a:p>
          <a:p>
            <a:endParaRPr lang="en-US" dirty="0" smtClean="0"/>
          </a:p>
          <a:p>
            <a:endParaRPr lang="en-US" dirty="0" smtClean="0"/>
          </a:p>
          <a:p>
            <a:endParaRPr lang="es-AR" dirty="0"/>
          </a:p>
        </p:txBody>
      </p:sp>
    </p:spTree>
    <p:extLst>
      <p:ext uri="{BB962C8B-B14F-4D97-AF65-F5344CB8AC3E}">
        <p14:creationId xmlns:p14="http://schemas.microsoft.com/office/powerpoint/2010/main" xmlns="" val="1882622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276872"/>
            <a:ext cx="8640960" cy="2862322"/>
          </a:xfrm>
          <a:prstGeom prst="rect">
            <a:avLst/>
          </a:prstGeom>
        </p:spPr>
        <p:txBody>
          <a:bodyPr wrap="square">
            <a:spAutoFit/>
          </a:bodyPr>
          <a:lstStyle/>
          <a:p>
            <a:pPr algn="just"/>
            <a:r>
              <a:rPr lang="es-ES" sz="2000" b="1" dirty="0" smtClean="0"/>
              <a:t>Resolución Técnica Nº 36 el Balance Social se define como: “..…. es un instrumento para medir, evaluar e informar en forma clara, precisa, metódica, sistemática y principalmente cuantificada, el resultado de la política económica, social y ambiental de la organización. Recoge los resultados cuantitativos y cualitativos del ejercicio de la responsabilidad socio – ambiental, informando en forma objetiva las condiciones de equidad y sustentabilidad social, ambiental, económica y financiera que asumen las empresas en su comportamiento”.</a:t>
            </a:r>
            <a:endParaRPr lang="es-ES" sz="2000" b="1" dirty="0"/>
          </a:p>
        </p:txBody>
      </p:sp>
      <p:sp>
        <p:nvSpPr>
          <p:cNvPr id="3" name="2 CuadroTexto"/>
          <p:cNvSpPr txBox="1"/>
          <p:nvPr/>
        </p:nvSpPr>
        <p:spPr>
          <a:xfrm>
            <a:off x="827584" y="1340768"/>
            <a:ext cx="7200800" cy="461665"/>
          </a:xfrm>
          <a:prstGeom prst="rect">
            <a:avLst/>
          </a:prstGeom>
          <a:noFill/>
        </p:spPr>
        <p:txBody>
          <a:bodyPr wrap="square" rtlCol="0">
            <a:spAutoFit/>
          </a:bodyPr>
          <a:lstStyle/>
          <a:p>
            <a:pPr algn="ctr"/>
            <a:r>
              <a:rPr lang="es-ES" sz="24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¿QUÉ </a:t>
            </a:r>
            <a:r>
              <a:rPr lang="es-ES" sz="2400" b="1" dirty="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ES BALANCE SOCIAL??</a:t>
            </a:r>
          </a:p>
        </p:txBody>
      </p:sp>
    </p:spTree>
    <p:extLst>
      <p:ext uri="{BB962C8B-B14F-4D97-AF65-F5344CB8AC3E}">
        <p14:creationId xmlns:p14="http://schemas.microsoft.com/office/powerpoint/2010/main" xmlns="" val="3119500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43608" y="1124744"/>
            <a:ext cx="7200800" cy="523220"/>
          </a:xfrm>
          <a:prstGeom prst="rect">
            <a:avLst/>
          </a:prstGeom>
          <a:noFill/>
        </p:spPr>
        <p:txBody>
          <a:bodyPr wrap="square" rtlCol="0">
            <a:spAutoFit/>
          </a:bodyPr>
          <a:lstStyle/>
          <a:p>
            <a:r>
              <a:rPr lang="es-ES" sz="2800" b="1" dirty="0">
                <a:ln w="17780" cmpd="sng">
                  <a:solidFill>
                    <a:srgbClr val="FFFFFF"/>
                  </a:solidFill>
                  <a:prstDash val="solid"/>
                  <a:miter lim="800000"/>
                </a:ln>
                <a:effectLst>
                  <a:outerShdw blurRad="50800" algn="tl" rotWithShape="0">
                    <a:srgbClr val="000000"/>
                  </a:outerShdw>
                </a:effectLst>
                <a:latin typeface="Consolas" pitchFamily="49" charset="0"/>
                <a:cs typeface="Consolas" pitchFamily="49" charset="0"/>
              </a:rPr>
              <a:t>ALGUNAS RAZONES PARA SU CONFECCION</a:t>
            </a:r>
          </a:p>
        </p:txBody>
      </p:sp>
      <p:sp>
        <p:nvSpPr>
          <p:cNvPr id="4" name="3 CuadroTexto"/>
          <p:cNvSpPr txBox="1"/>
          <p:nvPr/>
        </p:nvSpPr>
        <p:spPr>
          <a:xfrm>
            <a:off x="683568" y="1772816"/>
            <a:ext cx="7848872" cy="1569660"/>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Agrega valor</a:t>
            </a:r>
            <a:r>
              <a:rPr lang="es-ES" sz="2400" dirty="0" smtClean="0">
                <a:latin typeface="Arial Rounded MT Bold" pitchFamily="34" charset="0"/>
              </a:rPr>
              <a:t>: genera una diferencia en la imagen de la empresa (elemento valorado por los inversionistas y consumidores).</a:t>
            </a:r>
          </a:p>
          <a:p>
            <a:endParaRPr lang="es-AR" sz="2400" dirty="0"/>
          </a:p>
        </p:txBody>
      </p:sp>
      <p:sp>
        <p:nvSpPr>
          <p:cNvPr id="5" name="4 CuadroTexto"/>
          <p:cNvSpPr txBox="1"/>
          <p:nvPr/>
        </p:nvSpPr>
        <p:spPr>
          <a:xfrm>
            <a:off x="611560" y="2996951"/>
            <a:ext cx="7920880" cy="1938992"/>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Respaldo a proyectos de inversión </a:t>
            </a:r>
            <a:r>
              <a:rPr lang="es-ES" sz="2400" dirty="0" smtClean="0">
                <a:latin typeface="Arial Rounded MT Bold" pitchFamily="34" charset="0"/>
              </a:rPr>
              <a:t>(contiene los documentos necesarios para respaldar la sustentabilidad de los proyectos) ante analistas de mercados, inversionistas, bancos.</a:t>
            </a:r>
          </a:p>
          <a:p>
            <a:endParaRPr lang="es-AR" sz="2400" dirty="0"/>
          </a:p>
        </p:txBody>
      </p:sp>
      <p:sp>
        <p:nvSpPr>
          <p:cNvPr id="6" name="5 CuadroTexto"/>
          <p:cNvSpPr txBox="1"/>
          <p:nvPr/>
        </p:nvSpPr>
        <p:spPr>
          <a:xfrm>
            <a:off x="683568" y="4509120"/>
            <a:ext cx="7632848" cy="1200329"/>
          </a:xfrm>
          <a:prstGeom prst="rect">
            <a:avLst/>
          </a:prstGeom>
          <a:noFill/>
        </p:spPr>
        <p:txBody>
          <a:bodyPr wrap="square" rtlCol="0">
            <a:spAutoFit/>
          </a:bodyPr>
          <a:lstStyle/>
          <a:p>
            <a:pPr>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Confianza:</a:t>
            </a:r>
            <a:r>
              <a:rPr lang="es-ES" sz="2400" dirty="0" smtClean="0">
                <a:latin typeface="Arial Rounded MT Bold" pitchFamily="34" charset="0"/>
              </a:rPr>
              <a:t> mejora las relaciones con los grupos de interés.</a:t>
            </a:r>
          </a:p>
          <a:p>
            <a:endParaRPr lang="es-AR" sz="2400" dirty="0"/>
          </a:p>
        </p:txBody>
      </p:sp>
      <p:sp>
        <p:nvSpPr>
          <p:cNvPr id="7" name="6 CuadroTexto"/>
          <p:cNvSpPr txBox="1"/>
          <p:nvPr/>
        </p:nvSpPr>
        <p:spPr>
          <a:xfrm>
            <a:off x="683568" y="5445224"/>
            <a:ext cx="7776864" cy="1384995"/>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Minimiza riesgos: </a:t>
            </a:r>
            <a:r>
              <a:rPr lang="es-ES" sz="2400" dirty="0" smtClean="0">
                <a:latin typeface="Arial Rounded MT Bold" pitchFamily="34" charset="0"/>
              </a:rPr>
              <a:t>se reducen los costos generados por crisis y mala reputación empresarial.</a:t>
            </a:r>
          </a:p>
          <a:p>
            <a:endParaRPr lang="es-AR" dirty="0" smtClean="0"/>
          </a:p>
          <a:p>
            <a:endParaRPr lang="es-AR" dirty="0"/>
          </a:p>
        </p:txBody>
      </p:sp>
    </p:spTree>
    <p:extLst>
      <p:ext uri="{BB962C8B-B14F-4D97-AF65-F5344CB8AC3E}">
        <p14:creationId xmlns:p14="http://schemas.microsoft.com/office/powerpoint/2010/main" xmlns="" val="333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052736"/>
            <a:ext cx="7848872" cy="1477328"/>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Percepción:</a:t>
            </a:r>
            <a:r>
              <a:rPr lang="es-ES" sz="2400" dirty="0" smtClean="0">
                <a:latin typeface="Arial Rounded MT Bold" pitchFamily="34" charset="0"/>
              </a:rPr>
              <a:t> mostrando sus acciones pueden guiar los intereses de sus </a:t>
            </a:r>
            <a:r>
              <a:rPr lang="es-ES" sz="2400" dirty="0" err="1" smtClean="0">
                <a:latin typeface="Arial Rounded MT Bold" pitchFamily="34" charset="0"/>
              </a:rPr>
              <a:t>stakeholders</a:t>
            </a:r>
            <a:r>
              <a:rPr lang="es-ES" sz="2400" dirty="0" smtClean="0">
                <a:latin typeface="Arial Rounded MT Bold" pitchFamily="34" charset="0"/>
              </a:rPr>
              <a:t> y evitan el riesgo de publicidad adversa.</a:t>
            </a:r>
          </a:p>
          <a:p>
            <a:endParaRPr lang="es-AR" dirty="0"/>
          </a:p>
        </p:txBody>
      </p:sp>
      <p:sp>
        <p:nvSpPr>
          <p:cNvPr id="4" name="3 CuadroTexto"/>
          <p:cNvSpPr txBox="1"/>
          <p:nvPr/>
        </p:nvSpPr>
        <p:spPr>
          <a:xfrm>
            <a:off x="683568" y="2276872"/>
            <a:ext cx="7920880" cy="830997"/>
          </a:xfrm>
          <a:prstGeom prst="rect">
            <a:avLst/>
          </a:prstGeom>
          <a:noFill/>
        </p:spPr>
        <p:txBody>
          <a:bodyPr wrap="square" rtlCol="0">
            <a:spAutoFit/>
          </a:bodyPr>
          <a:lstStyle/>
          <a:p>
            <a:pPr>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Autoprotección:</a:t>
            </a:r>
            <a:r>
              <a:rPr lang="es-ES" sz="2400" dirty="0" smtClean="0">
                <a:latin typeface="Arial Rounded MT Bold" pitchFamily="34" charset="0"/>
              </a:rPr>
              <a:t> identificación de potenciales conflictos.</a:t>
            </a:r>
          </a:p>
          <a:p>
            <a:endParaRPr lang="es-AR" sz="2400" dirty="0"/>
          </a:p>
        </p:txBody>
      </p:sp>
      <p:sp>
        <p:nvSpPr>
          <p:cNvPr id="5" name="4 CuadroTexto"/>
          <p:cNvSpPr txBox="1"/>
          <p:nvPr/>
        </p:nvSpPr>
        <p:spPr>
          <a:xfrm>
            <a:off x="683568" y="2780928"/>
            <a:ext cx="7560840" cy="1846659"/>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Herramienta: </a:t>
            </a:r>
            <a:r>
              <a:rPr lang="es-ES" sz="2400" dirty="0" smtClean="0">
                <a:latin typeface="Arial Rounded MT Bold" pitchFamily="34" charset="0"/>
              </a:rPr>
              <a:t>permite mejorar la efectividad organizacional mediante la apreciación clara y oportuna de sus operaciones y el impacto de las mismas.</a:t>
            </a:r>
          </a:p>
          <a:p>
            <a:endParaRPr lang="es-AR" dirty="0"/>
          </a:p>
        </p:txBody>
      </p:sp>
      <p:sp>
        <p:nvSpPr>
          <p:cNvPr id="6" name="5 CuadroTexto"/>
          <p:cNvSpPr txBox="1"/>
          <p:nvPr/>
        </p:nvSpPr>
        <p:spPr>
          <a:xfrm>
            <a:off x="683568" y="4293096"/>
            <a:ext cx="7992888" cy="1477328"/>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Mostrar más</a:t>
            </a:r>
            <a:r>
              <a:rPr lang="es-ES" sz="2400" dirty="0" smtClean="0">
                <a:latin typeface="Arial Rounded MT Bold" pitchFamily="34" charset="0"/>
              </a:rPr>
              <a:t>: permite dar respuesta a la creciente demanda de transparencia de las acciones de la organización.</a:t>
            </a:r>
          </a:p>
          <a:p>
            <a:endParaRPr lang="es-AR" dirty="0"/>
          </a:p>
        </p:txBody>
      </p:sp>
      <p:sp>
        <p:nvSpPr>
          <p:cNvPr id="7" name="6 CuadroTexto"/>
          <p:cNvSpPr txBox="1"/>
          <p:nvPr/>
        </p:nvSpPr>
        <p:spPr>
          <a:xfrm>
            <a:off x="755576" y="5589240"/>
            <a:ext cx="7560840" cy="738664"/>
          </a:xfrm>
          <a:prstGeom prst="rect">
            <a:avLst/>
          </a:prstGeom>
          <a:noFill/>
        </p:spPr>
        <p:txBody>
          <a:bodyPr wrap="square" rtlCol="0">
            <a:spAutoFit/>
          </a:bodyPr>
          <a:lstStyle/>
          <a:p>
            <a:pPr algn="just">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Las nuevas demandas que surgen en las empresas</a:t>
            </a:r>
          </a:p>
          <a:p>
            <a:endParaRPr lang="es-AR" dirty="0"/>
          </a:p>
        </p:txBody>
      </p:sp>
    </p:spTree>
    <p:extLst>
      <p:ext uri="{BB962C8B-B14F-4D97-AF65-F5344CB8AC3E}">
        <p14:creationId xmlns:p14="http://schemas.microsoft.com/office/powerpoint/2010/main" xmlns="" val="9252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861048"/>
            <a:ext cx="8208912" cy="1138773"/>
          </a:xfrm>
          <a:prstGeom prst="rect">
            <a:avLst/>
          </a:prstGeom>
        </p:spPr>
        <p:txBody>
          <a:bodyPr wrap="square">
            <a:spAutoFit/>
          </a:bodyPr>
          <a:lstStyle/>
          <a:p>
            <a:pPr marL="285750" indent="-285750">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Cualitativa</a:t>
            </a:r>
            <a:r>
              <a:rPr lang="es-ES" sz="2400" u="sng" dirty="0">
                <a:effectLst>
                  <a:outerShdw blurRad="38100" dist="38100" dir="2700000" algn="tl">
                    <a:srgbClr val="000000">
                      <a:alpha val="43137"/>
                    </a:srgbClr>
                  </a:outerShdw>
                </a:effectLst>
                <a:latin typeface="Arial Rounded MT Bold" pitchFamily="34" charset="0"/>
              </a:rPr>
              <a:t>: </a:t>
            </a:r>
            <a:endParaRPr lang="es-ES" sz="2400" u="sng" dirty="0" smtClean="0">
              <a:effectLst>
                <a:outerShdw blurRad="38100" dist="38100" dir="2700000" algn="tl">
                  <a:srgbClr val="000000">
                    <a:alpha val="43137"/>
                  </a:srgbClr>
                </a:outerShdw>
              </a:effectLst>
              <a:latin typeface="Arial Rounded MT Bold" pitchFamily="34" charset="0"/>
            </a:endParaRPr>
          </a:p>
          <a:p>
            <a:pPr marL="342900" indent="-342900">
              <a:buFont typeface="Wingdings" pitchFamily="2" charset="2"/>
              <a:buChar char="§"/>
            </a:pPr>
            <a:r>
              <a:rPr lang="es-ES" sz="2200" dirty="0">
                <a:latin typeface="Arial Rounded MT Bold" pitchFamily="34" charset="0"/>
              </a:rPr>
              <a:t>Memoria de Sustentabilidad (información de tres dimensiones bajo análisis: social, económica y medioambiental).</a:t>
            </a:r>
          </a:p>
        </p:txBody>
      </p:sp>
      <p:sp>
        <p:nvSpPr>
          <p:cNvPr id="4" name="3 CuadroTexto"/>
          <p:cNvSpPr txBox="1"/>
          <p:nvPr/>
        </p:nvSpPr>
        <p:spPr>
          <a:xfrm>
            <a:off x="1547664" y="1124744"/>
            <a:ext cx="5472608" cy="523220"/>
          </a:xfrm>
          <a:prstGeom prst="rect">
            <a:avLst/>
          </a:prstGeom>
          <a:noFill/>
        </p:spPr>
        <p:txBody>
          <a:bodyPr wrap="square" rtlCol="0">
            <a:spAutoFit/>
          </a:bodyPr>
          <a:lstStyle/>
          <a:p>
            <a:pPr algn="ctr"/>
            <a:r>
              <a:rPr lang="es-ES" sz="2800" b="1" dirty="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ESTRUCTURA </a:t>
            </a:r>
          </a:p>
        </p:txBody>
      </p:sp>
      <p:sp>
        <p:nvSpPr>
          <p:cNvPr id="5" name="4 CuadroTexto"/>
          <p:cNvSpPr txBox="1"/>
          <p:nvPr/>
        </p:nvSpPr>
        <p:spPr>
          <a:xfrm>
            <a:off x="611560" y="1700808"/>
            <a:ext cx="8064896" cy="707886"/>
          </a:xfrm>
          <a:prstGeom prst="rect">
            <a:avLst/>
          </a:prstGeom>
          <a:noFill/>
        </p:spPr>
        <p:txBody>
          <a:bodyPr wrap="square" rtlCol="0">
            <a:spAutoFit/>
          </a:bodyPr>
          <a:lstStyle/>
          <a:p>
            <a:r>
              <a:rPr lang="es-ES" sz="2200" dirty="0" smtClean="0">
                <a:latin typeface="Arial Rounded MT Bold" pitchFamily="34" charset="0"/>
              </a:rPr>
              <a:t>Balance Social consta de dos partes importantes:</a:t>
            </a:r>
          </a:p>
          <a:p>
            <a:endParaRPr lang="es-AR" dirty="0"/>
          </a:p>
        </p:txBody>
      </p:sp>
      <p:sp>
        <p:nvSpPr>
          <p:cNvPr id="6" name="5 CuadroTexto"/>
          <p:cNvSpPr txBox="1"/>
          <p:nvPr/>
        </p:nvSpPr>
        <p:spPr>
          <a:xfrm>
            <a:off x="539552" y="2204864"/>
            <a:ext cx="8208912" cy="1754326"/>
          </a:xfrm>
          <a:prstGeom prst="rect">
            <a:avLst/>
          </a:prstGeom>
          <a:noFill/>
        </p:spPr>
        <p:txBody>
          <a:bodyPr wrap="square" rtlCol="0">
            <a:spAutoFit/>
          </a:bodyPr>
          <a:lstStyle/>
          <a:p>
            <a:pPr marL="285750" indent="-285750">
              <a:buFont typeface="Wingdings" pitchFamily="2" charset="2"/>
              <a:buChar char="ü"/>
            </a:pPr>
            <a:r>
              <a:rPr lang="es-ES" sz="2400" u="sng" dirty="0" smtClean="0">
                <a:effectLst>
                  <a:outerShdw blurRad="38100" dist="38100" dir="2700000" algn="tl">
                    <a:srgbClr val="000000">
                      <a:alpha val="43137"/>
                    </a:srgbClr>
                  </a:outerShdw>
                </a:effectLst>
                <a:latin typeface="Arial Rounded MT Bold" pitchFamily="34" charset="0"/>
              </a:rPr>
              <a:t>Cuantitativa:</a:t>
            </a:r>
            <a:endParaRPr lang="es-ES" sz="2400" dirty="0" smtClean="0"/>
          </a:p>
          <a:p>
            <a:pPr marL="342900" indent="-342900">
              <a:buFont typeface="Wingdings" pitchFamily="2" charset="2"/>
              <a:buChar char="§"/>
            </a:pPr>
            <a:r>
              <a:rPr lang="es-ES" sz="2200" dirty="0" smtClean="0">
                <a:latin typeface="Arial Rounded MT Bold" pitchFamily="34" charset="0"/>
              </a:rPr>
              <a:t>Estado de Valor Económico Generado y Distribuido (</a:t>
            </a:r>
            <a:r>
              <a:rPr lang="es-ES" sz="2200" dirty="0" err="1" smtClean="0">
                <a:latin typeface="Arial Rounded MT Bold" pitchFamily="34" charset="0"/>
              </a:rPr>
              <a:t>EVEGyD</a:t>
            </a:r>
            <a:r>
              <a:rPr lang="es-ES" sz="2200" dirty="0" smtClean="0">
                <a:latin typeface="Arial Rounded MT Bold" pitchFamily="34" charset="0"/>
              </a:rPr>
              <a:t>).</a:t>
            </a:r>
          </a:p>
          <a:p>
            <a:pPr marL="342900" indent="-342900">
              <a:buFont typeface="Wingdings" pitchFamily="2" charset="2"/>
              <a:buChar char="§"/>
            </a:pPr>
            <a:r>
              <a:rPr lang="es-ES" sz="2200" dirty="0" smtClean="0">
                <a:latin typeface="Arial Rounded MT Bold" pitchFamily="34" charset="0"/>
              </a:rPr>
              <a:t>Estado de indicadores de desempeño.</a:t>
            </a:r>
          </a:p>
          <a:p>
            <a:endParaRPr lang="es-AR" dirty="0"/>
          </a:p>
        </p:txBody>
      </p:sp>
    </p:spTree>
    <p:extLst>
      <p:ext uri="{BB962C8B-B14F-4D97-AF65-F5344CB8AC3E}">
        <p14:creationId xmlns:p14="http://schemas.microsoft.com/office/powerpoint/2010/main" xmlns="" val="121670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7572" y="1484785"/>
            <a:ext cx="7488832" cy="2062103"/>
          </a:xfrm>
          <a:prstGeom prst="rect">
            <a:avLst/>
          </a:prstGeom>
        </p:spPr>
        <p:txBody>
          <a:bodyPr wrap="square">
            <a:spAutoFit/>
          </a:bodyPr>
          <a:lstStyle/>
          <a:p>
            <a:pPr marL="342900" indent="-342900"/>
            <a:endParaRPr lang="es-ES" sz="2000" dirty="0" smtClean="0">
              <a:latin typeface="Arial Rounded MT Bold" pitchFamily="34" charset="0"/>
            </a:endParaRPr>
          </a:p>
          <a:p>
            <a:pPr marL="342900" indent="-342900">
              <a:buFont typeface="Wingdings" pitchFamily="2" charset="2"/>
              <a:buChar char="ü"/>
            </a:pPr>
            <a:endParaRPr lang="es-ES" sz="2000" dirty="0">
              <a:latin typeface="Arial Rounded MT Bold" pitchFamily="34" charset="0"/>
            </a:endParaRPr>
          </a:p>
          <a:p>
            <a:pPr marL="342900" indent="-342900">
              <a:buFont typeface="Wingdings" pitchFamily="2" charset="2"/>
              <a:buChar char="ü"/>
            </a:pPr>
            <a:r>
              <a:rPr lang="es-ES" sz="2200" dirty="0" smtClean="0">
                <a:latin typeface="Arial Rounded MT Bold" pitchFamily="34" charset="0"/>
              </a:rPr>
              <a:t>Abril 2011: Aprobación Proyecto Nº 23</a:t>
            </a:r>
          </a:p>
          <a:p>
            <a:pPr marL="342900" indent="-342900">
              <a:buFont typeface="Wingdings" pitchFamily="2" charset="2"/>
              <a:buChar char="ü"/>
            </a:pPr>
            <a:r>
              <a:rPr lang="es-ES" sz="2200" dirty="0" smtClean="0">
                <a:latin typeface="Arial Rounded MT Bold" pitchFamily="34" charset="0"/>
              </a:rPr>
              <a:t>Noviembre </a:t>
            </a:r>
            <a:r>
              <a:rPr lang="es-ES" sz="2200" dirty="0">
                <a:latin typeface="Arial Rounded MT Bold" pitchFamily="34" charset="0"/>
              </a:rPr>
              <a:t>2012 se aprueba la Resolución Técnica 36 </a:t>
            </a:r>
            <a:r>
              <a:rPr lang="es-ES" sz="2200" dirty="0">
                <a:effectLst>
                  <a:outerShdw blurRad="38100" dist="38100" dir="2700000" algn="tl">
                    <a:srgbClr val="000000">
                      <a:alpha val="43137"/>
                    </a:srgbClr>
                  </a:outerShdw>
                </a:effectLst>
                <a:latin typeface="Arial Rounded MT Bold" pitchFamily="34" charset="0"/>
              </a:rPr>
              <a:t>–“Normas contables profesionales: Balance Social</a:t>
            </a:r>
            <a:r>
              <a:rPr lang="es-ES" sz="2200" dirty="0" smtClean="0">
                <a:effectLst>
                  <a:outerShdw blurRad="38100" dist="38100" dir="2700000" algn="tl">
                    <a:srgbClr val="000000">
                      <a:alpha val="43137"/>
                    </a:srgbClr>
                  </a:outerShdw>
                </a:effectLst>
                <a:latin typeface="Arial Rounded MT Bold" pitchFamily="34" charset="0"/>
              </a:rPr>
              <a:t>”.</a:t>
            </a:r>
            <a:endParaRPr lang="es-ES" sz="2200" dirty="0">
              <a:effectLst>
                <a:outerShdw blurRad="38100" dist="38100" dir="2700000" algn="tl">
                  <a:srgbClr val="000000">
                    <a:alpha val="43137"/>
                  </a:srgbClr>
                </a:outerShdw>
              </a:effectLst>
              <a:latin typeface="Arial Rounded MT Bold" pitchFamily="34" charset="0"/>
            </a:endParaRPr>
          </a:p>
          <a:p>
            <a:endParaRPr lang="es-ES" sz="2200" dirty="0">
              <a:latin typeface="Arial Rounded MT Bold" pitchFamily="34" charset="0"/>
            </a:endParaRPr>
          </a:p>
        </p:txBody>
      </p:sp>
      <p:sp>
        <p:nvSpPr>
          <p:cNvPr id="3" name="2 CuadroTexto"/>
          <p:cNvSpPr txBox="1"/>
          <p:nvPr/>
        </p:nvSpPr>
        <p:spPr>
          <a:xfrm>
            <a:off x="1043608" y="836712"/>
            <a:ext cx="6768752" cy="400110"/>
          </a:xfrm>
          <a:prstGeom prst="rect">
            <a:avLst/>
          </a:prstGeom>
          <a:noFill/>
        </p:spPr>
        <p:txBody>
          <a:bodyPr wrap="square" rtlCol="0">
            <a:spAutoFit/>
          </a:bodyPr>
          <a:lstStyle/>
          <a:p>
            <a:pPr algn="ctr"/>
            <a:r>
              <a:rPr lang="es-ES" sz="2000" b="1" dirty="0" smtClean="0"/>
              <a:t>LA ACTUAL RT 36 – CONTENIDO Y ANTECEDENTES</a:t>
            </a:r>
            <a:endParaRPr lang="es-ES" sz="2000" b="1" dirty="0"/>
          </a:p>
        </p:txBody>
      </p:sp>
      <p:sp>
        <p:nvSpPr>
          <p:cNvPr id="5" name="4 CuadroTexto"/>
          <p:cNvSpPr txBox="1"/>
          <p:nvPr/>
        </p:nvSpPr>
        <p:spPr>
          <a:xfrm>
            <a:off x="899592" y="3573016"/>
            <a:ext cx="7344816" cy="1754326"/>
          </a:xfrm>
          <a:prstGeom prst="rect">
            <a:avLst/>
          </a:prstGeom>
          <a:noFill/>
        </p:spPr>
        <p:txBody>
          <a:bodyPr wrap="square" rtlCol="0">
            <a:spAutoFit/>
          </a:bodyPr>
          <a:lstStyle/>
          <a:p>
            <a:pPr algn="ctr"/>
            <a:r>
              <a:rPr lang="es-ES" u="sng" dirty="0" smtClean="0">
                <a:effectLst>
                  <a:outerShdw blurRad="38100" dist="38100" dir="2700000" algn="tl">
                    <a:srgbClr val="000000">
                      <a:alpha val="43137"/>
                    </a:srgbClr>
                  </a:outerShdw>
                </a:effectLst>
                <a:latin typeface="Arial Rounded MT Bold" pitchFamily="34" charset="0"/>
              </a:rPr>
              <a:t>Implicancias para la profesión:</a:t>
            </a:r>
            <a:r>
              <a:rPr lang="es-ES" u="sng" dirty="0" smtClean="0">
                <a:latin typeface="Arial Rounded MT Bold" pitchFamily="34" charset="0"/>
              </a:rPr>
              <a:t>  </a:t>
            </a:r>
          </a:p>
          <a:p>
            <a:pPr algn="just"/>
            <a:r>
              <a:rPr lang="es-ES" dirty="0" smtClean="0">
                <a:latin typeface="Arial Rounded MT Bold" pitchFamily="34" charset="0"/>
              </a:rPr>
              <a:t>“implicará para los Consejos de todo el país actuar en un sector diferente al que lo hacen tradicionalmente y trabajar con profesionales de otras áreas”. </a:t>
            </a:r>
          </a:p>
          <a:p>
            <a:endParaRPr lang="es-ES" dirty="0" smtClean="0">
              <a:latin typeface="Arial Rounded MT Bold" pitchFamily="34" charset="0"/>
            </a:endParaRPr>
          </a:p>
          <a:p>
            <a:endParaRPr lang="es-AR" dirty="0"/>
          </a:p>
        </p:txBody>
      </p:sp>
    </p:spTree>
    <p:extLst>
      <p:ext uri="{BB962C8B-B14F-4D97-AF65-F5344CB8AC3E}">
        <p14:creationId xmlns:p14="http://schemas.microsoft.com/office/powerpoint/2010/main" xmlns="" val="410186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5013176"/>
            <a:ext cx="8280920" cy="707886"/>
          </a:xfrm>
          <a:prstGeom prst="rect">
            <a:avLst/>
          </a:prstGeom>
        </p:spPr>
        <p:txBody>
          <a:bodyPr wrap="square">
            <a:spAutoFit/>
          </a:bodyPr>
          <a:lstStyle/>
          <a:p>
            <a:pPr marL="285750" indent="-285750">
              <a:buFont typeface="Wingdings" pitchFamily="2" charset="2"/>
              <a:buChar char="Ø"/>
            </a:pPr>
            <a:r>
              <a:rPr lang="es-ES" sz="2000" dirty="0" smtClean="0">
                <a:latin typeface="Arial Rounded MT Bold" pitchFamily="34" charset="0"/>
              </a:rPr>
              <a:t>Definición </a:t>
            </a:r>
            <a:r>
              <a:rPr lang="es-ES" sz="2000" dirty="0">
                <a:latin typeface="Arial Rounded MT Bold" pitchFamily="34" charset="0"/>
              </a:rPr>
              <a:t>de un modelo de Estado de Valor Económico Generado y </a:t>
            </a:r>
            <a:r>
              <a:rPr lang="es-ES" sz="2000" dirty="0" smtClean="0">
                <a:latin typeface="Arial Rounded MT Bold" pitchFamily="34" charset="0"/>
              </a:rPr>
              <a:t>Distribuido.</a:t>
            </a:r>
            <a:endParaRPr lang="es-ES" sz="2000" dirty="0">
              <a:latin typeface="Arial Rounded MT Bold" pitchFamily="34" charset="0"/>
            </a:endParaRPr>
          </a:p>
        </p:txBody>
      </p:sp>
      <p:sp>
        <p:nvSpPr>
          <p:cNvPr id="3" name="2 CuadroTexto"/>
          <p:cNvSpPr txBox="1"/>
          <p:nvPr/>
        </p:nvSpPr>
        <p:spPr>
          <a:xfrm>
            <a:off x="971600" y="1196752"/>
            <a:ext cx="6840760" cy="523220"/>
          </a:xfrm>
          <a:prstGeom prst="rect">
            <a:avLst/>
          </a:prstGeom>
          <a:noFill/>
        </p:spPr>
        <p:txBody>
          <a:bodyPr wrap="square" rtlCol="0">
            <a:spAutoFit/>
          </a:bodyPr>
          <a:lstStyle/>
          <a:p>
            <a:pPr algn="ctr"/>
            <a:r>
              <a:rPr lang="es-ES" sz="28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PUNTOS SALIENTES DE LA RT Nº 36</a:t>
            </a:r>
            <a:endParaRPr lang="es-ES" sz="2800" b="1" dirty="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endParaRPr>
          </a:p>
        </p:txBody>
      </p:sp>
      <p:sp>
        <p:nvSpPr>
          <p:cNvPr id="4" name="3 CuadroTexto"/>
          <p:cNvSpPr txBox="1"/>
          <p:nvPr/>
        </p:nvSpPr>
        <p:spPr>
          <a:xfrm>
            <a:off x="467544" y="1844824"/>
            <a:ext cx="8208912" cy="1908215"/>
          </a:xfrm>
          <a:prstGeom prst="rect">
            <a:avLst/>
          </a:prstGeom>
          <a:noFill/>
        </p:spPr>
        <p:txBody>
          <a:bodyPr wrap="square" rtlCol="0">
            <a:spAutoFit/>
          </a:bodyPr>
          <a:lstStyle/>
          <a:p>
            <a:pPr marL="342000" indent="-342000" algn="just">
              <a:buFont typeface="Wingdings" pitchFamily="2" charset="2"/>
              <a:buChar char="Ø"/>
            </a:pPr>
            <a:r>
              <a:rPr lang="es-ES" sz="2000" dirty="0" smtClean="0">
                <a:latin typeface="Arial Rounded MT Bold" pitchFamily="34" charset="0"/>
              </a:rPr>
              <a:t>Voluntariedad de presentación a terceros del balance social en forma conjunta con los estados financieros, o por separado pero haciendo referencia a los mismos, para ejercicios que se inicien a partir del 1/1/2013 (permitiéndose aplicación anticipada para los que comiencen desde el 30/11/2012); </a:t>
            </a:r>
          </a:p>
          <a:p>
            <a:endParaRPr lang="es-AR" dirty="0"/>
          </a:p>
        </p:txBody>
      </p:sp>
      <p:sp>
        <p:nvSpPr>
          <p:cNvPr id="5" name="4 CuadroTexto"/>
          <p:cNvSpPr txBox="1"/>
          <p:nvPr/>
        </p:nvSpPr>
        <p:spPr>
          <a:xfrm>
            <a:off x="395536" y="3356992"/>
            <a:ext cx="8208912" cy="984885"/>
          </a:xfrm>
          <a:prstGeom prst="rect">
            <a:avLst/>
          </a:prstGeom>
          <a:noFill/>
        </p:spPr>
        <p:txBody>
          <a:bodyPr wrap="square" rtlCol="0">
            <a:spAutoFit/>
          </a:bodyPr>
          <a:lstStyle/>
          <a:p>
            <a:pPr marL="342000" indent="-342000">
              <a:buFont typeface="Wingdings" pitchFamily="2" charset="2"/>
              <a:buChar char="Ø"/>
            </a:pPr>
            <a:r>
              <a:rPr lang="es-ES" sz="2000" dirty="0" smtClean="0">
                <a:latin typeface="Arial Rounded MT Bold" pitchFamily="34" charset="0"/>
              </a:rPr>
              <a:t>Amplio alcance para todo tipo de ente (público, privado o mixto, con o sin fines de lucro); </a:t>
            </a:r>
          </a:p>
          <a:p>
            <a:endParaRPr lang="es-AR" dirty="0"/>
          </a:p>
        </p:txBody>
      </p:sp>
      <p:sp>
        <p:nvSpPr>
          <p:cNvPr id="6" name="5 CuadroTexto"/>
          <p:cNvSpPr txBox="1"/>
          <p:nvPr/>
        </p:nvSpPr>
        <p:spPr>
          <a:xfrm>
            <a:off x="395536" y="4005064"/>
            <a:ext cx="8064896" cy="1292662"/>
          </a:xfrm>
          <a:prstGeom prst="rect">
            <a:avLst/>
          </a:prstGeom>
          <a:noFill/>
        </p:spPr>
        <p:txBody>
          <a:bodyPr wrap="square" rtlCol="0">
            <a:spAutoFit/>
          </a:bodyPr>
          <a:lstStyle/>
          <a:p>
            <a:pPr marL="342000" indent="-342000" algn="just">
              <a:buFont typeface="Wingdings" pitchFamily="2" charset="2"/>
              <a:buChar char="Ø"/>
            </a:pPr>
            <a:r>
              <a:rPr lang="es-ES" sz="2000" dirty="0" smtClean="0">
                <a:latin typeface="Arial Rounded MT Bold" pitchFamily="34" charset="0"/>
              </a:rPr>
              <a:t>Elección de los lineamientos de la Global </a:t>
            </a:r>
            <a:r>
              <a:rPr lang="es-ES" sz="2000" dirty="0" err="1" smtClean="0">
                <a:latin typeface="Arial Rounded MT Bold" pitchFamily="34" charset="0"/>
              </a:rPr>
              <a:t>Reporting</a:t>
            </a:r>
            <a:r>
              <a:rPr lang="es-ES" sz="2000" dirty="0" smtClean="0">
                <a:latin typeface="Arial Rounded MT Bold" pitchFamily="34" charset="0"/>
              </a:rPr>
              <a:t> </a:t>
            </a:r>
            <a:r>
              <a:rPr lang="es-ES" sz="2000" dirty="0" err="1" smtClean="0">
                <a:latin typeface="Arial Rounded MT Bold" pitchFamily="34" charset="0"/>
              </a:rPr>
              <a:t>Initiative</a:t>
            </a:r>
            <a:r>
              <a:rPr lang="es-ES" sz="2000" dirty="0" smtClean="0">
                <a:latin typeface="Arial Rounded MT Bold" pitchFamily="34" charset="0"/>
              </a:rPr>
              <a:t> (GRI): modelo de referencia para la preparación de la Memoria de Sostenibilidad; y,</a:t>
            </a:r>
          </a:p>
          <a:p>
            <a:endParaRPr lang="es-AR" dirty="0"/>
          </a:p>
        </p:txBody>
      </p:sp>
    </p:spTree>
    <p:extLst>
      <p:ext uri="{BB962C8B-B14F-4D97-AF65-F5344CB8AC3E}">
        <p14:creationId xmlns:p14="http://schemas.microsoft.com/office/powerpoint/2010/main" xmlns="" val="151031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764704"/>
            <a:ext cx="8568952" cy="6001643"/>
          </a:xfrm>
          <a:prstGeom prst="rect">
            <a:avLst/>
          </a:prstGeom>
        </p:spPr>
        <p:txBody>
          <a:bodyPr wrap="square" numCol="2">
            <a:spAutoFit/>
          </a:bodyPr>
          <a:lstStyle/>
          <a:p>
            <a:endParaRPr lang="es-ES" sz="1600" dirty="0" smtClean="0">
              <a:latin typeface="Arial Rounded MT Bold" pitchFamily="34" charset="0"/>
            </a:endParaRPr>
          </a:p>
          <a:p>
            <a:endParaRPr lang="es-ES" sz="1600" dirty="0">
              <a:latin typeface="Arial Rounded MT Bold" pitchFamily="34" charset="0"/>
            </a:endParaRPr>
          </a:p>
          <a:p>
            <a:endParaRPr lang="es-ES" sz="1600" dirty="0" smtClean="0">
              <a:latin typeface="Arial Rounded MT Bold" pitchFamily="34" charset="0"/>
            </a:endParaRPr>
          </a:p>
          <a:p>
            <a:r>
              <a:rPr lang="es-ES" sz="1600" dirty="0" smtClean="0">
                <a:latin typeface="Arial Rounded MT Bold" pitchFamily="34" charset="0"/>
              </a:rPr>
              <a:t>a) Introducción.</a:t>
            </a:r>
          </a:p>
          <a:p>
            <a:r>
              <a:rPr lang="es-ES" sz="1600" dirty="0" smtClean="0">
                <a:latin typeface="Arial Rounded MT Bold" pitchFamily="34" charset="0"/>
              </a:rPr>
              <a:t>b) Objetivo.</a:t>
            </a:r>
          </a:p>
          <a:p>
            <a:r>
              <a:rPr lang="es-ES" sz="1600" dirty="0" smtClean="0">
                <a:latin typeface="Arial Rounded MT Bold" pitchFamily="34" charset="0"/>
              </a:rPr>
              <a:t>c) Niveles de aplicación de la Guía GRI.</a:t>
            </a:r>
          </a:p>
          <a:p>
            <a:r>
              <a:rPr lang="es-ES" sz="1600" dirty="0" smtClean="0">
                <a:latin typeface="Arial Rounded MT Bold" pitchFamily="34" charset="0"/>
              </a:rPr>
              <a:t>d) Estructura</a:t>
            </a:r>
          </a:p>
          <a:p>
            <a:endParaRPr lang="es-ES" sz="1600" dirty="0" smtClean="0">
              <a:latin typeface="Arial Rounded MT Bold" pitchFamily="34" charset="0"/>
            </a:endParaRPr>
          </a:p>
          <a:p>
            <a:r>
              <a:rPr lang="es-ES" sz="1600" dirty="0" smtClean="0">
                <a:latin typeface="Arial Rounded MT Bold" pitchFamily="34" charset="0"/>
              </a:rPr>
              <a:t>Capítulo I</a:t>
            </a:r>
          </a:p>
          <a:p>
            <a:r>
              <a:rPr lang="es-ES" sz="1600" dirty="0" smtClean="0">
                <a:latin typeface="Arial Rounded MT Bold" pitchFamily="34" charset="0"/>
              </a:rPr>
              <a:t>a) Alcance.</a:t>
            </a:r>
          </a:p>
          <a:p>
            <a:r>
              <a:rPr lang="es-ES" sz="1600" dirty="0" smtClean="0">
                <a:latin typeface="Arial Rounded MT Bold" pitchFamily="34" charset="0"/>
              </a:rPr>
              <a:t>b) Modelo.</a:t>
            </a:r>
          </a:p>
          <a:p>
            <a:endParaRPr lang="es-ES" sz="1600" dirty="0" smtClean="0">
              <a:latin typeface="Arial Rounded MT Bold" pitchFamily="34" charset="0"/>
            </a:endParaRPr>
          </a:p>
          <a:p>
            <a:r>
              <a:rPr lang="es-ES" sz="1600" dirty="0" smtClean="0">
                <a:latin typeface="Arial Rounded MT Bold" pitchFamily="34" charset="0"/>
              </a:rPr>
              <a:t>Capítulo II</a:t>
            </a:r>
          </a:p>
          <a:p>
            <a:r>
              <a:rPr lang="es-ES" sz="1600" dirty="0" smtClean="0">
                <a:latin typeface="Arial Rounded MT Bold" pitchFamily="34" charset="0"/>
              </a:rPr>
              <a:t>Balance social</a:t>
            </a:r>
          </a:p>
          <a:p>
            <a:r>
              <a:rPr lang="es-ES" sz="1600" dirty="0" smtClean="0">
                <a:latin typeface="Arial Rounded MT Bold" pitchFamily="34" charset="0"/>
              </a:rPr>
              <a:t>- Concepto.</a:t>
            </a:r>
          </a:p>
          <a:p>
            <a:r>
              <a:rPr lang="es-ES" sz="1600" dirty="0" smtClean="0">
                <a:latin typeface="Arial Rounded MT Bold" pitchFamily="34" charset="0"/>
              </a:rPr>
              <a:t>- Estructura.</a:t>
            </a:r>
          </a:p>
          <a:p>
            <a:r>
              <a:rPr lang="es-ES" sz="1600" dirty="0" smtClean="0">
                <a:latin typeface="Arial Rounded MT Bold" pitchFamily="34" charset="0"/>
              </a:rPr>
              <a:t>- Memoria de sustentabilidad.</a:t>
            </a:r>
          </a:p>
          <a:p>
            <a:r>
              <a:rPr lang="es-ES" sz="1600" dirty="0" smtClean="0">
                <a:latin typeface="Arial Rounded MT Bold" pitchFamily="34" charset="0"/>
              </a:rPr>
              <a:t>- Estado de valor económico generado y distribuido.</a:t>
            </a:r>
          </a:p>
          <a:p>
            <a:r>
              <a:rPr lang="es-ES" sz="1600" dirty="0" smtClean="0">
                <a:latin typeface="Arial Rounded MT Bold" pitchFamily="34" charset="0"/>
              </a:rPr>
              <a:t>- Presentación.</a:t>
            </a:r>
          </a:p>
          <a:p>
            <a:endParaRPr lang="es-ES" sz="1600" dirty="0" smtClean="0">
              <a:latin typeface="Arial Rounded MT Bold" pitchFamily="34" charset="0"/>
            </a:endParaRPr>
          </a:p>
          <a:p>
            <a:endParaRPr lang="es-ES" sz="1600" dirty="0" smtClean="0">
              <a:latin typeface="Arial Rounded MT Bold" pitchFamily="34" charset="0"/>
            </a:endParaRPr>
          </a:p>
          <a:p>
            <a:endParaRPr lang="es-ES" sz="1600" dirty="0">
              <a:latin typeface="Arial Rounded MT Bold" pitchFamily="34" charset="0"/>
            </a:endParaRPr>
          </a:p>
          <a:p>
            <a:endParaRPr lang="es-ES" sz="1600" dirty="0" smtClean="0">
              <a:latin typeface="Arial Rounded MT Bold" pitchFamily="34" charset="0"/>
            </a:endParaRPr>
          </a:p>
          <a:p>
            <a:endParaRPr lang="es-ES" sz="1600" dirty="0" smtClean="0">
              <a:latin typeface="Arial Rounded MT Bold" pitchFamily="34" charset="0"/>
            </a:endParaRPr>
          </a:p>
          <a:p>
            <a:endParaRPr lang="es-ES" sz="1600" dirty="0">
              <a:latin typeface="Arial Rounded MT Bold" pitchFamily="34" charset="0"/>
            </a:endParaRPr>
          </a:p>
          <a:p>
            <a:endParaRPr lang="es-ES" sz="1600" dirty="0" smtClean="0">
              <a:latin typeface="Arial Rounded MT Bold" pitchFamily="34" charset="0"/>
            </a:endParaRPr>
          </a:p>
          <a:p>
            <a:r>
              <a:rPr lang="es-ES" sz="1600" dirty="0" smtClean="0">
                <a:latin typeface="Arial Rounded MT Bold" pitchFamily="34" charset="0"/>
              </a:rPr>
              <a:t>Capítulo III</a:t>
            </a:r>
          </a:p>
          <a:p>
            <a:r>
              <a:rPr lang="es-ES" sz="1600" dirty="0" smtClean="0">
                <a:latin typeface="Arial Rounded MT Bold" pitchFamily="34" charset="0"/>
              </a:rPr>
              <a:t>Estado de valor económico generado y distribuido</a:t>
            </a:r>
          </a:p>
          <a:p>
            <a:r>
              <a:rPr lang="es-ES" sz="1600" dirty="0" smtClean="0">
                <a:latin typeface="Arial Rounded MT Bold" pitchFamily="34" charset="0"/>
              </a:rPr>
              <a:t>- Introducción.</a:t>
            </a:r>
          </a:p>
          <a:p>
            <a:r>
              <a:rPr lang="es-ES" sz="1600" dirty="0" smtClean="0">
                <a:latin typeface="Arial Rounded MT Bold" pitchFamily="34" charset="0"/>
              </a:rPr>
              <a:t>- Características de la Información del </a:t>
            </a:r>
            <a:r>
              <a:rPr lang="es-ES" sz="1600" dirty="0" err="1" smtClean="0">
                <a:latin typeface="Arial Rounded MT Bold" pitchFamily="34" charset="0"/>
              </a:rPr>
              <a:t>EVEGyD</a:t>
            </a:r>
            <a:r>
              <a:rPr lang="es-ES" sz="1600" dirty="0" smtClean="0">
                <a:latin typeface="Arial Rounded MT Bold" pitchFamily="34" charset="0"/>
              </a:rPr>
              <a:t>.</a:t>
            </a:r>
          </a:p>
          <a:p>
            <a:r>
              <a:rPr lang="es-ES" sz="1600" dirty="0" smtClean="0">
                <a:latin typeface="Arial Rounded MT Bold" pitchFamily="34" charset="0"/>
              </a:rPr>
              <a:t>- Objetivo del </a:t>
            </a:r>
            <a:r>
              <a:rPr lang="es-ES" sz="1600" dirty="0" err="1" smtClean="0">
                <a:latin typeface="Arial Rounded MT Bold" pitchFamily="34" charset="0"/>
              </a:rPr>
              <a:t>EVEGyD</a:t>
            </a:r>
            <a:r>
              <a:rPr lang="es-ES" sz="1600" dirty="0" smtClean="0">
                <a:latin typeface="Arial Rounded MT Bold" pitchFamily="34" charset="0"/>
              </a:rPr>
              <a:t>.</a:t>
            </a:r>
          </a:p>
          <a:p>
            <a:r>
              <a:rPr lang="es-ES" sz="1600" dirty="0" smtClean="0">
                <a:latin typeface="Arial Rounded MT Bold" pitchFamily="34" charset="0"/>
              </a:rPr>
              <a:t>- Alcance y presentación.</a:t>
            </a:r>
          </a:p>
          <a:p>
            <a:r>
              <a:rPr lang="es-ES" sz="1600" dirty="0" smtClean="0">
                <a:latin typeface="Arial Rounded MT Bold" pitchFamily="34" charset="0"/>
              </a:rPr>
              <a:t>- Determinación y distribución del valor económico generado.</a:t>
            </a:r>
          </a:p>
          <a:p>
            <a:r>
              <a:rPr lang="es-ES" sz="1600" dirty="0" smtClean="0">
                <a:latin typeface="Arial Rounded MT Bold" pitchFamily="34" charset="0"/>
              </a:rPr>
              <a:t>- Generación (determinación).</a:t>
            </a:r>
          </a:p>
          <a:p>
            <a:r>
              <a:rPr lang="es-ES" sz="1600" dirty="0" smtClean="0">
                <a:latin typeface="Arial Rounded MT Bold" pitchFamily="34" charset="0"/>
              </a:rPr>
              <a:t>- Distribución del valor económico generado.</a:t>
            </a:r>
          </a:p>
          <a:p>
            <a:r>
              <a:rPr lang="es-ES" sz="1600" dirty="0" smtClean="0">
                <a:latin typeface="Arial Rounded MT Bold" pitchFamily="34" charset="0"/>
              </a:rPr>
              <a:t>- Glosario.</a:t>
            </a:r>
          </a:p>
          <a:p>
            <a:endParaRPr lang="es-ES" sz="1600" dirty="0" smtClean="0">
              <a:latin typeface="Arial Rounded MT Bold" pitchFamily="34" charset="0"/>
            </a:endParaRPr>
          </a:p>
          <a:p>
            <a:r>
              <a:rPr lang="es-ES" sz="1600" dirty="0" smtClean="0">
                <a:latin typeface="Arial Rounded MT Bold" pitchFamily="34" charset="0"/>
              </a:rPr>
              <a:t>ANEXO I: MODELO </a:t>
            </a:r>
            <a:r>
              <a:rPr lang="es-ES" sz="1600" dirty="0" err="1" smtClean="0">
                <a:latin typeface="Arial Rounded MT Bold" pitchFamily="34" charset="0"/>
              </a:rPr>
              <a:t>EVEGyD</a:t>
            </a:r>
            <a:endParaRPr lang="es-ES" sz="1600" dirty="0" smtClean="0">
              <a:latin typeface="Arial Rounded MT Bold" pitchFamily="34" charset="0"/>
            </a:endParaRPr>
          </a:p>
          <a:p>
            <a:r>
              <a:rPr lang="es-ES" sz="1600" dirty="0" smtClean="0">
                <a:latin typeface="Arial Rounded MT Bold" pitchFamily="34" charset="0"/>
              </a:rPr>
              <a:t>ANEXO II: PAUTAS DE LA GUÍA PARA LA ELABORACIÓN DE MEMORIAS DE SUSTENTABILIDAD DEGLOBAL REPORTING INITIATIVE (GRI).</a:t>
            </a:r>
            <a:endParaRPr lang="es-ES" sz="1600" dirty="0">
              <a:latin typeface="Arial Rounded MT Bold" pitchFamily="34" charset="0"/>
            </a:endParaRPr>
          </a:p>
        </p:txBody>
      </p:sp>
      <p:sp>
        <p:nvSpPr>
          <p:cNvPr id="3" name="2 CuadroTexto"/>
          <p:cNvSpPr txBox="1"/>
          <p:nvPr/>
        </p:nvSpPr>
        <p:spPr>
          <a:xfrm>
            <a:off x="1763688" y="980728"/>
            <a:ext cx="4752528" cy="400110"/>
          </a:xfrm>
          <a:prstGeom prst="rect">
            <a:avLst/>
          </a:prstGeom>
          <a:noFill/>
        </p:spPr>
        <p:txBody>
          <a:bodyPr wrap="square" rtlCol="0">
            <a:spAutoFit/>
          </a:bodyPr>
          <a:lstStyle/>
          <a:p>
            <a:pPr algn="ctr"/>
            <a:r>
              <a:rPr lang="es-ES" sz="2000" dirty="0">
                <a:latin typeface="Arial Rounded MT Bold" pitchFamily="34" charset="0"/>
              </a:rPr>
              <a:t>ESTRUCTURA DE LA NORMA</a:t>
            </a:r>
          </a:p>
        </p:txBody>
      </p:sp>
    </p:spTree>
    <p:extLst>
      <p:ext uri="{BB962C8B-B14F-4D97-AF65-F5344CB8AC3E}">
        <p14:creationId xmlns:p14="http://schemas.microsoft.com/office/powerpoint/2010/main" xmlns="" val="3087473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934830"/>
            <a:ext cx="7920880" cy="2862322"/>
          </a:xfrm>
          <a:prstGeom prst="rect">
            <a:avLst/>
          </a:prstGeom>
        </p:spPr>
        <p:txBody>
          <a:bodyPr wrap="square">
            <a:spAutoFit/>
          </a:bodyPr>
          <a:lstStyle/>
          <a:p>
            <a:pPr algn="ctr"/>
            <a:r>
              <a:rPr lang="es-ES" sz="6000" b="1" dirty="0">
                <a:ln w="17780" cmpd="sng">
                  <a:solidFill>
                    <a:srgbClr val="FFFFFF"/>
                  </a:solidFill>
                  <a:prstDash val="solid"/>
                  <a:miter lim="800000"/>
                </a:ln>
                <a:effectLst>
                  <a:outerShdw blurRad="50800" algn="tl" rotWithShape="0">
                    <a:srgbClr val="000000"/>
                  </a:outerShdw>
                </a:effectLst>
                <a:latin typeface="Consolas" pitchFamily="49" charset="0"/>
                <a:cs typeface="Consolas" pitchFamily="49" charset="0"/>
              </a:rPr>
              <a:t>NORMATIVA LEGAL NACIONAL Y PROVINCIAL</a:t>
            </a:r>
          </a:p>
        </p:txBody>
      </p:sp>
    </p:spTree>
    <p:extLst>
      <p:ext uri="{BB962C8B-B14F-4D97-AF65-F5344CB8AC3E}">
        <p14:creationId xmlns:p14="http://schemas.microsoft.com/office/powerpoint/2010/main" xmlns="" val="2634544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3933056"/>
            <a:ext cx="7848872" cy="1846659"/>
          </a:xfrm>
          <a:prstGeom prst="rect">
            <a:avLst/>
          </a:prstGeom>
        </p:spPr>
        <p:txBody>
          <a:bodyPr wrap="square">
            <a:spAutoFit/>
          </a:bodyPr>
          <a:lstStyle/>
          <a:p>
            <a:pPr marL="342900" indent="-342900" algn="just">
              <a:buFont typeface="Wingdings" pitchFamily="2" charset="2"/>
              <a:buChar char="ü"/>
            </a:pPr>
            <a:r>
              <a:rPr lang="es-ES" sz="2200" dirty="0" smtClean="0">
                <a:latin typeface="Arial Rounded MT Bold" pitchFamily="34" charset="0"/>
              </a:rPr>
              <a:t>Derogada </a:t>
            </a:r>
            <a:r>
              <a:rPr lang="es-ES" sz="2200" dirty="0">
                <a:latin typeface="Arial Rounded MT Bold" pitchFamily="34" charset="0"/>
              </a:rPr>
              <a:t>por la </a:t>
            </a:r>
            <a:r>
              <a:rPr lang="es-ES" sz="2400" dirty="0">
                <a:latin typeface="Arial Rounded MT Bold" pitchFamily="34" charset="0"/>
              </a:rPr>
              <a:t>25877</a:t>
            </a:r>
            <a:r>
              <a:rPr lang="es-ES" sz="2200" dirty="0">
                <a:latin typeface="Arial Rounded MT Bold" pitchFamily="34" charset="0"/>
              </a:rPr>
              <a:t> (Ley de ordenamiento laboral). Empresas  con más de </a:t>
            </a:r>
            <a:r>
              <a:rPr lang="es-ES" sz="2400" dirty="0">
                <a:latin typeface="Arial Rounded MT Bold" pitchFamily="34" charset="0"/>
              </a:rPr>
              <a:t>300</a:t>
            </a:r>
            <a:r>
              <a:rPr lang="es-ES" sz="2200" dirty="0">
                <a:latin typeface="Arial Rounded MT Bold" pitchFamily="34" charset="0"/>
              </a:rPr>
              <a:t> trabajadores, deben elaborar anualmente, un Balance Social que incluya información relativa a: condiciones de trabajo y empleo, costo laboral y prestaciones sociales a cargo de la empresa. </a:t>
            </a:r>
          </a:p>
        </p:txBody>
      </p:sp>
      <p:sp>
        <p:nvSpPr>
          <p:cNvPr id="3" name="2 CuadroTexto"/>
          <p:cNvSpPr txBox="1"/>
          <p:nvPr/>
        </p:nvSpPr>
        <p:spPr>
          <a:xfrm>
            <a:off x="971600" y="1196752"/>
            <a:ext cx="6840760" cy="523220"/>
          </a:xfrm>
          <a:prstGeom prst="rect">
            <a:avLst/>
          </a:prstGeom>
          <a:noFill/>
        </p:spPr>
        <p:txBody>
          <a:bodyPr wrap="square" rtlCol="0">
            <a:spAutoFit/>
          </a:bodyPr>
          <a:lstStyle/>
          <a:p>
            <a:pPr algn="ctr"/>
            <a:r>
              <a:rPr lang="es-ES" sz="28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LEYES NACIONALES</a:t>
            </a:r>
            <a:endParaRPr lang="es-ES" sz="2800" b="1" dirty="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endParaRPr>
          </a:p>
        </p:txBody>
      </p:sp>
      <p:sp>
        <p:nvSpPr>
          <p:cNvPr id="4" name="3 CuadroTexto"/>
          <p:cNvSpPr txBox="1"/>
          <p:nvPr/>
        </p:nvSpPr>
        <p:spPr>
          <a:xfrm>
            <a:off x="683568" y="2060848"/>
            <a:ext cx="7704856" cy="1723549"/>
          </a:xfrm>
          <a:prstGeom prst="rect">
            <a:avLst/>
          </a:prstGeom>
          <a:noFill/>
        </p:spPr>
        <p:txBody>
          <a:bodyPr wrap="square" rtlCol="0">
            <a:spAutoFit/>
          </a:bodyPr>
          <a:lstStyle/>
          <a:p>
            <a:pPr marL="342000" indent="-342000" algn="just">
              <a:buFont typeface="Wingdings" pitchFamily="2" charset="2"/>
              <a:buChar char="ü"/>
            </a:pPr>
            <a:r>
              <a:rPr lang="es-ES" sz="2200" dirty="0" smtClean="0">
                <a:latin typeface="Arial Rounded MT Bold" pitchFamily="34" charset="0"/>
              </a:rPr>
              <a:t>Ley nacional 25250 – 11/06/2000 (Ley de Reforma Laboral) – Art. 18-Título V-Balance Social- “Realización con carácter obligatorio de un Balance Social anual para empresas que ocuparan más de 500 trabajadores. </a:t>
            </a:r>
          </a:p>
          <a:p>
            <a:endParaRPr lang="es-AR" dirty="0"/>
          </a:p>
        </p:txBody>
      </p:sp>
    </p:spTree>
    <p:extLst>
      <p:ext uri="{BB962C8B-B14F-4D97-AF65-F5344CB8AC3E}">
        <p14:creationId xmlns:p14="http://schemas.microsoft.com/office/powerpoint/2010/main" xmlns="" val="79652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1196752"/>
            <a:ext cx="6840760" cy="523220"/>
          </a:xfrm>
          <a:prstGeom prst="rect">
            <a:avLst/>
          </a:prstGeom>
          <a:noFill/>
        </p:spPr>
        <p:txBody>
          <a:bodyPr wrap="square" rtlCol="0">
            <a:spAutoFit/>
          </a:bodyPr>
          <a:lstStyle/>
          <a:p>
            <a:pPr algn="ctr"/>
            <a:r>
              <a:rPr lang="es-ES" sz="28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LEYES PROVINCIALES</a:t>
            </a:r>
            <a:endParaRPr lang="es-ES" sz="2800" b="1" dirty="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endParaRPr>
          </a:p>
        </p:txBody>
      </p:sp>
      <p:grpSp>
        <p:nvGrpSpPr>
          <p:cNvPr id="5" name="4 Grupo"/>
          <p:cNvGrpSpPr/>
          <p:nvPr/>
        </p:nvGrpSpPr>
        <p:grpSpPr>
          <a:xfrm>
            <a:off x="251520" y="2060848"/>
            <a:ext cx="8748464" cy="4104456"/>
            <a:chOff x="323528" y="2204864"/>
            <a:chExt cx="8748464" cy="4104456"/>
          </a:xfrm>
        </p:grpSpPr>
        <p:sp>
          <p:nvSpPr>
            <p:cNvPr id="3" name="2 Rectángulo"/>
            <p:cNvSpPr/>
            <p:nvPr/>
          </p:nvSpPr>
          <p:spPr>
            <a:xfrm>
              <a:off x="323528" y="2204864"/>
              <a:ext cx="8748464" cy="1323439"/>
            </a:xfrm>
            <a:prstGeom prst="rect">
              <a:avLst/>
            </a:prstGeom>
          </p:spPr>
          <p:txBody>
            <a:bodyPr wrap="square">
              <a:spAutoFit/>
            </a:bodyPr>
            <a:lstStyle/>
            <a:p>
              <a:r>
                <a:rPr lang="es-ES" sz="2000" dirty="0">
                  <a:latin typeface="Arial Rounded MT Bold" pitchFamily="34" charset="0"/>
                </a:rPr>
                <a:t>Ciudad Autónoma de Buenos Aires - Ley 2594 - Diciembre de 2007. Obligatoriedad aquellas empresas que contraten a más de 300 trabajadores y facturen  por sobre los valores indicados para </a:t>
              </a:r>
              <a:r>
                <a:rPr lang="es-ES" sz="2000" dirty="0" err="1">
                  <a:latin typeface="Arial Rounded MT Bold" pitchFamily="34" charset="0"/>
                </a:rPr>
                <a:t>PyMES</a:t>
              </a:r>
              <a:r>
                <a:rPr lang="es-ES" sz="2000" dirty="0">
                  <a:latin typeface="Arial Rounded MT Bold" pitchFamily="34" charset="0"/>
                </a:rPr>
                <a:t> por la </a:t>
              </a:r>
              <a:r>
                <a:rPr lang="es-ES" sz="2000" dirty="0" err="1">
                  <a:latin typeface="Arial Rounded MT Bold" pitchFamily="34" charset="0"/>
                </a:rPr>
                <a:t>SEPyME</a:t>
              </a:r>
              <a:r>
                <a:rPr lang="es-ES" sz="2000" dirty="0">
                  <a:latin typeface="Arial Rounded MT Bold" pitchFamily="34" charset="0"/>
                </a:rPr>
                <a:t>  -  para el resto presentación voluntaria.</a:t>
              </a:r>
            </a:p>
          </p:txBody>
        </p:sp>
        <p:sp>
          <p:nvSpPr>
            <p:cNvPr id="4" name="3 Rectángulo"/>
            <p:cNvSpPr/>
            <p:nvPr/>
          </p:nvSpPr>
          <p:spPr>
            <a:xfrm>
              <a:off x="323528" y="4062551"/>
              <a:ext cx="8496944" cy="2246769"/>
            </a:xfrm>
            <a:prstGeom prst="rect">
              <a:avLst/>
            </a:prstGeom>
          </p:spPr>
          <p:txBody>
            <a:bodyPr wrap="square">
              <a:spAutoFit/>
            </a:bodyPr>
            <a:lstStyle/>
            <a:p>
              <a:r>
                <a:rPr lang="es-ES" sz="2000" dirty="0">
                  <a:latin typeface="Arial Rounded MT Bold" pitchFamily="34" charset="0"/>
                </a:rPr>
                <a:t>Salta, Córdoba, Entre </a:t>
              </a:r>
              <a:r>
                <a:rPr lang="es-ES" sz="2000" dirty="0" err="1">
                  <a:latin typeface="Arial Rounded MT Bold" pitchFamily="34" charset="0"/>
                </a:rPr>
                <a:t>Rios</a:t>
              </a:r>
              <a:r>
                <a:rPr lang="es-ES" sz="2000" dirty="0">
                  <a:latin typeface="Arial Rounded MT Bold" pitchFamily="34" charset="0"/>
                </a:rPr>
                <a:t> y  Mendoza, han legislado sobre BS - siendo apoyadas por los CPCE de las mismas. </a:t>
              </a:r>
            </a:p>
            <a:p>
              <a:r>
                <a:rPr lang="es-ES" sz="2000" dirty="0">
                  <a:latin typeface="Arial Rounded MT Bold" pitchFamily="34" charset="0"/>
                </a:rPr>
                <a:t>La Pampa: no existe norma legal al respecto. La Comisión de Balance Social del C.P.C.L.P. se aboca al estudio de la normativa que sí poseen otras provincias con el anhelo futuro de realizar trabajos al respecto que marquen un punta pie inicial dentro del ámbito legislativo. </a:t>
              </a:r>
            </a:p>
          </p:txBody>
        </p:sp>
      </p:grpSp>
    </p:spTree>
    <p:extLst>
      <p:ext uri="{BB962C8B-B14F-4D97-AF65-F5344CB8AC3E}">
        <p14:creationId xmlns:p14="http://schemas.microsoft.com/office/powerpoint/2010/main" xmlns="" val="338546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AR" sz="4500" b="1" dirty="0" smtClean="0">
                <a:effectLst>
                  <a:outerShdw blurRad="38100" dist="38100" dir="2700000" algn="tl">
                    <a:srgbClr val="000000">
                      <a:alpha val="43137"/>
                    </a:srgbClr>
                  </a:outerShdw>
                </a:effectLst>
              </a:rPr>
              <a:t>Resolución</a:t>
            </a:r>
            <a:r>
              <a:rPr lang="en-US" sz="4500" b="1" dirty="0" smtClean="0">
                <a:effectLst>
                  <a:outerShdw blurRad="38100" dist="38100" dir="2700000" algn="tl">
                    <a:srgbClr val="000000">
                      <a:alpha val="43137"/>
                    </a:srgbClr>
                  </a:outerShdw>
                </a:effectLst>
              </a:rPr>
              <a:t> </a:t>
            </a:r>
            <a:r>
              <a:rPr lang="es-AR" sz="4500" b="1" dirty="0" smtClean="0">
                <a:effectLst>
                  <a:outerShdw blurRad="38100" dist="38100" dir="2700000" algn="tl">
                    <a:srgbClr val="000000">
                      <a:alpha val="43137"/>
                    </a:srgbClr>
                  </a:outerShdw>
                </a:effectLst>
              </a:rPr>
              <a:t>técnica</a:t>
            </a:r>
            <a:r>
              <a:rPr lang="en-US" sz="4500" b="1" dirty="0" smtClean="0">
                <a:effectLst>
                  <a:outerShdw blurRad="38100" dist="38100" dir="2700000" algn="tl">
                    <a:srgbClr val="000000">
                      <a:alpha val="43137"/>
                    </a:srgbClr>
                  </a:outerShdw>
                </a:effectLst>
              </a:rPr>
              <a:t> 32 a 35</a:t>
            </a:r>
            <a:endParaRPr lang="es-AR" sz="45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xmlns="" val="1683143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3" y="2132856"/>
            <a:ext cx="7378943" cy="1938992"/>
          </a:xfrm>
          <a:prstGeom prst="rect">
            <a:avLst/>
          </a:prstGeom>
        </p:spPr>
        <p:txBody>
          <a:bodyPr wrap="none">
            <a:spAutoFit/>
          </a:bodyPr>
          <a:lstStyle/>
          <a:p>
            <a:pPr algn="ctr"/>
            <a:r>
              <a:rPr lang="es-ES" sz="6000" b="1" dirty="0">
                <a:ln w="17780" cmpd="sng">
                  <a:solidFill>
                    <a:srgbClr val="FFFFFF"/>
                  </a:solidFill>
                  <a:prstDash val="solid"/>
                  <a:miter lim="800000"/>
                </a:ln>
                <a:effectLst>
                  <a:outerShdw blurRad="50800" algn="tl" rotWithShape="0">
                    <a:srgbClr val="000000"/>
                  </a:outerShdw>
                </a:effectLst>
                <a:latin typeface="Consolas" pitchFamily="49" charset="0"/>
                <a:cs typeface="Consolas" pitchFamily="49" charset="0"/>
              </a:rPr>
              <a:t>LA AUDITORÍA DEL </a:t>
            </a:r>
            <a:endParaRPr lang="es-ES" sz="6000" b="1" dirty="0" smtClean="0">
              <a:ln w="17780" cmpd="sng">
                <a:solidFill>
                  <a:srgbClr val="FFFFFF"/>
                </a:solidFill>
                <a:prstDash val="solid"/>
                <a:miter lim="800000"/>
              </a:ln>
              <a:effectLst>
                <a:outerShdw blurRad="50800" algn="tl" rotWithShape="0">
                  <a:srgbClr val="000000"/>
                </a:outerShdw>
              </a:effectLst>
              <a:latin typeface="Consolas" pitchFamily="49" charset="0"/>
              <a:cs typeface="Consolas" pitchFamily="49" charset="0"/>
            </a:endParaRPr>
          </a:p>
          <a:p>
            <a:pPr algn="ctr"/>
            <a:r>
              <a:rPr lang="es-ES" sz="6000" b="1" dirty="0" smtClean="0">
                <a:ln w="17780" cmpd="sng">
                  <a:solidFill>
                    <a:srgbClr val="FFFFFF"/>
                  </a:solidFill>
                  <a:prstDash val="solid"/>
                  <a:miter lim="800000"/>
                </a:ln>
                <a:effectLst>
                  <a:outerShdw blurRad="50800" algn="tl" rotWithShape="0">
                    <a:srgbClr val="000000"/>
                  </a:outerShdw>
                </a:effectLst>
                <a:latin typeface="Consolas" pitchFamily="49" charset="0"/>
                <a:cs typeface="Consolas" pitchFamily="49" charset="0"/>
              </a:rPr>
              <a:t>BALANCE </a:t>
            </a:r>
            <a:r>
              <a:rPr lang="es-ES" sz="6000" b="1" dirty="0">
                <a:ln w="17780" cmpd="sng">
                  <a:solidFill>
                    <a:srgbClr val="FFFFFF"/>
                  </a:solidFill>
                  <a:prstDash val="solid"/>
                  <a:miter lim="800000"/>
                </a:ln>
                <a:effectLst>
                  <a:outerShdw blurRad="50800" algn="tl" rotWithShape="0">
                    <a:srgbClr val="000000"/>
                  </a:outerShdw>
                </a:effectLst>
                <a:latin typeface="Consolas" pitchFamily="49" charset="0"/>
                <a:cs typeface="Consolas" pitchFamily="49" charset="0"/>
              </a:rPr>
              <a:t>SOCIAL</a:t>
            </a:r>
          </a:p>
        </p:txBody>
      </p:sp>
    </p:spTree>
    <p:extLst>
      <p:ext uri="{BB962C8B-B14F-4D97-AF65-F5344CB8AC3E}">
        <p14:creationId xmlns:p14="http://schemas.microsoft.com/office/powerpoint/2010/main" xmlns="" val="6365196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2875002"/>
            <a:ext cx="7632848" cy="3539430"/>
          </a:xfrm>
          <a:prstGeom prst="rect">
            <a:avLst/>
          </a:prstGeom>
        </p:spPr>
        <p:txBody>
          <a:bodyPr wrap="square">
            <a:spAutoFit/>
          </a:bodyPr>
          <a:lstStyle/>
          <a:p>
            <a:pPr marL="342900" indent="-342900">
              <a:buFont typeface="Wingdings" pitchFamily="2" charset="2"/>
              <a:buChar char="ü"/>
            </a:pPr>
            <a:r>
              <a:rPr lang="es-ES" sz="2800" dirty="0" smtClean="0">
                <a:latin typeface="Arial Rounded MT Bold" pitchFamily="34" charset="0"/>
              </a:rPr>
              <a:t>Resolución </a:t>
            </a:r>
            <a:r>
              <a:rPr lang="es-ES" sz="2800" dirty="0">
                <a:latin typeface="Arial Rounded MT Bold" pitchFamily="34" charset="0"/>
              </a:rPr>
              <a:t>Técnica </a:t>
            </a:r>
            <a:r>
              <a:rPr lang="es-ES" sz="2800" dirty="0" smtClean="0">
                <a:latin typeface="Arial Rounded MT Bold" pitchFamily="34" charset="0"/>
              </a:rPr>
              <a:t>Nº 36 </a:t>
            </a:r>
          </a:p>
          <a:p>
            <a:endParaRPr lang="es-ES" sz="2800" dirty="0" smtClean="0">
              <a:latin typeface="Arial Rounded MT Bold" pitchFamily="34" charset="0"/>
            </a:endParaRPr>
          </a:p>
          <a:p>
            <a:pPr marL="342900" indent="-342900">
              <a:buFont typeface="Wingdings" pitchFamily="2" charset="2"/>
              <a:buChar char="ü"/>
            </a:pPr>
            <a:r>
              <a:rPr lang="es-ES" sz="2800" dirty="0" smtClean="0">
                <a:latin typeface="Arial Rounded MT Bold" pitchFamily="34" charset="0"/>
              </a:rPr>
              <a:t>Interpretación Nº 6 </a:t>
            </a:r>
            <a:r>
              <a:rPr lang="es-ES" sz="2800" dirty="0">
                <a:latin typeface="Arial Rounded MT Bold" pitchFamily="34" charset="0"/>
              </a:rPr>
              <a:t>sobre “Auditoría de Balances </a:t>
            </a:r>
            <a:r>
              <a:rPr lang="es-ES" sz="2800" dirty="0" smtClean="0">
                <a:latin typeface="Arial Rounded MT Bold" pitchFamily="34" charset="0"/>
              </a:rPr>
              <a:t>Sociales”</a:t>
            </a:r>
          </a:p>
          <a:p>
            <a:endParaRPr lang="es-ES" sz="2800" dirty="0" smtClean="0">
              <a:latin typeface="Arial Rounded MT Bold" pitchFamily="34" charset="0"/>
            </a:endParaRPr>
          </a:p>
          <a:p>
            <a:pPr marL="342900" indent="-342900">
              <a:buFont typeface="Wingdings" pitchFamily="2" charset="2"/>
              <a:buChar char="ü"/>
            </a:pPr>
            <a:r>
              <a:rPr lang="es-ES" sz="2800" dirty="0" smtClean="0">
                <a:latin typeface="Arial Rounded MT Bold" pitchFamily="34" charset="0"/>
              </a:rPr>
              <a:t>Resolución Técnica Nº 7 y a partir de su entrada en vigencia RT 37.</a:t>
            </a:r>
          </a:p>
          <a:p>
            <a:pPr marL="342900" indent="-342900">
              <a:buFont typeface="Wingdings" pitchFamily="2" charset="2"/>
              <a:buChar char="ü"/>
            </a:pPr>
            <a:endParaRPr lang="es-ES" sz="2800" dirty="0">
              <a:latin typeface="Arial Rounded MT Bold" pitchFamily="34" charset="0"/>
            </a:endParaRPr>
          </a:p>
        </p:txBody>
      </p:sp>
      <p:sp>
        <p:nvSpPr>
          <p:cNvPr id="3" name="2 CuadroTexto"/>
          <p:cNvSpPr txBox="1"/>
          <p:nvPr/>
        </p:nvSpPr>
        <p:spPr>
          <a:xfrm>
            <a:off x="971600" y="1196752"/>
            <a:ext cx="6840760" cy="523220"/>
          </a:xfrm>
          <a:prstGeom prst="rect">
            <a:avLst/>
          </a:prstGeom>
          <a:noFill/>
        </p:spPr>
        <p:txBody>
          <a:bodyPr wrap="square" rtlCol="0">
            <a:spAutoFit/>
          </a:bodyPr>
          <a:lstStyle/>
          <a:p>
            <a:pPr algn="ctr"/>
            <a:r>
              <a:rPr lang="es-ES" sz="28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NORMATIVA APLICABLE</a:t>
            </a:r>
            <a:endParaRPr lang="es-ES" sz="2800" b="1" dirty="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endParaRPr>
          </a:p>
        </p:txBody>
      </p:sp>
    </p:spTree>
    <p:extLst>
      <p:ext uri="{BB962C8B-B14F-4D97-AF65-F5344CB8AC3E}">
        <p14:creationId xmlns:p14="http://schemas.microsoft.com/office/powerpoint/2010/main" xmlns="" val="32533793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1580" y="309466"/>
            <a:ext cx="8314875" cy="6832640"/>
          </a:xfrm>
          <a:prstGeom prst="rect">
            <a:avLst/>
          </a:prstGeom>
          <a:noFill/>
        </p:spPr>
        <p:txBody>
          <a:bodyPr wrap="square" rtlCol="0">
            <a:spAutoFit/>
          </a:bodyPr>
          <a:lstStyle/>
          <a:p>
            <a:r>
              <a:rPr lang="es-ES" sz="30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AUDITORIA DEL BALANCE SOCIAL: </a:t>
            </a:r>
          </a:p>
          <a:p>
            <a:endParaRPr lang="es-ES" sz="30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endParaRPr>
          </a:p>
          <a:p>
            <a:endParaRPr lang="es-ES" dirty="0"/>
          </a:p>
          <a:p>
            <a:pPr marL="342900" indent="-342900">
              <a:buFont typeface="Wingdings" pitchFamily="2" charset="2"/>
              <a:buChar char="ü"/>
            </a:pPr>
            <a:r>
              <a:rPr lang="es-ES" dirty="0">
                <a:latin typeface="Arial Rounded MT Bold" pitchFamily="34" charset="0"/>
              </a:rPr>
              <a:t>¿Por qué es ámbito de actuación del Profesional en Ciencias Económicas</a:t>
            </a:r>
            <a:r>
              <a:rPr lang="es-ES" dirty="0" smtClean="0">
                <a:latin typeface="Arial Rounded MT Bold" pitchFamily="34" charset="0"/>
              </a:rPr>
              <a:t>?</a:t>
            </a:r>
          </a:p>
          <a:p>
            <a:pPr marL="342900" indent="-342900">
              <a:buFont typeface="Wingdings" pitchFamily="2" charset="2"/>
              <a:buChar char="ü"/>
            </a:pPr>
            <a:endParaRPr lang="es-ES" dirty="0">
              <a:latin typeface="Arial Rounded MT Bold" pitchFamily="34" charset="0"/>
            </a:endParaRPr>
          </a:p>
          <a:p>
            <a:pPr algn="just"/>
            <a:r>
              <a:rPr lang="es-AR" dirty="0"/>
              <a:t>Es indiscutible que el profesional que ha estado cumpliendo con el rol de agregar credibilidad a la información financiera que trasciende de un juego de estados ha sido el Contador Público en el carácter de auditor </a:t>
            </a:r>
            <a:r>
              <a:rPr lang="es-AR" dirty="0" smtClean="0"/>
              <a:t>externo.</a:t>
            </a:r>
          </a:p>
          <a:p>
            <a:endParaRPr lang="es-ES" dirty="0">
              <a:latin typeface="Arial Rounded MT Bold" pitchFamily="34" charset="0"/>
            </a:endParaRPr>
          </a:p>
          <a:p>
            <a:pPr marL="342900" indent="-342900">
              <a:buFont typeface="Wingdings" pitchFamily="2" charset="2"/>
              <a:buChar char="ü"/>
            </a:pPr>
            <a:r>
              <a:rPr lang="es-ES" dirty="0">
                <a:latin typeface="Arial Rounded MT Bold" pitchFamily="34" charset="0"/>
              </a:rPr>
              <a:t>¿Qué nos avala a realizar esta tarea</a:t>
            </a:r>
            <a:r>
              <a:rPr lang="es-ES" dirty="0" smtClean="0">
                <a:latin typeface="Arial Rounded MT Bold" pitchFamily="34" charset="0"/>
              </a:rPr>
              <a:t>?</a:t>
            </a:r>
          </a:p>
          <a:p>
            <a:endParaRPr lang="es-ES" dirty="0" smtClean="0">
              <a:latin typeface="Arial Rounded MT Bold" pitchFamily="34" charset="0"/>
            </a:endParaRPr>
          </a:p>
          <a:p>
            <a:r>
              <a:rPr lang="es-AR" dirty="0"/>
              <a:t>La comunidad ha depositado en él su confianza y la ley 20488 lo pone de resalto cuando dispone que se requerirá el título de Contador Público para la “</a:t>
            </a:r>
            <a:r>
              <a:rPr lang="es-ES_tradnl" dirty="0"/>
              <a:t>Presentación con su firma de estados contables de bancos nacionales, provinciales, municipales, mixtos y particulares, de toda empresa, sociedad o institución pública, mixta o privada y de todo tipo de ente con patrimonio diferenciado”, así como “Toda otra cuestión en materia económica, financiera y contable con referencia a las funciones que le son propias de acuerdo con el presente artículo”.</a:t>
            </a:r>
            <a:endParaRPr lang="es-AR" dirty="0"/>
          </a:p>
          <a:p>
            <a:endParaRPr lang="es-ES" dirty="0">
              <a:latin typeface="Arial Rounded MT Bold" pitchFamily="34" charset="0"/>
            </a:endParaRPr>
          </a:p>
          <a:p>
            <a:endParaRPr lang="es-ES" dirty="0">
              <a:latin typeface="Arial Rounded MT Bold" pitchFamily="34" charset="0"/>
            </a:endParaRPr>
          </a:p>
          <a:p>
            <a:endParaRPr lang="es-ES" dirty="0">
              <a:latin typeface="Arial Rounded MT Bold" pitchFamily="34" charset="0"/>
            </a:endParaRPr>
          </a:p>
        </p:txBody>
      </p:sp>
    </p:spTree>
    <p:extLst>
      <p:ext uri="{BB962C8B-B14F-4D97-AF65-F5344CB8AC3E}">
        <p14:creationId xmlns:p14="http://schemas.microsoft.com/office/powerpoint/2010/main" xmlns="" val="2380653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1580" y="309466"/>
            <a:ext cx="8314875" cy="6093976"/>
          </a:xfrm>
          <a:prstGeom prst="rect">
            <a:avLst/>
          </a:prstGeom>
          <a:noFill/>
        </p:spPr>
        <p:txBody>
          <a:bodyPr wrap="square" rtlCol="0">
            <a:spAutoFit/>
          </a:bodyPr>
          <a:lstStyle/>
          <a:p>
            <a:r>
              <a:rPr lang="es-ES" sz="3000" b="1" dirty="0" smtClean="0">
                <a:ln w="17780" cmpd="sng">
                  <a:solidFill>
                    <a:srgbClr val="FFFFFF"/>
                  </a:solidFill>
                  <a:prstDash val="solid"/>
                  <a:miter lim="800000"/>
                </a:ln>
                <a:effectLst>
                  <a:outerShdw blurRad="38100" dist="38100" dir="2700000" algn="tl">
                    <a:srgbClr val="000000">
                      <a:alpha val="43137"/>
                    </a:srgbClr>
                  </a:outerShdw>
                </a:effectLst>
                <a:latin typeface="Consolas" pitchFamily="49" charset="0"/>
                <a:cs typeface="Consolas" pitchFamily="49" charset="0"/>
              </a:rPr>
              <a:t>AUDITORIA DEL BALANCE SOCIAL: </a:t>
            </a:r>
          </a:p>
          <a:p>
            <a:endParaRPr lang="es-ES" dirty="0"/>
          </a:p>
          <a:p>
            <a:pPr marL="342900" indent="-342900">
              <a:buFont typeface="Wingdings" pitchFamily="2" charset="2"/>
              <a:buChar char="ü"/>
            </a:pPr>
            <a:r>
              <a:rPr lang="es-ES" dirty="0" smtClean="0">
                <a:latin typeface="Arial Rounded MT Bold" pitchFamily="34" charset="0"/>
              </a:rPr>
              <a:t>¿</a:t>
            </a:r>
            <a:r>
              <a:rPr lang="es-ES" dirty="0">
                <a:latin typeface="Arial Rounded MT Bold" pitchFamily="34" charset="0"/>
              </a:rPr>
              <a:t>Es una tarea interdisciplinaria</a:t>
            </a:r>
            <a:r>
              <a:rPr lang="es-ES" dirty="0" smtClean="0">
                <a:latin typeface="Arial Rounded MT Bold" pitchFamily="34" charset="0"/>
              </a:rPr>
              <a:t>?</a:t>
            </a:r>
          </a:p>
          <a:p>
            <a:pPr marL="342900" indent="-342900">
              <a:buFont typeface="Wingdings" pitchFamily="2" charset="2"/>
              <a:buChar char="ü"/>
            </a:pPr>
            <a:endParaRPr lang="es-ES" dirty="0">
              <a:latin typeface="Arial Rounded MT Bold" pitchFamily="34" charset="0"/>
            </a:endParaRPr>
          </a:p>
          <a:p>
            <a:pPr marL="285750" indent="-285750" algn="just">
              <a:buFont typeface="Arial" panose="020B0604020202020204" pitchFamily="34" charset="0"/>
              <a:buChar char="•"/>
            </a:pPr>
            <a:r>
              <a:rPr lang="es-ES_tradnl" dirty="0"/>
              <a:t>Varias son las disposiciones de la ley </a:t>
            </a:r>
            <a:r>
              <a:rPr lang="es-ES_tradnl" dirty="0" smtClean="0"/>
              <a:t>20488 que </a:t>
            </a:r>
            <a:r>
              <a:rPr lang="es-ES_tradnl" dirty="0"/>
              <a:t>nos habilitan para actuar como auditores de la información de un balance social, aun cuando debamos destacar que en muchas oportunidades necesitaremos conformar un equipo multidisciplinario de trabajo o bien contar con expertos, según se trate, en función de la especificidad de los temas o asuntos que se incluyan en el balance social.</a:t>
            </a:r>
            <a:endParaRPr lang="es-AR" dirty="0"/>
          </a:p>
          <a:p>
            <a:pPr marL="285750" indent="-285750" algn="just">
              <a:buFont typeface="Arial" panose="020B0604020202020204" pitchFamily="34" charset="0"/>
              <a:buChar char="•"/>
            </a:pPr>
            <a:r>
              <a:rPr lang="es-AR" dirty="0"/>
              <a:t>Por otra parte, cierto es que habitualmente el balance social es emitido en forma conjunta y de manera complementaria a los estados financieros acompañados por el informe del auditor externo, para brindar credibilidad a dicha información.</a:t>
            </a:r>
          </a:p>
          <a:p>
            <a:pPr marL="285750" indent="-285750" algn="just">
              <a:buFont typeface="Arial" panose="020B0604020202020204" pitchFamily="34" charset="0"/>
              <a:buChar char="•"/>
            </a:pPr>
            <a:r>
              <a:rPr lang="es-AR" dirty="0"/>
              <a:t>Es el auditor externo quien cuenta con la experiencia en el diseño de procedimientos que permiten verificar la declaración del ente. Es el auditor externo, asimismo, quien tiene un “conocimiento apropiado del ente”, quien conoce su sistema de información y su control interno porque lo releva y evalúa en forma periódica.</a:t>
            </a:r>
          </a:p>
          <a:p>
            <a:pPr marL="342900" indent="-342900">
              <a:buFont typeface="Wingdings" pitchFamily="2" charset="2"/>
              <a:buChar char="ü"/>
            </a:pPr>
            <a:endParaRPr lang="es-ES" dirty="0">
              <a:latin typeface="Arial Rounded MT Bold" pitchFamily="34" charset="0"/>
            </a:endParaRPr>
          </a:p>
          <a:p>
            <a:endParaRPr lang="es-ES" dirty="0">
              <a:latin typeface="Arial Rounded MT Bold" pitchFamily="34" charset="0"/>
            </a:endParaRPr>
          </a:p>
        </p:txBody>
      </p:sp>
    </p:spTree>
    <p:extLst>
      <p:ext uri="{BB962C8B-B14F-4D97-AF65-F5344CB8AC3E}">
        <p14:creationId xmlns:p14="http://schemas.microsoft.com/office/powerpoint/2010/main" xmlns="" val="12398556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dirty="0" smtClean="0"/>
              <a:t>Resolución Técnica Nº 39</a:t>
            </a:r>
            <a:endParaRPr lang="es-ES" dirty="0"/>
          </a:p>
        </p:txBody>
      </p:sp>
      <p:sp>
        <p:nvSpPr>
          <p:cNvPr id="3" name="2 Subtítulo"/>
          <p:cNvSpPr>
            <a:spLocks noGrp="1"/>
          </p:cNvSpPr>
          <p:nvPr>
            <p:ph type="subTitle" idx="1"/>
          </p:nvPr>
        </p:nvSpPr>
        <p:spPr/>
        <p:txBody>
          <a:bodyPr>
            <a:normAutofit/>
          </a:bodyPr>
          <a:lstStyle/>
          <a:p>
            <a:r>
              <a:rPr lang="es-ES" dirty="0"/>
              <a:t>“Normas Contables Profesionales: Modificación de las Resoluciones Técnicas N° 6 y 17. Expresión en Moneda Homogénea”. </a:t>
            </a:r>
          </a:p>
        </p:txBody>
      </p:sp>
    </p:spTree>
    <p:extLst>
      <p:ext uri="{BB962C8B-B14F-4D97-AF65-F5344CB8AC3E}">
        <p14:creationId xmlns:p14="http://schemas.microsoft.com/office/powerpoint/2010/main" xmlns="" val="2921195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Modificacion</a:t>
            </a:r>
            <a:r>
              <a:rPr lang="es-ES_tradnl" dirty="0" smtClean="0"/>
              <a:t> de la </a:t>
            </a:r>
            <a:r>
              <a:rPr lang="es-ES_tradnl" dirty="0" err="1" smtClean="0"/>
              <a:t>rt</a:t>
            </a:r>
            <a:r>
              <a:rPr lang="es-ES_tradnl" dirty="0" smtClean="0"/>
              <a:t> 17	</a:t>
            </a:r>
            <a:endParaRPr lang="es-ES" dirty="0"/>
          </a:p>
        </p:txBody>
      </p:sp>
      <p:sp>
        <p:nvSpPr>
          <p:cNvPr id="3" name="2 Marcador de contenido"/>
          <p:cNvSpPr>
            <a:spLocks noGrp="1"/>
          </p:cNvSpPr>
          <p:nvPr>
            <p:ph sz="quarter" idx="1"/>
          </p:nvPr>
        </p:nvSpPr>
        <p:spPr/>
        <p:txBody>
          <a:bodyPr/>
          <a:lstStyle/>
          <a:p>
            <a:endParaRPr lang="es-ES_tradnl" dirty="0" smtClean="0"/>
          </a:p>
          <a:p>
            <a:r>
              <a:rPr lang="es-ES_tradnl" dirty="0" smtClean="0"/>
              <a:t>Expresión a moneda homogénea:</a:t>
            </a:r>
          </a:p>
          <a:p>
            <a:pPr marL="0" indent="0">
              <a:buNone/>
            </a:pPr>
            <a:endParaRPr lang="es-ES_tradnl" dirty="0" smtClean="0"/>
          </a:p>
          <a:p>
            <a:r>
              <a:rPr lang="es-ES_tradnl" dirty="0" smtClean="0"/>
              <a:t>Moneda homogénea  →  Moneda Nominal</a:t>
            </a:r>
          </a:p>
          <a:p>
            <a:pPr marL="0" indent="0">
              <a:buNone/>
            </a:pPr>
            <a:endParaRPr lang="es-ES_tradnl" dirty="0" smtClean="0"/>
          </a:p>
          <a:p>
            <a:r>
              <a:rPr lang="es-ES_tradnl" dirty="0" smtClean="0"/>
              <a:t>Contexto de inflación  →  Normas RT 6</a:t>
            </a:r>
          </a:p>
          <a:p>
            <a:pPr marL="0" indent="0">
              <a:buNone/>
            </a:pPr>
            <a:endParaRPr lang="es-ES_tradnl" dirty="0" smtClean="0"/>
          </a:p>
          <a:p>
            <a:r>
              <a:rPr lang="es-ES_tradnl" dirty="0" smtClean="0"/>
              <a:t>Indicado por las características del entorno económico del país</a:t>
            </a:r>
            <a:endParaRPr lang="es-ES" dirty="0" smtClean="0"/>
          </a:p>
          <a:p>
            <a:pPr marL="0" indent="0">
              <a:buNone/>
            </a:pPr>
            <a:r>
              <a:rPr lang="es-ES_tradnl" dirty="0"/>
              <a:t> </a:t>
            </a:r>
            <a:r>
              <a:rPr lang="es-ES_tradnl" dirty="0" smtClean="0"/>
              <a:t>   </a:t>
            </a:r>
          </a:p>
        </p:txBody>
      </p:sp>
    </p:spTree>
    <p:extLst>
      <p:ext uri="{BB962C8B-B14F-4D97-AF65-F5344CB8AC3E}">
        <p14:creationId xmlns:p14="http://schemas.microsoft.com/office/powerpoint/2010/main" xmlns="" val="41064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características </a:t>
            </a:r>
            <a:r>
              <a:rPr lang="es-ES_tradnl" dirty="0"/>
              <a:t>del entorno económico del país</a:t>
            </a:r>
            <a:r>
              <a:rPr lang="es-ES" dirty="0"/>
              <a:t/>
            </a:r>
            <a:br>
              <a:rPr lang="es-ES" dirty="0"/>
            </a:br>
            <a:endParaRPr lang="es-ES" dirty="0"/>
          </a:p>
        </p:txBody>
      </p:sp>
      <p:sp>
        <p:nvSpPr>
          <p:cNvPr id="3" name="2 Marcador de contenido"/>
          <p:cNvSpPr>
            <a:spLocks noGrp="1"/>
          </p:cNvSpPr>
          <p:nvPr>
            <p:ph sz="quarter" idx="1"/>
          </p:nvPr>
        </p:nvSpPr>
        <p:spPr/>
        <p:txBody>
          <a:bodyPr/>
          <a:lstStyle/>
          <a:p>
            <a:r>
              <a:rPr lang="es-ES_tradnl" dirty="0" smtClean="0"/>
              <a:t>Tasa acumulada de inflación en tres años (IPIM) alcanza o sobrepasa el 100%</a:t>
            </a:r>
          </a:p>
          <a:p>
            <a:r>
              <a:rPr lang="es-ES_tradnl" dirty="0" smtClean="0"/>
              <a:t>Corrección generalizada de precios y salarios</a:t>
            </a:r>
          </a:p>
          <a:p>
            <a:r>
              <a:rPr lang="es-ES_tradnl" dirty="0" smtClean="0"/>
              <a:t>Los fondos en moneda argentina se invierten inmediatamente para mantener su poder adquisitivo</a:t>
            </a:r>
          </a:p>
          <a:p>
            <a:r>
              <a:rPr lang="es-ES_tradnl" dirty="0" smtClean="0"/>
              <a:t>La brecha existente entre la tasa de interés por las colocaciones realizadas en moneda argentina y en una moneda extrajera es muy relevante</a:t>
            </a:r>
          </a:p>
          <a:p>
            <a:r>
              <a:rPr lang="es-ES_tradnl" dirty="0" smtClean="0"/>
              <a:t>La población prefiere mantener su riqueza en activos no monetarios o en una moneda extranjera relativamente estable</a:t>
            </a:r>
            <a:endParaRPr lang="es-ES" dirty="0"/>
          </a:p>
        </p:txBody>
      </p:sp>
    </p:spTree>
    <p:extLst>
      <p:ext uri="{BB962C8B-B14F-4D97-AF65-F5344CB8AC3E}">
        <p14:creationId xmlns:p14="http://schemas.microsoft.com/office/powerpoint/2010/main" xmlns="" val="120007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Modificación de la </a:t>
            </a:r>
            <a:r>
              <a:rPr lang="es-ES_tradnl" dirty="0" err="1" smtClean="0"/>
              <a:t>rt</a:t>
            </a:r>
            <a:r>
              <a:rPr lang="es-ES_tradnl" dirty="0" smtClean="0"/>
              <a:t> 6	</a:t>
            </a:r>
            <a:endParaRPr lang="es-ES" dirty="0"/>
          </a:p>
        </p:txBody>
      </p:sp>
      <p:sp>
        <p:nvSpPr>
          <p:cNvPr id="3" name="2 Marcador de contenido"/>
          <p:cNvSpPr>
            <a:spLocks noGrp="1"/>
          </p:cNvSpPr>
          <p:nvPr>
            <p:ph sz="quarter" idx="1"/>
          </p:nvPr>
        </p:nvSpPr>
        <p:spPr/>
        <p:txBody>
          <a:bodyPr/>
          <a:lstStyle/>
          <a:p>
            <a:endParaRPr lang="es-ES_tradnl" dirty="0" smtClean="0"/>
          </a:p>
          <a:p>
            <a:r>
              <a:rPr lang="es-ES_tradnl" dirty="0" smtClean="0"/>
              <a:t>Interrupción y posterior reanudación de los ajustes</a:t>
            </a:r>
          </a:p>
          <a:p>
            <a:endParaRPr lang="es-ES_tradnl" dirty="0" smtClean="0"/>
          </a:p>
          <a:p>
            <a:r>
              <a:rPr lang="es-ES_tradnl" dirty="0" smtClean="0"/>
              <a:t>Se deberán tratar las cifras </a:t>
            </a:r>
            <a:r>
              <a:rPr lang="es-ES_tradnl" dirty="0" err="1" smtClean="0"/>
              <a:t>reexpresadas</a:t>
            </a:r>
            <a:r>
              <a:rPr lang="es-ES_tradnl" dirty="0" smtClean="0"/>
              <a:t> por el cambio en el poder adquisitivo de la moneda hasta el momento de la interrupción de los ajustes como base para los importes de esas partidas en sus estados contables subsiguientes.</a:t>
            </a:r>
          </a:p>
          <a:p>
            <a:pPr marL="0" indent="0">
              <a:buNone/>
            </a:pPr>
            <a:endParaRPr lang="es-ES" dirty="0"/>
          </a:p>
        </p:txBody>
      </p:sp>
    </p:spTree>
    <p:extLst>
      <p:ext uri="{BB962C8B-B14F-4D97-AF65-F5344CB8AC3E}">
        <p14:creationId xmlns:p14="http://schemas.microsoft.com/office/powerpoint/2010/main" xmlns="" val="102545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dirty="0" smtClean="0"/>
              <a:t>Resolución Técnica Nº 37</a:t>
            </a:r>
            <a:endParaRPr lang="es-ES" dirty="0"/>
          </a:p>
        </p:txBody>
      </p:sp>
      <p:sp>
        <p:nvSpPr>
          <p:cNvPr id="3" name="2 Subtítulo"/>
          <p:cNvSpPr>
            <a:spLocks noGrp="1"/>
          </p:cNvSpPr>
          <p:nvPr>
            <p:ph type="subTitle" idx="1"/>
          </p:nvPr>
        </p:nvSpPr>
        <p:spPr/>
        <p:txBody>
          <a:bodyPr>
            <a:normAutofit/>
          </a:bodyPr>
          <a:lstStyle/>
          <a:p>
            <a:r>
              <a:rPr lang="es-ES" dirty="0" smtClean="0"/>
              <a:t>“Normas </a:t>
            </a:r>
            <a:r>
              <a:rPr lang="es-ES" dirty="0"/>
              <a:t>contables profesionales. Normas de Auditoría, Revisión, Otros Encargos de Aseguramiento, Certificación y Servicios Relacionados. </a:t>
            </a:r>
          </a:p>
        </p:txBody>
      </p:sp>
    </p:spTree>
    <p:extLst>
      <p:ext uri="{BB962C8B-B14F-4D97-AF65-F5344CB8AC3E}">
        <p14:creationId xmlns:p14="http://schemas.microsoft.com/office/powerpoint/2010/main" xmlns="" val="467293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Estructura de la </a:t>
            </a:r>
            <a:r>
              <a:rPr lang="es-ES_tradnl" dirty="0" err="1" smtClean="0"/>
              <a:t>rt</a:t>
            </a:r>
            <a:r>
              <a:rPr lang="es-ES_tradnl" dirty="0" smtClean="0"/>
              <a:t> 37	</a:t>
            </a:r>
            <a:endParaRPr lang="es-ES" dirty="0"/>
          </a:p>
        </p:txBody>
      </p:sp>
      <p:sp>
        <p:nvSpPr>
          <p:cNvPr id="3" name="2 Marcador de contenido"/>
          <p:cNvSpPr>
            <a:spLocks noGrp="1"/>
          </p:cNvSpPr>
          <p:nvPr>
            <p:ph sz="quarter" idx="1"/>
          </p:nvPr>
        </p:nvSpPr>
        <p:spPr/>
        <p:txBody>
          <a:bodyPr>
            <a:normAutofit fontScale="85000" lnSpcReduction="20000"/>
          </a:bodyPr>
          <a:lstStyle/>
          <a:p>
            <a:r>
              <a:rPr lang="es-ES_tradnl" b="1" dirty="0" smtClean="0"/>
              <a:t>Primera Parte</a:t>
            </a:r>
            <a:r>
              <a:rPr lang="es-ES_tradnl" dirty="0" smtClean="0"/>
              <a:t>:  </a:t>
            </a:r>
            <a:r>
              <a:rPr lang="es-ES_tradnl" i="1" dirty="0" smtClean="0"/>
              <a:t>Vistos</a:t>
            </a:r>
          </a:p>
          <a:p>
            <a:pPr marL="0" indent="0">
              <a:buNone/>
            </a:pPr>
            <a:r>
              <a:rPr lang="es-ES_tradnl" dirty="0" smtClean="0"/>
              <a:t>                                  </a:t>
            </a:r>
            <a:r>
              <a:rPr lang="es-ES_tradnl" i="1" dirty="0" smtClean="0"/>
              <a:t>Considerandos</a:t>
            </a:r>
            <a:endParaRPr lang="es-ES_tradnl" i="1" dirty="0"/>
          </a:p>
          <a:p>
            <a:pPr marL="0" indent="0">
              <a:buNone/>
            </a:pPr>
            <a:r>
              <a:rPr lang="es-ES_tradnl" dirty="0"/>
              <a:t>                              </a:t>
            </a:r>
            <a:r>
              <a:rPr lang="es-ES_tradnl" dirty="0" smtClean="0"/>
              <a:t>    </a:t>
            </a:r>
            <a:r>
              <a:rPr lang="es-ES_tradnl" i="1" dirty="0" smtClean="0"/>
              <a:t>Parte </a:t>
            </a:r>
            <a:r>
              <a:rPr lang="es-ES_tradnl" i="1" dirty="0"/>
              <a:t>resolutiva</a:t>
            </a:r>
          </a:p>
          <a:p>
            <a:r>
              <a:rPr lang="es-ES_tradnl" b="1" dirty="0" smtClean="0"/>
              <a:t>Segunda parte</a:t>
            </a:r>
          </a:p>
          <a:p>
            <a:pPr marL="457200" indent="-457200">
              <a:buAutoNum type="arabicParenR"/>
            </a:pPr>
            <a:r>
              <a:rPr lang="es-ES_tradnl" i="1" dirty="0" smtClean="0"/>
              <a:t>Capitulo I: </a:t>
            </a:r>
            <a:r>
              <a:rPr lang="es-ES_tradnl" dirty="0" smtClean="0"/>
              <a:t>Introducción</a:t>
            </a:r>
          </a:p>
          <a:p>
            <a:pPr marL="457200" indent="-457200">
              <a:buAutoNum type="arabicParenR"/>
            </a:pPr>
            <a:r>
              <a:rPr lang="es-ES_tradnl" i="1" dirty="0" smtClean="0"/>
              <a:t>Capitulo II: </a:t>
            </a:r>
            <a:r>
              <a:rPr lang="es-ES_tradnl" dirty="0" smtClean="0"/>
              <a:t>Normas comunes a los servicios de auditoria, revisión, otros encargos de aseguramiento, certificación y servicios relacionados</a:t>
            </a:r>
          </a:p>
          <a:p>
            <a:pPr marL="457200" indent="-457200">
              <a:buAutoNum type="arabicParenR"/>
            </a:pPr>
            <a:r>
              <a:rPr lang="es-ES_tradnl" i="1" dirty="0" smtClean="0"/>
              <a:t>Capitulo III: </a:t>
            </a:r>
            <a:r>
              <a:rPr lang="es-ES_tradnl" dirty="0" smtClean="0"/>
              <a:t>Normas de auditoria</a:t>
            </a:r>
          </a:p>
          <a:p>
            <a:pPr marL="457200" indent="-457200">
              <a:buAutoNum type="arabicParenR"/>
            </a:pPr>
            <a:r>
              <a:rPr lang="es-ES_tradnl" i="1" dirty="0" smtClean="0"/>
              <a:t>Capitulo IV: </a:t>
            </a:r>
            <a:r>
              <a:rPr lang="es-ES_tradnl" dirty="0" smtClean="0"/>
              <a:t>Normas de revisión de estados contables de períodos intermedios</a:t>
            </a:r>
          </a:p>
          <a:p>
            <a:pPr marL="457200" indent="-457200">
              <a:buAutoNum type="arabicParenR"/>
            </a:pPr>
            <a:r>
              <a:rPr lang="es-ES_tradnl" i="1" dirty="0" smtClean="0"/>
              <a:t>Capitulo V: </a:t>
            </a:r>
            <a:r>
              <a:rPr lang="es-ES_tradnl" dirty="0" smtClean="0"/>
              <a:t>Normas sobre otros encargos de aseguramiento</a:t>
            </a:r>
          </a:p>
          <a:p>
            <a:pPr marL="457200" indent="-457200">
              <a:buAutoNum type="arabicParenR"/>
            </a:pPr>
            <a:r>
              <a:rPr lang="es-ES_tradnl" i="1" dirty="0" smtClean="0"/>
              <a:t>Capitulo VI: </a:t>
            </a:r>
            <a:r>
              <a:rPr lang="es-ES_tradnl" dirty="0" smtClean="0"/>
              <a:t>Normas sobre certificaciones</a:t>
            </a:r>
          </a:p>
          <a:p>
            <a:pPr marL="457200" indent="-457200">
              <a:buAutoNum type="arabicParenR"/>
            </a:pPr>
            <a:r>
              <a:rPr lang="es-ES_tradnl" i="1" dirty="0" smtClean="0"/>
              <a:t>Capitulo VII: </a:t>
            </a:r>
            <a:r>
              <a:rPr lang="es-ES_tradnl" dirty="0" smtClean="0"/>
              <a:t>Normas sobre servicios relacionados</a:t>
            </a:r>
          </a:p>
          <a:p>
            <a:pPr marL="457200" indent="-457200">
              <a:buAutoNum type="arabicParenR"/>
            </a:pPr>
            <a:r>
              <a:rPr lang="es-ES_tradnl" i="1" dirty="0" smtClean="0"/>
              <a:t>Glosario de términos</a:t>
            </a:r>
            <a:r>
              <a:rPr lang="es-ES_tradnl" dirty="0" smtClean="0"/>
              <a:t>                              </a:t>
            </a:r>
          </a:p>
          <a:p>
            <a:pPr marL="0" indent="0">
              <a:buNone/>
            </a:pPr>
            <a:endParaRPr lang="es-ES_tradnl" dirty="0" smtClean="0"/>
          </a:p>
        </p:txBody>
      </p:sp>
    </p:spTree>
    <p:extLst>
      <p:ext uri="{BB962C8B-B14F-4D97-AF65-F5344CB8AC3E}">
        <p14:creationId xmlns:p14="http://schemas.microsoft.com/office/powerpoint/2010/main" xmlns="" val="127741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txBox="1">
            <a:spLocks noGrp="1"/>
          </p:cNvSpPr>
          <p:nvPr/>
        </p:nvSpPr>
        <p:spPr bwMode="auto">
          <a:xfrm>
            <a:off x="6553200" y="6248400"/>
            <a:ext cx="1905000" cy="457200"/>
          </a:xfrm>
          <a:prstGeom prst="rect">
            <a:avLst/>
          </a:prstGeom>
          <a:noFill/>
          <a:ln>
            <a:miter lim="800000"/>
            <a:headEnd/>
            <a:tailEnd/>
          </a:ln>
        </p:spPr>
        <p:txBody>
          <a:bodyPr anchor="b"/>
          <a:lstStyle/>
          <a:p>
            <a:pPr algn="r" eaLnBrk="1" hangingPunct="1">
              <a:defRPr/>
            </a:pPr>
            <a:fld id="{ED49CC50-D50E-4C2E-A4AE-1486C3A1D119}" type="slidenum">
              <a:rPr lang="en-US" sz="1400" b="0">
                <a:latin typeface="+mn-lt"/>
              </a:rPr>
              <a:pPr algn="r" eaLnBrk="1" hangingPunct="1">
                <a:defRPr/>
              </a:pPr>
              <a:t>4</a:t>
            </a:fld>
            <a:endParaRPr lang="en-US" sz="1400" b="0" dirty="0">
              <a:latin typeface="+mn-lt"/>
            </a:endParaRPr>
          </a:p>
        </p:txBody>
      </p:sp>
      <p:sp>
        <p:nvSpPr>
          <p:cNvPr id="7171" name="Text Box 2"/>
          <p:cNvSpPr txBox="1">
            <a:spLocks noChangeArrowheads="1"/>
          </p:cNvSpPr>
          <p:nvPr/>
        </p:nvSpPr>
        <p:spPr bwMode="auto">
          <a:xfrm>
            <a:off x="152400" y="228600"/>
            <a:ext cx="8596064" cy="6186309"/>
          </a:xfrm>
          <a:prstGeom prst="rect">
            <a:avLst/>
          </a:prstGeom>
          <a:noFill/>
          <a:ln w="381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lvl="2" algn="ctr" eaLnBrk="1" hangingPunct="1">
              <a:defRPr/>
            </a:pPr>
            <a:r>
              <a:rPr lang="pt-BR" altLang="es-AR" dirty="0" smtClean="0">
                <a:solidFill>
                  <a:schemeClr val="accent1"/>
                </a:solidFill>
              </a:rPr>
              <a:t>ALGUNOS ANTECEDENTES HISTÓRICOS</a:t>
            </a:r>
          </a:p>
          <a:p>
            <a:pPr algn="ctr" eaLnBrk="1" hangingPunct="1">
              <a:defRPr/>
            </a:pPr>
            <a:endParaRPr lang="pt-BR" altLang="es-AR" b="0" dirty="0" smtClean="0">
              <a:solidFill>
                <a:schemeClr val="tx1">
                  <a:lumMod val="85000"/>
                  <a:lumOff val="15000"/>
                </a:schemeClr>
              </a:solidFill>
            </a:endParaRPr>
          </a:p>
          <a:p>
            <a:pPr algn="just" eaLnBrk="1" hangingPunct="1">
              <a:defRPr/>
            </a:pPr>
            <a:r>
              <a:rPr lang="pt-BR" altLang="es-AR" sz="2800" b="0" dirty="0" err="1" smtClean="0">
                <a:solidFill>
                  <a:schemeClr val="tx1">
                    <a:lumMod val="85000"/>
                    <a:lumOff val="15000"/>
                  </a:schemeClr>
                </a:solidFill>
              </a:rPr>
              <a:t>En</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la</a:t>
            </a:r>
            <a:r>
              <a:rPr lang="pt-BR" altLang="es-AR" sz="2800" b="0" dirty="0" smtClean="0">
                <a:solidFill>
                  <a:schemeClr val="tx1">
                    <a:lumMod val="85000"/>
                    <a:lumOff val="15000"/>
                  </a:schemeClr>
                </a:solidFill>
              </a:rPr>
              <a:t> Argentina, </a:t>
            </a:r>
            <a:r>
              <a:rPr lang="pt-BR" altLang="es-AR" sz="2800" b="0" dirty="0" err="1" smtClean="0">
                <a:solidFill>
                  <a:schemeClr val="tx1">
                    <a:lumMod val="85000"/>
                    <a:lumOff val="15000"/>
                  </a:schemeClr>
                </a:solidFill>
              </a:rPr>
              <a:t>hace</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muchos</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años</a:t>
            </a:r>
            <a:r>
              <a:rPr lang="pt-BR" altLang="es-AR" sz="2800" b="0" dirty="0" smtClean="0">
                <a:solidFill>
                  <a:schemeClr val="tx1">
                    <a:lumMod val="85000"/>
                    <a:lumOff val="15000"/>
                  </a:schemeClr>
                </a:solidFill>
              </a:rPr>
              <a:t> que se </a:t>
            </a:r>
            <a:r>
              <a:rPr lang="pt-BR" altLang="es-AR" sz="2800" b="0" dirty="0" err="1" smtClean="0">
                <a:solidFill>
                  <a:schemeClr val="tx1">
                    <a:lumMod val="85000"/>
                    <a:lumOff val="15000"/>
                  </a:schemeClr>
                </a:solidFill>
              </a:rPr>
              <a:t>comenzó</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con</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el</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análisis</a:t>
            </a:r>
            <a:r>
              <a:rPr lang="pt-BR" altLang="es-AR" sz="2800" b="0" dirty="0" smtClean="0">
                <a:solidFill>
                  <a:schemeClr val="tx1">
                    <a:lumMod val="85000"/>
                    <a:lumOff val="15000"/>
                  </a:schemeClr>
                </a:solidFill>
              </a:rPr>
              <a:t> y </a:t>
            </a:r>
            <a:r>
              <a:rPr lang="pt-BR" altLang="es-AR" sz="2800" b="0" dirty="0" err="1" smtClean="0">
                <a:solidFill>
                  <a:schemeClr val="tx1">
                    <a:lumMod val="85000"/>
                    <a:lumOff val="15000"/>
                  </a:schemeClr>
                </a:solidFill>
              </a:rPr>
              <a:t>evaluación</a:t>
            </a:r>
            <a:r>
              <a:rPr lang="pt-BR" altLang="es-AR" sz="2800" b="0" dirty="0" smtClean="0">
                <a:solidFill>
                  <a:schemeClr val="tx1">
                    <a:lumMod val="85000"/>
                    <a:lumOff val="15000"/>
                  </a:schemeClr>
                </a:solidFill>
              </a:rPr>
              <a:t> de </a:t>
            </a:r>
            <a:r>
              <a:rPr lang="pt-BR" altLang="es-AR" sz="2800" b="0" dirty="0" err="1" smtClean="0">
                <a:solidFill>
                  <a:schemeClr val="tx1">
                    <a:lumMod val="85000"/>
                    <a:lumOff val="15000"/>
                  </a:schemeClr>
                </a:solidFill>
              </a:rPr>
              <a:t>las</a:t>
            </a:r>
            <a:r>
              <a:rPr lang="pt-BR" altLang="es-AR" sz="2800" b="0" dirty="0" smtClean="0">
                <a:solidFill>
                  <a:schemeClr val="tx1">
                    <a:lumMod val="85000"/>
                    <a:lumOff val="15000"/>
                  </a:schemeClr>
                </a:solidFill>
              </a:rPr>
              <a:t> Normas </a:t>
            </a:r>
            <a:r>
              <a:rPr lang="pt-BR" altLang="es-AR" sz="2800" b="0" dirty="0" err="1" smtClean="0">
                <a:solidFill>
                  <a:schemeClr val="tx1">
                    <a:lumMod val="85000"/>
                    <a:lumOff val="15000"/>
                  </a:schemeClr>
                </a:solidFill>
              </a:rPr>
              <a:t>Internacionales</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En</a:t>
            </a:r>
            <a:r>
              <a:rPr lang="pt-BR" altLang="es-AR" sz="2800" b="0" dirty="0" smtClean="0">
                <a:solidFill>
                  <a:schemeClr val="tx1">
                    <a:lumMod val="85000"/>
                    <a:lumOff val="15000"/>
                  </a:schemeClr>
                </a:solidFill>
              </a:rPr>
              <a:t> primer término a través </a:t>
            </a:r>
            <a:r>
              <a:rPr lang="pt-BR" altLang="es-AR" sz="2800" b="0" dirty="0" err="1" smtClean="0">
                <a:solidFill>
                  <a:schemeClr val="tx1">
                    <a:lumMod val="85000"/>
                    <a:lumOff val="15000"/>
                  </a:schemeClr>
                </a:solidFill>
              </a:rPr>
              <a:t>del</a:t>
            </a:r>
            <a:r>
              <a:rPr lang="pt-BR" altLang="es-AR" sz="2800" b="0" dirty="0" smtClean="0">
                <a:solidFill>
                  <a:schemeClr val="tx1">
                    <a:lumMod val="85000"/>
                    <a:lumOff val="15000"/>
                  </a:schemeClr>
                </a:solidFill>
              </a:rPr>
              <a:t> GIMCEA (</a:t>
            </a:r>
            <a:r>
              <a:rPr lang="es-AR" sz="2800" b="0" dirty="0" smtClean="0"/>
              <a:t>Grupo de Integración del MERCOSUR, Contadores, Economistas y Administradores )</a:t>
            </a:r>
            <a:r>
              <a:rPr lang="pt-BR" altLang="es-AR" sz="2800" b="0" dirty="0" smtClean="0">
                <a:solidFill>
                  <a:schemeClr val="tx1">
                    <a:lumMod val="85000"/>
                    <a:lumOff val="15000"/>
                  </a:schemeClr>
                </a:solidFill>
              </a:rPr>
              <a:t> que </a:t>
            </a:r>
            <a:r>
              <a:rPr lang="pt-BR" altLang="es-AR" sz="2800" b="0" dirty="0" err="1" smtClean="0">
                <a:solidFill>
                  <a:schemeClr val="tx1">
                    <a:lumMod val="85000"/>
                    <a:lumOff val="15000"/>
                  </a:schemeClr>
                </a:solidFill>
              </a:rPr>
              <a:t>dio</a:t>
            </a:r>
            <a:r>
              <a:rPr lang="pt-BR" altLang="es-AR" sz="2800" b="0" dirty="0" smtClean="0">
                <a:solidFill>
                  <a:schemeClr val="tx1">
                    <a:lumMod val="85000"/>
                    <a:lumOff val="15000"/>
                  </a:schemeClr>
                </a:solidFill>
              </a:rPr>
              <a:t> lugar a </a:t>
            </a:r>
            <a:r>
              <a:rPr lang="pt-BR" altLang="es-AR" sz="2800" b="0" dirty="0" err="1" smtClean="0">
                <a:solidFill>
                  <a:schemeClr val="tx1">
                    <a:lumMod val="85000"/>
                    <a:lumOff val="15000"/>
                  </a:schemeClr>
                </a:solidFill>
              </a:rPr>
              <a:t>un</a:t>
            </a:r>
            <a:r>
              <a:rPr lang="pt-BR" altLang="es-AR" sz="2800" b="0" dirty="0" smtClean="0">
                <a:solidFill>
                  <a:schemeClr val="tx1">
                    <a:lumMod val="85000"/>
                    <a:lumOff val="15000"/>
                  </a:schemeClr>
                </a:solidFill>
              </a:rPr>
              <a:t> fascículo denominado COMPARACIÓN ENTRE LAS NORMAS CONTABLES Y DE AUDITORÍA DE LOS PAISES INTEGRANTES DEL MERCOSUR Y LAS NORMAS INTERNACIONALES </a:t>
            </a:r>
            <a:r>
              <a:rPr lang="pt-BR" altLang="es-AR" sz="2800" b="0" dirty="0" err="1" smtClean="0">
                <a:solidFill>
                  <a:schemeClr val="tx1">
                    <a:lumMod val="85000"/>
                    <a:lumOff val="15000"/>
                  </a:schemeClr>
                </a:solidFill>
              </a:rPr>
              <a:t>en</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el</a:t>
            </a:r>
            <a:r>
              <a:rPr lang="pt-BR" altLang="es-AR" sz="2800" b="0" dirty="0" smtClean="0">
                <a:solidFill>
                  <a:schemeClr val="tx1">
                    <a:lumMod val="85000"/>
                    <a:lumOff val="15000"/>
                  </a:schemeClr>
                </a:solidFill>
              </a:rPr>
              <a:t> que </a:t>
            </a:r>
            <a:r>
              <a:rPr lang="pt-BR" altLang="es-AR" sz="2800" b="0" dirty="0" err="1" smtClean="0">
                <a:solidFill>
                  <a:schemeClr val="tx1">
                    <a:lumMod val="85000"/>
                    <a:lumOff val="15000"/>
                  </a:schemeClr>
                </a:solidFill>
              </a:rPr>
              <a:t>participaron</a:t>
            </a:r>
            <a:r>
              <a:rPr lang="pt-BR" altLang="es-AR" sz="2800" b="0" dirty="0" smtClean="0">
                <a:solidFill>
                  <a:schemeClr val="tx1">
                    <a:lumMod val="85000"/>
                    <a:lumOff val="15000"/>
                  </a:schemeClr>
                </a:solidFill>
              </a:rPr>
              <a:t> por Argentina </a:t>
            </a:r>
            <a:r>
              <a:rPr lang="pt-BR" altLang="es-AR" sz="2800" b="0" dirty="0" err="1" smtClean="0">
                <a:solidFill>
                  <a:schemeClr val="tx1">
                    <a:lumMod val="85000"/>
                    <a:lumOff val="15000"/>
                  </a:schemeClr>
                </a:solidFill>
              </a:rPr>
              <a:t>en</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el</a:t>
            </a:r>
            <a:r>
              <a:rPr lang="pt-BR" altLang="es-AR" sz="2800" b="0" dirty="0" smtClean="0">
                <a:solidFill>
                  <a:schemeClr val="tx1">
                    <a:lumMod val="85000"/>
                    <a:lumOff val="15000"/>
                  </a:schemeClr>
                </a:solidFill>
              </a:rPr>
              <a:t> área de </a:t>
            </a:r>
            <a:r>
              <a:rPr lang="pt-BR" altLang="es-AR" sz="2800" b="0" dirty="0" err="1" smtClean="0">
                <a:solidFill>
                  <a:schemeClr val="tx1">
                    <a:lumMod val="85000"/>
                    <a:lumOff val="15000"/>
                  </a:schemeClr>
                </a:solidFill>
              </a:rPr>
              <a:t>Auditoría</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los</a:t>
            </a:r>
            <a:r>
              <a:rPr lang="pt-BR" altLang="es-AR" sz="2800" b="0" dirty="0" smtClean="0">
                <a:solidFill>
                  <a:schemeClr val="tx1">
                    <a:lumMod val="85000"/>
                    <a:lumOff val="15000"/>
                  </a:schemeClr>
                </a:solidFill>
              </a:rPr>
              <a:t> </a:t>
            </a:r>
            <a:r>
              <a:rPr lang="pt-BR" altLang="es-AR" sz="2800" b="0" dirty="0" err="1" smtClean="0">
                <a:solidFill>
                  <a:schemeClr val="tx1">
                    <a:lumMod val="85000"/>
                    <a:lumOff val="15000"/>
                  </a:schemeClr>
                </a:solidFill>
              </a:rPr>
              <a:t>Dres</a:t>
            </a:r>
            <a:r>
              <a:rPr lang="pt-BR" altLang="es-AR" sz="2800" b="0" dirty="0" smtClean="0">
                <a:solidFill>
                  <a:schemeClr val="tx1">
                    <a:lumMod val="85000"/>
                    <a:lumOff val="15000"/>
                  </a:schemeClr>
                </a:solidFill>
              </a:rPr>
              <a:t>. J. </a:t>
            </a:r>
            <a:r>
              <a:rPr lang="pt-BR" altLang="es-AR" sz="2800" b="0" dirty="0" err="1" smtClean="0">
                <a:solidFill>
                  <a:schemeClr val="tx1">
                    <a:lumMod val="85000"/>
                    <a:lumOff val="15000"/>
                  </a:schemeClr>
                </a:solidFill>
              </a:rPr>
              <a:t>Santesteban</a:t>
            </a:r>
            <a:r>
              <a:rPr lang="pt-BR" altLang="es-AR" sz="2800" b="0" dirty="0" smtClean="0">
                <a:solidFill>
                  <a:schemeClr val="tx1">
                    <a:lumMod val="85000"/>
                    <a:lumOff val="15000"/>
                  </a:schemeClr>
                </a:solidFill>
              </a:rPr>
              <a:t> Hunter y C. Mora</a:t>
            </a:r>
          </a:p>
          <a:p>
            <a:pPr algn="just" eaLnBrk="1" hangingPunct="1">
              <a:defRPr/>
            </a:pPr>
            <a:r>
              <a:rPr lang="pt-BR" altLang="es-AR" b="0" dirty="0" smtClean="0">
                <a:solidFill>
                  <a:srgbClr val="99CCFF"/>
                </a:solidFill>
              </a:rPr>
              <a:t> </a:t>
            </a:r>
          </a:p>
        </p:txBody>
      </p:sp>
    </p:spTree>
    <p:extLst>
      <p:ext uri="{BB962C8B-B14F-4D97-AF65-F5344CB8AC3E}">
        <p14:creationId xmlns:p14="http://schemas.microsoft.com/office/powerpoint/2010/main" xmlns="" val="3691288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i="1" dirty="0" smtClean="0"/>
              <a:t/>
            </a:r>
            <a:br>
              <a:rPr lang="es-ES_tradnl" i="1" dirty="0" smtClean="0"/>
            </a:br>
            <a:r>
              <a:rPr lang="es-ES_tradnl" i="1" dirty="0"/>
              <a:t/>
            </a:r>
            <a:br>
              <a:rPr lang="es-ES_tradnl" i="1" dirty="0"/>
            </a:br>
            <a:r>
              <a:rPr lang="es-ES_tradnl" i="1" dirty="0" smtClean="0"/>
              <a:t/>
            </a:r>
            <a:br>
              <a:rPr lang="es-ES_tradnl" i="1" dirty="0" smtClean="0"/>
            </a:br>
            <a:r>
              <a:rPr lang="es-ES_tradnl" i="1" dirty="0" smtClean="0"/>
              <a:t>Capitulo I: </a:t>
            </a:r>
            <a:r>
              <a:rPr lang="es-ES_tradnl" dirty="0"/>
              <a:t>Introducción</a:t>
            </a:r>
            <a:br>
              <a:rPr lang="es-ES_tradnl" dirty="0"/>
            </a:br>
            <a:endParaRPr lang="es-ES" dirty="0"/>
          </a:p>
        </p:txBody>
      </p:sp>
      <p:sp>
        <p:nvSpPr>
          <p:cNvPr id="3" name="2 Marcador de contenido"/>
          <p:cNvSpPr>
            <a:spLocks noGrp="1"/>
          </p:cNvSpPr>
          <p:nvPr>
            <p:ph sz="quarter" idx="1"/>
          </p:nvPr>
        </p:nvSpPr>
        <p:spPr/>
        <p:txBody>
          <a:bodyPr/>
          <a:lstStyle/>
          <a:p>
            <a:endParaRPr lang="es-ES_tradnl" dirty="0" smtClean="0"/>
          </a:p>
          <a:p>
            <a:r>
              <a:rPr lang="es-ES_tradnl" dirty="0" smtClean="0"/>
              <a:t>Propósito de esta resolución: Incorpora normas que regulan servicios profesionales no previstos expresamente por la RT 7.</a:t>
            </a:r>
          </a:p>
          <a:p>
            <a:pPr marL="0" indent="0">
              <a:buNone/>
            </a:pPr>
            <a:endParaRPr lang="es-ES_tradnl" dirty="0"/>
          </a:p>
          <a:p>
            <a:r>
              <a:rPr lang="es-ES_tradnl" dirty="0" smtClean="0"/>
              <a:t>Antecedentes</a:t>
            </a:r>
          </a:p>
          <a:p>
            <a:pPr marL="0" indent="0">
              <a:buNone/>
            </a:pPr>
            <a:endParaRPr lang="es-ES" dirty="0"/>
          </a:p>
        </p:txBody>
      </p:sp>
    </p:spTree>
    <p:extLst>
      <p:ext uri="{BB962C8B-B14F-4D97-AF65-F5344CB8AC3E}">
        <p14:creationId xmlns:p14="http://schemas.microsoft.com/office/powerpoint/2010/main" xmlns="" val="259777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000" i="1" dirty="0"/>
              <a:t>Capitulo </a:t>
            </a:r>
            <a:r>
              <a:rPr lang="es-ES_tradnl" sz="2000" i="1" dirty="0" smtClean="0"/>
              <a:t>II: </a:t>
            </a:r>
            <a:r>
              <a:rPr lang="es-ES_tradnl" sz="2000" dirty="0"/>
              <a:t>Normas comunes a los servicios de auditoria, revisión, otros encargos de aseguramiento, certificación y servicios </a:t>
            </a:r>
            <a:r>
              <a:rPr lang="es-ES_tradnl" sz="2000" dirty="0" smtClean="0"/>
              <a:t>relacionados</a:t>
            </a:r>
            <a:endParaRPr lang="es-ES" sz="2000" dirty="0"/>
          </a:p>
        </p:txBody>
      </p:sp>
      <p:sp>
        <p:nvSpPr>
          <p:cNvPr id="3" name="2 Marcador de contenido"/>
          <p:cNvSpPr>
            <a:spLocks noGrp="1"/>
          </p:cNvSpPr>
          <p:nvPr>
            <p:ph sz="quarter" idx="1"/>
          </p:nvPr>
        </p:nvSpPr>
        <p:spPr/>
        <p:txBody>
          <a:bodyPr/>
          <a:lstStyle/>
          <a:p>
            <a:endParaRPr lang="es-ES_tradnl" dirty="0" smtClean="0"/>
          </a:p>
          <a:p>
            <a:r>
              <a:rPr lang="es-ES_tradnl" dirty="0" smtClean="0"/>
              <a:t>Condición básica para su ejercicio profesional en los servicios previstos en esta RT: </a:t>
            </a:r>
          </a:p>
          <a:p>
            <a:pPr>
              <a:buFont typeface="Arial" charset="0"/>
              <a:buChar char="•"/>
            </a:pPr>
            <a:r>
              <a:rPr lang="es-ES_tradnl" dirty="0" smtClean="0"/>
              <a:t>Independencia (incorpora «cónyuge o equivalente»)</a:t>
            </a:r>
          </a:p>
          <a:p>
            <a:pPr>
              <a:buFont typeface="Arial" charset="0"/>
              <a:buChar char="•"/>
            </a:pPr>
            <a:r>
              <a:rPr lang="es-ES_tradnl" dirty="0" smtClean="0"/>
              <a:t>Reemplaza «auditoría» por «encargo» → para todos los servicios previstos.</a:t>
            </a:r>
          </a:p>
          <a:p>
            <a:endParaRPr lang="es-ES_tradnl" dirty="0" smtClean="0"/>
          </a:p>
          <a:p>
            <a:r>
              <a:rPr lang="es-ES_tradnl" dirty="0" smtClean="0"/>
              <a:t>Normas para el desarrollo del encargo</a:t>
            </a:r>
          </a:p>
          <a:p>
            <a:pPr marL="0" indent="0">
              <a:buNone/>
            </a:pPr>
            <a:endParaRPr lang="es-ES_tradnl" dirty="0" smtClean="0"/>
          </a:p>
          <a:p>
            <a:r>
              <a:rPr lang="es-ES_tradnl" dirty="0" smtClean="0"/>
              <a:t>Normas sobre informes</a:t>
            </a:r>
            <a:endParaRPr lang="es-ES" dirty="0"/>
          </a:p>
        </p:txBody>
      </p:sp>
    </p:spTree>
    <p:extLst>
      <p:ext uri="{BB962C8B-B14F-4D97-AF65-F5344CB8AC3E}">
        <p14:creationId xmlns:p14="http://schemas.microsoft.com/office/powerpoint/2010/main" xmlns="" val="149147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Normas para el desarrollo del encargo	</a:t>
            </a:r>
            <a:endParaRPr lang="es-AR" dirty="0"/>
          </a:p>
        </p:txBody>
      </p:sp>
      <p:sp>
        <p:nvSpPr>
          <p:cNvPr id="3" name="2 Marcador de contenido"/>
          <p:cNvSpPr>
            <a:spLocks noGrp="1"/>
          </p:cNvSpPr>
          <p:nvPr>
            <p:ph sz="quarter" idx="1"/>
          </p:nvPr>
        </p:nvSpPr>
        <p:spPr/>
        <p:txBody>
          <a:bodyPr>
            <a:normAutofit fontScale="92500"/>
          </a:bodyPr>
          <a:lstStyle/>
          <a:p>
            <a:r>
              <a:rPr lang="es-AR" dirty="0" smtClean="0"/>
              <a:t>Plazo de conservación de la documentación </a:t>
            </a:r>
            <a:r>
              <a:rPr lang="es-AR" dirty="0" err="1" smtClean="0"/>
              <a:t>respaldatoria</a:t>
            </a:r>
            <a:r>
              <a:rPr lang="es-AR" dirty="0" smtClean="0"/>
              <a:t> del encargo: 10 años --- locación de obra</a:t>
            </a:r>
          </a:p>
          <a:p>
            <a:r>
              <a:rPr lang="es-AR" dirty="0" smtClean="0"/>
              <a:t>Obligación de conservar copia de la información objeto del encargo firmada por el representante legal (RT7 solo estados contables)</a:t>
            </a:r>
          </a:p>
          <a:p>
            <a:r>
              <a:rPr lang="es-AR" dirty="0" smtClean="0"/>
              <a:t>Aplicación de técnicas de muestreo: </a:t>
            </a:r>
          </a:p>
          <a:p>
            <a:pPr>
              <a:buFont typeface="Arial" charset="0"/>
              <a:buChar char="•"/>
            </a:pPr>
            <a:r>
              <a:rPr lang="es-AR" dirty="0" smtClean="0"/>
              <a:t>No es posible aplicarlas para certificaciones</a:t>
            </a:r>
          </a:p>
          <a:p>
            <a:pPr>
              <a:buFont typeface="Arial" charset="0"/>
              <a:buChar char="•"/>
            </a:pPr>
            <a:r>
              <a:rPr lang="es-AR" dirty="0" smtClean="0"/>
              <a:t>Se aplica en procedimientos acordados (de común acuerdo)</a:t>
            </a:r>
          </a:p>
          <a:p>
            <a:r>
              <a:rPr lang="es-AR" dirty="0" smtClean="0"/>
              <a:t>Manifestaciones escritas de la dirección</a:t>
            </a:r>
          </a:p>
          <a:p>
            <a:r>
              <a:rPr lang="es-AR" dirty="0" smtClean="0"/>
              <a:t>Extender los procedimientos a los hechos posteriores hasta la fecha de emisión del informe profesional</a:t>
            </a:r>
          </a:p>
          <a:p>
            <a:pPr marL="0" indent="0">
              <a:buNone/>
            </a:pPr>
            <a:endParaRPr lang="es-AR" dirty="0"/>
          </a:p>
        </p:txBody>
      </p:sp>
    </p:spTree>
    <p:extLst>
      <p:ext uri="{BB962C8B-B14F-4D97-AF65-F5344CB8AC3E}">
        <p14:creationId xmlns:p14="http://schemas.microsoft.com/office/powerpoint/2010/main" xmlns="" val="14950003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Normas sobre informes	</a:t>
            </a:r>
            <a:endParaRPr lang="es-AR" dirty="0"/>
          </a:p>
        </p:txBody>
      </p:sp>
      <p:sp>
        <p:nvSpPr>
          <p:cNvPr id="3" name="2 Marcador de contenido"/>
          <p:cNvSpPr>
            <a:spLocks noGrp="1"/>
          </p:cNvSpPr>
          <p:nvPr>
            <p:ph sz="quarter" idx="1"/>
          </p:nvPr>
        </p:nvSpPr>
        <p:spPr/>
        <p:txBody>
          <a:bodyPr/>
          <a:lstStyle/>
          <a:p>
            <a:r>
              <a:rPr lang="es-AR" dirty="0" smtClean="0"/>
              <a:t>Se elimina la alternativa excepcional de presentar informe “orales”</a:t>
            </a:r>
          </a:p>
          <a:p>
            <a:r>
              <a:rPr lang="es-AR" dirty="0" smtClean="0"/>
              <a:t>Extensión de la obligación de identificar la relación entre el contador y la </a:t>
            </a:r>
            <a:r>
              <a:rPr lang="es-AR" dirty="0" err="1" smtClean="0"/>
              <a:t>inf</a:t>
            </a:r>
            <a:r>
              <a:rPr lang="es-AR" dirty="0" smtClean="0"/>
              <a:t>. Objeto del encargo.</a:t>
            </a:r>
          </a:p>
          <a:p>
            <a:r>
              <a:rPr lang="es-AR" dirty="0" smtClean="0"/>
              <a:t>Descripción de las responsabilidades del emisor de la información objeto del encargo y del contador</a:t>
            </a:r>
          </a:p>
          <a:p>
            <a:r>
              <a:rPr lang="es-AR" dirty="0" smtClean="0"/>
              <a:t>Título en cada sección del informe</a:t>
            </a:r>
            <a:endParaRPr lang="es-AR" dirty="0"/>
          </a:p>
        </p:txBody>
      </p:sp>
    </p:spTree>
    <p:extLst>
      <p:ext uri="{BB962C8B-B14F-4D97-AF65-F5344CB8AC3E}">
        <p14:creationId xmlns:p14="http://schemas.microsoft.com/office/powerpoint/2010/main" xmlns="" val="38543284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i="1" dirty="0"/>
              <a:t>Capitulo </a:t>
            </a:r>
            <a:r>
              <a:rPr lang="es-ES_tradnl" i="1" dirty="0" smtClean="0"/>
              <a:t>III: </a:t>
            </a:r>
            <a:r>
              <a:rPr lang="es-ES_tradnl" dirty="0"/>
              <a:t>Normas de auditoria</a:t>
            </a:r>
            <a:br>
              <a:rPr lang="es-ES_tradnl" dirty="0"/>
            </a:br>
            <a:endParaRPr lang="es-ES" dirty="0"/>
          </a:p>
        </p:txBody>
      </p:sp>
      <p:sp>
        <p:nvSpPr>
          <p:cNvPr id="3" name="2 Marcador de contenido"/>
          <p:cNvSpPr>
            <a:spLocks noGrp="1"/>
          </p:cNvSpPr>
          <p:nvPr>
            <p:ph sz="quarter" idx="1"/>
          </p:nvPr>
        </p:nvSpPr>
        <p:spPr/>
        <p:txBody>
          <a:bodyPr>
            <a:normAutofit fontScale="92500" lnSpcReduction="10000"/>
          </a:bodyPr>
          <a:lstStyle/>
          <a:p>
            <a:r>
              <a:rPr lang="es-ES_tradnl" dirty="0" smtClean="0"/>
              <a:t>Auditoria externa de estados contables con fines generales</a:t>
            </a:r>
          </a:p>
          <a:p>
            <a:r>
              <a:rPr lang="es-ES_tradnl" dirty="0" smtClean="0"/>
              <a:t>Auditoria de estados contables preparados de conformidad con un marco de información con fines específicos (declaración de impuestos, información financiera)</a:t>
            </a:r>
          </a:p>
          <a:p>
            <a:r>
              <a:rPr lang="es-ES_tradnl" dirty="0" smtClean="0"/>
              <a:t>Auditoria de un solo estado contable o de un elemento, cuenta o partida específicos de un estado contable</a:t>
            </a:r>
          </a:p>
          <a:p>
            <a:r>
              <a:rPr lang="es-ES_tradnl" dirty="0" smtClean="0"/>
              <a:t>Auditoria de estados contables resumidos (el auditor debe haber realizado la auditoria de </a:t>
            </a:r>
            <a:r>
              <a:rPr lang="es-ES_tradnl" dirty="0" err="1" smtClean="0"/>
              <a:t>eecc</a:t>
            </a:r>
            <a:r>
              <a:rPr lang="es-ES_tradnl" dirty="0" smtClean="0"/>
              <a:t> de cierre)</a:t>
            </a:r>
          </a:p>
          <a:p>
            <a:pPr marL="0" indent="0">
              <a:buNone/>
            </a:pPr>
            <a:endParaRPr lang="es-ES_tradnl" dirty="0"/>
          </a:p>
          <a:p>
            <a:pPr marL="514350" indent="-514350">
              <a:buAutoNum type="romanLcParenR"/>
            </a:pPr>
            <a:r>
              <a:rPr lang="es-ES_tradnl" dirty="0" smtClean="0"/>
              <a:t>Normas para su desarrollo</a:t>
            </a:r>
          </a:p>
          <a:p>
            <a:pPr marL="514350" indent="-514350">
              <a:buAutoNum type="romanLcParenR"/>
            </a:pPr>
            <a:r>
              <a:rPr lang="es-ES_tradnl" dirty="0" smtClean="0"/>
              <a:t>Normas sobre informes</a:t>
            </a:r>
            <a:endParaRPr lang="es-ES" dirty="0"/>
          </a:p>
        </p:txBody>
      </p:sp>
    </p:spTree>
    <p:extLst>
      <p:ext uri="{BB962C8B-B14F-4D97-AF65-F5344CB8AC3E}">
        <p14:creationId xmlns:p14="http://schemas.microsoft.com/office/powerpoint/2010/main" xmlns="" val="32509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i="1" dirty="0"/>
              <a:t>Capitulo </a:t>
            </a:r>
            <a:r>
              <a:rPr lang="es-ES_tradnl" i="1" dirty="0" smtClean="0"/>
              <a:t>IV: </a:t>
            </a:r>
            <a:r>
              <a:rPr lang="es-ES_tradnl" dirty="0"/>
              <a:t>Normas de revisión de estados contables de períodos </a:t>
            </a:r>
            <a:r>
              <a:rPr lang="es-ES_tradnl" dirty="0" smtClean="0"/>
              <a:t>intermedios</a:t>
            </a:r>
            <a:endParaRPr lang="es-ES" dirty="0"/>
          </a:p>
        </p:txBody>
      </p:sp>
      <p:sp>
        <p:nvSpPr>
          <p:cNvPr id="3" name="2 Marcador de contenido"/>
          <p:cNvSpPr>
            <a:spLocks noGrp="1"/>
          </p:cNvSpPr>
          <p:nvPr>
            <p:ph sz="quarter" idx="1"/>
          </p:nvPr>
        </p:nvSpPr>
        <p:spPr/>
        <p:txBody>
          <a:bodyPr/>
          <a:lstStyle/>
          <a:p>
            <a:pPr marL="0" indent="0">
              <a:buNone/>
            </a:pPr>
            <a:r>
              <a:rPr lang="es-ES_tradnl" dirty="0" smtClean="0"/>
              <a:t>Con la aprobación de la </a:t>
            </a:r>
            <a:r>
              <a:rPr lang="es-ES_tradnl" dirty="0" err="1" smtClean="0"/>
              <a:t>rt</a:t>
            </a:r>
            <a:r>
              <a:rPr lang="es-ES_tradnl" dirty="0" smtClean="0"/>
              <a:t> 37 se cambia el nombre del servicio de “Revisión Limitada” a “Revisión”.</a:t>
            </a:r>
          </a:p>
          <a:p>
            <a:pPr marL="0" indent="0">
              <a:buNone/>
            </a:pPr>
            <a:endParaRPr lang="es-ES_tradnl" dirty="0" smtClean="0"/>
          </a:p>
          <a:p>
            <a:r>
              <a:rPr lang="es-ES_tradnl" dirty="0" smtClean="0"/>
              <a:t>Normas para su desarrollo</a:t>
            </a:r>
          </a:p>
          <a:p>
            <a:pPr marL="0" indent="0">
              <a:buNone/>
            </a:pPr>
            <a:endParaRPr lang="es-ES_tradnl" dirty="0" smtClean="0"/>
          </a:p>
          <a:p>
            <a:r>
              <a:rPr lang="es-ES_tradnl" dirty="0" smtClean="0"/>
              <a:t>Normas sobre informes</a:t>
            </a:r>
          </a:p>
          <a:p>
            <a:pPr marL="0" indent="0">
              <a:buNone/>
            </a:pPr>
            <a:endParaRPr lang="es-ES" dirty="0"/>
          </a:p>
        </p:txBody>
      </p:sp>
    </p:spTree>
    <p:extLst>
      <p:ext uri="{BB962C8B-B14F-4D97-AF65-F5344CB8AC3E}">
        <p14:creationId xmlns:p14="http://schemas.microsoft.com/office/powerpoint/2010/main" xmlns="" val="326312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i="1" dirty="0"/>
              <a:t>Capitulo </a:t>
            </a:r>
            <a:r>
              <a:rPr lang="es-ES_tradnl" i="1" dirty="0" smtClean="0"/>
              <a:t>V: </a:t>
            </a:r>
            <a:r>
              <a:rPr lang="es-ES_tradnl" dirty="0"/>
              <a:t>Normas sobre otros encargos de </a:t>
            </a:r>
            <a:r>
              <a:rPr lang="es-ES_tradnl" dirty="0" smtClean="0"/>
              <a:t>aseguramiento</a:t>
            </a:r>
            <a:endParaRPr lang="es-ES" dirty="0"/>
          </a:p>
        </p:txBody>
      </p:sp>
      <p:sp>
        <p:nvSpPr>
          <p:cNvPr id="3" name="2 Marcador de contenido"/>
          <p:cNvSpPr>
            <a:spLocks noGrp="1"/>
          </p:cNvSpPr>
          <p:nvPr>
            <p:ph sz="quarter" idx="1"/>
          </p:nvPr>
        </p:nvSpPr>
        <p:spPr/>
        <p:txBody>
          <a:bodyPr/>
          <a:lstStyle/>
          <a:p>
            <a:endParaRPr lang="es-ES_tradnl" dirty="0" smtClean="0"/>
          </a:p>
          <a:p>
            <a:r>
              <a:rPr lang="es-ES_tradnl" dirty="0" smtClean="0"/>
              <a:t>Otros encargos de aseguramiento en general</a:t>
            </a:r>
          </a:p>
          <a:p>
            <a:endParaRPr lang="es-ES_tradnl" dirty="0"/>
          </a:p>
          <a:p>
            <a:r>
              <a:rPr lang="es-ES_tradnl" dirty="0" smtClean="0"/>
              <a:t>El examen de Información contable prospectiva</a:t>
            </a:r>
          </a:p>
          <a:p>
            <a:endParaRPr lang="es-ES_tradnl" dirty="0"/>
          </a:p>
          <a:p>
            <a:r>
              <a:rPr lang="es-ES_tradnl" dirty="0" smtClean="0"/>
              <a:t>Informes sobre los controles de una organización de servicios</a:t>
            </a:r>
          </a:p>
          <a:p>
            <a:endParaRPr lang="es-ES_tradnl" dirty="0"/>
          </a:p>
          <a:p>
            <a:pPr marL="0" indent="0">
              <a:buNone/>
            </a:pPr>
            <a:endParaRPr lang="es-ES_tradnl" dirty="0" smtClean="0"/>
          </a:p>
          <a:p>
            <a:pPr marL="514350" indent="-514350">
              <a:buAutoNum type="romanLcParenR"/>
            </a:pPr>
            <a:r>
              <a:rPr lang="es-ES_tradnl" dirty="0" smtClean="0"/>
              <a:t>Normas para su desarrollo</a:t>
            </a:r>
          </a:p>
          <a:p>
            <a:pPr marL="514350" indent="-514350">
              <a:buAutoNum type="romanLcParenR"/>
            </a:pPr>
            <a:r>
              <a:rPr lang="es-ES_tradnl" dirty="0" smtClean="0"/>
              <a:t>Normas sobre informes</a:t>
            </a:r>
          </a:p>
          <a:p>
            <a:pPr marL="0" indent="0">
              <a:buNone/>
            </a:pPr>
            <a:endParaRPr lang="es-ES_tradnl" dirty="0" smtClean="0"/>
          </a:p>
          <a:p>
            <a:pPr marL="0" indent="0">
              <a:buNone/>
            </a:pPr>
            <a:endParaRPr lang="es-ES_tradnl" dirty="0" smtClean="0"/>
          </a:p>
          <a:p>
            <a:pPr>
              <a:buFont typeface="Arial" charset="0"/>
              <a:buChar char="•"/>
            </a:pPr>
            <a:endParaRPr lang="es-ES_tradnl" dirty="0" smtClean="0"/>
          </a:p>
          <a:p>
            <a:endParaRPr lang="es-ES" dirty="0"/>
          </a:p>
        </p:txBody>
      </p:sp>
    </p:spTree>
    <p:extLst>
      <p:ext uri="{BB962C8B-B14F-4D97-AF65-F5344CB8AC3E}">
        <p14:creationId xmlns:p14="http://schemas.microsoft.com/office/powerpoint/2010/main" xmlns="" val="260142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i="1" dirty="0"/>
              <a:t>Capitulo </a:t>
            </a:r>
            <a:r>
              <a:rPr lang="es-ES_tradnl" i="1" dirty="0" smtClean="0"/>
              <a:t>VI: </a:t>
            </a:r>
            <a:r>
              <a:rPr lang="es-ES_tradnl" dirty="0"/>
              <a:t>Normas sobre </a:t>
            </a:r>
            <a:r>
              <a:rPr lang="es-ES_tradnl" dirty="0" smtClean="0"/>
              <a:t>certificaciones</a:t>
            </a:r>
            <a:endParaRPr lang="es-ES" dirty="0"/>
          </a:p>
        </p:txBody>
      </p:sp>
      <p:sp>
        <p:nvSpPr>
          <p:cNvPr id="3" name="2 Marcador de contenido"/>
          <p:cNvSpPr>
            <a:spLocks noGrp="1"/>
          </p:cNvSpPr>
          <p:nvPr>
            <p:ph sz="quarter" idx="1"/>
          </p:nvPr>
        </p:nvSpPr>
        <p:spPr/>
        <p:txBody>
          <a:bodyPr/>
          <a:lstStyle/>
          <a:p>
            <a:pPr marL="0" indent="0">
              <a:buNone/>
            </a:pPr>
            <a:r>
              <a:rPr lang="es-ES_tradnl" dirty="0" smtClean="0"/>
              <a:t>Mantiene en este capítulo las normas contenidas en la RT 7 respecto de las certificaciones, manteniéndose la certificación literal de estados contables</a:t>
            </a:r>
          </a:p>
          <a:p>
            <a:pPr marL="0" indent="0">
              <a:buNone/>
            </a:pPr>
            <a:r>
              <a:rPr lang="es-ES_tradnl" dirty="0" smtClean="0"/>
              <a:t>Se excluye expresamente  el uso de muestreo en la certificación, debiendo examinar la totalidad de la población sobre la que se emitirá una manifestación.</a:t>
            </a:r>
          </a:p>
          <a:p>
            <a:pPr marL="0" indent="0">
              <a:buNone/>
            </a:pPr>
            <a:r>
              <a:rPr lang="es-ES_tradnl" dirty="0" smtClean="0"/>
              <a:t>Requiere la incorporación de un párrafo de “explicación del alcance de la certificación”</a:t>
            </a:r>
          </a:p>
          <a:p>
            <a:r>
              <a:rPr lang="es-ES_tradnl" dirty="0" smtClean="0"/>
              <a:t>Normas sobre su desarrollo</a:t>
            </a:r>
            <a:endParaRPr lang="es-ES_tradnl" dirty="0"/>
          </a:p>
          <a:p>
            <a:r>
              <a:rPr lang="es-ES_tradnl" dirty="0" smtClean="0"/>
              <a:t>Normas sobre informes</a:t>
            </a:r>
          </a:p>
          <a:p>
            <a:pPr marL="0" indent="0">
              <a:buNone/>
            </a:pPr>
            <a:endParaRPr lang="es-ES" dirty="0"/>
          </a:p>
        </p:txBody>
      </p:sp>
    </p:spTree>
    <p:extLst>
      <p:ext uri="{BB962C8B-B14F-4D97-AF65-F5344CB8AC3E}">
        <p14:creationId xmlns:p14="http://schemas.microsoft.com/office/powerpoint/2010/main" xmlns="" val="61599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i="1" dirty="0"/>
              <a:t>Capitulo </a:t>
            </a:r>
            <a:r>
              <a:rPr lang="es-ES_tradnl" i="1" dirty="0" smtClean="0"/>
              <a:t>VII: </a:t>
            </a:r>
            <a:r>
              <a:rPr lang="es-ES_tradnl" dirty="0"/>
              <a:t>Normas sobre servicios </a:t>
            </a:r>
            <a:r>
              <a:rPr lang="es-ES_tradnl" dirty="0" smtClean="0"/>
              <a:t>relacionados</a:t>
            </a:r>
            <a:endParaRPr lang="es-ES" dirty="0"/>
          </a:p>
        </p:txBody>
      </p:sp>
      <p:sp>
        <p:nvSpPr>
          <p:cNvPr id="3" name="2 Marcador de contenido"/>
          <p:cNvSpPr>
            <a:spLocks noGrp="1"/>
          </p:cNvSpPr>
          <p:nvPr>
            <p:ph sz="quarter" idx="1"/>
          </p:nvPr>
        </p:nvSpPr>
        <p:spPr/>
        <p:txBody>
          <a:bodyPr>
            <a:normAutofit fontScale="92500" lnSpcReduction="10000"/>
          </a:bodyPr>
          <a:lstStyle/>
          <a:p>
            <a:endParaRPr lang="es-ES_tradnl" dirty="0" smtClean="0"/>
          </a:p>
          <a:p>
            <a:r>
              <a:rPr lang="es-ES_tradnl" dirty="0" smtClean="0"/>
              <a:t>Encargos para aplicar procedimientos acordados: El contador aplica procedimientos de auditoria, previamente acordados con la parte contratante y con terceras partes, con el fin de informar los hallazgos pero sin emitir ningún tipo de conclusión. Sólo es distribuido a las partes</a:t>
            </a:r>
          </a:p>
          <a:p>
            <a:r>
              <a:rPr lang="es-ES_tradnl" dirty="0" smtClean="0"/>
              <a:t>Encargos de compilación: Consiste en utilizar el conocimiento contable para reunir, resumir y clasificar la información contable, pero sin emitir ningún tipo de opinión o conclusión ni realizar verificaciones sobre dicha información.</a:t>
            </a:r>
          </a:p>
          <a:p>
            <a:r>
              <a:rPr lang="es-ES_tradnl" dirty="0" smtClean="0"/>
              <a:t>Otros servicios relacionados. Informes especiales no incluidos en el capítulo V.</a:t>
            </a:r>
            <a:endParaRPr lang="es-ES" dirty="0"/>
          </a:p>
        </p:txBody>
      </p:sp>
    </p:spTree>
    <p:extLst>
      <p:ext uri="{BB962C8B-B14F-4D97-AF65-F5344CB8AC3E}">
        <p14:creationId xmlns:p14="http://schemas.microsoft.com/office/powerpoint/2010/main" xmlns="" val="37982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sz="quarter" idx="4294967295"/>
          </p:nvPr>
        </p:nvSpPr>
        <p:spPr>
          <a:xfrm>
            <a:off x="0" y="1570038"/>
            <a:ext cx="3657600" cy="658812"/>
          </a:xfrm>
        </p:spPr>
        <p:txBody>
          <a:bodyPr>
            <a:normAutofit fontScale="85000" lnSpcReduction="20000"/>
          </a:bodyPr>
          <a:lstStyle/>
          <a:p>
            <a:pPr marL="0" indent="0">
              <a:buNone/>
            </a:pPr>
            <a:endParaRPr lang="es-ES_tradnl" dirty="0"/>
          </a:p>
          <a:p>
            <a:pPr marL="0" indent="0">
              <a:buNone/>
            </a:pPr>
            <a:r>
              <a:rPr lang="es-ES_tradnl" dirty="0" smtClean="0"/>
              <a:t>	</a:t>
            </a:r>
            <a:endParaRPr lang="es-ES" dirty="0"/>
          </a:p>
        </p:txBody>
      </p:sp>
      <p:sp>
        <p:nvSpPr>
          <p:cNvPr id="6" name="5 Marcador de texto"/>
          <p:cNvSpPr>
            <a:spLocks noGrp="1"/>
          </p:cNvSpPr>
          <p:nvPr>
            <p:ph type="body" sz="quarter" idx="4294967295"/>
          </p:nvPr>
        </p:nvSpPr>
        <p:spPr>
          <a:xfrm>
            <a:off x="2699792" y="1916832"/>
            <a:ext cx="3657600" cy="658812"/>
          </a:xfrm>
        </p:spPr>
        <p:txBody>
          <a:bodyPr/>
          <a:lstStyle/>
          <a:p>
            <a:pPr marL="0" indent="0">
              <a:buNone/>
            </a:pPr>
            <a:endParaRPr lang="es-ES_tradnl" dirty="0" smtClean="0"/>
          </a:p>
        </p:txBody>
      </p:sp>
      <p:graphicFrame>
        <p:nvGraphicFramePr>
          <p:cNvPr id="7" name="6 Tabla"/>
          <p:cNvGraphicFramePr>
            <a:graphicFrameLocks noGrp="1"/>
          </p:cNvGraphicFramePr>
          <p:nvPr>
            <p:extLst>
              <p:ext uri="{D42A27DB-BD31-4B8C-83A1-F6EECF244321}">
                <p14:modId xmlns:p14="http://schemas.microsoft.com/office/powerpoint/2010/main" xmlns="" val="2864733803"/>
              </p:ext>
            </p:extLst>
          </p:nvPr>
        </p:nvGraphicFramePr>
        <p:xfrm>
          <a:off x="179512" y="24867"/>
          <a:ext cx="8064897" cy="6716928"/>
        </p:xfrm>
        <a:graphic>
          <a:graphicData uri="http://schemas.openxmlformats.org/drawingml/2006/table">
            <a:tbl>
              <a:tblPr firstRow="1" bandRow="1">
                <a:tableStyleId>{5C22544A-7EE6-4342-B048-85BDC9FD1C3A}</a:tableStyleId>
              </a:tblPr>
              <a:tblGrid>
                <a:gridCol w="2688299"/>
                <a:gridCol w="2688299"/>
                <a:gridCol w="2688299"/>
              </a:tblGrid>
              <a:tr h="662288">
                <a:tc>
                  <a:txBody>
                    <a:bodyPr/>
                    <a:lstStyle/>
                    <a:p>
                      <a:pPr algn="ctr"/>
                      <a:endParaRPr lang="es-AR" dirty="0"/>
                    </a:p>
                  </a:txBody>
                  <a:tcPr/>
                </a:tc>
                <a:tc>
                  <a:txBody>
                    <a:bodyPr/>
                    <a:lstStyle/>
                    <a:p>
                      <a:pPr algn="ctr"/>
                      <a:r>
                        <a:rPr lang="es-AR" dirty="0" smtClean="0"/>
                        <a:t>RT 7</a:t>
                      </a:r>
                      <a:endParaRPr lang="es-AR" dirty="0"/>
                    </a:p>
                  </a:txBody>
                  <a:tcPr/>
                </a:tc>
                <a:tc>
                  <a:txBody>
                    <a:bodyPr/>
                    <a:lstStyle/>
                    <a:p>
                      <a:pPr algn="ctr"/>
                      <a:r>
                        <a:rPr lang="es-AR" dirty="0" smtClean="0"/>
                        <a:t>RT 37</a:t>
                      </a:r>
                    </a:p>
                  </a:txBody>
                  <a:tcPr/>
                </a:tc>
              </a:tr>
              <a:tr h="662288">
                <a:tc>
                  <a:txBody>
                    <a:bodyPr/>
                    <a:lstStyle/>
                    <a:p>
                      <a:pPr algn="ctr"/>
                      <a:r>
                        <a:rPr lang="es-AR" dirty="0" smtClean="0"/>
                        <a:t>TÍTULOS</a:t>
                      </a:r>
                      <a:endParaRPr lang="es-AR" dirty="0"/>
                    </a:p>
                  </a:txBody>
                  <a:tcPr/>
                </a:tc>
                <a:tc>
                  <a:txBody>
                    <a:bodyPr/>
                    <a:lstStyle/>
                    <a:p>
                      <a:pPr algn="ctr"/>
                      <a:r>
                        <a:rPr lang="es-AR" dirty="0" smtClean="0"/>
                        <a:t>TÍTULOS</a:t>
                      </a:r>
                      <a:endParaRPr lang="es-AR" dirty="0"/>
                    </a:p>
                  </a:txBody>
                  <a:tcPr/>
                </a:tc>
                <a:tc>
                  <a:txBody>
                    <a:bodyPr/>
                    <a:lstStyle/>
                    <a:p>
                      <a:pPr algn="ctr"/>
                      <a:r>
                        <a:rPr lang="es-AR" dirty="0" smtClean="0"/>
                        <a:t>TÍTULOS</a:t>
                      </a:r>
                      <a:endParaRPr lang="es-AR" dirty="0"/>
                    </a:p>
                  </a:txBody>
                  <a:tcPr/>
                </a:tc>
              </a:tr>
              <a:tr h="890254">
                <a:tc>
                  <a:txBody>
                    <a:bodyPr/>
                    <a:lstStyle/>
                    <a:p>
                      <a:pPr algn="ctr"/>
                      <a:r>
                        <a:rPr lang="es-AR" dirty="0" smtClean="0"/>
                        <a:t>Responsabilidad</a:t>
                      </a:r>
                      <a:r>
                        <a:rPr lang="es-AR" baseline="0" dirty="0" smtClean="0"/>
                        <a:t> de la dirección</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trike="sngStrike" dirty="0" smtClean="0"/>
                        <a:t>Responsabilidad</a:t>
                      </a:r>
                      <a:r>
                        <a:rPr lang="es-AR" strike="sngStrike" baseline="0" dirty="0" smtClean="0"/>
                        <a:t> de la dirección</a:t>
                      </a:r>
                      <a:endParaRPr lang="es-AR" strike="sngStrike" dirty="0" smtClean="0"/>
                    </a:p>
                    <a:p>
                      <a:pPr algn="ct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Responsabilidad</a:t>
                      </a:r>
                      <a:r>
                        <a:rPr lang="es-AR" baseline="0" dirty="0" smtClean="0"/>
                        <a:t> de la dirección</a:t>
                      </a:r>
                      <a:endParaRPr lang="es-AR" dirty="0" smtClean="0"/>
                    </a:p>
                  </a:txBody>
                  <a:tcPr/>
                </a:tc>
              </a:tr>
              <a:tr h="662288">
                <a:tc>
                  <a:txBody>
                    <a:bodyPr/>
                    <a:lstStyle/>
                    <a:p>
                      <a:pPr algn="ctr"/>
                      <a:r>
                        <a:rPr lang="es-AR" dirty="0" smtClean="0"/>
                        <a:t>Párrafo de énfasis</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trike="sngStrike" dirty="0" smtClean="0"/>
                        <a:t>Párrafo de énfasis</a:t>
                      </a:r>
                    </a:p>
                    <a:p>
                      <a:pPr algn="ct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Párrafo de énfasis</a:t>
                      </a:r>
                    </a:p>
                    <a:p>
                      <a:pPr algn="ctr"/>
                      <a:endParaRPr lang="es-AR" dirty="0"/>
                    </a:p>
                  </a:txBody>
                  <a:tcPr/>
                </a:tc>
              </a:tr>
              <a:tr h="890254">
                <a:tc>
                  <a:txBody>
                    <a:bodyPr/>
                    <a:lstStyle/>
                    <a:p>
                      <a:pPr algn="ctr"/>
                      <a:r>
                        <a:rPr lang="es-AR" dirty="0" smtClean="0"/>
                        <a:t>Párrafo de “otras cuestiones”</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trike="sngStrike" dirty="0" smtClean="0"/>
                        <a:t>Párrafo de “otras cuestiones”</a:t>
                      </a:r>
                    </a:p>
                    <a:p>
                      <a:pPr algn="ct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Párrafo de “otras cuestiones”</a:t>
                      </a:r>
                      <a:endParaRPr lang="es-AR" dirty="0"/>
                    </a:p>
                  </a:txBody>
                  <a:tcPr/>
                </a:tc>
              </a:tr>
              <a:tr h="662288">
                <a:tc>
                  <a:txBody>
                    <a:bodyPr/>
                    <a:lstStyle/>
                    <a:p>
                      <a:pPr algn="ctr"/>
                      <a:r>
                        <a:rPr lang="es-AR" dirty="0" smtClean="0"/>
                        <a:t>“Sujeto a…”</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“Sujeto a…”</a:t>
                      </a:r>
                    </a:p>
                    <a:p>
                      <a:pPr algn="ct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trike="sngStrike" dirty="0" smtClean="0"/>
                        <a:t>“Sujeto a…”</a:t>
                      </a:r>
                    </a:p>
                    <a:p>
                      <a:pPr algn="ctr"/>
                      <a:endParaRPr lang="es-AR" dirty="0"/>
                    </a:p>
                  </a:txBody>
                  <a:tcPr/>
                </a:tc>
              </a:tr>
              <a:tr h="662288">
                <a:tc>
                  <a:txBody>
                    <a:bodyPr/>
                    <a:lstStyle/>
                    <a:p>
                      <a:pPr algn="ctr"/>
                      <a:r>
                        <a:rPr lang="es-AR" dirty="0" smtClean="0"/>
                        <a:t>EECC Comparativos</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EECC Comparativos</a:t>
                      </a:r>
                    </a:p>
                    <a:p>
                      <a:pPr algn="ct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EECC Comparativos</a:t>
                      </a:r>
                    </a:p>
                    <a:p>
                      <a:pPr algn="ctr"/>
                      <a:endParaRPr lang="es-AR" dirty="0"/>
                    </a:p>
                  </a:txBody>
                  <a:tcPr/>
                </a:tc>
              </a:tr>
              <a:tr h="890254">
                <a:tc>
                  <a:txBody>
                    <a:bodyPr/>
                    <a:lstStyle/>
                    <a:p>
                      <a:pPr algn="ctr"/>
                      <a:r>
                        <a:rPr lang="es-AR" dirty="0" smtClean="0"/>
                        <a:t>Opinión sólo cifras</a:t>
                      </a:r>
                      <a:r>
                        <a:rPr lang="es-AR" baseline="0" dirty="0" smtClean="0"/>
                        <a:t> actuales + p informativo</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Opinión sólo cifras</a:t>
                      </a:r>
                      <a:r>
                        <a:rPr lang="es-AR" baseline="0" dirty="0" smtClean="0"/>
                        <a:t> actuales + p informativo</a:t>
                      </a:r>
                      <a:endParaRPr lang="es-A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trike="sngStrike" dirty="0" smtClean="0"/>
                        <a:t>Opinión sólo cifras</a:t>
                      </a:r>
                      <a:r>
                        <a:rPr lang="es-AR" strike="sngStrike" baseline="0" dirty="0" smtClean="0"/>
                        <a:t> actuales + p informativo</a:t>
                      </a:r>
                      <a:endParaRPr lang="es-AR" strike="sngStrike" dirty="0" smtClean="0"/>
                    </a:p>
                  </a:txBody>
                  <a:tcPr/>
                </a:tc>
              </a:tr>
              <a:tr h="662288">
                <a:tc>
                  <a:txBody>
                    <a:bodyPr/>
                    <a:lstStyle/>
                    <a:p>
                      <a:pPr algn="ctr"/>
                      <a:r>
                        <a:rPr lang="es-AR" dirty="0" smtClean="0"/>
                        <a:t>Cifras correspondientes</a:t>
                      </a:r>
                      <a:endParaRPr lang="es-A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trike="sngStrike" dirty="0" smtClean="0"/>
                        <a:t>Cifras correspondientes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dirty="0" smtClean="0"/>
                        <a:t>Cifras correspondientes</a:t>
                      </a:r>
                    </a:p>
                    <a:p>
                      <a:pPr algn="ctr"/>
                      <a:endParaRPr lang="es-AR" dirty="0" smtClean="0"/>
                    </a:p>
                  </a:txBody>
                  <a:tcPr/>
                </a:tc>
              </a:tr>
            </a:tbl>
          </a:graphicData>
        </a:graphic>
      </p:graphicFrame>
    </p:spTree>
    <p:extLst>
      <p:ext uri="{BB962C8B-B14F-4D97-AF65-F5344CB8AC3E}">
        <p14:creationId xmlns:p14="http://schemas.microsoft.com/office/powerpoint/2010/main" xmlns="" val="413969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txBox="1">
            <a:spLocks noGrp="1"/>
          </p:cNvSpPr>
          <p:nvPr/>
        </p:nvSpPr>
        <p:spPr bwMode="auto">
          <a:xfrm>
            <a:off x="6553200" y="6248400"/>
            <a:ext cx="1905000" cy="457200"/>
          </a:xfrm>
          <a:prstGeom prst="rect">
            <a:avLst/>
          </a:prstGeom>
          <a:noFill/>
          <a:ln>
            <a:miter lim="800000"/>
            <a:headEnd/>
            <a:tailEnd/>
          </a:ln>
        </p:spPr>
        <p:txBody>
          <a:bodyPr anchor="b"/>
          <a:lstStyle/>
          <a:p>
            <a:pPr algn="r" eaLnBrk="1" hangingPunct="1">
              <a:defRPr/>
            </a:pPr>
            <a:fld id="{E07DE752-9944-463D-9CAB-68D4241A9CAB}" type="slidenum">
              <a:rPr lang="en-US" sz="1400" b="0">
                <a:latin typeface="+mn-lt"/>
              </a:rPr>
              <a:pPr algn="r" eaLnBrk="1" hangingPunct="1">
                <a:defRPr/>
              </a:pPr>
              <a:t>5</a:t>
            </a:fld>
            <a:endParaRPr lang="en-US" sz="1400" b="0">
              <a:latin typeface="+mn-lt"/>
            </a:endParaRPr>
          </a:p>
        </p:txBody>
      </p:sp>
      <p:sp>
        <p:nvSpPr>
          <p:cNvPr id="11267" name="Text Box 2"/>
          <p:cNvSpPr txBox="1">
            <a:spLocks noChangeArrowheads="1"/>
          </p:cNvSpPr>
          <p:nvPr/>
        </p:nvSpPr>
        <p:spPr bwMode="auto">
          <a:xfrm>
            <a:off x="304800" y="304800"/>
            <a:ext cx="8458200" cy="5921375"/>
          </a:xfrm>
          <a:prstGeom prst="rect">
            <a:avLst/>
          </a:prstGeom>
          <a:noFill/>
          <a:ln w="381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eaLnBrk="1" hangingPunct="1">
              <a:buFontTx/>
              <a:buChar char="•"/>
            </a:pPr>
            <a:r>
              <a:rPr lang="pt-BR" altLang="es-AR" b="0"/>
              <a:t> Este objetivo fue dejado posteriormente de lado cuando se pudo 		advertir que el proceso de globalización había tomado una 		difusión tal que debía terminar inevitablemente en una 		convergencia global.</a:t>
            </a:r>
            <a:endParaRPr lang="pt-BR" altLang="es-AR" b="0">
              <a:solidFill>
                <a:schemeClr val="accent1"/>
              </a:solidFill>
            </a:endParaRPr>
          </a:p>
          <a:p>
            <a:pPr eaLnBrk="1" hangingPunct="1"/>
            <a:endParaRPr lang="pt-BR" altLang="es-AR" b="0">
              <a:solidFill>
                <a:schemeClr val="accent1"/>
              </a:solidFill>
            </a:endParaRPr>
          </a:p>
          <a:p>
            <a:pPr eaLnBrk="1" hangingPunct="1">
              <a:buFontTx/>
              <a:buChar char="•"/>
            </a:pPr>
            <a:r>
              <a:rPr lang="pt-BR" altLang="es-AR" b="0">
                <a:solidFill>
                  <a:schemeClr val="accent1"/>
                </a:solidFill>
              </a:rPr>
              <a:t> IFAC sostuvo desde su inicio la necesidad de contar con una 		profesión jerarquizada y con normas de aplicación mundial, en 	los últimos tiempos ha recibido un notable empuje, del que no 		es ajeno precisamente, la famosa globalización de los 			mercados como punto de inicio de esta etapa actual</a:t>
            </a:r>
            <a:r>
              <a:rPr lang="pt-BR" altLang="es-AR" b="0"/>
              <a:t>.</a:t>
            </a:r>
          </a:p>
          <a:p>
            <a:pPr eaLnBrk="1" hangingPunct="1"/>
            <a:endParaRPr lang="pt-BR" altLang="es-AR" b="0"/>
          </a:p>
          <a:p>
            <a:pPr eaLnBrk="1" hangingPunct="1">
              <a:buFontTx/>
              <a:buChar char="•"/>
            </a:pPr>
            <a:r>
              <a:rPr lang="pt-BR" altLang="es-AR" b="0"/>
              <a:t> Las características de “mundial” y el “interés del público” son		dos de los aspectos de mayor trascendencia para el 			desarrollo y ejercicio de la profesión en momentos en que se 		cuestiona fuertemente el trabajo de los auditores, como 		consecuencia de las grandes bancarrotas ocurridas a partir 		del caso Enron, el reconocimiento de muchas empresas de que 	sus estados contables tenían graves falencias y por último el 		escándalo suscitado en Italia por Parmalat.</a:t>
            </a:r>
          </a:p>
        </p:txBody>
      </p:sp>
    </p:spTree>
    <p:extLst>
      <p:ext uri="{BB962C8B-B14F-4D97-AF65-F5344CB8AC3E}">
        <p14:creationId xmlns:p14="http://schemas.microsoft.com/office/powerpoint/2010/main" xmlns="" val="17298008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smtClean="0"/>
              <a:t>Normas de auditoria externa sobre estados financieros	</a:t>
            </a:r>
            <a:endParaRPr lang="es-AR" dirty="0"/>
          </a:p>
        </p:txBody>
      </p:sp>
      <p:sp>
        <p:nvSpPr>
          <p:cNvPr id="3" name="2 Marcador de contenido"/>
          <p:cNvSpPr>
            <a:spLocks noGrp="1"/>
          </p:cNvSpPr>
          <p:nvPr>
            <p:ph sz="quarter" idx="1"/>
          </p:nvPr>
        </p:nvSpPr>
        <p:spPr/>
        <p:txBody>
          <a:bodyPr/>
          <a:lstStyle/>
          <a:p>
            <a:r>
              <a:rPr lang="es-AR" dirty="0" smtClean="0"/>
              <a:t>Se mantienen las características de la RT 7 actual</a:t>
            </a:r>
          </a:p>
          <a:p>
            <a:r>
              <a:rPr lang="es-AR" dirty="0" smtClean="0"/>
              <a:t>Desaparece el “sujeto a…” y se modifican reglas para el tratamiento de la información comparativa en los informes</a:t>
            </a:r>
          </a:p>
          <a:p>
            <a:r>
              <a:rPr lang="es-AR" dirty="0" smtClean="0"/>
              <a:t>Incluye normas para auditoria de </a:t>
            </a:r>
            <a:r>
              <a:rPr lang="es-AR" dirty="0" err="1" smtClean="0"/>
              <a:t>eecc</a:t>
            </a:r>
            <a:r>
              <a:rPr lang="es-AR" dirty="0" smtClean="0"/>
              <a:t> preparados de conformidad con un marco de información con fines específicos</a:t>
            </a:r>
          </a:p>
          <a:p>
            <a:r>
              <a:rPr lang="es-AR" dirty="0" smtClean="0"/>
              <a:t>Auditoria de “un estado contable” o de un elemento, cuenta, partida específica de un estado contable</a:t>
            </a:r>
          </a:p>
          <a:p>
            <a:r>
              <a:rPr lang="es-AR" dirty="0" smtClean="0"/>
              <a:t>Auditoria de estados contables resumidos</a:t>
            </a:r>
          </a:p>
        </p:txBody>
      </p:sp>
    </p:spTree>
    <p:extLst>
      <p:ext uri="{BB962C8B-B14F-4D97-AF65-F5344CB8AC3E}">
        <p14:creationId xmlns:p14="http://schemas.microsoft.com/office/powerpoint/2010/main" xmlns="" val="16271402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Informe del auditor: estructura	</a:t>
            </a:r>
            <a:endParaRPr lang="es-AR" dirty="0"/>
          </a:p>
        </p:txBody>
      </p:sp>
      <p:sp>
        <p:nvSpPr>
          <p:cNvPr id="3" name="2 Marcador de contenido"/>
          <p:cNvSpPr>
            <a:spLocks noGrp="1"/>
          </p:cNvSpPr>
          <p:nvPr>
            <p:ph sz="quarter" idx="1"/>
          </p:nvPr>
        </p:nvSpPr>
        <p:spPr/>
        <p:txBody>
          <a:bodyPr>
            <a:normAutofit fontScale="85000" lnSpcReduction="20000"/>
          </a:bodyPr>
          <a:lstStyle/>
          <a:p>
            <a:r>
              <a:rPr lang="es-AR" dirty="0" smtClean="0"/>
              <a:t>Título: “Informe del auditor independiente”</a:t>
            </a:r>
          </a:p>
          <a:p>
            <a:r>
              <a:rPr lang="es-AR" dirty="0" smtClean="0"/>
              <a:t>Destinatario</a:t>
            </a:r>
          </a:p>
          <a:p>
            <a:r>
              <a:rPr lang="es-AR" dirty="0" smtClean="0"/>
              <a:t>Apartado introductorio</a:t>
            </a:r>
          </a:p>
          <a:p>
            <a:r>
              <a:rPr lang="es-AR" b="1" dirty="0" smtClean="0"/>
              <a:t>Responsabilidad de la dirección en relación con los estados contables</a:t>
            </a:r>
          </a:p>
          <a:p>
            <a:r>
              <a:rPr lang="es-AR" dirty="0" smtClean="0"/>
              <a:t>Responsabilidad del auditor</a:t>
            </a:r>
          </a:p>
          <a:p>
            <a:r>
              <a:rPr lang="es-AR" dirty="0" smtClean="0"/>
              <a:t>Fundamentos de la opinión modificada en caso que corresponda</a:t>
            </a:r>
          </a:p>
          <a:p>
            <a:r>
              <a:rPr lang="es-AR" dirty="0" smtClean="0"/>
              <a:t>Opinión</a:t>
            </a:r>
          </a:p>
          <a:p>
            <a:r>
              <a:rPr lang="es-AR" b="1" dirty="0" smtClean="0"/>
              <a:t>Párrafo de énfasis sobre ciertas cuestiones</a:t>
            </a:r>
          </a:p>
          <a:p>
            <a:r>
              <a:rPr lang="es-AR" b="1" dirty="0" smtClean="0"/>
              <a:t>Párrafo sobre otras cuestiones, en caso que correspondan</a:t>
            </a:r>
          </a:p>
          <a:p>
            <a:r>
              <a:rPr lang="es-AR" dirty="0" smtClean="0"/>
              <a:t>Información especial requerida por leyes o disposiciones</a:t>
            </a:r>
          </a:p>
          <a:p>
            <a:r>
              <a:rPr lang="es-AR" dirty="0" smtClean="0"/>
              <a:t>Lugar y fecha (jurisdicción en la que ejerce</a:t>
            </a:r>
          </a:p>
          <a:p>
            <a:r>
              <a:rPr lang="es-AR" dirty="0" smtClean="0"/>
              <a:t>Identificación y firma del contador</a:t>
            </a:r>
            <a:endParaRPr lang="es-AR" dirty="0"/>
          </a:p>
        </p:txBody>
      </p:sp>
    </p:spTree>
    <p:extLst>
      <p:ext uri="{BB962C8B-B14F-4D97-AF65-F5344CB8AC3E}">
        <p14:creationId xmlns:p14="http://schemas.microsoft.com/office/powerpoint/2010/main" xmlns="" val="1260116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txBox="1">
            <a:spLocks noGrp="1"/>
          </p:cNvSpPr>
          <p:nvPr/>
        </p:nvSpPr>
        <p:spPr bwMode="auto">
          <a:xfrm>
            <a:off x="6553200" y="6248400"/>
            <a:ext cx="1905000" cy="457200"/>
          </a:xfrm>
          <a:prstGeom prst="rect">
            <a:avLst/>
          </a:prstGeom>
          <a:noFill/>
          <a:ln>
            <a:miter lim="800000"/>
            <a:headEnd/>
            <a:tailEnd/>
          </a:ln>
        </p:spPr>
        <p:txBody>
          <a:bodyPr anchor="b"/>
          <a:lstStyle/>
          <a:p>
            <a:pPr algn="r" eaLnBrk="1" hangingPunct="1">
              <a:defRPr/>
            </a:pPr>
            <a:fld id="{C91A0F70-F9F4-4B01-AFC4-4E0FEC6361D2}" type="slidenum">
              <a:rPr lang="en-US" sz="1400" b="0">
                <a:latin typeface="+mn-lt"/>
              </a:rPr>
              <a:pPr algn="r" eaLnBrk="1" hangingPunct="1">
                <a:defRPr/>
              </a:pPr>
              <a:t>6</a:t>
            </a:fld>
            <a:endParaRPr lang="en-US" sz="1400" b="0">
              <a:latin typeface="+mn-lt"/>
            </a:endParaRPr>
          </a:p>
        </p:txBody>
      </p:sp>
      <p:sp>
        <p:nvSpPr>
          <p:cNvPr id="12291" name="Text Box 2"/>
          <p:cNvSpPr txBox="1">
            <a:spLocks noChangeArrowheads="1"/>
          </p:cNvSpPr>
          <p:nvPr/>
        </p:nvSpPr>
        <p:spPr bwMode="auto">
          <a:xfrm>
            <a:off x="304800" y="228600"/>
            <a:ext cx="8371656" cy="6370975"/>
          </a:xfrm>
          <a:prstGeom prst="rect">
            <a:avLst/>
          </a:prstGeom>
          <a:noFill/>
          <a:ln w="381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ctr" eaLnBrk="1" hangingPunct="1"/>
            <a:r>
              <a:rPr lang="pt-BR" altLang="es-AR" dirty="0">
                <a:solidFill>
                  <a:srgbClr val="2B7B0B"/>
                </a:solidFill>
              </a:rPr>
              <a:t>El Comité Internacional de Normas de </a:t>
            </a:r>
            <a:r>
              <a:rPr lang="pt-BR" altLang="es-AR" dirty="0" err="1">
                <a:solidFill>
                  <a:srgbClr val="2B7B0B"/>
                </a:solidFill>
              </a:rPr>
              <a:t>Auditoría</a:t>
            </a:r>
            <a:r>
              <a:rPr lang="pt-BR" altLang="es-AR" dirty="0">
                <a:solidFill>
                  <a:srgbClr val="2B7B0B"/>
                </a:solidFill>
              </a:rPr>
              <a:t> y </a:t>
            </a:r>
            <a:r>
              <a:rPr lang="pt-BR" altLang="es-AR" dirty="0" err="1">
                <a:solidFill>
                  <a:srgbClr val="2B7B0B"/>
                </a:solidFill>
              </a:rPr>
              <a:t>Servicios</a:t>
            </a:r>
            <a:r>
              <a:rPr lang="pt-BR" altLang="es-AR" dirty="0">
                <a:solidFill>
                  <a:srgbClr val="2B7B0B"/>
                </a:solidFill>
              </a:rPr>
              <a:t> de </a:t>
            </a:r>
            <a:r>
              <a:rPr lang="pt-BR" altLang="es-AR" dirty="0" err="1">
                <a:solidFill>
                  <a:srgbClr val="2B7B0B"/>
                </a:solidFill>
              </a:rPr>
              <a:t>Confiabilidad</a:t>
            </a:r>
            <a:r>
              <a:rPr lang="pt-BR" altLang="es-AR" dirty="0">
                <a:solidFill>
                  <a:srgbClr val="2B7B0B"/>
                </a:solidFill>
              </a:rPr>
              <a:t> (</a:t>
            </a:r>
            <a:r>
              <a:rPr lang="es-ES" altLang="es-AR" dirty="0">
                <a:solidFill>
                  <a:srgbClr val="2B7B0B"/>
                </a:solidFill>
              </a:rPr>
              <a:t>IAASB)</a:t>
            </a:r>
            <a:endParaRPr lang="pt-BR" altLang="es-AR" dirty="0">
              <a:solidFill>
                <a:srgbClr val="2B7B0B"/>
              </a:solidFill>
            </a:endParaRPr>
          </a:p>
          <a:p>
            <a:pPr eaLnBrk="1" hangingPunct="1"/>
            <a:endParaRPr lang="pt-BR" altLang="es-AR" b="0" dirty="0" smtClean="0"/>
          </a:p>
          <a:p>
            <a:pPr eaLnBrk="1" hangingPunct="1"/>
            <a:endParaRPr lang="pt-BR" altLang="es-AR" b="0" dirty="0"/>
          </a:p>
          <a:p>
            <a:pPr algn="ctr" eaLnBrk="1" hangingPunct="1"/>
            <a:r>
              <a:rPr lang="es-ES" altLang="es-AR" dirty="0" smtClean="0">
                <a:solidFill>
                  <a:schemeClr val="folHlink"/>
                </a:solidFill>
              </a:rPr>
              <a:t>Su </a:t>
            </a:r>
            <a:r>
              <a:rPr lang="es-ES" altLang="es-AR" dirty="0">
                <a:solidFill>
                  <a:schemeClr val="folHlink"/>
                </a:solidFill>
              </a:rPr>
              <a:t>misión es establecer normas de alta calidad en auditoría, servicios de confiabilidad, control de calidad y servicios relacionados para mejorar la uniformidad de las prácticas a través del mundo, reforzando la confianza del público y sirviendo a su interés</a:t>
            </a:r>
            <a:r>
              <a:rPr lang="es-ES" altLang="es-AR" b="0" dirty="0">
                <a:solidFill>
                  <a:schemeClr val="folHlink"/>
                </a:solidFill>
              </a:rPr>
              <a:t>.</a:t>
            </a:r>
          </a:p>
          <a:p>
            <a:pPr eaLnBrk="1" hangingPunct="1"/>
            <a:endParaRPr lang="es-ES" altLang="es-AR" b="0" dirty="0"/>
          </a:p>
          <a:p>
            <a:pPr algn="just" eaLnBrk="1" hangingPunct="1">
              <a:buFontTx/>
              <a:buChar char="•"/>
            </a:pPr>
            <a:r>
              <a:rPr lang="es-ES" altLang="es-AR" b="0" dirty="0"/>
              <a:t> IAASB emite pronunciamientos como normas </a:t>
            </a:r>
            <a:r>
              <a:rPr lang="es-ES" altLang="es-AR" b="0" dirty="0" smtClean="0"/>
              <a:t>internacionales, declaraciones </a:t>
            </a:r>
            <a:r>
              <a:rPr lang="es-ES" altLang="es-AR" b="0" dirty="0"/>
              <a:t>o informes internacionales y documentos </a:t>
            </a:r>
            <a:r>
              <a:rPr lang="es-ES" altLang="es-AR" b="0" dirty="0" smtClean="0"/>
              <a:t>para discusión </a:t>
            </a:r>
            <a:r>
              <a:rPr lang="es-ES" altLang="es-AR" b="0" dirty="0"/>
              <a:t>sobre auditoría, servicios de confiabilidad, control </a:t>
            </a:r>
            <a:r>
              <a:rPr lang="es-ES" altLang="es-AR" b="0" dirty="0" smtClean="0"/>
              <a:t>de calidad </a:t>
            </a:r>
            <a:r>
              <a:rPr lang="es-ES" altLang="es-AR" b="0" dirty="0"/>
              <a:t>y servicios relacionados. Facilita la convergencia entre </a:t>
            </a:r>
            <a:r>
              <a:rPr lang="es-ES" altLang="es-AR" b="0" dirty="0" smtClean="0"/>
              <a:t>las </a:t>
            </a:r>
            <a:r>
              <a:rPr lang="es-ES" altLang="es-AR" b="0" dirty="0"/>
              <a:t>normas nacionales e internacionales tomando su liderazgo, </a:t>
            </a:r>
            <a:r>
              <a:rPr lang="es-ES" altLang="es-AR" b="0" dirty="0" smtClean="0"/>
              <a:t>apoyando </a:t>
            </a:r>
            <a:r>
              <a:rPr lang="es-ES" altLang="es-AR" b="0" dirty="0"/>
              <a:t>la eliminación de diferencias entre ellas y trabajando 	con los 	entes reguladores, usuarios y otras partes </a:t>
            </a:r>
            <a:r>
              <a:rPr lang="es-ES" altLang="es-AR" b="0" dirty="0" smtClean="0"/>
              <a:t>interesadas en </a:t>
            </a:r>
            <a:r>
              <a:rPr lang="es-ES" altLang="es-AR" b="0" dirty="0"/>
              <a:t>alcanzar una extensa aceptación de las normas</a:t>
            </a:r>
            <a:r>
              <a:rPr lang="es-ES" altLang="es-AR" b="0" dirty="0" smtClean="0"/>
              <a:t>.</a:t>
            </a:r>
          </a:p>
          <a:p>
            <a:pPr algn="just" eaLnBrk="1" hangingPunct="1">
              <a:buFontTx/>
              <a:buChar char="•"/>
            </a:pPr>
            <a:endParaRPr lang="es-ES" altLang="es-AR" sz="2400" b="0" dirty="0">
              <a:latin typeface="Times New Roman" pitchFamily="18" charset="0"/>
            </a:endParaRPr>
          </a:p>
          <a:p>
            <a:pPr algn="just" eaLnBrk="1" hangingPunct="1"/>
            <a:endParaRPr lang="es-ES_tradnl" altLang="es-AR" sz="2400" b="0" dirty="0">
              <a:latin typeface="Times New Roman" pitchFamily="18" charset="0"/>
            </a:endParaRPr>
          </a:p>
        </p:txBody>
      </p:sp>
    </p:spTree>
    <p:extLst>
      <p:ext uri="{BB962C8B-B14F-4D97-AF65-F5344CB8AC3E}">
        <p14:creationId xmlns:p14="http://schemas.microsoft.com/office/powerpoint/2010/main" xmlns="" val="3804328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txBox="1">
            <a:spLocks noGrp="1"/>
          </p:cNvSpPr>
          <p:nvPr/>
        </p:nvSpPr>
        <p:spPr bwMode="auto">
          <a:xfrm>
            <a:off x="6553200" y="6248400"/>
            <a:ext cx="1905000" cy="457200"/>
          </a:xfrm>
          <a:prstGeom prst="rect">
            <a:avLst/>
          </a:prstGeom>
          <a:noFill/>
          <a:ln>
            <a:miter lim="800000"/>
            <a:headEnd/>
            <a:tailEnd/>
          </a:ln>
        </p:spPr>
        <p:txBody>
          <a:bodyPr anchor="b"/>
          <a:lstStyle/>
          <a:p>
            <a:pPr algn="r" eaLnBrk="1" hangingPunct="1">
              <a:defRPr/>
            </a:pPr>
            <a:fld id="{843398B4-2A57-4987-B438-93A4301909FF}" type="slidenum">
              <a:rPr lang="en-US" sz="1400" b="0">
                <a:latin typeface="+mn-lt"/>
              </a:rPr>
              <a:pPr algn="r" eaLnBrk="1" hangingPunct="1">
                <a:defRPr/>
              </a:pPr>
              <a:t>7</a:t>
            </a:fld>
            <a:endParaRPr lang="en-US" sz="1400" b="0">
              <a:latin typeface="+mn-lt"/>
            </a:endParaRPr>
          </a:p>
        </p:txBody>
      </p:sp>
      <p:sp>
        <p:nvSpPr>
          <p:cNvPr id="10243" name="Text Box 2"/>
          <p:cNvSpPr txBox="1">
            <a:spLocks noChangeArrowheads="1"/>
          </p:cNvSpPr>
          <p:nvPr/>
        </p:nvSpPr>
        <p:spPr bwMode="auto">
          <a:xfrm>
            <a:off x="304800" y="228600"/>
            <a:ext cx="8610600" cy="5324535"/>
          </a:xfrm>
          <a:prstGeom prst="rect">
            <a:avLst/>
          </a:prstGeom>
          <a:noFill/>
          <a:ln w="381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eaLnBrk="1" hangingPunct="1">
              <a:buFontTx/>
              <a:buChar char="•"/>
              <a:defRPr/>
            </a:pPr>
            <a:r>
              <a:rPr lang="es-ES" altLang="es-AR" b="0" dirty="0" smtClean="0"/>
              <a:t> El IAASB considera como cualidad de las normas sobre auditoría y 		servicios de confiabilidad:</a:t>
            </a:r>
            <a:endParaRPr lang="es-ES" altLang="es-AR" b="0" dirty="0" smtClean="0">
              <a:solidFill>
                <a:schemeClr val="folHlink"/>
              </a:solidFill>
            </a:endParaRPr>
          </a:p>
          <a:p>
            <a:pPr eaLnBrk="1" hangingPunct="1">
              <a:defRPr/>
            </a:pPr>
            <a:endParaRPr lang="es-ES" altLang="es-AR" b="0" dirty="0" smtClean="0">
              <a:solidFill>
                <a:schemeClr val="folHlink"/>
              </a:solidFill>
            </a:endParaRPr>
          </a:p>
          <a:p>
            <a:pPr algn="ctr" eaLnBrk="1" hangingPunct="1">
              <a:defRPr/>
            </a:pPr>
            <a:r>
              <a:rPr lang="es-ES" altLang="es-AR" i="1" dirty="0" smtClean="0">
                <a:solidFill>
                  <a:schemeClr val="folHlink"/>
                </a:solidFill>
              </a:rPr>
              <a:t>“ser lo suficientemente específicas, entendibles y definidas para</a:t>
            </a:r>
          </a:p>
          <a:p>
            <a:pPr algn="ctr" eaLnBrk="1" hangingPunct="1">
              <a:defRPr/>
            </a:pPr>
            <a:r>
              <a:rPr lang="es-ES" altLang="es-AR" i="1" dirty="0" smtClean="0">
                <a:solidFill>
                  <a:schemeClr val="folHlink"/>
                </a:solidFill>
              </a:rPr>
              <a:t>influenciar y guiar a los auditores en el diseño y realización de su trabajo</a:t>
            </a:r>
            <a:r>
              <a:rPr lang="es-ES" altLang="es-AR" b="0" i="1" dirty="0" smtClean="0">
                <a:solidFill>
                  <a:schemeClr val="folHlink"/>
                </a:solidFill>
              </a:rPr>
              <a:t>. </a:t>
            </a:r>
            <a:r>
              <a:rPr lang="es-ES" altLang="es-AR" i="1" dirty="0" smtClean="0">
                <a:solidFill>
                  <a:schemeClr val="folHlink"/>
                </a:solidFill>
              </a:rPr>
              <a:t>Deberían tener un amplio alcance y establecer las mejores prácticas a nivel mundial para una auditoría de alta calidad”</a:t>
            </a:r>
            <a:endParaRPr lang="es-ES" altLang="es-AR" dirty="0" smtClean="0">
              <a:solidFill>
                <a:schemeClr val="folHlink"/>
              </a:solidFill>
            </a:endParaRPr>
          </a:p>
          <a:p>
            <a:pPr eaLnBrk="1" hangingPunct="1">
              <a:defRPr/>
            </a:pPr>
            <a:endParaRPr lang="es-ES" altLang="es-AR" b="0" dirty="0" smtClean="0">
              <a:solidFill>
                <a:srgbClr val="0070C0"/>
              </a:solidFill>
            </a:endParaRPr>
          </a:p>
          <a:p>
            <a:pPr eaLnBrk="1" hangingPunct="1">
              <a:buFontTx/>
              <a:buChar char="•"/>
              <a:defRPr/>
            </a:pPr>
            <a:r>
              <a:rPr lang="es-ES" altLang="es-AR" b="0" dirty="0" smtClean="0">
                <a:solidFill>
                  <a:schemeClr val="tx1">
                    <a:lumMod val="95000"/>
                    <a:lumOff val="5000"/>
                  </a:schemeClr>
                </a:solidFill>
              </a:rPr>
              <a:t> Este enfoque promueve la convergencia de las normas a nivel mundial. 	El Foro para la Estabilidad Financiera ha reconocido que las 		</a:t>
            </a:r>
            <a:r>
              <a:rPr lang="es-ES" altLang="es-AR" b="0" dirty="0" err="1" smtClean="0">
                <a:solidFill>
                  <a:schemeClr val="tx1">
                    <a:lumMod val="95000"/>
                    <a:lumOff val="5000"/>
                  </a:schemeClr>
                </a:solidFill>
              </a:rPr>
              <a:t>NIA´s</a:t>
            </a:r>
            <a:r>
              <a:rPr lang="es-ES" altLang="es-AR" b="0" dirty="0" smtClean="0">
                <a:solidFill>
                  <a:schemeClr val="tx1">
                    <a:lumMod val="95000"/>
                    <a:lumOff val="5000"/>
                  </a:schemeClr>
                </a:solidFill>
              </a:rPr>
              <a:t> constituyen uno de un conjunto de doce normas 		fundamentales 	a ser implementadas como parte de una 		renovada arquitectura 	financiera a nivel global. </a:t>
            </a:r>
          </a:p>
          <a:p>
            <a:pPr eaLnBrk="1" hangingPunct="1">
              <a:buFontTx/>
              <a:buChar char="•"/>
              <a:defRPr/>
            </a:pPr>
            <a:endParaRPr lang="es-ES" altLang="es-AR" b="0" dirty="0" smtClean="0"/>
          </a:p>
          <a:p>
            <a:pPr eaLnBrk="1" hangingPunct="1">
              <a:buFontTx/>
              <a:buChar char="•"/>
              <a:defRPr/>
            </a:pPr>
            <a:r>
              <a:rPr lang="es-ES" altLang="es-AR" b="0" dirty="0" smtClean="0"/>
              <a:t> El Comité sigue un riguroso proceso para asegurar que toma en 		cuenta 	los puntos de vista de aquellos afectados por sus 		normas y guías antes que los pronunciamientos sean emitidos.</a:t>
            </a:r>
            <a:endParaRPr lang="es-ES_tradnl" altLang="es-AR" sz="2400" b="0" dirty="0" smtClean="0">
              <a:latin typeface="Times New Roman" pitchFamily="18" charset="0"/>
            </a:endParaRPr>
          </a:p>
        </p:txBody>
      </p:sp>
    </p:spTree>
    <p:extLst>
      <p:ext uri="{BB962C8B-B14F-4D97-AF65-F5344CB8AC3E}">
        <p14:creationId xmlns:p14="http://schemas.microsoft.com/office/powerpoint/2010/main" xmlns="" val="1275011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50825" y="1412875"/>
            <a:ext cx="8642350" cy="2862322"/>
          </a:xfrm>
          <a:prstGeom prst="rect">
            <a:avLst/>
          </a:prstGeom>
          <a:noFill/>
          <a:ln w="57150" cmpd="thickThin">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spcBef>
                <a:spcPct val="0"/>
              </a:spcBef>
            </a:pPr>
            <a:r>
              <a:rPr lang="es-AR" altLang="es-AR" sz="6000" cap="small" dirty="0" smtClean="0">
                <a:solidFill>
                  <a:schemeClr val="tx2"/>
                </a:solidFill>
                <a:effectLst>
                  <a:outerShdw blurRad="38100" dist="38100" dir="2700000" algn="tl">
                    <a:srgbClr val="000000">
                      <a:alpha val="43137"/>
                    </a:srgbClr>
                  </a:outerShdw>
                </a:effectLst>
                <a:latin typeface="+mj-lt"/>
                <a:ea typeface="+mj-ea"/>
                <a:cs typeface="+mj-cs"/>
              </a:rPr>
              <a:t>NORMAS </a:t>
            </a:r>
            <a:r>
              <a:rPr lang="es-AR" altLang="es-AR" sz="6000" cap="small" dirty="0">
                <a:solidFill>
                  <a:schemeClr val="tx2"/>
                </a:solidFill>
                <a:effectLst>
                  <a:outerShdw blurRad="38100" dist="38100" dir="2700000" algn="tl">
                    <a:srgbClr val="000000">
                      <a:alpha val="43137"/>
                    </a:srgbClr>
                  </a:outerShdw>
                </a:effectLst>
                <a:latin typeface="+mj-lt"/>
                <a:ea typeface="+mj-ea"/>
                <a:cs typeface="+mj-cs"/>
              </a:rPr>
              <a:t>INTERNACIONALES</a:t>
            </a:r>
          </a:p>
          <a:p>
            <a:pPr>
              <a:spcBef>
                <a:spcPct val="0"/>
              </a:spcBef>
            </a:pPr>
            <a:r>
              <a:rPr lang="es-AR" altLang="es-AR" sz="6000" cap="small" dirty="0">
                <a:solidFill>
                  <a:schemeClr val="tx2"/>
                </a:solidFill>
                <a:effectLst>
                  <a:outerShdw blurRad="38100" dist="38100" dir="2700000" algn="tl">
                    <a:srgbClr val="000000">
                      <a:alpha val="43137"/>
                    </a:srgbClr>
                  </a:outerShdw>
                </a:effectLst>
                <a:latin typeface="+mj-lt"/>
                <a:ea typeface="+mj-ea"/>
                <a:cs typeface="+mj-cs"/>
              </a:rPr>
              <a:t> DE AUDITORÍA</a:t>
            </a:r>
          </a:p>
        </p:txBody>
      </p:sp>
    </p:spTree>
    <p:extLst>
      <p:ext uri="{BB962C8B-B14F-4D97-AF65-F5344CB8AC3E}">
        <p14:creationId xmlns:p14="http://schemas.microsoft.com/office/powerpoint/2010/main" xmlns="" val="510172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9"/>
          <p:cNvSpPr txBox="1">
            <a:spLocks noGrp="1" noChangeArrowheads="1"/>
          </p:cNvSpPr>
          <p:nvPr/>
        </p:nvSpPr>
        <p:spPr bwMode="auto">
          <a:xfrm>
            <a:off x="8316913" y="6597650"/>
            <a:ext cx="647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72352D0F-D923-4B8C-B90B-B62C2EC6A0D5}" type="slidenum">
              <a:rPr lang="en-US" altLang="es-AR" sz="1400" b="0">
                <a:latin typeface="Arial Unicode MS" pitchFamily="34" charset="-128"/>
              </a:rPr>
              <a:pPr algn="r"/>
              <a:t>9</a:t>
            </a:fld>
            <a:endParaRPr lang="en-US" altLang="es-AR" sz="1400" b="0">
              <a:latin typeface="Arial Unicode MS" pitchFamily="34" charset="-128"/>
            </a:endParaRPr>
          </a:p>
        </p:txBody>
      </p:sp>
      <p:sp>
        <p:nvSpPr>
          <p:cNvPr id="15363" name="3 Marcador de número de diapositiva"/>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pPr algn="r"/>
            <a:fld id="{0C2204B6-3040-4A1D-8DA1-11CFC0DB198E}" type="slidenum">
              <a:rPr lang="en-US" altLang="es-AR" sz="1400" b="0">
                <a:latin typeface="Arial Unicode MS" pitchFamily="34" charset="-128"/>
              </a:rPr>
              <a:pPr algn="r"/>
              <a:t>9</a:t>
            </a:fld>
            <a:endParaRPr lang="en-US" altLang="es-AR" sz="1400" b="0">
              <a:latin typeface="Arial Unicode MS" pitchFamily="34" charset="-128"/>
            </a:endParaRPr>
          </a:p>
        </p:txBody>
      </p:sp>
      <p:graphicFrame>
        <p:nvGraphicFramePr>
          <p:cNvPr id="113669" name="Group 5"/>
          <p:cNvGraphicFramePr>
            <a:graphicFrameLocks noGrp="1"/>
          </p:cNvGraphicFramePr>
          <p:nvPr/>
        </p:nvGraphicFramePr>
        <p:xfrm>
          <a:off x="214313" y="296863"/>
          <a:ext cx="8713787" cy="6264276"/>
        </p:xfrm>
        <a:graphic>
          <a:graphicData uri="http://schemas.openxmlformats.org/drawingml/2006/table">
            <a:tbl>
              <a:tblPr/>
              <a:tblGrid>
                <a:gridCol w="6013450"/>
                <a:gridCol w="2700337"/>
              </a:tblGrid>
              <a:tr h="75723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3200" b="1" i="0" u="none" strike="noStrike" cap="none" normalizeH="0" baseline="0" dirty="0" smtClean="0">
                          <a:ln>
                            <a:noFill/>
                          </a:ln>
                          <a:solidFill>
                            <a:schemeClr val="bg2"/>
                          </a:solidFill>
                          <a:effectLst/>
                          <a:latin typeface="Comic Sans MS" pitchFamily="66" charset="0"/>
                        </a:rPr>
                        <a:t>CÓDIGO DE ÉTICA DE IFAC</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hMerge="1">
                  <a:txBody>
                    <a:bodyPr/>
                    <a:lstStyle/>
                    <a:p>
                      <a:endParaRPr lang="es-ES"/>
                    </a:p>
                  </a:txBody>
                  <a:tcPr/>
                </a:tc>
              </a:tr>
              <a:tr h="10922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400" b="1" i="0" u="none" strike="noStrike" cap="none" normalizeH="0" baseline="0" dirty="0" smtClean="0">
                          <a:ln>
                            <a:noFill/>
                          </a:ln>
                          <a:solidFill>
                            <a:schemeClr val="tx1"/>
                          </a:solidFill>
                          <a:effectLst/>
                          <a:latin typeface="Comic Sans MS" pitchFamily="66" charset="0"/>
                        </a:rPr>
                        <a:t>SERVICIOS CUBIERTOS POR LOS PRONUNCIAMIENTOS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623888">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3200" b="1" i="0" u="none" strike="noStrike" cap="none" normalizeH="0" baseline="0" dirty="0" smtClean="0">
                          <a:ln>
                            <a:noFill/>
                          </a:ln>
                          <a:solidFill>
                            <a:schemeClr val="accent2"/>
                          </a:solidFill>
                          <a:effectLst/>
                          <a:latin typeface="Comic Sans MS" pitchFamily="66" charset="0"/>
                        </a:rPr>
                        <a:t>NORMAS SOBRE CONTROL DE CALIDAD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s-ES"/>
                    </a:p>
                  </a:txBody>
                  <a:tcPr/>
                </a:tc>
              </a:tr>
              <a:tr h="9763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000" b="1" i="0" u="none" strike="noStrike" cap="none" normalizeH="0" baseline="0" dirty="0" smtClean="0">
                          <a:ln>
                            <a:noFill/>
                          </a:ln>
                          <a:solidFill>
                            <a:schemeClr val="tx1"/>
                          </a:solidFill>
                          <a:effectLst/>
                          <a:latin typeface="Comic Sans MS" pitchFamily="66" charset="0"/>
                        </a:rPr>
                        <a:t>MARCO DE REFERENCIA PARA ENCARGOS DE ASEGURAMIENTO</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400" b="1" i="0" u="none" strike="noStrike" cap="none" normalizeH="0" baseline="0" dirty="0" smtClean="0">
                          <a:ln>
                            <a:noFill/>
                          </a:ln>
                          <a:solidFill>
                            <a:schemeClr val="bg1"/>
                          </a:solidFill>
                          <a:effectLst>
                            <a:outerShdw blurRad="38100" dist="38100" dir="2700000" algn="tl">
                              <a:srgbClr val="000000"/>
                            </a:outerShdw>
                          </a:effectLst>
                          <a:latin typeface="Comic Sans MS" pitchFamily="66" charset="0"/>
                        </a:rPr>
                        <a:t>SERVICIOS</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400" b="1" i="0" u="none" strike="noStrike" cap="none" normalizeH="0" baseline="0" dirty="0" smtClean="0">
                        <a:ln>
                          <a:noFill/>
                        </a:ln>
                        <a:solidFill>
                          <a:schemeClr val="bg1"/>
                        </a:solidFill>
                        <a:effectLst>
                          <a:outerShdw blurRad="38100" dist="38100" dir="2700000" algn="tl">
                            <a:srgbClr val="000000"/>
                          </a:outerShdw>
                        </a:effectLst>
                        <a:latin typeface="Comic Sans MS" pitchFamily="66"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400" b="1" i="0" u="none" strike="noStrike" cap="none" normalizeH="0" baseline="0" dirty="0" smtClean="0">
                          <a:ln>
                            <a:noFill/>
                          </a:ln>
                          <a:solidFill>
                            <a:schemeClr val="bg1"/>
                          </a:solidFill>
                          <a:effectLst>
                            <a:outerShdw blurRad="38100" dist="38100" dir="2700000" algn="tl">
                              <a:srgbClr val="000000"/>
                            </a:outerShdw>
                          </a:effectLst>
                          <a:latin typeface="Comic Sans MS" pitchFamily="66" charset="0"/>
                        </a:rPr>
                        <a:t> RELACIONADOS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r h="28146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Comic Sans MS" pitchFamily="66"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sp>
        <p:nvSpPr>
          <p:cNvPr id="892946" name="Text Box 18"/>
          <p:cNvSpPr txBox="1">
            <a:spLocks noChangeArrowheads="1"/>
          </p:cNvSpPr>
          <p:nvPr/>
        </p:nvSpPr>
        <p:spPr bwMode="auto">
          <a:xfrm>
            <a:off x="2771775" y="3933825"/>
            <a:ext cx="3384550" cy="2493963"/>
          </a:xfrm>
          <a:prstGeom prst="rect">
            <a:avLst/>
          </a:prstGeom>
          <a:solidFill>
            <a:schemeClr val="accent4"/>
          </a:solidFill>
          <a:ln w="57150" cmpd="thickThin">
            <a:solidFill>
              <a:schemeClr val="accent2">
                <a:lumMod val="75000"/>
              </a:schemeClr>
            </a:solidFill>
            <a:miter lim="800000"/>
            <a:headEnd/>
            <a:tailEnd/>
          </a:ln>
          <a:effectLst/>
        </p:spPr>
        <p:txBody>
          <a:bodyPr>
            <a:spAutoFit/>
          </a:bodyPr>
          <a:lstStyle/>
          <a:p>
            <a:pPr algn="ctr">
              <a:lnSpc>
                <a:spcPct val="110000"/>
              </a:lnSpc>
              <a:spcBef>
                <a:spcPct val="50000"/>
              </a:spcBef>
              <a:defRPr/>
            </a:pPr>
            <a:r>
              <a:rPr lang="es-ES" dirty="0">
                <a:solidFill>
                  <a:schemeClr val="accent2"/>
                </a:solidFill>
                <a:effectLst>
                  <a:outerShdw blurRad="38100" dist="38100" dir="2700000" algn="tl">
                    <a:srgbClr val="000000"/>
                  </a:outerShdw>
                </a:effectLst>
              </a:rPr>
              <a:t>OTROS ENCARGOS DE ASEGURAMIENTO QUE NO SON AUDITORÍA NI REVISIÓN DE INFORMACIÓN FINANCIERA HISTÓRICA</a:t>
            </a:r>
          </a:p>
        </p:txBody>
      </p:sp>
      <p:sp>
        <p:nvSpPr>
          <p:cNvPr id="892947" name="Text Box 19"/>
          <p:cNvSpPr txBox="1">
            <a:spLocks noChangeArrowheads="1"/>
          </p:cNvSpPr>
          <p:nvPr/>
        </p:nvSpPr>
        <p:spPr bwMode="auto">
          <a:xfrm>
            <a:off x="323850" y="3933825"/>
            <a:ext cx="2376488" cy="2525713"/>
          </a:xfrm>
          <a:prstGeom prst="rect">
            <a:avLst/>
          </a:prstGeom>
          <a:solidFill>
            <a:schemeClr val="accent1">
              <a:lumMod val="75000"/>
            </a:schemeClr>
          </a:solidFill>
          <a:ln w="57150" cmpd="thickThin">
            <a:solidFill>
              <a:schemeClr val="accent2">
                <a:lumMod val="75000"/>
              </a:schemeClr>
            </a:solidFill>
            <a:miter lim="800000"/>
            <a:headEnd/>
            <a:tailEnd/>
          </a:ln>
          <a:effectLst/>
        </p:spPr>
        <p:txBody>
          <a:bodyPr>
            <a:spAutoFit/>
          </a:bodyPr>
          <a:lstStyle/>
          <a:p>
            <a:pPr algn="ctr">
              <a:lnSpc>
                <a:spcPct val="160000"/>
              </a:lnSpc>
              <a:defRPr/>
            </a:pPr>
            <a:r>
              <a:rPr lang="es-ES" dirty="0">
                <a:solidFill>
                  <a:schemeClr val="accent2"/>
                </a:solidFill>
                <a:effectLst>
                  <a:outerShdw blurRad="38100" dist="38100" dir="2700000" algn="tl">
                    <a:srgbClr val="000000"/>
                  </a:outerShdw>
                </a:effectLst>
              </a:rPr>
              <a:t>AUDITORÍA y </a:t>
            </a:r>
          </a:p>
          <a:p>
            <a:pPr algn="ctr">
              <a:lnSpc>
                <a:spcPct val="150000"/>
              </a:lnSpc>
              <a:defRPr/>
            </a:pPr>
            <a:r>
              <a:rPr lang="es-ES" dirty="0">
                <a:solidFill>
                  <a:schemeClr val="accent2"/>
                </a:solidFill>
                <a:effectLst>
                  <a:outerShdw blurRad="38100" dist="38100" dir="2700000" algn="tl">
                    <a:srgbClr val="000000"/>
                  </a:outerShdw>
                </a:effectLst>
              </a:rPr>
              <a:t>REVISIÓN DE </a:t>
            </a:r>
          </a:p>
          <a:p>
            <a:pPr algn="ctr">
              <a:lnSpc>
                <a:spcPct val="150000"/>
              </a:lnSpc>
              <a:defRPr/>
            </a:pPr>
            <a:r>
              <a:rPr lang="es-ES" dirty="0">
                <a:solidFill>
                  <a:schemeClr val="accent2"/>
                </a:solidFill>
                <a:effectLst>
                  <a:outerShdw blurRad="38100" dist="38100" dir="2700000" algn="tl">
                    <a:srgbClr val="000000"/>
                  </a:outerShdw>
                </a:effectLst>
              </a:rPr>
              <a:t>INFORMACIÓN</a:t>
            </a:r>
          </a:p>
          <a:p>
            <a:pPr algn="ctr">
              <a:lnSpc>
                <a:spcPct val="160000"/>
              </a:lnSpc>
              <a:defRPr/>
            </a:pPr>
            <a:r>
              <a:rPr lang="es-ES" dirty="0">
                <a:solidFill>
                  <a:schemeClr val="accent2"/>
                </a:solidFill>
                <a:effectLst>
                  <a:outerShdw blurRad="38100" dist="38100" dir="2700000" algn="tl">
                    <a:srgbClr val="000000"/>
                  </a:outerShdw>
                </a:effectLst>
              </a:rPr>
              <a:t>FINANCIERA</a:t>
            </a:r>
          </a:p>
          <a:p>
            <a:pPr algn="ctr">
              <a:lnSpc>
                <a:spcPct val="160000"/>
              </a:lnSpc>
              <a:defRPr/>
            </a:pPr>
            <a:r>
              <a:rPr lang="es-ES" dirty="0">
                <a:solidFill>
                  <a:schemeClr val="accent2"/>
                </a:solidFill>
                <a:effectLst>
                  <a:outerShdw blurRad="38100" dist="38100" dir="2700000" algn="tl">
                    <a:srgbClr val="000000"/>
                  </a:outerShdw>
                </a:effectLst>
              </a:rPr>
              <a:t>HISTÓRICA</a:t>
            </a:r>
          </a:p>
        </p:txBody>
      </p:sp>
      <p:sp>
        <p:nvSpPr>
          <p:cNvPr id="15382" name="Text Box 20"/>
          <p:cNvSpPr txBox="1">
            <a:spLocks noChangeArrowheads="1"/>
          </p:cNvSpPr>
          <p:nvPr/>
        </p:nvSpPr>
        <p:spPr bwMode="auto">
          <a:xfrm>
            <a:off x="9448800" y="5734050"/>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eaLnBrk="0" fontAlgn="base" hangingPunct="0">
              <a:spcBef>
                <a:spcPct val="0"/>
              </a:spcBef>
              <a:spcAft>
                <a:spcPct val="0"/>
              </a:spcAft>
              <a:defRPr sz="2000" b="1">
                <a:solidFill>
                  <a:schemeClr val="tx1"/>
                </a:solidFill>
                <a:latin typeface="Comic Sans MS" pitchFamily="66" charset="0"/>
              </a:defRPr>
            </a:lvl6pPr>
            <a:lvl7pPr marL="2971800" indent="-228600" eaLnBrk="0" fontAlgn="base" hangingPunct="0">
              <a:spcBef>
                <a:spcPct val="0"/>
              </a:spcBef>
              <a:spcAft>
                <a:spcPct val="0"/>
              </a:spcAft>
              <a:defRPr sz="2000" b="1">
                <a:solidFill>
                  <a:schemeClr val="tx1"/>
                </a:solidFill>
                <a:latin typeface="Comic Sans MS" pitchFamily="66" charset="0"/>
              </a:defRPr>
            </a:lvl7pPr>
            <a:lvl8pPr marL="3429000" indent="-228600" eaLnBrk="0" fontAlgn="base" hangingPunct="0">
              <a:spcBef>
                <a:spcPct val="0"/>
              </a:spcBef>
              <a:spcAft>
                <a:spcPct val="0"/>
              </a:spcAft>
              <a:defRPr sz="2000" b="1">
                <a:solidFill>
                  <a:schemeClr val="tx1"/>
                </a:solidFill>
                <a:latin typeface="Comic Sans MS" pitchFamily="66" charset="0"/>
              </a:defRPr>
            </a:lvl8pPr>
            <a:lvl9pPr marL="3886200" indent="-228600" eaLnBrk="0" fontAlgn="base" hangingPunct="0">
              <a:spcBef>
                <a:spcPct val="0"/>
              </a:spcBef>
              <a:spcAft>
                <a:spcPct val="0"/>
              </a:spcAft>
              <a:defRPr sz="2000" b="1">
                <a:solidFill>
                  <a:schemeClr val="tx1"/>
                </a:solidFill>
                <a:latin typeface="Comic Sans MS" pitchFamily="66" charset="0"/>
              </a:defRPr>
            </a:lvl9pPr>
          </a:lstStyle>
          <a:p>
            <a:endParaRPr lang="es-ES" altLang="es-AR"/>
          </a:p>
        </p:txBody>
      </p:sp>
      <p:sp>
        <p:nvSpPr>
          <p:cNvPr id="15383" name="Line 21"/>
          <p:cNvSpPr>
            <a:spLocks noChangeShapeType="1"/>
          </p:cNvSpPr>
          <p:nvPr/>
        </p:nvSpPr>
        <p:spPr bwMode="auto">
          <a:xfrm>
            <a:off x="250825" y="2781300"/>
            <a:ext cx="5976938"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5384" name="Line 22"/>
          <p:cNvSpPr>
            <a:spLocks noChangeShapeType="1"/>
          </p:cNvSpPr>
          <p:nvPr/>
        </p:nvSpPr>
        <p:spPr bwMode="auto">
          <a:xfrm>
            <a:off x="6227763" y="2781300"/>
            <a:ext cx="2665412" cy="0"/>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5385" name="Line 23"/>
          <p:cNvSpPr>
            <a:spLocks noChangeShapeType="1"/>
          </p:cNvSpPr>
          <p:nvPr/>
        </p:nvSpPr>
        <p:spPr bwMode="auto">
          <a:xfrm>
            <a:off x="250825" y="2852738"/>
            <a:ext cx="5976938"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5386" name="Line 24"/>
          <p:cNvSpPr>
            <a:spLocks noChangeShapeType="1"/>
          </p:cNvSpPr>
          <p:nvPr/>
        </p:nvSpPr>
        <p:spPr bwMode="auto">
          <a:xfrm>
            <a:off x="6227763" y="2852738"/>
            <a:ext cx="2665412" cy="0"/>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
        <p:nvSpPr>
          <p:cNvPr id="15387" name="Line 25"/>
          <p:cNvSpPr>
            <a:spLocks noChangeShapeType="1"/>
          </p:cNvSpPr>
          <p:nvPr/>
        </p:nvSpPr>
        <p:spPr bwMode="auto">
          <a:xfrm>
            <a:off x="6227763" y="2852738"/>
            <a:ext cx="0" cy="3671887"/>
          </a:xfrm>
          <a:prstGeom prst="line">
            <a:avLst/>
          </a:prstGeom>
          <a:noFill/>
          <a:ln w="76200">
            <a:solidFill>
              <a:schemeClr val="bg2"/>
            </a:solidFill>
            <a:round/>
            <a:headEnd/>
            <a:tailEnd/>
          </a:ln>
          <a:extLst>
            <a:ext uri="{909E8E84-426E-40DD-AFC4-6F175D3DCCD1}">
              <a14:hiddenFill xmlns:a14="http://schemas.microsoft.com/office/drawing/2010/main" xmlns="">
                <a:noFill/>
              </a14:hiddenFill>
            </a:ext>
          </a:extLst>
        </p:spPr>
        <p:txBody>
          <a:bodyPr/>
          <a:lstStyle/>
          <a:p>
            <a:endParaRPr lang="es-AR"/>
          </a:p>
        </p:txBody>
      </p:sp>
    </p:spTree>
    <p:extLst>
      <p:ext uri="{BB962C8B-B14F-4D97-AF65-F5344CB8AC3E}">
        <p14:creationId xmlns:p14="http://schemas.microsoft.com/office/powerpoint/2010/main" xmlns="" val="3773771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TotalTime>
  <Words>3096</Words>
  <Application>Microsoft Office PowerPoint</Application>
  <PresentationFormat>Presentación en pantalla (4:3)</PresentationFormat>
  <Paragraphs>470</Paragraphs>
  <Slides>51</Slides>
  <Notes>16</Notes>
  <HiddenSlides>0</HiddenSlides>
  <MMClips>0</MMClips>
  <ScaleCrop>false</ScaleCrop>
  <HeadingPairs>
    <vt:vector size="4" baseType="variant">
      <vt:variant>
        <vt:lpstr>Tema</vt:lpstr>
      </vt:variant>
      <vt:variant>
        <vt:i4>1</vt:i4>
      </vt:variant>
      <vt:variant>
        <vt:lpstr>Títulos de diapositiva</vt:lpstr>
      </vt:variant>
      <vt:variant>
        <vt:i4>51</vt:i4>
      </vt:variant>
    </vt:vector>
  </HeadingPairs>
  <TitlesOfParts>
    <vt:vector size="52" baseType="lpstr">
      <vt:lpstr>Mirador</vt:lpstr>
      <vt:lpstr>“ACTUALIZACIÓN TÉCNICA 2013”  C.P.N. Carolina Roggero C.P.N. Lucas Yamil Cocchi </vt:lpstr>
      <vt:lpstr>Temas a desarrollar</vt:lpstr>
      <vt:lpstr>Resolución técnica 32 a 35</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Resolución Técnica Nº 39</vt:lpstr>
      <vt:lpstr>Modificacion de la rt 17 </vt:lpstr>
      <vt:lpstr>características del entorno económico del país </vt:lpstr>
      <vt:lpstr>Modificación de la rt 6 </vt:lpstr>
      <vt:lpstr>Resolución Técnica Nº 37</vt:lpstr>
      <vt:lpstr>Estructura de la rt 37 </vt:lpstr>
      <vt:lpstr>   Capitulo I: Introducción </vt:lpstr>
      <vt:lpstr>Capitulo II: Normas comunes a los servicios de auditoria, revisión, otros encargos de aseguramiento, certificación y servicios relacionados</vt:lpstr>
      <vt:lpstr>Normas para el desarrollo del encargo </vt:lpstr>
      <vt:lpstr>Normas sobre informes </vt:lpstr>
      <vt:lpstr>Capitulo III: Normas de auditoria </vt:lpstr>
      <vt:lpstr>Capitulo IV: Normas de revisión de estados contables de períodos intermedios</vt:lpstr>
      <vt:lpstr>Capitulo V: Normas sobre otros encargos de aseguramiento</vt:lpstr>
      <vt:lpstr>Capitulo VI: Normas sobre certificaciones</vt:lpstr>
      <vt:lpstr>Capitulo VII: Normas sobre servicios relacionados</vt:lpstr>
      <vt:lpstr>Diapositiva 49</vt:lpstr>
      <vt:lpstr>Normas de auditoria externa sobre estados financieros </vt:lpstr>
      <vt:lpstr>Informe del auditor: estructura </vt:lpstr>
    </vt:vector>
  </TitlesOfParts>
  <Company>Luffi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“ACTUALIZACIÓN TÉCNICA 2013”  C.P.N. Carolina Roggero C.P.N. Lucas Yamil Cocchi</dc:title>
  <dc:creator>Luffi</dc:creator>
  <cp:lastModifiedBy>Lucas</cp:lastModifiedBy>
  <cp:revision>11</cp:revision>
  <dcterms:created xsi:type="dcterms:W3CDTF">2013-11-25T20:06:56Z</dcterms:created>
  <dcterms:modified xsi:type="dcterms:W3CDTF">2013-11-26T16:43:19Z</dcterms:modified>
</cp:coreProperties>
</file>