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1"/>
  </p:notesMasterIdLst>
  <p:sldIdLst>
    <p:sldId id="257" r:id="rId2"/>
    <p:sldId id="258" r:id="rId3"/>
    <p:sldId id="262" r:id="rId4"/>
    <p:sldId id="263" r:id="rId5"/>
    <p:sldId id="264" r:id="rId6"/>
    <p:sldId id="265" r:id="rId7"/>
    <p:sldId id="281" r:id="rId8"/>
    <p:sldId id="282" r:id="rId9"/>
    <p:sldId id="429" r:id="rId10"/>
    <p:sldId id="430" r:id="rId11"/>
    <p:sldId id="291" r:id="rId12"/>
    <p:sldId id="292" r:id="rId13"/>
    <p:sldId id="295" r:id="rId14"/>
    <p:sldId id="285" r:id="rId15"/>
    <p:sldId id="286" r:id="rId16"/>
    <p:sldId id="288" r:id="rId17"/>
    <p:sldId id="290" r:id="rId18"/>
    <p:sldId id="293" r:id="rId19"/>
    <p:sldId id="294" r:id="rId20"/>
    <p:sldId id="296" r:id="rId21"/>
    <p:sldId id="298" r:id="rId22"/>
    <p:sldId id="299" r:id="rId23"/>
    <p:sldId id="300" r:id="rId24"/>
    <p:sldId id="301" r:id="rId25"/>
    <p:sldId id="302" r:id="rId26"/>
    <p:sldId id="304" r:id="rId27"/>
    <p:sldId id="305" r:id="rId28"/>
    <p:sldId id="306" r:id="rId29"/>
    <p:sldId id="316" r:id="rId30"/>
    <p:sldId id="427" r:id="rId31"/>
    <p:sldId id="428" r:id="rId32"/>
    <p:sldId id="405" r:id="rId33"/>
    <p:sldId id="406" r:id="rId34"/>
    <p:sldId id="407" r:id="rId35"/>
    <p:sldId id="408" r:id="rId36"/>
    <p:sldId id="409" r:id="rId37"/>
    <p:sldId id="410" r:id="rId38"/>
    <p:sldId id="411" r:id="rId39"/>
    <p:sldId id="412" r:id="rId40"/>
    <p:sldId id="413" r:id="rId41"/>
    <p:sldId id="431" r:id="rId42"/>
    <p:sldId id="432" r:id="rId43"/>
    <p:sldId id="433" r:id="rId44"/>
    <p:sldId id="434" r:id="rId45"/>
    <p:sldId id="414" r:id="rId46"/>
    <p:sldId id="415" r:id="rId47"/>
    <p:sldId id="416" r:id="rId48"/>
    <p:sldId id="417" r:id="rId49"/>
    <p:sldId id="418" r:id="rId50"/>
    <p:sldId id="419" r:id="rId51"/>
    <p:sldId id="420" r:id="rId52"/>
    <p:sldId id="421" r:id="rId53"/>
    <p:sldId id="425" r:id="rId54"/>
    <p:sldId id="349" r:id="rId55"/>
    <p:sldId id="350" r:id="rId56"/>
    <p:sldId id="351" r:id="rId57"/>
    <p:sldId id="352" r:id="rId58"/>
    <p:sldId id="353" r:id="rId59"/>
    <p:sldId id="354" r:id="rId60"/>
    <p:sldId id="355" r:id="rId61"/>
    <p:sldId id="356" r:id="rId62"/>
    <p:sldId id="357" r:id="rId63"/>
    <p:sldId id="358" r:id="rId64"/>
    <p:sldId id="359" r:id="rId65"/>
    <p:sldId id="360" r:id="rId66"/>
    <p:sldId id="361" r:id="rId67"/>
    <p:sldId id="362" r:id="rId68"/>
    <p:sldId id="363" r:id="rId69"/>
    <p:sldId id="364" r:id="rId70"/>
    <p:sldId id="365" r:id="rId71"/>
    <p:sldId id="366" r:id="rId72"/>
    <p:sldId id="367" r:id="rId73"/>
    <p:sldId id="368" r:id="rId74"/>
    <p:sldId id="369" r:id="rId75"/>
    <p:sldId id="370" r:id="rId76"/>
    <p:sldId id="371" r:id="rId77"/>
    <p:sldId id="372" r:id="rId78"/>
    <p:sldId id="373" r:id="rId79"/>
    <p:sldId id="374" r:id="rId80"/>
    <p:sldId id="375" r:id="rId81"/>
    <p:sldId id="376" r:id="rId82"/>
    <p:sldId id="377" r:id="rId83"/>
    <p:sldId id="378" r:id="rId84"/>
    <p:sldId id="379" r:id="rId85"/>
    <p:sldId id="380" r:id="rId86"/>
    <p:sldId id="381" r:id="rId87"/>
    <p:sldId id="382" r:id="rId88"/>
    <p:sldId id="383" r:id="rId89"/>
    <p:sldId id="384" r:id="rId90"/>
    <p:sldId id="386" r:id="rId91"/>
    <p:sldId id="387" r:id="rId92"/>
    <p:sldId id="388" r:id="rId93"/>
    <p:sldId id="394" r:id="rId94"/>
    <p:sldId id="395" r:id="rId95"/>
    <p:sldId id="396" r:id="rId96"/>
    <p:sldId id="402" r:id="rId97"/>
    <p:sldId id="403" r:id="rId98"/>
    <p:sldId id="404" r:id="rId99"/>
    <p:sldId id="426" r:id="rId100"/>
  </p:sldIdLst>
  <p:sldSz cx="9144000" cy="6858000" type="screen4x3"/>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sorterViewPr>
    <p:cViewPr>
      <p:scale>
        <a:sx n="100" d="100"/>
        <a:sy n="100" d="100"/>
      </p:scale>
      <p:origin x="0" y="11004"/>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ED625F-253C-4AD4-90B1-5B8BE9371669}" type="datetimeFigureOut">
              <a:rPr lang="es-AR" smtClean="0"/>
              <a:t>16/8/2016</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22DB184-2A49-4649-AC9C-F58BBA21AA60}" type="slidenum">
              <a:rPr lang="es-AR" smtClean="0"/>
              <a:t>‹Nº›</a:t>
            </a:fld>
            <a:endParaRPr lang="es-AR"/>
          </a:p>
        </p:txBody>
      </p:sp>
    </p:spTree>
    <p:extLst>
      <p:ext uri="{BB962C8B-B14F-4D97-AF65-F5344CB8AC3E}">
        <p14:creationId xmlns:p14="http://schemas.microsoft.com/office/powerpoint/2010/main" val="33506634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2"/>
          <p:cNvGrpSpPr>
            <a:grpSpLocks/>
          </p:cNvGrpSpPr>
          <p:nvPr/>
        </p:nvGrpSpPr>
        <p:grpSpPr bwMode="auto">
          <a:xfrm>
            <a:off x="-6350" y="20638"/>
            <a:ext cx="9144000" cy="6858000"/>
            <a:chOff x="0" y="0"/>
            <a:chExt cx="5760" cy="4320"/>
          </a:xfrm>
        </p:grpSpPr>
        <p:sp>
          <p:nvSpPr>
            <p:cNvPr id="5" name="Freeform 3"/>
            <p:cNvSpPr>
              <a:spLocks/>
            </p:cNvSpPr>
            <p:nvPr/>
          </p:nvSpPr>
          <p:spPr bwMode="hidden">
            <a:xfrm>
              <a:off x="0" y="3072"/>
              <a:ext cx="5760" cy="1248"/>
            </a:xfrm>
            <a:custGeom>
              <a:avLst/>
              <a:gdLst>
                <a:gd name="T0" fmla="*/ 5261 w 6027"/>
                <a:gd name="T1" fmla="*/ 369 h 2296"/>
                <a:gd name="T2" fmla="*/ 0 w 6027"/>
                <a:gd name="T3" fmla="*/ 369 h 2296"/>
                <a:gd name="T4" fmla="*/ 0 w 6027"/>
                <a:gd name="T5" fmla="*/ 0 h 2296"/>
                <a:gd name="T6" fmla="*/ 5261 w 6027"/>
                <a:gd name="T7" fmla="*/ 0 h 2296"/>
                <a:gd name="T8" fmla="*/ 5261 w 6027"/>
                <a:gd name="T9" fmla="*/ 369 h 2296"/>
                <a:gd name="T10" fmla="*/ 5261 w 6027"/>
                <a:gd name="T11" fmla="*/ 369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sp>
          <p:nvSpPr>
            <p:cNvPr id="6"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AR">
                <a:solidFill>
                  <a:srgbClr val="FFFFFF"/>
                </a:solidFill>
                <a:latin typeface="Tahoma" pitchFamily="34" charset="0"/>
              </a:endParaRPr>
            </a:p>
          </p:txBody>
        </p:sp>
      </p:grpSp>
      <p:sp>
        <p:nvSpPr>
          <p:cNvPr id="7" name="Freeform 5"/>
          <p:cNvSpPr>
            <a:spLocks/>
          </p:cNvSpPr>
          <p:nvPr/>
        </p:nvSpPr>
        <p:spPr bwMode="hidden">
          <a:xfrm>
            <a:off x="6242050" y="6269038"/>
            <a:ext cx="2895600" cy="609600"/>
          </a:xfrm>
          <a:custGeom>
            <a:avLst/>
            <a:gdLst>
              <a:gd name="T0" fmla="*/ 2147483647 w 5748"/>
              <a:gd name="T1" fmla="*/ 2147483647 h 246"/>
              <a:gd name="T2" fmla="*/ 0 w 5748"/>
              <a:gd name="T3" fmla="*/ 2147483647 h 246"/>
              <a:gd name="T4" fmla="*/ 0 w 5748"/>
              <a:gd name="T5" fmla="*/ 0 h 246"/>
              <a:gd name="T6" fmla="*/ 2147483647 w 5748"/>
              <a:gd name="T7" fmla="*/ 0 h 246"/>
              <a:gd name="T8" fmla="*/ 2147483647 w 5748"/>
              <a:gd name="T9" fmla="*/ 2147483647 h 246"/>
              <a:gd name="T10" fmla="*/ 2147483647 w 5748"/>
              <a:gd name="T11" fmla="*/ 214748364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grpSp>
        <p:nvGrpSpPr>
          <p:cNvPr id="8" name="Group 6"/>
          <p:cNvGrpSpPr>
            <a:grpSpLocks/>
          </p:cNvGrpSpPr>
          <p:nvPr/>
        </p:nvGrpSpPr>
        <p:grpSpPr bwMode="auto">
          <a:xfrm>
            <a:off x="-1588" y="6034088"/>
            <a:ext cx="7845426" cy="850900"/>
            <a:chOff x="0" y="3792"/>
            <a:chExt cx="4942" cy="536"/>
          </a:xfrm>
        </p:grpSpPr>
        <p:sp>
          <p:nvSpPr>
            <p:cNvPr id="9"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AR">
                <a:solidFill>
                  <a:srgbClr val="FFFFFF"/>
                </a:solidFill>
                <a:latin typeface="Tahoma" pitchFamily="34" charset="0"/>
              </a:endParaRPr>
            </a:p>
          </p:txBody>
        </p:sp>
        <p:grpSp>
          <p:nvGrpSpPr>
            <p:cNvPr id="10" name="Group 8"/>
            <p:cNvGrpSpPr>
              <a:grpSpLocks/>
            </p:cNvGrpSpPr>
            <p:nvPr userDrawn="1"/>
          </p:nvGrpSpPr>
          <p:grpSpPr bwMode="auto">
            <a:xfrm>
              <a:off x="2486" y="3792"/>
              <a:ext cx="2456" cy="536"/>
              <a:chOff x="2486" y="3792"/>
              <a:chExt cx="2456" cy="536"/>
            </a:xfrm>
          </p:grpSpPr>
          <p:sp>
            <p:nvSpPr>
              <p:cNvPr id="12" name="Freeform 9"/>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sp>
            <p:nvSpPr>
              <p:cNvPr id="13" name="Freeform 10"/>
              <p:cNvSpPr>
                <a:spLocks/>
              </p:cNvSpPr>
              <p:nvPr userDrawn="1"/>
            </p:nvSpPr>
            <p:spPr bwMode="ltGray">
              <a:xfrm>
                <a:off x="2677" y="3792"/>
                <a:ext cx="186" cy="395"/>
              </a:xfrm>
              <a:custGeom>
                <a:avLst/>
                <a:gdLst>
                  <a:gd name="T0" fmla="*/ 36 w 186"/>
                  <a:gd name="T1" fmla="*/ 0 h 353"/>
                  <a:gd name="T2" fmla="*/ 54 w 186"/>
                  <a:gd name="T3" fmla="*/ 25 h 353"/>
                  <a:gd name="T4" fmla="*/ 24 w 186"/>
                  <a:gd name="T5" fmla="*/ 43 h 353"/>
                  <a:gd name="T6" fmla="*/ 18 w 186"/>
                  <a:gd name="T7" fmla="*/ 93 h 353"/>
                  <a:gd name="T8" fmla="*/ 42 w 186"/>
                  <a:gd name="T9" fmla="*/ 160 h 353"/>
                  <a:gd name="T10" fmla="*/ 48 w 186"/>
                  <a:gd name="T11" fmla="*/ 227 h 353"/>
                  <a:gd name="T12" fmla="*/ 0 w 186"/>
                  <a:gd name="T13" fmla="*/ 495 h 353"/>
                  <a:gd name="T14" fmla="*/ 54 w 186"/>
                  <a:gd name="T15" fmla="*/ 327 h 353"/>
                  <a:gd name="T16" fmla="*/ 84 w 186"/>
                  <a:gd name="T17" fmla="*/ 303 h 353"/>
                  <a:gd name="T18" fmla="*/ 126 w 186"/>
                  <a:gd name="T19" fmla="*/ 177 h 353"/>
                  <a:gd name="T20" fmla="*/ 144 w 186"/>
                  <a:gd name="T21" fmla="*/ 168 h 353"/>
                  <a:gd name="T22" fmla="*/ 144 w 186"/>
                  <a:gd name="T23" fmla="*/ 126 h 353"/>
                  <a:gd name="T24" fmla="*/ 186 w 186"/>
                  <a:gd name="T25" fmla="*/ 93 h 353"/>
                  <a:gd name="T26" fmla="*/ 162 w 186"/>
                  <a:gd name="T27" fmla="*/ 84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sp>
            <p:nvSpPr>
              <p:cNvPr id="14"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sp>
            <p:nvSpPr>
              <p:cNvPr id="15"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9 h 66"/>
                  <a:gd name="T8" fmla="*/ 6 w 155"/>
                  <a:gd name="T9" fmla="*/ 25 h 66"/>
                  <a:gd name="T10" fmla="*/ 0 w 155"/>
                  <a:gd name="T11" fmla="*/ 34 h 66"/>
                  <a:gd name="T12" fmla="*/ 78 w 155"/>
                  <a:gd name="T13" fmla="*/ 84 h 66"/>
                  <a:gd name="T14" fmla="*/ 96 w 155"/>
                  <a:gd name="T15" fmla="*/ 59 h 66"/>
                  <a:gd name="T16" fmla="*/ 155 w 155"/>
                  <a:gd name="T17" fmla="*/ 93 h 66"/>
                  <a:gd name="T18" fmla="*/ 126 w 155"/>
                  <a:gd name="T19" fmla="*/ 3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sp>
            <p:nvSpPr>
              <p:cNvPr id="16" name="Freeform 13"/>
              <p:cNvSpPr>
                <a:spLocks/>
              </p:cNvSpPr>
              <p:nvPr userDrawn="1"/>
            </p:nvSpPr>
            <p:spPr bwMode="ltGray">
              <a:xfrm>
                <a:off x="2486" y="3859"/>
                <a:ext cx="42" cy="81"/>
              </a:xfrm>
              <a:custGeom>
                <a:avLst/>
                <a:gdLst>
                  <a:gd name="T0" fmla="*/ 6 w 42"/>
                  <a:gd name="T1" fmla="*/ 52 h 72"/>
                  <a:gd name="T2" fmla="*/ 0 w 42"/>
                  <a:gd name="T3" fmla="*/ 26 h 72"/>
                  <a:gd name="T4" fmla="*/ 12 w 42"/>
                  <a:gd name="T5" fmla="*/ 9 h 72"/>
                  <a:gd name="T6" fmla="*/ 0 w 42"/>
                  <a:gd name="T7" fmla="*/ 9 h 72"/>
                  <a:gd name="T8" fmla="*/ 12 w 42"/>
                  <a:gd name="T9" fmla="*/ 9 h 72"/>
                  <a:gd name="T10" fmla="*/ 24 w 42"/>
                  <a:gd name="T11" fmla="*/ 9 h 72"/>
                  <a:gd name="T12" fmla="*/ 36 w 42"/>
                  <a:gd name="T13" fmla="*/ 9 h 72"/>
                  <a:gd name="T14" fmla="*/ 42 w 42"/>
                  <a:gd name="T15" fmla="*/ 0 h 72"/>
                  <a:gd name="T16" fmla="*/ 30 w 42"/>
                  <a:gd name="T17" fmla="*/ 26 h 72"/>
                  <a:gd name="T18" fmla="*/ 42 w 42"/>
                  <a:gd name="T19" fmla="*/ 69 h 72"/>
                  <a:gd name="T20" fmla="*/ 12 w 42"/>
                  <a:gd name="T21" fmla="*/ 102 h 72"/>
                  <a:gd name="T22" fmla="*/ 6 w 42"/>
                  <a:gd name="T23" fmla="*/ 52 h 72"/>
                  <a:gd name="T24" fmla="*/ 6 w 42"/>
                  <a:gd name="T25" fmla="*/ 52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grpSp>
        <p:sp>
          <p:nvSpPr>
            <p:cNvPr id="11"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AR">
                <a:solidFill>
                  <a:srgbClr val="FFFFFF"/>
                </a:solidFill>
                <a:latin typeface="Tahoma" pitchFamily="34" charset="0"/>
              </a:endParaRPr>
            </a:p>
          </p:txBody>
        </p:sp>
      </p:grpSp>
      <p:grpSp>
        <p:nvGrpSpPr>
          <p:cNvPr id="17" name="Group 15"/>
          <p:cNvGrpSpPr>
            <a:grpSpLocks/>
          </p:cNvGrpSpPr>
          <p:nvPr/>
        </p:nvGrpSpPr>
        <p:grpSpPr bwMode="auto">
          <a:xfrm>
            <a:off x="627063" y="6021388"/>
            <a:ext cx="5684837" cy="849312"/>
            <a:chOff x="395" y="3793"/>
            <a:chExt cx="3581" cy="535"/>
          </a:xfrm>
        </p:grpSpPr>
        <p:sp>
          <p:nvSpPr>
            <p:cNvPr id="18" name="Freeform 16"/>
            <p:cNvSpPr>
              <a:spLocks/>
            </p:cNvSpPr>
            <p:nvPr userDrawn="1"/>
          </p:nvSpPr>
          <p:spPr bwMode="auto">
            <a:xfrm>
              <a:off x="1196" y="3793"/>
              <a:ext cx="365" cy="291"/>
            </a:xfrm>
            <a:custGeom>
              <a:avLst/>
              <a:gdLst>
                <a:gd name="T0" fmla="*/ 24 w 365"/>
                <a:gd name="T1" fmla="*/ 24 h 287"/>
                <a:gd name="T2" fmla="*/ 0 w 365"/>
                <a:gd name="T3" fmla="*/ 63 h 287"/>
                <a:gd name="T4" fmla="*/ 66 w 365"/>
                <a:gd name="T5" fmla="*/ 114 h 287"/>
                <a:gd name="T6" fmla="*/ 143 w 365"/>
                <a:gd name="T7" fmla="*/ 189 h 287"/>
                <a:gd name="T8" fmla="*/ 191 w 365"/>
                <a:gd name="T9" fmla="*/ 174 h 287"/>
                <a:gd name="T10" fmla="*/ 341 w 365"/>
                <a:gd name="T11" fmla="*/ 299 h 287"/>
                <a:gd name="T12" fmla="*/ 305 w 365"/>
                <a:gd name="T13" fmla="*/ 180 h 287"/>
                <a:gd name="T14" fmla="*/ 365 w 365"/>
                <a:gd name="T15" fmla="*/ 138 h 287"/>
                <a:gd name="T16" fmla="*/ 359 w 365"/>
                <a:gd name="T17" fmla="*/ 132 h 287"/>
                <a:gd name="T18" fmla="*/ 335 w 365"/>
                <a:gd name="T19" fmla="*/ 120 h 287"/>
                <a:gd name="T20" fmla="*/ 299 w 365"/>
                <a:gd name="T21" fmla="*/ 93 h 287"/>
                <a:gd name="T22" fmla="*/ 257 w 365"/>
                <a:gd name="T23" fmla="*/ 75 h 287"/>
                <a:gd name="T24" fmla="*/ 215 w 365"/>
                <a:gd name="T25" fmla="*/ 57 h 287"/>
                <a:gd name="T26" fmla="*/ 173 w 365"/>
                <a:gd name="T27" fmla="*/ 39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sp>
          <p:nvSpPr>
            <p:cNvPr id="19" name="Freeform 17"/>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sp>
          <p:nvSpPr>
            <p:cNvPr id="20" name="Freeform 18"/>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3 h 60"/>
                <a:gd name="T16" fmla="*/ 65 w 71"/>
                <a:gd name="T17" fmla="*/ 45 h 60"/>
                <a:gd name="T18" fmla="*/ 71 w 71"/>
                <a:gd name="T19" fmla="*/ 57 h 60"/>
                <a:gd name="T20" fmla="*/ 71 w 71"/>
                <a:gd name="T21" fmla="*/ 63 h 60"/>
                <a:gd name="T22" fmla="*/ 59 w 71"/>
                <a:gd name="T23" fmla="*/ 57 h 60"/>
                <a:gd name="T24" fmla="*/ 47 w 71"/>
                <a:gd name="T25" fmla="*/ 45 h 60"/>
                <a:gd name="T26" fmla="*/ 23 w 71"/>
                <a:gd name="T27" fmla="*/ 33 h 60"/>
                <a:gd name="T28" fmla="*/ 23 w 71"/>
                <a:gd name="T29" fmla="*/ 39 h 60"/>
                <a:gd name="T30" fmla="*/ 18 w 71"/>
                <a:gd name="T31" fmla="*/ 45 h 60"/>
                <a:gd name="T32" fmla="*/ 12 w 71"/>
                <a:gd name="T33" fmla="*/ 51 h 60"/>
                <a:gd name="T34" fmla="*/ 6 w 71"/>
                <a:gd name="T35" fmla="*/ 51 h 60"/>
                <a:gd name="T36" fmla="*/ 6 w 71"/>
                <a:gd name="T37" fmla="*/ 51 h 60"/>
                <a:gd name="T38" fmla="*/ 6 w 71"/>
                <a:gd name="T39" fmla="*/ 39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sp>
          <p:nvSpPr>
            <p:cNvPr id="21" name="Freeform 19"/>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7 h 162"/>
                <a:gd name="T10" fmla="*/ 96 w 161"/>
                <a:gd name="T11" fmla="*/ 63 h 162"/>
                <a:gd name="T12" fmla="*/ 102 w 161"/>
                <a:gd name="T13" fmla="*/ 75 h 162"/>
                <a:gd name="T14" fmla="*/ 108 w 161"/>
                <a:gd name="T15" fmla="*/ 87 h 162"/>
                <a:gd name="T16" fmla="*/ 120 w 161"/>
                <a:gd name="T17" fmla="*/ 99 h 162"/>
                <a:gd name="T18" fmla="*/ 143 w 161"/>
                <a:gd name="T19" fmla="*/ 117 h 162"/>
                <a:gd name="T20" fmla="*/ 155 w 161"/>
                <a:gd name="T21" fmla="*/ 144 h 162"/>
                <a:gd name="T22" fmla="*/ 161 w 161"/>
                <a:gd name="T23" fmla="*/ 162 h 162"/>
                <a:gd name="T24" fmla="*/ 161 w 161"/>
                <a:gd name="T25" fmla="*/ 168 h 162"/>
                <a:gd name="T26" fmla="*/ 96 w 161"/>
                <a:gd name="T27" fmla="*/ 105 h 162"/>
                <a:gd name="T28" fmla="*/ 30 w 161"/>
                <a:gd name="T29" fmla="*/ 57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sp>
          <p:nvSpPr>
            <p:cNvPr id="22" name="Freeform 20"/>
            <p:cNvSpPr>
              <a:spLocks/>
            </p:cNvSpPr>
            <p:nvPr userDrawn="1"/>
          </p:nvSpPr>
          <p:spPr bwMode="auto">
            <a:xfrm>
              <a:off x="706" y="3854"/>
              <a:ext cx="59" cy="61"/>
            </a:xfrm>
            <a:custGeom>
              <a:avLst/>
              <a:gdLst>
                <a:gd name="T0" fmla="*/ 59 w 59"/>
                <a:gd name="T1" fmla="*/ 6 h 60"/>
                <a:gd name="T2" fmla="*/ 41 w 59"/>
                <a:gd name="T3" fmla="*/ 33 h 60"/>
                <a:gd name="T4" fmla="*/ 41 w 59"/>
                <a:gd name="T5" fmla="*/ 39 h 60"/>
                <a:gd name="T6" fmla="*/ 47 w 59"/>
                <a:gd name="T7" fmla="*/ 45 h 60"/>
                <a:gd name="T8" fmla="*/ 53 w 59"/>
                <a:gd name="T9" fmla="*/ 57 h 60"/>
                <a:gd name="T10" fmla="*/ 53 w 59"/>
                <a:gd name="T11" fmla="*/ 63 h 60"/>
                <a:gd name="T12" fmla="*/ 47 w 59"/>
                <a:gd name="T13" fmla="*/ 57 h 60"/>
                <a:gd name="T14" fmla="*/ 35 w 59"/>
                <a:gd name="T15" fmla="*/ 51 h 60"/>
                <a:gd name="T16" fmla="*/ 23 w 59"/>
                <a:gd name="T17" fmla="*/ 39 h 60"/>
                <a:gd name="T18" fmla="*/ 17 w 59"/>
                <a:gd name="T19" fmla="*/ 33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sp>
          <p:nvSpPr>
            <p:cNvPr id="23" name="Freeform 21"/>
            <p:cNvSpPr>
              <a:spLocks/>
            </p:cNvSpPr>
            <p:nvPr userDrawn="1"/>
          </p:nvSpPr>
          <p:spPr bwMode="auto">
            <a:xfrm>
              <a:off x="395" y="3811"/>
              <a:ext cx="245" cy="207"/>
            </a:xfrm>
            <a:custGeom>
              <a:avLst/>
              <a:gdLst>
                <a:gd name="T0" fmla="*/ 233 w 245"/>
                <a:gd name="T1" fmla="*/ 39 h 204"/>
                <a:gd name="T2" fmla="*/ 245 w 245"/>
                <a:gd name="T3" fmla="*/ 45 h 204"/>
                <a:gd name="T4" fmla="*/ 209 w 245"/>
                <a:gd name="T5" fmla="*/ 87 h 204"/>
                <a:gd name="T6" fmla="*/ 143 w 245"/>
                <a:gd name="T7" fmla="*/ 138 h 204"/>
                <a:gd name="T8" fmla="*/ 167 w 245"/>
                <a:gd name="T9" fmla="*/ 162 h 204"/>
                <a:gd name="T10" fmla="*/ 179 w 245"/>
                <a:gd name="T11" fmla="*/ 213 h 204"/>
                <a:gd name="T12" fmla="*/ 77 w 245"/>
                <a:gd name="T13" fmla="*/ 138 h 204"/>
                <a:gd name="T14" fmla="*/ 47 w 245"/>
                <a:gd name="T15" fmla="*/ 87 h 204"/>
                <a:gd name="T16" fmla="*/ 89 w 245"/>
                <a:gd name="T17" fmla="*/ 69 h 204"/>
                <a:gd name="T18" fmla="*/ 59 w 245"/>
                <a:gd name="T19" fmla="*/ 39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9 h 204"/>
                <a:gd name="T50" fmla="*/ 233 w 245"/>
                <a:gd name="T51" fmla="*/ 39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grpSp>
      <p:sp>
        <p:nvSpPr>
          <p:cNvPr id="188438" name="Rectangle 22"/>
          <p:cNvSpPr>
            <a:spLocks noGrp="1" noChangeArrowheads="1"/>
          </p:cNvSpPr>
          <p:nvPr>
            <p:ph type="ctrTitle" sz="quarter"/>
          </p:nvPr>
        </p:nvSpPr>
        <p:spPr>
          <a:xfrm>
            <a:off x="457200" y="1447800"/>
            <a:ext cx="8229600" cy="1736725"/>
          </a:xfrm>
        </p:spPr>
        <p:txBody>
          <a:bodyPr/>
          <a:lstStyle>
            <a:lvl1pPr>
              <a:defRPr sz="5400"/>
            </a:lvl1pPr>
          </a:lstStyle>
          <a:p>
            <a:pPr lvl="0"/>
            <a:r>
              <a:rPr lang="es-ES" noProof="0" smtClean="0"/>
              <a:t>Haga clic para cambiar el estilo de título	</a:t>
            </a:r>
          </a:p>
        </p:txBody>
      </p:sp>
      <p:sp>
        <p:nvSpPr>
          <p:cNvPr id="188439"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es-ES" noProof="0" smtClean="0"/>
              <a:t>Haga clic para modificar el estilo de subtítulo del patrón</a:t>
            </a:r>
          </a:p>
        </p:txBody>
      </p:sp>
      <p:sp>
        <p:nvSpPr>
          <p:cNvPr id="24" name="Rectangle 24"/>
          <p:cNvSpPr>
            <a:spLocks noGrp="1" noChangeArrowheads="1"/>
          </p:cNvSpPr>
          <p:nvPr>
            <p:ph type="dt" sz="quarter" idx="10"/>
          </p:nvPr>
        </p:nvSpPr>
        <p:spPr/>
        <p:txBody>
          <a:bodyPr/>
          <a:lstStyle>
            <a:lvl1pPr>
              <a:defRPr/>
            </a:lvl1pPr>
          </a:lstStyle>
          <a:p>
            <a:pPr>
              <a:defRPr/>
            </a:pPr>
            <a:fld id="{F9114CA9-03F1-4439-9A2C-146F771CBD5A}" type="datetimeFigureOut">
              <a:rPr lang="es-ES">
                <a:solidFill>
                  <a:srgbClr val="FFFFFF"/>
                </a:solidFill>
              </a:rPr>
              <a:pPr>
                <a:defRPr/>
              </a:pPr>
              <a:t>16/08/2016</a:t>
            </a:fld>
            <a:endParaRPr lang="es-ES">
              <a:solidFill>
                <a:srgbClr val="FFFFFF"/>
              </a:solidFill>
            </a:endParaRPr>
          </a:p>
        </p:txBody>
      </p:sp>
      <p:sp>
        <p:nvSpPr>
          <p:cNvPr id="25" name="Rectangle 25"/>
          <p:cNvSpPr>
            <a:spLocks noGrp="1" noChangeArrowheads="1"/>
          </p:cNvSpPr>
          <p:nvPr>
            <p:ph type="sldNum" sz="quarter" idx="11"/>
          </p:nvPr>
        </p:nvSpPr>
        <p:spPr/>
        <p:txBody>
          <a:bodyPr/>
          <a:lstStyle>
            <a:lvl1pPr>
              <a:defRPr/>
            </a:lvl1pPr>
          </a:lstStyle>
          <a:p>
            <a:pPr>
              <a:defRPr/>
            </a:pPr>
            <a:fld id="{A35140C0-A06D-470A-8489-4BD5C7331FDC}" type="slidenum">
              <a:rPr lang="es-ES">
                <a:solidFill>
                  <a:srgbClr val="FFFFFF"/>
                </a:solidFill>
              </a:rPr>
              <a:pPr>
                <a:defRPr/>
              </a:pPr>
              <a:t>‹Nº›</a:t>
            </a:fld>
            <a:endParaRPr lang="es-ES">
              <a:solidFill>
                <a:srgbClr val="FFFFFF"/>
              </a:solidFill>
            </a:endParaRPr>
          </a:p>
        </p:txBody>
      </p:sp>
      <p:sp>
        <p:nvSpPr>
          <p:cNvPr id="26" name="Rectangle 26"/>
          <p:cNvSpPr>
            <a:spLocks noGrp="1" noChangeArrowheads="1"/>
          </p:cNvSpPr>
          <p:nvPr>
            <p:ph type="ftr" sz="quarter" idx="12"/>
          </p:nvPr>
        </p:nvSpPr>
        <p:spPr/>
        <p:txBody>
          <a:bodyPr/>
          <a:lstStyle>
            <a:lvl1pPr>
              <a:defRPr/>
            </a:lvl1pPr>
          </a:lstStyle>
          <a:p>
            <a:pPr>
              <a:defRPr/>
            </a:pPr>
            <a:endParaRPr lang="es-ES">
              <a:solidFill>
                <a:srgbClr val="FFFFFF"/>
              </a:solidFill>
            </a:endParaRPr>
          </a:p>
        </p:txBody>
      </p:sp>
    </p:spTree>
    <p:extLst>
      <p:ext uri="{BB962C8B-B14F-4D97-AF65-F5344CB8AC3E}">
        <p14:creationId xmlns:p14="http://schemas.microsoft.com/office/powerpoint/2010/main" val="745179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Rectangle 24"/>
          <p:cNvSpPr>
            <a:spLocks noGrp="1" noChangeArrowheads="1"/>
          </p:cNvSpPr>
          <p:nvPr>
            <p:ph type="dt" sz="half" idx="10"/>
          </p:nvPr>
        </p:nvSpPr>
        <p:spPr>
          <a:ln/>
        </p:spPr>
        <p:txBody>
          <a:bodyPr/>
          <a:lstStyle>
            <a:lvl1pPr>
              <a:defRPr/>
            </a:lvl1pPr>
          </a:lstStyle>
          <a:p>
            <a:pPr>
              <a:defRPr/>
            </a:pPr>
            <a:fld id="{14784AF3-D904-4119-B452-FA2D32755E5D}" type="datetimeFigureOut">
              <a:rPr lang="es-ES">
                <a:solidFill>
                  <a:srgbClr val="FFFFFF"/>
                </a:solidFill>
              </a:rPr>
              <a:pPr>
                <a:defRPr/>
              </a:pPr>
              <a:t>16/08/2016</a:t>
            </a:fld>
            <a:endParaRPr lang="es-ES">
              <a:solidFill>
                <a:srgbClr val="FFFFFF"/>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26"/>
          <p:cNvSpPr>
            <a:spLocks noGrp="1" noChangeArrowheads="1"/>
          </p:cNvSpPr>
          <p:nvPr>
            <p:ph type="sldNum" sz="quarter" idx="12"/>
          </p:nvPr>
        </p:nvSpPr>
        <p:spPr>
          <a:ln/>
        </p:spPr>
        <p:txBody>
          <a:bodyPr/>
          <a:lstStyle>
            <a:lvl1pPr>
              <a:defRPr/>
            </a:lvl1pPr>
          </a:lstStyle>
          <a:p>
            <a:pPr>
              <a:defRPr/>
            </a:pPr>
            <a:fld id="{F3D35909-8449-4390-8E70-896D83017B0F}"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1985715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28600"/>
            <a:ext cx="2057400" cy="5867400"/>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457200" y="228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Rectangle 24"/>
          <p:cNvSpPr>
            <a:spLocks noGrp="1" noChangeArrowheads="1"/>
          </p:cNvSpPr>
          <p:nvPr>
            <p:ph type="dt" sz="half" idx="10"/>
          </p:nvPr>
        </p:nvSpPr>
        <p:spPr>
          <a:ln/>
        </p:spPr>
        <p:txBody>
          <a:bodyPr/>
          <a:lstStyle>
            <a:lvl1pPr>
              <a:defRPr/>
            </a:lvl1pPr>
          </a:lstStyle>
          <a:p>
            <a:pPr>
              <a:defRPr/>
            </a:pPr>
            <a:fld id="{6412860B-D391-48FD-A046-8BB6F2C0ED6C}" type="datetimeFigureOut">
              <a:rPr lang="es-ES">
                <a:solidFill>
                  <a:srgbClr val="FFFFFF"/>
                </a:solidFill>
              </a:rPr>
              <a:pPr>
                <a:defRPr/>
              </a:pPr>
              <a:t>16/08/2016</a:t>
            </a:fld>
            <a:endParaRPr lang="es-ES">
              <a:solidFill>
                <a:srgbClr val="FFFFFF"/>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26"/>
          <p:cNvSpPr>
            <a:spLocks noGrp="1" noChangeArrowheads="1"/>
          </p:cNvSpPr>
          <p:nvPr>
            <p:ph type="sldNum" sz="quarter" idx="12"/>
          </p:nvPr>
        </p:nvSpPr>
        <p:spPr>
          <a:ln/>
        </p:spPr>
        <p:txBody>
          <a:bodyPr/>
          <a:lstStyle>
            <a:lvl1pPr>
              <a:defRPr/>
            </a:lvl1pPr>
          </a:lstStyle>
          <a:p>
            <a:pPr>
              <a:defRPr/>
            </a:pPr>
            <a:fld id="{170CF9B9-31E4-4D50-B271-D7EA75DF0A2D}"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2695083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ítulo y texto e imágenes prediseñadas">
    <p:spTree>
      <p:nvGrpSpPr>
        <p:cNvPr id="1" name=""/>
        <p:cNvGrpSpPr/>
        <p:nvPr/>
      </p:nvGrpSpPr>
      <p:grpSpPr>
        <a:xfrm>
          <a:off x="0" y="0"/>
          <a:ext cx="0" cy="0"/>
          <a:chOff x="0" y="0"/>
          <a:chExt cx="0" cy="0"/>
        </a:xfrm>
      </p:grpSpPr>
      <p:sp>
        <p:nvSpPr>
          <p:cNvPr id="2" name="1 Título"/>
          <p:cNvSpPr>
            <a:spLocks noGrp="1"/>
          </p:cNvSpPr>
          <p:nvPr>
            <p:ph type="title"/>
          </p:nvPr>
        </p:nvSpPr>
        <p:spPr>
          <a:xfrm>
            <a:off x="1252538" y="609600"/>
            <a:ext cx="7772400" cy="1143000"/>
          </a:xfrm>
        </p:spPr>
        <p:txBody>
          <a:bodyPr/>
          <a:lstStyle/>
          <a:p>
            <a:r>
              <a:rPr lang="es-ES" smtClean="0"/>
              <a:t>Haga clic para modificar el estilo de título del patrón</a:t>
            </a:r>
            <a:endParaRPr lang="es-AR"/>
          </a:p>
        </p:txBody>
      </p:sp>
      <p:sp>
        <p:nvSpPr>
          <p:cNvPr id="3" name="2 Marcador de texto"/>
          <p:cNvSpPr>
            <a:spLocks noGrp="1"/>
          </p:cNvSpPr>
          <p:nvPr>
            <p:ph type="body" sz="half" idx="1"/>
          </p:nvPr>
        </p:nvSpPr>
        <p:spPr>
          <a:xfrm>
            <a:off x="1252538" y="1981200"/>
            <a:ext cx="3810000" cy="41148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imágenes prediseñadas"/>
          <p:cNvSpPr>
            <a:spLocks noGrp="1"/>
          </p:cNvSpPr>
          <p:nvPr>
            <p:ph type="clipArt" sz="half" idx="2"/>
          </p:nvPr>
        </p:nvSpPr>
        <p:spPr>
          <a:xfrm>
            <a:off x="5214938" y="1981200"/>
            <a:ext cx="3810000" cy="4114800"/>
          </a:xfrm>
        </p:spPr>
        <p:txBody>
          <a:bodyPr/>
          <a:lstStyle/>
          <a:p>
            <a:pPr lvl="0"/>
            <a:endParaRPr lang="es-AR" noProof="0" smtClean="0"/>
          </a:p>
        </p:txBody>
      </p:sp>
      <p:sp>
        <p:nvSpPr>
          <p:cNvPr id="5" name="4 Marcador de fecha"/>
          <p:cNvSpPr>
            <a:spLocks noGrp="1"/>
          </p:cNvSpPr>
          <p:nvPr>
            <p:ph type="dt" sz="half" idx="10"/>
          </p:nvPr>
        </p:nvSpPr>
        <p:spPr>
          <a:xfrm>
            <a:off x="1252538" y="6248400"/>
            <a:ext cx="1905000" cy="457200"/>
          </a:xfrm>
        </p:spPr>
        <p:txBody>
          <a:bodyPr/>
          <a:lstStyle>
            <a:lvl1pPr>
              <a:defRPr/>
            </a:lvl1pPr>
          </a:lstStyle>
          <a:p>
            <a:pPr>
              <a:defRPr/>
            </a:pPr>
            <a:endParaRPr lang="en-US">
              <a:solidFill>
                <a:srgbClr val="FFFFFF"/>
              </a:solidFill>
            </a:endParaRPr>
          </a:p>
        </p:txBody>
      </p:sp>
      <p:sp>
        <p:nvSpPr>
          <p:cNvPr id="6" name="5 Marcador de pie de página"/>
          <p:cNvSpPr>
            <a:spLocks noGrp="1"/>
          </p:cNvSpPr>
          <p:nvPr>
            <p:ph type="ftr" sz="quarter" idx="11"/>
          </p:nvPr>
        </p:nvSpPr>
        <p:spPr>
          <a:xfrm>
            <a:off x="3690938" y="6248400"/>
            <a:ext cx="2895600" cy="457200"/>
          </a:xfrm>
        </p:spPr>
        <p:txBody>
          <a:bodyPr/>
          <a:lstStyle>
            <a:lvl1pPr>
              <a:defRPr/>
            </a:lvl1pPr>
          </a:lstStyle>
          <a:p>
            <a:pPr>
              <a:defRPr/>
            </a:pPr>
            <a:endParaRPr lang="en-US">
              <a:solidFill>
                <a:srgbClr val="FFFFFF"/>
              </a:solidFill>
            </a:endParaRPr>
          </a:p>
        </p:txBody>
      </p:sp>
      <p:sp>
        <p:nvSpPr>
          <p:cNvPr id="7" name="6 Marcador de número de diapositiva"/>
          <p:cNvSpPr>
            <a:spLocks noGrp="1"/>
          </p:cNvSpPr>
          <p:nvPr>
            <p:ph type="sldNum" sz="quarter" idx="12"/>
          </p:nvPr>
        </p:nvSpPr>
        <p:spPr>
          <a:xfrm>
            <a:off x="7119938" y="6248400"/>
            <a:ext cx="1905000" cy="457200"/>
          </a:xfrm>
        </p:spPr>
        <p:txBody>
          <a:bodyPr/>
          <a:lstStyle>
            <a:lvl1pPr>
              <a:defRPr/>
            </a:lvl1pPr>
          </a:lstStyle>
          <a:p>
            <a:pPr>
              <a:defRPr/>
            </a:pPr>
            <a:fld id="{790E551C-1074-4265-A67D-C7A5A44BB011}" type="slidenum">
              <a:rPr lang="en-US">
                <a:solidFill>
                  <a:srgbClr val="FFFFFF"/>
                </a:solidFill>
              </a:rPr>
              <a:pPr>
                <a:defRPr/>
              </a:pPr>
              <a:t>‹Nº›</a:t>
            </a:fld>
            <a:endParaRPr lang="en-US">
              <a:solidFill>
                <a:srgbClr val="FFFFFF"/>
              </a:solidFill>
            </a:endParaRPr>
          </a:p>
        </p:txBody>
      </p:sp>
    </p:spTree>
    <p:extLst>
      <p:ext uri="{BB962C8B-B14F-4D97-AF65-F5344CB8AC3E}">
        <p14:creationId xmlns:p14="http://schemas.microsoft.com/office/powerpoint/2010/main" val="2367331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43000"/>
          </a:xfrm>
        </p:spPr>
        <p:txBody>
          <a:bodyPr/>
          <a:lstStyle/>
          <a:p>
            <a:r>
              <a:rPr lang="es-ES" smtClean="0"/>
              <a:t>Haga clic para modificar el estilo de título del patrón</a:t>
            </a:r>
            <a:endParaRPr lang="es-AR"/>
          </a:p>
        </p:txBody>
      </p:sp>
      <p:sp>
        <p:nvSpPr>
          <p:cNvPr id="3" name="2 Marcador de texto"/>
          <p:cNvSpPr>
            <a:spLocks noGrp="1"/>
          </p:cNvSpPr>
          <p:nvPr>
            <p:ph type="body" sz="half" idx="1"/>
          </p:nvPr>
        </p:nvSpPr>
        <p:spPr>
          <a:xfrm>
            <a:off x="457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Rectangle 39"/>
          <p:cNvSpPr>
            <a:spLocks noGrp="1" noChangeArrowheads="1"/>
          </p:cNvSpPr>
          <p:nvPr>
            <p:ph type="dt" sz="half" idx="10"/>
          </p:nvPr>
        </p:nvSpPr>
        <p:spPr>
          <a:ln/>
        </p:spPr>
        <p:txBody>
          <a:bodyPr/>
          <a:lstStyle>
            <a:lvl1pPr>
              <a:defRPr/>
            </a:lvl1pPr>
          </a:lstStyle>
          <a:p>
            <a:pPr>
              <a:defRPr/>
            </a:pPr>
            <a:endParaRPr lang="es-ES"/>
          </a:p>
        </p:txBody>
      </p:sp>
      <p:sp>
        <p:nvSpPr>
          <p:cNvPr id="6" name="Rectangle 40"/>
          <p:cNvSpPr>
            <a:spLocks noGrp="1" noChangeArrowheads="1"/>
          </p:cNvSpPr>
          <p:nvPr>
            <p:ph type="ftr" sz="quarter" idx="11"/>
          </p:nvPr>
        </p:nvSpPr>
        <p:spPr>
          <a:ln/>
        </p:spPr>
        <p:txBody>
          <a:bodyPr/>
          <a:lstStyle>
            <a:lvl1pPr>
              <a:defRPr/>
            </a:lvl1pPr>
          </a:lstStyle>
          <a:p>
            <a:pPr>
              <a:defRPr/>
            </a:pPr>
            <a:endParaRPr lang="es-ES"/>
          </a:p>
        </p:txBody>
      </p:sp>
      <p:sp>
        <p:nvSpPr>
          <p:cNvPr id="7" name="Rectangle 41"/>
          <p:cNvSpPr>
            <a:spLocks noGrp="1" noChangeArrowheads="1"/>
          </p:cNvSpPr>
          <p:nvPr>
            <p:ph type="sldNum" sz="quarter" idx="12"/>
          </p:nvPr>
        </p:nvSpPr>
        <p:spPr>
          <a:ln/>
        </p:spPr>
        <p:txBody>
          <a:bodyPr/>
          <a:lstStyle>
            <a:lvl1pPr>
              <a:defRPr/>
            </a:lvl1pPr>
          </a:lstStyle>
          <a:p>
            <a:pPr>
              <a:defRPr/>
            </a:pPr>
            <a:fld id="{F2862B1D-390E-4B26-99E8-2BFF9664260D}" type="slidenum">
              <a:rPr lang="es-ES"/>
              <a:pPr>
                <a:defRPr/>
              </a:pPr>
              <a:t>‹Nº›</a:t>
            </a:fld>
            <a:endParaRPr lang="es-ES"/>
          </a:p>
        </p:txBody>
      </p:sp>
    </p:spTree>
    <p:extLst>
      <p:ext uri="{BB962C8B-B14F-4D97-AF65-F5344CB8AC3E}">
        <p14:creationId xmlns:p14="http://schemas.microsoft.com/office/powerpoint/2010/main" val="812250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Rectangle 24"/>
          <p:cNvSpPr>
            <a:spLocks noGrp="1" noChangeArrowheads="1"/>
          </p:cNvSpPr>
          <p:nvPr>
            <p:ph type="dt" sz="half" idx="10"/>
          </p:nvPr>
        </p:nvSpPr>
        <p:spPr>
          <a:ln/>
        </p:spPr>
        <p:txBody>
          <a:bodyPr/>
          <a:lstStyle>
            <a:lvl1pPr>
              <a:defRPr/>
            </a:lvl1pPr>
          </a:lstStyle>
          <a:p>
            <a:pPr>
              <a:defRPr/>
            </a:pPr>
            <a:fld id="{678B8A4F-F2FD-4FA2-BB91-EF57E19C7401}" type="datetimeFigureOut">
              <a:rPr lang="es-ES">
                <a:solidFill>
                  <a:srgbClr val="FFFFFF"/>
                </a:solidFill>
              </a:rPr>
              <a:pPr>
                <a:defRPr/>
              </a:pPr>
              <a:t>16/08/2016</a:t>
            </a:fld>
            <a:endParaRPr lang="es-ES">
              <a:solidFill>
                <a:srgbClr val="FFFFFF"/>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26"/>
          <p:cNvSpPr>
            <a:spLocks noGrp="1" noChangeArrowheads="1"/>
          </p:cNvSpPr>
          <p:nvPr>
            <p:ph type="sldNum" sz="quarter" idx="12"/>
          </p:nvPr>
        </p:nvSpPr>
        <p:spPr>
          <a:ln/>
        </p:spPr>
        <p:txBody>
          <a:bodyPr/>
          <a:lstStyle>
            <a:lvl1pPr>
              <a:defRPr/>
            </a:lvl1pPr>
          </a:lstStyle>
          <a:p>
            <a:pPr>
              <a:defRPr/>
            </a:pPr>
            <a:fld id="{BBE9DDAD-05DE-459E-BA9C-E92A54269899}"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1366157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24"/>
          <p:cNvSpPr>
            <a:spLocks noGrp="1" noChangeArrowheads="1"/>
          </p:cNvSpPr>
          <p:nvPr>
            <p:ph type="dt" sz="half" idx="10"/>
          </p:nvPr>
        </p:nvSpPr>
        <p:spPr>
          <a:ln/>
        </p:spPr>
        <p:txBody>
          <a:bodyPr/>
          <a:lstStyle>
            <a:lvl1pPr>
              <a:defRPr/>
            </a:lvl1pPr>
          </a:lstStyle>
          <a:p>
            <a:pPr>
              <a:defRPr/>
            </a:pPr>
            <a:fld id="{4834EFB8-B9B9-494C-B33B-66D967345E70}" type="datetimeFigureOut">
              <a:rPr lang="es-ES">
                <a:solidFill>
                  <a:srgbClr val="FFFFFF"/>
                </a:solidFill>
              </a:rPr>
              <a:pPr>
                <a:defRPr/>
              </a:pPr>
              <a:t>16/08/2016</a:t>
            </a:fld>
            <a:endParaRPr lang="es-ES">
              <a:solidFill>
                <a:srgbClr val="FFFFFF"/>
              </a:solidFill>
            </a:endParaRPr>
          </a:p>
        </p:txBody>
      </p:sp>
      <p:sp>
        <p:nvSpPr>
          <p:cNvPr id="5" name="Rectangle 25"/>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6" name="Rectangle 26"/>
          <p:cNvSpPr>
            <a:spLocks noGrp="1" noChangeArrowheads="1"/>
          </p:cNvSpPr>
          <p:nvPr>
            <p:ph type="sldNum" sz="quarter" idx="12"/>
          </p:nvPr>
        </p:nvSpPr>
        <p:spPr>
          <a:ln/>
        </p:spPr>
        <p:txBody>
          <a:bodyPr/>
          <a:lstStyle>
            <a:lvl1pPr>
              <a:defRPr/>
            </a:lvl1pPr>
          </a:lstStyle>
          <a:p>
            <a:pPr>
              <a:defRPr/>
            </a:pPr>
            <a:fld id="{94E8A89D-CB31-4735-9973-717F5091CDAE}"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2499511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Rectangle 24"/>
          <p:cNvSpPr>
            <a:spLocks noGrp="1" noChangeArrowheads="1"/>
          </p:cNvSpPr>
          <p:nvPr>
            <p:ph type="dt" sz="half" idx="10"/>
          </p:nvPr>
        </p:nvSpPr>
        <p:spPr>
          <a:ln/>
        </p:spPr>
        <p:txBody>
          <a:bodyPr/>
          <a:lstStyle>
            <a:lvl1pPr>
              <a:defRPr/>
            </a:lvl1pPr>
          </a:lstStyle>
          <a:p>
            <a:pPr>
              <a:defRPr/>
            </a:pPr>
            <a:fld id="{C0875CA7-E363-4786-B02F-4D02F98D3A12}" type="datetimeFigureOut">
              <a:rPr lang="es-ES">
                <a:solidFill>
                  <a:srgbClr val="FFFFFF"/>
                </a:solidFill>
              </a:rPr>
              <a:pPr>
                <a:defRPr/>
              </a:pPr>
              <a:t>16/08/2016</a:t>
            </a:fld>
            <a:endParaRPr lang="es-ES">
              <a:solidFill>
                <a:srgbClr val="FFFFFF"/>
              </a:solidFill>
            </a:endParaRPr>
          </a:p>
        </p:txBody>
      </p:sp>
      <p:sp>
        <p:nvSpPr>
          <p:cNvPr id="6" name="Rectangle 25"/>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26"/>
          <p:cNvSpPr>
            <a:spLocks noGrp="1" noChangeArrowheads="1"/>
          </p:cNvSpPr>
          <p:nvPr>
            <p:ph type="sldNum" sz="quarter" idx="12"/>
          </p:nvPr>
        </p:nvSpPr>
        <p:spPr>
          <a:ln/>
        </p:spPr>
        <p:txBody>
          <a:bodyPr/>
          <a:lstStyle>
            <a:lvl1pPr>
              <a:defRPr/>
            </a:lvl1pPr>
          </a:lstStyle>
          <a:p>
            <a:pPr>
              <a:defRPr/>
            </a:pPr>
            <a:fld id="{00C5315A-73FE-47BD-8979-2698D3E44CEB}"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41936432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Rectangle 24"/>
          <p:cNvSpPr>
            <a:spLocks noGrp="1" noChangeArrowheads="1"/>
          </p:cNvSpPr>
          <p:nvPr>
            <p:ph type="dt" sz="half" idx="10"/>
          </p:nvPr>
        </p:nvSpPr>
        <p:spPr>
          <a:ln/>
        </p:spPr>
        <p:txBody>
          <a:bodyPr/>
          <a:lstStyle>
            <a:lvl1pPr>
              <a:defRPr/>
            </a:lvl1pPr>
          </a:lstStyle>
          <a:p>
            <a:pPr>
              <a:defRPr/>
            </a:pPr>
            <a:fld id="{6F0BF869-6556-41F7-8A14-71CB798A3F70}" type="datetimeFigureOut">
              <a:rPr lang="es-ES">
                <a:solidFill>
                  <a:srgbClr val="FFFFFF"/>
                </a:solidFill>
              </a:rPr>
              <a:pPr>
                <a:defRPr/>
              </a:pPr>
              <a:t>16/08/2016</a:t>
            </a:fld>
            <a:endParaRPr lang="es-ES">
              <a:solidFill>
                <a:srgbClr val="FFFFFF"/>
              </a:solidFill>
            </a:endParaRPr>
          </a:p>
        </p:txBody>
      </p:sp>
      <p:sp>
        <p:nvSpPr>
          <p:cNvPr id="8" name="Rectangle 25"/>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9" name="Rectangle 26"/>
          <p:cNvSpPr>
            <a:spLocks noGrp="1" noChangeArrowheads="1"/>
          </p:cNvSpPr>
          <p:nvPr>
            <p:ph type="sldNum" sz="quarter" idx="12"/>
          </p:nvPr>
        </p:nvSpPr>
        <p:spPr>
          <a:ln/>
        </p:spPr>
        <p:txBody>
          <a:bodyPr/>
          <a:lstStyle>
            <a:lvl1pPr>
              <a:defRPr/>
            </a:lvl1pPr>
          </a:lstStyle>
          <a:p>
            <a:pPr>
              <a:defRPr/>
            </a:pPr>
            <a:fld id="{544C04B9-D387-47AE-9B8B-D9D482A60709}"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1760138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Rectangle 24"/>
          <p:cNvSpPr>
            <a:spLocks noGrp="1" noChangeArrowheads="1"/>
          </p:cNvSpPr>
          <p:nvPr>
            <p:ph type="dt" sz="half" idx="10"/>
          </p:nvPr>
        </p:nvSpPr>
        <p:spPr>
          <a:ln/>
        </p:spPr>
        <p:txBody>
          <a:bodyPr/>
          <a:lstStyle>
            <a:lvl1pPr>
              <a:defRPr/>
            </a:lvl1pPr>
          </a:lstStyle>
          <a:p>
            <a:pPr>
              <a:defRPr/>
            </a:pPr>
            <a:fld id="{5C071318-F208-4F68-95C9-D5B6FDAAFB6D}" type="datetimeFigureOut">
              <a:rPr lang="es-ES">
                <a:solidFill>
                  <a:srgbClr val="FFFFFF"/>
                </a:solidFill>
              </a:rPr>
              <a:pPr>
                <a:defRPr/>
              </a:pPr>
              <a:t>16/08/2016</a:t>
            </a:fld>
            <a:endParaRPr lang="es-ES">
              <a:solidFill>
                <a:srgbClr val="FFFFFF"/>
              </a:solidFill>
            </a:endParaRPr>
          </a:p>
        </p:txBody>
      </p:sp>
      <p:sp>
        <p:nvSpPr>
          <p:cNvPr id="4" name="Rectangle 25"/>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5" name="Rectangle 26"/>
          <p:cNvSpPr>
            <a:spLocks noGrp="1" noChangeArrowheads="1"/>
          </p:cNvSpPr>
          <p:nvPr>
            <p:ph type="sldNum" sz="quarter" idx="12"/>
          </p:nvPr>
        </p:nvSpPr>
        <p:spPr>
          <a:ln/>
        </p:spPr>
        <p:txBody>
          <a:bodyPr/>
          <a:lstStyle>
            <a:lvl1pPr>
              <a:defRPr/>
            </a:lvl1pPr>
          </a:lstStyle>
          <a:p>
            <a:pPr>
              <a:defRPr/>
            </a:pPr>
            <a:fld id="{B816C019-6476-4B06-B5DD-EE69B7A18C60}"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4293208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24"/>
          <p:cNvSpPr>
            <a:spLocks noGrp="1" noChangeArrowheads="1"/>
          </p:cNvSpPr>
          <p:nvPr>
            <p:ph type="dt" sz="half" idx="10"/>
          </p:nvPr>
        </p:nvSpPr>
        <p:spPr>
          <a:ln/>
        </p:spPr>
        <p:txBody>
          <a:bodyPr/>
          <a:lstStyle>
            <a:lvl1pPr>
              <a:defRPr/>
            </a:lvl1pPr>
          </a:lstStyle>
          <a:p>
            <a:pPr>
              <a:defRPr/>
            </a:pPr>
            <a:fld id="{C4DEA2B0-9102-4E5A-9BD4-ACB560F88F1E}" type="datetimeFigureOut">
              <a:rPr lang="es-ES">
                <a:solidFill>
                  <a:srgbClr val="FFFFFF"/>
                </a:solidFill>
              </a:rPr>
              <a:pPr>
                <a:defRPr/>
              </a:pPr>
              <a:t>16/08/2016</a:t>
            </a:fld>
            <a:endParaRPr lang="es-ES">
              <a:solidFill>
                <a:srgbClr val="FFFFFF"/>
              </a:solidFill>
            </a:endParaRPr>
          </a:p>
        </p:txBody>
      </p:sp>
      <p:sp>
        <p:nvSpPr>
          <p:cNvPr id="3" name="Rectangle 25"/>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4" name="Rectangle 26"/>
          <p:cNvSpPr>
            <a:spLocks noGrp="1" noChangeArrowheads="1"/>
          </p:cNvSpPr>
          <p:nvPr>
            <p:ph type="sldNum" sz="quarter" idx="12"/>
          </p:nvPr>
        </p:nvSpPr>
        <p:spPr>
          <a:ln/>
        </p:spPr>
        <p:txBody>
          <a:bodyPr/>
          <a:lstStyle>
            <a:lvl1pPr>
              <a:defRPr/>
            </a:lvl1pPr>
          </a:lstStyle>
          <a:p>
            <a:pPr>
              <a:defRPr/>
            </a:pPr>
            <a:fld id="{B97BCF82-CCFD-4E3B-AB98-B53C7FA38DDD}"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2010184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4"/>
          <p:cNvSpPr>
            <a:spLocks noGrp="1" noChangeArrowheads="1"/>
          </p:cNvSpPr>
          <p:nvPr>
            <p:ph type="dt" sz="half" idx="10"/>
          </p:nvPr>
        </p:nvSpPr>
        <p:spPr>
          <a:ln/>
        </p:spPr>
        <p:txBody>
          <a:bodyPr/>
          <a:lstStyle>
            <a:lvl1pPr>
              <a:defRPr/>
            </a:lvl1pPr>
          </a:lstStyle>
          <a:p>
            <a:pPr>
              <a:defRPr/>
            </a:pPr>
            <a:fld id="{E9DAC151-00A0-4D51-B920-056C2528AC56}" type="datetimeFigureOut">
              <a:rPr lang="es-ES">
                <a:solidFill>
                  <a:srgbClr val="FFFFFF"/>
                </a:solidFill>
              </a:rPr>
              <a:pPr>
                <a:defRPr/>
              </a:pPr>
              <a:t>16/08/2016</a:t>
            </a:fld>
            <a:endParaRPr lang="es-ES">
              <a:solidFill>
                <a:srgbClr val="FFFFFF"/>
              </a:solidFill>
            </a:endParaRPr>
          </a:p>
        </p:txBody>
      </p:sp>
      <p:sp>
        <p:nvSpPr>
          <p:cNvPr id="6" name="Rectangle 25"/>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26"/>
          <p:cNvSpPr>
            <a:spLocks noGrp="1" noChangeArrowheads="1"/>
          </p:cNvSpPr>
          <p:nvPr>
            <p:ph type="sldNum" sz="quarter" idx="12"/>
          </p:nvPr>
        </p:nvSpPr>
        <p:spPr>
          <a:ln/>
        </p:spPr>
        <p:txBody>
          <a:bodyPr/>
          <a:lstStyle>
            <a:lvl1pPr>
              <a:defRPr/>
            </a:lvl1pPr>
          </a:lstStyle>
          <a:p>
            <a:pPr>
              <a:defRPr/>
            </a:pPr>
            <a:fld id="{776BB129-D542-4A99-8791-588A4D0BA43D}"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452695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AR"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24"/>
          <p:cNvSpPr>
            <a:spLocks noGrp="1" noChangeArrowheads="1"/>
          </p:cNvSpPr>
          <p:nvPr>
            <p:ph type="dt" sz="half" idx="10"/>
          </p:nvPr>
        </p:nvSpPr>
        <p:spPr>
          <a:ln/>
        </p:spPr>
        <p:txBody>
          <a:bodyPr/>
          <a:lstStyle>
            <a:lvl1pPr>
              <a:defRPr/>
            </a:lvl1pPr>
          </a:lstStyle>
          <a:p>
            <a:pPr>
              <a:defRPr/>
            </a:pPr>
            <a:fld id="{3635BC6C-84C0-4400-9D0A-36D9803D805C}" type="datetimeFigureOut">
              <a:rPr lang="es-ES">
                <a:solidFill>
                  <a:srgbClr val="FFFFFF"/>
                </a:solidFill>
              </a:rPr>
              <a:pPr>
                <a:defRPr/>
              </a:pPr>
              <a:t>16/08/2016</a:t>
            </a:fld>
            <a:endParaRPr lang="es-ES">
              <a:solidFill>
                <a:srgbClr val="FFFFFF"/>
              </a:solidFill>
            </a:endParaRPr>
          </a:p>
        </p:txBody>
      </p:sp>
      <p:sp>
        <p:nvSpPr>
          <p:cNvPr id="6" name="Rectangle 25"/>
          <p:cNvSpPr>
            <a:spLocks noGrp="1" noChangeArrowheads="1"/>
          </p:cNvSpPr>
          <p:nvPr>
            <p:ph type="ftr" sz="quarter" idx="11"/>
          </p:nvPr>
        </p:nvSpPr>
        <p:spPr>
          <a:ln/>
        </p:spPr>
        <p:txBody>
          <a:bodyPr/>
          <a:lstStyle>
            <a:lvl1pPr>
              <a:defRPr/>
            </a:lvl1pPr>
          </a:lstStyle>
          <a:p>
            <a:pPr>
              <a:defRPr/>
            </a:pPr>
            <a:endParaRPr lang="es-ES">
              <a:solidFill>
                <a:srgbClr val="FFFFFF"/>
              </a:solidFill>
            </a:endParaRPr>
          </a:p>
        </p:txBody>
      </p:sp>
      <p:sp>
        <p:nvSpPr>
          <p:cNvPr id="7" name="Rectangle 26"/>
          <p:cNvSpPr>
            <a:spLocks noGrp="1" noChangeArrowheads="1"/>
          </p:cNvSpPr>
          <p:nvPr>
            <p:ph type="sldNum" sz="quarter" idx="12"/>
          </p:nvPr>
        </p:nvSpPr>
        <p:spPr>
          <a:ln/>
        </p:spPr>
        <p:txBody>
          <a:bodyPr/>
          <a:lstStyle>
            <a:lvl1pPr>
              <a:defRPr/>
            </a:lvl1pPr>
          </a:lstStyle>
          <a:p>
            <a:pPr>
              <a:defRPr/>
            </a:pPr>
            <a:fld id="{3058BE4F-29B0-4D60-A738-6329C80030EA}" type="slidenum">
              <a:rPr lang="es-ES">
                <a:solidFill>
                  <a:srgbClr val="FFFFFF"/>
                </a:solidFill>
              </a:rPr>
              <a:pPr>
                <a:defRPr/>
              </a:pPr>
              <a:t>‹Nº›</a:t>
            </a:fld>
            <a:endParaRPr lang="es-ES">
              <a:solidFill>
                <a:srgbClr val="FFFFFF"/>
              </a:solidFill>
            </a:endParaRPr>
          </a:p>
        </p:txBody>
      </p:sp>
    </p:spTree>
    <p:extLst>
      <p:ext uri="{BB962C8B-B14F-4D97-AF65-F5344CB8AC3E}">
        <p14:creationId xmlns:p14="http://schemas.microsoft.com/office/powerpoint/2010/main" val="3996768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8000"/>
            <a:chOff x="0" y="0"/>
            <a:chExt cx="5760" cy="4320"/>
          </a:xfrm>
        </p:grpSpPr>
        <p:sp>
          <p:nvSpPr>
            <p:cNvPr id="1049" name="Freeform 3"/>
            <p:cNvSpPr>
              <a:spLocks/>
            </p:cNvSpPr>
            <p:nvPr/>
          </p:nvSpPr>
          <p:spPr bwMode="hidden">
            <a:xfrm>
              <a:off x="0" y="3072"/>
              <a:ext cx="5760" cy="1248"/>
            </a:xfrm>
            <a:custGeom>
              <a:avLst/>
              <a:gdLst>
                <a:gd name="T0" fmla="*/ 5261 w 6027"/>
                <a:gd name="T1" fmla="*/ 369 h 2296"/>
                <a:gd name="T2" fmla="*/ 0 w 6027"/>
                <a:gd name="T3" fmla="*/ 369 h 2296"/>
                <a:gd name="T4" fmla="*/ 0 w 6027"/>
                <a:gd name="T5" fmla="*/ 0 h 2296"/>
                <a:gd name="T6" fmla="*/ 5261 w 6027"/>
                <a:gd name="T7" fmla="*/ 0 h 2296"/>
                <a:gd name="T8" fmla="*/ 5261 w 6027"/>
                <a:gd name="T9" fmla="*/ 369 h 2296"/>
                <a:gd name="T10" fmla="*/ 5261 w 6027"/>
                <a:gd name="T11" fmla="*/ 369 h 229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sp>
          <p:nvSpPr>
            <p:cNvPr id="187396" name="Freeform 4"/>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AR">
                <a:solidFill>
                  <a:srgbClr val="FFFFFF"/>
                </a:solidFill>
                <a:latin typeface="Tahoma" pitchFamily="34" charset="0"/>
              </a:endParaRPr>
            </a:p>
          </p:txBody>
        </p:sp>
      </p:grpSp>
      <p:sp>
        <p:nvSpPr>
          <p:cNvPr id="1027" name="Freeform 5"/>
          <p:cNvSpPr>
            <a:spLocks/>
          </p:cNvSpPr>
          <p:nvPr/>
        </p:nvSpPr>
        <p:spPr bwMode="hidden">
          <a:xfrm>
            <a:off x="6248400" y="6262688"/>
            <a:ext cx="2895600" cy="609600"/>
          </a:xfrm>
          <a:custGeom>
            <a:avLst/>
            <a:gdLst>
              <a:gd name="T0" fmla="*/ 2147483647 w 5748"/>
              <a:gd name="T1" fmla="*/ 2147483647 h 246"/>
              <a:gd name="T2" fmla="*/ 0 w 5748"/>
              <a:gd name="T3" fmla="*/ 2147483647 h 246"/>
              <a:gd name="T4" fmla="*/ 0 w 5748"/>
              <a:gd name="T5" fmla="*/ 0 h 246"/>
              <a:gd name="T6" fmla="*/ 2147483647 w 5748"/>
              <a:gd name="T7" fmla="*/ 0 h 246"/>
              <a:gd name="T8" fmla="*/ 2147483647 w 5748"/>
              <a:gd name="T9" fmla="*/ 2147483647 h 246"/>
              <a:gd name="T10" fmla="*/ 2147483647 w 5748"/>
              <a:gd name="T11" fmla="*/ 2147483647 h 24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grpSp>
        <p:nvGrpSpPr>
          <p:cNvPr id="1028" name="Group 6"/>
          <p:cNvGrpSpPr>
            <a:grpSpLocks/>
          </p:cNvGrpSpPr>
          <p:nvPr/>
        </p:nvGrpSpPr>
        <p:grpSpPr bwMode="auto">
          <a:xfrm>
            <a:off x="0" y="6019800"/>
            <a:ext cx="7848600" cy="857250"/>
            <a:chOff x="0" y="3792"/>
            <a:chExt cx="4944" cy="540"/>
          </a:xfrm>
        </p:grpSpPr>
        <p:sp>
          <p:nvSpPr>
            <p:cNvPr id="187399" name="Freeform 7"/>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AR">
                <a:solidFill>
                  <a:srgbClr val="FFFFFF"/>
                </a:solidFill>
                <a:latin typeface="Tahoma" pitchFamily="34" charset="0"/>
              </a:endParaRPr>
            </a:p>
          </p:txBody>
        </p:sp>
        <p:grpSp>
          <p:nvGrpSpPr>
            <p:cNvPr id="1042" name="Group 8"/>
            <p:cNvGrpSpPr>
              <a:grpSpLocks/>
            </p:cNvGrpSpPr>
            <p:nvPr userDrawn="1"/>
          </p:nvGrpSpPr>
          <p:grpSpPr bwMode="auto">
            <a:xfrm>
              <a:off x="2486" y="3792"/>
              <a:ext cx="2458" cy="540"/>
              <a:chOff x="2486" y="3792"/>
              <a:chExt cx="2458" cy="540"/>
            </a:xfrm>
          </p:grpSpPr>
          <p:sp>
            <p:nvSpPr>
              <p:cNvPr id="1044" name="Freeform 9"/>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sp>
            <p:nvSpPr>
              <p:cNvPr id="1045" name="Freeform 10"/>
              <p:cNvSpPr>
                <a:spLocks/>
              </p:cNvSpPr>
              <p:nvPr userDrawn="1"/>
            </p:nvSpPr>
            <p:spPr bwMode="ltGray">
              <a:xfrm>
                <a:off x="2677" y="3792"/>
                <a:ext cx="186" cy="395"/>
              </a:xfrm>
              <a:custGeom>
                <a:avLst/>
                <a:gdLst>
                  <a:gd name="T0" fmla="*/ 36 w 186"/>
                  <a:gd name="T1" fmla="*/ 0 h 353"/>
                  <a:gd name="T2" fmla="*/ 54 w 186"/>
                  <a:gd name="T3" fmla="*/ 25 h 353"/>
                  <a:gd name="T4" fmla="*/ 24 w 186"/>
                  <a:gd name="T5" fmla="*/ 43 h 353"/>
                  <a:gd name="T6" fmla="*/ 18 w 186"/>
                  <a:gd name="T7" fmla="*/ 93 h 353"/>
                  <a:gd name="T8" fmla="*/ 42 w 186"/>
                  <a:gd name="T9" fmla="*/ 160 h 353"/>
                  <a:gd name="T10" fmla="*/ 48 w 186"/>
                  <a:gd name="T11" fmla="*/ 227 h 353"/>
                  <a:gd name="T12" fmla="*/ 0 w 186"/>
                  <a:gd name="T13" fmla="*/ 495 h 353"/>
                  <a:gd name="T14" fmla="*/ 54 w 186"/>
                  <a:gd name="T15" fmla="*/ 327 h 353"/>
                  <a:gd name="T16" fmla="*/ 84 w 186"/>
                  <a:gd name="T17" fmla="*/ 303 h 353"/>
                  <a:gd name="T18" fmla="*/ 126 w 186"/>
                  <a:gd name="T19" fmla="*/ 177 h 353"/>
                  <a:gd name="T20" fmla="*/ 144 w 186"/>
                  <a:gd name="T21" fmla="*/ 168 h 353"/>
                  <a:gd name="T22" fmla="*/ 144 w 186"/>
                  <a:gd name="T23" fmla="*/ 126 h 353"/>
                  <a:gd name="T24" fmla="*/ 186 w 186"/>
                  <a:gd name="T25" fmla="*/ 93 h 353"/>
                  <a:gd name="T26" fmla="*/ 162 w 186"/>
                  <a:gd name="T27" fmla="*/ 84 h 353"/>
                  <a:gd name="T28" fmla="*/ 36 w 186"/>
                  <a:gd name="T29" fmla="*/ 0 h 353"/>
                  <a:gd name="T30" fmla="*/ 36 w 186"/>
                  <a:gd name="T31" fmla="*/ 0 h 35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sp>
            <p:nvSpPr>
              <p:cNvPr id="1046" name="Freeform 11"/>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sp>
            <p:nvSpPr>
              <p:cNvPr id="1047" name="Freeform 12"/>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9 h 66"/>
                  <a:gd name="T8" fmla="*/ 6 w 155"/>
                  <a:gd name="T9" fmla="*/ 25 h 66"/>
                  <a:gd name="T10" fmla="*/ 0 w 155"/>
                  <a:gd name="T11" fmla="*/ 34 h 66"/>
                  <a:gd name="T12" fmla="*/ 78 w 155"/>
                  <a:gd name="T13" fmla="*/ 84 h 66"/>
                  <a:gd name="T14" fmla="*/ 96 w 155"/>
                  <a:gd name="T15" fmla="*/ 59 h 66"/>
                  <a:gd name="T16" fmla="*/ 155 w 155"/>
                  <a:gd name="T17" fmla="*/ 93 h 66"/>
                  <a:gd name="T18" fmla="*/ 126 w 155"/>
                  <a:gd name="T19" fmla="*/ 34 h 66"/>
                  <a:gd name="T20" fmla="*/ 149 w 155"/>
                  <a:gd name="T21" fmla="*/ 0 h 66"/>
                  <a:gd name="T22" fmla="*/ 114 w 155"/>
                  <a:gd name="T23" fmla="*/ 0 h 66"/>
                  <a:gd name="T24" fmla="*/ 114 w 155"/>
                  <a:gd name="T25" fmla="*/ 0 h 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sp>
            <p:nvSpPr>
              <p:cNvPr id="1048" name="Freeform 13"/>
              <p:cNvSpPr>
                <a:spLocks/>
              </p:cNvSpPr>
              <p:nvPr userDrawn="1"/>
            </p:nvSpPr>
            <p:spPr bwMode="ltGray">
              <a:xfrm>
                <a:off x="2486" y="3859"/>
                <a:ext cx="42" cy="81"/>
              </a:xfrm>
              <a:custGeom>
                <a:avLst/>
                <a:gdLst>
                  <a:gd name="T0" fmla="*/ 6 w 42"/>
                  <a:gd name="T1" fmla="*/ 52 h 72"/>
                  <a:gd name="T2" fmla="*/ 0 w 42"/>
                  <a:gd name="T3" fmla="*/ 26 h 72"/>
                  <a:gd name="T4" fmla="*/ 12 w 42"/>
                  <a:gd name="T5" fmla="*/ 9 h 72"/>
                  <a:gd name="T6" fmla="*/ 0 w 42"/>
                  <a:gd name="T7" fmla="*/ 9 h 72"/>
                  <a:gd name="T8" fmla="*/ 12 w 42"/>
                  <a:gd name="T9" fmla="*/ 9 h 72"/>
                  <a:gd name="T10" fmla="*/ 24 w 42"/>
                  <a:gd name="T11" fmla="*/ 9 h 72"/>
                  <a:gd name="T12" fmla="*/ 36 w 42"/>
                  <a:gd name="T13" fmla="*/ 9 h 72"/>
                  <a:gd name="T14" fmla="*/ 42 w 42"/>
                  <a:gd name="T15" fmla="*/ 0 h 72"/>
                  <a:gd name="T16" fmla="*/ 30 w 42"/>
                  <a:gd name="T17" fmla="*/ 26 h 72"/>
                  <a:gd name="T18" fmla="*/ 42 w 42"/>
                  <a:gd name="T19" fmla="*/ 69 h 72"/>
                  <a:gd name="T20" fmla="*/ 12 w 42"/>
                  <a:gd name="T21" fmla="*/ 102 h 72"/>
                  <a:gd name="T22" fmla="*/ 6 w 42"/>
                  <a:gd name="T23" fmla="*/ 52 h 72"/>
                  <a:gd name="T24" fmla="*/ 6 w 42"/>
                  <a:gd name="T25" fmla="*/ 52 h 72"/>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grpSp>
        <p:sp>
          <p:nvSpPr>
            <p:cNvPr id="187406" name="Freeform 14"/>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defRPr/>
              </a:pPr>
              <a:endParaRPr lang="es-AR">
                <a:solidFill>
                  <a:srgbClr val="FFFFFF"/>
                </a:solidFill>
                <a:latin typeface="Tahoma" pitchFamily="34" charset="0"/>
              </a:endParaRPr>
            </a:p>
          </p:txBody>
        </p:sp>
      </p:grpSp>
      <p:grpSp>
        <p:nvGrpSpPr>
          <p:cNvPr id="1029" name="Group 15"/>
          <p:cNvGrpSpPr>
            <a:grpSpLocks/>
          </p:cNvGrpSpPr>
          <p:nvPr/>
        </p:nvGrpSpPr>
        <p:grpSpPr bwMode="auto">
          <a:xfrm>
            <a:off x="627063" y="6021388"/>
            <a:ext cx="5684837" cy="849312"/>
            <a:chOff x="395" y="3793"/>
            <a:chExt cx="3581" cy="535"/>
          </a:xfrm>
        </p:grpSpPr>
        <p:sp>
          <p:nvSpPr>
            <p:cNvPr id="1035" name="Freeform 16"/>
            <p:cNvSpPr>
              <a:spLocks/>
            </p:cNvSpPr>
            <p:nvPr/>
          </p:nvSpPr>
          <p:spPr bwMode="auto">
            <a:xfrm>
              <a:off x="1196" y="3793"/>
              <a:ext cx="365" cy="291"/>
            </a:xfrm>
            <a:custGeom>
              <a:avLst/>
              <a:gdLst>
                <a:gd name="T0" fmla="*/ 24 w 365"/>
                <a:gd name="T1" fmla="*/ 24 h 287"/>
                <a:gd name="T2" fmla="*/ 0 w 365"/>
                <a:gd name="T3" fmla="*/ 63 h 287"/>
                <a:gd name="T4" fmla="*/ 66 w 365"/>
                <a:gd name="T5" fmla="*/ 114 h 287"/>
                <a:gd name="T6" fmla="*/ 143 w 365"/>
                <a:gd name="T7" fmla="*/ 189 h 287"/>
                <a:gd name="T8" fmla="*/ 191 w 365"/>
                <a:gd name="T9" fmla="*/ 174 h 287"/>
                <a:gd name="T10" fmla="*/ 341 w 365"/>
                <a:gd name="T11" fmla="*/ 299 h 287"/>
                <a:gd name="T12" fmla="*/ 305 w 365"/>
                <a:gd name="T13" fmla="*/ 180 h 287"/>
                <a:gd name="T14" fmla="*/ 365 w 365"/>
                <a:gd name="T15" fmla="*/ 138 h 287"/>
                <a:gd name="T16" fmla="*/ 359 w 365"/>
                <a:gd name="T17" fmla="*/ 132 h 287"/>
                <a:gd name="T18" fmla="*/ 335 w 365"/>
                <a:gd name="T19" fmla="*/ 120 h 287"/>
                <a:gd name="T20" fmla="*/ 299 w 365"/>
                <a:gd name="T21" fmla="*/ 93 h 287"/>
                <a:gd name="T22" fmla="*/ 257 w 365"/>
                <a:gd name="T23" fmla="*/ 75 h 287"/>
                <a:gd name="T24" fmla="*/ 215 w 365"/>
                <a:gd name="T25" fmla="*/ 57 h 287"/>
                <a:gd name="T26" fmla="*/ 173 w 365"/>
                <a:gd name="T27" fmla="*/ 39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sp>
          <p:nvSpPr>
            <p:cNvPr id="1036" name="Freeform 17"/>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sp>
          <p:nvSpPr>
            <p:cNvPr id="1037" name="Freeform 18"/>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3 h 60"/>
                <a:gd name="T16" fmla="*/ 65 w 71"/>
                <a:gd name="T17" fmla="*/ 45 h 60"/>
                <a:gd name="T18" fmla="*/ 71 w 71"/>
                <a:gd name="T19" fmla="*/ 57 h 60"/>
                <a:gd name="T20" fmla="*/ 71 w 71"/>
                <a:gd name="T21" fmla="*/ 63 h 60"/>
                <a:gd name="T22" fmla="*/ 59 w 71"/>
                <a:gd name="T23" fmla="*/ 57 h 60"/>
                <a:gd name="T24" fmla="*/ 47 w 71"/>
                <a:gd name="T25" fmla="*/ 45 h 60"/>
                <a:gd name="T26" fmla="*/ 23 w 71"/>
                <a:gd name="T27" fmla="*/ 33 h 60"/>
                <a:gd name="T28" fmla="*/ 23 w 71"/>
                <a:gd name="T29" fmla="*/ 39 h 60"/>
                <a:gd name="T30" fmla="*/ 18 w 71"/>
                <a:gd name="T31" fmla="*/ 45 h 60"/>
                <a:gd name="T32" fmla="*/ 12 w 71"/>
                <a:gd name="T33" fmla="*/ 51 h 60"/>
                <a:gd name="T34" fmla="*/ 6 w 71"/>
                <a:gd name="T35" fmla="*/ 51 h 60"/>
                <a:gd name="T36" fmla="*/ 6 w 71"/>
                <a:gd name="T37" fmla="*/ 51 h 60"/>
                <a:gd name="T38" fmla="*/ 6 w 71"/>
                <a:gd name="T39" fmla="*/ 39 h 60"/>
                <a:gd name="T40" fmla="*/ 0 w 71"/>
                <a:gd name="T41" fmla="*/ 18 h 60"/>
                <a:gd name="T42" fmla="*/ 0 w 71"/>
                <a:gd name="T43" fmla="*/ 18 h 6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sp>
          <p:nvSpPr>
            <p:cNvPr id="1038" name="Freeform 19"/>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7 h 162"/>
                <a:gd name="T10" fmla="*/ 96 w 161"/>
                <a:gd name="T11" fmla="*/ 63 h 162"/>
                <a:gd name="T12" fmla="*/ 102 w 161"/>
                <a:gd name="T13" fmla="*/ 75 h 162"/>
                <a:gd name="T14" fmla="*/ 108 w 161"/>
                <a:gd name="T15" fmla="*/ 87 h 162"/>
                <a:gd name="T16" fmla="*/ 120 w 161"/>
                <a:gd name="T17" fmla="*/ 99 h 162"/>
                <a:gd name="T18" fmla="*/ 143 w 161"/>
                <a:gd name="T19" fmla="*/ 117 h 162"/>
                <a:gd name="T20" fmla="*/ 155 w 161"/>
                <a:gd name="T21" fmla="*/ 144 h 162"/>
                <a:gd name="T22" fmla="*/ 161 w 161"/>
                <a:gd name="T23" fmla="*/ 162 h 162"/>
                <a:gd name="T24" fmla="*/ 161 w 161"/>
                <a:gd name="T25" fmla="*/ 168 h 162"/>
                <a:gd name="T26" fmla="*/ 96 w 161"/>
                <a:gd name="T27" fmla="*/ 105 h 162"/>
                <a:gd name="T28" fmla="*/ 30 w 161"/>
                <a:gd name="T29" fmla="*/ 57 h 162"/>
                <a:gd name="T30" fmla="*/ 0 w 161"/>
                <a:gd name="T31" fmla="*/ 0 h 162"/>
                <a:gd name="T32" fmla="*/ 30 w 161"/>
                <a:gd name="T33" fmla="*/ 0 h 162"/>
                <a:gd name="T34" fmla="*/ 30 w 161"/>
                <a:gd name="T35" fmla="*/ 0 h 162"/>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sp>
          <p:nvSpPr>
            <p:cNvPr id="1039" name="Freeform 20"/>
            <p:cNvSpPr>
              <a:spLocks/>
            </p:cNvSpPr>
            <p:nvPr/>
          </p:nvSpPr>
          <p:spPr bwMode="auto">
            <a:xfrm>
              <a:off x="706" y="3854"/>
              <a:ext cx="59" cy="61"/>
            </a:xfrm>
            <a:custGeom>
              <a:avLst/>
              <a:gdLst>
                <a:gd name="T0" fmla="*/ 59 w 59"/>
                <a:gd name="T1" fmla="*/ 6 h 60"/>
                <a:gd name="T2" fmla="*/ 41 w 59"/>
                <a:gd name="T3" fmla="*/ 33 h 60"/>
                <a:gd name="T4" fmla="*/ 41 w 59"/>
                <a:gd name="T5" fmla="*/ 39 h 60"/>
                <a:gd name="T6" fmla="*/ 47 w 59"/>
                <a:gd name="T7" fmla="*/ 45 h 60"/>
                <a:gd name="T8" fmla="*/ 53 w 59"/>
                <a:gd name="T9" fmla="*/ 57 h 60"/>
                <a:gd name="T10" fmla="*/ 53 w 59"/>
                <a:gd name="T11" fmla="*/ 63 h 60"/>
                <a:gd name="T12" fmla="*/ 47 w 59"/>
                <a:gd name="T13" fmla="*/ 57 h 60"/>
                <a:gd name="T14" fmla="*/ 35 w 59"/>
                <a:gd name="T15" fmla="*/ 51 h 60"/>
                <a:gd name="T16" fmla="*/ 23 w 59"/>
                <a:gd name="T17" fmla="*/ 39 h 60"/>
                <a:gd name="T18" fmla="*/ 17 w 59"/>
                <a:gd name="T19" fmla="*/ 33 h 60"/>
                <a:gd name="T20" fmla="*/ 0 w 59"/>
                <a:gd name="T21" fmla="*/ 0 h 60"/>
                <a:gd name="T22" fmla="*/ 59 w 59"/>
                <a:gd name="T23" fmla="*/ 6 h 60"/>
                <a:gd name="T24" fmla="*/ 59 w 59"/>
                <a:gd name="T25" fmla="*/ 6 h 6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sp>
          <p:nvSpPr>
            <p:cNvPr id="1040" name="Freeform 21"/>
            <p:cNvSpPr>
              <a:spLocks/>
            </p:cNvSpPr>
            <p:nvPr/>
          </p:nvSpPr>
          <p:spPr bwMode="auto">
            <a:xfrm>
              <a:off x="395" y="3811"/>
              <a:ext cx="245" cy="207"/>
            </a:xfrm>
            <a:custGeom>
              <a:avLst/>
              <a:gdLst>
                <a:gd name="T0" fmla="*/ 233 w 245"/>
                <a:gd name="T1" fmla="*/ 39 h 204"/>
                <a:gd name="T2" fmla="*/ 245 w 245"/>
                <a:gd name="T3" fmla="*/ 45 h 204"/>
                <a:gd name="T4" fmla="*/ 209 w 245"/>
                <a:gd name="T5" fmla="*/ 87 h 204"/>
                <a:gd name="T6" fmla="*/ 143 w 245"/>
                <a:gd name="T7" fmla="*/ 138 h 204"/>
                <a:gd name="T8" fmla="*/ 167 w 245"/>
                <a:gd name="T9" fmla="*/ 162 h 204"/>
                <a:gd name="T10" fmla="*/ 179 w 245"/>
                <a:gd name="T11" fmla="*/ 213 h 204"/>
                <a:gd name="T12" fmla="*/ 77 w 245"/>
                <a:gd name="T13" fmla="*/ 138 h 204"/>
                <a:gd name="T14" fmla="*/ 47 w 245"/>
                <a:gd name="T15" fmla="*/ 87 h 204"/>
                <a:gd name="T16" fmla="*/ 89 w 245"/>
                <a:gd name="T17" fmla="*/ 69 h 204"/>
                <a:gd name="T18" fmla="*/ 59 w 245"/>
                <a:gd name="T19" fmla="*/ 39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9 h 204"/>
                <a:gd name="T50" fmla="*/ 233 w 245"/>
                <a:gd name="T51" fmla="*/ 39 h 204"/>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fontAlgn="base">
                <a:spcBef>
                  <a:spcPct val="0"/>
                </a:spcBef>
                <a:spcAft>
                  <a:spcPct val="0"/>
                </a:spcAft>
              </a:pPr>
              <a:endParaRPr lang="es-AR">
                <a:solidFill>
                  <a:srgbClr val="FFFFFF"/>
                </a:solidFill>
                <a:latin typeface="Tahoma" pitchFamily="34" charset="0"/>
              </a:endParaRPr>
            </a:p>
          </p:txBody>
        </p:sp>
      </p:grpSp>
      <p:sp>
        <p:nvSpPr>
          <p:cNvPr id="187414" name="Rectangle 22"/>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31" name="Rectangle 23"/>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87416" name="Rectangle 2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latin typeface="+mn-lt"/>
              </a:defRPr>
            </a:lvl1pPr>
          </a:lstStyle>
          <a:p>
            <a:pPr fontAlgn="base">
              <a:spcBef>
                <a:spcPct val="0"/>
              </a:spcBef>
              <a:spcAft>
                <a:spcPct val="0"/>
              </a:spcAft>
              <a:defRPr/>
            </a:pPr>
            <a:fld id="{D533DC54-A27F-4995-9F99-04666C52DA04}" type="datetimeFigureOut">
              <a:rPr lang="es-ES">
                <a:solidFill>
                  <a:srgbClr val="FFFFFF"/>
                </a:solidFill>
              </a:rPr>
              <a:pPr fontAlgn="base">
                <a:spcBef>
                  <a:spcPct val="0"/>
                </a:spcBef>
                <a:spcAft>
                  <a:spcPct val="0"/>
                </a:spcAft>
                <a:defRPr/>
              </a:pPr>
              <a:t>16/08/2016</a:t>
            </a:fld>
            <a:endParaRPr lang="es-ES">
              <a:solidFill>
                <a:srgbClr val="FFFFFF"/>
              </a:solidFill>
            </a:endParaRPr>
          </a:p>
        </p:txBody>
      </p:sp>
      <p:sp>
        <p:nvSpPr>
          <p:cNvPr id="187417" name="Rectangle 2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latin typeface="+mn-lt"/>
              </a:defRPr>
            </a:lvl1pPr>
          </a:lstStyle>
          <a:p>
            <a:pPr fontAlgn="base">
              <a:spcBef>
                <a:spcPct val="0"/>
              </a:spcBef>
              <a:spcAft>
                <a:spcPct val="0"/>
              </a:spcAft>
              <a:defRPr/>
            </a:pPr>
            <a:endParaRPr lang="es-ES">
              <a:solidFill>
                <a:srgbClr val="FFFFFF"/>
              </a:solidFill>
            </a:endParaRPr>
          </a:p>
        </p:txBody>
      </p:sp>
      <p:sp>
        <p:nvSpPr>
          <p:cNvPr id="187418" name="Rectangle 2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latin typeface="+mn-lt"/>
              </a:defRPr>
            </a:lvl1pPr>
          </a:lstStyle>
          <a:p>
            <a:pPr fontAlgn="base">
              <a:spcBef>
                <a:spcPct val="0"/>
              </a:spcBef>
              <a:spcAft>
                <a:spcPct val="0"/>
              </a:spcAft>
              <a:defRPr/>
            </a:pPr>
            <a:fld id="{9255065F-90A7-4E40-80DB-4F6ACCBD7EB4}" type="slidenum">
              <a:rPr lang="es-ES">
                <a:solidFill>
                  <a:srgbClr val="FFFFFF"/>
                </a:solidFill>
              </a:rPr>
              <a:pPr fontAlgn="base">
                <a:spcBef>
                  <a:spcPct val="0"/>
                </a:spcBef>
                <a:spcAft>
                  <a:spcPct val="0"/>
                </a:spcAft>
                <a:defRPr/>
              </a:pPr>
              <a:t>‹Nº›</a:t>
            </a:fld>
            <a:endParaRPr lang="es-ES">
              <a:solidFill>
                <a:srgbClr val="FFFFFF"/>
              </a:solidFill>
            </a:endParaRPr>
          </a:p>
        </p:txBody>
      </p:sp>
    </p:spTree>
    <p:extLst>
      <p:ext uri="{BB962C8B-B14F-4D97-AF65-F5344CB8AC3E}">
        <p14:creationId xmlns:p14="http://schemas.microsoft.com/office/powerpoint/2010/main" val="39381564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4" r:id="rId12"/>
    <p:sldLayoutId id="2147483675" r:id="rId13"/>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pitchFamily="34" charset="0"/>
        </a:defRPr>
      </a:lvl9pPr>
    </p:titleStyle>
    <p:bodyStyle>
      <a:lvl1pPr marL="342900" indent="-342900" algn="l" rtl="0" eaLnBrk="0" fontAlgn="base" hangingPunct="0">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Char char="•"/>
        <a:defRPr sz="2000">
          <a:solidFill>
            <a:schemeClr val="tx1"/>
          </a:solidFill>
          <a:latin typeface="+mn-lt"/>
        </a:defRPr>
      </a:lvl5pPr>
      <a:lvl6pPr marL="2514600" indent="-228600" algn="l" rtl="0" fontAlgn="base">
        <a:spcBef>
          <a:spcPct val="20000"/>
        </a:spcBef>
        <a:spcAft>
          <a:spcPct val="0"/>
        </a:spcAft>
        <a:buClr>
          <a:schemeClr val="tx2"/>
        </a:buClr>
        <a:buChar char="•"/>
        <a:defRPr sz="2000">
          <a:solidFill>
            <a:schemeClr val="tx1"/>
          </a:solidFill>
          <a:latin typeface="+mn-lt"/>
        </a:defRPr>
      </a:lvl6pPr>
      <a:lvl7pPr marL="2971800" indent="-228600" algn="l" rtl="0" fontAlgn="base">
        <a:spcBef>
          <a:spcPct val="20000"/>
        </a:spcBef>
        <a:spcAft>
          <a:spcPct val="0"/>
        </a:spcAft>
        <a:buClr>
          <a:schemeClr val="tx2"/>
        </a:buClr>
        <a:buChar char="•"/>
        <a:defRPr sz="2000">
          <a:solidFill>
            <a:schemeClr val="tx1"/>
          </a:solidFill>
          <a:latin typeface="+mn-lt"/>
        </a:defRPr>
      </a:lvl7pPr>
      <a:lvl8pPr marL="3429000" indent="-228600" algn="l" rtl="0" fontAlgn="base">
        <a:spcBef>
          <a:spcPct val="20000"/>
        </a:spcBef>
        <a:spcAft>
          <a:spcPct val="0"/>
        </a:spcAft>
        <a:buClr>
          <a:schemeClr val="tx2"/>
        </a:buClr>
        <a:buChar char="•"/>
        <a:defRPr sz="2000">
          <a:solidFill>
            <a:schemeClr val="tx1"/>
          </a:solidFill>
          <a:latin typeface="+mn-lt"/>
        </a:defRPr>
      </a:lvl8pPr>
      <a:lvl9pPr marL="3886200" indent="-228600" algn="l" rtl="0" fontAlgn="base">
        <a:spcBef>
          <a:spcPct val="20000"/>
        </a:spcBef>
        <a:spcAft>
          <a:spcPct val="0"/>
        </a:spcAft>
        <a:buClr>
          <a:schemeClr val="tx2"/>
        </a:buClr>
        <a:buChar char="•"/>
        <a:defRPr sz="2000">
          <a:solidFill>
            <a:schemeClr val="tx1"/>
          </a:solidFill>
          <a:latin typeface="+mn-lt"/>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hyperlink" Target="mailto:mo_gonza@hotmail.co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0" y="404813"/>
            <a:ext cx="9144000" cy="2736850"/>
          </a:xfrm>
        </p:spPr>
        <p:txBody>
          <a:bodyPr/>
          <a:lstStyle/>
          <a:p>
            <a:pPr eaLnBrk="1" hangingPunct="1">
              <a:defRPr/>
            </a:pPr>
            <a:r>
              <a:rPr lang="es-ES" dirty="0" smtClean="0">
                <a:latin typeface="Tahoma" pitchFamily="34" charset="0"/>
              </a:rPr>
              <a:t> CONTABILIDAD GUBERNAMETNAL</a:t>
            </a:r>
            <a:br>
              <a:rPr lang="es-ES" dirty="0" smtClean="0">
                <a:latin typeface="Tahoma" pitchFamily="34" charset="0"/>
              </a:rPr>
            </a:br>
            <a:r>
              <a:rPr lang="es-ES" dirty="0" smtClean="0">
                <a:latin typeface="Tahoma" pitchFamily="34" charset="0"/>
              </a:rPr>
              <a:t>RENDICION DE CUENTAS</a:t>
            </a:r>
            <a:br>
              <a:rPr lang="es-ES" dirty="0" smtClean="0">
                <a:latin typeface="Tahoma" pitchFamily="34" charset="0"/>
              </a:rPr>
            </a:br>
            <a:r>
              <a:rPr lang="es-ES" dirty="0" smtClean="0">
                <a:latin typeface="Tahoma" pitchFamily="34" charset="0"/>
              </a:rPr>
              <a:t>RESPONSABILIDAD</a:t>
            </a:r>
          </a:p>
        </p:txBody>
      </p:sp>
      <p:sp>
        <p:nvSpPr>
          <p:cNvPr id="6147" name="Rectangle 3"/>
          <p:cNvSpPr>
            <a:spLocks noGrp="1" noChangeArrowheads="1"/>
          </p:cNvSpPr>
          <p:nvPr>
            <p:ph type="subTitle" idx="4294967295"/>
          </p:nvPr>
        </p:nvSpPr>
        <p:spPr>
          <a:xfrm>
            <a:off x="1476375" y="3860800"/>
            <a:ext cx="6400800" cy="2736850"/>
          </a:xfrm>
        </p:spPr>
        <p:txBody>
          <a:bodyPr/>
          <a:lstStyle/>
          <a:p>
            <a:pPr marL="0" indent="0" algn="ctr" eaLnBrk="1" hangingPunct="1">
              <a:lnSpc>
                <a:spcPct val="90000"/>
              </a:lnSpc>
              <a:buFontTx/>
              <a:buNone/>
            </a:pPr>
            <a:r>
              <a:rPr lang="es-ES" sz="2400" dirty="0" smtClean="0">
                <a:latin typeface="Tahoma" pitchFamily="34" charset="0"/>
              </a:rPr>
              <a:t>Consejo Profesional de Ciencias Económicas de</a:t>
            </a:r>
          </a:p>
          <a:p>
            <a:pPr marL="0" indent="0" algn="ctr" eaLnBrk="1" hangingPunct="1">
              <a:lnSpc>
                <a:spcPct val="90000"/>
              </a:lnSpc>
              <a:buFontTx/>
              <a:buNone/>
            </a:pPr>
            <a:r>
              <a:rPr lang="es-ES" sz="2400" dirty="0" smtClean="0">
                <a:latin typeface="Tahoma" pitchFamily="34" charset="0"/>
              </a:rPr>
              <a:t>La Pampa</a:t>
            </a:r>
          </a:p>
          <a:p>
            <a:pPr marL="0" indent="0" algn="ctr" eaLnBrk="1" hangingPunct="1">
              <a:lnSpc>
                <a:spcPct val="90000"/>
              </a:lnSpc>
              <a:buFontTx/>
              <a:buNone/>
            </a:pPr>
            <a:r>
              <a:rPr lang="es-ES" sz="2400" dirty="0" smtClean="0">
                <a:latin typeface="Tahoma" pitchFamily="34" charset="0"/>
              </a:rPr>
              <a:t>Agosto 2016</a:t>
            </a:r>
          </a:p>
          <a:p>
            <a:pPr marL="0" indent="0" algn="ctr" eaLnBrk="1" hangingPunct="1">
              <a:lnSpc>
                <a:spcPct val="90000"/>
              </a:lnSpc>
              <a:buFontTx/>
              <a:buNone/>
            </a:pPr>
            <a:r>
              <a:rPr lang="es-ES" sz="2400" dirty="0" err="1" smtClean="0">
                <a:latin typeface="Tahoma" pitchFamily="34" charset="0"/>
              </a:rPr>
              <a:t>Mgter</a:t>
            </a:r>
            <a:r>
              <a:rPr lang="es-ES" sz="2400" dirty="0" smtClean="0">
                <a:latin typeface="Tahoma" pitchFamily="34" charset="0"/>
              </a:rPr>
              <a:t>. Mónica González</a:t>
            </a:r>
          </a:p>
        </p:txBody>
      </p:sp>
    </p:spTree>
    <p:extLst>
      <p:ext uri="{BB962C8B-B14F-4D97-AF65-F5344CB8AC3E}">
        <p14:creationId xmlns:p14="http://schemas.microsoft.com/office/powerpoint/2010/main" val="3241170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xfrm>
            <a:off x="374650" y="414338"/>
            <a:ext cx="8229600" cy="1143000"/>
          </a:xfrm>
        </p:spPr>
        <p:txBody>
          <a:bodyPr rtlCol="0">
            <a:normAutofit/>
          </a:bodyPr>
          <a:lstStyle/>
          <a:p>
            <a:pPr algn="ctr" eaLnBrk="1" fontAlgn="auto" hangingPunct="1">
              <a:spcAft>
                <a:spcPts val="0"/>
              </a:spcAft>
              <a:defRPr/>
            </a:pPr>
            <a:r>
              <a:rPr lang="es-AR" sz="4000" b="1" dirty="0" smtClean="0">
                <a:solidFill>
                  <a:schemeClr val="tx1"/>
                </a:solidFill>
                <a:latin typeface="Arial" panose="020B0604020202020204" pitchFamily="34" charset="0"/>
                <a:cs typeface="Arial" panose="020B0604020202020204" pitchFamily="34" charset="0"/>
              </a:rPr>
              <a:t>Requisitos del sistema contable</a:t>
            </a:r>
          </a:p>
        </p:txBody>
      </p:sp>
      <p:sp>
        <p:nvSpPr>
          <p:cNvPr id="11267" name="2 Marcador de contenido"/>
          <p:cNvSpPr>
            <a:spLocks noGrp="1"/>
          </p:cNvSpPr>
          <p:nvPr>
            <p:ph idx="1"/>
          </p:nvPr>
        </p:nvSpPr>
        <p:spPr>
          <a:xfrm>
            <a:off x="519113" y="1782763"/>
            <a:ext cx="8229600" cy="4525962"/>
          </a:xfrm>
        </p:spPr>
        <p:txBody>
          <a:bodyPr/>
          <a:lstStyle/>
          <a:p>
            <a:pPr eaLnBrk="1" hangingPunct="1"/>
            <a:r>
              <a:rPr lang="es-AR" sz="2400" smtClean="0">
                <a:latin typeface="Arial" charset="0"/>
                <a:cs typeface="Arial" charset="0"/>
              </a:rPr>
              <a:t>Integral.</a:t>
            </a:r>
          </a:p>
          <a:p>
            <a:pPr eaLnBrk="1" hangingPunct="1"/>
            <a:r>
              <a:rPr lang="es-AR" sz="2400" smtClean="0">
                <a:latin typeface="Arial" charset="0"/>
                <a:cs typeface="Arial" charset="0"/>
              </a:rPr>
              <a:t>Interrelación entre los distintos sistemas.</a:t>
            </a:r>
          </a:p>
          <a:p>
            <a:pPr eaLnBrk="1" hangingPunct="1"/>
            <a:r>
              <a:rPr lang="es-AR" sz="2400" smtClean="0">
                <a:latin typeface="Arial" charset="0"/>
                <a:cs typeface="Arial" charset="0"/>
              </a:rPr>
              <a:t>Descentralización  y eficiencia operativa.</a:t>
            </a:r>
          </a:p>
          <a:p>
            <a:pPr eaLnBrk="1" hangingPunct="1"/>
            <a:r>
              <a:rPr lang="es-AR" sz="2400" smtClean="0">
                <a:latin typeface="Arial" charset="0"/>
                <a:cs typeface="Arial" charset="0"/>
              </a:rPr>
              <a:t>Seguridad en la información.</a:t>
            </a:r>
          </a:p>
          <a:p>
            <a:pPr eaLnBrk="1" hangingPunct="1"/>
            <a:r>
              <a:rPr lang="es-AR" sz="2400" smtClean="0">
                <a:latin typeface="Arial" charset="0"/>
                <a:cs typeface="Arial" charset="0"/>
              </a:rPr>
              <a:t>Permita asignar responsabilidades.</a:t>
            </a:r>
          </a:p>
          <a:p>
            <a:pPr eaLnBrk="1" hangingPunct="1"/>
            <a:r>
              <a:rPr lang="es-AR" sz="2400" smtClean="0">
                <a:latin typeface="Arial" charset="0"/>
                <a:cs typeface="Arial" charset="0"/>
              </a:rPr>
              <a:t>Oportunidad en la información.</a:t>
            </a:r>
          </a:p>
          <a:p>
            <a:pPr eaLnBrk="1" hangingPunct="1"/>
            <a:r>
              <a:rPr lang="es-AR" sz="2400" smtClean="0">
                <a:latin typeface="Arial" charset="0"/>
                <a:cs typeface="Arial" charset="0"/>
              </a:rPr>
              <a:t>Permita determinar costos.</a:t>
            </a:r>
          </a:p>
          <a:p>
            <a:pPr eaLnBrk="1" hangingPunct="1"/>
            <a:r>
              <a:rPr lang="es-AR" sz="2400" smtClean="0">
                <a:latin typeface="Arial" charset="0"/>
                <a:cs typeface="Arial" charset="0"/>
              </a:rPr>
              <a:t>Ayuda a la toma de decisiones.</a:t>
            </a:r>
          </a:p>
          <a:p>
            <a:pPr eaLnBrk="1" hangingPunct="1"/>
            <a:r>
              <a:rPr lang="es-AR" sz="2400" smtClean="0">
                <a:latin typeface="Arial" charset="0"/>
                <a:cs typeface="Arial" charset="0"/>
              </a:rPr>
              <a:t>Partida doble</a:t>
            </a:r>
            <a:r>
              <a:rPr lang="es-AR" smtClean="0"/>
              <a:t>.</a:t>
            </a:r>
          </a:p>
        </p:txBody>
      </p:sp>
    </p:spTree>
    <p:extLst>
      <p:ext uri="{BB962C8B-B14F-4D97-AF65-F5344CB8AC3E}">
        <p14:creationId xmlns:p14="http://schemas.microsoft.com/office/powerpoint/2010/main" val="31443530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p:txBody>
          <a:bodyPr anchor="b"/>
          <a:lstStyle/>
          <a:p>
            <a:pPr eaLnBrk="1" hangingPunct="1">
              <a:defRPr/>
            </a:pPr>
            <a:r>
              <a:rPr lang="es-ES_tradnl" smtClean="0"/>
              <a:t>Requisitos de la información</a:t>
            </a:r>
          </a:p>
        </p:txBody>
      </p:sp>
      <p:sp>
        <p:nvSpPr>
          <p:cNvPr id="41987" name="Rectangle 3"/>
          <p:cNvSpPr>
            <a:spLocks noGrp="1" noChangeArrowheads="1"/>
          </p:cNvSpPr>
          <p:nvPr>
            <p:ph type="body" idx="4294967295"/>
          </p:nvPr>
        </p:nvSpPr>
        <p:spPr/>
        <p:txBody>
          <a:bodyPr/>
          <a:lstStyle/>
          <a:p>
            <a:pPr eaLnBrk="1" hangingPunct="1">
              <a:lnSpc>
                <a:spcPct val="90000"/>
              </a:lnSpc>
            </a:pPr>
            <a:r>
              <a:rPr lang="es-ES_tradnl" sz="2800" b="1" i="1" smtClean="0"/>
              <a:t>ATRIBUTOS:</a:t>
            </a:r>
            <a:endParaRPr lang="es-ES_tradnl" sz="2800" smtClean="0"/>
          </a:p>
          <a:p>
            <a:pPr lvl="1" eaLnBrk="1" hangingPunct="1">
              <a:lnSpc>
                <a:spcPct val="90000"/>
              </a:lnSpc>
            </a:pPr>
            <a:r>
              <a:rPr lang="es-ES_tradnl" smtClean="0"/>
              <a:t>Pertinencia (satisfacción de necesidades).</a:t>
            </a:r>
          </a:p>
          <a:p>
            <a:pPr lvl="1" eaLnBrk="1" hangingPunct="1">
              <a:lnSpc>
                <a:spcPct val="90000"/>
              </a:lnSpc>
            </a:pPr>
            <a:r>
              <a:rPr lang="es-ES_tradnl" smtClean="0"/>
              <a:t>Confiabilidad (creíble). Aproximación a la realidad y verificabilidad ( esencial, neutral integra).</a:t>
            </a:r>
          </a:p>
          <a:p>
            <a:pPr lvl="1" eaLnBrk="1" hangingPunct="1">
              <a:lnSpc>
                <a:spcPct val="90000"/>
              </a:lnSpc>
            </a:pPr>
            <a:r>
              <a:rPr lang="es-ES_tradnl" smtClean="0"/>
              <a:t>Disponibilidad (fácil acceso).</a:t>
            </a:r>
          </a:p>
          <a:p>
            <a:pPr lvl="1" eaLnBrk="1" hangingPunct="1">
              <a:lnSpc>
                <a:spcPct val="90000"/>
              </a:lnSpc>
            </a:pPr>
            <a:r>
              <a:rPr lang="es-ES_tradnl" smtClean="0"/>
              <a:t>Sistematicidad (orden).</a:t>
            </a:r>
          </a:p>
          <a:p>
            <a:pPr lvl="1" eaLnBrk="1" hangingPunct="1">
              <a:lnSpc>
                <a:spcPct val="90000"/>
              </a:lnSpc>
            </a:pPr>
            <a:r>
              <a:rPr lang="es-ES_tradnl" smtClean="0"/>
              <a:t>Comparabilidad.</a:t>
            </a:r>
          </a:p>
          <a:p>
            <a:pPr lvl="1" eaLnBrk="1" hangingPunct="1">
              <a:lnSpc>
                <a:spcPct val="90000"/>
              </a:lnSpc>
            </a:pPr>
            <a:r>
              <a:rPr lang="es-ES_tradnl" smtClean="0"/>
              <a:t>Claridad (lenguaje preciso).</a:t>
            </a:r>
          </a:p>
        </p:txBody>
      </p:sp>
    </p:spTree>
    <p:extLst>
      <p:ext uri="{BB962C8B-B14F-4D97-AF65-F5344CB8AC3E}">
        <p14:creationId xmlns:p14="http://schemas.microsoft.com/office/powerpoint/2010/main" val="6522003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anchor="b"/>
          <a:lstStyle/>
          <a:p>
            <a:pPr eaLnBrk="1" hangingPunct="1">
              <a:defRPr/>
            </a:pPr>
            <a:r>
              <a:rPr lang="es-ES_tradnl" smtClean="0"/>
              <a:t>Requisitos de la información</a:t>
            </a:r>
          </a:p>
        </p:txBody>
      </p:sp>
      <p:sp>
        <p:nvSpPr>
          <p:cNvPr id="43011" name="Rectangle 3"/>
          <p:cNvSpPr>
            <a:spLocks noGrp="1" noChangeArrowheads="1"/>
          </p:cNvSpPr>
          <p:nvPr>
            <p:ph type="body" idx="4294967295"/>
          </p:nvPr>
        </p:nvSpPr>
        <p:spPr/>
        <p:txBody>
          <a:bodyPr/>
          <a:lstStyle/>
          <a:p>
            <a:pPr eaLnBrk="1" hangingPunct="1"/>
            <a:endParaRPr lang="es-ES_tradnl" smtClean="0"/>
          </a:p>
          <a:p>
            <a:pPr eaLnBrk="1" hangingPunct="1"/>
            <a:r>
              <a:rPr lang="es-ES_tradnl" b="1" i="1" smtClean="0"/>
              <a:t>RESTRICCIONES</a:t>
            </a:r>
            <a:endParaRPr lang="es-ES_tradnl" smtClean="0"/>
          </a:p>
          <a:p>
            <a:pPr lvl="1" eaLnBrk="1" hangingPunct="1"/>
            <a:r>
              <a:rPr lang="es-ES_tradnl" smtClean="0"/>
              <a:t>Oportunidad (tiempo conveniente)</a:t>
            </a:r>
          </a:p>
          <a:p>
            <a:pPr lvl="1" eaLnBrk="1" hangingPunct="1"/>
            <a:r>
              <a:rPr lang="es-ES_tradnl" smtClean="0"/>
              <a:t>Equilibrio ( mejor costo – beneficio entre relevancia y confiabilidad)</a:t>
            </a:r>
          </a:p>
        </p:txBody>
      </p:sp>
    </p:spTree>
    <p:extLst>
      <p:ext uri="{BB962C8B-B14F-4D97-AF65-F5344CB8AC3E}">
        <p14:creationId xmlns:p14="http://schemas.microsoft.com/office/powerpoint/2010/main" val="29838764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p:txBody>
          <a:bodyPr anchor="b"/>
          <a:lstStyle/>
          <a:p>
            <a:pPr eaLnBrk="1" hangingPunct="1">
              <a:defRPr/>
            </a:pPr>
            <a:r>
              <a:rPr lang="es-ES_tradnl" sz="4000" smtClean="0"/>
              <a:t>Desviaciones aceptables y significación</a:t>
            </a:r>
            <a:endParaRPr lang="es-ES_tradnl" smtClean="0"/>
          </a:p>
        </p:txBody>
      </p:sp>
      <p:sp>
        <p:nvSpPr>
          <p:cNvPr id="46083" name="Text Box 3"/>
          <p:cNvSpPr txBox="1">
            <a:spLocks noChangeArrowheads="1"/>
          </p:cNvSpPr>
          <p:nvPr/>
        </p:nvSpPr>
        <p:spPr bwMode="auto">
          <a:xfrm>
            <a:off x="1187450" y="2133600"/>
            <a:ext cx="7292975" cy="3749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fontAlgn="base" hangingPunct="1">
              <a:spcBef>
                <a:spcPct val="50000"/>
              </a:spcBef>
              <a:spcAft>
                <a:spcPct val="0"/>
              </a:spcAft>
            </a:pPr>
            <a:r>
              <a:rPr lang="es-ES_tradnl" sz="3200" b="1">
                <a:solidFill>
                  <a:srgbClr val="FFFFFF"/>
                </a:solidFill>
              </a:rPr>
              <a:t>SIGNIFICATIVO</a:t>
            </a:r>
            <a:r>
              <a:rPr lang="es-ES_tradnl" sz="3200">
                <a:solidFill>
                  <a:srgbClr val="FFFFFF"/>
                </a:solidFill>
              </a:rPr>
              <a:t>: Aptitud para cambiar una decisión.</a:t>
            </a:r>
          </a:p>
          <a:p>
            <a:pPr eaLnBrk="1" fontAlgn="base" hangingPunct="1">
              <a:spcBef>
                <a:spcPct val="50000"/>
              </a:spcBef>
              <a:spcAft>
                <a:spcPct val="0"/>
              </a:spcAft>
            </a:pPr>
            <a:r>
              <a:rPr lang="es-ES_tradnl" sz="3200">
                <a:solidFill>
                  <a:srgbClr val="FFFFFF"/>
                </a:solidFill>
              </a:rPr>
              <a:t>- Error en aplicaciones de criterios de N.C.</a:t>
            </a:r>
          </a:p>
          <a:p>
            <a:pPr eaLnBrk="1" fontAlgn="base" hangingPunct="1">
              <a:spcBef>
                <a:spcPct val="50000"/>
              </a:spcBef>
              <a:spcAft>
                <a:spcPct val="0"/>
              </a:spcAft>
            </a:pPr>
            <a:r>
              <a:rPr lang="es-ES_tradnl" sz="3200">
                <a:solidFill>
                  <a:srgbClr val="FFFFFF"/>
                </a:solidFill>
              </a:rPr>
              <a:t>-Omisión injustificada de información</a:t>
            </a:r>
          </a:p>
          <a:p>
            <a:pPr eaLnBrk="1" fontAlgn="base" hangingPunct="1">
              <a:spcBef>
                <a:spcPct val="50000"/>
              </a:spcBef>
              <a:spcAft>
                <a:spcPct val="0"/>
              </a:spcAft>
            </a:pPr>
            <a:r>
              <a:rPr lang="es-ES_tradnl" sz="3200">
                <a:solidFill>
                  <a:srgbClr val="FFFFFF"/>
                </a:solidFill>
              </a:rPr>
              <a:t>- Criterios diferentes a las N.C.</a:t>
            </a:r>
          </a:p>
        </p:txBody>
      </p:sp>
    </p:spTree>
    <p:extLst>
      <p:ext uri="{BB962C8B-B14F-4D97-AF65-F5344CB8AC3E}">
        <p14:creationId xmlns:p14="http://schemas.microsoft.com/office/powerpoint/2010/main" val="33672495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250825" y="0"/>
            <a:ext cx="8893175" cy="1771650"/>
          </a:xfrm>
        </p:spPr>
        <p:txBody>
          <a:bodyPr anchor="b"/>
          <a:lstStyle/>
          <a:p>
            <a:pPr eaLnBrk="1" hangingPunct="1">
              <a:defRPr/>
            </a:pPr>
            <a:r>
              <a:rPr lang="es-MX" sz="2400" smtClean="0"/>
              <a:t/>
            </a:r>
            <a:br>
              <a:rPr lang="es-MX" sz="2400" smtClean="0"/>
            </a:br>
            <a:r>
              <a:rPr lang="es-MX" sz="2400" smtClean="0"/>
              <a:t/>
            </a:r>
            <a:br>
              <a:rPr lang="es-MX" sz="2400" smtClean="0"/>
            </a:br>
            <a:r>
              <a:rPr lang="es-MX" sz="2400" b="1" smtClean="0"/>
              <a:t>Recomendación Técnica Nº 1</a:t>
            </a:r>
            <a:br>
              <a:rPr lang="es-MX" sz="2400" b="1" smtClean="0"/>
            </a:br>
            <a:r>
              <a:rPr lang="es-MX" sz="2400" b="1" smtClean="0"/>
              <a:t>Marco conceptual contable para las administraciones públicas</a:t>
            </a:r>
            <a:br>
              <a:rPr lang="es-MX" sz="2400" b="1" smtClean="0"/>
            </a:br>
            <a:r>
              <a:rPr lang="es-MX" sz="2400" b="1" smtClean="0"/>
              <a:t>Objetivos</a:t>
            </a:r>
            <a:endParaRPr lang="es-ES" sz="2400" b="1" smtClean="0"/>
          </a:p>
        </p:txBody>
      </p:sp>
      <p:sp>
        <p:nvSpPr>
          <p:cNvPr id="35843" name="Rectangle 3"/>
          <p:cNvSpPr>
            <a:spLocks noGrp="1" noChangeArrowheads="1"/>
          </p:cNvSpPr>
          <p:nvPr>
            <p:ph type="body" idx="4294967295"/>
          </p:nvPr>
        </p:nvSpPr>
        <p:spPr>
          <a:xfrm>
            <a:off x="825500" y="1917700"/>
            <a:ext cx="7489825" cy="4183063"/>
          </a:xfrm>
        </p:spPr>
        <p:txBody>
          <a:bodyPr/>
          <a:lstStyle/>
          <a:p>
            <a:pPr algn="just" eaLnBrk="1" hangingPunct="1"/>
            <a:r>
              <a:rPr lang="es-MX" dirty="0" smtClean="0"/>
              <a:t>Criterios uniformes y homogéneos para las administraciones públicas.</a:t>
            </a:r>
          </a:p>
          <a:p>
            <a:pPr algn="just" eaLnBrk="1" hangingPunct="1"/>
            <a:r>
              <a:rPr lang="es-MX" dirty="0" smtClean="0"/>
              <a:t>Establecer un conjunto de conceptos fundamentales que sirvan a distintos sectores tanto públicos como privados.</a:t>
            </a:r>
          </a:p>
          <a:p>
            <a:pPr algn="just" eaLnBrk="1" hangingPunct="1"/>
            <a:r>
              <a:rPr lang="es-MX" b="1" u="sng" dirty="0" smtClean="0"/>
              <a:t>Ayudar al logro de una mayor  transparencia de la gestión pública.</a:t>
            </a:r>
            <a:endParaRPr lang="es-ES" b="1" u="sng" dirty="0" smtClean="0"/>
          </a:p>
        </p:txBody>
      </p:sp>
    </p:spTree>
    <p:extLst>
      <p:ext uri="{BB962C8B-B14F-4D97-AF65-F5344CB8AC3E}">
        <p14:creationId xmlns:p14="http://schemas.microsoft.com/office/powerpoint/2010/main" val="3593829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anchor="b"/>
          <a:lstStyle/>
          <a:p>
            <a:pPr eaLnBrk="1" hangingPunct="1">
              <a:defRPr/>
            </a:pPr>
            <a:r>
              <a:rPr lang="es-MX" dirty="0" smtClean="0"/>
              <a:t>Quienes están interesados en un sistema de información.</a:t>
            </a:r>
            <a:endParaRPr lang="es-ES" dirty="0" smtClean="0"/>
          </a:p>
        </p:txBody>
      </p:sp>
      <p:sp>
        <p:nvSpPr>
          <p:cNvPr id="36867" name="Rectangle 3"/>
          <p:cNvSpPr>
            <a:spLocks noGrp="1" noChangeArrowheads="1"/>
          </p:cNvSpPr>
          <p:nvPr>
            <p:ph type="body" idx="4294967295"/>
          </p:nvPr>
        </p:nvSpPr>
        <p:spPr>
          <a:xfrm>
            <a:off x="467544" y="1628800"/>
            <a:ext cx="8415338" cy="4114800"/>
          </a:xfrm>
        </p:spPr>
        <p:txBody>
          <a:bodyPr/>
          <a:lstStyle/>
          <a:p>
            <a:pPr algn="just" eaLnBrk="1" hangingPunct="1"/>
            <a:r>
              <a:rPr lang="es-MX" dirty="0" smtClean="0"/>
              <a:t>Órganos rectores de los sistemas de contabilidad gubernamental.</a:t>
            </a:r>
          </a:p>
          <a:p>
            <a:pPr algn="just" eaLnBrk="1" hangingPunct="1"/>
            <a:r>
              <a:rPr lang="es-MX" dirty="0" smtClean="0"/>
              <a:t>Órganos legislativos, ejecutivos y judiciales.</a:t>
            </a:r>
          </a:p>
          <a:p>
            <a:pPr algn="just" eaLnBrk="1" hangingPunct="1"/>
            <a:r>
              <a:rPr lang="es-MX" dirty="0" smtClean="0"/>
              <a:t>Órganos de control.</a:t>
            </a:r>
          </a:p>
          <a:p>
            <a:pPr algn="just" eaLnBrk="1" hangingPunct="1"/>
            <a:r>
              <a:rPr lang="es-MX" dirty="0" smtClean="0"/>
              <a:t>Emisores y auditores de estados contables.</a:t>
            </a:r>
          </a:p>
          <a:p>
            <a:pPr algn="just" eaLnBrk="1" hangingPunct="1"/>
            <a:r>
              <a:rPr lang="es-MX" dirty="0" smtClean="0"/>
              <a:t>Profesión en general.</a:t>
            </a:r>
          </a:p>
          <a:p>
            <a:pPr algn="just" eaLnBrk="1" hangingPunct="1"/>
            <a:r>
              <a:rPr lang="es-MX" dirty="0" smtClean="0"/>
              <a:t>Usuarios (acreedores, inversores) </a:t>
            </a:r>
            <a:r>
              <a:rPr lang="es-MX" dirty="0" smtClean="0"/>
              <a:t>y analistas.</a:t>
            </a:r>
            <a:endParaRPr lang="es-ES" dirty="0" smtClean="0"/>
          </a:p>
        </p:txBody>
      </p:sp>
    </p:spTree>
    <p:extLst>
      <p:ext uri="{BB962C8B-B14F-4D97-AF65-F5344CB8AC3E}">
        <p14:creationId xmlns:p14="http://schemas.microsoft.com/office/powerpoint/2010/main" val="191783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0" y="980728"/>
            <a:ext cx="9144000" cy="1143000"/>
          </a:xfrm>
        </p:spPr>
        <p:txBody>
          <a:bodyPr anchor="b"/>
          <a:lstStyle/>
          <a:p>
            <a:pPr eaLnBrk="1" hangingPunct="1">
              <a:defRPr/>
            </a:pPr>
            <a:r>
              <a:rPr lang="es-MX" dirty="0" smtClean="0"/>
              <a:t>Que le presento a los usuarios?:</a:t>
            </a:r>
            <a:br>
              <a:rPr lang="es-MX" dirty="0" smtClean="0"/>
            </a:br>
            <a:r>
              <a:rPr lang="es-MX" b="1" u="sng" dirty="0" smtClean="0"/>
              <a:t>Los </a:t>
            </a:r>
            <a:r>
              <a:rPr lang="es-MX" b="1" u="sng" dirty="0" smtClean="0"/>
              <a:t>estados contables</a:t>
            </a:r>
            <a:r>
              <a:rPr lang="es-MX" b="1" u="sng" dirty="0" smtClean="0"/>
              <a:t>.</a:t>
            </a:r>
            <a:br>
              <a:rPr lang="es-MX" b="1" u="sng" dirty="0" smtClean="0"/>
            </a:br>
            <a:endParaRPr lang="es-ES" b="1" u="sng" dirty="0" smtClean="0"/>
          </a:p>
        </p:txBody>
      </p:sp>
      <p:sp>
        <p:nvSpPr>
          <p:cNvPr id="38915" name="Rectangle 3"/>
          <p:cNvSpPr>
            <a:spLocks noGrp="1" noChangeArrowheads="1"/>
          </p:cNvSpPr>
          <p:nvPr>
            <p:ph type="body" idx="4294967295"/>
          </p:nvPr>
        </p:nvSpPr>
        <p:spPr>
          <a:xfrm>
            <a:off x="468313" y="2362200"/>
            <a:ext cx="8229600" cy="4495800"/>
          </a:xfrm>
        </p:spPr>
        <p:txBody>
          <a:bodyPr/>
          <a:lstStyle/>
          <a:p>
            <a:pPr eaLnBrk="1" hangingPunct="1"/>
            <a:r>
              <a:rPr lang="es-MX" dirty="0" smtClean="0"/>
              <a:t>Rendición de cuentas.</a:t>
            </a:r>
          </a:p>
          <a:p>
            <a:pPr eaLnBrk="1" hangingPunct="1"/>
            <a:r>
              <a:rPr lang="es-MX" dirty="0" smtClean="0"/>
              <a:t>Control.</a:t>
            </a:r>
          </a:p>
          <a:p>
            <a:pPr eaLnBrk="1" hangingPunct="1"/>
            <a:r>
              <a:rPr lang="es-MX" dirty="0" smtClean="0"/>
              <a:t>Información patrimonial, económica y financiera.</a:t>
            </a:r>
          </a:p>
          <a:p>
            <a:pPr eaLnBrk="1" hangingPunct="1"/>
            <a:r>
              <a:rPr lang="es-MX" dirty="0" smtClean="0"/>
              <a:t>Facilitar la gestión – toma de decisiones.</a:t>
            </a:r>
            <a:endParaRPr lang="es-ES" dirty="0" smtClean="0"/>
          </a:p>
        </p:txBody>
      </p:sp>
    </p:spTree>
    <p:extLst>
      <p:ext uri="{BB962C8B-B14F-4D97-AF65-F5344CB8AC3E}">
        <p14:creationId xmlns:p14="http://schemas.microsoft.com/office/powerpoint/2010/main" val="29970126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anchor="b"/>
          <a:lstStyle/>
          <a:p>
            <a:pPr eaLnBrk="1" hangingPunct="1">
              <a:defRPr/>
            </a:pPr>
            <a:r>
              <a:rPr lang="es-ES_tradnl" smtClean="0"/>
              <a:t>A que debe referirse la información:</a:t>
            </a:r>
          </a:p>
        </p:txBody>
      </p:sp>
      <p:sp>
        <p:nvSpPr>
          <p:cNvPr id="40963" name="Rectangle 3"/>
          <p:cNvSpPr>
            <a:spLocks noGrp="1" noChangeArrowheads="1"/>
          </p:cNvSpPr>
          <p:nvPr>
            <p:ph type="body" idx="4294967295"/>
          </p:nvPr>
        </p:nvSpPr>
        <p:spPr>
          <a:xfrm>
            <a:off x="1173163" y="1828800"/>
            <a:ext cx="7772400" cy="4572000"/>
          </a:xfrm>
        </p:spPr>
        <p:txBody>
          <a:bodyPr/>
          <a:lstStyle/>
          <a:p>
            <a:pPr eaLnBrk="1" hangingPunct="1"/>
            <a:r>
              <a:rPr lang="es-ES_tradnl" smtClean="0"/>
              <a:t>Ejecución del presupuesto.</a:t>
            </a:r>
          </a:p>
          <a:p>
            <a:pPr eaLnBrk="1" hangingPunct="1"/>
            <a:r>
              <a:rPr lang="es-ES_tradnl" smtClean="0"/>
              <a:t>Evolución de la situación financiera.</a:t>
            </a:r>
          </a:p>
          <a:p>
            <a:pPr eaLnBrk="1" hangingPunct="1"/>
            <a:r>
              <a:rPr lang="es-ES_tradnl" smtClean="0"/>
              <a:t>Situación patrimonial.</a:t>
            </a:r>
          </a:p>
          <a:p>
            <a:pPr eaLnBrk="1" hangingPunct="1"/>
            <a:r>
              <a:rPr lang="es-ES_tradnl" smtClean="0"/>
              <a:t>Evolución del patrimonio.</a:t>
            </a:r>
          </a:p>
          <a:p>
            <a:pPr eaLnBrk="1" hangingPunct="1"/>
            <a:r>
              <a:rPr lang="es-ES_tradnl" smtClean="0"/>
              <a:t>Situación del tesoro.</a:t>
            </a:r>
          </a:p>
          <a:p>
            <a:pPr eaLnBrk="1" hangingPunct="1"/>
            <a:r>
              <a:rPr lang="es-ES_tradnl" smtClean="0"/>
              <a:t>Evolución del pasivo.</a:t>
            </a:r>
          </a:p>
          <a:p>
            <a:pPr eaLnBrk="1" hangingPunct="1"/>
            <a:r>
              <a:rPr lang="es-ES_tradnl" smtClean="0"/>
              <a:t>Notas y aclaraciones. </a:t>
            </a:r>
          </a:p>
          <a:p>
            <a:pPr eaLnBrk="1" hangingPunct="1">
              <a:buFontTx/>
              <a:buNone/>
            </a:pPr>
            <a:endParaRPr lang="es-ES_tradnl" smtClean="0"/>
          </a:p>
        </p:txBody>
      </p:sp>
    </p:spTree>
    <p:extLst>
      <p:ext uri="{BB962C8B-B14F-4D97-AF65-F5344CB8AC3E}">
        <p14:creationId xmlns:p14="http://schemas.microsoft.com/office/powerpoint/2010/main" val="59492255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481013" y="419100"/>
            <a:ext cx="8207375" cy="595313"/>
          </a:xfrm>
        </p:spPr>
        <p:txBody>
          <a:bodyPr anchor="b"/>
          <a:lstStyle/>
          <a:p>
            <a:pPr eaLnBrk="1" hangingPunct="1">
              <a:defRPr/>
            </a:pPr>
            <a:r>
              <a:rPr lang="es-ES_tradnl" smtClean="0"/>
              <a:t>Modelo contable</a:t>
            </a:r>
          </a:p>
        </p:txBody>
      </p:sp>
      <p:sp>
        <p:nvSpPr>
          <p:cNvPr id="44035" name="Text Box 3"/>
          <p:cNvSpPr txBox="1">
            <a:spLocks noChangeArrowheads="1"/>
          </p:cNvSpPr>
          <p:nvPr/>
        </p:nvSpPr>
        <p:spPr bwMode="auto">
          <a:xfrm>
            <a:off x="646196" y="1205983"/>
            <a:ext cx="4798640" cy="49582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fontAlgn="base" hangingPunct="1">
              <a:spcBef>
                <a:spcPct val="50000"/>
              </a:spcBef>
              <a:spcAft>
                <a:spcPct val="0"/>
              </a:spcAft>
            </a:pPr>
            <a:r>
              <a:rPr lang="es-ES_tradnl" dirty="0">
                <a:solidFill>
                  <a:srgbClr val="FFFFFF"/>
                </a:solidFill>
              </a:rPr>
              <a:t>A</a:t>
            </a:r>
            <a:r>
              <a:rPr lang="es-ES_tradnl" sz="2400" dirty="0">
                <a:solidFill>
                  <a:srgbClr val="FFFFFF"/>
                </a:solidFill>
              </a:rPr>
              <a:t>) </a:t>
            </a:r>
            <a:r>
              <a:rPr lang="es-ES_tradnl" sz="2400" b="1" dirty="0">
                <a:solidFill>
                  <a:srgbClr val="FFFFFF"/>
                </a:solidFill>
              </a:rPr>
              <a:t>Unidad de medida</a:t>
            </a:r>
            <a:r>
              <a:rPr lang="es-ES_tradnl" sz="2400" dirty="0">
                <a:solidFill>
                  <a:srgbClr val="FFFFFF"/>
                </a:solidFill>
              </a:rPr>
              <a:t>: moneda         homogénea a la fecha de los E.C.</a:t>
            </a:r>
          </a:p>
          <a:p>
            <a:pPr eaLnBrk="1" fontAlgn="base" hangingPunct="1">
              <a:spcBef>
                <a:spcPct val="50000"/>
              </a:spcBef>
              <a:spcAft>
                <a:spcPct val="0"/>
              </a:spcAft>
            </a:pPr>
            <a:r>
              <a:rPr lang="es-ES_tradnl" sz="2400" dirty="0">
                <a:solidFill>
                  <a:srgbClr val="FFFFFF"/>
                </a:solidFill>
              </a:rPr>
              <a:t>B) </a:t>
            </a:r>
            <a:r>
              <a:rPr lang="es-ES_tradnl" sz="2400" b="1" dirty="0">
                <a:solidFill>
                  <a:srgbClr val="FFFFFF"/>
                </a:solidFill>
              </a:rPr>
              <a:t>Criterios de medición</a:t>
            </a:r>
            <a:r>
              <a:rPr lang="es-ES_tradnl" sz="2400" dirty="0">
                <a:solidFill>
                  <a:srgbClr val="FFFFFF"/>
                </a:solidFill>
              </a:rPr>
              <a:t>:</a:t>
            </a:r>
          </a:p>
          <a:p>
            <a:pPr eaLnBrk="1" fontAlgn="base" hangingPunct="1">
              <a:lnSpc>
                <a:spcPct val="45000"/>
              </a:lnSpc>
              <a:spcBef>
                <a:spcPct val="50000"/>
              </a:spcBef>
              <a:spcAft>
                <a:spcPct val="0"/>
              </a:spcAft>
            </a:pPr>
            <a:r>
              <a:rPr lang="es-ES_tradnl" sz="2400" dirty="0">
                <a:solidFill>
                  <a:srgbClr val="FFFFFF"/>
                </a:solidFill>
              </a:rPr>
              <a:t>	Activos: Costo histórico</a:t>
            </a:r>
          </a:p>
          <a:p>
            <a:pPr eaLnBrk="1" fontAlgn="base" hangingPunct="1">
              <a:lnSpc>
                <a:spcPct val="45000"/>
              </a:lnSpc>
              <a:spcBef>
                <a:spcPct val="50000"/>
              </a:spcBef>
              <a:spcAft>
                <a:spcPct val="0"/>
              </a:spcAft>
            </a:pPr>
            <a:r>
              <a:rPr lang="es-ES_tradnl" sz="2400" dirty="0">
                <a:solidFill>
                  <a:srgbClr val="FFFFFF"/>
                </a:solidFill>
              </a:rPr>
              <a:t>                      </a:t>
            </a:r>
            <a:r>
              <a:rPr lang="es-ES_tradnl" sz="2400" dirty="0" smtClean="0">
                <a:solidFill>
                  <a:srgbClr val="FFFFFF"/>
                </a:solidFill>
              </a:rPr>
              <a:t>Reposición</a:t>
            </a:r>
            <a:endParaRPr lang="es-ES_tradnl" sz="2400" dirty="0">
              <a:solidFill>
                <a:srgbClr val="FFFFFF"/>
              </a:solidFill>
            </a:endParaRPr>
          </a:p>
          <a:p>
            <a:pPr eaLnBrk="1" fontAlgn="base" hangingPunct="1">
              <a:lnSpc>
                <a:spcPct val="45000"/>
              </a:lnSpc>
              <a:spcBef>
                <a:spcPct val="50000"/>
              </a:spcBef>
              <a:spcAft>
                <a:spcPct val="0"/>
              </a:spcAft>
            </a:pPr>
            <a:r>
              <a:rPr lang="es-ES_tradnl" sz="2400" dirty="0">
                <a:solidFill>
                  <a:srgbClr val="FFFFFF"/>
                </a:solidFill>
              </a:rPr>
              <a:t>		   VN realización</a:t>
            </a:r>
          </a:p>
          <a:p>
            <a:pPr eaLnBrk="1" fontAlgn="base" hangingPunct="1">
              <a:lnSpc>
                <a:spcPct val="45000"/>
              </a:lnSpc>
              <a:spcBef>
                <a:spcPct val="50000"/>
              </a:spcBef>
              <a:spcAft>
                <a:spcPct val="0"/>
              </a:spcAft>
            </a:pPr>
            <a:r>
              <a:rPr lang="es-ES_tradnl" sz="2400" dirty="0">
                <a:solidFill>
                  <a:srgbClr val="FFFFFF"/>
                </a:solidFill>
              </a:rPr>
              <a:t>		   Valor actual  </a:t>
            </a:r>
          </a:p>
          <a:p>
            <a:pPr eaLnBrk="1" fontAlgn="base" hangingPunct="1">
              <a:lnSpc>
                <a:spcPct val="45000"/>
              </a:lnSpc>
              <a:spcBef>
                <a:spcPct val="50000"/>
              </a:spcBef>
              <a:spcAft>
                <a:spcPct val="0"/>
              </a:spcAft>
            </a:pPr>
            <a:endParaRPr lang="es-ES_tradnl" sz="2400" dirty="0">
              <a:solidFill>
                <a:srgbClr val="FFFFFF"/>
              </a:solidFill>
            </a:endParaRPr>
          </a:p>
          <a:p>
            <a:pPr eaLnBrk="1" fontAlgn="base" hangingPunct="1">
              <a:lnSpc>
                <a:spcPct val="45000"/>
              </a:lnSpc>
              <a:spcBef>
                <a:spcPct val="50000"/>
              </a:spcBef>
              <a:spcAft>
                <a:spcPct val="0"/>
              </a:spcAft>
            </a:pPr>
            <a:r>
              <a:rPr lang="es-ES_tradnl" sz="2400" dirty="0">
                <a:solidFill>
                  <a:srgbClr val="FFFFFF"/>
                </a:solidFill>
              </a:rPr>
              <a:t>	</a:t>
            </a:r>
          </a:p>
          <a:p>
            <a:pPr eaLnBrk="1" fontAlgn="base" hangingPunct="1">
              <a:lnSpc>
                <a:spcPct val="45000"/>
              </a:lnSpc>
              <a:spcBef>
                <a:spcPct val="50000"/>
              </a:spcBef>
              <a:spcAft>
                <a:spcPct val="0"/>
              </a:spcAft>
            </a:pPr>
            <a:r>
              <a:rPr lang="es-ES_tradnl" sz="2400" dirty="0">
                <a:solidFill>
                  <a:srgbClr val="FFFFFF"/>
                </a:solidFill>
              </a:rPr>
              <a:t>	Pasivos: Valor origen</a:t>
            </a:r>
          </a:p>
          <a:p>
            <a:pPr eaLnBrk="1" fontAlgn="base" hangingPunct="1">
              <a:lnSpc>
                <a:spcPct val="45000"/>
              </a:lnSpc>
              <a:spcBef>
                <a:spcPct val="50000"/>
              </a:spcBef>
              <a:spcAft>
                <a:spcPct val="0"/>
              </a:spcAft>
            </a:pPr>
            <a:r>
              <a:rPr lang="es-ES_tradnl" sz="2400" dirty="0">
                <a:solidFill>
                  <a:srgbClr val="FFFFFF"/>
                </a:solidFill>
              </a:rPr>
              <a:t>		   Costo </a:t>
            </a:r>
            <a:r>
              <a:rPr lang="es-ES_tradnl" sz="2400" dirty="0" smtClean="0">
                <a:solidFill>
                  <a:srgbClr val="FFFFFF"/>
                </a:solidFill>
              </a:rPr>
              <a:t>de cancelar</a:t>
            </a:r>
            <a:endParaRPr lang="es-ES_tradnl" sz="2400" dirty="0">
              <a:solidFill>
                <a:srgbClr val="FFFFFF"/>
              </a:solidFill>
            </a:endParaRPr>
          </a:p>
          <a:p>
            <a:pPr eaLnBrk="1" fontAlgn="base" hangingPunct="1">
              <a:lnSpc>
                <a:spcPct val="45000"/>
              </a:lnSpc>
              <a:spcBef>
                <a:spcPct val="50000"/>
              </a:spcBef>
              <a:spcAft>
                <a:spcPct val="0"/>
              </a:spcAft>
            </a:pPr>
            <a:r>
              <a:rPr lang="es-ES_tradnl" sz="2400" dirty="0">
                <a:solidFill>
                  <a:srgbClr val="FFFFFF"/>
                </a:solidFill>
              </a:rPr>
              <a:t>		   Valor actual </a:t>
            </a:r>
          </a:p>
          <a:p>
            <a:pPr eaLnBrk="1" fontAlgn="base" hangingPunct="1">
              <a:spcBef>
                <a:spcPct val="50000"/>
              </a:spcBef>
              <a:spcAft>
                <a:spcPct val="0"/>
              </a:spcAft>
            </a:pPr>
            <a:r>
              <a:rPr lang="es-ES_tradnl" dirty="0">
                <a:solidFill>
                  <a:srgbClr val="FFFFFF"/>
                </a:solidFill>
              </a:rPr>
              <a:t>		    </a:t>
            </a:r>
          </a:p>
        </p:txBody>
      </p:sp>
      <p:sp>
        <p:nvSpPr>
          <p:cNvPr id="44036" name="AutoShape 4"/>
          <p:cNvSpPr>
            <a:spLocks/>
          </p:cNvSpPr>
          <p:nvPr/>
        </p:nvSpPr>
        <p:spPr bwMode="auto">
          <a:xfrm>
            <a:off x="5715000" y="1663526"/>
            <a:ext cx="152400" cy="1905000"/>
          </a:xfrm>
          <a:prstGeom prst="rightBrace">
            <a:avLst>
              <a:gd name="adj1" fmla="val 1041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s-AR">
              <a:solidFill>
                <a:srgbClr val="FFFFFF"/>
              </a:solidFill>
              <a:latin typeface="Tahoma" pitchFamily="34" charset="0"/>
            </a:endParaRPr>
          </a:p>
        </p:txBody>
      </p:sp>
      <p:sp>
        <p:nvSpPr>
          <p:cNvPr id="44037" name="Text Box 7"/>
          <p:cNvSpPr txBox="1">
            <a:spLocks noChangeArrowheads="1"/>
          </p:cNvSpPr>
          <p:nvPr/>
        </p:nvSpPr>
        <p:spPr bwMode="auto">
          <a:xfrm>
            <a:off x="6084887" y="2204864"/>
            <a:ext cx="2636837"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fontAlgn="base" hangingPunct="1">
              <a:spcBef>
                <a:spcPct val="50000"/>
              </a:spcBef>
              <a:spcAft>
                <a:spcPct val="0"/>
              </a:spcAft>
            </a:pPr>
            <a:r>
              <a:rPr lang="es-ES_tradnl" b="1" dirty="0">
                <a:solidFill>
                  <a:srgbClr val="FFFFFF"/>
                </a:solidFill>
              </a:rPr>
              <a:t>Según el destino de los activos</a:t>
            </a:r>
          </a:p>
        </p:txBody>
      </p:sp>
      <p:sp>
        <p:nvSpPr>
          <p:cNvPr id="44038" name="AutoShape 8"/>
          <p:cNvSpPr>
            <a:spLocks/>
          </p:cNvSpPr>
          <p:nvPr/>
        </p:nvSpPr>
        <p:spPr bwMode="auto">
          <a:xfrm>
            <a:off x="5791200" y="4796631"/>
            <a:ext cx="76200" cy="1295400"/>
          </a:xfrm>
          <a:prstGeom prst="rightBrace">
            <a:avLst>
              <a:gd name="adj1" fmla="val 1416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s-AR">
              <a:solidFill>
                <a:srgbClr val="FFFFFF"/>
              </a:solidFill>
              <a:latin typeface="Tahoma" pitchFamily="34" charset="0"/>
            </a:endParaRPr>
          </a:p>
        </p:txBody>
      </p:sp>
      <p:sp>
        <p:nvSpPr>
          <p:cNvPr id="44039" name="Text Box 9"/>
          <p:cNvSpPr txBox="1">
            <a:spLocks noChangeArrowheads="1"/>
          </p:cNvSpPr>
          <p:nvPr/>
        </p:nvSpPr>
        <p:spPr bwMode="auto">
          <a:xfrm>
            <a:off x="5867400" y="4941888"/>
            <a:ext cx="3505200" cy="1004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fontAlgn="base" hangingPunct="1">
              <a:spcBef>
                <a:spcPct val="50000"/>
              </a:spcBef>
              <a:spcAft>
                <a:spcPct val="0"/>
              </a:spcAft>
            </a:pPr>
            <a:r>
              <a:rPr lang="es-ES_tradnl" b="1" dirty="0">
                <a:solidFill>
                  <a:srgbClr val="FFFFFF"/>
                </a:solidFill>
              </a:rPr>
              <a:t>Intención y posibilidad</a:t>
            </a:r>
          </a:p>
          <a:p>
            <a:pPr algn="ctr" eaLnBrk="1" fontAlgn="base" hangingPunct="1">
              <a:spcBef>
                <a:spcPct val="50000"/>
              </a:spcBef>
              <a:spcAft>
                <a:spcPct val="0"/>
              </a:spcAft>
            </a:pPr>
            <a:r>
              <a:rPr lang="es-ES_tradnl" b="1" dirty="0">
                <a:solidFill>
                  <a:srgbClr val="FFFFFF"/>
                </a:solidFill>
              </a:rPr>
              <a:t>de cancelación</a:t>
            </a:r>
          </a:p>
        </p:txBody>
      </p:sp>
    </p:spTree>
    <p:extLst>
      <p:ext uri="{BB962C8B-B14F-4D97-AF65-F5344CB8AC3E}">
        <p14:creationId xmlns:p14="http://schemas.microsoft.com/office/powerpoint/2010/main" val="24677345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anchor="b"/>
          <a:lstStyle/>
          <a:p>
            <a:pPr eaLnBrk="1" hangingPunct="1">
              <a:defRPr/>
            </a:pPr>
            <a:r>
              <a:rPr lang="es-ES_tradnl" smtClean="0"/>
              <a:t>Modelo contable</a:t>
            </a:r>
          </a:p>
        </p:txBody>
      </p:sp>
      <p:sp>
        <p:nvSpPr>
          <p:cNvPr id="45059" name="Text Box 3"/>
          <p:cNvSpPr txBox="1">
            <a:spLocks noChangeArrowheads="1"/>
          </p:cNvSpPr>
          <p:nvPr/>
        </p:nvSpPr>
        <p:spPr bwMode="auto">
          <a:xfrm>
            <a:off x="1143000" y="1905000"/>
            <a:ext cx="7292975"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eaLnBrk="1" fontAlgn="base" hangingPunct="1">
              <a:spcBef>
                <a:spcPct val="50000"/>
              </a:spcBef>
              <a:spcAft>
                <a:spcPct val="0"/>
              </a:spcAft>
            </a:pPr>
            <a:r>
              <a:rPr lang="es-ES_tradnl" sz="2800" dirty="0">
                <a:solidFill>
                  <a:srgbClr val="FFFFFF"/>
                </a:solidFill>
              </a:rPr>
              <a:t>C) </a:t>
            </a:r>
            <a:r>
              <a:rPr lang="es-ES_tradnl" sz="2800" b="1" dirty="0">
                <a:solidFill>
                  <a:srgbClr val="FFFFFF"/>
                </a:solidFill>
              </a:rPr>
              <a:t>Patrimonio a mantener</a:t>
            </a:r>
            <a:r>
              <a:rPr lang="es-ES_tradnl" sz="2800" dirty="0">
                <a:solidFill>
                  <a:srgbClr val="FFFFFF"/>
                </a:solidFill>
              </a:rPr>
              <a:t>: Financiero.</a:t>
            </a:r>
          </a:p>
          <a:p>
            <a:pPr algn="just" eaLnBrk="1" fontAlgn="base" hangingPunct="1">
              <a:spcBef>
                <a:spcPct val="50000"/>
              </a:spcBef>
              <a:spcAft>
                <a:spcPct val="0"/>
              </a:spcAft>
            </a:pPr>
            <a:r>
              <a:rPr lang="es-ES_tradnl" sz="2800" dirty="0">
                <a:solidFill>
                  <a:srgbClr val="FFFFFF"/>
                </a:solidFill>
              </a:rPr>
              <a:t>D) </a:t>
            </a:r>
            <a:r>
              <a:rPr lang="es-ES_tradnl" sz="2800" b="1" dirty="0">
                <a:solidFill>
                  <a:srgbClr val="FFFFFF"/>
                </a:solidFill>
              </a:rPr>
              <a:t>Gestión continua</a:t>
            </a:r>
            <a:r>
              <a:rPr lang="es-ES_tradnl" sz="2800" dirty="0">
                <a:solidFill>
                  <a:srgbClr val="FFFFFF"/>
                </a:solidFill>
              </a:rPr>
              <a:t>: Perdurabilidad de la hacienda pública.</a:t>
            </a:r>
          </a:p>
          <a:p>
            <a:pPr algn="just" eaLnBrk="1" fontAlgn="base" hangingPunct="1">
              <a:spcBef>
                <a:spcPct val="50000"/>
              </a:spcBef>
              <a:spcAft>
                <a:spcPct val="0"/>
              </a:spcAft>
            </a:pPr>
            <a:r>
              <a:rPr lang="es-ES_tradnl" sz="2800" dirty="0" smtClean="0">
                <a:solidFill>
                  <a:srgbClr val="FFFFFF"/>
                </a:solidFill>
              </a:rPr>
              <a:t>E) </a:t>
            </a:r>
            <a:r>
              <a:rPr lang="es-ES_tradnl" sz="2800" b="1" dirty="0" smtClean="0">
                <a:solidFill>
                  <a:srgbClr val="FFFFFF"/>
                </a:solidFill>
              </a:rPr>
              <a:t>Reconocimiento </a:t>
            </a:r>
            <a:r>
              <a:rPr lang="es-ES_tradnl" sz="2800" b="1" dirty="0">
                <a:solidFill>
                  <a:srgbClr val="FFFFFF"/>
                </a:solidFill>
              </a:rPr>
              <a:t>de las transacciones</a:t>
            </a:r>
            <a:r>
              <a:rPr lang="es-ES_tradnl" sz="2800" dirty="0">
                <a:solidFill>
                  <a:srgbClr val="FFFFFF"/>
                </a:solidFill>
              </a:rPr>
              <a:t>: Los efectos patrimoniales se reconocen cuando se devenguen.</a:t>
            </a:r>
          </a:p>
          <a:p>
            <a:pPr algn="just" eaLnBrk="1" fontAlgn="base" hangingPunct="1">
              <a:spcBef>
                <a:spcPct val="50000"/>
              </a:spcBef>
              <a:spcAft>
                <a:spcPct val="0"/>
              </a:spcAft>
            </a:pPr>
            <a:r>
              <a:rPr lang="es-ES_tradnl" sz="2800" dirty="0">
                <a:solidFill>
                  <a:srgbClr val="FFFFFF"/>
                </a:solidFill>
              </a:rPr>
              <a:t>F) </a:t>
            </a:r>
            <a:r>
              <a:rPr lang="es-ES_tradnl" sz="2800" b="1" dirty="0">
                <a:solidFill>
                  <a:srgbClr val="FFFFFF"/>
                </a:solidFill>
              </a:rPr>
              <a:t>Partida Doble</a:t>
            </a:r>
            <a:r>
              <a:rPr lang="es-ES_tradnl" sz="2800" dirty="0">
                <a:solidFill>
                  <a:srgbClr val="FFFFFF"/>
                </a:solidFill>
              </a:rPr>
              <a:t>: Todas las transacciones</a:t>
            </a:r>
            <a:r>
              <a:rPr lang="es-ES_tradnl" sz="3200" dirty="0">
                <a:solidFill>
                  <a:srgbClr val="FFFFFF"/>
                </a:solidFill>
              </a:rPr>
              <a:t>.</a:t>
            </a:r>
          </a:p>
        </p:txBody>
      </p:sp>
    </p:spTree>
    <p:extLst>
      <p:ext uri="{BB962C8B-B14F-4D97-AF65-F5344CB8AC3E}">
        <p14:creationId xmlns:p14="http://schemas.microsoft.com/office/powerpoint/2010/main" val="17079155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a:xfrm>
            <a:off x="467544" y="116632"/>
            <a:ext cx="8229600" cy="1143000"/>
          </a:xfrm>
        </p:spPr>
        <p:txBody>
          <a:bodyPr anchor="b"/>
          <a:lstStyle/>
          <a:p>
            <a:pPr eaLnBrk="1" hangingPunct="1">
              <a:defRPr/>
            </a:pPr>
            <a:r>
              <a:rPr lang="es-ES_tradnl" sz="4000" dirty="0" smtClean="0"/>
              <a:t>    </a:t>
            </a:r>
            <a:br>
              <a:rPr lang="es-ES_tradnl" sz="4000" dirty="0" smtClean="0"/>
            </a:br>
            <a:r>
              <a:rPr lang="es-ES_tradnl" sz="4000" dirty="0"/>
              <a:t/>
            </a:r>
            <a:br>
              <a:rPr lang="es-ES_tradnl" sz="4000" dirty="0"/>
            </a:br>
            <a:r>
              <a:rPr lang="es-ES_tradnl" sz="4000" dirty="0" smtClean="0"/>
              <a:t/>
            </a:r>
            <a:br>
              <a:rPr lang="es-ES_tradnl" sz="4000" dirty="0" smtClean="0"/>
            </a:br>
            <a:r>
              <a:rPr lang="es-ES_tradnl" sz="4000" dirty="0"/>
              <a:t/>
            </a:r>
            <a:br>
              <a:rPr lang="es-ES_tradnl" sz="4000" dirty="0"/>
            </a:br>
            <a:r>
              <a:rPr lang="es-ES_tradnl" sz="4000" dirty="0" smtClean="0"/>
              <a:t>Características </a:t>
            </a:r>
            <a:r>
              <a:rPr lang="es-ES_tradnl" sz="4000" dirty="0" smtClean="0"/>
              <a:t>de la hacienda </a:t>
            </a:r>
            <a:r>
              <a:rPr lang="es-ES_tradnl" sz="4000" dirty="0" smtClean="0"/>
              <a:t>pública              </a:t>
            </a:r>
            <a:endParaRPr lang="es-ES" sz="4000" dirty="0" smtClean="0"/>
          </a:p>
        </p:txBody>
      </p:sp>
      <p:sp>
        <p:nvSpPr>
          <p:cNvPr id="37892" name="Rectangle 4"/>
          <p:cNvSpPr>
            <a:spLocks noGrp="1" noChangeArrowheads="1"/>
          </p:cNvSpPr>
          <p:nvPr>
            <p:ph type="body" sz="half" idx="4294967295"/>
          </p:nvPr>
        </p:nvSpPr>
        <p:spPr>
          <a:xfrm>
            <a:off x="107504" y="1556792"/>
            <a:ext cx="9036496" cy="4495800"/>
          </a:xfrm>
        </p:spPr>
        <p:txBody>
          <a:bodyPr/>
          <a:lstStyle/>
          <a:p>
            <a:pPr eaLnBrk="1" hangingPunct="1"/>
            <a:r>
              <a:rPr lang="es-ES_tradnl" sz="2800" dirty="0" smtClean="0"/>
              <a:t>Origen: Contribución del ciudadano. Coactiva</a:t>
            </a:r>
          </a:p>
          <a:p>
            <a:pPr eaLnBrk="1" hangingPunct="1"/>
            <a:endParaRPr lang="es-ES_tradnl" sz="2800" dirty="0" smtClean="0"/>
          </a:p>
          <a:p>
            <a:pPr eaLnBrk="1" hangingPunct="1"/>
            <a:r>
              <a:rPr lang="es-ES_tradnl" sz="2800" dirty="0" smtClean="0"/>
              <a:t>Finalidad : Productiva / </a:t>
            </a:r>
            <a:r>
              <a:rPr lang="es-ES_tradnl" sz="2800" dirty="0" err="1" smtClean="0"/>
              <a:t>erogativa</a:t>
            </a:r>
            <a:r>
              <a:rPr lang="es-ES_tradnl" sz="2800" dirty="0" smtClean="0"/>
              <a:t>. No cumple con las leyes del mercado. Bienestar de la comunidad</a:t>
            </a:r>
            <a:r>
              <a:rPr lang="es-ES_tradnl" sz="2800" dirty="0" smtClean="0"/>
              <a:t>.</a:t>
            </a:r>
          </a:p>
          <a:p>
            <a:pPr eaLnBrk="1" hangingPunct="1"/>
            <a:endParaRPr lang="es-ES_tradnl" sz="2800" dirty="0" smtClean="0"/>
          </a:p>
          <a:p>
            <a:pPr eaLnBrk="1" hangingPunct="1"/>
            <a:r>
              <a:rPr lang="es-ES_tradnl" sz="2800" dirty="0" smtClean="0"/>
              <a:t>Por la división del trabajo administrativo es divisa</a:t>
            </a:r>
            <a:r>
              <a:rPr lang="es-ES_tradnl" sz="2800" dirty="0" smtClean="0"/>
              <a:t>.</a:t>
            </a:r>
          </a:p>
          <a:p>
            <a:pPr eaLnBrk="1" hangingPunct="1"/>
            <a:endParaRPr lang="es-ES_tradnl" sz="2800" dirty="0" smtClean="0"/>
          </a:p>
          <a:p>
            <a:pPr eaLnBrk="1" hangingPunct="1"/>
            <a:r>
              <a:rPr lang="es-ES_tradnl" sz="2800" dirty="0" smtClean="0"/>
              <a:t>Por la integración de sus órganos de gobierno es divisa.</a:t>
            </a:r>
          </a:p>
          <a:p>
            <a:pPr marL="0" indent="0" eaLnBrk="1" hangingPunct="1">
              <a:buNone/>
            </a:pPr>
            <a:r>
              <a:rPr lang="es-ES_tradnl" sz="2800" dirty="0" smtClean="0"/>
              <a:t> </a:t>
            </a:r>
          </a:p>
          <a:p>
            <a:pPr eaLnBrk="1" hangingPunct="1"/>
            <a:endParaRPr lang="es-ES_tradnl" sz="2800" dirty="0" smtClean="0"/>
          </a:p>
          <a:p>
            <a:pPr eaLnBrk="1" hangingPunct="1"/>
            <a:endParaRPr lang="es-ES_tradnl" sz="2800" dirty="0" smtClean="0"/>
          </a:p>
          <a:p>
            <a:pPr marL="0" indent="0" eaLnBrk="1" hangingPunct="1">
              <a:buNone/>
            </a:pPr>
            <a:endParaRPr lang="es-ES_tradnl" sz="2800" dirty="0" smtClean="0"/>
          </a:p>
          <a:p>
            <a:pPr eaLnBrk="1" hangingPunct="1"/>
            <a:endParaRPr lang="es-ES" sz="2800" dirty="0" smtClean="0"/>
          </a:p>
        </p:txBody>
      </p:sp>
    </p:spTree>
    <p:extLst>
      <p:ext uri="{BB962C8B-B14F-4D97-AF65-F5344CB8AC3E}">
        <p14:creationId xmlns:p14="http://schemas.microsoft.com/office/powerpoint/2010/main" val="7789136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additive="base">
                                        <p:cTn id="7" dur="500" fill="hold"/>
                                        <p:tgtEl>
                                          <p:spTgt spid="37890"/>
                                        </p:tgtEl>
                                        <p:attrNameLst>
                                          <p:attrName>ppt_x</p:attrName>
                                        </p:attrNameLst>
                                      </p:cBhvr>
                                      <p:tavLst>
                                        <p:tav tm="0">
                                          <p:val>
                                            <p:strVal val="0-#ppt_w/2"/>
                                          </p:val>
                                        </p:tav>
                                        <p:tav tm="100000">
                                          <p:val>
                                            <p:strVal val="#ppt_x"/>
                                          </p:val>
                                        </p:tav>
                                      </p:tavLst>
                                    </p:anim>
                                    <p:anim calcmode="lin" valueType="num">
                                      <p:cBhvr additive="base">
                                        <p:cTn id="8" dur="500" fill="hold"/>
                                        <p:tgtEl>
                                          <p:spTgt spid="3789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7892">
                                            <p:txEl>
                                              <p:pRg st="0" end="0"/>
                                            </p:txEl>
                                          </p:spTgt>
                                        </p:tgtEl>
                                        <p:attrNameLst>
                                          <p:attrName>style.visibility</p:attrName>
                                        </p:attrNameLst>
                                      </p:cBhvr>
                                      <p:to>
                                        <p:strVal val="visible"/>
                                      </p:to>
                                    </p:set>
                                    <p:anim calcmode="lin" valueType="num">
                                      <p:cBhvr additive="base">
                                        <p:cTn id="13" dur="500" fill="hold"/>
                                        <p:tgtEl>
                                          <p:spTgt spid="37892">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7892">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7892">
                                            <p:txEl>
                                              <p:pRg st="2" end="2"/>
                                            </p:txEl>
                                          </p:spTgt>
                                        </p:tgtEl>
                                        <p:attrNameLst>
                                          <p:attrName>style.visibility</p:attrName>
                                        </p:attrNameLst>
                                      </p:cBhvr>
                                      <p:to>
                                        <p:strVal val="visible"/>
                                      </p:to>
                                    </p:set>
                                    <p:anim calcmode="lin" valueType="num">
                                      <p:cBhvr additive="base">
                                        <p:cTn id="19" dur="500" fill="hold"/>
                                        <p:tgtEl>
                                          <p:spTgt spid="37892">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789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37892">
                                            <p:txEl>
                                              <p:pRg st="4" end="4"/>
                                            </p:txEl>
                                          </p:spTgt>
                                        </p:tgtEl>
                                        <p:attrNameLst>
                                          <p:attrName>style.visibility</p:attrName>
                                        </p:attrNameLst>
                                      </p:cBhvr>
                                      <p:to>
                                        <p:strVal val="visible"/>
                                      </p:to>
                                    </p:set>
                                    <p:anim calcmode="lin" valueType="num">
                                      <p:cBhvr additive="base">
                                        <p:cTn id="25" dur="500" fill="hold"/>
                                        <p:tgtEl>
                                          <p:spTgt spid="37892">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7892">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37892">
                                            <p:txEl>
                                              <p:pRg st="6" end="6"/>
                                            </p:txEl>
                                          </p:spTgt>
                                        </p:tgtEl>
                                        <p:attrNameLst>
                                          <p:attrName>style.visibility</p:attrName>
                                        </p:attrNameLst>
                                      </p:cBhvr>
                                      <p:to>
                                        <p:strVal val="visible"/>
                                      </p:to>
                                    </p:set>
                                    <p:anim calcmode="lin" valueType="num">
                                      <p:cBhvr additive="base">
                                        <p:cTn id="31" dur="500" fill="hold"/>
                                        <p:tgtEl>
                                          <p:spTgt spid="37892">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7892">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37892">
                                            <p:txEl>
                                              <p:pRg st="7" end="7"/>
                                            </p:txEl>
                                          </p:spTgt>
                                        </p:tgtEl>
                                        <p:attrNameLst>
                                          <p:attrName>style.visibility</p:attrName>
                                        </p:attrNameLst>
                                      </p:cBhvr>
                                      <p:to>
                                        <p:strVal val="visible"/>
                                      </p:to>
                                    </p:set>
                                    <p:anim calcmode="lin" valueType="num">
                                      <p:cBhvr additive="base">
                                        <p:cTn id="37" dur="500" fill="hold"/>
                                        <p:tgtEl>
                                          <p:spTgt spid="37892">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7892">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autoUpdateAnimBg="0"/>
      <p:bldP spid="37892"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p:txBody>
          <a:bodyPr anchor="b"/>
          <a:lstStyle/>
          <a:p>
            <a:pPr eaLnBrk="1" hangingPunct="1">
              <a:defRPr/>
            </a:pPr>
            <a:r>
              <a:rPr lang="es-ES" sz="4000" smtClean="0"/>
              <a:t>DISTINTOS SUBSISTEMAS de ADMINISTRACION FINANCIERA</a:t>
            </a:r>
          </a:p>
        </p:txBody>
      </p:sp>
      <p:sp>
        <p:nvSpPr>
          <p:cNvPr id="40963" name="Rectangle 3"/>
          <p:cNvSpPr>
            <a:spLocks noGrp="1" noChangeArrowheads="1"/>
          </p:cNvSpPr>
          <p:nvPr>
            <p:ph type="body" idx="4294967295"/>
          </p:nvPr>
        </p:nvSpPr>
        <p:spPr/>
        <p:txBody>
          <a:bodyPr/>
          <a:lstStyle/>
          <a:p>
            <a:pPr eaLnBrk="1" hangingPunct="1">
              <a:lnSpc>
                <a:spcPct val="90000"/>
              </a:lnSpc>
            </a:pPr>
            <a:r>
              <a:rPr lang="es-ES" sz="2800" b="1" dirty="0" smtClean="0"/>
              <a:t>Financiero</a:t>
            </a:r>
          </a:p>
          <a:p>
            <a:pPr lvl="1" eaLnBrk="1" hangingPunct="1">
              <a:lnSpc>
                <a:spcPct val="90000"/>
              </a:lnSpc>
            </a:pPr>
            <a:r>
              <a:rPr lang="es-ES" sz="2400" dirty="0" smtClean="0"/>
              <a:t>Presupuestario - Contrataciones</a:t>
            </a:r>
          </a:p>
          <a:p>
            <a:pPr lvl="1" eaLnBrk="1" hangingPunct="1">
              <a:lnSpc>
                <a:spcPct val="90000"/>
              </a:lnSpc>
            </a:pPr>
            <a:r>
              <a:rPr lang="es-ES" sz="2400" dirty="0" smtClean="0"/>
              <a:t>Fondos y Valores</a:t>
            </a:r>
          </a:p>
          <a:p>
            <a:pPr lvl="1" eaLnBrk="1" hangingPunct="1">
              <a:lnSpc>
                <a:spcPct val="90000"/>
              </a:lnSpc>
              <a:buFontTx/>
              <a:buNone/>
            </a:pPr>
            <a:endParaRPr lang="es-ES" sz="2400" dirty="0" smtClean="0"/>
          </a:p>
          <a:p>
            <a:pPr eaLnBrk="1" hangingPunct="1">
              <a:lnSpc>
                <a:spcPct val="90000"/>
              </a:lnSpc>
            </a:pPr>
            <a:r>
              <a:rPr lang="es-ES" sz="2800" b="1" dirty="0" smtClean="0"/>
              <a:t>Patrimonial</a:t>
            </a:r>
          </a:p>
          <a:p>
            <a:pPr lvl="1" eaLnBrk="1" hangingPunct="1">
              <a:lnSpc>
                <a:spcPct val="90000"/>
              </a:lnSpc>
            </a:pPr>
            <a:r>
              <a:rPr lang="es-ES" sz="2400" dirty="0" smtClean="0"/>
              <a:t>Bienes del Estado</a:t>
            </a:r>
          </a:p>
          <a:p>
            <a:pPr lvl="1" eaLnBrk="1" hangingPunct="1">
              <a:lnSpc>
                <a:spcPct val="90000"/>
              </a:lnSpc>
            </a:pPr>
            <a:r>
              <a:rPr lang="es-ES" sz="2400" dirty="0" smtClean="0"/>
              <a:t>Deuda Pública</a:t>
            </a:r>
          </a:p>
          <a:p>
            <a:pPr lvl="1" eaLnBrk="1" hangingPunct="1">
              <a:lnSpc>
                <a:spcPct val="90000"/>
              </a:lnSpc>
              <a:buFontTx/>
              <a:buNone/>
            </a:pPr>
            <a:endParaRPr lang="es-ES" sz="2400" dirty="0" smtClean="0"/>
          </a:p>
          <a:p>
            <a:pPr eaLnBrk="1" hangingPunct="1">
              <a:lnSpc>
                <a:spcPct val="90000"/>
              </a:lnSpc>
            </a:pPr>
            <a:r>
              <a:rPr lang="es-ES" sz="2800" b="1" dirty="0" smtClean="0"/>
              <a:t>Responsables</a:t>
            </a:r>
          </a:p>
          <a:p>
            <a:pPr lvl="1" eaLnBrk="1" hangingPunct="1">
              <a:lnSpc>
                <a:spcPct val="90000"/>
              </a:lnSpc>
            </a:pPr>
            <a:r>
              <a:rPr lang="es-ES" sz="2400" dirty="0" smtClean="0"/>
              <a:t>Cargos y descargos</a:t>
            </a:r>
          </a:p>
        </p:txBody>
      </p:sp>
      <p:sp>
        <p:nvSpPr>
          <p:cNvPr id="47108" name="AutoShape 4"/>
          <p:cNvSpPr>
            <a:spLocks/>
          </p:cNvSpPr>
          <p:nvPr/>
        </p:nvSpPr>
        <p:spPr bwMode="auto">
          <a:xfrm>
            <a:off x="6156325" y="2205038"/>
            <a:ext cx="503238" cy="4176712"/>
          </a:xfrm>
          <a:prstGeom prst="rightBrace">
            <a:avLst>
              <a:gd name="adj1" fmla="val 69164"/>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s-AR">
              <a:solidFill>
                <a:srgbClr val="FFFFFF"/>
              </a:solidFill>
              <a:latin typeface="Tahoma" pitchFamily="34" charset="0"/>
            </a:endParaRPr>
          </a:p>
        </p:txBody>
      </p:sp>
      <p:sp>
        <p:nvSpPr>
          <p:cNvPr id="47109" name="Text Box 5"/>
          <p:cNvSpPr txBox="1">
            <a:spLocks noChangeArrowheads="1"/>
          </p:cNvSpPr>
          <p:nvPr/>
        </p:nvSpPr>
        <p:spPr bwMode="auto">
          <a:xfrm>
            <a:off x="6732588" y="3860800"/>
            <a:ext cx="2411412"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fontAlgn="base" hangingPunct="1">
              <a:spcBef>
                <a:spcPct val="50000"/>
              </a:spcBef>
              <a:spcAft>
                <a:spcPct val="0"/>
              </a:spcAft>
            </a:pPr>
            <a:r>
              <a:rPr lang="es-AR" sz="2000" b="1">
                <a:solidFill>
                  <a:srgbClr val="FFFFFF"/>
                </a:solidFill>
              </a:rPr>
              <a:t>Contabilidad Gubernamental</a:t>
            </a:r>
            <a:endParaRPr lang="es-ES" sz="2000" b="1">
              <a:solidFill>
                <a:srgbClr val="FFFFFF"/>
              </a:solidFill>
            </a:endParaRPr>
          </a:p>
        </p:txBody>
      </p:sp>
    </p:spTree>
    <p:extLst>
      <p:ext uri="{BB962C8B-B14F-4D97-AF65-F5344CB8AC3E}">
        <p14:creationId xmlns:p14="http://schemas.microsoft.com/office/powerpoint/2010/main" val="10931835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 calcmode="lin" valueType="num">
                                      <p:cBhvr additive="base">
                                        <p:cTn id="7" dur="500" fill="hold"/>
                                        <p:tgtEl>
                                          <p:spTgt spid="40962"/>
                                        </p:tgtEl>
                                        <p:attrNameLst>
                                          <p:attrName>ppt_x</p:attrName>
                                        </p:attrNameLst>
                                      </p:cBhvr>
                                      <p:tavLst>
                                        <p:tav tm="0">
                                          <p:val>
                                            <p:strVal val="0-#ppt_w/2"/>
                                          </p:val>
                                        </p:tav>
                                        <p:tav tm="100000">
                                          <p:val>
                                            <p:strVal val="#ppt_x"/>
                                          </p:val>
                                        </p:tav>
                                      </p:tavLst>
                                    </p:anim>
                                    <p:anim calcmode="lin" valueType="num">
                                      <p:cBhvr additive="base">
                                        <p:cTn id="8" dur="500" fill="hold"/>
                                        <p:tgtEl>
                                          <p:spTgt spid="4096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963">
                                            <p:txEl>
                                              <p:pRg st="0" end="0"/>
                                            </p:txEl>
                                          </p:spTgt>
                                        </p:tgtEl>
                                        <p:attrNameLst>
                                          <p:attrName>style.visibility</p:attrName>
                                        </p:attrNameLst>
                                      </p:cBhvr>
                                      <p:to>
                                        <p:strVal val="visible"/>
                                      </p:to>
                                    </p:set>
                                    <p:anim calcmode="lin" valueType="num">
                                      <p:cBhvr additive="base">
                                        <p:cTn id="13" dur="500" fill="hold"/>
                                        <p:tgtEl>
                                          <p:spTgt spid="40963">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963">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40963">
                                            <p:txEl>
                                              <p:pRg st="1" end="1"/>
                                            </p:txEl>
                                          </p:spTgt>
                                        </p:tgtEl>
                                        <p:attrNameLst>
                                          <p:attrName>style.visibility</p:attrName>
                                        </p:attrNameLst>
                                      </p:cBhvr>
                                      <p:to>
                                        <p:strVal val="visible"/>
                                      </p:to>
                                    </p:set>
                                    <p:anim calcmode="lin" valueType="num">
                                      <p:cBhvr additive="base">
                                        <p:cTn id="17" dur="500" fill="hold"/>
                                        <p:tgtEl>
                                          <p:spTgt spid="4096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0963">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40963">
                                            <p:txEl>
                                              <p:pRg st="2" end="2"/>
                                            </p:txEl>
                                          </p:spTgt>
                                        </p:tgtEl>
                                        <p:attrNameLst>
                                          <p:attrName>style.visibility</p:attrName>
                                        </p:attrNameLst>
                                      </p:cBhvr>
                                      <p:to>
                                        <p:strVal val="visible"/>
                                      </p:to>
                                    </p:set>
                                    <p:anim calcmode="lin" valueType="num">
                                      <p:cBhvr additive="base">
                                        <p:cTn id="21" dur="500" fill="hold"/>
                                        <p:tgtEl>
                                          <p:spTgt spid="40963">
                                            <p:txEl>
                                              <p:pRg st="2" end="2"/>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409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40963">
                                            <p:txEl>
                                              <p:pRg st="4" end="4"/>
                                            </p:txEl>
                                          </p:spTgt>
                                        </p:tgtEl>
                                        <p:attrNameLst>
                                          <p:attrName>style.visibility</p:attrName>
                                        </p:attrNameLst>
                                      </p:cBhvr>
                                      <p:to>
                                        <p:strVal val="visible"/>
                                      </p:to>
                                    </p:set>
                                    <p:anim calcmode="lin" valueType="num">
                                      <p:cBhvr additive="base">
                                        <p:cTn id="27" dur="500" fill="hold"/>
                                        <p:tgtEl>
                                          <p:spTgt spid="40963">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0963">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8" fill="hold" grpId="0" nodeType="withEffect">
                                  <p:stCondLst>
                                    <p:cond delay="0"/>
                                  </p:stCondLst>
                                  <p:childTnLst>
                                    <p:set>
                                      <p:cBhvr>
                                        <p:cTn id="30" dur="1" fill="hold">
                                          <p:stCondLst>
                                            <p:cond delay="0"/>
                                          </p:stCondLst>
                                        </p:cTn>
                                        <p:tgtEl>
                                          <p:spTgt spid="40963">
                                            <p:txEl>
                                              <p:pRg st="5" end="5"/>
                                            </p:txEl>
                                          </p:spTgt>
                                        </p:tgtEl>
                                        <p:attrNameLst>
                                          <p:attrName>style.visibility</p:attrName>
                                        </p:attrNameLst>
                                      </p:cBhvr>
                                      <p:to>
                                        <p:strVal val="visible"/>
                                      </p:to>
                                    </p:set>
                                    <p:anim calcmode="lin" valueType="num">
                                      <p:cBhvr additive="base">
                                        <p:cTn id="31" dur="500" fill="hold"/>
                                        <p:tgtEl>
                                          <p:spTgt spid="4096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963">
                                            <p:txEl>
                                              <p:pRg st="5" end="5"/>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40963">
                                            <p:txEl>
                                              <p:pRg st="6" end="6"/>
                                            </p:txEl>
                                          </p:spTgt>
                                        </p:tgtEl>
                                        <p:attrNameLst>
                                          <p:attrName>style.visibility</p:attrName>
                                        </p:attrNameLst>
                                      </p:cBhvr>
                                      <p:to>
                                        <p:strVal val="visible"/>
                                      </p:to>
                                    </p:set>
                                    <p:anim calcmode="lin" valueType="num">
                                      <p:cBhvr additive="base">
                                        <p:cTn id="35" dur="500" fill="hold"/>
                                        <p:tgtEl>
                                          <p:spTgt spid="40963">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4096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40963">
                                            <p:txEl>
                                              <p:pRg st="8" end="8"/>
                                            </p:txEl>
                                          </p:spTgt>
                                        </p:tgtEl>
                                        <p:attrNameLst>
                                          <p:attrName>style.visibility</p:attrName>
                                        </p:attrNameLst>
                                      </p:cBhvr>
                                      <p:to>
                                        <p:strVal val="visible"/>
                                      </p:to>
                                    </p:set>
                                    <p:anim calcmode="lin" valueType="num">
                                      <p:cBhvr additive="base">
                                        <p:cTn id="41" dur="500" fill="hold"/>
                                        <p:tgtEl>
                                          <p:spTgt spid="40963">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40963">
                                            <p:txEl>
                                              <p:pRg st="8" end="8"/>
                                            </p:txEl>
                                          </p:spTgt>
                                        </p:tgtEl>
                                        <p:attrNameLst>
                                          <p:attrName>ppt_y</p:attrName>
                                        </p:attrNameLst>
                                      </p:cBhvr>
                                      <p:tavLst>
                                        <p:tav tm="0">
                                          <p:val>
                                            <p:strVal val="#ppt_y"/>
                                          </p:val>
                                        </p:tav>
                                        <p:tav tm="100000">
                                          <p:val>
                                            <p:strVal val="#ppt_y"/>
                                          </p:val>
                                        </p:tav>
                                      </p:tavLst>
                                    </p:anim>
                                  </p:childTnLst>
                                </p:cTn>
                              </p:par>
                              <p:par>
                                <p:cTn id="43" presetID="2" presetClass="entr" presetSubtype="8" fill="hold" grpId="0" nodeType="withEffect">
                                  <p:stCondLst>
                                    <p:cond delay="0"/>
                                  </p:stCondLst>
                                  <p:childTnLst>
                                    <p:set>
                                      <p:cBhvr>
                                        <p:cTn id="44" dur="1" fill="hold">
                                          <p:stCondLst>
                                            <p:cond delay="0"/>
                                          </p:stCondLst>
                                        </p:cTn>
                                        <p:tgtEl>
                                          <p:spTgt spid="40963">
                                            <p:txEl>
                                              <p:pRg st="9" end="9"/>
                                            </p:txEl>
                                          </p:spTgt>
                                        </p:tgtEl>
                                        <p:attrNameLst>
                                          <p:attrName>style.visibility</p:attrName>
                                        </p:attrNameLst>
                                      </p:cBhvr>
                                      <p:to>
                                        <p:strVal val="visible"/>
                                      </p:to>
                                    </p:set>
                                    <p:anim calcmode="lin" valueType="num">
                                      <p:cBhvr additive="base">
                                        <p:cTn id="45" dur="500" fill="hold"/>
                                        <p:tgtEl>
                                          <p:spTgt spid="40963">
                                            <p:txEl>
                                              <p:pRg st="9" end="9"/>
                                            </p:txEl>
                                          </p:spTgt>
                                        </p:tgtEl>
                                        <p:attrNameLst>
                                          <p:attrName>ppt_x</p:attrName>
                                        </p:attrNameLst>
                                      </p:cBhvr>
                                      <p:tavLst>
                                        <p:tav tm="0">
                                          <p:val>
                                            <p:strVal val="0-#ppt_w/2"/>
                                          </p:val>
                                        </p:tav>
                                        <p:tav tm="100000">
                                          <p:val>
                                            <p:strVal val="#ppt_x"/>
                                          </p:val>
                                        </p:tav>
                                      </p:tavLst>
                                    </p:anim>
                                    <p:anim calcmode="lin" valueType="num">
                                      <p:cBhvr additive="base">
                                        <p:cTn id="46" dur="500" fill="hold"/>
                                        <p:tgtEl>
                                          <p:spTgt spid="4096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autoUpdateAnimBg="0"/>
      <p:bldP spid="40963"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p:txBody>
          <a:bodyPr anchor="b"/>
          <a:lstStyle/>
          <a:p>
            <a:pPr eaLnBrk="1" hangingPunct="1">
              <a:defRPr/>
            </a:pPr>
            <a:r>
              <a:rPr lang="es-ES" smtClean="0"/>
              <a:t>SISTEMA PRESUPU</a:t>
            </a:r>
            <a:r>
              <a:rPr lang="es-MX" smtClean="0"/>
              <a:t>E</a:t>
            </a:r>
            <a:r>
              <a:rPr lang="es-ES" smtClean="0"/>
              <a:t>STARIO</a:t>
            </a:r>
          </a:p>
        </p:txBody>
      </p:sp>
      <p:sp>
        <p:nvSpPr>
          <p:cNvPr id="41987" name="Rectangle 3"/>
          <p:cNvSpPr>
            <a:spLocks noGrp="1" noChangeArrowheads="1"/>
          </p:cNvSpPr>
          <p:nvPr>
            <p:ph type="body" idx="4294967295"/>
          </p:nvPr>
        </p:nvSpPr>
        <p:spPr>
          <a:xfrm>
            <a:off x="250825" y="1628800"/>
            <a:ext cx="8893175" cy="4968552"/>
          </a:xfrm>
        </p:spPr>
        <p:txBody>
          <a:bodyPr/>
          <a:lstStyle/>
          <a:p>
            <a:pPr eaLnBrk="1" hangingPunct="1">
              <a:lnSpc>
                <a:spcPct val="90000"/>
              </a:lnSpc>
            </a:pPr>
            <a:r>
              <a:rPr lang="es-ES" sz="2400" dirty="0" smtClean="0"/>
              <a:t>PRESUPUESTO P</a:t>
            </a:r>
            <a:r>
              <a:rPr lang="es-MX" sz="2400" dirty="0" smtClean="0"/>
              <a:t>Ú</a:t>
            </a:r>
            <a:r>
              <a:rPr lang="es-ES" sz="2400" dirty="0" smtClean="0"/>
              <a:t>BLICO.</a:t>
            </a:r>
          </a:p>
          <a:p>
            <a:pPr lvl="1" eaLnBrk="1" hangingPunct="1">
              <a:lnSpc>
                <a:spcPct val="90000"/>
              </a:lnSpc>
            </a:pPr>
            <a:r>
              <a:rPr lang="es-ES" sz="2000" dirty="0" smtClean="0"/>
              <a:t>Algunas reglas para su preparación. Hacia donde va el gasto publico?</a:t>
            </a:r>
          </a:p>
          <a:p>
            <a:pPr eaLnBrk="1" hangingPunct="1">
              <a:lnSpc>
                <a:spcPct val="90000"/>
              </a:lnSpc>
            </a:pPr>
            <a:endParaRPr lang="es-ES" sz="2400" dirty="0" smtClean="0"/>
          </a:p>
          <a:p>
            <a:pPr eaLnBrk="1" hangingPunct="1">
              <a:lnSpc>
                <a:spcPct val="90000"/>
              </a:lnSpc>
            </a:pPr>
            <a:r>
              <a:rPr lang="es-ES" sz="2400" dirty="0" smtClean="0"/>
              <a:t>EJECUCIÓN DEL PESUPUESTO DE GASTOS.</a:t>
            </a:r>
          </a:p>
          <a:p>
            <a:pPr lvl="1" eaLnBrk="1" hangingPunct="1">
              <a:lnSpc>
                <a:spcPct val="90000"/>
              </a:lnSpc>
            </a:pPr>
            <a:r>
              <a:rPr lang="es-ES" sz="2000" dirty="0" smtClean="0"/>
              <a:t>Distintas etapas. La importancias desde el punto de vista del control. Registro contable.</a:t>
            </a:r>
          </a:p>
          <a:p>
            <a:pPr eaLnBrk="1" hangingPunct="1">
              <a:lnSpc>
                <a:spcPct val="90000"/>
              </a:lnSpc>
            </a:pPr>
            <a:endParaRPr lang="es-ES" sz="2400" dirty="0" smtClean="0"/>
          </a:p>
          <a:p>
            <a:pPr eaLnBrk="1" hangingPunct="1">
              <a:lnSpc>
                <a:spcPct val="90000"/>
              </a:lnSpc>
            </a:pPr>
            <a:r>
              <a:rPr lang="es-ES" sz="2400" dirty="0" smtClean="0"/>
              <a:t>EJECUCIÓN DEL C</a:t>
            </a:r>
            <a:r>
              <a:rPr lang="es-MX" sz="2400" dirty="0" smtClean="0"/>
              <a:t>Á</a:t>
            </a:r>
            <a:r>
              <a:rPr lang="es-ES" sz="2400" dirty="0" smtClean="0"/>
              <a:t>LCULO DE RECURSOS.</a:t>
            </a:r>
          </a:p>
          <a:p>
            <a:pPr lvl="1" eaLnBrk="1" hangingPunct="1">
              <a:lnSpc>
                <a:spcPct val="90000"/>
              </a:lnSpc>
            </a:pPr>
            <a:r>
              <a:rPr lang="es-ES" sz="2000" dirty="0" smtClean="0"/>
              <a:t>Distintas etapas. Aspectos que abarca el control de los recursos. Registro Contable.</a:t>
            </a:r>
          </a:p>
          <a:p>
            <a:pPr lvl="1" eaLnBrk="1" hangingPunct="1">
              <a:lnSpc>
                <a:spcPct val="90000"/>
              </a:lnSpc>
            </a:pPr>
            <a:endParaRPr lang="es-ES" sz="2000" dirty="0" smtClean="0"/>
          </a:p>
          <a:p>
            <a:pPr eaLnBrk="1" hangingPunct="1">
              <a:lnSpc>
                <a:spcPct val="90000"/>
              </a:lnSpc>
            </a:pPr>
            <a:r>
              <a:rPr lang="es-ES" sz="2400" dirty="0" smtClean="0"/>
              <a:t>RESULTADOS DE LA EJECUCI</a:t>
            </a:r>
            <a:r>
              <a:rPr lang="es-MX" sz="2400" dirty="0" err="1" smtClean="0"/>
              <a:t>Ó</a:t>
            </a:r>
            <a:r>
              <a:rPr lang="es-ES" sz="2400" dirty="0" smtClean="0"/>
              <a:t>N DEL PRESUPUESTO</a:t>
            </a:r>
            <a:r>
              <a:rPr lang="es-MX" sz="2400" dirty="0" smtClean="0"/>
              <a:t>. </a:t>
            </a:r>
            <a:endParaRPr lang="es-MX" sz="2400" dirty="0"/>
          </a:p>
          <a:p>
            <a:pPr eaLnBrk="1" hangingPunct="1">
              <a:lnSpc>
                <a:spcPct val="90000"/>
              </a:lnSpc>
            </a:pPr>
            <a:r>
              <a:rPr lang="es-MX" sz="2400" dirty="0" smtClean="0"/>
              <a:t>- Indicadores de gestión</a:t>
            </a:r>
            <a:endParaRPr lang="es-ES" sz="2400" dirty="0" smtClean="0"/>
          </a:p>
        </p:txBody>
      </p:sp>
    </p:spTree>
    <p:extLst>
      <p:ext uri="{BB962C8B-B14F-4D97-AF65-F5344CB8AC3E}">
        <p14:creationId xmlns:p14="http://schemas.microsoft.com/office/powerpoint/2010/main" val="15289291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0-#ppt_w/2"/>
                                          </p:val>
                                        </p:tav>
                                        <p:tav tm="100000">
                                          <p:val>
                                            <p:strVal val="#ppt_x"/>
                                          </p:val>
                                        </p:tav>
                                      </p:tavLst>
                                    </p:anim>
                                    <p:anim calcmode="lin" valueType="num">
                                      <p:cBhvr additive="base">
                                        <p:cTn id="8" dur="500" fill="hold"/>
                                        <p:tgtEl>
                                          <p:spTgt spid="4198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987">
                                            <p:txEl>
                                              <p:pRg st="0" end="0"/>
                                            </p:txEl>
                                          </p:spTgt>
                                        </p:tgtEl>
                                        <p:attrNameLst>
                                          <p:attrName>style.visibility</p:attrName>
                                        </p:attrNameLst>
                                      </p:cBhvr>
                                      <p:to>
                                        <p:strVal val="visible"/>
                                      </p:to>
                                    </p:set>
                                    <p:anim calcmode="lin" valueType="num">
                                      <p:cBhvr additive="base">
                                        <p:cTn id="13" dur="500" fill="hold"/>
                                        <p:tgtEl>
                                          <p:spTgt spid="4198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987">
                                            <p:txEl>
                                              <p:pRg st="0" end="0"/>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41987">
                                            <p:txEl>
                                              <p:pRg st="1" end="1"/>
                                            </p:txEl>
                                          </p:spTgt>
                                        </p:tgtEl>
                                        <p:attrNameLst>
                                          <p:attrName>style.visibility</p:attrName>
                                        </p:attrNameLst>
                                      </p:cBhvr>
                                      <p:to>
                                        <p:strVal val="visible"/>
                                      </p:to>
                                    </p:set>
                                    <p:anim calcmode="lin" valueType="num">
                                      <p:cBhvr additive="base">
                                        <p:cTn id="17" dur="500" fill="hold"/>
                                        <p:tgtEl>
                                          <p:spTgt spid="41987">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19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41987">
                                            <p:txEl>
                                              <p:pRg st="3" end="3"/>
                                            </p:txEl>
                                          </p:spTgt>
                                        </p:tgtEl>
                                        <p:attrNameLst>
                                          <p:attrName>style.visibility</p:attrName>
                                        </p:attrNameLst>
                                      </p:cBhvr>
                                      <p:to>
                                        <p:strVal val="visible"/>
                                      </p:to>
                                    </p:set>
                                    <p:anim calcmode="lin" valueType="num">
                                      <p:cBhvr additive="base">
                                        <p:cTn id="23" dur="500" fill="hold"/>
                                        <p:tgtEl>
                                          <p:spTgt spid="41987">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1987">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1987">
                                            <p:txEl>
                                              <p:pRg st="4" end="4"/>
                                            </p:txEl>
                                          </p:spTgt>
                                        </p:tgtEl>
                                        <p:attrNameLst>
                                          <p:attrName>style.visibility</p:attrName>
                                        </p:attrNameLst>
                                      </p:cBhvr>
                                      <p:to>
                                        <p:strVal val="visible"/>
                                      </p:to>
                                    </p:set>
                                    <p:anim calcmode="lin" valueType="num">
                                      <p:cBhvr additive="base">
                                        <p:cTn id="27" dur="500" fill="hold"/>
                                        <p:tgtEl>
                                          <p:spTgt spid="41987">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19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41987">
                                            <p:txEl>
                                              <p:pRg st="6" end="6"/>
                                            </p:txEl>
                                          </p:spTgt>
                                        </p:tgtEl>
                                        <p:attrNameLst>
                                          <p:attrName>style.visibility</p:attrName>
                                        </p:attrNameLst>
                                      </p:cBhvr>
                                      <p:to>
                                        <p:strVal val="visible"/>
                                      </p:to>
                                    </p:set>
                                    <p:anim calcmode="lin" valueType="num">
                                      <p:cBhvr additive="base">
                                        <p:cTn id="33" dur="500" fill="hold"/>
                                        <p:tgtEl>
                                          <p:spTgt spid="41987">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41987">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41987">
                                            <p:txEl>
                                              <p:pRg st="7" end="7"/>
                                            </p:txEl>
                                          </p:spTgt>
                                        </p:tgtEl>
                                        <p:attrNameLst>
                                          <p:attrName>style.visibility</p:attrName>
                                        </p:attrNameLst>
                                      </p:cBhvr>
                                      <p:to>
                                        <p:strVal val="visible"/>
                                      </p:to>
                                    </p:set>
                                    <p:anim calcmode="lin" valueType="num">
                                      <p:cBhvr additive="base">
                                        <p:cTn id="37" dur="500" fill="hold"/>
                                        <p:tgtEl>
                                          <p:spTgt spid="41987">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198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1987">
                                            <p:txEl>
                                              <p:pRg st="9" end="9"/>
                                            </p:txEl>
                                          </p:spTgt>
                                        </p:tgtEl>
                                        <p:attrNameLst>
                                          <p:attrName>style.visibility</p:attrName>
                                        </p:attrNameLst>
                                      </p:cBhvr>
                                      <p:to>
                                        <p:strVal val="visible"/>
                                      </p:to>
                                    </p:set>
                                    <p:anim calcmode="lin" valueType="num">
                                      <p:cBhvr additive="base">
                                        <p:cTn id="43" dur="500" fill="hold"/>
                                        <p:tgtEl>
                                          <p:spTgt spid="41987">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1987">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1987">
                                            <p:txEl>
                                              <p:pRg st="10" end="10"/>
                                            </p:txEl>
                                          </p:spTgt>
                                        </p:tgtEl>
                                        <p:attrNameLst>
                                          <p:attrName>style.visibility</p:attrName>
                                        </p:attrNameLst>
                                      </p:cBhvr>
                                      <p:to>
                                        <p:strVal val="visible"/>
                                      </p:to>
                                    </p:set>
                                    <p:anim calcmode="lin" valueType="num">
                                      <p:cBhvr additive="base">
                                        <p:cTn id="49" dur="500" fill="hold"/>
                                        <p:tgtEl>
                                          <p:spTgt spid="41987">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1987">
                                            <p:txEl>
                                              <p:pRg st="10" end="1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autoUpdateAnimBg="0"/>
      <p:bldP spid="41987"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9330" name="Rectangle 2"/>
          <p:cNvSpPr>
            <a:spLocks noGrp="1" noChangeArrowheads="1"/>
          </p:cNvSpPr>
          <p:nvPr>
            <p:ph type="title" idx="4294967295"/>
          </p:nvPr>
        </p:nvSpPr>
        <p:spPr/>
        <p:txBody>
          <a:bodyPr anchor="b"/>
          <a:lstStyle/>
          <a:p>
            <a:pPr eaLnBrk="1" hangingPunct="1">
              <a:defRPr/>
            </a:pPr>
            <a:r>
              <a:rPr lang="es-ES" sz="4000" smtClean="0"/>
              <a:t>SUBSITEMA DE BIENES DEL ESTADO</a:t>
            </a:r>
            <a:r>
              <a:rPr lang="es-MX" sz="4000" smtClean="0"/>
              <a:t> </a:t>
            </a:r>
            <a:r>
              <a:rPr lang="es-ES" sz="4000" smtClean="0"/>
              <a:t>- PATRIMONIAL</a:t>
            </a:r>
          </a:p>
        </p:txBody>
      </p:sp>
      <p:sp>
        <p:nvSpPr>
          <p:cNvPr id="99331" name="Rectangle 3"/>
          <p:cNvSpPr>
            <a:spLocks noGrp="1" noChangeArrowheads="1"/>
          </p:cNvSpPr>
          <p:nvPr>
            <p:ph type="body" idx="4294967295"/>
          </p:nvPr>
        </p:nvSpPr>
        <p:spPr/>
        <p:txBody>
          <a:bodyPr/>
          <a:lstStyle/>
          <a:p>
            <a:pPr eaLnBrk="1" hangingPunct="1">
              <a:lnSpc>
                <a:spcPct val="90000"/>
              </a:lnSpc>
            </a:pPr>
            <a:r>
              <a:rPr lang="es-ES" sz="2800" dirty="0" smtClean="0"/>
              <a:t>Bienes del Estado: Bienes de dominio </a:t>
            </a:r>
            <a:r>
              <a:rPr lang="es-MX" sz="2800" dirty="0" smtClean="0"/>
              <a:t>público</a:t>
            </a:r>
            <a:r>
              <a:rPr lang="es-ES" sz="2800" dirty="0" smtClean="0"/>
              <a:t> y bienes de dominio privado.</a:t>
            </a:r>
            <a:endParaRPr lang="es-MX" sz="2800" dirty="0" smtClean="0"/>
          </a:p>
          <a:p>
            <a:pPr eaLnBrk="1" hangingPunct="1">
              <a:lnSpc>
                <a:spcPct val="90000"/>
              </a:lnSpc>
            </a:pPr>
            <a:r>
              <a:rPr lang="es-MX" sz="2800" dirty="0" smtClean="0"/>
              <a:t>Integralidad.</a:t>
            </a:r>
            <a:endParaRPr lang="es-ES" sz="2800" dirty="0" smtClean="0"/>
          </a:p>
          <a:p>
            <a:pPr eaLnBrk="1" hangingPunct="1">
              <a:lnSpc>
                <a:spcPct val="90000"/>
              </a:lnSpc>
            </a:pPr>
            <a:r>
              <a:rPr lang="es-ES" sz="2800" dirty="0" smtClean="0"/>
              <a:t>Valuación:</a:t>
            </a:r>
          </a:p>
          <a:p>
            <a:pPr lvl="1" eaLnBrk="1" hangingPunct="1">
              <a:lnSpc>
                <a:spcPct val="90000"/>
              </a:lnSpc>
            </a:pPr>
            <a:r>
              <a:rPr lang="es-ES" sz="2400" dirty="0" smtClean="0"/>
              <a:t>Costo histórico</a:t>
            </a:r>
            <a:r>
              <a:rPr lang="es-MX" sz="2400" dirty="0" smtClean="0"/>
              <a:t>.</a:t>
            </a:r>
            <a:endParaRPr lang="es-ES" sz="2400" dirty="0" smtClean="0"/>
          </a:p>
          <a:p>
            <a:pPr lvl="1" eaLnBrk="1" hangingPunct="1">
              <a:lnSpc>
                <a:spcPct val="90000"/>
              </a:lnSpc>
            </a:pPr>
            <a:r>
              <a:rPr lang="es-ES" sz="2400" dirty="0" smtClean="0"/>
              <a:t>Costo actualizado – Amortizaciones??</a:t>
            </a:r>
          </a:p>
          <a:p>
            <a:pPr eaLnBrk="1" hangingPunct="1">
              <a:lnSpc>
                <a:spcPct val="90000"/>
              </a:lnSpc>
            </a:pPr>
            <a:r>
              <a:rPr lang="es-ES" sz="2800" dirty="0" smtClean="0"/>
              <a:t>Importancia del subsistema: </a:t>
            </a:r>
            <a:endParaRPr lang="es-ES" sz="2800" dirty="0" smtClean="0"/>
          </a:p>
          <a:p>
            <a:pPr lvl="1" eaLnBrk="1" hangingPunct="1">
              <a:lnSpc>
                <a:spcPct val="90000"/>
              </a:lnSpc>
            </a:pPr>
            <a:r>
              <a:rPr lang="es-ES" sz="2400" dirty="0" smtClean="0"/>
              <a:t>Conocer los bienes con que cuenta para prestar servicios.</a:t>
            </a:r>
            <a:endParaRPr lang="es-ES" sz="2400" dirty="0" smtClean="0"/>
          </a:p>
          <a:p>
            <a:pPr lvl="1" eaLnBrk="1" hangingPunct="1">
              <a:lnSpc>
                <a:spcPct val="90000"/>
              </a:lnSpc>
            </a:pPr>
            <a:r>
              <a:rPr lang="es-ES" sz="2400" dirty="0" smtClean="0"/>
              <a:t>Determinar responsabilidades</a:t>
            </a:r>
            <a:r>
              <a:rPr lang="es-MX" sz="2400" dirty="0" smtClean="0"/>
              <a:t>.</a:t>
            </a:r>
            <a:endParaRPr lang="es-ES" sz="2400" dirty="0" smtClean="0"/>
          </a:p>
          <a:p>
            <a:pPr lvl="1" eaLnBrk="1" hangingPunct="1">
              <a:lnSpc>
                <a:spcPct val="90000"/>
              </a:lnSpc>
            </a:pPr>
            <a:r>
              <a:rPr lang="es-ES" sz="2400" dirty="0" smtClean="0"/>
              <a:t>Rendir Cuentas</a:t>
            </a:r>
            <a:r>
              <a:rPr lang="es-MX" sz="2400" dirty="0" smtClean="0"/>
              <a:t>.</a:t>
            </a:r>
            <a:endParaRPr lang="es-ES" sz="2400" dirty="0" smtClean="0"/>
          </a:p>
        </p:txBody>
      </p:sp>
    </p:spTree>
    <p:extLst>
      <p:ext uri="{BB962C8B-B14F-4D97-AF65-F5344CB8AC3E}">
        <p14:creationId xmlns:p14="http://schemas.microsoft.com/office/powerpoint/2010/main" val="9551492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9330"/>
                                        </p:tgtEl>
                                        <p:attrNameLst>
                                          <p:attrName>style.visibility</p:attrName>
                                        </p:attrNameLst>
                                      </p:cBhvr>
                                      <p:to>
                                        <p:strVal val="visible"/>
                                      </p:to>
                                    </p:set>
                                    <p:anim calcmode="lin" valueType="num">
                                      <p:cBhvr additive="base">
                                        <p:cTn id="7" dur="500" fill="hold"/>
                                        <p:tgtEl>
                                          <p:spTgt spid="99330"/>
                                        </p:tgtEl>
                                        <p:attrNameLst>
                                          <p:attrName>ppt_x</p:attrName>
                                        </p:attrNameLst>
                                      </p:cBhvr>
                                      <p:tavLst>
                                        <p:tav tm="0">
                                          <p:val>
                                            <p:strVal val="0-#ppt_w/2"/>
                                          </p:val>
                                        </p:tav>
                                        <p:tav tm="100000">
                                          <p:val>
                                            <p:strVal val="#ppt_x"/>
                                          </p:val>
                                        </p:tav>
                                      </p:tavLst>
                                    </p:anim>
                                    <p:anim calcmode="lin" valueType="num">
                                      <p:cBhvr additive="base">
                                        <p:cTn id="8" dur="500" fill="hold"/>
                                        <p:tgtEl>
                                          <p:spTgt spid="9933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9331">
                                            <p:txEl>
                                              <p:pRg st="0" end="0"/>
                                            </p:txEl>
                                          </p:spTgt>
                                        </p:tgtEl>
                                        <p:attrNameLst>
                                          <p:attrName>style.visibility</p:attrName>
                                        </p:attrNameLst>
                                      </p:cBhvr>
                                      <p:to>
                                        <p:strVal val="visible"/>
                                      </p:to>
                                    </p:set>
                                    <p:anim calcmode="lin" valueType="num">
                                      <p:cBhvr additive="base">
                                        <p:cTn id="13" dur="500" fill="hold"/>
                                        <p:tgtEl>
                                          <p:spTgt spid="99331">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93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9331">
                                            <p:txEl>
                                              <p:pRg st="1" end="1"/>
                                            </p:txEl>
                                          </p:spTgt>
                                        </p:tgtEl>
                                        <p:attrNameLst>
                                          <p:attrName>style.visibility</p:attrName>
                                        </p:attrNameLst>
                                      </p:cBhvr>
                                      <p:to>
                                        <p:strVal val="visible"/>
                                      </p:to>
                                    </p:set>
                                    <p:anim calcmode="lin" valueType="num">
                                      <p:cBhvr additive="base">
                                        <p:cTn id="19" dur="500" fill="hold"/>
                                        <p:tgtEl>
                                          <p:spTgt spid="99331">
                                            <p:txEl>
                                              <p:pRg st="1" end="1"/>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93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9331">
                                            <p:txEl>
                                              <p:pRg st="2" end="2"/>
                                            </p:txEl>
                                          </p:spTgt>
                                        </p:tgtEl>
                                        <p:attrNameLst>
                                          <p:attrName>style.visibility</p:attrName>
                                        </p:attrNameLst>
                                      </p:cBhvr>
                                      <p:to>
                                        <p:strVal val="visible"/>
                                      </p:to>
                                    </p:set>
                                    <p:anim calcmode="lin" valueType="num">
                                      <p:cBhvr additive="base">
                                        <p:cTn id="25" dur="500" fill="hold"/>
                                        <p:tgtEl>
                                          <p:spTgt spid="99331">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9331">
                                            <p:txEl>
                                              <p:pRg st="2" end="2"/>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99331">
                                            <p:txEl>
                                              <p:pRg st="3" end="3"/>
                                            </p:txEl>
                                          </p:spTgt>
                                        </p:tgtEl>
                                        <p:attrNameLst>
                                          <p:attrName>style.visibility</p:attrName>
                                        </p:attrNameLst>
                                      </p:cBhvr>
                                      <p:to>
                                        <p:strVal val="visible"/>
                                      </p:to>
                                    </p:set>
                                    <p:anim calcmode="lin" valueType="num">
                                      <p:cBhvr additive="base">
                                        <p:cTn id="29" dur="500" fill="hold"/>
                                        <p:tgtEl>
                                          <p:spTgt spid="99331">
                                            <p:txEl>
                                              <p:pRg st="3" end="3"/>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99331">
                                            <p:txEl>
                                              <p:pRg st="3" end="3"/>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99331">
                                            <p:txEl>
                                              <p:pRg st="4" end="4"/>
                                            </p:txEl>
                                          </p:spTgt>
                                        </p:tgtEl>
                                        <p:attrNameLst>
                                          <p:attrName>style.visibility</p:attrName>
                                        </p:attrNameLst>
                                      </p:cBhvr>
                                      <p:to>
                                        <p:strVal val="visible"/>
                                      </p:to>
                                    </p:set>
                                    <p:anim calcmode="lin" valueType="num">
                                      <p:cBhvr additive="base">
                                        <p:cTn id="33" dur="500" fill="hold"/>
                                        <p:tgtEl>
                                          <p:spTgt spid="99331">
                                            <p:txEl>
                                              <p:pRg st="4" end="4"/>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9933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99331">
                                            <p:txEl>
                                              <p:pRg st="5" end="5"/>
                                            </p:txEl>
                                          </p:spTgt>
                                        </p:tgtEl>
                                        <p:attrNameLst>
                                          <p:attrName>style.visibility</p:attrName>
                                        </p:attrNameLst>
                                      </p:cBhvr>
                                      <p:to>
                                        <p:strVal val="visible"/>
                                      </p:to>
                                    </p:set>
                                    <p:anim calcmode="lin" valueType="num">
                                      <p:cBhvr additive="base">
                                        <p:cTn id="39" dur="500" fill="hold"/>
                                        <p:tgtEl>
                                          <p:spTgt spid="99331">
                                            <p:txEl>
                                              <p:pRg st="5" end="5"/>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99331">
                                            <p:txEl>
                                              <p:pRg st="5" end="5"/>
                                            </p:txEl>
                                          </p:spTgt>
                                        </p:tgtEl>
                                        <p:attrNameLst>
                                          <p:attrName>ppt_y</p:attrName>
                                        </p:attrNameLst>
                                      </p:cBhvr>
                                      <p:tavLst>
                                        <p:tav tm="0">
                                          <p:val>
                                            <p:strVal val="#ppt_y"/>
                                          </p:val>
                                        </p:tav>
                                        <p:tav tm="100000">
                                          <p:val>
                                            <p:strVal val="#ppt_y"/>
                                          </p:val>
                                        </p:tav>
                                      </p:tavLst>
                                    </p:anim>
                                  </p:childTnLst>
                                </p:cTn>
                              </p:par>
                              <p:par>
                                <p:cTn id="41" presetID="2" presetClass="entr" presetSubtype="8" fill="hold" grpId="0" nodeType="withEffect">
                                  <p:stCondLst>
                                    <p:cond delay="0"/>
                                  </p:stCondLst>
                                  <p:childTnLst>
                                    <p:set>
                                      <p:cBhvr>
                                        <p:cTn id="42" dur="1" fill="hold">
                                          <p:stCondLst>
                                            <p:cond delay="0"/>
                                          </p:stCondLst>
                                        </p:cTn>
                                        <p:tgtEl>
                                          <p:spTgt spid="99331">
                                            <p:txEl>
                                              <p:pRg st="6" end="6"/>
                                            </p:txEl>
                                          </p:spTgt>
                                        </p:tgtEl>
                                        <p:attrNameLst>
                                          <p:attrName>style.visibility</p:attrName>
                                        </p:attrNameLst>
                                      </p:cBhvr>
                                      <p:to>
                                        <p:strVal val="visible"/>
                                      </p:to>
                                    </p:set>
                                    <p:anim calcmode="lin" valueType="num">
                                      <p:cBhvr additive="base">
                                        <p:cTn id="43" dur="500" fill="hold"/>
                                        <p:tgtEl>
                                          <p:spTgt spid="9933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99331">
                                            <p:txEl>
                                              <p:pRg st="6" end="6"/>
                                            </p:txEl>
                                          </p:spTgt>
                                        </p:tgtEl>
                                        <p:attrNameLst>
                                          <p:attrName>ppt_y</p:attrName>
                                        </p:attrNameLst>
                                      </p:cBhvr>
                                      <p:tavLst>
                                        <p:tav tm="0">
                                          <p:val>
                                            <p:strVal val="#ppt_y"/>
                                          </p:val>
                                        </p:tav>
                                        <p:tav tm="100000">
                                          <p:val>
                                            <p:strVal val="#ppt_y"/>
                                          </p:val>
                                        </p:tav>
                                      </p:tavLst>
                                    </p:anim>
                                  </p:childTnLst>
                                </p:cTn>
                              </p:par>
                              <p:par>
                                <p:cTn id="45" presetID="2" presetClass="entr" presetSubtype="8" fill="hold" grpId="0" nodeType="withEffect">
                                  <p:stCondLst>
                                    <p:cond delay="0"/>
                                  </p:stCondLst>
                                  <p:childTnLst>
                                    <p:set>
                                      <p:cBhvr>
                                        <p:cTn id="46" dur="1" fill="hold">
                                          <p:stCondLst>
                                            <p:cond delay="0"/>
                                          </p:stCondLst>
                                        </p:cTn>
                                        <p:tgtEl>
                                          <p:spTgt spid="99331">
                                            <p:txEl>
                                              <p:pRg st="7" end="7"/>
                                            </p:txEl>
                                          </p:spTgt>
                                        </p:tgtEl>
                                        <p:attrNameLst>
                                          <p:attrName>style.visibility</p:attrName>
                                        </p:attrNameLst>
                                      </p:cBhvr>
                                      <p:to>
                                        <p:strVal val="visible"/>
                                      </p:to>
                                    </p:set>
                                    <p:anim calcmode="lin" valueType="num">
                                      <p:cBhvr additive="base">
                                        <p:cTn id="47" dur="500" fill="hold"/>
                                        <p:tgtEl>
                                          <p:spTgt spid="99331">
                                            <p:txEl>
                                              <p:pRg st="7" end="7"/>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99331">
                                            <p:txEl>
                                              <p:pRg st="7" end="7"/>
                                            </p:txEl>
                                          </p:spTgt>
                                        </p:tgtEl>
                                        <p:attrNameLst>
                                          <p:attrName>ppt_y</p:attrName>
                                        </p:attrNameLst>
                                      </p:cBhvr>
                                      <p:tavLst>
                                        <p:tav tm="0">
                                          <p:val>
                                            <p:strVal val="#ppt_y"/>
                                          </p:val>
                                        </p:tav>
                                        <p:tav tm="100000">
                                          <p:val>
                                            <p:strVal val="#ppt_y"/>
                                          </p:val>
                                        </p:tav>
                                      </p:tavLst>
                                    </p:anim>
                                  </p:childTnLst>
                                </p:cTn>
                              </p:par>
                              <p:par>
                                <p:cTn id="49" presetID="2" presetClass="entr" presetSubtype="8" fill="hold" grpId="0" nodeType="withEffect">
                                  <p:stCondLst>
                                    <p:cond delay="0"/>
                                  </p:stCondLst>
                                  <p:childTnLst>
                                    <p:set>
                                      <p:cBhvr>
                                        <p:cTn id="50" dur="1" fill="hold">
                                          <p:stCondLst>
                                            <p:cond delay="0"/>
                                          </p:stCondLst>
                                        </p:cTn>
                                        <p:tgtEl>
                                          <p:spTgt spid="99331">
                                            <p:txEl>
                                              <p:pRg st="8" end="8"/>
                                            </p:txEl>
                                          </p:spTgt>
                                        </p:tgtEl>
                                        <p:attrNameLst>
                                          <p:attrName>style.visibility</p:attrName>
                                        </p:attrNameLst>
                                      </p:cBhvr>
                                      <p:to>
                                        <p:strVal val="visible"/>
                                      </p:to>
                                    </p:set>
                                    <p:anim calcmode="lin" valueType="num">
                                      <p:cBhvr additive="base">
                                        <p:cTn id="51" dur="500" fill="hold"/>
                                        <p:tgtEl>
                                          <p:spTgt spid="99331">
                                            <p:txEl>
                                              <p:pRg st="8" end="8"/>
                                            </p:txEl>
                                          </p:spTgt>
                                        </p:tgtEl>
                                        <p:attrNameLst>
                                          <p:attrName>ppt_x</p:attrName>
                                        </p:attrNameLst>
                                      </p:cBhvr>
                                      <p:tavLst>
                                        <p:tav tm="0">
                                          <p:val>
                                            <p:strVal val="0-#ppt_w/2"/>
                                          </p:val>
                                        </p:tav>
                                        <p:tav tm="100000">
                                          <p:val>
                                            <p:strVal val="#ppt_x"/>
                                          </p:val>
                                        </p:tav>
                                      </p:tavLst>
                                    </p:anim>
                                    <p:anim calcmode="lin" valueType="num">
                                      <p:cBhvr additive="base">
                                        <p:cTn id="52" dur="500" fill="hold"/>
                                        <p:tgtEl>
                                          <p:spTgt spid="99331">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330" grpId="0" autoUpdateAnimBg="0"/>
      <p:bldP spid="99331"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Grp="1"/>
          </p:cNvSpPr>
          <p:nvPr>
            <p:ph type="title" idx="4294967295"/>
          </p:nvPr>
        </p:nvSpPr>
        <p:spPr/>
        <p:txBody>
          <a:bodyPr/>
          <a:lstStyle/>
          <a:p>
            <a:pPr eaLnBrk="1" hangingPunct="1">
              <a:defRPr/>
            </a:pPr>
            <a:r>
              <a:rPr lang="es-AR" smtClean="0"/>
              <a:t>Resolución técnica   N° 1  FACPCE</a:t>
            </a:r>
            <a:endParaRPr lang="es-ES" smtClean="0"/>
          </a:p>
        </p:txBody>
      </p:sp>
      <p:sp>
        <p:nvSpPr>
          <p:cNvPr id="106499" name="Text Box 5"/>
          <p:cNvSpPr txBox="1">
            <a:spLocks noChangeArrowheads="1"/>
          </p:cNvSpPr>
          <p:nvPr/>
        </p:nvSpPr>
        <p:spPr bwMode="auto">
          <a:xfrm>
            <a:off x="468313" y="1720850"/>
            <a:ext cx="8280400" cy="470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defRPr/>
            </a:pPr>
            <a:r>
              <a:rPr lang="es-ES" sz="2500" dirty="0" smtClean="0">
                <a:latin typeface="+mj-lt"/>
              </a:rPr>
              <a:t>Estado de situación Patrimonial: finalidad exponer los bienes y los derechos con que cuenta la Administración Publica para hacer frete a sus obligaciones</a:t>
            </a:r>
          </a:p>
          <a:p>
            <a:pPr eaLnBrk="1" hangingPunct="1">
              <a:defRPr/>
            </a:pPr>
            <a:endParaRPr lang="es-ES" sz="2500" dirty="0" smtClean="0">
              <a:latin typeface="+mj-lt"/>
            </a:endParaRPr>
          </a:p>
          <a:p>
            <a:pPr eaLnBrk="1" hangingPunct="1">
              <a:defRPr/>
            </a:pPr>
            <a:r>
              <a:rPr lang="es-ES" sz="2500" dirty="0" smtClean="0">
                <a:latin typeface="+mj-lt"/>
              </a:rPr>
              <a:t>Los elementos que contiene y que están relacionados con la situación patrimonial son:</a:t>
            </a:r>
          </a:p>
          <a:p>
            <a:pPr eaLnBrk="1" hangingPunct="1">
              <a:defRPr/>
            </a:pPr>
            <a:endParaRPr lang="es-ES" sz="2500" dirty="0" smtClean="0">
              <a:latin typeface="+mj-lt"/>
            </a:endParaRPr>
          </a:p>
          <a:p>
            <a:pPr eaLnBrk="1" hangingPunct="1">
              <a:defRPr/>
            </a:pPr>
            <a:r>
              <a:rPr lang="es-ES" sz="2500" dirty="0" smtClean="0">
                <a:latin typeface="+mj-lt"/>
              </a:rPr>
              <a:t>a) Activo</a:t>
            </a:r>
          </a:p>
          <a:p>
            <a:pPr eaLnBrk="1" hangingPunct="1">
              <a:defRPr/>
            </a:pPr>
            <a:r>
              <a:rPr lang="es-ES" sz="2500" dirty="0" smtClean="0">
                <a:latin typeface="+mj-lt"/>
              </a:rPr>
              <a:t>b) Pasivo </a:t>
            </a:r>
          </a:p>
          <a:p>
            <a:pPr eaLnBrk="1" hangingPunct="1">
              <a:defRPr/>
            </a:pPr>
            <a:r>
              <a:rPr lang="es-ES" sz="2500" dirty="0" smtClean="0">
                <a:latin typeface="+mj-lt"/>
              </a:rPr>
              <a:t>c) Patrimonio Neto</a:t>
            </a:r>
          </a:p>
          <a:p>
            <a:pPr eaLnBrk="1" hangingPunct="1">
              <a:defRPr/>
            </a:pPr>
            <a:endParaRPr lang="es-ES" sz="2500" dirty="0" smtClean="0">
              <a:latin typeface="Georgia" pitchFamily="18" charset="0"/>
            </a:endParaRPr>
          </a:p>
        </p:txBody>
      </p:sp>
    </p:spTree>
    <p:extLst>
      <p:ext uri="{BB962C8B-B14F-4D97-AF65-F5344CB8AC3E}">
        <p14:creationId xmlns:p14="http://schemas.microsoft.com/office/powerpoint/2010/main" val="19998719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p:cNvSpPr>
          <p:nvPr>
            <p:ph type="title" idx="4294967295"/>
          </p:nvPr>
        </p:nvSpPr>
        <p:spPr/>
        <p:txBody>
          <a:bodyPr/>
          <a:lstStyle/>
          <a:p>
            <a:pPr eaLnBrk="1" hangingPunct="1">
              <a:defRPr/>
            </a:pPr>
            <a:r>
              <a:rPr lang="es-ES" smtClean="0"/>
              <a:t>ACTIVO</a:t>
            </a:r>
          </a:p>
        </p:txBody>
      </p:sp>
      <p:sp>
        <p:nvSpPr>
          <p:cNvPr id="118787" name="Rectangle 3"/>
          <p:cNvSpPr>
            <a:spLocks noGrp="1"/>
          </p:cNvSpPr>
          <p:nvPr>
            <p:ph type="body" idx="4294967295"/>
          </p:nvPr>
        </p:nvSpPr>
        <p:spPr>
          <a:xfrm>
            <a:off x="0" y="1524000"/>
            <a:ext cx="8534400" cy="4598988"/>
          </a:xfrm>
        </p:spPr>
        <p:txBody>
          <a:bodyPr/>
          <a:lstStyle/>
          <a:p>
            <a:pPr algn="just" eaLnBrk="1" hangingPunct="1"/>
            <a:r>
              <a:rPr lang="es-ES" dirty="0" smtClean="0"/>
              <a:t>Conjunto de </a:t>
            </a:r>
            <a:r>
              <a:rPr lang="es-ES" b="1" u="sng" dirty="0" smtClean="0"/>
              <a:t>bienes de dominio publico y del dominio privado</a:t>
            </a:r>
            <a:r>
              <a:rPr lang="es-ES" dirty="0" smtClean="0"/>
              <a:t>, derechos y pertenencias , tangibles e intangibles de propiedad del ente como así también aquellos en que este tenga su disposición como consecuencia de hechos ya ocurridos de los que puedan derivar un potencial de servicio y/o beneficio económicos (tiene valor), </a:t>
            </a:r>
            <a:r>
              <a:rPr lang="es-ES" u="sng" dirty="0" smtClean="0"/>
              <a:t>con la finalidad de contribuir al desarrollo del cometido estatal y/ de la función  administrativa.</a:t>
            </a:r>
          </a:p>
        </p:txBody>
      </p:sp>
    </p:spTree>
    <p:extLst>
      <p:ext uri="{BB962C8B-B14F-4D97-AF65-F5344CB8AC3E}">
        <p14:creationId xmlns:p14="http://schemas.microsoft.com/office/powerpoint/2010/main" val="23300065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p:cNvSpPr>
          <p:nvPr>
            <p:ph type="title" idx="4294967295"/>
          </p:nvPr>
        </p:nvSpPr>
        <p:spPr/>
        <p:txBody>
          <a:bodyPr/>
          <a:lstStyle/>
          <a:p>
            <a:pPr eaLnBrk="1" hangingPunct="1">
              <a:defRPr/>
            </a:pPr>
            <a:r>
              <a:rPr lang="es-ES" dirty="0" smtClean="0"/>
              <a:t>VALOR del ACTIVO</a:t>
            </a:r>
          </a:p>
        </p:txBody>
      </p:sp>
      <p:sp>
        <p:nvSpPr>
          <p:cNvPr id="119811" name="Rectangle 5"/>
          <p:cNvSpPr>
            <a:spLocks noGrp="1"/>
          </p:cNvSpPr>
          <p:nvPr>
            <p:ph type="body" idx="4294967295"/>
          </p:nvPr>
        </p:nvSpPr>
        <p:spPr/>
        <p:txBody>
          <a:bodyPr/>
          <a:lstStyle/>
          <a:p>
            <a:pPr algn="just" eaLnBrk="1" hangingPunct="1"/>
            <a:r>
              <a:rPr lang="es-ES" sz="2400" dirty="0" smtClean="0"/>
              <a:t> </a:t>
            </a:r>
            <a:r>
              <a:rPr lang="es-ES" sz="2400" dirty="0"/>
              <a:t>Un activo tiene valor de uso cuando el ente puede emplearlo en la prestación de servicios o en alguna actividad generadora de ingresos que sirvan para satisfacer las necesidades de la comunidad.</a:t>
            </a:r>
          </a:p>
          <a:p>
            <a:pPr algn="just" eaLnBrk="1" hangingPunct="1"/>
            <a:endParaRPr lang="es-ES" sz="2400" dirty="0" smtClean="0"/>
          </a:p>
          <a:p>
            <a:pPr algn="just" eaLnBrk="1" hangingPunct="1"/>
            <a:r>
              <a:rPr lang="es-ES" sz="2400" dirty="0" smtClean="0"/>
              <a:t>Un activo tiene valor de cambio cuando existe:</a:t>
            </a:r>
          </a:p>
          <a:p>
            <a:pPr algn="just" eaLnBrk="1" hangingPunct="1"/>
            <a:r>
              <a:rPr lang="es-ES" sz="2400" dirty="0" smtClean="0"/>
              <a:t>A) canjearlos por efectivo u otro activo</a:t>
            </a:r>
          </a:p>
          <a:p>
            <a:pPr algn="just" eaLnBrk="1" hangingPunct="1"/>
            <a:r>
              <a:rPr lang="es-ES" sz="2400" dirty="0" smtClean="0"/>
              <a:t>B) utilizarlo para cancelar una obligación </a:t>
            </a:r>
          </a:p>
          <a:p>
            <a:pPr algn="just" eaLnBrk="1" hangingPunct="1"/>
            <a:r>
              <a:rPr lang="es-ES" sz="2400" dirty="0" smtClean="0"/>
              <a:t>C) consumirlo para satisfacer las necesidades de la comunidad</a:t>
            </a:r>
          </a:p>
        </p:txBody>
      </p:sp>
    </p:spTree>
    <p:extLst>
      <p:ext uri="{BB962C8B-B14F-4D97-AF65-F5344CB8AC3E}">
        <p14:creationId xmlns:p14="http://schemas.microsoft.com/office/powerpoint/2010/main" val="10153445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p:cNvSpPr>
          <p:nvPr>
            <p:ph type="title" idx="4294967295"/>
          </p:nvPr>
        </p:nvSpPr>
        <p:spPr/>
        <p:txBody>
          <a:bodyPr/>
          <a:lstStyle/>
          <a:p>
            <a:pPr eaLnBrk="1" hangingPunct="1">
              <a:defRPr/>
            </a:pPr>
            <a:r>
              <a:rPr lang="es-ES" smtClean="0"/>
              <a:t>PASIVO</a:t>
            </a:r>
          </a:p>
        </p:txBody>
      </p:sp>
      <p:sp>
        <p:nvSpPr>
          <p:cNvPr id="121859" name="Rectangle 3"/>
          <p:cNvSpPr>
            <a:spLocks noGrp="1"/>
          </p:cNvSpPr>
          <p:nvPr>
            <p:ph type="body" idx="4294967295"/>
          </p:nvPr>
        </p:nvSpPr>
        <p:spPr/>
        <p:txBody>
          <a:bodyPr/>
          <a:lstStyle/>
          <a:p>
            <a:pPr algn="just" eaLnBrk="1" hangingPunct="1">
              <a:lnSpc>
                <a:spcPct val="90000"/>
              </a:lnSpc>
            </a:pPr>
            <a:r>
              <a:rPr lang="es-ES" sz="2000" smtClean="0"/>
              <a:t>Conjunto de obligaciones asumidas por la Administración Pública, derivadas de hechos pasados, producto de la actividad de la misma a favor de terceros y contingencias de alto grado de probabilidad de ocurrencia, independiente del momento de su formalización. Su cancelación representa para la Administración Pública una salida de activo o una prestación de servicio.</a:t>
            </a:r>
          </a:p>
          <a:p>
            <a:pPr algn="just" eaLnBrk="1" hangingPunct="1">
              <a:lnSpc>
                <a:spcPct val="90000"/>
              </a:lnSpc>
            </a:pPr>
            <a:r>
              <a:rPr lang="es-ES" sz="2000" smtClean="0"/>
              <a:t>La cancelación total o parcial de una obligación se produce mediante:</a:t>
            </a:r>
          </a:p>
          <a:p>
            <a:pPr algn="just" eaLnBrk="1" hangingPunct="1">
              <a:lnSpc>
                <a:spcPct val="90000"/>
              </a:lnSpc>
            </a:pPr>
            <a:r>
              <a:rPr lang="es-ES" sz="2000" smtClean="0"/>
              <a:t>a) la entrega de efectivo u otro activo;</a:t>
            </a:r>
          </a:p>
          <a:p>
            <a:pPr algn="just" eaLnBrk="1" hangingPunct="1">
              <a:lnSpc>
                <a:spcPct val="90000"/>
              </a:lnSpc>
            </a:pPr>
            <a:r>
              <a:rPr lang="es-ES" sz="2000" smtClean="0"/>
              <a:t>b) la prestación de un servicio;</a:t>
            </a:r>
          </a:p>
          <a:p>
            <a:pPr algn="just" eaLnBrk="1" hangingPunct="1">
              <a:lnSpc>
                <a:spcPct val="90000"/>
              </a:lnSpc>
            </a:pPr>
            <a:r>
              <a:rPr lang="es-ES" sz="2000" smtClean="0"/>
              <a:t>c) el reemplazo de una obligación por otra;</a:t>
            </a:r>
          </a:p>
          <a:p>
            <a:pPr algn="just" eaLnBrk="1" hangingPunct="1">
              <a:lnSpc>
                <a:spcPct val="90000"/>
              </a:lnSpc>
            </a:pPr>
            <a:r>
              <a:rPr lang="es-ES" sz="2000" smtClean="0"/>
              <a:t>d) la renuncia o la pérdida de los derechos por parte del acreedor; y/o</a:t>
            </a:r>
          </a:p>
          <a:p>
            <a:pPr algn="just" eaLnBrk="1" hangingPunct="1">
              <a:lnSpc>
                <a:spcPct val="90000"/>
              </a:lnSpc>
            </a:pPr>
            <a:r>
              <a:rPr lang="es-ES" sz="2000" smtClean="0"/>
              <a:t>e) la conversión de la deuda en capital o patrimonio.</a:t>
            </a:r>
          </a:p>
        </p:txBody>
      </p:sp>
    </p:spTree>
    <p:extLst>
      <p:ext uri="{BB962C8B-B14F-4D97-AF65-F5344CB8AC3E}">
        <p14:creationId xmlns:p14="http://schemas.microsoft.com/office/powerpoint/2010/main" val="336459698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p:cNvSpPr>
          <p:nvPr>
            <p:ph type="title" idx="4294967295"/>
          </p:nvPr>
        </p:nvSpPr>
        <p:spPr/>
        <p:txBody>
          <a:bodyPr/>
          <a:lstStyle/>
          <a:p>
            <a:pPr eaLnBrk="1" hangingPunct="1">
              <a:defRPr/>
            </a:pPr>
            <a:r>
              <a:rPr lang="es-ES" smtClean="0"/>
              <a:t>CLASIFICACION DE LOS PASIVOS</a:t>
            </a:r>
          </a:p>
        </p:txBody>
      </p:sp>
      <p:sp>
        <p:nvSpPr>
          <p:cNvPr id="122883" name="Rectangle 3"/>
          <p:cNvSpPr>
            <a:spLocks noGrp="1"/>
          </p:cNvSpPr>
          <p:nvPr>
            <p:ph type="body" idx="4294967295"/>
          </p:nvPr>
        </p:nvSpPr>
        <p:spPr/>
        <p:txBody>
          <a:bodyPr/>
          <a:lstStyle/>
          <a:p>
            <a:pPr algn="just" eaLnBrk="1" hangingPunct="1">
              <a:lnSpc>
                <a:spcPct val="90000"/>
              </a:lnSpc>
            </a:pPr>
            <a:r>
              <a:rPr lang="es-ES" sz="2300" dirty="0" smtClean="0"/>
              <a:t>Los pasivos se deben clasificar, de acuerdo a su exigibilidad, en:</a:t>
            </a:r>
          </a:p>
          <a:p>
            <a:pPr algn="just" eaLnBrk="1" hangingPunct="1">
              <a:lnSpc>
                <a:spcPct val="90000"/>
              </a:lnSpc>
            </a:pPr>
            <a:r>
              <a:rPr lang="es-ES" sz="2300" dirty="0" smtClean="0"/>
              <a:t>a) </a:t>
            </a:r>
            <a:r>
              <a:rPr lang="es-ES" sz="2300" dirty="0" smtClean="0">
                <a:solidFill>
                  <a:schemeClr val="accent1"/>
                </a:solidFill>
              </a:rPr>
              <a:t>Pasivos a corto plazo</a:t>
            </a:r>
          </a:p>
          <a:p>
            <a:pPr algn="just" eaLnBrk="1" hangingPunct="1">
              <a:lnSpc>
                <a:spcPct val="90000"/>
              </a:lnSpc>
            </a:pPr>
            <a:r>
              <a:rPr lang="es-ES" sz="2300" dirty="0" smtClean="0"/>
              <a:t>Obligaciones con vencimiento dentro de los doce meses posteriores al cierre del periodo, </a:t>
            </a:r>
            <a:r>
              <a:rPr lang="es-ES" sz="2300" u="sng" dirty="0" smtClean="0"/>
              <a:t>(incluyendo la Deuda Flotante, que es la devengada y no cancelada al cierre), con o sin orden de pago.</a:t>
            </a:r>
          </a:p>
          <a:p>
            <a:pPr algn="just" eaLnBrk="1" hangingPunct="1">
              <a:lnSpc>
                <a:spcPct val="90000"/>
              </a:lnSpc>
            </a:pPr>
            <a:r>
              <a:rPr lang="es-ES" sz="2300" dirty="0" smtClean="0"/>
              <a:t>b) </a:t>
            </a:r>
            <a:r>
              <a:rPr lang="es-ES" sz="2300" dirty="0" smtClean="0">
                <a:solidFill>
                  <a:schemeClr val="accent1"/>
                </a:solidFill>
              </a:rPr>
              <a:t>Pasivos a largo plazo</a:t>
            </a:r>
          </a:p>
          <a:p>
            <a:pPr algn="just" eaLnBrk="1" hangingPunct="1">
              <a:lnSpc>
                <a:spcPct val="90000"/>
              </a:lnSpc>
            </a:pPr>
            <a:r>
              <a:rPr lang="es-ES" sz="2300" dirty="0" smtClean="0"/>
              <a:t>Obligaciones con vencimiento superior a los doce meses posteriores al cierre del periodo, incluyendo la Deuda Consolidada, que surge de los contratos de préstamos, conversión, reestructuración y/o renegociación de obligaciones anteriores.</a:t>
            </a:r>
          </a:p>
        </p:txBody>
      </p:sp>
    </p:spTree>
    <p:extLst>
      <p:ext uri="{BB962C8B-B14F-4D97-AF65-F5344CB8AC3E}">
        <p14:creationId xmlns:p14="http://schemas.microsoft.com/office/powerpoint/2010/main" val="35507066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p:cNvSpPr>
          <p:nvPr>
            <p:ph type="title" idx="4294967295"/>
          </p:nvPr>
        </p:nvSpPr>
        <p:spPr/>
        <p:txBody>
          <a:bodyPr/>
          <a:lstStyle/>
          <a:p>
            <a:pPr eaLnBrk="1" hangingPunct="1">
              <a:defRPr/>
            </a:pPr>
            <a:r>
              <a:rPr lang="es-ES" smtClean="0"/>
              <a:t>PATRIMONIO NETO</a:t>
            </a:r>
          </a:p>
        </p:txBody>
      </p:sp>
      <p:sp>
        <p:nvSpPr>
          <p:cNvPr id="123907" name="Rectangle 3"/>
          <p:cNvSpPr>
            <a:spLocks noGrp="1"/>
          </p:cNvSpPr>
          <p:nvPr>
            <p:ph type="body" idx="4294967295"/>
          </p:nvPr>
        </p:nvSpPr>
        <p:spPr/>
        <p:txBody>
          <a:bodyPr/>
          <a:lstStyle/>
          <a:p>
            <a:pPr algn="just" eaLnBrk="1" hangingPunct="1">
              <a:lnSpc>
                <a:spcPct val="80000"/>
              </a:lnSpc>
            </a:pPr>
            <a:r>
              <a:rPr lang="es-ES" sz="2300" smtClean="0"/>
              <a:t>El patrimonio neto de un ente resulta del conjunto de bienes, derechos y obligaciones reconocidos al momento de su origen y de la acumulación de resultados. </a:t>
            </a:r>
          </a:p>
          <a:p>
            <a:pPr algn="just" eaLnBrk="1" hangingPunct="1">
              <a:lnSpc>
                <a:spcPct val="80000"/>
              </a:lnSpc>
            </a:pPr>
            <a:r>
              <a:rPr lang="es-ES" sz="2300" smtClean="0"/>
              <a:t>En los Estados Contables que presentan la situación individual de un ente, surgen las siguientes ecuaciones:</a:t>
            </a:r>
          </a:p>
          <a:p>
            <a:pPr algn="just" eaLnBrk="1" hangingPunct="1">
              <a:lnSpc>
                <a:spcPct val="80000"/>
              </a:lnSpc>
            </a:pPr>
            <a:r>
              <a:rPr lang="es-ES" sz="2300" smtClean="0">
                <a:solidFill>
                  <a:schemeClr val="accent1"/>
                </a:solidFill>
              </a:rPr>
              <a:t>Por su naturaleza</a:t>
            </a:r>
            <a:r>
              <a:rPr lang="es-ES" sz="2300" smtClean="0"/>
              <a:t>:</a:t>
            </a:r>
          </a:p>
          <a:p>
            <a:pPr algn="just" eaLnBrk="1" hangingPunct="1">
              <a:lnSpc>
                <a:spcPct val="80000"/>
              </a:lnSpc>
            </a:pPr>
            <a:r>
              <a:rPr lang="es-ES" sz="2300" smtClean="0"/>
              <a:t>Patrimonio Neto = Activo – Pasivo. </a:t>
            </a:r>
          </a:p>
          <a:p>
            <a:pPr algn="just" eaLnBrk="1" hangingPunct="1">
              <a:lnSpc>
                <a:spcPct val="80000"/>
              </a:lnSpc>
            </a:pPr>
            <a:r>
              <a:rPr lang="es-ES" sz="2300" smtClean="0">
                <a:solidFill>
                  <a:schemeClr val="accent1"/>
                </a:solidFill>
              </a:rPr>
              <a:t>Por su origen</a:t>
            </a:r>
            <a:r>
              <a:rPr lang="es-ES" sz="2300" smtClean="0"/>
              <a:t>:</a:t>
            </a:r>
          </a:p>
          <a:p>
            <a:pPr algn="just" eaLnBrk="1" hangingPunct="1">
              <a:lnSpc>
                <a:spcPct val="80000"/>
              </a:lnSpc>
            </a:pPr>
            <a:r>
              <a:rPr lang="es-ES" sz="2300" smtClean="0"/>
              <a:t>Patrimonio Neto = Patrimonio Institucional + Resultados Acumulados </a:t>
            </a:r>
          </a:p>
          <a:p>
            <a:pPr algn="just" eaLnBrk="1" hangingPunct="1">
              <a:lnSpc>
                <a:spcPct val="80000"/>
              </a:lnSpc>
            </a:pPr>
            <a:r>
              <a:rPr lang="es-ES" sz="2300" smtClean="0"/>
              <a:t>Ello implica la adopción del criterio de que el patrimonio a mantener es el financiero y no el que define un determinado nivel de actividad, habitualmente denominado patrimonio físico.</a:t>
            </a:r>
          </a:p>
        </p:txBody>
      </p:sp>
    </p:spTree>
    <p:extLst>
      <p:ext uri="{BB962C8B-B14F-4D97-AF65-F5344CB8AC3E}">
        <p14:creationId xmlns:p14="http://schemas.microsoft.com/office/powerpoint/2010/main" val="40271842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idx="4294967295"/>
          </p:nvPr>
        </p:nvSpPr>
        <p:spPr/>
        <p:txBody>
          <a:bodyPr anchor="b"/>
          <a:lstStyle/>
          <a:p>
            <a:pPr eaLnBrk="1" hangingPunct="1">
              <a:defRPr/>
            </a:pPr>
            <a:r>
              <a:rPr lang="es-ES" sz="4000" smtClean="0"/>
              <a:t>SUBSISTEMA DE FONDOS Y VALORES</a:t>
            </a:r>
          </a:p>
        </p:txBody>
      </p:sp>
      <p:sp>
        <p:nvSpPr>
          <p:cNvPr id="84995" name="Rectangle 3"/>
          <p:cNvSpPr>
            <a:spLocks noGrp="1" noChangeArrowheads="1"/>
          </p:cNvSpPr>
          <p:nvPr>
            <p:ph type="body" idx="4294967295"/>
          </p:nvPr>
        </p:nvSpPr>
        <p:spPr/>
        <p:txBody>
          <a:bodyPr/>
          <a:lstStyle/>
          <a:p>
            <a:pPr eaLnBrk="1" hangingPunct="1">
              <a:lnSpc>
                <a:spcPct val="90000"/>
              </a:lnSpc>
            </a:pPr>
            <a:r>
              <a:rPr lang="es-ES" sz="2400" smtClean="0"/>
              <a:t>Registra todas las entradas y salidas del Tesoro.</a:t>
            </a:r>
          </a:p>
          <a:p>
            <a:pPr eaLnBrk="1" hangingPunct="1">
              <a:lnSpc>
                <a:spcPct val="90000"/>
              </a:lnSpc>
            </a:pPr>
            <a:endParaRPr lang="es-ES" sz="2400" smtClean="0"/>
          </a:p>
          <a:p>
            <a:pPr eaLnBrk="1" hangingPunct="1">
              <a:lnSpc>
                <a:spcPct val="90000"/>
              </a:lnSpc>
            </a:pPr>
            <a:r>
              <a:rPr lang="es-ES" sz="2400" smtClean="0"/>
              <a:t>Entradas en fondos, valores provengan o no de la ejecución del presupuesto.</a:t>
            </a:r>
          </a:p>
          <a:p>
            <a:pPr eaLnBrk="1" hangingPunct="1">
              <a:lnSpc>
                <a:spcPct val="90000"/>
              </a:lnSpc>
            </a:pPr>
            <a:endParaRPr lang="es-ES" sz="2400" smtClean="0"/>
          </a:p>
          <a:p>
            <a:pPr eaLnBrk="1" hangingPunct="1">
              <a:lnSpc>
                <a:spcPct val="90000"/>
              </a:lnSpc>
            </a:pPr>
            <a:r>
              <a:rPr lang="es-ES" sz="2400" smtClean="0"/>
              <a:t>Se relaciona con el subsistema presupuestario en el pago.</a:t>
            </a:r>
          </a:p>
          <a:p>
            <a:pPr eaLnBrk="1" hangingPunct="1">
              <a:lnSpc>
                <a:spcPct val="90000"/>
              </a:lnSpc>
              <a:buFontTx/>
              <a:buNone/>
            </a:pPr>
            <a:endParaRPr lang="es-ES" sz="2400" smtClean="0"/>
          </a:p>
          <a:p>
            <a:pPr eaLnBrk="1" hangingPunct="1">
              <a:lnSpc>
                <a:spcPct val="90000"/>
              </a:lnSpc>
            </a:pPr>
            <a:r>
              <a:rPr lang="es-ES" sz="2400" smtClean="0"/>
              <a:t>Objetivo: </a:t>
            </a:r>
          </a:p>
          <a:p>
            <a:pPr lvl="1" eaLnBrk="1" hangingPunct="1">
              <a:lnSpc>
                <a:spcPct val="90000"/>
              </a:lnSpc>
            </a:pPr>
            <a:r>
              <a:rPr lang="es-ES" sz="2000" smtClean="0"/>
              <a:t>informar sobre las existencia de fondos, valores y sus movimientos durante el ejercicio.</a:t>
            </a:r>
          </a:p>
          <a:p>
            <a:pPr lvl="1" eaLnBrk="1" hangingPunct="1">
              <a:lnSpc>
                <a:spcPct val="90000"/>
              </a:lnSpc>
            </a:pPr>
            <a:r>
              <a:rPr lang="es-ES" sz="2000" smtClean="0"/>
              <a:t>Determinar responsabilidades en la rendición de cuentas</a:t>
            </a:r>
            <a:r>
              <a:rPr lang="es-MX" sz="2000" smtClean="0"/>
              <a:t>.</a:t>
            </a:r>
            <a:endParaRPr lang="es-ES" sz="2000" smtClean="0"/>
          </a:p>
          <a:p>
            <a:pPr lvl="1" eaLnBrk="1" hangingPunct="1">
              <a:lnSpc>
                <a:spcPct val="90000"/>
              </a:lnSpc>
            </a:pPr>
            <a:endParaRPr lang="es-ES" sz="2000" smtClean="0"/>
          </a:p>
          <a:p>
            <a:pPr eaLnBrk="1" hangingPunct="1">
              <a:lnSpc>
                <a:spcPct val="90000"/>
              </a:lnSpc>
            </a:pPr>
            <a:endParaRPr lang="es-ES" sz="2400" smtClean="0"/>
          </a:p>
        </p:txBody>
      </p:sp>
    </p:spTree>
    <p:extLst>
      <p:ext uri="{BB962C8B-B14F-4D97-AF65-F5344CB8AC3E}">
        <p14:creationId xmlns:p14="http://schemas.microsoft.com/office/powerpoint/2010/main" val="12200988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4994"/>
                                        </p:tgtEl>
                                        <p:attrNameLst>
                                          <p:attrName>style.visibility</p:attrName>
                                        </p:attrNameLst>
                                      </p:cBhvr>
                                      <p:to>
                                        <p:strVal val="visible"/>
                                      </p:to>
                                    </p:set>
                                    <p:anim calcmode="lin" valueType="num">
                                      <p:cBhvr additive="base">
                                        <p:cTn id="7" dur="500" fill="hold"/>
                                        <p:tgtEl>
                                          <p:spTgt spid="84994"/>
                                        </p:tgtEl>
                                        <p:attrNameLst>
                                          <p:attrName>ppt_x</p:attrName>
                                        </p:attrNameLst>
                                      </p:cBhvr>
                                      <p:tavLst>
                                        <p:tav tm="0">
                                          <p:val>
                                            <p:strVal val="0-#ppt_w/2"/>
                                          </p:val>
                                        </p:tav>
                                        <p:tav tm="100000">
                                          <p:val>
                                            <p:strVal val="#ppt_x"/>
                                          </p:val>
                                        </p:tav>
                                      </p:tavLst>
                                    </p:anim>
                                    <p:anim calcmode="lin" valueType="num">
                                      <p:cBhvr additive="base">
                                        <p:cTn id="8" dur="500" fill="hold"/>
                                        <p:tgtEl>
                                          <p:spTgt spid="8499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4995">
                                            <p:txEl>
                                              <p:pRg st="0" end="0"/>
                                            </p:txEl>
                                          </p:spTgt>
                                        </p:tgtEl>
                                        <p:attrNameLst>
                                          <p:attrName>style.visibility</p:attrName>
                                        </p:attrNameLst>
                                      </p:cBhvr>
                                      <p:to>
                                        <p:strVal val="visible"/>
                                      </p:to>
                                    </p:set>
                                    <p:anim calcmode="lin" valueType="num">
                                      <p:cBhvr additive="base">
                                        <p:cTn id="13" dur="500" fill="hold"/>
                                        <p:tgtEl>
                                          <p:spTgt spid="8499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499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4995">
                                            <p:txEl>
                                              <p:pRg st="2" end="2"/>
                                            </p:txEl>
                                          </p:spTgt>
                                        </p:tgtEl>
                                        <p:attrNameLst>
                                          <p:attrName>style.visibility</p:attrName>
                                        </p:attrNameLst>
                                      </p:cBhvr>
                                      <p:to>
                                        <p:strVal val="visible"/>
                                      </p:to>
                                    </p:set>
                                    <p:anim calcmode="lin" valueType="num">
                                      <p:cBhvr additive="base">
                                        <p:cTn id="19" dur="500" fill="hold"/>
                                        <p:tgtEl>
                                          <p:spTgt spid="8499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499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4995">
                                            <p:txEl>
                                              <p:pRg st="4" end="4"/>
                                            </p:txEl>
                                          </p:spTgt>
                                        </p:tgtEl>
                                        <p:attrNameLst>
                                          <p:attrName>style.visibility</p:attrName>
                                        </p:attrNameLst>
                                      </p:cBhvr>
                                      <p:to>
                                        <p:strVal val="visible"/>
                                      </p:to>
                                    </p:set>
                                    <p:anim calcmode="lin" valueType="num">
                                      <p:cBhvr additive="base">
                                        <p:cTn id="25" dur="500" fill="hold"/>
                                        <p:tgtEl>
                                          <p:spTgt spid="8499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499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4995">
                                            <p:txEl>
                                              <p:pRg st="6" end="6"/>
                                            </p:txEl>
                                          </p:spTgt>
                                        </p:tgtEl>
                                        <p:attrNameLst>
                                          <p:attrName>style.visibility</p:attrName>
                                        </p:attrNameLst>
                                      </p:cBhvr>
                                      <p:to>
                                        <p:strVal val="visible"/>
                                      </p:to>
                                    </p:set>
                                    <p:anim calcmode="lin" valueType="num">
                                      <p:cBhvr additive="base">
                                        <p:cTn id="31" dur="500" fill="hold"/>
                                        <p:tgtEl>
                                          <p:spTgt spid="8499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4995">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grpId="0" nodeType="withEffect">
                                  <p:stCondLst>
                                    <p:cond delay="0"/>
                                  </p:stCondLst>
                                  <p:childTnLst>
                                    <p:set>
                                      <p:cBhvr>
                                        <p:cTn id="34" dur="1" fill="hold">
                                          <p:stCondLst>
                                            <p:cond delay="0"/>
                                          </p:stCondLst>
                                        </p:cTn>
                                        <p:tgtEl>
                                          <p:spTgt spid="84995">
                                            <p:txEl>
                                              <p:pRg st="7" end="7"/>
                                            </p:txEl>
                                          </p:spTgt>
                                        </p:tgtEl>
                                        <p:attrNameLst>
                                          <p:attrName>style.visibility</p:attrName>
                                        </p:attrNameLst>
                                      </p:cBhvr>
                                      <p:to>
                                        <p:strVal val="visible"/>
                                      </p:to>
                                    </p:set>
                                    <p:anim calcmode="lin" valueType="num">
                                      <p:cBhvr additive="base">
                                        <p:cTn id="35" dur="500" fill="hold"/>
                                        <p:tgtEl>
                                          <p:spTgt spid="84995">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84995">
                                            <p:txEl>
                                              <p:pRg st="7" end="7"/>
                                            </p:txEl>
                                          </p:spTgt>
                                        </p:tgtEl>
                                        <p:attrNameLst>
                                          <p:attrName>ppt_y</p:attrName>
                                        </p:attrNameLst>
                                      </p:cBhvr>
                                      <p:tavLst>
                                        <p:tav tm="0">
                                          <p:val>
                                            <p:strVal val="#ppt_y"/>
                                          </p:val>
                                        </p:tav>
                                        <p:tav tm="100000">
                                          <p:val>
                                            <p:strVal val="#ppt_y"/>
                                          </p:val>
                                        </p:tav>
                                      </p:tavLst>
                                    </p:anim>
                                  </p:childTnLst>
                                </p:cTn>
                              </p:par>
                              <p:par>
                                <p:cTn id="37" presetID="2" presetClass="entr" presetSubtype="8" fill="hold" grpId="0" nodeType="withEffect">
                                  <p:stCondLst>
                                    <p:cond delay="0"/>
                                  </p:stCondLst>
                                  <p:childTnLst>
                                    <p:set>
                                      <p:cBhvr>
                                        <p:cTn id="38" dur="1" fill="hold">
                                          <p:stCondLst>
                                            <p:cond delay="0"/>
                                          </p:stCondLst>
                                        </p:cTn>
                                        <p:tgtEl>
                                          <p:spTgt spid="84995">
                                            <p:txEl>
                                              <p:pRg st="8" end="8"/>
                                            </p:txEl>
                                          </p:spTgt>
                                        </p:tgtEl>
                                        <p:attrNameLst>
                                          <p:attrName>style.visibility</p:attrName>
                                        </p:attrNameLst>
                                      </p:cBhvr>
                                      <p:to>
                                        <p:strVal val="visible"/>
                                      </p:to>
                                    </p:set>
                                    <p:anim calcmode="lin" valueType="num">
                                      <p:cBhvr additive="base">
                                        <p:cTn id="39" dur="500" fill="hold"/>
                                        <p:tgtEl>
                                          <p:spTgt spid="84995">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84995">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4" grpId="0" autoUpdateAnimBg="0"/>
      <p:bldP spid="84995" grpId="0" build="p"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4 Título"/>
          <p:cNvSpPr>
            <a:spLocks noGrp="1"/>
          </p:cNvSpPr>
          <p:nvPr>
            <p:ph type="title" idx="4294967295"/>
          </p:nvPr>
        </p:nvSpPr>
        <p:spPr/>
        <p:txBody>
          <a:bodyPr anchor="b"/>
          <a:lstStyle/>
          <a:p>
            <a:pPr eaLnBrk="1" hangingPunct="1">
              <a:defRPr/>
            </a:pPr>
            <a:r>
              <a:rPr lang="es-AR" smtClean="0"/>
              <a:t>FUNCIONES DE LA HACIENDA PUBLICA</a:t>
            </a:r>
          </a:p>
        </p:txBody>
      </p:sp>
      <p:sp>
        <p:nvSpPr>
          <p:cNvPr id="11267" name="5 Marcador de contenido"/>
          <p:cNvSpPr>
            <a:spLocks noGrp="1"/>
          </p:cNvSpPr>
          <p:nvPr>
            <p:ph idx="4294967295"/>
          </p:nvPr>
        </p:nvSpPr>
        <p:spPr>
          <a:xfrm>
            <a:off x="304817" y="2101850"/>
            <a:ext cx="8229600" cy="4495800"/>
          </a:xfrm>
        </p:spPr>
        <p:txBody>
          <a:bodyPr/>
          <a:lstStyle/>
          <a:p>
            <a:pPr eaLnBrk="1" hangingPunct="1"/>
            <a:r>
              <a:rPr lang="es-AR" dirty="0" smtClean="0"/>
              <a:t>Iniciales o genéricas</a:t>
            </a:r>
          </a:p>
          <a:p>
            <a:pPr eaLnBrk="1" hangingPunct="1"/>
            <a:endParaRPr lang="es-AR" dirty="0" smtClean="0"/>
          </a:p>
          <a:p>
            <a:pPr eaLnBrk="1" hangingPunct="1"/>
            <a:r>
              <a:rPr lang="es-AR" dirty="0" smtClean="0"/>
              <a:t>Ejecutivas o de gestión ejecutiva</a:t>
            </a:r>
          </a:p>
          <a:p>
            <a:pPr eaLnBrk="1" hangingPunct="1"/>
            <a:endParaRPr lang="es-AR" dirty="0" smtClean="0"/>
          </a:p>
          <a:p>
            <a:pPr eaLnBrk="1" hangingPunct="1"/>
            <a:r>
              <a:rPr lang="es-AR" dirty="0" smtClean="0"/>
              <a:t>Censura o control</a:t>
            </a:r>
          </a:p>
          <a:p>
            <a:pPr eaLnBrk="1" hangingPunct="1"/>
            <a:endParaRPr lang="es-AR" dirty="0" smtClean="0"/>
          </a:p>
          <a:p>
            <a:pPr eaLnBrk="1" hangingPunct="1"/>
            <a:endParaRPr lang="es-AR" dirty="0" smtClean="0"/>
          </a:p>
          <a:p>
            <a:pPr eaLnBrk="1" hangingPunct="1"/>
            <a:endParaRPr lang="es-AR" dirty="0" smtClean="0"/>
          </a:p>
        </p:txBody>
      </p:sp>
      <p:pic>
        <p:nvPicPr>
          <p:cNvPr id="11268" name="Picture 2" descr="D:\Documents and Settings\mogonzalez\Configuración local\Archivos temporales de Internet\Content.IE5\WA4H8B5S\MM900282993[1].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435600" y="4149725"/>
            <a:ext cx="3097213"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363635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0354" name="Rectangle 2"/>
          <p:cNvSpPr>
            <a:spLocks noGrp="1" noChangeArrowheads="1"/>
          </p:cNvSpPr>
          <p:nvPr>
            <p:ph type="title" idx="4294967295"/>
          </p:nvPr>
        </p:nvSpPr>
        <p:spPr/>
        <p:txBody>
          <a:bodyPr anchor="b"/>
          <a:lstStyle/>
          <a:p>
            <a:pPr eaLnBrk="1" hangingPunct="1">
              <a:defRPr/>
            </a:pPr>
            <a:r>
              <a:rPr lang="es-ES" smtClean="0"/>
              <a:t>SUBSISTEMA DE CRÉDITO P</a:t>
            </a:r>
            <a:r>
              <a:rPr lang="es-MX" smtClean="0"/>
              <a:t>Ú</a:t>
            </a:r>
            <a:r>
              <a:rPr lang="es-ES" smtClean="0"/>
              <a:t>BLICO</a:t>
            </a:r>
          </a:p>
        </p:txBody>
      </p:sp>
      <p:sp>
        <p:nvSpPr>
          <p:cNvPr id="100355" name="Rectangle 3"/>
          <p:cNvSpPr>
            <a:spLocks noGrp="1" noChangeArrowheads="1"/>
          </p:cNvSpPr>
          <p:nvPr>
            <p:ph type="body" idx="4294967295"/>
          </p:nvPr>
        </p:nvSpPr>
        <p:spPr/>
        <p:txBody>
          <a:bodyPr/>
          <a:lstStyle/>
          <a:p>
            <a:pPr eaLnBrk="1" hangingPunct="1"/>
            <a:r>
              <a:rPr lang="es-ES" smtClean="0"/>
              <a:t>Deuda </a:t>
            </a:r>
            <a:r>
              <a:rPr lang="es-MX" smtClean="0"/>
              <a:t>pública.</a:t>
            </a:r>
            <a:endParaRPr lang="es-ES" smtClean="0"/>
          </a:p>
          <a:p>
            <a:pPr eaLnBrk="1" hangingPunct="1"/>
            <a:endParaRPr lang="es-ES" smtClean="0"/>
          </a:p>
          <a:p>
            <a:pPr eaLnBrk="1" hangingPunct="1"/>
            <a:r>
              <a:rPr lang="es-ES" smtClean="0"/>
              <a:t>Deuda consolidada y flotante</a:t>
            </a:r>
            <a:r>
              <a:rPr lang="es-MX" smtClean="0"/>
              <a:t>.</a:t>
            </a:r>
            <a:endParaRPr lang="es-ES" smtClean="0"/>
          </a:p>
          <a:p>
            <a:pPr eaLnBrk="1" hangingPunct="1"/>
            <a:endParaRPr lang="es-ES" smtClean="0"/>
          </a:p>
          <a:p>
            <a:pPr eaLnBrk="1" hangingPunct="1"/>
            <a:r>
              <a:rPr lang="es-ES" smtClean="0"/>
              <a:t>Importancia:</a:t>
            </a:r>
          </a:p>
          <a:p>
            <a:pPr lvl="1" eaLnBrk="1" hangingPunct="1"/>
            <a:r>
              <a:rPr lang="es-ES" smtClean="0"/>
              <a:t>Determinar responsabilidades</a:t>
            </a:r>
            <a:r>
              <a:rPr lang="es-MX" smtClean="0"/>
              <a:t>.</a:t>
            </a:r>
            <a:endParaRPr lang="es-ES" smtClean="0"/>
          </a:p>
          <a:p>
            <a:pPr lvl="1" eaLnBrk="1" hangingPunct="1"/>
            <a:r>
              <a:rPr lang="es-ES" smtClean="0"/>
              <a:t>Conocer el endeudamiento</a:t>
            </a:r>
            <a:r>
              <a:rPr lang="es-MX" smtClean="0"/>
              <a:t>.</a:t>
            </a:r>
            <a:endParaRPr lang="es-ES" smtClean="0"/>
          </a:p>
          <a:p>
            <a:pPr lvl="1" eaLnBrk="1" hangingPunct="1"/>
            <a:r>
              <a:rPr lang="es-ES" smtClean="0"/>
              <a:t>Tomar decisiones</a:t>
            </a:r>
            <a:r>
              <a:rPr lang="es-MX" smtClean="0"/>
              <a:t>.</a:t>
            </a:r>
            <a:endParaRPr lang="es-ES" smtClean="0"/>
          </a:p>
        </p:txBody>
      </p:sp>
    </p:spTree>
    <p:extLst>
      <p:ext uri="{BB962C8B-B14F-4D97-AF65-F5344CB8AC3E}">
        <p14:creationId xmlns:p14="http://schemas.microsoft.com/office/powerpoint/2010/main" val="28723847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0354"/>
                                        </p:tgtEl>
                                        <p:attrNameLst>
                                          <p:attrName>style.visibility</p:attrName>
                                        </p:attrNameLst>
                                      </p:cBhvr>
                                      <p:to>
                                        <p:strVal val="visible"/>
                                      </p:to>
                                    </p:set>
                                    <p:anim calcmode="lin" valueType="num">
                                      <p:cBhvr additive="base">
                                        <p:cTn id="7" dur="500" fill="hold"/>
                                        <p:tgtEl>
                                          <p:spTgt spid="100354"/>
                                        </p:tgtEl>
                                        <p:attrNameLst>
                                          <p:attrName>ppt_x</p:attrName>
                                        </p:attrNameLst>
                                      </p:cBhvr>
                                      <p:tavLst>
                                        <p:tav tm="0">
                                          <p:val>
                                            <p:strVal val="0-#ppt_w/2"/>
                                          </p:val>
                                        </p:tav>
                                        <p:tav tm="100000">
                                          <p:val>
                                            <p:strVal val="#ppt_x"/>
                                          </p:val>
                                        </p:tav>
                                      </p:tavLst>
                                    </p:anim>
                                    <p:anim calcmode="lin" valueType="num">
                                      <p:cBhvr additive="base">
                                        <p:cTn id="8" dur="500" fill="hold"/>
                                        <p:tgtEl>
                                          <p:spTgt spid="10035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0355">
                                            <p:txEl>
                                              <p:pRg st="0" end="0"/>
                                            </p:txEl>
                                          </p:spTgt>
                                        </p:tgtEl>
                                        <p:attrNameLst>
                                          <p:attrName>style.visibility</p:attrName>
                                        </p:attrNameLst>
                                      </p:cBhvr>
                                      <p:to>
                                        <p:strVal val="visible"/>
                                      </p:to>
                                    </p:set>
                                    <p:anim calcmode="lin" valueType="num">
                                      <p:cBhvr additive="base">
                                        <p:cTn id="13" dur="500" fill="hold"/>
                                        <p:tgtEl>
                                          <p:spTgt spid="100355">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03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0355">
                                            <p:txEl>
                                              <p:pRg st="2" end="2"/>
                                            </p:txEl>
                                          </p:spTgt>
                                        </p:tgtEl>
                                        <p:attrNameLst>
                                          <p:attrName>style.visibility</p:attrName>
                                        </p:attrNameLst>
                                      </p:cBhvr>
                                      <p:to>
                                        <p:strVal val="visible"/>
                                      </p:to>
                                    </p:set>
                                    <p:anim calcmode="lin" valueType="num">
                                      <p:cBhvr additive="base">
                                        <p:cTn id="19" dur="500" fill="hold"/>
                                        <p:tgtEl>
                                          <p:spTgt spid="1003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03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0355">
                                            <p:txEl>
                                              <p:pRg st="4" end="4"/>
                                            </p:txEl>
                                          </p:spTgt>
                                        </p:tgtEl>
                                        <p:attrNameLst>
                                          <p:attrName>style.visibility</p:attrName>
                                        </p:attrNameLst>
                                      </p:cBhvr>
                                      <p:to>
                                        <p:strVal val="visible"/>
                                      </p:to>
                                    </p:set>
                                    <p:anim calcmode="lin" valueType="num">
                                      <p:cBhvr additive="base">
                                        <p:cTn id="25" dur="500" fill="hold"/>
                                        <p:tgtEl>
                                          <p:spTgt spid="10035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035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100355">
                                            <p:txEl>
                                              <p:pRg st="5" end="5"/>
                                            </p:txEl>
                                          </p:spTgt>
                                        </p:tgtEl>
                                        <p:attrNameLst>
                                          <p:attrName>style.visibility</p:attrName>
                                        </p:attrNameLst>
                                      </p:cBhvr>
                                      <p:to>
                                        <p:strVal val="visible"/>
                                      </p:to>
                                    </p:set>
                                    <p:anim calcmode="lin" valueType="num">
                                      <p:cBhvr additive="base">
                                        <p:cTn id="29" dur="500" fill="hold"/>
                                        <p:tgtEl>
                                          <p:spTgt spid="100355">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100355">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100355">
                                            <p:txEl>
                                              <p:pRg st="6" end="6"/>
                                            </p:txEl>
                                          </p:spTgt>
                                        </p:tgtEl>
                                        <p:attrNameLst>
                                          <p:attrName>style.visibility</p:attrName>
                                        </p:attrNameLst>
                                      </p:cBhvr>
                                      <p:to>
                                        <p:strVal val="visible"/>
                                      </p:to>
                                    </p:set>
                                    <p:anim calcmode="lin" valueType="num">
                                      <p:cBhvr additive="base">
                                        <p:cTn id="33" dur="500" fill="hold"/>
                                        <p:tgtEl>
                                          <p:spTgt spid="100355">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100355">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100355">
                                            <p:txEl>
                                              <p:pRg st="7" end="7"/>
                                            </p:txEl>
                                          </p:spTgt>
                                        </p:tgtEl>
                                        <p:attrNameLst>
                                          <p:attrName>style.visibility</p:attrName>
                                        </p:attrNameLst>
                                      </p:cBhvr>
                                      <p:to>
                                        <p:strVal val="visible"/>
                                      </p:to>
                                    </p:set>
                                    <p:anim calcmode="lin" valueType="num">
                                      <p:cBhvr additive="base">
                                        <p:cTn id="37" dur="500" fill="hold"/>
                                        <p:tgtEl>
                                          <p:spTgt spid="100355">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0035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354" grpId="0" autoUpdateAnimBg="0"/>
      <p:bldP spid="100355" grpId="0" build="p" autoUpdateAnimBg="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idx="4294967295"/>
          </p:nvPr>
        </p:nvSpPr>
        <p:spPr/>
        <p:txBody>
          <a:bodyPr anchor="b"/>
          <a:lstStyle/>
          <a:p>
            <a:pPr eaLnBrk="1" hangingPunct="1">
              <a:defRPr/>
            </a:pPr>
            <a:r>
              <a:rPr lang="es-ES" sz="4000" smtClean="0"/>
              <a:t>SUBSISTEMA DE RESPONSABLES</a:t>
            </a:r>
          </a:p>
        </p:txBody>
      </p:sp>
      <p:sp>
        <p:nvSpPr>
          <p:cNvPr id="136195" name="Rectangle 3"/>
          <p:cNvSpPr>
            <a:spLocks noGrp="1" noChangeArrowheads="1"/>
          </p:cNvSpPr>
          <p:nvPr>
            <p:ph type="body" idx="4294967295"/>
          </p:nvPr>
        </p:nvSpPr>
        <p:spPr/>
        <p:txBody>
          <a:bodyPr/>
          <a:lstStyle/>
          <a:p>
            <a:pPr algn="just" eaLnBrk="1" hangingPunct="1">
              <a:lnSpc>
                <a:spcPct val="90000"/>
              </a:lnSpc>
            </a:pPr>
            <a:r>
              <a:rPr lang="es-ES" sz="2800" smtClean="0"/>
              <a:t>Registra los cargos y descargos a los diferentes responsables o cuentadantes por cualquier concepto, sean o no funcionarios del estado.</a:t>
            </a:r>
          </a:p>
          <a:p>
            <a:pPr lvl="1" algn="just" eaLnBrk="1" hangingPunct="1">
              <a:lnSpc>
                <a:spcPct val="90000"/>
              </a:lnSpc>
            </a:pPr>
            <a:r>
              <a:rPr lang="es-ES" sz="2400" smtClean="0"/>
              <a:t>Funcionario: fondo permanente</a:t>
            </a:r>
          </a:p>
          <a:p>
            <a:pPr lvl="1" algn="just" eaLnBrk="1" hangingPunct="1">
              <a:lnSpc>
                <a:spcPct val="90000"/>
              </a:lnSpc>
            </a:pPr>
            <a:r>
              <a:rPr lang="es-ES" sz="2400" smtClean="0"/>
              <a:t>No funcionario: Subsidio con cargo de rendir cuentas.</a:t>
            </a:r>
            <a:endParaRPr lang="es-MX" sz="2400" smtClean="0"/>
          </a:p>
          <a:p>
            <a:pPr lvl="1" algn="just" eaLnBrk="1" hangingPunct="1">
              <a:lnSpc>
                <a:spcPct val="90000"/>
              </a:lnSpc>
              <a:buFontTx/>
              <a:buNone/>
            </a:pPr>
            <a:endParaRPr lang="es-ES" sz="2400" smtClean="0"/>
          </a:p>
          <a:p>
            <a:pPr algn="just" eaLnBrk="1" hangingPunct="1">
              <a:lnSpc>
                <a:spcPct val="90000"/>
              </a:lnSpc>
            </a:pPr>
            <a:r>
              <a:rPr lang="es-ES" sz="2800" smtClean="0"/>
              <a:t>Importancia:</a:t>
            </a:r>
          </a:p>
          <a:p>
            <a:pPr algn="just" eaLnBrk="1" hangingPunct="1">
              <a:lnSpc>
                <a:spcPct val="90000"/>
              </a:lnSpc>
              <a:buFontTx/>
              <a:buNone/>
            </a:pPr>
            <a:r>
              <a:rPr lang="es-ES" sz="2800" smtClean="0"/>
              <a:t>	Conocer la existencia de fondos en poder de los responsables y pendientes de rendir a los efectos de exigir tal rendición.</a:t>
            </a:r>
          </a:p>
        </p:txBody>
      </p:sp>
    </p:spTree>
    <p:extLst>
      <p:ext uri="{BB962C8B-B14F-4D97-AF65-F5344CB8AC3E}">
        <p14:creationId xmlns:p14="http://schemas.microsoft.com/office/powerpoint/2010/main" val="25936275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331640" y="2090172"/>
            <a:ext cx="6229590" cy="1754326"/>
          </a:xfrm>
          <a:prstGeom prst="rect">
            <a:avLst/>
          </a:prstGeom>
          <a:noFill/>
        </p:spPr>
        <p:txBody>
          <a:bodyPr wrap="none">
            <a:spAutoFit/>
          </a:bodyPr>
          <a:lstStyle/>
          <a:p>
            <a:pPr algn="ctr">
              <a:defRPr/>
            </a:pPr>
            <a:r>
              <a:rPr lang="es-E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RENDICION DE </a:t>
            </a:r>
          </a:p>
          <a:p>
            <a:pPr algn="ctr">
              <a:defRPr/>
            </a:pPr>
            <a:r>
              <a:rPr lang="es-E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CUENTAS</a:t>
            </a:r>
          </a:p>
        </p:txBody>
      </p:sp>
    </p:spTree>
    <p:extLst>
      <p:ext uri="{BB962C8B-B14F-4D97-AF65-F5344CB8AC3E}">
        <p14:creationId xmlns:p14="http://schemas.microsoft.com/office/powerpoint/2010/main" val="46210886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4210" name="Rectangle 2"/>
          <p:cNvSpPr>
            <a:spLocks noGrp="1" noChangeArrowheads="1"/>
          </p:cNvSpPr>
          <p:nvPr>
            <p:ph type="title" idx="4294967295"/>
          </p:nvPr>
        </p:nvSpPr>
        <p:spPr/>
        <p:txBody>
          <a:bodyPr anchor="b"/>
          <a:lstStyle/>
          <a:p>
            <a:pPr eaLnBrk="1" hangingPunct="1">
              <a:defRPr/>
            </a:pPr>
            <a:r>
              <a:rPr lang="es-ES" sz="4000" dirty="0" smtClean="0"/>
              <a:t>ESTADOS CONTABLES</a:t>
            </a:r>
          </a:p>
        </p:txBody>
      </p:sp>
      <p:sp>
        <p:nvSpPr>
          <p:cNvPr id="94211" name="Rectangle 3"/>
          <p:cNvSpPr>
            <a:spLocks noGrp="1" noChangeArrowheads="1"/>
          </p:cNvSpPr>
          <p:nvPr>
            <p:ph type="body" idx="4294967295"/>
          </p:nvPr>
        </p:nvSpPr>
        <p:spPr/>
        <p:txBody>
          <a:bodyPr/>
          <a:lstStyle/>
          <a:p>
            <a:pPr eaLnBrk="1" hangingPunct="1">
              <a:buFontTx/>
              <a:buNone/>
            </a:pPr>
            <a:endParaRPr lang="es-ES" smtClean="0"/>
          </a:p>
          <a:p>
            <a:pPr algn="just" eaLnBrk="1" hangingPunct="1"/>
            <a:r>
              <a:rPr lang="es-ES_tradnl" smtClean="0"/>
              <a:t>La importancia de los estados contables debe entenderse como medio de los órganos de administración activa para rendir cuenta de su gestión </a:t>
            </a:r>
          </a:p>
          <a:p>
            <a:pPr eaLnBrk="1" hangingPunct="1"/>
            <a:endParaRPr lang="es-ES_tradnl" smtClean="0"/>
          </a:p>
          <a:p>
            <a:pPr algn="r" eaLnBrk="1" hangingPunct="1"/>
            <a:r>
              <a:rPr lang="es-ES_tradnl" smtClean="0"/>
              <a:t>Salvatore Buscema</a:t>
            </a:r>
            <a:r>
              <a:rPr lang="es-ES" smtClean="0"/>
              <a:t> </a:t>
            </a:r>
          </a:p>
        </p:txBody>
      </p:sp>
    </p:spTree>
    <p:extLst>
      <p:ext uri="{BB962C8B-B14F-4D97-AF65-F5344CB8AC3E}">
        <p14:creationId xmlns:p14="http://schemas.microsoft.com/office/powerpoint/2010/main" val="6191368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4210"/>
                                        </p:tgtEl>
                                        <p:attrNameLst>
                                          <p:attrName>style.visibility</p:attrName>
                                        </p:attrNameLst>
                                      </p:cBhvr>
                                      <p:to>
                                        <p:strVal val="visible"/>
                                      </p:to>
                                    </p:set>
                                    <p:anim calcmode="lin" valueType="num">
                                      <p:cBhvr additive="base">
                                        <p:cTn id="7" dur="500" fill="hold"/>
                                        <p:tgtEl>
                                          <p:spTgt spid="94210"/>
                                        </p:tgtEl>
                                        <p:attrNameLst>
                                          <p:attrName>ppt_x</p:attrName>
                                        </p:attrNameLst>
                                      </p:cBhvr>
                                      <p:tavLst>
                                        <p:tav tm="0">
                                          <p:val>
                                            <p:strVal val="0-#ppt_w/2"/>
                                          </p:val>
                                        </p:tav>
                                        <p:tav tm="100000">
                                          <p:val>
                                            <p:strVal val="#ppt_x"/>
                                          </p:val>
                                        </p:tav>
                                      </p:tavLst>
                                    </p:anim>
                                    <p:anim calcmode="lin" valueType="num">
                                      <p:cBhvr additive="base">
                                        <p:cTn id="8" dur="500" fill="hold"/>
                                        <p:tgtEl>
                                          <p:spTgt spid="942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4211">
                                            <p:txEl>
                                              <p:pRg st="1" end="1"/>
                                            </p:txEl>
                                          </p:spTgt>
                                        </p:tgtEl>
                                        <p:attrNameLst>
                                          <p:attrName>style.visibility</p:attrName>
                                        </p:attrNameLst>
                                      </p:cBhvr>
                                      <p:to>
                                        <p:strVal val="visible"/>
                                      </p:to>
                                    </p:set>
                                    <p:anim calcmode="lin" valueType="num">
                                      <p:cBhvr additive="base">
                                        <p:cTn id="13" dur="500" fill="hold"/>
                                        <p:tgtEl>
                                          <p:spTgt spid="9421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421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4211">
                                            <p:txEl>
                                              <p:pRg st="3" end="3"/>
                                            </p:txEl>
                                          </p:spTgt>
                                        </p:tgtEl>
                                        <p:attrNameLst>
                                          <p:attrName>style.visibility</p:attrName>
                                        </p:attrNameLst>
                                      </p:cBhvr>
                                      <p:to>
                                        <p:strVal val="visible"/>
                                      </p:to>
                                    </p:set>
                                    <p:anim calcmode="lin" valueType="num">
                                      <p:cBhvr additive="base">
                                        <p:cTn id="19" dur="500" fill="hold"/>
                                        <p:tgtEl>
                                          <p:spTgt spid="94211">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421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210" grpId="0" autoUpdateAnimBg="0"/>
      <p:bldP spid="94211"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Text Box 2"/>
          <p:cNvSpPr txBox="1">
            <a:spLocks noChangeArrowheads="1"/>
          </p:cNvSpPr>
          <p:nvPr/>
        </p:nvSpPr>
        <p:spPr bwMode="auto">
          <a:xfrm>
            <a:off x="228600" y="304800"/>
            <a:ext cx="8915400" cy="611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s-MX" sz="2400">
                <a:latin typeface="Verdana" pitchFamily="34" charset="0"/>
              </a:rPr>
              <a:t>De dónde surge la información para la preparación de los estados contables?? </a:t>
            </a:r>
          </a:p>
          <a:p>
            <a:pPr eaLnBrk="1" hangingPunct="1">
              <a:spcBef>
                <a:spcPct val="50000"/>
              </a:spcBef>
            </a:pPr>
            <a:r>
              <a:rPr lang="es-MX" sz="2400">
                <a:latin typeface="Verdana" pitchFamily="34" charset="0"/>
              </a:rPr>
              <a:t>	Del sistema de contabilidad gubernamental.</a:t>
            </a:r>
          </a:p>
          <a:p>
            <a:pPr eaLnBrk="1" hangingPunct="1">
              <a:spcBef>
                <a:spcPct val="50000"/>
              </a:spcBef>
            </a:pPr>
            <a:endParaRPr lang="es-MX" sz="2400">
              <a:latin typeface="Verdana" pitchFamily="34" charset="0"/>
            </a:endParaRPr>
          </a:p>
          <a:p>
            <a:pPr eaLnBrk="1" hangingPunct="1">
              <a:spcBef>
                <a:spcPct val="50000"/>
              </a:spcBef>
            </a:pPr>
            <a:r>
              <a:rPr lang="es-MX" sz="2400">
                <a:latin typeface="Verdana" pitchFamily="34" charset="0"/>
              </a:rPr>
              <a:t>Quién es el responsable de preparar los estados contables??</a:t>
            </a:r>
          </a:p>
          <a:p>
            <a:pPr eaLnBrk="1" hangingPunct="1">
              <a:spcBef>
                <a:spcPct val="50000"/>
              </a:spcBef>
            </a:pPr>
            <a:r>
              <a:rPr lang="es-MX" sz="2400">
                <a:latin typeface="Verdana" pitchFamily="34" charset="0"/>
              </a:rPr>
              <a:t>	La Contaduría General de la Provincia</a:t>
            </a:r>
          </a:p>
          <a:p>
            <a:pPr eaLnBrk="1" hangingPunct="1">
              <a:spcBef>
                <a:spcPct val="50000"/>
              </a:spcBef>
            </a:pPr>
            <a:endParaRPr lang="es-MX" sz="2400">
              <a:latin typeface="Verdana" pitchFamily="34" charset="0"/>
            </a:endParaRPr>
          </a:p>
          <a:p>
            <a:pPr eaLnBrk="1" hangingPunct="1">
              <a:spcBef>
                <a:spcPct val="50000"/>
              </a:spcBef>
            </a:pPr>
            <a:r>
              <a:rPr lang="es-MX" sz="2400">
                <a:latin typeface="Verdana" pitchFamily="34" charset="0"/>
              </a:rPr>
              <a:t>Ante quién deben presentarse los estados contables??</a:t>
            </a:r>
          </a:p>
          <a:p>
            <a:pPr eaLnBrk="1" hangingPunct="1">
              <a:spcBef>
                <a:spcPct val="50000"/>
              </a:spcBef>
            </a:pPr>
            <a:r>
              <a:rPr lang="es-MX" sz="2400">
                <a:latin typeface="Verdana" pitchFamily="34" charset="0"/>
              </a:rPr>
              <a:t>	Congreso</a:t>
            </a:r>
          </a:p>
          <a:p>
            <a:pPr eaLnBrk="1" hangingPunct="1">
              <a:spcBef>
                <a:spcPct val="50000"/>
              </a:spcBef>
            </a:pPr>
            <a:r>
              <a:rPr lang="es-MX" sz="2400">
                <a:latin typeface="Verdana" pitchFamily="34" charset="0"/>
              </a:rPr>
              <a:t>	Legislaturas Provinciales</a:t>
            </a:r>
          </a:p>
          <a:p>
            <a:pPr eaLnBrk="1" hangingPunct="1">
              <a:spcBef>
                <a:spcPct val="50000"/>
              </a:spcBef>
            </a:pPr>
            <a:r>
              <a:rPr lang="es-MX" sz="2400">
                <a:latin typeface="Verdana" pitchFamily="34" charset="0"/>
              </a:rPr>
              <a:t>	Tribunales de Cuentas</a:t>
            </a:r>
            <a:endParaRPr lang="es-ES" sz="2400">
              <a:latin typeface="Verdana" pitchFamily="34" charset="0"/>
            </a:endParaRPr>
          </a:p>
        </p:txBody>
      </p:sp>
    </p:spTree>
    <p:extLst>
      <p:ext uri="{BB962C8B-B14F-4D97-AF65-F5344CB8AC3E}">
        <p14:creationId xmlns:p14="http://schemas.microsoft.com/office/powerpoint/2010/main" val="3059908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6498"/>
                                        </p:tgtEl>
                                        <p:attrNameLst>
                                          <p:attrName>style.visibility</p:attrName>
                                        </p:attrNameLst>
                                      </p:cBhvr>
                                      <p:to>
                                        <p:strVal val="visible"/>
                                      </p:to>
                                    </p:set>
                                    <p:anim calcmode="lin" valueType="num">
                                      <p:cBhvr additive="base">
                                        <p:cTn id="7" dur="500" fill="hold"/>
                                        <p:tgtEl>
                                          <p:spTgt spid="106498"/>
                                        </p:tgtEl>
                                        <p:attrNameLst>
                                          <p:attrName>ppt_x</p:attrName>
                                        </p:attrNameLst>
                                      </p:cBhvr>
                                      <p:tavLst>
                                        <p:tav tm="0">
                                          <p:val>
                                            <p:strVal val="0-#ppt_w/2"/>
                                          </p:val>
                                        </p:tav>
                                        <p:tav tm="100000">
                                          <p:val>
                                            <p:strVal val="#ppt_x"/>
                                          </p:val>
                                        </p:tav>
                                      </p:tavLst>
                                    </p:anim>
                                    <p:anim calcmode="lin" valueType="num">
                                      <p:cBhvr additive="base">
                                        <p:cTn id="8" dur="500" fill="hold"/>
                                        <p:tgtEl>
                                          <p:spTgt spid="10649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498"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idx="4294967295"/>
          </p:nvPr>
        </p:nvSpPr>
        <p:spPr/>
        <p:txBody>
          <a:bodyPr anchor="b"/>
          <a:lstStyle/>
          <a:p>
            <a:pPr eaLnBrk="1" hangingPunct="1">
              <a:defRPr/>
            </a:pPr>
            <a:r>
              <a:rPr lang="es-ES" sz="3600" dirty="0" smtClean="0"/>
              <a:t>Objetivos de los Estados Contables</a:t>
            </a:r>
            <a:br>
              <a:rPr lang="es-ES" sz="3600" dirty="0" smtClean="0"/>
            </a:br>
            <a:r>
              <a:rPr lang="es-ES" sz="3600" dirty="0" smtClean="0"/>
              <a:t>Recomendación técnica N°1</a:t>
            </a:r>
          </a:p>
        </p:txBody>
      </p:sp>
      <p:sp>
        <p:nvSpPr>
          <p:cNvPr id="140291" name="Rectangle 3"/>
          <p:cNvSpPr>
            <a:spLocks noGrp="1" noChangeArrowheads="1"/>
          </p:cNvSpPr>
          <p:nvPr>
            <p:ph type="body" idx="4294967295"/>
          </p:nvPr>
        </p:nvSpPr>
        <p:spPr/>
        <p:txBody>
          <a:bodyPr/>
          <a:lstStyle/>
          <a:p>
            <a:pPr algn="just" eaLnBrk="1" hangingPunct="1"/>
            <a:r>
              <a:rPr lang="es-ES" smtClean="0"/>
              <a:t>Proveer información sobre el patrimonio a una fecha determinada, su evolución económica financiera para facilitar la gestión en la toma de decisiones financieras y económicas.</a:t>
            </a:r>
          </a:p>
          <a:p>
            <a:pPr algn="just" eaLnBrk="1" hangingPunct="1"/>
            <a:r>
              <a:rPr lang="es-ES" smtClean="0"/>
              <a:t>Posibilitar el control sobre el cumplimiento del mandato otorgado.</a:t>
            </a:r>
          </a:p>
          <a:p>
            <a:pPr algn="just" eaLnBrk="1" hangingPunct="1"/>
            <a:r>
              <a:rPr lang="es-ES" smtClean="0"/>
              <a:t>Servir para la rendición de cuentas.</a:t>
            </a:r>
          </a:p>
        </p:txBody>
      </p:sp>
    </p:spTree>
    <p:extLst>
      <p:ext uri="{BB962C8B-B14F-4D97-AF65-F5344CB8AC3E}">
        <p14:creationId xmlns:p14="http://schemas.microsoft.com/office/powerpoint/2010/main" val="16538559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6" name="Text Box 4"/>
          <p:cNvSpPr txBox="1">
            <a:spLocks noChangeArrowheads="1"/>
          </p:cNvSpPr>
          <p:nvPr/>
        </p:nvSpPr>
        <p:spPr bwMode="auto">
          <a:xfrm>
            <a:off x="685800" y="765175"/>
            <a:ext cx="78486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r>
              <a:rPr lang="es-ES_tradnl" sz="2400">
                <a:latin typeface="Verdana" pitchFamily="34" charset="0"/>
              </a:rPr>
              <a:t>INFORME 2 EL CECYT </a:t>
            </a:r>
            <a:r>
              <a:rPr lang="es-ES_tradnl" sz="2800">
                <a:latin typeface="Verdana" pitchFamily="34" charset="0"/>
              </a:rPr>
              <a:t>AREA</a:t>
            </a:r>
            <a:r>
              <a:rPr lang="es-ES_tradnl" sz="2400">
                <a:latin typeface="Verdana" pitchFamily="34" charset="0"/>
              </a:rPr>
              <a:t> SECTOR PÚBLICO</a:t>
            </a:r>
            <a:endParaRPr lang="es-ES" sz="2400">
              <a:latin typeface="Verdana" pitchFamily="34" charset="0"/>
            </a:endParaRPr>
          </a:p>
        </p:txBody>
      </p:sp>
      <p:sp>
        <p:nvSpPr>
          <p:cNvPr id="95237" name="Oval 5"/>
          <p:cNvSpPr>
            <a:spLocks noChangeArrowheads="1"/>
          </p:cNvSpPr>
          <p:nvPr/>
        </p:nvSpPr>
        <p:spPr bwMode="auto">
          <a:xfrm>
            <a:off x="838200" y="2286000"/>
            <a:ext cx="2428875" cy="10715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_tradnl">
                <a:latin typeface="Verdana" pitchFamily="34" charset="0"/>
              </a:rPr>
              <a:t>E.C. BÁSICOS</a:t>
            </a:r>
            <a:endParaRPr lang="es-ES">
              <a:latin typeface="Verdana" pitchFamily="34" charset="0"/>
            </a:endParaRPr>
          </a:p>
        </p:txBody>
      </p:sp>
      <p:sp>
        <p:nvSpPr>
          <p:cNvPr id="95239" name="Oval 7"/>
          <p:cNvSpPr>
            <a:spLocks noChangeArrowheads="1"/>
          </p:cNvSpPr>
          <p:nvPr/>
        </p:nvSpPr>
        <p:spPr bwMode="auto">
          <a:xfrm>
            <a:off x="838200" y="4876800"/>
            <a:ext cx="2438400" cy="100012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_tradnl">
                <a:latin typeface="Verdana" pitchFamily="34" charset="0"/>
              </a:rPr>
              <a:t>E.C. COMPLE-</a:t>
            </a:r>
          </a:p>
          <a:p>
            <a:pPr algn="ctr"/>
            <a:r>
              <a:rPr lang="es-ES_tradnl">
                <a:latin typeface="Verdana" pitchFamily="34" charset="0"/>
              </a:rPr>
              <a:t>MENTARIOS</a:t>
            </a:r>
            <a:endParaRPr lang="es-ES">
              <a:latin typeface="Verdana" pitchFamily="34" charset="0"/>
            </a:endParaRPr>
          </a:p>
        </p:txBody>
      </p:sp>
      <p:sp>
        <p:nvSpPr>
          <p:cNvPr id="95241" name="Text Box 9"/>
          <p:cNvSpPr txBox="1">
            <a:spLocks noChangeArrowheads="1"/>
          </p:cNvSpPr>
          <p:nvPr/>
        </p:nvSpPr>
        <p:spPr bwMode="auto">
          <a:xfrm>
            <a:off x="3995738" y="2205038"/>
            <a:ext cx="4392612"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s-ES_tradnl">
                <a:latin typeface="Verdana" pitchFamily="34" charset="0"/>
              </a:rPr>
              <a:t>EJECUCIÓN DEL PRESUPUESTO</a:t>
            </a:r>
          </a:p>
          <a:p>
            <a:pPr eaLnBrk="1" hangingPunct="1"/>
            <a:endParaRPr lang="es-ES_tradnl">
              <a:latin typeface="Verdana" pitchFamily="34" charset="0"/>
            </a:endParaRPr>
          </a:p>
          <a:p>
            <a:pPr eaLnBrk="1" hangingPunct="1"/>
            <a:r>
              <a:rPr lang="es-ES_tradnl">
                <a:latin typeface="Verdana" pitchFamily="34" charset="0"/>
              </a:rPr>
              <a:t>DETERMINACIÓN DE RDOS.</a:t>
            </a:r>
          </a:p>
          <a:p>
            <a:pPr eaLnBrk="1" hangingPunct="1"/>
            <a:endParaRPr lang="es-ES_tradnl">
              <a:latin typeface="Verdana" pitchFamily="34" charset="0"/>
            </a:endParaRPr>
          </a:p>
          <a:p>
            <a:pPr eaLnBrk="1" hangingPunct="1"/>
            <a:r>
              <a:rPr lang="es-ES_tradnl">
                <a:latin typeface="Verdana" pitchFamily="34" charset="0"/>
              </a:rPr>
              <a:t>BALANCE DEL TESORO</a:t>
            </a:r>
            <a:endParaRPr lang="es-ES">
              <a:latin typeface="Verdana" pitchFamily="34" charset="0"/>
            </a:endParaRPr>
          </a:p>
        </p:txBody>
      </p:sp>
      <p:sp>
        <p:nvSpPr>
          <p:cNvPr id="95242" name="Text Box 10"/>
          <p:cNvSpPr txBox="1">
            <a:spLocks noChangeArrowheads="1"/>
          </p:cNvSpPr>
          <p:nvPr/>
        </p:nvSpPr>
        <p:spPr bwMode="auto">
          <a:xfrm>
            <a:off x="4140200" y="4508500"/>
            <a:ext cx="4392613" cy="242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s-ES_tradnl">
                <a:latin typeface="Verdana" pitchFamily="34" charset="0"/>
              </a:rPr>
              <a:t>DE ORIGEN Y APLICAC.</a:t>
            </a:r>
          </a:p>
          <a:p>
            <a:pPr eaLnBrk="1" hangingPunct="1"/>
            <a:r>
              <a:rPr lang="es-ES_tradnl">
                <a:latin typeface="Verdana" pitchFamily="34" charset="0"/>
              </a:rPr>
              <a:t>SITUACION DE LA DEUDA</a:t>
            </a:r>
          </a:p>
          <a:p>
            <a:pPr eaLnBrk="1" hangingPunct="1"/>
            <a:r>
              <a:rPr lang="es-ES_tradnl">
                <a:latin typeface="Verdana" pitchFamily="34" charset="0"/>
              </a:rPr>
              <a:t>EVOLUCIÓN DE LA DEUDA</a:t>
            </a:r>
          </a:p>
          <a:p>
            <a:pPr eaLnBrk="1" hangingPunct="1"/>
            <a:r>
              <a:rPr lang="es-ES_tradnl">
                <a:latin typeface="Verdana" pitchFamily="34" charset="0"/>
              </a:rPr>
              <a:t>SITUACIÓN EC-FIN-PAT.</a:t>
            </a:r>
          </a:p>
          <a:p>
            <a:pPr eaLnBrk="1" hangingPunct="1"/>
            <a:r>
              <a:rPr lang="es-ES_tradnl">
                <a:latin typeface="Verdana" pitchFamily="34" charset="0"/>
              </a:rPr>
              <a:t>SIT. PAT. CONSOLIDADA</a:t>
            </a:r>
          </a:p>
          <a:p>
            <a:pPr eaLnBrk="1" hangingPunct="1"/>
            <a:r>
              <a:rPr lang="es-ES_tradnl">
                <a:latin typeface="Verdana" pitchFamily="34" charset="0"/>
              </a:rPr>
              <a:t>EVOLUCIÓN PATRIMONIAL</a:t>
            </a:r>
          </a:p>
          <a:p>
            <a:pPr eaLnBrk="1" hangingPunct="1"/>
            <a:r>
              <a:rPr lang="es-ES_tradnl">
                <a:latin typeface="Verdana" pitchFamily="34" charset="0"/>
              </a:rPr>
              <a:t>ESQUEMA A- I -F</a:t>
            </a:r>
          </a:p>
          <a:p>
            <a:pPr eaLnBrk="1" hangingPunct="1">
              <a:spcBef>
                <a:spcPct val="50000"/>
              </a:spcBef>
            </a:pPr>
            <a:endParaRPr lang="es-ES">
              <a:latin typeface="Verdana" pitchFamily="34" charset="0"/>
            </a:endParaRPr>
          </a:p>
        </p:txBody>
      </p:sp>
      <p:sp>
        <p:nvSpPr>
          <p:cNvPr id="95243" name="AutoShape 11"/>
          <p:cNvSpPr>
            <a:spLocks/>
          </p:cNvSpPr>
          <p:nvPr/>
        </p:nvSpPr>
        <p:spPr bwMode="auto">
          <a:xfrm>
            <a:off x="3505200" y="2209800"/>
            <a:ext cx="152400" cy="1447800"/>
          </a:xfrm>
          <a:prstGeom prst="leftBrace">
            <a:avLst>
              <a:gd name="adj1" fmla="val 79167"/>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95244" name="AutoShape 12"/>
          <p:cNvSpPr>
            <a:spLocks/>
          </p:cNvSpPr>
          <p:nvPr/>
        </p:nvSpPr>
        <p:spPr bwMode="auto">
          <a:xfrm>
            <a:off x="3581400" y="4648200"/>
            <a:ext cx="76200" cy="1905000"/>
          </a:xfrm>
          <a:prstGeom prst="leftBrace">
            <a:avLst>
              <a:gd name="adj1" fmla="val 208333"/>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Tree>
    <p:extLst>
      <p:ext uri="{BB962C8B-B14F-4D97-AF65-F5344CB8AC3E}">
        <p14:creationId xmlns:p14="http://schemas.microsoft.com/office/powerpoint/2010/main" val="22546370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5236"/>
                                        </p:tgtEl>
                                        <p:attrNameLst>
                                          <p:attrName>style.visibility</p:attrName>
                                        </p:attrNameLst>
                                      </p:cBhvr>
                                      <p:to>
                                        <p:strVal val="visible"/>
                                      </p:to>
                                    </p:set>
                                    <p:anim calcmode="lin" valueType="num">
                                      <p:cBhvr additive="base">
                                        <p:cTn id="7" dur="500" fill="hold"/>
                                        <p:tgtEl>
                                          <p:spTgt spid="95236"/>
                                        </p:tgtEl>
                                        <p:attrNameLst>
                                          <p:attrName>ppt_x</p:attrName>
                                        </p:attrNameLst>
                                      </p:cBhvr>
                                      <p:tavLst>
                                        <p:tav tm="0">
                                          <p:val>
                                            <p:strVal val="0-#ppt_w/2"/>
                                          </p:val>
                                        </p:tav>
                                        <p:tav tm="100000">
                                          <p:val>
                                            <p:strVal val="#ppt_x"/>
                                          </p:val>
                                        </p:tav>
                                      </p:tavLst>
                                    </p:anim>
                                    <p:anim calcmode="lin" valueType="num">
                                      <p:cBhvr additive="base">
                                        <p:cTn id="8" dur="500" fill="hold"/>
                                        <p:tgtEl>
                                          <p:spTgt spid="9523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5237"/>
                                        </p:tgtEl>
                                        <p:attrNameLst>
                                          <p:attrName>style.visibility</p:attrName>
                                        </p:attrNameLst>
                                      </p:cBhvr>
                                      <p:to>
                                        <p:strVal val="visible"/>
                                      </p:to>
                                    </p:set>
                                    <p:anim calcmode="lin" valueType="num">
                                      <p:cBhvr additive="base">
                                        <p:cTn id="13" dur="500" fill="hold"/>
                                        <p:tgtEl>
                                          <p:spTgt spid="95237"/>
                                        </p:tgtEl>
                                        <p:attrNameLst>
                                          <p:attrName>ppt_x</p:attrName>
                                        </p:attrNameLst>
                                      </p:cBhvr>
                                      <p:tavLst>
                                        <p:tav tm="0">
                                          <p:val>
                                            <p:strVal val="0-#ppt_w/2"/>
                                          </p:val>
                                        </p:tav>
                                        <p:tav tm="100000">
                                          <p:val>
                                            <p:strVal val="#ppt_x"/>
                                          </p:val>
                                        </p:tav>
                                      </p:tavLst>
                                    </p:anim>
                                    <p:anim calcmode="lin" valueType="num">
                                      <p:cBhvr additive="base">
                                        <p:cTn id="14" dur="500" fill="hold"/>
                                        <p:tgtEl>
                                          <p:spTgt spid="95237"/>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5243"/>
                                        </p:tgtEl>
                                        <p:attrNameLst>
                                          <p:attrName>style.visibility</p:attrName>
                                        </p:attrNameLst>
                                      </p:cBhvr>
                                      <p:to>
                                        <p:strVal val="visible"/>
                                      </p:to>
                                    </p:set>
                                    <p:anim calcmode="lin" valueType="num">
                                      <p:cBhvr additive="base">
                                        <p:cTn id="19" dur="500" fill="hold"/>
                                        <p:tgtEl>
                                          <p:spTgt spid="95243"/>
                                        </p:tgtEl>
                                        <p:attrNameLst>
                                          <p:attrName>ppt_x</p:attrName>
                                        </p:attrNameLst>
                                      </p:cBhvr>
                                      <p:tavLst>
                                        <p:tav tm="0">
                                          <p:val>
                                            <p:strVal val="0-#ppt_w/2"/>
                                          </p:val>
                                        </p:tav>
                                        <p:tav tm="100000">
                                          <p:val>
                                            <p:strVal val="#ppt_x"/>
                                          </p:val>
                                        </p:tav>
                                      </p:tavLst>
                                    </p:anim>
                                    <p:anim calcmode="lin" valueType="num">
                                      <p:cBhvr additive="base">
                                        <p:cTn id="20" dur="500" fill="hold"/>
                                        <p:tgtEl>
                                          <p:spTgt spid="95243"/>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5241"/>
                                        </p:tgtEl>
                                        <p:attrNameLst>
                                          <p:attrName>style.visibility</p:attrName>
                                        </p:attrNameLst>
                                      </p:cBhvr>
                                      <p:to>
                                        <p:strVal val="visible"/>
                                      </p:to>
                                    </p:set>
                                    <p:anim calcmode="lin" valueType="num">
                                      <p:cBhvr additive="base">
                                        <p:cTn id="25" dur="500" fill="hold"/>
                                        <p:tgtEl>
                                          <p:spTgt spid="95241"/>
                                        </p:tgtEl>
                                        <p:attrNameLst>
                                          <p:attrName>ppt_x</p:attrName>
                                        </p:attrNameLst>
                                      </p:cBhvr>
                                      <p:tavLst>
                                        <p:tav tm="0">
                                          <p:val>
                                            <p:strVal val="0-#ppt_w/2"/>
                                          </p:val>
                                        </p:tav>
                                        <p:tav tm="100000">
                                          <p:val>
                                            <p:strVal val="#ppt_x"/>
                                          </p:val>
                                        </p:tav>
                                      </p:tavLst>
                                    </p:anim>
                                    <p:anim calcmode="lin" valueType="num">
                                      <p:cBhvr additive="base">
                                        <p:cTn id="26" dur="500" fill="hold"/>
                                        <p:tgtEl>
                                          <p:spTgt spid="95241"/>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95239"/>
                                        </p:tgtEl>
                                        <p:attrNameLst>
                                          <p:attrName>style.visibility</p:attrName>
                                        </p:attrNameLst>
                                      </p:cBhvr>
                                      <p:to>
                                        <p:strVal val="visible"/>
                                      </p:to>
                                    </p:set>
                                    <p:anim calcmode="lin" valueType="num">
                                      <p:cBhvr additive="base">
                                        <p:cTn id="31" dur="500" fill="hold"/>
                                        <p:tgtEl>
                                          <p:spTgt spid="95239"/>
                                        </p:tgtEl>
                                        <p:attrNameLst>
                                          <p:attrName>ppt_x</p:attrName>
                                        </p:attrNameLst>
                                      </p:cBhvr>
                                      <p:tavLst>
                                        <p:tav tm="0">
                                          <p:val>
                                            <p:strVal val="0-#ppt_w/2"/>
                                          </p:val>
                                        </p:tav>
                                        <p:tav tm="100000">
                                          <p:val>
                                            <p:strVal val="#ppt_x"/>
                                          </p:val>
                                        </p:tav>
                                      </p:tavLst>
                                    </p:anim>
                                    <p:anim calcmode="lin" valueType="num">
                                      <p:cBhvr additive="base">
                                        <p:cTn id="32" dur="500" fill="hold"/>
                                        <p:tgtEl>
                                          <p:spTgt spid="95239"/>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95244"/>
                                        </p:tgtEl>
                                        <p:attrNameLst>
                                          <p:attrName>style.visibility</p:attrName>
                                        </p:attrNameLst>
                                      </p:cBhvr>
                                      <p:to>
                                        <p:strVal val="visible"/>
                                      </p:to>
                                    </p:set>
                                    <p:anim calcmode="lin" valueType="num">
                                      <p:cBhvr additive="base">
                                        <p:cTn id="37" dur="500" fill="hold"/>
                                        <p:tgtEl>
                                          <p:spTgt spid="95244"/>
                                        </p:tgtEl>
                                        <p:attrNameLst>
                                          <p:attrName>ppt_x</p:attrName>
                                        </p:attrNameLst>
                                      </p:cBhvr>
                                      <p:tavLst>
                                        <p:tav tm="0">
                                          <p:val>
                                            <p:strVal val="0-#ppt_w/2"/>
                                          </p:val>
                                        </p:tav>
                                        <p:tav tm="100000">
                                          <p:val>
                                            <p:strVal val="#ppt_x"/>
                                          </p:val>
                                        </p:tav>
                                      </p:tavLst>
                                    </p:anim>
                                    <p:anim calcmode="lin" valueType="num">
                                      <p:cBhvr additive="base">
                                        <p:cTn id="38" dur="500" fill="hold"/>
                                        <p:tgtEl>
                                          <p:spTgt spid="95244"/>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95242"/>
                                        </p:tgtEl>
                                        <p:attrNameLst>
                                          <p:attrName>style.visibility</p:attrName>
                                        </p:attrNameLst>
                                      </p:cBhvr>
                                      <p:to>
                                        <p:strVal val="visible"/>
                                      </p:to>
                                    </p:set>
                                    <p:anim calcmode="lin" valueType="num">
                                      <p:cBhvr additive="base">
                                        <p:cTn id="43" dur="500" fill="hold"/>
                                        <p:tgtEl>
                                          <p:spTgt spid="95242"/>
                                        </p:tgtEl>
                                        <p:attrNameLst>
                                          <p:attrName>ppt_x</p:attrName>
                                        </p:attrNameLst>
                                      </p:cBhvr>
                                      <p:tavLst>
                                        <p:tav tm="0">
                                          <p:val>
                                            <p:strVal val="0-#ppt_w/2"/>
                                          </p:val>
                                        </p:tav>
                                        <p:tav tm="100000">
                                          <p:val>
                                            <p:strVal val="#ppt_x"/>
                                          </p:val>
                                        </p:tav>
                                      </p:tavLst>
                                    </p:anim>
                                    <p:anim calcmode="lin" valueType="num">
                                      <p:cBhvr additive="base">
                                        <p:cTn id="44" dur="500" fill="hold"/>
                                        <p:tgtEl>
                                          <p:spTgt spid="952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36" grpId="0" autoUpdateAnimBg="0"/>
      <p:bldP spid="95237" grpId="0" animBg="1" autoUpdateAnimBg="0"/>
      <p:bldP spid="95239" grpId="0" animBg="1" autoUpdateAnimBg="0"/>
      <p:bldP spid="95241" grpId="0" autoUpdateAnimBg="0"/>
      <p:bldP spid="95242" grpId="0" autoUpdateAnimBg="0"/>
      <p:bldP spid="95243" grpId="0" animBg="1"/>
      <p:bldP spid="95244" grpId="0" animBg="1"/>
    </p:bld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6258" name="Rectangle 2"/>
          <p:cNvSpPr>
            <a:spLocks noGrp="1" noChangeArrowheads="1"/>
          </p:cNvSpPr>
          <p:nvPr>
            <p:ph type="title" idx="4294967295"/>
          </p:nvPr>
        </p:nvSpPr>
        <p:spPr/>
        <p:txBody>
          <a:bodyPr anchor="b"/>
          <a:lstStyle/>
          <a:p>
            <a:pPr eaLnBrk="1" hangingPunct="1">
              <a:defRPr/>
            </a:pPr>
            <a:r>
              <a:rPr lang="es-ES_tradnl" sz="4000" smtClean="0"/>
              <a:t>LEY 24.156 - CUENTA DE INVERSIÓN</a:t>
            </a:r>
            <a:endParaRPr lang="es-ES" sz="4000" smtClean="0"/>
          </a:p>
        </p:txBody>
      </p:sp>
      <p:sp>
        <p:nvSpPr>
          <p:cNvPr id="96259" name="Rectangle 3"/>
          <p:cNvSpPr>
            <a:spLocks noGrp="1" noChangeArrowheads="1"/>
          </p:cNvSpPr>
          <p:nvPr>
            <p:ph type="body" idx="4294967295"/>
          </p:nvPr>
        </p:nvSpPr>
        <p:spPr/>
        <p:txBody>
          <a:bodyPr/>
          <a:lstStyle/>
          <a:p>
            <a:pPr eaLnBrk="1" hangingPunct="1">
              <a:lnSpc>
                <a:spcPct val="90000"/>
              </a:lnSpc>
            </a:pPr>
            <a:r>
              <a:rPr lang="es-ES_tradnl" sz="2800" smtClean="0"/>
              <a:t>EJECUCIÓN DEL PTO. ADM. NACIONAL.</a:t>
            </a:r>
          </a:p>
          <a:p>
            <a:pPr eaLnBrk="1" hangingPunct="1">
              <a:lnSpc>
                <a:spcPct val="90000"/>
              </a:lnSpc>
            </a:pPr>
            <a:endParaRPr lang="es-ES_tradnl" sz="2800" smtClean="0"/>
          </a:p>
          <a:p>
            <a:pPr eaLnBrk="1" hangingPunct="1">
              <a:lnSpc>
                <a:spcPct val="90000"/>
              </a:lnSpc>
            </a:pPr>
            <a:r>
              <a:rPr lang="es-ES_tradnl" sz="2800" smtClean="0"/>
              <a:t> MOVIMIENTOS Y SIT. DEL TESORO ADM . 		   CENTRAL.</a:t>
            </a:r>
          </a:p>
          <a:p>
            <a:pPr eaLnBrk="1" hangingPunct="1">
              <a:lnSpc>
                <a:spcPct val="90000"/>
              </a:lnSpc>
            </a:pPr>
            <a:endParaRPr lang="es-ES_tradnl" sz="2800" smtClean="0"/>
          </a:p>
          <a:p>
            <a:pPr eaLnBrk="1" hangingPunct="1">
              <a:lnSpc>
                <a:spcPct val="90000"/>
              </a:lnSpc>
            </a:pPr>
            <a:r>
              <a:rPr lang="es-ES_tradnl" sz="2800" smtClean="0"/>
              <a:t> ESTADO ACTUALIZADO DE LA DEUDA.</a:t>
            </a:r>
          </a:p>
          <a:p>
            <a:pPr lvl="1" eaLnBrk="1" hangingPunct="1">
              <a:lnSpc>
                <a:spcPct val="90000"/>
              </a:lnSpc>
            </a:pPr>
            <a:r>
              <a:rPr lang="es-ES_tradnl" sz="2400" smtClean="0"/>
              <a:t>INTERNA</a:t>
            </a:r>
          </a:p>
          <a:p>
            <a:pPr lvl="1" eaLnBrk="1" hangingPunct="1">
              <a:lnSpc>
                <a:spcPct val="90000"/>
              </a:lnSpc>
            </a:pPr>
            <a:r>
              <a:rPr lang="es-ES_tradnl" sz="2400" smtClean="0"/>
              <a:t>EXTERNA</a:t>
            </a:r>
          </a:p>
          <a:p>
            <a:pPr lvl="1" eaLnBrk="1" hangingPunct="1">
              <a:lnSpc>
                <a:spcPct val="90000"/>
              </a:lnSpc>
            </a:pPr>
            <a:r>
              <a:rPr lang="es-ES_tradnl" sz="2400" smtClean="0"/>
              <a:t>DIRECTA</a:t>
            </a:r>
          </a:p>
          <a:p>
            <a:pPr lvl="1" eaLnBrk="1" hangingPunct="1">
              <a:lnSpc>
                <a:spcPct val="90000"/>
              </a:lnSpc>
            </a:pPr>
            <a:r>
              <a:rPr lang="es-ES_tradnl" sz="2400" smtClean="0"/>
              <a:t>INDIRECTA</a:t>
            </a:r>
          </a:p>
          <a:p>
            <a:pPr eaLnBrk="1" hangingPunct="1">
              <a:lnSpc>
                <a:spcPct val="90000"/>
              </a:lnSpc>
            </a:pPr>
            <a:endParaRPr lang="es-ES" sz="2800" smtClean="0"/>
          </a:p>
        </p:txBody>
      </p:sp>
    </p:spTree>
    <p:extLst>
      <p:ext uri="{BB962C8B-B14F-4D97-AF65-F5344CB8AC3E}">
        <p14:creationId xmlns:p14="http://schemas.microsoft.com/office/powerpoint/2010/main" val="35459114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6258"/>
                                        </p:tgtEl>
                                        <p:attrNameLst>
                                          <p:attrName>style.visibility</p:attrName>
                                        </p:attrNameLst>
                                      </p:cBhvr>
                                      <p:to>
                                        <p:strVal val="visible"/>
                                      </p:to>
                                    </p:set>
                                    <p:anim calcmode="lin" valueType="num">
                                      <p:cBhvr additive="base">
                                        <p:cTn id="7" dur="500" fill="hold"/>
                                        <p:tgtEl>
                                          <p:spTgt spid="96258"/>
                                        </p:tgtEl>
                                        <p:attrNameLst>
                                          <p:attrName>ppt_x</p:attrName>
                                        </p:attrNameLst>
                                      </p:cBhvr>
                                      <p:tavLst>
                                        <p:tav tm="0">
                                          <p:val>
                                            <p:strVal val="0-#ppt_w/2"/>
                                          </p:val>
                                        </p:tav>
                                        <p:tav tm="100000">
                                          <p:val>
                                            <p:strVal val="#ppt_x"/>
                                          </p:val>
                                        </p:tav>
                                      </p:tavLst>
                                    </p:anim>
                                    <p:anim calcmode="lin" valueType="num">
                                      <p:cBhvr additive="base">
                                        <p:cTn id="8" dur="500" fill="hold"/>
                                        <p:tgtEl>
                                          <p:spTgt spid="96258"/>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6259">
                                            <p:txEl>
                                              <p:pRg st="0" end="0"/>
                                            </p:txEl>
                                          </p:spTgt>
                                        </p:tgtEl>
                                        <p:attrNameLst>
                                          <p:attrName>style.visibility</p:attrName>
                                        </p:attrNameLst>
                                      </p:cBhvr>
                                      <p:to>
                                        <p:strVal val="visible"/>
                                      </p:to>
                                    </p:set>
                                    <p:anim calcmode="lin" valueType="num">
                                      <p:cBhvr additive="base">
                                        <p:cTn id="13" dur="500" fill="hold"/>
                                        <p:tgtEl>
                                          <p:spTgt spid="9625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9625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96259">
                                            <p:txEl>
                                              <p:pRg st="2" end="2"/>
                                            </p:txEl>
                                          </p:spTgt>
                                        </p:tgtEl>
                                        <p:attrNameLst>
                                          <p:attrName>style.visibility</p:attrName>
                                        </p:attrNameLst>
                                      </p:cBhvr>
                                      <p:to>
                                        <p:strVal val="visible"/>
                                      </p:to>
                                    </p:set>
                                    <p:anim calcmode="lin" valueType="num">
                                      <p:cBhvr additive="base">
                                        <p:cTn id="19" dur="500" fill="hold"/>
                                        <p:tgtEl>
                                          <p:spTgt spid="9625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625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96259">
                                            <p:txEl>
                                              <p:pRg st="4" end="4"/>
                                            </p:txEl>
                                          </p:spTgt>
                                        </p:tgtEl>
                                        <p:attrNameLst>
                                          <p:attrName>style.visibility</p:attrName>
                                        </p:attrNameLst>
                                      </p:cBhvr>
                                      <p:to>
                                        <p:strVal val="visible"/>
                                      </p:to>
                                    </p:set>
                                    <p:anim calcmode="lin" valueType="num">
                                      <p:cBhvr additive="base">
                                        <p:cTn id="25" dur="500" fill="hold"/>
                                        <p:tgtEl>
                                          <p:spTgt spid="9625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96259">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96259">
                                            <p:txEl>
                                              <p:pRg st="5" end="5"/>
                                            </p:txEl>
                                          </p:spTgt>
                                        </p:tgtEl>
                                        <p:attrNameLst>
                                          <p:attrName>style.visibility</p:attrName>
                                        </p:attrNameLst>
                                      </p:cBhvr>
                                      <p:to>
                                        <p:strVal val="visible"/>
                                      </p:to>
                                    </p:set>
                                    <p:anim calcmode="lin" valueType="num">
                                      <p:cBhvr additive="base">
                                        <p:cTn id="29" dur="500" fill="hold"/>
                                        <p:tgtEl>
                                          <p:spTgt spid="96259">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96259">
                                            <p:txEl>
                                              <p:pRg st="5" end="5"/>
                                            </p:txEl>
                                          </p:spTgt>
                                        </p:tgtEl>
                                        <p:attrNameLst>
                                          <p:attrName>ppt_y</p:attrName>
                                        </p:attrNameLst>
                                      </p:cBhvr>
                                      <p:tavLst>
                                        <p:tav tm="0">
                                          <p:val>
                                            <p:strVal val="#ppt_y"/>
                                          </p:val>
                                        </p:tav>
                                        <p:tav tm="100000">
                                          <p:val>
                                            <p:strVal val="#ppt_y"/>
                                          </p:val>
                                        </p:tav>
                                      </p:tavLst>
                                    </p:anim>
                                  </p:childTnLst>
                                </p:cTn>
                              </p:par>
                              <p:par>
                                <p:cTn id="31" presetID="2" presetClass="entr" presetSubtype="8" fill="hold" grpId="0" nodeType="withEffect">
                                  <p:stCondLst>
                                    <p:cond delay="0"/>
                                  </p:stCondLst>
                                  <p:childTnLst>
                                    <p:set>
                                      <p:cBhvr>
                                        <p:cTn id="32" dur="1" fill="hold">
                                          <p:stCondLst>
                                            <p:cond delay="0"/>
                                          </p:stCondLst>
                                        </p:cTn>
                                        <p:tgtEl>
                                          <p:spTgt spid="96259">
                                            <p:txEl>
                                              <p:pRg st="6" end="6"/>
                                            </p:txEl>
                                          </p:spTgt>
                                        </p:tgtEl>
                                        <p:attrNameLst>
                                          <p:attrName>style.visibility</p:attrName>
                                        </p:attrNameLst>
                                      </p:cBhvr>
                                      <p:to>
                                        <p:strVal val="visible"/>
                                      </p:to>
                                    </p:set>
                                    <p:anim calcmode="lin" valueType="num">
                                      <p:cBhvr additive="base">
                                        <p:cTn id="33" dur="500" fill="hold"/>
                                        <p:tgtEl>
                                          <p:spTgt spid="96259">
                                            <p:txEl>
                                              <p:pRg st="6" end="6"/>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96259">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96259">
                                            <p:txEl>
                                              <p:pRg st="7" end="7"/>
                                            </p:txEl>
                                          </p:spTgt>
                                        </p:tgtEl>
                                        <p:attrNameLst>
                                          <p:attrName>style.visibility</p:attrName>
                                        </p:attrNameLst>
                                      </p:cBhvr>
                                      <p:to>
                                        <p:strVal val="visible"/>
                                      </p:to>
                                    </p:set>
                                    <p:anim calcmode="lin" valueType="num">
                                      <p:cBhvr additive="base">
                                        <p:cTn id="37" dur="500" fill="hold"/>
                                        <p:tgtEl>
                                          <p:spTgt spid="96259">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96259">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8" fill="hold" grpId="0" nodeType="withEffect">
                                  <p:stCondLst>
                                    <p:cond delay="0"/>
                                  </p:stCondLst>
                                  <p:childTnLst>
                                    <p:set>
                                      <p:cBhvr>
                                        <p:cTn id="40" dur="1" fill="hold">
                                          <p:stCondLst>
                                            <p:cond delay="0"/>
                                          </p:stCondLst>
                                        </p:cTn>
                                        <p:tgtEl>
                                          <p:spTgt spid="96259">
                                            <p:txEl>
                                              <p:pRg st="8" end="8"/>
                                            </p:txEl>
                                          </p:spTgt>
                                        </p:tgtEl>
                                        <p:attrNameLst>
                                          <p:attrName>style.visibility</p:attrName>
                                        </p:attrNameLst>
                                      </p:cBhvr>
                                      <p:to>
                                        <p:strVal val="visible"/>
                                      </p:to>
                                    </p:set>
                                    <p:anim calcmode="lin" valueType="num">
                                      <p:cBhvr additive="base">
                                        <p:cTn id="41" dur="500" fill="hold"/>
                                        <p:tgtEl>
                                          <p:spTgt spid="96259">
                                            <p:txEl>
                                              <p:pRg st="8" end="8"/>
                                            </p:txEl>
                                          </p:spTgt>
                                        </p:tgtEl>
                                        <p:attrNameLst>
                                          <p:attrName>ppt_x</p:attrName>
                                        </p:attrNameLst>
                                      </p:cBhvr>
                                      <p:tavLst>
                                        <p:tav tm="0">
                                          <p:val>
                                            <p:strVal val="0-#ppt_w/2"/>
                                          </p:val>
                                        </p:tav>
                                        <p:tav tm="100000">
                                          <p:val>
                                            <p:strVal val="#ppt_x"/>
                                          </p:val>
                                        </p:tav>
                                      </p:tavLst>
                                    </p:anim>
                                    <p:anim calcmode="lin" valueType="num">
                                      <p:cBhvr additive="base">
                                        <p:cTn id="42" dur="500" fill="hold"/>
                                        <p:tgtEl>
                                          <p:spTgt spid="96259">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6258" grpId="0" autoUpdateAnimBg="0"/>
      <p:bldP spid="96259"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4" name="Text Box 4"/>
          <p:cNvSpPr txBox="1">
            <a:spLocks noChangeArrowheads="1"/>
          </p:cNvSpPr>
          <p:nvPr/>
        </p:nvSpPr>
        <p:spPr bwMode="auto">
          <a:xfrm>
            <a:off x="1042988" y="908050"/>
            <a:ext cx="6049962" cy="429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s-ES_tradnl" sz="2400">
                <a:latin typeface="Verdana" pitchFamily="34" charset="0"/>
              </a:rPr>
              <a:t>- ESTADOS CONTABLES FIANCIEROS DE LA ADM. CENTRAL.</a:t>
            </a:r>
          </a:p>
          <a:p>
            <a:pPr eaLnBrk="1" hangingPunct="1"/>
            <a:endParaRPr lang="es-ES_tradnl" sz="2400">
              <a:latin typeface="Verdana" pitchFamily="34" charset="0"/>
            </a:endParaRPr>
          </a:p>
          <a:p>
            <a:pPr eaLnBrk="1" hangingPunct="1"/>
            <a:r>
              <a:rPr lang="es-ES_tradnl" sz="2400">
                <a:latin typeface="Verdana" pitchFamily="34" charset="0"/>
              </a:rPr>
              <a:t>- INFORME DE GESTION FINANCIERA CONSOLIDADES DEL SECTOR PÚBLICO. </a:t>
            </a:r>
          </a:p>
          <a:p>
            <a:pPr eaLnBrk="1" hangingPunct="1"/>
            <a:endParaRPr lang="es-ES_tradnl" sz="2400">
              <a:latin typeface="Verdana" pitchFamily="34" charset="0"/>
            </a:endParaRPr>
          </a:p>
          <a:p>
            <a:pPr lvl="1" eaLnBrk="1" hangingPunct="1"/>
            <a:r>
              <a:rPr lang="es-ES_tradnl" sz="2400">
                <a:latin typeface="Verdana" pitchFamily="34" charset="0"/>
              </a:rPr>
              <a:t>RESULTADOS OPERATIVOS</a:t>
            </a:r>
          </a:p>
          <a:p>
            <a:pPr lvl="1" eaLnBrk="1" hangingPunct="1"/>
            <a:r>
              <a:rPr lang="es-ES_tradnl" sz="2400">
                <a:latin typeface="Verdana" pitchFamily="34" charset="0"/>
              </a:rPr>
              <a:t>RESULTADOS ECONOMICOS</a:t>
            </a:r>
          </a:p>
          <a:p>
            <a:pPr lvl="1" eaLnBrk="1" hangingPunct="1"/>
            <a:r>
              <a:rPr lang="es-ES_tradnl" sz="2400">
                <a:latin typeface="Verdana" pitchFamily="34" charset="0"/>
              </a:rPr>
              <a:t>RESULTADOS FINANCIEROS</a:t>
            </a:r>
          </a:p>
          <a:p>
            <a:pPr eaLnBrk="1" hangingPunct="1">
              <a:spcBef>
                <a:spcPct val="50000"/>
              </a:spcBef>
            </a:pPr>
            <a:endParaRPr lang="es-ES" sz="2400">
              <a:latin typeface="Verdana" pitchFamily="34" charset="0"/>
            </a:endParaRPr>
          </a:p>
        </p:txBody>
      </p:sp>
      <p:sp>
        <p:nvSpPr>
          <p:cNvPr id="97285" name="Text Box 5"/>
          <p:cNvSpPr txBox="1">
            <a:spLocks noChangeArrowheads="1"/>
          </p:cNvSpPr>
          <p:nvPr/>
        </p:nvSpPr>
        <p:spPr bwMode="auto">
          <a:xfrm>
            <a:off x="1258888" y="5013325"/>
            <a:ext cx="6049962" cy="223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s-ES_tradnl" sz="2400" u="sng">
                <a:latin typeface="Verdana" pitchFamily="34" charset="0"/>
              </a:rPr>
              <a:t>COMENTARIOS</a:t>
            </a:r>
            <a:r>
              <a:rPr lang="es-ES_tradnl" sz="2400">
                <a:latin typeface="Verdana" pitchFamily="34" charset="0"/>
              </a:rPr>
              <a:t>: </a:t>
            </a:r>
          </a:p>
          <a:p>
            <a:pPr eaLnBrk="1" hangingPunct="1"/>
            <a:endParaRPr lang="es-ES_tradnl" sz="2400">
              <a:latin typeface="Verdana" pitchFamily="34" charset="0"/>
            </a:endParaRPr>
          </a:p>
          <a:p>
            <a:pPr eaLnBrk="1" hangingPunct="1"/>
            <a:r>
              <a:rPr lang="es-ES_tradnl" sz="2400">
                <a:latin typeface="Verdana" pitchFamily="34" charset="0"/>
              </a:rPr>
              <a:t>   OBJETIVOS Y METAS       </a:t>
            </a:r>
          </a:p>
          <a:p>
            <a:pPr eaLnBrk="1" hangingPunct="1"/>
            <a:r>
              <a:rPr lang="es-ES_tradnl" sz="2400">
                <a:latin typeface="Verdana" pitchFamily="34" charset="0"/>
              </a:rPr>
              <a:t>   COSTOS  E INDICADORES</a:t>
            </a:r>
          </a:p>
          <a:p>
            <a:pPr eaLnBrk="1" hangingPunct="1"/>
            <a:r>
              <a:rPr lang="es-ES_tradnl">
                <a:latin typeface="Verdana" pitchFamily="34" charset="0"/>
              </a:rPr>
              <a:t>                               	</a:t>
            </a:r>
          </a:p>
          <a:p>
            <a:pPr eaLnBrk="1" hangingPunct="1">
              <a:spcBef>
                <a:spcPct val="50000"/>
              </a:spcBef>
            </a:pPr>
            <a:endParaRPr lang="es-ES">
              <a:latin typeface="Verdana" pitchFamily="34" charset="0"/>
            </a:endParaRPr>
          </a:p>
        </p:txBody>
      </p:sp>
    </p:spTree>
    <p:extLst>
      <p:ext uri="{BB962C8B-B14F-4D97-AF65-F5344CB8AC3E}">
        <p14:creationId xmlns:p14="http://schemas.microsoft.com/office/powerpoint/2010/main" val="11049643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97284"/>
                                        </p:tgtEl>
                                        <p:attrNameLst>
                                          <p:attrName>style.visibility</p:attrName>
                                        </p:attrNameLst>
                                      </p:cBhvr>
                                      <p:to>
                                        <p:strVal val="visible"/>
                                      </p:to>
                                    </p:set>
                                    <p:anim calcmode="lin" valueType="num">
                                      <p:cBhvr additive="base">
                                        <p:cTn id="7" dur="500" fill="hold"/>
                                        <p:tgtEl>
                                          <p:spTgt spid="97284"/>
                                        </p:tgtEl>
                                        <p:attrNameLst>
                                          <p:attrName>ppt_x</p:attrName>
                                        </p:attrNameLst>
                                      </p:cBhvr>
                                      <p:tavLst>
                                        <p:tav tm="0">
                                          <p:val>
                                            <p:strVal val="0-#ppt_w/2"/>
                                          </p:val>
                                        </p:tav>
                                        <p:tav tm="100000">
                                          <p:val>
                                            <p:strVal val="#ppt_x"/>
                                          </p:val>
                                        </p:tav>
                                      </p:tavLst>
                                    </p:anim>
                                    <p:anim calcmode="lin" valueType="num">
                                      <p:cBhvr additive="base">
                                        <p:cTn id="8" dur="500" fill="hold"/>
                                        <p:tgtEl>
                                          <p:spTgt spid="9728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97285"/>
                                        </p:tgtEl>
                                        <p:attrNameLst>
                                          <p:attrName>style.visibility</p:attrName>
                                        </p:attrNameLst>
                                      </p:cBhvr>
                                      <p:to>
                                        <p:strVal val="visible"/>
                                      </p:to>
                                    </p:set>
                                    <p:anim calcmode="lin" valueType="num">
                                      <p:cBhvr additive="base">
                                        <p:cTn id="13" dur="500" fill="hold"/>
                                        <p:tgtEl>
                                          <p:spTgt spid="97285"/>
                                        </p:tgtEl>
                                        <p:attrNameLst>
                                          <p:attrName>ppt_x</p:attrName>
                                        </p:attrNameLst>
                                      </p:cBhvr>
                                      <p:tavLst>
                                        <p:tav tm="0">
                                          <p:val>
                                            <p:strVal val="0-#ppt_w/2"/>
                                          </p:val>
                                        </p:tav>
                                        <p:tav tm="100000">
                                          <p:val>
                                            <p:strVal val="#ppt_x"/>
                                          </p:val>
                                        </p:tav>
                                      </p:tavLst>
                                    </p:anim>
                                    <p:anim calcmode="lin" valueType="num">
                                      <p:cBhvr additive="base">
                                        <p:cTn id="14" dur="500" fill="hold"/>
                                        <p:tgtEl>
                                          <p:spTgt spid="9728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4" grpId="0" autoUpdateAnimBg="0"/>
      <p:bldP spid="97285" grpId="0"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Rectangle 2"/>
          <p:cNvSpPr>
            <a:spLocks noGrp="1" noChangeArrowheads="1"/>
          </p:cNvSpPr>
          <p:nvPr>
            <p:ph type="title" idx="4294967295"/>
          </p:nvPr>
        </p:nvSpPr>
        <p:spPr/>
        <p:txBody>
          <a:bodyPr anchor="b"/>
          <a:lstStyle/>
          <a:p>
            <a:pPr eaLnBrk="1" hangingPunct="1">
              <a:defRPr/>
            </a:pPr>
            <a:r>
              <a:rPr lang="es-ES" sz="4000" smtClean="0"/>
              <a:t>Estados contables según Recomendación Técnica nº 1</a:t>
            </a:r>
          </a:p>
        </p:txBody>
      </p:sp>
      <p:sp>
        <p:nvSpPr>
          <p:cNvPr id="144387" name="Rectangle 3"/>
          <p:cNvSpPr>
            <a:spLocks noGrp="1" noChangeArrowheads="1"/>
          </p:cNvSpPr>
          <p:nvPr>
            <p:ph type="body" idx="4294967295"/>
          </p:nvPr>
        </p:nvSpPr>
        <p:spPr/>
        <p:txBody>
          <a:bodyPr/>
          <a:lstStyle/>
          <a:p>
            <a:pPr eaLnBrk="1" hangingPunct="1"/>
            <a:r>
              <a:rPr lang="es-ES" sz="2800" smtClean="0"/>
              <a:t>Estado de situación patrimonial</a:t>
            </a:r>
          </a:p>
          <a:p>
            <a:pPr eaLnBrk="1" hangingPunct="1"/>
            <a:r>
              <a:rPr lang="es-ES" sz="2800" smtClean="0"/>
              <a:t>Estado de resultados</a:t>
            </a:r>
          </a:p>
          <a:p>
            <a:pPr eaLnBrk="1" hangingPunct="1"/>
            <a:r>
              <a:rPr lang="es-ES" sz="2800" smtClean="0"/>
              <a:t>Estado de evolución del patrimonio neto.</a:t>
            </a:r>
          </a:p>
          <a:p>
            <a:pPr eaLnBrk="1" hangingPunct="1"/>
            <a:r>
              <a:rPr lang="es-ES" sz="2800" smtClean="0"/>
              <a:t>Estado de flujo de efectivo</a:t>
            </a:r>
          </a:p>
          <a:p>
            <a:pPr eaLnBrk="1" hangingPunct="1"/>
            <a:r>
              <a:rPr lang="es-ES" sz="2800" smtClean="0"/>
              <a:t>Estado de ejecución presupuestaria</a:t>
            </a:r>
          </a:p>
          <a:p>
            <a:pPr eaLnBrk="1" hangingPunct="1"/>
            <a:r>
              <a:rPr lang="es-ES" sz="2800" smtClean="0"/>
              <a:t>Cuadro de conciliación</a:t>
            </a:r>
          </a:p>
          <a:p>
            <a:pPr eaLnBrk="1" hangingPunct="1"/>
            <a:r>
              <a:rPr lang="es-ES" sz="2800" smtClean="0"/>
              <a:t>Estado de situación del tesoro</a:t>
            </a:r>
          </a:p>
          <a:p>
            <a:pPr eaLnBrk="1" hangingPunct="1"/>
            <a:r>
              <a:rPr lang="es-ES" sz="2800" smtClean="0"/>
              <a:t>Estado de evolución del pasivo</a:t>
            </a:r>
          </a:p>
        </p:txBody>
      </p:sp>
    </p:spTree>
    <p:extLst>
      <p:ext uri="{BB962C8B-B14F-4D97-AF65-F5344CB8AC3E}">
        <p14:creationId xmlns:p14="http://schemas.microsoft.com/office/powerpoint/2010/main" val="865063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1 Título"/>
          <p:cNvSpPr>
            <a:spLocks noGrp="1"/>
          </p:cNvSpPr>
          <p:nvPr>
            <p:ph type="title" idx="4294967295"/>
          </p:nvPr>
        </p:nvSpPr>
        <p:spPr>
          <a:xfrm>
            <a:off x="611560" y="116632"/>
            <a:ext cx="8043862" cy="1416050"/>
          </a:xfrm>
        </p:spPr>
        <p:txBody>
          <a:bodyPr anchor="b"/>
          <a:lstStyle/>
          <a:p>
            <a:pPr eaLnBrk="1" hangingPunct="1">
              <a:defRPr/>
            </a:pPr>
            <a:r>
              <a:rPr lang="es-AR" dirty="0" smtClean="0"/>
              <a:t>Funciones iniciales </a:t>
            </a:r>
          </a:p>
        </p:txBody>
      </p:sp>
      <p:sp>
        <p:nvSpPr>
          <p:cNvPr id="12291" name="2 Marcador de contenido"/>
          <p:cNvSpPr>
            <a:spLocks noGrp="1"/>
          </p:cNvSpPr>
          <p:nvPr>
            <p:ph idx="4294967295"/>
          </p:nvPr>
        </p:nvSpPr>
        <p:spPr>
          <a:xfrm>
            <a:off x="827088" y="1916113"/>
            <a:ext cx="7772400" cy="4114800"/>
          </a:xfrm>
        </p:spPr>
        <p:txBody>
          <a:bodyPr/>
          <a:lstStyle/>
          <a:p>
            <a:pPr marL="0" indent="0" algn="just" eaLnBrk="1" hangingPunct="1">
              <a:lnSpc>
                <a:spcPct val="90000"/>
              </a:lnSpc>
              <a:buClr>
                <a:srgbClr val="FFFFFF"/>
              </a:buClr>
              <a:buFontTx/>
              <a:buNone/>
            </a:pPr>
            <a:r>
              <a:rPr lang="es-AR" sz="3300" smtClean="0"/>
              <a:t>- Ordenamiento general o planificador de la hacienda</a:t>
            </a:r>
          </a:p>
          <a:p>
            <a:pPr marL="0" indent="0" algn="just" eaLnBrk="1" hangingPunct="1">
              <a:lnSpc>
                <a:spcPct val="90000"/>
              </a:lnSpc>
              <a:buClr>
                <a:srgbClr val="FFFFFF"/>
              </a:buClr>
              <a:buFontTx/>
              <a:buNone/>
            </a:pPr>
            <a:endParaRPr lang="es-AR" sz="3300" smtClean="0"/>
          </a:p>
          <a:p>
            <a:pPr marL="0" indent="0" algn="just" eaLnBrk="1" hangingPunct="1">
              <a:lnSpc>
                <a:spcPct val="90000"/>
              </a:lnSpc>
              <a:buClr>
                <a:srgbClr val="FFFFFF"/>
              </a:buClr>
              <a:buFontTx/>
              <a:buNone/>
            </a:pPr>
            <a:r>
              <a:rPr lang="es-AR" sz="3300" smtClean="0"/>
              <a:t>- Determinación de la materia administrable</a:t>
            </a:r>
          </a:p>
          <a:p>
            <a:pPr marL="0" indent="0" algn="just" eaLnBrk="1" hangingPunct="1">
              <a:lnSpc>
                <a:spcPct val="90000"/>
              </a:lnSpc>
              <a:buClr>
                <a:srgbClr val="FFFFFF"/>
              </a:buClr>
              <a:buFontTx/>
              <a:buNone/>
            </a:pPr>
            <a:endParaRPr lang="es-AR" sz="3300" smtClean="0"/>
          </a:p>
          <a:p>
            <a:pPr marL="0" indent="0" algn="just" eaLnBrk="1" hangingPunct="1">
              <a:lnSpc>
                <a:spcPct val="90000"/>
              </a:lnSpc>
              <a:buClr>
                <a:srgbClr val="FFFFFF"/>
              </a:buClr>
              <a:buFontTx/>
              <a:buNone/>
            </a:pPr>
            <a:r>
              <a:rPr lang="es-AR" sz="3300" smtClean="0"/>
              <a:t>- Fijación del presupuesto financiero periódico.</a:t>
            </a:r>
          </a:p>
          <a:p>
            <a:pPr marL="0" indent="0" eaLnBrk="1" hangingPunct="1">
              <a:lnSpc>
                <a:spcPct val="90000"/>
              </a:lnSpc>
              <a:buClr>
                <a:srgbClr val="FFFFFF"/>
              </a:buClr>
              <a:buFont typeface="Wingdings 2" pitchFamily="18" charset="2"/>
              <a:buNone/>
            </a:pPr>
            <a:endParaRPr lang="es-AR" sz="3000" smtClean="0"/>
          </a:p>
          <a:p>
            <a:pPr marL="0" indent="0" eaLnBrk="1" hangingPunct="1">
              <a:lnSpc>
                <a:spcPct val="90000"/>
              </a:lnSpc>
              <a:buClr>
                <a:srgbClr val="FFFFFF"/>
              </a:buClr>
              <a:buFont typeface="Wingdings 2" pitchFamily="18" charset="2"/>
              <a:buNone/>
            </a:pPr>
            <a:endParaRPr lang="es-AR" sz="3000" smtClean="0"/>
          </a:p>
        </p:txBody>
      </p:sp>
    </p:spTree>
    <p:extLst>
      <p:ext uri="{BB962C8B-B14F-4D97-AF65-F5344CB8AC3E}">
        <p14:creationId xmlns:p14="http://schemas.microsoft.com/office/powerpoint/2010/main" val="184338802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s-ES" sz="4000" b="1" u="sng" smtClean="0"/>
              <a:t> </a:t>
            </a:r>
            <a:r>
              <a:rPr lang="es-ES_tradnl" sz="4000" smtClean="0"/>
              <a:t>Estado de ejecución del presupuesto</a:t>
            </a:r>
            <a:endParaRPr lang="es-ES" sz="4000" smtClean="0"/>
          </a:p>
        </p:txBody>
      </p:sp>
      <p:sp>
        <p:nvSpPr>
          <p:cNvPr id="145411" name="Rectangle 3"/>
          <p:cNvSpPr>
            <a:spLocks noGrp="1" noChangeArrowheads="1"/>
          </p:cNvSpPr>
          <p:nvPr>
            <p:ph type="body" idx="1"/>
          </p:nvPr>
        </p:nvSpPr>
        <p:spPr/>
        <p:txBody>
          <a:bodyPr/>
          <a:lstStyle/>
          <a:p>
            <a:pPr eaLnBrk="1" hangingPunct="1"/>
            <a:r>
              <a:rPr lang="es-ES_tradnl" sz="2800" u="sng" smtClean="0"/>
              <a:t>FINALIDAD</a:t>
            </a:r>
            <a:r>
              <a:rPr lang="es-ES_tradnl" sz="2800" smtClean="0"/>
              <a:t>: Exponer el mandato conferido y la medición de su cumplimiento.</a:t>
            </a:r>
          </a:p>
          <a:p>
            <a:pPr eaLnBrk="1" hangingPunct="1"/>
            <a:r>
              <a:rPr lang="es-ES_tradnl" sz="2800" u="sng" smtClean="0"/>
              <a:t>ELEMENTOS</a:t>
            </a:r>
            <a:r>
              <a:rPr lang="es-ES_tradnl" sz="2800" smtClean="0"/>
              <a:t>: Autorización para gastar.</a:t>
            </a:r>
          </a:p>
          <a:p>
            <a:pPr eaLnBrk="1" hangingPunct="1"/>
            <a:r>
              <a:rPr lang="es-ES_tradnl" sz="2800" smtClean="0"/>
              <a:t>		      Estimaciones de recursos.</a:t>
            </a:r>
          </a:p>
          <a:p>
            <a:pPr eaLnBrk="1" hangingPunct="1"/>
            <a:r>
              <a:rPr lang="es-ES_tradnl" sz="2800" smtClean="0"/>
              <a:t>		      Etapas de gastos y recursos.</a:t>
            </a:r>
          </a:p>
          <a:p>
            <a:pPr eaLnBrk="1" hangingPunct="1"/>
            <a:r>
              <a:rPr lang="es-ES_tradnl" sz="2800" smtClean="0"/>
              <a:t>		      Resultado de la ejecución de los</a:t>
            </a:r>
          </a:p>
          <a:p>
            <a:pPr eaLnBrk="1" hangingPunct="1"/>
            <a:r>
              <a:rPr lang="es-ES_tradnl" sz="2800" smtClean="0"/>
              <a:t>		      gastos y de los recursos.</a:t>
            </a:r>
          </a:p>
          <a:p>
            <a:pPr eaLnBrk="1" hangingPunct="1"/>
            <a:r>
              <a:rPr lang="es-ES_tradnl" sz="2800" smtClean="0"/>
              <a:t>		      Resultado presupuestario</a:t>
            </a:r>
            <a:endParaRPr lang="es-ES" sz="2800" smtClean="0"/>
          </a:p>
        </p:txBody>
      </p:sp>
    </p:spTree>
    <p:extLst>
      <p:ext uri="{BB962C8B-B14F-4D97-AF65-F5344CB8AC3E}">
        <p14:creationId xmlns:p14="http://schemas.microsoft.com/office/powerpoint/2010/main" val="261977951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1 Marcador de contenido"/>
          <p:cNvSpPr>
            <a:spLocks noGrp="1"/>
          </p:cNvSpPr>
          <p:nvPr>
            <p:ph idx="1"/>
          </p:nvPr>
        </p:nvSpPr>
        <p:spPr>
          <a:xfrm>
            <a:off x="457200" y="1481138"/>
            <a:ext cx="8507413" cy="4525962"/>
          </a:xfrm>
        </p:spPr>
        <p:txBody>
          <a:bodyPr>
            <a:normAutofit fontScale="92500" lnSpcReduction="20000"/>
          </a:bodyPr>
          <a:lstStyle/>
          <a:p>
            <a:pPr eaLnBrk="1" hangingPunct="1"/>
            <a:r>
              <a:rPr lang="es-AR" smtClean="0"/>
              <a:t>Recursos corrientes</a:t>
            </a:r>
          </a:p>
          <a:p>
            <a:pPr eaLnBrk="1" hangingPunct="1"/>
            <a:r>
              <a:rPr lang="es-AR" smtClean="0"/>
              <a:t>Menos gastos corrientes</a:t>
            </a:r>
          </a:p>
          <a:p>
            <a:pPr eaLnBrk="1" hangingPunct="1"/>
            <a:r>
              <a:rPr lang="es-AR" u="sng" smtClean="0"/>
              <a:t>Resultado económico </a:t>
            </a:r>
            <a:r>
              <a:rPr lang="es-AR" smtClean="0"/>
              <a:t>( ahorro o desahorro)</a:t>
            </a:r>
          </a:p>
          <a:p>
            <a:pPr eaLnBrk="1" hangingPunct="1"/>
            <a:r>
              <a:rPr lang="es-AR" smtClean="0"/>
              <a:t>Mas Recursos de Capital</a:t>
            </a:r>
          </a:p>
          <a:p>
            <a:pPr eaLnBrk="1" hangingPunct="1"/>
            <a:r>
              <a:rPr lang="es-AR" smtClean="0"/>
              <a:t>Menos gastos de capital</a:t>
            </a:r>
          </a:p>
          <a:p>
            <a:pPr eaLnBrk="1" hangingPunct="1"/>
            <a:r>
              <a:rPr lang="es-AR" u="sng" smtClean="0"/>
              <a:t>Resultado financiero </a:t>
            </a:r>
            <a:r>
              <a:rPr lang="es-AR" smtClean="0"/>
              <a:t>( antes de contribuciones)</a:t>
            </a:r>
          </a:p>
          <a:p>
            <a:pPr eaLnBrk="1" hangingPunct="1"/>
            <a:r>
              <a:rPr lang="es-AR" smtClean="0"/>
              <a:t>Mas Fuentes Financieras</a:t>
            </a:r>
          </a:p>
          <a:p>
            <a:pPr eaLnBrk="1" hangingPunct="1"/>
            <a:r>
              <a:rPr lang="es-AR" smtClean="0"/>
              <a:t>Menos Aplicaciones financieras</a:t>
            </a:r>
          </a:p>
          <a:p>
            <a:pPr eaLnBrk="1" hangingPunct="1"/>
            <a:r>
              <a:rPr lang="es-AR" u="sng" smtClean="0"/>
              <a:t>Igual resultado financiero con signo contrario</a:t>
            </a:r>
            <a:r>
              <a:rPr lang="es-AR" smtClean="0"/>
              <a:t>. </a:t>
            </a:r>
          </a:p>
        </p:txBody>
      </p:sp>
      <p:sp>
        <p:nvSpPr>
          <p:cNvPr id="3" name="2 Título"/>
          <p:cNvSpPr>
            <a:spLocks noGrp="1"/>
          </p:cNvSpPr>
          <p:nvPr>
            <p:ph type="title"/>
          </p:nvPr>
        </p:nvSpPr>
        <p:spPr/>
        <p:txBody>
          <a:bodyPr>
            <a:normAutofit fontScale="90000"/>
          </a:bodyPr>
          <a:lstStyle/>
          <a:p>
            <a:pPr algn="ctr" eaLnBrk="1" hangingPunct="1">
              <a:defRPr/>
            </a:pPr>
            <a:r>
              <a:rPr lang="es-AR" dirty="0" smtClean="0"/>
              <a:t>Esquema –Ahorro- Inversión Financiamiento</a:t>
            </a:r>
            <a:endParaRPr lang="es-AR" dirty="0"/>
          </a:p>
        </p:txBody>
      </p:sp>
    </p:spTree>
    <p:extLst>
      <p:ext uri="{BB962C8B-B14F-4D97-AF65-F5344CB8AC3E}">
        <p14:creationId xmlns:p14="http://schemas.microsoft.com/office/powerpoint/2010/main" val="107977480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1 Marcador de contenido"/>
          <p:cNvSpPr>
            <a:spLocks noGrp="1"/>
          </p:cNvSpPr>
          <p:nvPr>
            <p:ph idx="1"/>
          </p:nvPr>
        </p:nvSpPr>
        <p:spPr>
          <a:xfrm>
            <a:off x="457200" y="1481138"/>
            <a:ext cx="8229600" cy="4756150"/>
          </a:xfrm>
        </p:spPr>
        <p:txBody>
          <a:bodyPr>
            <a:normAutofit fontScale="92500" lnSpcReduction="10000"/>
          </a:bodyPr>
          <a:lstStyle/>
          <a:p>
            <a:r>
              <a:rPr lang="es-AR" smtClean="0"/>
              <a:t>Es un estado financiero que reúne la totalidad de los flujos de ingresos y gastos, incluidos en el presupuesto,  del Estado, en un periodo determinado, cuya estructura y forma de presentación, y elaboración permite analizar el impacto económica de la gestión de un gobierno. </a:t>
            </a:r>
          </a:p>
          <a:p>
            <a:r>
              <a:rPr lang="es-AR" smtClean="0"/>
              <a:t>Permite evaluar la repercusión de las transacciones financieros del sector publico en la economía general.</a:t>
            </a:r>
          </a:p>
          <a:p>
            <a:r>
              <a:rPr lang="es-AR" smtClean="0"/>
              <a:t>Permite determinar diferentes resultados. </a:t>
            </a:r>
          </a:p>
        </p:txBody>
      </p:sp>
      <p:sp>
        <p:nvSpPr>
          <p:cNvPr id="3" name="2 Título"/>
          <p:cNvSpPr>
            <a:spLocks noGrp="1"/>
          </p:cNvSpPr>
          <p:nvPr>
            <p:ph type="title"/>
          </p:nvPr>
        </p:nvSpPr>
        <p:spPr/>
        <p:txBody>
          <a:bodyPr>
            <a:normAutofit fontScale="90000"/>
          </a:bodyPr>
          <a:lstStyle/>
          <a:p>
            <a:pPr algn="ctr">
              <a:defRPr/>
            </a:pPr>
            <a:r>
              <a:rPr lang="es-AR" dirty="0" smtClean="0"/>
              <a:t>Que es el Esquema ahorro inversión financiamiento???</a:t>
            </a:r>
            <a:endParaRPr lang="es-AR" dirty="0"/>
          </a:p>
        </p:txBody>
      </p:sp>
    </p:spTree>
    <p:extLst>
      <p:ext uri="{BB962C8B-B14F-4D97-AF65-F5344CB8AC3E}">
        <p14:creationId xmlns:p14="http://schemas.microsoft.com/office/powerpoint/2010/main" val="17682445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Marcador de contenido"/>
          <p:cNvSpPr>
            <a:spLocks noGrp="1"/>
          </p:cNvSpPr>
          <p:nvPr>
            <p:ph idx="1"/>
          </p:nvPr>
        </p:nvSpPr>
        <p:spPr/>
        <p:txBody>
          <a:bodyPr/>
          <a:lstStyle/>
          <a:p>
            <a:pPr algn="just"/>
            <a:r>
              <a:rPr lang="es-AR" smtClean="0"/>
              <a:t>Sobre la línea están conformadas todas las operaciones  ( transacciones) que se realizaron por razones o con objetivos de política,  que emanan del poder de imperio del estado. Endógenas al Estado. </a:t>
            </a:r>
          </a:p>
          <a:p>
            <a:pPr algn="just"/>
            <a:endParaRPr lang="es-AR" smtClean="0"/>
          </a:p>
          <a:p>
            <a:pPr algn="just"/>
            <a:r>
              <a:rPr lang="es-AR" smtClean="0"/>
              <a:t>Bajo la línea están conformadas por acciones de negociación. Exógenas al estado.</a:t>
            </a:r>
          </a:p>
        </p:txBody>
      </p:sp>
      <p:sp>
        <p:nvSpPr>
          <p:cNvPr id="3" name="2 Título"/>
          <p:cNvSpPr>
            <a:spLocks noGrp="1"/>
          </p:cNvSpPr>
          <p:nvPr>
            <p:ph type="title"/>
          </p:nvPr>
        </p:nvSpPr>
        <p:spPr/>
        <p:txBody>
          <a:bodyPr/>
          <a:lstStyle/>
          <a:p>
            <a:pPr algn="ctr">
              <a:defRPr/>
            </a:pPr>
            <a:r>
              <a:rPr lang="es-AR" dirty="0" smtClean="0"/>
              <a:t>Sobre y bajo la línea???</a:t>
            </a:r>
            <a:endParaRPr lang="es-AR" dirty="0"/>
          </a:p>
        </p:txBody>
      </p:sp>
    </p:spTree>
    <p:extLst>
      <p:ext uri="{BB962C8B-B14F-4D97-AF65-F5344CB8AC3E}">
        <p14:creationId xmlns:p14="http://schemas.microsoft.com/office/powerpoint/2010/main" val="3029660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1 Marcador de contenido"/>
          <p:cNvSpPr>
            <a:spLocks noGrp="1"/>
          </p:cNvSpPr>
          <p:nvPr>
            <p:ph idx="1"/>
          </p:nvPr>
        </p:nvSpPr>
        <p:spPr/>
        <p:txBody>
          <a:bodyPr>
            <a:normAutofit fontScale="92500" lnSpcReduction="20000"/>
          </a:bodyPr>
          <a:lstStyle/>
          <a:p>
            <a:pPr algn="just"/>
            <a:r>
              <a:rPr lang="es-AR" smtClean="0"/>
              <a:t>Relaciona la clasificación económica de recursos y gastos. </a:t>
            </a:r>
          </a:p>
          <a:p>
            <a:pPr algn="just"/>
            <a:r>
              <a:rPr lang="es-AR" smtClean="0"/>
              <a:t>Se realiza en función del clasificados institucional. </a:t>
            </a:r>
          </a:p>
          <a:p>
            <a:pPr algn="just"/>
            <a:r>
              <a:rPr lang="es-AR" smtClean="0"/>
              <a:t>Se realiza en distintos momentos. En la formulación presupuestarias, durante la ejecucion y al cierre del ejercicio. </a:t>
            </a:r>
          </a:p>
          <a:p>
            <a:pPr algn="just"/>
            <a:r>
              <a:rPr lang="es-AR" smtClean="0"/>
              <a:t>Es una importante herramienta de gestión financiera. </a:t>
            </a:r>
          </a:p>
          <a:p>
            <a:pPr algn="just"/>
            <a:r>
              <a:rPr lang="es-AR" smtClean="0"/>
              <a:t>Recursos por lo percibido y gastos por lo devengado. </a:t>
            </a:r>
          </a:p>
          <a:p>
            <a:endParaRPr lang="es-AR" smtClean="0"/>
          </a:p>
        </p:txBody>
      </p:sp>
      <p:sp>
        <p:nvSpPr>
          <p:cNvPr id="3" name="2 Título"/>
          <p:cNvSpPr>
            <a:spLocks noGrp="1"/>
          </p:cNvSpPr>
          <p:nvPr>
            <p:ph type="title"/>
          </p:nvPr>
        </p:nvSpPr>
        <p:spPr/>
        <p:txBody>
          <a:bodyPr/>
          <a:lstStyle/>
          <a:p>
            <a:pPr algn="ctr">
              <a:defRPr/>
            </a:pPr>
            <a:r>
              <a:rPr lang="es-AR" dirty="0" smtClean="0"/>
              <a:t>Características del EAIF</a:t>
            </a:r>
            <a:endParaRPr lang="es-AR" dirty="0"/>
          </a:p>
        </p:txBody>
      </p:sp>
    </p:spTree>
    <p:extLst>
      <p:ext uri="{BB962C8B-B14F-4D97-AF65-F5344CB8AC3E}">
        <p14:creationId xmlns:p14="http://schemas.microsoft.com/office/powerpoint/2010/main" val="8996853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s-ES_tradnl" sz="4000" smtClean="0"/>
              <a:t>Estado de situación patrimonial</a:t>
            </a:r>
            <a:br>
              <a:rPr lang="es-ES_tradnl" sz="4000" smtClean="0"/>
            </a:br>
            <a:r>
              <a:rPr lang="es-ES_tradnl" sz="4000" smtClean="0"/>
              <a:t>Elementos</a:t>
            </a:r>
            <a:endParaRPr lang="es-ES" sz="4000" smtClean="0"/>
          </a:p>
        </p:txBody>
      </p:sp>
      <p:sp>
        <p:nvSpPr>
          <p:cNvPr id="146435" name="Rectangle 3"/>
          <p:cNvSpPr>
            <a:spLocks noGrp="1" noChangeArrowheads="1"/>
          </p:cNvSpPr>
          <p:nvPr>
            <p:ph type="body" idx="1"/>
          </p:nvPr>
        </p:nvSpPr>
        <p:spPr/>
        <p:txBody>
          <a:bodyPr/>
          <a:lstStyle/>
          <a:p>
            <a:pPr eaLnBrk="1" hangingPunct="1"/>
            <a:r>
              <a:rPr lang="es-ES_tradnl" smtClean="0"/>
              <a:t>Estado de situación patrimonial</a:t>
            </a:r>
            <a:br>
              <a:rPr lang="es-ES_tradnl" smtClean="0"/>
            </a:br>
            <a:r>
              <a:rPr lang="es-ES_tradnl" smtClean="0"/>
              <a:t>Elementos</a:t>
            </a:r>
          </a:p>
          <a:p>
            <a:pPr eaLnBrk="1" hangingPunct="1"/>
            <a:endParaRPr lang="es-ES_tradnl" smtClean="0"/>
          </a:p>
        </p:txBody>
      </p:sp>
      <p:sp>
        <p:nvSpPr>
          <p:cNvPr id="146436" name="Oval 4"/>
          <p:cNvSpPr>
            <a:spLocks noChangeArrowheads="1"/>
          </p:cNvSpPr>
          <p:nvPr/>
        </p:nvSpPr>
        <p:spPr bwMode="auto">
          <a:xfrm>
            <a:off x="1547813" y="3429000"/>
            <a:ext cx="2160587" cy="649288"/>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t>ACTIVO</a:t>
            </a:r>
          </a:p>
        </p:txBody>
      </p:sp>
      <p:sp>
        <p:nvSpPr>
          <p:cNvPr id="146437" name="Oval 6"/>
          <p:cNvSpPr>
            <a:spLocks noChangeArrowheads="1"/>
          </p:cNvSpPr>
          <p:nvPr/>
        </p:nvSpPr>
        <p:spPr bwMode="auto">
          <a:xfrm>
            <a:off x="1547813" y="4508500"/>
            <a:ext cx="2232025" cy="720725"/>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t>PASIVO</a:t>
            </a:r>
          </a:p>
        </p:txBody>
      </p:sp>
      <p:sp>
        <p:nvSpPr>
          <p:cNvPr id="146438" name="Oval 8"/>
          <p:cNvSpPr>
            <a:spLocks noChangeArrowheads="1"/>
          </p:cNvSpPr>
          <p:nvPr/>
        </p:nvSpPr>
        <p:spPr bwMode="auto">
          <a:xfrm>
            <a:off x="1619250" y="5805488"/>
            <a:ext cx="2089150" cy="720725"/>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t>PAT. NETO</a:t>
            </a:r>
          </a:p>
        </p:txBody>
      </p:sp>
      <p:sp>
        <p:nvSpPr>
          <p:cNvPr id="146439" name="AutoShape 10"/>
          <p:cNvSpPr>
            <a:spLocks noChangeArrowheads="1"/>
          </p:cNvSpPr>
          <p:nvPr/>
        </p:nvSpPr>
        <p:spPr bwMode="auto">
          <a:xfrm>
            <a:off x="3779838" y="3716338"/>
            <a:ext cx="431800" cy="73025"/>
          </a:xfrm>
          <a:prstGeom prst="rightArrow">
            <a:avLst>
              <a:gd name="adj1" fmla="val 50000"/>
              <a:gd name="adj2" fmla="val 147826"/>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146440" name="AutoShape 11"/>
          <p:cNvSpPr>
            <a:spLocks noChangeArrowheads="1"/>
          </p:cNvSpPr>
          <p:nvPr/>
        </p:nvSpPr>
        <p:spPr bwMode="auto">
          <a:xfrm>
            <a:off x="3779838" y="4868863"/>
            <a:ext cx="431800" cy="73025"/>
          </a:xfrm>
          <a:prstGeom prst="rightArrow">
            <a:avLst>
              <a:gd name="adj1" fmla="val 50000"/>
              <a:gd name="adj2" fmla="val 147826"/>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146441" name="AutoShape 12"/>
          <p:cNvSpPr>
            <a:spLocks noChangeArrowheads="1"/>
          </p:cNvSpPr>
          <p:nvPr/>
        </p:nvSpPr>
        <p:spPr bwMode="auto">
          <a:xfrm>
            <a:off x="3708400" y="6165850"/>
            <a:ext cx="576263" cy="71438"/>
          </a:xfrm>
          <a:prstGeom prst="rightArrow">
            <a:avLst>
              <a:gd name="adj1" fmla="val 50000"/>
              <a:gd name="adj2" fmla="val 201665"/>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146442" name="Text Box 13"/>
          <p:cNvSpPr txBox="1">
            <a:spLocks noChangeArrowheads="1"/>
          </p:cNvSpPr>
          <p:nvPr/>
        </p:nvSpPr>
        <p:spPr bwMode="auto">
          <a:xfrm>
            <a:off x="4356100" y="3573463"/>
            <a:ext cx="4032250"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s-ES"/>
              <a:t>Dominio Publico y dominio privado.</a:t>
            </a:r>
          </a:p>
        </p:txBody>
      </p:sp>
      <p:sp>
        <p:nvSpPr>
          <p:cNvPr id="146443" name="Text Box 14"/>
          <p:cNvSpPr txBox="1">
            <a:spLocks noChangeArrowheads="1"/>
          </p:cNvSpPr>
          <p:nvPr/>
        </p:nvSpPr>
        <p:spPr bwMode="auto">
          <a:xfrm>
            <a:off x="4356100" y="4652963"/>
            <a:ext cx="4248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endParaRPr lang="es-AR"/>
          </a:p>
        </p:txBody>
      </p:sp>
      <p:sp>
        <p:nvSpPr>
          <p:cNvPr id="146444" name="Text Box 15"/>
          <p:cNvSpPr txBox="1">
            <a:spLocks noChangeArrowheads="1"/>
          </p:cNvSpPr>
          <p:nvPr/>
        </p:nvSpPr>
        <p:spPr bwMode="auto">
          <a:xfrm>
            <a:off x="4427538" y="4724400"/>
            <a:ext cx="39608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spcBef>
                <a:spcPct val="50000"/>
              </a:spcBef>
            </a:pPr>
            <a:r>
              <a:rPr lang="es-ES_tradnl"/>
              <a:t>Deuda consolidada y flotante</a:t>
            </a:r>
            <a:endParaRPr lang="es-ES"/>
          </a:p>
        </p:txBody>
      </p:sp>
      <p:sp>
        <p:nvSpPr>
          <p:cNvPr id="146445" name="Text Box 16"/>
          <p:cNvSpPr txBox="1">
            <a:spLocks noChangeArrowheads="1"/>
          </p:cNvSpPr>
          <p:nvPr/>
        </p:nvSpPr>
        <p:spPr bwMode="auto">
          <a:xfrm>
            <a:off x="4284663" y="5670550"/>
            <a:ext cx="4032250" cy="118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s-ES_tradnl"/>
              <a:t>Activo - Pasivo</a:t>
            </a:r>
          </a:p>
          <a:p>
            <a:pPr eaLnBrk="1" hangingPunct="1"/>
            <a:r>
              <a:rPr lang="es-ES_tradnl"/>
              <a:t>Pat. Institucional + </a:t>
            </a:r>
          </a:p>
          <a:p>
            <a:pPr eaLnBrk="1" hangingPunct="1"/>
            <a:r>
              <a:rPr lang="es-ES_tradnl"/>
              <a:t>resultados acumulados</a:t>
            </a:r>
            <a:endParaRPr lang="es-ES"/>
          </a:p>
        </p:txBody>
      </p:sp>
    </p:spTree>
    <p:extLst>
      <p:ext uri="{BB962C8B-B14F-4D97-AF65-F5344CB8AC3E}">
        <p14:creationId xmlns:p14="http://schemas.microsoft.com/office/powerpoint/2010/main" val="11932309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s-ES" smtClean="0"/>
              <a:t>ACTIVO</a:t>
            </a:r>
          </a:p>
        </p:txBody>
      </p:sp>
      <p:sp>
        <p:nvSpPr>
          <p:cNvPr id="147459" name="Rectangle 3"/>
          <p:cNvSpPr>
            <a:spLocks noGrp="1" noChangeArrowheads="1"/>
          </p:cNvSpPr>
          <p:nvPr>
            <p:ph type="body" idx="1"/>
          </p:nvPr>
        </p:nvSpPr>
        <p:spPr/>
        <p:txBody>
          <a:bodyPr/>
          <a:lstStyle/>
          <a:p>
            <a:pPr algn="just" eaLnBrk="1" hangingPunct="1">
              <a:lnSpc>
                <a:spcPct val="90000"/>
              </a:lnSpc>
            </a:pPr>
            <a:r>
              <a:rPr lang="es-ES" sz="2800" smtClean="0"/>
              <a:t>Derechos, pertenencias, tangibles e intangibles.</a:t>
            </a:r>
          </a:p>
          <a:p>
            <a:pPr algn="just" eaLnBrk="1" hangingPunct="1">
              <a:lnSpc>
                <a:spcPct val="90000"/>
              </a:lnSpc>
            </a:pPr>
            <a:r>
              <a:rPr lang="es-ES" sz="2800" smtClean="0"/>
              <a:t>De propiedad del ente o tenga su disposición.</a:t>
            </a:r>
          </a:p>
          <a:p>
            <a:pPr algn="just" eaLnBrk="1" hangingPunct="1">
              <a:lnSpc>
                <a:spcPct val="90000"/>
              </a:lnSpc>
            </a:pPr>
            <a:r>
              <a:rPr lang="es-ES" sz="2800" smtClean="0"/>
              <a:t>De hechos ya ocurridos.</a:t>
            </a:r>
          </a:p>
          <a:p>
            <a:pPr algn="just" eaLnBrk="1" hangingPunct="1">
              <a:lnSpc>
                <a:spcPct val="90000"/>
              </a:lnSpc>
            </a:pPr>
            <a:r>
              <a:rPr lang="es-ES" sz="2800" smtClean="0"/>
              <a:t>Que puedan derivar un potencial de servicios o beneficios económicos</a:t>
            </a:r>
          </a:p>
          <a:p>
            <a:pPr algn="just" eaLnBrk="1" hangingPunct="1">
              <a:lnSpc>
                <a:spcPct val="90000"/>
              </a:lnSpc>
            </a:pPr>
            <a:r>
              <a:rPr lang="es-ES" sz="2800" smtClean="0"/>
              <a:t>Finalidad: cumplir con el objetivo estatal y/o función administrativa.</a:t>
            </a:r>
          </a:p>
          <a:p>
            <a:pPr algn="just" eaLnBrk="1" hangingPunct="1">
              <a:lnSpc>
                <a:spcPct val="90000"/>
              </a:lnSpc>
            </a:pPr>
            <a:r>
              <a:rPr lang="es-ES" sz="2800" smtClean="0"/>
              <a:t>Tienen valor de cambio o de uso.</a:t>
            </a:r>
          </a:p>
          <a:p>
            <a:pPr algn="just" eaLnBrk="1" hangingPunct="1">
              <a:lnSpc>
                <a:spcPct val="90000"/>
              </a:lnSpc>
            </a:pPr>
            <a:r>
              <a:rPr lang="es-ES" sz="2800" smtClean="0"/>
              <a:t>Transacciones futuras no son activos</a:t>
            </a:r>
          </a:p>
        </p:txBody>
      </p:sp>
    </p:spTree>
    <p:extLst>
      <p:ext uri="{BB962C8B-B14F-4D97-AF65-F5344CB8AC3E}">
        <p14:creationId xmlns:p14="http://schemas.microsoft.com/office/powerpoint/2010/main" val="22098723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s-ES" smtClean="0"/>
              <a:t>PASIVO</a:t>
            </a:r>
          </a:p>
        </p:txBody>
      </p:sp>
      <p:sp>
        <p:nvSpPr>
          <p:cNvPr id="148483" name="Rectangle 3"/>
          <p:cNvSpPr>
            <a:spLocks noGrp="1" noChangeArrowheads="1"/>
          </p:cNvSpPr>
          <p:nvPr>
            <p:ph type="body" idx="1"/>
          </p:nvPr>
        </p:nvSpPr>
        <p:spPr/>
        <p:txBody>
          <a:bodyPr/>
          <a:lstStyle/>
          <a:p>
            <a:pPr eaLnBrk="1" hangingPunct="1"/>
            <a:r>
              <a:rPr lang="es-ES" smtClean="0"/>
              <a:t>Obligaciones.</a:t>
            </a:r>
          </a:p>
          <a:p>
            <a:pPr eaLnBrk="1" hangingPunct="1"/>
            <a:r>
              <a:rPr lang="es-ES" smtClean="0"/>
              <a:t>Hechos pasados.</a:t>
            </a:r>
          </a:p>
          <a:p>
            <a:pPr eaLnBrk="1" hangingPunct="1"/>
            <a:r>
              <a:rPr lang="es-ES" smtClean="0"/>
              <a:t>A favor de terceros.</a:t>
            </a:r>
          </a:p>
          <a:p>
            <a:pPr eaLnBrk="1" hangingPunct="1"/>
            <a:r>
              <a:rPr lang="es-ES" smtClean="0"/>
              <a:t>Contingencias de alto grado de ocurrencia</a:t>
            </a:r>
          </a:p>
          <a:p>
            <a:pPr eaLnBrk="1" hangingPunct="1"/>
            <a:r>
              <a:rPr lang="es-ES" smtClean="0"/>
              <a:t>Cancelación mediante cualquier medio.</a:t>
            </a:r>
          </a:p>
          <a:p>
            <a:pPr eaLnBrk="1" hangingPunct="1"/>
            <a:r>
              <a:rPr lang="es-ES" smtClean="0"/>
              <a:t>Pasivo de corto y largo plazo.</a:t>
            </a:r>
          </a:p>
          <a:p>
            <a:pPr eaLnBrk="1" hangingPunct="1"/>
            <a:endParaRPr lang="es-ES" smtClean="0"/>
          </a:p>
        </p:txBody>
      </p:sp>
    </p:spTree>
    <p:extLst>
      <p:ext uri="{BB962C8B-B14F-4D97-AF65-F5344CB8AC3E}">
        <p14:creationId xmlns:p14="http://schemas.microsoft.com/office/powerpoint/2010/main" val="3533425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s-ES" smtClean="0"/>
              <a:t>Patrimonio Neto</a:t>
            </a:r>
          </a:p>
        </p:txBody>
      </p:sp>
      <p:sp>
        <p:nvSpPr>
          <p:cNvPr id="149507" name="Rectangle 3"/>
          <p:cNvSpPr>
            <a:spLocks noGrp="1" noChangeArrowheads="1"/>
          </p:cNvSpPr>
          <p:nvPr>
            <p:ph type="body" idx="1"/>
          </p:nvPr>
        </p:nvSpPr>
        <p:spPr/>
        <p:txBody>
          <a:bodyPr/>
          <a:lstStyle/>
          <a:p>
            <a:pPr eaLnBrk="1" hangingPunct="1">
              <a:lnSpc>
                <a:spcPct val="90000"/>
              </a:lnSpc>
            </a:pPr>
            <a:r>
              <a:rPr lang="es-ES" sz="2800" smtClean="0"/>
              <a:t>Bienes, derechos y obligaciones.</a:t>
            </a:r>
          </a:p>
          <a:p>
            <a:pPr eaLnBrk="1" hangingPunct="1">
              <a:lnSpc>
                <a:spcPct val="90000"/>
              </a:lnSpc>
            </a:pPr>
            <a:r>
              <a:rPr lang="es-ES" sz="2800" smtClean="0"/>
              <a:t>Por su naturaleza: Activo – Pasivo</a:t>
            </a:r>
          </a:p>
          <a:p>
            <a:pPr eaLnBrk="1" hangingPunct="1">
              <a:lnSpc>
                <a:spcPct val="90000"/>
              </a:lnSpc>
            </a:pPr>
            <a:r>
              <a:rPr lang="es-ES" sz="2800" smtClean="0"/>
              <a:t>Por su origen: Patrimonio Institucional mas resultados acumulados.</a:t>
            </a:r>
          </a:p>
          <a:p>
            <a:pPr eaLnBrk="1" hangingPunct="1">
              <a:lnSpc>
                <a:spcPct val="90000"/>
              </a:lnSpc>
            </a:pPr>
            <a:r>
              <a:rPr lang="es-ES" sz="2800" smtClean="0"/>
              <a:t>Patrimonio institucional: </a:t>
            </a:r>
          </a:p>
          <a:p>
            <a:pPr lvl="1" eaLnBrk="1" hangingPunct="1">
              <a:lnSpc>
                <a:spcPct val="90000"/>
              </a:lnSpc>
            </a:pPr>
            <a:r>
              <a:rPr lang="es-ES" smtClean="0"/>
              <a:t>Inicial ( al momento del primer registro).</a:t>
            </a:r>
          </a:p>
          <a:p>
            <a:pPr lvl="1" eaLnBrk="1" hangingPunct="1">
              <a:lnSpc>
                <a:spcPct val="90000"/>
              </a:lnSpc>
            </a:pPr>
            <a:r>
              <a:rPr lang="es-ES" smtClean="0"/>
              <a:t>Modificaciones.</a:t>
            </a:r>
          </a:p>
          <a:p>
            <a:pPr lvl="1" eaLnBrk="1" hangingPunct="1">
              <a:lnSpc>
                <a:spcPct val="90000"/>
              </a:lnSpc>
            </a:pPr>
            <a:r>
              <a:rPr lang="es-ES" smtClean="0"/>
              <a:t>Actual: inicial mas/menos modificaciones deducidos los resultados acumulados</a:t>
            </a:r>
          </a:p>
        </p:txBody>
      </p:sp>
    </p:spTree>
    <p:extLst>
      <p:ext uri="{BB962C8B-B14F-4D97-AF65-F5344CB8AC3E}">
        <p14:creationId xmlns:p14="http://schemas.microsoft.com/office/powerpoint/2010/main" val="115673030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3"/>
          <p:cNvSpPr>
            <a:spLocks noGrp="1" noChangeArrowheads="1"/>
          </p:cNvSpPr>
          <p:nvPr>
            <p:ph type="body" idx="4294967295"/>
          </p:nvPr>
        </p:nvSpPr>
        <p:spPr>
          <a:xfrm>
            <a:off x="1042988" y="1700213"/>
            <a:ext cx="8101012" cy="4114800"/>
          </a:xfrm>
        </p:spPr>
        <p:txBody>
          <a:bodyPr/>
          <a:lstStyle/>
          <a:p>
            <a:pPr eaLnBrk="1" hangingPunct="1">
              <a:spcBef>
                <a:spcPct val="50000"/>
              </a:spcBef>
              <a:buClrTx/>
              <a:buFontTx/>
              <a:buNone/>
            </a:pPr>
            <a:r>
              <a:rPr lang="es-ES_tradnl" sz="2800" smtClean="0"/>
              <a:t>Valores al inicio  -  Variaciones  -   Valores al cierre</a:t>
            </a:r>
          </a:p>
          <a:p>
            <a:pPr eaLnBrk="1" hangingPunct="1">
              <a:buFont typeface="Monotype Sorts"/>
              <a:buNone/>
            </a:pPr>
            <a:endParaRPr lang="es-ES" sz="2800" smtClean="0"/>
          </a:p>
        </p:txBody>
      </p:sp>
      <p:sp>
        <p:nvSpPr>
          <p:cNvPr id="150531" name="Rectangle 4"/>
          <p:cNvSpPr>
            <a:spLocks noChangeArrowheads="1"/>
          </p:cNvSpPr>
          <p:nvPr/>
        </p:nvSpPr>
        <p:spPr bwMode="auto">
          <a:xfrm>
            <a:off x="3635375" y="2997200"/>
            <a:ext cx="2808288" cy="1079500"/>
          </a:xfrm>
          <a:prstGeom prst="rect">
            <a:avLst/>
          </a:prstGeom>
          <a:solidFill>
            <a:schemeClr val="tx2"/>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solidFill>
                  <a:srgbClr val="FF0000"/>
                </a:solidFill>
              </a:rPr>
              <a:t>Presupuestarias</a:t>
            </a:r>
          </a:p>
          <a:p>
            <a:pPr algn="ctr"/>
            <a:r>
              <a:rPr lang="es-ES">
                <a:solidFill>
                  <a:srgbClr val="FF0000"/>
                </a:solidFill>
              </a:rPr>
              <a:t>Extrapresupuestarias</a:t>
            </a:r>
          </a:p>
          <a:p>
            <a:pPr algn="ctr"/>
            <a:r>
              <a:rPr lang="es-ES">
                <a:solidFill>
                  <a:srgbClr val="FF0000"/>
                </a:solidFill>
              </a:rPr>
              <a:t>Otros cambios</a:t>
            </a:r>
          </a:p>
        </p:txBody>
      </p:sp>
      <p:sp>
        <p:nvSpPr>
          <p:cNvPr id="150532" name="AutoShape 6"/>
          <p:cNvSpPr>
            <a:spLocks noChangeArrowheads="1"/>
          </p:cNvSpPr>
          <p:nvPr/>
        </p:nvSpPr>
        <p:spPr bwMode="auto">
          <a:xfrm>
            <a:off x="4716463" y="2349500"/>
            <a:ext cx="287337" cy="503238"/>
          </a:xfrm>
          <a:prstGeom prst="downArrow">
            <a:avLst>
              <a:gd name="adj1" fmla="val 50000"/>
              <a:gd name="adj2" fmla="val 43785"/>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150533" name="Rectangle 7"/>
          <p:cNvSpPr>
            <a:spLocks noChangeArrowheads="1"/>
          </p:cNvSpPr>
          <p:nvPr/>
        </p:nvSpPr>
        <p:spPr bwMode="auto">
          <a:xfrm>
            <a:off x="1331913" y="4365625"/>
            <a:ext cx="7632700" cy="792163"/>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t>ESTADO DE RESULTADOS</a:t>
            </a:r>
          </a:p>
        </p:txBody>
      </p:sp>
      <p:sp>
        <p:nvSpPr>
          <p:cNvPr id="150534" name="Rectangle 8"/>
          <p:cNvSpPr>
            <a:spLocks noChangeArrowheads="1"/>
          </p:cNvSpPr>
          <p:nvPr/>
        </p:nvSpPr>
        <p:spPr bwMode="auto">
          <a:xfrm>
            <a:off x="1619250" y="620713"/>
            <a:ext cx="7129463" cy="863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t>Estado de Evolución del Patrimonio neto</a:t>
            </a:r>
          </a:p>
        </p:txBody>
      </p:sp>
      <p:sp>
        <p:nvSpPr>
          <p:cNvPr id="150535" name="Text Box 10"/>
          <p:cNvSpPr txBox="1">
            <a:spLocks noChangeArrowheads="1"/>
          </p:cNvSpPr>
          <p:nvPr/>
        </p:nvSpPr>
        <p:spPr bwMode="auto">
          <a:xfrm>
            <a:off x="1187450" y="5305425"/>
            <a:ext cx="7777163"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s-ES_tradnl" b="1" i="1"/>
              <a:t>Exponer el resultado de la gestión  de la administración publica”</a:t>
            </a:r>
          </a:p>
          <a:p>
            <a:pPr eaLnBrk="1" hangingPunct="1"/>
            <a:r>
              <a:rPr lang="es-ES_tradnl" b="1" i="1"/>
              <a:t>Reconocer todos los recursos y todos los gastos en su concepto amplio. Presupuestario y no presupuestarios</a:t>
            </a:r>
            <a:endParaRPr lang="es-ES" b="1" i="1"/>
          </a:p>
        </p:txBody>
      </p:sp>
    </p:spTree>
    <p:extLst>
      <p:ext uri="{BB962C8B-B14F-4D97-AF65-F5344CB8AC3E}">
        <p14:creationId xmlns:p14="http://schemas.microsoft.com/office/powerpoint/2010/main" val="405814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idx="4294967295"/>
          </p:nvPr>
        </p:nvSpPr>
        <p:spPr>
          <a:xfrm>
            <a:off x="683568" y="0"/>
            <a:ext cx="7793038" cy="1462087"/>
          </a:xfrm>
        </p:spPr>
        <p:txBody>
          <a:bodyPr anchor="b"/>
          <a:lstStyle/>
          <a:p>
            <a:pPr eaLnBrk="1" hangingPunct="1">
              <a:defRPr/>
            </a:pPr>
            <a:r>
              <a:rPr lang="es-AR" dirty="0" smtClean="0"/>
              <a:t>Funciones Ejecutivas</a:t>
            </a:r>
          </a:p>
        </p:txBody>
      </p:sp>
      <p:sp>
        <p:nvSpPr>
          <p:cNvPr id="13315" name="2 Marcador de contenido"/>
          <p:cNvSpPr>
            <a:spLocks noGrp="1"/>
          </p:cNvSpPr>
          <p:nvPr>
            <p:ph idx="4294967295"/>
          </p:nvPr>
        </p:nvSpPr>
        <p:spPr>
          <a:xfrm>
            <a:off x="357188" y="1857375"/>
            <a:ext cx="8678862" cy="5000625"/>
          </a:xfrm>
        </p:spPr>
        <p:txBody>
          <a:bodyPr/>
          <a:lstStyle/>
          <a:p>
            <a:pPr marL="0" indent="0" algn="just" eaLnBrk="1" hangingPunct="1">
              <a:lnSpc>
                <a:spcPct val="90000"/>
              </a:lnSpc>
              <a:buClr>
                <a:srgbClr val="FFFFFF"/>
              </a:buClr>
              <a:buFontTx/>
              <a:buNone/>
            </a:pPr>
            <a:r>
              <a:rPr lang="es-AR" sz="2800" dirty="0" smtClean="0"/>
              <a:t>- Fijación, recaudación y centralización de los recursos;</a:t>
            </a:r>
          </a:p>
          <a:p>
            <a:pPr marL="0" indent="0" algn="just" eaLnBrk="1" hangingPunct="1">
              <a:lnSpc>
                <a:spcPct val="90000"/>
              </a:lnSpc>
              <a:buClr>
                <a:srgbClr val="FFFFFF"/>
              </a:buClr>
              <a:buFontTx/>
              <a:buNone/>
            </a:pPr>
            <a:r>
              <a:rPr lang="es-AR" sz="2800" dirty="0" smtClean="0"/>
              <a:t>- Ordenación, liquidación y pago de gastos;</a:t>
            </a:r>
          </a:p>
          <a:p>
            <a:pPr marL="0" indent="0" algn="just" eaLnBrk="1" hangingPunct="1">
              <a:lnSpc>
                <a:spcPct val="90000"/>
              </a:lnSpc>
              <a:buClr>
                <a:srgbClr val="FFFFFF"/>
              </a:buClr>
              <a:buFontTx/>
              <a:buNone/>
            </a:pPr>
            <a:r>
              <a:rPr lang="es-AR" sz="2800" dirty="0" smtClean="0"/>
              <a:t>- Gestión patrimonial de conservación y utilización de los bienes del Estado;</a:t>
            </a:r>
          </a:p>
          <a:p>
            <a:pPr marL="0" indent="0" algn="just" eaLnBrk="1" hangingPunct="1">
              <a:lnSpc>
                <a:spcPct val="90000"/>
              </a:lnSpc>
              <a:buClr>
                <a:srgbClr val="FFFFFF"/>
              </a:buClr>
              <a:buFontTx/>
              <a:buNone/>
            </a:pPr>
            <a:r>
              <a:rPr lang="es-AR" sz="2800" b="1" u="sng" dirty="0" smtClean="0"/>
              <a:t>- Registro o control interno de las operaciones; </a:t>
            </a:r>
          </a:p>
          <a:p>
            <a:pPr marL="0" indent="0" algn="just" eaLnBrk="1" hangingPunct="1">
              <a:lnSpc>
                <a:spcPct val="90000"/>
              </a:lnSpc>
              <a:buClr>
                <a:srgbClr val="FFFFFF"/>
              </a:buClr>
              <a:buFontTx/>
              <a:buNone/>
            </a:pPr>
            <a:r>
              <a:rPr lang="es-AR" sz="2800" dirty="0" smtClean="0"/>
              <a:t>- Vigilancia o superintendencia de las haciendas anexas de producción o de erogación;</a:t>
            </a:r>
          </a:p>
          <a:p>
            <a:pPr marL="0" indent="0" algn="just" eaLnBrk="1" hangingPunct="1">
              <a:lnSpc>
                <a:spcPct val="90000"/>
              </a:lnSpc>
              <a:buClr>
                <a:srgbClr val="FFFFFF"/>
              </a:buClr>
              <a:buFontTx/>
              <a:buNone/>
            </a:pPr>
            <a:r>
              <a:rPr lang="es-AR" sz="2800" b="1" u="sng" dirty="0" smtClean="0"/>
              <a:t>- Rendición de cuentas de los administradores de fondos públicos y demás bienes del Estado.</a:t>
            </a:r>
          </a:p>
          <a:p>
            <a:pPr marL="0" indent="0" eaLnBrk="1" hangingPunct="1">
              <a:lnSpc>
                <a:spcPct val="90000"/>
              </a:lnSpc>
              <a:buClr>
                <a:srgbClr val="FFFFFF"/>
              </a:buClr>
              <a:buFont typeface="Wingdings 2" pitchFamily="18" charset="2"/>
              <a:buNone/>
            </a:pPr>
            <a:endParaRPr lang="es-AR" dirty="0" smtClean="0"/>
          </a:p>
        </p:txBody>
      </p:sp>
    </p:spTree>
    <p:extLst>
      <p:ext uri="{BB962C8B-B14F-4D97-AF65-F5344CB8AC3E}">
        <p14:creationId xmlns:p14="http://schemas.microsoft.com/office/powerpoint/2010/main" val="369790163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4"/>
          <p:cNvSpPr>
            <a:spLocks noChangeArrowheads="1"/>
          </p:cNvSpPr>
          <p:nvPr/>
        </p:nvSpPr>
        <p:spPr bwMode="auto">
          <a:xfrm>
            <a:off x="2268538" y="620713"/>
            <a:ext cx="5976937" cy="863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t>Estado de Flujo de Efectivo</a:t>
            </a:r>
          </a:p>
        </p:txBody>
      </p:sp>
      <p:sp>
        <p:nvSpPr>
          <p:cNvPr id="151555" name="Text Box 6"/>
          <p:cNvSpPr txBox="1">
            <a:spLocks noChangeArrowheads="1"/>
          </p:cNvSpPr>
          <p:nvPr/>
        </p:nvSpPr>
        <p:spPr bwMode="auto">
          <a:xfrm>
            <a:off x="935038" y="2133600"/>
            <a:ext cx="8208962"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eaLnBrk="1" hangingPunct="1">
              <a:spcBef>
                <a:spcPct val="50000"/>
              </a:spcBef>
            </a:pPr>
            <a:r>
              <a:rPr lang="es-ES_tradnl"/>
              <a:t>Saldos de efectivo o equivalente al inicio y al cierre del ejercicio de todos los recursos y gastos (presupuestarios y no presupuestarios) efectivamente percibidos o pagados y los flujos que ocasionan las variaciones</a:t>
            </a:r>
            <a:endParaRPr lang="es-ES"/>
          </a:p>
        </p:txBody>
      </p:sp>
      <p:sp>
        <p:nvSpPr>
          <p:cNvPr id="151556" name="Text Box 7"/>
          <p:cNvSpPr txBox="1">
            <a:spLocks noChangeArrowheads="1"/>
          </p:cNvSpPr>
          <p:nvPr/>
        </p:nvSpPr>
        <p:spPr bwMode="auto">
          <a:xfrm>
            <a:off x="1403350" y="5734050"/>
            <a:ext cx="7416800" cy="1370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eaLnBrk="1" hangingPunct="1">
              <a:spcBef>
                <a:spcPct val="50000"/>
              </a:spcBef>
            </a:pPr>
            <a:r>
              <a:rPr lang="es-ES_tradnl"/>
              <a:t>Las obligaciones que soporta el Tesoro y los fondos o valores con que cuenta para afrontarlos a corto plazo.</a:t>
            </a:r>
          </a:p>
          <a:p>
            <a:pPr eaLnBrk="1" hangingPunct="1">
              <a:spcBef>
                <a:spcPct val="50000"/>
              </a:spcBef>
            </a:pPr>
            <a:endParaRPr lang="es-ES"/>
          </a:p>
        </p:txBody>
      </p:sp>
      <p:sp>
        <p:nvSpPr>
          <p:cNvPr id="151557" name="Rectangle 8"/>
          <p:cNvSpPr>
            <a:spLocks noChangeArrowheads="1"/>
          </p:cNvSpPr>
          <p:nvPr/>
        </p:nvSpPr>
        <p:spPr bwMode="auto">
          <a:xfrm>
            <a:off x="1979613" y="4221163"/>
            <a:ext cx="6408737" cy="865187"/>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t>Estado de situación del Tesoro</a:t>
            </a:r>
          </a:p>
        </p:txBody>
      </p:sp>
    </p:spTree>
    <p:extLst>
      <p:ext uri="{BB962C8B-B14F-4D97-AF65-F5344CB8AC3E}">
        <p14:creationId xmlns:p14="http://schemas.microsoft.com/office/powerpoint/2010/main" val="115611098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4"/>
          <p:cNvSpPr>
            <a:spLocks noChangeArrowheads="1"/>
          </p:cNvSpPr>
          <p:nvPr/>
        </p:nvSpPr>
        <p:spPr bwMode="auto">
          <a:xfrm>
            <a:off x="2195513" y="981075"/>
            <a:ext cx="5976937" cy="719138"/>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a:t>	Estado de evoluciòn del Pasivo</a:t>
            </a:r>
          </a:p>
        </p:txBody>
      </p:sp>
      <p:sp>
        <p:nvSpPr>
          <p:cNvPr id="152579" name="Text Box 5"/>
          <p:cNvSpPr txBox="1">
            <a:spLocks noChangeArrowheads="1"/>
          </p:cNvSpPr>
          <p:nvPr/>
        </p:nvSpPr>
        <p:spPr bwMode="auto">
          <a:xfrm>
            <a:off x="1547813" y="2636838"/>
            <a:ext cx="2808287" cy="337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s-ES_tradnl" b="1"/>
              <a:t>Saldos al inicio</a:t>
            </a:r>
          </a:p>
          <a:p>
            <a:pPr eaLnBrk="1" hangingPunct="1"/>
            <a:endParaRPr lang="es-ES_tradnl" b="1"/>
          </a:p>
          <a:p>
            <a:pPr eaLnBrk="1" hangingPunct="1"/>
            <a:r>
              <a:rPr lang="es-ES_tradnl" b="1"/>
              <a:t>- Movimientos</a:t>
            </a:r>
          </a:p>
          <a:p>
            <a:pPr eaLnBrk="1" hangingPunct="1"/>
            <a:r>
              <a:rPr lang="es-ES_tradnl" b="1"/>
              <a:t>   * Causas</a:t>
            </a:r>
          </a:p>
          <a:p>
            <a:pPr eaLnBrk="1" hangingPunct="1"/>
            <a:r>
              <a:rPr lang="es-ES_tradnl" b="1"/>
              <a:t>   * sin compensar</a:t>
            </a:r>
          </a:p>
          <a:p>
            <a:pPr eaLnBrk="1" hangingPunct="1"/>
            <a:endParaRPr lang="es-ES_tradnl" b="1"/>
          </a:p>
          <a:p>
            <a:pPr eaLnBrk="1" hangingPunct="1">
              <a:buFontTx/>
              <a:buChar char="-"/>
            </a:pPr>
            <a:r>
              <a:rPr lang="es-ES_tradnl" b="1"/>
              <a:t>Saldos al cierre</a:t>
            </a:r>
          </a:p>
          <a:p>
            <a:pPr eaLnBrk="1" hangingPunct="1">
              <a:buFontTx/>
              <a:buChar char="-"/>
            </a:pPr>
            <a:endParaRPr lang="es-ES" b="1"/>
          </a:p>
          <a:p>
            <a:pPr eaLnBrk="1" hangingPunct="1">
              <a:buFontTx/>
              <a:buChar char="-"/>
            </a:pPr>
            <a:endParaRPr lang="es-ES" b="1"/>
          </a:p>
        </p:txBody>
      </p:sp>
      <p:sp>
        <p:nvSpPr>
          <p:cNvPr id="152580" name="AutoShape 6"/>
          <p:cNvSpPr>
            <a:spLocks/>
          </p:cNvSpPr>
          <p:nvPr/>
        </p:nvSpPr>
        <p:spPr bwMode="auto">
          <a:xfrm>
            <a:off x="4211638" y="2133600"/>
            <a:ext cx="685800" cy="3276600"/>
          </a:xfrm>
          <a:prstGeom prst="rightBrace">
            <a:avLst>
              <a:gd name="adj1" fmla="val 39815"/>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AR"/>
          </a:p>
        </p:txBody>
      </p:sp>
      <p:sp>
        <p:nvSpPr>
          <p:cNvPr id="152581" name="Text Box 7"/>
          <p:cNvSpPr txBox="1">
            <a:spLocks noChangeArrowheads="1"/>
          </p:cNvSpPr>
          <p:nvPr/>
        </p:nvSpPr>
        <p:spPr bwMode="auto">
          <a:xfrm>
            <a:off x="5580063" y="2492375"/>
            <a:ext cx="2808287" cy="2830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s-ES_tradnl" b="1" u="sng"/>
              <a:t>Agrupados por:</a:t>
            </a:r>
          </a:p>
          <a:p>
            <a:pPr eaLnBrk="1" hangingPunct="1"/>
            <a:r>
              <a:rPr lang="es-ES_tradnl"/>
              <a:t>-Tipo</a:t>
            </a:r>
          </a:p>
          <a:p>
            <a:pPr eaLnBrk="1" hangingPunct="1"/>
            <a:r>
              <a:rPr lang="es-ES_tradnl"/>
              <a:t>- Exigibilidad</a:t>
            </a:r>
          </a:p>
          <a:p>
            <a:pPr eaLnBrk="1" hangingPunct="1"/>
            <a:r>
              <a:rPr lang="es-ES_tradnl"/>
              <a:t>- Naturaleza</a:t>
            </a:r>
          </a:p>
          <a:p>
            <a:pPr eaLnBrk="1" hangingPunct="1"/>
            <a:r>
              <a:rPr lang="es-ES_tradnl"/>
              <a:t>- Tipo de moneda</a:t>
            </a:r>
          </a:p>
          <a:p>
            <a:pPr eaLnBrk="1" hangingPunct="1"/>
            <a:r>
              <a:rPr lang="es-ES_tradnl"/>
              <a:t>-Entidad acreedora</a:t>
            </a:r>
          </a:p>
          <a:p>
            <a:pPr eaLnBrk="1" hangingPunct="1">
              <a:spcBef>
                <a:spcPct val="50000"/>
              </a:spcBef>
            </a:pPr>
            <a:endParaRPr lang="es-ES"/>
          </a:p>
        </p:txBody>
      </p:sp>
    </p:spTree>
    <p:extLst>
      <p:ext uri="{BB962C8B-B14F-4D97-AF65-F5344CB8AC3E}">
        <p14:creationId xmlns:p14="http://schemas.microsoft.com/office/powerpoint/2010/main" val="273546765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371600" y="836613"/>
            <a:ext cx="6872288" cy="639762"/>
          </a:xfrm>
        </p:spPr>
        <p:txBody>
          <a:bodyPr/>
          <a:lstStyle/>
          <a:p>
            <a:pPr eaLnBrk="1" hangingPunct="1">
              <a:defRPr/>
            </a:pPr>
            <a:r>
              <a:rPr lang="es-ES_tradnl" sz="3200" smtClean="0">
                <a:solidFill>
                  <a:schemeClr val="tx1"/>
                </a:solidFill>
              </a:rPr>
              <a:t>NOTAS: Información complementaria</a:t>
            </a:r>
            <a:endParaRPr lang="es-ES" sz="4000" smtClean="0">
              <a:solidFill>
                <a:schemeClr val="tx1"/>
              </a:solidFill>
            </a:endParaRPr>
          </a:p>
        </p:txBody>
      </p:sp>
      <p:sp>
        <p:nvSpPr>
          <p:cNvPr id="153603" name="Rectangle 3"/>
          <p:cNvSpPr>
            <a:spLocks noGrp="1" noChangeArrowheads="1"/>
          </p:cNvSpPr>
          <p:nvPr>
            <p:ph type="body" idx="1"/>
          </p:nvPr>
        </p:nvSpPr>
        <p:spPr/>
        <p:txBody>
          <a:bodyPr/>
          <a:lstStyle/>
          <a:p>
            <a:pPr eaLnBrk="1" hangingPunct="1">
              <a:lnSpc>
                <a:spcPct val="90000"/>
              </a:lnSpc>
            </a:pPr>
            <a:r>
              <a:rPr lang="es-ES_tradnl" sz="2800" smtClean="0"/>
              <a:t>Bases de presentación.</a:t>
            </a:r>
          </a:p>
          <a:p>
            <a:pPr eaLnBrk="1" hangingPunct="1">
              <a:lnSpc>
                <a:spcPct val="90000"/>
              </a:lnSpc>
            </a:pPr>
            <a:r>
              <a:rPr lang="es-ES_tradnl" sz="2800" smtClean="0"/>
              <a:t>Políticas contables.</a:t>
            </a:r>
          </a:p>
          <a:p>
            <a:pPr eaLnBrk="1" hangingPunct="1">
              <a:lnSpc>
                <a:spcPct val="90000"/>
              </a:lnSpc>
            </a:pPr>
            <a:r>
              <a:rPr lang="es-ES_tradnl" sz="2800" smtClean="0"/>
              <a:t>Pasivos contingentes no incluidos en los E.C.</a:t>
            </a:r>
          </a:p>
          <a:p>
            <a:pPr lvl="1" eaLnBrk="1" hangingPunct="1">
              <a:lnSpc>
                <a:spcPct val="90000"/>
              </a:lnSpc>
            </a:pPr>
            <a:r>
              <a:rPr lang="es-ES_tradnl" sz="2400" smtClean="0"/>
              <a:t>Contratos no reconocidos, compromisos presupuestarios no devengados.</a:t>
            </a:r>
          </a:p>
          <a:p>
            <a:pPr eaLnBrk="1" hangingPunct="1">
              <a:lnSpc>
                <a:spcPct val="90000"/>
              </a:lnSpc>
            </a:pPr>
            <a:r>
              <a:rPr lang="es-ES_tradnl" sz="2800" smtClean="0"/>
              <a:t>Restricciones al dominio.</a:t>
            </a:r>
          </a:p>
          <a:p>
            <a:pPr eaLnBrk="1" hangingPunct="1">
              <a:lnSpc>
                <a:spcPct val="90000"/>
              </a:lnSpc>
            </a:pPr>
            <a:r>
              <a:rPr lang="es-ES_tradnl" sz="2800" smtClean="0"/>
              <a:t>Financiamientos no utilizados.</a:t>
            </a:r>
          </a:p>
          <a:p>
            <a:pPr eaLnBrk="1" hangingPunct="1">
              <a:lnSpc>
                <a:spcPct val="90000"/>
              </a:lnSpc>
            </a:pPr>
            <a:r>
              <a:rPr lang="es-ES_tradnl" sz="2800" smtClean="0"/>
              <a:t>Rendiciones de cuentas presentadas, no presentadas        y/o no aprobadas.</a:t>
            </a:r>
          </a:p>
          <a:p>
            <a:pPr eaLnBrk="1" hangingPunct="1">
              <a:lnSpc>
                <a:spcPct val="90000"/>
              </a:lnSpc>
            </a:pPr>
            <a:endParaRPr lang="es-ES" sz="2800" smtClean="0"/>
          </a:p>
        </p:txBody>
      </p:sp>
    </p:spTree>
    <p:extLst>
      <p:ext uri="{BB962C8B-B14F-4D97-AF65-F5344CB8AC3E}">
        <p14:creationId xmlns:p14="http://schemas.microsoft.com/office/powerpoint/2010/main" val="344142827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1447800" y="609600"/>
            <a:ext cx="6858000" cy="990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_tradnl"/>
              <a:t>DE LAS CUENTAS EXTRAPRESUPUESTARIAS</a:t>
            </a:r>
          </a:p>
        </p:txBody>
      </p:sp>
      <p:sp>
        <p:nvSpPr>
          <p:cNvPr id="18436" name="Rectangle 4"/>
          <p:cNvSpPr>
            <a:spLocks noChangeArrowheads="1"/>
          </p:cNvSpPr>
          <p:nvPr/>
        </p:nvSpPr>
        <p:spPr bwMode="auto">
          <a:xfrm>
            <a:off x="1600200" y="2743200"/>
            <a:ext cx="6629400" cy="990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_tradnl"/>
              <a:t>MOVIMIENTO DE FONDOS Y VALORES</a:t>
            </a:r>
          </a:p>
        </p:txBody>
      </p:sp>
      <p:sp>
        <p:nvSpPr>
          <p:cNvPr id="18438" name="Text Box 6"/>
          <p:cNvSpPr txBox="1">
            <a:spLocks noChangeArrowheads="1"/>
          </p:cNvSpPr>
          <p:nvPr/>
        </p:nvSpPr>
        <p:spPr bwMode="auto">
          <a:xfrm>
            <a:off x="2117725" y="1905000"/>
            <a:ext cx="50069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s-ES_tradnl"/>
              <a:t>Origen, destino y control de los fondos.</a:t>
            </a:r>
          </a:p>
        </p:txBody>
      </p:sp>
      <p:sp>
        <p:nvSpPr>
          <p:cNvPr id="18441" name="Text Box 9"/>
          <p:cNvSpPr txBox="1">
            <a:spLocks noChangeArrowheads="1"/>
          </p:cNvSpPr>
          <p:nvPr/>
        </p:nvSpPr>
        <p:spPr bwMode="auto">
          <a:xfrm>
            <a:off x="1582738" y="3962400"/>
            <a:ext cx="75612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s-ES_tradnl"/>
              <a:t>Incluye los movimientos presupuestarios y extrapres.</a:t>
            </a:r>
          </a:p>
        </p:txBody>
      </p:sp>
      <p:sp>
        <p:nvSpPr>
          <p:cNvPr id="18442" name="Rectangle 10"/>
          <p:cNvSpPr>
            <a:spLocks noChangeArrowheads="1"/>
          </p:cNvSpPr>
          <p:nvPr/>
        </p:nvSpPr>
        <p:spPr bwMode="auto">
          <a:xfrm>
            <a:off x="1600200" y="4648200"/>
            <a:ext cx="6705600" cy="990600"/>
          </a:xfrm>
          <a:prstGeom prst="rect">
            <a:avLst/>
          </a:prstGeom>
          <a:solidFill>
            <a:schemeClr val="accent1"/>
          </a:solidFill>
          <a:ln w="12700">
            <a:solidFill>
              <a:schemeClr val="tx1"/>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_tradnl"/>
              <a:t>SITUACION DEL TESORO</a:t>
            </a:r>
          </a:p>
        </p:txBody>
      </p:sp>
      <p:sp>
        <p:nvSpPr>
          <p:cNvPr id="18444" name="Text Box 12"/>
          <p:cNvSpPr txBox="1">
            <a:spLocks noChangeArrowheads="1"/>
          </p:cNvSpPr>
          <p:nvPr/>
        </p:nvSpPr>
        <p:spPr bwMode="auto">
          <a:xfrm>
            <a:off x="2743200" y="6019800"/>
            <a:ext cx="44910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s-ES_tradnl"/>
              <a:t>Todos los valores activos y pasivos</a:t>
            </a:r>
          </a:p>
        </p:txBody>
      </p:sp>
    </p:spTree>
    <p:extLst>
      <p:ext uri="{BB962C8B-B14F-4D97-AF65-F5344CB8AC3E}">
        <p14:creationId xmlns:p14="http://schemas.microsoft.com/office/powerpoint/2010/main" val="11019308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2000"/>
                                  </p:stCondLst>
                                  <p:childTnLst>
                                    <p:set>
                                      <p:cBhvr>
                                        <p:cTn id="6" dur="1" fill="hold">
                                          <p:stCondLst>
                                            <p:cond delay="0"/>
                                          </p:stCondLst>
                                        </p:cTn>
                                        <p:tgtEl>
                                          <p:spTgt spid="18434"/>
                                        </p:tgtEl>
                                        <p:attrNameLst>
                                          <p:attrName>style.visibility</p:attrName>
                                        </p:attrNameLst>
                                      </p:cBhvr>
                                      <p:to>
                                        <p:strVal val="visible"/>
                                      </p:to>
                                    </p:set>
                                    <p:anim calcmode="lin" valueType="num">
                                      <p:cBhvr additive="base">
                                        <p:cTn id="7" dur="500" fill="hold"/>
                                        <p:tgtEl>
                                          <p:spTgt spid="18434"/>
                                        </p:tgtEl>
                                        <p:attrNameLst>
                                          <p:attrName>ppt_x</p:attrName>
                                        </p:attrNameLst>
                                      </p:cBhvr>
                                      <p:tavLst>
                                        <p:tav tm="0">
                                          <p:val>
                                            <p:strVal val="0-#ppt_w/2"/>
                                          </p:val>
                                        </p:tav>
                                        <p:tav tm="100000">
                                          <p:val>
                                            <p:strVal val="#ppt_x"/>
                                          </p:val>
                                        </p:tav>
                                      </p:tavLst>
                                    </p:anim>
                                    <p:anim calcmode="lin" valueType="num">
                                      <p:cBhvr additive="base">
                                        <p:cTn id="8" dur="500" fill="hold"/>
                                        <p:tgtEl>
                                          <p:spTgt spid="18434"/>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2500"/>
                            </p:stCondLst>
                            <p:childTnLst>
                              <p:par>
                                <p:cTn id="10" presetID="2" presetClass="entr" presetSubtype="8" fill="hold" grpId="0" nodeType="afterEffect">
                                  <p:stCondLst>
                                    <p:cond delay="2000"/>
                                  </p:stCondLst>
                                  <p:childTnLst>
                                    <p:set>
                                      <p:cBhvr>
                                        <p:cTn id="11" dur="1" fill="hold">
                                          <p:stCondLst>
                                            <p:cond delay="0"/>
                                          </p:stCondLst>
                                        </p:cTn>
                                        <p:tgtEl>
                                          <p:spTgt spid="18438"/>
                                        </p:tgtEl>
                                        <p:attrNameLst>
                                          <p:attrName>style.visibility</p:attrName>
                                        </p:attrNameLst>
                                      </p:cBhvr>
                                      <p:to>
                                        <p:strVal val="visible"/>
                                      </p:to>
                                    </p:set>
                                    <p:anim calcmode="lin" valueType="num">
                                      <p:cBhvr additive="base">
                                        <p:cTn id="12" dur="500" fill="hold"/>
                                        <p:tgtEl>
                                          <p:spTgt spid="18438"/>
                                        </p:tgtEl>
                                        <p:attrNameLst>
                                          <p:attrName>ppt_x</p:attrName>
                                        </p:attrNameLst>
                                      </p:cBhvr>
                                      <p:tavLst>
                                        <p:tav tm="0">
                                          <p:val>
                                            <p:strVal val="0-#ppt_w/2"/>
                                          </p:val>
                                        </p:tav>
                                        <p:tav tm="100000">
                                          <p:val>
                                            <p:strVal val="#ppt_x"/>
                                          </p:val>
                                        </p:tav>
                                      </p:tavLst>
                                    </p:anim>
                                    <p:anim calcmode="lin" valueType="num">
                                      <p:cBhvr additive="base">
                                        <p:cTn id="13" dur="500" fill="hold"/>
                                        <p:tgtEl>
                                          <p:spTgt spid="18438"/>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5000"/>
                            </p:stCondLst>
                            <p:childTnLst>
                              <p:par>
                                <p:cTn id="15" presetID="2" presetClass="entr" presetSubtype="8" fill="hold" grpId="0" nodeType="afterEffect">
                                  <p:stCondLst>
                                    <p:cond delay="2000"/>
                                  </p:stCondLst>
                                  <p:childTnLst>
                                    <p:set>
                                      <p:cBhvr>
                                        <p:cTn id="16" dur="1" fill="hold">
                                          <p:stCondLst>
                                            <p:cond delay="0"/>
                                          </p:stCondLst>
                                        </p:cTn>
                                        <p:tgtEl>
                                          <p:spTgt spid="18436"/>
                                        </p:tgtEl>
                                        <p:attrNameLst>
                                          <p:attrName>style.visibility</p:attrName>
                                        </p:attrNameLst>
                                      </p:cBhvr>
                                      <p:to>
                                        <p:strVal val="visible"/>
                                      </p:to>
                                    </p:set>
                                    <p:anim calcmode="lin" valueType="num">
                                      <p:cBhvr additive="base">
                                        <p:cTn id="17" dur="500" fill="hold"/>
                                        <p:tgtEl>
                                          <p:spTgt spid="18436"/>
                                        </p:tgtEl>
                                        <p:attrNameLst>
                                          <p:attrName>ppt_x</p:attrName>
                                        </p:attrNameLst>
                                      </p:cBhvr>
                                      <p:tavLst>
                                        <p:tav tm="0">
                                          <p:val>
                                            <p:strVal val="0-#ppt_w/2"/>
                                          </p:val>
                                        </p:tav>
                                        <p:tav tm="100000">
                                          <p:val>
                                            <p:strVal val="#ppt_x"/>
                                          </p:val>
                                        </p:tav>
                                      </p:tavLst>
                                    </p:anim>
                                    <p:anim calcmode="lin" valueType="num">
                                      <p:cBhvr additive="base">
                                        <p:cTn id="18" dur="500" fill="hold"/>
                                        <p:tgtEl>
                                          <p:spTgt spid="18436"/>
                                        </p:tgtEl>
                                        <p:attrNameLst>
                                          <p:attrName>ppt_y</p:attrName>
                                        </p:attrNameLst>
                                      </p:cBhvr>
                                      <p:tavLst>
                                        <p:tav tm="0">
                                          <p:val>
                                            <p:strVal val="#ppt_y"/>
                                          </p:val>
                                        </p:tav>
                                        <p:tav tm="100000">
                                          <p:val>
                                            <p:strVal val="#ppt_y"/>
                                          </p:val>
                                        </p:tav>
                                      </p:tavLst>
                                    </p:anim>
                                  </p:childTnLst>
                                </p:cTn>
                              </p:par>
                            </p:childTnLst>
                          </p:cTn>
                        </p:par>
                        <p:par>
                          <p:cTn id="19" fill="hold" nodeType="afterGroup">
                            <p:stCondLst>
                              <p:cond delay="7500"/>
                            </p:stCondLst>
                            <p:childTnLst>
                              <p:par>
                                <p:cTn id="20" presetID="2" presetClass="entr" presetSubtype="8" fill="hold" grpId="0" nodeType="afterEffect">
                                  <p:stCondLst>
                                    <p:cond delay="2000"/>
                                  </p:stCondLst>
                                  <p:childTnLst>
                                    <p:set>
                                      <p:cBhvr>
                                        <p:cTn id="21" dur="1" fill="hold">
                                          <p:stCondLst>
                                            <p:cond delay="0"/>
                                          </p:stCondLst>
                                        </p:cTn>
                                        <p:tgtEl>
                                          <p:spTgt spid="18441"/>
                                        </p:tgtEl>
                                        <p:attrNameLst>
                                          <p:attrName>style.visibility</p:attrName>
                                        </p:attrNameLst>
                                      </p:cBhvr>
                                      <p:to>
                                        <p:strVal val="visible"/>
                                      </p:to>
                                    </p:set>
                                    <p:anim calcmode="lin" valueType="num">
                                      <p:cBhvr additive="base">
                                        <p:cTn id="22" dur="500" fill="hold"/>
                                        <p:tgtEl>
                                          <p:spTgt spid="18441"/>
                                        </p:tgtEl>
                                        <p:attrNameLst>
                                          <p:attrName>ppt_x</p:attrName>
                                        </p:attrNameLst>
                                      </p:cBhvr>
                                      <p:tavLst>
                                        <p:tav tm="0">
                                          <p:val>
                                            <p:strVal val="0-#ppt_w/2"/>
                                          </p:val>
                                        </p:tav>
                                        <p:tav tm="100000">
                                          <p:val>
                                            <p:strVal val="#ppt_x"/>
                                          </p:val>
                                        </p:tav>
                                      </p:tavLst>
                                    </p:anim>
                                    <p:anim calcmode="lin" valueType="num">
                                      <p:cBhvr additive="base">
                                        <p:cTn id="23" dur="500" fill="hold"/>
                                        <p:tgtEl>
                                          <p:spTgt spid="18441"/>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10000"/>
                            </p:stCondLst>
                            <p:childTnLst>
                              <p:par>
                                <p:cTn id="25" presetID="2" presetClass="entr" presetSubtype="8" fill="hold" grpId="0" nodeType="afterEffect">
                                  <p:stCondLst>
                                    <p:cond delay="2000"/>
                                  </p:stCondLst>
                                  <p:childTnLst>
                                    <p:set>
                                      <p:cBhvr>
                                        <p:cTn id="26" dur="1" fill="hold">
                                          <p:stCondLst>
                                            <p:cond delay="0"/>
                                          </p:stCondLst>
                                        </p:cTn>
                                        <p:tgtEl>
                                          <p:spTgt spid="18442"/>
                                        </p:tgtEl>
                                        <p:attrNameLst>
                                          <p:attrName>style.visibility</p:attrName>
                                        </p:attrNameLst>
                                      </p:cBhvr>
                                      <p:to>
                                        <p:strVal val="visible"/>
                                      </p:to>
                                    </p:set>
                                    <p:anim calcmode="lin" valueType="num">
                                      <p:cBhvr additive="base">
                                        <p:cTn id="27" dur="500" fill="hold"/>
                                        <p:tgtEl>
                                          <p:spTgt spid="18442"/>
                                        </p:tgtEl>
                                        <p:attrNameLst>
                                          <p:attrName>ppt_x</p:attrName>
                                        </p:attrNameLst>
                                      </p:cBhvr>
                                      <p:tavLst>
                                        <p:tav tm="0">
                                          <p:val>
                                            <p:strVal val="0-#ppt_w/2"/>
                                          </p:val>
                                        </p:tav>
                                        <p:tav tm="100000">
                                          <p:val>
                                            <p:strVal val="#ppt_x"/>
                                          </p:val>
                                        </p:tav>
                                      </p:tavLst>
                                    </p:anim>
                                    <p:anim calcmode="lin" valueType="num">
                                      <p:cBhvr additive="base">
                                        <p:cTn id="28" dur="500" fill="hold"/>
                                        <p:tgtEl>
                                          <p:spTgt spid="18442"/>
                                        </p:tgtEl>
                                        <p:attrNameLst>
                                          <p:attrName>ppt_y</p:attrName>
                                        </p:attrNameLst>
                                      </p:cBhvr>
                                      <p:tavLst>
                                        <p:tav tm="0">
                                          <p:val>
                                            <p:strVal val="#ppt_y"/>
                                          </p:val>
                                        </p:tav>
                                        <p:tav tm="100000">
                                          <p:val>
                                            <p:strVal val="#ppt_y"/>
                                          </p:val>
                                        </p:tav>
                                      </p:tavLst>
                                    </p:anim>
                                  </p:childTnLst>
                                </p:cTn>
                              </p:par>
                            </p:childTnLst>
                          </p:cTn>
                        </p:par>
                        <p:par>
                          <p:cTn id="29" fill="hold" nodeType="afterGroup">
                            <p:stCondLst>
                              <p:cond delay="12500"/>
                            </p:stCondLst>
                            <p:childTnLst>
                              <p:par>
                                <p:cTn id="30" presetID="2" presetClass="entr" presetSubtype="8" fill="hold" grpId="0" nodeType="afterEffect">
                                  <p:stCondLst>
                                    <p:cond delay="2000"/>
                                  </p:stCondLst>
                                  <p:childTnLst>
                                    <p:set>
                                      <p:cBhvr>
                                        <p:cTn id="31" dur="1" fill="hold">
                                          <p:stCondLst>
                                            <p:cond delay="0"/>
                                          </p:stCondLst>
                                        </p:cTn>
                                        <p:tgtEl>
                                          <p:spTgt spid="18444"/>
                                        </p:tgtEl>
                                        <p:attrNameLst>
                                          <p:attrName>style.visibility</p:attrName>
                                        </p:attrNameLst>
                                      </p:cBhvr>
                                      <p:to>
                                        <p:strVal val="visible"/>
                                      </p:to>
                                    </p:set>
                                    <p:anim calcmode="lin" valueType="num">
                                      <p:cBhvr additive="base">
                                        <p:cTn id="32" dur="500" fill="hold"/>
                                        <p:tgtEl>
                                          <p:spTgt spid="18444"/>
                                        </p:tgtEl>
                                        <p:attrNameLst>
                                          <p:attrName>ppt_x</p:attrName>
                                        </p:attrNameLst>
                                      </p:cBhvr>
                                      <p:tavLst>
                                        <p:tav tm="0">
                                          <p:val>
                                            <p:strVal val="0-#ppt_w/2"/>
                                          </p:val>
                                        </p:tav>
                                        <p:tav tm="100000">
                                          <p:val>
                                            <p:strVal val="#ppt_x"/>
                                          </p:val>
                                        </p:tav>
                                      </p:tavLst>
                                    </p:anim>
                                    <p:anim calcmode="lin" valueType="num">
                                      <p:cBhvr additive="base">
                                        <p:cTn id="33" dur="500" fill="hold"/>
                                        <p:tgtEl>
                                          <p:spTgt spid="1844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animBg="1" autoUpdateAnimBg="0"/>
      <p:bldP spid="18436" grpId="0" animBg="1" autoUpdateAnimBg="0"/>
      <p:bldP spid="18438" grpId="0" autoUpdateAnimBg="0"/>
      <p:bldP spid="18441" grpId="0" autoUpdateAnimBg="0"/>
      <p:bldP spid="18442" grpId="0" animBg="1" autoUpdateAnimBg="0"/>
      <p:bldP spid="18444" grpId="0"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3"/>
          <p:cNvSpPr txBox="1">
            <a:spLocks noChangeArrowheads="1"/>
          </p:cNvSpPr>
          <p:nvPr/>
        </p:nvSpPr>
        <p:spPr bwMode="auto">
          <a:xfrm>
            <a:off x="1524000" y="3048000"/>
            <a:ext cx="6400800"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spcBef>
                <a:spcPct val="50000"/>
              </a:spcBef>
            </a:pPr>
            <a:r>
              <a:rPr lang="es-MX" sz="3600" b="1">
                <a:latin typeface="Times New Roman" pitchFamily="18" charset="0"/>
              </a:rPr>
              <a:t>ETICA Y RESPONSABILIDAD</a:t>
            </a:r>
            <a:r>
              <a:rPr lang="es-MX" sz="2400" b="1">
                <a:latin typeface="Times New Roman" pitchFamily="18" charset="0"/>
              </a:rPr>
              <a:t> </a:t>
            </a:r>
            <a:r>
              <a:rPr lang="es-MX" sz="3600" b="1">
                <a:latin typeface="Times New Roman" pitchFamily="18" charset="0"/>
              </a:rPr>
              <a:t>DE LOS FUNCIONARIOS PUBLICOS</a:t>
            </a:r>
            <a:endParaRPr lang="es-ES" sz="3600" b="1">
              <a:latin typeface="Times New Roman" pitchFamily="18" charset="0"/>
            </a:endParaRPr>
          </a:p>
        </p:txBody>
      </p:sp>
    </p:spTree>
    <p:extLst>
      <p:ext uri="{BB962C8B-B14F-4D97-AF65-F5344CB8AC3E}">
        <p14:creationId xmlns:p14="http://schemas.microsoft.com/office/powerpoint/2010/main" val="9342125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defRPr/>
            </a:pPr>
            <a:r>
              <a:rPr lang="es-MX" smtClean="0"/>
              <a:t>PORQUE EL TEMA???</a:t>
            </a:r>
            <a:endParaRPr lang="es-ES" smtClean="0"/>
          </a:p>
        </p:txBody>
      </p:sp>
      <p:sp>
        <p:nvSpPr>
          <p:cNvPr id="59395" name="Rectangle 3"/>
          <p:cNvSpPr>
            <a:spLocks noGrp="1" noChangeArrowheads="1"/>
          </p:cNvSpPr>
          <p:nvPr>
            <p:ph type="body" sz="half" idx="1"/>
          </p:nvPr>
        </p:nvSpPr>
        <p:spPr>
          <a:xfrm>
            <a:off x="684213" y="1700213"/>
            <a:ext cx="7272337" cy="3384550"/>
          </a:xfrm>
        </p:spPr>
        <p:txBody>
          <a:bodyPr/>
          <a:lstStyle/>
          <a:p>
            <a:pPr algn="just" eaLnBrk="1" hangingPunct="1">
              <a:defRPr/>
            </a:pPr>
            <a:r>
              <a:rPr lang="es-MX" sz="2800" smtClean="0"/>
              <a:t>El sujeto de la Ética y la Responsabilidad es el hombre y es justamente ese hombre el engranaje mas importante dentro de las organizaciones tanto públicas como privadas.</a:t>
            </a:r>
          </a:p>
          <a:p>
            <a:pPr algn="just" eaLnBrk="1" hangingPunct="1">
              <a:buFont typeface="Wingdings" pitchFamily="2" charset="2"/>
              <a:buNone/>
              <a:defRPr/>
            </a:pPr>
            <a:endParaRPr lang="es-MX" sz="2800" smtClean="0"/>
          </a:p>
          <a:p>
            <a:pPr algn="just" eaLnBrk="1" hangingPunct="1">
              <a:defRPr/>
            </a:pPr>
            <a:r>
              <a:rPr lang="es-MX" sz="2800" smtClean="0"/>
              <a:t>Sin la existencia del hombre el progreso hubiera sido imposible.</a:t>
            </a:r>
          </a:p>
          <a:p>
            <a:pPr eaLnBrk="1" hangingPunct="1">
              <a:defRPr/>
            </a:pPr>
            <a:endParaRPr lang="es-ES" sz="2800" smtClean="0"/>
          </a:p>
        </p:txBody>
      </p:sp>
      <p:pic>
        <p:nvPicPr>
          <p:cNvPr id="4100" name="Picture 4" descr="BD04972_"/>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6219825" y="4868863"/>
            <a:ext cx="2924175" cy="21923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56916132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defRPr/>
            </a:pPr>
            <a:r>
              <a:rPr lang="es-MX" smtClean="0"/>
              <a:t>Qué es la Ética???</a:t>
            </a:r>
            <a:endParaRPr lang="es-ES" smtClean="0"/>
          </a:p>
        </p:txBody>
      </p:sp>
      <p:sp>
        <p:nvSpPr>
          <p:cNvPr id="61443" name="Rectangle 3"/>
          <p:cNvSpPr>
            <a:spLocks noGrp="1" noChangeArrowheads="1"/>
          </p:cNvSpPr>
          <p:nvPr>
            <p:ph type="body" idx="1"/>
          </p:nvPr>
        </p:nvSpPr>
        <p:spPr/>
        <p:txBody>
          <a:bodyPr/>
          <a:lstStyle/>
          <a:p>
            <a:pPr eaLnBrk="1" hangingPunct="1">
              <a:defRPr/>
            </a:pPr>
            <a:r>
              <a:rPr lang="es-MX" smtClean="0"/>
              <a:t>Es la parte de la Filosofía que trata de la moral y de las obligaciones del hombre.</a:t>
            </a:r>
          </a:p>
          <a:p>
            <a:pPr eaLnBrk="1" hangingPunct="1">
              <a:defRPr/>
            </a:pPr>
            <a:r>
              <a:rPr lang="es-MX" smtClean="0"/>
              <a:t>Es la ciencia que estudia el correcto comportamiento del ser Humano.</a:t>
            </a:r>
          </a:p>
          <a:p>
            <a:pPr eaLnBrk="1" hangingPunct="1">
              <a:defRPr/>
            </a:pPr>
            <a:r>
              <a:rPr lang="es-MX" u="sng" smtClean="0">
                <a:solidFill>
                  <a:srgbClr val="FFCC00"/>
                </a:solidFill>
              </a:rPr>
              <a:t>Como hace el hombre para saber cual es el correcto comportamiento:</a:t>
            </a:r>
          </a:p>
          <a:p>
            <a:pPr eaLnBrk="1" hangingPunct="1">
              <a:defRPr/>
            </a:pPr>
            <a:r>
              <a:rPr lang="es-MX" smtClean="0"/>
              <a:t>Aparecen en juego las virtudes y los vicios.</a:t>
            </a:r>
            <a:endParaRPr lang="es-ES" smtClean="0"/>
          </a:p>
        </p:txBody>
      </p:sp>
    </p:spTree>
    <p:extLst>
      <p:ext uri="{BB962C8B-B14F-4D97-AF65-F5344CB8AC3E}">
        <p14:creationId xmlns:p14="http://schemas.microsoft.com/office/powerpoint/2010/main" val="1322088959"/>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es-MX" smtClean="0"/>
              <a:t>VIRTUDES</a:t>
            </a:r>
            <a:endParaRPr lang="es-ES" smtClean="0"/>
          </a:p>
        </p:txBody>
      </p:sp>
      <p:sp>
        <p:nvSpPr>
          <p:cNvPr id="62467" name="Rectangle 3"/>
          <p:cNvSpPr>
            <a:spLocks noGrp="1" noChangeArrowheads="1"/>
          </p:cNvSpPr>
          <p:nvPr>
            <p:ph type="body" idx="1"/>
          </p:nvPr>
        </p:nvSpPr>
        <p:spPr/>
        <p:txBody>
          <a:bodyPr/>
          <a:lstStyle/>
          <a:p>
            <a:pPr algn="ctr" eaLnBrk="1" hangingPunct="1">
              <a:lnSpc>
                <a:spcPct val="90000"/>
              </a:lnSpc>
              <a:buFont typeface="Wingdings" pitchFamily="2" charset="2"/>
              <a:buNone/>
              <a:defRPr/>
            </a:pPr>
            <a:r>
              <a:rPr lang="es-MX" sz="2800" b="1" smtClean="0">
                <a:solidFill>
                  <a:srgbClr val="FFCC00"/>
                </a:solidFill>
              </a:rPr>
              <a:t> Virtudes morales: honestidad de los actos humanos.</a:t>
            </a:r>
          </a:p>
          <a:p>
            <a:pPr algn="ctr" eaLnBrk="1" hangingPunct="1">
              <a:lnSpc>
                <a:spcPct val="90000"/>
              </a:lnSpc>
              <a:defRPr/>
            </a:pPr>
            <a:endParaRPr lang="es-MX" sz="2800" b="1" smtClean="0">
              <a:solidFill>
                <a:srgbClr val="FFCC00"/>
              </a:solidFill>
            </a:endParaRPr>
          </a:p>
          <a:p>
            <a:pPr eaLnBrk="1" hangingPunct="1">
              <a:lnSpc>
                <a:spcPct val="90000"/>
              </a:lnSpc>
              <a:defRPr/>
            </a:pPr>
            <a:r>
              <a:rPr lang="es-MX" sz="2800" b="1" u="sng" smtClean="0"/>
              <a:t>Prudencia</a:t>
            </a:r>
            <a:r>
              <a:rPr lang="es-MX" sz="2800" smtClean="0"/>
              <a:t>: Bien común</a:t>
            </a:r>
          </a:p>
          <a:p>
            <a:pPr eaLnBrk="1" hangingPunct="1">
              <a:lnSpc>
                <a:spcPct val="90000"/>
              </a:lnSpc>
              <a:defRPr/>
            </a:pPr>
            <a:r>
              <a:rPr lang="es-MX" sz="2800" b="1" u="sng" smtClean="0"/>
              <a:t>Justicia</a:t>
            </a:r>
            <a:r>
              <a:rPr lang="es-MX" sz="2800" smtClean="0"/>
              <a:t>: Obediencia a las leyes </a:t>
            </a:r>
          </a:p>
          <a:p>
            <a:pPr eaLnBrk="1" hangingPunct="1">
              <a:lnSpc>
                <a:spcPct val="90000"/>
              </a:lnSpc>
              <a:defRPr/>
            </a:pPr>
            <a:r>
              <a:rPr lang="es-MX" sz="2800" b="1" u="sng" smtClean="0"/>
              <a:t>Fortaleza</a:t>
            </a:r>
            <a:r>
              <a:rPr lang="es-MX" sz="2800" smtClean="0"/>
              <a:t>: Prevenir el temor al peligro y moderar la audacia.</a:t>
            </a:r>
          </a:p>
          <a:p>
            <a:pPr eaLnBrk="1" hangingPunct="1">
              <a:lnSpc>
                <a:spcPct val="90000"/>
              </a:lnSpc>
              <a:defRPr/>
            </a:pPr>
            <a:r>
              <a:rPr lang="es-MX" sz="2800" b="1" u="sng" smtClean="0"/>
              <a:t>Templanza</a:t>
            </a:r>
            <a:r>
              <a:rPr lang="es-MX" sz="2800" smtClean="0"/>
              <a:t>: Justo medio entre necesidades y exigencias.</a:t>
            </a:r>
          </a:p>
          <a:p>
            <a:pPr eaLnBrk="1" hangingPunct="1">
              <a:lnSpc>
                <a:spcPct val="90000"/>
              </a:lnSpc>
              <a:defRPr/>
            </a:pPr>
            <a:endParaRPr lang="es-ES" sz="2800" smtClean="0"/>
          </a:p>
        </p:txBody>
      </p:sp>
    </p:spTree>
    <p:extLst>
      <p:ext uri="{BB962C8B-B14F-4D97-AF65-F5344CB8AC3E}">
        <p14:creationId xmlns:p14="http://schemas.microsoft.com/office/powerpoint/2010/main" val="160092265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s-MX" smtClean="0"/>
              <a:t>VICIOS</a:t>
            </a:r>
            <a:endParaRPr lang="es-ES" smtClean="0"/>
          </a:p>
        </p:txBody>
      </p:sp>
      <p:sp>
        <p:nvSpPr>
          <p:cNvPr id="63491" name="Rectangle 3"/>
          <p:cNvSpPr>
            <a:spLocks noGrp="1" noChangeArrowheads="1"/>
          </p:cNvSpPr>
          <p:nvPr>
            <p:ph type="body" idx="1"/>
          </p:nvPr>
        </p:nvSpPr>
        <p:spPr>
          <a:xfrm>
            <a:off x="685800" y="1981200"/>
            <a:ext cx="7772400" cy="4876800"/>
          </a:xfrm>
        </p:spPr>
        <p:txBody>
          <a:bodyPr/>
          <a:lstStyle/>
          <a:p>
            <a:pPr algn="ctr" eaLnBrk="1" hangingPunct="1">
              <a:lnSpc>
                <a:spcPct val="80000"/>
              </a:lnSpc>
              <a:buFont typeface="Wingdings" pitchFamily="2" charset="2"/>
              <a:buNone/>
              <a:defRPr/>
            </a:pPr>
            <a:r>
              <a:rPr lang="es-MX" sz="2800" u="sng" smtClean="0">
                <a:solidFill>
                  <a:srgbClr val="FFCC00"/>
                </a:solidFill>
              </a:rPr>
              <a:t>Vicios: transgresiones voluntarias.</a:t>
            </a:r>
          </a:p>
          <a:p>
            <a:pPr algn="ctr" eaLnBrk="1" hangingPunct="1">
              <a:lnSpc>
                <a:spcPct val="80000"/>
              </a:lnSpc>
              <a:buFont typeface="Wingdings" pitchFamily="2" charset="2"/>
              <a:buNone/>
              <a:defRPr/>
            </a:pPr>
            <a:endParaRPr lang="es-MX" sz="2800" b="1" u="sng" smtClean="0"/>
          </a:p>
          <a:p>
            <a:pPr eaLnBrk="1" hangingPunct="1">
              <a:lnSpc>
                <a:spcPct val="80000"/>
              </a:lnSpc>
              <a:defRPr/>
            </a:pPr>
            <a:r>
              <a:rPr lang="es-MX" sz="2800" b="1" u="sng" smtClean="0"/>
              <a:t>Soberbia</a:t>
            </a:r>
            <a:r>
              <a:rPr lang="es-MX" sz="2800" smtClean="0"/>
              <a:t>: Gloria sin merito propio</a:t>
            </a:r>
          </a:p>
          <a:p>
            <a:pPr eaLnBrk="1" hangingPunct="1">
              <a:lnSpc>
                <a:spcPct val="80000"/>
              </a:lnSpc>
              <a:defRPr/>
            </a:pPr>
            <a:r>
              <a:rPr lang="es-MX" sz="2800" b="1" u="sng" smtClean="0"/>
              <a:t>Avaricia</a:t>
            </a:r>
            <a:r>
              <a:rPr lang="es-MX" sz="2800" smtClean="0"/>
              <a:t>: Posesión de bienes mas allá de lo necesario</a:t>
            </a:r>
          </a:p>
          <a:p>
            <a:pPr eaLnBrk="1" hangingPunct="1">
              <a:lnSpc>
                <a:spcPct val="80000"/>
              </a:lnSpc>
              <a:defRPr/>
            </a:pPr>
            <a:r>
              <a:rPr lang="es-MX" sz="2800" b="1" u="sng" smtClean="0"/>
              <a:t>Lujuria</a:t>
            </a:r>
            <a:r>
              <a:rPr lang="es-MX" sz="2800" smtClean="0"/>
              <a:t>: Exceso o demasía de alguna cosa</a:t>
            </a:r>
          </a:p>
          <a:p>
            <a:pPr eaLnBrk="1" hangingPunct="1">
              <a:lnSpc>
                <a:spcPct val="80000"/>
              </a:lnSpc>
              <a:defRPr/>
            </a:pPr>
            <a:r>
              <a:rPr lang="es-MX" sz="2800" b="1" u="sng" smtClean="0"/>
              <a:t>Gula</a:t>
            </a:r>
            <a:r>
              <a:rPr lang="es-MX" sz="2800" smtClean="0"/>
              <a:t>: Apetito descontrolado. Gula intelectual</a:t>
            </a:r>
          </a:p>
          <a:p>
            <a:pPr eaLnBrk="1" hangingPunct="1">
              <a:lnSpc>
                <a:spcPct val="80000"/>
              </a:lnSpc>
              <a:defRPr/>
            </a:pPr>
            <a:r>
              <a:rPr lang="es-MX" sz="2800" b="1" u="sng" smtClean="0"/>
              <a:t>Envidia</a:t>
            </a:r>
            <a:r>
              <a:rPr lang="es-MX" sz="2800" smtClean="0"/>
              <a:t>: Aflicción por la felicidad ajena</a:t>
            </a:r>
          </a:p>
          <a:p>
            <a:pPr eaLnBrk="1" hangingPunct="1">
              <a:lnSpc>
                <a:spcPct val="80000"/>
              </a:lnSpc>
              <a:defRPr/>
            </a:pPr>
            <a:r>
              <a:rPr lang="es-MX" sz="2800" b="1" u="sng" smtClean="0"/>
              <a:t>Ira </a:t>
            </a:r>
            <a:r>
              <a:rPr lang="es-MX" sz="2800" smtClean="0"/>
              <a:t>: Pasión por el enojo</a:t>
            </a:r>
          </a:p>
          <a:p>
            <a:pPr eaLnBrk="1" hangingPunct="1">
              <a:lnSpc>
                <a:spcPct val="80000"/>
              </a:lnSpc>
              <a:defRPr/>
            </a:pPr>
            <a:r>
              <a:rPr lang="es-MX" sz="2800" b="1" u="sng" smtClean="0"/>
              <a:t>Pereza</a:t>
            </a:r>
            <a:r>
              <a:rPr lang="es-MX" sz="2800" smtClean="0"/>
              <a:t>: Somnolencia del ánimo.</a:t>
            </a:r>
          </a:p>
          <a:p>
            <a:pPr eaLnBrk="1" hangingPunct="1">
              <a:lnSpc>
                <a:spcPct val="80000"/>
              </a:lnSpc>
              <a:defRPr/>
            </a:pPr>
            <a:r>
              <a:rPr lang="es-MX" sz="2800" b="1" u="sng" smtClean="0"/>
              <a:t>Otros</a:t>
            </a:r>
            <a:r>
              <a:rPr lang="es-MX" sz="2800" smtClean="0"/>
              <a:t>: Comportamientos sociales</a:t>
            </a:r>
            <a:endParaRPr lang="es-ES" sz="2800" smtClean="0"/>
          </a:p>
          <a:p>
            <a:pPr eaLnBrk="1" hangingPunct="1">
              <a:lnSpc>
                <a:spcPct val="80000"/>
              </a:lnSpc>
              <a:defRPr/>
            </a:pPr>
            <a:endParaRPr lang="es-ES" sz="2800" smtClean="0"/>
          </a:p>
        </p:txBody>
      </p:sp>
    </p:spTree>
    <p:extLst>
      <p:ext uri="{BB962C8B-B14F-4D97-AF65-F5344CB8AC3E}">
        <p14:creationId xmlns:p14="http://schemas.microsoft.com/office/powerpoint/2010/main" val="99678819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eaLnBrk="1" hangingPunct="1">
              <a:defRPr/>
            </a:pPr>
            <a:r>
              <a:rPr lang="es-MX" sz="4000" smtClean="0"/>
              <a:t>Cuál es la unidad de medida de las virtudes???</a:t>
            </a:r>
            <a:endParaRPr lang="es-ES" sz="4000" smtClean="0"/>
          </a:p>
        </p:txBody>
      </p:sp>
      <p:sp>
        <p:nvSpPr>
          <p:cNvPr id="64515" name="Rectangle 3"/>
          <p:cNvSpPr>
            <a:spLocks noGrp="1" noChangeArrowheads="1"/>
          </p:cNvSpPr>
          <p:nvPr>
            <p:ph type="body" idx="1"/>
          </p:nvPr>
        </p:nvSpPr>
        <p:spPr>
          <a:xfrm>
            <a:off x="684213" y="1989138"/>
            <a:ext cx="7772400" cy="4475162"/>
          </a:xfrm>
        </p:spPr>
        <p:txBody>
          <a:bodyPr/>
          <a:lstStyle/>
          <a:p>
            <a:pPr eaLnBrk="1" hangingPunct="1">
              <a:lnSpc>
                <a:spcPct val="90000"/>
              </a:lnSpc>
              <a:defRPr/>
            </a:pPr>
            <a:r>
              <a:rPr lang="es-MX" sz="2800" b="1" u="sng" smtClean="0">
                <a:solidFill>
                  <a:srgbClr val="FFCC00"/>
                </a:solidFill>
              </a:rPr>
              <a:t>Aristóteles  brinda dos respuestas.</a:t>
            </a:r>
          </a:p>
          <a:p>
            <a:pPr algn="just" eaLnBrk="1" hangingPunct="1">
              <a:lnSpc>
                <a:spcPct val="90000"/>
              </a:lnSpc>
              <a:defRPr/>
            </a:pPr>
            <a:r>
              <a:rPr lang="es-MX" sz="2800" smtClean="0"/>
              <a:t>Tratar de atenernos al justo medio entre el exceso y el defecto. </a:t>
            </a:r>
          </a:p>
          <a:p>
            <a:pPr algn="just" eaLnBrk="1" hangingPunct="1">
              <a:lnSpc>
                <a:spcPct val="90000"/>
              </a:lnSpc>
              <a:defRPr/>
            </a:pPr>
            <a:r>
              <a:rPr lang="es-MX" sz="2800" smtClean="0"/>
              <a:t>Hacer propios los estados de ánimo y los comportamientos de las personas juiciosas</a:t>
            </a:r>
          </a:p>
          <a:p>
            <a:pPr algn="just" eaLnBrk="1" hangingPunct="1">
              <a:lnSpc>
                <a:spcPct val="90000"/>
              </a:lnSpc>
              <a:defRPr/>
            </a:pPr>
            <a:r>
              <a:rPr lang="es-MX" sz="2800" b="1" u="sng" smtClean="0">
                <a:solidFill>
                  <a:srgbClr val="FFCC00"/>
                </a:solidFill>
              </a:rPr>
              <a:t>El Profesor Letizia dice:</a:t>
            </a:r>
          </a:p>
          <a:p>
            <a:pPr algn="just" eaLnBrk="1" hangingPunct="1">
              <a:lnSpc>
                <a:spcPct val="90000"/>
              </a:lnSpc>
              <a:defRPr/>
            </a:pPr>
            <a:r>
              <a:rPr lang="es-MX" sz="2800" smtClean="0"/>
              <a:t>La virtud es un hábito selectivo, que consiste en un término medio con respecto a nosotros, determinado por nuestra razón y la razón del hombre prudente.</a:t>
            </a:r>
            <a:endParaRPr lang="es-ES" sz="2800" smtClean="0"/>
          </a:p>
          <a:p>
            <a:pPr eaLnBrk="1" hangingPunct="1">
              <a:lnSpc>
                <a:spcPct val="90000"/>
              </a:lnSpc>
              <a:defRPr/>
            </a:pPr>
            <a:endParaRPr lang="es-ES" sz="2800" smtClean="0"/>
          </a:p>
        </p:txBody>
      </p:sp>
    </p:spTree>
    <p:extLst>
      <p:ext uri="{BB962C8B-B14F-4D97-AF65-F5344CB8AC3E}">
        <p14:creationId xmlns:p14="http://schemas.microsoft.com/office/powerpoint/2010/main" val="674613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idx="4294967295"/>
          </p:nvPr>
        </p:nvSpPr>
        <p:spPr/>
        <p:txBody>
          <a:bodyPr anchor="b"/>
          <a:lstStyle/>
          <a:p>
            <a:pPr eaLnBrk="1" hangingPunct="1">
              <a:defRPr/>
            </a:pPr>
            <a:r>
              <a:rPr lang="es-AR" smtClean="0"/>
              <a:t>Funciones de Censura</a:t>
            </a:r>
          </a:p>
        </p:txBody>
      </p:sp>
      <p:sp>
        <p:nvSpPr>
          <p:cNvPr id="14339" name="2 Marcador de contenido"/>
          <p:cNvSpPr>
            <a:spLocks noGrp="1"/>
          </p:cNvSpPr>
          <p:nvPr>
            <p:ph idx="4294967295"/>
          </p:nvPr>
        </p:nvSpPr>
        <p:spPr>
          <a:xfrm>
            <a:off x="825500" y="1917700"/>
            <a:ext cx="7489825" cy="4183063"/>
          </a:xfrm>
        </p:spPr>
        <p:txBody>
          <a:bodyPr/>
          <a:lstStyle/>
          <a:p>
            <a:pPr marL="0" indent="0" algn="just" eaLnBrk="1" hangingPunct="1">
              <a:lnSpc>
                <a:spcPct val="80000"/>
              </a:lnSpc>
              <a:buClr>
                <a:srgbClr val="FFFFFF"/>
              </a:buClr>
              <a:buFontTx/>
              <a:buNone/>
            </a:pPr>
            <a:r>
              <a:rPr lang="es-AR" sz="2700" dirty="0" smtClean="0"/>
              <a:t>- Control concomitante externo sobre las operaciones de gestión ejecutiva;</a:t>
            </a:r>
          </a:p>
          <a:p>
            <a:pPr marL="0" indent="0" algn="just" eaLnBrk="1" hangingPunct="1">
              <a:lnSpc>
                <a:spcPct val="80000"/>
              </a:lnSpc>
              <a:buClr>
                <a:srgbClr val="FFFFFF"/>
              </a:buClr>
              <a:buFontTx/>
              <a:buChar char="-"/>
            </a:pPr>
            <a:endParaRPr lang="es-AR" sz="2700" dirty="0" smtClean="0"/>
          </a:p>
          <a:p>
            <a:pPr marL="0" indent="0" algn="just" eaLnBrk="1" hangingPunct="1">
              <a:lnSpc>
                <a:spcPct val="80000"/>
              </a:lnSpc>
              <a:buClr>
                <a:srgbClr val="FFFFFF"/>
              </a:buClr>
              <a:buFontTx/>
              <a:buNone/>
            </a:pPr>
            <a:r>
              <a:rPr lang="es-AR" sz="2700" dirty="0" smtClean="0"/>
              <a:t>- Examen y juzgamiento de las cuentas presentadas por los agentes obligados a ellos;</a:t>
            </a:r>
          </a:p>
          <a:p>
            <a:pPr marL="0" indent="0" algn="just" eaLnBrk="1" hangingPunct="1">
              <a:lnSpc>
                <a:spcPct val="80000"/>
              </a:lnSpc>
              <a:buClr>
                <a:srgbClr val="FFFFFF"/>
              </a:buClr>
              <a:buFont typeface="Wingdings 2" pitchFamily="18" charset="2"/>
              <a:buAutoNum type="arabicParenR"/>
            </a:pPr>
            <a:endParaRPr lang="es-AR" sz="2700" dirty="0" smtClean="0"/>
          </a:p>
          <a:p>
            <a:pPr marL="0" indent="0" algn="just" eaLnBrk="1" hangingPunct="1">
              <a:lnSpc>
                <a:spcPct val="80000"/>
              </a:lnSpc>
              <a:buClr>
                <a:srgbClr val="FFFFFF"/>
              </a:buClr>
              <a:buFontTx/>
              <a:buNone/>
            </a:pPr>
            <a:r>
              <a:rPr lang="es-AR" sz="2700" dirty="0" smtClean="0"/>
              <a:t>-   </a:t>
            </a:r>
            <a:r>
              <a:rPr lang="es-AR" sz="2700" b="1" u="sng" dirty="0" smtClean="0"/>
              <a:t>Examen y juzgamiento de la cuenta general del ejercicio, que demuestra como los órganos ejecutivos han cumplido el presupuesto preventivo y realizado sus tareas de gestión administrativa.</a:t>
            </a:r>
          </a:p>
        </p:txBody>
      </p:sp>
    </p:spTree>
    <p:extLst>
      <p:ext uri="{BB962C8B-B14F-4D97-AF65-F5344CB8AC3E}">
        <p14:creationId xmlns:p14="http://schemas.microsoft.com/office/powerpoint/2010/main" val="372654609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p:txBody>
          <a:bodyPr/>
          <a:lstStyle/>
          <a:p>
            <a:pPr eaLnBrk="1" hangingPunct="1">
              <a:defRPr/>
            </a:pPr>
            <a:r>
              <a:rPr lang="es-MX" smtClean="0"/>
              <a:t>RESPONSAB ILIDAD</a:t>
            </a:r>
            <a:endParaRPr lang="es-ES" smtClean="0"/>
          </a:p>
        </p:txBody>
      </p:sp>
      <p:sp>
        <p:nvSpPr>
          <p:cNvPr id="29699" name="Rectangle 1027"/>
          <p:cNvSpPr>
            <a:spLocks noGrp="1" noChangeArrowheads="1"/>
          </p:cNvSpPr>
          <p:nvPr>
            <p:ph type="body" idx="1"/>
          </p:nvPr>
        </p:nvSpPr>
        <p:spPr/>
        <p:txBody>
          <a:bodyPr/>
          <a:lstStyle/>
          <a:p>
            <a:pPr eaLnBrk="1" hangingPunct="1">
              <a:defRPr/>
            </a:pPr>
            <a:r>
              <a:rPr lang="es-MX" sz="2800" smtClean="0"/>
              <a:t>Origen de la responsabilidad.</a:t>
            </a:r>
          </a:p>
          <a:p>
            <a:pPr lvl="1" eaLnBrk="1" hangingPunct="1">
              <a:defRPr/>
            </a:pPr>
            <a:r>
              <a:rPr lang="es-MX" sz="2400" smtClean="0"/>
              <a:t>Soberanía del pueblo</a:t>
            </a:r>
          </a:p>
          <a:p>
            <a:pPr lvl="1" eaLnBrk="1" hangingPunct="1">
              <a:defRPr/>
            </a:pPr>
            <a:r>
              <a:rPr lang="es-MX" sz="2400" smtClean="0"/>
              <a:t>Característica fundamental del gobierno representativo.</a:t>
            </a:r>
          </a:p>
          <a:p>
            <a:pPr lvl="1" eaLnBrk="1" hangingPunct="1">
              <a:defRPr/>
            </a:pPr>
            <a:endParaRPr lang="es-MX" sz="2400" smtClean="0"/>
          </a:p>
          <a:p>
            <a:pPr lvl="1" algn="just" eaLnBrk="1" hangingPunct="1">
              <a:buFont typeface="Wingdings" pitchFamily="2" charset="2"/>
              <a:buNone/>
              <a:defRPr/>
            </a:pPr>
            <a:r>
              <a:rPr lang="es-MX" sz="2400" smtClean="0"/>
              <a:t>“ La garantía social no puede existir si los límites de las funciones publicas no están claramente determinadas por la ley y si la responsabilidad de todos los funcionarios no está asegurada” (Constitución francesa 1791-Declaración de derechos del hombre y del ciudadano).</a:t>
            </a:r>
            <a:endParaRPr lang="es-ES" sz="2400" smtClean="0"/>
          </a:p>
        </p:txBody>
      </p:sp>
    </p:spTree>
    <p:extLst>
      <p:ext uri="{BB962C8B-B14F-4D97-AF65-F5344CB8AC3E}">
        <p14:creationId xmlns:p14="http://schemas.microsoft.com/office/powerpoint/2010/main" val="413715785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1127125" y="990600"/>
            <a:ext cx="7332663" cy="4108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just" eaLnBrk="1" hangingPunct="1"/>
            <a:r>
              <a:rPr lang="es-MX" sz="2400">
                <a:latin typeface="Times New Roman" pitchFamily="18" charset="0"/>
              </a:rPr>
              <a:t>El pueblo no debe contentarse con que sus mandatarios obren bien, deben aspirar  que no puedan obrar mal, a que los poderes tengan un dique más fuerte que el de su propio mérito y que delineado el camino de sus operaciones por reglas que no esté en sus manos desvirtuar, su gobierno derive no de las personas sino de reglas que obliguen a sus sucesores a ser igualmente buenos que los antecesores, sin que en ningún caso se les deje la libertad de gobernar impunemente”</a:t>
            </a:r>
          </a:p>
          <a:p>
            <a:pPr algn="just" eaLnBrk="1" hangingPunct="1"/>
            <a:endParaRPr lang="es-MX" sz="2400">
              <a:latin typeface="Times New Roman" pitchFamily="18" charset="0"/>
            </a:endParaRPr>
          </a:p>
          <a:p>
            <a:pPr algn="just" eaLnBrk="1" hangingPunct="1"/>
            <a:r>
              <a:rPr lang="es-MX" sz="2400">
                <a:latin typeface="Times New Roman" pitchFamily="18" charset="0"/>
              </a:rPr>
              <a:t>(Dr. Mariano Moreno – La Gaceta de Buenos Aires)</a:t>
            </a:r>
            <a:endParaRPr lang="es-ES" sz="2400">
              <a:latin typeface="Times New Roman" pitchFamily="18" charset="0"/>
            </a:endParaRPr>
          </a:p>
        </p:txBody>
      </p:sp>
    </p:spTree>
    <p:extLst>
      <p:ext uri="{BB962C8B-B14F-4D97-AF65-F5344CB8AC3E}">
        <p14:creationId xmlns:p14="http://schemas.microsoft.com/office/powerpoint/2010/main" val="2755283414"/>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s-MX" smtClean="0"/>
              <a:t>TIPOS DE RESPONSABILIDAD</a:t>
            </a:r>
            <a:endParaRPr lang="es-ES" smtClean="0"/>
          </a:p>
        </p:txBody>
      </p:sp>
      <p:sp>
        <p:nvSpPr>
          <p:cNvPr id="32771" name="Rectangle 3"/>
          <p:cNvSpPr>
            <a:spLocks noGrp="1" noChangeArrowheads="1"/>
          </p:cNvSpPr>
          <p:nvPr>
            <p:ph type="body" sz="half" idx="1"/>
          </p:nvPr>
        </p:nvSpPr>
        <p:spPr>
          <a:xfrm>
            <a:off x="457200" y="1600200"/>
            <a:ext cx="4033838" cy="4530725"/>
          </a:xfrm>
        </p:spPr>
        <p:txBody>
          <a:bodyPr/>
          <a:lstStyle/>
          <a:p>
            <a:pPr eaLnBrk="1" hangingPunct="1">
              <a:defRPr/>
            </a:pPr>
            <a:r>
              <a:rPr lang="es-MX" sz="2400" smtClean="0"/>
              <a:t>Civil</a:t>
            </a:r>
          </a:p>
          <a:p>
            <a:pPr eaLnBrk="1" hangingPunct="1">
              <a:defRPr/>
            </a:pPr>
            <a:endParaRPr lang="es-MX" sz="2400" smtClean="0"/>
          </a:p>
          <a:p>
            <a:pPr eaLnBrk="1" hangingPunct="1">
              <a:defRPr/>
            </a:pPr>
            <a:r>
              <a:rPr lang="es-MX" sz="2400" smtClean="0"/>
              <a:t>Penal</a:t>
            </a:r>
          </a:p>
          <a:p>
            <a:pPr eaLnBrk="1" hangingPunct="1">
              <a:defRPr/>
            </a:pPr>
            <a:endParaRPr lang="es-MX" sz="2400" smtClean="0"/>
          </a:p>
          <a:p>
            <a:pPr eaLnBrk="1" hangingPunct="1">
              <a:defRPr/>
            </a:pPr>
            <a:r>
              <a:rPr lang="es-MX" sz="2400" smtClean="0"/>
              <a:t>Administrativa</a:t>
            </a:r>
          </a:p>
          <a:p>
            <a:pPr eaLnBrk="1" hangingPunct="1">
              <a:defRPr/>
            </a:pPr>
            <a:endParaRPr lang="es-MX" sz="2400" smtClean="0"/>
          </a:p>
          <a:p>
            <a:pPr eaLnBrk="1" hangingPunct="1">
              <a:defRPr/>
            </a:pPr>
            <a:r>
              <a:rPr lang="es-MX" sz="2400" smtClean="0"/>
              <a:t>Política</a:t>
            </a:r>
          </a:p>
          <a:p>
            <a:pPr eaLnBrk="1" hangingPunct="1">
              <a:defRPr/>
            </a:pPr>
            <a:endParaRPr lang="es-MX" sz="2400" smtClean="0"/>
          </a:p>
          <a:p>
            <a:pPr eaLnBrk="1" hangingPunct="1">
              <a:defRPr/>
            </a:pPr>
            <a:r>
              <a:rPr lang="es-MX" sz="2400" smtClean="0"/>
              <a:t>Contable</a:t>
            </a:r>
            <a:endParaRPr lang="es-ES" sz="2400" smtClean="0"/>
          </a:p>
        </p:txBody>
      </p:sp>
      <p:pic>
        <p:nvPicPr>
          <p:cNvPr id="11268" name="Picture 5" descr="SY00642_"/>
          <p:cNvPicPr>
            <a:picLocks noGrp="1" noChangeAspect="1" noChangeArrowheads="1"/>
          </p:cNvPicPr>
          <p:nvPr>
            <p:ph type="clipArt" sz="half" idx="2"/>
          </p:nvPr>
        </p:nvPicPr>
        <p:blipFill>
          <a:blip r:embed="rId2" cstate="print">
            <a:extLst>
              <a:ext uri="{28A0092B-C50C-407E-A947-70E740481C1C}">
                <a14:useLocalDpi xmlns:a14="http://schemas.microsoft.com/office/drawing/2010/main" val="0"/>
              </a:ext>
            </a:extLst>
          </a:blip>
          <a:srcRect/>
          <a:stretch>
            <a:fillRect/>
          </a:stretch>
        </p:blipFill>
        <p:spPr>
          <a:xfrm>
            <a:off x="4652963" y="1773238"/>
            <a:ext cx="4033837" cy="4183062"/>
          </a:xfrm>
        </p:spPr>
      </p:pic>
    </p:spTree>
    <p:extLst>
      <p:ext uri="{BB962C8B-B14F-4D97-AF65-F5344CB8AC3E}">
        <p14:creationId xmlns:p14="http://schemas.microsoft.com/office/powerpoint/2010/main" val="684602972"/>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s-MX" smtClean="0"/>
              <a:t>RESPONSABILIDAD CIVIL</a:t>
            </a:r>
            <a:endParaRPr lang="es-ES" smtClean="0"/>
          </a:p>
        </p:txBody>
      </p:sp>
      <p:sp>
        <p:nvSpPr>
          <p:cNvPr id="33795" name="Rectangle 3"/>
          <p:cNvSpPr>
            <a:spLocks noGrp="1" noChangeArrowheads="1"/>
          </p:cNvSpPr>
          <p:nvPr>
            <p:ph type="body" idx="1"/>
          </p:nvPr>
        </p:nvSpPr>
        <p:spPr/>
        <p:txBody>
          <a:bodyPr/>
          <a:lstStyle/>
          <a:p>
            <a:pPr eaLnBrk="1" hangingPunct="1">
              <a:buFont typeface="Wingdings" pitchFamily="2" charset="2"/>
              <a:buNone/>
              <a:defRPr/>
            </a:pPr>
            <a:endParaRPr lang="es-MX" dirty="0" smtClean="0"/>
          </a:p>
          <a:p>
            <a:pPr eaLnBrk="1" hangingPunct="1">
              <a:defRPr/>
            </a:pPr>
            <a:r>
              <a:rPr lang="es-MX" dirty="0" smtClean="0"/>
              <a:t>Culpa</a:t>
            </a:r>
          </a:p>
          <a:p>
            <a:pPr eaLnBrk="1" hangingPunct="1">
              <a:defRPr/>
            </a:pPr>
            <a:r>
              <a:rPr lang="es-MX" dirty="0" smtClean="0"/>
              <a:t>Negligencia</a:t>
            </a:r>
          </a:p>
          <a:p>
            <a:pPr eaLnBrk="1" hangingPunct="1">
              <a:defRPr/>
            </a:pPr>
            <a:r>
              <a:rPr lang="es-MX" dirty="0" smtClean="0"/>
              <a:t>Hechos</a:t>
            </a:r>
          </a:p>
          <a:p>
            <a:pPr eaLnBrk="1" hangingPunct="1">
              <a:defRPr/>
            </a:pPr>
            <a:r>
              <a:rPr lang="es-MX" dirty="0" smtClean="0"/>
              <a:t>Omisiones</a:t>
            </a:r>
          </a:p>
          <a:p>
            <a:pPr eaLnBrk="1" hangingPunct="1">
              <a:defRPr/>
            </a:pPr>
            <a:r>
              <a:rPr lang="es-MX" dirty="0" smtClean="0"/>
              <a:t>Cumplimiento irregular</a:t>
            </a:r>
          </a:p>
          <a:p>
            <a:pPr eaLnBrk="1" hangingPunct="1">
              <a:defRPr/>
            </a:pPr>
            <a:r>
              <a:rPr lang="es-MX" dirty="0" smtClean="0"/>
              <a:t>Patrimonial</a:t>
            </a:r>
            <a:endParaRPr lang="es-ES" dirty="0" smtClean="0"/>
          </a:p>
        </p:txBody>
      </p:sp>
    </p:spTree>
    <p:extLst>
      <p:ext uri="{BB962C8B-B14F-4D97-AF65-F5344CB8AC3E}">
        <p14:creationId xmlns:p14="http://schemas.microsoft.com/office/powerpoint/2010/main" val="280521906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93713" y="692150"/>
            <a:ext cx="8229600" cy="1143000"/>
          </a:xfrm>
        </p:spPr>
        <p:txBody>
          <a:bodyPr/>
          <a:lstStyle/>
          <a:p>
            <a:pPr eaLnBrk="1" hangingPunct="1">
              <a:defRPr/>
            </a:pPr>
            <a:r>
              <a:rPr lang="es-MX" dirty="0" smtClean="0"/>
              <a:t>RESPONSABILIDAD CIVIL</a:t>
            </a:r>
            <a:br>
              <a:rPr lang="es-MX" dirty="0" smtClean="0"/>
            </a:br>
            <a:r>
              <a:rPr lang="es-MX" dirty="0" smtClean="0"/>
              <a:t>Código Civil vigente hasta agosto</a:t>
            </a:r>
            <a:endParaRPr lang="es-ES" dirty="0" smtClean="0"/>
          </a:p>
        </p:txBody>
      </p:sp>
      <p:sp>
        <p:nvSpPr>
          <p:cNvPr id="13315" name="Text Box 3"/>
          <p:cNvSpPr txBox="1">
            <a:spLocks noChangeArrowheads="1"/>
          </p:cNvSpPr>
          <p:nvPr/>
        </p:nvSpPr>
        <p:spPr bwMode="auto">
          <a:xfrm>
            <a:off x="539750" y="2590800"/>
            <a:ext cx="8135938" cy="3722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just" eaLnBrk="1" hangingPunct="1">
              <a:spcBef>
                <a:spcPct val="50000"/>
              </a:spcBef>
            </a:pPr>
            <a:r>
              <a:rPr lang="es-MX" sz="2800" b="1">
                <a:latin typeface="Times New Roman" pitchFamily="18" charset="0"/>
              </a:rPr>
              <a:t>Artículo 1109</a:t>
            </a:r>
            <a:r>
              <a:rPr lang="es-MX" sz="2800">
                <a:latin typeface="Times New Roman" pitchFamily="18" charset="0"/>
              </a:rPr>
              <a:t>: Todo el que ejecuta un hecho que por su culpa o negligencia ocasiona un daño a otro, está obligado a la reparación del perjuicio.</a:t>
            </a:r>
          </a:p>
          <a:p>
            <a:pPr algn="just" eaLnBrk="1" hangingPunct="1">
              <a:spcBef>
                <a:spcPct val="50000"/>
              </a:spcBef>
            </a:pPr>
            <a:r>
              <a:rPr lang="es-MX" sz="2800" b="1">
                <a:latin typeface="Times New Roman" pitchFamily="18" charset="0"/>
              </a:rPr>
              <a:t>Artículo 1112</a:t>
            </a:r>
            <a:r>
              <a:rPr lang="es-MX" sz="2800">
                <a:latin typeface="Times New Roman" pitchFamily="18" charset="0"/>
              </a:rPr>
              <a:t>: Los hechos y omisiones de los funcionarios públicos en el ejercicio de sus funciones, por no cumplir sino de una manera irregular las obligaciones legales que les están impuestas, son comprendidas en las disposiciones de este Título.</a:t>
            </a:r>
            <a:endParaRPr lang="es-ES" sz="2800">
              <a:latin typeface="Times New Roman" pitchFamily="18" charset="0"/>
            </a:endParaRPr>
          </a:p>
        </p:txBody>
      </p:sp>
    </p:spTree>
    <p:extLst>
      <p:ext uri="{BB962C8B-B14F-4D97-AF65-F5344CB8AC3E}">
        <p14:creationId xmlns:p14="http://schemas.microsoft.com/office/powerpoint/2010/main" val="288157647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eaLnBrk="1" hangingPunct="1">
              <a:defRPr/>
            </a:pPr>
            <a:r>
              <a:rPr lang="es-AR" dirty="0" smtClean="0"/>
              <a:t>Código unificado y reformado</a:t>
            </a:r>
          </a:p>
        </p:txBody>
      </p:sp>
      <p:sp>
        <p:nvSpPr>
          <p:cNvPr id="3" name="2 CuadroTexto"/>
          <p:cNvSpPr txBox="1"/>
          <p:nvPr/>
        </p:nvSpPr>
        <p:spPr>
          <a:xfrm flipH="1">
            <a:off x="1012825" y="1687513"/>
            <a:ext cx="7165975" cy="2676525"/>
          </a:xfrm>
          <a:prstGeom prst="rect">
            <a:avLst/>
          </a:prstGeom>
          <a:noFill/>
        </p:spPr>
        <p:txBody>
          <a:bodyPr>
            <a:spAutoFit/>
          </a:bodyPr>
          <a:lstStyle/>
          <a:p>
            <a:pPr algn="just">
              <a:defRPr/>
            </a:pPr>
            <a:r>
              <a:rPr lang="es-AR" sz="2400" dirty="0">
                <a:latin typeface="+mn-lt"/>
              </a:rPr>
              <a:t>Articulo 1766: Responsabilidad del Funcionario y del empleado publico. Los hechos y las omisiones de los funcionarios públicos en el ejercicio de sus funciones por no cumplir sino de una manera irregular las obligaciones legales que les están impuestas, normas y principio del derecho administrativo nacional o local según corresponda</a:t>
            </a:r>
            <a:r>
              <a:rPr lang="es-AR" dirty="0"/>
              <a:t>.</a:t>
            </a:r>
          </a:p>
        </p:txBody>
      </p:sp>
      <p:sp>
        <p:nvSpPr>
          <p:cNvPr id="4" name="3 CuadroTexto"/>
          <p:cNvSpPr txBox="1"/>
          <p:nvPr/>
        </p:nvSpPr>
        <p:spPr>
          <a:xfrm>
            <a:off x="1012825" y="5229225"/>
            <a:ext cx="7375525" cy="1570038"/>
          </a:xfrm>
          <a:prstGeom prst="rect">
            <a:avLst/>
          </a:prstGeom>
          <a:noFill/>
        </p:spPr>
        <p:txBody>
          <a:bodyPr>
            <a:spAutoFit/>
          </a:bodyPr>
          <a:lstStyle/>
          <a:p>
            <a:pPr algn="just">
              <a:defRPr/>
            </a:pPr>
            <a:r>
              <a:rPr lang="es-AR" sz="2400" dirty="0">
                <a:latin typeface="+mn-lt"/>
              </a:rPr>
              <a:t>No aplicabilidad del Código civil ya que lo deja al Derecho Administrativo ( local). </a:t>
            </a:r>
          </a:p>
          <a:p>
            <a:pPr algn="just">
              <a:defRPr/>
            </a:pPr>
            <a:r>
              <a:rPr lang="es-AR" sz="2400" dirty="0">
                <a:latin typeface="+mn-lt"/>
              </a:rPr>
              <a:t>Responsabilidad del Estado: Art. 1764. Derecho administrativo local. </a:t>
            </a:r>
          </a:p>
        </p:txBody>
      </p:sp>
    </p:spTree>
    <p:extLst>
      <p:ext uri="{BB962C8B-B14F-4D97-AF65-F5344CB8AC3E}">
        <p14:creationId xmlns:p14="http://schemas.microsoft.com/office/powerpoint/2010/main" val="368877528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defRPr/>
            </a:pPr>
            <a:r>
              <a:rPr lang="es-MX" smtClean="0"/>
              <a:t>RESPONSABILIDAD PENAL</a:t>
            </a:r>
            <a:endParaRPr lang="es-ES" smtClean="0"/>
          </a:p>
        </p:txBody>
      </p:sp>
      <p:sp>
        <p:nvSpPr>
          <p:cNvPr id="34819" name="Rectangle 3"/>
          <p:cNvSpPr>
            <a:spLocks noGrp="1" noChangeArrowheads="1"/>
          </p:cNvSpPr>
          <p:nvPr>
            <p:ph type="body" sz="half" idx="1"/>
          </p:nvPr>
        </p:nvSpPr>
        <p:spPr>
          <a:xfrm>
            <a:off x="457200" y="1600200"/>
            <a:ext cx="4033838" cy="4530725"/>
          </a:xfrm>
        </p:spPr>
        <p:txBody>
          <a:bodyPr/>
          <a:lstStyle/>
          <a:p>
            <a:pPr eaLnBrk="1" hangingPunct="1">
              <a:defRPr/>
            </a:pPr>
            <a:r>
              <a:rPr lang="es-MX" sz="2800" smtClean="0"/>
              <a:t>Personal</a:t>
            </a:r>
          </a:p>
          <a:p>
            <a:pPr eaLnBrk="1" hangingPunct="1">
              <a:defRPr/>
            </a:pPr>
            <a:r>
              <a:rPr lang="es-MX" sz="2800" smtClean="0"/>
              <a:t>Delito</a:t>
            </a:r>
          </a:p>
          <a:p>
            <a:pPr eaLnBrk="1" hangingPunct="1">
              <a:defRPr/>
            </a:pPr>
            <a:r>
              <a:rPr lang="es-MX" sz="2800" smtClean="0"/>
              <a:t>Abuso de autoridad</a:t>
            </a:r>
          </a:p>
          <a:p>
            <a:pPr eaLnBrk="1" hangingPunct="1">
              <a:defRPr/>
            </a:pPr>
            <a:r>
              <a:rPr lang="es-MX" sz="2800" smtClean="0"/>
              <a:t>Cohecho</a:t>
            </a:r>
          </a:p>
          <a:p>
            <a:pPr eaLnBrk="1" hangingPunct="1">
              <a:defRPr/>
            </a:pPr>
            <a:r>
              <a:rPr lang="es-MX" sz="2800" smtClean="0"/>
              <a:t>Malversación de caudales públicos</a:t>
            </a:r>
          </a:p>
          <a:p>
            <a:pPr eaLnBrk="1" hangingPunct="1">
              <a:defRPr/>
            </a:pPr>
            <a:r>
              <a:rPr lang="es-MX" sz="2800" smtClean="0"/>
              <a:t>Exacciones ilegales</a:t>
            </a:r>
          </a:p>
          <a:p>
            <a:pPr eaLnBrk="1" hangingPunct="1">
              <a:defRPr/>
            </a:pPr>
            <a:r>
              <a:rPr lang="es-MX" sz="2800" smtClean="0"/>
              <a:t>Negocios incompatibles </a:t>
            </a:r>
            <a:endParaRPr lang="es-ES" sz="2800" smtClean="0"/>
          </a:p>
        </p:txBody>
      </p:sp>
      <p:pic>
        <p:nvPicPr>
          <p:cNvPr id="15364" name="Picture 4" descr="PE01476_"/>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867400" y="1844675"/>
            <a:ext cx="3092450" cy="34686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62908034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defRPr/>
            </a:pPr>
            <a:r>
              <a:rPr lang="es-MX" smtClean="0"/>
              <a:t>RESPONSABILIDAD PENAL</a:t>
            </a:r>
            <a:endParaRPr lang="es-ES" smtClean="0"/>
          </a:p>
        </p:txBody>
      </p:sp>
      <p:sp>
        <p:nvSpPr>
          <p:cNvPr id="41987" name="Rectangle 3"/>
          <p:cNvSpPr>
            <a:spLocks noGrp="1" noChangeArrowheads="1"/>
          </p:cNvSpPr>
          <p:nvPr>
            <p:ph type="body" idx="1"/>
          </p:nvPr>
        </p:nvSpPr>
        <p:spPr/>
        <p:txBody>
          <a:bodyPr/>
          <a:lstStyle/>
          <a:p>
            <a:pPr eaLnBrk="1" hangingPunct="1">
              <a:defRPr/>
            </a:pPr>
            <a:r>
              <a:rPr lang="es-MX" smtClean="0"/>
              <a:t>Condena – sanción penal</a:t>
            </a:r>
          </a:p>
          <a:p>
            <a:pPr eaLnBrk="1" hangingPunct="1">
              <a:defRPr/>
            </a:pPr>
            <a:r>
              <a:rPr lang="es-MX" smtClean="0"/>
              <a:t>Inhabilitación para el ejercicio de las funciones.</a:t>
            </a:r>
          </a:p>
          <a:p>
            <a:pPr eaLnBrk="1" hangingPunct="1">
              <a:defRPr/>
            </a:pPr>
            <a:r>
              <a:rPr lang="es-MX" smtClean="0"/>
              <a:t>Ley 25.188 Ley de ética pública</a:t>
            </a:r>
          </a:p>
          <a:p>
            <a:pPr lvl="1" eaLnBrk="1" hangingPunct="1">
              <a:defRPr/>
            </a:pPr>
            <a:r>
              <a:rPr lang="es-MX" smtClean="0"/>
              <a:t>Obligaciones de los funcionarios.</a:t>
            </a:r>
          </a:p>
          <a:p>
            <a:pPr lvl="1" eaLnBrk="1" hangingPunct="1">
              <a:defRPr/>
            </a:pPr>
            <a:r>
              <a:rPr lang="es-MX" smtClean="0"/>
              <a:t>Incorpora al Código Penal otros delitos.</a:t>
            </a:r>
          </a:p>
          <a:p>
            <a:pPr lvl="1" eaLnBrk="1" hangingPunct="1">
              <a:defRPr/>
            </a:pPr>
            <a:r>
              <a:rPr lang="es-MX" smtClean="0"/>
              <a:t>Declaraciones juradas de los funcionarios.</a:t>
            </a:r>
            <a:endParaRPr lang="es-ES" smtClean="0"/>
          </a:p>
        </p:txBody>
      </p:sp>
    </p:spTree>
    <p:extLst>
      <p:ext uri="{BB962C8B-B14F-4D97-AF65-F5344CB8AC3E}">
        <p14:creationId xmlns:p14="http://schemas.microsoft.com/office/powerpoint/2010/main" val="707836814"/>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0" y="152400"/>
            <a:ext cx="8893175" cy="1600200"/>
          </a:xfrm>
        </p:spPr>
        <p:txBody>
          <a:bodyPr/>
          <a:lstStyle/>
          <a:p>
            <a:pPr eaLnBrk="1" hangingPunct="1">
              <a:defRPr/>
            </a:pPr>
            <a:r>
              <a:rPr lang="es-ES" smtClean="0"/>
              <a:t>LEY 25.188</a:t>
            </a:r>
            <a:br>
              <a:rPr lang="es-ES" smtClean="0"/>
            </a:br>
            <a:r>
              <a:rPr lang="es-ES" smtClean="0"/>
              <a:t>Ley de ética de la función publica</a:t>
            </a:r>
          </a:p>
        </p:txBody>
      </p:sp>
      <p:sp>
        <p:nvSpPr>
          <p:cNvPr id="78851" name="Rectangle 3"/>
          <p:cNvSpPr>
            <a:spLocks noGrp="1" noChangeArrowheads="1"/>
          </p:cNvSpPr>
          <p:nvPr>
            <p:ph type="body" idx="1"/>
          </p:nvPr>
        </p:nvSpPr>
        <p:spPr>
          <a:xfrm>
            <a:off x="685800" y="1828800"/>
            <a:ext cx="7696200" cy="4552950"/>
          </a:xfrm>
        </p:spPr>
        <p:txBody>
          <a:bodyPr/>
          <a:lstStyle/>
          <a:p>
            <a:pPr algn="just" eaLnBrk="1" hangingPunct="1">
              <a:lnSpc>
                <a:spcPct val="80000"/>
              </a:lnSpc>
              <a:defRPr/>
            </a:pPr>
            <a:r>
              <a:rPr lang="es-ES" sz="2000" smtClean="0"/>
              <a:t>Un conjunto de deberes, prohibiciones e incompatibilidades.</a:t>
            </a:r>
          </a:p>
          <a:p>
            <a:pPr algn="just" eaLnBrk="1" hangingPunct="1">
              <a:lnSpc>
                <a:spcPct val="80000"/>
              </a:lnSpc>
              <a:defRPr/>
            </a:pPr>
            <a:endParaRPr lang="es-ES" sz="2000" smtClean="0"/>
          </a:p>
          <a:p>
            <a:pPr algn="just" eaLnBrk="1" hangingPunct="1">
              <a:lnSpc>
                <a:spcPct val="80000"/>
              </a:lnSpc>
              <a:defRPr/>
            </a:pPr>
            <a:r>
              <a:rPr lang="es-ES" sz="2000" u="sng" smtClean="0"/>
              <a:t>Sin excepción</a:t>
            </a:r>
            <a:r>
              <a:rPr lang="es-ES" sz="2000" smtClean="0"/>
              <a:t>, a todas las personas que se desempeñen en la función pública.</a:t>
            </a:r>
          </a:p>
          <a:p>
            <a:pPr algn="just" eaLnBrk="1" hangingPunct="1">
              <a:lnSpc>
                <a:spcPct val="80000"/>
              </a:lnSpc>
              <a:defRPr/>
            </a:pPr>
            <a:r>
              <a:rPr lang="es-ES" sz="2000" smtClean="0"/>
              <a:t>En todos sus niveles y jerarquías.</a:t>
            </a:r>
          </a:p>
          <a:p>
            <a:pPr algn="just" eaLnBrk="1" hangingPunct="1">
              <a:lnSpc>
                <a:spcPct val="80000"/>
              </a:lnSpc>
              <a:defRPr/>
            </a:pPr>
            <a:r>
              <a:rPr lang="es-ES" sz="2000" smtClean="0"/>
              <a:t>En forma permanente o transitoria, </a:t>
            </a:r>
          </a:p>
          <a:p>
            <a:pPr algn="just" eaLnBrk="1" hangingPunct="1">
              <a:lnSpc>
                <a:spcPct val="80000"/>
              </a:lnSpc>
              <a:defRPr/>
            </a:pPr>
            <a:r>
              <a:rPr lang="es-ES" sz="2000" smtClean="0"/>
              <a:t>Por elección popular, designación directa, por concurso o por cualquier otro medio legal</a:t>
            </a:r>
          </a:p>
          <a:p>
            <a:pPr algn="just" eaLnBrk="1" hangingPunct="1">
              <a:lnSpc>
                <a:spcPct val="80000"/>
              </a:lnSpc>
              <a:defRPr/>
            </a:pPr>
            <a:r>
              <a:rPr lang="es-ES" sz="2000" smtClean="0"/>
              <a:t>A todos los magistrados, funcionarios y empleados del Estado.</a:t>
            </a:r>
          </a:p>
          <a:p>
            <a:pPr algn="just" eaLnBrk="1" hangingPunct="1">
              <a:lnSpc>
                <a:spcPct val="80000"/>
              </a:lnSpc>
              <a:buFont typeface="Wingdings" pitchFamily="2" charset="2"/>
              <a:buNone/>
              <a:defRPr/>
            </a:pPr>
            <a:endParaRPr lang="es-ES" sz="2000" smtClean="0"/>
          </a:p>
          <a:p>
            <a:pPr algn="just" eaLnBrk="1" hangingPunct="1">
              <a:lnSpc>
                <a:spcPct val="80000"/>
              </a:lnSpc>
              <a:defRPr/>
            </a:pPr>
            <a:r>
              <a:rPr lang="es-ES" sz="2000" smtClean="0"/>
              <a:t>Se entiende por función pública, toda actividad temporal o permanente, remunerada u honoraria, realizada por una persona en nombre del Estado o al servicio del Estado o de sus entidades, en cualquiera de sus niveles jerárquicos.</a:t>
            </a:r>
          </a:p>
        </p:txBody>
      </p:sp>
    </p:spTree>
    <p:extLst>
      <p:ext uri="{BB962C8B-B14F-4D97-AF65-F5344CB8AC3E}">
        <p14:creationId xmlns:p14="http://schemas.microsoft.com/office/powerpoint/2010/main" val="337979544"/>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pPr eaLnBrk="1" hangingPunct="1">
              <a:defRPr/>
            </a:pPr>
            <a:r>
              <a:rPr lang="es-ES" sz="4000" smtClean="0"/>
              <a:t>Deberes y pautas de comportamiento ético </a:t>
            </a:r>
          </a:p>
        </p:txBody>
      </p:sp>
      <p:sp>
        <p:nvSpPr>
          <p:cNvPr id="79875" name="Rectangle 3"/>
          <p:cNvSpPr>
            <a:spLocks noGrp="1" noChangeArrowheads="1"/>
          </p:cNvSpPr>
          <p:nvPr>
            <p:ph type="body" idx="1"/>
          </p:nvPr>
        </p:nvSpPr>
        <p:spPr>
          <a:xfrm>
            <a:off x="685800" y="1828800"/>
            <a:ext cx="7696200" cy="4695825"/>
          </a:xfrm>
        </p:spPr>
        <p:txBody>
          <a:bodyPr/>
          <a:lstStyle/>
          <a:p>
            <a:pPr eaLnBrk="1" hangingPunct="1">
              <a:lnSpc>
                <a:spcPct val="80000"/>
              </a:lnSpc>
              <a:defRPr/>
            </a:pPr>
            <a:r>
              <a:rPr lang="es-ES" sz="1800" smtClean="0"/>
              <a:t>Cumplir y hacer cumplir estrictamente Constitución Nacional, las leyes </a:t>
            </a:r>
          </a:p>
          <a:p>
            <a:pPr eaLnBrk="1" hangingPunct="1">
              <a:lnSpc>
                <a:spcPct val="80000"/>
              </a:lnSpc>
              <a:defRPr/>
            </a:pPr>
            <a:r>
              <a:rPr lang="es-ES" sz="1800" smtClean="0"/>
              <a:t>defender el sistema republicano y democrático de gobierno;</a:t>
            </a:r>
          </a:p>
          <a:p>
            <a:pPr eaLnBrk="1" hangingPunct="1">
              <a:lnSpc>
                <a:spcPct val="80000"/>
              </a:lnSpc>
              <a:defRPr/>
            </a:pPr>
            <a:endParaRPr lang="es-ES" sz="1800" smtClean="0"/>
          </a:p>
          <a:p>
            <a:pPr eaLnBrk="1" hangingPunct="1">
              <a:lnSpc>
                <a:spcPct val="80000"/>
              </a:lnSpc>
              <a:defRPr/>
            </a:pPr>
            <a:r>
              <a:rPr lang="es-ES" sz="1800" smtClean="0"/>
              <a:t> Desempeñarse con la observancia y respeto de los principios de honestidad, probidad, rectitud, buena fe y austeridad republicana;</a:t>
            </a:r>
          </a:p>
          <a:p>
            <a:pPr eaLnBrk="1" hangingPunct="1">
              <a:lnSpc>
                <a:spcPct val="80000"/>
              </a:lnSpc>
              <a:defRPr/>
            </a:pPr>
            <a:endParaRPr lang="es-ES" sz="1800" smtClean="0"/>
          </a:p>
          <a:p>
            <a:pPr eaLnBrk="1" hangingPunct="1">
              <a:lnSpc>
                <a:spcPct val="80000"/>
              </a:lnSpc>
              <a:defRPr/>
            </a:pPr>
            <a:r>
              <a:rPr lang="es-ES" sz="1800" smtClean="0"/>
              <a:t> Velar por la satisfacción del bienestar general,</a:t>
            </a:r>
          </a:p>
          <a:p>
            <a:pPr eaLnBrk="1" hangingPunct="1">
              <a:lnSpc>
                <a:spcPct val="80000"/>
              </a:lnSpc>
              <a:defRPr/>
            </a:pPr>
            <a:r>
              <a:rPr lang="es-ES" sz="1800" smtClean="0"/>
              <a:t>Privilegiando el interés público sobre el particular</a:t>
            </a:r>
          </a:p>
          <a:p>
            <a:pPr eaLnBrk="1" hangingPunct="1">
              <a:lnSpc>
                <a:spcPct val="80000"/>
              </a:lnSpc>
              <a:defRPr/>
            </a:pPr>
            <a:endParaRPr lang="es-ES" sz="1800" smtClean="0"/>
          </a:p>
          <a:p>
            <a:pPr eaLnBrk="1" hangingPunct="1">
              <a:lnSpc>
                <a:spcPct val="80000"/>
              </a:lnSpc>
              <a:defRPr/>
            </a:pPr>
            <a:r>
              <a:rPr lang="es-ES" sz="1800" smtClean="0"/>
              <a:t>No recibir ningún beneficio personal por accion u omisión de un acto inherente a sus funciones, ni imponer condiciones especiales que deriven en ello;</a:t>
            </a:r>
          </a:p>
          <a:p>
            <a:pPr eaLnBrk="1" hangingPunct="1">
              <a:lnSpc>
                <a:spcPct val="80000"/>
              </a:lnSpc>
              <a:buFont typeface="Wingdings" pitchFamily="2" charset="2"/>
              <a:buNone/>
              <a:defRPr/>
            </a:pPr>
            <a:endParaRPr lang="es-ES" sz="1800" smtClean="0"/>
          </a:p>
          <a:p>
            <a:pPr eaLnBrk="1" hangingPunct="1">
              <a:lnSpc>
                <a:spcPct val="80000"/>
              </a:lnSpc>
              <a:defRPr/>
            </a:pPr>
            <a:r>
              <a:rPr lang="es-ES" sz="1800" smtClean="0"/>
              <a:t>Mostrar la mayor transparencia en las decisiones adoptadas</a:t>
            </a:r>
          </a:p>
          <a:p>
            <a:pPr eaLnBrk="1" hangingPunct="1">
              <a:lnSpc>
                <a:spcPct val="80000"/>
              </a:lnSpc>
              <a:defRPr/>
            </a:pPr>
            <a:r>
              <a:rPr lang="es-ES" sz="1800" smtClean="0"/>
              <a:t>No restringir información, a menos que una norma o el interés público claramente lo exijan.</a:t>
            </a:r>
          </a:p>
        </p:txBody>
      </p:sp>
    </p:spTree>
    <p:extLst>
      <p:ext uri="{BB962C8B-B14F-4D97-AF65-F5344CB8AC3E}">
        <p14:creationId xmlns:p14="http://schemas.microsoft.com/office/powerpoint/2010/main" val="133627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idx="4294967295"/>
          </p:nvPr>
        </p:nvSpPr>
        <p:spPr/>
        <p:txBody>
          <a:bodyPr anchor="b"/>
          <a:lstStyle/>
          <a:p>
            <a:pPr eaLnBrk="1" hangingPunct="1">
              <a:defRPr/>
            </a:pPr>
            <a:r>
              <a:rPr lang="es-ES" sz="4000" smtClean="0"/>
              <a:t>SISTEMA DE ADMINISTRACION FINANCIERA</a:t>
            </a:r>
          </a:p>
        </p:txBody>
      </p:sp>
      <p:sp>
        <p:nvSpPr>
          <p:cNvPr id="82947" name="Rectangle 3"/>
          <p:cNvSpPr>
            <a:spLocks noGrp="1" noChangeArrowheads="1"/>
          </p:cNvSpPr>
          <p:nvPr>
            <p:ph type="body" idx="4294967295"/>
          </p:nvPr>
        </p:nvSpPr>
        <p:spPr>
          <a:xfrm>
            <a:off x="755576" y="1844824"/>
            <a:ext cx="7489825" cy="4183063"/>
          </a:xfrm>
        </p:spPr>
        <p:txBody>
          <a:bodyPr/>
          <a:lstStyle/>
          <a:p>
            <a:pPr algn="just" eaLnBrk="1" hangingPunct="1"/>
            <a:r>
              <a:rPr lang="es-ES_tradnl" sz="2800" dirty="0" smtClean="0"/>
              <a:t>Conjunto de principios, normas organismos, procedimientos, personas, registros que armónicamente coordinados entre si, persiguen como única finalidad, la </a:t>
            </a:r>
            <a:r>
              <a:rPr lang="es-ES_tradnl" sz="2800" b="1" u="sng" dirty="0" smtClean="0"/>
              <a:t>aplicación de la riqueza</a:t>
            </a:r>
            <a:r>
              <a:rPr lang="es-ES_tradnl" sz="2800" dirty="0" smtClean="0"/>
              <a:t> que el Estado detrae de los particulares, en la forma más eficiente, a la </a:t>
            </a:r>
            <a:r>
              <a:rPr lang="es-ES_tradnl" sz="2800" b="1" u="sng" dirty="0" smtClean="0"/>
              <a:t>satisfacción de las necesidades</a:t>
            </a:r>
            <a:r>
              <a:rPr lang="es-ES_tradnl" sz="2800" dirty="0" smtClean="0"/>
              <a:t> de la comunidad.</a:t>
            </a:r>
          </a:p>
          <a:p>
            <a:pPr algn="just" eaLnBrk="1" hangingPunct="1">
              <a:buFontTx/>
              <a:buNone/>
            </a:pPr>
            <a:endParaRPr lang="es-ES" sz="2800" dirty="0" smtClean="0"/>
          </a:p>
        </p:txBody>
      </p:sp>
    </p:spTree>
    <p:extLst>
      <p:ext uri="{BB962C8B-B14F-4D97-AF65-F5344CB8AC3E}">
        <p14:creationId xmlns:p14="http://schemas.microsoft.com/office/powerpoint/2010/main" val="22274426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946"/>
                                        </p:tgtEl>
                                        <p:attrNameLst>
                                          <p:attrName>style.visibility</p:attrName>
                                        </p:attrNameLst>
                                      </p:cBhvr>
                                      <p:to>
                                        <p:strVal val="visible"/>
                                      </p:to>
                                    </p:set>
                                    <p:anim calcmode="lin" valueType="num">
                                      <p:cBhvr additive="base">
                                        <p:cTn id="7" dur="500" fill="hold"/>
                                        <p:tgtEl>
                                          <p:spTgt spid="82946"/>
                                        </p:tgtEl>
                                        <p:attrNameLst>
                                          <p:attrName>ppt_x</p:attrName>
                                        </p:attrNameLst>
                                      </p:cBhvr>
                                      <p:tavLst>
                                        <p:tav tm="0">
                                          <p:val>
                                            <p:strVal val="0-#ppt_w/2"/>
                                          </p:val>
                                        </p:tav>
                                        <p:tav tm="100000">
                                          <p:val>
                                            <p:strVal val="#ppt_x"/>
                                          </p:val>
                                        </p:tav>
                                      </p:tavLst>
                                    </p:anim>
                                    <p:anim calcmode="lin" valueType="num">
                                      <p:cBhvr additive="base">
                                        <p:cTn id="8" dur="500" fill="hold"/>
                                        <p:tgtEl>
                                          <p:spTgt spid="82946"/>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2947">
                                            <p:txEl>
                                              <p:pRg st="0" end="0"/>
                                            </p:txEl>
                                          </p:spTgt>
                                        </p:tgtEl>
                                        <p:attrNameLst>
                                          <p:attrName>style.visibility</p:attrName>
                                        </p:attrNameLst>
                                      </p:cBhvr>
                                      <p:to>
                                        <p:strVal val="visible"/>
                                      </p:to>
                                    </p:set>
                                    <p:anim calcmode="lin" valueType="num">
                                      <p:cBhvr additive="base">
                                        <p:cTn id="13" dur="500" fill="hold"/>
                                        <p:tgtEl>
                                          <p:spTgt spid="82947">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294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autoUpdateAnimBg="0"/>
      <p:bldP spid="82947" grpId="0" build="p" autoUpdateAnimBg="0"/>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ChangeArrowheads="1"/>
          </p:cNvSpPr>
          <p:nvPr/>
        </p:nvSpPr>
        <p:spPr bwMode="auto">
          <a:xfrm>
            <a:off x="468313" y="981075"/>
            <a:ext cx="7775575"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buFontTx/>
              <a:buChar char="•"/>
            </a:pPr>
            <a:r>
              <a:rPr lang="es-ES" sz="2000">
                <a:latin typeface="Tahoma" pitchFamily="34" charset="0"/>
              </a:rPr>
              <a:t>Proteger y conservar la propiedad del Estado </a:t>
            </a:r>
          </a:p>
          <a:p>
            <a:pPr algn="just">
              <a:buFontTx/>
              <a:buChar char="•"/>
            </a:pPr>
            <a:endParaRPr lang="es-ES" sz="2000">
              <a:latin typeface="Tahoma" pitchFamily="34" charset="0"/>
            </a:endParaRPr>
          </a:p>
          <a:p>
            <a:pPr algn="just">
              <a:buFontTx/>
              <a:buChar char="•"/>
            </a:pPr>
            <a:r>
              <a:rPr lang="es-ES" sz="2000">
                <a:latin typeface="Tahoma" pitchFamily="34" charset="0"/>
              </a:rPr>
              <a:t>Emplear sus bienes con los fines autorizados.( para beneficio particular o de familiares )</a:t>
            </a:r>
          </a:p>
          <a:p>
            <a:pPr algn="just">
              <a:buFontTx/>
              <a:buChar char="•"/>
            </a:pPr>
            <a:endParaRPr lang="es-ES" sz="2000">
              <a:latin typeface="Tahoma" pitchFamily="34" charset="0"/>
            </a:endParaRPr>
          </a:p>
          <a:p>
            <a:pPr algn="just">
              <a:buFontTx/>
              <a:buChar char="•"/>
            </a:pPr>
            <a:r>
              <a:rPr lang="es-ES" sz="2000">
                <a:latin typeface="Tahoma" pitchFamily="34" charset="0"/>
              </a:rPr>
              <a:t>No utilizar información adquirida en el cumplimiento de sus funciones para realizar actividades no relacionadas con sus tareas oficiales o de permitir su uso en beneficio de intereses privados.</a:t>
            </a:r>
          </a:p>
          <a:p>
            <a:pPr algn="just">
              <a:buFontTx/>
              <a:buChar char="•"/>
            </a:pPr>
            <a:endParaRPr lang="es-ES" sz="2000">
              <a:latin typeface="Tahoma" pitchFamily="34" charset="0"/>
            </a:endParaRPr>
          </a:p>
          <a:p>
            <a:pPr algn="just">
              <a:buFontTx/>
              <a:buChar char="•"/>
            </a:pPr>
            <a:r>
              <a:rPr lang="es-ES" sz="2000">
                <a:latin typeface="Tahoma" pitchFamily="34" charset="0"/>
              </a:rPr>
              <a:t>Observar en los procedimientos de contrataciones públicas (respectar los principios de publicidad, igualdad, concurrencia razonabilidad)</a:t>
            </a:r>
          </a:p>
          <a:p>
            <a:pPr algn="just">
              <a:buFontTx/>
              <a:buChar char="•"/>
            </a:pPr>
            <a:endParaRPr lang="es-ES" sz="2000">
              <a:latin typeface="Tahoma" pitchFamily="34" charset="0"/>
            </a:endParaRPr>
          </a:p>
          <a:p>
            <a:pPr algn="just"/>
            <a:endParaRPr lang="es-ES" sz="2000">
              <a:latin typeface="Tahoma" pitchFamily="34" charset="0"/>
            </a:endParaRPr>
          </a:p>
        </p:txBody>
      </p:sp>
    </p:spTree>
    <p:extLst>
      <p:ext uri="{BB962C8B-B14F-4D97-AF65-F5344CB8AC3E}">
        <p14:creationId xmlns:p14="http://schemas.microsoft.com/office/powerpoint/2010/main" val="316109637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395288" y="0"/>
            <a:ext cx="8229600" cy="1143000"/>
          </a:xfrm>
        </p:spPr>
        <p:txBody>
          <a:bodyPr/>
          <a:lstStyle/>
          <a:p>
            <a:pPr eaLnBrk="1" hangingPunct="1">
              <a:defRPr/>
            </a:pPr>
            <a:r>
              <a:rPr lang="es-ES" sz="4000" smtClean="0"/>
              <a:t>Declaraciones juradas: quienes?</a:t>
            </a:r>
          </a:p>
        </p:txBody>
      </p:sp>
      <p:sp>
        <p:nvSpPr>
          <p:cNvPr id="81923" name="Rectangle 3"/>
          <p:cNvSpPr>
            <a:spLocks noGrp="1" noChangeArrowheads="1"/>
          </p:cNvSpPr>
          <p:nvPr>
            <p:ph type="body" idx="1"/>
          </p:nvPr>
        </p:nvSpPr>
        <p:spPr>
          <a:xfrm>
            <a:off x="457200" y="1125538"/>
            <a:ext cx="8435975" cy="5732462"/>
          </a:xfrm>
        </p:spPr>
        <p:txBody>
          <a:bodyPr/>
          <a:lstStyle/>
          <a:p>
            <a:pPr algn="just" eaLnBrk="1" hangingPunct="1">
              <a:lnSpc>
                <a:spcPct val="90000"/>
              </a:lnSpc>
              <a:buFont typeface="Wingdings" pitchFamily="2" charset="2"/>
              <a:buNone/>
              <a:defRPr/>
            </a:pPr>
            <a:r>
              <a:rPr lang="es-ES" sz="2800" smtClean="0"/>
              <a:t>El presidente y vicepresidente de la Nación;</a:t>
            </a:r>
          </a:p>
          <a:p>
            <a:pPr algn="just" eaLnBrk="1" hangingPunct="1">
              <a:lnSpc>
                <a:spcPct val="90000"/>
              </a:lnSpc>
              <a:defRPr/>
            </a:pPr>
            <a:endParaRPr lang="es-ES" sz="2800" smtClean="0"/>
          </a:p>
          <a:p>
            <a:pPr algn="just" eaLnBrk="1" hangingPunct="1">
              <a:lnSpc>
                <a:spcPct val="90000"/>
              </a:lnSpc>
              <a:buFont typeface="Wingdings" pitchFamily="2" charset="2"/>
              <a:buNone/>
              <a:defRPr/>
            </a:pPr>
            <a:r>
              <a:rPr lang="es-ES" sz="2800" smtClean="0"/>
              <a:t>Los senadores y diputados de la Nación;</a:t>
            </a:r>
          </a:p>
          <a:p>
            <a:pPr algn="just" eaLnBrk="1" hangingPunct="1">
              <a:lnSpc>
                <a:spcPct val="90000"/>
              </a:lnSpc>
              <a:defRPr/>
            </a:pPr>
            <a:endParaRPr lang="es-ES" sz="2800" smtClean="0"/>
          </a:p>
          <a:p>
            <a:pPr algn="just" eaLnBrk="1" hangingPunct="1">
              <a:lnSpc>
                <a:spcPct val="90000"/>
              </a:lnSpc>
              <a:buFont typeface="Wingdings" pitchFamily="2" charset="2"/>
              <a:buNone/>
              <a:defRPr/>
            </a:pPr>
            <a:r>
              <a:rPr lang="es-ES" sz="2800" smtClean="0"/>
              <a:t>Los magistrados del Poder Judicial de la Nación;  y Ministerio Publico</a:t>
            </a:r>
          </a:p>
          <a:p>
            <a:pPr algn="just" eaLnBrk="1" hangingPunct="1">
              <a:lnSpc>
                <a:spcPct val="90000"/>
              </a:lnSpc>
              <a:defRPr/>
            </a:pPr>
            <a:endParaRPr lang="es-ES" sz="2800" smtClean="0"/>
          </a:p>
          <a:p>
            <a:pPr algn="just" eaLnBrk="1" hangingPunct="1">
              <a:lnSpc>
                <a:spcPct val="90000"/>
              </a:lnSpc>
              <a:buFont typeface="Wingdings" pitchFamily="2" charset="2"/>
              <a:buNone/>
              <a:defRPr/>
            </a:pPr>
            <a:r>
              <a:rPr lang="es-ES" sz="2800" smtClean="0"/>
              <a:t>El defensor del pueblo de la Nación y los adjuntos del defensor del pueblo;</a:t>
            </a:r>
          </a:p>
          <a:p>
            <a:pPr algn="just" eaLnBrk="1" hangingPunct="1">
              <a:lnSpc>
                <a:spcPct val="90000"/>
              </a:lnSpc>
              <a:defRPr/>
            </a:pPr>
            <a:endParaRPr lang="es-ES" sz="2800" smtClean="0"/>
          </a:p>
          <a:p>
            <a:pPr algn="just" eaLnBrk="1" hangingPunct="1">
              <a:lnSpc>
                <a:spcPct val="90000"/>
              </a:lnSpc>
              <a:buFont typeface="Wingdings" pitchFamily="2" charset="2"/>
              <a:buNone/>
              <a:defRPr/>
            </a:pPr>
            <a:r>
              <a:rPr lang="es-ES" sz="2800" smtClean="0"/>
              <a:t>El jefe de gabinete de ministros, los ministros, secretarios y subsecretarios del Poder Ejecutivo;</a:t>
            </a:r>
          </a:p>
          <a:p>
            <a:pPr algn="just" eaLnBrk="1" hangingPunct="1">
              <a:lnSpc>
                <a:spcPct val="90000"/>
              </a:lnSpc>
              <a:defRPr/>
            </a:pPr>
            <a:endParaRPr lang="es-ES" sz="2800" smtClean="0"/>
          </a:p>
        </p:txBody>
      </p:sp>
    </p:spTree>
    <p:extLst>
      <p:ext uri="{BB962C8B-B14F-4D97-AF65-F5344CB8AC3E}">
        <p14:creationId xmlns:p14="http://schemas.microsoft.com/office/powerpoint/2010/main" val="203832716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4"/>
          <p:cNvSpPr txBox="1">
            <a:spLocks noChangeArrowheads="1"/>
          </p:cNvSpPr>
          <p:nvPr/>
        </p:nvSpPr>
        <p:spPr bwMode="auto">
          <a:xfrm>
            <a:off x="323850" y="476250"/>
            <a:ext cx="82089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eaLnBrk="1" hangingPunct="1">
              <a:spcBef>
                <a:spcPct val="50000"/>
              </a:spcBef>
            </a:pPr>
            <a:endParaRPr lang="es-ES"/>
          </a:p>
        </p:txBody>
      </p:sp>
      <p:sp>
        <p:nvSpPr>
          <p:cNvPr id="95237" name="Text Box 5"/>
          <p:cNvSpPr txBox="1">
            <a:spLocks noChangeArrowheads="1"/>
          </p:cNvSpPr>
          <p:nvPr/>
        </p:nvSpPr>
        <p:spPr bwMode="auto">
          <a:xfrm>
            <a:off x="539750" y="404813"/>
            <a:ext cx="8424863" cy="6950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95300" indent="-495300">
              <a:defRPr sz="2400">
                <a:solidFill>
                  <a:schemeClr val="tx1"/>
                </a:solidFill>
                <a:latin typeface="Times New Roman" pitchFamily="18" charset="0"/>
              </a:defRPr>
            </a:lvl1pPr>
            <a:lvl2pPr marL="952500" indent="-495300">
              <a:defRPr sz="2400">
                <a:solidFill>
                  <a:schemeClr val="tx1"/>
                </a:solidFill>
                <a:latin typeface="Times New Roman" pitchFamily="18" charset="0"/>
              </a:defRPr>
            </a:lvl2pPr>
            <a:lvl3pPr marL="1409700" indent="-495300">
              <a:defRPr sz="2400">
                <a:solidFill>
                  <a:schemeClr val="tx1"/>
                </a:solidFill>
                <a:latin typeface="Times New Roman" pitchFamily="18" charset="0"/>
              </a:defRPr>
            </a:lvl3pPr>
            <a:lvl4pPr marL="1866900" indent="-495300">
              <a:defRPr sz="2400">
                <a:solidFill>
                  <a:schemeClr val="tx1"/>
                </a:solidFill>
                <a:latin typeface="Times New Roman" pitchFamily="18" charset="0"/>
              </a:defRPr>
            </a:lvl4pPr>
            <a:lvl5pPr marL="2324100" indent="-495300">
              <a:defRPr sz="2400">
                <a:solidFill>
                  <a:schemeClr val="tx1"/>
                </a:solidFill>
                <a:latin typeface="Times New Roman" pitchFamily="18" charset="0"/>
              </a:defRPr>
            </a:lvl5pPr>
            <a:lvl6pPr marL="2781300" indent="-495300" fontAlgn="base">
              <a:spcBef>
                <a:spcPct val="0"/>
              </a:spcBef>
              <a:spcAft>
                <a:spcPct val="0"/>
              </a:spcAft>
              <a:defRPr sz="2400">
                <a:solidFill>
                  <a:schemeClr val="tx1"/>
                </a:solidFill>
                <a:latin typeface="Times New Roman" pitchFamily="18" charset="0"/>
              </a:defRPr>
            </a:lvl6pPr>
            <a:lvl7pPr marL="3238500" indent="-495300" fontAlgn="base">
              <a:spcBef>
                <a:spcPct val="0"/>
              </a:spcBef>
              <a:spcAft>
                <a:spcPct val="0"/>
              </a:spcAft>
              <a:defRPr sz="2400">
                <a:solidFill>
                  <a:schemeClr val="tx1"/>
                </a:solidFill>
                <a:latin typeface="Times New Roman" pitchFamily="18" charset="0"/>
              </a:defRPr>
            </a:lvl7pPr>
            <a:lvl8pPr marL="3695700" indent="-495300" fontAlgn="base">
              <a:spcBef>
                <a:spcPct val="0"/>
              </a:spcBef>
              <a:spcAft>
                <a:spcPct val="0"/>
              </a:spcAft>
              <a:defRPr sz="2400">
                <a:solidFill>
                  <a:schemeClr val="tx1"/>
                </a:solidFill>
                <a:latin typeface="Times New Roman" pitchFamily="18" charset="0"/>
              </a:defRPr>
            </a:lvl8pPr>
            <a:lvl9pPr marL="4152900" indent="-495300" fontAlgn="base">
              <a:spcBef>
                <a:spcPct val="0"/>
              </a:spcBef>
              <a:spcAft>
                <a:spcPct val="0"/>
              </a:spcAft>
              <a:defRPr sz="2400">
                <a:solidFill>
                  <a:schemeClr val="tx1"/>
                </a:solidFill>
                <a:latin typeface="Times New Roman" pitchFamily="18" charset="0"/>
              </a:defRPr>
            </a:lvl9pPr>
          </a:lstStyle>
          <a:p>
            <a:pPr algn="just">
              <a:buFontTx/>
              <a:buChar char="•"/>
              <a:defRPr/>
            </a:pPr>
            <a:r>
              <a:rPr lang="es-ES" sz="2000" smtClean="0">
                <a:effectLst>
                  <a:outerShdw blurRad="38100" dist="38100" dir="2700000" algn="tl">
                    <a:srgbClr val="000000"/>
                  </a:outerShdw>
                </a:effectLst>
                <a:latin typeface="Tahoma" pitchFamily="34" charset="0"/>
              </a:rPr>
              <a:t>Los interventores federales;</a:t>
            </a:r>
          </a:p>
          <a:p>
            <a:pPr algn="just">
              <a:buFontTx/>
              <a:buChar char="•"/>
              <a:defRPr/>
            </a:pPr>
            <a:endParaRPr lang="es-ES" sz="2000" smtClean="0">
              <a:effectLst>
                <a:outerShdw blurRad="38100" dist="38100" dir="2700000" algn="tl">
                  <a:srgbClr val="000000"/>
                </a:outerShdw>
              </a:effectLst>
              <a:latin typeface="Tahoma" pitchFamily="34" charset="0"/>
            </a:endParaRPr>
          </a:p>
          <a:p>
            <a:pPr algn="just">
              <a:buFontTx/>
              <a:buChar char="•"/>
              <a:defRPr/>
            </a:pPr>
            <a:r>
              <a:rPr lang="es-ES" sz="2000" smtClean="0">
                <a:effectLst>
                  <a:outerShdw blurRad="38100" dist="38100" dir="2700000" algn="tl">
                    <a:srgbClr val="000000"/>
                  </a:outerShdw>
                </a:effectLst>
                <a:latin typeface="Tahoma" pitchFamily="34" charset="0"/>
              </a:rPr>
              <a:t>El síndico general de la Nación y los síndicos generales adjuntos de la Sindicatura General de la Nación</a:t>
            </a:r>
          </a:p>
          <a:p>
            <a:pPr algn="just">
              <a:buFontTx/>
              <a:buChar char="•"/>
              <a:defRPr/>
            </a:pPr>
            <a:endParaRPr lang="es-ES" sz="2000" smtClean="0">
              <a:effectLst>
                <a:outerShdw blurRad="38100" dist="38100" dir="2700000" algn="tl">
                  <a:srgbClr val="000000"/>
                </a:outerShdw>
              </a:effectLst>
              <a:latin typeface="Tahoma" pitchFamily="34" charset="0"/>
            </a:endParaRPr>
          </a:p>
          <a:p>
            <a:pPr algn="just">
              <a:buFontTx/>
              <a:buChar char="•"/>
              <a:defRPr/>
            </a:pPr>
            <a:r>
              <a:rPr lang="es-ES" sz="2000" smtClean="0">
                <a:effectLst>
                  <a:outerShdw blurRad="38100" dist="38100" dir="2700000" algn="tl">
                    <a:srgbClr val="000000"/>
                  </a:outerShdw>
                </a:effectLst>
                <a:latin typeface="Tahoma" pitchFamily="34" charset="0"/>
              </a:rPr>
              <a:t>El presidente y los auditores generales de la Auditoría General de la Nación, las autoridades superiores de los entes reguladores y los demás órganos que integran los sistemas de control del sector público nacional</a:t>
            </a:r>
          </a:p>
          <a:p>
            <a:pPr algn="just">
              <a:buFontTx/>
              <a:buChar char="•"/>
              <a:defRPr/>
            </a:pPr>
            <a:endParaRPr lang="es-ES" sz="2000" smtClean="0">
              <a:effectLst>
                <a:outerShdw blurRad="38100" dist="38100" dir="2700000" algn="tl">
                  <a:srgbClr val="000000"/>
                </a:outerShdw>
              </a:effectLst>
              <a:latin typeface="Tahoma" pitchFamily="34" charset="0"/>
            </a:endParaRPr>
          </a:p>
          <a:p>
            <a:pPr algn="just">
              <a:buFontTx/>
              <a:buChar char="•"/>
              <a:defRPr/>
            </a:pPr>
            <a:r>
              <a:rPr lang="es-ES" sz="2000" smtClean="0">
                <a:effectLst>
                  <a:outerShdw blurRad="38100" dist="38100" dir="2700000" algn="tl">
                    <a:srgbClr val="000000"/>
                  </a:outerShdw>
                </a:effectLst>
                <a:latin typeface="Tahoma" pitchFamily="34" charset="0"/>
              </a:rPr>
              <a:t>Los miembros del Consejo de la Magistratura y del Jurado de Enjuiciamiento</a:t>
            </a:r>
          </a:p>
          <a:p>
            <a:pPr algn="just">
              <a:buFontTx/>
              <a:buChar char="•"/>
              <a:defRPr/>
            </a:pPr>
            <a:endParaRPr lang="es-ES" sz="2000" smtClean="0">
              <a:effectLst>
                <a:outerShdw blurRad="38100" dist="38100" dir="2700000" algn="tl">
                  <a:srgbClr val="000000"/>
                </a:outerShdw>
              </a:effectLst>
              <a:latin typeface="Tahoma" pitchFamily="34" charset="0"/>
            </a:endParaRPr>
          </a:p>
          <a:p>
            <a:pPr algn="just">
              <a:buFontTx/>
              <a:buChar char="•"/>
              <a:defRPr/>
            </a:pPr>
            <a:r>
              <a:rPr lang="es-ES" sz="2000" smtClean="0">
                <a:latin typeface="Tahoma" pitchFamily="34" charset="0"/>
              </a:rPr>
              <a:t>Los embajadores, cónsules y funcionarios destacados en misión oficial permanente en exterior;</a:t>
            </a:r>
          </a:p>
          <a:p>
            <a:pPr algn="just">
              <a:buFontTx/>
              <a:buChar char="•"/>
              <a:defRPr/>
            </a:pPr>
            <a:endParaRPr lang="es-ES" sz="2000" smtClean="0">
              <a:effectLst>
                <a:outerShdw blurRad="38100" dist="38100" dir="2700000" algn="tl">
                  <a:srgbClr val="000000"/>
                </a:outerShdw>
              </a:effectLst>
              <a:latin typeface="Tahoma" pitchFamily="34" charset="0"/>
            </a:endParaRPr>
          </a:p>
          <a:p>
            <a:pPr algn="just">
              <a:buFontTx/>
              <a:buChar char="•"/>
              <a:defRPr/>
            </a:pPr>
            <a:r>
              <a:rPr lang="es-ES" sz="1800" smtClean="0">
                <a:latin typeface="Tahoma" pitchFamily="34" charset="0"/>
              </a:rPr>
              <a:t> </a:t>
            </a:r>
            <a:r>
              <a:rPr lang="es-ES" sz="2000" smtClean="0">
                <a:latin typeface="Tahoma" pitchFamily="34" charset="0"/>
              </a:rPr>
              <a:t>El personal en actividad de las Fuerzas Armadas, de la Policía Federal Argentina, de Gendarmería Nacional, de la Prefectura Naval Argentina y del Servicio Penitenciario Federal, con jerarquía no menor de coronel o equivalente</a:t>
            </a:r>
            <a:r>
              <a:rPr lang="es-ES" sz="1800" smtClean="0">
                <a:latin typeface="Tahoma" pitchFamily="34" charset="0"/>
              </a:rPr>
              <a:t>;</a:t>
            </a:r>
          </a:p>
          <a:p>
            <a:pPr algn="just">
              <a:buFontTx/>
              <a:buChar char="•"/>
              <a:defRPr/>
            </a:pPr>
            <a:endParaRPr lang="es-ES" sz="2000" smtClean="0">
              <a:effectLst>
                <a:outerShdw blurRad="38100" dist="38100" dir="2700000" algn="tl">
                  <a:srgbClr val="000000"/>
                </a:outerShdw>
              </a:effectLst>
              <a:latin typeface="Tahoma" pitchFamily="34" charset="0"/>
            </a:endParaRPr>
          </a:p>
          <a:p>
            <a:pPr algn="just">
              <a:spcBef>
                <a:spcPct val="50000"/>
              </a:spcBef>
              <a:buFontTx/>
              <a:buChar char="•"/>
              <a:defRPr/>
            </a:pPr>
            <a:endParaRPr lang="es-ES" sz="2000" smtClean="0">
              <a:latin typeface="Comic Sans MS" pitchFamily="66" charset="0"/>
            </a:endParaRPr>
          </a:p>
        </p:txBody>
      </p:sp>
    </p:spTree>
    <p:extLst>
      <p:ext uri="{BB962C8B-B14F-4D97-AF65-F5344CB8AC3E}">
        <p14:creationId xmlns:p14="http://schemas.microsoft.com/office/powerpoint/2010/main" val="335382593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4"/>
          <p:cNvSpPr txBox="1">
            <a:spLocks noChangeArrowheads="1"/>
          </p:cNvSpPr>
          <p:nvPr/>
        </p:nvSpPr>
        <p:spPr bwMode="auto">
          <a:xfrm>
            <a:off x="179388" y="549275"/>
            <a:ext cx="8964612" cy="5578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just" eaLnBrk="1" hangingPunct="1">
              <a:buFontTx/>
              <a:buChar char="•"/>
            </a:pPr>
            <a:endParaRPr lang="es-ES" sz="2000"/>
          </a:p>
          <a:p>
            <a:pPr algn="just" eaLnBrk="1" hangingPunct="1">
              <a:buFontTx/>
              <a:buChar char="•"/>
            </a:pPr>
            <a:r>
              <a:rPr lang="es-ES" sz="2000">
                <a:latin typeface="Tahoma" pitchFamily="34" charset="0"/>
              </a:rPr>
              <a:t>Los rectores, decanos y secretarios de las universidades nacionales;</a:t>
            </a:r>
          </a:p>
          <a:p>
            <a:pPr algn="just" eaLnBrk="1" hangingPunct="1">
              <a:buFontTx/>
              <a:buChar char="•"/>
            </a:pPr>
            <a:endParaRPr lang="es-ES" sz="2000">
              <a:latin typeface="Tahoma" pitchFamily="34" charset="0"/>
            </a:endParaRPr>
          </a:p>
          <a:p>
            <a:pPr algn="just" eaLnBrk="1" hangingPunct="1">
              <a:buFontTx/>
              <a:buChar char="•"/>
            </a:pPr>
            <a:r>
              <a:rPr lang="es-ES" sz="2000">
                <a:latin typeface="Tahoma" pitchFamily="34" charset="0"/>
              </a:rPr>
              <a:t>Los funcionarios o empleados con categoría o función no inferior a la de director o equivalente, que presten servicio en el sector publico Nacional</a:t>
            </a:r>
          </a:p>
          <a:p>
            <a:pPr algn="just" eaLnBrk="1" hangingPunct="1">
              <a:buFontTx/>
              <a:buChar char="•"/>
            </a:pPr>
            <a:endParaRPr lang="es-ES" sz="2000">
              <a:latin typeface="Tahoma" pitchFamily="34" charset="0"/>
            </a:endParaRPr>
          </a:p>
          <a:p>
            <a:pPr algn="just" eaLnBrk="1" hangingPunct="1">
              <a:buFontTx/>
              <a:buChar char="•"/>
            </a:pPr>
            <a:r>
              <a:rPr lang="es-ES" sz="2000">
                <a:latin typeface="Tahoma" pitchFamily="34" charset="0"/>
              </a:rPr>
              <a:t>Todo funcionario o empleado público encargado de otorgar y controlar habilitaciones administrativas para el ejercicio de cualquier actividad</a:t>
            </a:r>
          </a:p>
          <a:p>
            <a:pPr algn="just" eaLnBrk="1" hangingPunct="1">
              <a:buFontTx/>
              <a:buChar char="•"/>
            </a:pPr>
            <a:endParaRPr lang="es-ES" sz="2000">
              <a:latin typeface="Tahoma" pitchFamily="34" charset="0"/>
            </a:endParaRPr>
          </a:p>
          <a:p>
            <a:pPr algn="just" eaLnBrk="1" hangingPunct="1">
              <a:buFontTx/>
              <a:buChar char="•"/>
            </a:pPr>
            <a:r>
              <a:rPr lang="es-ES" sz="2000">
                <a:latin typeface="Tahoma" pitchFamily="34" charset="0"/>
              </a:rPr>
              <a:t>Todo funcionario o empleado público que integre comisiones de adjudicación de licitaciones, de compra o de recepción de bienes, o participe en la toma de decisiones de licitaciones o compras;</a:t>
            </a:r>
          </a:p>
          <a:p>
            <a:pPr algn="just" eaLnBrk="1" hangingPunct="1">
              <a:buFontTx/>
              <a:buChar char="•"/>
            </a:pPr>
            <a:endParaRPr lang="es-ES" sz="2000">
              <a:latin typeface="Tahoma" pitchFamily="34" charset="0"/>
            </a:endParaRPr>
          </a:p>
          <a:p>
            <a:pPr algn="just" eaLnBrk="1" hangingPunct="1">
              <a:buFontTx/>
              <a:buChar char="•"/>
            </a:pPr>
            <a:r>
              <a:rPr lang="es-ES" sz="2000">
                <a:latin typeface="Tahoma" pitchFamily="34" charset="0"/>
              </a:rPr>
              <a:t>Todo funcionario público que tenga por función administrar un patrimonio público o privado, o controlar o fiscalizar los ingresos públicos cualquiera fuera su naturaleza;</a:t>
            </a:r>
          </a:p>
          <a:p>
            <a:pPr eaLnBrk="1" hangingPunct="1"/>
            <a:endParaRPr lang="es-ES" sz="2000">
              <a:latin typeface="Tahoma" pitchFamily="34" charset="0"/>
            </a:endParaRPr>
          </a:p>
          <a:p>
            <a:pPr eaLnBrk="1" hangingPunct="1"/>
            <a:endParaRPr lang="es-ES" sz="2000"/>
          </a:p>
        </p:txBody>
      </p:sp>
    </p:spTree>
    <p:extLst>
      <p:ext uri="{BB962C8B-B14F-4D97-AF65-F5344CB8AC3E}">
        <p14:creationId xmlns:p14="http://schemas.microsoft.com/office/powerpoint/2010/main" val="420672819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pPr eaLnBrk="1" hangingPunct="1">
              <a:defRPr/>
            </a:pPr>
            <a:r>
              <a:rPr lang="es-ES" smtClean="0"/>
              <a:t>Que contienen???</a:t>
            </a:r>
          </a:p>
        </p:txBody>
      </p:sp>
      <p:sp>
        <p:nvSpPr>
          <p:cNvPr id="96259" name="Rectangle 3"/>
          <p:cNvSpPr>
            <a:spLocks noGrp="1" noChangeArrowheads="1"/>
          </p:cNvSpPr>
          <p:nvPr>
            <p:ph type="body" idx="1"/>
          </p:nvPr>
        </p:nvSpPr>
        <p:spPr>
          <a:xfrm>
            <a:off x="323850" y="1412875"/>
            <a:ext cx="8229600" cy="4530725"/>
          </a:xfrm>
        </p:spPr>
        <p:txBody>
          <a:bodyPr/>
          <a:lstStyle/>
          <a:p>
            <a:pPr algn="just" eaLnBrk="1" hangingPunct="1">
              <a:lnSpc>
                <a:spcPct val="80000"/>
              </a:lnSpc>
              <a:defRPr/>
            </a:pPr>
            <a:r>
              <a:rPr lang="es-ES" sz="2000" smtClean="0">
                <a:latin typeface="Comic Sans MS" pitchFamily="66" charset="0"/>
              </a:rPr>
              <a:t>Bienes inmuebles, y las mejoras y Bienes muebles registrables</a:t>
            </a:r>
          </a:p>
          <a:p>
            <a:pPr algn="just" eaLnBrk="1" hangingPunct="1">
              <a:lnSpc>
                <a:spcPct val="80000"/>
              </a:lnSpc>
              <a:defRPr/>
            </a:pPr>
            <a:endParaRPr lang="es-ES" sz="2000" smtClean="0">
              <a:latin typeface="Comic Sans MS" pitchFamily="66" charset="0"/>
            </a:endParaRPr>
          </a:p>
          <a:p>
            <a:pPr algn="just" eaLnBrk="1" hangingPunct="1">
              <a:lnSpc>
                <a:spcPct val="80000"/>
              </a:lnSpc>
              <a:defRPr/>
            </a:pPr>
            <a:r>
              <a:rPr lang="es-ES" sz="2000" smtClean="0">
                <a:latin typeface="Comic Sans MS" pitchFamily="66" charset="0"/>
              </a:rPr>
              <a:t>Capital invertido en títulos, acciones y demás valores cotizables o no en bolsa, o en explotaciones personales o societarias.</a:t>
            </a:r>
          </a:p>
          <a:p>
            <a:pPr algn="just" eaLnBrk="1" hangingPunct="1">
              <a:lnSpc>
                <a:spcPct val="80000"/>
              </a:lnSpc>
              <a:defRPr/>
            </a:pPr>
            <a:endParaRPr lang="es-ES" sz="2000" smtClean="0">
              <a:latin typeface="Comic Sans MS" pitchFamily="66" charset="0"/>
            </a:endParaRPr>
          </a:p>
          <a:p>
            <a:pPr algn="just" eaLnBrk="1" hangingPunct="1">
              <a:lnSpc>
                <a:spcPct val="80000"/>
              </a:lnSpc>
              <a:defRPr/>
            </a:pPr>
            <a:r>
              <a:rPr lang="es-ES" sz="2000" smtClean="0">
                <a:latin typeface="Comic Sans MS" pitchFamily="66" charset="0"/>
              </a:rPr>
              <a:t>Monto de los depósitos en bancos u otras entidades financieras, nacionales o extranjeras.</a:t>
            </a:r>
          </a:p>
          <a:p>
            <a:pPr algn="just" eaLnBrk="1" hangingPunct="1">
              <a:lnSpc>
                <a:spcPct val="80000"/>
              </a:lnSpc>
              <a:defRPr/>
            </a:pPr>
            <a:endParaRPr lang="es-ES" sz="2000" smtClean="0">
              <a:latin typeface="Comic Sans MS" pitchFamily="66" charset="0"/>
            </a:endParaRPr>
          </a:p>
          <a:p>
            <a:pPr algn="just" eaLnBrk="1" hangingPunct="1">
              <a:lnSpc>
                <a:spcPct val="80000"/>
              </a:lnSpc>
              <a:defRPr/>
            </a:pPr>
            <a:r>
              <a:rPr lang="es-ES" sz="2000" smtClean="0">
                <a:latin typeface="Comic Sans MS" pitchFamily="66" charset="0"/>
              </a:rPr>
              <a:t>Dinero en efectivo en moneda nacional o extranjera.</a:t>
            </a:r>
          </a:p>
          <a:p>
            <a:pPr algn="just" eaLnBrk="1" hangingPunct="1">
              <a:lnSpc>
                <a:spcPct val="80000"/>
              </a:lnSpc>
              <a:defRPr/>
            </a:pPr>
            <a:endParaRPr lang="es-ES" sz="2000" smtClean="0">
              <a:latin typeface="Comic Sans MS" pitchFamily="66" charset="0"/>
            </a:endParaRPr>
          </a:p>
          <a:p>
            <a:pPr algn="just" eaLnBrk="1" hangingPunct="1">
              <a:lnSpc>
                <a:spcPct val="80000"/>
              </a:lnSpc>
              <a:defRPr/>
            </a:pPr>
            <a:r>
              <a:rPr lang="es-ES" sz="2000" smtClean="0">
                <a:latin typeface="Comic Sans MS" pitchFamily="66" charset="0"/>
              </a:rPr>
              <a:t>Créditos y deudas hipotecarias, prendarias o comunes</a:t>
            </a:r>
          </a:p>
          <a:p>
            <a:pPr algn="just" eaLnBrk="1" hangingPunct="1">
              <a:lnSpc>
                <a:spcPct val="80000"/>
              </a:lnSpc>
              <a:defRPr/>
            </a:pPr>
            <a:endParaRPr lang="es-ES" sz="2000" smtClean="0">
              <a:latin typeface="Comic Sans MS" pitchFamily="66" charset="0"/>
            </a:endParaRPr>
          </a:p>
          <a:p>
            <a:pPr algn="just" eaLnBrk="1" hangingPunct="1">
              <a:lnSpc>
                <a:spcPct val="80000"/>
              </a:lnSpc>
              <a:defRPr/>
            </a:pPr>
            <a:r>
              <a:rPr lang="es-ES" sz="2000" smtClean="0">
                <a:latin typeface="Comic Sans MS" pitchFamily="66" charset="0"/>
              </a:rPr>
              <a:t>Ingresos y egresos anuales derivados del trabajo en relación de dependencia o del ejercicio de actividades independientes y/o profesionales; o derivados de rentas (DDJJ AFIP)</a:t>
            </a:r>
          </a:p>
          <a:p>
            <a:pPr algn="just" eaLnBrk="1" hangingPunct="1">
              <a:lnSpc>
                <a:spcPct val="80000"/>
              </a:lnSpc>
              <a:defRPr/>
            </a:pPr>
            <a:endParaRPr lang="es-ES" sz="2000" smtClean="0">
              <a:latin typeface="Comic Sans MS" pitchFamily="66" charset="0"/>
            </a:endParaRPr>
          </a:p>
          <a:p>
            <a:pPr algn="just" eaLnBrk="1" hangingPunct="1">
              <a:lnSpc>
                <a:spcPct val="80000"/>
              </a:lnSpc>
              <a:defRPr/>
            </a:pPr>
            <a:r>
              <a:rPr lang="es-ES" sz="2000" smtClean="0">
                <a:latin typeface="Comic Sans MS" pitchFamily="66" charset="0"/>
              </a:rPr>
              <a:t>Origen de los fondos y fecha de adquisición de los bienes.</a:t>
            </a:r>
          </a:p>
        </p:txBody>
      </p:sp>
    </p:spTree>
    <p:extLst>
      <p:ext uri="{BB962C8B-B14F-4D97-AF65-F5344CB8AC3E}">
        <p14:creationId xmlns:p14="http://schemas.microsoft.com/office/powerpoint/2010/main" val="195372950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eaLnBrk="1" hangingPunct="1">
              <a:defRPr/>
            </a:pPr>
            <a:r>
              <a:rPr lang="es-ES" smtClean="0"/>
              <a:t>Incompatibilidades</a:t>
            </a:r>
          </a:p>
        </p:txBody>
      </p:sp>
      <p:sp>
        <p:nvSpPr>
          <p:cNvPr id="97283" name="Rectangle 3"/>
          <p:cNvSpPr>
            <a:spLocks noGrp="1" noChangeArrowheads="1"/>
          </p:cNvSpPr>
          <p:nvPr>
            <p:ph type="body" idx="1"/>
          </p:nvPr>
        </p:nvSpPr>
        <p:spPr>
          <a:xfrm>
            <a:off x="457200" y="1600200"/>
            <a:ext cx="8229600" cy="4997450"/>
          </a:xfrm>
        </p:spPr>
        <p:txBody>
          <a:bodyPr/>
          <a:lstStyle/>
          <a:p>
            <a:pPr algn="just" eaLnBrk="1" hangingPunct="1">
              <a:lnSpc>
                <a:spcPct val="90000"/>
              </a:lnSpc>
              <a:defRPr/>
            </a:pPr>
            <a:r>
              <a:rPr lang="es-ES" sz="2400" smtClean="0"/>
              <a:t>Es incompatible con el ejercicio de la función pública:</a:t>
            </a:r>
          </a:p>
          <a:p>
            <a:pPr algn="just" eaLnBrk="1" hangingPunct="1">
              <a:lnSpc>
                <a:spcPct val="90000"/>
              </a:lnSpc>
              <a:defRPr/>
            </a:pPr>
            <a:endParaRPr lang="es-ES" sz="2400" smtClean="0"/>
          </a:p>
          <a:p>
            <a:pPr algn="just" eaLnBrk="1" hangingPunct="1">
              <a:lnSpc>
                <a:spcPct val="90000"/>
              </a:lnSpc>
              <a:defRPr/>
            </a:pPr>
            <a:r>
              <a:rPr lang="es-ES" sz="2400" smtClean="0"/>
              <a:t>a) dirigir, administrar, representar, patrocinar, asesorar, o, de cualquier otra forma, prestar servicios a quien gestione o tenga una concesión o sea proveedor del Estado, o realice actividades reguladas por éste, siempre que el cargo público desempeñado tenga competencia funcional directa, respecto de la contratación, obtención, gestión o control de tales concesiones, beneficios o actividades;</a:t>
            </a:r>
          </a:p>
          <a:p>
            <a:pPr algn="just" eaLnBrk="1" hangingPunct="1">
              <a:lnSpc>
                <a:spcPct val="90000"/>
              </a:lnSpc>
              <a:defRPr/>
            </a:pPr>
            <a:endParaRPr lang="es-ES" sz="2400" smtClean="0"/>
          </a:p>
          <a:p>
            <a:pPr algn="just" eaLnBrk="1" hangingPunct="1">
              <a:lnSpc>
                <a:spcPct val="90000"/>
              </a:lnSpc>
              <a:defRPr/>
            </a:pPr>
            <a:r>
              <a:rPr lang="es-ES" sz="2400" smtClean="0"/>
              <a:t>b) ser proveedor por sí o por terceros de todo organismo del Estado en donde desempeñe sus funciones.</a:t>
            </a:r>
          </a:p>
        </p:txBody>
      </p:sp>
    </p:spTree>
    <p:extLst>
      <p:ext uri="{BB962C8B-B14F-4D97-AF65-F5344CB8AC3E}">
        <p14:creationId xmlns:p14="http://schemas.microsoft.com/office/powerpoint/2010/main" val="331182642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eaLnBrk="1" hangingPunct="1">
              <a:defRPr/>
            </a:pPr>
            <a:r>
              <a:rPr lang="es-ES" smtClean="0"/>
              <a:t>Obsequios</a:t>
            </a:r>
          </a:p>
        </p:txBody>
      </p:sp>
      <p:sp>
        <p:nvSpPr>
          <p:cNvPr id="98307" name="Rectangle 3"/>
          <p:cNvSpPr>
            <a:spLocks noGrp="1" noChangeArrowheads="1"/>
          </p:cNvSpPr>
          <p:nvPr>
            <p:ph type="body" idx="1"/>
          </p:nvPr>
        </p:nvSpPr>
        <p:spPr/>
        <p:txBody>
          <a:bodyPr/>
          <a:lstStyle/>
          <a:p>
            <a:pPr algn="just" eaLnBrk="1" hangingPunct="1">
              <a:lnSpc>
                <a:spcPct val="80000"/>
              </a:lnSpc>
              <a:defRPr/>
            </a:pPr>
            <a:r>
              <a:rPr lang="es-ES" sz="2800" smtClean="0"/>
              <a:t>Los funcionarios públicos no podrán recibir regalos, obsequios o donaciones, sean de cosas, servicios o bienes, con motivo o en ocasión del desempeño de sus funciones.</a:t>
            </a:r>
          </a:p>
          <a:p>
            <a:pPr algn="just" eaLnBrk="1" hangingPunct="1">
              <a:lnSpc>
                <a:spcPct val="80000"/>
              </a:lnSpc>
              <a:defRPr/>
            </a:pPr>
            <a:endParaRPr lang="es-ES" sz="2800" smtClean="0"/>
          </a:p>
          <a:p>
            <a:pPr algn="just" eaLnBrk="1" hangingPunct="1">
              <a:lnSpc>
                <a:spcPct val="80000"/>
              </a:lnSpc>
              <a:defRPr/>
            </a:pPr>
            <a:r>
              <a:rPr lang="es-ES" sz="2800" smtClean="0"/>
              <a:t> En el caso de que los obsequios sean de cortesía o de costumbre diplomática la autoridad de aplicación reglamentará su registración y en qué casos y cómo deberán ser incorporados al patrimonio del Estado, para ser destinados a fines de salud, acción social y educación o al patrimonio histórico- cultural si correspondiere. </a:t>
            </a:r>
          </a:p>
        </p:txBody>
      </p:sp>
    </p:spTree>
    <p:extLst>
      <p:ext uri="{BB962C8B-B14F-4D97-AF65-F5344CB8AC3E}">
        <p14:creationId xmlns:p14="http://schemas.microsoft.com/office/powerpoint/2010/main" val="253584603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0" y="277813"/>
            <a:ext cx="8893175" cy="1143000"/>
          </a:xfrm>
        </p:spPr>
        <p:txBody>
          <a:bodyPr/>
          <a:lstStyle/>
          <a:p>
            <a:pPr eaLnBrk="1" hangingPunct="1">
              <a:defRPr/>
            </a:pPr>
            <a:r>
              <a:rPr lang="es-ES" sz="4000" dirty="0" smtClean="0"/>
              <a:t/>
            </a:r>
            <a:br>
              <a:rPr lang="es-ES" sz="4000" dirty="0" smtClean="0"/>
            </a:br>
            <a:r>
              <a:rPr lang="es-ES" sz="4000" dirty="0" smtClean="0"/>
              <a:t>Comisión Nacional de Ética Pública</a:t>
            </a:r>
            <a:br>
              <a:rPr lang="es-ES" sz="4000" dirty="0" smtClean="0"/>
            </a:br>
            <a:r>
              <a:rPr lang="es-ES" sz="4000" dirty="0" smtClean="0"/>
              <a:t>Derogado por ley 26857</a:t>
            </a:r>
            <a:br>
              <a:rPr lang="es-ES" sz="4000" dirty="0" smtClean="0"/>
            </a:br>
            <a:endParaRPr lang="es-ES" sz="4000" dirty="0" smtClean="0"/>
          </a:p>
        </p:txBody>
      </p:sp>
      <p:sp>
        <p:nvSpPr>
          <p:cNvPr id="99331" name="Rectangle 3"/>
          <p:cNvSpPr>
            <a:spLocks noGrp="1" noChangeArrowheads="1"/>
          </p:cNvSpPr>
          <p:nvPr>
            <p:ph type="body" idx="1"/>
          </p:nvPr>
        </p:nvSpPr>
        <p:spPr/>
        <p:txBody>
          <a:bodyPr/>
          <a:lstStyle/>
          <a:p>
            <a:pPr algn="just" eaLnBrk="1" hangingPunct="1">
              <a:lnSpc>
                <a:spcPct val="80000"/>
              </a:lnSpc>
              <a:buFont typeface="Wingdings" pitchFamily="2" charset="2"/>
              <a:buNone/>
              <a:defRPr/>
            </a:pPr>
            <a:r>
              <a:rPr lang="es-ES" sz="2400" smtClean="0"/>
              <a:t>L a integran once miembros.</a:t>
            </a:r>
          </a:p>
          <a:p>
            <a:pPr algn="just" eaLnBrk="1" hangingPunct="1">
              <a:lnSpc>
                <a:spcPct val="80000"/>
              </a:lnSpc>
              <a:buFont typeface="Wingdings" pitchFamily="2" charset="2"/>
              <a:buNone/>
              <a:defRPr/>
            </a:pPr>
            <a:endParaRPr lang="es-ES" sz="2400" smtClean="0"/>
          </a:p>
          <a:p>
            <a:pPr algn="just" eaLnBrk="1" hangingPunct="1">
              <a:lnSpc>
                <a:spcPct val="80000"/>
              </a:lnSpc>
              <a:buFont typeface="Wingdings" pitchFamily="2" charset="2"/>
              <a:buNone/>
              <a:defRPr/>
            </a:pPr>
            <a:r>
              <a:rPr lang="es-ES" sz="2400" smtClean="0"/>
              <a:t>Uno por la Corte Suprema de Justicia de la Nación;</a:t>
            </a:r>
          </a:p>
          <a:p>
            <a:pPr algn="just" eaLnBrk="1" hangingPunct="1">
              <a:lnSpc>
                <a:spcPct val="80000"/>
              </a:lnSpc>
              <a:buFont typeface="Wingdings" pitchFamily="2" charset="2"/>
              <a:buNone/>
              <a:defRPr/>
            </a:pPr>
            <a:endParaRPr lang="es-ES" sz="2400" smtClean="0"/>
          </a:p>
          <a:p>
            <a:pPr algn="just" eaLnBrk="1" hangingPunct="1">
              <a:lnSpc>
                <a:spcPct val="80000"/>
              </a:lnSpc>
              <a:buFont typeface="Wingdings" pitchFamily="2" charset="2"/>
              <a:buNone/>
              <a:defRPr/>
            </a:pPr>
            <a:r>
              <a:rPr lang="es-ES" sz="2400" smtClean="0"/>
              <a:t>Uno por el Poder Ejecutivo de la Nación;</a:t>
            </a:r>
          </a:p>
          <a:p>
            <a:pPr algn="just" eaLnBrk="1" hangingPunct="1">
              <a:lnSpc>
                <a:spcPct val="80000"/>
              </a:lnSpc>
              <a:buFont typeface="Wingdings" pitchFamily="2" charset="2"/>
              <a:buNone/>
              <a:defRPr/>
            </a:pPr>
            <a:endParaRPr lang="es-ES" sz="2400" smtClean="0"/>
          </a:p>
          <a:p>
            <a:pPr algn="just" eaLnBrk="1" hangingPunct="1">
              <a:lnSpc>
                <a:spcPct val="80000"/>
              </a:lnSpc>
              <a:buFont typeface="Wingdings" pitchFamily="2" charset="2"/>
              <a:buNone/>
              <a:defRPr/>
            </a:pPr>
            <a:r>
              <a:rPr lang="es-ES" sz="2400" smtClean="0"/>
              <a:t>Uno por el Procurador General de la Nación;</a:t>
            </a:r>
          </a:p>
          <a:p>
            <a:pPr algn="just" eaLnBrk="1" hangingPunct="1">
              <a:lnSpc>
                <a:spcPct val="80000"/>
              </a:lnSpc>
              <a:buFont typeface="Wingdings" pitchFamily="2" charset="2"/>
              <a:buNone/>
              <a:defRPr/>
            </a:pPr>
            <a:endParaRPr lang="es-ES" sz="2400" smtClean="0"/>
          </a:p>
          <a:p>
            <a:pPr algn="just" eaLnBrk="1" hangingPunct="1">
              <a:lnSpc>
                <a:spcPct val="80000"/>
              </a:lnSpc>
              <a:buFont typeface="Wingdings" pitchFamily="2" charset="2"/>
              <a:buNone/>
              <a:defRPr/>
            </a:pPr>
            <a:r>
              <a:rPr lang="es-ES" sz="2400" smtClean="0"/>
              <a:t>Ocho ciudadanos que serán designados por resolución conjunta de ambas Cámaras del Congreso adoptada por dos tercios de sus miembros presentes, dos de los cuales deberán ser: uno a propuesta del Defensor del Pueblo de la Nación, y el otro a propuesta de la Auditoría General de la Nación.</a:t>
            </a:r>
          </a:p>
        </p:txBody>
      </p:sp>
    </p:spTree>
    <p:extLst>
      <p:ext uri="{BB962C8B-B14F-4D97-AF65-F5344CB8AC3E}">
        <p14:creationId xmlns:p14="http://schemas.microsoft.com/office/powerpoint/2010/main" val="305643361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pPr eaLnBrk="1" hangingPunct="1">
              <a:defRPr/>
            </a:pPr>
            <a:r>
              <a:rPr lang="es-ES" dirty="0" smtClean="0"/>
              <a:t>Funciones - Derogado</a:t>
            </a:r>
          </a:p>
        </p:txBody>
      </p:sp>
      <p:sp>
        <p:nvSpPr>
          <p:cNvPr id="100355" name="Rectangle 3"/>
          <p:cNvSpPr>
            <a:spLocks noGrp="1" noChangeArrowheads="1"/>
          </p:cNvSpPr>
          <p:nvPr>
            <p:ph type="body" idx="1"/>
          </p:nvPr>
        </p:nvSpPr>
        <p:spPr>
          <a:xfrm>
            <a:off x="395288" y="1268413"/>
            <a:ext cx="8569325" cy="4530725"/>
          </a:xfrm>
        </p:spPr>
        <p:txBody>
          <a:bodyPr/>
          <a:lstStyle/>
          <a:p>
            <a:pPr algn="just" eaLnBrk="1" hangingPunct="1">
              <a:lnSpc>
                <a:spcPct val="80000"/>
              </a:lnSpc>
              <a:defRPr/>
            </a:pPr>
            <a:r>
              <a:rPr lang="es-ES" sz="2400" smtClean="0"/>
              <a:t>Recibir las denuncias de personas o de entidades intermedias documentadas.</a:t>
            </a:r>
          </a:p>
          <a:p>
            <a:pPr algn="just" eaLnBrk="1" hangingPunct="1">
              <a:lnSpc>
                <a:spcPct val="80000"/>
              </a:lnSpc>
              <a:defRPr/>
            </a:pPr>
            <a:r>
              <a:rPr lang="es-ES" sz="2400" smtClean="0"/>
              <a:t>Recibir las quejas por falta de actuación de los organismos de aplicación, </a:t>
            </a:r>
          </a:p>
          <a:p>
            <a:pPr algn="just" eaLnBrk="1" hangingPunct="1">
              <a:lnSpc>
                <a:spcPct val="80000"/>
              </a:lnSpc>
              <a:defRPr/>
            </a:pPr>
            <a:r>
              <a:rPr lang="es-ES" sz="2400" smtClean="0"/>
              <a:t>Redactar el Reglamento de Ética Pública del Congreso de la Nación,</a:t>
            </a:r>
          </a:p>
          <a:p>
            <a:pPr algn="just" eaLnBrk="1" hangingPunct="1">
              <a:lnSpc>
                <a:spcPct val="80000"/>
              </a:lnSpc>
              <a:defRPr/>
            </a:pPr>
            <a:r>
              <a:rPr lang="es-ES" sz="2400" smtClean="0"/>
              <a:t>Recibir y en su caso exigir de los organismos de aplicación copias de las declaraciones juradas de los funcionarios </a:t>
            </a:r>
          </a:p>
          <a:p>
            <a:pPr algn="just" eaLnBrk="1" hangingPunct="1">
              <a:lnSpc>
                <a:spcPct val="80000"/>
              </a:lnSpc>
              <a:defRPr/>
            </a:pPr>
            <a:r>
              <a:rPr lang="es-ES" sz="2400" smtClean="0"/>
              <a:t>Registrar con carácter público las sanciones administrativas y judiciales aplicadas por violaciones a la ley</a:t>
            </a:r>
          </a:p>
          <a:p>
            <a:pPr algn="just" eaLnBrk="1" hangingPunct="1">
              <a:lnSpc>
                <a:spcPct val="80000"/>
              </a:lnSpc>
              <a:defRPr/>
            </a:pPr>
            <a:r>
              <a:rPr lang="es-ES" sz="2400" smtClean="0"/>
              <a:t>Perfeccionar el Régimen de Financiamiento de los Partidos Políticos y las Campañas Electorales;</a:t>
            </a:r>
          </a:p>
          <a:p>
            <a:pPr algn="just" eaLnBrk="1" hangingPunct="1">
              <a:lnSpc>
                <a:spcPct val="80000"/>
              </a:lnSpc>
              <a:defRPr/>
            </a:pPr>
            <a:r>
              <a:rPr lang="es-ES" sz="2400" smtClean="0"/>
              <a:t>Requerir, cuando lo considere pertinente, la presentación de las correspondientes declaraciones juradas a los obligados por la ley.</a:t>
            </a:r>
          </a:p>
        </p:txBody>
      </p:sp>
    </p:spTree>
    <p:extLst>
      <p:ext uri="{BB962C8B-B14F-4D97-AF65-F5344CB8AC3E}">
        <p14:creationId xmlns:p14="http://schemas.microsoft.com/office/powerpoint/2010/main" val="253661116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eaLnBrk="1" hangingPunct="1">
              <a:defRPr/>
            </a:pPr>
            <a:r>
              <a:rPr lang="es-ES" smtClean="0"/>
              <a:t>Reformas al Código Penal</a:t>
            </a:r>
          </a:p>
        </p:txBody>
      </p:sp>
      <p:sp>
        <p:nvSpPr>
          <p:cNvPr id="101379" name="Rectangle 3"/>
          <p:cNvSpPr>
            <a:spLocks noGrp="1" noChangeArrowheads="1"/>
          </p:cNvSpPr>
          <p:nvPr>
            <p:ph type="body" idx="1"/>
          </p:nvPr>
        </p:nvSpPr>
        <p:spPr>
          <a:xfrm>
            <a:off x="457200" y="1600200"/>
            <a:ext cx="8435975" cy="4530725"/>
          </a:xfrm>
        </p:spPr>
        <p:txBody>
          <a:bodyPr/>
          <a:lstStyle/>
          <a:p>
            <a:pPr eaLnBrk="1" hangingPunct="1">
              <a:lnSpc>
                <a:spcPct val="90000"/>
              </a:lnSpc>
              <a:defRPr/>
            </a:pPr>
            <a:r>
              <a:rPr lang="es-ES" smtClean="0"/>
              <a:t>Prisión y/o inhabilitación por:	</a:t>
            </a:r>
          </a:p>
          <a:p>
            <a:pPr lvl="1" eaLnBrk="1" hangingPunct="1">
              <a:lnSpc>
                <a:spcPct val="90000"/>
              </a:lnSpc>
              <a:defRPr/>
            </a:pPr>
            <a:r>
              <a:rPr lang="es-ES" smtClean="0"/>
              <a:t>Recibir dadivas por hacer, dejar de hacer o retardar una tarea.</a:t>
            </a:r>
          </a:p>
          <a:p>
            <a:pPr lvl="1" eaLnBrk="1" hangingPunct="1">
              <a:lnSpc>
                <a:spcPct val="90000"/>
              </a:lnSpc>
              <a:defRPr/>
            </a:pPr>
            <a:r>
              <a:rPr lang="es-ES" smtClean="0"/>
              <a:t>Recibir dinero por hacer valer su influencia.</a:t>
            </a:r>
          </a:p>
          <a:p>
            <a:pPr lvl="1" eaLnBrk="1" hangingPunct="1">
              <a:lnSpc>
                <a:spcPct val="90000"/>
              </a:lnSpc>
              <a:defRPr/>
            </a:pPr>
            <a:r>
              <a:rPr lang="es-ES" smtClean="0"/>
              <a:t>Interés en beneficio propio o un tercero en  un contrato.</a:t>
            </a:r>
          </a:p>
          <a:p>
            <a:pPr lvl="1" eaLnBrk="1" hangingPunct="1">
              <a:lnSpc>
                <a:spcPct val="90000"/>
              </a:lnSpc>
              <a:defRPr/>
            </a:pPr>
            <a:r>
              <a:rPr lang="es-ES" smtClean="0"/>
              <a:t>Favores o beneficio a un funcionario publico de otro estado. </a:t>
            </a:r>
          </a:p>
          <a:p>
            <a:pPr lvl="1" eaLnBrk="1" hangingPunct="1">
              <a:lnSpc>
                <a:spcPct val="90000"/>
              </a:lnSpc>
              <a:defRPr/>
            </a:pPr>
            <a:r>
              <a:rPr lang="es-ES" smtClean="0"/>
              <a:t>No justificación de enriquecimiento patrimonial.</a:t>
            </a:r>
          </a:p>
          <a:p>
            <a:pPr lvl="1" eaLnBrk="1" hangingPunct="1">
              <a:lnSpc>
                <a:spcPct val="90000"/>
              </a:lnSpc>
              <a:defRPr/>
            </a:pPr>
            <a:r>
              <a:rPr lang="es-ES" smtClean="0"/>
              <a:t>Quien no presente las declaraciones juradas.</a:t>
            </a:r>
          </a:p>
          <a:p>
            <a:pPr lvl="1" eaLnBrk="1" hangingPunct="1">
              <a:lnSpc>
                <a:spcPct val="90000"/>
              </a:lnSpc>
              <a:defRPr/>
            </a:pPr>
            <a:endParaRPr lang="es-ES" smtClean="0"/>
          </a:p>
        </p:txBody>
      </p:sp>
    </p:spTree>
    <p:extLst>
      <p:ext uri="{BB962C8B-B14F-4D97-AF65-F5344CB8AC3E}">
        <p14:creationId xmlns:p14="http://schemas.microsoft.com/office/powerpoint/2010/main" val="3755796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anchor="b"/>
          <a:lstStyle/>
          <a:p>
            <a:pPr eaLnBrk="1" hangingPunct="1">
              <a:defRPr/>
            </a:pPr>
            <a:r>
              <a:rPr lang="es-ES" smtClean="0"/>
              <a:t>CONTABILIDAD P</a:t>
            </a:r>
            <a:r>
              <a:rPr lang="es-MX" smtClean="0"/>
              <a:t>Ú</a:t>
            </a:r>
            <a:r>
              <a:rPr lang="es-ES" smtClean="0"/>
              <a:t>BLICA</a:t>
            </a:r>
          </a:p>
        </p:txBody>
      </p:sp>
      <p:sp>
        <p:nvSpPr>
          <p:cNvPr id="32771" name="Rectangle 3"/>
          <p:cNvSpPr>
            <a:spLocks noGrp="1" noChangeArrowheads="1"/>
          </p:cNvSpPr>
          <p:nvPr>
            <p:ph type="body" idx="4294967295"/>
          </p:nvPr>
        </p:nvSpPr>
        <p:spPr>
          <a:xfrm>
            <a:off x="107504" y="1772816"/>
            <a:ext cx="8707884" cy="4536504"/>
          </a:xfrm>
        </p:spPr>
        <p:txBody>
          <a:bodyPr/>
          <a:lstStyle/>
          <a:p>
            <a:pPr eaLnBrk="1" hangingPunct="1">
              <a:lnSpc>
                <a:spcPct val="90000"/>
              </a:lnSpc>
            </a:pPr>
            <a:r>
              <a:rPr lang="es-ES" sz="2800" dirty="0" smtClean="0"/>
              <a:t>Es la ciencia que estudia a la Hacienda Publica en su:</a:t>
            </a:r>
          </a:p>
          <a:p>
            <a:pPr eaLnBrk="1" hangingPunct="1">
              <a:lnSpc>
                <a:spcPct val="90000"/>
              </a:lnSpc>
            </a:pPr>
            <a:endParaRPr lang="es-ES" sz="2800" dirty="0" smtClean="0"/>
          </a:p>
          <a:p>
            <a:pPr lvl="1" algn="just" eaLnBrk="1" hangingPunct="1">
              <a:lnSpc>
                <a:spcPct val="90000"/>
              </a:lnSpc>
            </a:pPr>
            <a:r>
              <a:rPr lang="es-ES" sz="2400" b="1" dirty="0" smtClean="0"/>
              <a:t>Organización</a:t>
            </a:r>
            <a:r>
              <a:rPr lang="es-ES" sz="2400" dirty="0" smtClean="0"/>
              <a:t>: Funciones de la Hacienda.</a:t>
            </a:r>
          </a:p>
          <a:p>
            <a:pPr lvl="1" algn="just" eaLnBrk="1" hangingPunct="1">
              <a:lnSpc>
                <a:spcPct val="90000"/>
              </a:lnSpc>
            </a:pPr>
            <a:endParaRPr lang="es-ES" sz="2400" dirty="0" smtClean="0"/>
          </a:p>
          <a:p>
            <a:pPr lvl="1" algn="just" eaLnBrk="1" hangingPunct="1">
              <a:lnSpc>
                <a:spcPct val="90000"/>
              </a:lnSpc>
            </a:pPr>
            <a:r>
              <a:rPr lang="es-ES" sz="2400" b="1" dirty="0" smtClean="0"/>
              <a:t>Gestión</a:t>
            </a:r>
            <a:r>
              <a:rPr lang="es-ES" sz="2400" dirty="0" smtClean="0"/>
              <a:t>: Presupuesto, régimen de contrataciones, variaciones </a:t>
            </a:r>
            <a:r>
              <a:rPr lang="es-ES" sz="2400" dirty="0" smtClean="0"/>
              <a:t>patrimoniales, establecer un sistema de registro y de control interno.</a:t>
            </a:r>
            <a:endParaRPr lang="es-ES" sz="2400" dirty="0" smtClean="0"/>
          </a:p>
          <a:p>
            <a:pPr lvl="1" algn="just" eaLnBrk="1" hangingPunct="1">
              <a:lnSpc>
                <a:spcPct val="90000"/>
              </a:lnSpc>
            </a:pPr>
            <a:endParaRPr lang="es-ES" sz="2400" dirty="0" smtClean="0"/>
          </a:p>
          <a:p>
            <a:pPr lvl="1" algn="just" eaLnBrk="1" hangingPunct="1">
              <a:lnSpc>
                <a:spcPct val="90000"/>
              </a:lnSpc>
            </a:pPr>
            <a:r>
              <a:rPr lang="es-ES" sz="2400" b="1" dirty="0" smtClean="0"/>
              <a:t>Control</a:t>
            </a:r>
            <a:r>
              <a:rPr lang="es-ES" sz="2400" dirty="0" smtClean="0"/>
              <a:t>: Comparación entre lo predeterminado, su cumplimiento y responsabilidades</a:t>
            </a:r>
          </a:p>
          <a:p>
            <a:pPr eaLnBrk="1" hangingPunct="1">
              <a:lnSpc>
                <a:spcPct val="90000"/>
              </a:lnSpc>
              <a:buFontTx/>
              <a:buNone/>
            </a:pPr>
            <a:endParaRPr lang="es-ES" sz="2800" dirty="0" smtClean="0"/>
          </a:p>
          <a:p>
            <a:pPr eaLnBrk="1" hangingPunct="1">
              <a:lnSpc>
                <a:spcPct val="90000"/>
              </a:lnSpc>
            </a:pPr>
            <a:endParaRPr lang="es-ES" sz="2800" dirty="0" smtClean="0"/>
          </a:p>
          <a:p>
            <a:pPr lvl="1" eaLnBrk="1" hangingPunct="1">
              <a:lnSpc>
                <a:spcPct val="90000"/>
              </a:lnSpc>
            </a:pPr>
            <a:endParaRPr lang="es-ES" sz="2400" dirty="0" smtClean="0"/>
          </a:p>
          <a:p>
            <a:pPr lvl="1" eaLnBrk="1" hangingPunct="1">
              <a:lnSpc>
                <a:spcPct val="90000"/>
              </a:lnSpc>
              <a:buFontTx/>
              <a:buNone/>
            </a:pPr>
            <a:endParaRPr lang="es-ES" sz="2400" dirty="0" smtClean="0"/>
          </a:p>
        </p:txBody>
      </p:sp>
    </p:spTree>
    <p:extLst>
      <p:ext uri="{BB962C8B-B14F-4D97-AF65-F5344CB8AC3E}">
        <p14:creationId xmlns:p14="http://schemas.microsoft.com/office/powerpoint/2010/main" val="399356872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s-MX" smtClean="0"/>
              <a:t>RESPONSABILIDAD ADMINISTRATIVA</a:t>
            </a:r>
            <a:endParaRPr lang="es-ES" smtClean="0"/>
          </a:p>
        </p:txBody>
      </p:sp>
      <p:sp>
        <p:nvSpPr>
          <p:cNvPr id="35843" name="Rectangle 3"/>
          <p:cNvSpPr>
            <a:spLocks noGrp="1" noChangeArrowheads="1"/>
          </p:cNvSpPr>
          <p:nvPr>
            <p:ph type="body" idx="1"/>
          </p:nvPr>
        </p:nvSpPr>
        <p:spPr/>
        <p:txBody>
          <a:bodyPr/>
          <a:lstStyle/>
          <a:p>
            <a:pPr eaLnBrk="1" hangingPunct="1">
              <a:defRPr/>
            </a:pPr>
            <a:r>
              <a:rPr lang="es-MX" smtClean="0"/>
              <a:t>Disciplinaria</a:t>
            </a:r>
          </a:p>
          <a:p>
            <a:pPr eaLnBrk="1" hangingPunct="1">
              <a:defRPr/>
            </a:pPr>
            <a:r>
              <a:rPr lang="es-MX" smtClean="0"/>
              <a:t>Base de la organización jerárquica</a:t>
            </a:r>
          </a:p>
          <a:p>
            <a:pPr eaLnBrk="1" hangingPunct="1">
              <a:defRPr/>
            </a:pPr>
            <a:r>
              <a:rPr lang="es-MX" smtClean="0"/>
              <a:t>Limitar la función</a:t>
            </a:r>
          </a:p>
          <a:p>
            <a:pPr eaLnBrk="1" hangingPunct="1">
              <a:defRPr/>
            </a:pPr>
            <a:r>
              <a:rPr lang="es-MX" smtClean="0"/>
              <a:t>Actos susceptibles de originar daños menores a la hacienda.</a:t>
            </a:r>
          </a:p>
          <a:p>
            <a:pPr eaLnBrk="1" hangingPunct="1">
              <a:defRPr/>
            </a:pPr>
            <a:r>
              <a:rPr lang="es-MX" smtClean="0"/>
              <a:t>Cumplimiento irregular de sus funciones.</a:t>
            </a:r>
          </a:p>
          <a:p>
            <a:pPr eaLnBrk="1" hangingPunct="1">
              <a:defRPr/>
            </a:pPr>
            <a:endParaRPr lang="es-ES" smtClean="0"/>
          </a:p>
        </p:txBody>
      </p:sp>
    </p:spTree>
    <p:extLst>
      <p:ext uri="{BB962C8B-B14F-4D97-AF65-F5344CB8AC3E}">
        <p14:creationId xmlns:p14="http://schemas.microsoft.com/office/powerpoint/2010/main" val="112431753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eaLnBrk="1" hangingPunct="1">
              <a:defRPr/>
            </a:pPr>
            <a:r>
              <a:rPr lang="es-MX" smtClean="0"/>
              <a:t>RESPONSABILIDAD ADMINISTRATIVA</a:t>
            </a:r>
            <a:endParaRPr lang="es-ES" smtClean="0"/>
          </a:p>
        </p:txBody>
      </p:sp>
      <p:sp>
        <p:nvSpPr>
          <p:cNvPr id="43011" name="Rectangle 3"/>
          <p:cNvSpPr>
            <a:spLocks noGrp="1" noChangeArrowheads="1"/>
          </p:cNvSpPr>
          <p:nvPr>
            <p:ph type="body" idx="1"/>
          </p:nvPr>
        </p:nvSpPr>
        <p:spPr/>
        <p:txBody>
          <a:bodyPr/>
          <a:lstStyle/>
          <a:p>
            <a:pPr eaLnBrk="1" hangingPunct="1">
              <a:lnSpc>
                <a:spcPct val="90000"/>
              </a:lnSpc>
              <a:defRPr/>
            </a:pPr>
            <a:r>
              <a:rPr lang="es-MX" smtClean="0"/>
              <a:t>Sanciones:</a:t>
            </a:r>
          </a:p>
          <a:p>
            <a:pPr lvl="1" eaLnBrk="1" hangingPunct="1">
              <a:lnSpc>
                <a:spcPct val="90000"/>
              </a:lnSpc>
              <a:defRPr/>
            </a:pPr>
            <a:r>
              <a:rPr lang="es-MX" smtClean="0"/>
              <a:t>Amonestación</a:t>
            </a:r>
          </a:p>
          <a:p>
            <a:pPr lvl="1" eaLnBrk="1" hangingPunct="1">
              <a:lnSpc>
                <a:spcPct val="90000"/>
              </a:lnSpc>
              <a:defRPr/>
            </a:pPr>
            <a:r>
              <a:rPr lang="es-MX" smtClean="0"/>
              <a:t>Suspensión</a:t>
            </a:r>
          </a:p>
          <a:p>
            <a:pPr lvl="1" eaLnBrk="1" hangingPunct="1">
              <a:lnSpc>
                <a:spcPct val="90000"/>
              </a:lnSpc>
              <a:defRPr/>
            </a:pPr>
            <a:r>
              <a:rPr lang="es-MX" smtClean="0"/>
              <a:t>Cesantía</a:t>
            </a:r>
          </a:p>
          <a:p>
            <a:pPr lvl="1" eaLnBrk="1" hangingPunct="1">
              <a:lnSpc>
                <a:spcPct val="90000"/>
              </a:lnSpc>
              <a:defRPr/>
            </a:pPr>
            <a:r>
              <a:rPr lang="es-MX" smtClean="0"/>
              <a:t>Exoneración</a:t>
            </a:r>
          </a:p>
          <a:p>
            <a:pPr lvl="1" eaLnBrk="1" hangingPunct="1">
              <a:lnSpc>
                <a:spcPct val="90000"/>
              </a:lnSpc>
              <a:buFont typeface="Wingdings" pitchFamily="2" charset="2"/>
              <a:buNone/>
              <a:defRPr/>
            </a:pPr>
            <a:endParaRPr lang="es-MX" smtClean="0"/>
          </a:p>
          <a:p>
            <a:pPr algn="just" eaLnBrk="1" hangingPunct="1">
              <a:lnSpc>
                <a:spcPct val="90000"/>
              </a:lnSpc>
              <a:defRPr/>
            </a:pPr>
            <a:r>
              <a:rPr lang="es-MX" smtClean="0"/>
              <a:t>Alcanza a funcionarios solo en sus funciones. No en su patrimonio ni persona.</a:t>
            </a:r>
          </a:p>
          <a:p>
            <a:pPr lvl="1" eaLnBrk="1" hangingPunct="1">
              <a:lnSpc>
                <a:spcPct val="90000"/>
              </a:lnSpc>
              <a:defRPr/>
            </a:pPr>
            <a:endParaRPr lang="es-ES" smtClean="0"/>
          </a:p>
        </p:txBody>
      </p:sp>
    </p:spTree>
    <p:extLst>
      <p:ext uri="{BB962C8B-B14F-4D97-AF65-F5344CB8AC3E}">
        <p14:creationId xmlns:p14="http://schemas.microsoft.com/office/powerpoint/2010/main" val="1012892300"/>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defRPr/>
            </a:pPr>
            <a:r>
              <a:rPr lang="es-MX" smtClean="0"/>
              <a:t>RESPONSABILIDAD POLITICA</a:t>
            </a:r>
            <a:endParaRPr lang="es-ES" smtClean="0"/>
          </a:p>
        </p:txBody>
      </p:sp>
      <p:sp>
        <p:nvSpPr>
          <p:cNvPr id="36867" name="Rectangle 3"/>
          <p:cNvSpPr>
            <a:spLocks noGrp="1" noChangeArrowheads="1"/>
          </p:cNvSpPr>
          <p:nvPr>
            <p:ph type="body" idx="1"/>
          </p:nvPr>
        </p:nvSpPr>
        <p:spPr/>
        <p:txBody>
          <a:bodyPr/>
          <a:lstStyle/>
          <a:p>
            <a:pPr eaLnBrk="1" hangingPunct="1">
              <a:defRPr/>
            </a:pPr>
            <a:r>
              <a:rPr lang="es-MX" smtClean="0"/>
              <a:t>Funcionarios de jerarquía que gozan de Inamovilidad.</a:t>
            </a:r>
          </a:p>
          <a:p>
            <a:pPr eaLnBrk="1" hangingPunct="1">
              <a:defRPr/>
            </a:pPr>
            <a:r>
              <a:rPr lang="es-MX" smtClean="0"/>
              <a:t>Juicio Político incoado por el Congreso.</a:t>
            </a:r>
          </a:p>
          <a:p>
            <a:pPr eaLnBrk="1" hangingPunct="1">
              <a:defRPr/>
            </a:pPr>
            <a:r>
              <a:rPr lang="es-MX" smtClean="0"/>
              <a:t>Cámara de Diputados – acusa</a:t>
            </a:r>
          </a:p>
          <a:p>
            <a:pPr eaLnBrk="1" hangingPunct="1">
              <a:defRPr/>
            </a:pPr>
            <a:r>
              <a:rPr lang="es-MX" smtClean="0"/>
              <a:t>Cámara de Senadores – juzga.</a:t>
            </a:r>
          </a:p>
          <a:p>
            <a:pPr eaLnBrk="1" hangingPunct="1">
              <a:defRPr/>
            </a:pPr>
            <a:r>
              <a:rPr lang="es-MX" smtClean="0"/>
              <a:t>Artículo 53 y 59 de la Constitución Nacional.</a:t>
            </a:r>
            <a:endParaRPr lang="es-ES" smtClean="0"/>
          </a:p>
        </p:txBody>
      </p:sp>
    </p:spTree>
    <p:extLst>
      <p:ext uri="{BB962C8B-B14F-4D97-AF65-F5344CB8AC3E}">
        <p14:creationId xmlns:p14="http://schemas.microsoft.com/office/powerpoint/2010/main" val="31961965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es-MX" smtClean="0"/>
              <a:t>CONSTITUCION  NACIONAL</a:t>
            </a:r>
            <a:endParaRPr lang="es-ES" smtClean="0"/>
          </a:p>
        </p:txBody>
      </p:sp>
      <p:sp>
        <p:nvSpPr>
          <p:cNvPr id="32771" name="Text Box 3"/>
          <p:cNvSpPr txBox="1">
            <a:spLocks noChangeArrowheads="1"/>
          </p:cNvSpPr>
          <p:nvPr/>
        </p:nvSpPr>
        <p:spPr bwMode="auto">
          <a:xfrm>
            <a:off x="533400" y="2060575"/>
            <a:ext cx="8359775" cy="4362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just" eaLnBrk="1" hangingPunct="1"/>
            <a:r>
              <a:rPr lang="es-MX" sz="2800" b="1" i="1">
                <a:latin typeface="Times New Roman" pitchFamily="18" charset="0"/>
              </a:rPr>
              <a:t>Artículo 53</a:t>
            </a:r>
            <a:r>
              <a:rPr lang="es-MX" sz="2800">
                <a:latin typeface="Times New Roman" pitchFamily="18" charset="0"/>
              </a:rPr>
              <a:t>: Sólo ella (Cámara de Diputados art. 52) ejerce el derecho de acusar ante el Senado al presidente, vicepresidente, al jefe de gabinete de ministros, a los ministros y a los miembros de la Corte Suprema, en las causas de responsabilidad que se intenten contra ellos, por mal desempeño o por delito en el ejercicio de sus funciones; o por crímenes comunes, después de haber conocido de ellos y declarado hacer lugar  a la formación de causa por la mayoría de dos terceras partes de sus miembros presentes.</a:t>
            </a:r>
            <a:endParaRPr lang="es-ES" sz="2800">
              <a:latin typeface="Times New Roman" pitchFamily="18" charset="0"/>
            </a:endParaRPr>
          </a:p>
        </p:txBody>
      </p:sp>
    </p:spTree>
    <p:extLst>
      <p:ext uri="{BB962C8B-B14F-4D97-AF65-F5344CB8AC3E}">
        <p14:creationId xmlns:p14="http://schemas.microsoft.com/office/powerpoint/2010/main" val="3708983755"/>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defRPr/>
            </a:pPr>
            <a:r>
              <a:rPr lang="es-MX" smtClean="0"/>
              <a:t>CONSTITUCIÓN  NACIONAL</a:t>
            </a:r>
            <a:endParaRPr lang="es-ES" smtClean="0"/>
          </a:p>
        </p:txBody>
      </p:sp>
      <p:sp>
        <p:nvSpPr>
          <p:cNvPr id="33795" name="Text Box 3"/>
          <p:cNvSpPr txBox="1">
            <a:spLocks noChangeArrowheads="1"/>
          </p:cNvSpPr>
          <p:nvPr/>
        </p:nvSpPr>
        <p:spPr bwMode="auto">
          <a:xfrm>
            <a:off x="838200" y="2276475"/>
            <a:ext cx="7478713" cy="3508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just" eaLnBrk="1" hangingPunct="1">
              <a:spcBef>
                <a:spcPct val="50000"/>
              </a:spcBef>
            </a:pPr>
            <a:r>
              <a:rPr lang="es-MX" sz="2800" b="1" i="1">
                <a:latin typeface="Times New Roman" pitchFamily="18" charset="0"/>
              </a:rPr>
              <a:t>Artículo 59</a:t>
            </a:r>
            <a:r>
              <a:rPr lang="es-MX" sz="2800">
                <a:latin typeface="Times New Roman" pitchFamily="18" charset="0"/>
              </a:rPr>
              <a:t>: Al senado corresponde juzgar en juicio político a los acusados por la Cámara de Diputados, debiendo sus miembros prestar juramento para este acto. Cuando el acusado sea el presidente de la Nación, el Senado será presidido por el presidente de la Corte Suprema. Ninguno será declarado culpable sino a mayoría de los dos tercios de los miembros presentes.</a:t>
            </a:r>
            <a:endParaRPr lang="es-ES" sz="2800">
              <a:latin typeface="Times New Roman" pitchFamily="18" charset="0"/>
            </a:endParaRPr>
          </a:p>
        </p:txBody>
      </p:sp>
    </p:spTree>
    <p:extLst>
      <p:ext uri="{BB962C8B-B14F-4D97-AF65-F5344CB8AC3E}">
        <p14:creationId xmlns:p14="http://schemas.microsoft.com/office/powerpoint/2010/main" val="870870142"/>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es-MX" smtClean="0"/>
              <a:t>Efectos de la resolución del Senado.</a:t>
            </a:r>
            <a:endParaRPr lang="es-ES" smtClean="0"/>
          </a:p>
        </p:txBody>
      </p:sp>
      <p:sp>
        <p:nvSpPr>
          <p:cNvPr id="47107" name="Rectangle 3"/>
          <p:cNvSpPr>
            <a:spLocks noGrp="1" noChangeArrowheads="1"/>
          </p:cNvSpPr>
          <p:nvPr>
            <p:ph type="body" idx="1"/>
          </p:nvPr>
        </p:nvSpPr>
        <p:spPr/>
        <p:txBody>
          <a:bodyPr/>
          <a:lstStyle/>
          <a:p>
            <a:pPr eaLnBrk="1" hangingPunct="1">
              <a:defRPr/>
            </a:pPr>
            <a:r>
              <a:rPr lang="es-MX" smtClean="0"/>
              <a:t>Remover al funcionario.</a:t>
            </a:r>
          </a:p>
          <a:p>
            <a:pPr eaLnBrk="1" hangingPunct="1">
              <a:defRPr/>
            </a:pPr>
            <a:r>
              <a:rPr lang="es-MX" smtClean="0"/>
              <a:t>No puede ocupar nuevos cargos.</a:t>
            </a:r>
          </a:p>
          <a:p>
            <a:pPr eaLnBrk="1" hangingPunct="1">
              <a:defRPr/>
            </a:pPr>
            <a:r>
              <a:rPr lang="es-MX" smtClean="0"/>
              <a:t>Proceso previo  obligatorio.</a:t>
            </a:r>
          </a:p>
          <a:p>
            <a:pPr eaLnBrk="1" hangingPunct="1">
              <a:defRPr/>
            </a:pPr>
            <a:r>
              <a:rPr lang="es-MX" smtClean="0"/>
              <a:t>Someterlo a la justicia ordinaria</a:t>
            </a:r>
          </a:p>
          <a:p>
            <a:pPr eaLnBrk="1" hangingPunct="1">
              <a:defRPr/>
            </a:pPr>
            <a:r>
              <a:rPr lang="es-MX" smtClean="0"/>
              <a:t>Inicio de otras responsabilidades (civil, penal, etc.).</a:t>
            </a:r>
            <a:endParaRPr lang="es-ES" smtClean="0"/>
          </a:p>
        </p:txBody>
      </p:sp>
    </p:spTree>
    <p:extLst>
      <p:ext uri="{BB962C8B-B14F-4D97-AF65-F5344CB8AC3E}">
        <p14:creationId xmlns:p14="http://schemas.microsoft.com/office/powerpoint/2010/main" val="392238214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pPr eaLnBrk="1" hangingPunct="1">
              <a:defRPr/>
            </a:pPr>
            <a:r>
              <a:rPr lang="es-MX" smtClean="0"/>
              <a:t>CONSTITUCION  NACIONAL</a:t>
            </a:r>
            <a:endParaRPr lang="es-ES" smtClean="0"/>
          </a:p>
        </p:txBody>
      </p:sp>
      <p:sp>
        <p:nvSpPr>
          <p:cNvPr id="35843" name="Text Box 3"/>
          <p:cNvSpPr txBox="1">
            <a:spLocks noChangeArrowheads="1"/>
          </p:cNvSpPr>
          <p:nvPr/>
        </p:nvSpPr>
        <p:spPr bwMode="auto">
          <a:xfrm>
            <a:off x="611188" y="2565400"/>
            <a:ext cx="7770812" cy="310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just" eaLnBrk="1" hangingPunct="1">
              <a:spcBef>
                <a:spcPct val="50000"/>
              </a:spcBef>
            </a:pPr>
            <a:r>
              <a:rPr lang="es-MX" sz="2800" b="1" i="1">
                <a:latin typeface="Times New Roman" pitchFamily="18" charset="0"/>
              </a:rPr>
              <a:t>Artículo 60</a:t>
            </a:r>
            <a:r>
              <a:rPr lang="es-MX" sz="2800">
                <a:latin typeface="Times New Roman" pitchFamily="18" charset="0"/>
              </a:rPr>
              <a:t>: Su fallo no tendrá mas efecto que destituir al acusado, y aun declararle incapaz de ocupar ningún empleo de honor, de confianza o a sueldo en la Nación. Pero la parte condenada quedará no obstante, sujeta a acusación, juicio y castigo conforme a las leyes ante los tribunales ordinarios.</a:t>
            </a:r>
            <a:endParaRPr lang="es-ES" sz="2800">
              <a:latin typeface="Times New Roman" pitchFamily="18" charset="0"/>
            </a:endParaRPr>
          </a:p>
        </p:txBody>
      </p:sp>
    </p:spTree>
    <p:extLst>
      <p:ext uri="{BB962C8B-B14F-4D97-AF65-F5344CB8AC3E}">
        <p14:creationId xmlns:p14="http://schemas.microsoft.com/office/powerpoint/2010/main" val="1574895151"/>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es-MX" smtClean="0"/>
              <a:t>RESPONSABILIDAD CONTABLE</a:t>
            </a:r>
            <a:endParaRPr lang="es-ES" smtClean="0"/>
          </a:p>
        </p:txBody>
      </p:sp>
      <p:sp>
        <p:nvSpPr>
          <p:cNvPr id="39939" name="Rectangle 3"/>
          <p:cNvSpPr>
            <a:spLocks noGrp="1" noChangeArrowheads="1"/>
          </p:cNvSpPr>
          <p:nvPr>
            <p:ph type="body" sz="half" idx="1"/>
          </p:nvPr>
        </p:nvSpPr>
        <p:spPr>
          <a:xfrm>
            <a:off x="457200" y="1600200"/>
            <a:ext cx="4033838" cy="4530725"/>
          </a:xfrm>
        </p:spPr>
        <p:txBody>
          <a:bodyPr/>
          <a:lstStyle/>
          <a:p>
            <a:pPr eaLnBrk="1" hangingPunct="1">
              <a:defRPr/>
            </a:pPr>
            <a:r>
              <a:rPr lang="es-MX" sz="2800" smtClean="0"/>
              <a:t>Obligados a rendir cuentas</a:t>
            </a:r>
          </a:p>
          <a:p>
            <a:pPr eaLnBrk="1" hangingPunct="1">
              <a:defRPr/>
            </a:pPr>
            <a:endParaRPr lang="es-MX" sz="2800" smtClean="0"/>
          </a:p>
          <a:p>
            <a:pPr eaLnBrk="1" hangingPunct="1">
              <a:defRPr/>
            </a:pPr>
            <a:r>
              <a:rPr lang="es-MX" sz="2800" smtClean="0"/>
              <a:t>Prejudicial</a:t>
            </a:r>
          </a:p>
          <a:p>
            <a:pPr eaLnBrk="1" hangingPunct="1">
              <a:defRPr/>
            </a:pPr>
            <a:endParaRPr lang="es-MX" sz="2800" smtClean="0"/>
          </a:p>
          <a:p>
            <a:pPr eaLnBrk="1" hangingPunct="1">
              <a:defRPr/>
            </a:pPr>
            <a:r>
              <a:rPr lang="es-MX" sz="2800" smtClean="0"/>
              <a:t>Juicio de Cuentas</a:t>
            </a:r>
          </a:p>
          <a:p>
            <a:pPr eaLnBrk="1" hangingPunct="1">
              <a:defRPr/>
            </a:pPr>
            <a:endParaRPr lang="es-MX" sz="2800" smtClean="0"/>
          </a:p>
          <a:p>
            <a:pPr eaLnBrk="1" hangingPunct="1">
              <a:defRPr/>
            </a:pPr>
            <a:r>
              <a:rPr lang="es-MX" sz="2800" smtClean="0"/>
              <a:t>Juicio administrativo de responsabilidad</a:t>
            </a:r>
            <a:endParaRPr lang="es-ES" sz="2800" smtClean="0"/>
          </a:p>
        </p:txBody>
      </p:sp>
      <p:pic>
        <p:nvPicPr>
          <p:cNvPr id="36868" name="Picture 7" descr="BS02064_"/>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a:xfrm>
            <a:off x="5757863" y="2162175"/>
            <a:ext cx="2854325" cy="2644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55433544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defRPr/>
            </a:pPr>
            <a:r>
              <a:rPr lang="es-MX" smtClean="0"/>
              <a:t>OBLIGADOS A RENDIR CUENTAS</a:t>
            </a:r>
            <a:endParaRPr lang="es-ES" smtClean="0"/>
          </a:p>
        </p:txBody>
      </p:sp>
      <p:sp>
        <p:nvSpPr>
          <p:cNvPr id="48131" name="Rectangle 3"/>
          <p:cNvSpPr>
            <a:spLocks noGrp="1" noChangeArrowheads="1"/>
          </p:cNvSpPr>
          <p:nvPr>
            <p:ph type="body" idx="1"/>
          </p:nvPr>
        </p:nvSpPr>
        <p:spPr/>
        <p:txBody>
          <a:bodyPr/>
          <a:lstStyle/>
          <a:p>
            <a:pPr eaLnBrk="1" hangingPunct="1">
              <a:lnSpc>
                <a:spcPct val="90000"/>
              </a:lnSpc>
              <a:buFont typeface="Wingdings" pitchFamily="2" charset="2"/>
              <a:buNone/>
              <a:defRPr/>
            </a:pPr>
            <a:r>
              <a:rPr lang="es-MX" sz="2800" b="1" u="sng" smtClean="0"/>
              <a:t>Quiénes?:</a:t>
            </a:r>
            <a:r>
              <a:rPr lang="es-MX" sz="2800" smtClean="0"/>
              <a:t> Los que administran caudales o bienes públicos.</a:t>
            </a:r>
          </a:p>
          <a:p>
            <a:pPr eaLnBrk="1" hangingPunct="1">
              <a:lnSpc>
                <a:spcPct val="90000"/>
              </a:lnSpc>
              <a:buFont typeface="Wingdings" pitchFamily="2" charset="2"/>
              <a:buNone/>
              <a:defRPr/>
            </a:pPr>
            <a:endParaRPr lang="es-MX" sz="2800" smtClean="0"/>
          </a:p>
          <a:p>
            <a:pPr algn="just" eaLnBrk="1" hangingPunct="1">
              <a:lnSpc>
                <a:spcPct val="90000"/>
              </a:lnSpc>
              <a:buFont typeface="Wingdings" pitchFamily="2" charset="2"/>
              <a:buNone/>
              <a:defRPr/>
            </a:pPr>
            <a:r>
              <a:rPr lang="es-MX" sz="2800" b="1" u="sng" smtClean="0"/>
              <a:t>Ante quién rinden</a:t>
            </a:r>
            <a:r>
              <a:rPr lang="es-MX" sz="2800" smtClean="0"/>
              <a:t>?: Tribunales de Cuentas, Legislaturas Provinciales, Congreso de la Nación, Concejos Deliberantes, Auditorias Generales</a:t>
            </a:r>
          </a:p>
          <a:p>
            <a:pPr eaLnBrk="1" hangingPunct="1">
              <a:lnSpc>
                <a:spcPct val="90000"/>
              </a:lnSpc>
              <a:buFont typeface="Wingdings" pitchFamily="2" charset="2"/>
              <a:buNone/>
              <a:defRPr/>
            </a:pPr>
            <a:endParaRPr lang="es-MX" sz="2800" b="1" u="sng" smtClean="0"/>
          </a:p>
          <a:p>
            <a:pPr algn="just" eaLnBrk="1" hangingPunct="1">
              <a:lnSpc>
                <a:spcPct val="90000"/>
              </a:lnSpc>
              <a:buFont typeface="Wingdings" pitchFamily="2" charset="2"/>
              <a:buNone/>
              <a:defRPr/>
            </a:pPr>
            <a:r>
              <a:rPr lang="es-MX" sz="2800" b="1" u="sng" smtClean="0"/>
              <a:t>Porqué?:</a:t>
            </a:r>
            <a:r>
              <a:rPr lang="es-MX" sz="2800" smtClean="0"/>
              <a:t> Porque la comunidad deber saber que se hace con los fondos que le detraen coactivamente.</a:t>
            </a:r>
            <a:endParaRPr lang="es-ES" sz="2800" smtClean="0"/>
          </a:p>
        </p:txBody>
      </p:sp>
    </p:spTree>
    <p:extLst>
      <p:ext uri="{BB962C8B-B14F-4D97-AF65-F5344CB8AC3E}">
        <p14:creationId xmlns:p14="http://schemas.microsoft.com/office/powerpoint/2010/main" val="3450652476"/>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defRPr/>
            </a:pPr>
            <a:r>
              <a:rPr lang="es-MX" smtClean="0"/>
              <a:t>JUICIO DE CUENTAS</a:t>
            </a:r>
            <a:endParaRPr lang="es-ES" smtClean="0"/>
          </a:p>
        </p:txBody>
      </p:sp>
      <p:sp>
        <p:nvSpPr>
          <p:cNvPr id="50179" name="Rectangle 3"/>
          <p:cNvSpPr>
            <a:spLocks noGrp="1" noChangeArrowheads="1"/>
          </p:cNvSpPr>
          <p:nvPr>
            <p:ph type="body" idx="1"/>
          </p:nvPr>
        </p:nvSpPr>
        <p:spPr/>
        <p:txBody>
          <a:bodyPr/>
          <a:lstStyle/>
          <a:p>
            <a:pPr eaLnBrk="1" hangingPunct="1">
              <a:defRPr/>
            </a:pPr>
            <a:r>
              <a:rPr lang="es-MX" sz="2800" smtClean="0"/>
              <a:t>A cargo del Tribunal de Cuentas de Mendoza.</a:t>
            </a:r>
          </a:p>
          <a:p>
            <a:pPr eaLnBrk="1" hangingPunct="1">
              <a:defRPr/>
            </a:pPr>
            <a:r>
              <a:rPr lang="es-MX" sz="2800" smtClean="0"/>
              <a:t>Contadores revisores.</a:t>
            </a:r>
          </a:p>
          <a:p>
            <a:pPr eaLnBrk="1" hangingPunct="1">
              <a:defRPr/>
            </a:pPr>
            <a:r>
              <a:rPr lang="es-MX" sz="2800" smtClean="0"/>
              <a:t>Informe.</a:t>
            </a:r>
          </a:p>
          <a:p>
            <a:pPr eaLnBrk="1" hangingPunct="1">
              <a:defRPr/>
            </a:pPr>
            <a:r>
              <a:rPr lang="es-MX" sz="2800" smtClean="0"/>
              <a:t>Pliego de observaciones.</a:t>
            </a:r>
          </a:p>
          <a:p>
            <a:pPr eaLnBrk="1" hangingPunct="1">
              <a:defRPr/>
            </a:pPr>
            <a:r>
              <a:rPr lang="es-MX" sz="2800" smtClean="0"/>
              <a:t>Comunicación a los Responsables.</a:t>
            </a:r>
          </a:p>
          <a:p>
            <a:pPr eaLnBrk="1" hangingPunct="1">
              <a:defRPr/>
            </a:pPr>
            <a:r>
              <a:rPr lang="es-MX" sz="2800" smtClean="0"/>
              <a:t>Descargo.</a:t>
            </a:r>
          </a:p>
          <a:p>
            <a:pPr eaLnBrk="1" hangingPunct="1">
              <a:defRPr/>
            </a:pPr>
            <a:r>
              <a:rPr lang="es-MX" sz="2800" smtClean="0"/>
              <a:t>Dictamen Final.</a:t>
            </a:r>
          </a:p>
          <a:p>
            <a:pPr eaLnBrk="1" hangingPunct="1">
              <a:defRPr/>
            </a:pPr>
            <a:r>
              <a:rPr lang="es-MX" sz="2800" smtClean="0"/>
              <a:t>Fallo – Prejudicial.</a:t>
            </a:r>
            <a:endParaRPr lang="es-ES" sz="2800" smtClean="0"/>
          </a:p>
        </p:txBody>
      </p:sp>
    </p:spTree>
    <p:extLst>
      <p:ext uri="{BB962C8B-B14F-4D97-AF65-F5344CB8AC3E}">
        <p14:creationId xmlns:p14="http://schemas.microsoft.com/office/powerpoint/2010/main" val="3002818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Título"/>
          <p:cNvSpPr>
            <a:spLocks noGrp="1"/>
          </p:cNvSpPr>
          <p:nvPr>
            <p:ph type="title"/>
          </p:nvPr>
        </p:nvSpPr>
        <p:spPr>
          <a:xfrm>
            <a:off x="539750" y="519113"/>
            <a:ext cx="7886700" cy="1325562"/>
          </a:xfrm>
        </p:spPr>
        <p:txBody>
          <a:bodyPr rtlCol="0">
            <a:normAutofit/>
          </a:bodyPr>
          <a:lstStyle/>
          <a:p>
            <a:pPr algn="ctr" eaLnBrk="1" fontAlgn="auto" hangingPunct="1">
              <a:spcAft>
                <a:spcPts val="0"/>
              </a:spcAft>
              <a:defRPr/>
            </a:pPr>
            <a:r>
              <a:rPr lang="es-AR" sz="4000" b="1" dirty="0" smtClean="0">
                <a:solidFill>
                  <a:schemeClr val="tx1"/>
                </a:solidFill>
                <a:latin typeface="Arial" panose="020B0604020202020204" pitchFamily="34" charset="0"/>
                <a:cs typeface="Arial" panose="020B0604020202020204" pitchFamily="34" charset="0"/>
              </a:rPr>
              <a:t>Contabilidad Gubernamental</a:t>
            </a:r>
          </a:p>
        </p:txBody>
      </p:sp>
      <p:sp>
        <p:nvSpPr>
          <p:cNvPr id="10243" name="2 Marcador de contenido"/>
          <p:cNvSpPr>
            <a:spLocks noGrp="1"/>
          </p:cNvSpPr>
          <p:nvPr>
            <p:ph idx="1"/>
          </p:nvPr>
        </p:nvSpPr>
        <p:spPr>
          <a:xfrm>
            <a:off x="287338" y="2101850"/>
            <a:ext cx="8677275" cy="4351338"/>
          </a:xfrm>
        </p:spPr>
        <p:txBody>
          <a:bodyPr/>
          <a:lstStyle/>
          <a:p>
            <a:pPr algn="just" eaLnBrk="1" hangingPunct="1"/>
            <a:r>
              <a:rPr lang="es-AR" sz="2800" smtClean="0">
                <a:latin typeface="Arial" charset="0"/>
                <a:cs typeface="Arial" charset="0"/>
              </a:rPr>
              <a:t>Forma parte del sistema de administración financiera y se refiere a la información de naturaleza financiera económica y patrimonial que </a:t>
            </a:r>
            <a:r>
              <a:rPr lang="es-AR" sz="2800" b="1" smtClean="0">
                <a:latin typeface="Arial" charset="0"/>
                <a:cs typeface="Arial" charset="0"/>
              </a:rPr>
              <a:t>produce datos útiles para la toma de decisiones por parte de los órganos de  y sus funcionarios para cumplir con la misión que le fue encomendada </a:t>
            </a:r>
            <a:r>
              <a:rPr lang="es-AR" sz="2800" b="1" u="sng" smtClean="0">
                <a:solidFill>
                  <a:srgbClr val="FF0000"/>
                </a:solidFill>
                <a:latin typeface="Arial" charset="0"/>
                <a:cs typeface="Arial" charset="0"/>
              </a:rPr>
              <a:t>para facilitar el control </a:t>
            </a:r>
            <a:r>
              <a:rPr lang="es-AR" sz="2800" b="1" smtClean="0">
                <a:latin typeface="Arial" charset="0"/>
                <a:cs typeface="Arial" charset="0"/>
              </a:rPr>
              <a:t>de la gestión por parte de la ciudadanía y sus representantes y por los órganos específicos. </a:t>
            </a:r>
          </a:p>
        </p:txBody>
      </p:sp>
    </p:spTree>
    <p:extLst>
      <p:ext uri="{BB962C8B-B14F-4D97-AF65-F5344CB8AC3E}">
        <p14:creationId xmlns:p14="http://schemas.microsoft.com/office/powerpoint/2010/main" val="3292542923"/>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r>
              <a:rPr lang="es-MX" smtClean="0"/>
              <a:t>JUICIO ADMINSITRATIVO DE RESPONSABILIDAD</a:t>
            </a:r>
            <a:endParaRPr lang="es-ES" smtClean="0"/>
          </a:p>
        </p:txBody>
      </p:sp>
      <p:sp>
        <p:nvSpPr>
          <p:cNvPr id="51203" name="Rectangle 3"/>
          <p:cNvSpPr>
            <a:spLocks noGrp="1" noChangeArrowheads="1"/>
          </p:cNvSpPr>
          <p:nvPr>
            <p:ph type="body" idx="1"/>
          </p:nvPr>
        </p:nvSpPr>
        <p:spPr/>
        <p:txBody>
          <a:bodyPr/>
          <a:lstStyle/>
          <a:p>
            <a:pPr algn="just" eaLnBrk="1" hangingPunct="1">
              <a:lnSpc>
                <a:spcPct val="90000"/>
              </a:lnSpc>
              <a:defRPr/>
            </a:pPr>
            <a:r>
              <a:rPr lang="es-MX" smtClean="0"/>
              <a:t>Responsable: todo funcionario público que por un acto o una omisión ocasionen un daño a la hacienda sea o no </a:t>
            </a:r>
            <a:r>
              <a:rPr lang="es-MX" i="1" smtClean="0"/>
              <a:t>cuentadante.</a:t>
            </a:r>
            <a:r>
              <a:rPr lang="es-MX" smtClean="0"/>
              <a:t> </a:t>
            </a:r>
          </a:p>
          <a:p>
            <a:pPr algn="just" eaLnBrk="1" hangingPunct="1">
              <a:lnSpc>
                <a:spcPct val="90000"/>
              </a:lnSpc>
              <a:defRPr/>
            </a:pPr>
            <a:endParaRPr lang="es-MX" smtClean="0"/>
          </a:p>
          <a:p>
            <a:pPr algn="just" eaLnBrk="1" hangingPunct="1">
              <a:lnSpc>
                <a:spcPct val="90000"/>
              </a:lnSpc>
              <a:defRPr/>
            </a:pPr>
            <a:r>
              <a:rPr lang="es-MX" smtClean="0"/>
              <a:t>Provincia a cargo de la Fiscalía de Estado.</a:t>
            </a:r>
          </a:p>
          <a:p>
            <a:pPr algn="just" eaLnBrk="1" hangingPunct="1">
              <a:lnSpc>
                <a:spcPct val="90000"/>
              </a:lnSpc>
              <a:defRPr/>
            </a:pPr>
            <a:endParaRPr lang="es-MX" smtClean="0"/>
          </a:p>
          <a:p>
            <a:pPr algn="just" eaLnBrk="1" hangingPunct="1">
              <a:lnSpc>
                <a:spcPct val="90000"/>
              </a:lnSpc>
              <a:defRPr/>
            </a:pPr>
            <a:r>
              <a:rPr lang="es-MX" smtClean="0"/>
              <a:t>Nación : Ley 23354/56- Tribunal de Cuentas de la Nación.</a:t>
            </a:r>
          </a:p>
          <a:p>
            <a:pPr eaLnBrk="1" hangingPunct="1">
              <a:lnSpc>
                <a:spcPct val="90000"/>
              </a:lnSpc>
              <a:buFont typeface="Wingdings" pitchFamily="2" charset="2"/>
              <a:buNone/>
              <a:defRPr/>
            </a:pPr>
            <a:endParaRPr lang="es-ES" smtClean="0"/>
          </a:p>
        </p:txBody>
      </p:sp>
    </p:spTree>
    <p:extLst>
      <p:ext uri="{BB962C8B-B14F-4D97-AF65-F5344CB8AC3E}">
        <p14:creationId xmlns:p14="http://schemas.microsoft.com/office/powerpoint/2010/main" val="2224506589"/>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pPr eaLnBrk="1" hangingPunct="1">
              <a:defRPr/>
            </a:pPr>
            <a:r>
              <a:rPr lang="es-MX" smtClean="0"/>
              <a:t>RESPONSABLES EN LA LEY 24.156</a:t>
            </a:r>
            <a:endParaRPr lang="es-ES" smtClean="0"/>
          </a:p>
        </p:txBody>
      </p:sp>
      <p:sp>
        <p:nvSpPr>
          <p:cNvPr id="52227" name="Rectangle 3"/>
          <p:cNvSpPr>
            <a:spLocks noGrp="1" noChangeArrowheads="1"/>
          </p:cNvSpPr>
          <p:nvPr>
            <p:ph type="body" idx="1"/>
          </p:nvPr>
        </p:nvSpPr>
        <p:spPr/>
        <p:txBody>
          <a:bodyPr/>
          <a:lstStyle/>
          <a:p>
            <a:pPr algn="just" eaLnBrk="1" hangingPunct="1">
              <a:defRPr/>
            </a:pPr>
            <a:r>
              <a:rPr lang="es-MX" sz="2800" smtClean="0"/>
              <a:t>Elimina el Tribunal de Cuentas de la Nación.</a:t>
            </a:r>
          </a:p>
          <a:p>
            <a:pPr algn="just" eaLnBrk="1" hangingPunct="1">
              <a:defRPr/>
            </a:pPr>
            <a:endParaRPr lang="es-MX" sz="2800" smtClean="0"/>
          </a:p>
          <a:p>
            <a:pPr algn="just" eaLnBrk="1" hangingPunct="1">
              <a:defRPr/>
            </a:pPr>
            <a:r>
              <a:rPr lang="es-MX" sz="2800" smtClean="0"/>
              <a:t>Elimina el Juicio de Cuentas y el Juicio de Responsabilidad</a:t>
            </a:r>
          </a:p>
          <a:p>
            <a:pPr algn="just" eaLnBrk="1" hangingPunct="1">
              <a:defRPr/>
            </a:pPr>
            <a:endParaRPr lang="es-MX" sz="2800" smtClean="0"/>
          </a:p>
          <a:p>
            <a:pPr algn="just" eaLnBrk="1" hangingPunct="1">
              <a:defRPr/>
            </a:pPr>
            <a:r>
              <a:rPr lang="es-MX" sz="2800" smtClean="0"/>
              <a:t>Elimina toda normativa referida a responsabilidad contenida en la ley 23.345/56.</a:t>
            </a:r>
          </a:p>
          <a:p>
            <a:pPr eaLnBrk="1" hangingPunct="1">
              <a:defRPr/>
            </a:pPr>
            <a:endParaRPr lang="es-MX" sz="2800" smtClean="0"/>
          </a:p>
          <a:p>
            <a:pPr eaLnBrk="1" hangingPunct="1">
              <a:buFont typeface="Wingdings" pitchFamily="2" charset="2"/>
              <a:buNone/>
              <a:defRPr/>
            </a:pPr>
            <a:endParaRPr lang="es-ES" sz="2800" smtClean="0"/>
          </a:p>
        </p:txBody>
      </p:sp>
    </p:spTree>
    <p:extLst>
      <p:ext uri="{BB962C8B-B14F-4D97-AF65-F5344CB8AC3E}">
        <p14:creationId xmlns:p14="http://schemas.microsoft.com/office/powerpoint/2010/main" val="4100136842"/>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pPr eaLnBrk="1" hangingPunct="1">
              <a:defRPr/>
            </a:pPr>
            <a:r>
              <a:rPr lang="es-MX" smtClean="0"/>
              <a:t>LEY 24.156</a:t>
            </a:r>
            <a:endParaRPr lang="es-ES" smtClean="0"/>
          </a:p>
        </p:txBody>
      </p:sp>
      <p:sp>
        <p:nvSpPr>
          <p:cNvPr id="43011" name="Text Box 3"/>
          <p:cNvSpPr txBox="1">
            <a:spLocks noChangeArrowheads="1"/>
          </p:cNvSpPr>
          <p:nvPr/>
        </p:nvSpPr>
        <p:spPr bwMode="auto">
          <a:xfrm>
            <a:off x="755650" y="2057400"/>
            <a:ext cx="8137525" cy="414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just" eaLnBrk="1" hangingPunct="1">
              <a:spcBef>
                <a:spcPct val="50000"/>
              </a:spcBef>
            </a:pPr>
            <a:r>
              <a:rPr lang="es-MX" sz="2800">
                <a:latin typeface="Times New Roman" pitchFamily="18" charset="0"/>
              </a:rPr>
              <a:t>Artículo 130: Toda persona física que se desempeñe en las jurisdicciones o entidades sujetas a la competencia de la Auditoria General de la Nación la responsabilidad que pueda emerges de los daños económicos que por su dolo, culpa o negligencia en el ejercicio de sus funciones sufran los entes mencionados.</a:t>
            </a:r>
          </a:p>
          <a:p>
            <a:pPr algn="just" eaLnBrk="1" hangingPunct="1">
              <a:spcBef>
                <a:spcPct val="50000"/>
              </a:spcBef>
            </a:pPr>
            <a:r>
              <a:rPr lang="es-MX" sz="2800">
                <a:latin typeface="Times New Roman" pitchFamily="18" charset="0"/>
              </a:rPr>
              <a:t>La responsabilidad opera siempre que no se encontrare comprendida en regimenes esenciales de responsabilidad patrimonial</a:t>
            </a:r>
            <a:endParaRPr lang="es-ES" sz="2800">
              <a:latin typeface="Times New Roman" pitchFamily="18" charset="0"/>
            </a:endParaRPr>
          </a:p>
        </p:txBody>
      </p:sp>
    </p:spTree>
    <p:extLst>
      <p:ext uri="{BB962C8B-B14F-4D97-AF65-F5344CB8AC3E}">
        <p14:creationId xmlns:p14="http://schemas.microsoft.com/office/powerpoint/2010/main" val="2449378875"/>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defRPr/>
            </a:pPr>
            <a:r>
              <a:rPr lang="es-MX" smtClean="0"/>
              <a:t>RESPONSABILIDADES JURISDICCIONALES</a:t>
            </a:r>
            <a:endParaRPr lang="es-ES" smtClean="0"/>
          </a:p>
        </p:txBody>
      </p:sp>
      <p:sp>
        <p:nvSpPr>
          <p:cNvPr id="37891" name="Rectangle 3"/>
          <p:cNvSpPr>
            <a:spLocks noGrp="1" noChangeArrowheads="1"/>
          </p:cNvSpPr>
          <p:nvPr>
            <p:ph type="body" idx="1"/>
          </p:nvPr>
        </p:nvSpPr>
        <p:spPr/>
        <p:txBody>
          <a:bodyPr/>
          <a:lstStyle/>
          <a:p>
            <a:pPr eaLnBrk="1" hangingPunct="1">
              <a:defRPr/>
            </a:pPr>
            <a:r>
              <a:rPr lang="es-MX" smtClean="0"/>
              <a:t>Civil</a:t>
            </a:r>
          </a:p>
          <a:p>
            <a:pPr eaLnBrk="1" hangingPunct="1">
              <a:defRPr/>
            </a:pPr>
            <a:endParaRPr lang="es-MX" smtClean="0"/>
          </a:p>
          <a:p>
            <a:pPr eaLnBrk="1" hangingPunct="1">
              <a:defRPr/>
            </a:pPr>
            <a:r>
              <a:rPr lang="es-MX" smtClean="0"/>
              <a:t>Penal</a:t>
            </a:r>
          </a:p>
          <a:p>
            <a:pPr eaLnBrk="1" hangingPunct="1">
              <a:defRPr/>
            </a:pPr>
            <a:endParaRPr lang="es-MX" smtClean="0"/>
          </a:p>
          <a:p>
            <a:pPr eaLnBrk="1" hangingPunct="1">
              <a:defRPr/>
            </a:pPr>
            <a:r>
              <a:rPr lang="es-MX" smtClean="0"/>
              <a:t>Política </a:t>
            </a:r>
          </a:p>
          <a:p>
            <a:pPr eaLnBrk="1" hangingPunct="1">
              <a:defRPr/>
            </a:pPr>
            <a:endParaRPr lang="es-MX" smtClean="0"/>
          </a:p>
          <a:p>
            <a:pPr eaLnBrk="1" hangingPunct="1">
              <a:defRPr/>
            </a:pPr>
            <a:r>
              <a:rPr lang="es-MX" smtClean="0"/>
              <a:t>Contable</a:t>
            </a:r>
            <a:endParaRPr lang="es-ES" smtClean="0"/>
          </a:p>
        </p:txBody>
      </p:sp>
    </p:spTree>
    <p:extLst>
      <p:ext uri="{BB962C8B-B14F-4D97-AF65-F5344CB8AC3E}">
        <p14:creationId xmlns:p14="http://schemas.microsoft.com/office/powerpoint/2010/main" val="694229466"/>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defRPr/>
            </a:pPr>
            <a:r>
              <a:rPr lang="es-MX" smtClean="0"/>
              <a:t>RESPONSABILIDADES JERÁQUICAS</a:t>
            </a:r>
            <a:endParaRPr lang="es-ES" smtClean="0"/>
          </a:p>
        </p:txBody>
      </p:sp>
      <p:sp>
        <p:nvSpPr>
          <p:cNvPr id="38915" name="Rectangle 3"/>
          <p:cNvSpPr>
            <a:spLocks noGrp="1" noChangeArrowheads="1"/>
          </p:cNvSpPr>
          <p:nvPr>
            <p:ph type="body" idx="1"/>
          </p:nvPr>
        </p:nvSpPr>
        <p:spPr>
          <a:xfrm>
            <a:off x="838200" y="1981200"/>
            <a:ext cx="7772400" cy="4114800"/>
          </a:xfrm>
        </p:spPr>
        <p:txBody>
          <a:bodyPr/>
          <a:lstStyle/>
          <a:p>
            <a:pPr eaLnBrk="1" hangingPunct="1">
              <a:defRPr/>
            </a:pPr>
            <a:r>
              <a:rPr lang="es-MX" smtClean="0"/>
              <a:t>Administrativa</a:t>
            </a:r>
          </a:p>
          <a:p>
            <a:pPr eaLnBrk="1" hangingPunct="1">
              <a:defRPr/>
            </a:pPr>
            <a:endParaRPr lang="es-MX" smtClean="0"/>
          </a:p>
          <a:p>
            <a:pPr lvl="1" eaLnBrk="1" hangingPunct="1">
              <a:defRPr/>
            </a:pPr>
            <a:r>
              <a:rPr lang="es-MX" smtClean="0"/>
              <a:t>Ascendente</a:t>
            </a:r>
          </a:p>
          <a:p>
            <a:pPr lvl="1" eaLnBrk="1" hangingPunct="1">
              <a:defRPr/>
            </a:pPr>
            <a:endParaRPr lang="es-MX" smtClean="0"/>
          </a:p>
          <a:p>
            <a:pPr lvl="1" eaLnBrk="1" hangingPunct="1">
              <a:defRPr/>
            </a:pPr>
            <a:r>
              <a:rPr lang="es-MX" smtClean="0"/>
              <a:t>Descendente</a:t>
            </a:r>
          </a:p>
          <a:p>
            <a:pPr lvl="1" eaLnBrk="1" hangingPunct="1">
              <a:defRPr/>
            </a:pPr>
            <a:endParaRPr lang="es-MX" smtClean="0"/>
          </a:p>
          <a:p>
            <a:pPr eaLnBrk="1" hangingPunct="1">
              <a:defRPr/>
            </a:pPr>
            <a:r>
              <a:rPr lang="es-MX" smtClean="0"/>
              <a:t>Traspaso de responsabilidad</a:t>
            </a:r>
          </a:p>
          <a:p>
            <a:pPr lvl="1" eaLnBrk="1" hangingPunct="1">
              <a:defRPr/>
            </a:pPr>
            <a:endParaRPr lang="es-ES" smtClean="0"/>
          </a:p>
        </p:txBody>
      </p:sp>
    </p:spTree>
    <p:extLst>
      <p:ext uri="{BB962C8B-B14F-4D97-AF65-F5344CB8AC3E}">
        <p14:creationId xmlns:p14="http://schemas.microsoft.com/office/powerpoint/2010/main" val="3346216442"/>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s-MX" smtClean="0"/>
              <a:t>RESPONSABILIDAD FISCAL</a:t>
            </a:r>
            <a:endParaRPr lang="es-ES" smtClean="0"/>
          </a:p>
        </p:txBody>
      </p:sp>
      <p:sp>
        <p:nvSpPr>
          <p:cNvPr id="31747" name="Rectangle 3"/>
          <p:cNvSpPr>
            <a:spLocks noGrp="1" noChangeArrowheads="1"/>
          </p:cNvSpPr>
          <p:nvPr>
            <p:ph type="body" idx="1"/>
          </p:nvPr>
        </p:nvSpPr>
        <p:spPr/>
        <p:txBody>
          <a:bodyPr/>
          <a:lstStyle/>
          <a:p>
            <a:pPr eaLnBrk="1" hangingPunct="1">
              <a:defRPr/>
            </a:pPr>
            <a:r>
              <a:rPr lang="es-MX" smtClean="0"/>
              <a:t> </a:t>
            </a:r>
            <a:endParaRPr lang="es-ES" smtClean="0"/>
          </a:p>
        </p:txBody>
      </p:sp>
      <p:sp>
        <p:nvSpPr>
          <p:cNvPr id="51204" name="Text Box 5"/>
          <p:cNvSpPr txBox="1">
            <a:spLocks noChangeArrowheads="1"/>
          </p:cNvSpPr>
          <p:nvPr/>
        </p:nvSpPr>
        <p:spPr bwMode="auto">
          <a:xfrm>
            <a:off x="684213" y="2286000"/>
            <a:ext cx="7926387" cy="3724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defRPr>
                <a:solidFill>
                  <a:schemeClr val="tx1"/>
                </a:solidFill>
                <a:latin typeface="Comic Sans MS" pitchFamily="66" charset="0"/>
              </a:defRPr>
            </a:lvl1pPr>
            <a:lvl2pPr marL="742950" indent="-285750" eaLnBrk="0" hangingPunct="0">
              <a:defRPr>
                <a:solidFill>
                  <a:schemeClr val="tx1"/>
                </a:solidFill>
                <a:latin typeface="Comic Sans MS" pitchFamily="66" charset="0"/>
              </a:defRPr>
            </a:lvl2pPr>
            <a:lvl3pPr marL="1143000" indent="-228600" eaLnBrk="0" hangingPunct="0">
              <a:defRPr>
                <a:solidFill>
                  <a:schemeClr val="tx1"/>
                </a:solidFill>
                <a:latin typeface="Comic Sans MS" pitchFamily="66" charset="0"/>
              </a:defRPr>
            </a:lvl3pPr>
            <a:lvl4pPr marL="1600200" indent="-228600" eaLnBrk="0" hangingPunct="0">
              <a:defRPr>
                <a:solidFill>
                  <a:schemeClr val="tx1"/>
                </a:solidFill>
                <a:latin typeface="Comic Sans MS" pitchFamily="66" charset="0"/>
              </a:defRPr>
            </a:lvl4pPr>
            <a:lvl5pPr marL="2057400" indent="-228600" eaLnBrk="0" hangingPunct="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just" eaLnBrk="1" hangingPunct="1">
              <a:spcBef>
                <a:spcPct val="50000"/>
              </a:spcBef>
              <a:buFontTx/>
              <a:buChar char="•"/>
            </a:pPr>
            <a:r>
              <a:rPr lang="es-MX" sz="2800">
                <a:latin typeface="Times New Roman" pitchFamily="18" charset="0"/>
              </a:rPr>
              <a:t>Las provincias adhieren a la Ley Nacional N° 25.917</a:t>
            </a:r>
            <a:r>
              <a:rPr lang="es-MX" sz="2400">
                <a:latin typeface="Times New Roman" pitchFamily="18" charset="0"/>
              </a:rPr>
              <a:t>.</a:t>
            </a:r>
          </a:p>
          <a:p>
            <a:pPr eaLnBrk="1" hangingPunct="1">
              <a:spcBef>
                <a:spcPct val="50000"/>
              </a:spcBef>
              <a:buFontTx/>
              <a:buChar char="•"/>
            </a:pPr>
            <a:r>
              <a:rPr lang="es-MX" sz="2800">
                <a:latin typeface="Times New Roman" pitchFamily="18" charset="0"/>
              </a:rPr>
              <a:t>Ley 7314 – Artículo 2°</a:t>
            </a:r>
          </a:p>
          <a:p>
            <a:pPr eaLnBrk="1" hangingPunct="1">
              <a:spcBef>
                <a:spcPct val="50000"/>
              </a:spcBef>
              <a:buFontTx/>
              <a:buChar char="-"/>
            </a:pPr>
            <a:r>
              <a:rPr lang="es-MX" sz="2800">
                <a:latin typeface="Times New Roman" pitchFamily="18" charset="0"/>
              </a:rPr>
              <a:t>Equilibrio presupuestario y crecimiento económico.</a:t>
            </a:r>
          </a:p>
          <a:p>
            <a:pPr eaLnBrk="1" hangingPunct="1">
              <a:spcBef>
                <a:spcPct val="50000"/>
              </a:spcBef>
              <a:buFontTx/>
              <a:buChar char="-"/>
            </a:pPr>
            <a:r>
              <a:rPr lang="es-MX" sz="2800">
                <a:latin typeface="Times New Roman" pitchFamily="18" charset="0"/>
              </a:rPr>
              <a:t>Procedimientos esenciales. Responsabilidad. Sanciones.</a:t>
            </a:r>
            <a:endParaRPr lang="es-ES" sz="2800">
              <a:latin typeface="Times New Roman" pitchFamily="18" charset="0"/>
            </a:endParaRPr>
          </a:p>
        </p:txBody>
      </p:sp>
    </p:spTree>
    <p:extLst>
      <p:ext uri="{BB962C8B-B14F-4D97-AF65-F5344CB8AC3E}">
        <p14:creationId xmlns:p14="http://schemas.microsoft.com/office/powerpoint/2010/main" val="4134440851"/>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defRPr/>
            </a:pPr>
            <a:r>
              <a:rPr lang="es-MX" smtClean="0"/>
              <a:t>RESPONSABILIDAD ÉTICA</a:t>
            </a:r>
            <a:endParaRPr lang="es-ES" smtClean="0"/>
          </a:p>
        </p:txBody>
      </p:sp>
      <p:sp>
        <p:nvSpPr>
          <p:cNvPr id="68611" name="Rectangle 3"/>
          <p:cNvSpPr>
            <a:spLocks noGrp="1" noChangeArrowheads="1"/>
          </p:cNvSpPr>
          <p:nvPr>
            <p:ph type="body" idx="1"/>
          </p:nvPr>
        </p:nvSpPr>
        <p:spPr>
          <a:xfrm>
            <a:off x="685800" y="1981200"/>
            <a:ext cx="7772400" cy="4471988"/>
          </a:xfrm>
        </p:spPr>
        <p:txBody>
          <a:bodyPr/>
          <a:lstStyle/>
          <a:p>
            <a:pPr algn="just" eaLnBrk="1" hangingPunct="1">
              <a:defRPr/>
            </a:pPr>
            <a:r>
              <a:rPr lang="es-MX" smtClean="0"/>
              <a:t>Decoro, idoneidad, prudencia y justicia en el ejercicio de la función pública.</a:t>
            </a:r>
          </a:p>
          <a:p>
            <a:pPr algn="just" eaLnBrk="1" hangingPunct="1">
              <a:defRPr/>
            </a:pPr>
            <a:r>
              <a:rPr lang="es-MX" b="1" u="sng" smtClean="0"/>
              <a:t>Función pública</a:t>
            </a:r>
            <a:r>
              <a:rPr lang="es-MX" smtClean="0"/>
              <a:t>: Toda actividad temporal o permanente, remunerada u honoraria, realizada por un persona en nombre del Estado o de sus entidades, en cualquiera de sus niveles jerárquicos, con el único objetivo.</a:t>
            </a:r>
            <a:endParaRPr lang="es-ES" smtClean="0"/>
          </a:p>
        </p:txBody>
      </p:sp>
    </p:spTree>
    <p:extLst>
      <p:ext uri="{BB962C8B-B14F-4D97-AF65-F5344CB8AC3E}">
        <p14:creationId xmlns:p14="http://schemas.microsoft.com/office/powerpoint/2010/main" val="1663147810"/>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defRPr/>
            </a:pPr>
            <a:r>
              <a:rPr lang="es-MX" sz="4000" smtClean="0"/>
              <a:t>RESPONSABILIDAD PROFESIONAL</a:t>
            </a:r>
            <a:endParaRPr lang="es-ES" sz="4000" smtClean="0"/>
          </a:p>
        </p:txBody>
      </p:sp>
      <p:sp>
        <p:nvSpPr>
          <p:cNvPr id="69635" name="Rectangle 3"/>
          <p:cNvSpPr>
            <a:spLocks noGrp="1" noChangeArrowheads="1"/>
          </p:cNvSpPr>
          <p:nvPr>
            <p:ph type="body" idx="1"/>
          </p:nvPr>
        </p:nvSpPr>
        <p:spPr/>
        <p:txBody>
          <a:bodyPr/>
          <a:lstStyle/>
          <a:p>
            <a:pPr algn="just" eaLnBrk="1" hangingPunct="1">
              <a:defRPr/>
            </a:pPr>
            <a:r>
              <a:rPr lang="es-MX" sz="2800" smtClean="0"/>
              <a:t>Una profesión es el lugar desde el cual debemos servir a la sociedad de acuerdo a nuestras capacidades.</a:t>
            </a:r>
          </a:p>
          <a:p>
            <a:pPr algn="just" eaLnBrk="1" hangingPunct="1">
              <a:defRPr/>
            </a:pPr>
            <a:r>
              <a:rPr lang="es-MX" sz="2800" b="1" u="sng" smtClean="0"/>
              <a:t>Es un fideicomiso social</a:t>
            </a:r>
            <a:r>
              <a:rPr lang="es-MX" sz="2800" smtClean="0"/>
              <a:t>: La sociedad hace que un hombre adquiera una profesión, con el fin de que la aplique en forma ordenada y racional, al conseguimiento de los fines inmediatos y fundamentales para la vida humana.</a:t>
            </a:r>
            <a:endParaRPr lang="es-ES" sz="2800" smtClean="0"/>
          </a:p>
          <a:p>
            <a:pPr eaLnBrk="1" hangingPunct="1">
              <a:defRPr/>
            </a:pPr>
            <a:endParaRPr lang="es-ES" sz="2800" smtClean="0"/>
          </a:p>
        </p:txBody>
      </p:sp>
    </p:spTree>
    <p:extLst>
      <p:ext uri="{BB962C8B-B14F-4D97-AF65-F5344CB8AC3E}">
        <p14:creationId xmlns:p14="http://schemas.microsoft.com/office/powerpoint/2010/main" val="955433352"/>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defRPr/>
            </a:pPr>
            <a:r>
              <a:rPr lang="es-MX" smtClean="0"/>
              <a:t>Compromisos Profesionales</a:t>
            </a:r>
            <a:endParaRPr lang="es-ES" smtClean="0"/>
          </a:p>
        </p:txBody>
      </p:sp>
      <p:sp>
        <p:nvSpPr>
          <p:cNvPr id="70659" name="Rectangle 3"/>
          <p:cNvSpPr>
            <a:spLocks noGrp="1" noChangeArrowheads="1"/>
          </p:cNvSpPr>
          <p:nvPr>
            <p:ph type="body" idx="1"/>
          </p:nvPr>
        </p:nvSpPr>
        <p:spPr>
          <a:xfrm>
            <a:off x="685800" y="1981200"/>
            <a:ext cx="8134350" cy="4114800"/>
          </a:xfrm>
        </p:spPr>
        <p:txBody>
          <a:bodyPr/>
          <a:lstStyle/>
          <a:p>
            <a:pPr algn="just" eaLnBrk="1" hangingPunct="1">
              <a:defRPr/>
            </a:pPr>
            <a:r>
              <a:rPr lang="es-MX" sz="2800" smtClean="0"/>
              <a:t>Las ciencias económicas se vinculan con la ética porque, todas las disciplinas que la componen, deben facilitar a cada hombre la solución racional de su problema.</a:t>
            </a:r>
          </a:p>
          <a:p>
            <a:pPr algn="just" eaLnBrk="1" hangingPunct="1">
              <a:defRPr/>
            </a:pPr>
            <a:r>
              <a:rPr lang="es-MX" sz="2800" smtClean="0"/>
              <a:t>Las ciencias económicas no son la causa del progreso, sino que esta su servicio. No se trata de generar bienes y servicios sino fundamentalmente de darles el destino y el uso debido.</a:t>
            </a:r>
            <a:endParaRPr lang="es-ES" sz="2800" smtClean="0"/>
          </a:p>
          <a:p>
            <a:pPr eaLnBrk="1" hangingPunct="1">
              <a:defRPr/>
            </a:pPr>
            <a:endParaRPr lang="es-ES" sz="2800" smtClean="0"/>
          </a:p>
        </p:txBody>
      </p:sp>
    </p:spTree>
    <p:extLst>
      <p:ext uri="{BB962C8B-B14F-4D97-AF65-F5344CB8AC3E}">
        <p14:creationId xmlns:p14="http://schemas.microsoft.com/office/powerpoint/2010/main" val="697314419"/>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WordArt 4"/>
          <p:cNvSpPr>
            <a:spLocks noChangeArrowheads="1" noChangeShapeType="1" noTextEdit="1"/>
          </p:cNvSpPr>
          <p:nvPr/>
        </p:nvSpPr>
        <p:spPr bwMode="auto">
          <a:xfrm>
            <a:off x="395288" y="1125538"/>
            <a:ext cx="8424862" cy="4391025"/>
          </a:xfrm>
          <a:prstGeom prst="rect">
            <a:avLst/>
          </a:prstGeom>
        </p:spPr>
        <p:txBody>
          <a:bodyPr wrap="none" fromWordArt="1">
            <a:prstTxWarp prst="textSlantUp">
              <a:avLst>
                <a:gd name="adj" fmla="val 56968"/>
              </a:avLst>
            </a:prstTxWarp>
          </a:bodyPr>
          <a:lstStyle/>
          <a:p>
            <a:pPr algn="ctr"/>
            <a:r>
              <a:rPr lang="es-AR" sz="3600" kern="10">
                <a:ln w="9525">
                  <a:solidFill>
                    <a:srgbClr val="000000"/>
                  </a:solidFill>
                  <a:round/>
                  <a:headEnd/>
                  <a:tailEnd/>
                </a:ln>
                <a:solidFill>
                  <a:srgbClr val="000000"/>
                </a:solidFill>
                <a:latin typeface="Arial Black"/>
              </a:rPr>
              <a:t>MUCHAS GRACIAS A TODOS!!!</a:t>
            </a:r>
          </a:p>
        </p:txBody>
      </p:sp>
      <p:sp>
        <p:nvSpPr>
          <p:cNvPr id="166915" name="Text Box 5"/>
          <p:cNvSpPr txBox="1">
            <a:spLocks noChangeArrowheads="1"/>
          </p:cNvSpPr>
          <p:nvPr/>
        </p:nvSpPr>
        <p:spPr bwMode="auto">
          <a:xfrm>
            <a:off x="3851275" y="5876925"/>
            <a:ext cx="475297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Tahoma" pitchFamily="34" charset="0"/>
              </a:defRPr>
            </a:lvl1pPr>
            <a:lvl2pPr marL="742950" indent="-285750" eaLnBrk="0" hangingPunct="0">
              <a:defRPr>
                <a:solidFill>
                  <a:schemeClr val="tx1"/>
                </a:solidFill>
                <a:latin typeface="Tahoma" pitchFamily="34" charset="0"/>
              </a:defRPr>
            </a:lvl2pPr>
            <a:lvl3pPr marL="1143000" indent="-228600" eaLnBrk="0" hangingPunct="0">
              <a:defRPr>
                <a:solidFill>
                  <a:schemeClr val="tx1"/>
                </a:solidFill>
                <a:latin typeface="Tahoma" pitchFamily="34" charset="0"/>
              </a:defRPr>
            </a:lvl3pPr>
            <a:lvl4pPr marL="1600200" indent="-228600" eaLnBrk="0" hangingPunct="0">
              <a:defRPr>
                <a:solidFill>
                  <a:schemeClr val="tx1"/>
                </a:solidFill>
                <a:latin typeface="Tahoma" pitchFamily="34" charset="0"/>
              </a:defRPr>
            </a:lvl4pPr>
            <a:lvl5pPr marL="2057400" indent="-228600" eaLnBrk="0" hangingPunct="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spcBef>
                <a:spcPct val="50000"/>
              </a:spcBef>
            </a:pPr>
            <a:r>
              <a:rPr lang="es-ES" sz="2000">
                <a:latin typeface="Verdana" pitchFamily="34" charset="0"/>
              </a:rPr>
              <a:t>Cra. Mónica González</a:t>
            </a:r>
          </a:p>
          <a:p>
            <a:pPr algn="ctr" eaLnBrk="1" hangingPunct="1">
              <a:spcBef>
                <a:spcPct val="50000"/>
              </a:spcBef>
            </a:pPr>
            <a:r>
              <a:rPr lang="es-ES" sz="2000" u="sng">
                <a:solidFill>
                  <a:srgbClr val="FF0000"/>
                </a:solidFill>
                <a:latin typeface="Verdana" pitchFamily="34" charset="0"/>
                <a:hlinkClick r:id="rId2"/>
              </a:rPr>
              <a:t>mo_gonza@hotmail.com</a:t>
            </a:r>
            <a:endParaRPr lang="es-ES" sz="2000" u="sng">
              <a:solidFill>
                <a:srgbClr val="FF0000"/>
              </a:solidFill>
              <a:latin typeface="Verdana" pitchFamily="34" charset="0"/>
            </a:endParaRPr>
          </a:p>
          <a:p>
            <a:pPr algn="ctr" eaLnBrk="1" hangingPunct="1">
              <a:spcBef>
                <a:spcPct val="50000"/>
              </a:spcBef>
            </a:pPr>
            <a:endParaRPr lang="es-ES" sz="2000">
              <a:latin typeface="Verdana" pitchFamily="34" charset="0"/>
            </a:endParaRPr>
          </a:p>
        </p:txBody>
      </p:sp>
    </p:spTree>
    <p:extLst>
      <p:ext uri="{BB962C8B-B14F-4D97-AF65-F5344CB8AC3E}">
        <p14:creationId xmlns:p14="http://schemas.microsoft.com/office/powerpoint/2010/main" val="3615654632"/>
      </p:ext>
    </p:extLst>
  </p:cSld>
  <p:clrMapOvr>
    <a:masterClrMapping/>
  </p:clrMapOvr>
</p:sld>
</file>

<file path=ppt/theme/theme1.xml><?xml version="1.0" encoding="utf-8"?>
<a:theme xmlns:a="http://schemas.openxmlformats.org/drawingml/2006/main" name="Cumbre">
  <a:themeElements>
    <a:clrScheme name="Cumbre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Cumb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mbre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Cumbre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Cumbre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Cumbre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Cumbre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Cumbre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Cumbre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Cumbre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Cumbre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141</TotalTime>
  <Words>5127</Words>
  <Application>Microsoft Office PowerPoint</Application>
  <PresentationFormat>Presentación en pantalla (4:3)</PresentationFormat>
  <Paragraphs>699</Paragraphs>
  <Slides>99</Slides>
  <Notes>0</Notes>
  <HiddenSlides>0</HiddenSlides>
  <MMClips>0</MMClips>
  <ScaleCrop>false</ScaleCrop>
  <HeadingPairs>
    <vt:vector size="4" baseType="variant">
      <vt:variant>
        <vt:lpstr>Tema</vt:lpstr>
      </vt:variant>
      <vt:variant>
        <vt:i4>1</vt:i4>
      </vt:variant>
      <vt:variant>
        <vt:lpstr>Títulos de diapositiva</vt:lpstr>
      </vt:variant>
      <vt:variant>
        <vt:i4>99</vt:i4>
      </vt:variant>
    </vt:vector>
  </HeadingPairs>
  <TitlesOfParts>
    <vt:vector size="100" baseType="lpstr">
      <vt:lpstr>Cumbre</vt:lpstr>
      <vt:lpstr> CONTABILIDAD GUBERNAMETNAL RENDICION DE CUENTAS RESPONSABILIDAD</vt:lpstr>
      <vt:lpstr>        Características de la hacienda pública              </vt:lpstr>
      <vt:lpstr>FUNCIONES DE LA HACIENDA PUBLICA</vt:lpstr>
      <vt:lpstr>Funciones iniciales </vt:lpstr>
      <vt:lpstr>Funciones Ejecutivas</vt:lpstr>
      <vt:lpstr>Funciones de Censura</vt:lpstr>
      <vt:lpstr>SISTEMA DE ADMINISTRACION FINANCIERA</vt:lpstr>
      <vt:lpstr>CONTABILIDAD PÚBLICA</vt:lpstr>
      <vt:lpstr>Contabilidad Gubernamental</vt:lpstr>
      <vt:lpstr>Requisitos del sistema contable</vt:lpstr>
      <vt:lpstr>Requisitos de la información</vt:lpstr>
      <vt:lpstr>Requisitos de la información</vt:lpstr>
      <vt:lpstr>Desviaciones aceptables y significación</vt:lpstr>
      <vt:lpstr>  Recomendación Técnica Nº 1 Marco conceptual contable para las administraciones públicas Objetivos</vt:lpstr>
      <vt:lpstr>Quienes están interesados en un sistema de información.</vt:lpstr>
      <vt:lpstr>Que le presento a los usuarios?: Los estados contables. </vt:lpstr>
      <vt:lpstr>A que debe referirse la información:</vt:lpstr>
      <vt:lpstr>Modelo contable</vt:lpstr>
      <vt:lpstr>Modelo contable</vt:lpstr>
      <vt:lpstr>DISTINTOS SUBSISTEMAS de ADMINISTRACION FINANCIERA</vt:lpstr>
      <vt:lpstr>SISTEMA PRESUPUESTARIO</vt:lpstr>
      <vt:lpstr>SUBSITEMA DE BIENES DEL ESTADO - PATRIMONIAL</vt:lpstr>
      <vt:lpstr>Resolución técnica   N° 1  FACPCE</vt:lpstr>
      <vt:lpstr>ACTIVO</vt:lpstr>
      <vt:lpstr>VALOR del ACTIVO</vt:lpstr>
      <vt:lpstr>PASIVO</vt:lpstr>
      <vt:lpstr>CLASIFICACION DE LOS PASIVOS</vt:lpstr>
      <vt:lpstr>PATRIMONIO NETO</vt:lpstr>
      <vt:lpstr>SUBSISTEMA DE FONDOS Y VALORES</vt:lpstr>
      <vt:lpstr>SUBSISTEMA DE CRÉDITO PÚBLICO</vt:lpstr>
      <vt:lpstr>SUBSISTEMA DE RESPONSABLES</vt:lpstr>
      <vt:lpstr>Presentación de PowerPoint</vt:lpstr>
      <vt:lpstr>ESTADOS CONTABLES</vt:lpstr>
      <vt:lpstr>Presentación de PowerPoint</vt:lpstr>
      <vt:lpstr>Objetivos de los Estados Contables Recomendación técnica N°1</vt:lpstr>
      <vt:lpstr>Presentación de PowerPoint</vt:lpstr>
      <vt:lpstr>LEY 24.156 - CUENTA DE INVERSIÓN</vt:lpstr>
      <vt:lpstr>Presentación de PowerPoint</vt:lpstr>
      <vt:lpstr>Estados contables según Recomendación Técnica nº 1</vt:lpstr>
      <vt:lpstr> Estado de ejecución del presupuesto</vt:lpstr>
      <vt:lpstr>Esquema –Ahorro- Inversión Financiamiento</vt:lpstr>
      <vt:lpstr>Que es el Esquema ahorro inversión financiamiento???</vt:lpstr>
      <vt:lpstr>Sobre y bajo la línea???</vt:lpstr>
      <vt:lpstr>Características del EAIF</vt:lpstr>
      <vt:lpstr>Estado de situación patrimonial Elementos</vt:lpstr>
      <vt:lpstr>ACTIVO</vt:lpstr>
      <vt:lpstr>PASIVO</vt:lpstr>
      <vt:lpstr>Patrimonio Neto</vt:lpstr>
      <vt:lpstr>Presentación de PowerPoint</vt:lpstr>
      <vt:lpstr>Presentación de PowerPoint</vt:lpstr>
      <vt:lpstr>Presentación de PowerPoint</vt:lpstr>
      <vt:lpstr>NOTAS: Información complementaria</vt:lpstr>
      <vt:lpstr>Presentación de PowerPoint</vt:lpstr>
      <vt:lpstr>Presentación de PowerPoint</vt:lpstr>
      <vt:lpstr>PORQUE EL TEMA???</vt:lpstr>
      <vt:lpstr>Qué es la Ética???</vt:lpstr>
      <vt:lpstr>VIRTUDES</vt:lpstr>
      <vt:lpstr>VICIOS</vt:lpstr>
      <vt:lpstr>Cuál es la unidad de medida de las virtudes???</vt:lpstr>
      <vt:lpstr>RESPONSAB ILIDAD</vt:lpstr>
      <vt:lpstr>Presentación de PowerPoint</vt:lpstr>
      <vt:lpstr>TIPOS DE RESPONSABILIDAD</vt:lpstr>
      <vt:lpstr>RESPONSABILIDAD CIVIL</vt:lpstr>
      <vt:lpstr>RESPONSABILIDAD CIVIL Código Civil vigente hasta agosto</vt:lpstr>
      <vt:lpstr>Código unificado y reformado</vt:lpstr>
      <vt:lpstr>RESPONSABILIDAD PENAL</vt:lpstr>
      <vt:lpstr>RESPONSABILIDAD PENAL</vt:lpstr>
      <vt:lpstr>LEY 25.188 Ley de ética de la función publica</vt:lpstr>
      <vt:lpstr>Deberes y pautas de comportamiento ético </vt:lpstr>
      <vt:lpstr>Presentación de PowerPoint</vt:lpstr>
      <vt:lpstr>Declaraciones juradas: quienes?</vt:lpstr>
      <vt:lpstr>Presentación de PowerPoint</vt:lpstr>
      <vt:lpstr>Presentación de PowerPoint</vt:lpstr>
      <vt:lpstr>Que contienen???</vt:lpstr>
      <vt:lpstr>Incompatibilidades</vt:lpstr>
      <vt:lpstr>Obsequios</vt:lpstr>
      <vt:lpstr> Comisión Nacional de Ética Pública Derogado por ley 26857 </vt:lpstr>
      <vt:lpstr>Funciones - Derogado</vt:lpstr>
      <vt:lpstr>Reformas al Código Penal</vt:lpstr>
      <vt:lpstr>RESPONSABILIDAD ADMINISTRATIVA</vt:lpstr>
      <vt:lpstr>RESPONSABILIDAD ADMINISTRATIVA</vt:lpstr>
      <vt:lpstr>RESPONSABILIDAD POLITICA</vt:lpstr>
      <vt:lpstr>CONSTITUCION  NACIONAL</vt:lpstr>
      <vt:lpstr>CONSTITUCIÓN  NACIONAL</vt:lpstr>
      <vt:lpstr>Efectos de la resolución del Senado.</vt:lpstr>
      <vt:lpstr>CONSTITUCION  NACIONAL</vt:lpstr>
      <vt:lpstr>RESPONSABILIDAD CONTABLE</vt:lpstr>
      <vt:lpstr>OBLIGADOS A RENDIR CUENTAS</vt:lpstr>
      <vt:lpstr>JUICIO DE CUENTAS</vt:lpstr>
      <vt:lpstr>JUICIO ADMINSITRATIVO DE RESPONSABILIDAD</vt:lpstr>
      <vt:lpstr>RESPONSABLES EN LA LEY 24.156</vt:lpstr>
      <vt:lpstr>LEY 24.156</vt:lpstr>
      <vt:lpstr>RESPONSABILIDADES JURISDICCIONALES</vt:lpstr>
      <vt:lpstr>RESPONSABILIDADES JERÁQUICAS</vt:lpstr>
      <vt:lpstr>RESPONSABILIDAD FISCAL</vt:lpstr>
      <vt:lpstr>RESPONSABILIDAD ÉTICA</vt:lpstr>
      <vt:lpstr>RESPONSABILIDAD PROFESIONAL</vt:lpstr>
      <vt:lpstr>Compromisos Profesionales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ADMINISTRACION FINACIERA DEL SECTOR PUBLICO</dc:title>
  <dc:creator>usuario</dc:creator>
  <cp:lastModifiedBy>PJM</cp:lastModifiedBy>
  <cp:revision>14</cp:revision>
  <dcterms:created xsi:type="dcterms:W3CDTF">2014-10-30T00:55:31Z</dcterms:created>
  <dcterms:modified xsi:type="dcterms:W3CDTF">2016-08-16T23:37:43Z</dcterms:modified>
</cp:coreProperties>
</file>