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113"/>
  </p:notesMasterIdLst>
  <p:sldIdLst>
    <p:sldId id="1540" r:id="rId2"/>
    <p:sldId id="1659" r:id="rId3"/>
    <p:sldId id="1764" r:id="rId4"/>
    <p:sldId id="1737" r:id="rId5"/>
    <p:sldId id="1719" r:id="rId6"/>
    <p:sldId id="2075" r:id="rId7"/>
    <p:sldId id="2076" r:id="rId8"/>
    <p:sldId id="1720" r:id="rId9"/>
    <p:sldId id="1754" r:id="rId10"/>
    <p:sldId id="1895" r:id="rId11"/>
    <p:sldId id="1896" r:id="rId12"/>
    <p:sldId id="1755" r:id="rId13"/>
    <p:sldId id="1897" r:id="rId14"/>
    <p:sldId id="1898" r:id="rId15"/>
    <p:sldId id="1900" r:id="rId16"/>
    <p:sldId id="1899" r:id="rId17"/>
    <p:sldId id="1756" r:id="rId18"/>
    <p:sldId id="1901" r:id="rId19"/>
    <p:sldId id="1739" r:id="rId20"/>
    <p:sldId id="1757" r:id="rId21"/>
    <p:sldId id="1758" r:id="rId22"/>
    <p:sldId id="2094" r:id="rId23"/>
    <p:sldId id="2095" r:id="rId24"/>
    <p:sldId id="2096" r:id="rId25"/>
    <p:sldId id="1721" r:id="rId26"/>
    <p:sldId id="1759" r:id="rId27"/>
    <p:sldId id="1722" r:id="rId28"/>
    <p:sldId id="2077" r:id="rId29"/>
    <p:sldId id="2078" r:id="rId30"/>
    <p:sldId id="1723" r:id="rId31"/>
    <p:sldId id="1740" r:id="rId32"/>
    <p:sldId id="2079" r:id="rId33"/>
    <p:sldId id="1724" r:id="rId34"/>
    <p:sldId id="1760" r:id="rId35"/>
    <p:sldId id="1742" r:id="rId36"/>
    <p:sldId id="1761" r:id="rId37"/>
    <p:sldId id="1743" r:id="rId38"/>
    <p:sldId id="2080" r:id="rId39"/>
    <p:sldId id="1725" r:id="rId40"/>
    <p:sldId id="1762" r:id="rId41"/>
    <p:sldId id="1726" r:id="rId42"/>
    <p:sldId id="1744" r:id="rId43"/>
    <p:sldId id="2081" r:id="rId44"/>
    <p:sldId id="1727" r:id="rId45"/>
    <p:sldId id="1745" r:id="rId46"/>
    <p:sldId id="2097" r:id="rId47"/>
    <p:sldId id="1728" r:id="rId48"/>
    <p:sldId id="1763" r:id="rId49"/>
    <p:sldId id="1765" r:id="rId50"/>
    <p:sldId id="1729" r:id="rId51"/>
    <p:sldId id="2085" r:id="rId52"/>
    <p:sldId id="2082" r:id="rId53"/>
    <p:sldId id="2083" r:id="rId54"/>
    <p:sldId id="2114" r:id="rId55"/>
    <p:sldId id="2086" r:id="rId56"/>
    <p:sldId id="2084" r:id="rId57"/>
    <p:sldId id="1746" r:id="rId58"/>
    <p:sldId id="1747" r:id="rId59"/>
    <p:sldId id="1738" r:id="rId60"/>
    <p:sldId id="2087" r:id="rId61"/>
    <p:sldId id="2088" r:id="rId62"/>
    <p:sldId id="1748" r:id="rId63"/>
    <p:sldId id="2089" r:id="rId64"/>
    <p:sldId id="1730" r:id="rId65"/>
    <p:sldId id="2098" r:id="rId66"/>
    <p:sldId id="2099" r:id="rId67"/>
    <p:sldId id="2100" r:id="rId68"/>
    <p:sldId id="2101" r:id="rId69"/>
    <p:sldId id="2102" r:id="rId70"/>
    <p:sldId id="2103" r:id="rId71"/>
    <p:sldId id="1766" r:id="rId72"/>
    <p:sldId id="1731" r:id="rId73"/>
    <p:sldId id="1749" r:id="rId74"/>
    <p:sldId id="1902" r:id="rId75"/>
    <p:sldId id="2090" r:id="rId76"/>
    <p:sldId id="2091" r:id="rId77"/>
    <p:sldId id="1732" r:id="rId78"/>
    <p:sldId id="1750" r:id="rId79"/>
    <p:sldId id="2092" r:id="rId80"/>
    <p:sldId id="1733" r:id="rId81"/>
    <p:sldId id="2093" r:id="rId82"/>
    <p:sldId id="1734" r:id="rId83"/>
    <p:sldId id="1751" r:id="rId84"/>
    <p:sldId id="2104" r:id="rId85"/>
    <p:sldId id="2105" r:id="rId86"/>
    <p:sldId id="2106" r:id="rId87"/>
    <p:sldId id="2107" r:id="rId88"/>
    <p:sldId id="2108" r:id="rId89"/>
    <p:sldId id="2109" r:id="rId90"/>
    <p:sldId id="1735" r:id="rId91"/>
    <p:sldId id="1752" r:id="rId92"/>
    <p:sldId id="1903" r:id="rId93"/>
    <p:sldId id="1736" r:id="rId94"/>
    <p:sldId id="1753" r:id="rId95"/>
    <p:sldId id="2110" r:id="rId96"/>
    <p:sldId id="2111" r:id="rId97"/>
    <p:sldId id="2112" r:id="rId98"/>
    <p:sldId id="2113" r:id="rId99"/>
    <p:sldId id="1933" r:id="rId100"/>
    <p:sldId id="1934" r:id="rId101"/>
    <p:sldId id="1935" r:id="rId102"/>
    <p:sldId id="1936" r:id="rId103"/>
    <p:sldId id="1937" r:id="rId104"/>
    <p:sldId id="1938" r:id="rId105"/>
    <p:sldId id="1939" r:id="rId106"/>
    <p:sldId id="1940" r:id="rId107"/>
    <p:sldId id="1941" r:id="rId108"/>
    <p:sldId id="1942" r:id="rId109"/>
    <p:sldId id="1943" r:id="rId110"/>
    <p:sldId id="1944" r:id="rId111"/>
    <p:sldId id="1945" r:id="rId112"/>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FF00"/>
    <a:srgbClr val="00FF99"/>
    <a:srgbClr val="FFFF19"/>
    <a:srgbClr val="FF9900"/>
    <a:srgbClr val="FFCC00"/>
    <a:srgbClr val="FFFF0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595" autoAdjust="0"/>
  </p:normalViewPr>
  <p:slideViewPr>
    <p:cSldViewPr>
      <p:cViewPr>
        <p:scale>
          <a:sx n="76" d="100"/>
          <a:sy n="76" d="100"/>
        </p:scale>
        <p:origin x="-114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4668C6F-5B0C-45D2-AD81-C52DC69CB451}" type="datetimeFigureOut">
              <a:rPr lang="es-AR"/>
              <a:pPr>
                <a:defRPr/>
              </a:pPr>
              <a:t>06/11/2014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D366E77-9474-48BC-8A3C-EEA8D097C9E3}" type="slidenum">
              <a:rPr lang="es-AR"/>
              <a:pPr>
                <a:defRPr/>
              </a:pPr>
              <a:t>‹Nº›</a:t>
            </a:fld>
            <a:endParaRPr lang="es-AR"/>
          </a:p>
        </p:txBody>
      </p:sp>
    </p:spTree>
    <p:extLst>
      <p:ext uri="{BB962C8B-B14F-4D97-AF65-F5344CB8AC3E}">
        <p14:creationId xmlns:p14="http://schemas.microsoft.com/office/powerpoint/2010/main" val="3241992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536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0F2CBC-313A-40B9-BAA3-E2831D5C04C2}" type="slidenum">
              <a:rPr lang="es-AR" smtClean="0"/>
              <a:pPr/>
              <a:t>1</a:t>
            </a:fld>
            <a:endParaRPr lang="es-AR" smtClean="0"/>
          </a:p>
        </p:txBody>
      </p:sp>
    </p:spTree>
    <p:extLst>
      <p:ext uri="{BB962C8B-B14F-4D97-AF65-F5344CB8AC3E}">
        <p14:creationId xmlns:p14="http://schemas.microsoft.com/office/powerpoint/2010/main" val="187909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EDE12D-D960-4376-9C4D-B0B175ED74FB}" type="slidenum">
              <a:rPr lang="es-AR" smtClean="0"/>
              <a:pPr/>
              <a:t>2</a:t>
            </a:fld>
            <a:endParaRPr lang="es-AR" smtClean="0"/>
          </a:p>
        </p:txBody>
      </p:sp>
    </p:spTree>
    <p:extLst>
      <p:ext uri="{BB962C8B-B14F-4D97-AF65-F5344CB8AC3E}">
        <p14:creationId xmlns:p14="http://schemas.microsoft.com/office/powerpoint/2010/main" val="107548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945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5BE689-07D4-4402-A811-6DE762E0F375}" type="slidenum">
              <a:rPr lang="es-AR" smtClean="0"/>
              <a:pPr/>
              <a:t>3</a:t>
            </a:fld>
            <a:endParaRPr lang="es-AR" smtClean="0"/>
          </a:p>
        </p:txBody>
      </p:sp>
    </p:spTree>
    <p:extLst>
      <p:ext uri="{BB962C8B-B14F-4D97-AF65-F5344CB8AC3E}">
        <p14:creationId xmlns:p14="http://schemas.microsoft.com/office/powerpoint/2010/main" val="730950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9154"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4915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FE034C-527B-443F-935B-21EADA5FFC24}" type="slidenum">
              <a:rPr lang="es-AR" smtClean="0"/>
              <a:pPr/>
              <a:t>49</a:t>
            </a:fld>
            <a:endParaRPr lang="es-AR" smtClean="0"/>
          </a:p>
        </p:txBody>
      </p:sp>
    </p:spTree>
    <p:extLst>
      <p:ext uri="{BB962C8B-B14F-4D97-AF65-F5344CB8AC3E}">
        <p14:creationId xmlns:p14="http://schemas.microsoft.com/office/powerpoint/2010/main" val="426176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734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5734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5C0D98-4B47-46A5-965B-F928F86C465A}" type="slidenum">
              <a:rPr lang="es-AR" smtClean="0"/>
              <a:pPr/>
              <a:t>71</a:t>
            </a:fld>
            <a:endParaRPr lang="es-AR" smtClean="0"/>
          </a:p>
        </p:txBody>
      </p:sp>
    </p:spTree>
    <p:extLst>
      <p:ext uri="{BB962C8B-B14F-4D97-AF65-F5344CB8AC3E}">
        <p14:creationId xmlns:p14="http://schemas.microsoft.com/office/powerpoint/2010/main" val="4252616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05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dirty="0" smtClean="0"/>
          </a:p>
        </p:txBody>
      </p:sp>
      <p:sp>
        <p:nvSpPr>
          <p:cNvPr id="3205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0348F6-72A0-4CB0-8B89-727F9727C66F}" type="slidenum">
              <a:rPr lang="es-AR" smtClean="0"/>
              <a:pPr/>
              <a:t>99</a:t>
            </a:fld>
            <a:endParaRPr lang="es-AR" dirty="0" smtClean="0"/>
          </a:p>
        </p:txBody>
      </p:sp>
    </p:spTree>
    <p:extLst>
      <p:ext uri="{BB962C8B-B14F-4D97-AF65-F5344CB8AC3E}">
        <p14:creationId xmlns:p14="http://schemas.microsoft.com/office/powerpoint/2010/main" val="3486295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n-US"/>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pPr>
              <a:defRPr/>
            </a:pPr>
            <a:fld id="{608A70C6-BCF8-4886-A937-7823A8FF032A}"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n-US"/>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pPr>
              <a:defRPr/>
            </a:pPr>
            <a:fld id="{D25648C3-665B-4CF2-AAD4-E23CF4E1580C}"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n-US"/>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pPr>
              <a:defRPr/>
            </a:pPr>
            <a:fld id="{FA857C91-900B-4A85-945A-DD8603CE515D}"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n-US"/>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pPr>
              <a:defRPr/>
            </a:pPr>
            <a:fld id="{50FE6FEE-A97A-4BBE-B3FA-8939EEE34FCF}"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9 Marcador de fecha"/>
          <p:cNvSpPr>
            <a:spLocks noGrp="1"/>
          </p:cNvSpPr>
          <p:nvPr>
            <p:ph type="dt" sz="half" idx="10"/>
          </p:nvPr>
        </p:nvSpPr>
        <p:spPr/>
        <p:txBody>
          <a:bodyPr/>
          <a:lstStyle>
            <a:lvl1pPr>
              <a:defRPr/>
            </a:lvl1pPr>
          </a:lstStyle>
          <a:p>
            <a:pPr>
              <a:defRPr/>
            </a:pPr>
            <a:endParaRPr lang="en-US"/>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pPr>
              <a:defRPr/>
            </a:pPr>
            <a:fld id="{B7C7F124-AF59-4B0D-A3ED-8FA76C7F07D6}"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n-US"/>
          </a:p>
        </p:txBody>
      </p:sp>
      <p:sp>
        <p:nvSpPr>
          <p:cNvPr id="6" name="21 Marcador de pie de página"/>
          <p:cNvSpPr>
            <a:spLocks noGrp="1"/>
          </p:cNvSpPr>
          <p:nvPr>
            <p:ph type="ftr" sz="quarter" idx="11"/>
          </p:nvPr>
        </p:nvSpPr>
        <p:spPr/>
        <p:txBody>
          <a:bodyPr/>
          <a:lstStyle>
            <a:lvl1pPr>
              <a:defRPr/>
            </a:lvl1pPr>
          </a:lstStyle>
          <a:p>
            <a:pPr>
              <a:defRPr/>
            </a:pPr>
            <a:endParaRPr lang="en-US"/>
          </a:p>
        </p:txBody>
      </p:sp>
      <p:sp>
        <p:nvSpPr>
          <p:cNvPr id="7" name="17 Marcador de número de diapositiva"/>
          <p:cNvSpPr>
            <a:spLocks noGrp="1"/>
          </p:cNvSpPr>
          <p:nvPr>
            <p:ph type="sldNum" sz="quarter" idx="12"/>
          </p:nvPr>
        </p:nvSpPr>
        <p:spPr/>
        <p:txBody>
          <a:bodyPr/>
          <a:lstStyle>
            <a:lvl1pPr>
              <a:defRPr/>
            </a:lvl1pPr>
          </a:lstStyle>
          <a:p>
            <a:pPr>
              <a:defRPr/>
            </a:pPr>
            <a:fld id="{7706CC80-03EF-4AF8-B046-A7BED1654C8D}"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endParaRPr lang="en-US"/>
          </a:p>
        </p:txBody>
      </p:sp>
      <p:sp>
        <p:nvSpPr>
          <p:cNvPr id="8" name="21 Marcador de pie de página"/>
          <p:cNvSpPr>
            <a:spLocks noGrp="1"/>
          </p:cNvSpPr>
          <p:nvPr>
            <p:ph type="ftr" sz="quarter" idx="11"/>
          </p:nvPr>
        </p:nvSpPr>
        <p:spPr/>
        <p:txBody>
          <a:bodyPr/>
          <a:lstStyle>
            <a:lvl1pPr>
              <a:defRPr/>
            </a:lvl1pPr>
          </a:lstStyle>
          <a:p>
            <a:pPr>
              <a:defRPr/>
            </a:pPr>
            <a:endParaRPr lang="en-US"/>
          </a:p>
        </p:txBody>
      </p:sp>
      <p:sp>
        <p:nvSpPr>
          <p:cNvPr id="9" name="17 Marcador de número de diapositiva"/>
          <p:cNvSpPr>
            <a:spLocks noGrp="1"/>
          </p:cNvSpPr>
          <p:nvPr>
            <p:ph type="sldNum" sz="quarter" idx="12"/>
          </p:nvPr>
        </p:nvSpPr>
        <p:spPr/>
        <p:txBody>
          <a:bodyPr/>
          <a:lstStyle>
            <a:lvl1pPr>
              <a:defRPr/>
            </a:lvl1pPr>
          </a:lstStyle>
          <a:p>
            <a:pPr>
              <a:defRPr/>
            </a:pPr>
            <a:fld id="{A5063915-9729-4FC3-8FAE-3788CE87CAE4}"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n-US"/>
          </a:p>
        </p:txBody>
      </p:sp>
      <p:sp>
        <p:nvSpPr>
          <p:cNvPr id="4" name="21 Marcador de pie de página"/>
          <p:cNvSpPr>
            <a:spLocks noGrp="1"/>
          </p:cNvSpPr>
          <p:nvPr>
            <p:ph type="ftr" sz="quarter" idx="11"/>
          </p:nvPr>
        </p:nvSpPr>
        <p:spPr/>
        <p:txBody>
          <a:bodyPr/>
          <a:lstStyle>
            <a:lvl1pPr>
              <a:defRPr/>
            </a:lvl1pPr>
          </a:lstStyle>
          <a:p>
            <a:pPr>
              <a:defRPr/>
            </a:pPr>
            <a:endParaRPr lang="en-US"/>
          </a:p>
        </p:txBody>
      </p:sp>
      <p:sp>
        <p:nvSpPr>
          <p:cNvPr id="5" name="17 Marcador de número de diapositiva"/>
          <p:cNvSpPr>
            <a:spLocks noGrp="1"/>
          </p:cNvSpPr>
          <p:nvPr>
            <p:ph type="sldNum" sz="quarter" idx="12"/>
          </p:nvPr>
        </p:nvSpPr>
        <p:spPr/>
        <p:txBody>
          <a:bodyPr/>
          <a:lstStyle>
            <a:lvl1pPr>
              <a:defRPr/>
            </a:lvl1pPr>
          </a:lstStyle>
          <a:p>
            <a:pPr>
              <a:defRPr/>
            </a:pPr>
            <a:fld id="{B2563981-8EA2-4F68-AAA6-5EBEBFCB6D1C}"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n-US"/>
          </a:p>
        </p:txBody>
      </p:sp>
      <p:sp>
        <p:nvSpPr>
          <p:cNvPr id="3" name="21 Marcador de pie de página"/>
          <p:cNvSpPr>
            <a:spLocks noGrp="1"/>
          </p:cNvSpPr>
          <p:nvPr>
            <p:ph type="ftr" sz="quarter" idx="11"/>
          </p:nvPr>
        </p:nvSpPr>
        <p:spPr/>
        <p:txBody>
          <a:bodyPr/>
          <a:lstStyle>
            <a:lvl1pPr>
              <a:defRPr/>
            </a:lvl1pPr>
          </a:lstStyle>
          <a:p>
            <a:pPr>
              <a:defRPr/>
            </a:pPr>
            <a:endParaRPr lang="en-US"/>
          </a:p>
        </p:txBody>
      </p:sp>
      <p:sp>
        <p:nvSpPr>
          <p:cNvPr id="4" name="17 Marcador de número de diapositiva"/>
          <p:cNvSpPr>
            <a:spLocks noGrp="1"/>
          </p:cNvSpPr>
          <p:nvPr>
            <p:ph type="sldNum" sz="quarter" idx="12"/>
          </p:nvPr>
        </p:nvSpPr>
        <p:spPr/>
        <p:txBody>
          <a:bodyPr/>
          <a:lstStyle>
            <a:lvl1pPr>
              <a:defRPr/>
            </a:lvl1pPr>
          </a:lstStyle>
          <a:p>
            <a:pPr>
              <a:defRPr/>
            </a:pPr>
            <a:fld id="{EB3140D4-3957-49D5-ABC6-8E097CF6FE89}"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n-US"/>
          </a:p>
        </p:txBody>
      </p:sp>
      <p:sp>
        <p:nvSpPr>
          <p:cNvPr id="6" name="21 Marcador de pie de página"/>
          <p:cNvSpPr>
            <a:spLocks noGrp="1"/>
          </p:cNvSpPr>
          <p:nvPr>
            <p:ph type="ftr" sz="quarter" idx="11"/>
          </p:nvPr>
        </p:nvSpPr>
        <p:spPr/>
        <p:txBody>
          <a:bodyPr/>
          <a:lstStyle>
            <a:lvl1pPr>
              <a:defRPr/>
            </a:lvl1pPr>
          </a:lstStyle>
          <a:p>
            <a:pPr>
              <a:defRPr/>
            </a:pPr>
            <a:endParaRPr lang="en-US"/>
          </a:p>
        </p:txBody>
      </p:sp>
      <p:sp>
        <p:nvSpPr>
          <p:cNvPr id="7" name="17 Marcador de número de diapositiva"/>
          <p:cNvSpPr>
            <a:spLocks noGrp="1"/>
          </p:cNvSpPr>
          <p:nvPr>
            <p:ph type="sldNum" sz="quarter" idx="12"/>
          </p:nvPr>
        </p:nvSpPr>
        <p:spPr/>
        <p:txBody>
          <a:bodyPr/>
          <a:lstStyle>
            <a:lvl1pPr>
              <a:defRPr/>
            </a:lvl1pPr>
          </a:lstStyle>
          <a:p>
            <a:pPr>
              <a:defRPr/>
            </a:pPr>
            <a:fld id="{F8547E4A-C8B4-4FFA-9923-98C7E362E6AB}"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8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11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endParaRPr lang="en-US"/>
          </a:p>
        </p:txBody>
      </p:sp>
      <p:sp>
        <p:nvSpPr>
          <p:cNvPr id="10" name="5 Marcador de pie de página"/>
          <p:cNvSpPr>
            <a:spLocks noGrp="1"/>
          </p:cNvSpPr>
          <p:nvPr>
            <p:ph type="ftr" sz="quarter" idx="11"/>
          </p:nvPr>
        </p:nvSpPr>
        <p:spPr/>
        <p:txBody>
          <a:bodyPr/>
          <a:lstStyle>
            <a:lvl1pPr>
              <a:defRPr/>
            </a:lvl1pPr>
          </a:lstStyle>
          <a:p>
            <a:pPr>
              <a:defRPr/>
            </a:pPr>
            <a:endParaRPr lang="en-U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55665A77-5C8B-4EF6-AA3C-FD1EF7DE7A75}"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CD570BC9-B111-4C29-A7C1-1349E28E8BE6}" type="slidenum">
              <a:rPr lang="en-US"/>
              <a:pPr>
                <a:defRPr/>
              </a:pPr>
              <a:t>‹Nº›</a:t>
            </a:fld>
            <a:endParaRPr lang="en-U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3912" r:id="rId1"/>
    <p:sldLayoutId id="2147483911" r:id="rId2"/>
    <p:sldLayoutId id="2147483910" r:id="rId3"/>
    <p:sldLayoutId id="2147483909" r:id="rId4"/>
    <p:sldLayoutId id="2147483908" r:id="rId5"/>
    <p:sldLayoutId id="2147483907" r:id="rId6"/>
    <p:sldLayoutId id="2147483906" r:id="rId7"/>
    <p:sldLayoutId id="2147483905" r:id="rId8"/>
    <p:sldLayoutId id="2147483913" r:id="rId9"/>
    <p:sldLayoutId id="2147483904" r:id="rId10"/>
    <p:sldLayoutId id="214748390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7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762000"/>
            <a:ext cx="7772400" cy="5486400"/>
          </a:xfrm>
        </p:spPr>
        <p:txBody>
          <a:bodyPr>
            <a:normAutofit/>
          </a:bodyPr>
          <a:lstStyle/>
          <a:p>
            <a:pPr marR="0" algn="ctr"/>
            <a:r>
              <a:rPr lang="es-MX" sz="2800" b="1" smtClean="0">
                <a:solidFill>
                  <a:srgbClr val="00FF00"/>
                </a:solidFill>
                <a:effectLst>
                  <a:outerShdw blurRad="38100" dist="38100" dir="2700000" algn="tl">
                    <a:srgbClr val="000000"/>
                  </a:outerShdw>
                </a:effectLst>
                <a:latin typeface="Papyrus" pitchFamily="66" charset="0"/>
              </a:rPr>
              <a:t>Actualización  Laboral</a:t>
            </a:r>
          </a:p>
          <a:p>
            <a:pPr marR="0" algn="ctr"/>
            <a:r>
              <a:rPr lang="es-MX" sz="2800" b="1" smtClean="0">
                <a:solidFill>
                  <a:srgbClr val="00FFCC"/>
                </a:solidFill>
                <a:effectLst>
                  <a:outerShdw blurRad="38100" dist="38100" dir="2700000" algn="tl">
                    <a:srgbClr val="000000"/>
                  </a:outerShdw>
                </a:effectLst>
                <a:latin typeface="Papyrus" pitchFamily="66" charset="0"/>
              </a:rPr>
              <a:t>Consejo Profesional de Ciencias Economicas de La Pampa</a:t>
            </a:r>
          </a:p>
          <a:p>
            <a:pPr marR="0" algn="ctr"/>
            <a:endParaRPr lang="es-MX" sz="2800" b="1" smtClean="0">
              <a:solidFill>
                <a:srgbClr val="00FFCC"/>
              </a:solidFill>
              <a:effectLst>
                <a:outerShdw blurRad="38100" dist="38100" dir="2700000" algn="tl">
                  <a:srgbClr val="000000"/>
                </a:outerShdw>
              </a:effectLst>
              <a:latin typeface="Papyrus" pitchFamily="66" charset="0"/>
            </a:endParaRPr>
          </a:p>
          <a:p>
            <a:pPr marR="0" algn="ctr"/>
            <a:r>
              <a:rPr lang="es-MX" sz="3500" b="1" smtClean="0">
                <a:solidFill>
                  <a:srgbClr val="FFFF19"/>
                </a:solidFill>
                <a:effectLst>
                  <a:outerShdw blurRad="38100" dist="38100" dir="2700000" algn="tl">
                    <a:srgbClr val="000000"/>
                  </a:outerShdw>
                </a:effectLst>
                <a:latin typeface="Papyrus" pitchFamily="66" charset="0"/>
              </a:rPr>
              <a:t>Gral. Pico</a:t>
            </a:r>
          </a:p>
          <a:p>
            <a:pPr marR="0" algn="ctr"/>
            <a:r>
              <a:rPr lang="es-MX" sz="3500" b="1" smtClean="0">
                <a:solidFill>
                  <a:srgbClr val="FFFF19"/>
                </a:solidFill>
                <a:effectLst>
                  <a:outerShdw blurRad="38100" dist="38100" dir="2700000" algn="tl">
                    <a:srgbClr val="000000"/>
                  </a:outerShdw>
                </a:effectLst>
                <a:latin typeface="Papyrus" pitchFamily="66" charset="0"/>
              </a:rPr>
              <a:t>Santa Rosa</a:t>
            </a:r>
            <a:endParaRPr lang="es-MX" sz="3500" b="1">
              <a:solidFill>
                <a:srgbClr val="FFFF19"/>
              </a:solidFill>
              <a:effectLst>
                <a:outerShdw blurRad="38100" dist="38100" dir="2700000" algn="tl">
                  <a:srgbClr val="000000"/>
                </a:outerShdw>
              </a:effectLst>
              <a:latin typeface="Papyrus" pitchFamily="66" charset="0"/>
            </a:endParaRPr>
          </a:p>
          <a:p>
            <a:pPr marR="0" algn="ctr"/>
            <a:endParaRPr lang="es-MX" sz="2800" b="1" smtClean="0">
              <a:solidFill>
                <a:srgbClr val="59AAF2"/>
              </a:solidFill>
              <a:effectLst>
                <a:outerShdw blurRad="38100" dist="38100" dir="2700000" algn="tl">
                  <a:srgbClr val="000000"/>
                </a:outerShdw>
              </a:effectLst>
              <a:latin typeface="Papyrus" pitchFamily="66" charset="0"/>
            </a:endParaRPr>
          </a:p>
          <a:p>
            <a:pPr marR="0" algn="ctr"/>
            <a:r>
              <a:rPr lang="es-MX" sz="3200" b="1" smtClean="0">
                <a:solidFill>
                  <a:srgbClr val="59AAF2"/>
                </a:solidFill>
                <a:effectLst>
                  <a:outerShdw blurRad="38100" dist="38100" dir="2700000" algn="tl">
                    <a:srgbClr val="000000"/>
                  </a:outerShdw>
                </a:effectLst>
                <a:latin typeface="Papyrus" pitchFamily="66" charset="0"/>
              </a:rPr>
              <a:t>Octubre </a:t>
            </a:r>
            <a:r>
              <a:rPr lang="es-MX" sz="3200" b="1">
                <a:solidFill>
                  <a:srgbClr val="59AAF2"/>
                </a:solidFill>
                <a:effectLst>
                  <a:outerShdw blurRad="38100" dist="38100" dir="2700000" algn="tl">
                    <a:srgbClr val="000000"/>
                  </a:outerShdw>
                </a:effectLst>
                <a:latin typeface="Papyrus" pitchFamily="66" charset="0"/>
              </a:rPr>
              <a:t>2014</a:t>
            </a:r>
          </a:p>
          <a:p>
            <a:pPr marR="0" algn="ctr"/>
            <a:r>
              <a:rPr lang="es-MX" sz="2800" b="1" smtClean="0">
                <a:solidFill>
                  <a:srgbClr val="00FF99"/>
                </a:solidFill>
                <a:effectLst>
                  <a:outerShdw blurRad="38100" dist="38100" dir="2700000" algn="tl">
                    <a:srgbClr val="000000"/>
                  </a:outerShdw>
                </a:effectLst>
                <a:latin typeface="Papyrus" pitchFamily="66" charset="0"/>
              </a:rPr>
              <a:t>Dr. Gustavo R. Segu</a:t>
            </a:r>
            <a:endParaRPr lang="en-US" sz="2800" b="1" smtClean="0">
              <a:solidFill>
                <a:srgbClr val="00FF99"/>
              </a:solidFill>
              <a:effectLst>
                <a:outerShdw blurRad="38100" dist="38100" dir="2700000" algn="tl">
                  <a:srgbClr val="000000"/>
                </a:outerShdw>
              </a:effectLst>
              <a:latin typeface="Papyrus" pitchFamily="66" charset="0"/>
            </a:endParaRPr>
          </a:p>
        </p:txBody>
      </p:sp>
      <p:pic>
        <p:nvPicPr>
          <p:cNvPr id="14338"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14339"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lnSpcReduction="10000"/>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SANCIONES </a:t>
            </a:r>
            <a:r>
              <a:rPr lang="es-AR" sz="1800" b="1" dirty="0">
                <a:solidFill>
                  <a:srgbClr val="00FF00"/>
                </a:solidFill>
                <a:effectLst>
                  <a:outerShdw blurRad="38100" dist="38100" dir="2700000" algn="tl">
                    <a:srgbClr val="000000">
                      <a:alpha val="43137"/>
                    </a:srgbClr>
                  </a:outerShdw>
                </a:effectLst>
              </a:rPr>
              <a:t>INCLUIDAS EN EL REGISTRO</a:t>
            </a:r>
          </a:p>
          <a:p>
            <a:pPr marL="0" indent="0" fontAlgn="auto">
              <a:spcAft>
                <a:spcPts val="0"/>
              </a:spcAft>
              <a:buClr>
                <a:schemeClr val="accent3"/>
              </a:buClr>
              <a:buFont typeface="Wingdings 2"/>
              <a:buNone/>
              <a:defRPr/>
            </a:pPr>
            <a:endParaRPr lang="es-AR" sz="2400" b="1" dirty="0" smtClean="0">
              <a:solidFill>
                <a:srgbClr val="00FFCC"/>
              </a:solidFill>
              <a:effectLst>
                <a:outerShdw blurRad="38100" dist="38100" dir="2700000" algn="tl">
                  <a:srgbClr val="000000">
                    <a:alpha val="43137"/>
                  </a:srgbClr>
                </a:outerShdw>
              </a:effectLst>
            </a:endParaRPr>
          </a:p>
          <a:p>
            <a:pPr marL="0" indent="0">
              <a:buNone/>
            </a:pPr>
            <a:r>
              <a:rPr lang="es-AR" sz="1900" b="1" dirty="0" smtClean="0">
                <a:solidFill>
                  <a:srgbClr val="FFFF00"/>
                </a:solidFill>
                <a:effectLst>
                  <a:outerShdw blurRad="38100" dist="38100" dir="2700000" algn="tl">
                    <a:srgbClr val="000000">
                      <a:alpha val="43137"/>
                    </a:srgbClr>
                  </a:outerShdw>
                </a:effectLst>
              </a:rPr>
              <a:t>Ley 24013 - Art</a:t>
            </a:r>
            <a:r>
              <a:rPr lang="es-AR" sz="1900" b="1" dirty="0">
                <a:solidFill>
                  <a:srgbClr val="FFFF00"/>
                </a:solidFill>
                <a:effectLst>
                  <a:outerShdw blurRad="38100" dist="38100" dir="2700000" algn="tl">
                    <a:srgbClr val="000000">
                      <a:alpha val="43137"/>
                    </a:srgbClr>
                  </a:outerShdw>
                </a:effectLst>
              </a:rPr>
              <a:t>. 7 </a:t>
            </a:r>
            <a:r>
              <a:rPr lang="es-AR" sz="1900" dirty="0">
                <a:effectLst>
                  <a:outerShdw blurRad="38100" dist="38100" dir="2700000" algn="tl">
                    <a:srgbClr val="000000">
                      <a:alpha val="43137"/>
                    </a:srgbClr>
                  </a:outerShdw>
                </a:effectLst>
              </a:rPr>
              <a:t>- Se entiende que la relación o contrato de trabajo ha sido registrado cuando el empleador hubiere inscripto al trabajador:</a:t>
            </a:r>
          </a:p>
          <a:p>
            <a:pPr marL="0" indent="0">
              <a:buNone/>
            </a:pPr>
            <a:r>
              <a:rPr lang="es-AR" sz="1900" dirty="0" smtClean="0">
                <a:effectLst>
                  <a:outerShdw blurRad="38100" dist="38100" dir="2700000" algn="tl">
                    <a:srgbClr val="000000">
                      <a:alpha val="43137"/>
                    </a:srgbClr>
                  </a:outerShdw>
                </a:effectLst>
              </a:rPr>
              <a:t>a</a:t>
            </a:r>
            <a:r>
              <a:rPr lang="es-AR" sz="1900" dirty="0">
                <a:effectLst>
                  <a:outerShdw blurRad="38100" dist="38100" dir="2700000" algn="tl">
                    <a:srgbClr val="000000">
                      <a:alpha val="43137"/>
                    </a:srgbClr>
                  </a:outerShdw>
                </a:effectLst>
              </a:rPr>
              <a:t>) en el libro especial del artículo 52 de la ley de contrato de trabajo (</a:t>
            </a:r>
            <a:r>
              <a:rPr lang="es-AR" sz="1900" dirty="0" err="1">
                <a:effectLst>
                  <a:outerShdw blurRad="38100" dist="38100" dir="2700000" algn="tl">
                    <a:srgbClr val="000000">
                      <a:alpha val="43137"/>
                    </a:srgbClr>
                  </a:outerShdw>
                </a:effectLst>
              </a:rPr>
              <a:t>t.o</a:t>
            </a:r>
            <a:r>
              <a:rPr lang="es-AR" sz="1900" dirty="0">
                <a:effectLst>
                  <a:outerShdw blurRad="38100" dist="38100" dir="2700000" algn="tl">
                    <a:srgbClr val="000000">
                      <a:alpha val="43137"/>
                    </a:srgbClr>
                  </a:outerShdw>
                </a:effectLst>
              </a:rPr>
              <a:t>. 1976) o en la documentación laboral que haga sus veces, según lo previsto en los regímenes jurídicos particulares;</a:t>
            </a:r>
          </a:p>
          <a:p>
            <a:pPr marL="0" indent="0">
              <a:buNone/>
            </a:pPr>
            <a:r>
              <a:rPr lang="es-AR" sz="1900" dirty="0">
                <a:effectLst>
                  <a:outerShdw blurRad="38100" dist="38100" dir="2700000" algn="tl">
                    <a:srgbClr val="000000">
                      <a:alpha val="43137"/>
                    </a:srgbClr>
                  </a:outerShdw>
                </a:effectLst>
              </a:rPr>
              <a:t>b) en los registros mencionados en el artículo 18, inciso a).</a:t>
            </a:r>
          </a:p>
          <a:p>
            <a:pPr marL="0" indent="0">
              <a:buNone/>
            </a:pPr>
            <a:r>
              <a:rPr lang="es-AR" sz="1900" dirty="0">
                <a:effectLst>
                  <a:outerShdw blurRad="38100" dist="38100" dir="2700000" algn="tl">
                    <a:srgbClr val="000000">
                      <a:alpha val="43137"/>
                    </a:srgbClr>
                  </a:outerShdw>
                </a:effectLst>
              </a:rPr>
              <a:t>Las relaciones laborales que no cumplieren con los requisitos fijados en los incisos precedentes se considerarán no registradas. </a:t>
            </a:r>
            <a:endParaRPr lang="es-AR" sz="1900" dirty="0" smtClean="0">
              <a:effectLst>
                <a:outerShdw blurRad="38100" dist="38100" dir="2700000" algn="tl">
                  <a:srgbClr val="000000">
                    <a:alpha val="43137"/>
                  </a:srgbClr>
                </a:outerShdw>
              </a:effectLst>
            </a:endParaRP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dirty="0" smtClean="0">
                <a:solidFill>
                  <a:srgbClr val="FFFF00"/>
                </a:solidFill>
                <a:effectLst>
                  <a:outerShdw blurRad="38100" dist="38100" dir="2700000" algn="tl">
                    <a:srgbClr val="000000">
                      <a:alpha val="43137"/>
                    </a:srgbClr>
                  </a:outerShdw>
                </a:effectLst>
              </a:rPr>
              <a:t>Art</a:t>
            </a:r>
            <a:r>
              <a:rPr lang="es-AR" sz="1900" dirty="0">
                <a:solidFill>
                  <a:srgbClr val="FFFF00"/>
                </a:solidFill>
                <a:effectLst>
                  <a:outerShdw blurRad="38100" dist="38100" dir="2700000" algn="tl">
                    <a:srgbClr val="000000">
                      <a:alpha val="43137"/>
                    </a:srgbClr>
                  </a:outerShdw>
                </a:effectLst>
              </a:rPr>
              <a:t>. </a:t>
            </a:r>
            <a:r>
              <a:rPr lang="es-AR" sz="1900" b="1" dirty="0">
                <a:solidFill>
                  <a:srgbClr val="FFFF00"/>
                </a:solidFill>
                <a:effectLst>
                  <a:outerShdw blurRad="38100" dist="38100" dir="2700000" algn="tl">
                    <a:srgbClr val="000000">
                      <a:alpha val="43137"/>
                    </a:srgbClr>
                  </a:outerShdw>
                </a:effectLst>
              </a:rPr>
              <a:t>18</a:t>
            </a:r>
            <a:r>
              <a:rPr lang="es-AR" sz="1900" dirty="0">
                <a:solidFill>
                  <a:srgbClr val="FFFF00"/>
                </a:solidFill>
                <a:effectLst>
                  <a:outerShdw blurRad="38100" dist="38100" dir="2700000" algn="tl">
                    <a:srgbClr val="000000">
                      <a:alpha val="43137"/>
                    </a:srgbClr>
                  </a:outerShdw>
                </a:effectLst>
              </a:rPr>
              <a:t> - </a:t>
            </a:r>
            <a:r>
              <a:rPr lang="es-AR" sz="1900" dirty="0">
                <a:effectLst>
                  <a:outerShdw blurRad="38100" dist="38100" dir="2700000" algn="tl">
                    <a:srgbClr val="000000">
                      <a:alpha val="43137"/>
                    </a:srgbClr>
                  </a:outerShdw>
                </a:effectLst>
              </a:rPr>
              <a:t>El Sistema Único de Registro Laboral concentrará los siguientes registros:</a:t>
            </a:r>
          </a:p>
          <a:p>
            <a:pPr marL="0" indent="0">
              <a:buNone/>
            </a:pPr>
            <a:r>
              <a:rPr lang="es-AR" sz="1900" dirty="0" smtClean="0">
                <a:effectLst>
                  <a:outerShdw blurRad="38100" dist="38100" dir="2700000" algn="tl">
                    <a:srgbClr val="000000">
                      <a:alpha val="43137"/>
                    </a:srgbClr>
                  </a:outerShdw>
                </a:effectLst>
              </a:rPr>
              <a:t>a</a:t>
            </a:r>
            <a:r>
              <a:rPr lang="es-AR" sz="1900" dirty="0">
                <a:effectLst>
                  <a:outerShdw blurRad="38100" dist="38100" dir="2700000" algn="tl">
                    <a:srgbClr val="000000">
                      <a:alpha val="43137"/>
                    </a:srgbClr>
                  </a:outerShdw>
                </a:effectLst>
              </a:rPr>
              <a:t>) la inscripción del empleador y la afiliación del trabajador al Instituto Nacional de Previsión Social, a las Cajas de Subsidios Familiares y a la obra social correspondiente; </a:t>
            </a:r>
          </a:p>
          <a:p>
            <a:endParaRPr lang="es-AR" dirty="0"/>
          </a:p>
          <a:p>
            <a:pPr marL="0" indent="0" fontAlgn="auto">
              <a:spcAft>
                <a:spcPts val="0"/>
              </a:spcAft>
              <a:buClr>
                <a:schemeClr val="accent3"/>
              </a:buClr>
              <a:buFont typeface="Wingdings 2"/>
              <a:buNone/>
              <a:defRPr/>
            </a:pPr>
            <a:endParaRPr lang="es-AR" dirty="0"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dirty="0" smtClean="0">
              <a:solidFill>
                <a:srgbClr val="00FFCC"/>
              </a:solidFill>
              <a:effectLst>
                <a:outerShdw blurRad="38100" dist="38100" dir="2700000" algn="tl">
                  <a:srgbClr val="000000">
                    <a:alpha val="43137"/>
                  </a:srgbClr>
                </a:outerShdw>
              </a:effectLst>
            </a:endParaRPr>
          </a:p>
        </p:txBody>
      </p:sp>
      <p:pic>
        <p:nvPicPr>
          <p:cNvPr id="2355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355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1292783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a:buNone/>
              <a:defRPr/>
            </a:pPr>
            <a:r>
              <a:rPr lang="es-AR" sz="2000" b="1" smtClean="0">
                <a:solidFill>
                  <a:srgbClr val="FFFF19"/>
                </a:solidFill>
                <a:effectLst>
                  <a:outerShdw blurRad="38100" dist="38100" dir="2700000" algn="tl">
                    <a:srgbClr val="000000">
                      <a:alpha val="43137"/>
                    </a:srgbClr>
                  </a:outerShdw>
                </a:effectLst>
              </a:rPr>
              <a:t>LEY 26941 – MODIFICACIÓN DEL ANEXO II CAPITULO 5°. LEY 25212</a:t>
            </a:r>
          </a:p>
          <a:p>
            <a:endParaRPr lang="es-AR" sz="2000" smtClean="0"/>
          </a:p>
          <a:p>
            <a:pPr marL="609600" indent="-609600">
              <a:buNone/>
              <a:defRPr/>
            </a:pPr>
            <a:endParaRPr lang="es-AR" sz="2000" smtClean="0">
              <a:effectLst>
                <a:outerShdw blurRad="38100" dist="38100" dir="2700000" algn="tl">
                  <a:srgbClr val="000000">
                    <a:alpha val="43137"/>
                  </a:srgbClr>
                </a:outerShdw>
              </a:effectLst>
            </a:endParaRPr>
          </a:p>
          <a:p>
            <a:pPr marL="609600" indent="-609600">
              <a:buNone/>
              <a:defRPr/>
            </a:pPr>
            <a:r>
              <a:rPr lang="es-AR" sz="2000" b="1" smtClean="0">
                <a:solidFill>
                  <a:srgbClr val="00FFCC"/>
                </a:solidFill>
                <a:effectLst>
                  <a:outerShdw blurRad="38100" dist="38100" dir="2700000" algn="tl">
                    <a:srgbClr val="000000">
                      <a:alpha val="43137"/>
                    </a:srgbClr>
                  </a:outerShdw>
                </a:effectLst>
              </a:rPr>
              <a:t>Ley 26941 – BO 2/6/2014</a:t>
            </a:r>
          </a:p>
          <a:p>
            <a:pPr marL="609600" indent="-609600">
              <a:buNone/>
              <a:defRPr/>
            </a:pPr>
            <a:r>
              <a:rPr lang="es-AR" sz="2000" smtClean="0">
                <a:effectLst>
                  <a:outerShdw blurRad="38100" dist="38100" dir="2700000" algn="tl">
                    <a:srgbClr val="000000">
                      <a:alpha val="43137"/>
                    </a:srgbClr>
                  </a:outerShdw>
                </a:effectLst>
              </a:rPr>
              <a:t>Sustituye el art. 5° y el art. 8 del Anexo II</a:t>
            </a:r>
          </a:p>
          <a:p>
            <a:pPr marL="609600" indent="-609600">
              <a:buNone/>
              <a:defRPr/>
            </a:pPr>
            <a:r>
              <a:rPr lang="es-AR" sz="2000" smtClean="0">
                <a:effectLst>
                  <a:outerShdw blurRad="38100" dist="38100" dir="2700000" algn="tl">
                    <a:srgbClr val="000000">
                      <a:alpha val="43137"/>
                    </a:srgbClr>
                  </a:outerShdw>
                </a:effectLst>
              </a:rPr>
              <a:t>Aplicación</a:t>
            </a:r>
            <a:r>
              <a:rPr lang="es-AR" sz="2000">
                <a:effectLst>
                  <a:outerShdw blurRad="38100" dist="38100" dir="2700000" algn="tl">
                    <a:srgbClr val="000000">
                      <a:alpha val="43137"/>
                    </a:srgbClr>
                  </a:outerShdw>
                </a:effectLst>
              </a:rPr>
              <a:t>: Desde el 11/6/2014</a:t>
            </a:r>
            <a:endParaRPr lang="es-AR" sz="20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7164775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609600" indent="-609600">
              <a:buNone/>
              <a:defRPr/>
            </a:pPr>
            <a:r>
              <a:rPr lang="es-AR" sz="1800" b="1" smtClean="0">
                <a:solidFill>
                  <a:srgbClr val="00FFCC"/>
                </a:solidFill>
                <a:effectLst>
                  <a:outerShdw blurRad="38100" dist="38100" dir="2700000" algn="tl">
                    <a:srgbClr val="000000">
                      <a:alpha val="43137"/>
                    </a:srgbClr>
                  </a:outerShdw>
                </a:effectLst>
              </a:rPr>
              <a:t>TIPOS SANCIONATORIOS</a:t>
            </a:r>
          </a:p>
          <a:p>
            <a:pPr marL="0" indent="0">
              <a:buNone/>
            </a:pPr>
            <a:r>
              <a:rPr lang="es-AR" sz="1800" b="1" smtClean="0">
                <a:solidFill>
                  <a:srgbClr val="00FF00"/>
                </a:solidFill>
                <a:effectLst>
                  <a:outerShdw blurRad="38100" dist="38100" dir="2700000" algn="tl">
                    <a:srgbClr val="000000">
                      <a:alpha val="43137"/>
                    </a:srgbClr>
                  </a:outerShdw>
                </a:effectLst>
              </a:rPr>
              <a:t>INFRACCIONES LEVES </a:t>
            </a:r>
          </a:p>
          <a:p>
            <a:pPr marL="0" indent="0">
              <a:buNone/>
            </a:pPr>
            <a:r>
              <a:rPr lang="es-AR" sz="1800" smtClean="0">
                <a:effectLst>
                  <a:outerShdw blurRad="38100" dist="38100" dir="2700000" algn="tl">
                    <a:srgbClr val="000000">
                      <a:alpha val="43137"/>
                    </a:srgbClr>
                  </a:outerShdw>
                </a:effectLst>
              </a:rPr>
              <a:t>Art</a:t>
            </a:r>
            <a:r>
              <a:rPr lang="es-AR" sz="1800">
                <a:effectLst>
                  <a:outerShdw blurRad="38100" dist="38100" dir="2700000" algn="tl">
                    <a:srgbClr val="000000">
                      <a:alpha val="43137"/>
                    </a:srgbClr>
                  </a:outerShdw>
                </a:effectLst>
              </a:rPr>
              <a:t>. 2 - Son infracciones leves:</a:t>
            </a:r>
          </a:p>
          <a:p>
            <a:pPr marL="0" indent="0">
              <a:buNone/>
            </a:pPr>
            <a:r>
              <a:rPr lang="es-AR" sz="1800">
                <a:solidFill>
                  <a:srgbClr val="FFFF19"/>
                </a:solidFill>
                <a:effectLst>
                  <a:outerShdw blurRad="38100" dist="38100" dir="2700000" algn="tl">
                    <a:srgbClr val="000000">
                      <a:alpha val="43137"/>
                    </a:srgbClr>
                  </a:outerShdw>
                </a:effectLst>
              </a:rPr>
              <a:t>a) El pago de las remuneraciones fuera del plazo legal, cuando el atraso fuere de hasta 4 (cuatro) días hábiles si el período de pago fuera mensual, y de hasta 2 (dos) días hábiles si el período fuera menor. </a:t>
            </a:r>
          </a:p>
          <a:p>
            <a:pPr marL="0" indent="0">
              <a:buNone/>
            </a:pPr>
            <a:r>
              <a:rPr lang="es-AR" sz="1800">
                <a:solidFill>
                  <a:srgbClr val="00FF00"/>
                </a:solidFill>
                <a:effectLst>
                  <a:outerShdw blurRad="38100" dist="38100" dir="2700000" algn="tl">
                    <a:srgbClr val="000000">
                      <a:alpha val="43137"/>
                    </a:srgbClr>
                  </a:outerShdw>
                </a:effectLst>
              </a:rPr>
              <a:t>b) No exponer en lugar visible del establecimiento los anuncios relativos a la distribución de las horas de trabajo. </a:t>
            </a:r>
          </a:p>
          <a:p>
            <a:pPr marL="0" indent="0">
              <a:buNone/>
            </a:pPr>
            <a:r>
              <a:rPr lang="es-AR" sz="1800">
                <a:solidFill>
                  <a:srgbClr val="00FF00"/>
                </a:solidFill>
                <a:effectLst>
                  <a:outerShdw blurRad="38100" dist="38100" dir="2700000" algn="tl">
                    <a:srgbClr val="000000">
                      <a:alpha val="43137"/>
                    </a:srgbClr>
                  </a:outerShdw>
                </a:effectLst>
              </a:rPr>
              <a:t>c) No otorgar, salvo autorización, el descanso de las mujeres al mediodía cuando correspondiera. </a:t>
            </a:r>
          </a:p>
          <a:p>
            <a:pPr marL="0" indent="0">
              <a:buNone/>
            </a:pPr>
            <a:r>
              <a:rPr lang="es-AR" sz="1800" smtClean="0">
                <a:solidFill>
                  <a:srgbClr val="00FFCC"/>
                </a:solidFill>
                <a:effectLst>
                  <a:outerShdw blurRad="38100" dist="38100" dir="2700000" algn="tl">
                    <a:srgbClr val="000000">
                      <a:alpha val="43137"/>
                    </a:srgbClr>
                  </a:outerShdw>
                </a:effectLst>
              </a:rPr>
              <a:t>d</a:t>
            </a:r>
            <a:r>
              <a:rPr lang="es-AR" sz="1800">
                <a:solidFill>
                  <a:srgbClr val="00FFCC"/>
                </a:solidFill>
                <a:effectLst>
                  <a:outerShdw blurRad="38100" dist="38100" dir="2700000" algn="tl">
                    <a:srgbClr val="000000">
                      <a:alpha val="43137"/>
                    </a:srgbClr>
                  </a:outerShdw>
                </a:effectLst>
              </a:rPr>
              <a:t>) Cualquiera otra que viole obligaciones meramente formales o documentales, salvo las tipificadas como graves o muy graves. </a:t>
            </a:r>
          </a:p>
          <a:p>
            <a:pPr marL="0" indent="0">
              <a:buNone/>
            </a:pPr>
            <a:r>
              <a:rPr lang="es-AR" sz="1800">
                <a:solidFill>
                  <a:srgbClr val="FF9900"/>
                </a:solidFill>
                <a:effectLst>
                  <a:outerShdw blurRad="38100" dist="38100" dir="2700000" algn="tl">
                    <a:srgbClr val="000000">
                      <a:alpha val="43137"/>
                    </a:srgbClr>
                  </a:outerShdw>
                </a:effectLst>
              </a:rPr>
              <a:t>e) Las acciones u omisiones violatorias de las normas de higiene y seguridad en el trabajo que afecten exigencias de carácter formal o documental, siempre que no fueren calificadas como graves o muy graves. </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606335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609600" indent="-609600">
              <a:buNone/>
              <a:defRPr/>
            </a:pPr>
            <a:r>
              <a:rPr lang="es-AR" sz="1800" b="1" smtClean="0">
                <a:solidFill>
                  <a:srgbClr val="00FFCC"/>
                </a:solidFill>
                <a:effectLst>
                  <a:outerShdw blurRad="38100" dist="38100" dir="2700000" algn="tl">
                    <a:srgbClr val="000000">
                      <a:alpha val="43137"/>
                    </a:srgbClr>
                  </a:outerShdw>
                </a:effectLst>
              </a:rPr>
              <a:t>TIPOS SANCIONATORIOS</a:t>
            </a:r>
          </a:p>
          <a:p>
            <a:pPr marL="0" indent="0">
              <a:buNone/>
            </a:pPr>
            <a:r>
              <a:rPr lang="es-AR" sz="1800" b="1" smtClean="0">
                <a:solidFill>
                  <a:srgbClr val="00FF00"/>
                </a:solidFill>
                <a:effectLst>
                  <a:outerShdw blurRad="38100" dist="38100" dir="2700000" algn="tl">
                    <a:srgbClr val="000000">
                      <a:alpha val="43137"/>
                    </a:srgbClr>
                  </a:outerShdw>
                </a:effectLst>
              </a:rPr>
              <a:t>INFRACCIONES GRAVES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Art</a:t>
            </a:r>
            <a:r>
              <a:rPr lang="es-AR" sz="1800">
                <a:effectLst>
                  <a:outerShdw blurRad="38100" dist="38100" dir="2700000" algn="tl">
                    <a:srgbClr val="000000">
                      <a:alpha val="43137"/>
                    </a:srgbClr>
                  </a:outerShdw>
                </a:effectLst>
              </a:rPr>
              <a:t>. 3 - Son infracciones graves:</a:t>
            </a:r>
          </a:p>
          <a:p>
            <a:pPr marL="0" indent="0">
              <a:buNone/>
            </a:pPr>
            <a:r>
              <a:rPr lang="es-AR" sz="1800">
                <a:solidFill>
                  <a:srgbClr val="FFFF00"/>
                </a:solidFill>
                <a:effectLst>
                  <a:outerShdw blurRad="38100" dist="38100" dir="2700000" algn="tl">
                    <a:srgbClr val="000000">
                      <a:alpha val="43137"/>
                    </a:srgbClr>
                  </a:outerShdw>
                </a:effectLst>
              </a:rPr>
              <a:t>a) La falta, en los libros de registro de los trabajadores, de alguno de los datos esenciales </a:t>
            </a:r>
            <a:r>
              <a:rPr lang="es-AR" sz="1800" smtClean="0">
                <a:solidFill>
                  <a:srgbClr val="FFFF00"/>
                </a:solidFill>
                <a:effectLst>
                  <a:outerShdw blurRad="38100" dist="38100" dir="2700000" algn="tl">
                    <a:srgbClr val="000000">
                      <a:alpha val="43137"/>
                    </a:srgbClr>
                  </a:outerShdw>
                </a:effectLst>
              </a:rPr>
              <a:t>del contrato </a:t>
            </a:r>
            <a:r>
              <a:rPr lang="es-AR" sz="1800">
                <a:solidFill>
                  <a:srgbClr val="FFFF00"/>
                </a:solidFill>
                <a:effectLst>
                  <a:outerShdw blurRad="38100" dist="38100" dir="2700000" algn="tl">
                    <a:srgbClr val="000000">
                      <a:alpha val="43137"/>
                    </a:srgbClr>
                  </a:outerShdw>
                </a:effectLst>
              </a:rPr>
              <a:t>o relación de trabajo.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solidFill>
                  <a:srgbClr val="00FFCC"/>
                </a:solidFill>
                <a:effectLst>
                  <a:outerShdw blurRad="38100" dist="38100" dir="2700000" algn="tl">
                    <a:srgbClr val="000000">
                      <a:alpha val="43137"/>
                    </a:srgbClr>
                  </a:outerShdw>
                </a:effectLst>
              </a:rPr>
              <a:t>b</a:t>
            </a:r>
            <a:r>
              <a:rPr lang="es-AR" sz="1800">
                <a:solidFill>
                  <a:srgbClr val="00FFCC"/>
                </a:solidFill>
                <a:effectLst>
                  <a:outerShdw blurRad="38100" dist="38100" dir="2700000" algn="tl">
                    <a:srgbClr val="000000">
                      <a:alpha val="43137"/>
                    </a:srgbClr>
                  </a:outerShdw>
                </a:effectLst>
              </a:rPr>
              <a:t>) La falta de entrega de los certificados de servicios o de extinción de la relación laboral a requerimiento del trabajador.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solidFill>
                  <a:srgbClr val="FF9900"/>
                </a:solidFill>
                <a:effectLst>
                  <a:outerShdw blurRad="38100" dist="38100" dir="2700000" algn="tl">
                    <a:srgbClr val="000000">
                      <a:alpha val="43137"/>
                    </a:srgbClr>
                  </a:outerShdw>
                </a:effectLst>
              </a:rPr>
              <a:t>c</a:t>
            </a:r>
            <a:r>
              <a:rPr lang="es-AR" sz="1800">
                <a:solidFill>
                  <a:srgbClr val="FF9900"/>
                </a:solidFill>
                <a:effectLst>
                  <a:outerShdw blurRad="38100" dist="38100" dir="2700000" algn="tl">
                    <a:srgbClr val="000000">
                      <a:alpha val="43137"/>
                    </a:srgbClr>
                  </a:outerShdw>
                </a:effectLst>
              </a:rPr>
              <a:t>) La violación de las normas relativas en cuanto a monto, lugar, tiempo y modo, del pago de las remuneraciones, así como la falta de entrega de copia firmada por el empleador de los recibos correspondientes, salvo lo dispuesto en el artículo 2º, inciso a). </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534581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fontScale="92500"/>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609600" indent="-609600">
              <a:buNone/>
              <a:defRPr/>
            </a:pPr>
            <a:r>
              <a:rPr lang="es-AR" sz="1800" b="1" smtClean="0">
                <a:solidFill>
                  <a:srgbClr val="00FFCC"/>
                </a:solidFill>
                <a:effectLst>
                  <a:outerShdw blurRad="38100" dist="38100" dir="2700000" algn="tl">
                    <a:srgbClr val="000000">
                      <a:alpha val="43137"/>
                    </a:srgbClr>
                  </a:outerShdw>
                </a:effectLst>
              </a:rPr>
              <a:t>TIPOS SANCIONATORIOS</a:t>
            </a:r>
          </a:p>
          <a:p>
            <a:pPr marL="0" indent="0">
              <a:buNone/>
            </a:pPr>
            <a:r>
              <a:rPr lang="es-AR" sz="1600" b="1" smtClean="0">
                <a:solidFill>
                  <a:srgbClr val="00FF00"/>
                </a:solidFill>
                <a:effectLst>
                  <a:outerShdw blurRad="38100" dist="38100" dir="2700000" algn="tl">
                    <a:srgbClr val="000000">
                      <a:alpha val="43137"/>
                    </a:srgbClr>
                  </a:outerShdw>
                </a:effectLst>
              </a:rPr>
              <a:t>INFRACCIONES GRAVES </a:t>
            </a:r>
          </a:p>
          <a:p>
            <a:pPr marL="0" indent="0">
              <a:buNone/>
            </a:pPr>
            <a:r>
              <a:rPr lang="es-AR" sz="1800" smtClean="0">
                <a:effectLst>
                  <a:outerShdw blurRad="38100" dist="38100" dir="2700000" algn="tl">
                    <a:srgbClr val="000000">
                      <a:alpha val="43137"/>
                    </a:srgbClr>
                  </a:outerShdw>
                </a:effectLst>
              </a:rPr>
              <a:t>Art</a:t>
            </a:r>
            <a:r>
              <a:rPr lang="es-AR" sz="1800">
                <a:effectLst>
                  <a:outerShdw blurRad="38100" dist="38100" dir="2700000" algn="tl">
                    <a:srgbClr val="000000">
                      <a:alpha val="43137"/>
                    </a:srgbClr>
                  </a:outerShdw>
                </a:effectLst>
              </a:rPr>
              <a:t>. 3 - Son infracciones graves:</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solidFill>
                  <a:srgbClr val="FFFF00"/>
                </a:solidFill>
                <a:effectLst>
                  <a:outerShdw blurRad="38100" dist="38100" dir="2700000" algn="tl">
                    <a:srgbClr val="000000">
                      <a:alpha val="43137"/>
                    </a:srgbClr>
                  </a:outerShdw>
                </a:effectLst>
              </a:rPr>
              <a:t>d</a:t>
            </a:r>
            <a:r>
              <a:rPr lang="es-AR" sz="1800">
                <a:solidFill>
                  <a:srgbClr val="FFFF00"/>
                </a:solidFill>
                <a:effectLst>
                  <a:outerShdw blurRad="38100" dist="38100" dir="2700000" algn="tl">
                    <a:srgbClr val="000000">
                      <a:alpha val="43137"/>
                    </a:srgbClr>
                  </a:outerShdw>
                </a:effectLst>
              </a:rPr>
              <a:t>) La violación de las normas en materia de duración del trabajo, descanso semanal, vacaciones, licencias, feriados, días no laborables y en general, tiempo de trabajo. </a:t>
            </a:r>
          </a:p>
          <a:p>
            <a:pPr marL="0" indent="0">
              <a:buNone/>
            </a:pPr>
            <a:r>
              <a:rPr lang="es-AR" sz="1800">
                <a:solidFill>
                  <a:srgbClr val="FFFF00"/>
                </a:solidFill>
                <a:effectLst>
                  <a:outerShdw blurRad="38100" dist="38100" dir="2700000" algn="tl">
                    <a:srgbClr val="000000">
                      <a:alpha val="43137"/>
                    </a:srgbClr>
                  </a:outerShdw>
                </a:effectLst>
              </a:rPr>
              <a:t>e) La violación de la normativa relativa a modalidades contractuales. </a:t>
            </a:r>
          </a:p>
          <a:p>
            <a:pPr marL="0" indent="0">
              <a:buNone/>
            </a:pPr>
            <a:r>
              <a:rPr lang="es-AR" sz="1800">
                <a:solidFill>
                  <a:srgbClr val="00FFCC"/>
                </a:solidFill>
                <a:effectLst>
                  <a:outerShdw blurRad="38100" dist="38100" dir="2700000" algn="tl">
                    <a:srgbClr val="000000">
                      <a:alpha val="43137"/>
                    </a:srgbClr>
                  </a:outerShdw>
                </a:effectLst>
              </a:rPr>
              <a:t>f) La falta o insuficiencia de los instrumentos individuales de contralor de la jornada de trabajo. </a:t>
            </a:r>
          </a:p>
          <a:p>
            <a:pPr marL="0" indent="0">
              <a:buNone/>
            </a:pPr>
            <a:r>
              <a:rPr lang="es-AR" sz="1800">
                <a:solidFill>
                  <a:srgbClr val="00FF00"/>
                </a:solidFill>
                <a:effectLst>
                  <a:outerShdw blurRad="38100" dist="38100" dir="2700000" algn="tl">
                    <a:srgbClr val="000000">
                      <a:alpha val="43137"/>
                    </a:srgbClr>
                  </a:outerShdw>
                </a:effectLst>
              </a:rPr>
              <a:t>g) Toda otra violación o ejercicio abusivo de la normativa laboral no tipificada expresamente en esta ley, establecida para proteger los derechos del trabajador, para garantizar el ejercicio del poder de policía del trabajo y para evitar a los empleadores la competencia desleal derivada de tales violaciones o conductas abusivas. </a:t>
            </a:r>
          </a:p>
          <a:p>
            <a:pPr marL="0" indent="0">
              <a:buNone/>
            </a:pPr>
            <a:r>
              <a:rPr lang="es-AR" sz="1800">
                <a:solidFill>
                  <a:srgbClr val="FF9900"/>
                </a:solidFill>
                <a:effectLst>
                  <a:outerShdw blurRad="38100" dist="38100" dir="2700000" algn="tl">
                    <a:srgbClr val="000000">
                      <a:alpha val="43137"/>
                    </a:srgbClr>
                  </a:outerShdw>
                </a:effectLst>
              </a:rPr>
              <a:t>h) Las acciones u omisiones que importen el incumplimiento de las obligaciones en materia de salud, seguridad e higiene en el trabajo, siempre que no fueran calificadas como muy graves. </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7816783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609600" indent="-609600">
              <a:buNone/>
              <a:defRPr/>
            </a:pPr>
            <a:r>
              <a:rPr lang="es-AR" sz="1800" b="1" smtClean="0">
                <a:solidFill>
                  <a:srgbClr val="00FFCC"/>
                </a:solidFill>
                <a:effectLst>
                  <a:outerShdw blurRad="38100" dist="38100" dir="2700000" algn="tl">
                    <a:srgbClr val="000000">
                      <a:alpha val="43137"/>
                    </a:srgbClr>
                  </a:outerShdw>
                </a:effectLst>
              </a:rPr>
              <a:t>TIPOS SANCIONATORIOS</a:t>
            </a:r>
          </a:p>
          <a:p>
            <a:pPr marL="0" indent="0">
              <a:buNone/>
            </a:pPr>
            <a:r>
              <a:rPr lang="es-AR" sz="1800" b="1" smtClean="0">
                <a:solidFill>
                  <a:srgbClr val="00FF00"/>
                </a:solidFill>
                <a:effectLst>
                  <a:outerShdw blurRad="38100" dist="38100" dir="2700000" algn="tl">
                    <a:srgbClr val="000000">
                      <a:alpha val="43137"/>
                    </a:srgbClr>
                  </a:outerShdw>
                </a:effectLst>
              </a:rPr>
              <a:t>INFRACCIONES MUY GRAVES </a:t>
            </a:r>
          </a:p>
          <a:p>
            <a:pPr marL="0" indent="0">
              <a:buNone/>
            </a:pPr>
            <a:r>
              <a:rPr lang="es-AR" sz="1800" smtClean="0">
                <a:effectLst>
                  <a:outerShdw blurRad="38100" dist="38100" dir="2700000" algn="tl">
                    <a:srgbClr val="000000">
                      <a:alpha val="43137"/>
                    </a:srgbClr>
                  </a:outerShdw>
                </a:effectLst>
              </a:rPr>
              <a:t>Art</a:t>
            </a:r>
            <a:r>
              <a:rPr lang="es-AR" sz="1800">
                <a:effectLst>
                  <a:outerShdw blurRad="38100" dist="38100" dir="2700000" algn="tl">
                    <a:srgbClr val="000000">
                      <a:alpha val="43137"/>
                    </a:srgbClr>
                  </a:outerShdw>
                </a:effectLst>
              </a:rPr>
              <a:t>. 4 - Son infracciones muy graves:</a:t>
            </a:r>
          </a:p>
          <a:p>
            <a:pPr marL="0" indent="0">
              <a:buNone/>
            </a:pPr>
            <a:r>
              <a:rPr lang="es-AR" sz="1800">
                <a:solidFill>
                  <a:srgbClr val="FF9900"/>
                </a:solidFill>
                <a:effectLst>
                  <a:outerShdw blurRad="38100" dist="38100" dir="2700000" algn="tl">
                    <a:srgbClr val="000000">
                      <a:alpha val="43137"/>
                    </a:srgbClr>
                  </a:outerShdw>
                </a:effectLst>
              </a:rPr>
              <a:t>a) Las decisiones del empleador que impliquen cualquier tipo de discriminación en el empleo o la ocupación por motivos de: raza, color, ascendencia nacional, religión, sexo, edad, opinión política, origen social, gremiales, residencia o responsabilidades familiares. </a:t>
            </a:r>
          </a:p>
          <a:p>
            <a:pPr marL="0" indent="0">
              <a:buNone/>
            </a:pPr>
            <a:r>
              <a:rPr lang="es-AR" sz="1800">
                <a:solidFill>
                  <a:srgbClr val="FFFF19"/>
                </a:solidFill>
                <a:effectLst>
                  <a:outerShdw blurRad="38100" dist="38100" dir="2700000" algn="tl">
                    <a:srgbClr val="000000">
                      <a:alpha val="43137"/>
                    </a:srgbClr>
                  </a:outerShdw>
                </a:effectLst>
              </a:rPr>
              <a:t>b) Los actos del empleador contrarios a la intimidad y dignidad de los trabajadores. </a:t>
            </a:r>
          </a:p>
          <a:p>
            <a:pPr marL="0" indent="0">
              <a:buNone/>
            </a:pPr>
            <a:r>
              <a:rPr lang="es-AR" sz="1800">
                <a:solidFill>
                  <a:srgbClr val="00FF00"/>
                </a:solidFill>
                <a:effectLst>
                  <a:outerShdw blurRad="38100" dist="38100" dir="2700000" algn="tl">
                    <a:srgbClr val="000000">
                      <a:alpha val="43137"/>
                    </a:srgbClr>
                  </a:outerShdw>
                </a:effectLst>
              </a:rPr>
              <a:t>c) La falta de inscripción del trabajador en los libros de registro de los trabajadores, salvo que se haya denunciado su alta a todos los organismos de seguridad social, incluidas las obras sociales, en la oportunidad que corresponda, en cuyo caso se considerará incluida en las infracciones previstas en el artículo 3º, inciso a). </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706619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609600" indent="-609600">
              <a:buNone/>
              <a:defRPr/>
            </a:pPr>
            <a:r>
              <a:rPr lang="es-AR" sz="1800" b="1" smtClean="0">
                <a:solidFill>
                  <a:srgbClr val="00FFCC"/>
                </a:solidFill>
                <a:effectLst>
                  <a:outerShdw blurRad="38100" dist="38100" dir="2700000" algn="tl">
                    <a:srgbClr val="000000">
                      <a:alpha val="43137"/>
                    </a:srgbClr>
                  </a:outerShdw>
                </a:effectLst>
              </a:rPr>
              <a:t>TIPOS SANCIONATORIOS</a:t>
            </a:r>
          </a:p>
          <a:p>
            <a:pPr marL="0" indent="0">
              <a:buNone/>
            </a:pPr>
            <a:r>
              <a:rPr lang="es-AR" sz="1800" b="1" smtClean="0">
                <a:solidFill>
                  <a:srgbClr val="00FF00"/>
                </a:solidFill>
                <a:effectLst>
                  <a:outerShdw blurRad="38100" dist="38100" dir="2700000" algn="tl">
                    <a:srgbClr val="000000">
                      <a:alpha val="43137"/>
                    </a:srgbClr>
                  </a:outerShdw>
                </a:effectLst>
              </a:rPr>
              <a:t>INFRACCIONES MUY GRAVES </a:t>
            </a:r>
          </a:p>
          <a:p>
            <a:pPr marL="0" indent="0">
              <a:buNone/>
            </a:pPr>
            <a:r>
              <a:rPr lang="es-AR" sz="1800" smtClean="0">
                <a:effectLst>
                  <a:outerShdw blurRad="38100" dist="38100" dir="2700000" algn="tl">
                    <a:srgbClr val="000000">
                      <a:alpha val="43137"/>
                    </a:srgbClr>
                  </a:outerShdw>
                </a:effectLst>
              </a:rPr>
              <a:t>Art</a:t>
            </a:r>
            <a:r>
              <a:rPr lang="es-AR" sz="1800">
                <a:effectLst>
                  <a:outerShdw blurRad="38100" dist="38100" dir="2700000" algn="tl">
                    <a:srgbClr val="000000">
                      <a:alpha val="43137"/>
                    </a:srgbClr>
                  </a:outerShdw>
                </a:effectLst>
              </a:rPr>
              <a:t>. 4 - Son infracciones muy graves:</a:t>
            </a:r>
          </a:p>
          <a:p>
            <a:pPr marL="0" indent="0">
              <a:buNone/>
            </a:pPr>
            <a:r>
              <a:rPr lang="es-AR" sz="1800" smtClean="0">
                <a:solidFill>
                  <a:srgbClr val="FFFF00"/>
                </a:solidFill>
                <a:effectLst>
                  <a:outerShdw blurRad="38100" dist="38100" dir="2700000" algn="tl">
                    <a:srgbClr val="000000">
                      <a:alpha val="43137"/>
                    </a:srgbClr>
                  </a:outerShdw>
                </a:effectLst>
              </a:rPr>
              <a:t>d</a:t>
            </a:r>
            <a:r>
              <a:rPr lang="es-AR" sz="1800">
                <a:solidFill>
                  <a:srgbClr val="FFFF00"/>
                </a:solidFill>
                <a:effectLst>
                  <a:outerShdw blurRad="38100" dist="38100" dir="2700000" algn="tl">
                    <a:srgbClr val="000000">
                      <a:alpha val="43137"/>
                    </a:srgbClr>
                  </a:outerShdw>
                </a:effectLst>
              </a:rPr>
              <a:t>) La cesión de personal efectuada en violación de los requisitos legales. </a:t>
            </a:r>
          </a:p>
          <a:p>
            <a:pPr marL="0" indent="0">
              <a:buNone/>
            </a:pPr>
            <a:r>
              <a:rPr lang="es-AR" sz="1800">
                <a:solidFill>
                  <a:srgbClr val="00FF00"/>
                </a:solidFill>
                <a:effectLst>
                  <a:outerShdw blurRad="38100" dist="38100" dir="2700000" algn="tl">
                    <a:srgbClr val="000000">
                      <a:alpha val="43137"/>
                    </a:srgbClr>
                  </a:outerShdw>
                </a:effectLst>
              </a:rPr>
              <a:t>e) La violación de las normas relativas a trabajo de menores. </a:t>
            </a:r>
          </a:p>
          <a:p>
            <a:pPr marL="0" indent="0">
              <a:buNone/>
            </a:pPr>
            <a:r>
              <a:rPr lang="es-AR" sz="1800">
                <a:solidFill>
                  <a:srgbClr val="00FFCC"/>
                </a:solidFill>
                <a:effectLst>
                  <a:outerShdw blurRad="38100" dist="38100" dir="2700000" algn="tl">
                    <a:srgbClr val="000000">
                      <a:alpha val="43137"/>
                    </a:srgbClr>
                  </a:outerShdw>
                </a:effectLst>
              </a:rPr>
              <a:t>f) La violación por cualquiera de las partes de las resoluciones dictadas con motivo de los procedimientos de conciliación obligatoria y arbitraje en conflictos colectivos. </a:t>
            </a:r>
          </a:p>
          <a:p>
            <a:pPr marL="0" indent="0">
              <a:buNone/>
            </a:pPr>
            <a:r>
              <a:rPr lang="es-AR" sz="1800">
                <a:solidFill>
                  <a:srgbClr val="FF9900"/>
                </a:solidFill>
                <a:effectLst>
                  <a:outerShdw blurRad="38100" dist="38100" dir="2700000" algn="tl">
                    <a:srgbClr val="000000">
                      <a:alpha val="43137"/>
                    </a:srgbClr>
                  </a:outerShdw>
                </a:effectLst>
              </a:rPr>
              <a:t>g) Las acciones u omisiones del artículo 3º, inciso h) que deriven en riesgo grave e inminente para la salud de los trabajadores. </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196966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a:buNone/>
              <a:defRPr/>
            </a:pPr>
            <a:r>
              <a:rPr lang="es-AR" sz="1800" b="1" smtClean="0">
                <a:solidFill>
                  <a:srgbClr val="FFFF19"/>
                </a:solidFill>
              </a:rPr>
              <a:t>LEY 26941 – MODIFICACIÓN DEL ANEXO II CAPITULO 5°. LEY 25212</a:t>
            </a:r>
          </a:p>
          <a:p>
            <a:pPr marL="0" indent="0">
              <a:buNone/>
            </a:pPr>
            <a:r>
              <a:rPr lang="es-AR" sz="1800" b="1" smtClean="0">
                <a:solidFill>
                  <a:srgbClr val="00FF00"/>
                </a:solidFill>
              </a:rPr>
              <a:t>FACULTADES DE LOS INSPECTORES </a:t>
            </a:r>
          </a:p>
          <a:p>
            <a:pPr marL="0" indent="0">
              <a:buNone/>
            </a:pPr>
            <a:r>
              <a:rPr lang="es-AR" sz="1800" smtClean="0"/>
              <a:t>Art</a:t>
            </a:r>
            <a:r>
              <a:rPr lang="es-AR" sz="1800"/>
              <a:t>. 7 - 1. Los inspectores, en el ejercicio de su función, tendrán las atribuciones establecidas por el artículo 12 del Convenio sobre Inspección del Trabajo, 1947, número 81, por lo que estarán facultados para:</a:t>
            </a:r>
          </a:p>
          <a:p>
            <a:pPr marL="0" indent="0">
              <a:buNone/>
            </a:pPr>
            <a:r>
              <a:rPr lang="es-AR" sz="1800"/>
              <a:t>a) Entrar libremente y sin notificación previa en los lugares donde se realizan tareas sujetas a inspección en las horas del día y de la noche. </a:t>
            </a:r>
          </a:p>
          <a:p>
            <a:pPr marL="0" indent="0">
              <a:buNone/>
            </a:pPr>
            <a:r>
              <a:rPr lang="es-AR" sz="1800"/>
              <a:t>b) Entrar de día en cualquier lugar cuando tengan motivo razonable para suponer que el mismo está sujeto a inspección. </a:t>
            </a:r>
          </a:p>
          <a:p>
            <a:pPr marL="0" indent="0">
              <a:buNone/>
            </a:pPr>
            <a:r>
              <a:rPr lang="es-AR" sz="1800"/>
              <a:t>c) Requerir todas las informaciones necesarias para el cumplimiento de su función y realizar cualquier experiencia, investigación o examen y en particular: </a:t>
            </a:r>
          </a:p>
          <a:p>
            <a:pPr marL="0" indent="0">
              <a:buNone/>
            </a:pPr>
            <a:r>
              <a:rPr lang="es-AR" sz="1800"/>
              <a:t>I) Interrogar solos, o ante testigos, al empleador y al personal. </a:t>
            </a:r>
          </a:p>
          <a:p>
            <a:pPr marL="0" indent="0">
              <a:buNone/>
            </a:pPr>
            <a:r>
              <a:rPr lang="es-AR" sz="1800"/>
              <a:t>II) Exigir la presentación de libros y documentación que la legislación laboral prescriba y obtener copias o extractos de los mismos. </a:t>
            </a:r>
          </a:p>
          <a:p>
            <a:pPr marL="0" indent="0">
              <a:buNone/>
            </a:pPr>
            <a:endParaRPr lang="es-AR" sz="1800" smtClean="0"/>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8556803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8278"/>
          </a:xfrm>
        </p:spPr>
        <p:txBody>
          <a:bodyPr>
            <a:normAutofit fontScale="92500" lnSpcReduction="10000"/>
          </a:bodyPr>
          <a:lstStyle/>
          <a:p>
            <a:pPr marL="609600" indent="-609600">
              <a:buNone/>
              <a:defRPr/>
            </a:pPr>
            <a:r>
              <a:rPr lang="es-AR" sz="1800" b="1" smtClean="0">
                <a:solidFill>
                  <a:srgbClr val="FFFF19"/>
                </a:solidFill>
              </a:rPr>
              <a:t>LEY 26941 – MODIFICACIÓN DEL ANEXO II CAPITULO 5°. LEY 25212</a:t>
            </a:r>
          </a:p>
          <a:p>
            <a:pPr marL="0" indent="0">
              <a:buNone/>
            </a:pPr>
            <a:r>
              <a:rPr lang="es-AR" sz="1800" b="1" smtClean="0">
                <a:solidFill>
                  <a:srgbClr val="00FF00"/>
                </a:solidFill>
              </a:rPr>
              <a:t>FACULTADES DE LOS INSPECTORES </a:t>
            </a:r>
          </a:p>
          <a:p>
            <a:pPr marL="0" indent="0">
              <a:buNone/>
            </a:pPr>
            <a:r>
              <a:rPr lang="es-AR" sz="1800" smtClean="0"/>
              <a:t>Art</a:t>
            </a:r>
            <a:r>
              <a:rPr lang="es-AR" sz="1800"/>
              <a:t>. 7 - 1. </a:t>
            </a:r>
            <a:r>
              <a:rPr lang="es-AR" sz="1800" smtClean="0"/>
              <a:t>(...)</a:t>
            </a:r>
            <a:endParaRPr lang="es-AR" sz="1800"/>
          </a:p>
          <a:p>
            <a:pPr marL="0" indent="0">
              <a:buNone/>
            </a:pPr>
            <a:endParaRPr lang="es-AR" sz="1800" smtClean="0"/>
          </a:p>
          <a:p>
            <a:pPr marL="0" indent="0">
              <a:buNone/>
            </a:pPr>
            <a:r>
              <a:rPr lang="es-AR" sz="1800" smtClean="0"/>
              <a:t>III</a:t>
            </a:r>
            <a:r>
              <a:rPr lang="es-AR" sz="1800"/>
              <a:t>) Tomar y sacar muestras de sustancias o materiales utilizados en el establecimiento, con el propósito de analizarlos y realizar exámenes e investigaciones de las condiciones ambientales de los lugares de trabajo y de las tareas que en ellos se realizan. </a:t>
            </a:r>
          </a:p>
          <a:p>
            <a:pPr marL="0" indent="0">
              <a:buNone/>
            </a:pPr>
            <a:r>
              <a:rPr lang="es-AR" sz="1800"/>
              <a:t>IV) Intimar la adopción de medidas relativas a las instalaciones o a lo s métodos de trabajo cuyo cumplimiento surja de normas legales o convencionales referentes a la salud, higiene o seguridad del trabajador. </a:t>
            </a:r>
          </a:p>
          <a:p>
            <a:pPr marL="0" indent="0">
              <a:buNone/>
            </a:pPr>
            <a:r>
              <a:rPr lang="es-AR" sz="1800"/>
              <a:t>V) Disponer la adopción de medidas de aplicación inmediata en caso de peligro inminente para la salud, higiene o seguridad del trabajador, incluida la suspensión de tareas. </a:t>
            </a:r>
          </a:p>
          <a:p>
            <a:pPr marL="0" indent="0">
              <a:buNone/>
            </a:pPr>
            <a:r>
              <a:rPr lang="es-AR" sz="1800"/>
              <a:t>VI) Requerir la colocación de los avisos que exijan las disposiciones legales. </a:t>
            </a:r>
          </a:p>
          <a:p>
            <a:pPr marL="0" indent="0">
              <a:buNone/>
            </a:pPr>
            <a:r>
              <a:rPr lang="es-AR" sz="1800"/>
              <a:t>d) Tendrán las demás facultades que le reconocen las leyes. </a:t>
            </a:r>
          </a:p>
          <a:p>
            <a:pPr marL="0" indent="0">
              <a:buNone/>
            </a:pPr>
            <a:r>
              <a:rPr lang="es-AR" sz="1800"/>
              <a:t>2. Los inspectores de trabajo, cuando no se deriven riesgos, daños o perjuicios directos para los derechos de los trabajadores, podrán emplazar al empleador a cumplir con las normas infringidas, labrando acta al efecto. </a:t>
            </a:r>
          </a:p>
          <a:p>
            <a:pPr marL="0" indent="0">
              <a:buNone/>
            </a:pPr>
            <a:r>
              <a:rPr lang="es-AR" sz="1800"/>
              <a:t>3. Los inspectores estarán habilitados para requerir directamente el auxilio de la fuerza pública a los fines del cumplimiento de su cometido. </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653326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lnSpcReduction="10000"/>
          </a:bodyPr>
          <a:lstStyle/>
          <a:p>
            <a:pPr marL="609600" indent="-609600">
              <a:buNone/>
              <a:defRPr/>
            </a:pPr>
            <a:r>
              <a:rPr lang="es-AR" sz="1800" b="1" smtClean="0">
                <a:solidFill>
                  <a:srgbClr val="FFFF19"/>
                </a:solidFill>
              </a:rPr>
              <a:t>LEY 26941 – MODIFICACIÓN DEL ANEXO II CAPITULO 5°. LEY 25212</a:t>
            </a:r>
          </a:p>
          <a:p>
            <a:pPr marL="0" indent="0">
              <a:buNone/>
            </a:pPr>
            <a:r>
              <a:rPr lang="es-AR" sz="1800"/>
              <a:t>Art. 5 - De las sanciones:</a:t>
            </a:r>
          </a:p>
          <a:p>
            <a:pPr marL="0" indent="0">
              <a:buNone/>
            </a:pPr>
            <a:r>
              <a:rPr lang="es-AR" sz="1800"/>
              <a:t>1. Las </a:t>
            </a:r>
            <a:r>
              <a:rPr lang="es-AR" sz="1800" b="1" u="sng">
                <a:solidFill>
                  <a:srgbClr val="FFFF19"/>
                </a:solidFill>
              </a:rPr>
              <a:t>infracciones leves </a:t>
            </a:r>
            <a:r>
              <a:rPr lang="es-AR" sz="1800"/>
              <a:t>se sancionarán de acuerdo a la siguiente graduación:</a:t>
            </a:r>
          </a:p>
          <a:p>
            <a:pPr marL="0" indent="0">
              <a:buNone/>
            </a:pPr>
            <a:r>
              <a:rPr lang="es-AR" sz="1800"/>
              <a:t>a) Apercibimiento, para la primera infracción leve, de acuerdo a los antecedentes y circunstancia de cada caso, evaluadas por la autoridad administrativa de aplicación.</a:t>
            </a:r>
          </a:p>
          <a:p>
            <a:pPr marL="0" indent="0">
              <a:buNone/>
            </a:pPr>
            <a:r>
              <a:rPr lang="es-AR" sz="1800"/>
              <a:t>b) Multa del veinticinco por ciento (25%) al ciento cincuenta por ciento (150%) del valor mensual del Salario Mínimo, Vital y Móvil vigente al momento de la constatación de la infracción.</a:t>
            </a:r>
          </a:p>
          <a:p>
            <a:pPr marL="0" indent="0">
              <a:buNone/>
            </a:pPr>
            <a:r>
              <a:rPr lang="es-AR" sz="1800"/>
              <a:t>2. Las infracciones </a:t>
            </a:r>
            <a:r>
              <a:rPr lang="es-AR" sz="1800" b="1" u="sng">
                <a:solidFill>
                  <a:srgbClr val="FFFF19"/>
                </a:solidFill>
              </a:rPr>
              <a:t>graves se sancionarán </a:t>
            </a:r>
            <a:r>
              <a:rPr lang="es-AR" sz="1800"/>
              <a:t>con multa del treinta por ciento (30%) al doscientos por ciento (200%) del valor mensual del Salario Mínimo, Vital y Móvil vigente al momento de la constatación de la infracción, por cada trabajador afectado.</a:t>
            </a:r>
          </a:p>
          <a:p>
            <a:pPr marL="0" indent="0">
              <a:buNone/>
            </a:pPr>
            <a:r>
              <a:rPr lang="es-AR" sz="1800"/>
              <a:t>3. Las </a:t>
            </a:r>
            <a:r>
              <a:rPr lang="es-AR" sz="1800" b="1" u="sng">
                <a:solidFill>
                  <a:srgbClr val="FFFF19"/>
                </a:solidFill>
              </a:rPr>
              <a:t>infracciones muy graves serán sancionadas </a:t>
            </a:r>
            <a:r>
              <a:rPr lang="es-AR" sz="1800"/>
              <a:t>con multa del cincuenta por ciento (50%) al dos mil por ciento (2.000%) del valor mensual del Salario Mínimo, Vital y Móvil vigente al momento de la constatación de la infracción, por cada trabajador afectado.</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991068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fontScale="92500" lnSpcReduction="20000"/>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0" indent="0">
              <a:buNone/>
            </a:pPr>
            <a:r>
              <a:rPr lang="es-AR" sz="1800" b="1">
                <a:solidFill>
                  <a:srgbClr val="00FFCC"/>
                </a:solidFill>
                <a:effectLst>
                  <a:outerShdw blurRad="38100" dist="38100" dir="2700000" algn="tl">
                    <a:srgbClr val="000000">
                      <a:alpha val="43137"/>
                    </a:srgbClr>
                  </a:outerShdw>
                </a:effectLst>
              </a:rPr>
              <a:t>Art. 5 - De las sanciones:</a:t>
            </a:r>
          </a:p>
          <a:p>
            <a:pPr marL="0" indent="0">
              <a:buNone/>
            </a:pPr>
            <a:r>
              <a:rPr lang="es-AR" sz="1800" b="1" smtClean="0">
                <a:solidFill>
                  <a:srgbClr val="00FF00"/>
                </a:solidFill>
                <a:effectLst>
                  <a:outerShdw blurRad="38100" dist="38100" dir="2700000" algn="tl">
                    <a:srgbClr val="000000">
                      <a:alpha val="43137"/>
                    </a:srgbClr>
                  </a:outerShdw>
                </a:effectLst>
              </a:rPr>
              <a:t>REINCIDENCIA</a:t>
            </a:r>
          </a:p>
          <a:p>
            <a:pPr marL="0" indent="0">
              <a:buNone/>
            </a:pPr>
            <a:r>
              <a:rPr lang="es-AR" sz="1800" smtClean="0">
                <a:effectLst>
                  <a:outerShdw blurRad="38100" dist="38100" dir="2700000" algn="tl">
                    <a:srgbClr val="000000">
                      <a:alpha val="43137"/>
                    </a:srgbClr>
                  </a:outerShdw>
                </a:effectLst>
              </a:rPr>
              <a:t>4</a:t>
            </a:r>
            <a:r>
              <a:rPr lang="es-AR" sz="1800">
                <a:effectLst>
                  <a:outerShdw blurRad="38100" dist="38100" dir="2700000" algn="tl">
                    <a:srgbClr val="000000">
                      <a:alpha val="43137"/>
                    </a:srgbClr>
                  </a:outerShdw>
                </a:effectLst>
              </a:rPr>
              <a:t>. En casos de </a:t>
            </a:r>
            <a:r>
              <a:rPr lang="es-AR" sz="1800" b="1">
                <a:solidFill>
                  <a:srgbClr val="FFFF19"/>
                </a:solidFill>
                <a:effectLst>
                  <a:outerShdw blurRad="38100" dist="38100" dir="2700000" algn="tl">
                    <a:srgbClr val="000000">
                      <a:alpha val="43137"/>
                    </a:srgbClr>
                  </a:outerShdw>
                </a:effectLst>
              </a:rPr>
              <a:t>reincidencia respecto de las infracciones previstas en los incisos c), d) y h) del artículo 3</a:t>
            </a:r>
            <a:r>
              <a:rPr lang="es-AR" sz="1800">
                <a:effectLst>
                  <a:outerShdw blurRad="38100" dist="38100" dir="2700000" algn="tl">
                    <a:srgbClr val="000000">
                      <a:alpha val="43137"/>
                    </a:srgbClr>
                  </a:outerShdw>
                </a:effectLst>
              </a:rPr>
              <a:t>, la autoridad administrativa podrá adicionar a los montos máximos de la multa una suma que no supere el diez por ciento (10%) del total de las remuneraciones que se hayan devengado en el establecimiento en el mes inmediato anterior al de la constatación de la infracción.</a:t>
            </a:r>
          </a:p>
          <a:p>
            <a:pPr marL="0" indent="0">
              <a:buNone/>
            </a:pPr>
            <a:r>
              <a:rPr lang="es-AR" sz="1800">
                <a:effectLst>
                  <a:outerShdw blurRad="38100" dist="38100" dir="2700000" algn="tl">
                    <a:srgbClr val="000000">
                      <a:alpha val="43137"/>
                    </a:srgbClr>
                  </a:outerShdw>
                </a:effectLst>
              </a:rPr>
              <a:t>Las sanciones previstas en el punto 3 del presente artículo por las conductas tipificadas en el inciso f) del artículo 4 del presente régimen, se aplicarán por cada uno de los trabajadores integrantes de la nómina del establecimiento o de los establecimientos involucrados</a:t>
            </a:r>
            <a:r>
              <a:rPr lang="es-AR" sz="1800" smtClean="0">
                <a:effectLst>
                  <a:outerShdw blurRad="38100" dist="38100" dir="2700000" algn="tl">
                    <a:srgbClr val="000000">
                      <a:alpha val="43137"/>
                    </a:srgbClr>
                  </a:outerShdw>
                </a:effectLst>
              </a:rPr>
              <a:t>.</a:t>
            </a:r>
          </a:p>
          <a:p>
            <a:pPr marL="0" indent="0">
              <a:buNone/>
            </a:pPr>
            <a:endParaRPr lang="es-AR" sz="1800">
              <a:effectLst>
                <a:outerShdw blurRad="38100" dist="38100" dir="2700000" algn="tl">
                  <a:srgbClr val="000000">
                    <a:alpha val="43137"/>
                  </a:srgbClr>
                </a:outerShdw>
              </a:effectLst>
            </a:endParaRPr>
          </a:p>
          <a:p>
            <a:pPr marL="0" indent="0">
              <a:buNone/>
            </a:pPr>
            <a:r>
              <a:rPr lang="es-AR" sz="1800" b="1">
                <a:solidFill>
                  <a:srgbClr val="00FFCC"/>
                </a:solidFill>
                <a:effectLst>
                  <a:outerShdw blurRad="38100" dist="38100" dir="2700000" algn="tl">
                    <a:srgbClr val="000000">
                      <a:alpha val="43137"/>
                    </a:srgbClr>
                  </a:outerShdw>
                </a:effectLst>
              </a:rPr>
              <a:t>5. En los supuestos de reincidencia en infracciones muy graves:</a:t>
            </a:r>
          </a:p>
          <a:p>
            <a:pPr marL="0" indent="0">
              <a:buNone/>
            </a:pPr>
            <a:r>
              <a:rPr lang="es-AR" sz="1800">
                <a:effectLst>
                  <a:outerShdw blurRad="38100" dist="38100" dir="2700000" algn="tl">
                    <a:srgbClr val="000000">
                      <a:alpha val="43137"/>
                    </a:srgbClr>
                  </a:outerShdw>
                </a:effectLst>
              </a:rPr>
              <a:t>a) Se podrá </a:t>
            </a:r>
            <a:r>
              <a:rPr lang="es-AR" sz="1800" b="1">
                <a:solidFill>
                  <a:srgbClr val="FFFF19"/>
                </a:solidFill>
                <a:effectLst>
                  <a:outerShdw blurRad="38100" dist="38100" dir="2700000" algn="tl">
                    <a:srgbClr val="000000">
                      <a:alpha val="43137"/>
                    </a:srgbClr>
                  </a:outerShdw>
                </a:effectLst>
              </a:rPr>
              <a:t>clausurar el establecimiento hasta un máximo de diez (10) días</a:t>
            </a:r>
            <a:r>
              <a:rPr lang="es-AR" sz="1800">
                <a:effectLst>
                  <a:outerShdw blurRad="38100" dist="38100" dir="2700000" algn="tl">
                    <a:srgbClr val="000000">
                      <a:alpha val="43137"/>
                    </a:srgbClr>
                  </a:outerShdw>
                </a:effectLst>
              </a:rPr>
              <a:t>, manteniéndose, entre tanto, el derecho de los trabajadores al cobro de las remuneraciones. En caso de tratarse de servicios públicos esenciales, deberán garantizarse los servicios mínimos.</a:t>
            </a:r>
          </a:p>
          <a:p>
            <a:pPr marL="0" indent="0">
              <a:buNone/>
            </a:pPr>
            <a:r>
              <a:rPr lang="es-AR" sz="1800">
                <a:effectLst>
                  <a:outerShdw blurRad="38100" dist="38100" dir="2700000" algn="tl">
                    <a:srgbClr val="000000">
                      <a:alpha val="43137"/>
                    </a:srgbClr>
                  </a:outerShdw>
                </a:effectLst>
              </a:rPr>
              <a:t>b) El empleador </a:t>
            </a:r>
            <a:r>
              <a:rPr lang="es-AR" sz="1800" b="1">
                <a:solidFill>
                  <a:srgbClr val="FFFF19"/>
                </a:solidFill>
                <a:effectLst>
                  <a:outerShdw blurRad="38100" dist="38100" dir="2700000" algn="tl">
                    <a:srgbClr val="000000">
                      <a:alpha val="43137"/>
                    </a:srgbClr>
                  </a:outerShdw>
                </a:effectLst>
              </a:rPr>
              <a:t>quedará inhabilitado por un (1) año para acceder a licitaciones </a:t>
            </a:r>
            <a:r>
              <a:rPr lang="es-AR" sz="1800">
                <a:effectLst>
                  <a:outerShdw blurRad="38100" dist="38100" dir="2700000" algn="tl">
                    <a:srgbClr val="000000">
                      <a:alpha val="43137"/>
                    </a:srgbClr>
                  </a:outerShdw>
                </a:effectLst>
              </a:rPr>
              <a:t>públicas y será suspendido de los registros de proveedores o aseguradores de los Estados Nacional y provinciales y de la Ciudad Autónoma de Buenos Aires.</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6349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SANCIONES </a:t>
            </a:r>
            <a:r>
              <a:rPr lang="es-AR" sz="1800" b="1" dirty="0">
                <a:solidFill>
                  <a:srgbClr val="00FF00"/>
                </a:solidFill>
                <a:effectLst>
                  <a:outerShdw blurRad="38100" dist="38100" dir="2700000" algn="tl">
                    <a:srgbClr val="000000">
                      <a:alpha val="43137"/>
                    </a:srgbClr>
                  </a:outerShdw>
                </a:effectLst>
              </a:rPr>
              <a:t>INCLUIDAS EN EL REGISTRO</a:t>
            </a:r>
          </a:p>
          <a:p>
            <a:pPr marL="0" indent="0" fontAlgn="auto">
              <a:spcAft>
                <a:spcPts val="0"/>
              </a:spcAft>
              <a:buClr>
                <a:schemeClr val="accent3"/>
              </a:buClr>
              <a:buFont typeface="Wingdings 2"/>
              <a:buNone/>
              <a:defRPr/>
            </a:pPr>
            <a:endParaRPr lang="es-AR" sz="2400" b="1" dirty="0" smtClean="0">
              <a:solidFill>
                <a:srgbClr val="00FFCC"/>
              </a:solidFill>
              <a:effectLst>
                <a:outerShdw blurRad="38100" dist="38100" dir="2700000" algn="tl">
                  <a:srgbClr val="000000">
                    <a:alpha val="43137"/>
                  </a:srgbClr>
                </a:outerShdw>
              </a:effectLst>
            </a:endParaRPr>
          </a:p>
          <a:p>
            <a:pPr marL="0" indent="0">
              <a:buNone/>
            </a:pPr>
            <a:r>
              <a:rPr lang="es-AR" sz="2000" b="1" dirty="0" smtClean="0">
                <a:solidFill>
                  <a:srgbClr val="FFFF00"/>
                </a:solidFill>
                <a:effectLst>
                  <a:outerShdw blurRad="38100" dist="38100" dir="2700000" algn="tl">
                    <a:srgbClr val="000000">
                      <a:alpha val="43137"/>
                    </a:srgbClr>
                  </a:outerShdw>
                </a:effectLst>
              </a:rPr>
              <a:t>Ley 11683 - Art</a:t>
            </a:r>
            <a:r>
              <a:rPr lang="es-AR" sz="2000" b="1" dirty="0">
                <a:solidFill>
                  <a:srgbClr val="FFFF00"/>
                </a:solidFill>
                <a:effectLst>
                  <a:outerShdw blurRad="38100" dist="38100" dir="2700000" algn="tl">
                    <a:srgbClr val="000000">
                      <a:alpha val="43137"/>
                    </a:srgbClr>
                  </a:outerShdw>
                </a:effectLst>
              </a:rPr>
              <a:t>. </a:t>
            </a:r>
            <a:r>
              <a:rPr lang="es-AR" sz="2000" b="1" dirty="0" smtClean="0">
                <a:solidFill>
                  <a:srgbClr val="FFFF00"/>
                </a:solidFill>
                <a:effectLst>
                  <a:outerShdw blurRad="38100" dist="38100" dir="2700000" algn="tl">
                    <a:srgbClr val="000000">
                      <a:alpha val="43137"/>
                    </a:srgbClr>
                  </a:outerShdw>
                </a:effectLst>
              </a:rPr>
              <a:t>40.1 </a:t>
            </a:r>
            <a:r>
              <a:rPr lang="es-AR" sz="2000" dirty="0">
                <a:effectLst>
                  <a:outerShdw blurRad="38100" dist="38100" dir="2700000" algn="tl">
                    <a:srgbClr val="000000">
                      <a:alpha val="43137"/>
                    </a:srgbClr>
                  </a:outerShdw>
                </a:effectLst>
              </a:rPr>
              <a:t>- Las sanciones indicadas en el artículo precedente, exceptuando a la de clausura, se aplicará </a:t>
            </a:r>
            <a:r>
              <a:rPr lang="es-AR" sz="2000" b="1" dirty="0">
                <a:solidFill>
                  <a:srgbClr val="00FF99"/>
                </a:solidFill>
                <a:effectLst>
                  <a:outerShdw blurRad="38100" dist="38100" dir="2700000" algn="tl">
                    <a:srgbClr val="000000">
                      <a:alpha val="43137"/>
                    </a:srgbClr>
                  </a:outerShdw>
                </a:effectLst>
              </a:rPr>
              <a:t>a quienes ocuparen trabajadores en relación de dependencia y no los registraren y declararen con las formalidades exigidas por las leyes respectivas.</a:t>
            </a:r>
          </a:p>
          <a:p>
            <a:pPr marL="0" indent="0">
              <a:buNone/>
            </a:pPr>
            <a:r>
              <a:rPr lang="es-AR" sz="2000" dirty="0">
                <a:effectLst>
                  <a:outerShdw blurRad="38100" dist="38100" dir="2700000" algn="tl">
                    <a:srgbClr val="000000">
                      <a:alpha val="43137"/>
                    </a:srgbClr>
                  </a:outerShdw>
                </a:effectLst>
              </a:rPr>
              <a:t>La sanción de clausura podrá aplicarse atendiendo a la gravedad del hecho y a la condición de reincidente del infractor.</a:t>
            </a:r>
          </a:p>
          <a:p>
            <a:pPr marL="0" indent="0">
              <a:buNone/>
            </a:pPr>
            <a:endParaRPr lang="es-AR" dirty="0"/>
          </a:p>
          <a:p>
            <a:pPr marL="0" indent="0" fontAlgn="auto">
              <a:spcAft>
                <a:spcPts val="0"/>
              </a:spcAft>
              <a:buClr>
                <a:schemeClr val="accent3"/>
              </a:buClr>
              <a:buFont typeface="Wingdings 2"/>
              <a:buNone/>
              <a:defRPr/>
            </a:pPr>
            <a:endParaRPr lang="es-AR" dirty="0"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dirty="0" smtClean="0">
              <a:solidFill>
                <a:srgbClr val="00FFCC"/>
              </a:solidFill>
              <a:effectLst>
                <a:outerShdw blurRad="38100" dist="38100" dir="2700000" algn="tl">
                  <a:srgbClr val="000000">
                    <a:alpha val="43137"/>
                  </a:srgbClr>
                </a:outerShdw>
              </a:effectLst>
            </a:endParaRPr>
          </a:p>
        </p:txBody>
      </p:sp>
      <p:pic>
        <p:nvPicPr>
          <p:cNvPr id="2355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355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160776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4956"/>
          </a:xfrm>
        </p:spPr>
        <p:txBody>
          <a:bodyPr>
            <a:normAutofit/>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0" indent="0">
              <a:buNone/>
            </a:pPr>
            <a:r>
              <a:rPr lang="es-AR" sz="1800" b="1">
                <a:solidFill>
                  <a:srgbClr val="00FFCC"/>
                </a:solidFill>
                <a:effectLst>
                  <a:outerShdw blurRad="38100" dist="38100" dir="2700000" algn="tl">
                    <a:srgbClr val="000000">
                      <a:alpha val="43137"/>
                    </a:srgbClr>
                  </a:outerShdw>
                </a:effectLst>
              </a:rPr>
              <a:t>Art. 8 - Obstrucción</a:t>
            </a:r>
            <a:r>
              <a:rPr lang="es-AR" sz="1800">
                <a:effectLst>
                  <a:outerShdw blurRad="38100" dist="38100" dir="2700000" algn="tl">
                    <a:srgbClr val="000000">
                      <a:alpha val="43137"/>
                    </a:srgbClr>
                  </a:outerShdw>
                </a:effectLst>
              </a:rPr>
              <a:t>:</a:t>
            </a:r>
          </a:p>
          <a:p>
            <a:pPr marL="0" indent="0">
              <a:buNone/>
            </a:pPr>
            <a:r>
              <a:rPr lang="es-AR" sz="1800">
                <a:effectLst>
                  <a:outerShdw blurRad="38100" dist="38100" dir="2700000" algn="tl">
                    <a:srgbClr val="000000">
                      <a:alpha val="43137"/>
                    </a:srgbClr>
                  </a:outerShdw>
                </a:effectLst>
              </a:rPr>
              <a:t>1. La obstrucción que de cualquier manera impida, perturbe o retrase la actuación de las autoridades administrativas del trabajo será sancionada, </a:t>
            </a:r>
            <a:r>
              <a:rPr lang="es-AR" sz="1800" b="1">
                <a:solidFill>
                  <a:srgbClr val="FFFF19"/>
                </a:solidFill>
                <a:effectLst>
                  <a:outerShdw blurRad="38100" dist="38100" dir="2700000" algn="tl">
                    <a:srgbClr val="000000">
                      <a:alpha val="43137"/>
                    </a:srgbClr>
                  </a:outerShdw>
                </a:effectLst>
              </a:rPr>
              <a:t>previa intimación, con multa del cien por ciento (100%) al cinco mil por ciento (5.000%)</a:t>
            </a:r>
            <a:r>
              <a:rPr lang="es-AR" sz="1800">
                <a:effectLst>
                  <a:outerShdw blurRad="38100" dist="38100" dir="2700000" algn="tl">
                    <a:srgbClr val="000000">
                      <a:alpha val="43137"/>
                    </a:srgbClr>
                  </a:outerShdw>
                </a:effectLst>
              </a:rPr>
              <a:t> del valor mensual del Salario Mínimo, Vital y Móvil, vigente al momento de la constatación de la infracción.</a:t>
            </a:r>
          </a:p>
          <a:p>
            <a:pPr marL="0" indent="0">
              <a:buNone/>
            </a:pPr>
            <a:r>
              <a:rPr lang="es-AR" sz="1800">
                <a:effectLst>
                  <a:outerShdw blurRad="38100" dist="38100" dir="2700000" algn="tl">
                    <a:srgbClr val="000000">
                      <a:alpha val="43137"/>
                    </a:srgbClr>
                  </a:outerShdw>
                </a:effectLst>
              </a:rPr>
              <a:t>En casos de </a:t>
            </a:r>
            <a:r>
              <a:rPr lang="es-AR" sz="1800" b="1" u="sng">
                <a:solidFill>
                  <a:srgbClr val="00FF00"/>
                </a:solidFill>
                <a:effectLst>
                  <a:outerShdw blurRad="38100" dist="38100" dir="2700000" algn="tl">
                    <a:srgbClr val="000000">
                      <a:alpha val="43137"/>
                    </a:srgbClr>
                  </a:outerShdw>
                </a:effectLst>
              </a:rPr>
              <a:t>especial gravedad y contumacia</a:t>
            </a:r>
            <a:r>
              <a:rPr lang="es-AR" sz="1800">
                <a:effectLst>
                  <a:outerShdw blurRad="38100" dist="38100" dir="2700000" algn="tl">
                    <a:srgbClr val="000000">
                      <a:alpha val="43137"/>
                    </a:srgbClr>
                  </a:outerShdw>
                </a:effectLst>
              </a:rPr>
              <a:t>, la autoridad administrativa podrá adicionar a los montos máximos de la multa, </a:t>
            </a:r>
            <a:r>
              <a:rPr lang="es-AR" sz="1800" b="1">
                <a:solidFill>
                  <a:srgbClr val="FFC000"/>
                </a:solidFill>
                <a:effectLst>
                  <a:outerShdw blurRad="38100" dist="38100" dir="2700000" algn="tl">
                    <a:srgbClr val="000000">
                      <a:alpha val="43137"/>
                    </a:srgbClr>
                  </a:outerShdw>
                </a:effectLst>
              </a:rPr>
              <a:t>una suma que no supere el diez por ciento (10%) del total de las remuneraciones</a:t>
            </a:r>
            <a:r>
              <a:rPr lang="es-AR" sz="1800">
                <a:effectLst>
                  <a:outerShdw blurRad="38100" dist="38100" dir="2700000" algn="tl">
                    <a:srgbClr val="000000">
                      <a:alpha val="43137"/>
                    </a:srgbClr>
                  </a:outerShdw>
                </a:effectLst>
              </a:rPr>
              <a:t> que se hayan devengado en el establecimiento en el mes inmediatamente anterior al de la constatación de la infracción</a:t>
            </a:r>
            <a:r>
              <a:rPr lang="es-AR" sz="1800" smtClean="0">
                <a:effectLst>
                  <a:outerShdw blurRad="38100" dist="38100" dir="2700000" algn="tl">
                    <a:srgbClr val="000000">
                      <a:alpha val="43137"/>
                    </a:srgbClr>
                  </a:outerShdw>
                </a:effectLst>
              </a:rPr>
              <a:t>.</a:t>
            </a:r>
          </a:p>
          <a:p>
            <a:pPr marL="0" indent="0">
              <a:buNone/>
            </a:pPr>
            <a:endParaRPr lang="es-AR" sz="1800">
              <a:effectLst>
                <a:outerShdw blurRad="38100" dist="38100" dir="2700000" algn="tl">
                  <a:srgbClr val="000000">
                    <a:alpha val="43137"/>
                  </a:srgbClr>
                </a:outerShdw>
              </a:effectLst>
            </a:endParaRPr>
          </a:p>
          <a:p>
            <a:pPr marL="0" indent="0">
              <a:buNone/>
            </a:pPr>
            <a:r>
              <a:rPr lang="es-AR" sz="1800">
                <a:effectLst>
                  <a:outerShdw blurRad="38100" dist="38100" dir="2700000" algn="tl">
                    <a:srgbClr val="000000">
                      <a:alpha val="43137"/>
                    </a:srgbClr>
                  </a:outerShdw>
                </a:effectLst>
              </a:rPr>
              <a:t>2. Sin perjuicio de la penalidad establecida, la autoridad administrativa del trabajo podrá </a:t>
            </a:r>
            <a:r>
              <a:rPr lang="es-AR" sz="1800" b="1">
                <a:solidFill>
                  <a:srgbClr val="00FFCC"/>
                </a:solidFill>
                <a:effectLst>
                  <a:outerShdw blurRad="38100" dist="38100" dir="2700000" algn="tl">
                    <a:srgbClr val="000000">
                      <a:alpha val="43137"/>
                    </a:srgbClr>
                  </a:outerShdw>
                </a:effectLst>
              </a:rPr>
              <a:t>compeler la comparecencia de quienes hayan sido debidamente citados a una audiencia mediante el auxilio de la fuerza pública</a:t>
            </a:r>
            <a:r>
              <a:rPr lang="es-AR" sz="1800">
                <a:effectLst>
                  <a:outerShdw blurRad="38100" dist="38100" dir="2700000" algn="tl">
                    <a:srgbClr val="000000">
                      <a:alpha val="43137"/>
                    </a:srgbClr>
                  </a:outerShdw>
                </a:effectLst>
              </a:rPr>
              <a:t>, el que será prestado como si se tratara de un requerimiento judicial.</a:t>
            </a: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7044773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eaLnBrk="1" hangingPunct="1">
              <a:defRPr/>
            </a:pPr>
            <a:r>
              <a:rPr lang="es-MX" sz="2400" b="1" smtClean="0">
                <a:solidFill>
                  <a:srgbClr val="00FFCC"/>
                </a:solidFill>
                <a:effectLst>
                  <a:outerShdw blurRad="38100" dist="38100" dir="2700000" algn="tl">
                    <a:srgbClr val="000000">
                      <a:alpha val="43137"/>
                    </a:srgbClr>
                  </a:outerShdw>
                </a:effectLst>
              </a:rPr>
              <a:t>REGIMEN GENERAL DE SANCIONES POR INFRACCIONES</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763556"/>
          </a:xfrm>
        </p:spPr>
        <p:txBody>
          <a:bodyPr>
            <a:normAutofit/>
          </a:bodyPr>
          <a:lstStyle/>
          <a:p>
            <a:pPr marL="609600" indent="-609600">
              <a:buNone/>
              <a:defRPr/>
            </a:pPr>
            <a:r>
              <a:rPr lang="es-AR" sz="1800" b="1" smtClean="0">
                <a:solidFill>
                  <a:srgbClr val="FFFF19"/>
                </a:solidFill>
                <a:effectLst>
                  <a:outerShdw blurRad="38100" dist="38100" dir="2700000" algn="tl">
                    <a:srgbClr val="000000">
                      <a:alpha val="43137"/>
                    </a:srgbClr>
                  </a:outerShdw>
                </a:effectLst>
              </a:rPr>
              <a:t>LEY 26941 – MODIFICACIÓN DEL ANEXO II CAPITULO 5°. LEY 25212</a:t>
            </a:r>
          </a:p>
          <a:p>
            <a:pPr marL="0" indent="0">
              <a:buNone/>
            </a:pPr>
            <a:endParaRPr lang="es-AR" sz="1800" b="1" smtClean="0">
              <a:solidFill>
                <a:srgbClr val="00FFCC"/>
              </a:solidFill>
              <a:effectLst>
                <a:outerShdw blurRad="38100" dist="38100" dir="2700000" algn="tl">
                  <a:srgbClr val="000000">
                    <a:alpha val="43137"/>
                  </a:srgbClr>
                </a:outerShdw>
              </a:effectLst>
            </a:endParaRPr>
          </a:p>
          <a:p>
            <a:pPr marL="609600" indent="-609600">
              <a:buNone/>
              <a:defRPr/>
            </a:pPr>
            <a:endParaRPr lang="es-AR" sz="180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1929245197"/>
              </p:ext>
            </p:extLst>
          </p:nvPr>
        </p:nvGraphicFramePr>
        <p:xfrm>
          <a:off x="708763" y="1371600"/>
          <a:ext cx="8091973" cy="4722104"/>
        </p:xfrm>
        <a:graphic>
          <a:graphicData uri="http://schemas.openxmlformats.org/drawingml/2006/table">
            <a:tbl>
              <a:tblPr firstRow="1" firstCol="1" lastRow="1" lastCol="1" bandRow="1" bandCol="1">
                <a:tableStyleId>{5C22544A-7EE6-4342-B048-85BDC9FD1C3A}</a:tableStyleId>
              </a:tblPr>
              <a:tblGrid>
                <a:gridCol w="2696723"/>
                <a:gridCol w="2697625"/>
                <a:gridCol w="2697625"/>
              </a:tblGrid>
              <a:tr h="442697">
                <a:tc>
                  <a:txBody>
                    <a:bodyPr/>
                    <a:lstStyle/>
                    <a:p>
                      <a:pPr algn="just">
                        <a:spcAft>
                          <a:spcPts val="0"/>
                        </a:spcAft>
                      </a:pPr>
                      <a:r>
                        <a:rPr lang="es-AR" sz="1200">
                          <a:solidFill>
                            <a:schemeClr val="tx1"/>
                          </a:solidFill>
                          <a:effectLst/>
                        </a:rPr>
                        <a:t>Tipo de Infracción</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Valor para infracciones constatadas hasta el 09/06/2014</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Valor desde el 10/06/2014</a:t>
                      </a:r>
                      <a:endParaRPr lang="es-AR" sz="1200">
                        <a:solidFill>
                          <a:schemeClr val="tx1"/>
                        </a:solidFill>
                        <a:effectLst/>
                        <a:latin typeface="Times New Roman"/>
                        <a:ea typeface="Times New Roman"/>
                      </a:endParaRPr>
                    </a:p>
                  </a:txBody>
                  <a:tcPr marL="68580" marR="68580" marT="0" marB="0">
                    <a:noFill/>
                  </a:tcPr>
                </a:tc>
              </a:tr>
              <a:tr h="1032960">
                <a:tc>
                  <a:txBody>
                    <a:bodyPr/>
                    <a:lstStyle/>
                    <a:p>
                      <a:pPr algn="just">
                        <a:spcAft>
                          <a:spcPts val="0"/>
                        </a:spcAft>
                      </a:pPr>
                      <a:r>
                        <a:rPr lang="es-AR" sz="1200">
                          <a:solidFill>
                            <a:schemeClr val="tx1"/>
                          </a:solidFill>
                          <a:effectLst/>
                        </a:rPr>
                        <a:t>Leves</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$80 a $250 por infracción</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Entre el 25% (veinticinco por ciento) y el 150% (ciento cincuenta por ciento) del valor del SMVM vigente al momento de la inspección. </a:t>
                      </a:r>
                      <a:endParaRPr lang="es-AR" sz="1200">
                        <a:solidFill>
                          <a:schemeClr val="tx1"/>
                        </a:solidFill>
                        <a:effectLst/>
                        <a:latin typeface="Times New Roman"/>
                        <a:ea typeface="Times New Roman"/>
                      </a:endParaRPr>
                    </a:p>
                  </a:txBody>
                  <a:tcPr marL="68580" marR="68580" marT="0" marB="0">
                    <a:noFill/>
                  </a:tcPr>
                </a:tc>
              </a:tr>
              <a:tr h="1328092">
                <a:tc>
                  <a:txBody>
                    <a:bodyPr/>
                    <a:lstStyle/>
                    <a:p>
                      <a:pPr algn="just">
                        <a:spcAft>
                          <a:spcPts val="0"/>
                        </a:spcAft>
                      </a:pPr>
                      <a:r>
                        <a:rPr lang="es-AR" sz="1200">
                          <a:solidFill>
                            <a:schemeClr val="tx1"/>
                          </a:solidFill>
                          <a:effectLst/>
                        </a:rPr>
                        <a:t>Graves</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$250 a $1.000 por cada trabajador afectado </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Del 30% (treinta por ciento) al 200% (doscientos por ciento) del valor del SMVM vigente al momento de la constatación de la infracción, por cada trabajador afectado y no por infracción </a:t>
                      </a:r>
                      <a:endParaRPr lang="es-AR" sz="1200">
                        <a:solidFill>
                          <a:schemeClr val="tx1"/>
                        </a:solidFill>
                        <a:effectLst/>
                        <a:latin typeface="Times New Roman"/>
                        <a:ea typeface="Times New Roman"/>
                      </a:endParaRPr>
                    </a:p>
                  </a:txBody>
                  <a:tcPr marL="68580" marR="68580" marT="0" marB="0">
                    <a:noFill/>
                  </a:tcPr>
                </a:tc>
              </a:tr>
              <a:tr h="885395">
                <a:tc>
                  <a:txBody>
                    <a:bodyPr/>
                    <a:lstStyle/>
                    <a:p>
                      <a:pPr algn="just">
                        <a:spcAft>
                          <a:spcPts val="0"/>
                        </a:spcAft>
                      </a:pPr>
                      <a:r>
                        <a:rPr lang="es-AR" sz="1200">
                          <a:solidFill>
                            <a:schemeClr val="tx1"/>
                          </a:solidFill>
                          <a:effectLst/>
                        </a:rPr>
                        <a:t>Muy graves</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$1.000 a $5.000 por cada trabajador afectado</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Entre el 50% (cincuenta por ciento) y el 2.000% (dos mil por ciento) del Salario Mínimo Vital y Móvil por cada trabajador afectado</a:t>
                      </a:r>
                      <a:endParaRPr lang="es-AR" sz="1200">
                        <a:solidFill>
                          <a:schemeClr val="tx1"/>
                        </a:solidFill>
                        <a:effectLst/>
                        <a:latin typeface="Times New Roman"/>
                        <a:ea typeface="Times New Roman"/>
                      </a:endParaRPr>
                    </a:p>
                  </a:txBody>
                  <a:tcPr marL="68580" marR="68580" marT="0" marB="0">
                    <a:noFill/>
                  </a:tcPr>
                </a:tc>
              </a:tr>
              <a:tr h="1032960">
                <a:tc>
                  <a:txBody>
                    <a:bodyPr/>
                    <a:lstStyle/>
                    <a:p>
                      <a:pPr algn="just">
                        <a:spcAft>
                          <a:spcPts val="0"/>
                        </a:spcAft>
                      </a:pPr>
                      <a:r>
                        <a:rPr lang="es-AR" sz="1200">
                          <a:solidFill>
                            <a:schemeClr val="tx1"/>
                          </a:solidFill>
                          <a:effectLst/>
                        </a:rPr>
                        <a:t>Obstrucción </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AR" sz="1200">
                          <a:solidFill>
                            <a:schemeClr val="tx1"/>
                          </a:solidFill>
                          <a:effectLst/>
                        </a:rPr>
                        <a:t>$200 a $5.000 pudiendo adicionarse en casos de gravedad un 10% de los salarios devengados en el mes anterior a la constatación de la infracción. </a:t>
                      </a:r>
                      <a:endParaRPr lang="es-AR" sz="1200">
                        <a:solidFill>
                          <a:schemeClr val="tx1"/>
                        </a:solidFill>
                        <a:effectLst/>
                        <a:latin typeface="Times New Roman"/>
                        <a:ea typeface="Times New Roman"/>
                      </a:endParaRPr>
                    </a:p>
                  </a:txBody>
                  <a:tcPr marL="68580" marR="68580" marT="0" marB="0">
                    <a:noFill/>
                  </a:tcPr>
                </a:tc>
                <a:tc>
                  <a:txBody>
                    <a:bodyPr/>
                    <a:lstStyle/>
                    <a:p>
                      <a:pPr algn="just">
                        <a:spcAft>
                          <a:spcPts val="0"/>
                        </a:spcAft>
                      </a:pPr>
                      <a:r>
                        <a:rPr lang="es-ES" sz="1200">
                          <a:solidFill>
                            <a:schemeClr val="tx1"/>
                          </a:solidFill>
                          <a:effectLst/>
                        </a:rPr>
                        <a:t>Multa del 100% (cien por ciento) al 5000% (cinco mil por ciento) del valor mensual del SMVM vigente al momento de la constatación de la infracción</a:t>
                      </a:r>
                      <a:endParaRPr lang="es-AR" sz="1200">
                        <a:solidFill>
                          <a:schemeClr val="tx1"/>
                        </a:solidFill>
                        <a:effectLst/>
                        <a:latin typeface="Times New Roman"/>
                        <a:ea typeface="Times New Roman"/>
                      </a:endParaRPr>
                    </a:p>
                  </a:txBody>
                  <a:tcPr marL="68580" marR="68580" marT="0" marB="0">
                    <a:noFill/>
                  </a:tcPr>
                </a:tc>
              </a:tr>
            </a:tbl>
          </a:graphicData>
        </a:graphic>
      </p:graphicFrame>
    </p:spTree>
    <p:extLst>
      <p:ext uri="{BB962C8B-B14F-4D97-AF65-F5344CB8AC3E}">
        <p14:creationId xmlns:p14="http://schemas.microsoft.com/office/powerpoint/2010/main" val="3756658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(REPSAL</a:t>
            </a:r>
            <a:r>
              <a:rPr lang="es-AR" sz="1800" b="1" smtClean="0">
                <a:solidFill>
                  <a:srgbClr val="FFFF19"/>
                </a:solidFill>
                <a:effectLst>
                  <a:outerShdw blurRad="38100" dist="38100" dir="2700000" algn="tl">
                    <a:srgbClr val="000000">
                      <a:alpha val="43137"/>
                    </a:srgbClr>
                  </a:outerShdw>
                </a:effectLst>
              </a:rPr>
              <a:t>)</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REGISTRO</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2 -</a:t>
            </a:r>
            <a:r>
              <a:rPr lang="es-AR" sz="1800">
                <a:effectLst>
                  <a:outerShdw blurRad="38100" dist="38100" dir="2700000" algn="tl">
                    <a:srgbClr val="000000">
                      <a:alpha val="43137"/>
                    </a:srgbClr>
                  </a:outerShdw>
                </a:effectLst>
              </a:rPr>
              <a:t> 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endParaRPr lang="es-AR" sz="1800"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00FFCC"/>
                </a:solidFill>
                <a:effectLst>
                  <a:outerShdw blurRad="38100" dist="38100" dir="2700000" algn="tl">
                    <a:srgbClr val="000000">
                      <a:alpha val="43137"/>
                    </a:srgbClr>
                  </a:outerShdw>
                </a:effectLst>
              </a:rPr>
              <a:t>c</a:t>
            </a:r>
            <a:r>
              <a:rPr lang="es-AR" sz="1800">
                <a:solidFill>
                  <a:srgbClr val="00FFCC"/>
                </a:solidFill>
                <a:effectLst>
                  <a:outerShdw blurRad="38100" dist="38100" dir="2700000" algn="tl">
                    <a:srgbClr val="000000">
                      <a:alpha val="43137"/>
                    </a:srgbClr>
                  </a:outerShdw>
                </a:effectLst>
              </a:rPr>
              <a:t>) Las impuestas por el Ministerio de Trabajo, Empleo y Seguridad Social por obstrucción a la labor de la Inspección del Trabajo prevista en el artículo 8 del Anexo II del Pacto Federal del Trabajo, ratificado por la ley 25212;</a:t>
            </a:r>
          </a:p>
          <a:p>
            <a:pPr marL="0" indent="0" fontAlgn="auto">
              <a:spcAft>
                <a:spcPts val="0"/>
              </a:spcAft>
              <a:buClr>
                <a:schemeClr val="accent3"/>
              </a:buClr>
              <a:buFont typeface="Wingdings 2"/>
              <a:buNone/>
              <a:defRPr/>
            </a:pPr>
            <a:endParaRPr lang="es-AR"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45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45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lnSpcReduction="10000"/>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(REPSAL</a:t>
            </a:r>
            <a:r>
              <a:rPr lang="es-AR" sz="1800" b="1" dirty="0" smtClean="0">
                <a:solidFill>
                  <a:srgbClr val="FFFF19"/>
                </a:solidFill>
                <a:effectLst>
                  <a:outerShdw blurRad="38100" dist="38100" dir="2700000" algn="tl">
                    <a:srgbClr val="000000">
                      <a:alpha val="43137"/>
                    </a:srgbClr>
                  </a:outerShdw>
                </a:effectLst>
              </a:rPr>
              <a:t>)</a:t>
            </a:r>
          </a:p>
          <a:p>
            <a:pPr marL="609600" indent="-609600" fontAlgn="auto">
              <a:spcAft>
                <a:spcPts val="0"/>
              </a:spcAft>
              <a:buClr>
                <a:schemeClr val="accent3"/>
              </a:buClr>
              <a:buFont typeface="Wingdings 2"/>
              <a:buNone/>
              <a:defRPr/>
            </a:pPr>
            <a:r>
              <a:rPr lang="es-AR" sz="1800" b="1" dirty="0">
                <a:solidFill>
                  <a:srgbClr val="00FF00"/>
                </a:solidFill>
                <a:effectLst>
                  <a:outerShdw blurRad="38100" dist="38100" dir="2700000" algn="tl">
                    <a:srgbClr val="000000">
                      <a:alpha val="43137"/>
                    </a:srgbClr>
                  </a:outerShdw>
                </a:effectLst>
              </a:rPr>
              <a:t>SANCIONES INCLUIDAS EN EL REGISTRO</a:t>
            </a:r>
          </a:p>
          <a:p>
            <a:pPr marL="0" indent="0" fontAlgn="auto">
              <a:spcAft>
                <a:spcPts val="0"/>
              </a:spcAft>
              <a:buClr>
                <a:schemeClr val="accent3"/>
              </a:buClr>
              <a:buFont typeface="Wingdings 2"/>
              <a:buNone/>
              <a:defRPr/>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FFFF00"/>
                </a:solidFill>
                <a:effectLst>
                  <a:outerShdw blurRad="38100" dist="38100" dir="2700000" algn="tl">
                    <a:srgbClr val="000000">
                      <a:alpha val="43137"/>
                    </a:srgbClr>
                  </a:outerShdw>
                </a:effectLst>
              </a:rPr>
              <a:t>Ley 25212 – Anexo II - Art</a:t>
            </a:r>
            <a:r>
              <a:rPr lang="es-AR" sz="1800" b="1" dirty="0">
                <a:solidFill>
                  <a:srgbClr val="FFFF00"/>
                </a:solidFill>
                <a:effectLst>
                  <a:outerShdw blurRad="38100" dist="38100" dir="2700000" algn="tl">
                    <a:srgbClr val="000000">
                      <a:alpha val="43137"/>
                    </a:srgbClr>
                  </a:outerShdw>
                </a:effectLst>
              </a:rPr>
              <a:t>. 8 </a:t>
            </a:r>
            <a:r>
              <a:rPr lang="es-AR" sz="1800" b="1" dirty="0" smtClean="0">
                <a:solidFill>
                  <a:srgbClr val="FFFF00"/>
                </a:solidFill>
                <a:effectLst>
                  <a:outerShdw blurRad="38100" dist="38100" dir="2700000" algn="tl">
                    <a:srgbClr val="000000">
                      <a:alpha val="43137"/>
                    </a:srgbClr>
                  </a:outerShdw>
                </a:effectLst>
              </a:rPr>
              <a:t>– </a:t>
            </a:r>
          </a:p>
          <a:p>
            <a:pPr marL="0" indent="0">
              <a:buNone/>
            </a:pPr>
            <a:r>
              <a:rPr lang="es-AR" sz="1800" dirty="0" smtClean="0">
                <a:effectLst>
                  <a:outerShdw blurRad="38100" dist="38100" dir="2700000" algn="tl">
                    <a:srgbClr val="000000">
                      <a:alpha val="43137"/>
                    </a:srgbClr>
                  </a:outerShdw>
                </a:effectLst>
              </a:rPr>
              <a:t>1</a:t>
            </a:r>
            <a:r>
              <a:rPr lang="es-AR" sz="1800" dirty="0">
                <a:effectLst>
                  <a:outerShdw blurRad="38100" dist="38100" dir="2700000" algn="tl">
                    <a:srgbClr val="000000">
                      <a:alpha val="43137"/>
                    </a:srgbClr>
                  </a:outerShdw>
                </a:effectLst>
              </a:rPr>
              <a:t>. La obstrucción que de cualquier manera </a:t>
            </a:r>
            <a:r>
              <a:rPr lang="es-AR" sz="1800" b="1" dirty="0">
                <a:solidFill>
                  <a:srgbClr val="00FF00"/>
                </a:solidFill>
                <a:effectLst>
                  <a:outerShdw blurRad="38100" dist="38100" dir="2700000" algn="tl">
                    <a:srgbClr val="000000">
                      <a:alpha val="43137"/>
                    </a:srgbClr>
                  </a:outerShdw>
                </a:effectLst>
              </a:rPr>
              <a:t>impida, perturbe o retrase</a:t>
            </a:r>
            <a:r>
              <a:rPr lang="es-AR" sz="1800" dirty="0">
                <a:effectLst>
                  <a:outerShdw blurRad="38100" dist="38100" dir="2700000" algn="tl">
                    <a:srgbClr val="000000">
                      <a:alpha val="43137"/>
                    </a:srgbClr>
                  </a:outerShdw>
                </a:effectLst>
              </a:rPr>
              <a:t> la actuación de las autoridades administrativas del trabajo será sancionada, previa intimación, con multa del cien por ciento (100%) al cinco mil por ciento (5.000%) del valor mensual del Salario Mínimo, Vital y Móvil, vigente al momento de la constatación de la infracción.</a:t>
            </a:r>
          </a:p>
          <a:p>
            <a:pPr marL="0" indent="0">
              <a:buNone/>
            </a:pPr>
            <a:r>
              <a:rPr lang="es-AR" sz="1800" dirty="0">
                <a:effectLst>
                  <a:outerShdw blurRad="38100" dist="38100" dir="2700000" algn="tl">
                    <a:srgbClr val="000000">
                      <a:alpha val="43137"/>
                    </a:srgbClr>
                  </a:outerShdw>
                </a:effectLst>
              </a:rPr>
              <a:t>En casos de especial gravedad y contumacia, la autoridad administrativa podrá adicionar a los montos máximos de la multa, una suma que no supere el diez por ciento (10%) del total de las remuneraciones que se hayan devengado en el establecimiento en el mes inmediatamente anterior al de la constatación de la infracción.</a:t>
            </a:r>
          </a:p>
          <a:p>
            <a:pPr marL="0" indent="0">
              <a:buNone/>
            </a:pPr>
            <a:r>
              <a:rPr lang="es-AR" sz="1800" dirty="0">
                <a:effectLst>
                  <a:outerShdw blurRad="38100" dist="38100" dir="2700000" algn="tl">
                    <a:srgbClr val="000000">
                      <a:alpha val="43137"/>
                    </a:srgbClr>
                  </a:outerShdw>
                </a:effectLst>
              </a:rPr>
              <a:t>2. Sin perjuicio de la penalidad establecida, la autoridad administrativa del trabajo podrá compeler la comparecencia de quienes hayan sido debidamente citados a una audiencia mediante el auxilio de la fuerza pública, el que será prestado como si se tratara de un requerimiento judicial.</a:t>
            </a:r>
          </a:p>
          <a:p>
            <a:pPr marL="0" indent="0" fontAlgn="auto">
              <a:spcAft>
                <a:spcPts val="0"/>
              </a:spcAft>
              <a:buClr>
                <a:schemeClr val="accent3"/>
              </a:buClr>
              <a:buFont typeface="Wingdings 2"/>
              <a:buNone/>
              <a:defRPr/>
            </a:pPr>
            <a:endParaRPr lang="es-AR" dirty="0"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245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45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17508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(REPSAL</a:t>
            </a:r>
            <a:r>
              <a:rPr lang="es-AR" sz="1800" b="1" smtClean="0">
                <a:solidFill>
                  <a:srgbClr val="FFFF19"/>
                </a:solidFill>
                <a:effectLst>
                  <a:outerShdw blurRad="38100" dist="38100" dir="2700000" algn="tl">
                    <a:srgbClr val="000000">
                      <a:alpha val="43137"/>
                    </a:srgbClr>
                  </a:outerShdw>
                </a:effectLst>
              </a:rPr>
              <a:t>)</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a:t>
            </a:r>
            <a:r>
              <a:rPr lang="es-AR" sz="1800" b="1" smtClean="0">
                <a:solidFill>
                  <a:srgbClr val="00FF00"/>
                </a:solidFill>
                <a:effectLst>
                  <a:outerShdw blurRad="38100" dist="38100" dir="2700000" algn="tl">
                    <a:srgbClr val="000000">
                      <a:alpha val="43137"/>
                    </a:srgbClr>
                  </a:outerShdw>
                </a:effectLst>
              </a:rPr>
              <a:t>REGISTRO</a:t>
            </a:r>
          </a:p>
          <a:p>
            <a:pPr marL="609600" indent="-609600" fontAlgn="auto">
              <a:spcAft>
                <a:spcPts val="0"/>
              </a:spcAft>
              <a:buClr>
                <a:schemeClr val="accent3"/>
              </a:buClr>
              <a:buFont typeface="Wingdings 2"/>
              <a:buNone/>
              <a:defRPr/>
            </a:pPr>
            <a:endParaRPr lang="es-AR" sz="1800" b="1">
              <a:solidFill>
                <a:srgbClr val="00FF00"/>
              </a:solidFill>
              <a:effectLst>
                <a:outerShdw blurRad="38100" dist="38100" dir="2700000" algn="tl">
                  <a:srgbClr val="000000">
                    <a:alpha val="43137"/>
                  </a:srgbClr>
                </a:outerShdw>
              </a:effectLst>
            </a:endParaRPr>
          </a:p>
          <a:p>
            <a:pPr marL="0" indent="0">
              <a:buNone/>
            </a:pPr>
            <a:r>
              <a:rPr lang="es-AR" sz="1800" b="1" smtClean="0">
                <a:solidFill>
                  <a:srgbClr val="FFFF00"/>
                </a:solidFill>
                <a:effectLst>
                  <a:outerShdw blurRad="38100" dist="38100" dir="2700000" algn="tl">
                    <a:srgbClr val="000000">
                      <a:alpha val="43137"/>
                    </a:srgbClr>
                  </a:outerShdw>
                </a:effectLst>
              </a:rPr>
              <a:t>Ley 25,212 – Anexo II - Art</a:t>
            </a:r>
            <a:r>
              <a:rPr lang="es-AR" sz="1800" b="1">
                <a:solidFill>
                  <a:srgbClr val="FFFF00"/>
                </a:solidFill>
                <a:effectLst>
                  <a:outerShdw blurRad="38100" dist="38100" dir="2700000" algn="tl">
                    <a:srgbClr val="000000">
                      <a:alpha val="43137"/>
                    </a:srgbClr>
                  </a:outerShdw>
                </a:effectLst>
              </a:rPr>
              <a:t>. 7 </a:t>
            </a:r>
            <a:r>
              <a:rPr lang="es-AR" sz="1800" b="1" smtClean="0">
                <a:solidFill>
                  <a:srgbClr val="FFFF00"/>
                </a:solidFill>
                <a:effectLst>
                  <a:outerShdw blurRad="38100" dist="38100" dir="2700000" algn="tl">
                    <a:srgbClr val="000000">
                      <a:alpha val="43137"/>
                    </a:srgbClr>
                  </a:outerShdw>
                </a:effectLst>
              </a:rPr>
              <a:t>– </a:t>
            </a:r>
          </a:p>
          <a:p>
            <a:pPr marL="0" indent="0">
              <a:buNone/>
            </a:pPr>
            <a:r>
              <a:rPr lang="es-AR" sz="1800" smtClean="0">
                <a:effectLst>
                  <a:outerShdw blurRad="38100" dist="38100" dir="2700000" algn="tl">
                    <a:srgbClr val="000000">
                      <a:alpha val="43137"/>
                    </a:srgbClr>
                  </a:outerShdw>
                </a:effectLst>
              </a:rPr>
              <a:t>1</a:t>
            </a:r>
            <a:r>
              <a:rPr lang="es-AR" sz="1800">
                <a:effectLst>
                  <a:outerShdw blurRad="38100" dist="38100" dir="2700000" algn="tl">
                    <a:srgbClr val="000000">
                      <a:alpha val="43137"/>
                    </a:srgbClr>
                  </a:outerShdw>
                </a:effectLst>
              </a:rPr>
              <a:t>. Los inspectores, en el ejercicio de su función, tendrán las atribuciones establecidas por el artículo 12 del Convenio sobre Inspección del Trabajo, 1947, número 81, por lo que estarán facultados para:</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Entrar libremente y sin notificación previa en los lugares donde se realizan tareas sujetas a inspección en las horas del día y de la noche.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Entrar de día en cualquier lugar cuando tengan motivo razonable para suponer que el mismo está sujeto a inspección. </a:t>
            </a:r>
          </a:p>
          <a:p>
            <a:pPr marL="0" indent="0" fontAlgn="auto">
              <a:spcAft>
                <a:spcPts val="0"/>
              </a:spcAft>
              <a:buClr>
                <a:schemeClr val="accent3"/>
              </a:buClr>
              <a:buFont typeface="Wingdings 2"/>
              <a:buNone/>
              <a:defRPr/>
            </a:pPr>
            <a:endParaRPr lang="es-AR"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45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45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8331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lnSpcReduction="10000"/>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(REPSAL</a:t>
            </a:r>
            <a:r>
              <a:rPr lang="es-AR" sz="1800" b="1" smtClean="0">
                <a:solidFill>
                  <a:srgbClr val="FFFF19"/>
                </a:solidFill>
                <a:effectLst>
                  <a:outerShdw blurRad="38100" dist="38100" dir="2700000" algn="tl">
                    <a:srgbClr val="000000">
                      <a:alpha val="43137"/>
                    </a:srgbClr>
                  </a:outerShdw>
                </a:effectLst>
              </a:rPr>
              <a:t>)</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REGISTRO</a:t>
            </a:r>
          </a:p>
          <a:p>
            <a:pPr marL="0" indent="0">
              <a:buNone/>
            </a:pPr>
            <a:r>
              <a:rPr lang="es-AR" sz="1800" b="1" smtClean="0">
                <a:solidFill>
                  <a:srgbClr val="FFFF00"/>
                </a:solidFill>
                <a:effectLst>
                  <a:outerShdw blurRad="38100" dist="38100" dir="2700000" algn="tl">
                    <a:srgbClr val="000000">
                      <a:alpha val="43137"/>
                    </a:srgbClr>
                  </a:outerShdw>
                </a:effectLst>
              </a:rPr>
              <a:t>Ley 25,212 – Anexo II - Art</a:t>
            </a:r>
            <a:r>
              <a:rPr lang="es-AR" sz="1800" b="1">
                <a:solidFill>
                  <a:srgbClr val="FFFF00"/>
                </a:solidFill>
                <a:effectLst>
                  <a:outerShdw blurRad="38100" dist="38100" dir="2700000" algn="tl">
                    <a:srgbClr val="000000">
                      <a:alpha val="43137"/>
                    </a:srgbClr>
                  </a:outerShdw>
                </a:effectLst>
              </a:rPr>
              <a:t>. 7 </a:t>
            </a:r>
            <a:r>
              <a:rPr lang="es-AR" sz="1800" b="1" smtClean="0">
                <a:solidFill>
                  <a:srgbClr val="FFFF00"/>
                </a:solidFill>
                <a:effectLst>
                  <a:outerShdw blurRad="38100" dist="38100" dir="2700000" algn="tl">
                    <a:srgbClr val="000000">
                      <a:alpha val="43137"/>
                    </a:srgbClr>
                  </a:outerShdw>
                </a:effectLst>
              </a:rPr>
              <a:t>–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c</a:t>
            </a:r>
            <a:r>
              <a:rPr lang="es-AR" sz="1800">
                <a:effectLst>
                  <a:outerShdw blurRad="38100" dist="38100" dir="2700000" algn="tl">
                    <a:srgbClr val="000000">
                      <a:alpha val="43137"/>
                    </a:srgbClr>
                  </a:outerShdw>
                </a:effectLst>
              </a:rPr>
              <a:t>) Requerir todas las informaciones necesarias para el cumplimiento de su función y realizar cualquier experiencia, investigación o examen y en particular: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I</a:t>
            </a:r>
            <a:r>
              <a:rPr lang="es-AR" sz="1800">
                <a:effectLst>
                  <a:outerShdw blurRad="38100" dist="38100" dir="2700000" algn="tl">
                    <a:srgbClr val="000000">
                      <a:alpha val="43137"/>
                    </a:srgbClr>
                  </a:outerShdw>
                </a:effectLst>
              </a:rPr>
              <a:t>) Interrogar solos, o ante testigos, al empleador y al personal.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II</a:t>
            </a:r>
            <a:r>
              <a:rPr lang="es-AR" sz="1800">
                <a:effectLst>
                  <a:outerShdw blurRad="38100" dist="38100" dir="2700000" algn="tl">
                    <a:srgbClr val="000000">
                      <a:alpha val="43137"/>
                    </a:srgbClr>
                  </a:outerShdw>
                </a:effectLst>
              </a:rPr>
              <a:t>) Exigir la presentación de libros y documentación que la legislación laboral prescriba y obtener copias o extractos de los mismos.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III</a:t>
            </a:r>
            <a:r>
              <a:rPr lang="es-AR" sz="1800">
                <a:effectLst>
                  <a:outerShdw blurRad="38100" dist="38100" dir="2700000" algn="tl">
                    <a:srgbClr val="000000">
                      <a:alpha val="43137"/>
                    </a:srgbClr>
                  </a:outerShdw>
                </a:effectLst>
              </a:rPr>
              <a:t>) Tomar y sacar muestras de sustancias o materiales utilizados en el establecimiento, con el propósito de analizarlos y realizar exámenes e investigaciones de las condiciones ambientales de los lugares de trabajo y de las tareas que en ellos se realizan. </a:t>
            </a:r>
          </a:p>
          <a:p>
            <a:pPr marL="0" indent="0" fontAlgn="auto">
              <a:spcAft>
                <a:spcPts val="0"/>
              </a:spcAft>
              <a:buClr>
                <a:schemeClr val="accent3"/>
              </a:buClr>
              <a:buFont typeface="Wingdings 2"/>
              <a:buNone/>
              <a:defRPr/>
            </a:pPr>
            <a:endParaRPr lang="es-AR"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45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45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893214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fontScale="77500" lnSpcReduction="20000"/>
          </a:bodyPr>
          <a:lstStyle/>
          <a:p>
            <a:pPr marL="609600" indent="-609600" fontAlgn="auto">
              <a:spcAft>
                <a:spcPts val="0"/>
              </a:spcAft>
              <a:buClr>
                <a:schemeClr val="accent3"/>
              </a:buClr>
              <a:buFont typeface="Wingdings 2"/>
              <a:buNone/>
              <a:defRPr/>
            </a:pPr>
            <a:r>
              <a:rPr lang="es-AR" sz="23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2300" b="1">
                <a:solidFill>
                  <a:srgbClr val="FFFF19"/>
                </a:solidFill>
                <a:effectLst>
                  <a:outerShdw blurRad="38100" dist="38100" dir="2700000" algn="tl">
                    <a:srgbClr val="000000">
                      <a:alpha val="43137"/>
                    </a:srgbClr>
                  </a:outerShdw>
                </a:effectLst>
              </a:rPr>
              <a:t>(REPSAL</a:t>
            </a:r>
            <a:r>
              <a:rPr lang="es-AR" sz="2300" b="1" smtClean="0">
                <a:solidFill>
                  <a:srgbClr val="FFFF19"/>
                </a:solidFill>
                <a:effectLst>
                  <a:outerShdw blurRad="38100" dist="38100" dir="2700000" algn="tl">
                    <a:srgbClr val="000000">
                      <a:alpha val="43137"/>
                    </a:srgbClr>
                  </a:outerShdw>
                </a:effectLst>
              </a:rPr>
              <a:t>)</a:t>
            </a:r>
          </a:p>
          <a:p>
            <a:pPr marL="609600" indent="-609600" fontAlgn="auto">
              <a:spcAft>
                <a:spcPts val="0"/>
              </a:spcAft>
              <a:buClr>
                <a:schemeClr val="accent3"/>
              </a:buClr>
              <a:buFont typeface="Wingdings 2"/>
              <a:buNone/>
              <a:defRPr/>
            </a:pPr>
            <a:r>
              <a:rPr lang="es-AR" sz="2300" b="1">
                <a:solidFill>
                  <a:srgbClr val="00FF00"/>
                </a:solidFill>
                <a:effectLst>
                  <a:outerShdw blurRad="38100" dist="38100" dir="2700000" algn="tl">
                    <a:srgbClr val="000000">
                      <a:alpha val="43137"/>
                    </a:srgbClr>
                  </a:outerShdw>
                </a:effectLst>
              </a:rPr>
              <a:t>SANCIONES INCLUIDAS EN EL REGISTRO</a:t>
            </a:r>
          </a:p>
          <a:p>
            <a:pPr marL="0" indent="0" fontAlgn="auto">
              <a:spcAft>
                <a:spcPts val="0"/>
              </a:spcAft>
              <a:buClr>
                <a:schemeClr val="accent3"/>
              </a:buClr>
              <a:buFont typeface="Wingdings 2"/>
              <a:buNone/>
              <a:defRPr/>
            </a:pPr>
            <a:endParaRPr lang="es-AR" sz="2300" b="1" smtClean="0">
              <a:solidFill>
                <a:srgbClr val="00FFCC"/>
              </a:solidFill>
              <a:effectLst>
                <a:outerShdw blurRad="38100" dist="38100" dir="2700000" algn="tl">
                  <a:srgbClr val="000000">
                    <a:alpha val="43137"/>
                  </a:srgbClr>
                </a:outerShdw>
              </a:effectLst>
            </a:endParaRPr>
          </a:p>
          <a:p>
            <a:pPr marL="0" indent="0">
              <a:buNone/>
            </a:pPr>
            <a:r>
              <a:rPr lang="es-AR" sz="2300" b="1">
                <a:solidFill>
                  <a:srgbClr val="FFFF00"/>
                </a:solidFill>
                <a:effectLst>
                  <a:outerShdw blurRad="38100" dist="38100" dir="2700000" algn="tl">
                    <a:srgbClr val="000000">
                      <a:alpha val="43137"/>
                    </a:srgbClr>
                  </a:outerShdw>
                </a:effectLst>
              </a:rPr>
              <a:t>Ley 25,212 – Anexo II - Art. 7 </a:t>
            </a:r>
            <a:endParaRPr lang="es-AR" sz="2300" smtClean="0">
              <a:effectLst>
                <a:outerShdw blurRad="38100" dist="38100" dir="2700000" algn="tl">
                  <a:srgbClr val="000000">
                    <a:alpha val="43137"/>
                  </a:srgbClr>
                </a:outerShdw>
              </a:effectLst>
            </a:endParaRPr>
          </a:p>
          <a:p>
            <a:pPr marL="0" indent="0">
              <a:buNone/>
            </a:pPr>
            <a:r>
              <a:rPr lang="es-AR" sz="2300" smtClean="0">
                <a:effectLst>
                  <a:outerShdw blurRad="38100" dist="38100" dir="2700000" algn="tl">
                    <a:srgbClr val="000000">
                      <a:alpha val="43137"/>
                    </a:srgbClr>
                  </a:outerShdw>
                </a:effectLst>
              </a:rPr>
              <a:t>V</a:t>
            </a:r>
            <a:r>
              <a:rPr lang="es-AR" sz="2300">
                <a:effectLst>
                  <a:outerShdw blurRad="38100" dist="38100" dir="2700000" algn="tl">
                    <a:srgbClr val="000000">
                      <a:alpha val="43137"/>
                    </a:srgbClr>
                  </a:outerShdw>
                </a:effectLst>
              </a:rPr>
              <a:t>) Intimar la adopción de medidas relativas a las instalaciones o a lo s métodos de trabajo cuyo cumplimiento surja de normas legales o convencionales referentes a la salud, higiene o seguridad del trabajador. </a:t>
            </a:r>
          </a:p>
          <a:p>
            <a:pPr marL="0" indent="0">
              <a:buNone/>
            </a:pPr>
            <a:r>
              <a:rPr lang="es-AR" sz="2300">
                <a:effectLst>
                  <a:outerShdw blurRad="38100" dist="38100" dir="2700000" algn="tl">
                    <a:srgbClr val="000000">
                      <a:alpha val="43137"/>
                    </a:srgbClr>
                  </a:outerShdw>
                </a:effectLst>
              </a:rPr>
              <a:t>V) Disponer la adopción de medidas de aplicación inmediata en caso de peligro inminente para la salud, higiene o seguridad del trabajador, incluida la suspensión de tareas. </a:t>
            </a:r>
          </a:p>
          <a:p>
            <a:pPr marL="0" indent="0">
              <a:buNone/>
            </a:pPr>
            <a:r>
              <a:rPr lang="es-AR" sz="2300">
                <a:effectLst>
                  <a:outerShdw blurRad="38100" dist="38100" dir="2700000" algn="tl">
                    <a:srgbClr val="000000">
                      <a:alpha val="43137"/>
                    </a:srgbClr>
                  </a:outerShdw>
                </a:effectLst>
              </a:rPr>
              <a:t>VI) Requerir la colocación de los avisos que exijan las disposiciones legales. </a:t>
            </a:r>
          </a:p>
          <a:p>
            <a:pPr marL="0" indent="0">
              <a:buNone/>
            </a:pPr>
            <a:endParaRPr lang="es-AR" sz="2300" smtClean="0">
              <a:effectLst>
                <a:outerShdw blurRad="38100" dist="38100" dir="2700000" algn="tl">
                  <a:srgbClr val="000000">
                    <a:alpha val="43137"/>
                  </a:srgbClr>
                </a:outerShdw>
              </a:effectLst>
            </a:endParaRPr>
          </a:p>
          <a:p>
            <a:pPr marL="0" indent="0">
              <a:buNone/>
            </a:pPr>
            <a:r>
              <a:rPr lang="es-AR" sz="2300" smtClean="0">
                <a:effectLst>
                  <a:outerShdw blurRad="38100" dist="38100" dir="2700000" algn="tl">
                    <a:srgbClr val="000000">
                      <a:alpha val="43137"/>
                    </a:srgbClr>
                  </a:outerShdw>
                </a:effectLst>
              </a:rPr>
              <a:t>d</a:t>
            </a:r>
            <a:r>
              <a:rPr lang="es-AR" sz="2300">
                <a:effectLst>
                  <a:outerShdw blurRad="38100" dist="38100" dir="2700000" algn="tl">
                    <a:srgbClr val="000000">
                      <a:alpha val="43137"/>
                    </a:srgbClr>
                  </a:outerShdw>
                </a:effectLst>
              </a:rPr>
              <a:t>) Tendrán las demás facultades que le reconocen las leyes. </a:t>
            </a:r>
          </a:p>
          <a:p>
            <a:pPr marL="0" indent="0">
              <a:buNone/>
            </a:pPr>
            <a:r>
              <a:rPr lang="es-AR" sz="2300">
                <a:effectLst>
                  <a:outerShdw blurRad="38100" dist="38100" dir="2700000" algn="tl">
                    <a:srgbClr val="000000">
                      <a:alpha val="43137"/>
                    </a:srgbClr>
                  </a:outerShdw>
                </a:effectLst>
              </a:rPr>
              <a:t>2. Los inspectores de trabajo, cuando no se deriven riesgos, daños o perjuicios directos para los derechos de los trabajadores, podrán emplazar al empleador a cumplir con las normas infringidas, labrando acta al efecto. </a:t>
            </a:r>
          </a:p>
          <a:p>
            <a:pPr marL="0" indent="0">
              <a:buNone/>
            </a:pPr>
            <a:r>
              <a:rPr lang="es-AR" sz="2300">
                <a:effectLst>
                  <a:outerShdw blurRad="38100" dist="38100" dir="2700000" algn="tl">
                    <a:srgbClr val="000000">
                      <a:alpha val="43137"/>
                    </a:srgbClr>
                  </a:outerShdw>
                </a:effectLst>
              </a:rPr>
              <a:t>3. Los inspectores estarán habilitados para requerir directamente el auxilio de la fuerza pública a los fines del cumplimiento de su cometido. </a:t>
            </a:r>
          </a:p>
          <a:p>
            <a:pPr marL="0" indent="0" fontAlgn="auto">
              <a:spcAft>
                <a:spcPts val="0"/>
              </a:spcAft>
              <a:buClr>
                <a:schemeClr val="accent3"/>
              </a:buClr>
              <a:buFont typeface="Wingdings 2"/>
              <a:buNone/>
              <a:defRPr/>
            </a:pPr>
            <a:endParaRPr lang="es-AR"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45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45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44497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SANCIONES </a:t>
            </a:r>
            <a:r>
              <a:rPr lang="es-AR" sz="1800" b="1">
                <a:solidFill>
                  <a:srgbClr val="00FF00"/>
                </a:solidFill>
                <a:effectLst>
                  <a:outerShdw blurRad="38100" dist="38100" dir="2700000" algn="tl">
                    <a:srgbClr val="000000">
                      <a:alpha val="43137"/>
                    </a:srgbClr>
                  </a:outerShdw>
                </a:effectLst>
              </a:rPr>
              <a:t>INCLUIDAS EN EL REGISTRO</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2 -</a:t>
            </a:r>
            <a:r>
              <a:rPr lang="es-AR" sz="1800">
                <a:effectLst>
                  <a:outerShdw blurRad="38100" dist="38100" dir="2700000" algn="tl">
                    <a:srgbClr val="000000">
                      <a:alpha val="43137"/>
                    </a:srgbClr>
                  </a:outerShdw>
                </a:effectLst>
              </a:rPr>
              <a:t> 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endParaRPr lang="es-AR" sz="1800" smtClean="0">
              <a:solidFill>
                <a:srgbClr val="FFFF19"/>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FFFF19"/>
                </a:solidFill>
                <a:effectLst>
                  <a:outerShdw blurRad="38100" dist="38100" dir="2700000" algn="tl">
                    <a:srgbClr val="000000">
                      <a:alpha val="43137"/>
                    </a:srgbClr>
                  </a:outerShdw>
                </a:effectLst>
              </a:rPr>
              <a:t>d</a:t>
            </a:r>
            <a:r>
              <a:rPr lang="es-AR" sz="1800">
                <a:solidFill>
                  <a:srgbClr val="FFFF19"/>
                </a:solidFill>
                <a:effectLst>
                  <a:outerShdw blurRad="38100" dist="38100" dir="2700000" algn="tl">
                    <a:srgbClr val="000000">
                      <a:alpha val="43137"/>
                    </a:srgbClr>
                  </a:outerShdw>
                </a:effectLst>
              </a:rPr>
              <a:t>) Las impuestas por la Administración Federal de Ingresos Públicos (AFIP) en los términos del artículo 15, inciso 1), apartados a) y b), de la ley 17250, y el artículo agregado sin número a continuación del artículo 40 de la ley 11683 (t.o. 1998) y sus modificatorias;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560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560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SANCIONES </a:t>
            </a:r>
            <a:r>
              <a:rPr lang="es-AR" sz="1800" b="1">
                <a:solidFill>
                  <a:srgbClr val="00FF00"/>
                </a:solidFill>
                <a:effectLst>
                  <a:outerShdw blurRad="38100" dist="38100" dir="2700000" algn="tl">
                    <a:srgbClr val="000000">
                      <a:alpha val="43137"/>
                    </a:srgbClr>
                  </a:outerShdw>
                </a:effectLst>
              </a:rPr>
              <a:t>INCLUIDAS EN EL REGISTRO</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a:buNone/>
            </a:pPr>
            <a:r>
              <a:rPr lang="es-AR" sz="1800" b="1" smtClean="0">
                <a:solidFill>
                  <a:srgbClr val="FFFF00"/>
                </a:solidFill>
                <a:effectLst>
                  <a:outerShdw blurRad="38100" dist="38100" dir="2700000" algn="tl">
                    <a:srgbClr val="000000">
                      <a:alpha val="43137"/>
                    </a:srgbClr>
                  </a:outerShdw>
                </a:effectLst>
              </a:rPr>
              <a:t>Ley 17.250 - Art</a:t>
            </a:r>
            <a:r>
              <a:rPr lang="es-AR" sz="1800" b="1">
                <a:solidFill>
                  <a:srgbClr val="FFFF00"/>
                </a:solidFill>
                <a:effectLst>
                  <a:outerShdw blurRad="38100" dist="38100" dir="2700000" algn="tl">
                    <a:srgbClr val="000000">
                      <a:alpha val="43137"/>
                    </a:srgbClr>
                  </a:outerShdw>
                </a:effectLst>
              </a:rPr>
              <a:t>. </a:t>
            </a:r>
            <a:r>
              <a:rPr lang="es-AR" sz="1800" b="1" smtClean="0">
                <a:solidFill>
                  <a:srgbClr val="FFFF00"/>
                </a:solidFill>
                <a:effectLst>
                  <a:outerShdw blurRad="38100" dist="38100" dir="2700000" algn="tl">
                    <a:srgbClr val="000000">
                      <a:alpha val="43137"/>
                    </a:srgbClr>
                  </a:outerShdw>
                </a:effectLst>
              </a:rPr>
              <a:t>15  </a:t>
            </a:r>
            <a:r>
              <a:rPr lang="es-AR" sz="1800" b="1">
                <a:solidFill>
                  <a:srgbClr val="FFFF00"/>
                </a:solidFill>
                <a:effectLst>
                  <a:outerShdw blurRad="38100" dist="38100" dir="2700000" algn="tl">
                    <a:srgbClr val="000000">
                      <a:alpha val="43137"/>
                    </a:srgbClr>
                  </a:outerShdw>
                </a:effectLst>
              </a:rPr>
              <a:t>- </a:t>
            </a:r>
            <a:r>
              <a:rPr lang="es-AR" sz="1800">
                <a:effectLst>
                  <a:outerShdw blurRad="38100" dist="38100" dir="2700000" algn="tl">
                    <a:srgbClr val="000000">
                      <a:alpha val="43137"/>
                    </a:srgbClr>
                  </a:outerShdw>
                </a:effectLst>
              </a:rPr>
              <a:t>El incumplimiento de las obligaciones dispuestas por las leyes de previsión, dará lugar a la aplicación de las siguientes sanciones sin perjuicio de los intereses y penalidades correspondientes: </a:t>
            </a:r>
          </a:p>
          <a:p>
            <a:pPr marL="0" indent="0">
              <a:buNone/>
            </a:pPr>
            <a:r>
              <a:rPr lang="es-AR" sz="1800" smtClean="0">
                <a:effectLst>
                  <a:outerShdw blurRad="38100" dist="38100" dir="2700000" algn="tl">
                    <a:srgbClr val="000000">
                      <a:alpha val="43137"/>
                    </a:srgbClr>
                  </a:outerShdw>
                </a:effectLst>
              </a:rPr>
              <a:t>1</a:t>
            </a:r>
            <a:r>
              <a:rPr lang="es-AR" sz="1800">
                <a:effectLst>
                  <a:outerShdw blurRad="38100" dist="38100" dir="2700000" algn="tl">
                    <a:srgbClr val="000000">
                      <a:alpha val="43137"/>
                    </a:srgbClr>
                  </a:outerShdw>
                </a:effectLst>
              </a:rPr>
              <a:t>) Por parte del empleador: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Falta de inscripción: multa hasta el triple del monto de los aportes y contribuciones correspondientes a las remuneraciones del personal, devengados en el mes anterior a la fecha de la comprobación de la infracción. </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Falta de denuncia de trabajadores y/o incumplimiento de la retención de aportes sobre el total que corresponda: multa hasta el cuádruple del monto de los aportes y contribuciones que debían efectuarse respecto de esos trabajadores. </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560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560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12499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0" indent="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REGISTRO</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2 - </a:t>
            </a:r>
            <a:r>
              <a:rPr lang="es-AR" sz="1800">
                <a:effectLst>
                  <a:outerShdw blurRad="38100" dist="38100" dir="2700000" algn="tl">
                    <a:srgbClr val="000000">
                      <a:alpha val="43137"/>
                    </a:srgbClr>
                  </a:outerShdw>
                </a:effectLst>
              </a:rPr>
              <a:t>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00FF00"/>
                </a:solidFill>
                <a:effectLst>
                  <a:outerShdw blurRad="38100" dist="38100" dir="2700000" algn="tl">
                    <a:srgbClr val="000000">
                      <a:alpha val="43137"/>
                    </a:srgbClr>
                  </a:outerShdw>
                </a:effectLst>
              </a:rPr>
              <a:t>e</a:t>
            </a:r>
            <a:r>
              <a:rPr lang="es-AR" sz="1800">
                <a:solidFill>
                  <a:srgbClr val="00FF00"/>
                </a:solidFill>
                <a:effectLst>
                  <a:outerShdw blurRad="38100" dist="38100" dir="2700000" algn="tl">
                    <a:srgbClr val="000000">
                      <a:alpha val="43137"/>
                    </a:srgbClr>
                  </a:outerShdw>
                </a:effectLst>
              </a:rPr>
              <a:t>) Las impuestas por las autoridades provinciales y la Ciudad Autónoma de Buenos Aires por incumplimiento a lo previsto en el artículo 7 de la ley 24013;</a:t>
            </a:r>
          </a:p>
          <a:p>
            <a:pPr marL="0" indent="0" fontAlgn="auto">
              <a:spcAft>
                <a:spcPts val="0"/>
              </a:spcAft>
              <a:buClr>
                <a:schemeClr val="accent3"/>
              </a:buClr>
              <a:buFont typeface="Wingdings 2"/>
              <a:buNone/>
              <a:defRPr/>
            </a:pPr>
            <a:endParaRPr lang="es-AR" sz="1800" smtClean="0">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00FF00"/>
                </a:solidFill>
                <a:effectLst>
                  <a:outerShdw blurRad="38100" dist="38100" dir="2700000" algn="tl">
                    <a:srgbClr val="000000">
                      <a:alpha val="43137"/>
                    </a:srgbClr>
                  </a:outerShdw>
                </a:effectLst>
              </a:rPr>
              <a:t>f</a:t>
            </a:r>
            <a:r>
              <a:rPr lang="es-AR" sz="1800">
                <a:solidFill>
                  <a:srgbClr val="00FF00"/>
                </a:solidFill>
                <a:effectLst>
                  <a:outerShdw blurRad="38100" dist="38100" dir="2700000" algn="tl">
                    <a:srgbClr val="000000">
                      <a:alpha val="43137"/>
                    </a:srgbClr>
                  </a:outerShdw>
                </a:effectLst>
              </a:rPr>
              <a:t>) Las impuestas por las autoridades laborales provinciales y de la Ciudad Autónoma de Buenos Aires y por la Superintendencia de Riesgos del Trabajo (SRT) por obstrucción a la labor de la inspección prevista en el artículo 8 del Anexo II del Pacto Federal del Trabajo, ratificado por la ley 25212;</a:t>
            </a:r>
          </a:p>
          <a:p>
            <a:pPr marL="0" indent="0" fontAlgn="auto">
              <a:spcAft>
                <a:spcPts val="0"/>
              </a:spcAft>
              <a:buClr>
                <a:schemeClr val="accent3"/>
              </a:buClr>
              <a:buFont typeface="Wingdings 2"/>
              <a:buNone/>
              <a:defRPr/>
            </a:pPr>
            <a:endParaRPr lang="es-AR" sz="2900"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662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662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524000"/>
            <a:ext cx="7772400" cy="4724400"/>
          </a:xfrm>
        </p:spPr>
        <p:txBody>
          <a:bodyPr>
            <a:normAutofit lnSpcReduction="10000"/>
          </a:bodyPr>
          <a:lstStyle/>
          <a:p>
            <a:pPr marR="0"/>
            <a:endParaRPr lang="es-MX" sz="2800" b="1" dirty="0" smtClean="0">
              <a:solidFill>
                <a:srgbClr val="00FFFF"/>
              </a:solidFill>
              <a:effectLst>
                <a:outerShdw blurRad="38100" dist="38100" dir="2700000" algn="tl">
                  <a:srgbClr val="000000"/>
                </a:outerShdw>
              </a:effectLst>
            </a:endParaRPr>
          </a:p>
          <a:p>
            <a:pPr marR="0" algn="ctr"/>
            <a:r>
              <a:rPr lang="es-AR" sz="2800" b="1" dirty="0" smtClean="0">
                <a:solidFill>
                  <a:srgbClr val="00FFCC"/>
                </a:solidFill>
                <a:effectLst>
                  <a:outerShdw blurRad="38100" dist="38100" dir="2700000" algn="tl">
                    <a:srgbClr val="000000"/>
                  </a:outerShdw>
                </a:effectLst>
                <a:latin typeface="Papyrus" pitchFamily="66" charset="0"/>
              </a:rPr>
              <a:t>PROMOCIÓN DEL TRABAJO REGISTRADO Y PREVENCIÓN DEL FRAUDE LABORAL</a:t>
            </a:r>
            <a:endParaRPr lang="es-MX" sz="2800" b="1" dirty="0" smtClean="0">
              <a:solidFill>
                <a:srgbClr val="00FFCC"/>
              </a:solidFill>
              <a:effectLst>
                <a:outerShdw blurRad="38100" dist="38100" dir="2700000" algn="tl">
                  <a:srgbClr val="000000"/>
                </a:outerShdw>
              </a:effectLst>
              <a:latin typeface="Papyrus" pitchFamily="66" charset="0"/>
            </a:endParaRPr>
          </a:p>
          <a:p>
            <a:pPr marR="0" algn="ctr"/>
            <a:endParaRPr lang="es-MX" sz="2800" b="1" dirty="0" smtClean="0">
              <a:solidFill>
                <a:srgbClr val="00FF00"/>
              </a:solidFill>
              <a:effectLst>
                <a:outerShdw blurRad="38100" dist="38100" dir="2700000" algn="tl">
                  <a:srgbClr val="000000"/>
                </a:outerShdw>
              </a:effectLst>
              <a:latin typeface="Papyrus" pitchFamily="66" charset="0"/>
            </a:endParaRPr>
          </a:p>
          <a:p>
            <a:pPr marR="0" algn="ctr"/>
            <a:r>
              <a:rPr lang="es-MX" sz="2800" b="1" dirty="0" smtClean="0">
                <a:solidFill>
                  <a:srgbClr val="00FF00"/>
                </a:solidFill>
                <a:effectLst>
                  <a:outerShdw blurRad="38100" dist="38100" dir="2700000" algn="tl">
                    <a:srgbClr val="000000"/>
                  </a:outerShdw>
                </a:effectLst>
                <a:latin typeface="Papyrus" pitchFamily="66" charset="0"/>
              </a:rPr>
              <a:t>LEY </a:t>
            </a:r>
            <a:r>
              <a:rPr lang="es-MX" sz="3600" b="1" dirty="0" smtClean="0">
                <a:solidFill>
                  <a:srgbClr val="00FF00"/>
                </a:solidFill>
                <a:effectLst>
                  <a:outerShdw blurRad="38100" dist="38100" dir="2700000" algn="tl">
                    <a:srgbClr val="000000"/>
                  </a:outerShdw>
                </a:effectLst>
                <a:latin typeface="Papyrus" pitchFamily="66" charset="0"/>
              </a:rPr>
              <a:t>26940</a:t>
            </a:r>
          </a:p>
          <a:p>
            <a:pPr marR="0" algn="ctr"/>
            <a:r>
              <a:rPr lang="es-MX" sz="3600" b="1" dirty="0" smtClean="0">
                <a:solidFill>
                  <a:srgbClr val="00FF00"/>
                </a:solidFill>
                <a:effectLst>
                  <a:outerShdw blurRad="38100" dist="38100" dir="2700000" algn="tl">
                    <a:srgbClr val="000000"/>
                  </a:outerShdw>
                </a:effectLst>
                <a:latin typeface="Papyrus" pitchFamily="66" charset="0"/>
              </a:rPr>
              <a:t>D. 1714/2014</a:t>
            </a:r>
            <a:endParaRPr lang="es-MX" sz="2800" b="1" dirty="0" smtClean="0">
              <a:effectLst>
                <a:outerShdw blurRad="38100" dist="38100" dir="2700000" algn="tl">
                  <a:srgbClr val="000000"/>
                </a:outerShdw>
              </a:effectLst>
              <a:latin typeface="Papyrus" pitchFamily="66" charset="0"/>
            </a:endParaRPr>
          </a:p>
          <a:p>
            <a:pPr marR="0" algn="ctr"/>
            <a:endParaRPr lang="es-MX" sz="2800" b="1" dirty="0" smtClean="0">
              <a:effectLst>
                <a:outerShdw blurRad="38100" dist="38100" dir="2700000" algn="tl">
                  <a:srgbClr val="000000"/>
                </a:outerShdw>
              </a:effectLst>
              <a:latin typeface="Papyrus" pitchFamily="66" charset="0"/>
            </a:endParaRPr>
          </a:p>
          <a:p>
            <a:pPr marR="0" algn="ctr"/>
            <a:r>
              <a:rPr lang="es-MX" sz="2800" b="1" dirty="0" smtClean="0">
                <a:solidFill>
                  <a:srgbClr val="FFFF00"/>
                </a:solidFill>
                <a:effectLst>
                  <a:outerShdw blurRad="38100" dist="38100" dir="2700000" algn="tl">
                    <a:srgbClr val="000000"/>
                  </a:outerShdw>
                </a:effectLst>
                <a:latin typeface="Papyrus" pitchFamily="66" charset="0"/>
              </a:rPr>
              <a:t>Dr. GUSTAVO R. SEGU</a:t>
            </a:r>
            <a:endParaRPr lang="en-US" sz="2800" b="1" dirty="0" smtClean="0">
              <a:solidFill>
                <a:srgbClr val="FFFF00"/>
              </a:solidFill>
              <a:effectLst>
                <a:outerShdw blurRad="38100" dist="38100" dir="2700000" algn="tl">
                  <a:srgbClr val="000000"/>
                </a:outerShdw>
              </a:effectLst>
              <a:latin typeface="Papyrus" pitchFamily="66" charset="0"/>
            </a:endParaRPr>
          </a:p>
        </p:txBody>
      </p:sp>
      <p:pic>
        <p:nvPicPr>
          <p:cNvPr id="16386"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16387"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dirty="0">
                <a:solidFill>
                  <a:srgbClr val="00FF00"/>
                </a:solidFill>
                <a:effectLst>
                  <a:outerShdw blurRad="38100" dist="38100" dir="2700000" algn="tl">
                    <a:srgbClr val="000000">
                      <a:alpha val="43137"/>
                    </a:srgbClr>
                  </a:outerShdw>
                </a:effectLst>
              </a:rPr>
              <a:t>SANCIONES INCLUIDAS EN EL REGISTRO</a:t>
            </a:r>
          </a:p>
          <a:p>
            <a:pPr marL="0" indent="0" fontAlgn="auto">
              <a:spcAft>
                <a:spcPts val="0"/>
              </a:spcAft>
              <a:buClr>
                <a:schemeClr val="accent3"/>
              </a:buClr>
              <a:buFont typeface="Wingdings 2"/>
              <a:buNone/>
              <a:defRPr/>
            </a:pPr>
            <a:endParaRPr lang="es-AR" sz="1800" b="1" dirty="0">
              <a:solidFill>
                <a:srgbClr val="FFFF19"/>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2 - </a:t>
            </a:r>
            <a:r>
              <a:rPr lang="es-AR" sz="1800" dirty="0">
                <a:effectLst>
                  <a:outerShdw blurRad="38100" dist="38100" dir="2700000" algn="tl">
                    <a:srgbClr val="000000">
                      <a:alpha val="43137"/>
                    </a:srgbClr>
                  </a:outerShdw>
                </a:effectLst>
              </a:rPr>
              <a:t>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dirty="0" smtClean="0">
                <a:solidFill>
                  <a:srgbClr val="FFFF19"/>
                </a:solidFill>
                <a:effectLst>
                  <a:outerShdw blurRad="38100" dist="38100" dir="2700000" algn="tl">
                    <a:srgbClr val="000000">
                      <a:alpha val="43137"/>
                    </a:srgbClr>
                  </a:outerShdw>
                </a:effectLst>
              </a:rPr>
              <a:t>g</a:t>
            </a:r>
            <a:r>
              <a:rPr lang="es-AR" sz="1800" dirty="0">
                <a:solidFill>
                  <a:srgbClr val="FFFF19"/>
                </a:solidFill>
                <a:effectLst>
                  <a:outerShdw blurRad="38100" dist="38100" dir="2700000" algn="tl">
                    <a:srgbClr val="000000">
                      <a:alpha val="43137"/>
                    </a:srgbClr>
                  </a:outerShdw>
                </a:effectLst>
              </a:rPr>
              <a:t>) Las impuestas en el marco de las leyes 25191 y 26727 por el Registro Nacional de Trabajadores y Empleadores Agrarios (RENATEA) </a:t>
            </a:r>
            <a:r>
              <a:rPr lang="es-AR" sz="2800" u="sng" dirty="0">
                <a:solidFill>
                  <a:srgbClr val="FFFF19"/>
                </a:solidFill>
                <a:effectLst>
                  <a:outerShdw blurRad="38100" dist="38100" dir="2700000" algn="tl">
                    <a:srgbClr val="000000">
                      <a:alpha val="43137"/>
                    </a:srgbClr>
                  </a:outerShdw>
                </a:effectLst>
              </a:rPr>
              <a:t>con motivo de la falta de registración de empleadores o trabajadores</a:t>
            </a:r>
            <a:r>
              <a:rPr lang="es-AR" sz="1800" dirty="0">
                <a:solidFill>
                  <a:srgbClr val="FFFF19"/>
                </a:solidFill>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2900" dirty="0"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2765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765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REGISTRO</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2 - </a:t>
            </a:r>
            <a:r>
              <a:rPr lang="es-AR" sz="1800">
                <a:effectLst>
                  <a:outerShdw blurRad="38100" dist="38100" dir="2700000" algn="tl">
                    <a:srgbClr val="000000">
                      <a:alpha val="43137"/>
                    </a:srgbClr>
                  </a:outerShdw>
                </a:effectLst>
              </a:rPr>
              <a:t>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endParaRPr lang="es-AR" sz="1800" smtClean="0">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00FFCC"/>
                </a:solidFill>
                <a:effectLst>
                  <a:outerShdw blurRad="38100" dist="38100" dir="2700000" algn="tl">
                    <a:srgbClr val="000000">
                      <a:alpha val="43137"/>
                    </a:srgbClr>
                  </a:outerShdw>
                </a:effectLst>
              </a:rPr>
              <a:t>h</a:t>
            </a:r>
            <a:r>
              <a:rPr lang="es-AR" sz="1800">
                <a:solidFill>
                  <a:srgbClr val="00FFCC"/>
                </a:solidFill>
                <a:effectLst>
                  <a:outerShdw blurRad="38100" dist="38100" dir="2700000" algn="tl">
                    <a:srgbClr val="000000">
                      <a:alpha val="43137"/>
                    </a:srgbClr>
                  </a:outerShdw>
                </a:effectLst>
              </a:rPr>
              <a:t>) Las sentencias firmes o ejecutoriadas por las que se estableciere que el actor es un trabajador dependiente con relación laboral desconocida por el empleador, o con una fecha de ingreso que difiera de la alegada en su inscripción, que los secretarios de los juzgados de la Justicia Nacional del Trabajo deban remitir a la Administración Federal de Ingresos Públicos, según lo establecido en el artículo 132 de la ley 18345 (t.o. por D. 106/1998).</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867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867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a:t>
            </a:r>
            <a:r>
              <a:rPr lang="es-AR" sz="1800" b="1" smtClean="0">
                <a:solidFill>
                  <a:srgbClr val="00FF00"/>
                </a:solidFill>
                <a:effectLst>
                  <a:outerShdw blurRad="38100" dist="38100" dir="2700000" algn="tl">
                    <a:srgbClr val="000000">
                      <a:alpha val="43137"/>
                    </a:srgbClr>
                  </a:outerShdw>
                </a:effectLst>
              </a:rPr>
              <a:t>REGISTRO</a:t>
            </a:r>
          </a:p>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REGLAMENTACIÓN RG (AFIP) 3683</a:t>
            </a:r>
            <a:endParaRPr lang="es-AR" sz="2000" b="1">
              <a:solidFill>
                <a:srgbClr val="FFFF19"/>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a:buNone/>
            </a:pPr>
            <a:r>
              <a:rPr lang="es-AR" sz="1800" b="1">
                <a:solidFill>
                  <a:srgbClr val="00FF99"/>
                </a:solidFill>
                <a:effectLst>
                  <a:outerShdw blurRad="38100" dist="38100" dir="2700000" algn="tl">
                    <a:srgbClr val="000000">
                      <a:alpha val="43137"/>
                    </a:srgbClr>
                  </a:outerShdw>
                </a:effectLst>
              </a:rPr>
              <a:t>Art. 1 - </a:t>
            </a:r>
            <a:r>
              <a:rPr lang="es-AR" sz="1800">
                <a:effectLst>
                  <a:outerShdw blurRad="38100" dist="38100" dir="2700000" algn="tl">
                    <a:srgbClr val="000000">
                      <a:alpha val="43137"/>
                    </a:srgbClr>
                  </a:outerShdw>
                </a:effectLst>
              </a:rPr>
              <a:t>Esta Administración Federal, de acuerdo con lo establecido por los artículos 6 y 7 de la ley 26940, incluirá en el Registro Público de Empleadores con Sanciones Laborales (REPSAL), administrado por el Ministerio de Trabajo, Empleo y Seguridad Social, los datos referidos a:</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a:t>
            </a:r>
            <a:r>
              <a:rPr lang="es-AR" sz="1800">
                <a:solidFill>
                  <a:srgbClr val="FFFF19"/>
                </a:solidFill>
                <a:effectLst>
                  <a:outerShdw blurRad="38100" dist="38100" dir="2700000" algn="tl">
                    <a:srgbClr val="000000">
                      <a:alpha val="43137"/>
                    </a:srgbClr>
                  </a:outerShdw>
                </a:effectLst>
              </a:rPr>
              <a:t>Las sanciones firmes impuestas en los términos de los apartados a) y b) del inciso 1) del artículo 15 de la ley 17250</a:t>
            </a:r>
            <a:r>
              <a:rPr lang="es-AR" sz="1800">
                <a:effectLst>
                  <a:outerShdw blurRad="38100" dist="38100" dir="2700000" algn="tl">
                    <a:srgbClr val="000000">
                      <a:alpha val="43137"/>
                    </a:srgbClr>
                  </a:outerShdw>
                </a:effectLst>
              </a:rPr>
              <a:t>, reglamentados por los artículos 4, 5 y concordantes de la resolución general 1566, texto sustituido en 2010 y sus modificatorias,</a:t>
            </a:r>
          </a:p>
          <a:p>
            <a:pPr marL="0" indent="0">
              <a:buNone/>
            </a:pPr>
            <a:r>
              <a:rPr lang="es-AR" sz="1800" smtClean="0">
                <a:effectLst>
                  <a:outerShdw blurRad="38100" dist="38100" dir="2700000" algn="tl">
                    <a:srgbClr val="000000">
                      <a:alpha val="43137"/>
                    </a:srgbClr>
                  </a:outerShdw>
                </a:effectLst>
              </a:rPr>
              <a:t>b</a:t>
            </a:r>
            <a:r>
              <a:rPr lang="es-AR" sz="1800">
                <a:solidFill>
                  <a:srgbClr val="FFFF19"/>
                </a:solidFill>
                <a:effectLst>
                  <a:outerShdw blurRad="38100" dist="38100" dir="2700000" algn="tl">
                    <a:srgbClr val="000000">
                      <a:alpha val="43137"/>
                    </a:srgbClr>
                  </a:outerShdw>
                </a:effectLst>
              </a:rPr>
              <a:t>) las sanciones firmes derivadas de la aplicación del artículo sin número agregado a continuación del artículo 40 de la ley 11683</a:t>
            </a:r>
            <a:r>
              <a:rPr lang="es-AR" sz="1800">
                <a:effectLst>
                  <a:outerShdw blurRad="38100" dist="38100" dir="2700000" algn="tl">
                    <a:srgbClr val="000000">
                      <a:alpha val="43137"/>
                    </a:srgbClr>
                  </a:outerShdw>
                </a:effectLst>
              </a:rPr>
              <a:t>, texto ordenado en 1998 y sus modificaciones, reglamentado por los artículos 19 y concordantes de la resolución general 1566, texto sustituido en 2010 y sus modificatorias, y</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867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2867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150164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a:t>
            </a:r>
            <a:r>
              <a:rPr lang="es-AR" sz="1800" b="1" smtClean="0">
                <a:solidFill>
                  <a:srgbClr val="00FF00"/>
                </a:solidFill>
                <a:effectLst>
                  <a:outerShdw blurRad="38100" dist="38100" dir="2700000" algn="tl">
                    <a:srgbClr val="000000">
                      <a:alpha val="43137"/>
                    </a:srgbClr>
                  </a:outerShdw>
                </a:effectLst>
              </a:rPr>
              <a:t>REGISTRO</a:t>
            </a:r>
          </a:p>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REGLAMENTACIÓN RG (AFIP) 3683</a:t>
            </a:r>
            <a:endParaRPr lang="es-AR" sz="2000" b="1">
              <a:solidFill>
                <a:srgbClr val="FFFF19"/>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a:buNone/>
            </a:pPr>
            <a:r>
              <a:rPr lang="es-AR" sz="1800" b="1">
                <a:solidFill>
                  <a:srgbClr val="00FF99"/>
                </a:solidFill>
              </a:rPr>
              <a:t>Art. 1 - </a:t>
            </a:r>
            <a:r>
              <a:rPr lang="es-AR" sz="1800" b="1" smtClean="0">
                <a:solidFill>
                  <a:srgbClr val="00FF99"/>
                </a:solidFill>
              </a:rPr>
              <a:t> </a:t>
            </a:r>
            <a:r>
              <a:rPr lang="es-AR" sz="1800" smtClean="0"/>
              <a:t>(...)</a:t>
            </a:r>
          </a:p>
          <a:p>
            <a:pPr marL="0" indent="0">
              <a:buNone/>
            </a:pPr>
            <a:r>
              <a:rPr lang="es-AR" sz="1800" smtClean="0"/>
              <a:t>c</a:t>
            </a:r>
            <a:r>
              <a:rPr lang="es-AR" sz="1800"/>
              <a:t>) </a:t>
            </a:r>
            <a:r>
              <a:rPr lang="es-AR" sz="1800">
                <a:solidFill>
                  <a:srgbClr val="FFFF19"/>
                </a:solidFill>
              </a:rPr>
              <a:t>las sentencias firmes o ejecutoriadas </a:t>
            </a:r>
            <a:r>
              <a:rPr lang="es-AR" sz="1800"/>
              <a:t>por las que se estableciere que el actor es un trabajador dependiente con relación laboral desconocida por el empleador o con una fecha de ingreso que difiere de la alegada en su inscripción, remitidas por los secretarios de los juzgados de la Justicia Nacional del Trabajo, de acuerdo con lo establecido por el artículo 132 de la ley 18345, texto ordenado por decreto 106 del 26 de enero de 1998, a través de la aplicación informática denominada “SEAH - Sentencias y Acuerdos Homologados en Juicios Laborales”.</a:t>
            </a:r>
          </a:p>
          <a:p>
            <a:pPr marL="0" indent="0">
              <a:buNone/>
            </a:pPr>
            <a:endParaRPr lang="es-AR" sz="1800" smtClean="0"/>
          </a:p>
          <a:p>
            <a:pPr marL="0" indent="0">
              <a:buNone/>
            </a:pPr>
            <a:r>
              <a:rPr lang="es-AR" sz="1800" b="1" smtClean="0">
                <a:solidFill>
                  <a:srgbClr val="FFFF19"/>
                </a:solidFill>
              </a:rPr>
              <a:t>No </a:t>
            </a:r>
            <a:r>
              <a:rPr lang="es-AR" sz="1800" b="1">
                <a:solidFill>
                  <a:srgbClr val="FFFF19"/>
                </a:solidFill>
              </a:rPr>
              <a:t>se incluirán en el Registro </a:t>
            </a:r>
            <a:r>
              <a:rPr lang="es-AR" sz="1800"/>
              <a:t>las sanciones aplicadas con motivo de la registración de trabajadores dependientes, cuando la diferencia entre la fecha de ingreso declarada y la real no exceda los treinta (30) días corridos.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867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2867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528625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SANCIONES INCLUIDAS EN EL </a:t>
            </a:r>
            <a:r>
              <a:rPr lang="es-AR" sz="1800" b="1" smtClean="0">
                <a:solidFill>
                  <a:srgbClr val="00FF00"/>
                </a:solidFill>
                <a:effectLst>
                  <a:outerShdw blurRad="38100" dist="38100" dir="2700000" algn="tl">
                    <a:srgbClr val="000000">
                      <a:alpha val="43137"/>
                    </a:srgbClr>
                  </a:outerShdw>
                </a:effectLst>
              </a:rPr>
              <a:t>REGISTRO</a:t>
            </a:r>
          </a:p>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REGLAMENTACIÓN RG (AFIP) 3683</a:t>
            </a:r>
            <a:endParaRPr lang="es-AR" sz="2000" b="1">
              <a:solidFill>
                <a:srgbClr val="FFFF19"/>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a:buNone/>
            </a:pPr>
            <a:r>
              <a:rPr lang="es-AR" sz="1800" b="1">
                <a:solidFill>
                  <a:srgbClr val="00FF99"/>
                </a:solidFill>
                <a:effectLst>
                  <a:outerShdw blurRad="38100" dist="38100" dir="2700000" algn="tl">
                    <a:srgbClr val="000000">
                      <a:alpha val="43137"/>
                    </a:srgbClr>
                  </a:outerShdw>
                </a:effectLst>
              </a:rPr>
              <a:t>Art. </a:t>
            </a:r>
            <a:r>
              <a:rPr lang="es-AR" sz="1800" b="1" smtClean="0">
                <a:solidFill>
                  <a:srgbClr val="00FF99"/>
                </a:solidFill>
                <a:effectLst>
                  <a:outerShdw blurRad="38100" dist="38100" dir="2700000" algn="tl">
                    <a:srgbClr val="000000">
                      <a:alpha val="43137"/>
                    </a:srgbClr>
                  </a:outerShdw>
                </a:effectLst>
              </a:rPr>
              <a:t>2 - </a:t>
            </a:r>
            <a:r>
              <a:rPr lang="es-AR" sz="1800" smtClean="0">
                <a:effectLst>
                  <a:outerShdw blurRad="38100" dist="38100" dir="2700000" algn="tl">
                    <a:srgbClr val="000000">
                      <a:alpha val="43137"/>
                    </a:srgbClr>
                  </a:outerShdw>
                </a:effectLst>
              </a:rPr>
              <a:t> </a:t>
            </a:r>
            <a:r>
              <a:rPr lang="es-AR" sz="1800">
                <a:effectLst>
                  <a:outerShdw blurRad="38100" dist="38100" dir="2700000" algn="tl">
                    <a:srgbClr val="000000">
                      <a:alpha val="43137"/>
                    </a:srgbClr>
                  </a:outerShdw>
                </a:effectLst>
              </a:rPr>
              <a:t>Este Organismo </a:t>
            </a:r>
            <a:r>
              <a:rPr lang="es-AR" sz="1800">
                <a:solidFill>
                  <a:srgbClr val="FFFF19"/>
                </a:solidFill>
                <a:effectLst>
                  <a:outerShdw blurRad="38100" dist="38100" dir="2700000" algn="tl">
                    <a:srgbClr val="000000">
                      <a:alpha val="43137"/>
                    </a:srgbClr>
                  </a:outerShdw>
                </a:effectLst>
              </a:rPr>
              <a:t>adecuará sus sistemas a efectos de que aquellos empleadores incluidos en el Registro Público de Empleadores con Sanciones Laborales (REPSAL), no puedan acceder a los beneficios </a:t>
            </a:r>
            <a:r>
              <a:rPr lang="es-AR" sz="1800">
                <a:effectLst>
                  <a:outerShdw blurRad="38100" dist="38100" dir="2700000" algn="tl">
                    <a:srgbClr val="000000">
                      <a:alpha val="43137"/>
                    </a:srgbClr>
                  </a:outerShdw>
                </a:effectLst>
              </a:rPr>
              <a:t>de reducción de contribuciones, establecidos en los Capítulos I y II del Título II de la ley 26940.</a:t>
            </a:r>
            <a:endParaRPr lang="es-AR" sz="1800" smtClean="0">
              <a:effectLst>
                <a:outerShdw blurRad="38100" dist="38100" dir="2700000" algn="tl">
                  <a:srgbClr val="000000">
                    <a:alpha val="43137"/>
                  </a:srgbClr>
                </a:outerShdw>
              </a:effectLst>
            </a:endParaRPr>
          </a:p>
        </p:txBody>
      </p:sp>
      <p:pic>
        <p:nvPicPr>
          <p:cNvPr id="2867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2867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486570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EXPLOTACIÓN INFANTIL</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3 - </a:t>
            </a:r>
            <a:r>
              <a:rPr lang="es-AR" sz="1800">
                <a:effectLst>
                  <a:outerShdw blurRad="38100" dist="38100" dir="2700000" algn="tl">
                    <a:srgbClr val="000000">
                      <a:alpha val="43137"/>
                    </a:srgbClr>
                  </a:outerShdw>
                </a:effectLst>
              </a:rPr>
              <a:t>Las sanciones impuestas por infracciones a la ley 26390 de prohibición del trabajo infantil y protección del trabajo adolescente y a la ley 26847, una vez firmes, deberán ser informadas por el tribunal actuante al Ministerio de Trabajo, Empleo y Seguridad Social, para ser incorporadas al Registro Público de Empleadores con Sanciones Laborales (REPSAL</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274320" indent="-274320" fontAlgn="auto">
              <a:spcAft>
                <a:spcPts val="0"/>
              </a:spcAft>
              <a:buClr>
                <a:schemeClr val="accent3"/>
              </a:buClr>
              <a:buFont typeface="Wingdings 2"/>
              <a:buChar char=""/>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969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970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TRATA DE PERSONAS</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4 - </a:t>
            </a:r>
            <a:r>
              <a:rPr lang="es-AR" sz="1800">
                <a:effectLst>
                  <a:outerShdw blurRad="38100" dist="38100" dir="2700000" algn="tl">
                    <a:srgbClr val="000000">
                      <a:alpha val="43137"/>
                    </a:srgbClr>
                  </a:outerShdw>
                </a:effectLst>
              </a:rPr>
              <a:t>Las sentencias condenatorias por infracción a la ley 26364 de prevención y sanción de la trata de personas y asistencia a sus víctimas, una vez firmes, deberán ser informadas al Ministerio de Trabajo, Empleo y Seguridad Social por el tribunal actuante para su incorporación al Registro Público de Empleadores con Sanciones Laborales (REPSAL</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ACCESO AL REGISTRO</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5 - </a:t>
            </a:r>
            <a:r>
              <a:rPr lang="es-AR" sz="1800">
                <a:effectLst>
                  <a:outerShdw blurRad="38100" dist="38100" dir="2700000" algn="tl">
                    <a:srgbClr val="000000">
                      <a:alpha val="43137"/>
                    </a:srgbClr>
                  </a:outerShdw>
                </a:effectLst>
              </a:rPr>
              <a:t>El Registro Público de Empleadores con Sanciones Laborales (REPSAL) será de acceso libre y público desde un dominio dependiente del Ministerio de Trabajo, Empleo y Seguridad Social y se actualizará periódicamente.</a:t>
            </a:r>
          </a:p>
          <a:p>
            <a:pPr marL="274320" indent="-274320" fontAlgn="auto">
              <a:spcAft>
                <a:spcPts val="0"/>
              </a:spcAft>
              <a:buClr>
                <a:schemeClr val="accent3"/>
              </a:buClr>
              <a:buFont typeface="Wingdings 2"/>
              <a:buChar char=""/>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072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072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ADMINISTRACIÓN DEL REGISTRO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6 - </a:t>
            </a:r>
            <a:r>
              <a:rPr lang="es-AR" sz="1800">
                <a:effectLst>
                  <a:outerShdw blurRad="38100" dist="38100" dir="2700000" algn="tl">
                    <a:srgbClr val="000000">
                      <a:alpha val="43137"/>
                    </a:srgbClr>
                  </a:outerShdw>
                </a:effectLst>
              </a:rPr>
              <a:t>La </a:t>
            </a:r>
            <a:r>
              <a:rPr lang="es-AR" sz="1800">
                <a:solidFill>
                  <a:srgbClr val="FFFF00"/>
                </a:solidFill>
                <a:effectLst>
                  <a:outerShdw blurRad="38100" dist="38100" dir="2700000" algn="tl">
                    <a:srgbClr val="000000">
                      <a:alpha val="43137"/>
                    </a:srgbClr>
                  </a:outerShdw>
                </a:effectLst>
              </a:rPr>
              <a:t>Subsecretaría de Fiscalización del Trabajo y de la Seguridad Socia</a:t>
            </a:r>
            <a:r>
              <a:rPr lang="es-AR" sz="1800">
                <a:effectLst>
                  <a:outerShdw blurRad="38100" dist="38100" dir="2700000" algn="tl">
                    <a:srgbClr val="000000">
                      <a:alpha val="43137"/>
                    </a:srgbClr>
                  </a:outerShdw>
                </a:effectLst>
              </a:rPr>
              <a:t>l dependiente de la Secretaría de Trabajo del Ministerio de Trabajo, Empleo y Seguridad Social, </a:t>
            </a:r>
            <a:r>
              <a:rPr lang="es-AR" sz="1800">
                <a:solidFill>
                  <a:srgbClr val="FFFF00"/>
                </a:solidFill>
                <a:effectLst>
                  <a:outerShdw blurRad="38100" dist="38100" dir="2700000" algn="tl">
                    <a:srgbClr val="000000">
                      <a:alpha val="43137"/>
                    </a:srgbClr>
                  </a:outerShdw>
                </a:effectLst>
              </a:rPr>
              <a:t>tendrá a su cargo la administración </a:t>
            </a:r>
            <a:r>
              <a:rPr lang="es-AR" sz="1800">
                <a:effectLst>
                  <a:outerShdw blurRad="38100" dist="38100" dir="2700000" algn="tl">
                    <a:srgbClr val="000000">
                      <a:alpha val="43137"/>
                    </a:srgbClr>
                  </a:outerShdw>
                </a:effectLst>
              </a:rPr>
              <a:t>del Registro Público de Empleadores con Sanciones Laborales (REPSAL), en los términos de la ley 25326 y su modificatoria, y ante ella se podrán ejercer los derechos que dicha ley acuerda. </a:t>
            </a: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En </a:t>
            </a:r>
            <a:r>
              <a:rPr lang="es-AR" sz="1800">
                <a:effectLst>
                  <a:outerShdw blurRad="38100" dist="38100" dir="2700000" algn="tl">
                    <a:srgbClr val="000000">
                      <a:alpha val="43137"/>
                    </a:srgbClr>
                  </a:outerShdw>
                </a:effectLst>
              </a:rPr>
              <a:t>todos los casos </a:t>
            </a:r>
            <a:r>
              <a:rPr lang="es-AR" sz="1800">
                <a:solidFill>
                  <a:srgbClr val="FFFF00"/>
                </a:solidFill>
                <a:effectLst>
                  <a:outerShdw blurRad="38100" dist="38100" dir="2700000" algn="tl">
                    <a:srgbClr val="000000">
                      <a:alpha val="43137"/>
                    </a:srgbClr>
                  </a:outerShdw>
                </a:effectLst>
              </a:rPr>
              <a:t>será responsabilidad del organismo sancionador actuante la carga de los datos correspondientes en el Registro</a:t>
            </a:r>
            <a:r>
              <a:rPr lang="es-AR" sz="1800">
                <a:effectLst>
                  <a:outerShdw blurRad="38100" dist="38100" dir="2700000" algn="tl">
                    <a:srgbClr val="000000">
                      <a:alpha val="43137"/>
                    </a:srgbClr>
                  </a:outerShdw>
                </a:effectLst>
              </a:rPr>
              <a:t> Público de Empleadores con Sanciones Laborales (REPSAL), con las excepciones de las sentencias judiciales mencionadas en los artículos 3 y 4, que deberán ser incorporadas por el Ministerio de Trabajo, Empleo y Seguridad Social, y las del inciso h) del artículo 2 de la presente que deberán ser incorporadas por la Administración Federal de Ingresos Públicos.</a:t>
            </a: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174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174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ADMINISTRACIÓN DEL REGISTRO – D.1714/2014</a:t>
            </a:r>
          </a:p>
          <a:p>
            <a:pPr marL="0" indent="0">
              <a:buNone/>
            </a:pPr>
            <a:r>
              <a:rPr lang="es-AR" sz="1800" b="1" dirty="0">
                <a:solidFill>
                  <a:srgbClr val="00FF99"/>
                </a:solidFill>
                <a:effectLst>
                  <a:outerShdw blurRad="38100" dist="38100" dir="2700000" algn="tl">
                    <a:srgbClr val="000000">
                      <a:alpha val="43137"/>
                    </a:srgbClr>
                  </a:outerShdw>
                </a:effectLst>
              </a:rPr>
              <a:t>Art. 6 - </a:t>
            </a:r>
            <a:r>
              <a:rPr lang="es-AR" sz="1800" dirty="0">
                <a:effectLst>
                  <a:outerShdw blurRad="38100" dist="38100" dir="2700000" algn="tl">
                    <a:srgbClr val="000000">
                      <a:alpha val="43137"/>
                    </a:srgbClr>
                  </a:outerShdw>
                </a:effectLst>
              </a:rPr>
              <a:t>Los organismos detallados en el artículo 1 de la ley que se reglamenta, deberán </a:t>
            </a:r>
            <a:r>
              <a:rPr lang="es-AR" sz="1800" dirty="0">
                <a:solidFill>
                  <a:srgbClr val="FFFF00"/>
                </a:solidFill>
                <a:effectLst>
                  <a:outerShdw blurRad="38100" dist="38100" dir="2700000" algn="tl">
                    <a:srgbClr val="000000">
                      <a:alpha val="43137"/>
                    </a:srgbClr>
                  </a:outerShdw>
                </a:effectLst>
              </a:rPr>
              <a:t>actualizar el Registro Público de Empleadores con Sanciones Laborales (REPSAL) en forma permanente y ante cada novedad registrable que se produzca, en un término que no podrá superar los diez (10) días hábiles </a:t>
            </a:r>
            <a:r>
              <a:rPr lang="es-AR" sz="1800" dirty="0">
                <a:effectLst>
                  <a:outerShdw blurRad="38100" dist="38100" dir="2700000" algn="tl">
                    <a:srgbClr val="000000">
                      <a:alpha val="43137"/>
                    </a:srgbClr>
                  </a:outerShdw>
                </a:effectLst>
              </a:rPr>
              <a:t>administrativos de su acaecimiento</a:t>
            </a:r>
            <a:r>
              <a:rPr lang="es-AR" sz="1800" dirty="0" smtClean="0">
                <a:effectLst>
                  <a:outerShdw blurRad="38100" dist="38100" dir="2700000" algn="tl">
                    <a:srgbClr val="000000">
                      <a:alpha val="43137"/>
                    </a:srgbClr>
                  </a:outerShdw>
                </a:effectLst>
              </a:rPr>
              <a:t>.</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dirty="0">
                <a:effectLst>
                  <a:outerShdw blurRad="38100" dist="38100" dir="2700000" algn="tl">
                    <a:srgbClr val="000000">
                      <a:alpha val="43137"/>
                    </a:srgbClr>
                  </a:outerShdw>
                </a:effectLst>
              </a:rPr>
              <a:t>El </a:t>
            </a:r>
            <a:r>
              <a:rPr lang="es-AR" sz="1800" dirty="0">
                <a:solidFill>
                  <a:srgbClr val="FFFF00"/>
                </a:solidFill>
                <a:effectLst>
                  <a:outerShdw blurRad="38100" dist="38100" dir="2700000" algn="tl">
                    <a:srgbClr val="000000">
                      <a:alpha val="43137"/>
                    </a:srgbClr>
                  </a:outerShdw>
                </a:effectLst>
              </a:rPr>
              <a:t>incumplimiento del precitado término no implicará cómputo a cuenta, quita o descuento alguno respecto de los plazos </a:t>
            </a:r>
            <a:r>
              <a:rPr lang="es-AR" sz="1800" dirty="0">
                <a:effectLst>
                  <a:outerShdw blurRad="38100" dist="38100" dir="2700000" algn="tl">
                    <a:srgbClr val="000000">
                      <a:alpha val="43137"/>
                    </a:srgbClr>
                  </a:outerShdw>
                </a:effectLst>
              </a:rPr>
              <a:t>previstos en los artículos 9, 10 y 11 de la ley que se reglamenta, para la incorporación, permanencia o baja de datos en el Registro Público de Empleadores con Sanciones Laborales (REPSAL).</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1800" dirty="0" smtClean="0">
                <a:effectLst>
                  <a:outerShdw blurRad="38100" dist="38100" dir="2700000" algn="tl">
                    <a:srgbClr val="000000">
                      <a:alpha val="43137"/>
                    </a:srgbClr>
                  </a:outerShdw>
                </a:effectLst>
              </a:rPr>
              <a:t>(…)</a:t>
            </a:r>
          </a:p>
        </p:txBody>
      </p:sp>
      <p:pic>
        <p:nvPicPr>
          <p:cNvPr id="3174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174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876419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lnSpcReduction="10000"/>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ADMINISTRACIÓN DEL REGISTRO – D.1714/2014</a:t>
            </a:r>
          </a:p>
          <a:p>
            <a:pPr marL="0" indent="0">
              <a:buNone/>
            </a:pPr>
            <a:r>
              <a:rPr lang="es-AR" sz="1800" b="1" dirty="0">
                <a:solidFill>
                  <a:srgbClr val="00FF99"/>
                </a:solidFill>
                <a:effectLst>
                  <a:outerShdw blurRad="38100" dist="38100" dir="2700000" algn="tl">
                    <a:srgbClr val="000000">
                      <a:alpha val="43137"/>
                    </a:srgbClr>
                  </a:outerShdw>
                </a:effectLst>
              </a:rPr>
              <a:t>Art. 6 - </a:t>
            </a:r>
            <a:r>
              <a:rPr lang="es-AR" sz="1800" dirty="0" smtClean="0">
                <a:effectLst>
                  <a:outerShdw blurRad="38100" dist="38100" dir="2700000" algn="tl">
                    <a:srgbClr val="000000">
                      <a:alpha val="43137"/>
                    </a:srgbClr>
                  </a:outerShdw>
                </a:effectLst>
              </a:rPr>
              <a:t> (…)</a:t>
            </a:r>
          </a:p>
          <a:p>
            <a:pPr marL="0" indent="0">
              <a:buNone/>
            </a:pPr>
            <a:endParaRPr lang="es-AR" sz="1800" dirty="0">
              <a:effectLst>
                <a:outerShdw blurRad="38100" dist="38100" dir="2700000" algn="tl">
                  <a:srgbClr val="000000">
                    <a:alpha val="43137"/>
                  </a:srgbClr>
                </a:outerShdw>
              </a:effectLst>
            </a:endParaRPr>
          </a:p>
          <a:p>
            <a:pPr marL="0" indent="0">
              <a:buNone/>
            </a:pPr>
            <a:r>
              <a:rPr lang="es-AR" sz="1800" dirty="0">
                <a:effectLst>
                  <a:outerShdw blurRad="38100" dist="38100" dir="2700000" algn="tl">
                    <a:srgbClr val="000000">
                      <a:alpha val="43137"/>
                    </a:srgbClr>
                  </a:outerShdw>
                </a:effectLst>
              </a:rPr>
              <a:t>El Ministerio de Trabajo, Empleo y Seguridad Social determinará las especificaciones técnicas, funcionalidades, diseño y requisitos de seguridad informática que correspondan a la operatoria y administración del Registro Público de Empleadores con Sanciones Laborales (REPSAL).</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FFFF00"/>
                </a:solidFill>
                <a:effectLst>
                  <a:outerShdw blurRad="38100" dist="38100" dir="2700000" algn="tl">
                    <a:srgbClr val="000000">
                      <a:alpha val="43137"/>
                    </a:srgbClr>
                  </a:outerShdw>
                </a:effectLst>
              </a:rPr>
              <a:t>Los </a:t>
            </a:r>
            <a:r>
              <a:rPr lang="es-AR" sz="1800" dirty="0">
                <a:solidFill>
                  <a:srgbClr val="FFFF00"/>
                </a:solidFill>
                <a:effectLst>
                  <a:outerShdw blurRad="38100" dist="38100" dir="2700000" algn="tl">
                    <a:srgbClr val="000000">
                      <a:alpha val="43137"/>
                    </a:srgbClr>
                  </a:outerShdw>
                </a:effectLst>
              </a:rPr>
              <a:t>organismos que tengan a su cargo el ingreso de datos en el Registro Público de Empleadores con Sanciones Laborales (REPSAL) </a:t>
            </a:r>
            <a:r>
              <a:rPr lang="es-AR" sz="2400" b="1" dirty="0">
                <a:solidFill>
                  <a:srgbClr val="00FFCC"/>
                </a:solidFill>
                <a:effectLst>
                  <a:outerShdw blurRad="38100" dist="38100" dir="2700000" algn="tl">
                    <a:srgbClr val="000000">
                      <a:alpha val="43137"/>
                    </a:srgbClr>
                  </a:outerShdw>
                </a:effectLst>
              </a:rPr>
              <a:t>tendrán la responsabilidad de su baja</a:t>
            </a:r>
            <a:r>
              <a:rPr lang="es-AR" sz="1800" dirty="0">
                <a:solidFill>
                  <a:srgbClr val="FFFF00"/>
                </a:solidFill>
                <a:effectLst>
                  <a:outerShdw blurRad="38100" dist="38100" dir="2700000" algn="tl">
                    <a:srgbClr val="000000">
                      <a:alpha val="43137"/>
                    </a:srgbClr>
                  </a:outerShdw>
                </a:effectLst>
              </a:rPr>
              <a:t>, una vez cumplimentados los requisitos exigidos por la ley que se reglamenta.</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00FF00"/>
                </a:solidFill>
                <a:effectLst>
                  <a:outerShdw blurRad="38100" dist="38100" dir="2700000" algn="tl">
                    <a:srgbClr val="000000">
                      <a:alpha val="43137"/>
                    </a:srgbClr>
                  </a:outerShdw>
                </a:effectLst>
              </a:rPr>
              <a:t>La </a:t>
            </a:r>
            <a:r>
              <a:rPr lang="es-AR" sz="2400" b="1" dirty="0">
                <a:solidFill>
                  <a:srgbClr val="FFFF00"/>
                </a:solidFill>
                <a:effectLst>
                  <a:outerShdw blurRad="38100" dist="38100" dir="2700000" algn="tl">
                    <a:srgbClr val="000000">
                      <a:alpha val="43137"/>
                    </a:srgbClr>
                  </a:outerShdw>
                </a:effectLst>
              </a:rPr>
              <a:t>baja</a:t>
            </a:r>
            <a:r>
              <a:rPr lang="es-AR" sz="1800" dirty="0">
                <a:solidFill>
                  <a:srgbClr val="00FF00"/>
                </a:solidFill>
                <a:effectLst>
                  <a:outerShdw blurRad="38100" dist="38100" dir="2700000" algn="tl">
                    <a:srgbClr val="000000">
                      <a:alpha val="43137"/>
                    </a:srgbClr>
                  </a:outerShdw>
                </a:effectLst>
              </a:rPr>
              <a:t> en el citado Registro podrá ser dispuesta de oficio o a pedido de parte, previa acreditación del cumplimiento de los requisitos exigidos por la ley referida.</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3174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174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46992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524000"/>
            <a:ext cx="7772400" cy="4724400"/>
          </a:xfrm>
        </p:spPr>
        <p:txBody>
          <a:bodyPr>
            <a:normAutofit/>
          </a:bodyPr>
          <a:lstStyle/>
          <a:p>
            <a:pPr marR="0"/>
            <a:endParaRPr lang="es-MX" sz="2800" b="1" smtClean="0">
              <a:solidFill>
                <a:srgbClr val="00FFFF"/>
              </a:solidFill>
              <a:effectLst>
                <a:outerShdw blurRad="38100" dist="38100" dir="2700000" algn="tl">
                  <a:srgbClr val="000000"/>
                </a:outerShdw>
              </a:effectLst>
            </a:endParaRPr>
          </a:p>
          <a:p>
            <a:pPr marR="0" algn="ctr"/>
            <a:r>
              <a:rPr lang="es-AR" sz="2800" b="1" smtClean="0">
                <a:solidFill>
                  <a:srgbClr val="00FF99"/>
                </a:solidFill>
                <a:effectLst>
                  <a:outerShdw blurRad="38100" dist="38100" dir="2700000" algn="tl">
                    <a:srgbClr val="000000"/>
                  </a:outerShdw>
                </a:effectLst>
                <a:latin typeface="Papyrus" pitchFamily="66" charset="0"/>
              </a:rPr>
              <a:t>REGISTRO PÚBLICO </a:t>
            </a:r>
          </a:p>
          <a:p>
            <a:pPr marR="0" algn="ctr"/>
            <a:r>
              <a:rPr lang="es-AR" sz="2800" b="1" smtClean="0">
                <a:solidFill>
                  <a:srgbClr val="00FF99"/>
                </a:solidFill>
                <a:effectLst>
                  <a:outerShdw blurRad="38100" dist="38100" dir="2700000" algn="tl">
                    <a:srgbClr val="000000"/>
                  </a:outerShdw>
                </a:effectLst>
                <a:latin typeface="Papyrus" pitchFamily="66" charset="0"/>
              </a:rPr>
              <a:t>DE </a:t>
            </a:r>
          </a:p>
          <a:p>
            <a:pPr marR="0" algn="ctr"/>
            <a:r>
              <a:rPr lang="es-AR" sz="2800" b="1" smtClean="0">
                <a:solidFill>
                  <a:srgbClr val="00FF99"/>
                </a:solidFill>
                <a:effectLst>
                  <a:outerShdw blurRad="38100" dist="38100" dir="2700000" algn="tl">
                    <a:srgbClr val="000000"/>
                  </a:outerShdw>
                </a:effectLst>
                <a:latin typeface="Papyrus" pitchFamily="66" charset="0"/>
              </a:rPr>
              <a:t>EMPLEADORES </a:t>
            </a:r>
          </a:p>
          <a:p>
            <a:pPr marR="0" algn="ctr"/>
            <a:r>
              <a:rPr lang="es-AR" sz="2800" b="1" smtClean="0">
                <a:solidFill>
                  <a:srgbClr val="00FF99"/>
                </a:solidFill>
                <a:effectLst>
                  <a:outerShdw blurRad="38100" dist="38100" dir="2700000" algn="tl">
                    <a:srgbClr val="000000"/>
                  </a:outerShdw>
                </a:effectLst>
                <a:latin typeface="Papyrus" pitchFamily="66" charset="0"/>
              </a:rPr>
              <a:t>CON </a:t>
            </a:r>
          </a:p>
          <a:p>
            <a:pPr marR="0" algn="ctr"/>
            <a:r>
              <a:rPr lang="es-AR" sz="2800" b="1" smtClean="0">
                <a:solidFill>
                  <a:srgbClr val="00FF99"/>
                </a:solidFill>
                <a:effectLst>
                  <a:outerShdw blurRad="38100" dist="38100" dir="2700000" algn="tl">
                    <a:srgbClr val="000000"/>
                  </a:outerShdw>
                </a:effectLst>
                <a:latin typeface="Papyrus" pitchFamily="66" charset="0"/>
              </a:rPr>
              <a:t>SANCIONES LABORALES</a:t>
            </a:r>
          </a:p>
          <a:p>
            <a:pPr marR="0" algn="ctr"/>
            <a:r>
              <a:rPr lang="es-AR" sz="2800" b="1" smtClean="0">
                <a:solidFill>
                  <a:srgbClr val="00FF99"/>
                </a:solidFill>
                <a:effectLst>
                  <a:outerShdw blurRad="38100" dist="38100" dir="2700000" algn="tl">
                    <a:srgbClr val="000000"/>
                  </a:outerShdw>
                </a:effectLst>
                <a:latin typeface="Papyrus" pitchFamily="66" charset="0"/>
              </a:rPr>
              <a:t>REPSAL</a:t>
            </a:r>
          </a:p>
        </p:txBody>
      </p:sp>
      <p:pic>
        <p:nvPicPr>
          <p:cNvPr id="18434"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18435"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CONFORMACIÓN DE LA BASE DEL REGISTRO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7 - </a:t>
            </a:r>
            <a:r>
              <a:rPr lang="es-AR" sz="1800">
                <a:effectLst>
                  <a:outerShdw blurRad="38100" dist="38100" dir="2700000" algn="tl">
                    <a:srgbClr val="000000">
                      <a:alpha val="43137"/>
                    </a:srgbClr>
                  </a:outerShdw>
                </a:effectLst>
              </a:rPr>
              <a:t>La base que conformará el Registro Público de Empleadores con Sanciones Laborales (REPSAL) </a:t>
            </a:r>
            <a:r>
              <a:rPr lang="es-AR" sz="1800">
                <a:solidFill>
                  <a:srgbClr val="FFFF00"/>
                </a:solidFill>
                <a:effectLst>
                  <a:outerShdw blurRad="38100" dist="38100" dir="2700000" algn="tl">
                    <a:srgbClr val="000000">
                      <a:alpha val="43137"/>
                    </a:srgbClr>
                  </a:outerShdw>
                </a:effectLst>
              </a:rPr>
              <a:t>contendrá los siguientes datos: </a:t>
            </a:r>
            <a:r>
              <a:rPr lang="es-AR" sz="1800">
                <a:effectLst>
                  <a:outerShdw blurRad="38100" dist="38100" dir="2700000" algn="tl">
                    <a:srgbClr val="000000">
                      <a:alpha val="43137"/>
                    </a:srgbClr>
                  </a:outerShdw>
                </a:effectLst>
              </a:rPr>
              <a:t>CUIT, razón social, localidad del domicilio fiscal o legal según la norma procedimental que haya regido las actuaciones, provincia de detección, actividad, tipo de infracción, organismo sancionador, fecha de la constatación de la infracción, fecha de la resolución sumarial, fecha de la notificación sancionatoria, fecha de regularización de la infracción detectada, fecha de pago de la multa, y fecha y hora de ingreso en el Registro. </a:t>
            </a: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Por </a:t>
            </a:r>
            <a:r>
              <a:rPr lang="es-AR" sz="1800">
                <a:effectLst>
                  <a:outerShdw blurRad="38100" dist="38100" dir="2700000" algn="tl">
                    <a:srgbClr val="000000">
                      <a:alpha val="43137"/>
                    </a:srgbClr>
                  </a:outerShdw>
                </a:effectLst>
              </a:rPr>
              <a:t>su parte, los </a:t>
            </a:r>
            <a:r>
              <a:rPr lang="es-AR" sz="1800">
                <a:solidFill>
                  <a:srgbClr val="FFFF00"/>
                </a:solidFill>
                <a:effectLst>
                  <a:outerShdw blurRad="38100" dist="38100" dir="2700000" algn="tl">
                    <a:srgbClr val="000000">
                      <a:alpha val="43137"/>
                    </a:srgbClr>
                  </a:outerShdw>
                </a:effectLst>
              </a:rPr>
              <a:t>parámetros de búsqueda </a:t>
            </a:r>
            <a:r>
              <a:rPr lang="es-AR" sz="1800">
                <a:effectLst>
                  <a:outerShdw blurRad="38100" dist="38100" dir="2700000" algn="tl">
                    <a:srgbClr val="000000">
                      <a:alpha val="43137"/>
                    </a:srgbClr>
                  </a:outerShdw>
                </a:effectLst>
              </a:rPr>
              <a:t>serán los siguientes: CUIT, razón social, rama de actividad y localidad del domicilio fiscal o legal, según la norma procedimental que haya regido las actuaciones y provincia de detección.</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277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277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PLAZOS DE PERMANENCIA  MAXIMA EN EL REGISTRO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8 - </a:t>
            </a:r>
            <a:r>
              <a:rPr lang="es-AR" sz="1800">
                <a:effectLst>
                  <a:outerShdw blurRad="38100" dist="38100" dir="2700000" algn="tl">
                    <a:srgbClr val="000000">
                      <a:alpha val="43137"/>
                    </a:srgbClr>
                  </a:outerShdw>
                </a:effectLst>
              </a:rPr>
              <a:t>La sanción </a:t>
            </a:r>
            <a:r>
              <a:rPr lang="es-AR" sz="1800">
                <a:solidFill>
                  <a:srgbClr val="FFFF00"/>
                </a:solidFill>
                <a:effectLst>
                  <a:outerShdw blurRad="38100" dist="38100" dir="2700000" algn="tl">
                    <a:srgbClr val="000000">
                      <a:alpha val="43137"/>
                    </a:srgbClr>
                  </a:outerShdw>
                </a:effectLst>
              </a:rPr>
              <a:t>permanecerá publicada </a:t>
            </a:r>
            <a:r>
              <a:rPr lang="es-AR" sz="1800">
                <a:effectLst>
                  <a:outerShdw blurRad="38100" dist="38100" dir="2700000" algn="tl">
                    <a:srgbClr val="000000">
                      <a:alpha val="43137"/>
                    </a:srgbClr>
                  </a:outerShdw>
                </a:effectLst>
              </a:rPr>
              <a:t>en el Registro Público de Empleadores con Sanciones Laborales (REPSAL), de acuerdo con los supuestos previstos en el Capítulo II del presente Título, en iguales condiciones y plazos, sea cual fuere la autoridad competente que la hubiese aplicado según las normas procedimentales que rigen sus respectivos regímenes sancionatorios. </a:t>
            </a:r>
            <a:r>
              <a:rPr lang="es-AR" sz="1800">
                <a:solidFill>
                  <a:srgbClr val="FFFF00"/>
                </a:solidFill>
                <a:effectLst>
                  <a:outerShdw blurRad="38100" dist="38100" dir="2700000" algn="tl">
                    <a:srgbClr val="000000">
                      <a:alpha val="43137"/>
                    </a:srgbClr>
                  </a:outerShdw>
                </a:effectLst>
              </a:rPr>
              <a:t>La permanencia tendrá como duración máxima el plazo de tres (3) años</a:t>
            </a:r>
            <a:r>
              <a:rPr lang="es-AR" sz="1800">
                <a:effectLst>
                  <a:outerShdw blurRad="38100" dist="38100" dir="2700000" algn="tl">
                    <a:srgbClr val="000000">
                      <a:alpha val="43137"/>
                    </a:srgbClr>
                  </a:outerShdw>
                </a:effectLst>
              </a:rPr>
              <a:t>. En los casos de sanciones judiciales por delitos tipificados en las leyes 26364 y 26847 se aplicarán los plazos determinados por el Código Penal de la Nación.</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En </a:t>
            </a:r>
            <a:r>
              <a:rPr lang="es-AR" sz="1800">
                <a:effectLst>
                  <a:outerShdw blurRad="38100" dist="38100" dir="2700000" algn="tl">
                    <a:srgbClr val="000000">
                      <a:alpha val="43137"/>
                    </a:srgbClr>
                  </a:outerShdw>
                </a:effectLst>
              </a:rPr>
              <a:t>los casos en que el empleador </a:t>
            </a:r>
            <a:r>
              <a:rPr lang="es-AR" sz="1800" b="1">
                <a:solidFill>
                  <a:srgbClr val="00FFCC"/>
                </a:solidFill>
                <a:effectLst>
                  <a:outerShdw blurRad="38100" dist="38100" dir="2700000" algn="tl">
                    <a:srgbClr val="000000">
                      <a:alpha val="43137"/>
                    </a:srgbClr>
                  </a:outerShdw>
                </a:effectLst>
              </a:rPr>
              <a:t>acredite la imposibilidad fáctica o jurídica de cumplir con la regularización </a:t>
            </a:r>
            <a:r>
              <a:rPr lang="es-AR" sz="1800">
                <a:effectLst>
                  <a:outerShdw blurRad="38100" dist="38100" dir="2700000" algn="tl">
                    <a:srgbClr val="000000">
                      <a:alpha val="43137"/>
                    </a:srgbClr>
                  </a:outerShdw>
                </a:effectLst>
              </a:rPr>
              <a:t>de la conducta que generó la sanción, el infractor permanecerá en el Registro por el plazo de noventa (90) días contados desde la fecha de pago de la multa.</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379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379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PLAZOS DE PERMANENCIA  MAXIMA EN EL REGISTRO – D. 1714/2014</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8 -</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En los casos de acciones judiciales por delitos tipificados en las leyes 26364 y 26847, y sus modificatorias, los plazos determinados en el Código Penal se computarán de conformidad con las sentencias condenatorias respectivas, según cada caso concreto.</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3379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379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076844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ALCANCE DE LA INCLUSIÓN EN EL REGISTRO </a:t>
            </a:r>
          </a:p>
          <a:p>
            <a:pPr marL="0" indent="0" fontAlgn="auto">
              <a:spcAft>
                <a:spcPts val="0"/>
              </a:spcAft>
              <a:buClr>
                <a:schemeClr val="accent3"/>
              </a:buClr>
              <a:buFont typeface="Wingdings 2"/>
              <a:buNone/>
              <a:defRPr/>
            </a:pPr>
            <a:endParaRPr lang="es-AR" sz="1800" dirty="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dirty="0">
                <a:solidFill>
                  <a:srgbClr val="00FFCC"/>
                </a:solidFill>
                <a:effectLst>
                  <a:outerShdw blurRad="38100" dist="38100" dir="2700000" algn="tl">
                    <a:srgbClr val="000000">
                      <a:alpha val="43137"/>
                    </a:srgbClr>
                  </a:outerShdw>
                </a:effectLst>
              </a:rPr>
              <a:t>Art. 9 - </a:t>
            </a:r>
            <a:r>
              <a:rPr lang="es-AR" sz="1800" dirty="0">
                <a:effectLst>
                  <a:outerShdw blurRad="38100" dist="38100" dir="2700000" algn="tl">
                    <a:srgbClr val="000000">
                      <a:alpha val="43137"/>
                    </a:srgbClr>
                  </a:outerShdw>
                </a:effectLst>
              </a:rPr>
              <a:t>Para los supuestos de sanciones impuestas por violación a lo establecido en el artículo 15, inciso 1), apartados a) o b), de la ley 17250, </a:t>
            </a:r>
            <a:r>
              <a:rPr lang="es-AR" sz="1800" dirty="0">
                <a:solidFill>
                  <a:srgbClr val="FFFF00"/>
                </a:solidFill>
                <a:effectLst>
                  <a:outerShdw blurRad="38100" dist="38100" dir="2700000" algn="tl">
                    <a:srgbClr val="000000">
                      <a:alpha val="43137"/>
                    </a:srgbClr>
                  </a:outerShdw>
                </a:effectLst>
              </a:rPr>
              <a:t>por falta de inscripción como empleador o por ocupación de trabajadores mediante una relación o contrato de trabajo no registrado o deficientemente registrado</a:t>
            </a:r>
            <a:r>
              <a:rPr lang="es-AR" sz="1800" dirty="0">
                <a:effectLst>
                  <a:outerShdw blurRad="38100" dist="38100" dir="2700000" algn="tl">
                    <a:srgbClr val="000000">
                      <a:alpha val="43137"/>
                    </a:srgbClr>
                  </a:outerShdw>
                </a:effectLst>
              </a:rPr>
              <a:t>, respectivamente, y en el artículo agregado sin número a continuación del artículo 40 de la ley 11683 (</a:t>
            </a:r>
            <a:r>
              <a:rPr lang="es-AR" sz="1800" dirty="0" err="1">
                <a:effectLst>
                  <a:outerShdw blurRad="38100" dist="38100" dir="2700000" algn="tl">
                    <a:srgbClr val="000000">
                      <a:alpha val="43137"/>
                    </a:srgbClr>
                  </a:outerShdw>
                </a:effectLst>
              </a:rPr>
              <a:t>t.o</a:t>
            </a:r>
            <a:r>
              <a:rPr lang="es-AR" sz="1800" dirty="0">
                <a:effectLst>
                  <a:outerShdw blurRad="38100" dist="38100" dir="2700000" algn="tl">
                    <a:srgbClr val="000000">
                      <a:alpha val="43137"/>
                    </a:srgbClr>
                  </a:outerShdw>
                </a:effectLst>
              </a:rPr>
              <a:t>. 1998) y sus modificaciones; y por las sanciones del artículo 15 de la ley 25191 y su modificatoria, aplicadas por incumplimientos a las obligaciones establecidas en dichas normas legales, se adoptarán las siguientes medidas:</a:t>
            </a:r>
          </a:p>
          <a:p>
            <a:pPr marL="0" indent="0" fontAlgn="auto">
              <a:spcAft>
                <a:spcPts val="0"/>
              </a:spcAft>
              <a:buClr>
                <a:schemeClr val="accent3"/>
              </a:buClr>
              <a:buFont typeface="Wingdings 2"/>
              <a:buNone/>
              <a:defRPr/>
            </a:pPr>
            <a:endParaRPr lang="es-AR" sz="1900" dirty="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3481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482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900" b="1">
                <a:solidFill>
                  <a:srgbClr val="FFFF19"/>
                </a:solidFill>
                <a:effectLst>
                  <a:outerShdw blurRad="38100" dist="38100" dir="2700000" algn="tl">
                    <a:srgbClr val="000000">
                      <a:alpha val="43137"/>
                    </a:srgbClr>
                  </a:outerShdw>
                </a:effectLst>
              </a:rPr>
              <a:t>REG. PÚBLICO DE EMPLEADORES CON </a:t>
            </a:r>
            <a:r>
              <a:rPr lang="es-AR" sz="1900" b="1" smtClean="0">
                <a:solidFill>
                  <a:srgbClr val="FFFF19"/>
                </a:solidFill>
                <a:effectLst>
                  <a:outerShdw blurRad="38100" dist="38100" dir="2700000" algn="tl">
                    <a:srgbClr val="000000">
                      <a:alpha val="43137"/>
                    </a:srgbClr>
                  </a:outerShdw>
                </a:effectLst>
              </a:rPr>
              <a:t>SANCIONES</a:t>
            </a:r>
          </a:p>
          <a:p>
            <a:pPr marL="609600" indent="-609600" fontAlgn="auto">
              <a:spcAft>
                <a:spcPts val="0"/>
              </a:spcAft>
              <a:buClr>
                <a:schemeClr val="accent3"/>
              </a:buClr>
              <a:buFont typeface="Wingdings 2"/>
              <a:buNone/>
              <a:defRPr/>
            </a:pPr>
            <a:r>
              <a:rPr lang="es-AR" sz="1900" b="1" smtClean="0">
                <a:solidFill>
                  <a:srgbClr val="00FF00"/>
                </a:solidFill>
                <a:effectLst>
                  <a:outerShdw blurRad="38100" dist="38100" dir="2700000" algn="tl">
                    <a:srgbClr val="000000">
                      <a:alpha val="43137"/>
                    </a:srgbClr>
                  </a:outerShdw>
                </a:effectLst>
              </a:rPr>
              <a:t>ALCANCE DE LA INCLUSIÓN EN EL REGISTRO </a:t>
            </a:r>
          </a:p>
          <a:p>
            <a:pPr marL="0" indent="0" fontAlgn="auto">
              <a:spcAft>
                <a:spcPts val="0"/>
              </a:spcAft>
              <a:buClr>
                <a:schemeClr val="accent3"/>
              </a:buClr>
              <a:buFont typeface="Wingdings 2"/>
              <a:buNone/>
              <a:defRPr/>
            </a:pPr>
            <a:endParaRPr lang="es-AR" sz="19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900" b="1">
                <a:solidFill>
                  <a:srgbClr val="00FFCC"/>
                </a:solidFill>
                <a:effectLst>
                  <a:outerShdw blurRad="38100" dist="38100" dir="2700000" algn="tl">
                    <a:srgbClr val="000000">
                      <a:alpha val="43137"/>
                    </a:srgbClr>
                  </a:outerShdw>
                </a:effectLst>
              </a:rPr>
              <a:t>Art. 9 - </a:t>
            </a:r>
            <a:r>
              <a:rPr lang="es-AR" sz="1900" smtClean="0">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r>
              <a:rPr lang="es-AR" sz="1900" smtClean="0">
                <a:effectLst>
                  <a:outerShdw blurRad="38100" dist="38100" dir="2700000" algn="tl">
                    <a:srgbClr val="000000">
                      <a:alpha val="43137"/>
                    </a:srgbClr>
                  </a:outerShdw>
                </a:effectLst>
              </a:rPr>
              <a:t>1</a:t>
            </a:r>
            <a:r>
              <a:rPr lang="es-AR" sz="1900">
                <a:effectLst>
                  <a:outerShdw blurRad="38100" dist="38100" dir="2700000" algn="tl">
                    <a:srgbClr val="000000">
                      <a:alpha val="43137"/>
                    </a:srgbClr>
                  </a:outerShdw>
                </a:effectLst>
              </a:rPr>
              <a:t>. Cuando el empleador </a:t>
            </a:r>
            <a:r>
              <a:rPr lang="es-AR" sz="1900">
                <a:solidFill>
                  <a:srgbClr val="FFFF00"/>
                </a:solidFill>
                <a:effectLst>
                  <a:outerShdw blurRad="38100" dist="38100" dir="2700000" algn="tl">
                    <a:srgbClr val="000000">
                      <a:alpha val="43137"/>
                    </a:srgbClr>
                  </a:outerShdw>
                </a:effectLst>
              </a:rPr>
              <a:t>regularice su inscripción o la relación de trabajo en forma previa a la audiencia de descargo o en su defecto con anterioridad al vencimiento del plazo para formular impugnaciones</a:t>
            </a:r>
            <a:r>
              <a:rPr lang="es-AR" sz="1900">
                <a:effectLst>
                  <a:outerShdw blurRad="38100" dist="38100" dir="2700000" algn="tl">
                    <a:srgbClr val="000000">
                      <a:alpha val="43137"/>
                    </a:srgbClr>
                  </a:outerShdw>
                </a:effectLst>
              </a:rPr>
              <a:t>, conforme se prevé en los procedimientos que aplica el Ministerio de Trabajo, Empleo y Seguridad Social o el Registro Nacional de Trabajadores y Empleadores Agrarios (RENATEA) según corresponda, o antes de la notificación del acta de infracción por la Administración Federal de Ingresos Públicos (AFIP), </a:t>
            </a:r>
            <a:r>
              <a:rPr lang="es-AR" sz="1900">
                <a:solidFill>
                  <a:srgbClr val="00FF00"/>
                </a:solidFill>
                <a:effectLst>
                  <a:outerShdw blurRad="38100" dist="38100" dir="2700000" algn="tl">
                    <a:srgbClr val="000000">
                      <a:alpha val="43137"/>
                    </a:srgbClr>
                  </a:outerShdw>
                </a:effectLst>
              </a:rPr>
              <a:t>y pague las multas y sus accesorios</a:t>
            </a:r>
            <a:r>
              <a:rPr lang="es-AR" sz="1900">
                <a:effectLst>
                  <a:outerShdw blurRad="38100" dist="38100" dir="2700000" algn="tl">
                    <a:srgbClr val="000000">
                      <a:alpha val="43137"/>
                    </a:srgbClr>
                  </a:outerShdw>
                </a:effectLst>
              </a:rPr>
              <a:t>, será incluido en el Registro Público de Empleadores con Sanciones Laborales (REPSAL) </a:t>
            </a:r>
            <a:r>
              <a:rPr lang="es-AR" sz="1900">
                <a:solidFill>
                  <a:srgbClr val="00FFCC"/>
                </a:solidFill>
                <a:effectLst>
                  <a:outerShdw blurRad="38100" dist="38100" dir="2700000" algn="tl">
                    <a:srgbClr val="000000">
                      <a:alpha val="43137"/>
                    </a:srgbClr>
                  </a:outerShdw>
                </a:effectLst>
              </a:rPr>
              <a:t>por sesenta (60) días</a:t>
            </a:r>
            <a:r>
              <a:rPr lang="es-AR" sz="190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584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584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900" b="1">
                <a:solidFill>
                  <a:srgbClr val="FFFF19"/>
                </a:solidFill>
                <a:effectLst>
                  <a:outerShdw blurRad="38100" dist="38100" dir="2700000" algn="tl">
                    <a:srgbClr val="000000">
                      <a:alpha val="43137"/>
                    </a:srgbClr>
                  </a:outerShdw>
                </a:effectLst>
              </a:rPr>
              <a:t>REG. PÚBLICO DE EMPLEADORES CON SANCIONES </a:t>
            </a:r>
            <a:r>
              <a:rPr lang="es-AR" sz="1900" b="1" smtClean="0">
                <a:solidFill>
                  <a:srgbClr val="FFFF19"/>
                </a:solidFill>
                <a:effectLst>
                  <a:outerShdw blurRad="38100" dist="38100" dir="2700000" algn="tl">
                    <a:srgbClr val="000000">
                      <a:alpha val="43137"/>
                    </a:srgbClr>
                  </a:outerShdw>
                </a:effectLst>
              </a:rPr>
              <a:t>LABORALES</a:t>
            </a:r>
          </a:p>
          <a:p>
            <a:pPr marL="0" indent="0" fontAlgn="auto">
              <a:spcAft>
                <a:spcPts val="0"/>
              </a:spcAft>
              <a:buClr>
                <a:schemeClr val="accent3"/>
              </a:buClr>
              <a:buFont typeface="Wingdings 2"/>
              <a:buNone/>
              <a:defRPr/>
            </a:pPr>
            <a:r>
              <a:rPr lang="es-AR" sz="1900" b="1">
                <a:solidFill>
                  <a:srgbClr val="00FF00"/>
                </a:solidFill>
                <a:effectLst>
                  <a:outerShdw blurRad="38100" dist="38100" dir="2700000" algn="tl">
                    <a:srgbClr val="000000">
                      <a:alpha val="43137"/>
                    </a:srgbClr>
                  </a:outerShdw>
                </a:effectLst>
              </a:rPr>
              <a:t>ALCANCE DE LA INCLUSIÓN EN EL REGISTRO </a:t>
            </a:r>
          </a:p>
          <a:p>
            <a:pPr marL="0" indent="0" fontAlgn="auto">
              <a:spcAft>
                <a:spcPts val="0"/>
              </a:spcAft>
              <a:buClr>
                <a:schemeClr val="accent3"/>
              </a:buClr>
              <a:buFont typeface="Wingdings 2"/>
              <a:buNone/>
              <a:defRPr/>
            </a:pPr>
            <a:endParaRPr lang="es-AR" sz="19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900" b="1">
                <a:solidFill>
                  <a:srgbClr val="00FFCC"/>
                </a:solidFill>
                <a:effectLst>
                  <a:outerShdw blurRad="38100" dist="38100" dir="2700000" algn="tl">
                    <a:srgbClr val="000000">
                      <a:alpha val="43137"/>
                    </a:srgbClr>
                  </a:outerShdw>
                </a:effectLst>
              </a:rPr>
              <a:t>Art. 9 </a:t>
            </a:r>
            <a:r>
              <a:rPr lang="es-AR" sz="1900" b="1" smtClean="0">
                <a:solidFill>
                  <a:srgbClr val="00FFCC"/>
                </a:solidFill>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2. Cuando el empleador </a:t>
            </a:r>
            <a:r>
              <a:rPr lang="es-AR" sz="1800">
                <a:solidFill>
                  <a:srgbClr val="FFFF00"/>
                </a:solidFill>
                <a:effectLst>
                  <a:outerShdw blurRad="38100" dist="38100" dir="2700000" algn="tl">
                    <a:srgbClr val="000000">
                      <a:alpha val="43137"/>
                    </a:srgbClr>
                  </a:outerShdw>
                </a:effectLst>
              </a:rPr>
              <a:t>regularice su inscripción o la relación de trabajo en forma previa a la audiencia de descargo o en su defecto con anterioridad al vencimiento del plazo para formular impugnaciones</a:t>
            </a:r>
            <a:r>
              <a:rPr lang="es-AR" sz="1800">
                <a:effectLst>
                  <a:outerShdw blurRad="38100" dist="38100" dir="2700000" algn="tl">
                    <a:srgbClr val="000000">
                      <a:alpha val="43137"/>
                    </a:srgbClr>
                  </a:outerShdw>
                </a:effectLst>
              </a:rPr>
              <a:t>, conforme se prevé en los procedimientos que aplica el Ministerio de Trabajo, Empleo y Seguridad Social o el Registro Nacional de Trabajadores y Empleadores Agrarios (RENATEA) según corresponda, o antes de la notificación del acta de infracción por la Administración Federal de Ingresos Públicos (AFIP) </a:t>
            </a:r>
            <a:r>
              <a:rPr lang="es-AR" sz="2000" b="1">
                <a:solidFill>
                  <a:srgbClr val="FFC000"/>
                </a:solidFill>
                <a:effectLst>
                  <a:outerShdw blurRad="38100" dist="38100" dir="2700000" algn="tl">
                    <a:srgbClr val="000000">
                      <a:alpha val="43137"/>
                    </a:srgbClr>
                  </a:outerShdw>
                </a:effectLst>
              </a:rPr>
              <a:t>y no pague las multas </a:t>
            </a:r>
            <a:r>
              <a:rPr lang="es-AR" sz="1800" b="1">
                <a:solidFill>
                  <a:srgbClr val="00FF99"/>
                </a:solidFill>
                <a:effectLst>
                  <a:outerShdw blurRad="38100" dist="38100" dir="2700000" algn="tl">
                    <a:srgbClr val="000000">
                      <a:alpha val="43137"/>
                    </a:srgbClr>
                  </a:outerShdw>
                </a:effectLst>
              </a:rPr>
              <a:t>será incluido en el Registro Público de Empleadores con Sanciones Laborales (REPSAL) </a:t>
            </a:r>
            <a:r>
              <a:rPr lang="es-AR" sz="1800" b="1">
                <a:solidFill>
                  <a:srgbClr val="FFFF19"/>
                </a:solidFill>
                <a:effectLst>
                  <a:outerShdw blurRad="38100" dist="38100" dir="2700000" algn="tl">
                    <a:srgbClr val="000000">
                      <a:alpha val="43137"/>
                    </a:srgbClr>
                  </a:outerShdw>
                </a:effectLst>
              </a:rPr>
              <a:t>hasta la fecha en que haya pagado la multa y ciento veinte (120) días más.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686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686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900" b="1">
                <a:solidFill>
                  <a:srgbClr val="FFFF19"/>
                </a:solidFill>
                <a:effectLst>
                  <a:outerShdw blurRad="38100" dist="38100" dir="2700000" algn="tl">
                    <a:srgbClr val="000000">
                      <a:alpha val="43137"/>
                    </a:srgbClr>
                  </a:outerShdw>
                </a:effectLst>
              </a:rPr>
              <a:t>REG. PÚBLICO DE EMPLEADORES CON SANCIONES </a:t>
            </a:r>
            <a:r>
              <a:rPr lang="es-AR" sz="1900" b="1" smtClean="0">
                <a:solidFill>
                  <a:srgbClr val="FFFF19"/>
                </a:solidFill>
                <a:effectLst>
                  <a:outerShdw blurRad="38100" dist="38100" dir="2700000" algn="tl">
                    <a:srgbClr val="000000">
                      <a:alpha val="43137"/>
                    </a:srgbClr>
                  </a:outerShdw>
                </a:effectLst>
              </a:rPr>
              <a:t>LABORALES</a:t>
            </a:r>
          </a:p>
          <a:p>
            <a:pPr marL="0" indent="0" fontAlgn="auto">
              <a:spcAft>
                <a:spcPts val="0"/>
              </a:spcAft>
              <a:buClr>
                <a:schemeClr val="accent3"/>
              </a:buClr>
              <a:buFont typeface="Wingdings 2"/>
              <a:buNone/>
              <a:defRPr/>
            </a:pPr>
            <a:r>
              <a:rPr lang="es-AR" sz="1900" b="1">
                <a:solidFill>
                  <a:srgbClr val="00FF00"/>
                </a:solidFill>
                <a:effectLst>
                  <a:outerShdw blurRad="38100" dist="38100" dir="2700000" algn="tl">
                    <a:srgbClr val="000000">
                      <a:alpha val="43137"/>
                    </a:srgbClr>
                  </a:outerShdw>
                </a:effectLst>
              </a:rPr>
              <a:t>ALCANCE DE LA INCLUSIÓN EN EL REGISTRO </a:t>
            </a:r>
          </a:p>
          <a:p>
            <a:pPr marL="0" indent="0" fontAlgn="auto">
              <a:spcAft>
                <a:spcPts val="0"/>
              </a:spcAft>
              <a:buClr>
                <a:schemeClr val="accent3"/>
              </a:buClr>
              <a:buFont typeface="Wingdings 2"/>
              <a:buNone/>
              <a:defRPr/>
            </a:pPr>
            <a:endParaRPr lang="es-AR" sz="19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900" b="1">
                <a:solidFill>
                  <a:srgbClr val="00FFCC"/>
                </a:solidFill>
                <a:effectLst>
                  <a:outerShdw blurRad="38100" dist="38100" dir="2700000" algn="tl">
                    <a:srgbClr val="000000">
                      <a:alpha val="43137"/>
                    </a:srgbClr>
                  </a:outerShdw>
                </a:effectLst>
              </a:rPr>
              <a:t>Art. 9 </a:t>
            </a:r>
            <a:r>
              <a:rPr lang="es-AR" sz="1900" b="1" smtClean="0">
                <a:solidFill>
                  <a:srgbClr val="00FFCC"/>
                </a:solidFill>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r>
              <a:rPr lang="es-AR" sz="1800" smtClean="0"/>
              <a:t>3</a:t>
            </a:r>
            <a:r>
              <a:rPr lang="es-AR" sz="1800"/>
              <a:t>. Cuando el empleador no regularice su inscripción o la relación de trabajo y pague las multas y sus accesorios, en caso de corresponder, será incluido en el Registro Público de Empleadores con Sanciones Laborales (REPSAL) hasta la fecha en que haya regularizado su inscripción o la relación de trabajo y por ciento veinte (120) días más.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789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789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ALCANCE DE LA INCLUSIÓN EN EL REGISTRO </a:t>
            </a:r>
          </a:p>
          <a:p>
            <a:pPr marL="0" indent="0" fontAlgn="auto">
              <a:spcAft>
                <a:spcPts val="0"/>
              </a:spcAft>
              <a:buClr>
                <a:schemeClr val="accent3"/>
              </a:buClr>
              <a:buFont typeface="Wingdings 2"/>
              <a:buNone/>
              <a:defRPr/>
            </a:pPr>
            <a:endParaRPr lang="es-AR" sz="19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900" b="1">
                <a:solidFill>
                  <a:srgbClr val="00FFCC"/>
                </a:solidFill>
                <a:effectLst>
                  <a:outerShdw blurRad="38100" dist="38100" dir="2700000" algn="tl">
                    <a:srgbClr val="000000">
                      <a:alpha val="43137"/>
                    </a:srgbClr>
                  </a:outerShdw>
                </a:effectLst>
              </a:rPr>
              <a:t>Art. 9 </a:t>
            </a:r>
            <a:r>
              <a:rPr lang="es-AR" sz="1900" b="1" smtClean="0">
                <a:solidFill>
                  <a:srgbClr val="00FFCC"/>
                </a:solidFill>
                <a:effectLst>
                  <a:outerShdw blurRad="38100" dist="38100" dir="2700000" algn="tl">
                    <a:srgbClr val="000000">
                      <a:alpha val="43137"/>
                    </a:srgbClr>
                  </a:outerShdw>
                </a:effectLst>
              </a:rPr>
              <a:t>– </a:t>
            </a:r>
          </a:p>
          <a:p>
            <a:pPr marL="274320" indent="-274320" fontAlgn="auto">
              <a:spcAft>
                <a:spcPts val="0"/>
              </a:spcAft>
              <a:buClr>
                <a:schemeClr val="accent3"/>
              </a:buClr>
              <a:buFont typeface="Wingdings 2"/>
              <a:buChar char=""/>
              <a:defRPr/>
            </a:pPr>
            <a:endParaRPr lang="es-AR" sz="1800" smtClean="0"/>
          </a:p>
          <a:p>
            <a:pPr marL="0" indent="0" fontAlgn="auto">
              <a:spcAft>
                <a:spcPts val="0"/>
              </a:spcAft>
              <a:buClr>
                <a:schemeClr val="accent3"/>
              </a:buClr>
              <a:buFont typeface="Wingdings 2"/>
              <a:buNone/>
              <a:defRPr/>
            </a:pPr>
            <a:r>
              <a:rPr lang="es-AR" sz="1800" smtClean="0"/>
              <a:t>4</a:t>
            </a:r>
            <a:r>
              <a:rPr lang="es-AR" sz="1800"/>
              <a:t>. Cuando el empleador no regularice su inscripción o la relación de trabajo y no pague las multas será incluido en el Registro Público de Empleadores con Sanciones Laborales (REPSAL) hasta la fecha en que regularice su inscripción o la relación de trabajo, pague la multa y por ciento veinte (120) días más.</a:t>
            </a:r>
          </a:p>
          <a:p>
            <a:pPr marL="0" indent="0" fontAlgn="auto">
              <a:spcAft>
                <a:spcPts val="0"/>
              </a:spcAft>
              <a:buClr>
                <a:schemeClr val="accent3"/>
              </a:buClr>
              <a:buFont typeface="Wingdings 2"/>
              <a:buNone/>
              <a:defRPr/>
            </a:pPr>
            <a:endParaRPr lang="es-AR" sz="1800" smtClean="0"/>
          </a:p>
          <a:p>
            <a:pPr marL="0" indent="0" fontAlgn="auto">
              <a:spcAft>
                <a:spcPts val="0"/>
              </a:spcAft>
              <a:buClr>
                <a:schemeClr val="accent3"/>
              </a:buClr>
              <a:buFont typeface="Wingdings 2"/>
              <a:buNone/>
              <a:defRPr/>
            </a:pPr>
            <a:r>
              <a:rPr lang="es-AR" sz="1800" smtClean="0"/>
              <a:t>5</a:t>
            </a:r>
            <a:r>
              <a:rPr lang="es-AR" sz="1800"/>
              <a:t>. Cuando el empleador regularice su inscripción como empleador o la relación de trabajo en forma parcial y pague la multa y sus accesorios, en caso de corresponder, será incluido en el Registro Público de Empleadores con Sanciones Laborales (REPSAL) hasta la fecha en que proceda a su inscripción y hasta la regularización total de los trabajadores y por noventa (90) días más.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891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891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53561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ALCANCE DE LA INCLUSIÓN EN EL REGISTRO – D.1714/2014</a:t>
            </a:r>
          </a:p>
          <a:p>
            <a:pPr marL="0" indent="0" fontAlgn="auto">
              <a:spcAft>
                <a:spcPts val="0"/>
              </a:spcAft>
              <a:buClr>
                <a:schemeClr val="accent3"/>
              </a:buClr>
              <a:buFont typeface="Wingdings 2"/>
              <a:buNone/>
              <a:defRPr/>
            </a:pPr>
            <a:endParaRPr lang="es-AR" sz="1900" dirty="0">
              <a:effectLst>
                <a:outerShdw blurRad="38100" dist="38100" dir="2700000" algn="tl">
                  <a:srgbClr val="000000">
                    <a:alpha val="43137"/>
                  </a:srgbClr>
                </a:outerShdw>
              </a:effectLst>
            </a:endParaRPr>
          </a:p>
          <a:p>
            <a:pPr marL="609600" indent="-609600" fontAlgn="auto">
              <a:spcAft>
                <a:spcPts val="0"/>
              </a:spcAft>
              <a:buClr>
                <a:schemeClr val="accent3"/>
              </a:buClr>
              <a:buNone/>
              <a:defRPr/>
            </a:pPr>
            <a:r>
              <a:rPr lang="es-AR" sz="1800" b="1" dirty="0">
                <a:solidFill>
                  <a:srgbClr val="00FFCC"/>
                </a:solidFill>
                <a:effectLst>
                  <a:outerShdw blurRad="38100" dist="38100" dir="2700000" algn="tl">
                    <a:srgbClr val="000000">
                      <a:alpha val="43137"/>
                    </a:srgbClr>
                  </a:outerShdw>
                </a:effectLst>
              </a:rPr>
              <a:t>Art. 9 - </a:t>
            </a:r>
            <a:r>
              <a:rPr lang="es-AR" sz="1800" b="1" dirty="0">
                <a:solidFill>
                  <a:srgbClr val="FFFF00"/>
                </a:solidFill>
                <a:effectLst>
                  <a:outerShdw blurRad="38100" dist="38100" dir="2700000" algn="tl">
                    <a:srgbClr val="000000">
                      <a:alpha val="43137"/>
                    </a:srgbClr>
                  </a:outerShdw>
                </a:effectLst>
              </a:rPr>
              <a:t>Los plazos de permanencia de la inscripción </a:t>
            </a:r>
            <a:r>
              <a:rPr lang="es-AR" sz="1800" dirty="0">
                <a:effectLst>
                  <a:outerShdw blurRad="38100" dist="38100" dir="2700000" algn="tl">
                    <a:srgbClr val="000000">
                      <a:alpha val="43137"/>
                    </a:srgbClr>
                  </a:outerShdw>
                </a:effectLst>
              </a:rPr>
              <a:t>en el Registro Público de </a:t>
            </a: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None/>
              <a:defRPr/>
            </a:pPr>
            <a:r>
              <a:rPr lang="es-AR" sz="1800" dirty="0" smtClean="0">
                <a:effectLst>
                  <a:outerShdw blurRad="38100" dist="38100" dir="2700000" algn="tl">
                    <a:srgbClr val="000000">
                      <a:alpha val="43137"/>
                    </a:srgbClr>
                  </a:outerShdw>
                </a:effectLst>
              </a:rPr>
              <a:t>Empleadores </a:t>
            </a:r>
            <a:r>
              <a:rPr lang="es-AR" sz="1800" dirty="0">
                <a:effectLst>
                  <a:outerShdw blurRad="38100" dist="38100" dir="2700000" algn="tl">
                    <a:srgbClr val="000000">
                      <a:alpha val="43137"/>
                    </a:srgbClr>
                  </a:outerShdw>
                </a:effectLst>
              </a:rPr>
              <a:t>con Sanciones Laborales (REPSAL) previstos en los artículos 9, 10 y </a:t>
            </a: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None/>
              <a:defRPr/>
            </a:pPr>
            <a:r>
              <a:rPr lang="es-AR" sz="1800" dirty="0" smtClean="0">
                <a:effectLst>
                  <a:outerShdw blurRad="38100" dist="38100" dir="2700000" algn="tl">
                    <a:srgbClr val="000000">
                      <a:alpha val="43137"/>
                    </a:srgbClr>
                  </a:outerShdw>
                </a:effectLst>
              </a:rPr>
              <a:t>11 </a:t>
            </a:r>
            <a:r>
              <a:rPr lang="es-AR" sz="1800" dirty="0">
                <a:effectLst>
                  <a:outerShdw blurRad="38100" dist="38100" dir="2700000" algn="tl">
                    <a:srgbClr val="000000">
                      <a:alpha val="43137"/>
                    </a:srgbClr>
                  </a:outerShdw>
                </a:effectLst>
              </a:rPr>
              <a:t>de la ley que se reglamenta, </a:t>
            </a:r>
            <a:r>
              <a:rPr lang="es-AR" sz="1800" b="1" dirty="0">
                <a:solidFill>
                  <a:srgbClr val="FFFF00"/>
                </a:solidFill>
                <a:effectLst>
                  <a:outerShdw blurRad="38100" dist="38100" dir="2700000" algn="tl">
                    <a:srgbClr val="000000">
                      <a:alpha val="43137"/>
                    </a:srgbClr>
                  </a:outerShdw>
                </a:effectLst>
              </a:rPr>
              <a:t>serán computados a partir de la fecha de su </a:t>
            </a:r>
            <a:endParaRPr lang="es-AR" sz="1800" b="1" dirty="0" smtClean="0">
              <a:solidFill>
                <a:srgbClr val="FFFF00"/>
              </a:solidFill>
              <a:effectLst>
                <a:outerShdw blurRad="38100" dist="38100" dir="2700000" algn="tl">
                  <a:srgbClr val="000000">
                    <a:alpha val="43137"/>
                  </a:srgbClr>
                </a:outerShdw>
              </a:effectLst>
            </a:endParaRPr>
          </a:p>
          <a:p>
            <a:pPr marL="609600" indent="-609600" fontAlgn="auto">
              <a:spcAft>
                <a:spcPts val="0"/>
              </a:spcAft>
              <a:buClr>
                <a:schemeClr val="accent3"/>
              </a:buClr>
              <a:buNone/>
              <a:defRPr/>
            </a:pPr>
            <a:r>
              <a:rPr lang="es-AR" sz="1800" b="1" dirty="0" smtClean="0">
                <a:solidFill>
                  <a:srgbClr val="FFFF00"/>
                </a:solidFill>
                <a:effectLst>
                  <a:outerShdw blurRad="38100" dist="38100" dir="2700000" algn="tl">
                    <a:srgbClr val="000000">
                      <a:alpha val="43137"/>
                    </a:srgbClr>
                  </a:outerShdw>
                </a:effectLst>
              </a:rPr>
              <a:t>asiento en </a:t>
            </a:r>
            <a:r>
              <a:rPr lang="es-AR" sz="1800" b="1" dirty="0">
                <a:solidFill>
                  <a:srgbClr val="FFFF00"/>
                </a:solidFill>
                <a:effectLst>
                  <a:outerShdw blurRad="38100" dist="38100" dir="2700000" algn="tl">
                    <a:srgbClr val="000000">
                      <a:alpha val="43137"/>
                    </a:srgbClr>
                  </a:outerShdw>
                </a:effectLst>
              </a:rPr>
              <a:t>dicho Registro.</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3891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891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97024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OBSTRUCCIÓN A LA LABOR INSPECTIVA</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10 - </a:t>
            </a:r>
            <a:r>
              <a:rPr lang="es-AR" sz="1800">
                <a:effectLst>
                  <a:outerShdw blurRad="38100" dist="38100" dir="2700000" algn="tl">
                    <a:srgbClr val="000000">
                      <a:alpha val="43137"/>
                    </a:srgbClr>
                  </a:outerShdw>
                </a:effectLst>
              </a:rPr>
              <a:t>En el caso de </a:t>
            </a:r>
            <a:r>
              <a:rPr lang="es-AR" sz="2000" b="1">
                <a:solidFill>
                  <a:srgbClr val="00FF00"/>
                </a:solidFill>
                <a:effectLst>
                  <a:outerShdw blurRad="38100" dist="38100" dir="2700000" algn="tl">
                    <a:srgbClr val="000000">
                      <a:alpha val="43137"/>
                    </a:srgbClr>
                  </a:outerShdw>
                </a:effectLst>
              </a:rPr>
              <a:t>obstrucción a la labor de la Inspección del Trabajo</a:t>
            </a:r>
            <a:r>
              <a:rPr lang="es-AR" sz="2000" b="1">
                <a:solidFill>
                  <a:srgbClr val="00FFCC"/>
                </a:solidFill>
                <a:effectLst>
                  <a:outerShdw blurRad="38100" dist="38100" dir="2700000" algn="tl">
                    <a:srgbClr val="000000">
                      <a:alpha val="43137"/>
                    </a:srgbClr>
                  </a:outerShdw>
                </a:effectLst>
              </a:rPr>
              <a:t> </a:t>
            </a:r>
            <a:r>
              <a:rPr lang="es-AR" sz="1800">
                <a:effectLst>
                  <a:outerShdw blurRad="38100" dist="38100" dir="2700000" algn="tl">
                    <a:srgbClr val="000000">
                      <a:alpha val="43137"/>
                    </a:srgbClr>
                  </a:outerShdw>
                </a:effectLst>
              </a:rPr>
              <a:t>prevista en el artículo 8 del Anexo II del Pacto Federal del Trabajo, ratificado por la ley 25212, el empleador será incluido en el Registro Público de Empleadores con Sanciones Laborales (REPSAL) </a:t>
            </a:r>
            <a:r>
              <a:rPr lang="es-AR" sz="1800" b="1">
                <a:solidFill>
                  <a:srgbClr val="FFFF00"/>
                </a:solidFill>
                <a:effectLst>
                  <a:outerShdw blurRad="38100" dist="38100" dir="2700000" algn="tl">
                    <a:srgbClr val="000000">
                      <a:alpha val="43137"/>
                    </a:srgbClr>
                  </a:outerShdw>
                </a:effectLst>
              </a:rPr>
              <a:t>hasta la fecha de pago de la sanción y por ciento ochenta (180) días más.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3993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3994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 PÚBLICO DE EMPLEADORES CON SANCIONES LABORALES-REPSAL</a:t>
            </a: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2000" b="1">
                <a:solidFill>
                  <a:srgbClr val="00FFCC"/>
                </a:solidFill>
                <a:effectLst>
                  <a:outerShdw blurRad="38100" dist="38100" dir="2700000" algn="tl">
                    <a:srgbClr val="000000">
                      <a:alpha val="43137"/>
                    </a:srgbClr>
                  </a:outerShdw>
                </a:effectLst>
              </a:rPr>
              <a:t>LEY 26940 </a:t>
            </a:r>
            <a:r>
              <a:rPr lang="es-AR" sz="2000" b="1" smtClean="0">
                <a:solidFill>
                  <a:srgbClr val="00FFCC"/>
                </a:solidFill>
                <a:effectLst>
                  <a:outerShdw blurRad="38100" dist="38100" dir="2700000" algn="tl">
                    <a:srgbClr val="000000">
                      <a:alpha val="43137"/>
                    </a:srgbClr>
                  </a:outerShdw>
                </a:effectLst>
              </a:rPr>
              <a:t> - </a:t>
            </a:r>
            <a:r>
              <a:rPr lang="es-AR" sz="2000" smtClean="0">
                <a:effectLst>
                  <a:outerShdw blurRad="38100" dist="38100" dir="2700000" algn="tl">
                    <a:srgbClr val="000000">
                      <a:alpha val="43137"/>
                    </a:srgbClr>
                  </a:outerShdw>
                </a:effectLst>
              </a:rPr>
              <a:t> </a:t>
            </a:r>
            <a:r>
              <a:rPr lang="es-AR" sz="2000">
                <a:effectLst>
                  <a:outerShdw blurRad="38100" dist="38100" dir="2700000" algn="tl">
                    <a:srgbClr val="000000">
                      <a:alpha val="43137"/>
                    </a:srgbClr>
                  </a:outerShdw>
                </a:effectLst>
              </a:rPr>
              <a:t>BO: 2/6/2014</a:t>
            </a:r>
            <a:endParaRPr lang="es-AR" sz="20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20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Aplicación</a:t>
            </a:r>
            <a:r>
              <a:rPr lang="es-AR" sz="2000" b="1">
                <a:solidFill>
                  <a:srgbClr val="00FF00"/>
                </a:solidFill>
                <a:effectLst>
                  <a:outerShdw blurRad="38100" dist="38100" dir="2700000" algn="tl">
                    <a:srgbClr val="000000">
                      <a:alpha val="43137"/>
                    </a:srgbClr>
                  </a:outerShdw>
                </a:effectLst>
              </a:rPr>
              <a:t>: </a:t>
            </a:r>
            <a:r>
              <a:rPr lang="es-AR" sz="2000">
                <a:effectLst>
                  <a:outerShdw blurRad="38100" dist="38100" dir="2700000" algn="tl">
                    <a:srgbClr val="000000">
                      <a:alpha val="43137"/>
                    </a:srgbClr>
                  </a:outerShdw>
                </a:effectLst>
              </a:rPr>
              <a:t>Desde </a:t>
            </a:r>
            <a:r>
              <a:rPr lang="es-AR" sz="2000" b="1">
                <a:solidFill>
                  <a:srgbClr val="FFFF00"/>
                </a:solidFill>
                <a:effectLst>
                  <a:outerShdw blurRad="38100" dist="38100" dir="2700000" algn="tl">
                    <a:srgbClr val="000000">
                      <a:alpha val="43137"/>
                    </a:srgbClr>
                  </a:outerShdw>
                </a:effectLst>
              </a:rPr>
              <a:t>el 11/6/2014</a:t>
            </a:r>
            <a:r>
              <a:rPr lang="es-AR" sz="2000">
                <a:effectLst>
                  <a:outerShdw blurRad="38100" dist="38100" dir="2700000" algn="tl">
                    <a:srgbClr val="000000">
                      <a:alpha val="43137"/>
                    </a:srgbClr>
                  </a:outerShdw>
                </a:effectLst>
              </a:rPr>
              <a:t>. Las disposiciones del Título II comenzarán a regir a partir del primer día del </a:t>
            </a:r>
            <a:r>
              <a:rPr lang="es-AR" sz="2000" b="1">
                <a:solidFill>
                  <a:srgbClr val="FFFF00"/>
                </a:solidFill>
                <a:effectLst>
                  <a:outerShdw blurRad="38100" dist="38100" dir="2700000" algn="tl">
                    <a:srgbClr val="000000">
                      <a:alpha val="43137"/>
                    </a:srgbClr>
                  </a:outerShdw>
                </a:effectLst>
              </a:rPr>
              <a:t>1/8/2014</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SENTENCIAS CONDENATORIAS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11 - </a:t>
            </a:r>
            <a:r>
              <a:rPr lang="es-AR" sz="1800">
                <a:effectLst>
                  <a:outerShdw blurRad="38100" dist="38100" dir="2700000" algn="tl">
                    <a:srgbClr val="000000">
                      <a:alpha val="43137"/>
                    </a:srgbClr>
                  </a:outerShdw>
                </a:effectLst>
              </a:rPr>
              <a:t>En el caso de </a:t>
            </a:r>
            <a:r>
              <a:rPr lang="es-AR" sz="1800">
                <a:solidFill>
                  <a:srgbClr val="FFFF19"/>
                </a:solidFill>
                <a:effectLst>
                  <a:outerShdw blurRad="38100" dist="38100" dir="2700000" algn="tl">
                    <a:srgbClr val="000000">
                      <a:alpha val="43137"/>
                    </a:srgbClr>
                  </a:outerShdw>
                </a:effectLst>
              </a:rPr>
              <a:t>sentencias condenatorias por violaciones a las leyes 26390, 26847 y 26364</a:t>
            </a:r>
            <a:r>
              <a:rPr lang="es-AR" sz="1800">
                <a:effectLst>
                  <a:outerShdw blurRad="38100" dist="38100" dir="2700000" algn="tl">
                    <a:srgbClr val="000000">
                      <a:alpha val="43137"/>
                    </a:srgbClr>
                  </a:outerShdw>
                </a:effectLst>
              </a:rPr>
              <a:t>, los infractores permanecerán en el Registro Público de Empleadores con Sanciones Laborales (REPSAL) </a:t>
            </a:r>
            <a:r>
              <a:rPr lang="es-AR" sz="1800">
                <a:solidFill>
                  <a:srgbClr val="FFFF19"/>
                </a:solidFill>
                <a:effectLst>
                  <a:outerShdw blurRad="38100" dist="38100" dir="2700000" algn="tl">
                    <a:srgbClr val="000000">
                      <a:alpha val="43137"/>
                    </a:srgbClr>
                  </a:outerShdw>
                </a:effectLst>
              </a:rPr>
              <a:t>por el plazo de ciento ochenta (180) días contados desde el cumplimiento de la condena penal</a:t>
            </a:r>
            <a:r>
              <a:rPr lang="es-AR" sz="180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En </a:t>
            </a:r>
            <a:r>
              <a:rPr lang="es-AR" sz="1800">
                <a:effectLst>
                  <a:outerShdw blurRad="38100" dist="38100" dir="2700000" algn="tl">
                    <a:srgbClr val="000000">
                      <a:alpha val="43137"/>
                    </a:srgbClr>
                  </a:outerShdw>
                </a:effectLst>
              </a:rPr>
              <a:t>el caso de las sentencias contempladas en el inciso h) del artículo 2 de la presente, </a:t>
            </a:r>
            <a:r>
              <a:rPr lang="es-AR" sz="1800">
                <a:solidFill>
                  <a:srgbClr val="FFFF19"/>
                </a:solidFill>
                <a:effectLst>
                  <a:outerShdw blurRad="38100" dist="38100" dir="2700000" algn="tl">
                    <a:srgbClr val="000000">
                      <a:alpha val="43137"/>
                    </a:srgbClr>
                  </a:outerShdw>
                </a:effectLst>
              </a:rPr>
              <a:t>los empleadores permanecerán en el Registro Público de Empleadores con Sanciones Laborales (REPSAL) por el plazo de ciento ochenta (180) días</a:t>
            </a:r>
            <a:r>
              <a:rPr lang="es-AR" sz="1800">
                <a:effectLst>
                  <a:outerShdw blurRad="38100" dist="38100" dir="2700000" algn="tl">
                    <a:srgbClr val="000000">
                      <a:alpha val="43137"/>
                    </a:srgbClr>
                  </a:outerShdw>
                </a:effectLst>
              </a:rPr>
              <a:t>, contados desde su inclusión en el mencionado Registro.</a:t>
            </a:r>
          </a:p>
          <a:p>
            <a:pPr marL="0" indent="0" fontAlgn="auto">
              <a:spcAft>
                <a:spcPts val="0"/>
              </a:spcAft>
              <a:buClr>
                <a:schemeClr val="accent3"/>
              </a:buClr>
              <a:buFont typeface="Wingdings 2"/>
              <a:buNone/>
              <a:defRPr/>
            </a:pPr>
            <a:endParaRPr lang="es-AR" sz="1800" b="1" smtClean="0">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PLAZOS</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12 - </a:t>
            </a:r>
            <a:r>
              <a:rPr lang="es-AR" sz="1800">
                <a:effectLst>
                  <a:outerShdw blurRad="38100" dist="38100" dir="2700000" algn="tl">
                    <a:srgbClr val="000000">
                      <a:alpha val="43137"/>
                    </a:srgbClr>
                  </a:outerShdw>
                </a:effectLst>
              </a:rPr>
              <a:t>Los plazos fijados en el presente Capítulo </a:t>
            </a:r>
            <a:r>
              <a:rPr lang="es-AR" sz="2000" b="1">
                <a:solidFill>
                  <a:srgbClr val="FFFF00"/>
                </a:solidFill>
                <a:effectLst>
                  <a:outerShdw blurRad="38100" dist="38100" dir="2700000" algn="tl">
                    <a:srgbClr val="000000">
                      <a:alpha val="43137"/>
                    </a:srgbClr>
                  </a:outerShdw>
                </a:effectLst>
              </a:rPr>
              <a:t>se contarán en días corridos.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096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096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lnSpcReduction="10000"/>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EFECTOS DE LA PUBLICACIÓN DE LA SANCIÓN EN EL REGISTRO </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13 - </a:t>
            </a:r>
            <a:r>
              <a:rPr lang="es-AR" sz="1800">
                <a:effectLst>
                  <a:outerShdw blurRad="38100" dist="38100" dir="2700000" algn="tl">
                    <a:srgbClr val="000000">
                      <a:alpha val="43137"/>
                    </a:srgbClr>
                  </a:outerShdw>
                </a:effectLst>
              </a:rPr>
              <a:t>Los empleadores sancionados por las violaciones indicadas en la presente ley, mientras estén incorporados en el Registro Público de Empleadores con Sanciones Laborales (REPSAL), </a:t>
            </a:r>
            <a:r>
              <a:rPr lang="es-AR" sz="2400" b="1">
                <a:solidFill>
                  <a:srgbClr val="FFFF00"/>
                </a:solidFill>
                <a:effectLst>
                  <a:outerShdw blurRad="38100" dist="38100" dir="2700000" algn="tl">
                    <a:srgbClr val="000000">
                      <a:alpha val="43137"/>
                    </a:srgbClr>
                  </a:outerShdw>
                </a:effectLst>
              </a:rPr>
              <a:t>no podrán:</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a:t>
            </a:r>
            <a:r>
              <a:rPr lang="es-AR" sz="1800">
                <a:solidFill>
                  <a:srgbClr val="FFFF00"/>
                </a:solidFill>
                <a:effectLst>
                  <a:outerShdw blurRad="38100" dist="38100" dir="2700000" algn="tl">
                    <a:srgbClr val="000000">
                      <a:alpha val="43137"/>
                    </a:srgbClr>
                  </a:outerShdw>
                </a:effectLst>
              </a:rPr>
              <a:t>Acceder a </a:t>
            </a:r>
            <a:r>
              <a:rPr lang="es-AR" sz="1800">
                <a:effectLst>
                  <a:outerShdw blurRad="38100" dist="38100" dir="2700000" algn="tl">
                    <a:srgbClr val="000000">
                      <a:alpha val="43137"/>
                    </a:srgbClr>
                  </a:outerShdw>
                </a:effectLst>
              </a:rPr>
              <a:t>los programas, acciones asistenciales o de fomento, beneficios o subsidios administrados, implementados o financiados por el Estado Nacional;</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a:t>
            </a:r>
            <a:r>
              <a:rPr lang="es-AR" sz="1800">
                <a:solidFill>
                  <a:srgbClr val="FFFF00"/>
                </a:solidFill>
                <a:effectLst>
                  <a:outerShdw blurRad="38100" dist="38100" dir="2700000" algn="tl">
                    <a:srgbClr val="000000">
                      <a:alpha val="43137"/>
                    </a:srgbClr>
                  </a:outerShdw>
                </a:effectLst>
              </a:rPr>
              <a:t>Acceder a </a:t>
            </a:r>
            <a:r>
              <a:rPr lang="es-AR" sz="1800">
                <a:effectLst>
                  <a:outerShdw blurRad="38100" dist="38100" dir="2700000" algn="tl">
                    <a:srgbClr val="000000">
                      <a:alpha val="43137"/>
                    </a:srgbClr>
                  </a:outerShdw>
                </a:effectLst>
              </a:rPr>
              <a:t>líneas de crédito otorgadas por las instituciones bancarias públicas;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c</a:t>
            </a:r>
            <a:r>
              <a:rPr lang="es-AR" sz="1800">
                <a:effectLst>
                  <a:outerShdw blurRad="38100" dist="38100" dir="2700000" algn="tl">
                    <a:srgbClr val="000000">
                      <a:alpha val="43137"/>
                    </a:srgbClr>
                  </a:outerShdw>
                </a:effectLst>
              </a:rPr>
              <a:t>) </a:t>
            </a:r>
            <a:r>
              <a:rPr lang="es-AR" sz="1800">
                <a:solidFill>
                  <a:srgbClr val="FFFF00"/>
                </a:solidFill>
                <a:effectLst>
                  <a:outerShdw blurRad="38100" dist="38100" dir="2700000" algn="tl">
                    <a:srgbClr val="000000">
                      <a:alpha val="43137"/>
                    </a:srgbClr>
                  </a:outerShdw>
                </a:effectLst>
              </a:rPr>
              <a:t>Celebrar </a:t>
            </a:r>
            <a:r>
              <a:rPr lang="es-AR" sz="1800">
                <a:effectLst>
                  <a:outerShdw blurRad="38100" dist="38100" dir="2700000" algn="tl">
                    <a:srgbClr val="000000">
                      <a:alpha val="43137"/>
                    </a:srgbClr>
                  </a:outerShdw>
                </a:effectLst>
              </a:rPr>
              <a:t>contratos de compraventa, suministros, servicios, locaciones, consultoría, alquileres con opción a compra, permutas, concesiones de uso de los bienes del dominio público y privado del Estado Nacional, que celebren las jurisdicciones y entidades comprendidas en su ámbito de aplicación. Tampoco podrán participar en obras públicas, concesiones de obras públicas, concesiones de servicios públicos y licencias;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198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198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8606"/>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EFECTOS DE LA PUBLICACIÓN DE LA SANCIÓN EN EL REGISTRO </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13 - </a:t>
            </a:r>
            <a:r>
              <a:rPr lang="es-AR" sz="1800">
                <a:effectLst>
                  <a:outerShdw blurRad="38100" dist="38100" dir="2700000" algn="tl">
                    <a:srgbClr val="000000">
                      <a:alpha val="43137"/>
                    </a:srgbClr>
                  </a:outerShdw>
                </a:effectLst>
              </a:rPr>
              <a:t>Los empleadores sancionados por las violaciones indicadas en la presente ley, mientras estén incorporados en el Registro Público de Empleadores con Sanciones Laborales (REPSAL), no podrán:</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d</a:t>
            </a:r>
            <a:r>
              <a:rPr lang="es-AR" sz="1800">
                <a:effectLst>
                  <a:outerShdw blurRad="38100" dist="38100" dir="2700000" algn="tl">
                    <a:srgbClr val="000000">
                      <a:alpha val="43137"/>
                    </a:srgbClr>
                  </a:outerShdw>
                </a:effectLst>
              </a:rPr>
              <a:t>) </a:t>
            </a:r>
            <a:r>
              <a:rPr lang="es-AR" sz="1800">
                <a:solidFill>
                  <a:srgbClr val="FFFF00"/>
                </a:solidFill>
                <a:effectLst>
                  <a:outerShdw blurRad="38100" dist="38100" dir="2700000" algn="tl">
                    <a:srgbClr val="000000">
                      <a:alpha val="43137"/>
                    </a:srgbClr>
                  </a:outerShdw>
                </a:effectLst>
              </a:rPr>
              <a:t>Acceder </a:t>
            </a:r>
            <a:r>
              <a:rPr lang="es-AR" sz="1800">
                <a:effectLst>
                  <a:outerShdw blurRad="38100" dist="38100" dir="2700000" algn="tl">
                    <a:srgbClr val="000000">
                      <a:alpha val="43137"/>
                    </a:srgbClr>
                  </a:outerShdw>
                </a:effectLst>
              </a:rPr>
              <a:t>a los beneficios previstos en los artículos 19 y siguientes y 24 y siguientes de la presente ley.</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FFFF00"/>
                </a:solidFill>
                <a:effectLst>
                  <a:outerShdw blurRad="38100" dist="38100" dir="2700000" algn="tl">
                    <a:srgbClr val="000000">
                      <a:alpha val="43137"/>
                    </a:srgbClr>
                  </a:outerShdw>
                </a:effectLst>
              </a:rPr>
              <a:t>Por </a:t>
            </a:r>
            <a:r>
              <a:rPr lang="es-AR" sz="1800">
                <a:solidFill>
                  <a:srgbClr val="FFFF00"/>
                </a:solidFill>
                <a:effectLst>
                  <a:outerShdw blurRad="38100" dist="38100" dir="2700000" algn="tl">
                    <a:srgbClr val="000000">
                      <a:alpha val="43137"/>
                    </a:srgbClr>
                  </a:outerShdw>
                </a:effectLst>
              </a:rPr>
              <a:t>razones de interés público debidamente justificadas, los organismos competentes podrán realizar excepciones en la aplicación de lo dispuesto en el inciso c) de este artículo.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00FF99"/>
                </a:solidFill>
                <a:effectLst>
                  <a:outerShdw blurRad="38100" dist="38100" dir="2700000" algn="tl">
                    <a:srgbClr val="000000">
                      <a:alpha val="43137"/>
                    </a:srgbClr>
                  </a:outerShdw>
                </a:effectLst>
              </a:rPr>
              <a:t>Los </a:t>
            </a:r>
            <a:r>
              <a:rPr lang="es-AR" sz="1800">
                <a:solidFill>
                  <a:srgbClr val="00FF99"/>
                </a:solidFill>
                <a:effectLst>
                  <a:outerShdw blurRad="38100" dist="38100" dir="2700000" algn="tl">
                    <a:srgbClr val="000000">
                      <a:alpha val="43137"/>
                    </a:srgbClr>
                  </a:outerShdw>
                </a:effectLst>
              </a:rPr>
              <a:t>estados provinciales, la Ciudad Autónoma de Buenos Aires y los municipios podrán aplicar sanciones equivalentes a los incisos a), b) y c) del presente artículo en el ámbito de sus jurisdicciones.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301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301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8606"/>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EFECTOS DE LA PUBLICACIÓN DE LA SANCIÓN EN EL REGISTRO </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REGLAMENTACION D. 1714/2014</a:t>
            </a:r>
          </a:p>
          <a:p>
            <a:pPr marL="0" indent="0" fontAlgn="auto">
              <a:spcAft>
                <a:spcPts val="0"/>
              </a:spcAft>
              <a:buClr>
                <a:schemeClr val="accent3"/>
              </a:buClr>
              <a:buFont typeface="Wingdings 2"/>
              <a:buNone/>
              <a:defRPr/>
            </a:pPr>
            <a:endParaRPr lang="es-AR" sz="1800" dirty="0">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13 - </a:t>
            </a:r>
            <a:r>
              <a:rPr lang="es-AR" sz="1800" dirty="0">
                <a:effectLst>
                  <a:outerShdw blurRad="38100" dist="38100" dir="2700000" algn="tl">
                    <a:srgbClr val="000000">
                      <a:alpha val="43137"/>
                    </a:srgbClr>
                  </a:outerShdw>
                </a:effectLst>
              </a:rPr>
              <a:t>La incorporación en el Registro Público de Empleadores con Sanciones Laborales (REPSAL) </a:t>
            </a:r>
            <a:r>
              <a:rPr lang="es-AR" sz="1800" b="1" dirty="0">
                <a:solidFill>
                  <a:srgbClr val="FFFF00"/>
                </a:solidFill>
                <a:effectLst>
                  <a:outerShdw blurRad="38100" dist="38100" dir="2700000" algn="tl">
                    <a:srgbClr val="000000">
                      <a:alpha val="43137"/>
                    </a:srgbClr>
                  </a:outerShdw>
                </a:effectLst>
              </a:rPr>
              <a:t>implicará la no renovación de los beneficios enunciados </a:t>
            </a:r>
            <a:r>
              <a:rPr lang="es-AR" sz="1800" dirty="0">
                <a:effectLst>
                  <a:outerShdw blurRad="38100" dist="38100" dir="2700000" algn="tl">
                    <a:srgbClr val="000000">
                      <a:alpha val="43137"/>
                    </a:srgbClr>
                  </a:outerShdw>
                </a:effectLst>
              </a:rPr>
              <a:t>en los incisos a), b) y c) del artículo 13 de la ley 26940</a:t>
            </a:r>
            <a:r>
              <a:rPr lang="es-AR" sz="1800" b="1" dirty="0">
                <a:solidFill>
                  <a:srgbClr val="FFFF19"/>
                </a:solidFill>
                <a:effectLst>
                  <a:outerShdw blurRad="38100" dist="38100" dir="2700000" algn="tl">
                    <a:srgbClr val="000000">
                      <a:alpha val="43137"/>
                    </a:srgbClr>
                  </a:outerShdw>
                </a:effectLst>
              </a:rPr>
              <a:t>, no obstante el mantenimiento de los ya otorgados</a:t>
            </a:r>
            <a:r>
              <a:rPr lang="es-AR" sz="1800" dirty="0">
                <a:effectLst>
                  <a:outerShdw blurRad="38100" dist="38100" dir="2700000" algn="tl">
                    <a:srgbClr val="000000">
                      <a:alpha val="43137"/>
                    </a:srgbClr>
                  </a:outerShdw>
                </a:effectLst>
              </a:rPr>
              <a:t>, sin perjuicio de lo previsto en los artículos 13, inciso d), y 14 de la referida ley.</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4301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301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001130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REINCIDENCIA</a:t>
            </a:r>
          </a:p>
          <a:p>
            <a:pPr marL="0" indent="0" fontAlgn="auto">
              <a:spcAft>
                <a:spcPts val="0"/>
              </a:spcAft>
              <a:buClr>
                <a:schemeClr val="accent3"/>
              </a:buClr>
              <a:buFont typeface="Wingdings 2"/>
              <a:buNone/>
              <a:defRPr/>
            </a:pPr>
            <a:endParaRPr lang="es-AR" sz="1800" b="1">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14 - </a:t>
            </a:r>
            <a:r>
              <a:rPr lang="es-AR" sz="1800">
                <a:effectLst>
                  <a:outerShdw blurRad="38100" dist="38100" dir="2700000" algn="tl">
                    <a:srgbClr val="000000">
                      <a:alpha val="43137"/>
                    </a:srgbClr>
                  </a:outerShdw>
                </a:effectLst>
              </a:rPr>
              <a:t>En los casos previstos en el artículo anterior, </a:t>
            </a:r>
            <a:r>
              <a:rPr lang="es-AR" sz="2000" b="1">
                <a:solidFill>
                  <a:srgbClr val="FFFF00"/>
                </a:solidFill>
                <a:effectLst>
                  <a:outerShdw blurRad="38100" dist="38100" dir="2700000" algn="tl">
                    <a:srgbClr val="000000">
                      <a:alpha val="43137"/>
                    </a:srgbClr>
                  </a:outerShdw>
                </a:effectLst>
              </a:rPr>
              <a:t>si el infractor reincidiera en la misma infracción</a:t>
            </a:r>
            <a:r>
              <a:rPr lang="es-AR" sz="1800">
                <a:effectLst>
                  <a:outerShdw blurRad="38100" dist="38100" dir="2700000" algn="tl">
                    <a:srgbClr val="000000">
                      <a:alpha val="43137"/>
                    </a:srgbClr>
                  </a:outerShdw>
                </a:effectLst>
              </a:rPr>
              <a:t> que produjera su inclusión en el Registro creado por la presente ley, </a:t>
            </a:r>
            <a:r>
              <a:rPr lang="es-AR" sz="2000" b="1">
                <a:solidFill>
                  <a:srgbClr val="00FF99"/>
                </a:solidFill>
                <a:effectLst>
                  <a:outerShdw blurRad="38100" dist="38100" dir="2700000" algn="tl">
                    <a:srgbClr val="000000">
                      <a:alpha val="43137"/>
                    </a:srgbClr>
                  </a:outerShdw>
                </a:effectLst>
              </a:rPr>
              <a:t>en un lapso de tres (3) años </a:t>
            </a:r>
            <a:r>
              <a:rPr lang="es-AR" sz="2000" b="1">
                <a:solidFill>
                  <a:srgbClr val="FFCC00"/>
                </a:solidFill>
                <a:effectLst>
                  <a:outerShdw blurRad="38100" dist="38100" dir="2700000" algn="tl">
                    <a:srgbClr val="000000">
                      <a:alpha val="43137"/>
                    </a:srgbClr>
                  </a:outerShdw>
                </a:effectLst>
              </a:rPr>
              <a:t>contados desde la primera resolución sancionatoria firme</a:t>
            </a:r>
            <a:r>
              <a:rPr lang="es-AR" sz="1800">
                <a:effectLst>
                  <a:outerShdw blurRad="38100" dist="38100" dir="2700000" algn="tl">
                    <a:srgbClr val="000000">
                      <a:alpha val="43137"/>
                    </a:srgbClr>
                  </a:outerShdw>
                </a:effectLst>
              </a:rPr>
              <a:t>, se procederá a:</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Excluir de pleno derecho del Régimen Simplificado para Pequeños Contribuyentes a los empleadores adheridos al mismo, desde que quedara firme su sanción como reincidente;</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403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403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REINCIDENCIA</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14 </a:t>
            </a:r>
            <a:r>
              <a:rPr lang="es-AR" sz="1800" b="1" smtClean="0">
                <a:solidFill>
                  <a:srgbClr val="00FFCC"/>
                </a:solidFill>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a:t>
            </a:r>
            <a:r>
              <a:rPr lang="es-AR" sz="1800">
                <a:solidFill>
                  <a:srgbClr val="FFFF00"/>
                </a:solidFill>
                <a:effectLst>
                  <a:outerShdw blurRad="38100" dist="38100" dir="2700000" algn="tl">
                    <a:srgbClr val="000000">
                      <a:alpha val="43137"/>
                    </a:srgbClr>
                  </a:outerShdw>
                </a:effectLst>
              </a:rPr>
              <a:t>Impedir </a:t>
            </a:r>
            <a:r>
              <a:rPr lang="es-AR" sz="1800">
                <a:effectLst>
                  <a:outerShdw blurRad="38100" dist="38100" dir="2700000" algn="tl">
                    <a:srgbClr val="000000">
                      <a:alpha val="43137"/>
                    </a:srgbClr>
                  </a:outerShdw>
                </a:effectLst>
              </a:rPr>
              <a:t>que aquellos responsables inscriptos en los impuestos comprendidos en el Régimen General, </a:t>
            </a:r>
            <a:r>
              <a:rPr lang="es-AR" sz="1800">
                <a:solidFill>
                  <a:srgbClr val="FFFF00"/>
                </a:solidFill>
                <a:effectLst>
                  <a:outerShdw blurRad="38100" dist="38100" dir="2700000" algn="tl">
                    <a:srgbClr val="000000">
                      <a:alpha val="43137"/>
                    </a:srgbClr>
                  </a:outerShdw>
                </a:effectLst>
              </a:rPr>
              <a:t>mientras estén incorporados en el Registro Público de Empleadores con Sanciones Laborales (REPSAL) </a:t>
            </a:r>
            <a:r>
              <a:rPr lang="es-AR" sz="1800">
                <a:effectLst>
                  <a:outerShdw blurRad="38100" dist="38100" dir="2700000" algn="tl">
                    <a:srgbClr val="000000">
                      <a:alpha val="43137"/>
                    </a:srgbClr>
                  </a:outerShdw>
                </a:effectLst>
              </a:rPr>
              <a:t>por haber incurrido en reincidencia, </a:t>
            </a:r>
            <a:r>
              <a:rPr lang="es-AR" sz="1800">
                <a:solidFill>
                  <a:srgbClr val="00FFCC"/>
                </a:solidFill>
                <a:effectLst>
                  <a:outerShdw blurRad="38100" dist="38100" dir="2700000" algn="tl">
                    <a:srgbClr val="000000">
                      <a:alpha val="43137"/>
                    </a:srgbClr>
                  </a:outerShdw>
                </a:effectLst>
              </a:rPr>
              <a:t>deduzcan en el impuesto a las ganancias los gastos inherentes al personal </a:t>
            </a:r>
            <a:r>
              <a:rPr lang="es-AR" sz="1800">
                <a:effectLst>
                  <a:outerShdw blurRad="38100" dist="38100" dir="2700000" algn="tl">
                    <a:srgbClr val="000000">
                      <a:alpha val="43137"/>
                    </a:srgbClr>
                  </a:outerShdw>
                </a:effectLst>
              </a:rPr>
              <a:t>-empleados, dependientes u obreros-, de acuerdo con lo previsto por el artículo 87, incisos a) y g) de la ley del referido tributo.</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En los casos de declaración de emergencia regional, el Poder Ejecutivo podrá exceptuar en cada caso concreto la aplicación de lo previsto en los artículos 13 y 14 de la presente ley.</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505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506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8606"/>
          </a:xfrm>
        </p:spPr>
        <p:txBody>
          <a:bodyPr>
            <a:normAutofit lnSpcReduction="10000"/>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REINCIDENCIA</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REGLAMENTACIÓN RG (AFIP) 3683</a:t>
            </a:r>
            <a:endParaRPr lang="es-AR" sz="1800" b="1">
              <a:solidFill>
                <a:srgbClr val="FFFF19"/>
              </a:solidFill>
              <a:effectLst>
                <a:outerShdw blurRad="38100" dist="38100" dir="2700000" algn="tl">
                  <a:srgbClr val="000000">
                    <a:alpha val="43137"/>
                  </a:srgbClr>
                </a:outerShdw>
              </a:effectLst>
            </a:endParaRPr>
          </a:p>
          <a:p>
            <a:pPr marL="0" indent="0">
              <a:buNone/>
            </a:pPr>
            <a:r>
              <a:rPr lang="es-AR" sz="1800" b="1" smtClean="0">
                <a:solidFill>
                  <a:srgbClr val="00FF99"/>
                </a:solidFill>
                <a:effectLst>
                  <a:outerShdw blurRad="38100" dist="38100" dir="2700000" algn="tl">
                    <a:srgbClr val="000000">
                      <a:alpha val="43137"/>
                    </a:srgbClr>
                  </a:outerShdw>
                </a:effectLst>
              </a:rPr>
              <a:t>Art</a:t>
            </a:r>
            <a:r>
              <a:rPr lang="es-AR" sz="1800" b="1">
                <a:solidFill>
                  <a:srgbClr val="00FF99"/>
                </a:solidFill>
                <a:effectLst>
                  <a:outerShdw blurRad="38100" dist="38100" dir="2700000" algn="tl">
                    <a:srgbClr val="000000">
                      <a:alpha val="43137"/>
                    </a:srgbClr>
                  </a:outerShdw>
                </a:effectLst>
              </a:rPr>
              <a:t>. 3 - </a:t>
            </a:r>
            <a:r>
              <a:rPr lang="es-AR" sz="1800">
                <a:effectLst>
                  <a:outerShdw blurRad="38100" dist="38100" dir="2700000" algn="tl">
                    <a:srgbClr val="000000">
                      <a:alpha val="43137"/>
                    </a:srgbClr>
                  </a:outerShdw>
                </a:effectLst>
              </a:rPr>
              <a:t>Cuando el empleador haya reincidido en la comisión de las infracciones indicadas en el artículo 2 de la ley 26940 </a:t>
            </a:r>
            <a:r>
              <a:rPr lang="es-AR" sz="1800">
                <a:solidFill>
                  <a:srgbClr val="FFFF19"/>
                </a:solidFill>
                <a:effectLst>
                  <a:outerShdw blurRad="38100" dist="38100" dir="2700000" algn="tl">
                    <a:srgbClr val="000000">
                      <a:alpha val="43137"/>
                    </a:srgbClr>
                  </a:outerShdw>
                </a:effectLst>
              </a:rPr>
              <a:t>dentro de los tres (3) años contados desde la primera resolución sancionatoria firme</a:t>
            </a:r>
            <a:r>
              <a:rPr lang="es-AR" sz="1800">
                <a:effectLst>
                  <a:outerShdw blurRad="38100" dist="38100" dir="2700000" algn="tl">
                    <a:srgbClr val="000000">
                      <a:alpha val="43137"/>
                    </a:srgbClr>
                  </a:outerShdw>
                </a:effectLst>
              </a:rPr>
              <a:t>, conforme surja de la información disponible en el Registro Público de Empleadores con Sanciones Laborales (REPSAL), este Organismo:</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a:t>
            </a:r>
            <a:r>
              <a:rPr lang="es-AR" sz="1800">
                <a:solidFill>
                  <a:srgbClr val="FFFF19"/>
                </a:solidFill>
                <a:effectLst>
                  <a:outerShdw blurRad="38100" dist="38100" dir="2700000" algn="tl">
                    <a:srgbClr val="000000">
                      <a:alpha val="43137"/>
                    </a:srgbClr>
                  </a:outerShdw>
                </a:effectLst>
              </a:rPr>
              <a:t>Pondrá en conocimiento del empleador </a:t>
            </a:r>
            <a:r>
              <a:rPr lang="es-AR" sz="1800">
                <a:effectLst>
                  <a:outerShdw blurRad="38100" dist="38100" dir="2700000" algn="tl">
                    <a:srgbClr val="000000">
                      <a:alpha val="43137"/>
                    </a:srgbClr>
                  </a:outerShdw>
                </a:effectLst>
              </a:rPr>
              <a:t>adherido al Régimen Simplificado para Pequeños Contribuyentes (RS) su exclusión de pleno derecho desde la fecha en que la sanción como reincidente quedare firme y el alta de oficio en los tributos -impositivos y de la seguridad social- del régimen general, de los que resulte responsable de acuerdo con su actividad, en los términos de la resolución general 3640.</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a:t>
            </a:r>
            <a:r>
              <a:rPr lang="es-AR" sz="1800">
                <a:solidFill>
                  <a:srgbClr val="FFFF19"/>
                </a:solidFill>
                <a:effectLst>
                  <a:outerShdw blurRad="38100" dist="38100" dir="2700000" algn="tl">
                    <a:srgbClr val="000000">
                      <a:alpha val="43137"/>
                    </a:srgbClr>
                  </a:outerShdw>
                </a:effectLst>
              </a:rPr>
              <a:t>Adoptará las medidas necesarias a efectos de que el contribuyente y/o responsable reincidente observe la restricción </a:t>
            </a:r>
            <a:r>
              <a:rPr lang="es-AR" sz="1800">
                <a:effectLst>
                  <a:outerShdw blurRad="38100" dist="38100" dir="2700000" algn="tl">
                    <a:srgbClr val="000000">
                      <a:alpha val="43137"/>
                    </a:srgbClr>
                  </a:outerShdw>
                </a:effectLst>
              </a:rPr>
              <a:t>establecida por el inciso b) del artículo 14 de la ley 26940.</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505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4506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9324342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endParaRPr lang="es-AR" sz="1800" b="1" dirty="0"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OBLIGACIONES DE LOS ORGANISMOS O ENTIDADES INVOLUCRADAS</a:t>
            </a:r>
          </a:p>
          <a:p>
            <a:pPr marL="0" indent="0" fontAlgn="auto">
              <a:spcAft>
                <a:spcPts val="0"/>
              </a:spcAft>
              <a:buClr>
                <a:schemeClr val="accent3"/>
              </a:buClr>
              <a:buFont typeface="Wingdings 2"/>
              <a:buNone/>
              <a:defRPr/>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15 - </a:t>
            </a:r>
            <a:r>
              <a:rPr lang="es-AR" sz="1800" dirty="0">
                <a:effectLst>
                  <a:outerShdw blurRad="38100" dist="38100" dir="2700000" algn="tl">
                    <a:srgbClr val="000000">
                      <a:alpha val="43137"/>
                    </a:srgbClr>
                  </a:outerShdw>
                </a:effectLst>
              </a:rPr>
              <a:t>A los fines del cumplimiento de lo normado por el artículo 13, los organismos públicos o entidades involucradas deberán verificar la inexistencia de sanciones publicadas en el Registro Público de Empleadores con Sanciones Laborales (REPSAL), como requisito previo excluyente para dar curso a lo solicitado</a:t>
            </a:r>
            <a:r>
              <a:rPr lang="es-AR" sz="1800" dirty="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dirty="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None/>
              <a:defRPr/>
            </a:pPr>
            <a:r>
              <a:rPr lang="es-AR" sz="1800" b="1" dirty="0">
                <a:solidFill>
                  <a:srgbClr val="00FFCC"/>
                </a:solidFill>
                <a:effectLst>
                  <a:outerShdw blurRad="38100" dist="38100" dir="2700000" algn="tl">
                    <a:srgbClr val="000000">
                      <a:alpha val="43137"/>
                    </a:srgbClr>
                  </a:outerShdw>
                </a:effectLst>
              </a:rPr>
              <a:t>Art. 15 - </a:t>
            </a:r>
            <a:r>
              <a:rPr lang="es-AR" sz="1800" dirty="0">
                <a:effectLst>
                  <a:outerShdw blurRad="38100" dist="38100" dir="2700000" algn="tl">
                    <a:srgbClr val="000000">
                      <a:alpha val="43137"/>
                    </a:srgbClr>
                  </a:outerShdw>
                </a:effectLst>
              </a:rPr>
              <a:t>Los organismos públicos o entidades involucradas en las previsiones del artículo 13 de la ley 26940, a los fines de su aplicación, deberán consultar el sitio web correspondiente al Registro Público de Empleadores con Sanciones Laborales (REPSAL).</a:t>
            </a:r>
          </a:p>
          <a:p>
            <a:pPr marL="0" indent="0" fontAlgn="auto">
              <a:spcAft>
                <a:spcPts val="0"/>
              </a:spcAft>
              <a:buClr>
                <a:schemeClr val="accent3"/>
              </a:buClr>
              <a:buFont typeface="Wingdings 2"/>
              <a:buNone/>
              <a:defRPr/>
            </a:pPr>
            <a:endParaRPr lang="es-AR" sz="1800" dirty="0"/>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460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60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INICIO DEL REGISTRO</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16 - </a:t>
            </a:r>
            <a:r>
              <a:rPr lang="es-AR" sz="1800">
                <a:effectLst>
                  <a:outerShdw blurRad="38100" dist="38100" dir="2700000" algn="tl">
                    <a:srgbClr val="000000">
                      <a:alpha val="43137"/>
                    </a:srgbClr>
                  </a:outerShdw>
                </a:effectLst>
              </a:rPr>
              <a:t>El Registro Público de Empleadores con Sanciones Laborales (REPSAL) </a:t>
            </a:r>
            <a:r>
              <a:rPr lang="es-AR" sz="1800" b="1">
                <a:solidFill>
                  <a:srgbClr val="FFFF19"/>
                </a:solidFill>
                <a:effectLst>
                  <a:outerShdw blurRad="38100" dist="38100" dir="2700000" algn="tl">
                    <a:srgbClr val="000000">
                      <a:alpha val="43137"/>
                    </a:srgbClr>
                  </a:outerShdw>
                </a:effectLst>
              </a:rPr>
              <a:t>incluirá y publicará las sanciones firmes </a:t>
            </a:r>
            <a:r>
              <a:rPr lang="es-AR" sz="1800">
                <a:effectLst>
                  <a:outerShdw blurRad="38100" dist="38100" dir="2700000" algn="tl">
                    <a:srgbClr val="000000">
                      <a:alpha val="43137"/>
                    </a:srgbClr>
                  </a:outerShdw>
                </a:effectLst>
              </a:rPr>
              <a:t>que hayan sido </a:t>
            </a:r>
            <a:r>
              <a:rPr lang="es-AR" sz="1800" b="1">
                <a:solidFill>
                  <a:srgbClr val="FFCC00"/>
                </a:solidFill>
                <a:effectLst>
                  <a:outerShdw blurRad="38100" dist="38100" dir="2700000" algn="tl">
                    <a:srgbClr val="000000">
                      <a:alpha val="43137"/>
                    </a:srgbClr>
                  </a:outerShdw>
                </a:effectLst>
              </a:rPr>
              <a:t>impuestas en razón de violaciones legales cometidas </a:t>
            </a:r>
            <a:r>
              <a:rPr lang="es-AR" sz="1800" b="1">
                <a:solidFill>
                  <a:srgbClr val="00FF99"/>
                </a:solidFill>
                <a:effectLst>
                  <a:outerShdw blurRad="38100" dist="38100" dir="2700000" algn="tl">
                    <a:srgbClr val="000000">
                      <a:alpha val="43137"/>
                    </a:srgbClr>
                  </a:outerShdw>
                </a:effectLst>
              </a:rPr>
              <a:t>a partir de los noventa (90) días </a:t>
            </a:r>
            <a:r>
              <a:rPr lang="es-AR" sz="1800">
                <a:effectLst>
                  <a:outerShdw blurRad="38100" dist="38100" dir="2700000" algn="tl">
                    <a:srgbClr val="000000">
                      <a:alpha val="43137"/>
                    </a:srgbClr>
                  </a:outerShdw>
                </a:effectLst>
              </a:rPr>
              <a:t>posteriores a la entrada en vigencia de la presente ley</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9 de Septiembre</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CERTIFICADO</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17 - </a:t>
            </a:r>
            <a:r>
              <a:rPr lang="es-AR" sz="1800">
                <a:effectLst>
                  <a:outerShdw blurRad="38100" dist="38100" dir="2700000" algn="tl">
                    <a:srgbClr val="000000">
                      <a:alpha val="43137"/>
                    </a:srgbClr>
                  </a:outerShdw>
                </a:effectLst>
              </a:rPr>
              <a:t>A solicitud de parte, el Ministerio de Trabajo, Empleo y Seguridad Social emitirá un certificado en el cual se dejará constancia de la inexistencia, a la fecha de emisión, de sanciones en el Registro Público de Empleadores con Sanciones Laborales (REPSAL) respecto de determinado empleador.</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4710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4710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685800"/>
            <a:ext cx="7772400" cy="5562600"/>
          </a:xfrm>
        </p:spPr>
        <p:txBody>
          <a:bodyPr>
            <a:normAutofit/>
          </a:bodyPr>
          <a:lstStyle/>
          <a:p>
            <a:pPr marR="0"/>
            <a:endParaRPr lang="es-MX" sz="2800" b="1" smtClean="0">
              <a:solidFill>
                <a:srgbClr val="00FFFF"/>
              </a:solidFill>
              <a:effectLst>
                <a:outerShdw blurRad="38100" dist="38100" dir="2700000" algn="tl">
                  <a:srgbClr val="000000"/>
                </a:outerShdw>
              </a:effectLst>
            </a:endParaRPr>
          </a:p>
          <a:p>
            <a:pPr marR="0" algn="ctr"/>
            <a:r>
              <a:rPr lang="es-AR" sz="2800" b="1" smtClean="0">
                <a:solidFill>
                  <a:srgbClr val="00FF00"/>
                </a:solidFill>
                <a:effectLst>
                  <a:outerShdw blurRad="38100" dist="38100" dir="2700000" algn="tl">
                    <a:srgbClr val="000000"/>
                  </a:outerShdw>
                </a:effectLst>
                <a:latin typeface="Papyrus" pitchFamily="66" charset="0"/>
              </a:rPr>
              <a:t>REGÍMENES ESPECIALES DE PROMOCIÓN DEL TRABAJO REGISTRADO</a:t>
            </a:r>
          </a:p>
          <a:p>
            <a:pPr marR="0" algn="ctr"/>
            <a:endParaRPr lang="es-AR" sz="2800" b="1" smtClean="0">
              <a:solidFill>
                <a:srgbClr val="00FF00"/>
              </a:solidFill>
              <a:effectLst>
                <a:outerShdw blurRad="38100" dist="38100" dir="2700000" algn="tl">
                  <a:srgbClr val="000000"/>
                </a:outerShdw>
              </a:effectLst>
              <a:latin typeface="Papyrus" pitchFamily="66" charset="0"/>
            </a:endParaRPr>
          </a:p>
          <a:p>
            <a:pPr marR="0" algn="ctr"/>
            <a:endParaRPr lang="es-AR" sz="2800" b="1" smtClean="0">
              <a:solidFill>
                <a:srgbClr val="00FF00"/>
              </a:solidFill>
              <a:effectLst>
                <a:outerShdw blurRad="38100" dist="38100" dir="2700000" algn="tl">
                  <a:srgbClr val="000000"/>
                </a:outerShdw>
              </a:effectLst>
              <a:latin typeface="Papyrus" pitchFamily="66" charset="0"/>
            </a:endParaRPr>
          </a:p>
          <a:p>
            <a:pPr marR="0" algn="ctr"/>
            <a:r>
              <a:rPr lang="es-AR" sz="3200" b="1" smtClean="0">
                <a:solidFill>
                  <a:srgbClr val="00FFCC"/>
                </a:solidFill>
                <a:effectLst>
                  <a:outerShdw blurRad="38100" dist="38100" dir="2700000" algn="tl">
                    <a:srgbClr val="000000"/>
                  </a:outerShdw>
                </a:effectLst>
                <a:latin typeface="Papyrus" pitchFamily="66" charset="0"/>
              </a:rPr>
              <a:t>RÉGIMEN PERMANENTE </a:t>
            </a:r>
          </a:p>
          <a:p>
            <a:pPr marR="0" algn="ctr"/>
            <a:r>
              <a:rPr lang="es-AR" sz="3200" b="1" smtClean="0">
                <a:solidFill>
                  <a:srgbClr val="FFFF19"/>
                </a:solidFill>
                <a:effectLst>
                  <a:outerShdw blurRad="38100" dist="38100" dir="2700000" algn="tl">
                    <a:srgbClr val="000000"/>
                  </a:outerShdw>
                </a:effectLst>
                <a:latin typeface="Papyrus" pitchFamily="66" charset="0"/>
              </a:rPr>
              <a:t>DE CONTRIBUCIONES A LA SEGURIDAD SOCIAL PARA </a:t>
            </a:r>
            <a:r>
              <a:rPr lang="es-AR" sz="3200" b="1" smtClean="0">
                <a:solidFill>
                  <a:srgbClr val="FF9900"/>
                </a:solidFill>
                <a:effectLst>
                  <a:outerShdw blurRad="38100" dist="38100" dir="2700000" algn="tl">
                    <a:srgbClr val="000000"/>
                  </a:outerShdw>
                </a:effectLst>
                <a:latin typeface="Papyrus" pitchFamily="66" charset="0"/>
              </a:rPr>
              <a:t>MICROEMPLEADORES</a:t>
            </a:r>
          </a:p>
        </p:txBody>
      </p:sp>
      <p:pic>
        <p:nvPicPr>
          <p:cNvPr id="48130"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48131"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LABORAL44</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 PÚBLICO DE EMPLEADORES CON SANCIONES LABORALES-REPSAL</a:t>
            </a: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CREACIÓN</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1 - </a:t>
            </a:r>
            <a:r>
              <a:rPr lang="es-AR" sz="1800">
                <a:effectLst>
                  <a:outerShdw blurRad="38100" dist="38100" dir="2700000" algn="tl">
                    <a:srgbClr val="000000">
                      <a:alpha val="43137"/>
                    </a:srgbClr>
                  </a:outerShdw>
                </a:effectLst>
              </a:rPr>
              <a:t>Créase el Registro Público de Empleadores con Sanciones Laborales (REPSAL), en </a:t>
            </a:r>
            <a:r>
              <a:rPr lang="es-AR" sz="1800" b="1">
                <a:solidFill>
                  <a:srgbClr val="00FFCC"/>
                </a:solidFill>
                <a:effectLst>
                  <a:outerShdw blurRad="38100" dist="38100" dir="2700000" algn="tl">
                    <a:srgbClr val="000000">
                      <a:alpha val="43137"/>
                    </a:srgbClr>
                  </a:outerShdw>
                </a:effectLst>
              </a:rPr>
              <a:t>el ámbito del Ministerio de Trabajo, </a:t>
            </a:r>
            <a:r>
              <a:rPr lang="es-AR" sz="1800">
                <a:effectLst>
                  <a:outerShdw blurRad="38100" dist="38100" dir="2700000" algn="tl">
                    <a:srgbClr val="000000">
                      <a:alpha val="43137"/>
                    </a:srgbClr>
                  </a:outerShdw>
                </a:effectLst>
              </a:rPr>
              <a:t>Empleo y Seguridad Social, en el que </a:t>
            </a:r>
            <a:r>
              <a:rPr lang="es-AR" sz="1800" b="1" u="sng">
                <a:solidFill>
                  <a:srgbClr val="FFFF00"/>
                </a:solidFill>
                <a:effectLst>
                  <a:outerShdw blurRad="38100" dist="38100" dir="2700000" algn="tl">
                    <a:srgbClr val="000000">
                      <a:alpha val="43137"/>
                    </a:srgbClr>
                  </a:outerShdw>
                </a:effectLst>
              </a:rPr>
              <a:t>se incluirán y publicarán las sanciones firmes </a:t>
            </a:r>
            <a:r>
              <a:rPr lang="es-AR" sz="1800">
                <a:effectLst>
                  <a:outerShdw blurRad="38100" dist="38100" dir="2700000" algn="tl">
                    <a:srgbClr val="000000">
                      <a:alpha val="43137"/>
                    </a:srgbClr>
                  </a:outerShdw>
                </a:effectLst>
              </a:rPr>
              <a:t>que se detallan en los artículos siguientes, aplicadas </a:t>
            </a:r>
            <a:r>
              <a:rPr lang="es-AR" sz="1800" smtClean="0">
                <a:effectLst>
                  <a:outerShdw blurRad="38100" dist="38100" dir="2700000" algn="tl">
                    <a:srgbClr val="000000">
                      <a:alpha val="43137"/>
                    </a:srgbClr>
                  </a:outerShdw>
                </a:effectLst>
              </a:rPr>
              <a:t>por:</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 MTESS</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 AFIP</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 Autoridades provinciales y CABA</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 RENATEA</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 SRT</a:t>
            </a:r>
          </a:p>
        </p:txBody>
      </p:sp>
      <p:pic>
        <p:nvPicPr>
          <p:cNvPr id="2150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150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18 - </a:t>
            </a:r>
            <a:r>
              <a:rPr lang="es-AR" sz="1800">
                <a:effectLst>
                  <a:outerShdw blurRad="38100" dist="38100" dir="2700000" algn="tl">
                    <a:srgbClr val="000000">
                      <a:alpha val="43137"/>
                    </a:srgbClr>
                  </a:outerShdw>
                </a:effectLst>
              </a:rPr>
              <a:t>Están comprendidas en el régimen especial del presente Capítulo las personas de </a:t>
            </a:r>
            <a:r>
              <a:rPr lang="es-AR" sz="1800" b="1">
                <a:solidFill>
                  <a:srgbClr val="FFCC00"/>
                </a:solidFill>
                <a:effectLst>
                  <a:outerShdw blurRad="38100" dist="38100" dir="2700000" algn="tl">
                    <a:srgbClr val="000000">
                      <a:alpha val="43137"/>
                    </a:srgbClr>
                  </a:outerShdw>
                </a:effectLst>
              </a:rPr>
              <a:t>existencia visible, las sociedades de hecho y las sociedades de responsabilidad limitada </a:t>
            </a:r>
            <a:r>
              <a:rPr lang="es-AR" sz="1800">
                <a:effectLst>
                  <a:outerShdw blurRad="38100" dist="38100" dir="2700000" algn="tl">
                    <a:srgbClr val="000000">
                      <a:alpha val="43137"/>
                    </a:srgbClr>
                  </a:outerShdw>
                </a:effectLst>
              </a:rPr>
              <a:t>que empleen </a:t>
            </a:r>
            <a:r>
              <a:rPr lang="es-AR" sz="1800" b="1">
                <a:solidFill>
                  <a:srgbClr val="00FFCC"/>
                </a:solidFill>
                <a:effectLst>
                  <a:outerShdw blurRad="38100" dist="38100" dir="2700000" algn="tl">
                    <a:srgbClr val="000000">
                      <a:alpha val="43137"/>
                    </a:srgbClr>
                  </a:outerShdw>
                </a:effectLst>
              </a:rPr>
              <a:t>hasta cinco (5) trabajadores</a:t>
            </a:r>
            <a:r>
              <a:rPr lang="es-AR" sz="1800">
                <a:effectLst>
                  <a:outerShdw blurRad="38100" dist="38100" dir="2700000" algn="tl">
                    <a:srgbClr val="000000">
                      <a:alpha val="43137"/>
                    </a:srgbClr>
                  </a:outerShdw>
                </a:effectLst>
              </a:rPr>
              <a:t>, siempre que </a:t>
            </a:r>
            <a:r>
              <a:rPr lang="es-AR" sz="1800" b="1">
                <a:solidFill>
                  <a:srgbClr val="FFFF00"/>
                </a:solidFill>
                <a:effectLst>
                  <a:outerShdw blurRad="38100" dist="38100" dir="2700000" algn="tl">
                    <a:srgbClr val="000000">
                      <a:alpha val="43137"/>
                    </a:srgbClr>
                  </a:outerShdw>
                </a:effectLst>
              </a:rPr>
              <a:t>su facturación anual </a:t>
            </a:r>
            <a:r>
              <a:rPr lang="es-AR" sz="1800">
                <a:effectLst>
                  <a:outerShdw blurRad="38100" dist="38100" dir="2700000" algn="tl">
                    <a:srgbClr val="000000">
                      <a:alpha val="43137"/>
                    </a:srgbClr>
                  </a:outerShdw>
                </a:effectLst>
              </a:rPr>
              <a:t>no supere los importes que establezca la reglamentación.</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Esa </a:t>
            </a:r>
            <a:r>
              <a:rPr lang="es-AR" sz="1800">
                <a:effectLst>
                  <a:outerShdw blurRad="38100" dist="38100" dir="2700000" algn="tl">
                    <a:srgbClr val="000000">
                      <a:alpha val="43137"/>
                    </a:srgbClr>
                  </a:outerShdw>
                </a:effectLst>
              </a:rPr>
              <a:t>nómina máxima se elevará a siete (7) trabajadores, cuando el empleador que se encuadre en el párrafo anterior produzca un incremento en el plantel existente a la fecha de su inclusión en el presente régimen. A partir del trabajador número seis (6), inclusive, el empleador deberá ingresar, solo por dichos empleados, las contribuciones patronales previstas en el régimen general de la seguridad social.</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REGLAMENTACIÓN D. 1714/2014</a:t>
            </a:r>
          </a:p>
          <a:p>
            <a:pPr marL="0" indent="0">
              <a:buNone/>
            </a:pPr>
            <a:endParaRPr lang="es-AR" sz="1600" b="1" dirty="0" smtClean="0">
              <a:solidFill>
                <a:srgbClr val="00FFCC"/>
              </a:solidFill>
              <a:effectLst>
                <a:outerShdw blurRad="38100" dist="38100" dir="2700000" algn="tl">
                  <a:srgbClr val="000000">
                    <a:alpha val="43137"/>
                  </a:srgbClr>
                </a:outerShdw>
              </a:effectLst>
            </a:endParaRPr>
          </a:p>
          <a:p>
            <a:pPr marL="0" indent="0">
              <a:buNone/>
            </a:pPr>
            <a:r>
              <a:rPr lang="es-AR" sz="1600" b="1" dirty="0" smtClean="0">
                <a:solidFill>
                  <a:srgbClr val="00FFCC"/>
                </a:solidFill>
                <a:effectLst>
                  <a:outerShdw blurRad="38100" dist="38100" dir="2700000" algn="tl">
                    <a:srgbClr val="000000">
                      <a:alpha val="43137"/>
                    </a:srgbClr>
                  </a:outerShdw>
                </a:effectLst>
              </a:rPr>
              <a:t>Art</a:t>
            </a:r>
            <a:r>
              <a:rPr lang="es-AR" sz="1600" b="1" dirty="0">
                <a:solidFill>
                  <a:srgbClr val="00FFCC"/>
                </a:solidFill>
                <a:effectLst>
                  <a:outerShdw blurRad="38100" dist="38100" dir="2700000" algn="tl">
                    <a:srgbClr val="000000">
                      <a:alpha val="43137"/>
                    </a:srgbClr>
                  </a:outerShdw>
                </a:effectLst>
              </a:rPr>
              <a:t>. 18 -</a:t>
            </a:r>
            <a:r>
              <a:rPr lang="es-AR" sz="1600" b="1" dirty="0">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A fin de adherir al Régimen Permanente de Contribuciones a la Seguridad Social para </a:t>
            </a:r>
            <a:r>
              <a:rPr lang="es-AR" sz="1600" dirty="0" err="1">
                <a:effectLst>
                  <a:outerShdw blurRad="38100" dist="38100" dir="2700000" algn="tl">
                    <a:srgbClr val="000000">
                      <a:alpha val="43137"/>
                    </a:srgbClr>
                  </a:outerShdw>
                </a:effectLst>
              </a:rPr>
              <a:t>Microempleadores</a:t>
            </a:r>
            <a:r>
              <a:rPr lang="es-AR" sz="1600" dirty="0">
                <a:effectLst>
                  <a:outerShdw blurRad="38100" dist="38100" dir="2700000" algn="tl">
                    <a:srgbClr val="000000">
                      <a:alpha val="43137"/>
                    </a:srgbClr>
                  </a:outerShdw>
                </a:effectLst>
              </a:rPr>
              <a:t> instituido por el Título II, Capítulo I, de la ley que se reglamenta, los sujetos comprendidos deberán cumplir las disposiciones y requisitos que se establecen en el presente decreto.</a:t>
            </a:r>
          </a:p>
          <a:p>
            <a:pPr marL="0" indent="0">
              <a:buNone/>
            </a:pPr>
            <a:r>
              <a:rPr lang="es-AR" sz="1600" dirty="0">
                <a:effectLst>
                  <a:outerShdw blurRad="38100" dist="38100" dir="2700000" algn="tl">
                    <a:srgbClr val="000000">
                      <a:alpha val="43137"/>
                    </a:srgbClr>
                  </a:outerShdw>
                </a:effectLst>
              </a:rPr>
              <a:t>Sujetos incluidos y montos de facturación:</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1</a:t>
            </a:r>
            <a:r>
              <a:rPr lang="es-AR" sz="1600" dirty="0">
                <a:effectLst>
                  <a:outerShdw blurRad="38100" dist="38100" dir="2700000" algn="tl">
                    <a:srgbClr val="000000">
                      <a:alpha val="43137"/>
                    </a:srgbClr>
                  </a:outerShdw>
                </a:effectLst>
              </a:rPr>
              <a:t>. Quedan comprendidas dentro del régimen especial del Título II, Capítulo I, de la ley que se reglamenta, con los mismos requisitos de dotación y beneficios, </a:t>
            </a:r>
            <a:r>
              <a:rPr lang="es-AR" sz="1600" b="1" dirty="0">
                <a:solidFill>
                  <a:srgbClr val="FFFF19"/>
                </a:solidFill>
                <a:effectLst>
                  <a:outerShdw blurRad="38100" dist="38100" dir="2700000" algn="tl">
                    <a:srgbClr val="000000">
                      <a:alpha val="43137"/>
                    </a:srgbClr>
                  </a:outerShdw>
                </a:effectLst>
              </a:rPr>
              <a:t>las asociaciones civiles sin fines de lucro inscriptas como empleadores ante la Administración Federal de Ingresos Públicos (AFIP)</a:t>
            </a:r>
            <a:r>
              <a:rPr lang="es-AR" sz="1600" dirty="0">
                <a:effectLst>
                  <a:outerShdw blurRad="38100" dist="38100" dir="2700000" algn="tl">
                    <a:srgbClr val="000000">
                      <a:alpha val="43137"/>
                    </a:srgbClr>
                  </a:outerShdw>
                </a:effectLst>
              </a:rPr>
              <a:t>. </a:t>
            </a:r>
            <a:r>
              <a:rPr lang="es-AR" sz="1600" b="1" dirty="0">
                <a:solidFill>
                  <a:srgbClr val="00FFCC"/>
                </a:solidFill>
                <a:effectLst>
                  <a:outerShdw blurRad="38100" dist="38100" dir="2700000" algn="tl">
                    <a:srgbClr val="000000">
                      <a:alpha val="43137"/>
                    </a:srgbClr>
                  </a:outerShdw>
                </a:effectLst>
              </a:rPr>
              <a:t>Otros tipos societarios requeridos para desarrollar actividades específicas en los ámbitos provinciales </a:t>
            </a:r>
            <a:r>
              <a:rPr lang="es-AR" sz="1600" dirty="0">
                <a:effectLst>
                  <a:outerShdw blurRad="38100" dist="38100" dir="2700000" algn="tl">
                    <a:srgbClr val="000000">
                      <a:alpha val="43137"/>
                    </a:srgbClr>
                  </a:outerShdw>
                </a:effectLst>
              </a:rPr>
              <a:t>podrán ser incluidos por decisión del Comité de Seguimiento instituido por el artículo 40 de la ley 26940.</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38988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410200"/>
          </a:xfrm>
        </p:spPr>
        <p:txBody>
          <a:bodyPr>
            <a:normAutofit/>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a:buNone/>
            </a:pPr>
            <a:endParaRPr lang="es-AR" sz="1600" b="1" dirty="0">
              <a:solidFill>
                <a:srgbClr val="00FFCC"/>
              </a:solidFill>
            </a:endParaRPr>
          </a:p>
          <a:p>
            <a:pPr marL="0" indent="0">
              <a:buNone/>
            </a:pPr>
            <a:r>
              <a:rPr lang="es-AR" sz="1600" b="1" dirty="0">
                <a:solidFill>
                  <a:srgbClr val="00FFCC"/>
                </a:solidFill>
              </a:rPr>
              <a:t>Art. 18 -</a:t>
            </a:r>
            <a:r>
              <a:rPr lang="es-AR" sz="1600" b="1" dirty="0"/>
              <a:t> </a:t>
            </a:r>
            <a:r>
              <a:rPr lang="es-AR" sz="1600" dirty="0"/>
              <a:t>A fin de adherir al Régimen Permanente de Contribuciones a la Seguridad Social para </a:t>
            </a:r>
            <a:r>
              <a:rPr lang="es-AR" sz="1600" dirty="0" err="1"/>
              <a:t>Microempleadores</a:t>
            </a:r>
            <a:r>
              <a:rPr lang="es-AR" sz="1600" dirty="0"/>
              <a:t> instituido por el Título II, Capítulo I, de la ley que se reglamenta, los sujetos comprendidos deberán cumplir las disposiciones y requisitos que se establecen en el presente decreto.</a:t>
            </a:r>
          </a:p>
          <a:p>
            <a:pPr marL="0" indent="0">
              <a:buNone/>
            </a:pPr>
            <a:r>
              <a:rPr lang="es-AR" sz="1600" dirty="0"/>
              <a:t>Sujetos incluidos y montos de facturación:</a:t>
            </a:r>
          </a:p>
          <a:p>
            <a:pPr marL="0" indent="0">
              <a:buNone/>
            </a:pPr>
            <a:r>
              <a:rPr lang="es-AR" sz="1600" dirty="0" smtClean="0"/>
              <a:t>1. (…)</a:t>
            </a:r>
          </a:p>
          <a:p>
            <a:pPr marL="0" indent="0">
              <a:buNone/>
            </a:pPr>
            <a:r>
              <a:rPr lang="es-AR" sz="1600" dirty="0" smtClean="0">
                <a:solidFill>
                  <a:srgbClr val="FFFF00"/>
                </a:solidFill>
              </a:rPr>
              <a:t>Las </a:t>
            </a:r>
            <a:r>
              <a:rPr lang="es-AR" sz="1600" dirty="0">
                <a:solidFill>
                  <a:srgbClr val="FFFF00"/>
                </a:solidFill>
              </a:rPr>
              <a:t>organizaciones sociales reconocidas a través de convenios específicos vigentes con asistencia financiera, que tengan por objeto exclusivo la atención directa de la población en riesgo social, la defensa de los derechos humanos, o que se encuentren registradas en la red de bibliotecas reconocidas por la Comisión Nacional de Bibliotecas Populares</a:t>
            </a:r>
            <a:r>
              <a:rPr lang="es-AR" sz="1600" dirty="0"/>
              <a:t>, podrán solicitar ante la Administración Federal de Ingresos Públicos (AFIP) y el Ministerio de Trabajo, Empleo y Seguridad Social que, por resolución conjunta, se les otorguen los beneficios dispuestos en el artículo 19 respecto de todo el personal afectado al cumplimiento del objeto de cada entidad, con independencia de la facturación anual.</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237771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b="1" dirty="0" smtClean="0">
              <a:solidFill>
                <a:srgbClr val="FFFF19"/>
              </a:solidFill>
              <a:effectLst>
                <a:outerShdw blurRad="38100" dist="38100" dir="2700000" algn="tl">
                  <a:srgbClr val="000000">
                    <a:alpha val="43137"/>
                  </a:srgbClr>
                </a:outerShdw>
              </a:effectLst>
            </a:endParaRPr>
          </a:p>
          <a:p>
            <a:pPr marL="0" indent="0">
              <a:buNone/>
            </a:pPr>
            <a:r>
              <a:rPr lang="es-AR" sz="1600" b="1" dirty="0">
                <a:solidFill>
                  <a:srgbClr val="00FFCC"/>
                </a:solidFill>
                <a:effectLst>
                  <a:outerShdw blurRad="38100" dist="38100" dir="2700000" algn="tl">
                    <a:srgbClr val="000000">
                      <a:alpha val="43137"/>
                    </a:srgbClr>
                  </a:outerShdw>
                </a:effectLst>
              </a:rPr>
              <a:t>Art. 18 -</a:t>
            </a:r>
            <a:r>
              <a:rPr lang="es-AR" sz="1600" b="1" dirty="0">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A fin de adherir al Régimen Permanente de Contribuciones a la Seguridad Social para </a:t>
            </a:r>
            <a:r>
              <a:rPr lang="es-AR" sz="1600" dirty="0" err="1">
                <a:effectLst>
                  <a:outerShdw blurRad="38100" dist="38100" dir="2700000" algn="tl">
                    <a:srgbClr val="000000">
                      <a:alpha val="43137"/>
                    </a:srgbClr>
                  </a:outerShdw>
                </a:effectLst>
              </a:rPr>
              <a:t>Microempleadores</a:t>
            </a:r>
            <a:r>
              <a:rPr lang="es-AR" sz="1600" dirty="0">
                <a:effectLst>
                  <a:outerShdw blurRad="38100" dist="38100" dir="2700000" algn="tl">
                    <a:srgbClr val="000000">
                      <a:alpha val="43137"/>
                    </a:srgbClr>
                  </a:outerShdw>
                </a:effectLst>
              </a:rPr>
              <a:t> instituido por el Título II, Capítulo I, de la ley que se reglamenta, los sujetos comprendidos deberán cumplir las disposiciones y requisitos que se establecen en el presente decreto.</a:t>
            </a:r>
          </a:p>
          <a:p>
            <a:pPr marL="0" indent="0">
              <a:buNone/>
            </a:pPr>
            <a:r>
              <a:rPr lang="es-AR" sz="1600" dirty="0">
                <a:effectLst>
                  <a:outerShdw blurRad="38100" dist="38100" dir="2700000" algn="tl">
                    <a:srgbClr val="000000">
                      <a:alpha val="43137"/>
                    </a:srgbClr>
                  </a:outerShdw>
                </a:effectLst>
              </a:rPr>
              <a:t>Sujetos incluidos y montos de facturación:</a:t>
            </a:r>
          </a:p>
          <a:p>
            <a:pPr marL="0" indent="0">
              <a:buNone/>
            </a:pPr>
            <a:endParaRPr lang="es-AR" sz="1600" dirty="0" smtClean="0">
              <a:effectLst>
                <a:outerShdw blurRad="38100" dist="38100" dir="2700000" algn="tl">
                  <a:srgbClr val="000000">
                    <a:alpha val="43137"/>
                  </a:srgbClr>
                </a:outerShdw>
              </a:effectLst>
            </a:endParaRPr>
          </a:p>
          <a:p>
            <a:pPr marL="0" indent="0">
              <a:buNone/>
            </a:pPr>
            <a:r>
              <a:rPr lang="es-AR" sz="1600" dirty="0" smtClean="0">
                <a:effectLst>
                  <a:outerShdw blurRad="38100" dist="38100" dir="2700000" algn="tl">
                    <a:srgbClr val="000000">
                      <a:alpha val="43137"/>
                    </a:srgbClr>
                  </a:outerShdw>
                </a:effectLst>
              </a:rPr>
              <a:t>2</a:t>
            </a:r>
            <a:r>
              <a:rPr lang="es-AR" sz="1600" dirty="0">
                <a:effectLst>
                  <a:outerShdw blurRad="38100" dist="38100" dir="2700000" algn="tl">
                    <a:srgbClr val="000000">
                      <a:alpha val="43137"/>
                    </a:srgbClr>
                  </a:outerShdw>
                </a:effectLst>
              </a:rPr>
              <a:t>. Los empleadores </a:t>
            </a:r>
            <a:r>
              <a:rPr lang="es-AR" sz="1600" b="1" dirty="0">
                <a:solidFill>
                  <a:srgbClr val="FFFF00"/>
                </a:solidFill>
                <a:effectLst>
                  <a:outerShdw blurRad="38100" dist="38100" dir="2700000" algn="tl">
                    <a:srgbClr val="000000">
                      <a:alpha val="43137"/>
                    </a:srgbClr>
                  </a:outerShdw>
                </a:effectLst>
              </a:rPr>
              <a:t>que incorporen nuevos trabajadores hasta el séptimo inclusive</a:t>
            </a:r>
            <a:r>
              <a:rPr lang="es-AR" sz="1600" dirty="0">
                <a:effectLst>
                  <a:outerShdw blurRad="38100" dist="38100" dir="2700000" algn="tl">
                    <a:srgbClr val="000000">
                      <a:alpha val="43137"/>
                    </a:srgbClr>
                  </a:outerShdw>
                </a:effectLst>
              </a:rPr>
              <a:t>, en empresas encuadradas en los requisitos del presente régimen, podrán optar por los beneficios previstos en el régimen del Título II, Capítulo II de la ley que se reglamenta</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5396898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fontScale="92500" lnSpcReduction="20000"/>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a:buNone/>
            </a:pPr>
            <a:r>
              <a:rPr lang="es-AR" sz="1800" b="1" smtClean="0">
                <a:solidFill>
                  <a:srgbClr val="00FFCC"/>
                </a:solidFill>
                <a:effectLst>
                  <a:outerShdw blurRad="38100" dist="38100" dir="2700000" algn="tl">
                    <a:srgbClr val="000000">
                      <a:alpha val="43137"/>
                    </a:srgbClr>
                  </a:outerShdw>
                </a:effectLst>
              </a:rPr>
              <a:t>CONSULTA AFIP</a:t>
            </a:r>
          </a:p>
          <a:p>
            <a:pPr marL="0" indent="0">
              <a:buNone/>
            </a:pPr>
            <a:r>
              <a:rPr lang="es-AR" sz="1800" b="1" smtClean="0">
                <a:solidFill>
                  <a:srgbClr val="FFC000"/>
                </a:solidFill>
                <a:effectLst>
                  <a:outerShdw blurRad="38100" dist="38100" dir="2700000" algn="tl">
                    <a:srgbClr val="000000">
                      <a:alpha val="43137"/>
                    </a:srgbClr>
                  </a:outerShdw>
                </a:effectLst>
              </a:rPr>
              <a:t>ID </a:t>
            </a:r>
            <a:r>
              <a:rPr lang="es-AR" sz="1800" b="1">
                <a:solidFill>
                  <a:srgbClr val="FFC000"/>
                </a:solidFill>
                <a:effectLst>
                  <a:outerShdw blurRad="38100" dist="38100" dir="2700000" algn="tl">
                    <a:srgbClr val="000000">
                      <a:alpha val="43137"/>
                    </a:srgbClr>
                  </a:outerShdw>
                </a:effectLst>
              </a:rPr>
              <a:t>18520114</a:t>
            </a:r>
            <a:r>
              <a:rPr lang="es-AR" sz="1800" b="1">
                <a:effectLst>
                  <a:outerShdw blurRad="38100" dist="38100" dir="2700000" algn="tl">
                    <a:srgbClr val="000000">
                      <a:alpha val="43137"/>
                    </a:srgbClr>
                  </a:outerShdw>
                </a:effectLst>
              </a:rPr>
              <a:t/>
            </a:r>
            <a:br>
              <a:rPr lang="es-AR" sz="1800" b="1">
                <a:effectLst>
                  <a:outerShdw blurRad="38100" dist="38100" dir="2700000" algn="tl">
                    <a:srgbClr val="000000">
                      <a:alpha val="43137"/>
                    </a:srgbClr>
                  </a:outerShdw>
                </a:effectLst>
              </a:rPr>
            </a:br>
            <a:r>
              <a:rPr lang="es-AR" sz="1800" b="1">
                <a:solidFill>
                  <a:srgbClr val="FFFF00"/>
                </a:solidFill>
                <a:effectLst>
                  <a:outerShdw blurRad="38100" dist="38100" dir="2700000" algn="tl">
                    <a:srgbClr val="000000">
                      <a:alpha val="43137"/>
                    </a:srgbClr>
                  </a:outerShdw>
                </a:effectLst>
              </a:rPr>
              <a:t>Si cuento con 5 trabajadores e incremento la nómina en dos (2) trabajadores, ¿continúo comprendido en el Régimen Permanente de Contribuciones para Microempleadores?</a:t>
            </a:r>
            <a:endParaRPr lang="es-AR" sz="1800">
              <a:solidFill>
                <a:srgbClr val="FFFF00"/>
              </a:solidFill>
              <a:effectLst>
                <a:outerShdw blurRad="38100" dist="38100" dir="2700000" algn="tl">
                  <a:srgbClr val="000000">
                    <a:alpha val="43137"/>
                  </a:srgbClr>
                </a:outerShdw>
              </a:effectLst>
            </a:endParaRPr>
          </a:p>
          <a:p>
            <a:pPr marL="0" indent="0">
              <a:buNone/>
            </a:pPr>
            <a:r>
              <a:rPr lang="es-AR" sz="1800">
                <a:solidFill>
                  <a:srgbClr val="00FF00"/>
                </a:solidFill>
                <a:effectLst>
                  <a:outerShdw blurRad="38100" dist="38100" dir="2700000" algn="tl">
                    <a:srgbClr val="000000">
                      <a:alpha val="43137"/>
                    </a:srgbClr>
                  </a:outerShdw>
                </a:effectLst>
              </a:rPr>
              <a:t>07/08/2014 12:00:00 a.m.</a:t>
            </a:r>
          </a:p>
          <a:p>
            <a:pPr marL="0" indent="0">
              <a:buNone/>
            </a:pPr>
            <a:endParaRPr lang="es-AR" sz="1800">
              <a:effectLst>
                <a:outerShdw blurRad="38100" dist="38100" dir="2700000" algn="tl">
                  <a:srgbClr val="000000">
                    <a:alpha val="43137"/>
                  </a:srgbClr>
                </a:outerShdw>
              </a:effectLst>
            </a:endParaRPr>
          </a:p>
          <a:p>
            <a:pPr marL="0" indent="0">
              <a:buNone/>
            </a:pPr>
            <a:r>
              <a:rPr lang="es-AR" sz="1800">
                <a:effectLst>
                  <a:outerShdw blurRad="38100" dist="38100" dir="2700000" algn="tl">
                    <a:srgbClr val="000000">
                      <a:alpha val="43137"/>
                    </a:srgbClr>
                  </a:outerShdw>
                </a:effectLst>
              </a:rPr>
              <a:t>Sí, aun cuando incremente la nómina de cinco trabajadores mediante la incorporación de hasta dos nuevos trabajadores, continuará comprendido en el Régimen Permanente de Contribuciones para Microempleadores por los primeros cinco.</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En </a:t>
            </a:r>
            <a:r>
              <a:rPr lang="es-AR" sz="1800">
                <a:effectLst>
                  <a:outerShdw blurRad="38100" dist="38100" dir="2700000" algn="tl">
                    <a:srgbClr val="000000">
                      <a:alpha val="43137"/>
                    </a:srgbClr>
                  </a:outerShdw>
                </a:effectLst>
              </a:rPr>
              <a:t>este supuesto, por las dos nuevas incorporaciones,</a:t>
            </a:r>
            <a:r>
              <a:rPr lang="es-AR" sz="1800">
                <a:solidFill>
                  <a:srgbClr val="FFFF00"/>
                </a:solidFill>
                <a:effectLst>
                  <a:outerShdw blurRad="38100" dist="38100" dir="2700000" algn="tl">
                    <a:srgbClr val="000000">
                      <a:alpha val="43137"/>
                    </a:srgbClr>
                  </a:outerShdw>
                </a:effectLst>
              </a:rPr>
              <a:t> </a:t>
            </a:r>
            <a:r>
              <a:rPr lang="es-AR" sz="1800" b="1">
                <a:solidFill>
                  <a:srgbClr val="FFFF00"/>
                </a:solidFill>
                <a:effectLst>
                  <a:outerShdw blurRad="38100" dist="38100" dir="2700000" algn="tl">
                    <a:srgbClr val="000000">
                      <a:alpha val="43137"/>
                    </a:srgbClr>
                  </a:outerShdw>
                </a:effectLst>
              </a:rPr>
              <a:t>en tanto se trate de contratos por tiempo indeterminado</a:t>
            </a:r>
            <a:r>
              <a:rPr lang="es-AR" sz="1800">
                <a:effectLst>
                  <a:outerShdw blurRad="38100" dist="38100" dir="2700000" algn="tl">
                    <a:srgbClr val="000000">
                      <a:alpha val="43137"/>
                    </a:srgbClr>
                  </a:outerShdw>
                </a:effectLst>
              </a:rPr>
              <a:t>, gozará durante el primer año de contratación de la exención de ingreso de las contribuciones correspondientes conforme al régimen (Título II - Capítulo II, Ley 26.940), mientras que durante el segundo año las contribuciones a ingresar serán reducidas en un 75%.</a:t>
            </a:r>
          </a:p>
          <a:p>
            <a:pPr marL="0" indent="0">
              <a:buNone/>
            </a:pPr>
            <a:r>
              <a:rPr lang="es-AR" sz="1800" b="1" smtClean="0">
                <a:solidFill>
                  <a:srgbClr val="00FFCC"/>
                </a:solidFill>
                <a:effectLst>
                  <a:outerShdw blurRad="38100" dist="38100" dir="2700000" algn="tl">
                    <a:srgbClr val="000000">
                      <a:alpha val="43137"/>
                    </a:srgbClr>
                  </a:outerShdw>
                </a:effectLst>
              </a:rPr>
              <a:t>Fuente</a:t>
            </a:r>
            <a:r>
              <a:rPr lang="es-AR" sz="1800" b="1">
                <a:solidFill>
                  <a:srgbClr val="00FFCC"/>
                </a:solidFill>
                <a:effectLst>
                  <a:outerShdw blurRad="38100" dist="38100" dir="2700000" algn="tl">
                    <a:srgbClr val="000000">
                      <a:alpha val="43137"/>
                    </a:srgbClr>
                  </a:outerShdw>
                </a:effectLst>
              </a:rPr>
              <a:t>: Arts. 18 y 25 Ley 26.940</a:t>
            </a:r>
            <a:endParaRPr lang="es-AR" sz="180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dirty="0" smtClean="0">
              <a:solidFill>
                <a:srgbClr val="FFFF19"/>
              </a:solidFill>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4276659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2999"/>
            <a:ext cx="8229600" cy="5334001"/>
          </a:xfrm>
        </p:spPr>
        <p:txBody>
          <a:bodyPr>
            <a:normAutofit fontScale="77500" lnSpcReduction="20000"/>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None/>
              <a:defRPr/>
            </a:pPr>
            <a:r>
              <a:rPr lang="es-AR" sz="20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2000" b="1" dirty="0">
              <a:solidFill>
                <a:srgbClr val="FFFF19"/>
              </a:solidFill>
              <a:effectLst>
                <a:outerShdw blurRad="38100" dist="38100" dir="2700000" algn="tl">
                  <a:srgbClr val="000000">
                    <a:alpha val="43137"/>
                  </a:srgbClr>
                </a:outerShdw>
              </a:effectLst>
            </a:endParaRPr>
          </a:p>
          <a:p>
            <a:pPr marL="0" indent="0">
              <a:buNone/>
            </a:pPr>
            <a:r>
              <a:rPr lang="es-AR" sz="1900" b="1" dirty="0">
                <a:solidFill>
                  <a:srgbClr val="00FFCC"/>
                </a:solidFill>
                <a:effectLst>
                  <a:outerShdw blurRad="38100" dist="38100" dir="2700000" algn="tl">
                    <a:srgbClr val="000000">
                      <a:alpha val="43137"/>
                    </a:srgbClr>
                  </a:outerShdw>
                </a:effectLst>
              </a:rPr>
              <a:t>Art. 18 -</a:t>
            </a:r>
            <a:r>
              <a:rPr lang="es-AR" sz="1900" b="1" dirty="0">
                <a:effectLst>
                  <a:outerShdw blurRad="38100" dist="38100" dir="2700000" algn="tl">
                    <a:srgbClr val="000000">
                      <a:alpha val="43137"/>
                    </a:srgbClr>
                  </a:outerShdw>
                </a:effectLst>
              </a:rPr>
              <a:t> </a:t>
            </a:r>
            <a:r>
              <a:rPr lang="es-AR" sz="1900" dirty="0">
                <a:effectLst>
                  <a:outerShdw blurRad="38100" dist="38100" dir="2700000" algn="tl">
                    <a:srgbClr val="000000">
                      <a:alpha val="43137"/>
                    </a:srgbClr>
                  </a:outerShdw>
                </a:effectLst>
              </a:rPr>
              <a:t>A fin de adherir al Régimen Permanente de Contribuciones a la Seguridad Social para </a:t>
            </a:r>
            <a:r>
              <a:rPr lang="es-AR" sz="1900" dirty="0" err="1">
                <a:effectLst>
                  <a:outerShdw blurRad="38100" dist="38100" dir="2700000" algn="tl">
                    <a:srgbClr val="000000">
                      <a:alpha val="43137"/>
                    </a:srgbClr>
                  </a:outerShdw>
                </a:effectLst>
              </a:rPr>
              <a:t>Microempleadores</a:t>
            </a:r>
            <a:r>
              <a:rPr lang="es-AR" sz="1900" dirty="0">
                <a:effectLst>
                  <a:outerShdw blurRad="38100" dist="38100" dir="2700000" algn="tl">
                    <a:srgbClr val="000000">
                      <a:alpha val="43137"/>
                    </a:srgbClr>
                  </a:outerShdw>
                </a:effectLst>
              </a:rPr>
              <a:t> instituido por el Título II, Capítulo I, de la ley que se reglamenta, los sujetos comprendidos deberán cumplir las disposiciones y requisitos que se establecen en el presente decreto.</a:t>
            </a:r>
          </a:p>
          <a:p>
            <a:pPr marL="0" indent="0">
              <a:buNone/>
            </a:pPr>
            <a:r>
              <a:rPr lang="es-AR" sz="1900" dirty="0">
                <a:effectLst>
                  <a:outerShdw blurRad="38100" dist="38100" dir="2700000" algn="tl">
                    <a:srgbClr val="000000">
                      <a:alpha val="43137"/>
                    </a:srgbClr>
                  </a:outerShdw>
                </a:effectLst>
              </a:rPr>
              <a:t>Sujetos incluidos y montos de facturación</a:t>
            </a:r>
            <a:r>
              <a:rPr lang="es-AR" sz="1900" dirty="0" smtClean="0">
                <a:effectLst>
                  <a:outerShdw blurRad="38100" dist="38100" dir="2700000" algn="tl">
                    <a:srgbClr val="000000">
                      <a:alpha val="43137"/>
                    </a:srgbClr>
                  </a:outerShdw>
                </a:effectLst>
              </a:rPr>
              <a:t>:</a:t>
            </a:r>
          </a:p>
          <a:p>
            <a:pPr marL="0" indent="0">
              <a:buNone/>
            </a:pPr>
            <a:endParaRPr lang="es-AR" sz="1900" dirty="0">
              <a:effectLst>
                <a:outerShdw blurRad="38100" dist="38100" dir="2700000" algn="tl">
                  <a:srgbClr val="000000">
                    <a:alpha val="43137"/>
                  </a:srgbClr>
                </a:outerShdw>
              </a:effectLst>
            </a:endParaRPr>
          </a:p>
          <a:p>
            <a:pPr marL="0" indent="0">
              <a:buNone/>
            </a:pPr>
            <a:r>
              <a:rPr lang="es-AR" sz="1900" dirty="0" smtClean="0">
                <a:effectLst>
                  <a:outerShdw blurRad="38100" dist="38100" dir="2700000" algn="tl">
                    <a:srgbClr val="000000">
                      <a:alpha val="43137"/>
                    </a:srgbClr>
                  </a:outerShdw>
                </a:effectLst>
              </a:rPr>
              <a:t>3</a:t>
            </a:r>
            <a:r>
              <a:rPr lang="es-AR" sz="1900" dirty="0">
                <a:effectLst>
                  <a:outerShdw blurRad="38100" dist="38100" dir="2700000" algn="tl">
                    <a:srgbClr val="000000">
                      <a:alpha val="43137"/>
                    </a:srgbClr>
                  </a:outerShdw>
                </a:effectLst>
              </a:rPr>
              <a:t>. Las empresas incluidas en el régimen establecido por el Título II, Capítulo I, de la ley 26940 </a:t>
            </a:r>
            <a:r>
              <a:rPr lang="es-AR" sz="1900" b="1" dirty="0">
                <a:solidFill>
                  <a:srgbClr val="FFFF00"/>
                </a:solidFill>
                <a:effectLst>
                  <a:outerShdw blurRad="38100" dist="38100" dir="2700000" algn="tl">
                    <a:srgbClr val="000000">
                      <a:alpha val="43137"/>
                    </a:srgbClr>
                  </a:outerShdw>
                </a:effectLst>
              </a:rPr>
              <a:t>no podrán superar la suma de pesos dos millones cuatrocientos mil ($ 2.400.000)</a:t>
            </a:r>
            <a:r>
              <a:rPr lang="es-AR" sz="1900" dirty="0">
                <a:effectLst>
                  <a:outerShdw blurRad="38100" dist="38100" dir="2700000" algn="tl">
                    <a:srgbClr val="000000">
                      <a:alpha val="43137"/>
                    </a:srgbClr>
                  </a:outerShdw>
                </a:effectLst>
              </a:rPr>
              <a:t> de facturación bruta total anual, neta de impuestos, correspondiente al año calendario inmediato anterior al período en que se aplica el beneficio de reducción de contribuciones. El mecanismo de actualización de dicho monto de facturación será determinado en el marco del Comité de Seguimiento del Régimen Permanente de Contribuciones a la Seguridad Social y el Régimen de Promoción de la Contratación de Trabajo Registrado creado por la ley 26940 que se reglamenta.</a:t>
            </a: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b="1" dirty="0" smtClean="0">
                <a:solidFill>
                  <a:srgbClr val="FFFF00"/>
                </a:solidFill>
                <a:effectLst>
                  <a:outerShdw blurRad="38100" dist="38100" dir="2700000" algn="tl">
                    <a:srgbClr val="000000">
                      <a:alpha val="43137"/>
                    </a:srgbClr>
                  </a:outerShdw>
                </a:effectLst>
              </a:rPr>
              <a:t>Si </a:t>
            </a:r>
            <a:r>
              <a:rPr lang="es-AR" sz="1900" b="1" dirty="0">
                <a:solidFill>
                  <a:srgbClr val="FFFF00"/>
                </a:solidFill>
                <a:effectLst>
                  <a:outerShdw blurRad="38100" dist="38100" dir="2700000" algn="tl">
                    <a:srgbClr val="000000">
                      <a:alpha val="43137"/>
                    </a:srgbClr>
                  </a:outerShdw>
                </a:effectLst>
              </a:rPr>
              <a:t>durante un (1) año calendario la facturación superase el nivel precedentemente indicado, el contribuyente perderá los beneficios del Título II, Capítulo I, de la ley 26940 a partir del 1 de enero del año siguiente.</a:t>
            </a:r>
          </a:p>
          <a:p>
            <a:pPr marL="0" indent="0">
              <a:buNone/>
            </a:pPr>
            <a:r>
              <a:rPr lang="es-AR" sz="1900" dirty="0" smtClean="0">
                <a:effectLst>
                  <a:outerShdw blurRad="38100" dist="38100" dir="2700000" algn="tl">
                    <a:srgbClr val="000000">
                      <a:alpha val="43137"/>
                    </a:srgbClr>
                  </a:outerShdw>
                </a:effectLst>
              </a:rPr>
              <a:t>Están </a:t>
            </a:r>
            <a:r>
              <a:rPr lang="es-AR" sz="1900" dirty="0">
                <a:effectLst>
                  <a:outerShdw blurRad="38100" dist="38100" dir="2700000" algn="tl">
                    <a:srgbClr val="000000">
                      <a:alpha val="43137"/>
                    </a:srgbClr>
                  </a:outerShdw>
                </a:effectLst>
              </a:rPr>
              <a:t>asimismo, comprendidos en el referido régimen, aquellos contribuyentes que, cumpliendo con el requisito de emplear hasta cinco (5) trabajadores, posean una antigüedad menor a la requerida para efectuar el cálculo previsto precedentemente.</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644421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b="1" dirty="0">
              <a:solidFill>
                <a:srgbClr val="FFFF19"/>
              </a:solidFill>
            </a:endParaRPr>
          </a:p>
          <a:p>
            <a:pPr marL="0" indent="0">
              <a:buNone/>
            </a:pPr>
            <a:r>
              <a:rPr lang="es-AR" sz="1600" b="1" dirty="0">
                <a:solidFill>
                  <a:srgbClr val="00FFCC"/>
                </a:solidFill>
              </a:rPr>
              <a:t>Art. 18 -</a:t>
            </a:r>
            <a:r>
              <a:rPr lang="es-AR" sz="1600" b="1" dirty="0"/>
              <a:t> </a:t>
            </a:r>
            <a:r>
              <a:rPr lang="es-AR" sz="1600" dirty="0"/>
              <a:t>A fin de adherir al Régimen Permanente de Contribuciones a la Seguridad Social para </a:t>
            </a:r>
            <a:r>
              <a:rPr lang="es-AR" sz="1600" dirty="0" err="1"/>
              <a:t>Microempleadores</a:t>
            </a:r>
            <a:r>
              <a:rPr lang="es-AR" sz="1600" dirty="0"/>
              <a:t> instituido por el Título II, Capítulo I, de la ley que se reglamenta, los sujetos comprendidos deberán cumplir las disposiciones y requisitos que se establecen en el presente decreto.</a:t>
            </a:r>
          </a:p>
          <a:p>
            <a:pPr marL="0" indent="0">
              <a:buNone/>
            </a:pPr>
            <a:r>
              <a:rPr lang="es-AR" sz="1600" dirty="0"/>
              <a:t>Sujetos incluidos y montos de facturación:</a:t>
            </a:r>
          </a:p>
          <a:p>
            <a:pPr marL="0" indent="0">
              <a:buNone/>
            </a:pPr>
            <a:endParaRPr lang="es-AR" sz="1600" dirty="0" smtClean="0"/>
          </a:p>
          <a:p>
            <a:pPr marL="0" indent="0">
              <a:buNone/>
            </a:pPr>
            <a:r>
              <a:rPr lang="es-AR" sz="1600" dirty="0" smtClean="0"/>
              <a:t>4</a:t>
            </a:r>
            <a:r>
              <a:rPr lang="es-AR" sz="1600" dirty="0"/>
              <a:t>. </a:t>
            </a:r>
            <a:r>
              <a:rPr lang="es-AR" sz="1600" dirty="0">
                <a:solidFill>
                  <a:srgbClr val="FFFF00"/>
                </a:solidFill>
              </a:rPr>
              <a:t>Respecto de los trabajadores incorporados con anterioridad a la entrada en vigencia de la ley que se reglamenta, se mantendrán subsistentes los beneficios otorgados al amparo de la normativa preexistente.</a:t>
            </a:r>
            <a:r>
              <a:rPr lang="es-AR" sz="1600" dirty="0"/>
              <a:t> Los empleadores que se encuentren gozando de los referidos beneficios deberán sustituirlos por los establecidos en el régimen que se reglamenta en la medida que la reducción de contribuciones que resulte de este último sea superior a la que vienen gozando a la fecha.</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017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018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2476049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19 - </a:t>
            </a:r>
            <a:r>
              <a:rPr lang="es-AR" sz="1800">
                <a:effectLst>
                  <a:outerShdw blurRad="38100" dist="38100" dir="2700000" algn="tl">
                    <a:srgbClr val="000000">
                      <a:alpha val="43137"/>
                    </a:srgbClr>
                  </a:outerShdw>
                </a:effectLst>
              </a:rPr>
              <a:t>El empleador comprendido en este régimen deberá ingresar por cada uno de sus trabajadores contratados por tiempo indeterminado, con excepción de la modalidad contractual regulada en el artículo 18 de la ley 26727, </a:t>
            </a:r>
            <a:r>
              <a:rPr lang="es-AR" sz="1800" b="1">
                <a:solidFill>
                  <a:srgbClr val="FFFF00"/>
                </a:solidFill>
                <a:effectLst>
                  <a:outerShdw blurRad="38100" dist="38100" dir="2700000" algn="tl">
                    <a:srgbClr val="000000">
                      <a:alpha val="43137"/>
                    </a:srgbClr>
                  </a:outerShdw>
                </a:effectLst>
              </a:rPr>
              <a:t>el cincuenta por ciento (50%) </a:t>
            </a:r>
            <a:r>
              <a:rPr lang="es-AR" sz="1800">
                <a:effectLst>
                  <a:outerShdw blurRad="38100" dist="38100" dir="2700000" algn="tl">
                    <a:srgbClr val="000000">
                      <a:alpha val="43137"/>
                    </a:srgbClr>
                  </a:outerShdw>
                </a:effectLst>
              </a:rPr>
              <a:t>de las contribuciones patronales establecidas en el régimen general con destino a los siguientes subsistemas de la seguridad social</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a) Sistema Integrado Previsional Argentino, leyes 24241 y 26425;</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b) Instituto Nacional de Servicios Sociales para Jubilados y Pensionados, ley 19032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c) Fondo Nacional de Empleo, ley 24013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d) Régimen Nacional de Asignaciones Familiares, ley 24714 y sus modificatorias;</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 Registro Nacional de Trabajadores y Empleadores Agrarios, leyes 25191 y 26727.</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120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120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lnSpcReduction="10000"/>
          </a:bodyPr>
          <a:lstStyle/>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19 </a:t>
            </a:r>
            <a:r>
              <a:rPr lang="es-AR" sz="1800" b="1" smtClean="0">
                <a:solidFill>
                  <a:srgbClr val="00FFCC"/>
                </a:solidFill>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En </a:t>
            </a:r>
            <a:r>
              <a:rPr lang="es-AR" sz="1800">
                <a:effectLst>
                  <a:outerShdw blurRad="38100" dist="38100" dir="2700000" algn="tl">
                    <a:srgbClr val="000000">
                      <a:alpha val="43137"/>
                    </a:srgbClr>
                  </a:outerShdw>
                </a:effectLst>
              </a:rPr>
              <a:t>el caso de los </a:t>
            </a:r>
            <a:r>
              <a:rPr lang="es-AR" sz="1800" b="1">
                <a:solidFill>
                  <a:srgbClr val="FFFF00"/>
                </a:solidFill>
                <a:effectLst>
                  <a:outerShdw blurRad="38100" dist="38100" dir="2700000" algn="tl">
                    <a:srgbClr val="000000">
                      <a:alpha val="43137"/>
                    </a:srgbClr>
                  </a:outerShdw>
                </a:effectLst>
              </a:rPr>
              <a:t>trabajadores contratados a tiempo parcial</a:t>
            </a:r>
            <a:r>
              <a:rPr lang="es-AR" sz="1800">
                <a:effectLst>
                  <a:outerShdw blurRad="38100" dist="38100" dir="2700000" algn="tl">
                    <a:srgbClr val="000000">
                      <a:alpha val="43137"/>
                    </a:srgbClr>
                  </a:outerShdw>
                </a:effectLst>
              </a:rPr>
              <a:t> en los términos del artículo 92 ter del régimen de contrato de trabajo aprobado por ley 20744 (t.o. 1976) el empleador deberá ingresar el setenta y cinco por ciento (75%) de las citadas contribuciones.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Las </a:t>
            </a:r>
            <a:r>
              <a:rPr lang="es-AR" sz="1800">
                <a:effectLst>
                  <a:outerShdw blurRad="38100" dist="38100" dir="2700000" algn="tl">
                    <a:srgbClr val="000000">
                      <a:alpha val="43137"/>
                    </a:srgbClr>
                  </a:outerShdw>
                </a:effectLst>
              </a:rPr>
              <a:t>reducciones citadas no podrán afectar el financiamiento de la seguridad social, ni los derechos conferidos a los trabajadores por los regímenes de seguridad social. El Poder Ejecutivo Nacional adoptará los recaudos presupuestarios necesarios para compensar la aplicación de la reducción señalada.</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No </a:t>
            </a:r>
            <a:r>
              <a:rPr lang="es-AR" sz="1800">
                <a:effectLst>
                  <a:outerShdw blurRad="38100" dist="38100" dir="2700000" algn="tl">
                    <a:srgbClr val="000000">
                      <a:alpha val="43137"/>
                    </a:srgbClr>
                  </a:outerShdw>
                </a:effectLst>
              </a:rPr>
              <a:t>se encuentran comprendidas dentro de lo dispuesto en este artículo las contribuciones previstas en la ley 23660 y sus modificatorias, con destino a las obras sociales, como tampoco las cuotas destinadas a las aseguradoras de riesgos del trabajo, previstas en la ley 24557 y sus modificatorias.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222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222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20 - </a:t>
            </a:r>
            <a:r>
              <a:rPr lang="es-AR" sz="1800">
                <a:effectLst>
                  <a:outerShdw blurRad="38100" dist="38100" dir="2700000" algn="tl">
                    <a:srgbClr val="000000">
                      <a:alpha val="43137"/>
                    </a:srgbClr>
                  </a:outerShdw>
                </a:effectLst>
              </a:rPr>
              <a:t>El monto </a:t>
            </a:r>
            <a:r>
              <a:rPr lang="es-AR" sz="1800" b="1">
                <a:solidFill>
                  <a:srgbClr val="FFFF00"/>
                </a:solidFill>
                <a:effectLst>
                  <a:outerShdw blurRad="38100" dist="38100" dir="2700000" algn="tl">
                    <a:srgbClr val="000000">
                      <a:alpha val="43137"/>
                    </a:srgbClr>
                  </a:outerShdw>
                </a:effectLst>
              </a:rPr>
              <a:t>máximo de la cuota correspondiente al régimen de riesgos del trabajo </a:t>
            </a:r>
            <a:r>
              <a:rPr lang="es-AR" sz="1800">
                <a:effectLst>
                  <a:outerShdw blurRad="38100" dist="38100" dir="2700000" algn="tl">
                    <a:srgbClr val="000000">
                      <a:alpha val="43137"/>
                    </a:srgbClr>
                  </a:outerShdw>
                </a:effectLst>
              </a:rPr>
              <a:t>aplicable a toda la nómina de los empleadores que se encuadren en el presente Capítulo deberá ser inferior al valor promedio de las cotizaciones totales a dicho régimen en los distintos sectores de actividad, de acuerdo con el procedimiento que establezca la reglamentación.</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Los </a:t>
            </a:r>
            <a:r>
              <a:rPr lang="es-AR" sz="1800">
                <a:effectLst>
                  <a:outerShdw blurRad="38100" dist="38100" dir="2700000" algn="tl">
                    <a:srgbClr val="000000">
                      <a:alpha val="43137"/>
                    </a:srgbClr>
                  </a:outerShdw>
                </a:effectLst>
              </a:rPr>
              <a:t>montos máximos a los que se refiere este artículo no serán de aplicación a los contratos celebrados con anterioridad a la fecha de entrada en vigor de la presente.</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325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325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EMPLEADORES EXCLUIDOS DEL REPSAL – D. 1714/2014</a:t>
            </a:r>
            <a:endParaRPr lang="es-AR" sz="1800" b="1" dirty="0">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a:solidFill>
                  <a:srgbClr val="00FF99"/>
                </a:solidFill>
                <a:effectLst>
                  <a:outerShdw blurRad="38100" dist="38100" dir="2700000" algn="tl">
                    <a:srgbClr val="000000">
                      <a:alpha val="43137"/>
                    </a:srgbClr>
                  </a:outerShdw>
                </a:effectLst>
              </a:rPr>
              <a:t>Art. 2 - </a:t>
            </a:r>
            <a:r>
              <a:rPr lang="es-AR" sz="1800" dirty="0">
                <a:effectLst>
                  <a:outerShdw blurRad="38100" dist="38100" dir="2700000" algn="tl">
                    <a:srgbClr val="000000">
                      <a:alpha val="43137"/>
                    </a:srgbClr>
                  </a:outerShdw>
                </a:effectLst>
              </a:rPr>
              <a:t>Quedan exceptuados de su ingreso en el Registro Público de Empleadores con Sanciones Laborales (REPSAL):</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FFFF00"/>
                </a:solidFill>
                <a:effectLst>
                  <a:outerShdw blurRad="38100" dist="38100" dir="2700000" algn="tl">
                    <a:srgbClr val="000000">
                      <a:alpha val="43137"/>
                    </a:srgbClr>
                  </a:outerShdw>
                </a:effectLst>
              </a:rPr>
              <a:t>1</a:t>
            </a:r>
            <a:r>
              <a:rPr lang="es-AR" sz="1800" dirty="0">
                <a:solidFill>
                  <a:srgbClr val="FFFF00"/>
                </a:solidFill>
                <a:effectLst>
                  <a:outerShdw blurRad="38100" dist="38100" dir="2700000" algn="tl">
                    <a:srgbClr val="000000">
                      <a:alpha val="43137"/>
                    </a:srgbClr>
                  </a:outerShdw>
                </a:effectLst>
              </a:rPr>
              <a:t>) Aquellos empleadores que resulten sancionados administrativamente por consignar en la documentación laboral una fecha de ingreso posterior a la real que no exceda los treinta (30) días corridos.</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2</a:t>
            </a:r>
            <a:r>
              <a:rPr lang="es-AR" sz="1800" dirty="0">
                <a:effectLst>
                  <a:outerShdw blurRad="38100" dist="38100" dir="2700000" algn="tl">
                    <a:srgbClr val="000000">
                      <a:alpha val="43137"/>
                    </a:srgbClr>
                  </a:outerShdw>
                </a:effectLst>
              </a:rPr>
              <a:t>) Aquellos empleadores </a:t>
            </a:r>
            <a:r>
              <a:rPr lang="es-AR" sz="1800" dirty="0">
                <a:solidFill>
                  <a:srgbClr val="00FF00"/>
                </a:solidFill>
                <a:effectLst>
                  <a:outerShdw blurRad="38100" dist="38100" dir="2700000" algn="tl">
                    <a:srgbClr val="000000">
                      <a:alpha val="43137"/>
                    </a:srgbClr>
                  </a:outerShdw>
                </a:effectLst>
              </a:rPr>
              <a:t>que resulten sancionados administrativamente por el Registro Nacional de Trabajadores y Empleadores Agrarios (RENATEA), en razón de haber incurrido en infracciones calificadas como leves </a:t>
            </a:r>
            <a:r>
              <a:rPr lang="es-AR" sz="1800" dirty="0">
                <a:effectLst>
                  <a:outerShdw blurRad="38100" dist="38100" dir="2700000" algn="tl">
                    <a:srgbClr val="000000">
                      <a:alpha val="43137"/>
                    </a:srgbClr>
                  </a:outerShdw>
                </a:effectLst>
              </a:rPr>
              <a:t>por el artículo 15 de la ley 25191 y su modificatoria</a:t>
            </a:r>
            <a:r>
              <a:rPr lang="es-AR" sz="1800" dirty="0" smtClean="0">
                <a:effectLst>
                  <a:outerShdw blurRad="38100" dist="38100" dir="2700000" algn="tl">
                    <a:srgbClr val="000000">
                      <a:alpha val="43137"/>
                    </a:srgbClr>
                  </a:outerShdw>
                </a:effectLst>
              </a:rPr>
              <a:t>.</a:t>
            </a:r>
          </a:p>
          <a:p>
            <a:pPr marL="0" indent="0">
              <a:buNone/>
            </a:pPr>
            <a:endParaRPr lang="es-AR" sz="1800" dirty="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dirty="0" smtClean="0">
              <a:solidFill>
                <a:srgbClr val="00FFCC"/>
              </a:solidFill>
              <a:effectLst>
                <a:outerShdw blurRad="38100" dist="38100" dir="2700000" algn="tl">
                  <a:srgbClr val="000000">
                    <a:alpha val="43137"/>
                  </a:srgbClr>
                </a:outerShdw>
              </a:effectLst>
            </a:endParaRPr>
          </a:p>
        </p:txBody>
      </p:sp>
      <p:pic>
        <p:nvPicPr>
          <p:cNvPr id="2253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253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286286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lnSpcReduction="10000"/>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b="1" dirty="0" smtClean="0">
              <a:solidFill>
                <a:srgbClr val="FFFF19"/>
              </a:solidFill>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20 - </a:t>
            </a:r>
            <a:r>
              <a:rPr lang="es-AR" sz="1800" dirty="0">
                <a:effectLst>
                  <a:outerShdw blurRad="38100" dist="38100" dir="2700000" algn="tl">
                    <a:srgbClr val="000000">
                      <a:alpha val="43137"/>
                    </a:srgbClr>
                  </a:outerShdw>
                </a:effectLst>
              </a:rPr>
              <a:t>El monto máximo de la cuota por trabajador correspondiente al Régimen de Riesgos del Trabajo aplicable a los empleadores encuadrados en el régimen instituido por el Título II, Capítulo I, de la ley que se reglamenta, no podrá ser superior, en función de la actividad, al valor en pesos que resulte de las siguientes alícuotas porcentuales sobre la remuneración bruta de cada trabajador:</a:t>
            </a:r>
          </a:p>
          <a:p>
            <a:pPr marL="0" indent="0">
              <a:buNone/>
            </a:pPr>
            <a:r>
              <a:rPr lang="es-AR" sz="1800" dirty="0">
                <a:solidFill>
                  <a:srgbClr val="00FFCC"/>
                </a:solidFill>
                <a:effectLst>
                  <a:outerShdw blurRad="38100" dist="38100" dir="2700000" algn="tl">
                    <a:srgbClr val="000000">
                      <a:alpha val="43137"/>
                    </a:srgbClr>
                  </a:outerShdw>
                </a:effectLst>
              </a:rPr>
              <a:t>a) agricultura, caza, silvicultura y pesca; minería: once por ciento (11%);</a:t>
            </a:r>
          </a:p>
          <a:p>
            <a:pPr marL="0" indent="0">
              <a:buNone/>
            </a:pPr>
            <a:r>
              <a:rPr lang="es-AR" sz="1800" dirty="0">
                <a:solidFill>
                  <a:srgbClr val="00FF00"/>
                </a:solidFill>
                <a:effectLst>
                  <a:outerShdw blurRad="38100" dist="38100" dir="2700000" algn="tl">
                    <a:srgbClr val="000000">
                      <a:alpha val="43137"/>
                    </a:srgbClr>
                  </a:outerShdw>
                </a:effectLst>
              </a:rPr>
              <a:t>b) construcción; actividades no clasificadas en otra parte: doce por ciento (12%);</a:t>
            </a:r>
          </a:p>
          <a:p>
            <a:pPr marL="0" indent="0">
              <a:buNone/>
            </a:pPr>
            <a:r>
              <a:rPr lang="es-AR" sz="1800" dirty="0">
                <a:solidFill>
                  <a:srgbClr val="FFC000"/>
                </a:solidFill>
                <a:effectLst>
                  <a:outerShdw blurRad="38100" dist="38100" dir="2700000" algn="tl">
                    <a:srgbClr val="000000">
                      <a:alpha val="43137"/>
                    </a:srgbClr>
                  </a:outerShdw>
                </a:effectLst>
              </a:rPr>
              <a:t>c) industria manufacturera; electricidad, gas y agua; transporte, almacenaje y comunicación: cinco por ciento (5%);</a:t>
            </a:r>
          </a:p>
          <a:p>
            <a:pPr marL="0" indent="0">
              <a:buNone/>
            </a:pPr>
            <a:r>
              <a:rPr lang="es-AR" sz="1800" dirty="0">
                <a:solidFill>
                  <a:srgbClr val="FFFF00"/>
                </a:solidFill>
                <a:effectLst>
                  <a:outerShdw blurRad="38100" dist="38100" dir="2700000" algn="tl">
                    <a:srgbClr val="000000">
                      <a:alpha val="43137"/>
                    </a:srgbClr>
                  </a:outerShdw>
                </a:effectLst>
              </a:rPr>
              <a:t>d) comercio; establecimientos financieros, seguros, bienes inmuebles y servicios técnicos y profesionales; servicios comunales, sociales y personales: tres por ciento (3%).</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325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325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1645863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181600"/>
          </a:xfrm>
        </p:spPr>
        <p:txBody>
          <a:bodyPr>
            <a:normAutofit fontScale="85000" lnSpcReduction="20000"/>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b="1" dirty="0" smtClean="0">
              <a:solidFill>
                <a:srgbClr val="FFFF19"/>
              </a:solidFill>
              <a:effectLst>
                <a:outerShdw blurRad="38100" dist="38100" dir="2700000" algn="tl">
                  <a:srgbClr val="000000">
                    <a:alpha val="43137"/>
                  </a:srgbClr>
                </a:outerShdw>
              </a:effectLst>
            </a:endParaRPr>
          </a:p>
          <a:p>
            <a:pPr marL="0" indent="0">
              <a:buNone/>
            </a:pPr>
            <a:r>
              <a:rPr lang="es-AR" sz="1900" b="1" dirty="0">
                <a:solidFill>
                  <a:srgbClr val="00FFCC"/>
                </a:solidFill>
                <a:effectLst>
                  <a:outerShdw blurRad="38100" dist="38100" dir="2700000" algn="tl">
                    <a:srgbClr val="000000">
                      <a:alpha val="43137"/>
                    </a:srgbClr>
                  </a:outerShdw>
                </a:effectLst>
              </a:rPr>
              <a:t>Art. 20 </a:t>
            </a:r>
            <a:r>
              <a:rPr lang="es-AR" sz="1900" b="1" dirty="0" smtClean="0">
                <a:solidFill>
                  <a:srgbClr val="00FFCC"/>
                </a:solidFill>
                <a:effectLst>
                  <a:outerShdw blurRad="38100" dist="38100" dir="2700000" algn="tl">
                    <a:srgbClr val="000000">
                      <a:alpha val="43137"/>
                    </a:srgbClr>
                  </a:outerShdw>
                </a:effectLst>
              </a:rPr>
              <a:t>–  (…)</a:t>
            </a:r>
          </a:p>
          <a:p>
            <a:pPr marL="0" indent="0">
              <a:buNone/>
            </a:pPr>
            <a:r>
              <a:rPr lang="es-AR" sz="1900" dirty="0">
                <a:effectLst>
                  <a:outerShdw blurRad="38100" dist="38100" dir="2700000" algn="tl">
                    <a:srgbClr val="000000">
                      <a:alpha val="43137"/>
                    </a:srgbClr>
                  </a:outerShdw>
                </a:effectLst>
              </a:rPr>
              <a:t>La Superintendencia de Seguros de la Nación y la Superintendencia de Riesgos del Trabajo dictarán en forma conjunta las normas aclaratorias y complementarias para la aplicación de las mencionadas alícuotas.</a:t>
            </a: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dirty="0" smtClean="0">
                <a:effectLst>
                  <a:outerShdw blurRad="38100" dist="38100" dir="2700000" algn="tl">
                    <a:srgbClr val="000000">
                      <a:alpha val="43137"/>
                    </a:srgbClr>
                  </a:outerShdw>
                </a:effectLst>
              </a:rPr>
              <a:t>La </a:t>
            </a:r>
            <a:r>
              <a:rPr lang="es-AR" sz="1900" dirty="0">
                <a:effectLst>
                  <a:outerShdw blurRad="38100" dist="38100" dir="2700000" algn="tl">
                    <a:srgbClr val="000000">
                      <a:alpha val="43137"/>
                    </a:srgbClr>
                  </a:outerShdw>
                </a:effectLst>
              </a:rPr>
              <a:t>facultad del empleador de cambiar de aseguradora de riesgos del trabajo prevista en el apartado 5 del artículo 27 de la ley 24557 y sus modificatorias, solo podrá ser ejercida a partir de la fecha de vencimiento del contrato de afiliación que estuviera en curso al momento de la entrada en vigencia de las disposiciones del presente decreto. Esta excepción al punto 1 del artículo 15 del decreto 334 de fecha 1 de abril de 1996 y sus modificatorios, solo será de aplicación para los empleadores incluidos en el régimen especial del Título II, Capítulo I que se reglamenta.</a:t>
            </a:r>
          </a:p>
          <a:p>
            <a:pPr marL="0" indent="0">
              <a:buNone/>
            </a:pPr>
            <a:endParaRPr lang="es-AR" sz="1900" dirty="0" smtClean="0">
              <a:effectLst>
                <a:outerShdw blurRad="38100" dist="38100" dir="2700000" algn="tl">
                  <a:srgbClr val="000000">
                    <a:alpha val="43137"/>
                  </a:srgbClr>
                </a:outerShdw>
              </a:effectLst>
            </a:endParaRPr>
          </a:p>
          <a:p>
            <a:pPr marL="0" indent="0">
              <a:buNone/>
            </a:pPr>
            <a:r>
              <a:rPr lang="es-AR" sz="1900" dirty="0" smtClean="0">
                <a:effectLst>
                  <a:outerShdw blurRad="38100" dist="38100" dir="2700000" algn="tl">
                    <a:srgbClr val="000000">
                      <a:alpha val="43137"/>
                    </a:srgbClr>
                  </a:outerShdw>
                </a:effectLst>
              </a:rPr>
              <a:t>La </a:t>
            </a:r>
            <a:r>
              <a:rPr lang="es-AR" sz="1900" dirty="0">
                <a:effectLst>
                  <a:outerShdw blurRad="38100" dist="38100" dir="2700000" algn="tl">
                    <a:srgbClr val="000000">
                      <a:alpha val="43137"/>
                    </a:srgbClr>
                  </a:outerShdw>
                </a:effectLst>
              </a:rPr>
              <a:t>Superintendencia de Seguros de la Nación y la Superintendencia de Riesgos del Trabajo en forma conjunta podrán revisar las alícuotas máximas establecidas en el presente régimen, las que deberán ser aprobadas por el Comité de Seguimiento instituido por el artículo 40 de la ley 26940. Los valores en pesos resultantes de esas alícuotas porcentuales en ningún caso podrán superar el valor promedio en pesos de las cuotas vigentes para el total de los empleadores asegurados en cada grupo de actividad.</a:t>
            </a:r>
          </a:p>
          <a:p>
            <a:pPr marL="0" indent="0">
              <a:buNone/>
            </a:pPr>
            <a:endParaRPr lang="es-AR" sz="1800" dirty="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325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325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97108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21 - </a:t>
            </a:r>
            <a:r>
              <a:rPr lang="es-AR" sz="1800" b="1">
                <a:solidFill>
                  <a:srgbClr val="FFFF00"/>
                </a:solidFill>
                <a:effectLst>
                  <a:outerShdw blurRad="38100" dist="38100" dir="2700000" algn="tl">
                    <a:srgbClr val="000000">
                      <a:alpha val="43137"/>
                    </a:srgbClr>
                  </a:outerShdw>
                </a:effectLst>
              </a:rPr>
              <a:t>Los empleadores </a:t>
            </a:r>
            <a:r>
              <a:rPr lang="es-AR" sz="1800">
                <a:effectLst>
                  <a:outerShdw blurRad="38100" dist="38100" dir="2700000" algn="tl">
                    <a:srgbClr val="000000">
                      <a:alpha val="43137"/>
                    </a:srgbClr>
                  </a:outerShdw>
                </a:effectLst>
              </a:rPr>
              <a:t>que se encuadren en el artículo 18 </a:t>
            </a:r>
            <a:r>
              <a:rPr lang="es-AR" sz="1800" b="1">
                <a:solidFill>
                  <a:srgbClr val="FFFF00"/>
                </a:solidFill>
                <a:effectLst>
                  <a:outerShdw blurRad="38100" dist="38100" dir="2700000" algn="tl">
                    <a:srgbClr val="000000">
                      <a:alpha val="43137"/>
                    </a:srgbClr>
                  </a:outerShdw>
                </a:effectLst>
              </a:rPr>
              <a:t>por producir bajas </a:t>
            </a:r>
            <a:r>
              <a:rPr lang="es-AR" sz="1800">
                <a:effectLst>
                  <a:outerShdw blurRad="38100" dist="38100" dir="2700000" algn="tl">
                    <a:srgbClr val="000000">
                      <a:alpha val="43137"/>
                    </a:srgbClr>
                  </a:outerShdw>
                </a:effectLst>
              </a:rPr>
              <a:t>en el plantel de personal, quedarán excluidos de este régimen por el término de doce (12) meses, </a:t>
            </a:r>
            <a:r>
              <a:rPr lang="es-AR" sz="1800" b="1">
                <a:solidFill>
                  <a:srgbClr val="FFFF00"/>
                </a:solidFill>
                <a:effectLst>
                  <a:outerShdw blurRad="38100" dist="38100" dir="2700000" algn="tl">
                    <a:srgbClr val="000000">
                      <a:alpha val="43137"/>
                    </a:srgbClr>
                  </a:outerShdw>
                </a:effectLst>
              </a:rPr>
              <a:t>contados a partir del último despido.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Estarán </a:t>
            </a:r>
            <a:r>
              <a:rPr lang="es-AR" sz="1800">
                <a:effectLst>
                  <a:outerShdw blurRad="38100" dist="38100" dir="2700000" algn="tl">
                    <a:srgbClr val="000000">
                      <a:alpha val="43137"/>
                    </a:srgbClr>
                  </a:outerShdw>
                </a:effectLst>
              </a:rPr>
              <a:t>asimismo </a:t>
            </a:r>
            <a:r>
              <a:rPr lang="es-AR" sz="1800" b="1">
                <a:solidFill>
                  <a:srgbClr val="FFFF00"/>
                </a:solidFill>
                <a:effectLst>
                  <a:outerShdw blurRad="38100" dist="38100" dir="2700000" algn="tl">
                    <a:srgbClr val="000000">
                      <a:alpha val="43137"/>
                    </a:srgbClr>
                  </a:outerShdw>
                </a:effectLst>
              </a:rPr>
              <a:t>excluidos durante todo el tiempo que permanezcan </a:t>
            </a:r>
            <a:r>
              <a:rPr lang="es-AR" sz="1800">
                <a:effectLst>
                  <a:outerShdw blurRad="38100" dist="38100" dir="2700000" algn="tl">
                    <a:srgbClr val="000000">
                      <a:alpha val="43137"/>
                    </a:srgbClr>
                  </a:outerShdw>
                </a:effectLst>
              </a:rPr>
              <a:t>en el Registro Público de Empleadores con Sanciones Laborales </a:t>
            </a:r>
            <a:r>
              <a:rPr lang="es-AR" sz="1800" b="1">
                <a:solidFill>
                  <a:srgbClr val="00FF99"/>
                </a:solidFill>
                <a:effectLst>
                  <a:outerShdw blurRad="38100" dist="38100" dir="2700000" algn="tl">
                    <a:srgbClr val="000000">
                      <a:alpha val="43137"/>
                    </a:srgbClr>
                  </a:outerShdw>
                </a:effectLst>
              </a:rPr>
              <a:t>(REPSAL) </a:t>
            </a:r>
            <a:r>
              <a:rPr lang="es-AR" sz="1800">
                <a:effectLst>
                  <a:outerShdw blurRad="38100" dist="38100" dir="2700000" algn="tl">
                    <a:srgbClr val="000000">
                      <a:alpha val="43137"/>
                    </a:srgbClr>
                  </a:outerShdw>
                </a:effectLst>
              </a:rPr>
              <a:t>instituido por el Título I de la presente ley.</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Los </a:t>
            </a:r>
            <a:r>
              <a:rPr lang="es-AR" sz="1800">
                <a:effectLst>
                  <a:outerShdw blurRad="38100" dist="38100" dir="2700000" algn="tl">
                    <a:srgbClr val="000000">
                      <a:alpha val="43137"/>
                    </a:srgbClr>
                  </a:outerShdw>
                </a:effectLst>
              </a:rPr>
              <a:t>empleadores que se encuadren en el artículo 18 podrán permanecer en el régimen del presente Capítulo, </a:t>
            </a:r>
            <a:r>
              <a:rPr lang="es-AR" sz="1800" b="1">
                <a:solidFill>
                  <a:srgbClr val="FF9900"/>
                </a:solidFill>
                <a:effectLst>
                  <a:outerShdw blurRad="38100" dist="38100" dir="2700000" algn="tl">
                    <a:srgbClr val="000000">
                      <a:alpha val="43137"/>
                    </a:srgbClr>
                  </a:outerShdw>
                </a:effectLst>
              </a:rPr>
              <a:t>siempre que no registren alta siniestralidad </a:t>
            </a:r>
            <a:r>
              <a:rPr lang="es-AR" sz="1800">
                <a:effectLst>
                  <a:outerShdw blurRad="38100" dist="38100" dir="2700000" algn="tl">
                    <a:srgbClr val="000000">
                      <a:alpha val="43137"/>
                    </a:srgbClr>
                  </a:outerShdw>
                </a:effectLst>
              </a:rPr>
              <a:t>en los establecimientos o lugares de trabajo, conforme a las condiciones que establezca la reglamentación.</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427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427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0" indent="0" fontAlgn="auto">
              <a:spcAft>
                <a:spcPts val="0"/>
              </a:spcAft>
              <a:buClr>
                <a:schemeClr val="accent3"/>
              </a:buClr>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21 - </a:t>
            </a:r>
            <a:r>
              <a:rPr lang="es-AR" sz="1800" dirty="0">
                <a:effectLst>
                  <a:outerShdw blurRad="38100" dist="38100" dir="2700000" algn="tl">
                    <a:srgbClr val="000000">
                      <a:alpha val="43137"/>
                    </a:srgbClr>
                  </a:outerShdw>
                </a:effectLst>
              </a:rPr>
              <a:t>Dentro del supuesto previsto en el </a:t>
            </a:r>
            <a:r>
              <a:rPr lang="es-AR" sz="1800" b="1" u="sng" dirty="0">
                <a:solidFill>
                  <a:srgbClr val="00FFCC"/>
                </a:solidFill>
                <a:effectLst>
                  <a:outerShdw blurRad="38100" dist="38100" dir="2700000" algn="tl">
                    <a:srgbClr val="000000">
                      <a:alpha val="43137"/>
                    </a:srgbClr>
                  </a:outerShdw>
                </a:effectLst>
              </a:rPr>
              <a:t>primer párrafo </a:t>
            </a:r>
            <a:r>
              <a:rPr lang="es-AR" sz="1800" dirty="0">
                <a:effectLst>
                  <a:outerShdw blurRad="38100" dist="38100" dir="2700000" algn="tl">
                    <a:srgbClr val="000000">
                      <a:alpha val="43137"/>
                    </a:srgbClr>
                  </a:outerShdw>
                </a:effectLst>
              </a:rPr>
              <a:t>del artículo 21 de la ley que se reglamenta, </a:t>
            </a:r>
            <a:r>
              <a:rPr lang="es-AR" sz="1800" b="1" dirty="0">
                <a:solidFill>
                  <a:srgbClr val="FFFF19"/>
                </a:solidFill>
                <a:effectLst>
                  <a:outerShdw blurRad="38100" dist="38100" dir="2700000" algn="tl">
                    <a:srgbClr val="000000">
                      <a:alpha val="43137"/>
                    </a:srgbClr>
                  </a:outerShdw>
                </a:effectLst>
              </a:rPr>
              <a:t>no se incluirán los distractos con origen en renuncia, jubilación o incapacidad permanente, o los producidos durante el período de prueba.</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A </a:t>
            </a:r>
            <a:r>
              <a:rPr lang="es-AR" sz="1800" dirty="0">
                <a:effectLst>
                  <a:outerShdw blurRad="38100" dist="38100" dir="2700000" algn="tl">
                    <a:srgbClr val="000000">
                      <a:alpha val="43137"/>
                    </a:srgbClr>
                  </a:outerShdw>
                </a:effectLst>
              </a:rPr>
              <a:t>los efectos de la calificación prevista en el </a:t>
            </a:r>
            <a:r>
              <a:rPr lang="es-AR" sz="1800" b="1" u="sng" dirty="0">
                <a:solidFill>
                  <a:srgbClr val="00FFCC"/>
                </a:solidFill>
                <a:effectLst>
                  <a:outerShdw blurRad="38100" dist="38100" dir="2700000" algn="tl">
                    <a:srgbClr val="000000">
                      <a:alpha val="43137"/>
                    </a:srgbClr>
                  </a:outerShdw>
                </a:effectLst>
              </a:rPr>
              <a:t>tercer párrafo </a:t>
            </a:r>
            <a:r>
              <a:rPr lang="es-AR" sz="1800" dirty="0">
                <a:effectLst>
                  <a:outerShdw blurRad="38100" dist="38100" dir="2700000" algn="tl">
                    <a:srgbClr val="000000">
                      <a:alpha val="43137"/>
                    </a:srgbClr>
                  </a:outerShdw>
                </a:effectLst>
              </a:rPr>
              <a:t>del artículo que se reglamenta, resultan de aplicación los criterios y parámetros sobre alta siniestralidad que determinará la Superintendencia de Riesgos del Trabajo.</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427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427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0053821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SEGURIDAD SOCIAL PARA MICROEMPLEADORES</a:t>
            </a:r>
          </a:p>
          <a:p>
            <a:pPr marL="609600" indent="-60960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22 - </a:t>
            </a:r>
            <a:r>
              <a:rPr lang="es-AR" sz="1800">
                <a:effectLst>
                  <a:outerShdw blurRad="38100" dist="38100" dir="2700000" algn="tl">
                    <a:srgbClr val="000000">
                      <a:alpha val="43137"/>
                    </a:srgbClr>
                  </a:outerShdw>
                </a:effectLst>
              </a:rPr>
              <a:t>Cuando se trate de servicios cumplidos en regímenes previsionales diferenciales o especiales, deberá adicionarse a la cotización que corresponda con arreglo a lo dispuesto en el artículo 19 de esta ley, el importe correspondiente a la alícuota adicional que en cada caso se establece.</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23 - </a:t>
            </a:r>
            <a:r>
              <a:rPr lang="es-AR" sz="1800">
                <a:effectLst>
                  <a:outerShdw blurRad="38100" dist="38100" dir="2700000" algn="tl">
                    <a:srgbClr val="000000">
                      <a:alpha val="43137"/>
                    </a:srgbClr>
                  </a:outerShdw>
                </a:effectLst>
              </a:rPr>
              <a:t>Quedan excluidos del presente régimen los trabajadores encuadrados en el régimen especial de contrato de trabajo para el personal de casas particulares, ley 26844.</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SEGURIDAD SOCIAL PARA </a:t>
            </a:r>
            <a:r>
              <a:rPr lang="es-AR" sz="1800" b="1" smtClean="0">
                <a:solidFill>
                  <a:srgbClr val="FFFF19"/>
                </a:solidFill>
                <a:effectLst>
                  <a:outerShdw blurRad="38100" dist="38100" dir="2700000" algn="tl">
                    <a:srgbClr val="000000">
                      <a:alpha val="43137"/>
                    </a:srgbClr>
                  </a:outerShdw>
                </a:effectLst>
              </a:rPr>
              <a:t>MICROEMPLEADORES</a:t>
            </a:r>
          </a:p>
          <a:p>
            <a:pPr marL="0" indent="0" fontAlgn="auto">
              <a:spcAft>
                <a:spcPts val="0"/>
              </a:spcAft>
              <a:buClr>
                <a:schemeClr val="accent3"/>
              </a:buClr>
              <a:buFont typeface="Wingdings 2"/>
              <a:buNone/>
              <a:defRPr/>
            </a:pPr>
            <a:r>
              <a:rPr lang="es-AR" sz="1800" b="1" smtClean="0">
                <a:solidFill>
                  <a:srgbClr val="FFFF19"/>
                </a:solidFill>
              </a:rPr>
              <a:t>REGLAMENTACIÓN RG(AFIP) 3683</a:t>
            </a:r>
            <a:endParaRPr lang="es-AR" sz="1800" b="1">
              <a:solidFill>
                <a:srgbClr val="FFFF19"/>
              </a:solidFill>
            </a:endParaRPr>
          </a:p>
          <a:p>
            <a:pPr marL="609600" indent="-609600" fontAlgn="auto">
              <a:spcAft>
                <a:spcPts val="0"/>
              </a:spcAft>
              <a:buClr>
                <a:schemeClr val="accent3"/>
              </a:buClr>
              <a:buFont typeface="Wingdings 2"/>
              <a:buNone/>
              <a:defRPr/>
            </a:pPr>
            <a:endParaRPr lang="es-AR" sz="1800" smtClean="0"/>
          </a:p>
          <a:p>
            <a:pPr marL="0" indent="0">
              <a:buNone/>
            </a:pPr>
            <a:r>
              <a:rPr lang="es-AR" sz="1800" b="1">
                <a:solidFill>
                  <a:srgbClr val="00FF99"/>
                </a:solidFill>
              </a:rPr>
              <a:t>Art. 5 - </a:t>
            </a:r>
            <a:r>
              <a:rPr lang="es-AR" sz="1800"/>
              <a:t>El beneficio de reducción de contribuciones establecido por el Capítulo I del Título II de la ley 26940, </a:t>
            </a:r>
            <a:r>
              <a:rPr lang="es-AR" sz="1800">
                <a:solidFill>
                  <a:srgbClr val="FFFF00"/>
                </a:solidFill>
              </a:rPr>
              <a:t>rige a partir del período devengado agosto de 2014</a:t>
            </a:r>
            <a:r>
              <a:rPr lang="es-AR" sz="1800"/>
              <a:t>.</a:t>
            </a:r>
          </a:p>
          <a:p>
            <a:pPr marL="0" indent="0">
              <a:buNone/>
            </a:pPr>
            <a:endParaRPr lang="es-AR" sz="1800" smtClean="0"/>
          </a:p>
          <a:p>
            <a:pPr marL="0" indent="0">
              <a:buNone/>
            </a:pPr>
            <a:r>
              <a:rPr lang="es-AR" sz="1800" b="1" smtClean="0">
                <a:solidFill>
                  <a:srgbClr val="00FF99"/>
                </a:solidFill>
              </a:rPr>
              <a:t>Art. 6 - </a:t>
            </a:r>
            <a:r>
              <a:rPr lang="es-AR" sz="1800" smtClean="0"/>
              <a:t>A </a:t>
            </a:r>
            <a:r>
              <a:rPr lang="es-AR" sz="1800"/>
              <a:t>los fines dispuestos por el inciso 3) del artículo 18 del Anexo del decreto </a:t>
            </a:r>
            <a:r>
              <a:rPr lang="es-AR" sz="1800" smtClean="0"/>
              <a:t>1714/2014</a:t>
            </a:r>
            <a:r>
              <a:rPr lang="es-AR" sz="1800"/>
              <a:t>, se entenderá por </a:t>
            </a:r>
            <a:r>
              <a:rPr lang="es-AR" sz="1800" b="1">
                <a:solidFill>
                  <a:srgbClr val="FFFF00"/>
                </a:solidFill>
              </a:rPr>
              <a:t>“facturación bruta total anual, neta de impuestos”</a:t>
            </a:r>
            <a:r>
              <a:rPr lang="es-AR" sz="1800"/>
              <a:t>:</a:t>
            </a:r>
          </a:p>
          <a:p>
            <a:pPr marL="0" indent="0">
              <a:buNone/>
            </a:pPr>
            <a:r>
              <a:rPr lang="es-AR" sz="1800"/>
              <a:t>a) Las ventas, locaciones y/o prestaciones de servicios (gravadas, no gravadas y exentas) consignadas en las declaraciones juradas mensuales del impuesto al valor agregado correspondientes a los doce (12) períodos fiscales, del último año calendario.</a:t>
            </a:r>
          </a:p>
          <a:p>
            <a:endParaRPr lang="es-AR" sz="1800" smtClean="0"/>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2921599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lnSpcReduction="10000"/>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SEGURIDAD SOCIAL PARA </a:t>
            </a:r>
            <a:r>
              <a:rPr lang="es-AR" sz="1800" b="1" smtClean="0">
                <a:solidFill>
                  <a:srgbClr val="FFFF19"/>
                </a:solidFill>
                <a:effectLst>
                  <a:outerShdw blurRad="38100" dist="38100" dir="2700000" algn="tl">
                    <a:srgbClr val="000000">
                      <a:alpha val="43137"/>
                    </a:srgbClr>
                  </a:outerShdw>
                </a:effectLst>
              </a:rPr>
              <a:t>MICROEMPLEADORES</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REGLAMENTACIÓN RG(AFIP) 3683</a:t>
            </a:r>
            <a:endParaRPr lang="es-AR" sz="1800" b="1">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a:buNone/>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6 </a:t>
            </a:r>
            <a:r>
              <a:rPr lang="es-AR" sz="1800" b="1" smtClean="0">
                <a:solidFill>
                  <a:srgbClr val="00FFCC"/>
                </a:solidFill>
                <a:effectLst>
                  <a:outerShdw blurRad="38100" dist="38100" dir="2700000" algn="tl">
                    <a:srgbClr val="000000">
                      <a:alpha val="43137"/>
                    </a:srgbClr>
                  </a:outerShdw>
                </a:effectLst>
              </a:rPr>
              <a:t>–</a:t>
            </a:r>
            <a:r>
              <a:rPr lang="es-AR" sz="1800" smtClean="0">
                <a:effectLst>
                  <a:outerShdw blurRad="38100" dist="38100" dir="2700000" algn="tl">
                    <a:srgbClr val="000000">
                      <a:alpha val="43137"/>
                    </a:srgbClr>
                  </a:outerShdw>
                </a:effectLst>
              </a:rPr>
              <a:t> (... )</a:t>
            </a:r>
          </a:p>
          <a:p>
            <a:pPr marL="0" indent="0">
              <a:buNone/>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Las ventas, locaciones y/o prestaciones de servicios declarados en el impuesto a las ganancias en el último período fiscal vencido, cuando las mismas se encuentren, en su totalidad, exentas en el impuesto al valor agregado.</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El </a:t>
            </a:r>
            <a:r>
              <a:rPr lang="es-AR" sz="1800">
                <a:effectLst>
                  <a:outerShdw blurRad="38100" dist="38100" dir="2700000" algn="tl">
                    <a:srgbClr val="000000">
                      <a:alpha val="43137"/>
                    </a:srgbClr>
                  </a:outerShdw>
                </a:effectLst>
              </a:rPr>
              <a:t>encuadramiento en el régimen </a:t>
            </a:r>
            <a:r>
              <a:rPr lang="es-AR" sz="1800">
                <a:solidFill>
                  <a:srgbClr val="FFFF00"/>
                </a:solidFill>
                <a:effectLst>
                  <a:outerShdw blurRad="38100" dist="38100" dir="2700000" algn="tl">
                    <a:srgbClr val="000000">
                      <a:alpha val="43137"/>
                    </a:srgbClr>
                  </a:outerShdw>
                </a:effectLst>
              </a:rPr>
              <a:t>procederá siempre que las referidas declaraciones juradas se hallen presentadas al momento en que se pretende hacer uso del beneficio.</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No </a:t>
            </a:r>
            <a:r>
              <a:rPr lang="es-AR" sz="1800">
                <a:effectLst>
                  <a:outerShdw blurRad="38100" dist="38100" dir="2700000" algn="tl">
                    <a:srgbClr val="000000">
                      <a:alpha val="43137"/>
                    </a:srgbClr>
                  </a:outerShdw>
                </a:effectLst>
              </a:rPr>
              <a:t>obstante, dicho encuadramiento </a:t>
            </a:r>
            <a:r>
              <a:rPr lang="es-AR" sz="1800">
                <a:solidFill>
                  <a:srgbClr val="FFFF00"/>
                </a:solidFill>
                <a:effectLst>
                  <a:outerShdw blurRad="38100" dist="38100" dir="2700000" algn="tl">
                    <a:srgbClr val="000000">
                      <a:alpha val="43137"/>
                    </a:srgbClr>
                  </a:outerShdw>
                </a:effectLst>
              </a:rPr>
              <a:t>resultará improcedente en caso de constatarse diferencias en las ventas, locaciones y/o prestaciones de servicios, por las cuales se supere</a:t>
            </a:r>
            <a:r>
              <a:rPr lang="es-AR" sz="1800">
                <a:effectLst>
                  <a:outerShdw blurRad="38100" dist="38100" dir="2700000" algn="tl">
                    <a:srgbClr val="000000">
                      <a:alpha val="43137"/>
                    </a:srgbClr>
                  </a:outerShdw>
                </a:effectLst>
              </a:rPr>
              <a:t> el monto previsto en el citado artículo 18.</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93046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SEGURIDAD SOCIAL PARA </a:t>
            </a:r>
            <a:r>
              <a:rPr lang="es-AR" sz="1800" b="1" smtClean="0">
                <a:solidFill>
                  <a:srgbClr val="FFFF19"/>
                </a:solidFill>
                <a:effectLst>
                  <a:outerShdw blurRad="38100" dist="38100" dir="2700000" algn="tl">
                    <a:srgbClr val="000000">
                      <a:alpha val="43137"/>
                    </a:srgbClr>
                  </a:outerShdw>
                </a:effectLst>
              </a:rPr>
              <a:t>MICROEMPLEADORES</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REGLAMENTACIÓN RG(AFIP) 3683</a:t>
            </a:r>
            <a:endParaRPr lang="es-AR" sz="1800" b="1">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p>
          <a:p>
            <a:pPr marL="0" indent="0">
              <a:buNone/>
            </a:pPr>
            <a:r>
              <a:rPr lang="es-AR" sz="1800" b="1">
                <a:solidFill>
                  <a:srgbClr val="00FFCC"/>
                </a:solidFill>
              </a:rPr>
              <a:t>Art. 7 - </a:t>
            </a:r>
            <a:r>
              <a:rPr lang="es-AR" sz="1800"/>
              <a:t>El microempleador </a:t>
            </a:r>
            <a:r>
              <a:rPr lang="es-AR" sz="1800">
                <a:solidFill>
                  <a:srgbClr val="FFFF00"/>
                </a:solidFill>
              </a:rPr>
              <a:t>que encuadre en el régimen a partir del período devengado agosto de 2014 </a:t>
            </a:r>
            <a:r>
              <a:rPr lang="es-AR" sz="1800"/>
              <a:t>deberá ingresar, desde ese período, el cincuenta por ciento (50%) de las contribuciones patronales con destino a los subsistemas enunciados en el artículo 19 de la ley 26940, en los mismos plazos y condiciones establecidos por esta Administración Federal para el régimen general.</a:t>
            </a:r>
          </a:p>
          <a:p>
            <a:pPr marL="0" indent="0">
              <a:buNone/>
            </a:pPr>
            <a:endParaRPr lang="es-AR" sz="1800" smtClean="0"/>
          </a:p>
          <a:p>
            <a:pPr marL="0" indent="0">
              <a:buNone/>
            </a:pPr>
            <a:r>
              <a:rPr lang="es-AR" sz="1800" smtClean="0">
                <a:solidFill>
                  <a:srgbClr val="FFFF00"/>
                </a:solidFill>
              </a:rPr>
              <a:t>Igual </a:t>
            </a:r>
            <a:r>
              <a:rPr lang="es-AR" sz="1800">
                <a:solidFill>
                  <a:srgbClr val="FFFF00"/>
                </a:solidFill>
              </a:rPr>
              <a:t>obligación alcanza a aquellos microempleadores que contratando trabajadores a tiempo parcial</a:t>
            </a:r>
            <a:r>
              <a:rPr lang="es-AR" sz="1800"/>
              <a:t> en los términos del artículo 92 ter de la ley 20744, texto ordenado en 1976 y sus modificaciones, deban ingresar por este personal el setenta y cinco por ciento (75%) de las citadas contribuciones.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2442321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SEGURIDAD SOCIAL PARA </a:t>
            </a:r>
            <a:r>
              <a:rPr lang="es-AR" sz="1800" b="1" smtClean="0">
                <a:solidFill>
                  <a:srgbClr val="FFFF19"/>
                </a:solidFill>
                <a:effectLst>
                  <a:outerShdw blurRad="38100" dist="38100" dir="2700000" algn="tl">
                    <a:srgbClr val="000000">
                      <a:alpha val="43137"/>
                    </a:srgbClr>
                  </a:outerShdw>
                </a:effectLst>
              </a:rPr>
              <a:t>MICROEMPLEADORES</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REGLAMENTACIÓN RG(AFIP) 3683</a:t>
            </a:r>
            <a:endParaRPr lang="es-AR" sz="1800" b="1">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a:buNone/>
            </a:pPr>
            <a:r>
              <a:rPr lang="es-AR" sz="1800" b="1">
                <a:solidFill>
                  <a:srgbClr val="00FFCC"/>
                </a:solidFill>
                <a:effectLst>
                  <a:outerShdw blurRad="38100" dist="38100" dir="2700000" algn="tl">
                    <a:srgbClr val="000000">
                      <a:alpha val="43137"/>
                    </a:srgbClr>
                  </a:outerShdw>
                </a:effectLst>
              </a:rPr>
              <a:t>Art. 7 - </a:t>
            </a:r>
            <a:r>
              <a:rPr lang="es-AR" sz="1800" b="1" smtClean="0">
                <a:solidFill>
                  <a:srgbClr val="00FFCC"/>
                </a:solidFill>
                <a:effectLst>
                  <a:outerShdw blurRad="38100" dist="38100" dir="2700000" algn="tl">
                    <a:srgbClr val="000000">
                      <a:alpha val="43137"/>
                    </a:srgbClr>
                  </a:outerShdw>
                </a:effectLst>
              </a:rPr>
              <a:t> </a:t>
            </a:r>
            <a:r>
              <a:rPr lang="es-AR" sz="1800" smtClean="0">
                <a:effectLst>
                  <a:outerShdw blurRad="38100" dist="38100" dir="2700000" algn="tl">
                    <a:srgbClr val="000000">
                      <a:alpha val="43137"/>
                    </a:srgbClr>
                  </a:outerShdw>
                </a:effectLst>
              </a:rPr>
              <a:t>(...)</a:t>
            </a:r>
            <a:endParaRPr lang="es-AR" sz="1800">
              <a:effectLst>
                <a:outerShdw blurRad="38100" dist="38100" dir="2700000" algn="tl">
                  <a:srgbClr val="000000">
                    <a:alpha val="43137"/>
                  </a:srgbClr>
                </a:outerShdw>
              </a:effectLst>
            </a:endParaRP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El </a:t>
            </a:r>
            <a:r>
              <a:rPr lang="es-AR" sz="1800">
                <a:effectLst>
                  <a:outerShdw blurRad="38100" dist="38100" dir="2700000" algn="tl">
                    <a:srgbClr val="000000">
                      <a:alpha val="43137"/>
                    </a:srgbClr>
                  </a:outerShdw>
                </a:effectLst>
              </a:rPr>
              <a:t>sujeto que encuadre en el beneficio previsto en el Capítulo I del Título II de la ley 26940 </a:t>
            </a:r>
            <a:r>
              <a:rPr lang="es-AR" sz="1800">
                <a:solidFill>
                  <a:srgbClr val="FFFF00"/>
                </a:solidFill>
                <a:effectLst>
                  <a:outerShdw blurRad="38100" dist="38100" dir="2700000" algn="tl">
                    <a:srgbClr val="000000">
                      <a:alpha val="43137"/>
                    </a:srgbClr>
                  </a:outerShdw>
                </a:effectLst>
              </a:rPr>
              <a:t>deberá consignar en la declaración jurada determinativa mensual </a:t>
            </a:r>
            <a:r>
              <a:rPr lang="es-AR" sz="1800">
                <a:effectLst>
                  <a:outerShdw blurRad="38100" dist="38100" dir="2700000" algn="tl">
                    <a:srgbClr val="000000">
                      <a:alpha val="43137"/>
                    </a:srgbClr>
                  </a:outerShdw>
                </a:effectLst>
              </a:rPr>
              <a:t>(F. 931) -confeccionada conforme las previsiones de la RG 2192, sus modificatorias y complementarias- </a:t>
            </a:r>
            <a:r>
              <a:rPr lang="es-AR" sz="1800">
                <a:solidFill>
                  <a:srgbClr val="FFFF00"/>
                </a:solidFill>
                <a:effectLst>
                  <a:outerShdw blurRad="38100" dist="38100" dir="2700000" algn="tl">
                    <a:srgbClr val="000000">
                      <a:alpha val="43137"/>
                    </a:srgbClr>
                  </a:outerShdw>
                </a:effectLst>
              </a:rPr>
              <a:t>del primer período en que haga uso del mismo, los “Códigos de Modalidades de Contratación” que constan en la Tabla</a:t>
            </a:r>
            <a:r>
              <a:rPr lang="es-AR" sz="1800">
                <a:effectLst>
                  <a:outerShdw blurRad="38100" dist="38100" dir="2700000" algn="tl">
                    <a:srgbClr val="000000">
                      <a:alpha val="43137"/>
                    </a:srgbClr>
                  </a:outerShdw>
                </a:effectLst>
              </a:rPr>
              <a:t> T03 del Anexo IV de la resolución general (DGI) 3834, texto sustituido por la resolución general 712, sus modificatorias y complementarias.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5387712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8606"/>
          </a:xfrm>
        </p:spPr>
        <p:txBody>
          <a:bodyPr>
            <a:normAutofit lnSpcReduction="10000"/>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a:t>
            </a:r>
            <a:r>
              <a:rPr lang="es-AR" sz="1800" b="1" smtClean="0">
                <a:solidFill>
                  <a:srgbClr val="FFFF19"/>
                </a:solidFill>
                <a:effectLst>
                  <a:outerShdw blurRad="38100" dist="38100" dir="2700000" algn="tl">
                    <a:srgbClr val="000000">
                      <a:alpha val="43137"/>
                    </a:srgbClr>
                  </a:outerShdw>
                </a:effectLst>
              </a:rPr>
              <a:t>SEGURIDAD</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REGLAMENTACIÓN RG(AFIP) 3683</a:t>
            </a:r>
            <a:endParaRPr lang="es-AR" sz="1800" b="1">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a:buNone/>
            </a:pPr>
            <a:r>
              <a:rPr lang="es-AR" sz="1800" b="1">
                <a:solidFill>
                  <a:srgbClr val="00FFCC"/>
                </a:solidFill>
                <a:effectLst>
                  <a:outerShdw blurRad="38100" dist="38100" dir="2700000" algn="tl">
                    <a:srgbClr val="000000">
                      <a:alpha val="43137"/>
                    </a:srgbClr>
                  </a:outerShdw>
                </a:effectLst>
              </a:rPr>
              <a:t>Art. 8 - </a:t>
            </a:r>
            <a:r>
              <a:rPr lang="es-AR" sz="1800">
                <a:effectLst>
                  <a:outerShdw blurRad="38100" dist="38100" dir="2700000" algn="tl">
                    <a:srgbClr val="000000">
                      <a:alpha val="43137"/>
                    </a:srgbClr>
                  </a:outerShdw>
                </a:effectLst>
              </a:rPr>
              <a:t>Quedarán </a:t>
            </a:r>
            <a:r>
              <a:rPr lang="es-AR" sz="2400" b="1">
                <a:solidFill>
                  <a:srgbClr val="FFFF19"/>
                </a:solidFill>
                <a:effectLst>
                  <a:outerShdw blurRad="38100" dist="38100" dir="2700000" algn="tl">
                    <a:srgbClr val="000000">
                      <a:alpha val="43137"/>
                    </a:srgbClr>
                  </a:outerShdw>
                </a:effectLst>
              </a:rPr>
              <a:t>excluidos</a:t>
            </a:r>
            <a:r>
              <a:rPr lang="es-AR" sz="1800">
                <a:effectLst>
                  <a:outerShdw blurRad="38100" dist="38100" dir="2700000" algn="tl">
                    <a:srgbClr val="000000">
                      <a:alpha val="43137"/>
                    </a:srgbClr>
                  </a:outerShdw>
                </a:effectLst>
              </a:rPr>
              <a:t> del Régimen Permanente de Contribuciones a la Seguridad Social para Microempleadores, establecido por el Capítulo I del Título II de la ley 26940, quienes:</a:t>
            </a:r>
          </a:p>
          <a:p>
            <a:pPr marL="0" indent="0">
              <a:buNone/>
            </a:pPr>
            <a:r>
              <a:rPr lang="es-AR" sz="1800">
                <a:solidFill>
                  <a:srgbClr val="00FF00"/>
                </a:solidFill>
                <a:effectLst>
                  <a:outerShdw blurRad="38100" dist="38100" dir="2700000" algn="tl">
                    <a:srgbClr val="000000">
                      <a:alpha val="43137"/>
                    </a:srgbClr>
                  </a:outerShdw>
                </a:effectLst>
              </a:rPr>
              <a:t>a) Hubieran alcanzado el número máximo de trabajadores previsto en el artículo 18 de dicha ley, con motivo de haberse producido bajas en su nómina de personal, excepto cuando dichas bajas se hubieren generado </a:t>
            </a:r>
            <a:r>
              <a:rPr lang="es-AR" sz="1800">
                <a:solidFill>
                  <a:srgbClr val="FFFF19"/>
                </a:solidFill>
                <a:effectLst>
                  <a:outerShdw blurRad="38100" dist="38100" dir="2700000" algn="tl">
                    <a:srgbClr val="000000">
                      <a:alpha val="43137"/>
                    </a:srgbClr>
                  </a:outerShdw>
                </a:effectLst>
              </a:rPr>
              <a:t>por distractos con origen en renuncia, jubilación o incapacidad permanente o tengan lugar durante el período de prueba.</a:t>
            </a:r>
          </a:p>
          <a:p>
            <a:pPr marL="0" indent="0">
              <a:buNone/>
            </a:pPr>
            <a:r>
              <a:rPr lang="es-AR" sz="1800">
                <a:solidFill>
                  <a:srgbClr val="00FF00"/>
                </a:solidFill>
                <a:effectLst>
                  <a:outerShdw blurRad="38100" dist="38100" dir="2700000" algn="tl">
                    <a:srgbClr val="000000">
                      <a:alpha val="43137"/>
                    </a:srgbClr>
                  </a:outerShdw>
                </a:effectLst>
              </a:rPr>
              <a:t>En su caso, la restricción permanecerá por el término de doce (12) meses contados a partir del último despido.</a:t>
            </a:r>
          </a:p>
          <a:p>
            <a:pPr marL="0" indent="0">
              <a:buNone/>
            </a:pPr>
            <a:r>
              <a:rPr lang="es-AR" sz="1800">
                <a:solidFill>
                  <a:srgbClr val="00FFCC"/>
                </a:solidFill>
                <a:effectLst>
                  <a:outerShdw blurRad="38100" dist="38100" dir="2700000" algn="tl">
                    <a:srgbClr val="000000">
                      <a:alpha val="43137"/>
                    </a:srgbClr>
                  </a:outerShdw>
                </a:effectLst>
              </a:rPr>
              <a:t>b) Se encuentren incorporados en el Registro Público de Empleadores con Sanciones Laborales (REPSAL), durante el período en que permanezcan en él.</a:t>
            </a:r>
          </a:p>
          <a:p>
            <a:pPr marL="0" indent="0">
              <a:buNone/>
            </a:pPr>
            <a:r>
              <a:rPr lang="es-AR" sz="1800">
                <a:solidFill>
                  <a:srgbClr val="FFFF19"/>
                </a:solidFill>
                <a:effectLst>
                  <a:outerShdw blurRad="38100" dist="38100" dir="2700000" algn="tl">
                    <a:srgbClr val="000000">
                      <a:alpha val="43137"/>
                    </a:srgbClr>
                  </a:outerShdw>
                </a:effectLst>
              </a:rPr>
              <a:t>c) Registren alta siniestralidad en los establecimientos o lugares de trabajo, conforme lo informado por la Superintendencia de Riesgos del Trabajo.</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57899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534400" cy="5557838"/>
          </a:xfrm>
        </p:spPr>
        <p:txBody>
          <a:bodyPr>
            <a:normAutofit fontScale="92500" lnSpcReduction="20000"/>
          </a:bodyPr>
          <a:lstStyle/>
          <a:p>
            <a:pPr marL="609600" indent="-60960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EMPLEADORES EXCLUIDOS DEL REPSAL – D. 1714/2014</a:t>
            </a:r>
            <a:endParaRPr lang="es-AR" sz="1800" b="1" dirty="0">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dirty="0">
                <a:solidFill>
                  <a:srgbClr val="00FF99"/>
                </a:solidFill>
                <a:effectLst>
                  <a:outerShdw blurRad="38100" dist="38100" dir="2700000" algn="tl">
                    <a:srgbClr val="000000">
                      <a:alpha val="43137"/>
                    </a:srgbClr>
                  </a:outerShdw>
                </a:effectLst>
              </a:rPr>
              <a:t>Art. </a:t>
            </a:r>
            <a:r>
              <a:rPr lang="es-AR" sz="1800" b="1" dirty="0">
                <a:solidFill>
                  <a:srgbClr val="00FF99"/>
                </a:solidFill>
                <a:effectLst>
                  <a:outerShdw blurRad="38100" dist="38100" dir="2700000" algn="tl">
                    <a:srgbClr val="000000">
                      <a:alpha val="43137"/>
                    </a:srgbClr>
                  </a:outerShdw>
                </a:effectLst>
              </a:rPr>
              <a:t>15</a:t>
            </a:r>
            <a:r>
              <a:rPr lang="es-AR" sz="1800" dirty="0">
                <a:solidFill>
                  <a:srgbClr val="00FF99"/>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El incumplimiento por parte del empleador de las obligaciones establecidas en la presente, lo hará pasible de las sanciones previstas en el presente Régimen.</a:t>
            </a:r>
          </a:p>
          <a:p>
            <a:pPr marL="0" indent="0">
              <a:buNone/>
            </a:pPr>
            <a:r>
              <a:rPr lang="es-AR" sz="1800" dirty="0">
                <a:solidFill>
                  <a:srgbClr val="FFFF00"/>
                </a:solidFill>
                <a:effectLst>
                  <a:outerShdw blurRad="38100" dist="38100" dir="2700000" algn="tl">
                    <a:srgbClr val="000000">
                      <a:alpha val="43137"/>
                    </a:srgbClr>
                  </a:outerShdw>
                </a:effectLst>
              </a:rPr>
              <a:t>Se considerará infracción leve:</a:t>
            </a:r>
          </a:p>
          <a:p>
            <a:pPr marL="0" indent="0">
              <a:buNone/>
            </a:pPr>
            <a:r>
              <a:rPr lang="es-AR" sz="1800" dirty="0">
                <a:effectLst>
                  <a:outerShdw blurRad="38100" dist="38100" dir="2700000" algn="tl">
                    <a:srgbClr val="000000">
                      <a:alpha val="43137"/>
                    </a:srgbClr>
                  </a:outerShdw>
                </a:effectLst>
              </a:rPr>
              <a:t>- No informar al Registro Nacional de Trabajadores Rurales y Empleadores o su delegación, trimestralmente, lo que requiera la Autoridad de Aplicación sobre la celebración, ejecución y finalización del trabajo rural. </a:t>
            </a:r>
          </a:p>
          <a:p>
            <a:pPr marL="0" indent="0">
              <a:buNone/>
            </a:pPr>
            <a:r>
              <a:rPr lang="es-AR" sz="1800" dirty="0">
                <a:solidFill>
                  <a:srgbClr val="FFFF00"/>
                </a:solidFill>
                <a:effectLst>
                  <a:outerShdw blurRad="38100" dist="38100" dir="2700000" algn="tl">
                    <a:srgbClr val="000000">
                      <a:alpha val="43137"/>
                    </a:srgbClr>
                  </a:outerShdw>
                </a:effectLst>
              </a:rPr>
              <a:t>Se considerará infracción grave:</a:t>
            </a:r>
          </a:p>
          <a:p>
            <a:pPr marL="0" indent="0">
              <a:buNone/>
            </a:pPr>
            <a:r>
              <a:rPr lang="es-AR" sz="1800" dirty="0">
                <a:effectLst>
                  <a:outerShdw blurRad="38100" dist="38100" dir="2700000" algn="tl">
                    <a:srgbClr val="000000">
                      <a:alpha val="43137"/>
                    </a:srgbClr>
                  </a:outerShdw>
                </a:effectLst>
              </a:rPr>
              <a:t>- No exhibir la libreta de trabajo.</a:t>
            </a:r>
          </a:p>
          <a:p>
            <a:pPr marL="0" indent="0">
              <a:buNone/>
            </a:pPr>
            <a:r>
              <a:rPr lang="es-AR" sz="1800" dirty="0">
                <a:effectLst>
                  <a:outerShdw blurRad="38100" dist="38100" dir="2700000" algn="tl">
                    <a:srgbClr val="000000">
                      <a:alpha val="43137"/>
                    </a:srgbClr>
                  </a:outerShdw>
                </a:effectLst>
              </a:rPr>
              <a:t>- No registrar en la libreta desde la fecha de ingreso todos los datos relativos al inicio, desarrollo y extinción de la relación laboral. </a:t>
            </a:r>
          </a:p>
          <a:p>
            <a:pPr marL="0" indent="0">
              <a:buNone/>
            </a:pPr>
            <a:r>
              <a:rPr lang="es-AR" sz="1800" dirty="0">
                <a:effectLst>
                  <a:outerShdw blurRad="38100" dist="38100" dir="2700000" algn="tl">
                    <a:srgbClr val="000000">
                      <a:alpha val="43137"/>
                    </a:srgbClr>
                  </a:outerShdw>
                </a:effectLst>
              </a:rPr>
              <a:t>- No tener la libreta de trabajo en el lugar de prestación de servicios hasta la finalización de la relación laboral. </a:t>
            </a:r>
          </a:p>
          <a:p>
            <a:pPr marL="0" indent="0">
              <a:buNone/>
            </a:pPr>
            <a:r>
              <a:rPr lang="es-AR" sz="1800" dirty="0">
                <a:effectLst>
                  <a:outerShdw blurRad="38100" dist="38100" dir="2700000" algn="tl">
                    <a:srgbClr val="000000">
                      <a:alpha val="43137"/>
                    </a:srgbClr>
                  </a:outerShdw>
                </a:effectLst>
              </a:rPr>
              <a:t>- No entregar la libreta de trabajo al finalizar la relación laboral. </a:t>
            </a:r>
          </a:p>
          <a:p>
            <a:pPr marL="0" indent="0">
              <a:buNone/>
            </a:pPr>
            <a:r>
              <a:rPr lang="es-AR" sz="1800" dirty="0">
                <a:solidFill>
                  <a:srgbClr val="FFFF00"/>
                </a:solidFill>
                <a:effectLst>
                  <a:outerShdw blurRad="38100" dist="38100" dir="2700000" algn="tl">
                    <a:srgbClr val="000000">
                      <a:alpha val="43137"/>
                    </a:srgbClr>
                  </a:outerShdw>
                </a:effectLst>
              </a:rPr>
              <a:t>Se considerará infracción muy grave:</a:t>
            </a:r>
          </a:p>
          <a:p>
            <a:pPr marL="0" indent="0">
              <a:buNone/>
            </a:pPr>
            <a:r>
              <a:rPr lang="es-AR" sz="1800" dirty="0">
                <a:effectLst>
                  <a:outerShdw blurRad="38100" dist="38100" dir="2700000" algn="tl">
                    <a:srgbClr val="000000">
                      <a:alpha val="43137"/>
                    </a:srgbClr>
                  </a:outerShdw>
                </a:effectLst>
              </a:rPr>
              <a:t>- No requerir del trabajador la libreta en forma previa a la concertación de la relación laboral.</a:t>
            </a:r>
          </a:p>
          <a:p>
            <a:pPr marL="0" indent="0">
              <a:buNone/>
            </a:pPr>
            <a:r>
              <a:rPr lang="es-AR" sz="1800" dirty="0">
                <a:effectLst>
                  <a:outerShdw blurRad="38100" dist="38100" dir="2700000" algn="tl">
                    <a:srgbClr val="000000">
                      <a:alpha val="43137"/>
                    </a:srgbClr>
                  </a:outerShdw>
                </a:effectLst>
              </a:rPr>
              <a:t>- No tramitar la libreta de trabajo ante el Organismo correspondiente, en caso que el trabajador no contara con la misma por ser éste su primer empleo o por haberla extraviado.</a:t>
            </a:r>
          </a:p>
          <a:p>
            <a:pPr marL="0" indent="0">
              <a:buNone/>
            </a:pPr>
            <a:endParaRPr lang="es-AR" sz="1800" dirty="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dirty="0" smtClean="0">
              <a:solidFill>
                <a:srgbClr val="00FFCC"/>
              </a:solidFill>
              <a:effectLst>
                <a:outerShdw blurRad="38100" dist="38100" dir="2700000" algn="tl">
                  <a:srgbClr val="000000">
                    <a:alpha val="43137"/>
                  </a:srgbClr>
                </a:outerShdw>
              </a:effectLst>
            </a:endParaRPr>
          </a:p>
        </p:txBody>
      </p:sp>
      <p:pic>
        <p:nvPicPr>
          <p:cNvPr id="2253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253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5114302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534400" cy="5587206"/>
          </a:xfrm>
        </p:spPr>
        <p:txBody>
          <a:bodyPr>
            <a:normAutofit fontScale="92500" lnSpcReduction="20000"/>
          </a:bodyPr>
          <a:lstStyle/>
          <a:p>
            <a:pPr marL="609600" indent="-609600" fontAlgn="auto">
              <a:spcAft>
                <a:spcPts val="0"/>
              </a:spcAft>
              <a:buClr>
                <a:schemeClr val="accent3"/>
              </a:buClr>
              <a:buFont typeface="Wingdings 2"/>
              <a:buNone/>
              <a:defRPr/>
            </a:pPr>
            <a:r>
              <a:rPr lang="es-AR" sz="1800" b="1">
                <a:solidFill>
                  <a:srgbClr val="00FF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PERMANENTE DE CONTRIBUCIONES A LA SEGURIDAD SOCIAL PARA </a:t>
            </a:r>
            <a:r>
              <a:rPr lang="es-AR" sz="1800" b="1" smtClean="0">
                <a:solidFill>
                  <a:srgbClr val="FFFF19"/>
                </a:solidFill>
                <a:effectLst>
                  <a:outerShdw blurRad="38100" dist="38100" dir="2700000" algn="tl">
                    <a:srgbClr val="000000">
                      <a:alpha val="43137"/>
                    </a:srgbClr>
                  </a:outerShdw>
                </a:effectLst>
              </a:rPr>
              <a:t>MICROEMPLEADORES</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REGLAMENTACIÓN RG(AFIP) 3683</a:t>
            </a:r>
            <a:endParaRPr lang="es-AR" sz="1800" b="1">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900" smtClean="0">
              <a:effectLst>
                <a:outerShdw blurRad="38100" dist="38100" dir="2700000" algn="tl">
                  <a:srgbClr val="000000">
                    <a:alpha val="43137"/>
                  </a:srgbClr>
                </a:outerShdw>
              </a:effectLst>
            </a:endParaRPr>
          </a:p>
          <a:p>
            <a:pPr marL="0" indent="0">
              <a:buNone/>
            </a:pPr>
            <a:r>
              <a:rPr lang="es-AR" sz="1900" b="1">
                <a:solidFill>
                  <a:srgbClr val="00FFCC"/>
                </a:solidFill>
                <a:effectLst>
                  <a:outerShdw blurRad="38100" dist="38100" dir="2700000" algn="tl">
                    <a:srgbClr val="000000">
                      <a:alpha val="43137"/>
                    </a:srgbClr>
                  </a:outerShdw>
                </a:effectLst>
              </a:rPr>
              <a:t>Art. 8 - </a:t>
            </a:r>
            <a:r>
              <a:rPr lang="es-AR" sz="1900" b="1" smtClean="0">
                <a:solidFill>
                  <a:srgbClr val="00FFCC"/>
                </a:solidFill>
                <a:effectLst>
                  <a:outerShdw blurRad="38100" dist="38100" dir="2700000" algn="tl">
                    <a:srgbClr val="000000">
                      <a:alpha val="43137"/>
                    </a:srgbClr>
                  </a:outerShdw>
                </a:effectLst>
              </a:rPr>
              <a:t> </a:t>
            </a:r>
            <a:r>
              <a:rPr lang="es-AR" sz="1900" smtClean="0">
                <a:effectLst>
                  <a:outerShdw blurRad="38100" dist="38100" dir="2700000" algn="tl">
                    <a:srgbClr val="000000">
                      <a:alpha val="43137"/>
                    </a:srgbClr>
                  </a:outerShdw>
                </a:effectLst>
              </a:rPr>
              <a:t>(...)</a:t>
            </a:r>
            <a:endParaRPr lang="es-AR" sz="1900">
              <a:effectLst>
                <a:outerShdw blurRad="38100" dist="38100" dir="2700000" algn="tl">
                  <a:srgbClr val="000000">
                    <a:alpha val="43137"/>
                  </a:srgbClr>
                </a:outerShdw>
              </a:effectLst>
            </a:endParaRPr>
          </a:p>
          <a:p>
            <a:pPr marL="0" indent="0">
              <a:buNone/>
            </a:pPr>
            <a:r>
              <a:rPr lang="es-AR" sz="1900">
                <a:solidFill>
                  <a:srgbClr val="FFFF19"/>
                </a:solidFill>
                <a:effectLst>
                  <a:outerShdw blurRad="38100" dist="38100" dir="2700000" algn="tl">
                    <a:srgbClr val="000000">
                      <a:alpha val="43137"/>
                    </a:srgbClr>
                  </a:outerShdw>
                </a:effectLst>
              </a:rPr>
              <a:t>d) Hayan producido extinciones incausadas de relaciones laborales, en el transcurso de los seis (6) meses anteriores al 1 de agosto de 2014, excepto cuando se trate de distractos que hayan tenido lugar durante el período de prueba previsto en el artículo 92 bis de la ley 20744, texto ordenado en 1976 y sus modificaciones. Dichos empleadores permanecerán excluidos por el término de un (1) año desde la referida fecha.</a:t>
            </a:r>
          </a:p>
          <a:p>
            <a:pPr marL="0" indent="0">
              <a:buNone/>
            </a:pPr>
            <a:r>
              <a:rPr lang="es-AR" sz="1900">
                <a:solidFill>
                  <a:srgbClr val="00FFCC"/>
                </a:solidFill>
                <a:effectLst>
                  <a:outerShdw blurRad="38100" dist="38100" dir="2700000" algn="tl">
                    <a:srgbClr val="000000">
                      <a:alpha val="43137"/>
                    </a:srgbClr>
                  </a:outerShdw>
                </a:effectLst>
              </a:rPr>
              <a:t>e) Superen la suma de dos millones cuatrocientos mil pesos ($ 2.400.000) de “facturación bruta total anual, neta de impuestos”, correspondiente al año calendario inmediato anterior al período en que se aplica el beneficio de reducción de contribuciones, conforme lo previsto en el artículo 6 de la presente.</a:t>
            </a:r>
          </a:p>
          <a:p>
            <a:pPr marL="0" indent="0">
              <a:buNone/>
            </a:pPr>
            <a:r>
              <a:rPr lang="es-AR" sz="1900">
                <a:solidFill>
                  <a:srgbClr val="00FF00"/>
                </a:solidFill>
                <a:effectLst>
                  <a:outerShdw blurRad="38100" dist="38100" dir="2700000" algn="tl">
                    <a:srgbClr val="000000">
                      <a:alpha val="43137"/>
                    </a:srgbClr>
                  </a:outerShdw>
                </a:effectLst>
              </a:rPr>
              <a:t>f) Superen el número máximo de siete (7) empleados, con motivo de los incrementos de personal que realicen a partir del 1 de agosto de 2014.</a:t>
            </a:r>
          </a:p>
          <a:p>
            <a:pPr marL="0" indent="0">
              <a:buNone/>
            </a:pPr>
            <a:r>
              <a:rPr lang="es-AR" sz="1900">
                <a:effectLst>
                  <a:outerShdw blurRad="38100" dist="38100" dir="2700000" algn="tl">
                    <a:srgbClr val="000000">
                      <a:alpha val="43137"/>
                    </a:srgbClr>
                  </a:outerShdw>
                </a:effectLst>
              </a:rPr>
              <a:t>No obstante, a partir de ese momento podrán encuadrarse, de corresponder, en el Régimen de Promoción de la Contratación de Trabajo Registrado, previsto en el Capítulo II del Título II de la ley 26940.</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5299"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55300"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4126981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685800"/>
            <a:ext cx="7772400" cy="5562600"/>
          </a:xfrm>
        </p:spPr>
        <p:txBody>
          <a:bodyPr>
            <a:normAutofit/>
          </a:bodyPr>
          <a:lstStyle/>
          <a:p>
            <a:pPr marR="0"/>
            <a:endParaRPr lang="es-MX" sz="2800" b="1" smtClean="0">
              <a:solidFill>
                <a:srgbClr val="00FFFF"/>
              </a:solidFill>
              <a:effectLst>
                <a:outerShdw blurRad="38100" dist="38100" dir="2700000" algn="tl">
                  <a:srgbClr val="000000"/>
                </a:outerShdw>
              </a:effectLst>
            </a:endParaRPr>
          </a:p>
          <a:p>
            <a:pPr marR="0" algn="ctr"/>
            <a:r>
              <a:rPr lang="es-AR" sz="2800" b="1" smtClean="0">
                <a:solidFill>
                  <a:srgbClr val="00FF00"/>
                </a:solidFill>
                <a:effectLst>
                  <a:outerShdw blurRad="38100" dist="38100" dir="2700000" algn="tl">
                    <a:srgbClr val="000000"/>
                  </a:outerShdw>
                </a:effectLst>
                <a:latin typeface="Papyrus" pitchFamily="66" charset="0"/>
              </a:rPr>
              <a:t>REGÍMENES ESPECIALES DE PROMOCIÓN DEL TRABAJO REGISTRADO</a:t>
            </a:r>
          </a:p>
          <a:p>
            <a:pPr marR="0" algn="ctr"/>
            <a:endParaRPr lang="es-AR" sz="2800" b="1" smtClean="0">
              <a:solidFill>
                <a:srgbClr val="00FF00"/>
              </a:solidFill>
              <a:effectLst>
                <a:outerShdw blurRad="38100" dist="38100" dir="2700000" algn="tl">
                  <a:srgbClr val="000000"/>
                </a:outerShdw>
              </a:effectLst>
              <a:latin typeface="Papyrus" pitchFamily="66" charset="0"/>
            </a:endParaRPr>
          </a:p>
          <a:p>
            <a:pPr marR="0" algn="ctr"/>
            <a:endParaRPr lang="es-AR" sz="2800" b="1" smtClean="0">
              <a:solidFill>
                <a:srgbClr val="00FF00"/>
              </a:solidFill>
              <a:effectLst>
                <a:outerShdw blurRad="38100" dist="38100" dir="2700000" algn="tl">
                  <a:srgbClr val="000000"/>
                </a:outerShdw>
              </a:effectLst>
              <a:latin typeface="Papyrus" pitchFamily="66" charset="0"/>
            </a:endParaRPr>
          </a:p>
          <a:p>
            <a:pPr marR="0" algn="ctr"/>
            <a:r>
              <a:rPr lang="es-AR" sz="3200" b="1" smtClean="0">
                <a:solidFill>
                  <a:srgbClr val="00FFCC"/>
                </a:solidFill>
                <a:effectLst>
                  <a:outerShdw blurRad="38100" dist="38100" dir="2700000" algn="tl">
                    <a:srgbClr val="000000"/>
                  </a:outerShdw>
                </a:effectLst>
                <a:latin typeface="Papyrus" pitchFamily="66" charset="0"/>
              </a:rPr>
              <a:t>RÉGIMEN DEPROMOCIÓN </a:t>
            </a:r>
          </a:p>
          <a:p>
            <a:pPr marR="0" algn="ctr"/>
            <a:r>
              <a:rPr lang="es-AR" sz="3200" b="1" smtClean="0">
                <a:solidFill>
                  <a:srgbClr val="FFFF19"/>
                </a:solidFill>
                <a:effectLst>
                  <a:outerShdw blurRad="38100" dist="38100" dir="2700000" algn="tl">
                    <a:srgbClr val="000000"/>
                  </a:outerShdw>
                </a:effectLst>
                <a:latin typeface="Papyrus" pitchFamily="66" charset="0"/>
              </a:rPr>
              <a:t>DE LA CONTRATACIÓN </a:t>
            </a:r>
          </a:p>
          <a:p>
            <a:pPr marR="0" algn="ctr"/>
            <a:r>
              <a:rPr lang="es-AR" sz="3200" b="1" smtClean="0">
                <a:solidFill>
                  <a:srgbClr val="FF9900"/>
                </a:solidFill>
                <a:effectLst>
                  <a:outerShdw blurRad="38100" dist="38100" dir="2700000" algn="tl">
                    <a:srgbClr val="000000"/>
                  </a:outerShdw>
                </a:effectLst>
                <a:latin typeface="Papyrus" pitchFamily="66" charset="0"/>
              </a:rPr>
              <a:t>DE TRABAJO REGISTRADO</a:t>
            </a:r>
          </a:p>
          <a:p>
            <a:pPr marR="0" algn="ctr"/>
            <a:endParaRPr lang="es-AR" sz="3200" b="1" smtClean="0">
              <a:solidFill>
                <a:srgbClr val="FF9900"/>
              </a:solidFill>
              <a:effectLst>
                <a:outerShdw blurRad="38100" dist="38100" dir="2700000" algn="tl">
                  <a:srgbClr val="000000"/>
                </a:outerShdw>
              </a:effectLst>
              <a:latin typeface="Papyrus" pitchFamily="66" charset="0"/>
            </a:endParaRPr>
          </a:p>
        </p:txBody>
      </p:sp>
      <p:pic>
        <p:nvPicPr>
          <p:cNvPr id="56322"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56323"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PROMOCIÓN DE LA CONTRATACIÓN DE TRABAJO REGISTRADO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24 -</a:t>
            </a:r>
            <a:r>
              <a:rPr lang="es-AR" sz="1800">
                <a:effectLst>
                  <a:outerShdw blurRad="38100" dist="38100" dir="2700000" algn="tl">
                    <a:srgbClr val="000000">
                      <a:alpha val="43137"/>
                    </a:srgbClr>
                  </a:outerShdw>
                </a:effectLst>
              </a:rPr>
              <a:t> Los empleadores que tengan </a:t>
            </a:r>
            <a:r>
              <a:rPr lang="es-AR" sz="1800" b="1">
                <a:solidFill>
                  <a:srgbClr val="FFFF00"/>
                </a:solidFill>
                <a:effectLst>
                  <a:outerShdw blurRad="38100" dist="38100" dir="2700000" algn="tl">
                    <a:srgbClr val="000000">
                      <a:alpha val="43137"/>
                    </a:srgbClr>
                  </a:outerShdw>
                </a:effectLst>
              </a:rPr>
              <a:t>hasta ochenta (80) trabajadores, </a:t>
            </a:r>
            <a:r>
              <a:rPr lang="es-AR" sz="1800">
                <a:effectLst>
                  <a:outerShdw blurRad="38100" dist="38100" dir="2700000" algn="tl">
                    <a:srgbClr val="000000">
                      <a:alpha val="43137"/>
                    </a:srgbClr>
                  </a:outerShdw>
                </a:effectLst>
              </a:rPr>
              <a:t>por el término de </a:t>
            </a:r>
            <a:r>
              <a:rPr lang="es-AR" sz="1800" b="1">
                <a:solidFill>
                  <a:srgbClr val="FFFF00"/>
                </a:solidFill>
                <a:effectLst>
                  <a:outerShdw blurRad="38100" dist="38100" dir="2700000" algn="tl">
                    <a:srgbClr val="000000">
                      <a:alpha val="43137"/>
                    </a:srgbClr>
                  </a:outerShdw>
                </a:effectLst>
              </a:rPr>
              <a:t>veinticuatro (24) meses </a:t>
            </a:r>
            <a:r>
              <a:rPr lang="es-AR" sz="1800">
                <a:effectLst>
                  <a:outerShdw blurRad="38100" dist="38100" dir="2700000" algn="tl">
                    <a:srgbClr val="000000">
                      <a:alpha val="43137"/>
                    </a:srgbClr>
                  </a:outerShdw>
                </a:effectLst>
              </a:rPr>
              <a:t>contados a partir del mes de inicio de una nueva relación laboral por tiempo indeterminado, con excepción de la modalidad contractual regulada en el artículo 18 de la ley 26727, gozarán por dicha relación de una reducción de las contribuciones patronales establecidas en el régimen general con destino a los siguientes subsistemas de la seguridad social:</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Sistema Integrado Previsional Argentino, leyes 24241 y 26425;</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b) Instituto Nacional de Servicios Sociales para Jubilados y Pensionados, ley 19032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c) Fondo Nacional de Empleo, ley 24013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d) Régimen Nacional de Asignaciones Familiares, ley 24714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e) Registro Nacional de Trabajadores y Empleadores Agrarios, leyes 25191 y 26727.</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837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837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PROMOCIÓN DE LA CONTRATACIÓN DE TRABAJO REGISTRADO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24 </a:t>
            </a:r>
            <a:r>
              <a:rPr lang="es-AR" sz="1800" b="1" smtClean="0">
                <a:solidFill>
                  <a:srgbClr val="00FFCC"/>
                </a:solidFill>
                <a:effectLst>
                  <a:outerShdw blurRad="38100" dist="38100" dir="2700000" algn="tl">
                    <a:srgbClr val="000000">
                      <a:alpha val="43137"/>
                    </a:srgbClr>
                  </a:outerShdw>
                </a:effectLst>
              </a:rPr>
              <a:t>– (...)</a:t>
            </a:r>
            <a:endParaRPr lang="es-AR" sz="1800" b="1">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El beneficio consistirá, para los empleadores con una dotación de personal de hasta quince (15) trabajadores, en que, durante los primeros doce (12) meses de la relación laboral, no se ingresarán las citadas contribuciones y, por los segundos doce (12) meses, se pagará el veinticinco por ciento (25%) de las mismas.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Para </a:t>
            </a:r>
            <a:r>
              <a:rPr lang="es-AR" sz="1800">
                <a:effectLst>
                  <a:outerShdw blurRad="38100" dist="38100" dir="2700000" algn="tl">
                    <a:srgbClr val="000000">
                      <a:alpha val="43137"/>
                    </a:srgbClr>
                  </a:outerShdw>
                </a:effectLst>
              </a:rPr>
              <a:t>los empleadores que tengan entre dieciséis (16) y ochenta (80) trabajadores, el beneficio consistirá en que durante los primeros veinticuatro (24) meses de la relación laboral se ingresará el cincuenta por ciento (50%) de las citadas contribuciones.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939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939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PROMOCIÓN DE LA CONTRATACIÓN DE TRABAJO REGISTRADO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24 </a:t>
            </a:r>
            <a:r>
              <a:rPr lang="es-AR" sz="1800" b="1" smtClean="0">
                <a:solidFill>
                  <a:srgbClr val="00FFCC"/>
                </a:solidFill>
                <a:effectLst>
                  <a:outerShdw blurRad="38100" dist="38100" dir="2700000" algn="tl">
                    <a:srgbClr val="000000">
                      <a:alpha val="43137"/>
                    </a:srgbClr>
                  </a:outerShdw>
                </a:effectLst>
              </a:rPr>
              <a:t>– (...)</a:t>
            </a:r>
            <a:endParaRPr lang="es-AR" sz="1800" b="1">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Las </a:t>
            </a:r>
            <a:r>
              <a:rPr lang="es-AR" sz="1800">
                <a:effectLst>
                  <a:outerShdw blurRad="38100" dist="38100" dir="2700000" algn="tl">
                    <a:srgbClr val="000000">
                      <a:alpha val="43137"/>
                    </a:srgbClr>
                  </a:outerShdw>
                </a:effectLst>
              </a:rPr>
              <a:t>reducciones mencionadas no podrán afectar el financiamiento de la seguridad social, ni los derechos conferidos a los trabajadores por los regímenes de la seguridad social. El Poder Ejecutivo Nacional adoptará los recaudos presupuestarios necesarios para compensar la aplicación de la reducción de que se trata.</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No </a:t>
            </a:r>
            <a:r>
              <a:rPr lang="es-AR" sz="1800">
                <a:effectLst>
                  <a:outerShdw blurRad="38100" dist="38100" dir="2700000" algn="tl">
                    <a:srgbClr val="000000">
                      <a:alpha val="43137"/>
                    </a:srgbClr>
                  </a:outerShdw>
                </a:effectLst>
              </a:rPr>
              <a:t>se encuentran comprendidas dentro de lo dispuesto en este artículo las contribuciones previstas en la ley 23660 y sus modificatorias, con destino a las obras sociales, como tampoco las cuotas destinadas a las aseguradoras de riesgos del trabajo, previstas en la ley 24557 y sus modificatorias.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5939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939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8523347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181600"/>
          </a:xfrm>
        </p:spPr>
        <p:txBody>
          <a:bodyPr>
            <a:normAutofit fontScale="92500"/>
          </a:bodyPr>
          <a:lstStyle/>
          <a:p>
            <a:pPr marL="609600" indent="-609600" fontAlgn="auto">
              <a:spcAft>
                <a:spcPts val="0"/>
              </a:spcAft>
              <a:buClr>
                <a:schemeClr val="accent3"/>
              </a:buClr>
              <a:buFont typeface="Wingdings 2"/>
              <a:buNone/>
              <a:defRPr/>
            </a:pPr>
            <a:r>
              <a:rPr lang="es-AR" sz="1800" b="1" dirty="0" smtClean="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smtClean="0">
                <a:solidFill>
                  <a:srgbClr val="FFFF19"/>
                </a:solidFill>
                <a:effectLst>
                  <a:outerShdw blurRad="38100" dist="38100" dir="2700000" algn="tl">
                    <a:srgbClr val="000000">
                      <a:alpha val="43137"/>
                    </a:srgbClr>
                  </a:outerShdw>
                </a:effectLst>
              </a:rPr>
              <a:t>PROMOCIÓN DE LA CONTRATACIÓN DE TRABAJO REGISTRADO</a:t>
            </a:r>
          </a:p>
          <a:p>
            <a:pPr marL="0" indent="0" fontAlgn="auto">
              <a:spcAft>
                <a:spcPts val="0"/>
              </a:spcAft>
              <a:buClr>
                <a:schemeClr val="accent3"/>
              </a:buClr>
              <a:buNone/>
              <a:defRPr/>
            </a:pPr>
            <a:r>
              <a:rPr lang="es-AR" sz="1800" b="1" dirty="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24 - </a:t>
            </a:r>
            <a:r>
              <a:rPr lang="es-AR" sz="1800" dirty="0">
                <a:effectLst>
                  <a:outerShdw blurRad="38100" dist="38100" dir="2700000" algn="tl">
                    <a:srgbClr val="000000">
                      <a:alpha val="43137"/>
                    </a:srgbClr>
                  </a:outerShdw>
                </a:effectLst>
              </a:rPr>
              <a:t>A fin de adherir al Régimen de Promoción de la Contratación de Trabajo Registrado instituido por el Título II, Capítulo II, de la ley que se reglamenta, los sujetos comprendidos deberán cumplir las disposiciones y requisitos que se establecen en el presente decreto.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El </a:t>
            </a:r>
            <a:r>
              <a:rPr lang="es-AR" sz="1800" dirty="0">
                <a:effectLst>
                  <a:outerShdw blurRad="38100" dist="38100" dir="2700000" algn="tl">
                    <a:srgbClr val="000000">
                      <a:alpha val="43137"/>
                    </a:srgbClr>
                  </a:outerShdw>
                </a:effectLst>
              </a:rPr>
              <a:t>plazo previsto en el artículo que se reglamenta, </a:t>
            </a:r>
            <a:r>
              <a:rPr lang="es-AR" sz="1800" dirty="0">
                <a:solidFill>
                  <a:srgbClr val="FFFF00"/>
                </a:solidFill>
                <a:effectLst>
                  <a:outerShdw blurRad="38100" dist="38100" dir="2700000" algn="tl">
                    <a:srgbClr val="000000">
                      <a:alpha val="43137"/>
                    </a:srgbClr>
                  </a:outerShdw>
                </a:effectLst>
              </a:rPr>
              <a:t>se computará desde la fecha de inicio de cada nuevo vínculo laboral beneficiado por la reducción</a:t>
            </a:r>
            <a:r>
              <a:rPr lang="es-AR" sz="1800" dirty="0">
                <a:effectLst>
                  <a:outerShdw blurRad="38100" dist="38100" dir="2700000" algn="tl">
                    <a:srgbClr val="000000">
                      <a:alpha val="43137"/>
                    </a:srgbClr>
                  </a:outerShdw>
                </a:effectLst>
              </a:rPr>
              <a:t>, con independencia de las interrupciones que se produzcan en el mismo, celebrado dentro de los doce (12) meses de vigencia previsto en el artículo 30 de la ley o el mayor plazo que establezca el Poder Ejecutivo Nacional de acuerdo con las facultades otorgadas por el citado artículo.</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FFFF00"/>
                </a:solidFill>
                <a:effectLst>
                  <a:outerShdw blurRad="38100" dist="38100" dir="2700000" algn="tl">
                    <a:srgbClr val="000000">
                      <a:alpha val="43137"/>
                    </a:srgbClr>
                  </a:outerShdw>
                </a:effectLst>
              </a:rPr>
              <a:t>Los </a:t>
            </a:r>
            <a:r>
              <a:rPr lang="es-AR" sz="1800" dirty="0">
                <a:solidFill>
                  <a:srgbClr val="FFFF00"/>
                </a:solidFill>
                <a:effectLst>
                  <a:outerShdw blurRad="38100" dist="38100" dir="2700000" algn="tl">
                    <a:srgbClr val="000000">
                      <a:alpha val="43137"/>
                    </a:srgbClr>
                  </a:outerShdw>
                </a:effectLst>
              </a:rPr>
              <a:t>empleadores mantendrán, respecto de los trabajadores incorporados con anterioridad a la entrada en vigencia de la ley 26940, los beneficios otorgados al amparo de la normativa preexistente.</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5939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5939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3675205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REGISTRADO</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25 - </a:t>
            </a:r>
            <a:r>
              <a:rPr lang="es-AR" sz="1800">
                <a:effectLst>
                  <a:outerShdw blurRad="38100" dist="38100" dir="2700000" algn="tl">
                    <a:srgbClr val="000000">
                      <a:alpha val="43137"/>
                    </a:srgbClr>
                  </a:outerShdw>
                </a:effectLst>
              </a:rPr>
              <a:t>El régimen del presente Capítulo resulta de aplicación respecto de los empleadores del sector privado inscriptos ante la Administración Federal de Ingresos Públicos (AFIP), en el Registro Nacional de Trabajadores y Empleadores Agrarios (RENATEA) o en el Instituto de Estadística y Registro de la Industria de la Construcción (IERIC) según corresponda, incluyendo a los encuadrados en el Título II, Capítulo I, de la presente ley. En este último caso, la reducción de contribuciones se aplicará sobre las alícuotas dispuestas por el régimen general de la seguridad social.</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26 - </a:t>
            </a:r>
            <a:r>
              <a:rPr lang="es-AR" sz="1800">
                <a:effectLst>
                  <a:outerShdw blurRad="38100" dist="38100" dir="2700000" algn="tl">
                    <a:srgbClr val="000000">
                      <a:alpha val="43137"/>
                    </a:srgbClr>
                  </a:outerShdw>
                </a:effectLst>
              </a:rPr>
              <a:t>El empleador gozará de este beneficio por cada nuevo dependiente, siempre que este trabajador produzca un incremento en la nómina de personal respecto al período que se determinará en la reglamentación.</a:t>
            </a:r>
          </a:p>
          <a:p>
            <a:pPr marL="0" indent="0" fontAlgn="auto">
              <a:spcAft>
                <a:spcPts val="0"/>
              </a:spcAft>
              <a:buClr>
                <a:schemeClr val="accent3"/>
              </a:buClr>
              <a:buFont typeface="Wingdings 2"/>
              <a:buNone/>
              <a:defRPr/>
            </a:pPr>
            <a:endParaRPr lang="es-AR" sz="24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041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042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7851589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lnSpcReduction="10000"/>
          </a:bodyPr>
          <a:lstStyle/>
          <a:p>
            <a:pPr marL="609600" indent="-609600" fontAlgn="auto">
              <a:spcAft>
                <a:spcPts val="0"/>
              </a:spcAft>
              <a:buClr>
                <a:schemeClr val="accent3"/>
              </a:buClr>
              <a:buFont typeface="Wingdings 2"/>
              <a:buNone/>
              <a:defRPr/>
            </a:pPr>
            <a:r>
              <a:rPr lang="es-AR" sz="1800" b="1" dirty="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RÉGIMEN DE PROMOCIÓN DE LA CONTRATACIÓN DE TRABAJO REGISTRADO</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REGLAMENTACIÓN – D. 1714/2014</a:t>
            </a:r>
          </a:p>
          <a:p>
            <a:pPr marL="0" indent="0">
              <a:buNone/>
            </a:pPr>
            <a:endParaRPr lang="es-AR" sz="1800" b="1" dirty="0" smtClean="0">
              <a:solidFill>
                <a:srgbClr val="00FFCC"/>
              </a:solidFill>
              <a:effectLst>
                <a:outerShdw blurRad="38100" dist="38100" dir="2700000" algn="tl">
                  <a:srgbClr val="000000">
                    <a:alpha val="43137"/>
                  </a:srgbClr>
                </a:outerShdw>
              </a:effectLst>
            </a:endParaRPr>
          </a:p>
          <a:p>
            <a:pPr marL="0" indent="0">
              <a:buNone/>
            </a:pPr>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26 - </a:t>
            </a:r>
            <a:r>
              <a:rPr lang="es-AR" sz="1800" dirty="0">
                <a:solidFill>
                  <a:srgbClr val="FFFF00"/>
                </a:solidFill>
                <a:effectLst>
                  <a:outerShdw blurRad="38100" dist="38100" dir="2700000" algn="tl">
                    <a:srgbClr val="000000">
                      <a:alpha val="43137"/>
                    </a:srgbClr>
                  </a:outerShdw>
                </a:effectLst>
              </a:rPr>
              <a:t>Se considerará incremento neto de la nómina de personal, al que surja de comparar la cantidad de trabajadores </a:t>
            </a:r>
            <a:r>
              <a:rPr lang="es-AR" sz="1800" dirty="0">
                <a:effectLst>
                  <a:outerShdw blurRad="38100" dist="38100" dir="2700000" algn="tl">
                    <a:srgbClr val="000000">
                      <a:alpha val="43137"/>
                    </a:srgbClr>
                  </a:outerShdw>
                </a:effectLst>
              </a:rPr>
              <a:t>contratados por tiempo indeterminado registrados al mes de </a:t>
            </a:r>
            <a:r>
              <a:rPr lang="es-AR" sz="1800" b="1" u="sng" dirty="0">
                <a:solidFill>
                  <a:srgbClr val="FFFF00"/>
                </a:solidFill>
                <a:effectLst>
                  <a:outerShdw blurRad="38100" dist="38100" dir="2700000" algn="tl">
                    <a:srgbClr val="000000">
                      <a:alpha val="43137"/>
                    </a:srgbClr>
                  </a:outerShdw>
                </a:effectLst>
              </a:rPr>
              <a:t>marzo de 2014</a:t>
            </a:r>
            <a:r>
              <a:rPr lang="es-AR" sz="1800" dirty="0">
                <a:effectLst>
                  <a:outerShdw blurRad="38100" dist="38100" dir="2700000" algn="tl">
                    <a:srgbClr val="000000">
                      <a:alpha val="43137"/>
                    </a:srgbClr>
                  </a:outerShdw>
                </a:effectLst>
              </a:rPr>
              <a:t>. Esta declaración será considerada como número base.</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solidFill>
                  <a:srgbClr val="FFFF00"/>
                </a:solidFill>
                <a:effectLst>
                  <a:outerShdw blurRad="38100" dist="38100" dir="2700000" algn="tl">
                    <a:srgbClr val="000000">
                      <a:alpha val="43137"/>
                    </a:srgbClr>
                  </a:outerShdw>
                </a:effectLst>
              </a:rPr>
              <a:t>Lo </a:t>
            </a:r>
            <a:r>
              <a:rPr lang="es-AR" sz="1800" dirty="0">
                <a:solidFill>
                  <a:srgbClr val="FFFF00"/>
                </a:solidFill>
                <a:effectLst>
                  <a:outerShdw blurRad="38100" dist="38100" dir="2700000" algn="tl">
                    <a:srgbClr val="000000">
                      <a:alpha val="43137"/>
                    </a:srgbClr>
                  </a:outerShdw>
                </a:effectLst>
              </a:rPr>
              <a:t>dispuesto en el párrafo anterior será aplicable a los </a:t>
            </a:r>
            <a:r>
              <a:rPr lang="es-AR" sz="1800" b="1" dirty="0">
                <a:solidFill>
                  <a:srgbClr val="00FFCC"/>
                </a:solidFill>
                <a:effectLst>
                  <a:outerShdw blurRad="38100" dist="38100" dir="2700000" algn="tl">
                    <a:srgbClr val="000000">
                      <a:alpha val="43137"/>
                    </a:srgbClr>
                  </a:outerShdw>
                </a:effectLst>
              </a:rPr>
              <a:t>trabajadores agrarios </a:t>
            </a:r>
            <a:r>
              <a:rPr lang="es-AR" sz="1800" dirty="0">
                <a:solidFill>
                  <a:srgbClr val="FFFF00"/>
                </a:solidFill>
                <a:effectLst>
                  <a:outerShdw blurRad="38100" dist="38100" dir="2700000" algn="tl">
                    <a:srgbClr val="000000">
                      <a:alpha val="43137"/>
                    </a:srgbClr>
                  </a:outerShdw>
                </a:effectLst>
              </a:rPr>
              <a:t>permanentes continuos o discontinuos amparados por la ley 26727.</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Cuando </a:t>
            </a:r>
            <a:r>
              <a:rPr lang="es-AR" sz="2400" b="1" dirty="0">
                <a:solidFill>
                  <a:srgbClr val="FF9900"/>
                </a:solidFill>
                <a:effectLst>
                  <a:outerShdw blurRad="38100" dist="38100" dir="2700000" algn="tl">
                    <a:srgbClr val="000000">
                      <a:alpha val="43137"/>
                    </a:srgbClr>
                  </a:outerShdw>
                </a:effectLst>
              </a:rPr>
              <a:t>se disminuyera la plantilla de personal</a:t>
            </a:r>
            <a:r>
              <a:rPr lang="es-AR" sz="1800" dirty="0">
                <a:effectLst>
                  <a:outerShdw blurRad="38100" dist="38100" dir="2700000" algn="tl">
                    <a:srgbClr val="000000">
                      <a:alpha val="43137"/>
                    </a:srgbClr>
                  </a:outerShdw>
                </a:effectLst>
              </a:rPr>
              <a:t>, el empleador dentro de los noventa (90) días de producido el cese de la relación laboral deberá integrarla con nuevas contrataciones, como condición para continuar manteniendo el beneficio.</a:t>
            </a:r>
          </a:p>
          <a:p>
            <a:pPr marL="0" indent="0" fontAlgn="auto">
              <a:spcAft>
                <a:spcPts val="0"/>
              </a:spcAft>
              <a:buClr>
                <a:schemeClr val="accent3"/>
              </a:buClr>
              <a:buFont typeface="Wingdings 2"/>
              <a:buNone/>
              <a:defRPr/>
            </a:pPr>
            <a:endParaRPr lang="es-AR" sz="2400" dirty="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6041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042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fontScale="77500" lnSpcReduction="20000"/>
          </a:bodyPr>
          <a:lstStyle/>
          <a:p>
            <a:pPr marL="609600" indent="-609600" fontAlgn="auto">
              <a:spcAft>
                <a:spcPts val="0"/>
              </a:spcAft>
              <a:buClr>
                <a:schemeClr val="accent3"/>
              </a:buClr>
              <a:buFont typeface="Wingdings 2"/>
              <a:buNone/>
              <a:defRPr/>
            </a:pPr>
            <a:r>
              <a:rPr lang="es-AR" sz="23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2300" b="1">
                <a:solidFill>
                  <a:srgbClr val="FFFF19"/>
                </a:solidFill>
                <a:effectLst>
                  <a:outerShdw blurRad="38100" dist="38100" dir="2700000" algn="tl">
                    <a:srgbClr val="000000">
                      <a:alpha val="43137"/>
                    </a:srgbClr>
                  </a:outerShdw>
                </a:effectLst>
              </a:rPr>
              <a:t>RÉGIMEN DE PROMOCIÓN DE LA CONTRATACIÓN DE TRABAJO REGISTRADO</a:t>
            </a:r>
          </a:p>
          <a:p>
            <a:pPr marL="0" indent="0" fontAlgn="auto">
              <a:spcAft>
                <a:spcPts val="0"/>
              </a:spcAft>
              <a:buClr>
                <a:schemeClr val="accent3"/>
              </a:buClr>
              <a:buFont typeface="Wingdings 2"/>
              <a:buNone/>
              <a:defRPr/>
            </a:pPr>
            <a:endParaRPr lang="es-AR" sz="23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2300" b="1" smtClean="0">
                <a:solidFill>
                  <a:srgbClr val="00FFCC"/>
                </a:solidFill>
                <a:effectLst>
                  <a:outerShdw blurRad="38100" dist="38100" dir="2700000" algn="tl">
                    <a:srgbClr val="000000">
                      <a:alpha val="43137"/>
                    </a:srgbClr>
                  </a:outerShdw>
                </a:effectLst>
              </a:rPr>
              <a:t>Art</a:t>
            </a:r>
            <a:r>
              <a:rPr lang="es-AR" sz="2300" b="1">
                <a:solidFill>
                  <a:srgbClr val="00FFCC"/>
                </a:solidFill>
                <a:effectLst>
                  <a:outerShdw blurRad="38100" dist="38100" dir="2700000" algn="tl">
                    <a:srgbClr val="000000">
                      <a:alpha val="43137"/>
                    </a:srgbClr>
                  </a:outerShdw>
                </a:effectLst>
              </a:rPr>
              <a:t>. 27 - </a:t>
            </a:r>
            <a:r>
              <a:rPr lang="es-AR" sz="2300">
                <a:effectLst>
                  <a:outerShdw blurRad="38100" dist="38100" dir="2700000" algn="tl">
                    <a:srgbClr val="000000">
                      <a:alpha val="43137"/>
                    </a:srgbClr>
                  </a:outerShdw>
                </a:effectLst>
              </a:rPr>
              <a:t>El empleador no podrá hacer uso del beneficio previsto en el artículo 24, con relación a los siguientes trabajadores:</a:t>
            </a:r>
          </a:p>
          <a:p>
            <a:pPr marL="0" indent="0" fontAlgn="auto">
              <a:spcAft>
                <a:spcPts val="0"/>
              </a:spcAft>
              <a:buClr>
                <a:schemeClr val="accent3"/>
              </a:buClr>
              <a:buFont typeface="Wingdings 2"/>
              <a:buNone/>
              <a:defRPr/>
            </a:pPr>
            <a:endParaRPr lang="es-AR" sz="23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2300" smtClean="0">
                <a:effectLst>
                  <a:outerShdw blurRad="38100" dist="38100" dir="2700000" algn="tl">
                    <a:srgbClr val="000000">
                      <a:alpha val="43137"/>
                    </a:srgbClr>
                  </a:outerShdw>
                </a:effectLst>
              </a:rPr>
              <a:t>a</a:t>
            </a:r>
            <a:r>
              <a:rPr lang="es-AR" sz="2300">
                <a:effectLst>
                  <a:outerShdw blurRad="38100" dist="38100" dir="2700000" algn="tl">
                    <a:srgbClr val="000000">
                      <a:alpha val="43137"/>
                    </a:srgbClr>
                  </a:outerShdw>
                </a:effectLst>
              </a:rPr>
              <a:t>) Los que hubieran sido declarados en el régimen general de la seguridad social con anterioridad de la entrada en vigencia de la presente ley y hasta la fecha en que las disposiciones tengan efecto y continúen trabajando para el mismo empleador;</a:t>
            </a:r>
          </a:p>
          <a:p>
            <a:pPr marL="0" indent="0" fontAlgn="auto">
              <a:spcAft>
                <a:spcPts val="0"/>
              </a:spcAft>
              <a:buClr>
                <a:schemeClr val="accent3"/>
              </a:buClr>
              <a:buFont typeface="Wingdings 2"/>
              <a:buNone/>
              <a:defRPr/>
            </a:pPr>
            <a:endParaRPr lang="es-AR" sz="23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2300" smtClean="0">
                <a:effectLst>
                  <a:outerShdw blurRad="38100" dist="38100" dir="2700000" algn="tl">
                    <a:srgbClr val="000000">
                      <a:alpha val="43137"/>
                    </a:srgbClr>
                  </a:outerShdw>
                </a:effectLst>
              </a:rPr>
              <a:t>b</a:t>
            </a:r>
            <a:r>
              <a:rPr lang="es-AR" sz="2300">
                <a:effectLst>
                  <a:outerShdw blurRad="38100" dist="38100" dir="2700000" algn="tl">
                    <a:srgbClr val="000000">
                      <a:alpha val="43137"/>
                    </a:srgbClr>
                  </a:outerShdw>
                </a:effectLst>
              </a:rPr>
              <a:t>) Los que hayan sido declarados en el régimen general de la seguridad social y </a:t>
            </a:r>
            <a:r>
              <a:rPr lang="es-AR" sz="2300" b="1">
                <a:solidFill>
                  <a:srgbClr val="FFFF00"/>
                </a:solidFill>
                <a:effectLst>
                  <a:outerShdw blurRad="38100" dist="38100" dir="2700000" algn="tl">
                    <a:srgbClr val="000000">
                      <a:alpha val="43137"/>
                    </a:srgbClr>
                  </a:outerShdw>
                </a:effectLst>
              </a:rPr>
              <a:t>luego de producido el distracto laboral, cualquiera fuese su causa</a:t>
            </a:r>
            <a:r>
              <a:rPr lang="es-AR" sz="2300">
                <a:effectLst>
                  <a:outerShdw blurRad="38100" dist="38100" dir="2700000" algn="tl">
                    <a:srgbClr val="000000">
                      <a:alpha val="43137"/>
                    </a:srgbClr>
                  </a:outerShdw>
                </a:effectLst>
              </a:rPr>
              <a:t>, sean reincorporados por el mismo empleador dentro de los doce (12) meses, contados a partir de la fecha de la desvinculación;</a:t>
            </a:r>
          </a:p>
          <a:p>
            <a:pPr marL="0" indent="0" fontAlgn="auto">
              <a:spcAft>
                <a:spcPts val="0"/>
              </a:spcAft>
              <a:buClr>
                <a:schemeClr val="accent3"/>
              </a:buClr>
              <a:buFont typeface="Wingdings 2"/>
              <a:buNone/>
              <a:defRPr/>
            </a:pPr>
            <a:endParaRPr lang="es-AR" sz="23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2300" smtClean="0">
                <a:effectLst>
                  <a:outerShdw blurRad="38100" dist="38100" dir="2700000" algn="tl">
                    <a:srgbClr val="000000">
                      <a:alpha val="43137"/>
                    </a:srgbClr>
                  </a:outerShdw>
                </a:effectLst>
              </a:rPr>
              <a:t>c</a:t>
            </a:r>
            <a:r>
              <a:rPr lang="es-AR" sz="2300">
                <a:effectLst>
                  <a:outerShdw blurRad="38100" dist="38100" dir="2700000" algn="tl">
                    <a:srgbClr val="000000">
                      <a:alpha val="43137"/>
                    </a:srgbClr>
                  </a:outerShdw>
                </a:effectLst>
              </a:rPr>
              <a:t>) El nuevo dependiente que se contrate dentro de los doce (12) meses </a:t>
            </a:r>
            <a:r>
              <a:rPr lang="es-AR" sz="2300" b="1">
                <a:solidFill>
                  <a:srgbClr val="FFFF00"/>
                </a:solidFill>
                <a:effectLst>
                  <a:outerShdw blurRad="38100" dist="38100" dir="2700000" algn="tl">
                    <a:srgbClr val="000000">
                      <a:alpha val="43137"/>
                    </a:srgbClr>
                  </a:outerShdw>
                </a:effectLst>
              </a:rPr>
              <a:t>contados a partir de la extinción incausada </a:t>
            </a:r>
            <a:r>
              <a:rPr lang="es-AR" sz="2300">
                <a:effectLst>
                  <a:outerShdw blurRad="38100" dist="38100" dir="2700000" algn="tl">
                    <a:srgbClr val="000000">
                      <a:alpha val="43137"/>
                    </a:srgbClr>
                  </a:outerShdw>
                </a:effectLst>
              </a:rPr>
              <a:t>de la relación laboral de un trabajador que haya estado comprendido en el régimen general de la seguridad social.</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144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144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RÉGIMEN DE PROMOCIÓN DE LA CONTRATACIÓN DE TRABAJO REGISTRADO</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REGLAMENTACION D. 1714/2014</a:t>
            </a:r>
          </a:p>
          <a:p>
            <a:pPr marL="0" indent="0">
              <a:buNone/>
            </a:pPr>
            <a:r>
              <a:rPr lang="es-AR" sz="1800" b="1" dirty="0">
                <a:solidFill>
                  <a:srgbClr val="00FFCC"/>
                </a:solidFill>
                <a:effectLst>
                  <a:outerShdw blurRad="38100" dist="38100" dir="2700000" algn="tl">
                    <a:srgbClr val="000000">
                      <a:alpha val="43137"/>
                    </a:srgbClr>
                  </a:outerShdw>
                </a:effectLst>
              </a:rPr>
              <a:t>Art. 27 -</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El plazo previsto en los incisos b) y c) del artículo que se reglamenta, </a:t>
            </a:r>
            <a:r>
              <a:rPr lang="es-AR" sz="1800" dirty="0">
                <a:solidFill>
                  <a:srgbClr val="FFFF00"/>
                </a:solidFill>
                <a:effectLst>
                  <a:outerShdw blurRad="38100" dist="38100" dir="2700000" algn="tl">
                    <a:srgbClr val="000000">
                      <a:alpha val="43137"/>
                    </a:srgbClr>
                  </a:outerShdw>
                </a:effectLst>
              </a:rPr>
              <a:t>rige respecto de los distractos que se produzcan a partir de la fecha de entrada en vigencia de la ley 26940</a:t>
            </a:r>
            <a:r>
              <a:rPr lang="es-AR" sz="1800" dirty="0">
                <a:effectLst>
                  <a:outerShdw blurRad="38100" dist="38100" dir="2700000" algn="tl">
                    <a:srgbClr val="000000">
                      <a:alpha val="43137"/>
                    </a:srgbClr>
                  </a:outerShdw>
                </a:effectLst>
              </a:rPr>
              <a:t>.</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A </a:t>
            </a:r>
            <a:r>
              <a:rPr lang="es-AR" sz="1800" dirty="0">
                <a:effectLst>
                  <a:outerShdw blurRad="38100" dist="38100" dir="2700000" algn="tl">
                    <a:srgbClr val="000000">
                      <a:alpha val="43137"/>
                    </a:srgbClr>
                  </a:outerShdw>
                </a:effectLst>
              </a:rPr>
              <a:t>los efectos de los incisos b) y c) del artículo que se reglamenta, no se considerarán parte de la plantilla de personal ocupado, a </a:t>
            </a:r>
            <a:r>
              <a:rPr lang="es-AR" sz="1800" dirty="0">
                <a:solidFill>
                  <a:srgbClr val="FFFF00"/>
                </a:solidFill>
                <a:effectLst>
                  <a:outerShdw blurRad="38100" dist="38100" dir="2700000" algn="tl">
                    <a:srgbClr val="000000">
                      <a:alpha val="43137"/>
                    </a:srgbClr>
                  </a:outerShdw>
                </a:effectLst>
              </a:rPr>
              <a:t>los trabajadores incorporados bajo las modalidades de contratación previstas en los Capítulos II y IV del Título III del Régimen de Contrato de Trabajo aprobado por la ley 20744 (</a:t>
            </a:r>
            <a:r>
              <a:rPr lang="es-AR" sz="1800" dirty="0" err="1">
                <a:solidFill>
                  <a:srgbClr val="FFFF00"/>
                </a:solidFill>
                <a:effectLst>
                  <a:outerShdw blurRad="38100" dist="38100" dir="2700000" algn="tl">
                    <a:srgbClr val="000000">
                      <a:alpha val="43137"/>
                    </a:srgbClr>
                  </a:outerShdw>
                </a:effectLst>
              </a:rPr>
              <a:t>t.o</a:t>
            </a:r>
            <a:r>
              <a:rPr lang="es-AR" sz="1800" dirty="0">
                <a:solidFill>
                  <a:srgbClr val="FFFF00"/>
                </a:solidFill>
                <a:effectLst>
                  <a:outerShdw blurRad="38100" dist="38100" dir="2700000" algn="tl">
                    <a:srgbClr val="000000">
                      <a:alpha val="43137"/>
                    </a:srgbClr>
                  </a:outerShdw>
                </a:effectLst>
              </a:rPr>
              <a:t>. 1976) y sus modificatorias, a los trabajadores contratados en el marco del Régimen para el Personal de la Industria de la Construcción instituido por la ley 22250 y su modificatoria, y a los trabajadores temporarios del Régimen de Trabajo Agrario de la ley 26727.</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6144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144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1621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SANCIONES INCLUIDAS EN EL REGISTRO</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2 -</a:t>
            </a:r>
            <a:r>
              <a:rPr lang="es-AR" sz="1800">
                <a:effectLst>
                  <a:outerShdw blurRad="38100" dist="38100" dir="2700000" algn="tl">
                    <a:srgbClr val="000000">
                      <a:alpha val="43137"/>
                    </a:srgbClr>
                  </a:outerShdw>
                </a:effectLst>
              </a:rPr>
              <a:t> 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r>
              <a:rPr lang="es-AR" sz="1800" smtClean="0">
                <a:solidFill>
                  <a:srgbClr val="00FFCC"/>
                </a:solidFill>
                <a:effectLst>
                  <a:outerShdw blurRad="38100" dist="38100" dir="2700000" algn="tl">
                    <a:srgbClr val="000000">
                      <a:alpha val="43137"/>
                    </a:srgbClr>
                  </a:outerShdw>
                </a:effectLst>
              </a:rPr>
              <a:t>a) Las </a:t>
            </a:r>
            <a:r>
              <a:rPr lang="es-AR" sz="1800">
                <a:solidFill>
                  <a:srgbClr val="00FFCC"/>
                </a:solidFill>
                <a:effectLst>
                  <a:outerShdw blurRad="38100" dist="38100" dir="2700000" algn="tl">
                    <a:srgbClr val="000000">
                      <a:alpha val="43137"/>
                    </a:srgbClr>
                  </a:outerShdw>
                </a:effectLst>
              </a:rPr>
              <a:t>impuestas por el Ministerio de Trabajo, Empleo y Seguridad Social por falta de inscripción del empleador en los términos del artículo 12 de la ley 24241 y sus modificatorias</a:t>
            </a:r>
            <a:r>
              <a:rPr lang="es-AR" sz="1800" smtClean="0">
                <a:solidFill>
                  <a:srgbClr val="00FFCC"/>
                </a:solidFill>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a:solidFill>
                <a:srgbClr val="00FFCC"/>
              </a:solidFill>
            </a:endParaRPr>
          </a:p>
          <a:p>
            <a:pPr marL="0" indent="0">
              <a:buNone/>
            </a:pPr>
            <a:r>
              <a:rPr lang="es-AR" sz="1800" b="1" smtClean="0">
                <a:solidFill>
                  <a:srgbClr val="FFFF00"/>
                </a:solidFill>
              </a:rPr>
              <a:t>Ley 24241 - Art</a:t>
            </a:r>
            <a:r>
              <a:rPr lang="es-AR" sz="1800" b="1">
                <a:solidFill>
                  <a:srgbClr val="FFFF00"/>
                </a:solidFill>
              </a:rPr>
              <a:t>. 12 - </a:t>
            </a:r>
            <a:r>
              <a:rPr lang="es-AR" sz="1800"/>
              <a:t>Son obligaciones de los empleadores, sin perjuicio de las demás establecidas en la presente ley:</a:t>
            </a:r>
          </a:p>
          <a:p>
            <a:pPr marL="0" indent="0">
              <a:buNone/>
            </a:pPr>
            <a:r>
              <a:rPr lang="es-AR" sz="1800"/>
              <a:t>a) Inscribirse como tales ante la Autoridad de Aplicación y comunicar a la misma toda modificación en su situación como empleadores, en los plazos y con las modalidades que dicha Autoridad establezca.</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253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253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a:t>
            </a:r>
            <a:r>
              <a:rPr lang="es-AR" sz="1800" b="1" smtClean="0">
                <a:solidFill>
                  <a:srgbClr val="FFFF19"/>
                </a:solidFill>
                <a:effectLst>
                  <a:outerShdw blurRad="38100" dist="38100" dir="2700000" algn="tl">
                    <a:srgbClr val="000000">
                      <a:alpha val="43137"/>
                    </a:srgbClr>
                  </a:outerShdw>
                </a:effectLst>
              </a:rPr>
              <a:t>REGISTRADO</a:t>
            </a:r>
          </a:p>
          <a:p>
            <a:pPr marL="0" indent="0" fontAlgn="auto">
              <a:spcAft>
                <a:spcPts val="0"/>
              </a:spcAft>
              <a:buClr>
                <a:schemeClr val="accent3"/>
              </a:buClr>
              <a:buFont typeface="Wingdings 2"/>
              <a:buNone/>
              <a:defRPr/>
            </a:pPr>
            <a:endParaRPr lang="es-AR" sz="1800" b="1">
              <a:solidFill>
                <a:srgbClr val="FFFF19"/>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28 - </a:t>
            </a:r>
            <a:r>
              <a:rPr lang="es-AR" sz="1800">
                <a:effectLst>
                  <a:outerShdw blurRad="38100" dist="38100" dir="2700000" algn="tl">
                    <a:srgbClr val="000000">
                      <a:alpha val="43137"/>
                    </a:srgbClr>
                  </a:outerShdw>
                </a:effectLst>
              </a:rPr>
              <a:t>Quedan excluidos del beneficio dispuesto en el artículo 24 los empleadores cuando: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a</a:t>
            </a:r>
            <a:r>
              <a:rPr lang="es-AR" sz="1800">
                <a:effectLst>
                  <a:outerShdw blurRad="38100" dist="38100" dir="2700000" algn="tl">
                    <a:srgbClr val="000000">
                      <a:alpha val="43137"/>
                    </a:srgbClr>
                  </a:outerShdw>
                </a:effectLst>
              </a:rPr>
              <a:t>) </a:t>
            </a:r>
            <a:r>
              <a:rPr lang="es-AR" sz="1800" b="1">
                <a:solidFill>
                  <a:srgbClr val="FFFF00"/>
                </a:solidFill>
                <a:effectLst>
                  <a:outerShdw blurRad="38100" dist="38100" dir="2700000" algn="tl">
                    <a:srgbClr val="000000">
                      <a:alpha val="43137"/>
                    </a:srgbClr>
                  </a:outerShdw>
                </a:effectLst>
              </a:rPr>
              <a:t>Figuren </a:t>
            </a:r>
            <a:r>
              <a:rPr lang="es-AR" sz="1800">
                <a:effectLst>
                  <a:outerShdw blurRad="38100" dist="38100" dir="2700000" algn="tl">
                    <a:srgbClr val="000000">
                      <a:alpha val="43137"/>
                    </a:srgbClr>
                  </a:outerShdw>
                </a:effectLst>
              </a:rPr>
              <a:t>en el Registro Público de Empleadores con Sanciones Laborales </a:t>
            </a:r>
            <a:r>
              <a:rPr lang="es-AR" sz="1800" b="1">
                <a:solidFill>
                  <a:srgbClr val="FFFF00"/>
                </a:solidFill>
                <a:effectLst>
                  <a:outerShdw blurRad="38100" dist="38100" dir="2700000" algn="tl">
                    <a:srgbClr val="000000">
                      <a:alpha val="43137"/>
                    </a:srgbClr>
                  </a:outerShdw>
                </a:effectLst>
              </a:rPr>
              <a:t>(REPSAL) </a:t>
            </a:r>
            <a:r>
              <a:rPr lang="es-AR" sz="1800">
                <a:effectLst>
                  <a:outerShdw blurRad="38100" dist="38100" dir="2700000" algn="tl">
                    <a:srgbClr val="000000">
                      <a:alpha val="43137"/>
                    </a:srgbClr>
                  </a:outerShdw>
                </a:effectLst>
              </a:rPr>
              <a:t>instituido por el Título I de la presente ley, por el tiempo que permanezcan en el mismo.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b</a:t>
            </a:r>
            <a:r>
              <a:rPr lang="es-AR" sz="1800">
                <a:effectLst>
                  <a:outerShdw blurRad="38100" dist="38100" dir="2700000" algn="tl">
                    <a:srgbClr val="000000">
                      <a:alpha val="43137"/>
                    </a:srgbClr>
                  </a:outerShdw>
                </a:effectLst>
              </a:rPr>
              <a:t>) </a:t>
            </a:r>
            <a:r>
              <a:rPr lang="es-AR" sz="1800" b="1">
                <a:solidFill>
                  <a:srgbClr val="FFFF00"/>
                </a:solidFill>
                <a:effectLst>
                  <a:outerShdw blurRad="38100" dist="38100" dir="2700000" algn="tl">
                    <a:srgbClr val="000000">
                      <a:alpha val="43137"/>
                    </a:srgbClr>
                  </a:outerShdw>
                </a:effectLst>
              </a:rPr>
              <a:t>Incurran en prácticas de uso abusivo </a:t>
            </a:r>
            <a:r>
              <a:rPr lang="es-AR" sz="1800">
                <a:effectLst>
                  <a:outerShdw blurRad="38100" dist="38100" dir="2700000" algn="tl">
                    <a:srgbClr val="000000">
                      <a:alpha val="43137"/>
                    </a:srgbClr>
                  </a:outerShdw>
                </a:effectLst>
              </a:rPr>
              <a:t>del beneficio establecido en la presente ley, conforme a las condiciones que establezca la reglamentación.</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La exclusión se producirá en forma automática desde el mismo momento en que ocurra cualquiera de las causales indicadas en los párrafos anteriores.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246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246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dirty="0">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dirty="0">
                <a:solidFill>
                  <a:srgbClr val="FFFF19"/>
                </a:solidFill>
                <a:effectLst>
                  <a:outerShdw blurRad="38100" dist="38100" dir="2700000" algn="tl">
                    <a:srgbClr val="000000">
                      <a:alpha val="43137"/>
                    </a:srgbClr>
                  </a:outerShdw>
                </a:effectLst>
              </a:rPr>
              <a:t>RÉGIMEN DE PROMOCIÓN DE LA CONTRATACIÓN DE TRABAJO </a:t>
            </a:r>
            <a:r>
              <a:rPr lang="es-AR" sz="1800" b="1" dirty="0" smtClean="0">
                <a:solidFill>
                  <a:srgbClr val="FFFF19"/>
                </a:solidFill>
                <a:effectLst>
                  <a:outerShdw blurRad="38100" dist="38100" dir="2700000" algn="tl">
                    <a:srgbClr val="000000">
                      <a:alpha val="43137"/>
                    </a:srgbClr>
                  </a:outerShdw>
                </a:effectLst>
              </a:rPr>
              <a:t>REGISTRADO</a:t>
            </a:r>
          </a:p>
          <a:p>
            <a:pPr marL="0" indent="0" fontAlgn="auto">
              <a:spcAft>
                <a:spcPts val="0"/>
              </a:spcAft>
              <a:buClr>
                <a:schemeClr val="accent3"/>
              </a:buClr>
              <a:buFont typeface="Wingdings 2"/>
              <a:buNone/>
              <a:defRPr/>
            </a:pPr>
            <a:r>
              <a:rPr lang="es-AR" sz="1800" b="1" dirty="0" smtClean="0">
                <a:solidFill>
                  <a:srgbClr val="00FF00"/>
                </a:solidFill>
                <a:effectLst>
                  <a:outerShdw blurRad="38100" dist="38100" dir="2700000" algn="tl">
                    <a:srgbClr val="000000">
                      <a:alpha val="43137"/>
                    </a:srgbClr>
                  </a:outerShdw>
                </a:effectLst>
              </a:rPr>
              <a:t>REGLAMENTACIÓN D. 1714/2014</a:t>
            </a:r>
          </a:p>
          <a:p>
            <a:pPr marL="0" indent="0" fontAlgn="auto">
              <a:spcAft>
                <a:spcPts val="0"/>
              </a:spcAft>
              <a:buClr>
                <a:schemeClr val="accent3"/>
              </a:buClr>
              <a:buFont typeface="Wingdings 2"/>
              <a:buNone/>
              <a:defRPr/>
            </a:pPr>
            <a:endParaRPr lang="es-AR" sz="1800" b="1" dirty="0">
              <a:solidFill>
                <a:srgbClr val="FFFF19"/>
              </a:solidFill>
              <a:effectLst>
                <a:outerShdw blurRad="38100" dist="38100" dir="2700000" algn="tl">
                  <a:srgbClr val="000000">
                    <a:alpha val="43137"/>
                  </a:srgbClr>
                </a:outerShdw>
              </a:effectLst>
            </a:endParaRPr>
          </a:p>
          <a:p>
            <a:pPr marL="0" indent="0">
              <a:buNone/>
            </a:pPr>
            <a:r>
              <a:rPr lang="es-AR" sz="1800" b="1" dirty="0">
                <a:solidFill>
                  <a:srgbClr val="00FFCC"/>
                </a:solidFill>
                <a:effectLst>
                  <a:outerShdw blurRad="38100" dist="38100" dir="2700000" algn="tl">
                    <a:srgbClr val="000000">
                      <a:alpha val="43137"/>
                    </a:srgbClr>
                  </a:outerShdw>
                </a:effectLst>
              </a:rPr>
              <a:t>Art. 28 - </a:t>
            </a:r>
            <a:r>
              <a:rPr lang="es-AR" sz="1800" dirty="0">
                <a:effectLst>
                  <a:outerShdw blurRad="38100" dist="38100" dir="2700000" algn="tl">
                    <a:srgbClr val="000000">
                      <a:alpha val="43137"/>
                    </a:srgbClr>
                  </a:outerShdw>
                </a:effectLst>
              </a:rPr>
              <a:t>Están excluidos de pleno derecho y en forma automática del beneficio de reducción de las contribuciones, los sujetos a los que se refiere el artículo 28 de la ley 26940.</a:t>
            </a:r>
          </a:p>
          <a:p>
            <a:pPr marL="0" indent="0">
              <a:buNone/>
            </a:pPr>
            <a:endParaRPr lang="es-AR" sz="1800" dirty="0" smtClean="0">
              <a:effectLst>
                <a:outerShdw blurRad="38100" dist="38100" dir="2700000" algn="tl">
                  <a:srgbClr val="000000">
                    <a:alpha val="43137"/>
                  </a:srgbClr>
                </a:outerShdw>
              </a:effectLst>
            </a:endParaRPr>
          </a:p>
          <a:p>
            <a:pPr marL="0" indent="0">
              <a:buNone/>
            </a:pPr>
            <a:r>
              <a:rPr lang="es-AR" sz="1800" dirty="0" smtClean="0">
                <a:effectLst>
                  <a:outerShdw blurRad="38100" dist="38100" dir="2700000" algn="tl">
                    <a:srgbClr val="000000">
                      <a:alpha val="43137"/>
                    </a:srgbClr>
                  </a:outerShdw>
                </a:effectLst>
              </a:rPr>
              <a:t>Se </a:t>
            </a:r>
            <a:r>
              <a:rPr lang="es-AR" sz="1800" dirty="0">
                <a:effectLst>
                  <a:outerShdw blurRad="38100" dist="38100" dir="2700000" algn="tl">
                    <a:srgbClr val="000000">
                      <a:alpha val="43137"/>
                    </a:srgbClr>
                  </a:outerShdw>
                </a:effectLst>
              </a:rPr>
              <a:t>entiende por </a:t>
            </a:r>
            <a:r>
              <a:rPr lang="es-AR" sz="1800" b="1" u="sng" dirty="0">
                <a:solidFill>
                  <a:srgbClr val="FFFF00"/>
                </a:solidFill>
                <a:effectLst>
                  <a:outerShdw blurRad="38100" dist="38100" dir="2700000" algn="tl">
                    <a:srgbClr val="000000">
                      <a:alpha val="43137"/>
                    </a:srgbClr>
                  </a:outerShdw>
                </a:effectLst>
              </a:rPr>
              <a:t>prácticas de uso abusivo </a:t>
            </a:r>
            <a:r>
              <a:rPr lang="es-AR" sz="1800" dirty="0">
                <a:effectLst>
                  <a:outerShdw blurRad="38100" dist="38100" dir="2700000" algn="tl">
                    <a:srgbClr val="000000">
                      <a:alpha val="43137"/>
                    </a:srgbClr>
                  </a:outerShdw>
                </a:effectLst>
              </a:rPr>
              <a:t>del beneficio establecido en la ley que se reglamenta, el hecho de producir sustituciones de personal bajo cualquier figura o el cese como empleador y la constitución de una nueva figura como tal, ya sea a través de las mismas o distintas personas físicas o jurídicas.</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6246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246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0434778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REGISTRADO</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29 - </a:t>
            </a:r>
            <a:r>
              <a:rPr lang="es-AR" sz="1800">
                <a:effectLst>
                  <a:outerShdw blurRad="38100" dist="38100" dir="2700000" algn="tl">
                    <a:srgbClr val="000000">
                      <a:alpha val="43137"/>
                    </a:srgbClr>
                  </a:outerShdw>
                </a:effectLst>
              </a:rPr>
              <a:t>El incumplimiento de las disposiciones contenidas en los artículos 26, 27 y 28 </a:t>
            </a:r>
            <a:r>
              <a:rPr lang="es-AR" sz="1800" b="1">
                <a:solidFill>
                  <a:srgbClr val="FFFF00"/>
                </a:solidFill>
                <a:effectLst>
                  <a:outerShdw blurRad="38100" dist="38100" dir="2700000" algn="tl">
                    <a:srgbClr val="000000">
                      <a:alpha val="43137"/>
                    </a:srgbClr>
                  </a:outerShdw>
                </a:effectLst>
              </a:rPr>
              <a:t>producirá el decaimiento de los beneficios otorgados</a:t>
            </a:r>
            <a:r>
              <a:rPr lang="es-AR" sz="1800">
                <a:effectLst>
                  <a:outerShdw blurRad="38100" dist="38100" dir="2700000" algn="tl">
                    <a:srgbClr val="000000">
                      <a:alpha val="43137"/>
                    </a:srgbClr>
                  </a:outerShdw>
                </a:effectLst>
              </a:rPr>
              <a:t>, debiendo los empleadores ingresar la proporción de las contribuciones con destino a la seguridad social que resultaron exentas, más los intereses y multas correspondientes.</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El </a:t>
            </a:r>
            <a:r>
              <a:rPr lang="es-AR" sz="1800">
                <a:effectLst>
                  <a:outerShdw blurRad="38100" dist="38100" dir="2700000" algn="tl">
                    <a:srgbClr val="000000">
                      <a:alpha val="43137"/>
                    </a:srgbClr>
                  </a:outerShdw>
                </a:effectLst>
              </a:rPr>
              <a:t>presente régimen </a:t>
            </a:r>
            <a:r>
              <a:rPr lang="es-AR" sz="1800" b="1">
                <a:solidFill>
                  <a:srgbClr val="FFFF00"/>
                </a:solidFill>
                <a:effectLst>
                  <a:outerShdw blurRad="38100" dist="38100" dir="2700000" algn="tl">
                    <a:srgbClr val="000000">
                      <a:alpha val="43137"/>
                    </a:srgbClr>
                  </a:outerShdw>
                </a:effectLst>
              </a:rPr>
              <a:t>es optativo para el empleador</a:t>
            </a:r>
            <a:r>
              <a:rPr lang="es-AR" sz="1800">
                <a:effectLst>
                  <a:outerShdw blurRad="38100" dist="38100" dir="2700000" algn="tl">
                    <a:srgbClr val="000000">
                      <a:alpha val="43137"/>
                    </a:srgbClr>
                  </a:outerShdw>
                </a:effectLst>
              </a:rPr>
              <a:t>, por lo que la falta de ejercicio de dicha opción a partir del inicio de la nueva relación laboral por tiempo indeterminado, </a:t>
            </a:r>
            <a:r>
              <a:rPr lang="es-AR" sz="1800" b="1">
                <a:solidFill>
                  <a:srgbClr val="FFFF00"/>
                </a:solidFill>
                <a:effectLst>
                  <a:outerShdw blurRad="38100" dist="38100" dir="2700000" algn="tl">
                    <a:srgbClr val="000000">
                      <a:alpha val="43137"/>
                    </a:srgbClr>
                  </a:outerShdw>
                </a:effectLst>
              </a:rPr>
              <a:t>obstará a que aquel pueda hacer uso retroactivo </a:t>
            </a:r>
            <a:r>
              <a:rPr lang="es-AR" sz="1800">
                <a:effectLst>
                  <a:outerShdw blurRad="38100" dist="38100" dir="2700000" algn="tl">
                    <a:srgbClr val="000000">
                      <a:alpha val="43137"/>
                    </a:srgbClr>
                  </a:outerShdw>
                </a:effectLst>
              </a:rPr>
              <a:t>del mismo por el o los períodos en que no hubiese gozado del beneficio.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349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349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REGISTRADO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30 - </a:t>
            </a:r>
            <a:r>
              <a:rPr lang="es-AR" sz="1800">
                <a:effectLst>
                  <a:outerShdw blurRad="38100" dist="38100" dir="2700000" algn="tl">
                    <a:srgbClr val="000000">
                      <a:alpha val="43137"/>
                    </a:srgbClr>
                  </a:outerShdw>
                </a:effectLst>
              </a:rPr>
              <a:t>El presente beneficio </a:t>
            </a:r>
            <a:r>
              <a:rPr lang="es-AR" sz="1800" b="1">
                <a:solidFill>
                  <a:srgbClr val="FFFF00"/>
                </a:solidFill>
                <a:effectLst>
                  <a:outerShdw blurRad="38100" dist="38100" dir="2700000" algn="tl">
                    <a:srgbClr val="000000">
                      <a:alpha val="43137"/>
                    </a:srgbClr>
                  </a:outerShdw>
                </a:effectLst>
              </a:rPr>
              <a:t>regirá por doce (12) meses </a:t>
            </a:r>
            <a:r>
              <a:rPr lang="es-AR" sz="1800">
                <a:effectLst>
                  <a:outerShdw blurRad="38100" dist="38100" dir="2700000" algn="tl">
                    <a:srgbClr val="000000">
                      <a:alpha val="43137"/>
                    </a:srgbClr>
                  </a:outerShdw>
                </a:effectLst>
              </a:rPr>
              <a:t>contados a partir de la fecha en que las disposiciones de la presente ley tengan efecto, pudiendo ser prorrogado por el Poder Ejecutivo Nacional.</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31 - </a:t>
            </a:r>
            <a:r>
              <a:rPr lang="es-AR" sz="1800">
                <a:effectLst>
                  <a:outerShdw blurRad="38100" dist="38100" dir="2700000" algn="tl">
                    <a:srgbClr val="000000">
                      <a:alpha val="43137"/>
                    </a:srgbClr>
                  </a:outerShdw>
                </a:effectLst>
              </a:rPr>
              <a:t>Quedan excluidas de las exenciones establecidas en la presente ley las </a:t>
            </a:r>
            <a:r>
              <a:rPr lang="es-AR" sz="1800" b="1">
                <a:solidFill>
                  <a:srgbClr val="FFFF00"/>
                </a:solidFill>
                <a:effectLst>
                  <a:outerShdw blurRad="38100" dist="38100" dir="2700000" algn="tl">
                    <a:srgbClr val="000000">
                      <a:alpha val="43137"/>
                    </a:srgbClr>
                  </a:outerShdw>
                </a:effectLst>
              </a:rPr>
              <a:t>alícuotas adicionales </a:t>
            </a:r>
            <a:r>
              <a:rPr lang="es-AR" sz="1800">
                <a:effectLst>
                  <a:outerShdw blurRad="38100" dist="38100" dir="2700000" algn="tl">
                    <a:srgbClr val="000000">
                      <a:alpha val="43137"/>
                    </a:srgbClr>
                  </a:outerShdw>
                </a:effectLst>
              </a:rPr>
              <a:t>previstas en los regímenes previsionales especiales y diferenciales de la seguridad social.</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32 - </a:t>
            </a:r>
            <a:r>
              <a:rPr lang="es-AR" sz="1800">
                <a:effectLst>
                  <a:outerShdw blurRad="38100" dist="38100" dir="2700000" algn="tl">
                    <a:srgbClr val="000000">
                      <a:alpha val="43137"/>
                    </a:srgbClr>
                  </a:outerShdw>
                </a:effectLst>
              </a:rPr>
              <a:t>Quedan </a:t>
            </a:r>
            <a:r>
              <a:rPr lang="es-AR" sz="1800" b="1">
                <a:solidFill>
                  <a:srgbClr val="FFFF00"/>
                </a:solidFill>
                <a:effectLst>
                  <a:outerShdw blurRad="38100" dist="38100" dir="2700000" algn="tl">
                    <a:srgbClr val="000000">
                      <a:alpha val="43137"/>
                    </a:srgbClr>
                  </a:outerShdw>
                </a:effectLst>
              </a:rPr>
              <a:t>excluidos </a:t>
            </a:r>
            <a:r>
              <a:rPr lang="es-AR" sz="1800">
                <a:effectLst>
                  <a:outerShdw blurRad="38100" dist="38100" dir="2700000" algn="tl">
                    <a:srgbClr val="000000">
                      <a:alpha val="43137"/>
                    </a:srgbClr>
                  </a:outerShdw>
                </a:effectLst>
              </a:rPr>
              <a:t>del presente régimen los trabajadores encuadrados en el régimen especial de contrato de trabajo para el </a:t>
            </a:r>
            <a:r>
              <a:rPr lang="es-AR" sz="1800" b="1">
                <a:solidFill>
                  <a:srgbClr val="FFFF00"/>
                </a:solidFill>
                <a:effectLst>
                  <a:outerShdw blurRad="38100" dist="38100" dir="2700000" algn="tl">
                    <a:srgbClr val="000000">
                      <a:alpha val="43137"/>
                    </a:srgbClr>
                  </a:outerShdw>
                </a:effectLst>
              </a:rPr>
              <a:t>personal de casas particulares, </a:t>
            </a:r>
            <a:r>
              <a:rPr lang="es-AR" sz="1800">
                <a:effectLst>
                  <a:outerShdw blurRad="38100" dist="38100" dir="2700000" algn="tl">
                    <a:srgbClr val="000000">
                      <a:alpha val="43137"/>
                    </a:srgbClr>
                  </a:outerShdw>
                </a:effectLst>
              </a:rPr>
              <a:t>ley 26844.</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451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a:t>
            </a:r>
            <a:r>
              <a:rPr lang="es-AR" sz="1800" b="1" smtClean="0">
                <a:solidFill>
                  <a:srgbClr val="FFFF19"/>
                </a:solidFill>
                <a:effectLst>
                  <a:outerShdw blurRad="38100" dist="38100" dir="2700000" algn="tl">
                    <a:srgbClr val="000000">
                      <a:alpha val="43137"/>
                    </a:srgbClr>
                  </a:outerShdw>
                </a:effectLst>
              </a:rPr>
              <a:t>REGISTRADO</a:t>
            </a: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REGLAMENTACIÓN RG (AFIP) 3683</a:t>
            </a:r>
            <a:endParaRPr lang="es-AR" sz="20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a:buNone/>
            </a:pPr>
            <a:r>
              <a:rPr lang="es-AR" sz="1800" b="1">
                <a:solidFill>
                  <a:srgbClr val="00FFCC"/>
                </a:solidFill>
                <a:effectLst>
                  <a:outerShdw blurRad="38100" dist="38100" dir="2700000" algn="tl">
                    <a:srgbClr val="000000">
                      <a:alpha val="43137"/>
                    </a:srgbClr>
                  </a:outerShdw>
                </a:effectLst>
              </a:rPr>
              <a:t>Art. 9 - </a:t>
            </a:r>
            <a:r>
              <a:rPr lang="es-AR" sz="1800">
                <a:effectLst>
                  <a:outerShdw blurRad="38100" dist="38100" dir="2700000" algn="tl">
                    <a:srgbClr val="000000">
                      <a:alpha val="43137"/>
                    </a:srgbClr>
                  </a:outerShdw>
                </a:effectLst>
              </a:rPr>
              <a:t>El beneficio de reducción de contribuciones establecido por el Capítulo II del Título II de la ley 26940 será de aplicación, en tanto ejerza la opción el empleador, a partir del período devengado agosto de 2014.</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10 - </a:t>
            </a:r>
            <a:r>
              <a:rPr lang="es-AR" sz="1800">
                <a:effectLst>
                  <a:outerShdw blurRad="38100" dist="38100" dir="2700000" algn="tl">
                    <a:srgbClr val="000000">
                      <a:alpha val="43137"/>
                    </a:srgbClr>
                  </a:outerShdw>
                </a:effectLst>
              </a:rPr>
              <a:t>Los plazos previstos en los incisos b) y c) del artículo 27 de la ley 26940, rigen respecto de los distractos que se produzcan a partir del 11 de junio de 2014.</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451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010192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a:t>
            </a:r>
            <a:r>
              <a:rPr lang="es-AR" sz="1800" b="1" smtClean="0">
                <a:solidFill>
                  <a:srgbClr val="FFFF19"/>
                </a:solidFill>
                <a:effectLst>
                  <a:outerShdw blurRad="38100" dist="38100" dir="2700000" algn="tl">
                    <a:srgbClr val="000000">
                      <a:alpha val="43137"/>
                    </a:srgbClr>
                  </a:outerShdw>
                </a:effectLst>
              </a:rPr>
              <a:t>REGISTRADO</a:t>
            </a: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REGLAMENTACIÓN RG (AFIP) 3683</a:t>
            </a:r>
            <a:endParaRPr lang="es-AR" sz="20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FFFF00"/>
                </a:solidFill>
              </a:rPr>
              <a:t>NOMINA BASE</a:t>
            </a:r>
          </a:p>
          <a:p>
            <a:pPr marL="0" indent="0">
              <a:buNone/>
            </a:pPr>
            <a:r>
              <a:rPr lang="es-AR" sz="1800" b="1">
                <a:solidFill>
                  <a:srgbClr val="00FFCC"/>
                </a:solidFill>
              </a:rPr>
              <a:t>Art. 11 - </a:t>
            </a:r>
            <a:r>
              <a:rPr lang="es-AR" sz="1800"/>
              <a:t>A los fines del beneficio de reducción de contribuciones, los empleadores deberán comparar la nómina de trabajadores declarados en el período en que se produzca un incremento con la declarada en el período devengado marzo de 2014, detraídos aquellos contratos cuyos códigos son los que a continuación se detallan y que constan en la Tabla T03 “Códigos de Modalidades de Contratación” del Anexo IV de la resolución general 3834 texto sustituido por la resolución general 712, sus modificatorias y complementarias:</a:t>
            </a:r>
            <a:endParaRPr lang="es-AR" sz="1800" smtClean="0"/>
          </a:p>
        </p:txBody>
      </p:sp>
      <p:pic>
        <p:nvPicPr>
          <p:cNvPr id="6451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7860065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RÉGIMEN DE PROMOCIÓN DE LA CONTRATACIÓN DE TRABAJO </a:t>
            </a:r>
            <a:r>
              <a:rPr lang="es-AR" sz="1800" b="1" smtClean="0">
                <a:solidFill>
                  <a:srgbClr val="FFFF19"/>
                </a:solidFill>
                <a:effectLst>
                  <a:outerShdw blurRad="38100" dist="38100" dir="2700000" algn="tl">
                    <a:srgbClr val="000000">
                      <a:alpha val="43137"/>
                    </a:srgbClr>
                  </a:outerShdw>
                </a:effectLst>
              </a:rPr>
              <a:t>REGISTRADO</a:t>
            </a: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REGLAMENTACIÓN RG (AFIP) 3683</a:t>
            </a:r>
            <a:endParaRPr lang="es-AR" sz="20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FFFF00"/>
                </a:solidFill>
              </a:rPr>
              <a:t>NOMINA BASE</a:t>
            </a:r>
          </a:p>
        </p:txBody>
      </p:sp>
      <p:pic>
        <p:nvPicPr>
          <p:cNvPr id="6451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2819399"/>
            <a:ext cx="8382000" cy="3502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6607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SICOSS VERSION 38</a:t>
            </a: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REGLAMENTACIÓN RG (AFIP) 3683</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b="1" smtClean="0">
                <a:solidFill>
                  <a:srgbClr val="00FF99"/>
                </a:solidFill>
                <a:effectLst>
                  <a:outerShdw blurRad="38100" dist="38100" dir="2700000" algn="tl">
                    <a:srgbClr val="000000">
                      <a:alpha val="43137"/>
                    </a:srgbClr>
                  </a:outerShdw>
                </a:effectLst>
              </a:rPr>
              <a:t>Art</a:t>
            </a:r>
            <a:r>
              <a:rPr lang="es-AR" sz="1800" b="1">
                <a:solidFill>
                  <a:srgbClr val="00FF99"/>
                </a:solidFill>
                <a:effectLst>
                  <a:outerShdw blurRad="38100" dist="38100" dir="2700000" algn="tl">
                    <a:srgbClr val="000000">
                      <a:alpha val="43137"/>
                    </a:srgbClr>
                  </a:outerShdw>
                </a:effectLst>
              </a:rPr>
              <a:t>. 12 - </a:t>
            </a:r>
            <a:r>
              <a:rPr lang="es-AR" sz="1800">
                <a:effectLst>
                  <a:outerShdw blurRad="38100" dist="38100" dir="2700000" algn="tl">
                    <a:srgbClr val="000000">
                      <a:alpha val="43137"/>
                    </a:srgbClr>
                  </a:outerShdw>
                </a:effectLst>
              </a:rPr>
              <a:t>Para acceder a la reducción de contribuciones los empleadores </a:t>
            </a:r>
            <a:r>
              <a:rPr lang="es-AR" sz="1800">
                <a:solidFill>
                  <a:srgbClr val="FFFF00"/>
                </a:solidFill>
                <a:effectLst>
                  <a:outerShdw blurRad="38100" dist="38100" dir="2700000" algn="tl">
                    <a:srgbClr val="000000">
                      <a:alpha val="43137"/>
                    </a:srgbClr>
                  </a:outerShdw>
                </a:effectLst>
              </a:rPr>
              <a:t>deberán confeccionar las declaraciones juradas, determinativas y nominativas de las obligaciones con destino a la seguridad social, mediante la utilización del sistema informático </a:t>
            </a:r>
            <a:r>
              <a:rPr lang="es-AR" sz="1800">
                <a:effectLst>
                  <a:outerShdw blurRad="38100" dist="38100" dir="2700000" algn="tl">
                    <a:srgbClr val="000000">
                      <a:alpha val="43137"/>
                    </a:srgbClr>
                  </a:outerShdw>
                </a:effectLst>
              </a:rPr>
              <a:t>“Declaración en Línea” adecuado conforme la Versión 38 y siguientes del programa aplicativo denominado “Sistema de Cálculo de Obligaciones de la Seguridad Social -SICOSS”, identificando a los trabajadores con los “Códigos de Modalidades de Contratación” que se consignan en la Tabla T03 del Anexo IV de la resolución general (DGI) 3834, texto sustituido por la resolución general 712, sus modificatorias y complementarias.</a:t>
            </a:r>
          </a:p>
          <a:p>
            <a:pPr marL="0" indent="0" fontAlgn="auto">
              <a:spcAft>
                <a:spcPts val="0"/>
              </a:spcAft>
              <a:buClr>
                <a:schemeClr val="accent3"/>
              </a:buClr>
              <a:buFont typeface="Wingdings 2"/>
              <a:buNone/>
              <a:defRPr/>
            </a:pPr>
            <a:endParaRPr lang="es-AR" sz="2000" b="1">
              <a:solidFill>
                <a:srgbClr val="00FF00"/>
              </a:solidFill>
              <a:effectLst>
                <a:outerShdw blurRad="38100" dist="38100" dir="2700000" algn="tl">
                  <a:srgbClr val="000000">
                    <a:alpha val="43137"/>
                  </a:srgbClr>
                </a:outerShdw>
              </a:effectLst>
            </a:endParaRPr>
          </a:p>
        </p:txBody>
      </p:sp>
      <p:pic>
        <p:nvPicPr>
          <p:cNvPr id="6451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999200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REGLAMENTACIÓN RG (AFIP) 3683</a:t>
            </a:r>
          </a:p>
          <a:p>
            <a:pPr marL="0" indent="0">
              <a:buNone/>
            </a:pPr>
            <a:r>
              <a:rPr lang="es-AR" sz="1800" b="1" smtClean="0">
                <a:solidFill>
                  <a:srgbClr val="FFFF00"/>
                </a:solidFill>
                <a:effectLst>
                  <a:outerShdw blurRad="38100" dist="38100" dir="2700000" algn="tl">
                    <a:srgbClr val="000000">
                      <a:alpha val="43137"/>
                    </a:srgbClr>
                  </a:outerShdw>
                </a:effectLst>
              </a:rPr>
              <a:t>EMPLEADORES QUE SUPERAN LOS 80 TRABAJADORES</a:t>
            </a:r>
          </a:p>
          <a:p>
            <a:pPr marL="0" indent="0">
              <a:buNone/>
            </a:pPr>
            <a:endParaRPr lang="es-AR" sz="1800" b="1" smtClean="0">
              <a:solidFill>
                <a:srgbClr val="00FFCC"/>
              </a:solidFill>
              <a:effectLst>
                <a:outerShdw blurRad="38100" dist="38100" dir="2700000" algn="tl">
                  <a:srgbClr val="000000">
                    <a:alpha val="43137"/>
                  </a:srgbClr>
                </a:outerShdw>
              </a:effectLst>
            </a:endParaRPr>
          </a:p>
          <a:p>
            <a:pPr marL="0" indent="0">
              <a:buNone/>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13 - </a:t>
            </a:r>
            <a:r>
              <a:rPr lang="es-AR" sz="1800">
                <a:effectLst>
                  <a:outerShdw blurRad="38100" dist="38100" dir="2700000" algn="tl">
                    <a:srgbClr val="000000">
                      <a:alpha val="43137"/>
                    </a:srgbClr>
                  </a:outerShdw>
                </a:effectLst>
              </a:rPr>
              <a:t>En los casos que mediante incrementos netos de personal, </a:t>
            </a:r>
            <a:r>
              <a:rPr lang="es-AR" sz="1800">
                <a:solidFill>
                  <a:srgbClr val="FFFF00"/>
                </a:solidFill>
                <a:effectLst>
                  <a:outerShdw blurRad="38100" dist="38100" dir="2700000" algn="tl">
                    <a:srgbClr val="000000">
                      <a:alpha val="43137"/>
                    </a:srgbClr>
                  </a:outerShdw>
                </a:effectLst>
              </a:rPr>
              <a:t>un empleador cuyo número base fuera de hasta quince (15) trabajadores, superase esa cantidad mantendrá, por los incrementos que hubiere efectuado anteriormente, los beneficios previstos en el segundo párrafo del artículo 24 de la ley 26940. </a:t>
            </a:r>
            <a:r>
              <a:rPr lang="es-AR" sz="1800">
                <a:effectLst>
                  <a:outerShdw blurRad="38100" dist="38100" dir="2700000" algn="tl">
                    <a:srgbClr val="000000">
                      <a:alpha val="43137"/>
                    </a:srgbClr>
                  </a:outerShdw>
                </a:effectLst>
              </a:rPr>
              <a:t>En cambio, </a:t>
            </a:r>
            <a:r>
              <a:rPr lang="es-AR" sz="1800">
                <a:solidFill>
                  <a:srgbClr val="00FF00"/>
                </a:solidFill>
                <a:effectLst>
                  <a:outerShdw blurRad="38100" dist="38100" dir="2700000" algn="tl">
                    <a:srgbClr val="000000">
                      <a:alpha val="43137"/>
                    </a:srgbClr>
                  </a:outerShdw>
                </a:effectLst>
              </a:rPr>
              <a:t>por los nuevos trabajadores que superen la mencionada dotación y hasta el máximo de ochenta (80) trabajadores, gozarán de los beneficios previstos en el tercer párrafo del mencionado artículo.</a:t>
            </a:r>
          </a:p>
          <a:p>
            <a:pPr marL="0" indent="0">
              <a:buNone/>
            </a:pPr>
            <a:r>
              <a:rPr lang="es-AR" sz="1800">
                <a:effectLst>
                  <a:outerShdw blurRad="38100" dist="38100" dir="2700000" algn="tl">
                    <a:srgbClr val="000000">
                      <a:alpha val="43137"/>
                    </a:srgbClr>
                  </a:outerShdw>
                </a:effectLst>
              </a:rPr>
              <a:t>Cuando mediante </a:t>
            </a:r>
            <a:r>
              <a:rPr lang="es-AR" sz="1800">
                <a:solidFill>
                  <a:srgbClr val="00FFCC"/>
                </a:solidFill>
                <a:effectLst>
                  <a:outerShdw blurRad="38100" dist="38100" dir="2700000" algn="tl">
                    <a:srgbClr val="000000">
                      <a:alpha val="43137"/>
                    </a:srgbClr>
                  </a:outerShdw>
                </a:effectLst>
              </a:rPr>
              <a:t>incrementos netos de personal, un empleador superase la cantidad de ochenta (80) trabajadores mantendrá, por los incrementos que hubiere efectuado anteriormente, los beneficios previstos en el tercer párrafo del artículo 24 de la ley. Por los nuevos trabajadores que superen la mencionada dotación, no gozará de beneficio alguno.</a:t>
            </a:r>
          </a:p>
          <a:p>
            <a:pPr marL="0" indent="0" fontAlgn="auto">
              <a:spcAft>
                <a:spcPts val="0"/>
              </a:spcAft>
              <a:buClr>
                <a:schemeClr val="accent3"/>
              </a:buClr>
              <a:buFont typeface="Wingdings 2"/>
              <a:buNone/>
              <a:defRPr/>
            </a:pPr>
            <a:endParaRPr lang="es-AR" sz="2000" b="1">
              <a:solidFill>
                <a:srgbClr val="00FF00"/>
              </a:solidFill>
              <a:effectLst>
                <a:outerShdw blurRad="38100" dist="38100" dir="2700000" algn="tl">
                  <a:srgbClr val="000000">
                    <a:alpha val="43137"/>
                  </a:srgbClr>
                </a:outerShdw>
              </a:effectLst>
            </a:endParaRPr>
          </a:p>
        </p:txBody>
      </p:sp>
      <p:pic>
        <p:nvPicPr>
          <p:cNvPr id="6451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568435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a:solidFill>
                  <a:srgbClr val="FF9900"/>
                </a:solidFill>
                <a:effectLst>
                  <a:outerShdw blurRad="38100" dist="38100" dir="2700000" algn="tl">
                    <a:srgbClr val="000000">
                      <a:alpha val="43137"/>
                    </a:srgbClr>
                  </a:outerShdw>
                </a:effectLst>
              </a:rPr>
              <a:t>REGÍMENES ESPECIALES DE PROMOCIÓN DEL TRABAJO REGISTRADO</a:t>
            </a:r>
          </a:p>
          <a:p>
            <a:pPr marL="0" indent="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RECTIFICATIVAS PARA AMBOS REGIMENES DE REDUCCIÓN</a:t>
            </a:r>
          </a:p>
          <a:p>
            <a:pPr marL="0" indent="0" fontAlgn="auto">
              <a:spcAft>
                <a:spcPts val="0"/>
              </a:spcAft>
              <a:buClr>
                <a:schemeClr val="accent3"/>
              </a:buClr>
              <a:buFont typeface="Wingdings 2"/>
              <a:buNone/>
              <a:defRPr/>
            </a:pPr>
            <a:r>
              <a:rPr lang="es-AR" sz="2000" b="1" smtClean="0">
                <a:solidFill>
                  <a:srgbClr val="00FF00"/>
                </a:solidFill>
                <a:effectLst>
                  <a:outerShdw blurRad="38100" dist="38100" dir="2700000" algn="tl">
                    <a:srgbClr val="000000">
                      <a:alpha val="43137"/>
                    </a:srgbClr>
                  </a:outerShdw>
                </a:effectLst>
              </a:rPr>
              <a:t>REGLAMENTACIÓN RG (AFIP) 3683</a:t>
            </a:r>
          </a:p>
          <a:p>
            <a:pPr marL="0" indent="0">
              <a:buNone/>
            </a:pPr>
            <a:endParaRPr lang="es-AR" sz="1800" b="1" smtClean="0">
              <a:solidFill>
                <a:srgbClr val="00FFCC"/>
              </a:solidFill>
              <a:effectLst>
                <a:outerShdw blurRad="38100" dist="38100" dir="2700000" algn="tl">
                  <a:srgbClr val="000000">
                    <a:alpha val="43137"/>
                  </a:srgbClr>
                </a:outerShdw>
              </a:effectLst>
            </a:endParaRPr>
          </a:p>
          <a:p>
            <a:pPr marL="0" indent="0">
              <a:buNone/>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14 - </a:t>
            </a:r>
            <a:r>
              <a:rPr lang="es-AR" sz="1800">
                <a:effectLst>
                  <a:outerShdw blurRad="38100" dist="38100" dir="2700000" algn="tl">
                    <a:srgbClr val="000000">
                      <a:alpha val="43137"/>
                    </a:srgbClr>
                  </a:outerShdw>
                </a:effectLst>
              </a:rPr>
              <a:t>La presente resolución general entrará en vigencia a partir del día de su publicación en el Boletín Oficial.</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No </a:t>
            </a:r>
            <a:r>
              <a:rPr lang="es-AR" sz="1800">
                <a:effectLst>
                  <a:outerShdw blurRad="38100" dist="38100" dir="2700000" algn="tl">
                    <a:srgbClr val="000000">
                      <a:alpha val="43137"/>
                    </a:srgbClr>
                  </a:outerShdw>
                </a:effectLst>
              </a:rPr>
              <a:t>obstante, los empleadores a los que les hubiera correspondido gozar del beneficio de reducción de contribuciones, establecido por el Título II de la ley 26940, a partir del período devengado agosto de 2014, podrán presentar las declaraciones juradas correspondientes a dicho período y, en su caso, al devengado setiembre de 2014 -cuando hayan sido presentadas con anterioridad a la fecha de publicación de la presente-, debiendo hacerlo por nómina completa, hasta el 28 de noviembre de 2014, en cuyo supuesto no serán de aplicación las disposiciones de la resolución general 3093.</a:t>
            </a:r>
          </a:p>
          <a:p>
            <a:pPr marL="0" indent="0" fontAlgn="auto">
              <a:spcAft>
                <a:spcPts val="0"/>
              </a:spcAft>
              <a:buClr>
                <a:schemeClr val="accent3"/>
              </a:buClr>
              <a:buFont typeface="Wingdings 2"/>
              <a:buNone/>
              <a:defRPr/>
            </a:pPr>
            <a:endParaRPr lang="es-AR" sz="2000" b="1">
              <a:solidFill>
                <a:srgbClr val="00FF00"/>
              </a:solidFill>
              <a:effectLst>
                <a:outerShdw blurRad="38100" dist="38100" dir="2700000" algn="tl">
                  <a:srgbClr val="000000">
                    <a:alpha val="43137"/>
                  </a:srgbClr>
                </a:outerShdw>
              </a:effectLst>
            </a:endParaRPr>
          </a:p>
        </p:txBody>
      </p:sp>
      <p:pic>
        <p:nvPicPr>
          <p:cNvPr id="64515"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4516"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79576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a:solidFill>
                  <a:srgbClr val="FFFF19"/>
                </a:solidFill>
                <a:effectLst>
                  <a:outerShdw blurRad="38100" dist="38100" dir="2700000" algn="tl">
                    <a:srgbClr val="000000">
                      <a:alpha val="43137"/>
                    </a:srgbClr>
                  </a:outerShdw>
                </a:effectLst>
              </a:rPr>
              <a:t>REGISTRO PÚBLICO DE EMPLEADORES CON SANCIONES LABORALES </a:t>
            </a:r>
          </a:p>
          <a:p>
            <a:pPr marL="609600" indent="-60960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SANCIONES </a:t>
            </a:r>
            <a:r>
              <a:rPr lang="es-AR" sz="1800" b="1">
                <a:solidFill>
                  <a:srgbClr val="00FF00"/>
                </a:solidFill>
                <a:effectLst>
                  <a:outerShdw blurRad="38100" dist="38100" dir="2700000" algn="tl">
                    <a:srgbClr val="000000">
                      <a:alpha val="43137"/>
                    </a:srgbClr>
                  </a:outerShdw>
                </a:effectLst>
              </a:rPr>
              <a:t>INCLUIDAS EN EL REGISTRO</a:t>
            </a:r>
          </a:p>
          <a:p>
            <a:pPr marL="0" indent="0" fontAlgn="auto">
              <a:spcAft>
                <a:spcPts val="0"/>
              </a:spcAft>
              <a:buClr>
                <a:schemeClr val="accent3"/>
              </a:buClr>
              <a:buFont typeface="Wingdings 2"/>
              <a:buNone/>
              <a:defRPr/>
            </a:pPr>
            <a:endParaRPr lang="es-AR" sz="1800" b="1"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2 -</a:t>
            </a:r>
            <a:r>
              <a:rPr lang="es-AR" sz="1800">
                <a:effectLst>
                  <a:outerShdw blurRad="38100" dist="38100" dir="2700000" algn="tl">
                    <a:srgbClr val="000000">
                      <a:alpha val="43137"/>
                    </a:srgbClr>
                  </a:outerShdw>
                </a:effectLst>
              </a:rPr>
              <a:t> Las sanciones enumeradas en el presente artículo, una vez firmes, serán incluidas en el Registro Público de Empleadores con Sanciones Laborales (REPSAL):</a:t>
            </a:r>
          </a:p>
          <a:p>
            <a:pPr marL="0" indent="0" fontAlgn="auto">
              <a:spcAft>
                <a:spcPts val="0"/>
              </a:spcAft>
              <a:buClr>
                <a:schemeClr val="accent3"/>
              </a:buClr>
              <a:buFont typeface="Wingdings 2"/>
              <a:buNone/>
              <a:defRPr/>
            </a:pPr>
            <a:endParaRPr lang="es-AR" sz="1800"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solidFill>
                  <a:srgbClr val="FFFF19"/>
                </a:solidFill>
                <a:effectLst>
                  <a:outerShdw blurRad="38100" dist="38100" dir="2700000" algn="tl">
                    <a:srgbClr val="000000">
                      <a:alpha val="43137"/>
                    </a:srgbClr>
                  </a:outerShdw>
                </a:effectLst>
              </a:rPr>
              <a:t>b</a:t>
            </a:r>
            <a:r>
              <a:rPr lang="es-AR" sz="1800">
                <a:solidFill>
                  <a:srgbClr val="FFFF19"/>
                </a:solidFill>
                <a:effectLst>
                  <a:outerShdw blurRad="38100" dist="38100" dir="2700000" algn="tl">
                    <a:srgbClr val="000000">
                      <a:alpha val="43137"/>
                    </a:srgbClr>
                  </a:outerShdw>
                </a:effectLst>
              </a:rPr>
              <a:t>) Las impuestas por el Ministerio de Trabajo, Empleo y Seguridad Social por falta de registración de los trabajadores en los términos del artículo 7 de la ley 24013 y del artículo agregado sin número a continuación del artículo 40 de la ley 11683 (t.o. 1998) y sus modificatorias;</a:t>
            </a:r>
          </a:p>
          <a:p>
            <a:pPr marL="0" indent="0" fontAlgn="auto">
              <a:spcAft>
                <a:spcPts val="0"/>
              </a:spcAft>
              <a:buClr>
                <a:schemeClr val="accent3"/>
              </a:buClr>
              <a:buFont typeface="Wingdings 2"/>
              <a:buNone/>
              <a:defRPr/>
            </a:pPr>
            <a:endParaRPr lang="es-AR"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mtClean="0">
              <a:solidFill>
                <a:srgbClr val="00FFCC"/>
              </a:solidFill>
              <a:effectLst>
                <a:outerShdw blurRad="38100" dist="38100" dir="2700000" algn="tl">
                  <a:srgbClr val="000000">
                    <a:alpha val="43137"/>
                  </a:srgbClr>
                </a:outerShdw>
              </a:effectLst>
            </a:endParaRPr>
          </a:p>
        </p:txBody>
      </p:sp>
      <p:pic>
        <p:nvPicPr>
          <p:cNvPr id="23555"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3556"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CONVENIOS DE CORRESPONSABILIDAD GREMIAL </a:t>
            </a:r>
          </a:p>
          <a:p>
            <a:pPr marL="0" indent="0" fontAlgn="auto">
              <a:spcAft>
                <a:spcPts val="0"/>
              </a:spcAft>
              <a:buClr>
                <a:schemeClr val="accent3"/>
              </a:buClr>
              <a:buFont typeface="Wingdings 2"/>
              <a:buNone/>
              <a:defRPr/>
            </a:pPr>
            <a:endParaRPr lang="es-AR" sz="1800" smtClean="0">
              <a:solidFill>
                <a:srgbClr val="00FFCC"/>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34 -</a:t>
            </a:r>
            <a:r>
              <a:rPr lang="es-AR" sz="1800">
                <a:solidFill>
                  <a:srgbClr val="00FFCC"/>
                </a:solidFill>
                <a:effectLst>
                  <a:outerShdw blurRad="38100" dist="38100" dir="2700000" algn="tl">
                    <a:srgbClr val="000000">
                      <a:alpha val="43137"/>
                    </a:srgbClr>
                  </a:outerShdw>
                </a:effectLst>
              </a:rPr>
              <a:t> </a:t>
            </a:r>
            <a:r>
              <a:rPr lang="es-AR" sz="1800">
                <a:effectLst>
                  <a:outerShdw blurRad="38100" dist="38100" dir="2700000" algn="tl">
                    <a:srgbClr val="000000">
                      <a:alpha val="43137"/>
                    </a:srgbClr>
                  </a:outerShdw>
                </a:effectLst>
              </a:rPr>
              <a:t>Los empleadores comprendidos en el régimen de sustitución de aportes y contribuciones emergentes de </a:t>
            </a:r>
            <a:r>
              <a:rPr lang="es-AR" sz="1800" b="1">
                <a:solidFill>
                  <a:srgbClr val="00FFCC"/>
                </a:solidFill>
                <a:effectLst>
                  <a:outerShdw blurRad="38100" dist="38100" dir="2700000" algn="tl">
                    <a:srgbClr val="000000">
                      <a:alpha val="43137"/>
                    </a:srgbClr>
                  </a:outerShdw>
                </a:effectLst>
              </a:rPr>
              <a:t>Convenios de Corresponsabilidad Gremial </a:t>
            </a:r>
            <a:r>
              <a:rPr lang="es-AR" sz="1800">
                <a:effectLst>
                  <a:outerShdw blurRad="38100" dist="38100" dir="2700000" algn="tl">
                    <a:srgbClr val="000000">
                      <a:alpha val="43137"/>
                    </a:srgbClr>
                  </a:outerShdw>
                </a:effectLst>
              </a:rPr>
              <a:t>suscriptos en el marco de la ley 26377, </a:t>
            </a:r>
            <a:r>
              <a:rPr lang="es-AR" sz="1800" b="1">
                <a:solidFill>
                  <a:srgbClr val="00FFCC"/>
                </a:solidFill>
                <a:effectLst>
                  <a:outerShdw blurRad="38100" dist="38100" dir="2700000" algn="tl">
                    <a:srgbClr val="000000">
                      <a:alpha val="43137"/>
                    </a:srgbClr>
                  </a:outerShdw>
                </a:effectLst>
              </a:rPr>
              <a:t>gozarán de una reducción de sus contribuciones vigentes </a:t>
            </a:r>
            <a:r>
              <a:rPr lang="es-AR" sz="1800">
                <a:effectLst>
                  <a:outerShdw blurRad="38100" dist="38100" dir="2700000" algn="tl">
                    <a:srgbClr val="000000">
                      <a:alpha val="43137"/>
                    </a:srgbClr>
                  </a:outerShdw>
                </a:effectLst>
              </a:rPr>
              <a:t>con destino a los siguientes subsistemas de la seguridad social</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a) Sistema Integrado Previsional Argentino, leyes 24241 y 26425;</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b) Instituto Nacional de Servicios Sociales para Jubilados y Pensionados, ley 19032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c) Fondo Nacional de Empleo, ley 24013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d) Régimen Nacional de Asignaciones Familiares, ley 24714 y sus modificatorias;</a:t>
            </a:r>
          </a:p>
          <a:p>
            <a:pPr marL="0" indent="0" fontAlgn="auto">
              <a:spcAft>
                <a:spcPts val="0"/>
              </a:spcAft>
              <a:buClr>
                <a:schemeClr val="accent3"/>
              </a:buClr>
              <a:buFont typeface="Wingdings 2"/>
              <a:buNone/>
              <a:defRPr/>
            </a:pPr>
            <a:r>
              <a:rPr lang="es-AR" sz="1800">
                <a:effectLst>
                  <a:outerShdw blurRad="38100" dist="38100" dir="2700000" algn="tl">
                    <a:srgbClr val="000000">
                      <a:alpha val="43137"/>
                    </a:srgbClr>
                  </a:outerShdw>
                </a:effectLst>
              </a:rPr>
              <a:t>e) Registro Nacional de Trabajadores y Empleadores Agrarios, leyes 25191 y 26727.</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5539"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5540"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CONVENIOS DE CORRESPONSABILIDAD GREMIAL </a:t>
            </a:r>
          </a:p>
          <a:p>
            <a:pPr marL="609600" indent="-60960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34 </a:t>
            </a:r>
            <a:r>
              <a:rPr lang="es-AR" sz="1800" b="1" smtClean="0">
                <a:solidFill>
                  <a:srgbClr val="00FFCC"/>
                </a:solidFill>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Durante </a:t>
            </a:r>
            <a:r>
              <a:rPr lang="es-AR" sz="1800" b="1">
                <a:solidFill>
                  <a:srgbClr val="FFFF00"/>
                </a:solidFill>
                <a:effectLst>
                  <a:outerShdw blurRad="38100" dist="38100" dir="2700000" algn="tl">
                    <a:srgbClr val="000000">
                      <a:alpha val="43137"/>
                    </a:srgbClr>
                  </a:outerShdw>
                </a:effectLst>
              </a:rPr>
              <a:t>el primer período de vigencia </a:t>
            </a:r>
            <a:r>
              <a:rPr lang="es-AR" sz="1800">
                <a:effectLst>
                  <a:outerShdw blurRad="38100" dist="38100" dir="2700000" algn="tl">
                    <a:srgbClr val="000000">
                      <a:alpha val="43137"/>
                    </a:srgbClr>
                  </a:outerShdw>
                </a:effectLst>
              </a:rPr>
              <a:t>de un Convenio de Corresponsabilidad Gremial, </a:t>
            </a:r>
            <a:r>
              <a:rPr lang="es-AR" sz="1800" b="1">
                <a:solidFill>
                  <a:srgbClr val="00FFCC"/>
                </a:solidFill>
                <a:effectLst>
                  <a:outerShdw blurRad="38100" dist="38100" dir="2700000" algn="tl">
                    <a:srgbClr val="000000">
                      <a:alpha val="43137"/>
                    </a:srgbClr>
                  </a:outerShdw>
                </a:effectLst>
              </a:rPr>
              <a:t>para el cálculo de la tarifa sustitutiva </a:t>
            </a:r>
            <a:r>
              <a:rPr lang="es-AR" sz="1800">
                <a:effectLst>
                  <a:outerShdw blurRad="38100" dist="38100" dir="2700000" algn="tl">
                    <a:srgbClr val="000000">
                      <a:alpha val="43137"/>
                    </a:srgbClr>
                  </a:outerShdw>
                </a:effectLst>
              </a:rPr>
              <a:t>a pagar por los empleadores, se considerará una </a:t>
            </a:r>
            <a:r>
              <a:rPr lang="es-AR" sz="1800" b="1">
                <a:solidFill>
                  <a:srgbClr val="FFC000"/>
                </a:solidFill>
                <a:effectLst>
                  <a:outerShdw blurRad="38100" dist="38100" dir="2700000" algn="tl">
                    <a:srgbClr val="000000">
                      <a:alpha val="43137"/>
                    </a:srgbClr>
                  </a:outerShdw>
                </a:effectLst>
              </a:rPr>
              <a:t>reducción del cincuenta por ciento (50%) de las citadas contribuciones </a:t>
            </a:r>
            <a:r>
              <a:rPr lang="es-AR" sz="1800">
                <a:effectLst>
                  <a:outerShdw blurRad="38100" dist="38100" dir="2700000" algn="tl">
                    <a:srgbClr val="000000">
                      <a:alpha val="43137"/>
                    </a:srgbClr>
                  </a:outerShdw>
                </a:effectLst>
              </a:rPr>
              <a:t>y </a:t>
            </a:r>
            <a:r>
              <a:rPr lang="es-AR" sz="1800" smtClean="0">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para </a:t>
            </a:r>
            <a:r>
              <a:rPr lang="es-AR" sz="1800" b="1">
                <a:solidFill>
                  <a:srgbClr val="FFFF00"/>
                </a:solidFill>
                <a:effectLst>
                  <a:outerShdw blurRad="38100" dist="38100" dir="2700000" algn="tl">
                    <a:srgbClr val="000000">
                      <a:alpha val="43137"/>
                    </a:srgbClr>
                  </a:outerShdw>
                </a:effectLst>
              </a:rPr>
              <a:t>el segundo período de vigencia </a:t>
            </a:r>
            <a:r>
              <a:rPr lang="es-AR" sz="1800">
                <a:effectLst>
                  <a:outerShdw blurRad="38100" dist="38100" dir="2700000" algn="tl">
                    <a:srgbClr val="000000">
                      <a:alpha val="43137"/>
                    </a:srgbClr>
                  </a:outerShdw>
                </a:effectLst>
              </a:rPr>
              <a:t>dicha reducción será del </a:t>
            </a:r>
            <a:r>
              <a:rPr lang="es-AR" sz="1800" b="1">
                <a:solidFill>
                  <a:srgbClr val="00FFCC"/>
                </a:solidFill>
                <a:effectLst>
                  <a:outerShdw blurRad="38100" dist="38100" dir="2700000" algn="tl">
                    <a:srgbClr val="000000">
                      <a:alpha val="43137"/>
                    </a:srgbClr>
                  </a:outerShdw>
                </a:effectLst>
              </a:rPr>
              <a:t>veinticinco por ciento (25%)</a:t>
            </a:r>
            <a:r>
              <a:rPr lang="es-AR" sz="1800">
                <a:effectLst>
                  <a:outerShdw blurRad="38100" dist="38100" dir="2700000" algn="tl">
                    <a:srgbClr val="000000">
                      <a:alpha val="43137"/>
                    </a:srgbClr>
                  </a:outerShdw>
                </a:effectLst>
              </a:rPr>
              <a:t>. En casos críticos debidamente fundados, el Poder Ejecutivo Nacional podrá extender la aplicación de esta última reducción a otros períodos posteriores.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656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656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35781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CONVENIOS DE CORRESPONSABILIDAD GREMIAL </a:t>
            </a:r>
          </a:p>
          <a:p>
            <a:pPr marL="609600" indent="-60960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34 </a:t>
            </a:r>
            <a:r>
              <a:rPr lang="es-AR" sz="1800" b="1" smtClean="0">
                <a:solidFill>
                  <a:srgbClr val="00FFCC"/>
                </a:solidFill>
                <a:effectLst>
                  <a:outerShdw blurRad="38100" dist="38100" dir="2700000" algn="tl">
                    <a:srgbClr val="000000">
                      <a:alpha val="43137"/>
                    </a:srgbClr>
                  </a:outerShdw>
                </a:effectLst>
              </a:rPr>
              <a:t>– (...)</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Las </a:t>
            </a:r>
            <a:r>
              <a:rPr lang="es-AR" sz="1800">
                <a:effectLst>
                  <a:outerShdw blurRad="38100" dist="38100" dir="2700000" algn="tl">
                    <a:srgbClr val="000000">
                      <a:alpha val="43137"/>
                    </a:srgbClr>
                  </a:outerShdw>
                </a:effectLst>
              </a:rPr>
              <a:t>reducciones mencionadas no podrán afectar el financiamiento de la seguridad social, ni los derechos conferidos a los trabajadores por los regímenes de la seguridad social. El Poder Ejecutivo Nacional adoptará los recaudos presupuestarios necesarios para compensar la aplicación de la reducción de que se trata.</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smtClean="0">
                <a:effectLst>
                  <a:outerShdw blurRad="38100" dist="38100" dir="2700000" algn="tl">
                    <a:srgbClr val="000000">
                      <a:alpha val="43137"/>
                    </a:srgbClr>
                  </a:outerShdw>
                </a:effectLst>
              </a:rPr>
              <a:t>No </a:t>
            </a:r>
            <a:r>
              <a:rPr lang="es-AR" sz="1800">
                <a:effectLst>
                  <a:outerShdw blurRad="38100" dist="38100" dir="2700000" algn="tl">
                    <a:srgbClr val="000000">
                      <a:alpha val="43137"/>
                    </a:srgbClr>
                  </a:outerShdw>
                </a:effectLst>
              </a:rPr>
              <a:t>se encuentran comprendidas dentro de lo dispuesto en este artículo las contribuciones previstas en la ley 23660 y sus modificaciones, con destino a las obras sociales, como tampoco las cuotas destinadas a las aseguradoras de riesgos del trabajo, previstas en la ley 24557 y sus modificatorias.</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656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656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43102771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0" indent="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DISPOSICIONES GENERALES</a:t>
            </a:r>
          </a:p>
          <a:p>
            <a:pPr marL="274320" indent="-274320" fontAlgn="auto">
              <a:spcAft>
                <a:spcPts val="0"/>
              </a:spcAft>
              <a:buClr>
                <a:schemeClr val="accent3"/>
              </a:buClr>
              <a:buFont typeface="Wingdings 2"/>
              <a:buChar char=""/>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None/>
              <a:defRPr/>
            </a:pPr>
            <a:r>
              <a:rPr lang="es-AR" sz="1800" b="1" smtClean="0">
                <a:solidFill>
                  <a:srgbClr val="FFC000"/>
                </a:solidFill>
                <a:effectLst>
                  <a:outerShdw blurRad="38100" dist="38100" dir="2700000" algn="tl">
                    <a:srgbClr val="000000">
                      <a:alpha val="43137"/>
                    </a:srgbClr>
                  </a:outerShdw>
                </a:effectLst>
              </a:rPr>
              <a:t>PLAZO REGLAMENTACIÓN DEL REPSAL</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46 - </a:t>
            </a:r>
            <a:r>
              <a:rPr lang="es-AR" sz="1800">
                <a:effectLst>
                  <a:outerShdw blurRad="38100" dist="38100" dir="2700000" algn="tl">
                    <a:srgbClr val="000000">
                      <a:alpha val="43137"/>
                    </a:srgbClr>
                  </a:outerShdw>
                </a:effectLst>
              </a:rPr>
              <a:t>Encomiéndase al Poder Ejecutivo Nacional para que en el plazo de noventa (90) días desde la promulgación de la presente ley, ejecute las acciones necesarias para la implementación y funcionamiento del Registro creado por el artículo 1</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u="sng" smtClean="0">
                <a:solidFill>
                  <a:srgbClr val="FFFF00"/>
                </a:solidFill>
                <a:effectLst>
                  <a:outerShdw blurRad="38100" dist="38100" dir="2700000" algn="tl">
                    <a:srgbClr val="000000">
                      <a:alpha val="43137"/>
                    </a:srgbClr>
                  </a:outerShdw>
                </a:effectLst>
              </a:rPr>
              <a:t>Promulgada </a:t>
            </a:r>
            <a:r>
              <a:rPr lang="es-AR" sz="1800" smtClean="0">
                <a:effectLst>
                  <a:outerShdw blurRad="38100" dist="38100" dir="2700000" algn="tl">
                    <a:srgbClr val="000000">
                      <a:alpha val="43137"/>
                    </a:srgbClr>
                  </a:outerShdw>
                </a:effectLst>
              </a:rPr>
              <a:t>el 26 de mayo</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u="sng" smtClean="0">
                <a:solidFill>
                  <a:srgbClr val="00FF99"/>
                </a:solidFill>
                <a:effectLst>
                  <a:outerShdw blurRad="38100" dist="38100" dir="2700000" algn="tl">
                    <a:srgbClr val="000000">
                      <a:alpha val="43137"/>
                    </a:srgbClr>
                  </a:outerShdw>
                </a:effectLst>
              </a:rPr>
              <a:t>Plazo vencio </a:t>
            </a:r>
            <a:r>
              <a:rPr lang="es-AR" sz="1800" smtClean="0">
                <a:effectLst>
                  <a:outerShdw blurRad="38100" dist="38100" dir="2700000" algn="tl">
                    <a:srgbClr val="000000">
                      <a:alpha val="43137"/>
                    </a:srgbClr>
                  </a:outerShdw>
                </a:effectLst>
              </a:rPr>
              <a:t>el 24 de agosto</a:t>
            </a:r>
            <a:endParaRPr lang="es-AR" sz="180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7587"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7588"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0" indent="0" fontAlgn="auto">
              <a:spcAft>
                <a:spcPts val="0"/>
              </a:spcAft>
              <a:buClr>
                <a:schemeClr val="accent3"/>
              </a:buClr>
              <a:buFont typeface="Wingdings 2"/>
              <a:buNone/>
              <a:defRPr/>
            </a:pPr>
            <a:r>
              <a:rPr lang="es-AR" sz="1800" b="1" smtClean="0">
                <a:solidFill>
                  <a:srgbClr val="FFFF00"/>
                </a:solidFill>
                <a:effectLst>
                  <a:outerShdw blurRad="38100" dist="38100" dir="2700000" algn="tl">
                    <a:srgbClr val="000000">
                      <a:alpha val="43137"/>
                    </a:srgbClr>
                  </a:outerShdw>
                </a:effectLst>
              </a:rPr>
              <a:t>DISPOSICIONES GENERALES</a:t>
            </a:r>
          </a:p>
          <a:p>
            <a:pPr marL="274320" indent="-274320" fontAlgn="auto">
              <a:spcAft>
                <a:spcPts val="0"/>
              </a:spcAft>
              <a:buClr>
                <a:schemeClr val="accent3"/>
              </a:buClr>
              <a:buFont typeface="Wingdings 2"/>
              <a:buChar char=""/>
              <a:defRPr/>
            </a:pPr>
            <a:endParaRPr lang="es-AR" sz="1800">
              <a:effectLst>
                <a:outerShdw blurRad="38100" dist="38100" dir="2700000" algn="tl">
                  <a:srgbClr val="000000">
                    <a:alpha val="43137"/>
                  </a:srgbClr>
                </a:outerShdw>
              </a:effectLst>
            </a:endParaRPr>
          </a:p>
          <a:p>
            <a:pPr marL="0" indent="0" fontAlgn="auto">
              <a:spcAft>
                <a:spcPts val="0"/>
              </a:spcAft>
              <a:buClr>
                <a:schemeClr val="accent3"/>
              </a:buClr>
              <a:buNone/>
              <a:defRPr/>
            </a:pPr>
            <a:r>
              <a:rPr lang="es-AR" sz="1800" b="1" smtClean="0">
                <a:solidFill>
                  <a:srgbClr val="FFC000"/>
                </a:solidFill>
                <a:effectLst>
                  <a:outerShdw blurRad="38100" dist="38100" dir="2700000" algn="tl">
                    <a:srgbClr val="000000">
                      <a:alpha val="43137"/>
                    </a:srgbClr>
                  </a:outerShdw>
                </a:effectLst>
              </a:rPr>
              <a:t>REGIMENES DE REDUCCIÓN DE CONTRIBUCIONES</a:t>
            </a:r>
          </a:p>
          <a:p>
            <a:pPr marL="0" indent="0" fontAlgn="auto">
              <a:spcAft>
                <a:spcPts val="0"/>
              </a:spcAft>
              <a:buClr>
                <a:schemeClr val="accent3"/>
              </a:buClr>
              <a:buFont typeface="Wingdings 2"/>
              <a:buNone/>
              <a:defRPr/>
            </a:pPr>
            <a:r>
              <a:rPr lang="es-AR" sz="1800" b="1" smtClean="0">
                <a:solidFill>
                  <a:srgbClr val="00FFCC"/>
                </a:solidFill>
                <a:effectLst>
                  <a:outerShdw blurRad="38100" dist="38100" dir="2700000" algn="tl">
                    <a:srgbClr val="000000">
                      <a:alpha val="43137"/>
                    </a:srgbClr>
                  </a:outerShdw>
                </a:effectLst>
              </a:rPr>
              <a:t>Art</a:t>
            </a:r>
            <a:r>
              <a:rPr lang="es-AR" sz="1800" b="1">
                <a:solidFill>
                  <a:srgbClr val="00FFCC"/>
                </a:solidFill>
                <a:effectLst>
                  <a:outerShdw blurRad="38100" dist="38100" dir="2700000" algn="tl">
                    <a:srgbClr val="000000">
                      <a:alpha val="43137"/>
                    </a:srgbClr>
                  </a:outerShdw>
                </a:effectLst>
              </a:rPr>
              <a:t>. 47 - </a:t>
            </a:r>
            <a:r>
              <a:rPr lang="es-AR" sz="1800">
                <a:effectLst>
                  <a:outerShdw blurRad="38100" dist="38100" dir="2700000" algn="tl">
                    <a:srgbClr val="000000">
                      <a:alpha val="43137"/>
                    </a:srgbClr>
                  </a:outerShdw>
                </a:effectLst>
              </a:rPr>
              <a:t>Las disposiciones del Título II comenzarán a regir a partir del primer día del segundo mes posterior al de su publicación en el Boletín Oficial. A partir de esa fecha se considerarán derogadas las disposiciones del Capítulo II, Título II de la ley 26476</a:t>
            </a:r>
            <a:r>
              <a:rPr lang="es-AR" sz="1800" smtClean="0">
                <a:effectLst>
                  <a:outerShdw blurRad="38100" dist="38100" dir="2700000" algn="tl">
                    <a:srgbClr val="000000">
                      <a:alpha val="43137"/>
                    </a:srgbClr>
                  </a:outerShdw>
                </a:effectLst>
              </a:rPr>
              <a:t>.</a:t>
            </a:r>
          </a:p>
          <a:p>
            <a:pPr marL="0" indent="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smtClean="0">
                <a:solidFill>
                  <a:srgbClr val="00FF00"/>
                </a:solidFill>
                <a:effectLst>
                  <a:outerShdw blurRad="38100" dist="38100" dir="2700000" algn="tl">
                    <a:srgbClr val="000000">
                      <a:alpha val="43137"/>
                    </a:srgbClr>
                  </a:outerShdw>
                </a:effectLst>
              </a:rPr>
              <a:t>EXCLUSIÓN REGIMEN PERMANENTE MICROEMPLEADORES</a:t>
            </a:r>
            <a:endParaRPr lang="es-AR" sz="1800" b="1">
              <a:solidFill>
                <a:srgbClr val="00FF00"/>
              </a:solidFill>
              <a:effectLst>
                <a:outerShdw blurRad="38100" dist="38100" dir="2700000" algn="tl">
                  <a:srgbClr val="000000">
                    <a:alpha val="43137"/>
                  </a:srgbClr>
                </a:outerShdw>
              </a:effectLst>
            </a:endParaRPr>
          </a:p>
          <a:p>
            <a:pPr marL="0" indent="0" fontAlgn="auto">
              <a:spcAft>
                <a:spcPts val="0"/>
              </a:spcAft>
              <a:buClr>
                <a:schemeClr val="accent3"/>
              </a:buClr>
              <a:buFont typeface="Wingdings 2"/>
              <a:buNone/>
              <a:defRPr/>
            </a:pPr>
            <a:r>
              <a:rPr lang="es-AR" sz="1800" b="1">
                <a:solidFill>
                  <a:srgbClr val="00FFCC"/>
                </a:solidFill>
                <a:effectLst>
                  <a:outerShdw blurRad="38100" dist="38100" dir="2700000" algn="tl">
                    <a:srgbClr val="000000">
                      <a:alpha val="43137"/>
                    </a:srgbClr>
                  </a:outerShdw>
                </a:effectLst>
              </a:rPr>
              <a:t>Art. 48 - </a:t>
            </a:r>
            <a:r>
              <a:rPr lang="es-AR" sz="1800">
                <a:effectLst>
                  <a:outerShdw blurRad="38100" dist="38100" dir="2700000" algn="tl">
                    <a:srgbClr val="000000">
                      <a:alpha val="43137"/>
                    </a:srgbClr>
                  </a:outerShdw>
                </a:effectLst>
              </a:rPr>
              <a:t>Los empleadores que </a:t>
            </a:r>
            <a:r>
              <a:rPr lang="es-AR" sz="1800" b="1">
                <a:solidFill>
                  <a:srgbClr val="FFFF00"/>
                </a:solidFill>
                <a:effectLst>
                  <a:outerShdw blurRad="38100" dist="38100" dir="2700000" algn="tl">
                    <a:srgbClr val="000000">
                      <a:alpha val="43137"/>
                    </a:srgbClr>
                  </a:outerShdw>
                </a:effectLst>
              </a:rPr>
              <a:t>hubieren producido despidos sin causa justificada </a:t>
            </a:r>
            <a:r>
              <a:rPr lang="es-AR" sz="1800">
                <a:effectLst>
                  <a:outerShdw blurRad="38100" dist="38100" dir="2700000" algn="tl">
                    <a:srgbClr val="000000">
                      <a:alpha val="43137"/>
                    </a:srgbClr>
                  </a:outerShdw>
                </a:effectLst>
              </a:rPr>
              <a:t>en el transcurso de los </a:t>
            </a:r>
            <a:r>
              <a:rPr lang="es-AR" sz="1800" b="1">
                <a:solidFill>
                  <a:srgbClr val="00FF99"/>
                </a:solidFill>
                <a:effectLst>
                  <a:outerShdw blurRad="38100" dist="38100" dir="2700000" algn="tl">
                    <a:srgbClr val="000000">
                      <a:alpha val="43137"/>
                    </a:srgbClr>
                  </a:outerShdw>
                </a:effectLst>
              </a:rPr>
              <a:t>seis (6) meses anteriores a la entrada en vigencia de la presente ley</a:t>
            </a:r>
            <a:r>
              <a:rPr lang="es-AR" sz="1800">
                <a:effectLst>
                  <a:outerShdw blurRad="38100" dist="38100" dir="2700000" algn="tl">
                    <a:srgbClr val="000000">
                      <a:alpha val="43137"/>
                    </a:srgbClr>
                  </a:outerShdw>
                </a:effectLst>
              </a:rPr>
              <a:t>, quedarán excluidos del régimen del Título II, Capítulo I, por el término de un (1) año a contar desde la fecha de esa vigencia.</a:t>
            </a: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68611"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68612"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5410200"/>
          </a:xfrm>
        </p:spPr>
        <p:txBody>
          <a:bodyPr>
            <a:normAutofit fontScale="92500"/>
          </a:bodyPr>
          <a:lstStyle/>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RESOLUCION GENERAL AFIP 3684</a:t>
            </a:r>
          </a:p>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PROGRAMA APLICATIVO SICOSS VERSION 38</a:t>
            </a:r>
          </a:p>
          <a:p>
            <a:pPr marL="274320" indent="-274320" fontAlgn="auto">
              <a:spcAft>
                <a:spcPts val="0"/>
              </a:spcAft>
              <a:buClr>
                <a:schemeClr val="accent3"/>
              </a:buClr>
              <a:buNone/>
              <a:defRPr/>
            </a:pPr>
            <a:endParaRPr lang="es-AR" sz="1800" dirty="0">
              <a:effectLst>
                <a:outerShdw blurRad="38100" dist="38100" dir="2700000" algn="tl">
                  <a:srgbClr val="000000">
                    <a:alpha val="43137"/>
                  </a:srgbClr>
                </a:outerShdw>
              </a:effectLst>
            </a:endParaRPr>
          </a:p>
          <a:p>
            <a:pPr>
              <a:buNone/>
            </a:pPr>
            <a:r>
              <a:rPr lang="es-ES" sz="1800" b="1" dirty="0" smtClean="0">
                <a:solidFill>
                  <a:srgbClr val="00FF99"/>
                </a:solidFill>
                <a:effectLst>
                  <a:outerShdw blurRad="38100" dist="38100" dir="2700000" algn="tl">
                    <a:srgbClr val="000000">
                      <a:alpha val="43137"/>
                    </a:srgbClr>
                  </a:outerShdw>
                </a:effectLst>
              </a:rPr>
              <a:t>Art. 1 - </a:t>
            </a:r>
            <a:r>
              <a:rPr lang="es-ES" sz="1800" dirty="0" smtClean="0">
                <a:effectLst>
                  <a:outerShdw blurRad="38100" dist="38100" dir="2700000" algn="tl">
                    <a:srgbClr val="000000">
                      <a:alpha val="43137"/>
                    </a:srgbClr>
                  </a:outerShdw>
                </a:effectLst>
              </a:rPr>
              <a:t>La determinación nominativa e ingreso de los aportes y contribuciones con </a:t>
            </a:r>
          </a:p>
          <a:p>
            <a:pPr>
              <a:buNone/>
            </a:pPr>
            <a:r>
              <a:rPr lang="es-ES" sz="1800" dirty="0" smtClean="0">
                <a:effectLst>
                  <a:outerShdw blurRad="38100" dist="38100" dir="2700000" algn="tl">
                    <a:srgbClr val="000000">
                      <a:alpha val="43137"/>
                    </a:srgbClr>
                  </a:outerShdw>
                </a:effectLst>
              </a:rPr>
              <a:t>destino a los distintos subsistemas de la seguridad social -conf. al procedimiento </a:t>
            </a:r>
          </a:p>
          <a:p>
            <a:pPr>
              <a:buNone/>
            </a:pPr>
            <a:r>
              <a:rPr lang="es-ES" sz="1800" dirty="0" smtClean="0">
                <a:effectLst>
                  <a:outerShdw blurRad="38100" dist="38100" dir="2700000" algn="tl">
                    <a:srgbClr val="000000">
                      <a:alpha val="43137"/>
                    </a:srgbClr>
                  </a:outerShdw>
                </a:effectLst>
              </a:rPr>
              <a:t>dispuesto por la RG (DGI) 3834, texto sustituido por la RG 712, sus </a:t>
            </a:r>
            <a:r>
              <a:rPr lang="es-ES" sz="1800" dirty="0" err="1" smtClean="0">
                <a:effectLst>
                  <a:outerShdw blurRad="38100" dist="38100" dir="2700000" algn="tl">
                    <a:srgbClr val="000000">
                      <a:alpha val="43137"/>
                    </a:srgbClr>
                  </a:outerShdw>
                </a:effectLst>
              </a:rPr>
              <a:t>modif</a:t>
            </a:r>
            <a:r>
              <a:rPr lang="es-ES" sz="1800" dirty="0" smtClean="0">
                <a:effectLst>
                  <a:outerShdw blurRad="38100" dist="38100" dir="2700000" algn="tl">
                    <a:srgbClr val="000000">
                      <a:alpha val="43137"/>
                    </a:srgbClr>
                  </a:outerShdw>
                </a:effectLst>
              </a:rPr>
              <a:t>. y </a:t>
            </a:r>
          </a:p>
          <a:p>
            <a:pPr>
              <a:buNone/>
            </a:pPr>
            <a:r>
              <a:rPr lang="es-ES" sz="1800" dirty="0" smtClean="0">
                <a:effectLst>
                  <a:outerShdw blurRad="38100" dist="38100" dir="2700000" algn="tl">
                    <a:srgbClr val="000000">
                      <a:alpha val="43137"/>
                    </a:srgbClr>
                  </a:outerShdw>
                </a:effectLst>
              </a:rPr>
              <a:t>complementarias-, </a:t>
            </a:r>
            <a:r>
              <a:rPr lang="es-ES" sz="1800" b="1" dirty="0" smtClean="0">
                <a:solidFill>
                  <a:srgbClr val="FFFF00"/>
                </a:solidFill>
                <a:effectLst>
                  <a:outerShdw blurRad="38100" dist="38100" dir="2700000" algn="tl">
                    <a:srgbClr val="000000">
                      <a:alpha val="43137"/>
                    </a:srgbClr>
                  </a:outerShdw>
                </a:effectLst>
              </a:rPr>
              <a:t>deberá efectuarse mediante la utilización de la versión 38 del </a:t>
            </a:r>
          </a:p>
          <a:p>
            <a:pPr>
              <a:buNone/>
            </a:pPr>
            <a:r>
              <a:rPr lang="es-ES" sz="1800" b="1" dirty="0" smtClean="0">
                <a:solidFill>
                  <a:srgbClr val="FFFF00"/>
                </a:solidFill>
                <a:effectLst>
                  <a:outerShdw blurRad="38100" dist="38100" dir="2700000" algn="tl">
                    <a:srgbClr val="000000">
                      <a:alpha val="43137"/>
                    </a:srgbClr>
                  </a:outerShdw>
                </a:effectLst>
              </a:rPr>
              <a:t>programa aplicativo </a:t>
            </a:r>
            <a:r>
              <a:rPr lang="es-ES" sz="1800" dirty="0" smtClean="0">
                <a:effectLst>
                  <a:outerShdw blurRad="38100" dist="38100" dir="2700000" algn="tl">
                    <a:srgbClr val="000000">
                      <a:alpha val="43137"/>
                    </a:srgbClr>
                  </a:outerShdw>
                </a:effectLst>
              </a:rPr>
              <a:t>denominado “Sistema de Cálculo de Obligaciones de la </a:t>
            </a:r>
          </a:p>
          <a:p>
            <a:pPr>
              <a:buNone/>
            </a:pPr>
            <a:r>
              <a:rPr lang="es-ES" sz="1800" dirty="0" smtClean="0">
                <a:effectLst>
                  <a:outerShdw blurRad="38100" dist="38100" dir="2700000" algn="tl">
                    <a:srgbClr val="000000">
                      <a:alpha val="43137"/>
                    </a:srgbClr>
                  </a:outerShdw>
                </a:effectLst>
              </a:rPr>
              <a:t>Seguridad Social - SICOSS”, cuyas nuevas funcionalidades se detallan en el Anexo </a:t>
            </a:r>
          </a:p>
          <a:p>
            <a:pPr>
              <a:buNone/>
            </a:pPr>
            <a:r>
              <a:rPr lang="es-ES" sz="1800" dirty="0" smtClean="0">
                <a:effectLst>
                  <a:outerShdw blurRad="38100" dist="38100" dir="2700000" algn="tl">
                    <a:srgbClr val="000000">
                      <a:alpha val="43137"/>
                    </a:srgbClr>
                  </a:outerShdw>
                </a:effectLst>
              </a:rPr>
              <a:t>de la presente.</a:t>
            </a:r>
          </a:p>
          <a:p>
            <a:pPr>
              <a:buNone/>
            </a:pPr>
            <a:r>
              <a:rPr lang="es-ES" sz="1800" dirty="0" smtClean="0">
                <a:effectLst>
                  <a:outerShdw blurRad="38100" dist="38100" dir="2700000" algn="tl">
                    <a:srgbClr val="000000">
                      <a:alpha val="43137"/>
                    </a:srgbClr>
                  </a:outerShdw>
                </a:effectLst>
              </a:rPr>
              <a:t>El mencionado sistema estará disponible en el sitio “web” de esta Administración </a:t>
            </a:r>
          </a:p>
          <a:p>
            <a:pPr>
              <a:buNone/>
            </a:pPr>
            <a:r>
              <a:rPr lang="es-ES" sz="1800" dirty="0" smtClean="0">
                <a:effectLst>
                  <a:outerShdw blurRad="38100" dist="38100" dir="2700000" algn="tl">
                    <a:srgbClr val="000000">
                      <a:alpha val="43137"/>
                    </a:srgbClr>
                  </a:outerShdw>
                </a:effectLst>
              </a:rPr>
              <a:t>Federal (http://www.afip.gob.ar).</a:t>
            </a:r>
          </a:p>
          <a:p>
            <a:pPr>
              <a:buNone/>
            </a:pPr>
            <a:r>
              <a:rPr lang="es-ES" sz="1800" dirty="0" smtClean="0">
                <a:effectLst>
                  <a:outerShdw blurRad="38100" dist="38100" dir="2700000" algn="tl">
                    <a:srgbClr val="000000">
                      <a:alpha val="43137"/>
                    </a:srgbClr>
                  </a:outerShdw>
                </a:effectLst>
              </a:rPr>
              <a:t>El sistema “Declaración en Línea” receptará las novedades de la nueva versión del </a:t>
            </a:r>
          </a:p>
          <a:p>
            <a:pPr>
              <a:buNone/>
            </a:pPr>
            <a:r>
              <a:rPr lang="es-ES" sz="1800" dirty="0" smtClean="0">
                <a:effectLst>
                  <a:outerShdw blurRad="38100" dist="38100" dir="2700000" algn="tl">
                    <a:srgbClr val="000000">
                      <a:alpha val="43137"/>
                    </a:srgbClr>
                  </a:outerShdw>
                </a:effectLst>
              </a:rPr>
              <a:t>programa aplicativo y, además, contará con los códigos que deberán utilizar los </a:t>
            </a:r>
          </a:p>
          <a:p>
            <a:pPr>
              <a:buNone/>
            </a:pPr>
            <a:r>
              <a:rPr lang="es-ES" sz="1800" dirty="0" smtClean="0">
                <a:effectLst>
                  <a:outerShdw blurRad="38100" dist="38100" dir="2700000" algn="tl">
                    <a:srgbClr val="000000">
                      <a:alpha val="43137"/>
                    </a:srgbClr>
                  </a:outerShdw>
                </a:effectLst>
              </a:rPr>
              <a:t>empleadores alcanzados por las disposiciones del Título II de la ley 26940, a efectos de </a:t>
            </a:r>
          </a:p>
          <a:p>
            <a:pPr>
              <a:buNone/>
            </a:pPr>
            <a:r>
              <a:rPr lang="es-ES" sz="1800" dirty="0" smtClean="0">
                <a:effectLst>
                  <a:outerShdw blurRad="38100" dist="38100" dir="2700000" algn="tl">
                    <a:srgbClr val="000000">
                      <a:alpha val="43137"/>
                    </a:srgbClr>
                  </a:outerShdw>
                </a:effectLst>
              </a:rPr>
              <a:t>identificar a los trabajadores respecto de los cuales resulte de aplicación el beneficio de </a:t>
            </a:r>
          </a:p>
          <a:p>
            <a:pPr>
              <a:buNone/>
            </a:pPr>
            <a:r>
              <a:rPr lang="es-ES" sz="1800" dirty="0" smtClean="0">
                <a:effectLst>
                  <a:outerShdw blurRad="38100" dist="38100" dir="2700000" algn="tl">
                    <a:srgbClr val="000000">
                      <a:alpha val="43137"/>
                    </a:srgbClr>
                  </a:outerShdw>
                </a:effectLst>
              </a:rPr>
              <a:t>reducción de contribuciones patronales.</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68611"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8612"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0695146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RESOLUCION GENERAL AFIP 3684</a:t>
            </a:r>
          </a:p>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PROGRAMA APLICATIVO SICOSS VERSION 38</a:t>
            </a:r>
          </a:p>
          <a:p>
            <a:pPr marL="274320" indent="-274320" fontAlgn="auto">
              <a:spcAft>
                <a:spcPts val="0"/>
              </a:spcAft>
              <a:buClr>
                <a:schemeClr val="accent3"/>
              </a:buClr>
              <a:buNone/>
              <a:defRPr/>
            </a:pPr>
            <a:endParaRPr lang="es-AR" sz="1800" dirty="0">
              <a:effectLst>
                <a:outerShdw blurRad="38100" dist="38100" dir="2700000" algn="tl">
                  <a:srgbClr val="000000">
                    <a:alpha val="43137"/>
                  </a:srgbClr>
                </a:outerShdw>
              </a:effectLst>
            </a:endParaRPr>
          </a:p>
          <a:p>
            <a:pPr>
              <a:buNone/>
            </a:pPr>
            <a:endParaRPr lang="es-ES" sz="1800" dirty="0" smtClean="0">
              <a:effectLst>
                <a:outerShdw blurRad="38100" dist="38100" dir="2700000" algn="tl">
                  <a:srgbClr val="000000">
                    <a:alpha val="43137"/>
                  </a:srgbClr>
                </a:outerShdw>
              </a:effectLst>
            </a:endParaRPr>
          </a:p>
          <a:p>
            <a:pPr>
              <a:buNone/>
            </a:pPr>
            <a:r>
              <a:rPr lang="es-ES" sz="1800" dirty="0" smtClean="0">
                <a:effectLst>
                  <a:outerShdw blurRad="38100" dist="38100" dir="2700000" algn="tl">
                    <a:srgbClr val="000000">
                      <a:alpha val="43137"/>
                    </a:srgbClr>
                  </a:outerShdw>
                </a:effectLst>
              </a:rPr>
              <a:t>Se incorporan los códigos de modalidades de contratación 301 a 315, a efectos de </a:t>
            </a:r>
          </a:p>
          <a:p>
            <a:pPr>
              <a:buNone/>
            </a:pPr>
            <a:r>
              <a:rPr lang="es-ES" sz="1800" dirty="0" smtClean="0">
                <a:effectLst>
                  <a:outerShdw blurRad="38100" dist="38100" dir="2700000" algn="tl">
                    <a:srgbClr val="000000">
                      <a:alpha val="43137"/>
                    </a:srgbClr>
                  </a:outerShdw>
                </a:effectLst>
              </a:rPr>
              <a:t>que el empleador alcanzado por los beneficios establecidos por el Título II de la </a:t>
            </a:r>
          </a:p>
          <a:p>
            <a:pPr>
              <a:buNone/>
            </a:pPr>
            <a:r>
              <a:rPr lang="es-ES" sz="1800" dirty="0" smtClean="0">
                <a:effectLst>
                  <a:outerShdw blurRad="38100" dist="38100" dir="2700000" algn="tl">
                    <a:srgbClr val="000000">
                      <a:alpha val="43137"/>
                    </a:srgbClr>
                  </a:outerShdw>
                </a:effectLst>
              </a:rPr>
              <a:t>ley 26940 pueda identificar a los trabajadores respecto de los cuales resulte de </a:t>
            </a:r>
          </a:p>
          <a:p>
            <a:pPr>
              <a:buNone/>
            </a:pPr>
            <a:r>
              <a:rPr lang="es-ES" sz="1800" dirty="0" smtClean="0">
                <a:effectLst>
                  <a:outerShdw blurRad="38100" dist="38100" dir="2700000" algn="tl">
                    <a:srgbClr val="000000">
                      <a:alpha val="43137"/>
                    </a:srgbClr>
                  </a:outerShdw>
                </a:effectLst>
              </a:rPr>
              <a:t>aplicación la reducción de alícuotas de contribuciones patronales.</a:t>
            </a:r>
            <a:endParaRPr lang="es-AR" sz="1800" dirty="0" smtClean="0">
              <a:effectLst>
                <a:outerShdw blurRad="38100" dist="38100" dir="2700000" algn="tl">
                  <a:srgbClr val="000000">
                    <a:alpha val="43137"/>
                  </a:srgbClr>
                </a:outerShdw>
              </a:effectLst>
            </a:endParaRPr>
          </a:p>
        </p:txBody>
      </p:sp>
      <p:pic>
        <p:nvPicPr>
          <p:cNvPr id="68611"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8612"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105804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RESOLUCION GENERAL AFIP 3684</a:t>
            </a:r>
          </a:p>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PROGRAMA APLICATIVO SICOSS VERSION 38</a:t>
            </a:r>
          </a:p>
          <a:p>
            <a:pPr marL="274320" indent="-274320" fontAlgn="auto">
              <a:spcAft>
                <a:spcPts val="0"/>
              </a:spcAft>
              <a:buClr>
                <a:schemeClr val="accent3"/>
              </a:buClr>
              <a:buNone/>
              <a:defRPr/>
            </a:pPr>
            <a:endParaRPr lang="es-AR" sz="1800" dirty="0">
              <a:effectLst>
                <a:outerShdw blurRad="38100" dist="38100" dir="2700000" algn="tl">
                  <a:srgbClr val="000000">
                    <a:alpha val="43137"/>
                  </a:srgbClr>
                </a:outerShdw>
              </a:effectLst>
            </a:endParaRPr>
          </a:p>
          <a:p>
            <a:pPr>
              <a:buNone/>
            </a:pPr>
            <a:r>
              <a:rPr lang="es-ES" sz="1800" b="1" dirty="0" smtClean="0">
                <a:solidFill>
                  <a:srgbClr val="00FFCC"/>
                </a:solidFill>
                <a:effectLst>
                  <a:outerShdw blurRad="38100" dist="38100" dir="2700000" algn="tl">
                    <a:srgbClr val="000000">
                      <a:alpha val="43137"/>
                    </a:srgbClr>
                  </a:outerShdw>
                </a:effectLst>
              </a:rPr>
              <a:t>Art. 3 - </a:t>
            </a:r>
            <a:r>
              <a:rPr lang="es-ES" sz="1800" dirty="0" err="1" smtClean="0">
                <a:effectLst>
                  <a:outerShdw blurRad="38100" dist="38100" dir="2700000" algn="tl">
                    <a:srgbClr val="000000">
                      <a:alpha val="43137"/>
                    </a:srgbClr>
                  </a:outerShdw>
                </a:effectLst>
              </a:rPr>
              <a:t>Apruébanse</a:t>
            </a:r>
            <a:r>
              <a:rPr lang="es-ES" sz="1800" dirty="0" smtClean="0">
                <a:effectLst>
                  <a:outerShdw blurRad="38100" dist="38100" dir="2700000" algn="tl">
                    <a:srgbClr val="000000">
                      <a:alpha val="43137"/>
                    </a:srgbClr>
                  </a:outerShdw>
                </a:effectLst>
              </a:rPr>
              <a:t> la versión 38 del programa aplicativo denominado “Sistema </a:t>
            </a:r>
          </a:p>
          <a:p>
            <a:pPr>
              <a:buNone/>
            </a:pPr>
            <a:r>
              <a:rPr lang="es-ES" sz="1800" dirty="0" smtClean="0">
                <a:effectLst>
                  <a:outerShdw blurRad="38100" dist="38100" dir="2700000" algn="tl">
                    <a:srgbClr val="000000">
                      <a:alpha val="43137"/>
                    </a:srgbClr>
                  </a:outerShdw>
                </a:effectLst>
              </a:rPr>
              <a:t>De Cálculo de Obligaciones de la Seguridad Social - SICOSS” y el Anexo que forma </a:t>
            </a:r>
          </a:p>
          <a:p>
            <a:pPr>
              <a:buNone/>
            </a:pPr>
            <a:r>
              <a:rPr lang="es-ES" sz="1800" dirty="0" smtClean="0">
                <a:effectLst>
                  <a:outerShdw blurRad="38100" dist="38100" dir="2700000" algn="tl">
                    <a:srgbClr val="000000">
                      <a:alpha val="43137"/>
                    </a:srgbClr>
                  </a:outerShdw>
                </a:effectLst>
              </a:rPr>
              <a:t>parte de la presente.</a:t>
            </a:r>
          </a:p>
          <a:p>
            <a:pPr>
              <a:buNone/>
            </a:pPr>
            <a:endParaRPr lang="es-ES" sz="1800" dirty="0" smtClean="0">
              <a:effectLst>
                <a:outerShdw blurRad="38100" dist="38100" dir="2700000" algn="tl">
                  <a:srgbClr val="000000">
                    <a:alpha val="43137"/>
                  </a:srgbClr>
                </a:outerShdw>
              </a:effectLst>
            </a:endParaRPr>
          </a:p>
          <a:p>
            <a:pPr>
              <a:buNone/>
            </a:pPr>
            <a:r>
              <a:rPr lang="es-ES" sz="1800" b="1" dirty="0" smtClean="0">
                <a:solidFill>
                  <a:srgbClr val="00FFCC"/>
                </a:solidFill>
                <a:effectLst>
                  <a:outerShdw blurRad="38100" dist="38100" dir="2700000" algn="tl">
                    <a:srgbClr val="000000">
                      <a:alpha val="43137"/>
                    </a:srgbClr>
                  </a:outerShdw>
                </a:effectLst>
              </a:rPr>
              <a:t>Art. 4 - </a:t>
            </a:r>
            <a:r>
              <a:rPr lang="es-ES" sz="1800" dirty="0" smtClean="0">
                <a:effectLst>
                  <a:outerShdw blurRad="38100" dist="38100" dir="2700000" algn="tl">
                    <a:srgbClr val="000000">
                      <a:alpha val="43137"/>
                    </a:srgbClr>
                  </a:outerShdw>
                </a:effectLst>
              </a:rPr>
              <a:t>Las disposiciones de esta resolución general entrarán en vigencia a partir </a:t>
            </a:r>
          </a:p>
          <a:p>
            <a:pPr>
              <a:buNone/>
            </a:pPr>
            <a:r>
              <a:rPr lang="es-ES" sz="1800" dirty="0" smtClean="0">
                <a:effectLst>
                  <a:outerShdw blurRad="38100" dist="38100" dir="2700000" algn="tl">
                    <a:srgbClr val="000000">
                      <a:alpha val="43137"/>
                    </a:srgbClr>
                  </a:outerShdw>
                </a:effectLst>
              </a:rPr>
              <a:t>de su publicación en el Boletín Oficial y serán de aplicación para la generación de </a:t>
            </a:r>
          </a:p>
          <a:p>
            <a:pPr>
              <a:buNone/>
            </a:pPr>
            <a:r>
              <a:rPr lang="es-ES" sz="1800" dirty="0" smtClean="0">
                <a:effectLst>
                  <a:outerShdw blurRad="38100" dist="38100" dir="2700000" algn="tl">
                    <a:srgbClr val="000000">
                      <a:alpha val="43137"/>
                    </a:srgbClr>
                  </a:outerShdw>
                </a:effectLst>
              </a:rPr>
              <a:t>las declaraciones juradas (F. 931) correspondientes al mes devengado octubre de </a:t>
            </a:r>
          </a:p>
          <a:p>
            <a:pPr>
              <a:buNone/>
            </a:pPr>
            <a:r>
              <a:rPr lang="es-ES" sz="1800" dirty="0" smtClean="0">
                <a:effectLst>
                  <a:outerShdw blurRad="38100" dist="38100" dir="2700000" algn="tl">
                    <a:srgbClr val="000000">
                      <a:alpha val="43137"/>
                    </a:srgbClr>
                  </a:outerShdw>
                </a:effectLst>
              </a:rPr>
              <a:t>2014 y siguientes.</a:t>
            </a:r>
          </a:p>
          <a:p>
            <a:pPr>
              <a:buNone/>
            </a:pPr>
            <a:r>
              <a:rPr lang="es-ES" sz="1800" dirty="0" smtClean="0">
                <a:effectLst>
                  <a:outerShdw blurRad="38100" dist="38100" dir="2700000" algn="tl">
                    <a:srgbClr val="000000">
                      <a:alpha val="43137"/>
                    </a:srgbClr>
                  </a:outerShdw>
                </a:effectLst>
              </a:rPr>
              <a:t>La obligación de utilización de la nueva versión del programa aplicativo o, en su </a:t>
            </a:r>
          </a:p>
          <a:p>
            <a:pPr>
              <a:buNone/>
            </a:pPr>
            <a:r>
              <a:rPr lang="es-ES" sz="1800" dirty="0" smtClean="0">
                <a:effectLst>
                  <a:outerShdw blurRad="38100" dist="38100" dir="2700000" algn="tl">
                    <a:srgbClr val="000000">
                      <a:alpha val="43137"/>
                    </a:srgbClr>
                  </a:outerShdw>
                </a:effectLst>
              </a:rPr>
              <a:t>caso, del sistema “Declaración en Línea”, comprende también las presentaciones </a:t>
            </a:r>
          </a:p>
          <a:p>
            <a:pPr>
              <a:buNone/>
            </a:pPr>
            <a:r>
              <a:rPr lang="es-ES" sz="1800" dirty="0" smtClean="0">
                <a:effectLst>
                  <a:outerShdw blurRad="38100" dist="38100" dir="2700000" algn="tl">
                    <a:srgbClr val="000000">
                      <a:alpha val="43137"/>
                    </a:srgbClr>
                  </a:outerShdw>
                </a:effectLst>
              </a:rPr>
              <a:t>de declaraciones juradas -originales o rectificativas- que se efectúen a partir de la </a:t>
            </a:r>
          </a:p>
          <a:p>
            <a:pPr>
              <a:buNone/>
            </a:pPr>
            <a:r>
              <a:rPr lang="es-ES" sz="1800" dirty="0" smtClean="0">
                <a:effectLst>
                  <a:outerShdw blurRad="38100" dist="38100" dir="2700000" algn="tl">
                    <a:srgbClr val="000000">
                      <a:alpha val="43137"/>
                    </a:srgbClr>
                  </a:outerShdw>
                </a:effectLst>
              </a:rPr>
              <a:t>vigencia de la presente, correspondientes a períodos anteriores.</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68611"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8612"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3307317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a:solidFill>
                  <a:srgbClr val="00FFCC"/>
                </a:solidFill>
                <a:effectLst>
                  <a:outerShdw blurRad="38100" dist="38100" dir="2700000" algn="tl">
                    <a:srgbClr val="000000">
                      <a:alpha val="43137"/>
                    </a:srgbClr>
                  </a:outerShdw>
                </a:effectLst>
              </a:rPr>
              <a:t>PROMOCION DEL EMPLEO REGISTRADO Y FRAUDE LABORAL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1143000"/>
            <a:ext cx="8229600" cy="4983163"/>
          </a:xfrm>
        </p:spPr>
        <p:txBody>
          <a:bodyPr>
            <a:normAutofit/>
          </a:bodyPr>
          <a:lstStyle/>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RESOLUCION GENERAL AFIP 3684</a:t>
            </a:r>
          </a:p>
          <a:p>
            <a:pPr marL="0" indent="0" fontAlgn="auto">
              <a:spcAft>
                <a:spcPts val="0"/>
              </a:spcAft>
              <a:buClr>
                <a:schemeClr val="accent3"/>
              </a:buClr>
              <a:buFont typeface="Wingdings 2"/>
              <a:buNone/>
              <a:defRPr/>
            </a:pPr>
            <a:r>
              <a:rPr lang="es-AR" sz="1800" b="1" dirty="0" smtClean="0">
                <a:solidFill>
                  <a:srgbClr val="FFFF00"/>
                </a:solidFill>
                <a:effectLst>
                  <a:outerShdw blurRad="38100" dist="38100" dir="2700000" algn="tl">
                    <a:srgbClr val="000000">
                      <a:alpha val="43137"/>
                    </a:srgbClr>
                  </a:outerShdw>
                </a:effectLst>
              </a:rPr>
              <a:t>PROGRAMA APLICATIVO SICOSS VERSION 38</a:t>
            </a:r>
          </a:p>
          <a:p>
            <a:pPr marL="274320" indent="-274320" fontAlgn="auto">
              <a:spcAft>
                <a:spcPts val="0"/>
              </a:spcAft>
              <a:buClr>
                <a:schemeClr val="accent3"/>
              </a:buClr>
              <a:buNone/>
              <a:defRPr/>
            </a:pPr>
            <a:endParaRPr lang="es-AR" sz="1800" dirty="0">
              <a:effectLst>
                <a:outerShdw blurRad="38100" dist="38100" dir="2700000" algn="tl">
                  <a:srgbClr val="000000">
                    <a:alpha val="43137"/>
                  </a:srgbClr>
                </a:outerShdw>
              </a:effectLst>
            </a:endParaRPr>
          </a:p>
          <a:p>
            <a:pPr>
              <a:buNone/>
            </a:pPr>
            <a:r>
              <a:rPr lang="es-ES" sz="1800" b="1" dirty="0" smtClean="0">
                <a:solidFill>
                  <a:srgbClr val="00FFCC"/>
                </a:solidFill>
                <a:effectLst>
                  <a:outerShdw blurRad="38100" dist="38100" dir="2700000" algn="tl">
                    <a:srgbClr val="000000">
                      <a:alpha val="43137"/>
                    </a:srgbClr>
                  </a:outerShdw>
                </a:effectLst>
              </a:rPr>
              <a:t>Vigencia:</a:t>
            </a:r>
            <a:r>
              <a:rPr lang="es-ES" sz="1800" dirty="0" smtClean="0">
                <a:effectLst>
                  <a:outerShdw blurRad="38100" dist="38100" dir="2700000" algn="tl">
                    <a:srgbClr val="000000">
                      <a:alpha val="43137"/>
                    </a:srgbClr>
                  </a:outerShdw>
                </a:effectLst>
              </a:rPr>
              <a:t> 10/10/2014</a:t>
            </a:r>
          </a:p>
          <a:p>
            <a:endParaRPr lang="es-ES" sz="1800" dirty="0" smtClean="0">
              <a:effectLst>
                <a:outerShdw blurRad="38100" dist="38100" dir="2700000" algn="tl">
                  <a:srgbClr val="000000">
                    <a:alpha val="43137"/>
                  </a:srgbClr>
                </a:outerShdw>
              </a:effectLst>
            </a:endParaRPr>
          </a:p>
          <a:p>
            <a:pPr>
              <a:buNone/>
            </a:pPr>
            <a:r>
              <a:rPr lang="es-ES" sz="1800" b="1" dirty="0" smtClean="0">
                <a:solidFill>
                  <a:srgbClr val="00FFCC"/>
                </a:solidFill>
                <a:effectLst>
                  <a:outerShdw blurRad="38100" dist="38100" dir="2700000" algn="tl">
                    <a:srgbClr val="000000">
                      <a:alpha val="43137"/>
                    </a:srgbClr>
                  </a:outerShdw>
                </a:effectLst>
              </a:rPr>
              <a:t>Aplicación: </a:t>
            </a:r>
            <a:r>
              <a:rPr lang="es-ES" sz="1800" dirty="0" smtClean="0">
                <a:effectLst>
                  <a:outerShdw blurRad="38100" dist="38100" dir="2700000" algn="tl">
                    <a:srgbClr val="000000">
                      <a:alpha val="43137"/>
                    </a:srgbClr>
                  </a:outerShdw>
                </a:effectLst>
              </a:rPr>
              <a:t>Las disposiciones de esta resolución general entrarán en vigencia a </a:t>
            </a:r>
          </a:p>
          <a:p>
            <a:pPr>
              <a:buNone/>
            </a:pPr>
            <a:r>
              <a:rPr lang="es-ES" sz="1800" dirty="0" smtClean="0">
                <a:effectLst>
                  <a:outerShdw blurRad="38100" dist="38100" dir="2700000" algn="tl">
                    <a:srgbClr val="000000">
                      <a:alpha val="43137"/>
                    </a:srgbClr>
                  </a:outerShdw>
                </a:effectLst>
              </a:rPr>
              <a:t>partir de su publicación en el Boletín Oficial y serán de aplicación para la </a:t>
            </a:r>
          </a:p>
          <a:p>
            <a:pPr>
              <a:buNone/>
            </a:pPr>
            <a:r>
              <a:rPr lang="es-ES" sz="1800" dirty="0" smtClean="0">
                <a:effectLst>
                  <a:outerShdw blurRad="38100" dist="38100" dir="2700000" algn="tl">
                    <a:srgbClr val="000000">
                      <a:alpha val="43137"/>
                    </a:srgbClr>
                  </a:outerShdw>
                </a:effectLst>
              </a:rPr>
              <a:t>generación de las declaraciones juradas (F. 931) correspondientes al mes </a:t>
            </a:r>
          </a:p>
          <a:p>
            <a:pPr>
              <a:buNone/>
            </a:pPr>
            <a:r>
              <a:rPr lang="es-ES" sz="1800" dirty="0" smtClean="0">
                <a:effectLst>
                  <a:outerShdw blurRad="38100" dist="38100" dir="2700000" algn="tl">
                    <a:srgbClr val="000000">
                      <a:alpha val="43137"/>
                    </a:srgbClr>
                  </a:outerShdw>
                </a:effectLst>
              </a:rPr>
              <a:t>devengado octubre de 2014 y siguientes.</a:t>
            </a:r>
          </a:p>
          <a:p>
            <a:pPr>
              <a:buNone/>
            </a:pPr>
            <a:endParaRPr lang="es-ES" sz="1800" dirty="0" smtClean="0">
              <a:effectLst>
                <a:outerShdw blurRad="38100" dist="38100" dir="2700000" algn="tl">
                  <a:srgbClr val="000000">
                    <a:alpha val="43137"/>
                  </a:srgbClr>
                </a:outerShdw>
              </a:effectLst>
            </a:endParaRPr>
          </a:p>
          <a:p>
            <a:pPr>
              <a:buNone/>
            </a:pPr>
            <a:r>
              <a:rPr lang="es-ES" sz="1800" dirty="0" smtClean="0">
                <a:effectLst>
                  <a:outerShdw blurRad="38100" dist="38100" dir="2700000" algn="tl">
                    <a:srgbClr val="000000">
                      <a:alpha val="43137"/>
                    </a:srgbClr>
                  </a:outerShdw>
                </a:effectLst>
              </a:rPr>
              <a:t>La obligación de utilización de la nueva versión del programa aplicativo o, en su </a:t>
            </a:r>
          </a:p>
          <a:p>
            <a:pPr>
              <a:buNone/>
            </a:pPr>
            <a:r>
              <a:rPr lang="es-ES" sz="1800" dirty="0" smtClean="0">
                <a:effectLst>
                  <a:outerShdw blurRad="38100" dist="38100" dir="2700000" algn="tl">
                    <a:srgbClr val="000000">
                      <a:alpha val="43137"/>
                    </a:srgbClr>
                  </a:outerShdw>
                </a:effectLst>
              </a:rPr>
              <a:t>caso, del sistema “Declaración en Línea”, comprende también las presentaciones </a:t>
            </a:r>
          </a:p>
          <a:p>
            <a:pPr>
              <a:buNone/>
            </a:pPr>
            <a:r>
              <a:rPr lang="es-ES" sz="1800" dirty="0" smtClean="0">
                <a:effectLst>
                  <a:outerShdw blurRad="38100" dist="38100" dir="2700000" algn="tl">
                    <a:srgbClr val="000000">
                      <a:alpha val="43137"/>
                    </a:srgbClr>
                  </a:outerShdw>
                </a:effectLst>
              </a:rPr>
              <a:t>de declaraciones juradas -originales o rectificativas- que se efectúen a partir de la </a:t>
            </a:r>
          </a:p>
          <a:p>
            <a:pPr>
              <a:buNone/>
            </a:pPr>
            <a:r>
              <a:rPr lang="es-ES" sz="1800" dirty="0" smtClean="0">
                <a:effectLst>
                  <a:outerShdw blurRad="38100" dist="38100" dir="2700000" algn="tl">
                    <a:srgbClr val="000000">
                      <a:alpha val="43137"/>
                    </a:srgbClr>
                  </a:outerShdw>
                </a:effectLst>
              </a:rPr>
              <a:t>vigencia de la presente, correspondientes a períodos anteriores.</a:t>
            </a:r>
          </a:p>
          <a:p>
            <a:pPr marL="609600" indent="-609600" fontAlgn="auto">
              <a:spcAft>
                <a:spcPts val="0"/>
              </a:spcAft>
              <a:buClr>
                <a:schemeClr val="accent3"/>
              </a:buClr>
              <a:buFont typeface="Wingdings 2"/>
              <a:buNone/>
              <a:defRPr/>
            </a:pPr>
            <a:endParaRPr lang="es-AR" sz="1800" dirty="0" smtClean="0">
              <a:effectLst>
                <a:outerShdw blurRad="38100" dist="38100" dir="2700000" algn="tl">
                  <a:srgbClr val="000000">
                    <a:alpha val="43137"/>
                  </a:srgbClr>
                </a:outerShdw>
              </a:effectLst>
            </a:endParaRPr>
          </a:p>
        </p:txBody>
      </p:sp>
      <p:pic>
        <p:nvPicPr>
          <p:cNvPr id="68611" name="3 Imagen" descr="Monograma.tif"/>
          <p:cNvPicPr>
            <a:picLocks noChangeAspect="1"/>
          </p:cNvPicPr>
          <p:nvPr/>
        </p:nvPicPr>
        <p:blipFill>
          <a:blip r:embed="rId2" cstate="print"/>
          <a:srcRect/>
          <a:stretch>
            <a:fillRect/>
          </a:stretch>
        </p:blipFill>
        <p:spPr bwMode="auto">
          <a:xfrm>
            <a:off x="8564563" y="5943600"/>
            <a:ext cx="427037" cy="757238"/>
          </a:xfrm>
          <a:prstGeom prst="rect">
            <a:avLst/>
          </a:prstGeom>
          <a:noFill/>
          <a:ln w="9525">
            <a:noFill/>
            <a:miter lim="800000"/>
            <a:headEnd/>
            <a:tailEnd/>
          </a:ln>
        </p:spPr>
      </p:pic>
      <p:pic>
        <p:nvPicPr>
          <p:cNvPr id="68612" name="4 Imagen" descr="Firma.jpg"/>
          <p:cNvPicPr>
            <a:picLocks noChangeAspect="1"/>
          </p:cNvPicPr>
          <p:nvPr/>
        </p:nvPicPr>
        <p:blipFill>
          <a:blip r:embed="rId3"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1707182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524000"/>
            <a:ext cx="7772400" cy="4724400"/>
          </a:xfrm>
        </p:spPr>
        <p:txBody>
          <a:bodyPr>
            <a:normAutofit/>
          </a:bodyPr>
          <a:lstStyle/>
          <a:p>
            <a:pPr algn="ctr" eaLnBrk="1" hangingPunct="1">
              <a:defRPr/>
            </a:pPr>
            <a:r>
              <a:rPr lang="es-AR" sz="2800" b="1" smtClean="0">
                <a:solidFill>
                  <a:srgbClr val="00FFFF"/>
                </a:solidFill>
                <a:effectLst>
                  <a:outerShdw blurRad="38100" dist="38100" dir="2700000" algn="tl">
                    <a:srgbClr val="000000">
                      <a:alpha val="43137"/>
                    </a:srgbClr>
                  </a:outerShdw>
                </a:effectLst>
                <a:latin typeface="Papyrus" panose="03070502060502030205" pitchFamily="66" charset="0"/>
              </a:rPr>
              <a:t>REGIMEN GENERAL DE SANCIONES POR INFRACCIONES</a:t>
            </a:r>
            <a:endParaRPr lang="es-MX" sz="2800" b="1" smtClean="0">
              <a:solidFill>
                <a:srgbClr val="00FFCC"/>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MX" sz="2800" b="1"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LEY </a:t>
            </a:r>
            <a:r>
              <a:rPr lang="es-MX" sz="3600" b="1" smtClean="0">
                <a:solidFill>
                  <a:srgbClr val="00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26941</a:t>
            </a:r>
            <a:endParaRPr lang="es-MX" sz="2800" b="1" smtClean="0">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endParaRPr lang="es-MX" sz="2800" b="1" dirty="0" smtClean="0">
              <a:effectLst>
                <a:outerShdw blurRad="38100" dist="38100" dir="2700000" algn="tl">
                  <a:srgbClr val="000000">
                    <a:alpha val="43137"/>
                  </a:srgbClr>
                </a:outerShdw>
              </a:effectLst>
              <a:latin typeface="Papyrus" pitchFamily="66" charset="0"/>
              <a:ea typeface="Verdana" pitchFamily="34" charset="0"/>
              <a:cs typeface="Verdana" pitchFamily="34" charset="0"/>
            </a:endParaRPr>
          </a:p>
          <a:p>
            <a:pPr algn="ctr" eaLnBrk="1" hangingPunct="1">
              <a:defRPr/>
            </a:pPr>
            <a:r>
              <a:rPr lang="es-MX"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rPr>
              <a:t>Dr. GUSTAVO R. SEGU</a:t>
            </a:r>
            <a:endParaRPr lang="en-US" sz="2800" b="1" dirty="0" smtClean="0">
              <a:solidFill>
                <a:srgbClr val="FFFF00"/>
              </a:solidFill>
              <a:effectLst>
                <a:outerShdw blurRad="38100" dist="38100" dir="2700000" algn="tl">
                  <a:srgbClr val="000000">
                    <a:alpha val="43137"/>
                  </a:srgbClr>
                </a:outerShdw>
              </a:effectLst>
              <a:latin typeface="Papyrus" pitchFamily="66" charset="0"/>
              <a:ea typeface="Verdana" pitchFamily="34" charset="0"/>
              <a:cs typeface="Verdana" pitchFamily="34" charset="0"/>
            </a:endParaRPr>
          </a:p>
        </p:txBody>
      </p:sp>
      <p:pic>
        <p:nvPicPr>
          <p:cNvPr id="7" name="6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4"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859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5669</TotalTime>
  <Words>15014</Words>
  <Application>Microsoft Office PowerPoint</Application>
  <PresentationFormat>Presentación en pantalla (4:3)</PresentationFormat>
  <Paragraphs>978</Paragraphs>
  <Slides>111</Slides>
  <Notes>6</Notes>
  <HiddenSlides>0</HiddenSlides>
  <MMClips>0</MMClips>
  <ScaleCrop>false</ScaleCrop>
  <HeadingPairs>
    <vt:vector size="4" baseType="variant">
      <vt:variant>
        <vt:lpstr>Tema</vt:lpstr>
      </vt:variant>
      <vt:variant>
        <vt:i4>1</vt:i4>
      </vt:variant>
      <vt:variant>
        <vt:lpstr>Títulos de diapositiva</vt:lpstr>
      </vt:variant>
      <vt:variant>
        <vt:i4>111</vt:i4>
      </vt:variant>
    </vt:vector>
  </HeadingPairs>
  <TitlesOfParts>
    <vt:vector size="112" baseType="lpstr">
      <vt:lpstr>Flujo</vt:lpstr>
      <vt:lpstr>Presentación de PowerPoint</vt:lpstr>
      <vt:lpstr>Presentación de PowerPoint</vt:lpstr>
      <vt:lpstr>Presentación de PowerPoint</vt:lpstr>
      <vt:lpstr>PROMOCION DEL EMPLEO REGISTRADO Y FRAUDE LABORAL</vt:lpstr>
      <vt:lpstr>PROMOCION DEL EMPLEO REGISTRADO Y FRAUDE LABORAL44</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Presentación de PowerPoint</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Presentación de PowerPoint</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PROMOCION DEL EMPLEO REGISTRADO Y FRAUDE LABORAL</vt:lpstr>
      <vt:lpstr>Presentación de PowerPoint</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lpstr>REGIMEN GENERAL DE SANCIONES POR INFRACCIONES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Consejo</cp:lastModifiedBy>
  <cp:revision>1822</cp:revision>
  <cp:lastPrinted>1601-01-01T00:00:00Z</cp:lastPrinted>
  <dcterms:created xsi:type="dcterms:W3CDTF">1601-01-01T00:00:00Z</dcterms:created>
  <dcterms:modified xsi:type="dcterms:W3CDTF">2014-11-06T16:55:20Z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