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211"/>
  </p:notesMasterIdLst>
  <p:sldIdLst>
    <p:sldId id="1206" r:id="rId2"/>
    <p:sldId id="1501" r:id="rId3"/>
    <p:sldId id="1502" r:id="rId4"/>
    <p:sldId id="1503" r:id="rId5"/>
    <p:sldId id="1504" r:id="rId6"/>
    <p:sldId id="1505" r:id="rId7"/>
    <p:sldId id="1506" r:id="rId8"/>
    <p:sldId id="1507" r:id="rId9"/>
    <p:sldId id="1508" r:id="rId10"/>
    <p:sldId id="1509" r:id="rId11"/>
    <p:sldId id="1510" r:id="rId12"/>
    <p:sldId id="1511" r:id="rId13"/>
    <p:sldId id="1512" r:id="rId14"/>
    <p:sldId id="1513" r:id="rId15"/>
    <p:sldId id="1514" r:id="rId16"/>
    <p:sldId id="1515" r:id="rId17"/>
    <p:sldId id="1516" r:id="rId18"/>
    <p:sldId id="1517" r:id="rId19"/>
    <p:sldId id="1518" r:id="rId20"/>
    <p:sldId id="1519" r:id="rId21"/>
    <p:sldId id="1520" r:id="rId22"/>
    <p:sldId id="1521" r:id="rId23"/>
    <p:sldId id="1522" r:id="rId24"/>
    <p:sldId id="1523" r:id="rId25"/>
    <p:sldId id="1524" r:id="rId26"/>
    <p:sldId id="1525" r:id="rId27"/>
    <p:sldId id="1526" r:id="rId28"/>
    <p:sldId id="1527" r:id="rId29"/>
    <p:sldId id="1528" r:id="rId30"/>
    <p:sldId id="1529" r:id="rId31"/>
    <p:sldId id="1530" r:id="rId32"/>
    <p:sldId id="1531" r:id="rId33"/>
    <p:sldId id="1532" r:id="rId34"/>
    <p:sldId id="1533" r:id="rId35"/>
    <p:sldId id="1534" r:id="rId36"/>
    <p:sldId id="1535" r:id="rId37"/>
    <p:sldId id="1617" r:id="rId38"/>
    <p:sldId id="1618" r:id="rId39"/>
    <p:sldId id="1619" r:id="rId40"/>
    <p:sldId id="1620" r:id="rId41"/>
    <p:sldId id="1621" r:id="rId42"/>
    <p:sldId id="1622" r:id="rId43"/>
    <p:sldId id="1623" r:id="rId44"/>
    <p:sldId id="1633" r:id="rId45"/>
    <p:sldId id="1634" r:id="rId46"/>
    <p:sldId id="1635" r:id="rId47"/>
    <p:sldId id="1536" r:id="rId48"/>
    <p:sldId id="1537" r:id="rId49"/>
    <p:sldId id="1538" r:id="rId50"/>
    <p:sldId id="1603" r:id="rId51"/>
    <p:sldId id="1604" r:id="rId52"/>
    <p:sldId id="1605" r:id="rId53"/>
    <p:sldId id="1606" r:id="rId54"/>
    <p:sldId id="1607" r:id="rId55"/>
    <p:sldId id="1608" r:id="rId56"/>
    <p:sldId id="1609" r:id="rId57"/>
    <p:sldId id="1610" r:id="rId58"/>
    <p:sldId id="1611" r:id="rId59"/>
    <p:sldId id="1612" r:id="rId60"/>
    <p:sldId id="1613" r:id="rId61"/>
    <p:sldId id="1614" r:id="rId62"/>
    <p:sldId id="1615" r:id="rId63"/>
    <p:sldId id="1616" r:id="rId64"/>
    <p:sldId id="1624" r:id="rId65"/>
    <p:sldId id="1625" r:id="rId66"/>
    <p:sldId id="1626" r:id="rId67"/>
    <p:sldId id="1627" r:id="rId68"/>
    <p:sldId id="1628" r:id="rId69"/>
    <p:sldId id="1629" r:id="rId70"/>
    <p:sldId id="1630" r:id="rId71"/>
    <p:sldId id="1631" r:id="rId72"/>
    <p:sldId id="1632" r:id="rId73"/>
    <p:sldId id="1539" r:id="rId74"/>
    <p:sldId id="1540" r:id="rId75"/>
    <p:sldId id="1541" r:id="rId76"/>
    <p:sldId id="1542" r:id="rId77"/>
    <p:sldId id="1543" r:id="rId78"/>
    <p:sldId id="1544" r:id="rId79"/>
    <p:sldId id="1545" r:id="rId80"/>
    <p:sldId id="1546" r:id="rId81"/>
    <p:sldId id="1547" r:id="rId82"/>
    <p:sldId id="1548" r:id="rId83"/>
    <p:sldId id="1549" r:id="rId84"/>
    <p:sldId id="1550" r:id="rId85"/>
    <p:sldId id="1551" r:id="rId86"/>
    <p:sldId id="1552" r:id="rId87"/>
    <p:sldId id="1553" r:id="rId88"/>
    <p:sldId id="1554" r:id="rId89"/>
    <p:sldId id="1555" r:id="rId90"/>
    <p:sldId id="1556" r:id="rId91"/>
    <p:sldId id="1557" r:id="rId92"/>
    <p:sldId id="1558" r:id="rId93"/>
    <p:sldId id="1559" r:id="rId94"/>
    <p:sldId id="1560" r:id="rId95"/>
    <p:sldId id="1561" r:id="rId96"/>
    <p:sldId id="1562" r:id="rId97"/>
    <p:sldId id="1563" r:id="rId98"/>
    <p:sldId id="1564" r:id="rId99"/>
    <p:sldId id="1565" r:id="rId100"/>
    <p:sldId id="1566" r:id="rId101"/>
    <p:sldId id="1567" r:id="rId102"/>
    <p:sldId id="1568" r:id="rId103"/>
    <p:sldId id="1569" r:id="rId104"/>
    <p:sldId id="1570" r:id="rId105"/>
    <p:sldId id="1571" r:id="rId106"/>
    <p:sldId id="1572" r:id="rId107"/>
    <p:sldId id="1573" r:id="rId108"/>
    <p:sldId id="1574" r:id="rId109"/>
    <p:sldId id="1575" r:id="rId110"/>
    <p:sldId id="1576" r:id="rId111"/>
    <p:sldId id="1577" r:id="rId112"/>
    <p:sldId id="1578" r:id="rId113"/>
    <p:sldId id="1579" r:id="rId114"/>
    <p:sldId id="1580" r:id="rId115"/>
    <p:sldId id="1581" r:id="rId116"/>
    <p:sldId id="1582" r:id="rId117"/>
    <p:sldId id="1583" r:id="rId118"/>
    <p:sldId id="1584" r:id="rId119"/>
    <p:sldId id="1585" r:id="rId120"/>
    <p:sldId id="1586" r:id="rId121"/>
    <p:sldId id="1587" r:id="rId122"/>
    <p:sldId id="1588" r:id="rId123"/>
    <p:sldId id="1589" r:id="rId124"/>
    <p:sldId id="1590" r:id="rId125"/>
    <p:sldId id="1591" r:id="rId126"/>
    <p:sldId id="1592" r:id="rId127"/>
    <p:sldId id="1593" r:id="rId128"/>
    <p:sldId id="1594" r:id="rId129"/>
    <p:sldId id="1595" r:id="rId130"/>
    <p:sldId id="1596" r:id="rId131"/>
    <p:sldId id="1597" r:id="rId132"/>
    <p:sldId id="1598" r:id="rId133"/>
    <p:sldId id="1599" r:id="rId134"/>
    <p:sldId id="1600" r:id="rId135"/>
    <p:sldId id="1601" r:id="rId136"/>
    <p:sldId id="1602" r:id="rId137"/>
    <p:sldId id="929" r:id="rId138"/>
    <p:sldId id="1128" r:id="rId139"/>
    <p:sldId id="1129" r:id="rId140"/>
    <p:sldId id="1167" r:id="rId141"/>
    <p:sldId id="1130" r:id="rId142"/>
    <p:sldId id="1131" r:id="rId143"/>
    <p:sldId id="1132" r:id="rId144"/>
    <p:sldId id="1133" r:id="rId145"/>
    <p:sldId id="1134" r:id="rId146"/>
    <p:sldId id="1135" r:id="rId147"/>
    <p:sldId id="1168" r:id="rId148"/>
    <p:sldId id="1136" r:id="rId149"/>
    <p:sldId id="1137" r:id="rId150"/>
    <p:sldId id="1146" r:id="rId151"/>
    <p:sldId id="1147" r:id="rId152"/>
    <p:sldId id="1207" r:id="rId153"/>
    <p:sldId id="1148" r:id="rId154"/>
    <p:sldId id="1149" r:id="rId155"/>
    <p:sldId id="1208" r:id="rId156"/>
    <p:sldId id="1150" r:id="rId157"/>
    <p:sldId id="1151" r:id="rId158"/>
    <p:sldId id="1152" r:id="rId159"/>
    <p:sldId id="1153" r:id="rId160"/>
    <p:sldId id="1209" r:id="rId161"/>
    <p:sldId id="1154" r:id="rId162"/>
    <p:sldId id="1155" r:id="rId163"/>
    <p:sldId id="1156" r:id="rId164"/>
    <p:sldId id="1157" r:id="rId165"/>
    <p:sldId id="1158" r:id="rId166"/>
    <p:sldId id="1159" r:id="rId167"/>
    <p:sldId id="1160" r:id="rId168"/>
    <p:sldId id="1161" r:id="rId169"/>
    <p:sldId id="1162" r:id="rId170"/>
    <p:sldId id="1163" r:id="rId171"/>
    <p:sldId id="1164" r:id="rId172"/>
    <p:sldId id="1165" r:id="rId173"/>
    <p:sldId id="1210" r:id="rId174"/>
    <p:sldId id="1211" r:id="rId175"/>
    <p:sldId id="1166" r:id="rId176"/>
    <p:sldId id="1169" r:id="rId177"/>
    <p:sldId id="1170" r:id="rId178"/>
    <p:sldId id="1174" r:id="rId179"/>
    <p:sldId id="1175" r:id="rId180"/>
    <p:sldId id="1212" r:id="rId181"/>
    <p:sldId id="1176" r:id="rId182"/>
    <p:sldId id="1213" r:id="rId183"/>
    <p:sldId id="1177" r:id="rId184"/>
    <p:sldId id="1178" r:id="rId185"/>
    <p:sldId id="1171" r:id="rId186"/>
    <p:sldId id="1172" r:id="rId187"/>
    <p:sldId id="1189" r:id="rId188"/>
    <p:sldId id="1190" r:id="rId189"/>
    <p:sldId id="1191" r:id="rId190"/>
    <p:sldId id="1192" r:id="rId191"/>
    <p:sldId id="1193" r:id="rId192"/>
    <p:sldId id="1194" r:id="rId193"/>
    <p:sldId id="1195" r:id="rId194"/>
    <p:sldId id="1216" r:id="rId195"/>
    <p:sldId id="1381" r:id="rId196"/>
    <p:sldId id="1382" r:id="rId197"/>
    <p:sldId id="1383" r:id="rId198"/>
    <p:sldId id="1384" r:id="rId199"/>
    <p:sldId id="1385" r:id="rId200"/>
    <p:sldId id="1386" r:id="rId201"/>
    <p:sldId id="1390" r:id="rId202"/>
    <p:sldId id="1387" r:id="rId203"/>
    <p:sldId id="1391" r:id="rId204"/>
    <p:sldId id="1388" r:id="rId205"/>
    <p:sldId id="1389" r:id="rId206"/>
    <p:sldId id="1392" r:id="rId207"/>
    <p:sldId id="1393" r:id="rId208"/>
    <p:sldId id="1394" r:id="rId209"/>
    <p:sldId id="1395" r:id="rId210"/>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FF00"/>
    <a:srgbClr val="FF9900"/>
    <a:srgbClr val="FFFF00"/>
    <a:srgbClr val="00FF99"/>
    <a:srgbClr val="FFFF19"/>
    <a:srgbClr val="FFFF01"/>
    <a:srgbClr val="FFCC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595" autoAdjust="0"/>
  </p:normalViewPr>
  <p:slideViewPr>
    <p:cSldViewPr>
      <p:cViewPr>
        <p:scale>
          <a:sx n="66" d="100"/>
          <a:sy n="66" d="100"/>
        </p:scale>
        <p:origin x="-151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31/07/2013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2456817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05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dirty="0" smtClean="0"/>
          </a:p>
        </p:txBody>
      </p:sp>
      <p:sp>
        <p:nvSpPr>
          <p:cNvPr id="3205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0348F6-72A0-4CB0-8B89-727F9727C66F}" type="slidenum">
              <a:rPr lang="es-AR" smtClean="0"/>
              <a:pPr/>
              <a:t>1</a:t>
            </a:fld>
            <a:endParaRPr lang="es-A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pPr>
              <a:defRPr/>
            </a:pPr>
            <a:fld id="{9A4B29A0-01A3-4D3F-AC22-A065173CAA6A}" type="slidenum">
              <a:rPr lang="es-AR" smtClean="0"/>
              <a:pPr>
                <a:defRPr/>
              </a:pPr>
              <a:t>67</a:t>
            </a:fld>
            <a:endParaRPr lang="es-AR"/>
          </a:p>
        </p:txBody>
      </p:sp>
    </p:spTree>
    <p:extLst>
      <p:ext uri="{BB962C8B-B14F-4D97-AF65-F5344CB8AC3E}">
        <p14:creationId xmlns:p14="http://schemas.microsoft.com/office/powerpoint/2010/main" val="398949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05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dirty="0" smtClean="0"/>
          </a:p>
        </p:txBody>
      </p:sp>
      <p:sp>
        <p:nvSpPr>
          <p:cNvPr id="3205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0348F6-72A0-4CB0-8B89-727F9727C66F}" type="slidenum">
              <a:rPr lang="es-AR" smtClean="0"/>
              <a:pPr/>
              <a:t>137</a:t>
            </a:fld>
            <a:endParaRPr lang="es-A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n-U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BAA5C039-F6D9-49ED-AA18-BCFD5E9D131B}" type="slidenum">
              <a:rPr lang="en-US"/>
              <a:pPr/>
              <a:t>‹Nº›</a:t>
            </a:fld>
            <a:endParaRPr lang="en-US"/>
          </a:p>
        </p:txBody>
      </p:sp>
    </p:spTree>
    <p:extLst>
      <p:ext uri="{BB962C8B-B14F-4D97-AF65-F5344CB8AC3E}">
        <p14:creationId xmlns:p14="http://schemas.microsoft.com/office/powerpoint/2010/main" val="266726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44475"/>
            <a:ext cx="838835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3" name="2 Marcador de fecha"/>
          <p:cNvSpPr>
            <a:spLocks noGrp="1"/>
          </p:cNvSpPr>
          <p:nvPr>
            <p:ph type="dt" sz="half" idx="10"/>
          </p:nvPr>
        </p:nvSpPr>
        <p:spPr>
          <a:xfrm>
            <a:off x="838200" y="6245225"/>
            <a:ext cx="1901825" cy="476250"/>
          </a:xfrm>
        </p:spPr>
        <p:txBody>
          <a:bodyPr/>
          <a:lstStyle>
            <a:lvl1pPr>
              <a:defRPr/>
            </a:lvl1pPr>
          </a:lstStyle>
          <a:p>
            <a:endParaRPr lang="es-ES"/>
          </a:p>
        </p:txBody>
      </p:sp>
      <p:sp>
        <p:nvSpPr>
          <p:cNvPr id="4" name="3 Marcador de pie de página"/>
          <p:cNvSpPr>
            <a:spLocks noGrp="1"/>
          </p:cNvSpPr>
          <p:nvPr>
            <p:ph type="ftr" sz="quarter" idx="11"/>
          </p:nvPr>
        </p:nvSpPr>
        <p:spPr>
          <a:xfrm>
            <a:off x="3429000" y="6245225"/>
            <a:ext cx="2895600" cy="47625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937375" y="6245225"/>
            <a:ext cx="1901825" cy="476250"/>
          </a:xfrm>
        </p:spPr>
        <p:txBody>
          <a:bodyPr/>
          <a:lstStyle>
            <a:lvl1pPr>
              <a:defRPr/>
            </a:lvl1pPr>
          </a:lstStyle>
          <a:p>
            <a:fld id="{FF72085F-E148-4ED1-9092-82C283AF6EB6}" type="slidenum">
              <a:rPr lang="es-ES"/>
              <a:pPr/>
              <a:t>‹Nº›</a:t>
            </a:fld>
            <a:endParaRPr lang="es-ES"/>
          </a:p>
        </p:txBody>
      </p:sp>
    </p:spTree>
    <p:extLst>
      <p:ext uri="{BB962C8B-B14F-4D97-AF65-F5344CB8AC3E}">
        <p14:creationId xmlns:p14="http://schemas.microsoft.com/office/powerpoint/2010/main" val="62314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3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tiff"/><Relationship Id="rId5" Type="http://schemas.openxmlformats.org/officeDocument/2006/relationships/image" Target="../media/image2.tiff"/><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066800"/>
            <a:ext cx="7772400" cy="5181600"/>
          </a:xfrm>
        </p:spPr>
        <p:txBody>
          <a:bodyPr>
            <a:normAutofit/>
          </a:bodyPr>
          <a:lstStyle/>
          <a:p>
            <a:pPr eaLnBrk="1" hangingPunct="1">
              <a:defRPr/>
            </a:pPr>
            <a:endParaRPr lang="es-MX" sz="2800" b="1" dirty="0" smtClean="0">
              <a:solidFill>
                <a:srgbClr val="00FFFF"/>
              </a:solidFill>
            </a:endParaRPr>
          </a:p>
          <a:p>
            <a:pPr algn="ctr" eaLnBrk="1" hangingPunct="1">
              <a:defRPr/>
            </a:pPr>
            <a:endParaRPr lang="es-MX" sz="2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Consejo Profesional de Ciencias </a:t>
            </a:r>
            <a:r>
              <a:rPr lang="es-MX" sz="2800" b="1" dirty="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 </a:t>
            </a:r>
            <a:r>
              <a:rPr lang="es-MX" sz="2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Económicas de La Pampa</a:t>
            </a:r>
          </a:p>
          <a:p>
            <a:pPr algn="ctr">
              <a:defRPr/>
            </a:pPr>
            <a:endParaRPr lang="es-MX" sz="2800"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a:defRPr/>
            </a:pPr>
            <a:r>
              <a:rPr lang="es-MX" sz="2800"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Gral. </a:t>
            </a:r>
            <a:r>
              <a:rPr lang="es-MX" sz="2800" b="1" dirty="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Pico y Santa Rosa </a:t>
            </a:r>
            <a:endParaRPr lang="es-MX" sz="2800"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FFCC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Agosto </a:t>
            </a:r>
            <a:r>
              <a:rPr lang="es-MX" sz="3600" b="1" dirty="0" smtClean="0">
                <a:solidFill>
                  <a:srgbClr val="FFCC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2013</a:t>
            </a:r>
          </a:p>
          <a:p>
            <a:pPr algn="ctr" eaLnBrk="1" hangingPunct="1">
              <a:defRPr/>
            </a:pPr>
            <a:endParaRPr lang="es-MX"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Dr. GUSTAVO R. SEGU</a:t>
            </a:r>
            <a:endParaRPr lang="en-US"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p:txBody>
      </p:sp>
      <p:pic>
        <p:nvPicPr>
          <p:cNvPr id="7" name="6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4" cstate="print"/>
          <a:stretch>
            <a:fillRect/>
          </a:stretch>
        </p:blipFill>
        <p:spPr>
          <a:xfrm>
            <a:off x="6400800" y="6324600"/>
            <a:ext cx="2074333" cy="353356"/>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57200"/>
            <a:ext cx="3810000" cy="100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13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9331" name="Rectangle 3"/>
          <p:cNvSpPr>
            <a:spLocks noGrp="1" noChangeArrowheads="1"/>
          </p:cNvSpPr>
          <p:nvPr>
            <p:ph type="subTitle" idx="1"/>
          </p:nvPr>
        </p:nvSpPr>
        <p:spPr>
          <a:xfrm>
            <a:off x="685800" y="1371599"/>
            <a:ext cx="7772400" cy="5329409"/>
          </a:xfrm>
        </p:spPr>
        <p:txBody>
          <a:bodyPr>
            <a:normAutofit/>
          </a:bodyPr>
          <a:lstStyle/>
          <a:p>
            <a:pPr marL="609600" indent="-609600" algn="l">
              <a:lnSpc>
                <a:spcPct val="9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lnSpc>
                <a:spcPct val="90000"/>
              </a:lnSpc>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lnSpc>
                <a:spcPct val="90000"/>
              </a:lnSpc>
              <a:buFontTx/>
              <a:buNone/>
            </a:pPr>
            <a:r>
              <a:rPr lang="es-AR" sz="2000" b="1" u="sng" dirty="0">
                <a:solidFill>
                  <a:srgbClr val="00FFCC"/>
                </a:solidFill>
                <a:effectLst>
                  <a:outerShdw blurRad="38100" dist="38100" dir="2700000" algn="tl">
                    <a:srgbClr val="000000">
                      <a:alpha val="43137"/>
                    </a:srgbClr>
                  </a:outerShdw>
                </a:effectLst>
              </a:rPr>
              <a:t>Excepciones al Límite máximo – Ley de Jornada de Trabajo 11544</a:t>
            </a:r>
          </a:p>
          <a:p>
            <a:pPr marL="609600" indent="-609600" algn="l">
              <a:lnSpc>
                <a:spcPct val="90000"/>
              </a:lnSpc>
              <a:buFontTx/>
              <a:buNone/>
            </a:pPr>
            <a:r>
              <a:rPr lang="es-AR" sz="1800" b="1" dirty="0">
                <a:effectLst>
                  <a:outerShdw blurRad="38100" dist="38100" dir="2700000" algn="tl">
                    <a:srgbClr val="000000">
                      <a:alpha val="43137"/>
                    </a:srgbClr>
                  </a:outerShdw>
                </a:effectLst>
              </a:rPr>
              <a:t>Art. 3: </a:t>
            </a:r>
            <a:r>
              <a:rPr lang="es-AR" sz="1800" dirty="0">
                <a:effectLst>
                  <a:outerShdw blurRad="38100" dist="38100" dir="2700000" algn="tl">
                    <a:srgbClr val="000000">
                      <a:alpha val="43137"/>
                    </a:srgbClr>
                  </a:outerShdw>
                </a:effectLst>
              </a:rPr>
              <a:t>“… Solo se admitirán las siguientes excepciones:</a:t>
            </a:r>
          </a:p>
          <a:p>
            <a:pPr marL="609600" indent="-609600" algn="l">
              <a:lnSpc>
                <a:spcPct val="90000"/>
              </a:lnSpc>
              <a:buFontTx/>
              <a:buNone/>
            </a:pPr>
            <a:endParaRPr lang="es-AR" sz="1800" dirty="0">
              <a:effectLst>
                <a:outerShdw blurRad="38100" dist="38100" dir="2700000" algn="tl">
                  <a:srgbClr val="000000">
                    <a:alpha val="43137"/>
                  </a:srgbClr>
                </a:outerShdw>
              </a:effectLst>
            </a:endParaRPr>
          </a:p>
          <a:p>
            <a:pPr marL="609600" indent="-609600" algn="l">
              <a:lnSpc>
                <a:spcPct val="90000"/>
              </a:lnSpc>
              <a:buFontTx/>
              <a:buNone/>
            </a:pPr>
            <a:r>
              <a:rPr lang="es-AR" sz="1800" dirty="0">
                <a:effectLst>
                  <a:outerShdw blurRad="38100" dist="38100" dir="2700000" algn="tl">
                    <a:srgbClr val="000000">
                      <a:alpha val="43137"/>
                    </a:srgbClr>
                  </a:outerShdw>
                </a:effectLst>
              </a:rPr>
              <a:t>a) </a:t>
            </a:r>
            <a:r>
              <a:rPr lang="es-AR" sz="1800" dirty="0" smtClean="0">
                <a:effectLst>
                  <a:outerShdw blurRad="38100" dist="38100" dir="2700000" algn="tl">
                    <a:srgbClr val="000000">
                      <a:alpha val="43137"/>
                    </a:srgbClr>
                  </a:outerShdw>
                </a:effectLst>
              </a:rPr>
              <a:t>Directores y gerentes</a:t>
            </a:r>
            <a:endParaRPr lang="es-AR" sz="1800" dirty="0">
              <a:effectLst>
                <a:outerShdw blurRad="38100" dist="38100" dir="2700000" algn="tl">
                  <a:srgbClr val="000000">
                    <a:alpha val="43137"/>
                  </a:srgbClr>
                </a:outerShdw>
              </a:effectLst>
            </a:endParaRPr>
          </a:p>
          <a:p>
            <a:pPr marL="609600" indent="-609600" algn="l">
              <a:lnSpc>
                <a:spcPct val="90000"/>
              </a:lnSpc>
              <a:buFontTx/>
              <a:buNone/>
            </a:pPr>
            <a:endParaRPr lang="es-AR" sz="1800" dirty="0">
              <a:effectLst>
                <a:outerShdw blurRad="38100" dist="38100" dir="2700000" algn="tl">
                  <a:srgbClr val="000000">
                    <a:alpha val="43137"/>
                  </a:srgbClr>
                </a:outerShdw>
              </a:effectLst>
            </a:endParaRPr>
          </a:p>
          <a:p>
            <a:pPr marL="609600" indent="-609600" algn="l">
              <a:lnSpc>
                <a:spcPct val="90000"/>
              </a:lnSpc>
              <a:buFontTx/>
              <a:buNone/>
            </a:pPr>
            <a:r>
              <a:rPr lang="es-AR" sz="1800" dirty="0">
                <a:effectLst>
                  <a:outerShdw blurRad="38100" dist="38100" dir="2700000" algn="tl">
                    <a:srgbClr val="000000">
                      <a:alpha val="43137"/>
                    </a:srgbClr>
                  </a:outerShdw>
                </a:effectLst>
              </a:rPr>
              <a:t>b) Trabajos por equipos</a:t>
            </a:r>
          </a:p>
          <a:p>
            <a:pPr marL="609600" indent="-609600" algn="l">
              <a:lnSpc>
                <a:spcPct val="90000"/>
              </a:lnSpc>
              <a:buFontTx/>
              <a:buNone/>
            </a:pPr>
            <a:endParaRPr lang="es-AR" sz="1800" dirty="0">
              <a:effectLst>
                <a:outerShdw blurRad="38100" dist="38100" dir="2700000" algn="tl">
                  <a:srgbClr val="000000">
                    <a:alpha val="43137"/>
                  </a:srgbClr>
                </a:outerShdw>
              </a:effectLst>
            </a:endParaRPr>
          </a:p>
          <a:p>
            <a:pPr marL="609600" indent="-609600" algn="l">
              <a:lnSpc>
                <a:spcPct val="90000"/>
              </a:lnSpc>
              <a:buFontTx/>
              <a:buNone/>
            </a:pPr>
            <a:r>
              <a:rPr lang="es-AR" sz="1800" dirty="0">
                <a:effectLst>
                  <a:outerShdw blurRad="38100" dist="38100" dir="2700000" algn="tl">
                    <a:srgbClr val="000000">
                      <a:alpha val="43137"/>
                    </a:srgbClr>
                  </a:outerShdw>
                </a:effectLst>
              </a:rPr>
              <a:t>c) En caso de </a:t>
            </a:r>
            <a:r>
              <a:rPr lang="es-AR" sz="1800" u="sng" dirty="0">
                <a:solidFill>
                  <a:srgbClr val="FFCC00"/>
                </a:solidFill>
                <a:effectLst>
                  <a:outerShdw blurRad="38100" dist="38100" dir="2700000" algn="tl">
                    <a:srgbClr val="000000">
                      <a:alpha val="43137"/>
                    </a:srgbClr>
                  </a:outerShdw>
                </a:effectLst>
              </a:rPr>
              <a:t>accidente ocurrido o inminente</a:t>
            </a:r>
            <a:r>
              <a:rPr lang="es-AR" sz="1800" dirty="0">
                <a:effectLst>
                  <a:outerShdw blurRad="38100" dist="38100" dir="2700000" algn="tl">
                    <a:srgbClr val="000000">
                      <a:alpha val="43137"/>
                    </a:srgbClr>
                  </a:outerShdw>
                </a:effectLst>
              </a:rPr>
              <a:t>, o en caso de </a:t>
            </a:r>
            <a:r>
              <a:rPr lang="es-AR" sz="1800" u="sng" dirty="0">
                <a:solidFill>
                  <a:srgbClr val="FFCC00"/>
                </a:solidFill>
                <a:effectLst>
                  <a:outerShdw blurRad="38100" dist="38100" dir="2700000" algn="tl">
                    <a:srgbClr val="000000">
                      <a:alpha val="43137"/>
                    </a:srgbClr>
                  </a:outerShdw>
                </a:effectLst>
              </a:rPr>
              <a:t>trabajo de urgencia </a:t>
            </a:r>
            <a:endParaRPr lang="es-AR" sz="1800" u="sng" dirty="0" smtClean="0">
              <a:solidFill>
                <a:srgbClr val="FFCC00"/>
              </a:solidFill>
              <a:effectLst>
                <a:outerShdw blurRad="38100" dist="38100" dir="2700000" algn="tl">
                  <a:srgbClr val="000000">
                    <a:alpha val="43137"/>
                  </a:srgbClr>
                </a:outerShdw>
              </a:effectLst>
            </a:endParaRPr>
          </a:p>
          <a:p>
            <a:pPr marL="609600" indent="-609600" algn="l">
              <a:lnSpc>
                <a:spcPct val="90000"/>
              </a:lnSpc>
              <a:buFontTx/>
              <a:buNone/>
            </a:pPr>
            <a:r>
              <a:rPr lang="es-AR" sz="1800" dirty="0">
                <a:solidFill>
                  <a:srgbClr val="FFCC00"/>
                </a:solidFill>
                <a:effectLst>
                  <a:outerShdw blurRad="38100" dist="38100" dir="2700000" algn="tl">
                    <a:srgbClr val="000000">
                      <a:alpha val="43137"/>
                    </a:srgbClr>
                  </a:outerShdw>
                </a:effectLst>
              </a:rPr>
              <a:t> </a:t>
            </a:r>
            <a:r>
              <a:rPr lang="es-AR" sz="1800" dirty="0" smtClean="0">
                <a:solidFill>
                  <a:srgbClr val="FFCC00"/>
                </a:solidFill>
                <a:effectLst>
                  <a:outerShdw blurRad="38100" dist="38100" dir="2700000" algn="tl">
                    <a:srgbClr val="000000">
                      <a:alpha val="43137"/>
                    </a:srgbClr>
                  </a:outerShdw>
                </a:effectLst>
              </a:rPr>
              <a:t>    </a:t>
            </a:r>
            <a:r>
              <a:rPr lang="es-AR" sz="1800" u="sng" dirty="0" smtClean="0">
                <a:solidFill>
                  <a:srgbClr val="FFCC00"/>
                </a:solidFill>
                <a:effectLst>
                  <a:outerShdw blurRad="38100" dist="38100" dir="2700000" algn="tl">
                    <a:srgbClr val="000000">
                      <a:alpha val="43137"/>
                    </a:srgbClr>
                  </a:outerShdw>
                </a:effectLst>
              </a:rPr>
              <a:t>a</a:t>
            </a:r>
            <a:r>
              <a:rPr lang="es-AR" sz="1800" dirty="0" smtClean="0">
                <a:solidFill>
                  <a:srgbClr val="FFCC00"/>
                </a:solidFill>
                <a:effectLst>
                  <a:outerShdw blurRad="38100" dist="38100" dir="2700000" algn="tl">
                    <a:srgbClr val="000000">
                      <a:alpha val="43137"/>
                    </a:srgbClr>
                  </a:outerShdw>
                </a:effectLst>
              </a:rPr>
              <a:t> </a:t>
            </a:r>
            <a:r>
              <a:rPr lang="es-AR" sz="1800" u="sng" dirty="0">
                <a:solidFill>
                  <a:srgbClr val="FFCC00"/>
                </a:solidFill>
                <a:effectLst>
                  <a:outerShdw blurRad="38100" dist="38100" dir="2700000" algn="tl">
                    <a:srgbClr val="000000">
                      <a:alpha val="43137"/>
                    </a:srgbClr>
                  </a:outerShdw>
                </a:effectLst>
              </a:rPr>
              <a:t>efectuarse en las máquinas, herramientas, o instalaciones, o en caso de </a:t>
            </a:r>
            <a:endParaRPr lang="es-AR" sz="1800" u="sng" dirty="0" smtClean="0">
              <a:solidFill>
                <a:srgbClr val="FFCC00"/>
              </a:solidFill>
              <a:effectLst>
                <a:outerShdw blurRad="38100" dist="38100" dir="2700000" algn="tl">
                  <a:srgbClr val="000000">
                    <a:alpha val="43137"/>
                  </a:srgbClr>
                </a:outerShdw>
              </a:effectLst>
            </a:endParaRPr>
          </a:p>
          <a:p>
            <a:pPr marL="609600" indent="-609600" algn="l">
              <a:lnSpc>
                <a:spcPct val="90000"/>
              </a:lnSpc>
              <a:buFontTx/>
              <a:buNone/>
            </a:pPr>
            <a:r>
              <a:rPr lang="es-AR" sz="1800" dirty="0">
                <a:solidFill>
                  <a:srgbClr val="FFCC00"/>
                </a:solidFill>
                <a:effectLst>
                  <a:outerShdw blurRad="38100" dist="38100" dir="2700000" algn="tl">
                    <a:srgbClr val="000000">
                      <a:alpha val="43137"/>
                    </a:srgbClr>
                  </a:outerShdw>
                </a:effectLst>
              </a:rPr>
              <a:t> </a:t>
            </a:r>
            <a:r>
              <a:rPr lang="es-AR" sz="1800" dirty="0" smtClean="0">
                <a:solidFill>
                  <a:srgbClr val="FFCC00"/>
                </a:solidFill>
                <a:effectLst>
                  <a:outerShdw blurRad="38100" dist="38100" dir="2700000" algn="tl">
                    <a:srgbClr val="000000">
                      <a:alpha val="43137"/>
                    </a:srgbClr>
                  </a:outerShdw>
                </a:effectLst>
              </a:rPr>
              <a:t>    </a:t>
            </a:r>
            <a:r>
              <a:rPr lang="es-AR" sz="1800" u="sng" dirty="0" smtClean="0">
                <a:solidFill>
                  <a:srgbClr val="FFCC00"/>
                </a:solidFill>
                <a:effectLst>
                  <a:outerShdw blurRad="38100" dist="38100" dir="2700000" algn="tl">
                    <a:srgbClr val="000000">
                      <a:alpha val="43137"/>
                    </a:srgbClr>
                  </a:outerShdw>
                </a:effectLst>
              </a:rPr>
              <a:t>fuerza  mayor</a:t>
            </a:r>
            <a:r>
              <a:rPr lang="es-AR" sz="1800" dirty="0">
                <a:effectLst>
                  <a:outerShdw blurRad="38100" dist="38100" dir="2700000" algn="tl">
                    <a:srgbClr val="000000">
                      <a:alpha val="43137"/>
                    </a:srgbClr>
                  </a:outerShdw>
                </a:effectLst>
              </a:rPr>
              <a:t>, pero tan sólo en la medida necesaria para evitar que un </a:t>
            </a:r>
            <a:endParaRPr lang="es-AR" sz="1800" dirty="0" smtClean="0">
              <a:effectLst>
                <a:outerShdw blurRad="38100" dist="38100" dir="2700000" algn="tl">
                  <a:srgbClr val="000000">
                    <a:alpha val="43137"/>
                  </a:srgbClr>
                </a:outerShdw>
              </a:effectLst>
            </a:endParaRPr>
          </a:p>
          <a:p>
            <a:pPr marL="609600" indent="-609600" algn="l">
              <a:lnSpc>
                <a:spcPct val="90000"/>
              </a:lnSpc>
              <a:buFontTx/>
              <a:buNone/>
            </a:pPr>
            <a:r>
              <a:rPr lang="es-AR" sz="1800" dirty="0" smtClean="0">
                <a:effectLst>
                  <a:outerShdw blurRad="38100" dist="38100" dir="2700000" algn="tl">
                    <a:srgbClr val="000000">
                      <a:alpha val="43137"/>
                    </a:srgbClr>
                  </a:outerShdw>
                </a:effectLst>
              </a:rPr>
              <a:t>    inconveniente serio </a:t>
            </a:r>
            <a:r>
              <a:rPr lang="es-AR" sz="1800" dirty="0">
                <a:effectLst>
                  <a:outerShdw blurRad="38100" dist="38100" dir="2700000" algn="tl">
                    <a:srgbClr val="000000">
                      <a:alpha val="43137"/>
                    </a:srgbClr>
                  </a:outerShdw>
                </a:effectLst>
              </a:rPr>
              <a:t>ocurra en la marcha regular del establecimiento y </a:t>
            </a:r>
            <a:endParaRPr lang="es-AR" sz="1800" dirty="0" smtClean="0">
              <a:effectLst>
                <a:outerShdw blurRad="38100" dist="38100" dir="2700000" algn="tl">
                  <a:srgbClr val="000000">
                    <a:alpha val="43137"/>
                  </a:srgbClr>
                </a:outerShdw>
              </a:effectLst>
            </a:endParaRPr>
          </a:p>
          <a:p>
            <a:pPr marL="609600" indent="-609600" algn="l">
              <a:lnSpc>
                <a:spcPct val="90000"/>
              </a:lnSpc>
              <a:buFontTx/>
              <a:buNone/>
            </a:pPr>
            <a:r>
              <a:rPr lang="es-AR" sz="1800"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   únicamente </a:t>
            </a:r>
            <a:r>
              <a:rPr lang="es-AR" sz="1800" dirty="0">
                <a:effectLst>
                  <a:outerShdw blurRad="38100" dist="38100" dir="2700000" algn="tl">
                    <a:srgbClr val="000000">
                      <a:alpha val="43137"/>
                    </a:srgbClr>
                  </a:outerShdw>
                </a:effectLst>
              </a:rPr>
              <a:t>cuando el </a:t>
            </a:r>
            <a:r>
              <a:rPr lang="es-AR" sz="1800" dirty="0" smtClean="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trabajo no pueda ser efectuado durante la </a:t>
            </a:r>
            <a:endParaRPr lang="es-AR" sz="1800" dirty="0" smtClean="0">
              <a:effectLst>
                <a:outerShdw blurRad="38100" dist="38100" dir="2700000" algn="tl">
                  <a:srgbClr val="000000">
                    <a:alpha val="43137"/>
                  </a:srgbClr>
                </a:outerShdw>
              </a:effectLst>
            </a:endParaRPr>
          </a:p>
          <a:p>
            <a:pPr marL="609600" indent="-609600" algn="l">
              <a:lnSpc>
                <a:spcPct val="90000"/>
              </a:lnSpc>
              <a:buFontTx/>
              <a:buNone/>
            </a:pPr>
            <a:r>
              <a:rPr lang="es-AR" sz="1800" dirty="0" smtClean="0">
                <a:effectLst>
                  <a:outerShdw blurRad="38100" dist="38100" dir="2700000" algn="tl">
                    <a:srgbClr val="000000">
                      <a:alpha val="43137"/>
                    </a:srgbClr>
                  </a:outerShdw>
                </a:effectLst>
              </a:rPr>
              <a:t>    jornada </a:t>
            </a:r>
            <a:r>
              <a:rPr lang="es-AR" sz="1800" dirty="0">
                <a:effectLst>
                  <a:outerShdw blurRad="38100" dist="38100" dir="2700000" algn="tl">
                    <a:srgbClr val="000000">
                      <a:alpha val="43137"/>
                    </a:srgbClr>
                  </a:outerShdw>
                </a:effectLst>
              </a:rPr>
              <a:t>normal, debiendo </a:t>
            </a:r>
            <a:r>
              <a:rPr lang="es-AR" sz="1800" dirty="0" smtClean="0">
                <a:effectLst>
                  <a:outerShdw blurRad="38100" dist="38100" dir="2700000" algn="tl">
                    <a:srgbClr val="000000">
                      <a:alpha val="43137"/>
                    </a:srgbClr>
                  </a:outerShdw>
                </a:effectLst>
              </a:rPr>
              <a:t>comunicarse el hecho de inmediato a las </a:t>
            </a:r>
          </a:p>
          <a:p>
            <a:pPr marL="609600" indent="-609600" algn="l">
              <a:lnSpc>
                <a:spcPct val="90000"/>
              </a:lnSpc>
              <a:buFontTx/>
              <a:buNone/>
            </a:pPr>
            <a:r>
              <a:rPr lang="es-AR" sz="1800" dirty="0" smtClean="0">
                <a:effectLst>
                  <a:outerShdw blurRad="38100" dist="38100" dir="2700000" algn="tl">
                    <a:srgbClr val="000000">
                      <a:alpha val="43137"/>
                    </a:srgbClr>
                  </a:outerShdw>
                </a:effectLst>
              </a:rPr>
              <a:t>     autoridades encargadas de velar por el cumplimiento de </a:t>
            </a:r>
            <a:r>
              <a:rPr lang="es-AR" sz="1800" dirty="0">
                <a:effectLst>
                  <a:outerShdw blurRad="38100" dist="38100" dir="2700000" algn="tl">
                    <a:srgbClr val="000000">
                      <a:alpha val="43137"/>
                    </a:srgbClr>
                  </a:outerShdw>
                </a:effectLst>
              </a:rPr>
              <a:t>la presente ley”</a:t>
            </a:r>
            <a:endParaRPr lang="es-AR" sz="1800" b="1" dirty="0">
              <a:effectLst>
                <a:outerShdw blurRad="38100" dist="38100" dir="2700000" algn="tl">
                  <a:srgbClr val="000000">
                    <a:alpha val="43137"/>
                  </a:srgbClr>
                </a:outerShdw>
              </a:effectLst>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50939805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MX" sz="2000" b="1" dirty="0">
                <a:solidFill>
                  <a:srgbClr val="00FF99"/>
                </a:solidFill>
                <a:effectLst>
                  <a:outerShdw blurRad="38100" dist="38100" dir="2700000" algn="tl">
                    <a:srgbClr val="000000">
                      <a:alpha val="43137"/>
                    </a:srgbClr>
                  </a:outerShdw>
                </a:effectLst>
              </a:rPr>
              <a:t>LEY 26727</a:t>
            </a:r>
          </a:p>
          <a:p>
            <a:pPr marL="457200" indent="-457200">
              <a:lnSpc>
                <a:spcPct val="80000"/>
              </a:lnSpc>
              <a:buNone/>
              <a:defRPr/>
            </a:pPr>
            <a:r>
              <a:rPr lang="es-MX" sz="2000" b="1" dirty="0">
                <a:solidFill>
                  <a:srgbClr val="FFC000"/>
                </a:solidFill>
                <a:effectLst>
                  <a:outerShdw blurRad="38100" dist="38100" dir="2700000" algn="tl">
                    <a:srgbClr val="000000">
                      <a:alpha val="43137"/>
                    </a:srgbClr>
                  </a:outerShdw>
                </a:effectLst>
              </a:rPr>
              <a:t>SUBCONTRATACIÓN SOLIDARIDAD</a:t>
            </a:r>
          </a:p>
          <a:p>
            <a:pPr marL="457200" indent="-457200" eaLnBrk="1" hangingPunct="1">
              <a:lnSpc>
                <a:spcPct val="80000"/>
              </a:lnSpc>
              <a:buFont typeface="Wingdings" pitchFamily="2" charset="2"/>
              <a:buNone/>
              <a:defRPr/>
            </a:pPr>
            <a:r>
              <a:rPr lang="es-MX" sz="2000" b="1" dirty="0" smtClean="0">
                <a:solidFill>
                  <a:srgbClr val="00FFFF"/>
                </a:solidFill>
                <a:effectLst>
                  <a:outerShdw blurRad="38100" dist="38100" dir="2700000" algn="tl">
                    <a:srgbClr val="000000">
                      <a:alpha val="43137"/>
                    </a:srgbClr>
                  </a:outerShdw>
                </a:effectLst>
              </a:rPr>
              <a:t>Tercer y cuarto párrafo</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12</a:t>
            </a:r>
            <a:r>
              <a:rPr lang="es-AR" sz="1800" dirty="0">
                <a:solidFill>
                  <a:srgbClr val="00FFFF"/>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 (…)</a:t>
            </a:r>
          </a:p>
          <a:p>
            <a:pPr marL="0" indent="0" eaLnBrk="1" hangingPunct="1">
              <a:buFont typeface="Wingdings" pitchFamily="2" charset="2"/>
              <a:buNone/>
              <a:defRPr/>
            </a:pPr>
            <a:r>
              <a:rPr lang="es-MX" sz="1800" b="1" dirty="0" smtClean="0">
                <a:solidFill>
                  <a:srgbClr val="FFFF00"/>
                </a:solidFill>
                <a:effectLst>
                  <a:outerShdw blurRad="38100" dist="38100" dir="2700000" algn="tl">
                    <a:srgbClr val="000000">
                      <a:alpha val="43137"/>
                    </a:srgbClr>
                  </a:outerShdw>
                </a:effectLst>
              </a:rPr>
              <a:t>SUPUESTOS DE SUBCONTRATACIÓN Y CESIÓN TOTAL O PARCIAL</a:t>
            </a:r>
            <a:endParaRPr lang="es-AR" sz="1800" b="1" dirty="0" smtClean="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La </a:t>
            </a:r>
            <a:r>
              <a:rPr lang="es-AR" sz="1800" b="1" dirty="0">
                <a:solidFill>
                  <a:srgbClr val="00FFFF"/>
                </a:solidFill>
                <a:effectLst>
                  <a:outerShdw blurRad="38100" dist="38100" dir="2700000" algn="tl">
                    <a:srgbClr val="000000">
                      <a:alpha val="43137"/>
                    </a:srgbClr>
                  </a:outerShdw>
                </a:effectLst>
              </a:rPr>
              <a:t>solidaridad establecida en el primer párrafo </a:t>
            </a:r>
            <a:r>
              <a:rPr lang="es-AR" sz="1800" dirty="0">
                <a:effectLst>
                  <a:outerShdw blurRad="38100" dist="38100" dir="2700000" algn="tl">
                    <a:srgbClr val="000000">
                      <a:alpha val="43137"/>
                    </a:srgbClr>
                  </a:outerShdw>
                </a:effectLst>
              </a:rPr>
              <a:t>tendrá efecto aun cuando el trabajador </a:t>
            </a:r>
            <a:r>
              <a:rPr lang="es-AR" sz="1800" b="1" dirty="0">
                <a:solidFill>
                  <a:srgbClr val="00FFFF"/>
                </a:solidFill>
                <a:effectLst>
                  <a:outerShdw blurRad="38100" dist="38100" dir="2700000" algn="tl">
                    <a:srgbClr val="000000">
                      <a:alpha val="43137"/>
                    </a:srgbClr>
                  </a:outerShdw>
                </a:effectLst>
              </a:rPr>
              <a:t>demande directamente al principal sin accionar contra el contratista</a:t>
            </a:r>
            <a:r>
              <a:rPr lang="es-AR" sz="1800" dirty="0">
                <a:effectLst>
                  <a:outerShdw blurRad="38100" dist="38100" dir="2700000" algn="tl">
                    <a:srgbClr val="000000">
                      <a:alpha val="43137"/>
                    </a:srgbClr>
                  </a:outerShdw>
                </a:effectLst>
              </a:rPr>
              <a:t>, subcontratista o cesionario.</a:t>
            </a:r>
          </a:p>
          <a:p>
            <a:pPr marL="0" indent="0" eaLnBrk="1" hangingPunct="1">
              <a:buFont typeface="Wingdings" pitchFamily="2" charset="2"/>
              <a:buNone/>
              <a:defRPr/>
            </a:pPr>
            <a:endParaRPr lang="es-MX"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FFFF00"/>
                </a:solidFill>
                <a:effectLst>
                  <a:outerShdw blurRad="38100" dist="38100" dir="2700000" algn="tl">
                    <a:srgbClr val="000000">
                      <a:alpha val="43137"/>
                    </a:srgbClr>
                  </a:outerShdw>
                </a:effectLst>
              </a:rPr>
              <a:t>EXCEPCION CASO DE ARRENDAMIENTO PARA OTROS FINES</a:t>
            </a:r>
            <a:endParaRPr lang="es-AR" sz="1800" b="1" dirty="0" smtClean="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No </a:t>
            </a:r>
            <a:r>
              <a:rPr lang="es-AR" sz="1800" dirty="0">
                <a:effectLst>
                  <a:outerShdw blurRad="38100" dist="38100" dir="2700000" algn="tl">
                    <a:srgbClr val="000000">
                      <a:alpha val="43137"/>
                    </a:srgbClr>
                  </a:outerShdw>
                </a:effectLst>
              </a:rPr>
              <a:t>resultará de aplicación el presente artículo a aquellos propietarios que den en </a:t>
            </a:r>
            <a:r>
              <a:rPr lang="es-AR" sz="1800" b="1" dirty="0">
                <a:solidFill>
                  <a:srgbClr val="00FFFF"/>
                </a:solidFill>
                <a:effectLst>
                  <a:outerShdw blurRad="38100" dist="38100" dir="2700000" algn="tl">
                    <a:srgbClr val="000000">
                      <a:alpha val="43137"/>
                    </a:srgbClr>
                  </a:outerShdw>
                </a:effectLst>
              </a:rPr>
              <a:t>arrendamiento tierras de su titularidad que no constituyan establecimientos o explotaciones productivas</a:t>
            </a:r>
            <a:r>
              <a:rPr lang="es-AR" sz="1800" dirty="0">
                <a:effectLst>
                  <a:outerShdw blurRad="38100" dist="38100" dir="2700000" algn="tl">
                    <a:srgbClr val="000000">
                      <a:alpha val="43137"/>
                    </a:srgbClr>
                  </a:outerShdw>
                </a:effectLst>
              </a:rPr>
              <a:t>, en los términos del artículo 5 de la presente ley.</a:t>
            </a:r>
          </a:p>
          <a:p>
            <a:pPr marL="457200" indent="-457200" eaLnBrk="1" hangingPunct="1">
              <a:lnSpc>
                <a:spcPct val="80000"/>
              </a:lnSpc>
              <a:buFont typeface="Wingdings" pitchFamily="2" charset="2"/>
              <a:buNone/>
              <a:defRPr/>
            </a:pPr>
            <a:endParaRPr lang="es-MX" sz="18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6884508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SUBCONTRATACIÓN SOLIDARIDAD</a:t>
            </a:r>
          </a:p>
          <a:p>
            <a:pPr algn="l"/>
            <a:r>
              <a:rPr lang="es-AR" sz="1800" b="1" dirty="0">
                <a:solidFill>
                  <a:srgbClr val="FFC000"/>
                </a:solidFill>
                <a:effectLst>
                  <a:outerShdw blurRad="38100" dist="38100" dir="2700000" algn="tl">
                    <a:srgbClr val="000000">
                      <a:alpha val="43137"/>
                    </a:srgbClr>
                  </a:outerShdw>
                </a:effectLst>
              </a:rPr>
              <a:t>Reglamentación del art. </a:t>
            </a:r>
            <a:r>
              <a:rPr lang="es-AR" sz="1800" b="1" dirty="0" smtClean="0">
                <a:solidFill>
                  <a:srgbClr val="FFC000"/>
                </a:solidFill>
                <a:effectLst>
                  <a:outerShdw blurRad="38100" dist="38100" dir="2700000" algn="tl">
                    <a:srgbClr val="000000">
                      <a:alpha val="43137"/>
                    </a:srgbClr>
                  </a:outerShdw>
                </a:effectLst>
              </a:rPr>
              <a:t>12</a:t>
            </a:r>
          </a:p>
          <a:p>
            <a:pPr algn="l"/>
            <a:endParaRPr lang="es-AR" sz="1800" dirty="0" smtClean="0">
              <a:solidFill>
                <a:srgbClr val="FFC000"/>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3 - </a:t>
            </a:r>
            <a:r>
              <a:rPr lang="es-AR" sz="1800" dirty="0" smtClean="0">
                <a:effectLst>
                  <a:outerShdw blurRad="38100" dist="38100" dir="2700000" algn="tl">
                    <a:srgbClr val="000000">
                      <a:alpha val="43137"/>
                    </a:srgbClr>
                  </a:outerShdw>
                </a:effectLst>
              </a:rPr>
              <a:t>El Ministerio de Trabajo, Empleo y Seguridad Social es la autoridad competente para fiscalizar el cumplimiento por parte de los empleadores involucrados de las obligaciones previstas en el artículo 12 de la ley 26727.</a:t>
            </a:r>
            <a:endParaRPr lang="es-AR" sz="1800" dirty="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8597769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19"/>
                </a:solidFill>
                <a:effectLst>
                  <a:outerShdw blurRad="38100" dist="38100" dir="2700000" algn="tl">
                    <a:srgbClr val="000000">
                      <a:alpha val="43137"/>
                    </a:srgbClr>
                  </a:outerShdw>
                </a:effectLst>
              </a:rPr>
              <a:t>COOPERATIVAS DE TRABAJO</a:t>
            </a:r>
            <a:endParaRPr lang="es-AR" sz="1800" b="1" dirty="0">
              <a:solidFill>
                <a:srgbClr val="FFFF19"/>
              </a:solidFill>
              <a:effectLst>
                <a:outerShdw blurRad="38100" dist="38100" dir="2700000" algn="tl">
                  <a:srgbClr val="000000">
                    <a:alpha val="43137"/>
                  </a:srgbClr>
                </a:outerShdw>
              </a:effectLst>
            </a:endParaRPr>
          </a:p>
          <a:p>
            <a:pPr algn="l"/>
            <a:r>
              <a:rPr lang="es-AR" sz="1800" b="1" dirty="0">
                <a:solidFill>
                  <a:srgbClr val="FFC000"/>
                </a:solidFill>
                <a:effectLst>
                  <a:outerShdw blurRad="38100" dist="38100" dir="2700000" algn="tl">
                    <a:srgbClr val="000000">
                      <a:alpha val="43137"/>
                    </a:srgbClr>
                  </a:outerShdw>
                </a:effectLst>
              </a:rPr>
              <a:t>Reglamentación del art. 14</a:t>
            </a:r>
            <a:endParaRPr lang="es-AR" sz="1800" b="1" dirty="0" smtClean="0">
              <a:solidFill>
                <a:srgbClr val="FFC0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4 – </a:t>
            </a:r>
            <a:r>
              <a:rPr lang="es-AR" sz="1800" dirty="0" smtClean="0">
                <a:effectLst>
                  <a:outerShdw blurRad="38100" dist="38100" dir="2700000" algn="tl">
                    <a:srgbClr val="000000">
                      <a:alpha val="43137"/>
                    </a:srgbClr>
                  </a:outerShdw>
                </a:effectLst>
              </a:rPr>
              <a:t>En el caso de </a:t>
            </a:r>
            <a:r>
              <a:rPr lang="es-AR" sz="1800" b="1" u="sng" dirty="0" smtClean="0">
                <a:solidFill>
                  <a:srgbClr val="FFFF00"/>
                </a:solidFill>
                <a:effectLst>
                  <a:outerShdw blurRad="38100" dist="38100" dir="2700000" algn="tl">
                    <a:srgbClr val="000000">
                      <a:alpha val="43137"/>
                    </a:srgbClr>
                  </a:outerShdw>
                </a:effectLst>
              </a:rPr>
              <a:t>socios aparentes de cooperativas </a:t>
            </a:r>
            <a:r>
              <a:rPr lang="es-AR" sz="1800" dirty="0" smtClean="0">
                <a:effectLst>
                  <a:outerShdw blurRad="38100" dist="38100" dir="2700000" algn="tl">
                    <a:srgbClr val="000000">
                      <a:alpha val="43137"/>
                    </a:srgbClr>
                  </a:outerShdw>
                </a:effectLst>
              </a:rPr>
              <a:t>que se desempeñaren </a:t>
            </a:r>
            <a:r>
              <a:rPr lang="es-AR" sz="1800" b="1" u="sng" dirty="0" smtClean="0">
                <a:solidFill>
                  <a:srgbClr val="00FFCC"/>
                </a:solidFill>
                <a:effectLst>
                  <a:outerShdw blurRad="38100" dist="38100" dir="2700000" algn="tl">
                    <a:srgbClr val="000000">
                      <a:alpha val="43137"/>
                    </a:srgbClr>
                  </a:outerShdw>
                </a:effectLst>
              </a:rPr>
              <a:t>en fraude a la ley laboral</a:t>
            </a:r>
            <a:r>
              <a:rPr lang="es-AR" sz="1800" dirty="0" smtClean="0">
                <a:effectLst>
                  <a:outerShdw blurRad="38100" dist="38100" dir="2700000" algn="tl">
                    <a:srgbClr val="000000">
                      <a:alpha val="43137"/>
                    </a:srgbClr>
                  </a:outerShdw>
                </a:effectLst>
              </a:rPr>
              <a:t>, </a:t>
            </a:r>
            <a:r>
              <a:rPr lang="es-AR" sz="2800" b="1" dirty="0" smtClean="0">
                <a:solidFill>
                  <a:srgbClr val="00FF00"/>
                </a:solidFill>
                <a:effectLst>
                  <a:outerShdw blurRad="38100" dist="38100" dir="2700000" algn="tl">
                    <a:srgbClr val="000000">
                      <a:alpha val="43137"/>
                    </a:srgbClr>
                  </a:outerShdw>
                </a:effectLst>
              </a:rPr>
              <a:t>éstas</a:t>
            </a:r>
            <a:r>
              <a:rPr lang="es-AR" sz="1800" dirty="0" smtClean="0">
                <a:effectLst>
                  <a:outerShdw blurRad="38100" dist="38100" dir="2700000" algn="tl">
                    <a:srgbClr val="000000">
                      <a:alpha val="43137"/>
                    </a:srgbClr>
                  </a:outerShdw>
                </a:effectLst>
              </a:rPr>
              <a:t> serán responsables junto con sus contratistas, subcontratistas o cesionarios del cumplimiento de las normas relativas al trabajo y a la seguridad social.</a:t>
            </a:r>
          </a:p>
          <a:p>
            <a:pPr algn="l"/>
            <a:r>
              <a:rPr lang="es-AR" sz="1800" dirty="0" smtClean="0">
                <a:effectLst>
                  <a:outerShdw blurRad="38100" dist="38100" dir="2700000" algn="tl">
                    <a:srgbClr val="000000">
                      <a:alpha val="43137"/>
                    </a:srgbClr>
                  </a:outerShdw>
                </a:effectLst>
              </a:rPr>
              <a:t>La Autoridad Administrativa del Trabajo deberá comunicar a la Administración Federal de Ingresos Públicos (AFIP) y a la Administración Nacional de la Seguridad Social (</a:t>
            </a:r>
            <a:r>
              <a:rPr lang="es-AR" sz="1800" dirty="0" err="1" smtClean="0">
                <a:effectLst>
                  <a:outerShdw blurRad="38100" dist="38100" dir="2700000" algn="tl">
                    <a:srgbClr val="000000">
                      <a:alpha val="43137"/>
                    </a:srgbClr>
                  </a:outerShdw>
                </a:effectLst>
              </a:rPr>
              <a:t>ANSeS</a:t>
            </a:r>
            <a:r>
              <a:rPr lang="es-AR" sz="1800" dirty="0" smtClean="0">
                <a:effectLst>
                  <a:outerShdw blurRad="38100" dist="38100" dir="2700000" algn="tl">
                    <a:srgbClr val="000000">
                      <a:alpha val="43137"/>
                    </a:srgbClr>
                  </a:outerShdw>
                </a:effectLst>
              </a:rPr>
              <a:t>) las irregularidades detectadas a los fines de la regularización de los trabajadores frente a la seguridad social.</a:t>
            </a:r>
            <a:endParaRPr lang="es-AR" sz="1800" dirty="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5271718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a:t>
            </a: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26727 </a:t>
            </a: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 Art. 14</a:t>
            </a:r>
          </a:p>
          <a:p>
            <a:pPr marL="0" indent="0">
              <a:buNone/>
              <a:defRPr/>
            </a:pPr>
            <a:r>
              <a:rPr lang="es-AR" sz="1800" b="1" dirty="0" smtClean="0">
                <a:solidFill>
                  <a:srgbClr val="FFFF19"/>
                </a:solidFill>
                <a:effectLst>
                  <a:outerShdw blurRad="38100" dist="38100" dir="2700000" algn="tl">
                    <a:srgbClr val="000000">
                      <a:alpha val="43137"/>
                    </a:srgbClr>
                  </a:outerShdw>
                </a:effectLst>
              </a:rPr>
              <a:t>COOPERATIVAS </a:t>
            </a:r>
            <a:r>
              <a:rPr lang="es-AR" sz="1800" b="1" dirty="0">
                <a:solidFill>
                  <a:srgbClr val="FFFF19"/>
                </a:solidFill>
                <a:effectLst>
                  <a:outerShdw blurRad="38100" dist="38100" dir="2700000" algn="tl">
                    <a:srgbClr val="000000">
                      <a:alpha val="43137"/>
                    </a:srgbClr>
                  </a:outerShdw>
                </a:effectLst>
              </a:rPr>
              <a:t>DE TRABAJO</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14</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Sin perjuicio de las facultades propias de la autoridad de fiscalización pública en materia cooperativa, </a:t>
            </a:r>
            <a:r>
              <a:rPr lang="es-AR" sz="1800" b="1" dirty="0">
                <a:solidFill>
                  <a:srgbClr val="00FFFF"/>
                </a:solidFill>
                <a:effectLst>
                  <a:outerShdw blurRad="38100" dist="38100" dir="2700000" algn="tl">
                    <a:srgbClr val="000000">
                      <a:alpha val="43137"/>
                    </a:srgbClr>
                  </a:outerShdw>
                </a:effectLst>
              </a:rPr>
              <a:t>el </a:t>
            </a:r>
            <a:r>
              <a:rPr lang="es-AR" sz="2000" b="1" dirty="0">
                <a:solidFill>
                  <a:srgbClr val="FFC000"/>
                </a:solidFill>
                <a:effectLst>
                  <a:outerShdw blurRad="38100" dist="38100" dir="2700000" algn="tl">
                    <a:srgbClr val="000000">
                      <a:alpha val="43137"/>
                    </a:srgbClr>
                  </a:outerShdw>
                </a:effectLst>
              </a:rPr>
              <a:t>servicio nacional de inspección de trabajo </a:t>
            </a:r>
            <a:r>
              <a:rPr lang="es-AR" sz="1800" b="1" dirty="0">
                <a:solidFill>
                  <a:srgbClr val="00FFFF"/>
                </a:solidFill>
                <a:effectLst>
                  <a:outerShdw blurRad="38100" dist="38100" dir="2700000" algn="tl">
                    <a:srgbClr val="000000">
                      <a:alpha val="43137"/>
                    </a:srgbClr>
                  </a:outerShdw>
                </a:effectLst>
              </a:rPr>
              <a:t>estará habilitado para ejercer el contralor de las cooperativas de trabajo a los efectos de verificar el cumplimiento de las normas laborales y de la seguridad social en relación con los trabajadores dependientes a su servicio</a:t>
            </a:r>
            <a:r>
              <a:rPr lang="es-AR" sz="1800" dirty="0">
                <a:effectLst>
                  <a:outerShdw blurRad="38100" dist="38100" dir="2700000" algn="tl">
                    <a:srgbClr val="000000">
                      <a:alpha val="43137"/>
                    </a:srgbClr>
                  </a:outerShdw>
                </a:effectLst>
              </a:rPr>
              <a:t>, así como a los </a:t>
            </a:r>
            <a:r>
              <a:rPr lang="es-AR" sz="2400" b="1" dirty="0">
                <a:solidFill>
                  <a:srgbClr val="FFFF00"/>
                </a:solidFill>
                <a:effectLst>
                  <a:outerShdw blurRad="38100" dist="38100" dir="2700000" algn="tl">
                    <a:srgbClr val="000000">
                      <a:alpha val="43137"/>
                    </a:srgbClr>
                  </a:outerShdw>
                </a:effectLst>
              </a:rPr>
              <a:t>socios</a:t>
            </a:r>
            <a:r>
              <a:rPr lang="es-AR" sz="1800" b="1" dirty="0">
                <a:solidFill>
                  <a:srgbClr val="FFFF00"/>
                </a:solidFill>
                <a:effectLst>
                  <a:outerShdw blurRad="38100" dist="38100" dir="2700000" algn="tl">
                    <a:srgbClr val="000000">
                      <a:alpha val="43137"/>
                    </a:srgbClr>
                  </a:outerShdw>
                </a:effectLst>
              </a:rPr>
              <a:t> de ella que se desempeñaren en fraude </a:t>
            </a:r>
            <a:r>
              <a:rPr lang="es-AR" sz="1800" dirty="0">
                <a:effectLst>
                  <a:outerShdw blurRad="38100" dist="38100" dir="2700000" algn="tl">
                    <a:srgbClr val="000000">
                      <a:alpha val="43137"/>
                    </a:srgbClr>
                  </a:outerShdw>
                </a:effectLst>
              </a:rPr>
              <a:t>a la ley laboral.</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Estos </a:t>
            </a:r>
            <a:r>
              <a:rPr lang="es-AR" sz="1800" b="1" dirty="0">
                <a:solidFill>
                  <a:srgbClr val="FFFF00"/>
                </a:solidFill>
                <a:effectLst>
                  <a:outerShdw blurRad="38100" dist="38100" dir="2700000" algn="tl">
                    <a:srgbClr val="000000">
                      <a:alpha val="43137"/>
                    </a:srgbClr>
                  </a:outerShdw>
                </a:effectLst>
              </a:rPr>
              <a:t>últimos serán considerados trabajadores dependientes de quienes contraten, subcontraten o cedieren total o parcialmente trabajos o servicios que integren el proceso productivo normal y propio del establecimiento </a:t>
            </a:r>
            <a:r>
              <a:rPr lang="es-AR" sz="1800" dirty="0">
                <a:effectLst>
                  <a:outerShdw blurRad="38100" dist="38100" dir="2700000" algn="tl">
                    <a:srgbClr val="000000">
                      <a:alpha val="43137"/>
                    </a:srgbClr>
                  </a:outerShdw>
                </a:effectLst>
              </a:rPr>
              <a:t>a los efectos de la aplicación de la legislación laboral y de la seguridad social </a:t>
            </a:r>
            <a:r>
              <a:rPr lang="es-AR" sz="1800" b="1" dirty="0">
                <a:solidFill>
                  <a:srgbClr val="FF9900"/>
                </a:solidFill>
                <a:effectLst>
                  <a:outerShdw blurRad="38100" dist="38100" dir="2700000" algn="tl">
                    <a:srgbClr val="000000">
                      <a:alpha val="43137"/>
                    </a:srgbClr>
                  </a:outerShdw>
                </a:effectLst>
              </a:rPr>
              <a:t>y serán responsables con sus contratistas, subcontratistas o cesionarios del cumplimiento de las normas relativas al trabajo y a la seguridad social</a:t>
            </a:r>
            <a:r>
              <a:rPr lang="es-AR" sz="1800" dirty="0" smtClean="0">
                <a:effectLst>
                  <a:outerShdw blurRad="38100" dist="38100" dir="2700000" algn="tl">
                    <a:srgbClr val="000000">
                      <a:alpha val="43137"/>
                    </a:srgbClr>
                  </a:outerShdw>
                </a:effectLst>
              </a:rPr>
              <a:t>.</a:t>
            </a: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endParaRPr>
          </a:p>
          <a:p>
            <a:pPr marL="457200" indent="-457200" eaLnBrk="1" hangingPunct="1">
              <a:lnSpc>
                <a:spcPct val="80000"/>
              </a:lnSpc>
              <a:buFont typeface="Wingdings" pitchFamily="2" charset="2"/>
              <a:buNone/>
              <a:defRPr/>
            </a:pPr>
            <a:endParaRPr lang="es-MX" sz="16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0698999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None/>
              <a:defRPr/>
            </a:pPr>
            <a:r>
              <a:rPr lang="es-AR" sz="24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 – Art. 14</a:t>
            </a:r>
          </a:p>
          <a:p>
            <a:pPr marL="0" indent="0">
              <a:buNone/>
              <a:defRPr/>
            </a:pPr>
            <a:r>
              <a:rPr lang="es-AR" sz="2000" b="1" dirty="0">
                <a:solidFill>
                  <a:srgbClr val="FFFF19"/>
                </a:solidFill>
                <a:effectLst>
                  <a:outerShdw blurRad="38100" dist="38100" dir="2700000" algn="tl">
                    <a:srgbClr val="000000">
                      <a:alpha val="43137"/>
                    </a:srgbClr>
                  </a:outerShdw>
                </a:effectLst>
              </a:rPr>
              <a:t>COOPERATIVAS DE TRABAJO</a:t>
            </a: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14 </a:t>
            </a:r>
            <a:r>
              <a:rPr lang="es-AR" sz="1800" b="1" dirty="0" smtClean="0">
                <a:solidFill>
                  <a:srgbClr val="00FFFF"/>
                </a:solidFill>
                <a:effectLst>
                  <a:outerShdw blurRad="38100" dist="38100" dir="2700000" algn="tl">
                    <a:srgbClr val="000000">
                      <a:alpha val="43137"/>
                    </a:srgbClr>
                  </a:outerShdw>
                </a:effectLst>
              </a:rPr>
              <a:t>– (…)</a:t>
            </a: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Si </a:t>
            </a:r>
            <a:r>
              <a:rPr lang="es-AR" sz="1800" dirty="0">
                <a:effectLst>
                  <a:outerShdw blurRad="38100" dist="38100" dir="2700000" algn="tl">
                    <a:srgbClr val="000000">
                      <a:alpha val="43137"/>
                    </a:srgbClr>
                  </a:outerShdw>
                </a:effectLst>
              </a:rPr>
              <a:t>en el ejercicio de sus funciones los servicios de inspección de trabajo </a:t>
            </a:r>
            <a:r>
              <a:rPr lang="es-AR" sz="1800" b="1" u="sng" dirty="0">
                <a:solidFill>
                  <a:srgbClr val="00FFFF"/>
                </a:solidFill>
                <a:effectLst>
                  <a:outerShdw blurRad="38100" dist="38100" dir="2700000" algn="tl">
                    <a:srgbClr val="000000">
                      <a:alpha val="43137"/>
                    </a:srgbClr>
                  </a:outerShdw>
                </a:effectLst>
              </a:rPr>
              <a:t>comprobaren que se ha incurrido en una desnaturalización de la figura cooperativa</a:t>
            </a:r>
            <a:r>
              <a:rPr lang="es-AR" sz="1800" dirty="0">
                <a:effectLst>
                  <a:outerShdw blurRad="38100" dist="38100" dir="2700000" algn="tl">
                    <a:srgbClr val="000000">
                      <a:alpha val="43137"/>
                    </a:srgbClr>
                  </a:outerShdw>
                </a:effectLst>
              </a:rPr>
              <a:t> con el propósito de sustraerse, total o parcialmente, a la aplicación de la legislación del trabajo, sin perjuicio del ejercicio de su facultad de constatar las infracciones a las normas laborales y proceder a su juzgamiento y sanción, deberán denunciar esa circunstancia a la autoridad específica de fiscalización pública a los efectos del artículo 101 y concordantes de la ley 20337 de cooperativas, y sus modificatorias.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Las </a:t>
            </a:r>
            <a:r>
              <a:rPr lang="es-AR" sz="1800" b="1" u="sng" dirty="0">
                <a:solidFill>
                  <a:srgbClr val="FFFF00"/>
                </a:solidFill>
                <a:effectLst>
                  <a:outerShdw blurRad="38100" dist="38100" dir="2700000" algn="tl">
                    <a:srgbClr val="000000">
                      <a:alpha val="43137"/>
                    </a:srgbClr>
                  </a:outerShdw>
                </a:effectLst>
              </a:rPr>
              <a:t>cooperativas de trabajo no podrán actuar en el ámbito de la presente ley como empresas de provisión de trabajadores para servicios temporarios</a:t>
            </a:r>
            <a:r>
              <a:rPr lang="es-AR" sz="1800" dirty="0">
                <a:effectLst>
                  <a:outerShdw blurRad="38100" dist="38100" dir="2700000" algn="tl">
                    <a:srgbClr val="000000">
                      <a:alpha val="43137"/>
                    </a:srgbClr>
                  </a:outerShdw>
                </a:effectLst>
              </a:rPr>
              <a:t>, ni de cualquier otro modo brindar servicios propios de las agencias de colocación.</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5023639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None/>
              <a:defRPr/>
            </a:pPr>
            <a:r>
              <a:rPr lang="es-AR" sz="1600" b="1" dirty="0">
                <a:solidFill>
                  <a:srgbClr val="00FFCC"/>
                </a:solidFill>
                <a:effectLst>
                  <a:outerShdw blurRad="38100" dist="38100" dir="2700000" algn="tl">
                    <a:srgbClr val="000000">
                      <a:alpha val="43137"/>
                    </a:srgbClr>
                  </a:outerShdw>
                </a:effectLst>
                <a:ea typeface="Verdana" pitchFamily="34" charset="0"/>
                <a:cs typeface="Arial" pitchFamily="34" charset="0"/>
              </a:rPr>
              <a:t>LEY </a:t>
            </a:r>
            <a:r>
              <a:rPr lang="es-AR" sz="16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25877 </a:t>
            </a:r>
            <a:r>
              <a:rPr lang="es-AR" sz="1600" b="1" dirty="0">
                <a:solidFill>
                  <a:srgbClr val="00FFCC"/>
                </a:solidFill>
                <a:effectLst>
                  <a:outerShdw blurRad="38100" dist="38100" dir="2700000" algn="tl">
                    <a:srgbClr val="000000">
                      <a:alpha val="43137"/>
                    </a:srgbClr>
                  </a:outerShdw>
                </a:effectLst>
                <a:ea typeface="Verdana" pitchFamily="34" charset="0"/>
                <a:cs typeface="Arial" pitchFamily="34" charset="0"/>
              </a:rPr>
              <a:t>– Art. </a:t>
            </a:r>
            <a:r>
              <a:rPr lang="es-AR" sz="16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40 – Reforma laboral</a:t>
            </a:r>
            <a:endParaRPr lang="es-AR" sz="1600" b="1" dirty="0">
              <a:solidFill>
                <a:srgbClr val="00FFCC"/>
              </a:solidFill>
              <a:effectLst>
                <a:outerShdw blurRad="38100" dist="38100" dir="2700000" algn="tl">
                  <a:srgbClr val="000000">
                    <a:alpha val="43137"/>
                  </a:srgbClr>
                </a:outerShdw>
              </a:effectLst>
              <a:ea typeface="Verdana" pitchFamily="34" charset="0"/>
              <a:cs typeface="Arial" pitchFamily="34" charset="0"/>
            </a:endParaRPr>
          </a:p>
          <a:p>
            <a:pPr marL="0" indent="0">
              <a:buNone/>
              <a:defRPr/>
            </a:pPr>
            <a:r>
              <a:rPr lang="es-AR" sz="1600" b="1" dirty="0">
                <a:solidFill>
                  <a:srgbClr val="FFFF19"/>
                </a:solidFill>
                <a:effectLst>
                  <a:outerShdw blurRad="38100" dist="38100" dir="2700000" algn="tl">
                    <a:srgbClr val="000000">
                      <a:alpha val="43137"/>
                    </a:srgbClr>
                  </a:outerShdw>
                </a:effectLst>
              </a:rPr>
              <a:t>COOPERATIVAS DE </a:t>
            </a:r>
            <a:r>
              <a:rPr lang="es-AR" sz="1600" b="1" dirty="0" smtClean="0">
                <a:solidFill>
                  <a:srgbClr val="FFFF19"/>
                </a:solidFill>
                <a:effectLst>
                  <a:outerShdw blurRad="38100" dist="38100" dir="2700000" algn="tl">
                    <a:srgbClr val="000000">
                      <a:alpha val="43137"/>
                    </a:srgbClr>
                  </a:outerShdw>
                </a:effectLst>
              </a:rPr>
              <a:t>TRABAJO</a:t>
            </a:r>
          </a:p>
          <a:p>
            <a:pPr marL="0" indent="0">
              <a:buNone/>
              <a:defRPr/>
            </a:pPr>
            <a:endParaRPr lang="es-AR" sz="1600" b="1" dirty="0">
              <a:solidFill>
                <a:srgbClr val="FFFF19"/>
              </a:solidFill>
              <a:effectLst>
                <a:outerShdw blurRad="38100" dist="38100" dir="2700000" algn="tl">
                  <a:srgbClr val="000000">
                    <a:alpha val="43137"/>
                  </a:srgbClr>
                </a:outerShdw>
              </a:effectLst>
            </a:endParaRP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a:t>
            </a:r>
            <a:r>
              <a:rPr lang="es-AR" sz="1600" b="1" dirty="0">
                <a:solidFill>
                  <a:schemeClr val="bg2">
                    <a:lumMod val="60000"/>
                    <a:lumOff val="40000"/>
                  </a:schemeClr>
                </a:solidFill>
                <a:effectLst>
                  <a:outerShdw blurRad="38100" dist="38100" dir="2700000" algn="tl">
                    <a:srgbClr val="000000">
                      <a:alpha val="43137"/>
                    </a:srgbClr>
                  </a:outerShdw>
                </a:effectLst>
              </a:rPr>
              <a:t>. 40- </a:t>
            </a:r>
            <a:r>
              <a:rPr lang="es-AR" sz="1600" dirty="0">
                <a:effectLst>
                  <a:outerShdw blurRad="38100" dist="38100" dir="2700000" algn="tl">
                    <a:srgbClr val="000000">
                      <a:alpha val="43137"/>
                    </a:srgbClr>
                  </a:outerShdw>
                </a:effectLst>
              </a:rPr>
              <a:t>Los servicios de inspección del trabajo están habilitados para ejercer el contralor de las cooperativas de trabajo a los efectos de verificar el cumplimiento de las normas laborales y de la seguridad social en relación con los trabajadores dependientes a su servicio así como a los socios de ella que se desempeñaren en fraude a la ley laboral. </a:t>
            </a:r>
          </a:p>
          <a:p>
            <a:pPr marL="0" indent="0">
              <a:buNone/>
            </a:pPr>
            <a:r>
              <a:rPr lang="es-AR" sz="1600" dirty="0">
                <a:effectLst>
                  <a:outerShdw blurRad="38100" dist="38100" dir="2700000" algn="tl">
                    <a:srgbClr val="000000">
                      <a:alpha val="43137"/>
                    </a:srgbClr>
                  </a:outerShdw>
                </a:effectLst>
              </a:rPr>
              <a:t>Estos últimos serán considerados trabajadores dependientes de la empresa usuaria para la cual presten servicios, a los efectos de la aplicación de la legislación laboral y de la seguridad social. </a:t>
            </a:r>
          </a:p>
          <a:p>
            <a:pPr marL="0" indent="0">
              <a:buNone/>
            </a:pPr>
            <a:r>
              <a:rPr lang="es-AR" sz="1600" dirty="0">
                <a:effectLst>
                  <a:outerShdw blurRad="38100" dist="38100" dir="2700000" algn="tl">
                    <a:srgbClr val="000000">
                      <a:alpha val="43137"/>
                    </a:srgbClr>
                  </a:outerShdw>
                </a:effectLst>
              </a:rPr>
              <a:t>Si durante esas inspecciones se comprobare que se ha incurrido en una desnaturalización de la figura cooperativa con el propósito de sustraerse, total o parcialmente, a la aplicación de la legislación del trabajo denunciarán, sin perjuicio del ejercicio de su facultad de constatar las infracciones a las normas laborales y proceder a su juzgamiento y sanción, esa circunstancia a la autoridad específica de fiscalización pública a los efectos del artículo 101 y concordantes de la ley 20337. </a:t>
            </a:r>
          </a:p>
          <a:p>
            <a:pPr marL="0" indent="0">
              <a:buNone/>
            </a:pPr>
            <a:r>
              <a:rPr lang="es-AR" sz="1600" dirty="0">
                <a:effectLst>
                  <a:outerShdw blurRad="38100" dist="38100" dir="2700000" algn="tl">
                    <a:srgbClr val="000000">
                      <a:alpha val="43137"/>
                    </a:srgbClr>
                  </a:outerShdw>
                </a:effectLst>
              </a:rPr>
              <a:t>Las cooperativas de trabajo no podrán actuar como empresas de provisión de servicios eventuales, ni de temporada, ni de cualquier otro modo brindar servicios propios de las agencias de colocación. </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6406541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None/>
              <a:defRPr/>
            </a:pPr>
            <a:r>
              <a:rPr lang="es-AR" sz="1800" b="1" dirty="0">
                <a:solidFill>
                  <a:srgbClr val="00FFCC"/>
                </a:solidFill>
                <a:effectLst>
                  <a:outerShdw blurRad="38100" dist="38100" dir="2700000" algn="tl">
                    <a:srgbClr val="000000">
                      <a:alpha val="43137"/>
                    </a:srgbClr>
                  </a:outerShdw>
                </a:effectLst>
                <a:ea typeface="Verdana" pitchFamily="34" charset="0"/>
                <a:cs typeface="Arial" pitchFamily="34" charset="0"/>
              </a:rPr>
              <a:t>LEY </a:t>
            </a:r>
            <a:r>
              <a:rPr lang="es-AR" sz="18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26063 </a:t>
            </a:r>
            <a:r>
              <a:rPr lang="es-AR" sz="1800" b="1" dirty="0">
                <a:solidFill>
                  <a:srgbClr val="00FFCC"/>
                </a:solidFill>
                <a:effectLst>
                  <a:outerShdw blurRad="38100" dist="38100" dir="2700000" algn="tl">
                    <a:srgbClr val="000000">
                      <a:alpha val="43137"/>
                    </a:srgbClr>
                  </a:outerShdw>
                </a:effectLst>
                <a:ea typeface="Verdana" pitchFamily="34" charset="0"/>
                <a:cs typeface="Arial" pitchFamily="34" charset="0"/>
              </a:rPr>
              <a:t>– Art. </a:t>
            </a:r>
            <a:r>
              <a:rPr lang="es-AR" sz="18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8 – Plan </a:t>
            </a:r>
            <a:r>
              <a:rPr lang="es-AR" sz="1800" b="1" dirty="0" err="1" smtClean="0">
                <a:solidFill>
                  <a:srgbClr val="00FFCC"/>
                </a:solidFill>
                <a:effectLst>
                  <a:outerShdw blurRad="38100" dist="38100" dir="2700000" algn="tl">
                    <a:srgbClr val="000000">
                      <a:alpha val="43137"/>
                    </a:srgbClr>
                  </a:outerShdw>
                </a:effectLst>
                <a:ea typeface="Verdana" pitchFamily="34" charset="0"/>
                <a:cs typeface="Arial" pitchFamily="34" charset="0"/>
              </a:rPr>
              <a:t>Antievasión</a:t>
            </a:r>
            <a:r>
              <a:rPr lang="es-AR" sz="18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 II</a:t>
            </a:r>
            <a:endParaRPr lang="es-AR" sz="1800" b="1" dirty="0">
              <a:solidFill>
                <a:srgbClr val="00FFCC"/>
              </a:solidFill>
              <a:effectLst>
                <a:outerShdw blurRad="38100" dist="38100" dir="2700000" algn="tl">
                  <a:srgbClr val="000000">
                    <a:alpha val="43137"/>
                  </a:srgbClr>
                </a:outerShdw>
              </a:effectLst>
              <a:ea typeface="Verdana" pitchFamily="34" charset="0"/>
              <a:cs typeface="Arial" pitchFamily="34" charset="0"/>
            </a:endParaRPr>
          </a:p>
          <a:p>
            <a:pPr marL="0" indent="0">
              <a:buNone/>
              <a:defRPr/>
            </a:pPr>
            <a:r>
              <a:rPr lang="es-AR" sz="1800" b="1" dirty="0">
                <a:solidFill>
                  <a:srgbClr val="FFFF19"/>
                </a:solidFill>
                <a:effectLst>
                  <a:outerShdw blurRad="38100" dist="38100" dir="2700000" algn="tl">
                    <a:srgbClr val="000000">
                      <a:alpha val="43137"/>
                    </a:srgbClr>
                  </a:outerShdw>
                </a:effectLst>
              </a:rPr>
              <a:t>COOPERATIVAS DE </a:t>
            </a:r>
            <a:r>
              <a:rPr lang="es-AR" sz="1800" b="1" dirty="0" smtClean="0">
                <a:solidFill>
                  <a:srgbClr val="FFFF19"/>
                </a:solidFill>
                <a:effectLst>
                  <a:outerShdw blurRad="38100" dist="38100" dir="2700000" algn="tl">
                    <a:srgbClr val="000000">
                      <a:alpha val="43137"/>
                    </a:srgbClr>
                  </a:outerShdw>
                </a:effectLst>
              </a:rPr>
              <a:t>TRABAJO</a:t>
            </a:r>
          </a:p>
          <a:p>
            <a:pPr marL="0" indent="0">
              <a:buNone/>
              <a:defRPr/>
            </a:pPr>
            <a:endParaRPr lang="es-AR" sz="1600" b="1" dirty="0">
              <a:solidFill>
                <a:srgbClr val="FFFF19"/>
              </a:solidFill>
              <a:effectLst>
                <a:outerShdw blurRad="38100" dist="38100" dir="2700000" algn="tl">
                  <a:srgbClr val="000000">
                    <a:alpha val="43137"/>
                  </a:srgbClr>
                </a:outerShdw>
              </a:effectLst>
            </a:endParaRPr>
          </a:p>
          <a:p>
            <a:pPr marL="0" indent="0">
              <a:buNone/>
            </a:pPr>
            <a:r>
              <a:rPr lang="es-AR" sz="1600" b="1" dirty="0">
                <a:solidFill>
                  <a:schemeClr val="bg2">
                    <a:lumMod val="60000"/>
                    <a:lumOff val="40000"/>
                  </a:schemeClr>
                </a:solidFill>
                <a:effectLst>
                  <a:outerShdw blurRad="38100" dist="38100" dir="2700000" algn="tl">
                    <a:srgbClr val="000000">
                      <a:alpha val="43137"/>
                    </a:srgbClr>
                  </a:outerShdw>
                </a:effectLst>
              </a:rPr>
              <a:t>Art. </a:t>
            </a:r>
            <a:r>
              <a:rPr lang="es-AR" sz="1600" b="1" dirty="0" smtClean="0">
                <a:solidFill>
                  <a:schemeClr val="bg2">
                    <a:lumMod val="60000"/>
                    <a:lumOff val="40000"/>
                  </a:schemeClr>
                </a:solidFill>
                <a:effectLst>
                  <a:outerShdw blurRad="38100" dist="38100" dir="2700000" algn="tl">
                    <a:srgbClr val="000000">
                      <a:alpha val="43137"/>
                    </a:srgbClr>
                  </a:outerShdw>
                </a:effectLst>
              </a:rPr>
              <a:t>8</a:t>
            </a:r>
            <a:r>
              <a:rPr lang="es-AR" sz="1600" b="1" dirty="0">
                <a:solidFill>
                  <a:schemeClr val="bg2">
                    <a:lumMod val="60000"/>
                    <a:lumOff val="40000"/>
                  </a:schemeClr>
                </a:solidFill>
                <a:effectLst>
                  <a:outerShdw blurRad="38100" dist="38100" dir="2700000" algn="tl">
                    <a:srgbClr val="000000">
                      <a:alpha val="43137"/>
                    </a:srgbClr>
                  </a:outerShdw>
                </a:effectLst>
              </a:rPr>
              <a:t> </a:t>
            </a:r>
            <a:r>
              <a:rPr lang="es-AR" sz="1600" b="1" dirty="0" smtClean="0">
                <a:solidFill>
                  <a:schemeClr val="bg2">
                    <a:lumMod val="60000"/>
                    <a:lumOff val="40000"/>
                  </a:schemeClr>
                </a:solidFill>
                <a:effectLst>
                  <a:outerShdw blurRad="38100" dist="38100" dir="2700000" algn="tl">
                    <a:srgbClr val="000000">
                      <a:alpha val="43137"/>
                    </a:srgbClr>
                  </a:outerShdw>
                </a:effectLst>
              </a:rPr>
              <a:t>- </a:t>
            </a:r>
            <a:r>
              <a:rPr lang="es-AR" sz="1600" dirty="0">
                <a:solidFill>
                  <a:srgbClr val="00FF00"/>
                </a:solidFill>
                <a:effectLst>
                  <a:outerShdw blurRad="38100" dist="38100" dir="2700000" algn="tl">
                    <a:srgbClr val="000000">
                      <a:alpha val="43137"/>
                    </a:srgbClr>
                  </a:outerShdw>
                </a:effectLst>
              </a:rPr>
              <a:t>En los casos en que no sea de aplicación la presunción indicada en el artículo 5, inciso b</a:t>
            </a:r>
            <a:r>
              <a:rPr lang="es-AR" sz="1600" dirty="0" smtClean="0">
                <a:solidFill>
                  <a:srgbClr val="00FF00"/>
                </a:solidFill>
                <a:effectLst>
                  <a:outerShdw blurRad="38100" dist="38100" dir="2700000" algn="tl">
                    <a:srgbClr val="000000">
                      <a:alpha val="43137"/>
                    </a:srgbClr>
                  </a:outerShdw>
                </a:effectLst>
              </a:rPr>
              <a:t>) (TEXTO OBSERVADO POR EL PEN), </a:t>
            </a:r>
            <a:r>
              <a:rPr lang="es-AR" sz="1600" dirty="0">
                <a:effectLst>
                  <a:outerShdw blurRad="38100" dist="38100" dir="2700000" algn="tl">
                    <a:srgbClr val="000000">
                      <a:alpha val="43137"/>
                    </a:srgbClr>
                  </a:outerShdw>
                </a:effectLst>
              </a:rPr>
              <a:t>las personas físicas o las empresas que contraten a cooperativas de trabajo serán solidariamente responsables de las obligaciones que, para con el Sistema Único de la Seguridad Social, se hayan devengado por parte de los asociados de dichas cooperativas durante los períodos comprendidos en la respectiva contratación, hasta el monto facturado por la cooperativa. </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Lo </a:t>
            </a:r>
            <a:r>
              <a:rPr lang="es-AR" sz="1600" dirty="0">
                <a:effectLst>
                  <a:outerShdw blurRad="38100" dist="38100" dir="2700000" algn="tl">
                    <a:srgbClr val="000000">
                      <a:alpha val="43137"/>
                    </a:srgbClr>
                  </a:outerShdw>
                </a:effectLst>
              </a:rPr>
              <a:t>dispuesto en el párrafo anterior sólo será de aplicación en los casos en que la prestación efectuada por la cooperativa respectiva se corresponda con una actividad que genere ganancias gravadas de cualquier categoría en los términos de la ley de impuesto a las ganancias, texto ordenado por decreto 649/1997, y/o rentas de cualquier naturaleza a favor del dador de trabajo. </a:t>
            </a:r>
          </a:p>
          <a:p>
            <a:pPr marL="457200" indent="-457200" eaLnBrk="1" hangingPunct="1">
              <a:lnSpc>
                <a:spcPct val="80000"/>
              </a:lnSpc>
              <a:buFont typeface="Wingdings" pitchFamily="2" charset="2"/>
              <a:buNone/>
              <a:defRPr/>
            </a:pPr>
            <a:endParaRPr lang="es-MX" sz="1600" b="1" dirty="0" smtClean="0">
              <a:solidFill>
                <a:srgbClr val="FFC000"/>
              </a:solidFill>
              <a:effectLst>
                <a:outerShdw blurRad="38100" dist="38100" dir="2700000" algn="tl">
                  <a:srgbClr val="000000">
                    <a:alpha val="43137"/>
                  </a:srgbClr>
                </a:outerShdw>
              </a:effectLst>
            </a:endParaRPr>
          </a:p>
          <a:p>
            <a:pPr marL="0" indent="0">
              <a:buNone/>
            </a:pPr>
            <a:r>
              <a:rPr lang="es-AR" sz="1600" b="1" dirty="0">
                <a:solidFill>
                  <a:schemeClr val="bg2">
                    <a:lumMod val="60000"/>
                    <a:lumOff val="40000"/>
                  </a:schemeClr>
                </a:solidFill>
                <a:effectLst>
                  <a:outerShdw blurRad="38100" dist="38100" dir="2700000" algn="tl">
                    <a:srgbClr val="000000">
                      <a:alpha val="43137"/>
                    </a:srgbClr>
                  </a:outerShdw>
                </a:effectLst>
              </a:rPr>
              <a:t>Art. 5- </a:t>
            </a:r>
            <a:r>
              <a:rPr lang="es-AR" sz="1600" dirty="0">
                <a:effectLst>
                  <a:outerShdw blurRad="38100" dist="38100" dir="2700000" algn="tl">
                    <a:srgbClr val="000000">
                      <a:alpha val="43137"/>
                    </a:srgbClr>
                  </a:outerShdw>
                </a:effectLst>
              </a:rPr>
              <a:t>A los efectos de lo dispuesto en el artículo anterior, podrá tomarse como presunción general que: </a:t>
            </a:r>
          </a:p>
          <a:p>
            <a:pPr marL="0" indent="0">
              <a:buNone/>
            </a:pPr>
            <a:r>
              <a:rPr lang="es-AR" sz="1600" dirty="0" smtClean="0">
                <a:solidFill>
                  <a:srgbClr val="00FF00"/>
                </a:solidFill>
                <a:effectLst>
                  <a:outerShdw blurRad="38100" dist="38100" dir="2700000" algn="tl">
                    <a:srgbClr val="000000">
                      <a:alpha val="43137"/>
                    </a:srgbClr>
                  </a:outerShdw>
                </a:effectLst>
              </a:rPr>
              <a:t>b</a:t>
            </a:r>
            <a:r>
              <a:rPr lang="es-AR" sz="1600" dirty="0">
                <a:solidFill>
                  <a:srgbClr val="00FF00"/>
                </a:solidFill>
                <a:effectLst>
                  <a:outerShdw blurRad="38100" dist="38100" dir="2700000" algn="tl">
                    <a:srgbClr val="000000">
                      <a:alpha val="43137"/>
                    </a:srgbClr>
                  </a:outerShdw>
                </a:effectLst>
              </a:rPr>
              <a:t>) </a:t>
            </a:r>
            <a:r>
              <a:rPr lang="es-AR" sz="1600" dirty="0" smtClean="0">
                <a:solidFill>
                  <a:srgbClr val="00FF00"/>
                </a:solidFill>
                <a:effectLst>
                  <a:outerShdw blurRad="38100" dist="38100" dir="2700000" algn="tl">
                    <a:srgbClr val="000000">
                      <a:alpha val="43137"/>
                    </a:srgbClr>
                  </a:outerShdw>
                </a:effectLst>
              </a:rPr>
              <a:t>TEXTO OBSERVADO POR EL PEN. Los </a:t>
            </a:r>
            <a:r>
              <a:rPr lang="es-AR" sz="1600" dirty="0">
                <a:solidFill>
                  <a:srgbClr val="00FF00"/>
                </a:solidFill>
                <a:effectLst>
                  <a:outerShdw blurRad="38100" dist="38100" dir="2700000" algn="tl">
                    <a:srgbClr val="000000">
                      <a:alpha val="43137"/>
                    </a:srgbClr>
                  </a:outerShdw>
                </a:effectLst>
              </a:rPr>
              <a:t>asociados a cooperativas de trabajo son empleados en relación de dependencia, de quien utilice sus servicios para la consecución del objetivo principal de su propia actividad; </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1671537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CONTRATO DE TRABAJO PERMANENTE DISCONTINUO</a:t>
            </a:r>
          </a:p>
          <a:p>
            <a:pPr algn="l"/>
            <a:r>
              <a:rPr lang="es-AR" sz="1800" b="1" dirty="0">
                <a:solidFill>
                  <a:srgbClr val="FFC000"/>
                </a:solidFill>
                <a:effectLst>
                  <a:outerShdw blurRad="38100" dist="38100" dir="2700000" algn="tl">
                    <a:srgbClr val="000000">
                      <a:alpha val="43137"/>
                    </a:srgbClr>
                  </a:outerShdw>
                </a:effectLst>
              </a:rPr>
              <a:t>Reglamentación de los arts. 16, 17 y </a:t>
            </a:r>
            <a:r>
              <a:rPr lang="es-AR" sz="1800" b="1" dirty="0" smtClean="0">
                <a:solidFill>
                  <a:srgbClr val="FFC000"/>
                </a:solidFill>
                <a:effectLst>
                  <a:outerShdw blurRad="38100" dist="38100" dir="2700000" algn="tl">
                    <a:srgbClr val="000000">
                      <a:alpha val="43137"/>
                    </a:srgbClr>
                  </a:outerShdw>
                </a:effectLst>
              </a:rPr>
              <a:t>18</a:t>
            </a:r>
          </a:p>
          <a:p>
            <a:pPr algn="l"/>
            <a:endParaRPr lang="es-AR" sz="1800" b="1" dirty="0" smtClean="0">
              <a:solidFill>
                <a:srgbClr val="FFC000"/>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5 - </a:t>
            </a:r>
            <a:r>
              <a:rPr lang="es-AR" sz="1800" dirty="0" smtClean="0">
                <a:effectLst>
                  <a:outerShdw blurRad="38100" dist="38100" dir="2700000" algn="tl">
                    <a:srgbClr val="000000">
                      <a:alpha val="43137"/>
                    </a:srgbClr>
                  </a:outerShdw>
                </a:effectLst>
              </a:rPr>
              <a:t>Las asignaciones familiares correspondientes a los trabajadores encuadrados en los artículos 16, 17 y 18 de la ley 26727 se regirán, en cuanto a prestaciones, requisitos, montos y topes por lo establecido en el inciso a) del artículo 1 de la ley 24714 y sus normas modificatorias y complementarias. </a:t>
            </a:r>
            <a:r>
              <a:rPr lang="es-AR" sz="1800" dirty="0" smtClean="0">
                <a:solidFill>
                  <a:srgbClr val="FFFF01"/>
                </a:solidFill>
                <a:effectLst>
                  <a:outerShdw blurRad="38100" dist="38100" dir="2700000" algn="tl">
                    <a:srgbClr val="000000">
                      <a:alpha val="43137"/>
                    </a:srgbClr>
                  </a:outerShdw>
                </a:effectLst>
              </a:rPr>
              <a:t>Durante el período de receso que resulte de la discontinuidad del contrato de trabajo</a:t>
            </a:r>
            <a:r>
              <a:rPr lang="es-AR" sz="1800" dirty="0" smtClean="0">
                <a:effectLst>
                  <a:outerShdw blurRad="38100" dist="38100" dir="2700000" algn="tl">
                    <a:srgbClr val="000000">
                      <a:alpha val="43137"/>
                    </a:srgbClr>
                  </a:outerShdw>
                </a:effectLst>
              </a:rPr>
              <a:t>, con los deberes de prestación suspendidos y sin percibir prestación del Sistema Integral de Prestaciones por Desempleo y Servicio de Sepelio, los trabajadores encuadrados en el artículo 18 de la ley 26727, se regirán en cuanto a prestaciones, requisitos, montos y topes por lo establecido en el inciso c) del artículo 1 de la ley 24714.</a:t>
            </a:r>
          </a:p>
          <a:p>
            <a:pPr algn="l"/>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6670175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CONTRATO DE TRABAJO PERMANENTE DISCONTINUO</a:t>
            </a:r>
          </a:p>
          <a:p>
            <a:pPr algn="l"/>
            <a:r>
              <a:rPr lang="es-AR" sz="1800" b="1" dirty="0">
                <a:solidFill>
                  <a:srgbClr val="FFC000"/>
                </a:solidFill>
                <a:effectLst>
                  <a:outerShdw blurRad="38100" dist="38100" dir="2700000" algn="tl">
                    <a:srgbClr val="000000">
                      <a:alpha val="43137"/>
                    </a:srgbClr>
                  </a:outerShdw>
                </a:effectLst>
              </a:rPr>
              <a:t>Reglamentación de los arts. 16, 17 y </a:t>
            </a:r>
            <a:r>
              <a:rPr lang="es-AR" sz="1800" b="1" dirty="0" smtClean="0">
                <a:solidFill>
                  <a:srgbClr val="FFC000"/>
                </a:solidFill>
                <a:effectLst>
                  <a:outerShdw blurRad="38100" dist="38100" dir="2700000" algn="tl">
                    <a:srgbClr val="000000">
                      <a:alpha val="43137"/>
                    </a:srgbClr>
                  </a:outerShdw>
                </a:effectLst>
              </a:rPr>
              <a:t>18</a:t>
            </a:r>
          </a:p>
          <a:p>
            <a:pPr algn="l"/>
            <a:r>
              <a:rPr lang="es-AR" sz="1800" b="1" dirty="0" smtClean="0">
                <a:solidFill>
                  <a:srgbClr val="00FF99"/>
                </a:solidFill>
                <a:effectLst>
                  <a:outerShdw blurRad="38100" dist="38100" dir="2700000" algn="tl">
                    <a:srgbClr val="000000">
                      <a:alpha val="43137"/>
                    </a:srgbClr>
                  </a:outerShdw>
                </a:effectLst>
              </a:rPr>
              <a:t>Comentarios</a:t>
            </a:r>
          </a:p>
          <a:p>
            <a:pPr algn="l"/>
            <a:r>
              <a:rPr lang="es-AR" sz="1600" dirty="0" smtClean="0">
                <a:effectLst>
                  <a:outerShdw blurRad="38100" dist="38100" dir="2700000" algn="tl">
                    <a:srgbClr val="000000">
                      <a:alpha val="43137"/>
                    </a:srgbClr>
                  </a:outerShdw>
                </a:effectLst>
              </a:rPr>
              <a:t>La reglamentación los equipara a los trabajadores de Temporada LCT durante el período de receso.</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Los incluye en el sistema no contributivo del art. 1° de la ley 24714  de Asignaciones Familiares</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Derecho a la «Asignación por embarazo para Protección Social» y a la «Asignación Universal por Hijo para Protección Social»</a:t>
            </a:r>
          </a:p>
          <a:p>
            <a:pPr algn="l"/>
            <a:endParaRPr lang="es-AR" sz="1600" dirty="0" smtClean="0"/>
          </a:p>
          <a:p>
            <a:pPr algn="l"/>
            <a:r>
              <a:rPr lang="es-AR" sz="1600" dirty="0" smtClean="0"/>
              <a:t>El empleador deberá identificar al trabajador en el SICOSS con código de situación de revista 21 «Trabajador de temporada-Reserva de puesto»</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780043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534400"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1"/>
                </a:solidFill>
                <a:effectLst>
                  <a:outerShdw blurRad="38100" dist="38100" dir="2700000" algn="tl">
                    <a:srgbClr val="000000">
                      <a:alpha val="43137"/>
                    </a:srgbClr>
                  </a:outerShdw>
                </a:effectLst>
              </a:rPr>
              <a:t>CONTRATO DE TRABAJO AGRARIO PERMANENTE DE PRESTACIÓN CONTINUA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16</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El contrato de trabajo agrario </a:t>
            </a:r>
            <a:r>
              <a:rPr lang="es-AR" sz="2000" b="1" u="sng" dirty="0">
                <a:solidFill>
                  <a:srgbClr val="FFCC00"/>
                </a:solidFill>
                <a:effectLst>
                  <a:outerShdw blurRad="38100" dist="38100" dir="2700000" algn="tl">
                    <a:srgbClr val="000000">
                      <a:alpha val="43137"/>
                    </a:srgbClr>
                  </a:outerShdw>
                </a:effectLst>
              </a:rPr>
              <a:t>se entenderá celebrado con carácter permanente</a:t>
            </a:r>
            <a:r>
              <a:rPr lang="es-AR" sz="1800" dirty="0">
                <a:effectLst>
                  <a:outerShdw blurRad="38100" dist="38100" dir="2700000" algn="tl">
                    <a:srgbClr val="000000">
                      <a:alpha val="43137"/>
                    </a:srgbClr>
                  </a:outerShdw>
                </a:effectLst>
              </a:rPr>
              <a:t> y como de prestación continua, salvo los casos previstos expresamente por esta ley. No podrá ser celebrado a prueba por período alguno y su extinción </a:t>
            </a:r>
            <a:r>
              <a:rPr lang="es-AR" sz="1800" b="1" dirty="0">
                <a:solidFill>
                  <a:srgbClr val="FFFF00"/>
                </a:solidFill>
                <a:effectLst>
                  <a:outerShdw blurRad="38100" dist="38100" dir="2700000" algn="tl">
                    <a:srgbClr val="000000">
                      <a:alpha val="43137"/>
                    </a:srgbClr>
                  </a:outerShdw>
                </a:effectLst>
              </a:rPr>
              <a:t>se regirá por lo dispuesto en el Título XII de la ley </a:t>
            </a:r>
            <a:r>
              <a:rPr lang="es-AR" sz="1800" b="1" dirty="0" smtClean="0">
                <a:solidFill>
                  <a:srgbClr val="FFFF00"/>
                </a:solidFill>
                <a:effectLst>
                  <a:outerShdw blurRad="38100" dist="38100" dir="2700000" algn="tl">
                    <a:srgbClr val="000000">
                      <a:alpha val="43137"/>
                    </a:srgbClr>
                  </a:outerShdw>
                </a:effectLst>
              </a:rPr>
              <a:t>20744 (Causales de extinción)</a:t>
            </a:r>
            <a:r>
              <a:rPr lang="es-AR" sz="1800" dirty="0" smtClean="0">
                <a:effectLst>
                  <a:outerShdw blurRad="38100" dist="38100" dir="2700000" algn="tl">
                    <a:srgbClr val="000000">
                      <a:alpha val="43137"/>
                    </a:srgbClr>
                  </a:outerShdw>
                </a:effectLst>
              </a:rPr>
              <a:t> y </a:t>
            </a:r>
            <a:r>
              <a:rPr lang="es-AR" sz="1800" dirty="0">
                <a:effectLst>
                  <a:outerShdw blurRad="38100" dist="38100" dir="2700000" algn="tl">
                    <a:srgbClr val="000000">
                      <a:alpha val="43137"/>
                    </a:srgbClr>
                  </a:outerShdw>
                </a:effectLst>
              </a:rPr>
              <a:t>sus modificatorias.</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u="sng" dirty="0" smtClean="0">
                <a:solidFill>
                  <a:srgbClr val="00FFFF"/>
                </a:solidFill>
                <a:effectLst>
                  <a:outerShdw blurRad="38100" dist="38100" dir="2700000" algn="tl">
                    <a:srgbClr val="000000">
                      <a:alpha val="43137"/>
                    </a:srgbClr>
                  </a:outerShdw>
                </a:effectLst>
              </a:rPr>
              <a:t>SE ESTABLECE PRESUNCIÓN DEL CONTRATO PERMANENTE</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87662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3667" name="Rectangle 3"/>
          <p:cNvSpPr>
            <a:spLocks noGrp="1" noChangeArrowheads="1"/>
          </p:cNvSpPr>
          <p:nvPr>
            <p:ph type="subTitle" idx="1"/>
          </p:nvPr>
        </p:nvSpPr>
        <p:spPr>
          <a:xfrm>
            <a:off x="685800" y="1371600"/>
            <a:ext cx="8091974" cy="5129678"/>
          </a:xfrm>
        </p:spPr>
        <p:txBody>
          <a:bodyPr>
            <a:normAutofit/>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endParaRPr lang="es-AR" sz="2000" b="1" u="sng" dirty="0">
              <a:solidFill>
                <a:schemeClr val="tx2"/>
              </a:solidFill>
              <a:effectLst>
                <a:outerShdw blurRad="38100" dist="38100" dir="2700000" algn="tl">
                  <a:srgbClr val="000000">
                    <a:alpha val="43137"/>
                  </a:srgbClr>
                </a:outerShdw>
              </a:effectLst>
            </a:endParaRPr>
          </a:p>
          <a:p>
            <a:pPr marL="609600" indent="-609600" algn="l">
              <a:buFontTx/>
              <a:buNone/>
            </a:pPr>
            <a:r>
              <a:rPr lang="es-AR" sz="1800" b="1" u="sng" dirty="0">
                <a:solidFill>
                  <a:srgbClr val="00FFCC"/>
                </a:solidFill>
                <a:effectLst>
                  <a:outerShdw blurRad="38100" dist="38100" dir="2700000" algn="tl">
                    <a:srgbClr val="000000">
                      <a:alpha val="43137"/>
                    </a:srgbClr>
                  </a:outerShdw>
                </a:effectLst>
              </a:rPr>
              <a:t>D. 16115/1933 reglamentario de la Ley de Jornada de Trabajo 11544</a:t>
            </a:r>
          </a:p>
          <a:p>
            <a:pPr marL="609600" indent="-609600" algn="l">
              <a:buFontTx/>
              <a:buNone/>
            </a:pPr>
            <a:r>
              <a:rPr lang="es-AR" sz="1800" b="1" dirty="0">
                <a:solidFill>
                  <a:srgbClr val="00FFCC"/>
                </a:solidFill>
                <a:effectLst>
                  <a:outerShdw blurRad="38100" dist="38100" dir="2700000" algn="tl">
                    <a:srgbClr val="000000">
                      <a:alpha val="43137"/>
                    </a:srgbClr>
                  </a:outerShdw>
                </a:effectLst>
              </a:rPr>
              <a:t>Art. 10: </a:t>
            </a:r>
            <a:r>
              <a:rPr lang="es-AR" sz="1800" dirty="0">
                <a:effectLst>
                  <a:outerShdw blurRad="38100" dist="38100" dir="2700000" algn="tl">
                    <a:srgbClr val="000000">
                      <a:alpha val="43137"/>
                    </a:srgbClr>
                  </a:outerShdw>
                </a:effectLst>
              </a:rPr>
              <a:t>“Se entenderán comprendidos dentro de la denominación de empleados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de dirección </a:t>
            </a:r>
            <a:r>
              <a:rPr lang="es-AR" sz="1800" dirty="0">
                <a:effectLst>
                  <a:outerShdw blurRad="38100" dist="38100" dir="2700000" algn="tl">
                    <a:srgbClr val="000000">
                      <a:alpha val="43137"/>
                    </a:srgbClr>
                  </a:outerShdw>
                </a:effectLst>
              </a:rPr>
              <a:t>y vigilancia:</a:t>
            </a:r>
          </a:p>
          <a:p>
            <a:pPr marL="609600" indent="-609600" algn="l">
              <a:buFontTx/>
              <a:buNone/>
            </a:pP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a</a:t>
            </a:r>
            <a:r>
              <a:rPr lang="es-AR" sz="1800" dirty="0">
                <a:effectLst>
                  <a:outerShdw blurRad="38100" dist="38100" dir="2700000" algn="tl">
                    <a:srgbClr val="000000">
                      <a:alpha val="43137"/>
                    </a:srgbClr>
                  </a:outerShdw>
                </a:effectLst>
              </a:rPr>
              <a:t>) El jefe, gerente, director o habilitado principal</a:t>
            </a:r>
          </a:p>
          <a:p>
            <a:pPr marL="609600" indent="-609600" algn="l">
              <a:buFontTx/>
              <a:buNone/>
            </a:pPr>
            <a:endParaRPr lang="es-AR" sz="1800" dirty="0">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b) Los altos empleados administrativos o técnicos que sustituyan a las personas </a:t>
            </a:r>
          </a:p>
          <a:p>
            <a:pPr marL="609600" indent="-609600" algn="l">
              <a:buFontTx/>
              <a:buNone/>
            </a:pPr>
            <a:r>
              <a:rPr lang="es-AR" sz="1800" dirty="0">
                <a:effectLst>
                  <a:outerShdw blurRad="38100" dist="38100" dir="2700000" algn="tl">
                    <a:srgbClr val="000000">
                      <a:alpha val="43137"/>
                    </a:srgbClr>
                  </a:outerShdw>
                </a:effectLst>
              </a:rPr>
              <a:t>indicadas en la dirección o mando del lugar; subgerentes; profesionales liberales </a:t>
            </a:r>
          </a:p>
          <a:p>
            <a:pPr marL="609600" indent="-609600" algn="l">
              <a:buFontTx/>
              <a:buNone/>
            </a:pPr>
            <a:r>
              <a:rPr lang="es-AR" sz="1800" dirty="0">
                <a:effectLst>
                  <a:outerShdw blurRad="38100" dist="38100" dir="2700000" algn="tl">
                    <a:srgbClr val="000000">
                      <a:alpha val="43137"/>
                    </a:srgbClr>
                  </a:outerShdw>
                </a:effectLst>
              </a:rPr>
              <a:t>dedicados exclusivamente al ejercicio de las funciones de su competencia o que </a:t>
            </a:r>
          </a:p>
          <a:p>
            <a:pPr marL="609600" indent="-609600" algn="l">
              <a:buFontTx/>
              <a:buNone/>
            </a:pPr>
            <a:r>
              <a:rPr lang="es-AR" sz="1800" dirty="0">
                <a:effectLst>
                  <a:outerShdw blurRad="38100" dist="38100" dir="2700000" algn="tl">
                    <a:srgbClr val="000000">
                      <a:alpha val="43137"/>
                    </a:srgbClr>
                  </a:outerShdw>
                </a:effectLst>
              </a:rPr>
              <a:t>acumulen a su cometido, algún cargo de dirección o vigilancia; personal de </a:t>
            </a:r>
          </a:p>
          <a:p>
            <a:pPr marL="609600" indent="-609600" algn="l">
              <a:buFontTx/>
              <a:buNone/>
            </a:pPr>
            <a:r>
              <a:rPr lang="es-AR" sz="1800" dirty="0">
                <a:effectLst>
                  <a:outerShdw blurRad="38100" dist="38100" dir="2700000" algn="tl">
                    <a:srgbClr val="000000">
                      <a:alpha val="43137"/>
                    </a:srgbClr>
                  </a:outerShdw>
                </a:effectLst>
              </a:rPr>
              <a:t>secretaría que se halle afecto a la dirección o gerencia y que no sea meramente </a:t>
            </a:r>
          </a:p>
          <a:p>
            <a:pPr marL="609600" indent="-609600" algn="l">
              <a:buFontTx/>
              <a:buNone/>
            </a:pPr>
            <a:r>
              <a:rPr lang="es-AR" sz="1800" dirty="0">
                <a:effectLst>
                  <a:outerShdw blurRad="38100" dist="38100" dir="2700000" algn="tl">
                    <a:srgbClr val="000000">
                      <a:alpha val="43137"/>
                    </a:srgbClr>
                  </a:outerShdw>
                </a:effectLst>
              </a:rPr>
              <a:t>subalterno; jefes de sección, de departamentos, etc.</a:t>
            </a:r>
          </a:p>
          <a:p>
            <a:pPr marL="609600" indent="-609600" algn="l">
              <a:buFontTx/>
              <a:buNone/>
            </a:pPr>
            <a:endParaRPr lang="es-AR" sz="1600" dirty="0"/>
          </a:p>
          <a:p>
            <a:pPr marL="609600" indent="-609600"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9428815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C0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17</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Habrá contrato de trabajo temporario cuando la relación laboral se origine en </a:t>
            </a:r>
            <a:r>
              <a:rPr lang="es-AR" sz="1800" b="1" u="sng" dirty="0">
                <a:solidFill>
                  <a:srgbClr val="FFFF00"/>
                </a:solidFill>
                <a:effectLst>
                  <a:outerShdw blurRad="38100" dist="38100" dir="2700000" algn="tl">
                    <a:srgbClr val="000000">
                      <a:alpha val="43137"/>
                    </a:srgbClr>
                  </a:outerShdw>
                </a:effectLst>
              </a:rPr>
              <a:t>necesidades de la explotación de carácter cíclico o estacional, o por procesos temporales propios de la actividad</a:t>
            </a:r>
            <a:r>
              <a:rPr lang="es-AR" sz="1800" dirty="0">
                <a:effectLst>
                  <a:outerShdw blurRad="38100" dist="38100" dir="2700000" algn="tl">
                    <a:srgbClr val="000000">
                      <a:alpha val="43137"/>
                    </a:srgbClr>
                  </a:outerShdw>
                </a:effectLst>
              </a:rPr>
              <a:t> agrícola, pecuaria, forestal o de las restantes actividades comprendidas dentro del ámbito de aplicación de la presente ley, así como también, las que se realizaren </a:t>
            </a:r>
            <a:r>
              <a:rPr lang="es-AR" sz="1800" b="1" u="sng" dirty="0">
                <a:solidFill>
                  <a:srgbClr val="FFFF00"/>
                </a:solidFill>
                <a:effectLst>
                  <a:outerShdw blurRad="38100" dist="38100" dir="2700000" algn="tl">
                    <a:srgbClr val="000000">
                      <a:alpha val="43137"/>
                    </a:srgbClr>
                  </a:outerShdw>
                </a:effectLst>
              </a:rPr>
              <a:t>en ferias y remates de hacienda</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r>
              <a:rPr lang="es-AR" sz="1800" dirty="0">
                <a:effectLst>
                  <a:outerShdw blurRad="38100" dist="38100" dir="2700000" algn="tl">
                    <a:srgbClr val="000000">
                      <a:alpha val="43137"/>
                    </a:srgbClr>
                  </a:outerShdw>
                </a:effectLst>
              </a:rPr>
              <a:t>Se encuentran también comprendidos en esta categoría los trabajadores contratados para la realización </a:t>
            </a:r>
            <a:r>
              <a:rPr lang="es-AR" sz="1800" b="1" u="sng" dirty="0">
                <a:solidFill>
                  <a:srgbClr val="FFFF00"/>
                </a:solidFill>
                <a:effectLst>
                  <a:outerShdw blurRad="38100" dist="38100" dir="2700000" algn="tl">
                    <a:srgbClr val="000000">
                      <a:alpha val="43137"/>
                    </a:srgbClr>
                  </a:outerShdw>
                </a:effectLst>
              </a:rPr>
              <a:t>de tareas ocasionales, accidentales o supletorias</a:t>
            </a:r>
            <a:r>
              <a:rPr lang="es-AR" sz="1800" b="1" dirty="0" smtClean="0">
                <a:solidFill>
                  <a:srgbClr val="FFFF00"/>
                </a:solidFill>
                <a:effectLst>
                  <a:outerShdw blurRad="38100" dist="38100" dir="2700000" algn="tl">
                    <a:srgbClr val="000000">
                      <a:alpha val="43137"/>
                    </a:srgbClr>
                  </a:outerShdw>
                </a:effectLst>
              </a:rPr>
              <a:t>.</a:t>
            </a:r>
          </a:p>
          <a:p>
            <a:pPr marL="0" indent="0" eaLnBrk="1" hangingPunct="1">
              <a:buFont typeface="Wingdings" pitchFamily="2" charset="2"/>
              <a:buNone/>
              <a:defRPr/>
            </a:pPr>
            <a:endParaRPr lang="es-MX" sz="1800" dirty="0" smtClean="0">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98672558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u="sng" dirty="0" smtClean="0">
                <a:solidFill>
                  <a:srgbClr val="00FF99"/>
                </a:solidFill>
                <a:effectLst>
                  <a:outerShdw blurRad="38100" dist="38100" dir="2700000" algn="tl">
                    <a:srgbClr val="000000">
                      <a:alpha val="43137"/>
                    </a:srgbClr>
                  </a:outerShdw>
                </a:effectLst>
              </a:rPr>
              <a:t>Para actividades que en la LCT son objeto de contrato a plazo fijo o eventual:</a:t>
            </a:r>
            <a:r>
              <a:rPr lang="es-MX" sz="1800" b="1" dirty="0" smtClean="0">
                <a:solidFill>
                  <a:srgbClr val="00FF99"/>
                </a:solidFill>
                <a:effectLst>
                  <a:outerShdw blurRad="38100" dist="38100" dir="2700000" algn="tl">
                    <a:srgbClr val="000000">
                      <a:alpha val="43137"/>
                    </a:srgbClr>
                  </a:outerShdw>
                </a:effectLst>
              </a:rPr>
              <a:t>   </a:t>
            </a:r>
          </a:p>
          <a:p>
            <a:pPr marL="0" indent="0" eaLnBrk="1" hangingPunct="1">
              <a:buFont typeface="Wingdings" pitchFamily="2" charset="2"/>
              <a:buNone/>
              <a:defRPr/>
            </a:pPr>
            <a:r>
              <a:rPr lang="es-MX" sz="1800" dirty="0">
                <a:effectLst>
                  <a:outerShdw blurRad="38100" dist="38100" dir="2700000" algn="tl">
                    <a:srgbClr val="000000">
                      <a:alpha val="43137"/>
                    </a:srgbClr>
                  </a:outerShdw>
                </a:effectLst>
              </a:rPr>
              <a:t>D</a:t>
            </a:r>
            <a:r>
              <a:rPr lang="es-MX" sz="1800" dirty="0" smtClean="0">
                <a:effectLst>
                  <a:outerShdw blurRad="38100" dist="38100" dir="2700000" algn="tl">
                    <a:srgbClr val="000000">
                      <a:alpha val="43137"/>
                    </a:srgbClr>
                  </a:outerShdw>
                </a:effectLst>
              </a:rPr>
              <a:t>efinidas por la naturaleza de la prestación y no por la voluntad de las partes</a:t>
            </a:r>
            <a:endParaRPr lang="es-AR" sz="1800" b="1" u="sng"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1.- </a:t>
            </a:r>
            <a:r>
              <a:rPr lang="es-AR" sz="1800" b="1" dirty="0">
                <a:solidFill>
                  <a:srgbClr val="00FFFF"/>
                </a:solidFill>
                <a:effectLst>
                  <a:outerShdw blurRad="38100" dist="38100" dir="2700000" algn="tl">
                    <a:srgbClr val="000000">
                      <a:alpha val="43137"/>
                    </a:srgbClr>
                  </a:outerShdw>
                </a:effectLst>
              </a:rPr>
              <a:t>Necesidades de la explotación de carácter cíclico o estacional, o por procesos temporales propios de la actividad agrícola, pecuaria, forestal o de las restantes actividades comprendidas en la ley.</a:t>
            </a:r>
          </a:p>
          <a:p>
            <a:pPr marL="0" indent="0" eaLnBrk="1" hangingPunct="1">
              <a:buFont typeface="Wingdings" pitchFamily="2" charset="2"/>
              <a:buNone/>
              <a:defRPr/>
            </a:pPr>
            <a:endParaRPr lang="es-AR" sz="1800" b="1" dirty="0" smtClean="0">
              <a:solidFill>
                <a:srgbClr val="00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00"/>
                </a:solidFill>
                <a:effectLst>
                  <a:outerShdw blurRad="38100" dist="38100" dir="2700000" algn="tl">
                    <a:srgbClr val="000000">
                      <a:alpha val="43137"/>
                    </a:srgbClr>
                  </a:outerShdw>
                </a:effectLst>
              </a:rPr>
              <a:t>2.-  </a:t>
            </a:r>
            <a:r>
              <a:rPr lang="es-AR" sz="1800" b="1" dirty="0">
                <a:solidFill>
                  <a:srgbClr val="00FF00"/>
                </a:solidFill>
                <a:effectLst>
                  <a:outerShdw blurRad="38100" dist="38100" dir="2700000" algn="tl">
                    <a:srgbClr val="000000">
                      <a:alpha val="43137"/>
                    </a:srgbClr>
                  </a:outerShdw>
                </a:effectLst>
              </a:rPr>
              <a:t>Las realizadas en ferias y remates de hacienda.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3.-  </a:t>
            </a:r>
            <a:r>
              <a:rPr lang="es-AR" sz="1800" b="1" dirty="0">
                <a:solidFill>
                  <a:srgbClr val="FFCC00"/>
                </a:solidFill>
                <a:effectLst>
                  <a:outerShdw blurRad="38100" dist="38100" dir="2700000" algn="tl">
                    <a:srgbClr val="000000">
                      <a:alpha val="43137"/>
                    </a:srgbClr>
                  </a:outerShdw>
                </a:effectLst>
              </a:rPr>
              <a:t>La contratación de trabajadores para la realización de tareas ocasionales, accidentales o supletorias.</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886728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C000"/>
                </a:solidFill>
                <a:effectLst>
                  <a:outerShdw blurRad="38100" dist="38100" dir="2700000" algn="tl">
                    <a:srgbClr val="000000">
                      <a:alpha val="43137"/>
                    </a:srgbClr>
                  </a:outerShdw>
                </a:effectLst>
              </a:rPr>
              <a:t>Reglamentación del art. 18</a:t>
            </a:r>
            <a:endParaRPr lang="es-AR" sz="1800" b="1" dirty="0" smtClean="0">
              <a:solidFill>
                <a:srgbClr val="FFC0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6 -</a:t>
            </a:r>
            <a:r>
              <a:rPr lang="es-AR" sz="1800" dirty="0" smtClean="0">
                <a:effectLst>
                  <a:outerShdw blurRad="38100" dist="38100" dir="2700000" algn="tl">
                    <a:srgbClr val="000000">
                      <a:alpha val="43137"/>
                    </a:srgbClr>
                  </a:outerShdw>
                </a:effectLst>
              </a:rPr>
              <a:t> En cada ciclo o temporada, la convocatoria del empleador así como la aceptación del trabajador para reanudar la relación laboral </a:t>
            </a:r>
            <a:r>
              <a:rPr lang="es-AR" sz="1800" u="sng" dirty="0" smtClean="0">
                <a:solidFill>
                  <a:srgbClr val="FFFF00"/>
                </a:solidFill>
                <a:effectLst>
                  <a:outerShdw blurRad="38100" dist="38100" dir="2700000" algn="tl">
                    <a:srgbClr val="000000">
                      <a:alpha val="43137"/>
                    </a:srgbClr>
                  </a:outerShdw>
                </a:effectLst>
              </a:rPr>
              <a:t>deberán hacerse con anticipación suficiente, en tiempo oportuno y útil</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La convocatoria podrá materializarse por </a:t>
            </a:r>
            <a:r>
              <a:rPr lang="es-AR" sz="1800" u="sng" dirty="0" smtClean="0">
                <a:solidFill>
                  <a:srgbClr val="00FF99"/>
                </a:solidFill>
                <a:effectLst>
                  <a:outerShdw blurRad="38100" dist="38100" dir="2700000" algn="tl">
                    <a:srgbClr val="000000">
                      <a:alpha val="43137"/>
                    </a:srgbClr>
                  </a:outerShdw>
                </a:effectLst>
              </a:rPr>
              <a:t>medios idóneos de comunicación</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El Ministerio de Trabajo, Empleo y Seguridad Social fijará los medios, la forma y los contenidos básicos de la convocatoria, el modo de manifestar la aceptación y las implicancias de tales actos, teniendo en cuenta las características de las distintas actividades.</a:t>
            </a:r>
          </a:p>
          <a:p>
            <a:pPr algn="l"/>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2688364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1"/>
                </a:solidFill>
                <a:effectLst>
                  <a:outerShdw blurRad="38100" dist="38100" dir="2700000" algn="tl">
                    <a:srgbClr val="000000">
                      <a:alpha val="43137"/>
                    </a:srgbClr>
                  </a:outerShdw>
                </a:effectLst>
              </a:rPr>
              <a:t>TRABAJADOR PERMANENTE DISCONTINUO</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18 - </a:t>
            </a:r>
            <a:r>
              <a:rPr lang="es-AR" sz="1800" dirty="0">
                <a:effectLst>
                  <a:outerShdw blurRad="38100" dist="38100" dir="2700000" algn="tl">
                    <a:srgbClr val="000000">
                      <a:alpha val="43137"/>
                    </a:srgbClr>
                  </a:outerShdw>
                </a:effectLst>
              </a:rPr>
              <a:t>Cuando un trabajador temporario es contratado por un mismo empleador </a:t>
            </a:r>
            <a:r>
              <a:rPr lang="es-AR" sz="1800" b="1" u="sng" dirty="0">
                <a:solidFill>
                  <a:srgbClr val="FFFF00"/>
                </a:solidFill>
                <a:effectLst>
                  <a:outerShdw blurRad="38100" dist="38100" dir="2700000" algn="tl">
                    <a:srgbClr val="000000">
                      <a:alpha val="43137"/>
                    </a:srgbClr>
                  </a:outerShdw>
                </a:effectLst>
              </a:rPr>
              <a:t>en más de una ocasión de manera consecutiva</a:t>
            </a:r>
            <a:r>
              <a:rPr lang="es-AR" sz="1800" dirty="0">
                <a:effectLst>
                  <a:outerShdw blurRad="38100" dist="38100" dir="2700000" algn="tl">
                    <a:srgbClr val="000000">
                      <a:alpha val="43137"/>
                    </a:srgbClr>
                  </a:outerShdw>
                </a:effectLst>
              </a:rPr>
              <a:t>, para la realización de </a:t>
            </a:r>
            <a:r>
              <a:rPr lang="es-AR" sz="1800" b="1" u="sng" dirty="0">
                <a:solidFill>
                  <a:srgbClr val="00FFFF"/>
                </a:solidFill>
                <a:effectLst>
                  <a:outerShdw blurRad="38100" dist="38100" dir="2700000" algn="tl">
                    <a:srgbClr val="000000">
                      <a:alpha val="43137"/>
                    </a:srgbClr>
                  </a:outerShdw>
                </a:effectLst>
              </a:rPr>
              <a:t>tareas de carácter cíclico o estacional o demás supuestos previstos en el primer párrafo del artículo 17</a:t>
            </a:r>
            <a:r>
              <a:rPr lang="es-AR" sz="1800" dirty="0">
                <a:effectLst>
                  <a:outerShdw blurRad="38100" dist="38100" dir="2700000" algn="tl">
                    <a:srgbClr val="000000">
                      <a:alpha val="43137"/>
                    </a:srgbClr>
                  </a:outerShdw>
                </a:effectLst>
              </a:rPr>
              <a:t>, será considerado a todos sus efectos como un trabajador permanente discontinuo. Este tendrá iguales derechos que los trabajadores permanentes ajustados a las características discontinuas de sus prestaciones, salvo aquellos expresamente excluidos en la presente ley.</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trabajador </a:t>
            </a:r>
            <a:r>
              <a:rPr lang="es-AR" sz="1800" b="1" u="sng" dirty="0">
                <a:solidFill>
                  <a:srgbClr val="FFFF00"/>
                </a:solidFill>
                <a:effectLst>
                  <a:outerShdw blurRad="38100" dist="38100" dir="2700000" algn="tl">
                    <a:srgbClr val="000000">
                      <a:alpha val="43137"/>
                    </a:srgbClr>
                  </a:outerShdw>
                </a:effectLst>
              </a:rPr>
              <a:t>adquirirá los derechos que otorgue la antigüedad</a:t>
            </a:r>
            <a:r>
              <a:rPr lang="es-AR" sz="1800" dirty="0">
                <a:effectLst>
                  <a:outerShdw blurRad="38100" dist="38100" dir="2700000" algn="tl">
                    <a:srgbClr val="000000">
                      <a:alpha val="43137"/>
                    </a:srgbClr>
                  </a:outerShdw>
                </a:effectLst>
              </a:rPr>
              <a:t> en esta ley a los trabajadores permanentes de prestación continua, a partir de su primera contratación</a:t>
            </a:r>
            <a:r>
              <a:rPr lang="es-AR" sz="1800" b="1" u="sng" dirty="0">
                <a:solidFill>
                  <a:srgbClr val="FFFF00"/>
                </a:solidFill>
                <a:effectLst>
                  <a:outerShdw blurRad="38100" dist="38100" dir="2700000" algn="tl">
                    <a:srgbClr val="000000">
                      <a:alpha val="43137"/>
                    </a:srgbClr>
                  </a:outerShdw>
                </a:effectLst>
              </a:rPr>
              <a:t>, si ello respondiera a necesidades también permanentes de la empresa o explotación</a:t>
            </a:r>
            <a:r>
              <a:rPr lang="es-AR" sz="1800" dirty="0">
                <a:effectLst>
                  <a:outerShdw blurRad="38100" dist="38100" dir="2700000" algn="tl">
                    <a:srgbClr val="000000">
                      <a:alpha val="43137"/>
                    </a:srgbClr>
                  </a:outerShdw>
                </a:effectLst>
              </a:rPr>
              <a:t>.</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0553345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a:t>
            </a:r>
            <a:r>
              <a:rPr lang="es-ES_tradnl" sz="2000" b="1" dirty="0" smtClean="0">
                <a:solidFill>
                  <a:srgbClr val="FFFF00"/>
                </a:solidFill>
                <a:effectLst>
                  <a:outerShdw blurRad="38100" dist="38100" dir="2700000" algn="tl">
                    <a:srgbClr val="000000">
                      <a:alpha val="43137"/>
                    </a:srgbClr>
                  </a:outerShdw>
                </a:effectLst>
                <a:latin typeface="+mn-lt"/>
                <a:ea typeface="+mn-ea"/>
                <a:cs typeface="+mn-cs"/>
              </a:rPr>
              <a:t>de Trabajo</a:t>
            </a:r>
            <a:r>
              <a:rPr lang="es-ES_tradnl" sz="2000" b="1" dirty="0" smtClean="0">
                <a:solidFill>
                  <a:srgbClr val="FFFF00"/>
                </a:solidFill>
              </a:rPr>
              <a:t>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800" b="1" dirty="0">
                <a:solidFill>
                  <a:srgbClr val="00FFFF"/>
                </a:solidFill>
                <a:effectLst>
                  <a:outerShdw blurRad="38100" dist="38100" dir="2700000" algn="tl">
                    <a:srgbClr val="000000">
                      <a:alpha val="43137"/>
                    </a:srgbClr>
                  </a:outerShdw>
                </a:effectLst>
              </a:rPr>
              <a:t>Art. </a:t>
            </a:r>
            <a:r>
              <a:rPr lang="es-AR" sz="1800" b="1" dirty="0" smtClean="0">
                <a:solidFill>
                  <a:srgbClr val="00FFFF"/>
                </a:solidFill>
                <a:effectLst>
                  <a:outerShdw blurRad="38100" dist="38100" dir="2700000" algn="tl">
                    <a:srgbClr val="000000">
                      <a:alpha val="43137"/>
                    </a:srgbClr>
                  </a:outerShdw>
                </a:effectLst>
              </a:rPr>
              <a:t>18</a:t>
            </a:r>
          </a:p>
          <a:p>
            <a:pPr marL="0" indent="0">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1) Que el </a:t>
            </a:r>
            <a:r>
              <a:rPr lang="es-AR" sz="1800" dirty="0">
                <a:effectLst>
                  <a:outerShdw blurRad="38100" dist="38100" dir="2700000" algn="tl">
                    <a:srgbClr val="000000">
                      <a:alpha val="43137"/>
                    </a:srgbClr>
                  </a:outerShdw>
                </a:effectLst>
              </a:rPr>
              <a:t>mismo empleador contrate </a:t>
            </a:r>
            <a:r>
              <a:rPr lang="es-AR" sz="1800" b="1" u="sng" dirty="0">
                <a:solidFill>
                  <a:srgbClr val="00FFFF"/>
                </a:solidFill>
                <a:effectLst>
                  <a:outerShdw blurRad="38100" dist="38100" dir="2700000" algn="tl">
                    <a:srgbClr val="000000">
                      <a:alpha val="43137"/>
                    </a:srgbClr>
                  </a:outerShdw>
                </a:effectLst>
              </a:rPr>
              <a:t>en más de una ocasión </a:t>
            </a:r>
            <a:r>
              <a:rPr lang="es-AR" sz="1800" dirty="0">
                <a:effectLst>
                  <a:outerShdw blurRad="38100" dist="38100" dir="2700000" algn="tl">
                    <a:srgbClr val="000000">
                      <a:alpha val="43137"/>
                    </a:srgbClr>
                  </a:outerShdw>
                </a:effectLst>
              </a:rPr>
              <a:t>a un trabajador temporario.</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2) Que dichas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ocasiones” sean consecutivas</a:t>
            </a:r>
            <a:r>
              <a:rPr lang="es-AR" sz="1800" dirty="0">
                <a:effectLst>
                  <a:outerShdw blurRad="38100" dist="38100" dir="2700000" algn="tl">
                    <a:srgbClr val="000000">
                      <a:alpha val="43137"/>
                    </a:srgbClr>
                  </a:outerShdw>
                </a:effectLst>
              </a:rPr>
              <a:t>, lo que implica que no se configuraría si la repetición de la contratación temporaria, en lugar de ser consecutiva, fuera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alternada</a:t>
            </a:r>
            <a:r>
              <a:rPr lang="es-AR" sz="1800" b="1" dirty="0">
                <a:solidFill>
                  <a:srgbClr val="00FFFF"/>
                </a:solidFill>
                <a:effectLst>
                  <a:outerShdw blurRad="38100" dist="38100" dir="2700000" algn="tl">
                    <a:srgbClr val="000000">
                      <a:alpha val="43137"/>
                    </a:srgbClr>
                  </a:outerShdw>
                </a:effectLst>
              </a:rPr>
              <a:t>”</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7994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3) El </a:t>
            </a:r>
            <a:r>
              <a:rPr lang="es-AR" sz="1800" dirty="0">
                <a:effectLst>
                  <a:outerShdw blurRad="38100" dist="38100" dir="2700000" algn="tl">
                    <a:srgbClr val="000000">
                      <a:alpha val="43137"/>
                    </a:srgbClr>
                  </a:outerShdw>
                </a:effectLst>
              </a:rPr>
              <a:t>objeto de la contratación que origina la conversión del contrato en permanente de prestación discontinua pueden </a:t>
            </a:r>
            <a:r>
              <a:rPr lang="es-AR" sz="1800" b="1" u="sng" dirty="0">
                <a:solidFill>
                  <a:srgbClr val="00FFFF"/>
                </a:solidFill>
                <a:effectLst>
                  <a:outerShdw blurRad="38100" dist="38100" dir="2700000" algn="tl">
                    <a:srgbClr val="000000">
                      <a:alpha val="43137"/>
                    </a:srgbClr>
                  </a:outerShdw>
                </a:effectLst>
              </a:rPr>
              <a:t>ser dos de las tres previstas como causantes de una contratación temporaria o no permanente</a:t>
            </a:r>
            <a:r>
              <a:rPr lang="es-AR" sz="1800"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a) Actividades </a:t>
            </a:r>
            <a:r>
              <a:rPr lang="es-AR" sz="1800" dirty="0">
                <a:effectLst>
                  <a:outerShdw blurRad="38100" dist="38100" dir="2700000" algn="tl">
                    <a:srgbClr val="000000">
                      <a:alpha val="43137"/>
                    </a:srgbClr>
                  </a:outerShdw>
                </a:effectLst>
              </a:rPr>
              <a:t>de carácter </a:t>
            </a:r>
            <a:r>
              <a:rPr lang="es-AR" sz="1800" b="1" u="sng" dirty="0">
                <a:solidFill>
                  <a:srgbClr val="FFFF00"/>
                </a:solidFill>
                <a:effectLst>
                  <a:outerShdw blurRad="38100" dist="38100" dir="2700000" algn="tl">
                    <a:srgbClr val="000000">
                      <a:alpha val="43137"/>
                    </a:srgbClr>
                  </a:outerShdw>
                </a:effectLst>
              </a:rPr>
              <a:t>cíclico o estacional</a:t>
            </a:r>
            <a:r>
              <a:rPr lang="es-AR" sz="1800" dirty="0">
                <a:effectLst>
                  <a:outerShdw blurRad="38100" dist="38100" dir="2700000" algn="tl">
                    <a:srgbClr val="000000">
                      <a:alpha val="43137"/>
                    </a:srgbClr>
                  </a:outerShdw>
                </a:effectLst>
              </a:rPr>
              <a:t> o procesos temporales propios de la actividad agraria y </a:t>
            </a:r>
            <a:r>
              <a:rPr lang="es-AR" sz="1800" dirty="0" smtClean="0">
                <a:effectLst>
                  <a:outerShdw blurRad="38100" dist="38100" dir="2700000" algn="tl">
                    <a:srgbClr val="000000">
                      <a:alpha val="43137"/>
                    </a:srgbClr>
                  </a:outerShdw>
                </a:effectLst>
              </a:rPr>
              <a:t>b) Realización </a:t>
            </a:r>
            <a:r>
              <a:rPr lang="es-AR" sz="1800" dirty="0">
                <a:effectLst>
                  <a:outerShdw blurRad="38100" dist="38100" dir="2700000" algn="tl">
                    <a:srgbClr val="000000">
                      <a:alpha val="43137"/>
                    </a:srgbClr>
                  </a:outerShdw>
                </a:effectLst>
              </a:rPr>
              <a:t>de actividades en </a:t>
            </a:r>
            <a:r>
              <a:rPr lang="es-AR" sz="1800" b="1" u="sng" dirty="0">
                <a:solidFill>
                  <a:srgbClr val="FFFF00"/>
                </a:solidFill>
                <a:effectLst>
                  <a:outerShdw blurRad="38100" dist="38100" dir="2700000" algn="tl">
                    <a:srgbClr val="000000">
                      <a:alpha val="43137"/>
                    </a:srgbClr>
                  </a:outerShdw>
                </a:effectLst>
              </a:rPr>
              <a:t>ferias y remates de hacienda</a:t>
            </a:r>
            <a:r>
              <a:rPr lang="es-AR" sz="1800" dirty="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4) </a:t>
            </a:r>
            <a:r>
              <a:rPr lang="es-AR" sz="1800" b="1" u="sng" dirty="0" smtClean="0">
                <a:solidFill>
                  <a:srgbClr val="FFFF00"/>
                </a:solidFill>
                <a:effectLst>
                  <a:outerShdw blurRad="38100" dist="38100" dir="2700000" algn="tl">
                    <a:srgbClr val="000000">
                      <a:alpha val="43137"/>
                    </a:srgbClr>
                  </a:outerShdw>
                </a:effectLst>
              </a:rPr>
              <a:t>Queda </a:t>
            </a:r>
            <a:r>
              <a:rPr lang="es-AR" sz="1800" b="1" u="sng" dirty="0">
                <a:solidFill>
                  <a:srgbClr val="FFFF00"/>
                </a:solidFill>
                <a:effectLst>
                  <a:outerShdw blurRad="38100" dist="38100" dir="2700000" algn="tl">
                    <a:srgbClr val="000000">
                      <a:alpha val="43137"/>
                    </a:srgbClr>
                  </a:outerShdw>
                </a:effectLst>
              </a:rPr>
              <a:t>fuera </a:t>
            </a: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contratación para realizar </a:t>
            </a:r>
            <a:r>
              <a:rPr lang="es-AR" sz="1800" b="1" u="sng" dirty="0">
                <a:solidFill>
                  <a:srgbClr val="FFFF00"/>
                </a:solidFill>
                <a:effectLst>
                  <a:outerShdw blurRad="38100" dist="38100" dir="2700000" algn="tl">
                    <a:srgbClr val="000000">
                      <a:alpha val="43137"/>
                    </a:srgbClr>
                  </a:outerShdw>
                </a:effectLst>
              </a:rPr>
              <a:t>tareas ocasionales, eventuales o supletorias</a:t>
            </a:r>
            <a:r>
              <a:rPr lang="es-AR" sz="1800" dirty="0">
                <a:effectLst>
                  <a:outerShdw blurRad="38100" dist="38100" dir="2700000" algn="tl">
                    <a:srgbClr val="000000">
                      <a:alpha val="43137"/>
                    </a:srgbClr>
                  </a:outerShdw>
                </a:effectLst>
              </a:rPr>
              <a:t>. Para estas, la contratación consecutiva no modifica la modalidad de contratación, que seguirá siendo temporaria. </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8636648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99"/>
                </a:solidFill>
                <a:effectLst>
                  <a:outerShdw blurRad="38100" dist="38100" dir="2700000" algn="tl">
                    <a:srgbClr val="000000">
                      <a:alpha val="43137"/>
                    </a:srgbClr>
                  </a:outerShdw>
                </a:effectLst>
              </a:rPr>
              <a:t>DUDAS SOBRE LA CONSECUTIVIDAD DE LA CONTRATACIÓN</a:t>
            </a:r>
          </a:p>
          <a:p>
            <a:pPr marL="0" indent="0" eaLnBrk="1" hangingPunct="1">
              <a:buFont typeface="Wingdings" pitchFamily="2" charset="2"/>
              <a:buNone/>
              <a:defRPr/>
            </a:pPr>
            <a:endParaRPr lang="es-AR" sz="1800" b="1" dirty="0" smtClean="0">
              <a:solidFill>
                <a:srgbClr val="00FF99"/>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para la realización de tareas sin importar que sean distintas?</a:t>
            </a:r>
            <a:endParaRPr lang="es-AR" sz="1800" b="1" dirty="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Ejemplo: Siembra, pulverización y cosecha de un ciclo agrícola determinado</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en la realización de la tarea propiamente dicha</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a:effectLst>
                  <a:outerShdw blurRad="38100" dist="38100" dir="2700000" algn="tl">
                    <a:srgbClr val="000000">
                      <a:alpha val="43137"/>
                    </a:srgbClr>
                  </a:outerShdw>
                </a:effectLst>
              </a:rPr>
              <a:t> </a:t>
            </a:r>
            <a:r>
              <a:rPr lang="es-MX" sz="1800" dirty="0" smtClean="0">
                <a:effectLst>
                  <a:outerShdw blurRad="38100" dist="38100" dir="2700000" algn="tl">
                    <a:srgbClr val="000000">
                      <a:alpha val="43137"/>
                    </a:srgbClr>
                  </a:outerShdw>
                </a:effectLst>
              </a:rPr>
              <a:t>Ejemplo:  Siembra en distintos ciclos agrícolas</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3428168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a:t>
            </a:r>
            <a:r>
              <a:rPr lang="es-AR" sz="1600" b="1" dirty="0" smtClean="0">
                <a:solidFill>
                  <a:srgbClr val="00FFFF"/>
                </a:solidFill>
                <a:effectLst>
                  <a:outerShdw blurRad="38100" dist="38100" dir="2700000" algn="tl">
                    <a:srgbClr val="000000">
                      <a:alpha val="43137"/>
                    </a:srgbClr>
                  </a:outerShdw>
                </a:effectLst>
              </a:rPr>
              <a:t>18</a:t>
            </a:r>
          </a:p>
          <a:p>
            <a:pPr marL="0" indent="0">
              <a:buNone/>
              <a:defRPr/>
            </a:pPr>
            <a:endParaRPr lang="es-AR" sz="1600" dirty="0" smtClean="0">
              <a:effectLst>
                <a:outerShdw blurRad="38100" dist="38100" dir="2700000" algn="tl">
                  <a:srgbClr val="000000">
                    <a:alpha val="43137"/>
                  </a:srgbClr>
                </a:outerShdw>
              </a:effectLst>
            </a:endParaRPr>
          </a:p>
          <a:p>
            <a:pPr marL="0" indent="0">
              <a:buNone/>
              <a:defRPr/>
            </a:pPr>
            <a:r>
              <a:rPr lang="es-AR" sz="1800" b="1" dirty="0" smtClean="0">
                <a:solidFill>
                  <a:srgbClr val="00FF99"/>
                </a:solidFill>
                <a:effectLst>
                  <a:outerShdw blurRad="38100" dist="38100" dir="2700000" algn="tl">
                    <a:srgbClr val="000000">
                      <a:alpha val="43137"/>
                    </a:srgbClr>
                  </a:outerShdw>
                </a:effectLst>
              </a:rPr>
              <a:t>DUDAS </a:t>
            </a:r>
            <a:r>
              <a:rPr lang="es-AR" sz="1800" b="1" dirty="0">
                <a:solidFill>
                  <a:srgbClr val="00FF99"/>
                </a:solidFill>
                <a:effectLst>
                  <a:outerShdw blurRad="38100" dist="38100" dir="2700000" algn="tl">
                    <a:srgbClr val="000000">
                      <a:alpha val="43137"/>
                    </a:srgbClr>
                  </a:outerShdw>
                </a:effectLst>
              </a:rPr>
              <a:t>SOBRE LA CONSECUTIVIDAD DE LA CONTRATACIÓN</a:t>
            </a:r>
          </a:p>
          <a:p>
            <a:pPr marL="0" indent="0" eaLnBrk="1" hangingPunct="1">
              <a:lnSpc>
                <a:spcPct val="80000"/>
              </a:lnSpc>
              <a:buFont typeface="Wingdings" pitchFamily="2" charset="2"/>
              <a:buNone/>
              <a:defRPr/>
            </a:pPr>
            <a:endParaRPr lang="es-MX" sz="1800" b="1" dirty="0" smtClean="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Se aplican las reglas del Contrato de Temporada de la LCT?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7070521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a:t>
            </a:r>
            <a:r>
              <a:rPr lang="es-AR" sz="1800" b="1" dirty="0" smtClean="0">
                <a:solidFill>
                  <a:srgbClr val="FF9900"/>
                </a:solidFill>
                <a:effectLst>
                  <a:outerShdw blurRad="38100" dist="38100" dir="2700000" algn="tl">
                    <a:srgbClr val="000000">
                      <a:alpha val="43137"/>
                    </a:srgbClr>
                  </a:outerShdw>
                </a:effectLst>
              </a:rPr>
              <a:t>18</a:t>
            </a:r>
          </a:p>
          <a:p>
            <a:pPr algn="l"/>
            <a:endParaRPr lang="es-AR" sz="1800" b="1" dirty="0" smtClean="0">
              <a:solidFill>
                <a:srgbClr val="FF9900"/>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Facultades del empleador</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7 - </a:t>
            </a:r>
            <a:r>
              <a:rPr lang="es-AR" sz="1800" dirty="0" smtClean="0">
                <a:effectLst>
                  <a:outerShdw blurRad="38100" dist="38100" dir="2700000" algn="tl">
                    <a:srgbClr val="000000">
                      <a:alpha val="43137"/>
                    </a:srgbClr>
                  </a:outerShdw>
                </a:effectLst>
              </a:rPr>
              <a:t>Serán facultades del empleador disponer </a:t>
            </a:r>
            <a:r>
              <a:rPr lang="es-AR" sz="1800" dirty="0" smtClean="0">
                <a:solidFill>
                  <a:srgbClr val="FFFF00"/>
                </a:solidFill>
                <a:effectLst>
                  <a:outerShdw blurRad="38100" dist="38100" dir="2700000" algn="tl">
                    <a:srgbClr val="000000">
                      <a:alpha val="43137"/>
                    </a:srgbClr>
                  </a:outerShdw>
                </a:effectLst>
              </a:rPr>
              <a:t>el reinicio y la suspensión de los deberes de prestación de los contratos de trabajo en cada ciclo o temporada en un orden determinado</a:t>
            </a:r>
            <a:r>
              <a:rPr lang="es-AR" sz="1800" dirty="0" smtClean="0">
                <a:effectLst>
                  <a:outerShdw blurRad="38100" dist="38100" dir="2700000" algn="tl">
                    <a:srgbClr val="000000">
                      <a:alpha val="43137"/>
                    </a:srgbClr>
                  </a:outerShdw>
                </a:effectLst>
              </a:rPr>
              <a:t>, en primer lugar </a:t>
            </a:r>
            <a:r>
              <a:rPr lang="es-AR" sz="1800" b="1" i="1" dirty="0" smtClean="0">
                <a:solidFill>
                  <a:srgbClr val="FF9900"/>
                </a:solidFill>
                <a:effectLst>
                  <a:outerShdw blurRad="38100" dist="38100" dir="2700000" algn="tl">
                    <a:srgbClr val="000000">
                      <a:alpha val="43137"/>
                    </a:srgbClr>
                  </a:outerShdw>
                </a:effectLst>
              </a:rPr>
              <a:t>por la especialidad y las tareas asignadas a los trabajadores</a:t>
            </a:r>
            <a:r>
              <a:rPr lang="es-AR" sz="1800" dirty="0" smtClean="0">
                <a:effectLst>
                  <a:outerShdw blurRad="38100" dist="38100" dir="2700000" algn="tl">
                    <a:srgbClr val="000000">
                      <a:alpha val="43137"/>
                    </a:srgbClr>
                  </a:outerShdw>
                </a:effectLst>
              </a:rPr>
              <a:t>, y en segundo término, </a:t>
            </a:r>
            <a:r>
              <a:rPr lang="es-AR" sz="1800" b="1" i="1" dirty="0" smtClean="0">
                <a:solidFill>
                  <a:srgbClr val="00FFCC"/>
                </a:solidFill>
                <a:effectLst>
                  <a:outerShdw blurRad="38100" dist="38100" dir="2700000" algn="tl">
                    <a:srgbClr val="000000">
                      <a:alpha val="43137"/>
                    </a:srgbClr>
                  </a:outerShdw>
                </a:effectLst>
              </a:rPr>
              <a:t>por la antigüedad en el empleo, en función de la demanda de trabajo necesaria para cada período.</a:t>
            </a:r>
            <a:endParaRPr lang="es-AR" sz="1800" b="1" i="1" dirty="0">
              <a:solidFill>
                <a:srgbClr val="00FFCC"/>
              </a:solidFill>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2483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18</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Domicilio del trabajador </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8 -  </a:t>
            </a:r>
            <a:r>
              <a:rPr lang="es-AR" sz="1800" dirty="0" smtClean="0">
                <a:effectLst>
                  <a:outerShdw blurRad="38100" dist="38100" dir="2700000" algn="tl">
                    <a:srgbClr val="000000">
                      <a:alpha val="43137"/>
                    </a:srgbClr>
                  </a:outerShdw>
                </a:effectLst>
              </a:rPr>
              <a:t>Se considerará como </a:t>
            </a:r>
            <a:r>
              <a:rPr lang="es-AR" sz="1800" dirty="0" smtClean="0">
                <a:solidFill>
                  <a:srgbClr val="FFFF01"/>
                </a:solidFill>
                <a:effectLst>
                  <a:outerShdw blurRad="38100" dist="38100" dir="2700000" algn="tl">
                    <a:srgbClr val="000000">
                      <a:alpha val="43137"/>
                    </a:srgbClr>
                  </a:outerShdw>
                </a:effectLst>
              </a:rPr>
              <a:t>domicilio del trabajador aquel que figure en la Libreta del Trabajador Agrario al finalizar el ciclo o la temporada</a:t>
            </a:r>
            <a:r>
              <a:rPr lang="es-AR" sz="1800" dirty="0" smtClean="0">
                <a:effectLst>
                  <a:outerShdw blurRad="38100" dist="38100" dir="2700000" algn="tl">
                    <a:srgbClr val="000000">
                      <a:alpha val="43137"/>
                    </a:srgbClr>
                  </a:outerShdw>
                </a:effectLst>
              </a:rPr>
              <a:t>, salvo que el trabajador hubiera comunicado fehacientemente al empleador su ulterior modificación.</a:t>
            </a:r>
            <a:endParaRPr lang="es-AR" sz="1800" dirty="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53390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4691" name="Rectangle 3"/>
          <p:cNvSpPr>
            <a:spLocks noGrp="1" noChangeArrowheads="1"/>
          </p:cNvSpPr>
          <p:nvPr>
            <p:ph type="subTitle" idx="1"/>
          </p:nvPr>
        </p:nvSpPr>
        <p:spPr>
          <a:xfrm>
            <a:off x="685800" y="1371600"/>
            <a:ext cx="8091974" cy="4876800"/>
          </a:xfrm>
        </p:spPr>
        <p:txBody>
          <a:bodyPr>
            <a:normAutofit/>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CC"/>
                </a:solidFill>
                <a:effectLst>
                  <a:outerShdw blurRad="38100" dist="38100" dir="2700000" algn="tl">
                    <a:srgbClr val="000000">
                      <a:alpha val="43137"/>
                    </a:srgbClr>
                  </a:outerShdw>
                </a:effectLst>
              </a:rPr>
              <a:t>PERSONAL DE VIGILANCIA - SERENOS</a:t>
            </a:r>
          </a:p>
          <a:p>
            <a:pPr marL="609600" indent="-609600" algn="l">
              <a:buFontTx/>
              <a:buNone/>
            </a:pPr>
            <a:endParaRPr lang="es-AR" sz="1600" dirty="0">
              <a:solidFill>
                <a:schemeClr val="tx2"/>
              </a:solidFill>
              <a:effectLst>
                <a:outerShdw blurRad="38100" dist="38100" dir="2700000" algn="tl">
                  <a:srgbClr val="000000">
                    <a:alpha val="43137"/>
                  </a:srgbClr>
                </a:outerShdw>
              </a:effectLst>
            </a:endParaRPr>
          </a:p>
          <a:p>
            <a:pPr marL="609600" indent="-609600" algn="l">
              <a:buFontTx/>
              <a:buNone/>
            </a:pPr>
            <a:r>
              <a:rPr lang="es-AR" sz="1800" b="1" dirty="0">
                <a:solidFill>
                  <a:srgbClr val="FFFF00"/>
                </a:solidFill>
                <a:effectLst>
                  <a:outerShdw blurRad="38100" dist="38100" dir="2700000" algn="tl">
                    <a:srgbClr val="000000">
                      <a:alpha val="43137"/>
                    </a:srgbClr>
                  </a:outerShdw>
                </a:effectLst>
              </a:rPr>
              <a:t>R (DNT) 25/1/1937 – Jornada de Trabajo</a:t>
            </a:r>
          </a:p>
          <a:p>
            <a:pPr marL="609600" indent="-609600" algn="l">
              <a:buFontTx/>
              <a:buNone/>
            </a:pPr>
            <a:endParaRPr lang="es-AR" sz="1800" b="1" dirty="0">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En consideración a la </a:t>
            </a:r>
            <a:r>
              <a:rPr lang="es-AR" sz="1800" b="1" u="sng" dirty="0">
                <a:solidFill>
                  <a:srgbClr val="FFCC00"/>
                </a:solidFill>
                <a:effectLst>
                  <a:outerShdw blurRad="38100" dist="38100" dir="2700000" algn="tl">
                    <a:srgbClr val="000000">
                      <a:alpha val="43137"/>
                    </a:srgbClr>
                  </a:outerShdw>
                </a:effectLst>
              </a:rPr>
              <a:t>naturaleza intermitente del trabajo</a:t>
            </a:r>
            <a:r>
              <a:rPr lang="es-AR" sz="1800" dirty="0">
                <a:effectLst>
                  <a:outerShdw blurRad="38100" dist="38100" dir="2700000" algn="tl">
                    <a:srgbClr val="000000">
                      <a:alpha val="43137"/>
                    </a:srgbClr>
                  </a:outerShdw>
                </a:effectLst>
              </a:rPr>
              <a:t> del personal de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serenos nocturnos</a:t>
            </a:r>
            <a:r>
              <a:rPr lang="es-AR" sz="1800" dirty="0">
                <a:effectLst>
                  <a:outerShdw blurRad="38100" dist="38100" dir="2700000" algn="tl">
                    <a:srgbClr val="000000">
                      <a:alpha val="43137"/>
                    </a:srgbClr>
                  </a:outerShdw>
                </a:effectLst>
              </a:rPr>
              <a:t>, se podrán asignar </a:t>
            </a:r>
            <a:r>
              <a:rPr lang="es-AR" sz="1800" b="1" u="sng" dirty="0">
                <a:solidFill>
                  <a:srgbClr val="FFCC00"/>
                </a:solidFill>
                <a:effectLst>
                  <a:outerShdw blurRad="38100" dist="38100" dir="2700000" algn="tl">
                    <a:srgbClr val="000000">
                      <a:alpha val="43137"/>
                    </a:srgbClr>
                  </a:outerShdw>
                </a:effectLst>
              </a:rPr>
              <a:t>jornadas de trabajo</a:t>
            </a:r>
            <a:r>
              <a:rPr lang="es-AR" sz="1800" dirty="0">
                <a:effectLst>
                  <a:outerShdw blurRad="38100" dist="38100" dir="2700000" algn="tl">
                    <a:srgbClr val="000000">
                      <a:alpha val="43137"/>
                    </a:srgbClr>
                  </a:outerShdw>
                </a:effectLst>
              </a:rPr>
              <a:t> que abarquen todo el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tiempo comprendido </a:t>
            </a:r>
            <a:r>
              <a:rPr lang="es-AR" sz="1800" b="1" u="sng" dirty="0">
                <a:solidFill>
                  <a:srgbClr val="FFCC00"/>
                </a:solidFill>
                <a:effectLst>
                  <a:outerShdw blurRad="38100" dist="38100" dir="2700000" algn="tl">
                    <a:srgbClr val="000000">
                      <a:alpha val="43137"/>
                    </a:srgbClr>
                  </a:outerShdw>
                </a:effectLst>
              </a:rPr>
              <a:t>entre las horas de cierre y apertura efectivas, hasta un </a:t>
            </a:r>
            <a:endParaRPr lang="es-AR" sz="1800" b="1" u="sng" dirty="0" smtClean="0">
              <a:solidFill>
                <a:srgbClr val="FFCC00"/>
              </a:solidFill>
              <a:effectLst>
                <a:outerShdw blurRad="38100" dist="38100" dir="2700000" algn="tl">
                  <a:srgbClr val="000000">
                    <a:alpha val="43137"/>
                  </a:srgbClr>
                </a:outerShdw>
              </a:effectLst>
            </a:endParaRPr>
          </a:p>
          <a:p>
            <a:pPr marL="609600" indent="-609600" algn="l">
              <a:buFontTx/>
              <a:buNone/>
            </a:pPr>
            <a:r>
              <a:rPr lang="es-AR" sz="1800" b="1" u="sng" dirty="0" smtClean="0">
                <a:solidFill>
                  <a:srgbClr val="FFCC00"/>
                </a:solidFill>
                <a:effectLst>
                  <a:outerShdw blurRad="38100" dist="38100" dir="2700000" algn="tl">
                    <a:srgbClr val="000000">
                      <a:alpha val="43137"/>
                    </a:srgbClr>
                  </a:outerShdw>
                </a:effectLst>
              </a:rPr>
              <a:t>máximo de </a:t>
            </a:r>
            <a:r>
              <a:rPr lang="es-AR" sz="1800" b="1" u="sng" dirty="0">
                <a:solidFill>
                  <a:srgbClr val="FFCC00"/>
                </a:solidFill>
                <a:effectLst>
                  <a:outerShdw blurRad="38100" dist="38100" dir="2700000" algn="tl">
                    <a:srgbClr val="000000">
                      <a:alpha val="43137"/>
                    </a:srgbClr>
                  </a:outerShdw>
                </a:effectLst>
              </a:rPr>
              <a:t>12 horas por noche de servicio</a:t>
            </a:r>
            <a:r>
              <a:rPr lang="es-AR" sz="1800" dirty="0">
                <a:effectLst>
                  <a:outerShdw blurRad="38100" dist="38100" dir="2700000" algn="tl">
                    <a:srgbClr val="000000">
                      <a:alpha val="43137"/>
                    </a:srgbClr>
                  </a:outerShdw>
                </a:effectLst>
              </a:rPr>
              <a:t>.</a:t>
            </a:r>
          </a:p>
          <a:p>
            <a:pPr marL="609600" indent="-609600" algn="l">
              <a:buFontTx/>
              <a:buNone/>
            </a:pPr>
            <a:endParaRPr lang="es-AR" sz="1800" dirty="0">
              <a:effectLst>
                <a:outerShdw blurRad="38100" dist="38100" dir="2700000" algn="tl">
                  <a:srgbClr val="000000">
                    <a:alpha val="43137"/>
                  </a:srgbClr>
                </a:outerShdw>
              </a:effectLst>
            </a:endParaRPr>
          </a:p>
          <a:p>
            <a:pPr marL="609600" indent="-609600" algn="l">
              <a:buFontTx/>
              <a:buNone/>
            </a:pPr>
            <a:r>
              <a:rPr lang="es-AR" sz="1800" b="1" u="sng" dirty="0">
                <a:solidFill>
                  <a:schemeClr val="hlink"/>
                </a:solidFill>
                <a:effectLst>
                  <a:outerShdw blurRad="38100" dist="38100" dir="2700000" algn="tl">
                    <a:srgbClr val="000000">
                      <a:alpha val="43137"/>
                    </a:srgbClr>
                  </a:outerShdw>
                </a:effectLst>
              </a:rPr>
              <a:t>PROHIBICIÓN</a:t>
            </a:r>
            <a:r>
              <a:rPr lang="es-AR" sz="1800" dirty="0">
                <a:solidFill>
                  <a:schemeClr val="hlink"/>
                </a:solidFill>
                <a:effectLst>
                  <a:outerShdw blurRad="38100" dist="38100" dir="2700000" algn="tl">
                    <a:srgbClr val="000000">
                      <a:alpha val="43137"/>
                    </a:srgbClr>
                  </a:outerShdw>
                </a:effectLst>
              </a:rPr>
              <a:t>:</a:t>
            </a:r>
            <a:r>
              <a:rPr lang="es-AR" sz="1800" dirty="0">
                <a:effectLst>
                  <a:outerShdw blurRad="38100" dist="38100" dir="2700000" algn="tl">
                    <a:srgbClr val="000000">
                      <a:alpha val="43137"/>
                    </a:srgbClr>
                  </a:outerShdw>
                </a:effectLst>
              </a:rPr>
              <a:t> No podrá hacerse uso de esta excepción cuando se encomienden </a:t>
            </a:r>
          </a:p>
          <a:p>
            <a:pPr marL="609600" indent="-609600" algn="l">
              <a:buFontTx/>
              <a:buNone/>
            </a:pPr>
            <a:r>
              <a:rPr lang="es-AR" sz="1800" dirty="0">
                <a:effectLst>
                  <a:outerShdw blurRad="38100" dist="38100" dir="2700000" algn="tl">
                    <a:srgbClr val="000000">
                      <a:alpha val="43137"/>
                    </a:srgbClr>
                  </a:outerShdw>
                </a:effectLst>
              </a:rPr>
              <a:t>al citado personal otros servicios que los de vigilancia y custodia.</a:t>
            </a:r>
          </a:p>
          <a:p>
            <a:pPr marL="609600" indent="-609600" algn="l">
              <a:buFontTx/>
              <a:buNone/>
            </a:pPr>
            <a:endParaRPr lang="es-AR" sz="1600" dirty="0"/>
          </a:p>
          <a:p>
            <a:pPr marL="609600" indent="-609600"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23108626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18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EXTINCIÓN DEL CONTRATO DE TRABAJO DE PRESTACIÓN CONTINUA</a:t>
            </a:r>
            <a:endParaRPr lang="es-AR" sz="1800" b="1" dirty="0">
              <a:solidFill>
                <a:srgbClr val="FFFF00"/>
              </a:solidFill>
              <a:effectLst>
                <a:outerShdw blurRad="38100" dist="38100" dir="2700000" algn="tl">
                  <a:srgbClr val="000000">
                    <a:alpha val="43137"/>
                  </a:srgbClr>
                </a:outerShdw>
              </a:effectLst>
            </a:endParaRPr>
          </a:p>
          <a:p>
            <a:pPr algn="l"/>
            <a:r>
              <a:rPr lang="es-AR" sz="1800" b="1" dirty="0" smtClean="0">
                <a:solidFill>
                  <a:srgbClr val="00FF00"/>
                </a:solidFill>
                <a:effectLst>
                  <a:outerShdw blurRad="38100" dist="38100" dir="2700000" algn="tl">
                    <a:srgbClr val="000000">
                      <a:alpha val="43137"/>
                    </a:srgbClr>
                  </a:outerShdw>
                </a:effectLst>
              </a:rPr>
              <a:t>DESALOJO DE LA VIVIENDA</a:t>
            </a:r>
          </a:p>
          <a:p>
            <a:pPr algn="l"/>
            <a:r>
              <a:rPr lang="es-AR" sz="1800" b="1" dirty="0" smtClean="0">
                <a:solidFill>
                  <a:srgbClr val="FF9900"/>
                </a:solidFill>
                <a:effectLst>
                  <a:outerShdw blurRad="38100" dist="38100" dir="2700000" algn="tl">
                    <a:srgbClr val="000000">
                      <a:alpha val="43137"/>
                    </a:srgbClr>
                  </a:outerShdw>
                </a:effectLst>
              </a:rPr>
              <a:t>Reglamentación </a:t>
            </a:r>
            <a:r>
              <a:rPr lang="es-AR" sz="1800" b="1" dirty="0">
                <a:solidFill>
                  <a:srgbClr val="FF9900"/>
                </a:solidFill>
                <a:effectLst>
                  <a:outerShdw blurRad="38100" dist="38100" dir="2700000" algn="tl">
                    <a:srgbClr val="000000">
                      <a:alpha val="43137"/>
                    </a:srgbClr>
                  </a:outerShdw>
                </a:effectLst>
              </a:rPr>
              <a:t>del art. </a:t>
            </a:r>
            <a:r>
              <a:rPr lang="es-AR" sz="1800" b="1" dirty="0" smtClean="0">
                <a:solidFill>
                  <a:srgbClr val="FF9900"/>
                </a:solidFill>
                <a:effectLst>
                  <a:outerShdw blurRad="38100" dist="38100" dir="2700000" algn="tl">
                    <a:srgbClr val="000000">
                      <a:alpha val="43137"/>
                    </a:srgbClr>
                  </a:outerShdw>
                </a:effectLst>
              </a:rPr>
              <a:t>24</a:t>
            </a:r>
          </a:p>
          <a:p>
            <a:pPr algn="l"/>
            <a:endParaRPr lang="es-AR" sz="1800" b="1" dirty="0" smtClean="0">
              <a:solidFill>
                <a:srgbClr val="FFC000"/>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9 - </a:t>
            </a:r>
            <a:r>
              <a:rPr lang="es-AR" sz="1800" dirty="0" smtClean="0">
                <a:effectLst>
                  <a:outerShdw blurRad="38100" dist="38100" dir="2700000" algn="tl">
                    <a:srgbClr val="000000">
                      <a:alpha val="43137"/>
                    </a:srgbClr>
                  </a:outerShdw>
                </a:effectLst>
              </a:rPr>
              <a:t>En los casos de extinción de la relación de trabajo, por cualquier causa, de un trabajador permanente de prestación continua, el trabajador que ocupare una vivienda proporcionada por el empleador como consecuencia del contrato dispondrá de un </a:t>
            </a:r>
            <a:r>
              <a:rPr lang="es-AR" sz="1800" dirty="0" smtClean="0">
                <a:solidFill>
                  <a:srgbClr val="FFFF01"/>
                </a:solidFill>
                <a:effectLst>
                  <a:outerShdw blurRad="38100" dist="38100" dir="2700000" algn="tl">
                    <a:srgbClr val="000000">
                      <a:alpha val="43137"/>
                    </a:srgbClr>
                  </a:outerShdw>
                </a:effectLst>
              </a:rPr>
              <a:t>plazo de hasta treinta (30) días para desalojarla</a:t>
            </a:r>
            <a:r>
              <a:rPr lang="es-AR" sz="1800" dirty="0" smtClean="0">
                <a:effectLst>
                  <a:outerShdw blurRad="38100" dist="38100" dir="2700000" algn="tl">
                    <a:srgbClr val="000000">
                      <a:alpha val="43137"/>
                    </a:srgbClr>
                  </a:outerShdw>
                </a:effectLst>
              </a:rPr>
              <a:t>; situación que el empleador deberá comunicar formulando el respectivo requerimiento en forma fehaciente al trabajador.</a:t>
            </a:r>
          </a:p>
          <a:p>
            <a:pPr algn="l"/>
            <a:r>
              <a:rPr lang="es-AR" sz="1800" dirty="0" smtClean="0">
                <a:effectLst>
                  <a:outerShdw blurRad="38100" dist="38100" dir="2700000" algn="tl">
                    <a:srgbClr val="000000">
                      <a:alpha val="43137"/>
                    </a:srgbClr>
                  </a:outerShdw>
                </a:effectLst>
              </a:rPr>
              <a:t>Sin perjuicio de lo establecido en el párrafo precedente, </a:t>
            </a:r>
            <a:r>
              <a:rPr lang="es-AR" sz="1800" dirty="0" smtClean="0">
                <a:solidFill>
                  <a:srgbClr val="FFFF01"/>
                </a:solidFill>
                <a:effectLst>
                  <a:outerShdw blurRad="38100" dist="38100" dir="2700000" algn="tl">
                    <a:srgbClr val="000000">
                      <a:alpha val="43137"/>
                    </a:srgbClr>
                  </a:outerShdw>
                </a:effectLst>
              </a:rPr>
              <a:t>el empleador podrá disponer de la vivienda luego de transcurridos quince (15) días de efectuada la pertinente comunicación</a:t>
            </a:r>
            <a:r>
              <a:rPr lang="es-AR" sz="1800" dirty="0" smtClean="0">
                <a:effectLst>
                  <a:outerShdw blurRad="38100" dist="38100" dir="2700000" algn="tl">
                    <a:srgbClr val="000000">
                      <a:alpha val="43137"/>
                    </a:srgbClr>
                  </a:outerShdw>
                </a:effectLst>
              </a:rPr>
              <a:t>, en cuyo caso deberá suministrar otra similar por el tiempo restante y hacerse cargo de los gastos de traslado y mudanza.</a:t>
            </a: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9020766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VIVIENDA, ALIMENTACIÓN Y TRASLADO</a:t>
            </a: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24 - </a:t>
            </a:r>
            <a:r>
              <a:rPr lang="es-AR" sz="1600" dirty="0">
                <a:effectLst>
                  <a:outerShdw blurRad="38100" dist="38100" dir="2700000" algn="tl">
                    <a:srgbClr val="000000">
                      <a:alpha val="43137"/>
                    </a:srgbClr>
                  </a:outerShdw>
                </a:effectLst>
              </a:rPr>
              <a:t>La vivienda que se provea al trabajador deberá ser sólida, construida con materiales adecuados que garanticen un adecuado estándar de confort y habitabilidad, debiendo reunir los siguientes requisitos mínimos:</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a) Condiciones de seguridad, higiene, abrigo y luz natural, debiendo garantizarse medidas de prevención y saneamiento relativas a los riesgos sanitarios, epidémicos o endémicos según la zona de que se trate;</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b) Ambientes con características específicas que consideren el tipo y el número de integrantes del núcleo familiar, con separación para los hijos de distinto sexo mayores de ocho (8) años;</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c) Cocina-comedor;</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d) Dormitorios, en función de la cantidad de personas que la habiten;</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e) Baño para cada grupo familiar, dotado de todos los elementos para atender las necesidades de higiene básica de la familia y que deberá como mínimo contener: inodoro, bidet, ducha y lavabo; y</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f) Separación completa de los lugares de crianza, guarda o acceso de animales, y de aquellos en que se almacenaren productos de cualquier especie.</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5234650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DESOCUPACION DE LA VIVIENDA</a:t>
            </a:r>
          </a:p>
          <a:p>
            <a:pPr algn="l"/>
            <a:r>
              <a:rPr lang="es-AR" sz="1800" b="1" dirty="0" smtClean="0">
                <a:solidFill>
                  <a:srgbClr val="FFC000"/>
                </a:solidFill>
                <a:effectLst>
                  <a:outerShdw blurRad="38100" dist="38100" dir="2700000" algn="tl">
                    <a:srgbClr val="000000">
                      <a:alpha val="43137"/>
                    </a:srgbClr>
                  </a:outerShdw>
                </a:effectLst>
              </a:rPr>
              <a:t>Reglamentación del art. 24</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600" b="1" dirty="0" smtClean="0">
                <a:solidFill>
                  <a:schemeClr val="bg2">
                    <a:lumMod val="60000"/>
                    <a:lumOff val="40000"/>
                  </a:schemeClr>
                </a:solidFill>
                <a:effectLst>
                  <a:outerShdw blurRad="38100" dist="38100" dir="2700000" algn="tl">
                    <a:srgbClr val="000000">
                      <a:alpha val="43137"/>
                    </a:srgbClr>
                  </a:outerShdw>
                </a:effectLst>
              </a:rPr>
              <a:t>Art. 10 -  </a:t>
            </a:r>
            <a:r>
              <a:rPr lang="es-AR" sz="1600" dirty="0" smtClean="0">
                <a:effectLst>
                  <a:outerShdw blurRad="38100" dist="38100" dir="2700000" algn="tl">
                    <a:srgbClr val="000000">
                      <a:alpha val="43137"/>
                    </a:srgbClr>
                  </a:outerShdw>
                </a:effectLst>
              </a:rPr>
              <a:t>El empleador, </a:t>
            </a:r>
            <a:r>
              <a:rPr lang="es-AR" sz="1600" dirty="0" smtClean="0">
                <a:solidFill>
                  <a:srgbClr val="FFFF00"/>
                </a:solidFill>
                <a:effectLst>
                  <a:outerShdw blurRad="38100" dist="38100" dir="2700000" algn="tl">
                    <a:srgbClr val="000000">
                      <a:alpha val="43137"/>
                    </a:srgbClr>
                  </a:outerShdw>
                </a:effectLst>
              </a:rPr>
              <a:t>previo a la comunicación </a:t>
            </a:r>
            <a:r>
              <a:rPr lang="es-AR" sz="1600" dirty="0" smtClean="0">
                <a:effectLst>
                  <a:outerShdw blurRad="38100" dist="38100" dir="2700000" algn="tl">
                    <a:srgbClr val="000000">
                      <a:alpha val="43137"/>
                    </a:srgbClr>
                  </a:outerShdw>
                </a:effectLst>
              </a:rPr>
              <a:t>referida en el artículo anterior requiriendo el desalojo de la vivienda, </a:t>
            </a:r>
            <a:r>
              <a:rPr lang="es-AR" sz="1600" dirty="0" smtClean="0">
                <a:solidFill>
                  <a:srgbClr val="00FF99"/>
                </a:solidFill>
                <a:effectLst>
                  <a:outerShdw blurRad="38100" dist="38100" dir="2700000" algn="tl">
                    <a:srgbClr val="000000">
                      <a:alpha val="43137"/>
                    </a:srgbClr>
                  </a:outerShdw>
                </a:effectLst>
              </a:rPr>
              <a:t>deberá poner a disposición y satisfacer antes de operarse su desocupación los importes adeudados al trabajador por la relación laboral, como también los correspondientes a las obligaciones relativas a la seguridad social. </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trabajador podrá incluir en las acciones que correspondan para la satisfacción de dichos importes, el reclamo de los daños y perjuicios que sufriera con motivo o en ocasión del desalojo si es que el mismo llegara a concretarse sin observar el empleador las obligaciones a su cargo.</a:t>
            </a:r>
          </a:p>
          <a:p>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0046251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lnSpcReduction="10000"/>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2000" b="1" dirty="0" smtClean="0">
                <a:solidFill>
                  <a:srgbClr val="FFFF00"/>
                </a:solidFill>
                <a:effectLst>
                  <a:outerShdw blurRad="38100" dist="38100" dir="2700000" algn="tl">
                    <a:srgbClr val="000000">
                      <a:alpha val="43137"/>
                    </a:srgbClr>
                  </a:outerShdw>
                </a:effectLst>
              </a:rPr>
              <a:t>PERSONAL TEMPORARIO  </a:t>
            </a:r>
          </a:p>
          <a:p>
            <a:pPr algn="l"/>
            <a:r>
              <a:rPr lang="es-AR" sz="2000" b="1" dirty="0" smtClean="0">
                <a:solidFill>
                  <a:srgbClr val="00FF99"/>
                </a:solidFill>
                <a:effectLst>
                  <a:outerShdw blurRad="38100" dist="38100" dir="2700000" algn="tl">
                    <a:srgbClr val="000000">
                      <a:alpha val="43137"/>
                    </a:srgbClr>
                  </a:outerShdw>
                </a:effectLst>
              </a:rPr>
              <a:t>ASIGNACION POR MATERNIDAD</a:t>
            </a:r>
          </a:p>
          <a:p>
            <a:pPr algn="l"/>
            <a:r>
              <a:rPr lang="es-AR" sz="2000" b="1" dirty="0" smtClean="0">
                <a:solidFill>
                  <a:srgbClr val="FF9900"/>
                </a:solidFill>
                <a:effectLst>
                  <a:outerShdw blurRad="38100" dist="38100" dir="2700000" algn="tl">
                    <a:srgbClr val="000000">
                      <a:alpha val="43137"/>
                    </a:srgbClr>
                  </a:outerShdw>
                </a:effectLst>
              </a:rPr>
              <a:t>Reglamentación del art. 51</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14 - </a:t>
            </a:r>
            <a:r>
              <a:rPr lang="es-AR" sz="1800" dirty="0" smtClean="0">
                <a:effectLst>
                  <a:outerShdw blurRad="38100" dist="38100" dir="2700000" algn="tl">
                    <a:srgbClr val="000000">
                      <a:alpha val="43137"/>
                    </a:srgbClr>
                  </a:outerShdw>
                </a:effectLst>
              </a:rPr>
              <a:t>El personal temporario femenino definido en el artículo 17 de la ley que se reglamenta, </a:t>
            </a:r>
            <a:r>
              <a:rPr lang="es-AR" sz="1800" dirty="0" smtClean="0">
                <a:solidFill>
                  <a:srgbClr val="FFFF00"/>
                </a:solidFill>
                <a:effectLst>
                  <a:outerShdw blurRad="38100" dist="38100" dir="2700000" algn="tl">
                    <a:srgbClr val="000000">
                      <a:alpha val="43137"/>
                    </a:srgbClr>
                  </a:outerShdw>
                </a:effectLst>
              </a:rPr>
              <a:t>tendrá derecho a percibir la asignación por maternidad durante los períodos establecidos en el primer párrafo del artículo 177 de la ley 20744 o en el artículo 1 de la ley 24716,</a:t>
            </a:r>
            <a:r>
              <a:rPr lang="es-AR" sz="1800" dirty="0" smtClean="0">
                <a:effectLst>
                  <a:outerShdw blurRad="38100" dist="38100" dir="2700000" algn="tl">
                    <a:srgbClr val="000000">
                      <a:alpha val="43137"/>
                    </a:srgbClr>
                  </a:outerShdw>
                </a:effectLst>
              </a:rPr>
              <a:t> según corresponda, aun cuando los mismos excedan del tiempo de trabajo efectivo correspondiente a las labores para la que fue contratado.</a:t>
            </a:r>
          </a:p>
          <a:p>
            <a:pPr algn="l"/>
            <a:r>
              <a:rPr lang="es-AR" sz="1800" dirty="0" smtClean="0">
                <a:effectLst>
                  <a:outerShdw blurRad="38100" dist="38100" dir="2700000" algn="tl">
                    <a:srgbClr val="000000">
                      <a:alpha val="43137"/>
                    </a:srgbClr>
                  </a:outerShdw>
                </a:effectLst>
              </a:rPr>
              <a:t>A tales efectos, el empleador </a:t>
            </a:r>
            <a:r>
              <a:rPr lang="es-AR" sz="1800" dirty="0" smtClean="0">
                <a:solidFill>
                  <a:srgbClr val="00FF99"/>
                </a:solidFill>
                <a:effectLst>
                  <a:outerShdw blurRad="38100" dist="38100" dir="2700000" algn="tl">
                    <a:srgbClr val="000000">
                      <a:alpha val="43137"/>
                    </a:srgbClr>
                  </a:outerShdw>
                </a:effectLst>
              </a:rPr>
              <a:t>deberá continuar declarando a la trabajadora con licencia por maternidad durante todo el período establecido en el párrafo precedente</a:t>
            </a:r>
            <a:r>
              <a:rPr lang="es-AR" sz="1800" dirty="0" smtClean="0">
                <a:effectLst>
                  <a:outerShdw blurRad="38100" dist="38100" dir="2700000" algn="tl">
                    <a:srgbClr val="000000">
                      <a:alpha val="43137"/>
                    </a:srgbClr>
                  </a:outerShdw>
                </a:effectLst>
              </a:rPr>
              <a:t>, sin perjuicio que la tarea para la que fue convocada hubiera concluido.</a:t>
            </a:r>
          </a:p>
          <a:p>
            <a:r>
              <a:rPr lang="es-AR" sz="1600" dirty="0" smtClean="0"/>
              <a:t>.</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6693485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C000"/>
                </a:solidFill>
                <a:effectLst>
                  <a:outerShdw blurRad="38100" dist="38100" dir="2700000" algn="tl">
                    <a:srgbClr val="000000">
                      <a:alpha val="43137"/>
                    </a:srgbClr>
                  </a:outerShdw>
                </a:effectLst>
              </a:rPr>
              <a:t>LICENCIA POR MATERNIDAD. PERSONAL TEMPORARIO</a:t>
            </a:r>
          </a:p>
          <a:p>
            <a:pPr marL="0" indent="0" eaLnBrk="1" hangingPunct="1">
              <a:buFont typeface="Wingdings" pitchFamily="2" charset="2"/>
              <a:buNone/>
              <a:defRPr/>
            </a:pPr>
            <a:endParaRPr lang="es-AR" sz="1600" b="1" dirty="0" smtClean="0">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51</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El personal femenino temporario también tendrá derecho a la licencia por maternidad, </a:t>
            </a:r>
            <a:r>
              <a:rPr lang="es-AR" sz="1600" b="1" dirty="0">
                <a:solidFill>
                  <a:srgbClr val="FFFF00"/>
                </a:solidFill>
                <a:effectLst>
                  <a:outerShdw blurRad="38100" dist="38100" dir="2700000" algn="tl">
                    <a:srgbClr val="000000">
                      <a:alpha val="43137"/>
                    </a:srgbClr>
                  </a:outerShdw>
                </a:effectLst>
              </a:rPr>
              <a:t>cuando esa licencia debiere comenzar durante el tiempo de efectiva prestación de servicios</a:t>
            </a:r>
            <a:r>
              <a:rPr lang="es-AR" sz="1600" dirty="0">
                <a:effectLst>
                  <a:outerShdw blurRad="38100" dist="38100" dir="2700000" algn="tl">
                    <a:srgbClr val="000000">
                      <a:alpha val="43137"/>
                    </a:srgbClr>
                  </a:outerShdw>
                </a:effectLst>
              </a:rPr>
              <a:t> y hubiere, en forma fehaciente, </a:t>
            </a:r>
            <a:r>
              <a:rPr lang="es-AR" sz="1600" b="1" dirty="0">
                <a:solidFill>
                  <a:srgbClr val="FFFF00"/>
                </a:solidFill>
                <a:effectLst>
                  <a:outerShdw blurRad="38100" dist="38100" dir="2700000" algn="tl">
                    <a:srgbClr val="000000">
                      <a:alpha val="43137"/>
                    </a:srgbClr>
                  </a:outerShdw>
                </a:effectLst>
              </a:rPr>
              <a:t>hecho la correspondiente denuncia al empleador.</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 </a:t>
            </a:r>
            <a:r>
              <a:rPr lang="es-AR" sz="1600" dirty="0">
                <a:effectLst>
                  <a:outerShdw blurRad="38100" dist="38100" dir="2700000" algn="tl">
                    <a:srgbClr val="000000">
                      <a:alpha val="43137"/>
                    </a:srgbClr>
                  </a:outerShdw>
                </a:effectLst>
              </a:rPr>
              <a:t>trabajadora tendrá </a:t>
            </a:r>
            <a:r>
              <a:rPr lang="es-AR" sz="1600" b="1" u="sng" dirty="0">
                <a:solidFill>
                  <a:srgbClr val="FFFF00"/>
                </a:solidFill>
                <a:effectLst>
                  <a:outerShdw blurRad="38100" dist="38100" dir="2700000" algn="tl">
                    <a:srgbClr val="000000">
                      <a:alpha val="43137"/>
                    </a:srgbClr>
                  </a:outerShdw>
                </a:effectLst>
              </a:rPr>
              <a:t>estabilidad en su empleo </a:t>
            </a:r>
            <a:r>
              <a:rPr lang="es-AR" sz="1600" dirty="0">
                <a:effectLst>
                  <a:outerShdw blurRad="38100" dist="38100" dir="2700000" algn="tl">
                    <a:srgbClr val="000000">
                      <a:alpha val="43137"/>
                    </a:srgbClr>
                  </a:outerShdw>
                </a:effectLst>
              </a:rPr>
              <a:t>durante la gestación y hasta el vencimiento de la licencia por maternidad, y gozará de las asignaciones que le confieren los sistemas de seguridad social, que garantizarán a la misma la percepción de una suma igual a la retribución que corresponda al período de licencia legal y del que exceda el tiempo de trabajo efectivo correspondiente a las labores para las que fuera contratada, </a:t>
            </a:r>
            <a:r>
              <a:rPr lang="es-AR" sz="1600" b="1" dirty="0">
                <a:solidFill>
                  <a:srgbClr val="FFFF00"/>
                </a:solidFill>
                <a:effectLst>
                  <a:outerShdw blurRad="38100" dist="38100" dir="2700000" algn="tl">
                    <a:srgbClr val="000000">
                      <a:alpha val="43137"/>
                    </a:srgbClr>
                  </a:outerShdw>
                </a:effectLst>
              </a:rPr>
              <a:t>conforme lo determine la reglamentación que en consecuencia se dicte</a:t>
            </a:r>
            <a:r>
              <a:rPr lang="es-AR" sz="16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 </a:t>
            </a:r>
            <a:r>
              <a:rPr lang="es-AR" sz="1600" dirty="0">
                <a:effectLst>
                  <a:outerShdw blurRad="38100" dist="38100" dir="2700000" algn="tl">
                    <a:srgbClr val="000000">
                      <a:alpha val="43137"/>
                    </a:srgbClr>
                  </a:outerShdw>
                </a:effectLst>
              </a:rPr>
              <a:t>violación de estos derechos obligará al empleador al pago de una indemnización, cuyo importe será equivalente al que hubiere percibido la trabajadora hasta la finalización de dicha licencia.</a:t>
            </a:r>
          </a:p>
          <a:p>
            <a:pPr eaLnBrk="1" hangingPunct="1">
              <a:defRPr/>
            </a:pPr>
            <a:endParaRPr lang="es-AR" sz="1600" dirty="0">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9376306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SERVICIO PUBLICO DE EMPLEO PARA TRABAJADORES TEMPORARIOS</a:t>
            </a:r>
          </a:p>
          <a:p>
            <a:pPr algn="l"/>
            <a:r>
              <a:rPr lang="es-AR" sz="1800" b="1" dirty="0" smtClean="0">
                <a:solidFill>
                  <a:srgbClr val="FF9900"/>
                </a:solidFill>
                <a:effectLst>
                  <a:outerShdw blurRad="38100" dist="38100" dir="2700000" algn="tl">
                    <a:srgbClr val="000000">
                      <a:alpha val="43137"/>
                    </a:srgbClr>
                  </a:outerShdw>
                </a:effectLst>
              </a:rPr>
              <a:t>Reglamentación del art. 65</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16 -  </a:t>
            </a:r>
            <a:r>
              <a:rPr lang="es-AR" sz="1800" dirty="0" smtClean="0">
                <a:effectLst>
                  <a:outerShdw blurRad="38100" dist="38100" dir="2700000" algn="tl">
                    <a:srgbClr val="000000">
                      <a:alpha val="43137"/>
                    </a:srgbClr>
                  </a:outerShdw>
                </a:effectLst>
              </a:rPr>
              <a:t>El Ministerio de Trabajo, Empleo y Seguridad Social fijará las condiciones de habilitación, las funciones y las acciones a cargo de las oficinas integrantes del Servicio Público de Empleo para Trabajadores Temporarios de la Actividad Agraria y de las bolsas de trabajo agrario, en orden a establecer criterios unificados de calidad en los servicios de intermediación y derivación a acciones de empleo y formación profesional. Fijará también, las condiciones para que las Oficinas y Unidades de Empleo que integran la Red de Servicios de Empleo se constituyan como oficinas del mencionado Servicio Público.</a:t>
            </a:r>
          </a:p>
          <a:p>
            <a:r>
              <a:rPr lang="es-AR" sz="1600" dirty="0" smtClean="0"/>
              <a:t>.</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2693741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PROMOCIÓN Y EMPLEO DE TRABAJADORES TEMPORARIOS</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CREACIÓN DEL SERVICIO DE EMPLEO PARA TRABAJADORES TEMPORARIOS DE LA ACTIVIDAD AGRARIA</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 65</a:t>
            </a:r>
            <a:r>
              <a:rPr lang="es-AR" sz="1800" dirty="0" smtClean="0">
                <a:solidFill>
                  <a:srgbClr val="00FFFF"/>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Créase </a:t>
            </a:r>
            <a:r>
              <a:rPr lang="es-AR" sz="1800" dirty="0">
                <a:effectLst>
                  <a:outerShdw blurRad="38100" dist="38100" dir="2700000" algn="tl">
                    <a:srgbClr val="000000">
                      <a:alpha val="43137"/>
                    </a:srgbClr>
                  </a:outerShdw>
                </a:effectLst>
              </a:rPr>
              <a:t>el </a:t>
            </a:r>
            <a:r>
              <a:rPr lang="es-AR" sz="1800" b="1" u="sng" dirty="0">
                <a:solidFill>
                  <a:srgbClr val="FFFF00"/>
                </a:solidFill>
                <a:effectLst>
                  <a:outerShdw blurRad="38100" dist="38100" dir="2700000" algn="tl">
                    <a:srgbClr val="000000">
                      <a:alpha val="43137"/>
                    </a:srgbClr>
                  </a:outerShdw>
                </a:effectLst>
              </a:rPr>
              <a:t>Servicio Público de Empleo para Trabajadores Temporarios </a:t>
            </a:r>
            <a:r>
              <a:rPr lang="es-AR" sz="1800" dirty="0">
                <a:effectLst>
                  <a:outerShdw blurRad="38100" dist="38100" dir="2700000" algn="tl">
                    <a:srgbClr val="000000">
                      <a:alpha val="43137"/>
                    </a:srgbClr>
                  </a:outerShdw>
                </a:effectLst>
              </a:rPr>
              <a:t>de la Actividad Agraria, que comprenderá a todos los trabajadores temporarios que desarrollen tareas en </a:t>
            </a:r>
            <a:r>
              <a:rPr lang="es-AR" sz="1800" b="1" u="sng" dirty="0">
                <a:solidFill>
                  <a:srgbClr val="FFCC00"/>
                </a:solidFill>
                <a:effectLst>
                  <a:outerShdw blurRad="38100" dist="38100" dir="2700000" algn="tl">
                    <a:srgbClr val="000000">
                      <a:alpha val="43137"/>
                    </a:srgbClr>
                  </a:outerShdw>
                </a:effectLst>
              </a:rPr>
              <a:t>actividades de carácter cíclico o estacional o aquéllas que por procesos temporales propios </a:t>
            </a:r>
            <a:r>
              <a:rPr lang="es-AR" sz="1800" dirty="0">
                <a:effectLst>
                  <a:outerShdw blurRad="38100" dist="38100" dir="2700000" algn="tl">
                    <a:srgbClr val="000000">
                      <a:alpha val="43137"/>
                    </a:srgbClr>
                  </a:outerShdw>
                </a:effectLst>
              </a:rPr>
              <a:t>lo demanden.</a:t>
            </a:r>
          </a:p>
          <a:p>
            <a:pPr marL="0" indent="0" eaLnBrk="1" hangingPunct="1">
              <a:buFont typeface="Wingdings" pitchFamily="2" charset="2"/>
              <a:buNone/>
              <a:defRPr/>
            </a:pPr>
            <a:r>
              <a:rPr lang="es-AR" sz="1800" b="1" dirty="0" smtClean="0">
                <a:effectLst/>
              </a:rPr>
              <a:t> </a:t>
            </a:r>
            <a:endParaRPr lang="es-AR" sz="1800" dirty="0">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2333933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REDUCCIÓN DE CONTRIBUCIONES PATRONALES</a:t>
            </a:r>
          </a:p>
          <a:p>
            <a:pPr algn="l"/>
            <a:r>
              <a:rPr lang="es-AR" sz="1800" b="1" dirty="0" smtClean="0">
                <a:solidFill>
                  <a:srgbClr val="FF9900"/>
                </a:solidFill>
                <a:effectLst>
                  <a:outerShdw blurRad="38100" dist="38100" dir="2700000" algn="tl">
                    <a:srgbClr val="000000">
                      <a:alpha val="43137"/>
                    </a:srgbClr>
                  </a:outerShdw>
                </a:effectLst>
              </a:rPr>
              <a:t>Reglamentación de los arts. 66 y 81</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17 -</a:t>
            </a:r>
            <a:r>
              <a:rPr lang="es-AR" sz="1800" dirty="0" smtClean="0">
                <a:effectLst>
                  <a:outerShdw blurRad="38100" dist="38100" dir="2700000" algn="tl">
                    <a:srgbClr val="000000">
                      <a:alpha val="43137"/>
                    </a:srgbClr>
                  </a:outerShdw>
                </a:effectLst>
              </a:rPr>
              <a:t> Los empleadores solo podrán hacer uso del beneficio a que se refiere el artículo 81 de la ley 26727 </a:t>
            </a:r>
            <a:r>
              <a:rPr lang="es-AR" sz="1800" dirty="0" smtClean="0">
                <a:solidFill>
                  <a:srgbClr val="FFFF00"/>
                </a:solidFill>
                <a:effectLst>
                  <a:outerShdw blurRad="38100" dist="38100" dir="2700000" algn="tl">
                    <a:srgbClr val="000000">
                      <a:alpha val="43137"/>
                    </a:srgbClr>
                  </a:outerShdw>
                </a:effectLst>
              </a:rPr>
              <a:t>para cada nuevo contrato de trabajo agrario, cuando acrediten la utilización del Servicio Público de Empleo para Trabajadores Temporarios de la Actividad Agraria </a:t>
            </a:r>
            <a:r>
              <a:rPr lang="es-AR" sz="1800" dirty="0" smtClean="0">
                <a:effectLst>
                  <a:outerShdw blurRad="38100" dist="38100" dir="2700000" algn="tl">
                    <a:srgbClr val="000000">
                      <a:alpha val="43137"/>
                    </a:srgbClr>
                  </a:outerShdw>
                </a:effectLst>
              </a:rPr>
              <a:t>establecido por el artículo 65 de la citada ley.</a:t>
            </a:r>
          </a:p>
          <a:p>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5912131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PROMOCIÓN Y EMPLEO DE TRABAJADORES TEMPORARIOS</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USO OBLIGATORIO DEL SERVICIO DE EMPLEO</a:t>
            </a: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66</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 El Servicio Público de Empleo para Trabajadores Temporarios de la Actividad Agraria será de utilización obligatoria para los empleadores y funcionará en las gerencias de empleo y capacitación laboral de la Dirección Nacional del Servicio Federal de Empleo de la Secretaría de Empleo del Ministerio de Trabajo, Empleo y Seguridad Social. La reglamentación podrá establecer excepciones a la utilización obligatoria de este servicio, sustituirlo o disponer mecanismos de promoción a favor de aquellos que lo utilicen.</a:t>
            </a: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 </a:t>
            </a:r>
            <a:endParaRPr lang="es-AR" sz="1600"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9338798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REDUCCIÓN DE CONTRIBUCIONES PATRONALES</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81</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El empleador que contrate </a:t>
            </a:r>
            <a:r>
              <a:rPr lang="es-AR" sz="1600" b="1" u="sng" dirty="0">
                <a:solidFill>
                  <a:srgbClr val="FFFF00"/>
                </a:solidFill>
                <a:effectLst>
                  <a:outerShdw blurRad="38100" dist="38100" dir="2700000" algn="tl">
                    <a:srgbClr val="000000">
                      <a:alpha val="43137"/>
                    </a:srgbClr>
                  </a:outerShdw>
                </a:effectLst>
              </a:rPr>
              <a:t>trabajadores temporarios y permanentes discontinuos</a:t>
            </a:r>
            <a:r>
              <a:rPr lang="es-AR" sz="1600" dirty="0">
                <a:effectLst>
                  <a:outerShdw blurRad="38100" dist="38100" dir="2700000" algn="tl">
                    <a:srgbClr val="000000">
                      <a:alpha val="43137"/>
                    </a:srgbClr>
                  </a:outerShdw>
                </a:effectLst>
              </a:rPr>
              <a:t>, gozará por el término de veinticuatro (24) meses, de una reducción del </a:t>
            </a:r>
            <a:r>
              <a:rPr lang="es-AR" sz="1600" b="1" u="sng" dirty="0">
                <a:solidFill>
                  <a:srgbClr val="FFFF00"/>
                </a:solidFill>
                <a:effectLst>
                  <a:outerShdw blurRad="38100" dist="38100" dir="2700000" algn="tl">
                    <a:srgbClr val="000000">
                      <a:alpha val="43137"/>
                    </a:srgbClr>
                  </a:outerShdw>
                </a:effectLst>
              </a:rPr>
              <a:t>cincuenta por ciento (50%) de sus contribuciones vigentes </a:t>
            </a:r>
            <a:r>
              <a:rPr lang="es-AR" sz="1600" dirty="0">
                <a:effectLst>
                  <a:outerShdw blurRad="38100" dist="38100" dir="2700000" algn="tl">
                    <a:srgbClr val="000000">
                      <a:alpha val="43137"/>
                    </a:srgbClr>
                  </a:outerShdw>
                </a:effectLst>
              </a:rPr>
              <a:t>con destino al sistema de seguridad social.</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Las </a:t>
            </a:r>
            <a:r>
              <a:rPr lang="es-AR" sz="1600" dirty="0">
                <a:effectLst>
                  <a:outerShdw blurRad="38100" dist="38100" dir="2700000" algn="tl">
                    <a:srgbClr val="000000">
                      <a:alpha val="43137"/>
                    </a:srgbClr>
                  </a:outerShdw>
                </a:effectLst>
              </a:rPr>
              <a:t>condiciones que deberán cumplirse para el goce de este beneficio, así como los subsistemas objeto de la reducción, </a:t>
            </a:r>
            <a:r>
              <a:rPr lang="es-AR" sz="1600" b="1" u="sng" dirty="0">
                <a:solidFill>
                  <a:srgbClr val="00FFFF"/>
                </a:solidFill>
                <a:effectLst>
                  <a:outerShdw blurRad="38100" dist="38100" dir="2700000" algn="tl">
                    <a:srgbClr val="000000">
                      <a:alpha val="43137"/>
                    </a:srgbClr>
                  </a:outerShdw>
                </a:effectLst>
              </a:rPr>
              <a:t>serán fijadas por la reglamentación.</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 </a:t>
            </a:r>
            <a:r>
              <a:rPr lang="es-AR" sz="1600" dirty="0">
                <a:effectLst>
                  <a:outerShdw blurRad="38100" dist="38100" dir="2700000" algn="tl">
                    <a:srgbClr val="000000">
                      <a:alpha val="43137"/>
                    </a:srgbClr>
                  </a:outerShdw>
                </a:effectLst>
              </a:rPr>
              <a:t>reducción citada no podrá afectar el financiamiento de la seguridad social, ni los derechos conferidos a los trabajadores por los regímenes de la seguridad social.</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El </a:t>
            </a:r>
            <a:r>
              <a:rPr lang="es-AR" sz="1600" dirty="0">
                <a:effectLst>
                  <a:outerShdw blurRad="38100" dist="38100" dir="2700000" algn="tl">
                    <a:srgbClr val="000000">
                      <a:alpha val="43137"/>
                    </a:srgbClr>
                  </a:outerShdw>
                </a:effectLst>
              </a:rPr>
              <a:t>Poder Ejecutivo Nacional, en base a las previsiones que efectuará el Ministerio de Trabajo, Empleo y Seguridad Social, adoptará los recaudos presupuestarios necesarios para compensar o equilibrar la reducción de que se trata, quedando facultado para prorrogar por única vez su vigencia por un lapso igual.</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23511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5715" name="Rectangle 3"/>
          <p:cNvSpPr>
            <a:spLocks noGrp="1" noChangeArrowheads="1"/>
          </p:cNvSpPr>
          <p:nvPr>
            <p:ph type="subTitle" idx="1"/>
          </p:nvPr>
        </p:nvSpPr>
        <p:spPr>
          <a:xfrm>
            <a:off x="685800" y="1371600"/>
            <a:ext cx="7772400" cy="4876800"/>
          </a:xfrm>
        </p:spPr>
        <p:txBody>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CC"/>
                </a:solidFill>
                <a:effectLst>
                  <a:outerShdw blurRad="38100" dist="38100" dir="2700000" algn="tl">
                    <a:srgbClr val="000000">
                      <a:alpha val="43137"/>
                    </a:srgbClr>
                  </a:outerShdw>
                </a:effectLst>
              </a:rPr>
              <a:t>PERSONAL DE VIGILANCIA - SERENOS</a:t>
            </a:r>
          </a:p>
          <a:p>
            <a:pPr marL="609600" indent="-609600" algn="l">
              <a:buFontTx/>
              <a:buNone/>
            </a:pPr>
            <a:endParaRPr lang="es-AR" sz="1600" dirty="0">
              <a:effectLst>
                <a:outerShdw blurRad="38100" dist="38100" dir="2700000" algn="tl">
                  <a:srgbClr val="000000">
                    <a:alpha val="43137"/>
                  </a:srgbClr>
                </a:outerShdw>
              </a:effectLst>
            </a:endParaRPr>
          </a:p>
          <a:p>
            <a:pPr marL="609600" indent="-609600" algn="l">
              <a:buFontTx/>
              <a:buNone/>
            </a:pPr>
            <a:r>
              <a:rPr lang="es-AR" sz="1600" b="1" dirty="0">
                <a:solidFill>
                  <a:srgbClr val="00FFCC"/>
                </a:solidFill>
                <a:effectLst>
                  <a:outerShdw blurRad="38100" dist="38100" dir="2700000" algn="tl">
                    <a:srgbClr val="000000">
                      <a:alpha val="43137"/>
                    </a:srgbClr>
                  </a:outerShdw>
                </a:effectLst>
              </a:rPr>
              <a:t>R (DNT) 23/121937</a:t>
            </a:r>
          </a:p>
          <a:p>
            <a:pPr marL="609600" indent="-609600" algn="l">
              <a:buFontTx/>
              <a:buNone/>
            </a:pPr>
            <a:r>
              <a:rPr lang="es-AR" sz="2000" b="1" u="sng" dirty="0">
                <a:solidFill>
                  <a:srgbClr val="FFFF00"/>
                </a:solidFill>
                <a:effectLst>
                  <a:outerShdw blurRad="38100" dist="38100" dir="2700000" algn="tl">
                    <a:srgbClr val="000000">
                      <a:alpha val="43137"/>
                    </a:srgbClr>
                  </a:outerShdw>
                </a:effectLst>
              </a:rPr>
              <a:t>Descanso semanal</a:t>
            </a:r>
          </a:p>
          <a:p>
            <a:pPr marL="609600" indent="-609600" algn="l">
              <a:buFontTx/>
              <a:buNone/>
            </a:pPr>
            <a:endParaRPr lang="es-AR" sz="1600" b="1" dirty="0">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El descanso hebdomadario que corresponde otorgar al personal de empleados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u obreros </a:t>
            </a:r>
            <a:r>
              <a:rPr lang="es-AR" sz="1800" dirty="0">
                <a:effectLst>
                  <a:outerShdw blurRad="38100" dist="38100" dir="2700000" algn="tl">
                    <a:srgbClr val="000000">
                      <a:alpha val="43137"/>
                    </a:srgbClr>
                  </a:outerShdw>
                </a:effectLst>
              </a:rPr>
              <a:t>que realicen servicios nocturnos deberá ser de </a:t>
            </a:r>
            <a:r>
              <a:rPr lang="es-AR" sz="1800" b="1" u="sng" dirty="0">
                <a:solidFill>
                  <a:srgbClr val="FFCC00"/>
                </a:solidFill>
                <a:effectLst>
                  <a:outerShdw blurRad="38100" dist="38100" dir="2700000" algn="tl">
                    <a:srgbClr val="000000">
                      <a:alpha val="43137"/>
                    </a:srgbClr>
                  </a:outerShdw>
                </a:effectLst>
              </a:rPr>
              <a:t>35 horas </a:t>
            </a:r>
            <a:endParaRPr lang="es-AR" sz="1800" b="1" u="sng" dirty="0" smtClean="0">
              <a:solidFill>
                <a:srgbClr val="FFCC00"/>
              </a:solidFill>
              <a:effectLst>
                <a:outerShdw blurRad="38100" dist="38100" dir="2700000" algn="tl">
                  <a:srgbClr val="000000">
                    <a:alpha val="43137"/>
                  </a:srgbClr>
                </a:outerShdw>
              </a:effectLst>
            </a:endParaRPr>
          </a:p>
          <a:p>
            <a:pPr marL="609600" indent="-609600" algn="l">
              <a:buFontTx/>
              <a:buNone/>
            </a:pPr>
            <a:r>
              <a:rPr lang="es-AR" sz="1800" b="1" u="sng" dirty="0" smtClean="0">
                <a:solidFill>
                  <a:srgbClr val="FFCC00"/>
                </a:solidFill>
                <a:effectLst>
                  <a:outerShdw blurRad="38100" dist="38100" dir="2700000" algn="tl">
                    <a:srgbClr val="000000">
                      <a:alpha val="43137"/>
                    </a:srgbClr>
                  </a:outerShdw>
                </a:effectLst>
              </a:rPr>
              <a:t>consecutivas como </a:t>
            </a:r>
            <a:r>
              <a:rPr lang="es-AR" sz="1800" b="1" u="sng" dirty="0">
                <a:solidFill>
                  <a:srgbClr val="FFCC00"/>
                </a:solidFill>
                <a:effectLst>
                  <a:outerShdw blurRad="38100" dist="38100" dir="2700000" algn="tl">
                    <a:srgbClr val="000000">
                      <a:alpha val="43137"/>
                    </a:srgbClr>
                  </a:outerShdw>
                </a:effectLst>
              </a:rPr>
              <a:t>mínimo</a:t>
            </a:r>
            <a:r>
              <a:rPr lang="es-AR" sz="1800" dirty="0">
                <a:effectLst>
                  <a:outerShdw blurRad="38100" dist="38100" dir="2700000" algn="tl">
                    <a:srgbClr val="000000">
                      <a:alpha val="43137"/>
                    </a:srgbClr>
                  </a:outerShdw>
                </a:effectLst>
              </a:rPr>
              <a:t>, que podrán comenzar a contarse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inmediatamente </a:t>
            </a:r>
            <a:r>
              <a:rPr lang="es-AR" sz="1800" dirty="0">
                <a:effectLst>
                  <a:outerShdw blurRad="38100" dist="38100" dir="2700000" algn="tl">
                    <a:srgbClr val="000000">
                      <a:alpha val="43137"/>
                    </a:srgbClr>
                  </a:outerShdw>
                </a:effectLst>
              </a:rPr>
              <a:t>después de finalizada una jornada de trabajo.</a:t>
            </a:r>
          </a:p>
          <a:p>
            <a:pPr marL="609600" indent="-609600" algn="l">
              <a:buFontTx/>
              <a:buNone/>
            </a:pPr>
            <a:endParaRPr lang="es-AR" sz="1800" dirty="0"/>
          </a:p>
          <a:p>
            <a:pPr marL="609600" indent="-609600" algn="l">
              <a:buFontTx/>
              <a:buNone/>
            </a:pPr>
            <a:endParaRPr lang="es-AR" sz="1600" dirty="0"/>
          </a:p>
          <a:p>
            <a:pPr marL="609600" indent="-609600" algn="l">
              <a:buFontTx/>
              <a:buNone/>
            </a:pPr>
            <a:endParaRPr lang="es-AR" sz="1600" dirty="0"/>
          </a:p>
          <a:p>
            <a:pPr marL="609600" indent="-609600" algn="l">
              <a:buFontTx/>
              <a:buNone/>
            </a:pPr>
            <a:endParaRPr lang="es-AR" sz="1600" dirty="0"/>
          </a:p>
          <a:p>
            <a:pPr marL="609600" indent="-609600"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87093359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JUBILACION ORDINARIA</a:t>
            </a:r>
          </a:p>
          <a:p>
            <a:pPr algn="l"/>
            <a:r>
              <a:rPr lang="es-AR" sz="1800" b="1" dirty="0" smtClean="0">
                <a:solidFill>
                  <a:srgbClr val="FFC000"/>
                </a:solidFill>
                <a:effectLst>
                  <a:outerShdw blurRad="38100" dist="38100" dir="2700000" algn="tl">
                    <a:srgbClr val="000000">
                      <a:alpha val="43137"/>
                    </a:srgbClr>
                  </a:outerShdw>
                </a:effectLst>
              </a:rPr>
              <a:t>Reglamentación del art. 78</a:t>
            </a:r>
          </a:p>
          <a:p>
            <a:pPr algn="l"/>
            <a:endParaRPr lang="es-AR" sz="1800" dirty="0" smtClean="0">
              <a:solidFill>
                <a:srgbClr val="00FFCC"/>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18 -</a:t>
            </a:r>
            <a:r>
              <a:rPr lang="es-AR" sz="1800" dirty="0" smtClean="0">
                <a:effectLst>
                  <a:outerShdw blurRad="38100" dist="38100" dir="2700000" algn="tl">
                    <a:srgbClr val="000000">
                      <a:alpha val="43137"/>
                    </a:srgbClr>
                  </a:outerShdw>
                </a:effectLst>
              </a:rPr>
              <a:t> La jubilación ordinaria </a:t>
            </a:r>
            <a:r>
              <a:rPr lang="es-AR" sz="1800" dirty="0" smtClean="0">
                <a:solidFill>
                  <a:srgbClr val="FFFF00"/>
                </a:solidFill>
                <a:effectLst>
                  <a:outerShdw blurRad="38100" dist="38100" dir="2700000" algn="tl">
                    <a:srgbClr val="000000">
                      <a:alpha val="43137"/>
                    </a:srgbClr>
                  </a:outerShdw>
                </a:effectLst>
              </a:rPr>
              <a:t>comprende las prestaciones reguladas por los artículos 19, 23 y 30 de la ley 24241</a:t>
            </a:r>
            <a:r>
              <a:rPr lang="es-AR" sz="1800" dirty="0" smtClean="0">
                <a:effectLst>
                  <a:outerShdw blurRad="38100" dist="38100" dir="2700000" algn="tl">
                    <a:srgbClr val="000000">
                      <a:alpha val="43137"/>
                    </a:srgbClr>
                  </a:outerShdw>
                </a:effectLst>
              </a:rPr>
              <a:t>, respectivamente, </a:t>
            </a:r>
            <a:r>
              <a:rPr lang="es-AR" sz="1800" dirty="0" smtClean="0">
                <a:solidFill>
                  <a:srgbClr val="00FF99"/>
                </a:solidFill>
                <a:effectLst>
                  <a:outerShdw blurRad="38100" dist="38100" dir="2700000" algn="tl">
                    <a:srgbClr val="000000">
                      <a:alpha val="43137"/>
                    </a:srgbClr>
                  </a:outerShdw>
                </a:effectLst>
              </a:rPr>
              <a:t>sustituyéndose los requisitos de edad y servicios establecidos en el artículo 19 de la ley 24241 por lo dispuesto en el artículo 78 de la ley 26727.</a:t>
            </a:r>
          </a:p>
          <a:p>
            <a:r>
              <a:rPr lang="es-AR" sz="1600" dirty="0" smtClean="0"/>
              <a:t>.</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01127353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REGIMEN PREVISIONAL</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BENEFICIO JUBILATORIO</a:t>
            </a: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78</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Los trabajadores incluidos en el ámbito de aplicación de la presente ley tendrán derecho a la jubilación ordinaria con </a:t>
            </a:r>
            <a:r>
              <a:rPr lang="es-AR" sz="1600" b="1" dirty="0">
                <a:solidFill>
                  <a:srgbClr val="FFFF00"/>
                </a:solidFill>
                <a:effectLst>
                  <a:outerShdw blurRad="38100" dist="38100" dir="2700000" algn="tl">
                    <a:srgbClr val="000000">
                      <a:alpha val="43137"/>
                    </a:srgbClr>
                  </a:outerShdw>
                </a:effectLst>
              </a:rPr>
              <a:t>cincuenta y siete (57) años de edad</a:t>
            </a:r>
            <a:r>
              <a:rPr lang="es-AR" sz="1600" dirty="0">
                <a:effectLst>
                  <a:outerShdw blurRad="38100" dist="38100" dir="2700000" algn="tl">
                    <a:srgbClr val="000000">
                      <a:alpha val="43137"/>
                    </a:srgbClr>
                  </a:outerShdw>
                </a:effectLst>
              </a:rPr>
              <a:t>, sin distinción de sexo, en tanto acrediten </a:t>
            </a:r>
            <a:r>
              <a:rPr lang="es-AR" sz="1600" b="1" dirty="0">
                <a:solidFill>
                  <a:srgbClr val="FFFF00"/>
                </a:solidFill>
                <a:effectLst>
                  <a:outerShdw blurRad="38100" dist="38100" dir="2700000" algn="tl">
                    <a:srgbClr val="000000">
                      <a:alpha val="43137"/>
                    </a:srgbClr>
                  </a:outerShdw>
                </a:effectLst>
              </a:rPr>
              <a:t>veinticinco (25) años de servicios</a:t>
            </a:r>
            <a:r>
              <a:rPr lang="es-AR" sz="1600" dirty="0">
                <a:effectLst>
                  <a:outerShdw blurRad="38100" dist="38100" dir="2700000" algn="tl">
                    <a:srgbClr val="000000">
                      <a:alpha val="43137"/>
                    </a:srgbClr>
                  </a:outerShdw>
                </a:effectLst>
              </a:rPr>
              <a:t>, con aportes.</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CÓMPUTO DE LOS AÑOS DE SERVICIOS</a:t>
            </a:r>
            <a:endParaRPr lang="es-AR" sz="1800"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79</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Cuando se hubieren desempeñado </a:t>
            </a:r>
            <a:r>
              <a:rPr lang="es-AR" sz="1600" b="1" u="sng" dirty="0">
                <a:solidFill>
                  <a:srgbClr val="FFFF00"/>
                </a:solidFill>
                <a:effectLst>
                  <a:outerShdw blurRad="38100" dist="38100" dir="2700000" algn="tl">
                    <a:srgbClr val="000000">
                      <a:alpha val="43137"/>
                    </a:srgbClr>
                  </a:outerShdw>
                </a:effectLst>
              </a:rPr>
              <a:t>tareas en el ámbito rural y alternadamente otras de cualquier naturaleza</a:t>
            </a:r>
            <a:r>
              <a:rPr lang="es-AR" sz="1600" dirty="0">
                <a:effectLst>
                  <a:outerShdw blurRad="38100" dist="38100" dir="2700000" algn="tl">
                    <a:srgbClr val="000000">
                      <a:alpha val="43137"/>
                    </a:srgbClr>
                  </a:outerShdw>
                </a:effectLst>
              </a:rPr>
              <a:t>, a los fines de determinar los requisitos para el otorgamiento de la jubilación ordinaria, </a:t>
            </a:r>
            <a:r>
              <a:rPr lang="es-AR" sz="1600" b="1" dirty="0">
                <a:solidFill>
                  <a:srgbClr val="FFFF00"/>
                </a:solidFill>
                <a:effectLst>
                  <a:outerShdw blurRad="38100" dist="38100" dir="2700000" algn="tl">
                    <a:srgbClr val="000000">
                      <a:alpha val="43137"/>
                    </a:srgbClr>
                  </a:outerShdw>
                </a:effectLst>
              </a:rPr>
              <a:t>se efectuará un prorrateo</a:t>
            </a:r>
            <a:r>
              <a:rPr lang="es-AR" sz="1600" dirty="0">
                <a:effectLst>
                  <a:outerShdw blurRad="38100" dist="38100" dir="2700000" algn="tl">
                    <a:srgbClr val="000000">
                      <a:alpha val="43137"/>
                    </a:srgbClr>
                  </a:outerShdw>
                </a:effectLst>
              </a:rPr>
              <a:t> en función de los límites de edad y de servicios requeridos para cada clase de tareas o actividades.</a:t>
            </a:r>
          </a:p>
          <a:p>
            <a:pPr eaLnBrk="1" hangingPunct="1">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CONTRIBUCIÓN PATRONAL</a:t>
            </a: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80</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La contribución patronal respecto de las tareas a que se refiere la presente ley será la que rija en el régimen común -Sistema Integrado Previsional Argentino-, incrementada en dos puntos porcentuales (</a:t>
            </a:r>
            <a:r>
              <a:rPr lang="es-AR" sz="1600" b="1" u="sng" dirty="0">
                <a:effectLst>
                  <a:outerShdw blurRad="38100" dist="38100" dir="2700000" algn="tl">
                    <a:srgbClr val="000000">
                      <a:alpha val="43137"/>
                    </a:srgbClr>
                  </a:outerShdw>
                </a:effectLst>
              </a:rPr>
              <a:t>2%), a partir de la vigencia de la misma</a:t>
            </a:r>
            <a:r>
              <a:rPr lang="es-AR" sz="16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1340868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REGIMEN PREVISIONAL</a:t>
            </a:r>
            <a:endParaRPr lang="es-AR" sz="2000" b="1" dirty="0" smtClean="0">
              <a:solidFill>
                <a:srgbClr val="FFCC00"/>
              </a:solidFill>
              <a:effectLst>
                <a:outerShdw blurRad="38100" dist="38100" dir="2700000" algn="tl">
                  <a:srgbClr val="000000">
                    <a:alpha val="43137"/>
                  </a:srgbClr>
                </a:outerShdw>
              </a:effectLst>
            </a:endParaRPr>
          </a:p>
          <a:p>
            <a:pPr>
              <a:buNone/>
            </a:pPr>
            <a:r>
              <a:rPr lang="es-AR" sz="1600" dirty="0"/>
              <a:t>El art. 78 de la Ley 26727 crea un régimen de jubilación diferenciada otorgando la </a:t>
            </a:r>
            <a:r>
              <a:rPr lang="es-AR" sz="1600" dirty="0" smtClean="0"/>
              <a:t>jubilación </a:t>
            </a:r>
          </a:p>
          <a:p>
            <a:pPr>
              <a:buNone/>
            </a:pPr>
            <a:r>
              <a:rPr lang="es-AR" sz="1600" dirty="0" smtClean="0"/>
              <a:t>ordinaria </a:t>
            </a:r>
            <a:r>
              <a:rPr lang="es-AR" sz="1600" dirty="0"/>
              <a:t>con cincuenta y siete (57) años de edad, sin distinción de sexo, </a:t>
            </a:r>
            <a:r>
              <a:rPr lang="es-AR" sz="1600" dirty="0" smtClean="0"/>
              <a:t> en </a:t>
            </a:r>
            <a:r>
              <a:rPr lang="es-AR" sz="1600" dirty="0"/>
              <a:t>tanto acrediten </a:t>
            </a:r>
            <a:endParaRPr lang="es-AR" sz="1600" dirty="0" smtClean="0"/>
          </a:p>
          <a:p>
            <a:pPr>
              <a:buNone/>
            </a:pPr>
            <a:r>
              <a:rPr lang="es-AR" sz="1600" dirty="0" smtClean="0"/>
              <a:t>veinticinco </a:t>
            </a:r>
            <a:r>
              <a:rPr lang="es-AR" sz="1600" dirty="0"/>
              <a:t>(25) años de servicios, con aportes. No es una </a:t>
            </a:r>
            <a:r>
              <a:rPr lang="es-AR" sz="1600" dirty="0" smtClean="0"/>
              <a:t>jubilación </a:t>
            </a:r>
            <a:r>
              <a:rPr lang="es-AR" sz="1600" dirty="0"/>
              <a:t>anticipada –pues no </a:t>
            </a:r>
            <a:endParaRPr lang="es-AR" sz="1600" dirty="0" smtClean="0"/>
          </a:p>
          <a:p>
            <a:pPr>
              <a:buNone/>
            </a:pPr>
            <a:r>
              <a:rPr lang="es-AR" sz="1600" dirty="0" smtClean="0"/>
              <a:t>reduce </a:t>
            </a:r>
            <a:r>
              <a:rPr lang="es-AR" sz="1600" dirty="0"/>
              <a:t>el haber- sino diferenciada otorgando las </a:t>
            </a:r>
            <a:r>
              <a:rPr lang="es-AR" sz="1600" dirty="0" smtClean="0"/>
              <a:t>mismas </a:t>
            </a:r>
            <a:r>
              <a:rPr lang="es-AR" sz="1600" dirty="0"/>
              <a:t>prestaciones que la ley 24241 pero </a:t>
            </a:r>
            <a:endParaRPr lang="es-AR" sz="1600" dirty="0" smtClean="0"/>
          </a:p>
          <a:p>
            <a:pPr>
              <a:buNone/>
            </a:pPr>
            <a:r>
              <a:rPr lang="es-AR" sz="1600" dirty="0" smtClean="0"/>
              <a:t>con </a:t>
            </a:r>
            <a:r>
              <a:rPr lang="es-AR" sz="1600" dirty="0"/>
              <a:t>menos exigencias de edad y servicios </a:t>
            </a:r>
            <a:r>
              <a:rPr lang="es-AR" sz="1600" dirty="0" smtClean="0"/>
              <a:t>con </a:t>
            </a:r>
            <a:r>
              <a:rPr lang="es-AR" sz="1600" dirty="0"/>
              <a:t>aportes. </a:t>
            </a:r>
            <a:endParaRPr lang="es-AR" sz="1600" dirty="0" smtClean="0"/>
          </a:p>
          <a:p>
            <a:pPr>
              <a:buNone/>
            </a:pPr>
            <a:endParaRPr lang="es-AR" sz="1600" dirty="0" smtClean="0"/>
          </a:p>
          <a:p>
            <a:pPr>
              <a:buNone/>
            </a:pPr>
            <a:r>
              <a:rPr lang="es-AR" sz="1600" dirty="0" smtClean="0"/>
              <a:t>Interpreta </a:t>
            </a:r>
            <a:r>
              <a:rPr lang="es-AR" sz="1600" dirty="0"/>
              <a:t>la doctrina ( v.g. Lodi Fe, María Delia, Extinción del contrato de trabajo </a:t>
            </a:r>
            <a:r>
              <a:rPr lang="es-AR" sz="1600" dirty="0" smtClean="0"/>
              <a:t>por </a:t>
            </a:r>
          </a:p>
          <a:p>
            <a:pPr>
              <a:buNone/>
            </a:pPr>
            <a:r>
              <a:rPr lang="es-AR" sz="1600" dirty="0" smtClean="0"/>
              <a:t>jubilación </a:t>
            </a:r>
            <a:r>
              <a:rPr lang="es-AR" sz="1600" dirty="0"/>
              <a:t>del trabajador. Intimación del empleador. Doctrina Laboral </a:t>
            </a:r>
            <a:r>
              <a:rPr lang="es-AR" sz="1600" dirty="0" err="1"/>
              <a:t>Errepar</a:t>
            </a:r>
            <a:r>
              <a:rPr lang="es-AR" sz="1600" dirty="0"/>
              <a:t>.) </a:t>
            </a:r>
            <a:r>
              <a:rPr lang="es-AR" sz="1600" dirty="0" smtClean="0"/>
              <a:t>que </a:t>
            </a:r>
            <a:r>
              <a:rPr lang="es-AR" sz="1600" dirty="0"/>
              <a:t>“El </a:t>
            </a:r>
            <a:endParaRPr lang="es-AR" sz="1600" dirty="0" smtClean="0"/>
          </a:p>
          <a:p>
            <a:pPr>
              <a:buNone/>
            </a:pPr>
            <a:r>
              <a:rPr lang="es-AR" sz="1600" dirty="0" smtClean="0"/>
              <a:t>empleador </a:t>
            </a:r>
            <a:r>
              <a:rPr lang="es-AR" sz="1600" dirty="0"/>
              <a:t>puede tener en cuenta la actividad diferencial desarrollada por el </a:t>
            </a:r>
            <a:r>
              <a:rPr lang="es-AR" sz="1600" dirty="0" smtClean="0"/>
              <a:t>trabajador </a:t>
            </a:r>
            <a:r>
              <a:rPr lang="es-AR" sz="1600" dirty="0"/>
              <a:t>al </a:t>
            </a:r>
            <a:endParaRPr lang="es-AR" sz="1600" dirty="0" smtClean="0"/>
          </a:p>
          <a:p>
            <a:pPr>
              <a:buNone/>
            </a:pPr>
            <a:r>
              <a:rPr lang="es-AR" sz="1600" dirty="0" smtClean="0"/>
              <a:t>momento </a:t>
            </a:r>
            <a:r>
              <a:rPr lang="es-AR" sz="1600" dirty="0"/>
              <a:t>de efectuar el cálculo del tiempo de servicios y de la edad, a </a:t>
            </a:r>
            <a:r>
              <a:rPr lang="es-AR" sz="1600" dirty="0" smtClean="0"/>
              <a:t>los </a:t>
            </a:r>
            <a:r>
              <a:rPr lang="es-AR" sz="1600" dirty="0"/>
              <a:t>efectos de </a:t>
            </a:r>
            <a:r>
              <a:rPr lang="es-AR" sz="1600" dirty="0" smtClean="0"/>
              <a:t>practicar</a:t>
            </a:r>
          </a:p>
          <a:p>
            <a:pPr>
              <a:buNone/>
            </a:pPr>
            <a:r>
              <a:rPr lang="es-AR" sz="1600" dirty="0" smtClean="0"/>
              <a:t>la </a:t>
            </a:r>
            <a:r>
              <a:rPr lang="es-AR" sz="1600" dirty="0"/>
              <a:t>intimación”. Por tanto, en consonancia con dicha doctrina </a:t>
            </a:r>
            <a:r>
              <a:rPr lang="es-AR" sz="1600" dirty="0" smtClean="0"/>
              <a:t>el </a:t>
            </a:r>
            <a:r>
              <a:rPr lang="es-AR" sz="1600" dirty="0"/>
              <a:t>empleador puede intimar al </a:t>
            </a:r>
            <a:endParaRPr lang="es-AR" sz="1600" dirty="0" smtClean="0"/>
          </a:p>
          <a:p>
            <a:pPr>
              <a:buNone/>
            </a:pPr>
            <a:r>
              <a:rPr lang="es-AR" sz="1600" dirty="0" smtClean="0"/>
              <a:t>trabajador</a:t>
            </a:r>
            <a:r>
              <a:rPr lang="es-AR" sz="1600" dirty="0"/>
              <a:t>, siempre que reúna los requisitos de edad </a:t>
            </a:r>
            <a:r>
              <a:rPr lang="es-AR" sz="1600" dirty="0" smtClean="0"/>
              <a:t>y </a:t>
            </a:r>
            <a:r>
              <a:rPr lang="es-AR" sz="1600" dirty="0"/>
              <a:t>años de servicios con aportes , a iniciar </a:t>
            </a:r>
            <a:endParaRPr lang="es-AR" sz="1600" dirty="0" smtClean="0"/>
          </a:p>
          <a:p>
            <a:pPr>
              <a:buNone/>
            </a:pPr>
            <a:r>
              <a:rPr lang="es-AR" sz="1600" dirty="0" smtClean="0"/>
              <a:t>el </a:t>
            </a:r>
            <a:r>
              <a:rPr lang="es-AR" sz="1600" dirty="0"/>
              <a:t>trámite jubilatorio según el </a:t>
            </a:r>
            <a:r>
              <a:rPr lang="es-AR" sz="1600" dirty="0" smtClean="0"/>
              <a:t>procedimiento </a:t>
            </a:r>
            <a:r>
              <a:rPr lang="es-AR" sz="1600" dirty="0"/>
              <a:t>del art. 252 de la LCT. Claro está, si no reúne los </a:t>
            </a:r>
            <a:endParaRPr lang="es-AR" sz="1600" dirty="0" smtClean="0"/>
          </a:p>
          <a:p>
            <a:pPr>
              <a:buNone/>
            </a:pPr>
            <a:r>
              <a:rPr lang="es-AR" sz="1600" dirty="0" smtClean="0"/>
              <a:t>años </a:t>
            </a:r>
            <a:r>
              <a:rPr lang="es-AR" sz="1600" dirty="0"/>
              <a:t>de servicios </a:t>
            </a:r>
            <a:r>
              <a:rPr lang="es-AR" sz="1600" dirty="0" smtClean="0"/>
              <a:t>con </a:t>
            </a:r>
            <a:r>
              <a:rPr lang="es-AR" sz="1600" dirty="0"/>
              <a:t>aportes no hay intimación posible, pues carece de toda lógica intimar a </a:t>
            </a:r>
            <a:endParaRPr lang="es-AR" sz="1600" dirty="0" smtClean="0"/>
          </a:p>
          <a:p>
            <a:pPr>
              <a:buNone/>
            </a:pPr>
            <a:r>
              <a:rPr lang="es-AR" sz="1600" dirty="0" smtClean="0"/>
              <a:t>alguien a </a:t>
            </a:r>
            <a:r>
              <a:rPr lang="es-AR" sz="1600" dirty="0"/>
              <a:t>jubilarse cuando no reúne los requisitos para ello</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7015348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fontScale="92500" lnSpcReduction="10000"/>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REDUCCION DE CONTRIBUCIONES PATRONALES</a:t>
            </a:r>
          </a:p>
          <a:p>
            <a:pPr algn="l"/>
            <a:r>
              <a:rPr lang="es-AR" sz="1800" dirty="0" smtClean="0">
                <a:solidFill>
                  <a:srgbClr val="FF9900"/>
                </a:solidFill>
                <a:effectLst>
                  <a:outerShdw blurRad="38100" dist="38100" dir="2700000" algn="tl">
                    <a:srgbClr val="000000">
                      <a:alpha val="43137"/>
                    </a:srgbClr>
                  </a:outerShdw>
                </a:effectLst>
              </a:rPr>
              <a:t>Reglamentación del art. 81</a:t>
            </a:r>
            <a:endParaRPr lang="es-AR" sz="1800" b="1" dirty="0" smtClean="0">
              <a:solidFill>
                <a:srgbClr val="FF9900"/>
              </a:solidFill>
              <a:effectLst>
                <a:outerShdw blurRad="38100" dist="38100" dir="2700000" algn="tl">
                  <a:srgbClr val="000000">
                    <a:alpha val="43137"/>
                  </a:srgbClr>
                </a:outerShdw>
              </a:effectLst>
            </a:endParaRP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600" b="1" dirty="0" smtClean="0">
                <a:solidFill>
                  <a:schemeClr val="bg2">
                    <a:lumMod val="60000"/>
                    <a:lumOff val="40000"/>
                  </a:schemeClr>
                </a:solidFill>
                <a:effectLst>
                  <a:outerShdw blurRad="38100" dist="38100" dir="2700000" algn="tl">
                    <a:srgbClr val="000000">
                      <a:alpha val="43137"/>
                    </a:srgbClr>
                  </a:outerShdw>
                </a:effectLst>
              </a:rPr>
              <a:t>Art. 19 - </a:t>
            </a:r>
            <a:r>
              <a:rPr lang="es-AR" sz="1600" dirty="0" smtClean="0">
                <a:effectLst>
                  <a:outerShdw blurRad="38100" dist="38100" dir="2700000" algn="tl">
                    <a:srgbClr val="000000">
                      <a:alpha val="43137"/>
                    </a:srgbClr>
                  </a:outerShdw>
                </a:effectLst>
              </a:rPr>
              <a:t>La reducción de contribuciones con destino a la Seguridad Social a que refiere el artículo 81 de la ley que se reglamenta, </a:t>
            </a:r>
            <a:r>
              <a:rPr lang="es-AR" sz="1600" dirty="0" smtClean="0">
                <a:solidFill>
                  <a:srgbClr val="FFFF00"/>
                </a:solidFill>
                <a:effectLst>
                  <a:outerShdw blurRad="38100" dist="38100" dir="2700000" algn="tl">
                    <a:srgbClr val="000000">
                      <a:alpha val="43137"/>
                    </a:srgbClr>
                  </a:outerShdw>
                </a:effectLst>
              </a:rPr>
              <a:t>será por el término de veinticuatro (24) meses a partir de la fecha de entrada en vigencia de esta reglamentación</a:t>
            </a:r>
            <a:r>
              <a:rPr lang="es-AR" sz="1600" dirty="0" smtClean="0">
                <a:effectLst>
                  <a:outerShdw blurRad="38100" dist="38100" dir="2700000" algn="tl">
                    <a:srgbClr val="000000">
                      <a:alpha val="43137"/>
                    </a:srgbClr>
                  </a:outerShdw>
                </a:effectLst>
              </a:rPr>
              <a:t>, cumplido aquel plazo quedará extinguida para todos los contratos alcanzados por la misma.</a:t>
            </a:r>
          </a:p>
          <a:p>
            <a:pPr algn="l"/>
            <a:r>
              <a:rPr lang="es-AR" sz="1600" dirty="0" smtClean="0">
                <a:effectLst>
                  <a:outerShdw blurRad="38100" dist="38100" dir="2700000" algn="tl">
                    <a:srgbClr val="000000">
                      <a:alpha val="43137"/>
                    </a:srgbClr>
                  </a:outerShdw>
                </a:effectLst>
              </a:rPr>
              <a:t>Dicha reducción no se sumará a ninguna otra reducción de contribuciones que se encuentre vigente.</a:t>
            </a:r>
          </a:p>
          <a:p>
            <a:pPr algn="l"/>
            <a:r>
              <a:rPr lang="es-AR" sz="1600" dirty="0" smtClean="0">
                <a:effectLst>
                  <a:outerShdw blurRad="38100" dist="38100" dir="2700000" algn="tl">
                    <a:srgbClr val="000000">
                      <a:alpha val="43137"/>
                    </a:srgbClr>
                  </a:outerShdw>
                </a:effectLst>
              </a:rPr>
              <a:t>Los subsistemas de la seguridad social que podrán ser objeto de esa reducción son los que se detallan a continuación:</a:t>
            </a:r>
          </a:p>
          <a:p>
            <a:pPr algn="l"/>
            <a:r>
              <a:rPr lang="es-AR" sz="1600" dirty="0" smtClean="0">
                <a:effectLst>
                  <a:outerShdw blurRad="38100" dist="38100" dir="2700000" algn="tl">
                    <a:srgbClr val="000000">
                      <a:alpha val="43137"/>
                    </a:srgbClr>
                  </a:outerShdw>
                </a:effectLst>
              </a:rPr>
              <a:t>a) Sistema Integrado de Jubilaciones y Pensiones, ley 24241 y sus modificaciones, incluyendo la contribución patronal incrementada en dos puntos porcentuales (2%) que establece el artículo 80 de la ley 26727;</a:t>
            </a:r>
          </a:p>
          <a:p>
            <a:pPr algn="l"/>
            <a:r>
              <a:rPr lang="es-AR" sz="1600" dirty="0" smtClean="0">
                <a:effectLst>
                  <a:outerShdw blurRad="38100" dist="38100" dir="2700000" algn="tl">
                    <a:srgbClr val="000000">
                      <a:alpha val="43137"/>
                    </a:srgbClr>
                  </a:outerShdw>
                </a:effectLst>
              </a:rPr>
              <a:t>b) Instituto Nacional de Servicios Sociales para Jubilados y Pensionados, ley 19032 y su modificaciones;</a:t>
            </a:r>
          </a:p>
          <a:p>
            <a:pPr algn="l"/>
            <a:r>
              <a:rPr lang="es-AR" sz="1600" dirty="0" smtClean="0">
                <a:effectLst>
                  <a:outerShdw blurRad="38100" dist="38100" dir="2700000" algn="tl">
                    <a:srgbClr val="000000">
                      <a:alpha val="43137"/>
                    </a:srgbClr>
                  </a:outerShdw>
                </a:effectLst>
              </a:rPr>
              <a:t>c) Régimen Nacional de Asignaciones Familiares, ley 24714 y sus modificaciones.</a:t>
            </a:r>
          </a:p>
          <a:p>
            <a:r>
              <a:rPr lang="es-AR" sz="1600" dirty="0" smtClean="0"/>
              <a:t>.</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8539031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9900"/>
                </a:solidFill>
                <a:effectLst>
                  <a:outerShdw blurRad="38100" dist="38100" dir="2700000" algn="tl">
                    <a:srgbClr val="000000">
                      <a:alpha val="43137"/>
                    </a:srgbClr>
                  </a:outerShdw>
                </a:effectLst>
              </a:rPr>
              <a:t>REDUCCIÓN DE CONTRIBUCIONES PATRONALES</a:t>
            </a: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81</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El empleador que contrate </a:t>
            </a:r>
            <a:r>
              <a:rPr lang="es-AR" sz="1600" b="1" u="sng" dirty="0">
                <a:solidFill>
                  <a:srgbClr val="FFFF00"/>
                </a:solidFill>
                <a:effectLst>
                  <a:outerShdw blurRad="38100" dist="38100" dir="2700000" algn="tl">
                    <a:srgbClr val="000000">
                      <a:alpha val="43137"/>
                    </a:srgbClr>
                  </a:outerShdw>
                </a:effectLst>
              </a:rPr>
              <a:t>trabajadores temporarios y permanentes discontinuos</a:t>
            </a:r>
            <a:r>
              <a:rPr lang="es-AR" sz="1600" dirty="0">
                <a:effectLst>
                  <a:outerShdw blurRad="38100" dist="38100" dir="2700000" algn="tl">
                    <a:srgbClr val="000000">
                      <a:alpha val="43137"/>
                    </a:srgbClr>
                  </a:outerShdw>
                </a:effectLst>
              </a:rPr>
              <a:t>, gozará por el término de veinticuatro (24) meses, de una reducción del </a:t>
            </a:r>
            <a:r>
              <a:rPr lang="es-AR" sz="1600" b="1" u="sng" dirty="0">
                <a:solidFill>
                  <a:srgbClr val="FFFF00"/>
                </a:solidFill>
                <a:effectLst>
                  <a:outerShdw blurRad="38100" dist="38100" dir="2700000" algn="tl">
                    <a:srgbClr val="000000">
                      <a:alpha val="43137"/>
                    </a:srgbClr>
                  </a:outerShdw>
                </a:effectLst>
              </a:rPr>
              <a:t>cincuenta por ciento (50%) de sus contribuciones vigentes </a:t>
            </a:r>
            <a:r>
              <a:rPr lang="es-AR" sz="1600" dirty="0">
                <a:effectLst>
                  <a:outerShdw blurRad="38100" dist="38100" dir="2700000" algn="tl">
                    <a:srgbClr val="000000">
                      <a:alpha val="43137"/>
                    </a:srgbClr>
                  </a:outerShdw>
                </a:effectLst>
              </a:rPr>
              <a:t>con destino al sistema de seguridad social.</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Las </a:t>
            </a:r>
            <a:r>
              <a:rPr lang="es-AR" sz="1600" dirty="0">
                <a:effectLst>
                  <a:outerShdw blurRad="38100" dist="38100" dir="2700000" algn="tl">
                    <a:srgbClr val="000000">
                      <a:alpha val="43137"/>
                    </a:srgbClr>
                  </a:outerShdw>
                </a:effectLst>
              </a:rPr>
              <a:t>condiciones que deberán cumplirse para el goce de este beneficio, así como los subsistemas objeto de la reducción, </a:t>
            </a:r>
            <a:r>
              <a:rPr lang="es-AR" sz="1600" b="1" u="sng" dirty="0">
                <a:solidFill>
                  <a:srgbClr val="00FFFF"/>
                </a:solidFill>
                <a:effectLst>
                  <a:outerShdw blurRad="38100" dist="38100" dir="2700000" algn="tl">
                    <a:srgbClr val="000000">
                      <a:alpha val="43137"/>
                    </a:srgbClr>
                  </a:outerShdw>
                </a:effectLst>
              </a:rPr>
              <a:t>serán fijadas por la reglamentación.</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La </a:t>
            </a:r>
            <a:r>
              <a:rPr lang="es-AR" sz="1600" dirty="0">
                <a:effectLst>
                  <a:outerShdw blurRad="38100" dist="38100" dir="2700000" algn="tl">
                    <a:srgbClr val="000000">
                      <a:alpha val="43137"/>
                    </a:srgbClr>
                  </a:outerShdw>
                </a:effectLst>
              </a:rPr>
              <a:t>reducción citada no podrá afectar el financiamiento de la seguridad social, ni los derechos conferidos a los trabajadores por los regímenes de la seguridad social.</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El </a:t>
            </a:r>
            <a:r>
              <a:rPr lang="es-AR" sz="1600" dirty="0">
                <a:effectLst>
                  <a:outerShdw blurRad="38100" dist="38100" dir="2700000" algn="tl">
                    <a:srgbClr val="000000">
                      <a:alpha val="43137"/>
                    </a:srgbClr>
                  </a:outerShdw>
                </a:effectLst>
              </a:rPr>
              <a:t>Poder Ejecutivo Nacional, en base a las previsiones que efectuará el Ministerio de Trabajo, Empleo y Seguridad Social, adoptará los recaudos presupuestarios necesarios para compensar o equilibrar la reducción de que se trata, quedando facultado para prorrogar por única vez su vigencia por un lapso igual.</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8980614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JUBILACION POR EDAD AVANZADA</a:t>
            </a:r>
          </a:p>
          <a:p>
            <a:pPr algn="l"/>
            <a:r>
              <a:rPr lang="es-AR" sz="1800" dirty="0" smtClean="0">
                <a:solidFill>
                  <a:srgbClr val="FF9900"/>
                </a:solidFill>
                <a:effectLst>
                  <a:outerShdw blurRad="38100" dist="38100" dir="2700000" algn="tl">
                    <a:srgbClr val="000000">
                      <a:alpha val="43137"/>
                    </a:srgbClr>
                  </a:outerShdw>
                </a:effectLst>
              </a:rPr>
              <a:t>Reglamentación del art. 82 de la ley</a:t>
            </a:r>
          </a:p>
          <a:p>
            <a:pPr algn="l"/>
            <a:endParaRPr lang="es-AR" sz="1800" b="1" dirty="0" smtClean="0">
              <a:solidFill>
                <a:srgbClr val="FF9900"/>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20 - </a:t>
            </a:r>
            <a:r>
              <a:rPr lang="es-AR" sz="1800" dirty="0" smtClean="0">
                <a:effectLst>
                  <a:outerShdw blurRad="38100" dist="38100" dir="2700000" algn="tl">
                    <a:srgbClr val="000000">
                      <a:alpha val="43137"/>
                    </a:srgbClr>
                  </a:outerShdw>
                </a:effectLst>
              </a:rPr>
              <a:t>La jubilación por edad avanzada para los trabajadores rurales se regirá por las disposiciones del decreto 1021 del 30 de marzo de 1974 y sus normas reglamentarias y complementarias, de conformidad con las previsiones del artículo 157 de la ley 24241.</a:t>
            </a:r>
          </a:p>
          <a:p>
            <a:r>
              <a:rPr lang="es-AR" sz="1600" dirty="0" smtClean="0"/>
              <a:t>.</a:t>
            </a:r>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0177284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REGIMEN PREVISIONAL</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0"/>
                </a:solidFill>
                <a:effectLst>
                  <a:outerShdw blurRad="38100" dist="38100" dir="2700000" algn="tl">
                    <a:srgbClr val="000000">
                      <a:alpha val="43137"/>
                    </a:srgbClr>
                  </a:outerShdw>
                </a:effectLst>
              </a:rPr>
              <a:t>APLICACIÓN LEY 24241</a:t>
            </a: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82</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Para los supuestos no contemplados en el presente Título, supletoriamente rige la ley 24241, sus complementarias y modificatorias.</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ACREDITACIÓN DE SERVICIOS RURALES</a:t>
            </a: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83</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Por vía reglamentaria </a:t>
            </a:r>
            <a:r>
              <a:rPr lang="es-AR" sz="1600" b="1" u="sng" dirty="0">
                <a:solidFill>
                  <a:srgbClr val="FFFF00"/>
                </a:solidFill>
                <a:effectLst>
                  <a:outerShdw blurRad="38100" dist="38100" dir="2700000" algn="tl">
                    <a:srgbClr val="000000">
                      <a:alpha val="43137"/>
                    </a:srgbClr>
                  </a:outerShdw>
                </a:effectLst>
              </a:rPr>
              <a:t>se podrán reconocer los servicios rurales contemplados en la presente ley, prestados con anterioridad a su vigencia</a:t>
            </a:r>
            <a:r>
              <a:rPr lang="es-AR" sz="1600" dirty="0">
                <a:effectLst>
                  <a:outerShdw blurRad="38100" dist="38100" dir="2700000" algn="tl">
                    <a:srgbClr val="000000">
                      <a:alpha val="43137"/>
                    </a:srgbClr>
                  </a:outerShdw>
                </a:effectLst>
              </a:rPr>
              <a:t>, a través del establecimiento de nuevos medios probatorios </a:t>
            </a:r>
            <a:r>
              <a:rPr lang="es-AR" sz="1600" b="1" u="sng" dirty="0">
                <a:solidFill>
                  <a:srgbClr val="00FFFF"/>
                </a:solidFill>
                <a:effectLst>
                  <a:outerShdw blurRad="38100" dist="38100" dir="2700000" algn="tl">
                    <a:srgbClr val="000000">
                      <a:alpha val="43137"/>
                    </a:srgbClr>
                  </a:outerShdw>
                </a:effectLst>
              </a:rPr>
              <a:t>y sujeto a un cargo por los aportes omitidos</a:t>
            </a:r>
            <a:r>
              <a:rPr lang="es-AR" sz="1600" dirty="0">
                <a:effectLst>
                  <a:outerShdw blurRad="38100" dist="38100" dir="2700000" algn="tl">
                    <a:srgbClr val="000000">
                      <a:alpha val="43137"/>
                    </a:srgbClr>
                  </a:outerShdw>
                </a:effectLst>
              </a:rPr>
              <a:t>, el que será descontado en cuotas mensuales del haber obtenido al amparo de este régimen previsional.</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7966969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524000"/>
            <a:ext cx="7772400" cy="4724400"/>
          </a:xfrm>
        </p:spPr>
        <p:txBody>
          <a:bodyPr>
            <a:normAutofit lnSpcReduction="10000"/>
          </a:bodyPr>
          <a:lstStyle/>
          <a:p>
            <a:pPr eaLnBrk="1" hangingPunct="1">
              <a:defRPr/>
            </a:pPr>
            <a:endParaRPr lang="es-MX" sz="2800" b="1" dirty="0" smtClean="0">
              <a:solidFill>
                <a:srgbClr val="00FFFF"/>
              </a:solidFill>
            </a:endParaRPr>
          </a:p>
          <a:p>
            <a:pPr algn="ctr" eaLnBrk="1" hangingPunct="1">
              <a:defRPr/>
            </a:pPr>
            <a:r>
              <a:rPr lang="es-MX" sz="2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NUEVO  REGIMEN DE TRABAJADORES DE CASAS PARTICULARES</a:t>
            </a:r>
          </a:p>
          <a:p>
            <a:pPr algn="ctr" eaLnBrk="1" hangingPunct="1">
              <a:defRPr/>
            </a:pPr>
            <a:endParaRPr lang="es-MX" sz="2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LEY </a:t>
            </a:r>
            <a:r>
              <a:rPr lang="es-MX" sz="3600"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26844</a:t>
            </a:r>
          </a:p>
          <a:p>
            <a:pPr algn="ctr" eaLnBrk="1" hangingPunct="1">
              <a:defRPr/>
            </a:pPr>
            <a:r>
              <a:rPr lang="es-MX" sz="2800" b="1" dirty="0" smtClean="0">
                <a:solidFill>
                  <a:srgbClr val="FFCC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Agosto </a:t>
            </a:r>
            <a:r>
              <a:rPr lang="es-MX" sz="3600" b="1" dirty="0" smtClean="0">
                <a:solidFill>
                  <a:srgbClr val="FFCC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2013</a:t>
            </a:r>
          </a:p>
          <a:p>
            <a:pPr algn="ctr" eaLnBrk="1" hangingPunct="1">
              <a:defRPr/>
            </a:pPr>
            <a:endParaRPr lang="es-MX" sz="2800" b="1" dirty="0" smtClean="0">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Dr. GUSTAVO R. SEGU</a:t>
            </a:r>
            <a:endParaRPr lang="en-US"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p:txBody>
      </p:sp>
      <p:pic>
        <p:nvPicPr>
          <p:cNvPr id="7" name="6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4" cstate="print"/>
          <a:stretch>
            <a:fillRect/>
          </a:stretch>
        </p:blipFill>
        <p:spPr>
          <a:xfrm>
            <a:off x="6400800" y="6324600"/>
            <a:ext cx="2074333" cy="353356"/>
          </a:xfrm>
          <a:prstGeom prst="rect">
            <a:avLst/>
          </a:prstGeom>
        </p:spPr>
      </p:pic>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normAutofit/>
          </a:bodyPr>
          <a:lstStyle/>
          <a:p>
            <a:pPr eaLnBrk="1" hangingPunct="1">
              <a:defRPr/>
            </a:pPr>
            <a:endParaRPr lang="es-AR" sz="1800" b="1" dirty="0" smtClean="0">
              <a:solidFill>
                <a:srgbClr val="00FFCC"/>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TRAMITE PARLAMENTARIO </a:t>
            </a:r>
          </a:p>
          <a:p>
            <a:pPr algn="l"/>
            <a:r>
              <a:rPr lang="es-AR" sz="1800" dirty="0" smtClean="0">
                <a:effectLst>
                  <a:outerShdw blurRad="38100" dist="38100" dir="2700000" algn="tl">
                    <a:srgbClr val="000000">
                      <a:alpha val="43137"/>
                    </a:srgbClr>
                  </a:outerShdw>
                </a:effectLst>
              </a:rPr>
              <a:t>Ingreso a Diputados – 09/03/2010 </a:t>
            </a:r>
          </a:p>
          <a:p>
            <a:pPr algn="l"/>
            <a:r>
              <a:rPr lang="es-AR" sz="1800" dirty="0" smtClean="0">
                <a:effectLst>
                  <a:outerShdw blurRad="38100" dist="38100" dir="2700000" algn="tl">
                    <a:srgbClr val="000000">
                      <a:alpha val="43137"/>
                    </a:srgbClr>
                  </a:outerShdw>
                </a:effectLst>
              </a:rPr>
              <a:t>Diputados: Dictamen de comisión – 06/08/2010 </a:t>
            </a:r>
          </a:p>
          <a:p>
            <a:pPr algn="l"/>
            <a:r>
              <a:rPr lang="es-AR" sz="1800" dirty="0" smtClean="0">
                <a:effectLst>
                  <a:outerShdw blurRad="38100" dist="38100" dir="2700000" algn="tl">
                    <a:srgbClr val="000000">
                      <a:alpha val="43137"/>
                    </a:srgbClr>
                  </a:outerShdw>
                </a:effectLst>
              </a:rPr>
              <a:t>Diputados: Media sanción – 16/03/2011 </a:t>
            </a:r>
          </a:p>
          <a:p>
            <a:pPr algn="l"/>
            <a:r>
              <a:rPr lang="es-AR" sz="1800" dirty="0" smtClean="0">
                <a:effectLst>
                  <a:outerShdw blurRad="38100" dist="38100" dir="2700000" algn="tl">
                    <a:srgbClr val="000000">
                      <a:alpha val="43137"/>
                    </a:srgbClr>
                  </a:outerShdw>
                </a:effectLst>
              </a:rPr>
              <a:t>Senado: Ingreso a comisión – 22/03/2011 </a:t>
            </a:r>
          </a:p>
          <a:p>
            <a:pPr algn="l"/>
            <a:r>
              <a:rPr lang="es-AR" sz="1800" dirty="0" smtClean="0">
                <a:effectLst>
                  <a:outerShdw blurRad="38100" dist="38100" dir="2700000" algn="tl">
                    <a:srgbClr val="000000">
                      <a:alpha val="43137"/>
                    </a:srgbClr>
                  </a:outerShdw>
                </a:effectLst>
              </a:rPr>
              <a:t>Senado: Dictamen de comisión con modificaciones – 29/09/2011 </a:t>
            </a:r>
          </a:p>
          <a:p>
            <a:pPr algn="l"/>
            <a:r>
              <a:rPr lang="es-AR" sz="1800" dirty="0" smtClean="0">
                <a:effectLst>
                  <a:outerShdw blurRad="38100" dist="38100" dir="2700000" algn="tl">
                    <a:srgbClr val="000000">
                      <a:alpha val="43137"/>
                    </a:srgbClr>
                  </a:outerShdw>
                </a:effectLst>
              </a:rPr>
              <a:t>Senado: Media sanción – 28/11/2012 </a:t>
            </a:r>
          </a:p>
          <a:p>
            <a:pPr algn="l"/>
            <a:r>
              <a:rPr lang="es-AR" sz="1800" b="1" dirty="0" smtClean="0">
                <a:solidFill>
                  <a:srgbClr val="00FFCC"/>
                </a:solidFill>
                <a:effectLst>
                  <a:outerShdw blurRad="38100" dist="38100" dir="2700000" algn="tl">
                    <a:srgbClr val="000000">
                      <a:alpha val="43137"/>
                    </a:srgbClr>
                  </a:outerShdw>
                </a:effectLst>
              </a:rPr>
              <a:t>Diputados: </a:t>
            </a:r>
            <a:r>
              <a:rPr lang="es-AR" sz="1800" b="1" dirty="0" smtClean="0">
                <a:solidFill>
                  <a:srgbClr val="FFFF00"/>
                </a:solidFill>
                <a:effectLst>
                  <a:outerShdw blurRad="38100" dist="38100" dir="2700000" algn="tl">
                    <a:srgbClr val="000000">
                      <a:alpha val="43137"/>
                    </a:srgbClr>
                  </a:outerShdw>
                </a:effectLst>
              </a:rPr>
              <a:t>Ley 26844 – 13/03/2013 </a:t>
            </a:r>
          </a:p>
          <a:p>
            <a:pPr algn="l">
              <a:defRPr/>
            </a:pPr>
            <a:r>
              <a:rPr lang="es-AR" sz="1800" b="1" dirty="0" smtClean="0">
                <a:solidFill>
                  <a:srgbClr val="00FFCC"/>
                </a:solidFill>
                <a:effectLst>
                  <a:outerShdw blurRad="38100" dist="38100" dir="2700000" algn="tl">
                    <a:srgbClr val="000000">
                      <a:alpha val="43137"/>
                    </a:srgbClr>
                  </a:outerShdw>
                </a:effectLst>
              </a:rPr>
              <a:t>Promulgación de hecho: </a:t>
            </a:r>
            <a:r>
              <a:rPr lang="es-AR" sz="1800" b="1" dirty="0" smtClean="0">
                <a:solidFill>
                  <a:srgbClr val="FFFF00"/>
                </a:solidFill>
                <a:effectLst>
                  <a:outerShdw blurRad="38100" dist="38100" dir="2700000" algn="tl">
                    <a:srgbClr val="000000">
                      <a:alpha val="43137"/>
                    </a:srgbClr>
                  </a:outerShdw>
                </a:effectLst>
              </a:rPr>
              <a:t>Jueves  11/04/2013 </a:t>
            </a:r>
            <a:endParaRPr lang="es-AR" sz="1800" b="1" dirty="0">
              <a:solidFill>
                <a:srgbClr val="FFFF00"/>
              </a:solidFill>
              <a:effectLst>
                <a:outerShdw blurRad="38100" dist="38100" dir="2700000" algn="tl">
                  <a:srgbClr val="000000">
                    <a:alpha val="43137"/>
                  </a:srgbClr>
                </a:outerShdw>
              </a:effectLst>
            </a:endParaRPr>
          </a:p>
          <a:p>
            <a:pPr algn="l">
              <a:defRPr/>
            </a:pPr>
            <a:r>
              <a:rPr lang="es-AR" sz="1800" b="1" dirty="0" smtClean="0">
                <a:solidFill>
                  <a:srgbClr val="00FFCC"/>
                </a:solidFill>
                <a:effectLst>
                  <a:outerShdw blurRad="38100" dist="38100" dir="2700000" algn="tl">
                    <a:srgbClr val="000000">
                      <a:alpha val="43137"/>
                    </a:srgbClr>
                  </a:outerShdw>
                </a:effectLst>
              </a:rPr>
              <a:t>Publicación: </a:t>
            </a:r>
            <a:r>
              <a:rPr lang="es-AR" sz="1800" b="1" dirty="0">
                <a:solidFill>
                  <a:srgbClr val="FFFF00"/>
                </a:solidFill>
                <a:effectLst>
                  <a:outerShdw blurRad="38100" dist="38100" dir="2700000" algn="tl">
                    <a:srgbClr val="000000">
                      <a:alpha val="43137"/>
                    </a:srgbClr>
                  </a:outerShdw>
                </a:effectLst>
              </a:rPr>
              <a:t> </a:t>
            </a:r>
            <a:r>
              <a:rPr lang="es-AR" sz="1800" b="1" dirty="0" smtClean="0">
                <a:solidFill>
                  <a:srgbClr val="FFFF00"/>
                </a:solidFill>
                <a:effectLst>
                  <a:outerShdw blurRad="38100" dist="38100" dir="2700000" algn="tl">
                    <a:srgbClr val="000000">
                      <a:alpha val="43137"/>
                    </a:srgbClr>
                  </a:outerShdw>
                </a:effectLst>
              </a:rPr>
              <a:t>Boletín Oficial  del  viernes  12/04/2013 </a:t>
            </a:r>
            <a:endParaRPr lang="es-AR" sz="1800" b="1" dirty="0">
              <a:solidFill>
                <a:srgbClr val="FFFF00"/>
              </a:solidFill>
              <a:effectLst>
                <a:outerShdw blurRad="38100" dist="38100" dir="2700000" algn="tl">
                  <a:srgbClr val="000000">
                    <a:alpha val="43137"/>
                  </a:srgbClr>
                </a:outerShdw>
              </a:effectLst>
            </a:endParaRPr>
          </a:p>
          <a:p>
            <a:pPr algn="l" eaLnBrk="1" hangingPunct="1">
              <a:defRPr/>
            </a:pPr>
            <a:endParaRPr lang="es-AR" sz="1800" b="1" dirty="0" smtClean="0">
              <a:solidFill>
                <a:srgbClr val="00FF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6" name="Rectangle 2"/>
          <p:cNvSpPr txBox="1">
            <a:spLocks noChangeArrowheads="1"/>
          </p:cNvSpPr>
          <p:nvPr/>
        </p:nvSpPr>
        <p:spPr>
          <a:xfrm>
            <a:off x="457200" y="381000"/>
            <a:ext cx="8323263" cy="528638"/>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defRPr/>
            </a:pPr>
            <a:endParaRPr lang="es-MX" sz="2000" dirty="0">
              <a:solidFill>
                <a:srgbClr val="FFFF00"/>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457200" y="381000"/>
            <a:ext cx="8323263" cy="528638"/>
          </a:xfrm>
        </p:spPr>
        <p:txBody>
          <a:bodyPr>
            <a:normAutofit fontScale="90000"/>
          </a:bodyPr>
          <a:lstStyle/>
          <a:p>
            <a:pPr algn="ctr">
              <a:defRPr/>
            </a:pPr>
            <a:r>
              <a:rPr lang="es-MX" sz="2000" b="1" dirty="0" smtClean="0">
                <a:solidFill>
                  <a:srgbClr val="FFFF00"/>
                </a:solidFill>
                <a:effectLst>
                  <a:outerShdw blurRad="38100" dist="38100" dir="2700000" algn="tl">
                    <a:srgbClr val="000000">
                      <a:alpha val="43137"/>
                    </a:srgbClr>
                  </a:outerShdw>
                </a:effectLst>
                <a:latin typeface="+mn-lt"/>
              </a:rPr>
              <a:t>LEY </a:t>
            </a:r>
            <a:r>
              <a:rPr lang="es-MX" sz="2400" b="1" dirty="0" smtClean="0">
                <a:solidFill>
                  <a:srgbClr val="FFFF00"/>
                </a:solidFill>
                <a:effectLst>
                  <a:outerShdw blurRad="38100" dist="38100" dir="2700000" algn="tl">
                    <a:srgbClr val="000000">
                      <a:alpha val="43137"/>
                    </a:srgbClr>
                  </a:outerShdw>
                </a:effectLst>
                <a:latin typeface="+mn-lt"/>
              </a:rPr>
              <a:t>26844</a:t>
            </a:r>
            <a:r>
              <a:rPr lang="es-MX" sz="2000" b="1" dirty="0" smtClean="0">
                <a:solidFill>
                  <a:srgbClr val="FFFF00"/>
                </a:solidFill>
                <a:effectLst>
                  <a:outerShdw blurRad="38100" dist="38100" dir="2700000" algn="tl">
                    <a:srgbClr val="000000">
                      <a:alpha val="43137"/>
                    </a:srgbClr>
                  </a:outerShdw>
                </a:effectLst>
                <a:latin typeface="+mn-lt"/>
              </a:rPr>
              <a:t> – REGIMEN DE TRABAJADORES DE CASAS PARTICULARES</a:t>
            </a:r>
            <a:endParaRPr lang="es-MX" sz="2000" b="1" dirty="0">
              <a:solidFill>
                <a:srgbClr val="FFFF00"/>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AMBITO DE APLICACIÓN</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0" indent="0">
              <a:buFont typeface="Wingdings" pitchFamily="2" charset="2"/>
              <a:buNone/>
              <a:defRPr/>
            </a:pPr>
            <a:r>
              <a:rPr lang="es-ES" sz="1800" dirty="0" smtClean="0">
                <a:effectLst>
                  <a:outerShdw blurRad="38100" dist="38100" dir="2700000" algn="tl">
                    <a:srgbClr val="000000">
                      <a:alpha val="43137"/>
                    </a:srgbClr>
                  </a:outerShdw>
                </a:effectLst>
              </a:rPr>
              <a:t>- Rige en todo el territorio nacional</a:t>
            </a:r>
          </a:p>
          <a:p>
            <a:pPr marL="0" indent="0">
              <a:buFont typeface="Wingdings" pitchFamily="2" charset="2"/>
              <a:buNone/>
              <a:defRPr/>
            </a:pPr>
            <a:r>
              <a:rPr lang="es-ES" sz="1800" dirty="0" smtClean="0">
                <a:effectLst>
                  <a:outerShdw blurRad="38100" dist="38100" dir="2700000" algn="tl">
                    <a:srgbClr val="000000">
                      <a:alpha val="43137"/>
                    </a:srgbClr>
                  </a:outerShdw>
                </a:effectLst>
              </a:rPr>
              <a:t>- Sin importar la extensión de la jornada y semana de trabajo</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1 – </a:t>
            </a:r>
            <a:r>
              <a:rPr lang="es-ES" sz="1800" dirty="0">
                <a:effectLst>
                  <a:outerShdw blurRad="38100" dist="38100" dir="2700000" algn="tl">
                    <a:srgbClr val="000000">
                      <a:alpha val="43137"/>
                    </a:srgbClr>
                  </a:outerShdw>
                </a:effectLst>
              </a:rPr>
              <a:t>La presente Ley regirá </a:t>
            </a:r>
            <a:r>
              <a:rPr lang="es-ES" sz="1800" b="1" dirty="0">
                <a:solidFill>
                  <a:srgbClr val="FFFF00"/>
                </a:solidFill>
                <a:effectLst>
                  <a:outerShdw blurRad="38100" dist="38100" dir="2700000" algn="tl">
                    <a:srgbClr val="000000">
                      <a:alpha val="43137"/>
                    </a:srgbClr>
                  </a:outerShdw>
                </a:effectLst>
              </a:rPr>
              <a:t>en todo el territorio de la Nación</a:t>
            </a:r>
            <a:r>
              <a:rPr lang="es-ES" sz="1800" dirty="0">
                <a:effectLst>
                  <a:outerShdw blurRad="38100" dist="38100" dir="2700000" algn="tl">
                    <a:srgbClr val="000000">
                      <a:alpha val="43137"/>
                    </a:srgbClr>
                  </a:outerShdw>
                </a:effectLst>
              </a:rPr>
              <a:t> las relaciones </a:t>
            </a:r>
          </a:p>
          <a:p>
            <a:pPr marL="609600" indent="-609600">
              <a:buFont typeface="Wingdings" pitchFamily="2" charset="2"/>
              <a:buNone/>
              <a:defRPr/>
            </a:pPr>
            <a:r>
              <a:rPr lang="es-ES" sz="1800" dirty="0">
                <a:effectLst>
                  <a:outerShdw blurRad="38100" dist="38100" dir="2700000" algn="tl">
                    <a:srgbClr val="000000">
                      <a:alpha val="43137"/>
                    </a:srgbClr>
                  </a:outerShdw>
                </a:effectLst>
              </a:rPr>
              <a:t>laborales que se entablen con los empleados y empleadas por el trabajo que </a:t>
            </a:r>
          </a:p>
          <a:p>
            <a:pPr marL="609600" indent="-609600">
              <a:buFont typeface="Wingdings" pitchFamily="2" charset="2"/>
              <a:buNone/>
              <a:defRPr/>
            </a:pPr>
            <a:r>
              <a:rPr lang="es-ES" sz="1800" dirty="0">
                <a:effectLst>
                  <a:outerShdw blurRad="38100" dist="38100" dir="2700000" algn="tl">
                    <a:srgbClr val="000000">
                      <a:alpha val="43137"/>
                    </a:srgbClr>
                  </a:outerShdw>
                </a:effectLst>
              </a:rPr>
              <a:t>presten dentro de las casas </a:t>
            </a:r>
            <a:r>
              <a:rPr lang="es-ES" sz="1800" dirty="0" smtClean="0">
                <a:effectLst>
                  <a:outerShdw blurRad="38100" dist="38100" dir="2700000" algn="tl">
                    <a:srgbClr val="000000">
                      <a:alpha val="43137"/>
                    </a:srgbClr>
                  </a:outerShdw>
                </a:effectLst>
              </a:rPr>
              <a:t>particulares o </a:t>
            </a:r>
            <a:r>
              <a:rPr lang="es-ES" sz="1800" b="1" dirty="0">
                <a:solidFill>
                  <a:srgbClr val="FFFF00"/>
                </a:solidFill>
                <a:effectLst>
                  <a:outerShdw blurRad="38100" dist="38100" dir="2700000" algn="tl">
                    <a:srgbClr val="000000">
                      <a:alpha val="43137"/>
                    </a:srgbClr>
                  </a:outerShdw>
                </a:effectLst>
              </a:rPr>
              <a:t>en el ámbito de la vida familiar y que </a:t>
            </a:r>
          </a:p>
          <a:p>
            <a:pPr marL="609600" indent="-609600">
              <a:buFont typeface="Wingdings" pitchFamily="2" charset="2"/>
              <a:buNone/>
              <a:defRPr/>
            </a:pPr>
            <a:r>
              <a:rPr lang="es-ES" sz="1800" b="1" dirty="0">
                <a:solidFill>
                  <a:srgbClr val="FFFF00"/>
                </a:solidFill>
                <a:effectLst>
                  <a:outerShdw blurRad="38100" dist="38100" dir="2700000" algn="tl">
                    <a:srgbClr val="000000">
                      <a:alpha val="43137"/>
                    </a:srgbClr>
                  </a:outerShdw>
                </a:effectLst>
              </a:rPr>
              <a:t>no importe para el empleador lucro o beneficio </a:t>
            </a:r>
            <a:r>
              <a:rPr lang="es-ES" sz="1800" b="1" dirty="0" smtClean="0">
                <a:solidFill>
                  <a:srgbClr val="FFFF00"/>
                </a:solidFill>
                <a:effectLst>
                  <a:outerShdw blurRad="38100" dist="38100" dir="2700000" algn="tl">
                    <a:srgbClr val="000000">
                      <a:alpha val="43137"/>
                    </a:srgbClr>
                  </a:outerShdw>
                </a:effectLst>
              </a:rPr>
              <a:t>económico directo</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b="1" u="sng" dirty="0" smtClean="0">
                <a:solidFill>
                  <a:srgbClr val="00FFCC"/>
                </a:solidFill>
                <a:effectLst>
                  <a:outerShdw blurRad="38100" dist="38100" dir="2700000" algn="tl">
                    <a:srgbClr val="000000">
                      <a:alpha val="43137"/>
                    </a:srgbClr>
                  </a:outerShdw>
                </a:effectLst>
              </a:rPr>
              <a:t>cualquiera  fuere la cantidad de horas diarias o de jornadas semanales en </a:t>
            </a:r>
          </a:p>
          <a:p>
            <a:pPr marL="609600" indent="-609600">
              <a:buFont typeface="Wingdings" pitchFamily="2" charset="2"/>
              <a:buNone/>
              <a:defRPr/>
            </a:pPr>
            <a:r>
              <a:rPr lang="es-ES" sz="1800" b="1" u="sng" dirty="0" smtClean="0">
                <a:solidFill>
                  <a:srgbClr val="00FFCC"/>
                </a:solidFill>
                <a:effectLst>
                  <a:outerShdw blurRad="38100" dist="38100" dir="2700000" algn="tl">
                    <a:srgbClr val="000000">
                      <a:alpha val="43137"/>
                    </a:srgbClr>
                  </a:outerShdw>
                </a:effectLst>
              </a:rPr>
              <a:t>que sean ocupados para tales labores</a:t>
            </a:r>
            <a:r>
              <a:rPr lang="es-ES" sz="1800" dirty="0" smtClean="0">
                <a:solidFill>
                  <a:srgbClr val="00FFCC"/>
                </a:solidFill>
                <a:effectLst>
                  <a:outerShdw blurRad="38100" dist="38100" dir="2700000" algn="tl">
                    <a:srgbClr val="000000">
                      <a:alpha val="43137"/>
                    </a:srgbClr>
                  </a:outerShdw>
                </a:effectLst>
              </a:rPr>
              <a:t>.</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a:t>
            </a:r>
            <a:endParaRPr lang="es-ES" sz="1800" dirty="0">
              <a:effectLst>
                <a:outerShdw blurRad="38100" dist="38100" dir="2700000" algn="tl">
                  <a:srgbClr val="000000">
                    <a:alpha val="43137"/>
                  </a:srgbClr>
                </a:outerShdw>
              </a:effectLst>
            </a:endParaRPr>
          </a:p>
          <a:p>
            <a:pPr marL="0" indent="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6739" name="Rectangle 3"/>
          <p:cNvSpPr>
            <a:spLocks noGrp="1" noChangeArrowheads="1"/>
          </p:cNvSpPr>
          <p:nvPr>
            <p:ph type="subTitle" idx="1"/>
          </p:nvPr>
        </p:nvSpPr>
        <p:spPr>
          <a:xfrm>
            <a:off x="685800" y="1371600"/>
            <a:ext cx="8305800" cy="4876800"/>
          </a:xfrm>
        </p:spPr>
        <p:txBody>
          <a:bodyPr>
            <a:normAutofit lnSpcReduction="10000"/>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CC"/>
                </a:solidFill>
                <a:effectLst>
                  <a:outerShdw blurRad="38100" dist="38100" dir="2700000" algn="tl">
                    <a:srgbClr val="000000">
                      <a:alpha val="43137"/>
                    </a:srgbClr>
                  </a:outerShdw>
                </a:effectLst>
              </a:rPr>
              <a:t>Personal de Vigilancia – Serenos: </a:t>
            </a:r>
          </a:p>
          <a:p>
            <a:pPr marL="609600" indent="-609600" algn="l">
              <a:buFontTx/>
              <a:buNone/>
            </a:pPr>
            <a:endParaRPr lang="es-AR" sz="1800" dirty="0">
              <a:solidFill>
                <a:schemeClr val="hlink"/>
              </a:solidFill>
              <a:effectLst>
                <a:outerShdw blurRad="38100" dist="38100" dir="2700000" algn="tl">
                  <a:srgbClr val="000000">
                    <a:alpha val="43137"/>
                  </a:srgbClr>
                </a:outerShdw>
              </a:effectLst>
            </a:endParaRPr>
          </a:p>
          <a:p>
            <a:pPr marL="609600" indent="-609600" algn="l">
              <a:buFontTx/>
              <a:buNone/>
            </a:pPr>
            <a:r>
              <a:rPr lang="es-AR" sz="1800" b="1" dirty="0">
                <a:solidFill>
                  <a:srgbClr val="FFFF00"/>
                </a:solidFill>
                <a:effectLst>
                  <a:outerShdw blurRad="38100" dist="38100" dir="2700000" algn="tl">
                    <a:srgbClr val="000000">
                      <a:alpha val="43137"/>
                    </a:srgbClr>
                  </a:outerShdw>
                </a:effectLst>
              </a:rPr>
              <a:t>R (</a:t>
            </a:r>
            <a:r>
              <a:rPr lang="es-AR" sz="1800" b="1" dirty="0" err="1">
                <a:solidFill>
                  <a:srgbClr val="FFFF00"/>
                </a:solidFill>
                <a:effectLst>
                  <a:outerShdw blurRad="38100" dist="38100" dir="2700000" algn="tl">
                    <a:srgbClr val="000000">
                      <a:alpha val="43137"/>
                    </a:srgbClr>
                  </a:outerShdw>
                </a:effectLst>
              </a:rPr>
              <a:t>STyP</a:t>
            </a:r>
            <a:r>
              <a:rPr lang="es-AR" sz="1800" b="1" dirty="0">
                <a:solidFill>
                  <a:srgbClr val="FFFF00"/>
                </a:solidFill>
                <a:effectLst>
                  <a:outerShdw blurRad="38100" dist="38100" dir="2700000" algn="tl">
                    <a:srgbClr val="000000">
                      <a:alpha val="43137"/>
                    </a:srgbClr>
                  </a:outerShdw>
                </a:effectLst>
              </a:rPr>
              <a:t>) 146/1945: </a:t>
            </a:r>
            <a:r>
              <a:rPr lang="es-AR" sz="1800" b="1" u="sng" dirty="0">
                <a:solidFill>
                  <a:srgbClr val="FFFF00"/>
                </a:solidFill>
                <a:effectLst>
                  <a:outerShdw blurRad="38100" dist="38100" dir="2700000" algn="tl">
                    <a:srgbClr val="000000">
                      <a:alpha val="43137"/>
                    </a:srgbClr>
                  </a:outerShdw>
                </a:effectLst>
              </a:rPr>
              <a:t>ACLARACIONES RESPECTO A SU ENCUADRE</a:t>
            </a:r>
          </a:p>
          <a:p>
            <a:pPr marL="609600" indent="-609600" algn="l">
              <a:buFontTx/>
              <a:buNone/>
            </a:pPr>
            <a:endParaRPr lang="es-AR" sz="1800" b="1" u="sng" dirty="0">
              <a:solidFill>
                <a:schemeClr val="tx2"/>
              </a:solidFill>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La extensión de la jornada de trabajo a los serenos, será admitida únicamente </a:t>
            </a:r>
          </a:p>
          <a:p>
            <a:pPr marL="609600" indent="-609600" algn="l">
              <a:buFontTx/>
              <a:buNone/>
            </a:pPr>
            <a:r>
              <a:rPr lang="es-AR" sz="1800" dirty="0">
                <a:effectLst>
                  <a:outerShdw blurRad="38100" dist="38100" dir="2700000" algn="tl">
                    <a:srgbClr val="000000">
                      <a:alpha val="43137"/>
                    </a:srgbClr>
                  </a:outerShdw>
                </a:effectLst>
              </a:rPr>
              <a:t>cuando éstos realicen sus tareas en las condiciones previstas por las citadas </a:t>
            </a:r>
          </a:p>
          <a:p>
            <a:pPr marL="609600" indent="-609600" algn="l">
              <a:buFontTx/>
              <a:buNone/>
            </a:pPr>
            <a:r>
              <a:rPr lang="es-AR" sz="1800" dirty="0">
                <a:effectLst>
                  <a:outerShdw blurRad="38100" dist="38100" dir="2700000" algn="tl">
                    <a:srgbClr val="000000">
                      <a:alpha val="43137"/>
                    </a:srgbClr>
                  </a:outerShdw>
                </a:effectLst>
              </a:rPr>
              <a:t>disposiciones, y en cuanto a </a:t>
            </a:r>
            <a:r>
              <a:rPr lang="es-AR" sz="1800" b="1" u="sng" dirty="0">
                <a:solidFill>
                  <a:srgbClr val="FFCC00"/>
                </a:solidFill>
                <a:effectLst>
                  <a:outerShdw blurRad="38100" dist="38100" dir="2700000" algn="tl">
                    <a:srgbClr val="000000">
                      <a:alpha val="43137"/>
                    </a:srgbClr>
                  </a:outerShdw>
                </a:effectLst>
              </a:rPr>
              <a:t>su ejecución no requiera sino la acción de mera </a:t>
            </a:r>
          </a:p>
          <a:p>
            <a:pPr marL="609600" indent="-609600" algn="l">
              <a:buFontTx/>
              <a:buNone/>
            </a:pPr>
            <a:r>
              <a:rPr lang="es-AR" sz="1800" b="1" u="sng" dirty="0">
                <a:solidFill>
                  <a:srgbClr val="FFCC00"/>
                </a:solidFill>
                <a:effectLst>
                  <a:outerShdw blurRad="38100" dist="38100" dir="2700000" algn="tl">
                    <a:srgbClr val="000000">
                      <a:alpha val="43137"/>
                    </a:srgbClr>
                  </a:outerShdw>
                </a:effectLst>
              </a:rPr>
              <a:t>presencia o estadía</a:t>
            </a:r>
            <a:r>
              <a:rPr lang="es-AR" sz="1800" dirty="0">
                <a:effectLst>
                  <a:outerShdw blurRad="38100" dist="38100" dir="2700000" algn="tl">
                    <a:srgbClr val="000000">
                      <a:alpha val="43137"/>
                    </a:srgbClr>
                  </a:outerShdw>
                </a:effectLst>
              </a:rPr>
              <a:t> en el lugar confiado a su custodia.</a:t>
            </a:r>
          </a:p>
          <a:p>
            <a:pPr marL="609600" indent="-609600" algn="l">
              <a:buFontTx/>
              <a:buNone/>
            </a:pPr>
            <a:endParaRPr lang="es-AR" sz="1800" dirty="0">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Cuando lleven aparejada la obligación de ejecutar una </a:t>
            </a:r>
            <a:r>
              <a:rPr lang="es-AR" sz="1800" b="1" u="sng" dirty="0">
                <a:solidFill>
                  <a:srgbClr val="FFCC00"/>
                </a:solidFill>
                <a:effectLst>
                  <a:outerShdw blurRad="38100" dist="38100" dir="2700000" algn="tl">
                    <a:srgbClr val="000000">
                      <a:alpha val="43137"/>
                    </a:srgbClr>
                  </a:outerShdw>
                </a:effectLst>
              </a:rPr>
              <a:t>actividad cualquiera en </a:t>
            </a:r>
          </a:p>
          <a:p>
            <a:pPr marL="609600" indent="-609600" algn="l">
              <a:buFontTx/>
              <a:buNone/>
            </a:pPr>
            <a:r>
              <a:rPr lang="es-AR" sz="1800" b="1" u="sng" dirty="0">
                <a:solidFill>
                  <a:srgbClr val="FFCC00"/>
                </a:solidFill>
                <a:effectLst>
                  <a:outerShdw blurRad="38100" dist="38100" dir="2700000" algn="tl">
                    <a:srgbClr val="000000">
                      <a:alpha val="43137"/>
                    </a:srgbClr>
                  </a:outerShdw>
                </a:effectLst>
              </a:rPr>
              <a:t>forma regular o periódica, o cuando de algún modo se ejercite contralor </a:t>
            </a:r>
            <a:endParaRPr lang="es-AR" sz="1800" b="1" u="sng" dirty="0" smtClean="0">
              <a:solidFill>
                <a:srgbClr val="FFCC00"/>
              </a:solidFill>
              <a:effectLst>
                <a:outerShdw blurRad="38100" dist="38100" dir="2700000" algn="tl">
                  <a:srgbClr val="000000">
                    <a:alpha val="43137"/>
                  </a:srgbClr>
                </a:outerShdw>
              </a:effectLst>
            </a:endParaRPr>
          </a:p>
          <a:p>
            <a:pPr marL="609600" indent="-609600" algn="l">
              <a:buFontTx/>
              <a:buNone/>
            </a:pPr>
            <a:r>
              <a:rPr lang="es-AR" sz="1800" b="1" u="sng" dirty="0" smtClean="0">
                <a:solidFill>
                  <a:srgbClr val="FFCC00"/>
                </a:solidFill>
                <a:effectLst>
                  <a:outerShdw blurRad="38100" dist="38100" dir="2700000" algn="tl">
                    <a:srgbClr val="000000">
                      <a:alpha val="43137"/>
                    </a:srgbClr>
                  </a:outerShdw>
                </a:effectLst>
              </a:rPr>
              <a:t>sobre las </a:t>
            </a:r>
            <a:r>
              <a:rPr lang="es-AR" sz="1800" b="1" u="sng" dirty="0">
                <a:solidFill>
                  <a:srgbClr val="FFCC00"/>
                </a:solidFill>
                <a:effectLst>
                  <a:outerShdw blurRad="38100" dist="38100" dir="2700000" algn="tl">
                    <a:srgbClr val="000000">
                      <a:alpha val="43137"/>
                    </a:srgbClr>
                  </a:outerShdw>
                </a:effectLst>
              </a:rPr>
              <a:t>mismas</a:t>
            </a:r>
            <a:r>
              <a:rPr lang="es-AR" sz="1800" dirty="0">
                <a:effectLst>
                  <a:outerShdw blurRad="38100" dist="38100" dir="2700000" algn="tl">
                    <a:srgbClr val="000000">
                      <a:alpha val="43137"/>
                    </a:srgbClr>
                  </a:outerShdw>
                </a:effectLst>
              </a:rPr>
              <a:t>, no regirán las disposiciones citadas, limitándose la duración de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la jornada </a:t>
            </a:r>
            <a:r>
              <a:rPr lang="es-AR" sz="1800" dirty="0">
                <a:effectLst>
                  <a:outerShdw blurRad="38100" dist="38100" dir="2700000" algn="tl">
                    <a:srgbClr val="000000">
                      <a:alpha val="43137"/>
                    </a:srgbClr>
                  </a:outerShdw>
                </a:effectLst>
              </a:rPr>
              <a:t>a 8 horas diarias o 48 horas semanales.</a:t>
            </a:r>
          </a:p>
          <a:p>
            <a:pPr marL="609600" indent="-609600" algn="l">
              <a:buFontTx/>
              <a:buNone/>
            </a:pPr>
            <a:endParaRPr lang="es-AR" sz="1600" dirty="0"/>
          </a:p>
          <a:p>
            <a:pPr marL="609600" indent="-609600"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45625276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fontScale="90000"/>
          </a:bodyPr>
          <a:lstStyle/>
          <a:p>
            <a:pPr algn="ctr">
              <a:defRPr/>
            </a:pPr>
            <a:r>
              <a:rPr lang="es-MX" sz="2000" b="1" dirty="0" smtClean="0">
                <a:solidFill>
                  <a:srgbClr val="FFFF00"/>
                </a:solidFill>
                <a:effectLst>
                  <a:outerShdw blurRad="38100" dist="38100" dir="2700000" algn="tl">
                    <a:srgbClr val="000000">
                      <a:alpha val="43137"/>
                    </a:srgbClr>
                  </a:outerShdw>
                </a:effectLst>
                <a:latin typeface="+mn-lt"/>
              </a:rPr>
              <a:t>LEY </a:t>
            </a:r>
            <a:r>
              <a:rPr lang="es-MX" sz="2400" b="1" dirty="0" smtClean="0">
                <a:solidFill>
                  <a:srgbClr val="FFFF00"/>
                </a:solidFill>
                <a:effectLst>
                  <a:outerShdw blurRad="38100" dist="38100" dir="2700000" algn="tl">
                    <a:srgbClr val="000000">
                      <a:alpha val="43137"/>
                    </a:srgbClr>
                  </a:outerShdw>
                </a:effectLst>
                <a:latin typeface="+mn-lt"/>
              </a:rPr>
              <a:t>26844</a:t>
            </a:r>
            <a:r>
              <a:rPr lang="es-MX" sz="2000" b="1" dirty="0" smtClean="0">
                <a:solidFill>
                  <a:srgbClr val="FFFF00"/>
                </a:solidFill>
                <a:effectLst>
                  <a:outerShdw blurRad="38100" dist="38100" dir="2700000" algn="tl">
                    <a:srgbClr val="000000">
                      <a:alpha val="43137"/>
                    </a:srgbClr>
                  </a:outerShdw>
                </a:effectLst>
                <a:latin typeface="+mn-lt"/>
              </a:rPr>
              <a:t> – REGIMEN DE TRABAJADORES DE CASAS PARTICULARES</a:t>
            </a:r>
            <a:endParaRPr lang="es-MX" sz="20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AMBITO DE APLICACIÓN</a:t>
            </a:r>
            <a:endParaRPr lang="es-ES" sz="2000" b="1" dirty="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FF9900"/>
                </a:solidFill>
                <a:effectLst>
                  <a:outerShdw blurRad="38100" dist="38100" dir="2700000" algn="tl">
                    <a:srgbClr val="000000">
                      <a:alpha val="43137"/>
                    </a:srgbClr>
                  </a:outerShdw>
                </a:effectLst>
              </a:rPr>
              <a:t>Modalidades de «Contrato de trabajo «y modalidades de «Prestación»</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1 – </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Resultan de aplicación al presente régimen </a:t>
            </a:r>
            <a:r>
              <a:rPr lang="es-ES" sz="1800" dirty="0" smtClean="0">
                <a:solidFill>
                  <a:srgbClr val="FFFF19"/>
                </a:solidFill>
                <a:effectLst>
                  <a:outerShdw blurRad="38100" dist="38100" dir="2700000" algn="tl">
                    <a:srgbClr val="000000">
                      <a:alpha val="43137"/>
                    </a:srgbClr>
                  </a:outerShdw>
                </a:effectLst>
              </a:rPr>
              <a:t>las modalidades de contratación </a:t>
            </a:r>
          </a:p>
          <a:p>
            <a:pPr marL="609600" indent="-609600">
              <a:buFont typeface="Wingdings" pitchFamily="2" charset="2"/>
              <a:buNone/>
              <a:defRPr/>
            </a:pPr>
            <a:r>
              <a:rPr lang="es-ES" sz="1800" dirty="0" smtClean="0">
                <a:solidFill>
                  <a:srgbClr val="FFFF19"/>
                </a:solidFill>
                <a:effectLst>
                  <a:outerShdw blurRad="38100" dist="38100" dir="2700000" algn="tl">
                    <a:srgbClr val="000000">
                      <a:alpha val="43137"/>
                    </a:srgbClr>
                  </a:outerShdw>
                </a:effectLst>
              </a:rPr>
              <a:t>reguladas en el Régimen de Contrato de Trabajo </a:t>
            </a:r>
            <a:r>
              <a:rPr lang="es-ES" sz="1800" dirty="0" smtClean="0">
                <a:effectLst>
                  <a:outerShdw blurRad="38100" dist="38100" dir="2700000" algn="tl">
                    <a:srgbClr val="000000">
                      <a:alpha val="43137"/>
                    </a:srgbClr>
                  </a:outerShdw>
                </a:effectLst>
              </a:rPr>
              <a:t>aprobado por la  ley 20.744 (</a:t>
            </a:r>
            <a:r>
              <a:rPr lang="es-ES" sz="1800" dirty="0" err="1" smtClean="0">
                <a:effectLst>
                  <a:outerShdw blurRad="38100" dist="38100" dir="2700000" algn="tl">
                    <a:srgbClr val="000000">
                      <a:alpha val="43137"/>
                    </a:srgbClr>
                  </a:outerShdw>
                </a:effectLst>
              </a:rPr>
              <a:t>t.o</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1976) y sus modificatorias, en las condiciones allí previstas.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Se establecen las siguientes modalidades de prestación:</a:t>
            </a:r>
          </a:p>
          <a:p>
            <a:pPr marL="0" indent="0">
              <a:buNone/>
              <a:defRPr/>
            </a:pPr>
            <a:r>
              <a:rPr lang="es-ES" sz="1800" dirty="0" smtClean="0">
                <a:effectLst>
                  <a:outerShdw blurRad="38100" dist="38100" dir="2700000" algn="tl">
                    <a:srgbClr val="000000">
                      <a:alpha val="43137"/>
                    </a:srgbClr>
                  </a:outerShdw>
                </a:effectLst>
              </a:rPr>
              <a:t>a) Trabajadoras/es que presten </a:t>
            </a:r>
            <a:r>
              <a:rPr lang="es-ES" sz="1800" b="1" u="sng" dirty="0" smtClean="0">
                <a:solidFill>
                  <a:srgbClr val="00FFCC"/>
                </a:solidFill>
                <a:effectLst>
                  <a:outerShdw blurRad="38100" dist="38100" dir="2700000" algn="tl">
                    <a:srgbClr val="000000">
                      <a:alpha val="43137"/>
                    </a:srgbClr>
                  </a:outerShdw>
                </a:effectLst>
              </a:rPr>
              <a:t>tareas sin retiro para un mismo empleador y residan en el domicilio</a:t>
            </a:r>
            <a:r>
              <a:rPr lang="es-ES" sz="1800"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donde cumplan las mismas;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b) Trabajadores/as que presten </a:t>
            </a:r>
            <a:r>
              <a:rPr lang="es-ES" sz="1800" b="1" u="sng" dirty="0" smtClean="0">
                <a:solidFill>
                  <a:srgbClr val="00FF99"/>
                </a:solidFill>
                <a:effectLst>
                  <a:outerShdw blurRad="38100" dist="38100" dir="2700000" algn="tl">
                    <a:srgbClr val="000000">
                      <a:alpha val="43137"/>
                    </a:srgbClr>
                  </a:outerShdw>
                </a:effectLst>
              </a:rPr>
              <a:t>tareas con retiro para el mismo y único </a:t>
            </a:r>
          </a:p>
          <a:p>
            <a:pPr marL="609600" indent="-609600">
              <a:buFont typeface="Wingdings" pitchFamily="2" charset="2"/>
              <a:buNone/>
              <a:defRPr/>
            </a:pPr>
            <a:r>
              <a:rPr lang="es-ES" sz="1800" b="1" u="sng" dirty="0" smtClean="0">
                <a:solidFill>
                  <a:srgbClr val="00FF99"/>
                </a:solidFill>
                <a:effectLst>
                  <a:outerShdw blurRad="38100" dist="38100" dir="2700000" algn="tl">
                    <a:srgbClr val="000000">
                      <a:alpha val="43137"/>
                    </a:srgbClr>
                  </a:outerShdw>
                </a:effectLst>
              </a:rPr>
              <a:t>empleador</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 Trabajadores/as que presten tareas </a:t>
            </a:r>
            <a:r>
              <a:rPr lang="es-ES" sz="1800" b="1" dirty="0" smtClean="0">
                <a:solidFill>
                  <a:srgbClr val="FFFF19"/>
                </a:solidFill>
                <a:effectLst>
                  <a:outerShdw blurRad="38100" dist="38100" dir="2700000" algn="tl">
                    <a:srgbClr val="000000">
                      <a:alpha val="43137"/>
                    </a:srgbClr>
                  </a:outerShdw>
                </a:effectLst>
              </a:rPr>
              <a:t>con retiro para distintos empleadores</a:t>
            </a: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0" indent="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fontScale="90000"/>
          </a:bodyPr>
          <a:lstStyle/>
          <a:p>
            <a:pPr algn="ctr">
              <a:defRPr/>
            </a:pPr>
            <a:r>
              <a:rPr lang="es-MX" sz="2000" b="1" dirty="0" smtClean="0">
                <a:solidFill>
                  <a:srgbClr val="FFFF00"/>
                </a:solidFill>
                <a:effectLst>
                  <a:outerShdw blurRad="38100" dist="38100" dir="2700000" algn="tl">
                    <a:srgbClr val="000000">
                      <a:alpha val="43137"/>
                    </a:srgbClr>
                  </a:outerShdw>
                </a:effectLst>
                <a:latin typeface="+mn-lt"/>
              </a:rPr>
              <a:t>LEY </a:t>
            </a:r>
            <a:r>
              <a:rPr lang="es-MX" sz="2400" b="1" dirty="0" smtClean="0">
                <a:solidFill>
                  <a:srgbClr val="FFFF00"/>
                </a:solidFill>
                <a:effectLst>
                  <a:outerShdw blurRad="38100" dist="38100" dir="2700000" algn="tl">
                    <a:srgbClr val="000000">
                      <a:alpha val="43137"/>
                    </a:srgbClr>
                  </a:outerShdw>
                </a:effectLst>
                <a:latin typeface="+mn-lt"/>
              </a:rPr>
              <a:t>26844</a:t>
            </a:r>
            <a:r>
              <a:rPr lang="es-MX" sz="2000" b="1" dirty="0" smtClean="0">
                <a:solidFill>
                  <a:srgbClr val="FFFF00"/>
                </a:solidFill>
                <a:effectLst>
                  <a:outerShdw blurRad="38100" dist="38100" dir="2700000" algn="tl">
                    <a:srgbClr val="000000">
                      <a:alpha val="43137"/>
                    </a:srgbClr>
                  </a:outerShdw>
                </a:effectLst>
                <a:latin typeface="+mn-lt"/>
              </a:rPr>
              <a:t> – REGIMEN DE TRABAJADORES DE CASAS PARTICULARES</a:t>
            </a:r>
            <a:endParaRPr lang="es-MX" sz="20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ACTIVIDADES COMPRENDIDAS</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solidFill>
                  <a:srgbClr val="FFFF19"/>
                </a:solidFill>
                <a:effectLst>
                  <a:outerShdw blurRad="38100" dist="38100" dir="2700000" algn="tl">
                    <a:srgbClr val="000000">
                      <a:alpha val="43137"/>
                    </a:srgbClr>
                  </a:outerShdw>
                </a:effectLst>
              </a:rPr>
              <a:t>- Limpieza y mantenimiento</a:t>
            </a:r>
            <a:endParaRPr lang="es-ES" sz="1800" dirty="0">
              <a:solidFill>
                <a:srgbClr val="FFFF19"/>
              </a:solidFill>
              <a:effectLst>
                <a:outerShdw blurRad="38100" dist="38100" dir="2700000" algn="tl">
                  <a:srgbClr val="000000">
                    <a:alpha val="43137"/>
                  </a:srgbClr>
                </a:outerShdw>
              </a:effectLst>
            </a:endParaRPr>
          </a:p>
          <a:p>
            <a:pPr marL="0" indent="0">
              <a:buFont typeface="Wingdings" pitchFamily="2" charset="2"/>
              <a:buNone/>
              <a:defRPr/>
            </a:pPr>
            <a:r>
              <a:rPr lang="es-ES" sz="1800" dirty="0" smtClean="0">
                <a:solidFill>
                  <a:srgbClr val="FF9900"/>
                </a:solidFill>
                <a:effectLst>
                  <a:outerShdw blurRad="38100" dist="38100" dir="2700000" algn="tl">
                    <a:srgbClr val="000000">
                      <a:alpha val="43137"/>
                    </a:srgbClr>
                  </a:outerShdw>
                </a:effectLst>
              </a:rPr>
              <a:t>- Asistencia personal y acompañamiento a miembros de la familia</a:t>
            </a:r>
            <a:r>
              <a:rPr lang="es-ES" sz="1800" dirty="0" smtClean="0">
                <a:effectLst>
                  <a:outerShdw blurRad="38100" dist="38100" dir="2700000" algn="tl">
                    <a:srgbClr val="000000">
                      <a:alpha val="43137"/>
                    </a:srgbClr>
                  </a:outerShdw>
                </a:effectLst>
              </a:rPr>
              <a:t/>
            </a:r>
            <a:br>
              <a:rPr lang="es-ES" sz="1800" dirty="0" smtClean="0">
                <a:effectLst>
                  <a:outerShdw blurRad="38100" dist="38100" dir="2700000" algn="tl">
                    <a:srgbClr val="000000">
                      <a:alpha val="43137"/>
                    </a:srgbClr>
                  </a:outerShdw>
                </a:effectLst>
              </a:rPr>
            </a:br>
            <a:r>
              <a:rPr lang="es-ES" sz="1800" dirty="0" smtClean="0">
                <a:solidFill>
                  <a:srgbClr val="00FFCC"/>
                </a:solidFill>
                <a:effectLst>
                  <a:outerShdw blurRad="38100" dist="38100" dir="2700000" algn="tl">
                    <a:srgbClr val="000000">
                      <a:alpha val="43137"/>
                    </a:srgbClr>
                  </a:outerShdw>
                </a:effectLst>
              </a:rPr>
              <a:t>- Cuidado no terapéutico de personas enfermas o discapacitadas</a:t>
            </a:r>
            <a:r>
              <a:rPr lang="es-ES" sz="1800" dirty="0" smtClean="0">
                <a:effectLst>
                  <a:outerShdw blurRad="38100" dist="38100" dir="2700000" algn="tl">
                    <a:srgbClr val="000000">
                      <a:alpha val="43137"/>
                    </a:srgbClr>
                  </a:outerShdw>
                </a:effectLst>
              </a:rPr>
              <a:t/>
            </a:r>
            <a:br>
              <a:rPr lang="es-ES" sz="1800" dirty="0" smtClean="0">
                <a:effectLst>
                  <a:outerShdw blurRad="38100" dist="38100" dir="2700000" algn="tl">
                    <a:srgbClr val="000000">
                      <a:alpha val="43137"/>
                    </a:srgbClr>
                  </a:outerShdw>
                </a:effectLst>
              </a:rPr>
            </a:b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2</a:t>
            </a:r>
            <a:r>
              <a:rPr lang="es-ES" sz="1800" b="1" dirty="0" smtClean="0">
                <a:solidFill>
                  <a:srgbClr val="00FFFF"/>
                </a:solidFill>
                <a:effectLst>
                  <a:outerShdw blurRad="38100" dist="38100" dir="2700000" algn="tl">
                    <a:srgbClr val="000000">
                      <a:alpha val="43137"/>
                    </a:srgbClr>
                  </a:outerShdw>
                </a:effectLst>
              </a:rPr>
              <a:t>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Se considerará trabajo en casas particulares a toda prestación de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servicios o ejecución de tareas de limpieza, de mantenimiento u otras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actividades típicas del hogar. Se entenderá como tales también a la asistencia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personal y acompañamiento prestados a los miembros de la familia o a quienes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convivan en el mismo domicilio con el empleador, así como el cuidado no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terapéutico de personas enfermas o discapacitadas.</a:t>
            </a:r>
            <a:br>
              <a:rPr lang="es-ES" sz="1800" dirty="0" smtClean="0">
                <a:effectLst>
                  <a:outerShdw blurRad="38100" dist="38100" dir="2700000" algn="tl">
                    <a:srgbClr val="000000">
                      <a:alpha val="43137"/>
                    </a:srgbClr>
                  </a:outerShdw>
                </a:effectLst>
              </a:rPr>
            </a:br>
            <a:endParaRPr lang="es-ES" sz="1800" dirty="0">
              <a:effectLst>
                <a:outerShdw blurRad="38100" dist="38100" dir="2700000" algn="tl">
                  <a:srgbClr val="000000">
                    <a:alpha val="43137"/>
                  </a:srgbClr>
                </a:outerShdw>
              </a:effectLst>
            </a:endParaRPr>
          </a:p>
        </p:txBody>
      </p:sp>
      <p:pic>
        <p:nvPicPr>
          <p:cNvPr id="12" name="11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13" name="12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343525"/>
          </a:xfrm>
        </p:spPr>
        <p:txBody>
          <a:bodyPr>
            <a:normAutofit/>
          </a:bodyPr>
          <a:lstStyle/>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EXCLUSIONES PROHIBICIONES</a:t>
            </a:r>
            <a:endParaRPr lang="es-ES" sz="2000" b="1"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6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600" b="1" dirty="0" smtClean="0">
                <a:solidFill>
                  <a:srgbClr val="00FFFF"/>
                </a:solidFill>
                <a:effectLst>
                  <a:outerShdw blurRad="38100" dist="38100" dir="2700000" algn="tl">
                    <a:srgbClr val="000000">
                      <a:alpha val="43137"/>
                    </a:srgbClr>
                  </a:outerShdw>
                </a:effectLst>
              </a:rPr>
              <a:t>Art</a:t>
            </a:r>
            <a:r>
              <a:rPr lang="es-ES" sz="1600" b="1" dirty="0">
                <a:solidFill>
                  <a:srgbClr val="00FFFF"/>
                </a:solidFill>
                <a:effectLst>
                  <a:outerShdw blurRad="38100" dist="38100" dir="2700000" algn="tl">
                    <a:srgbClr val="000000">
                      <a:alpha val="43137"/>
                    </a:srgbClr>
                  </a:outerShdw>
                </a:effectLst>
              </a:rPr>
              <a:t>. </a:t>
            </a:r>
            <a:r>
              <a:rPr lang="es-ES" sz="1600" b="1" dirty="0" smtClean="0">
                <a:solidFill>
                  <a:srgbClr val="00FFFF"/>
                </a:solidFill>
                <a:effectLst>
                  <a:outerShdw blurRad="38100" dist="38100" dir="2700000" algn="tl">
                    <a:srgbClr val="000000">
                      <a:alpha val="43137"/>
                    </a:srgbClr>
                  </a:outerShdw>
                </a:effectLst>
              </a:rPr>
              <a:t>3 </a:t>
            </a:r>
            <a:r>
              <a:rPr lang="es-ES" sz="1600" b="1" dirty="0">
                <a:solidFill>
                  <a:srgbClr val="00FFFF"/>
                </a:solidFill>
                <a:effectLst>
                  <a:outerShdw blurRad="38100" dist="38100" dir="2700000" algn="tl">
                    <a:srgbClr val="000000">
                      <a:alpha val="43137"/>
                    </a:srgbClr>
                  </a:outerShdw>
                </a:effectLst>
              </a:rPr>
              <a:t>– </a:t>
            </a:r>
            <a:r>
              <a:rPr lang="es-ES" sz="1600" dirty="0" smtClean="0">
                <a:effectLst>
                  <a:outerShdw blurRad="38100" dist="38100" dir="2700000" algn="tl">
                    <a:srgbClr val="000000">
                      <a:alpha val="43137"/>
                    </a:srgbClr>
                  </a:outerShdw>
                </a:effectLst>
              </a:rPr>
              <a:t>No se considerará personal de casas particulares y en consecuencia </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quedan excluidas del régimen especial:</a:t>
            </a:r>
          </a:p>
          <a:p>
            <a:pPr marL="609600" indent="-609600">
              <a:buFont typeface="Wingdings" pitchFamily="2" charset="2"/>
              <a:buNone/>
              <a:defRPr/>
            </a:pPr>
            <a:endParaRPr lang="es-ES" sz="1600" dirty="0">
              <a:effectLst>
                <a:outerShdw blurRad="38100" dist="38100" dir="2700000" algn="tl">
                  <a:srgbClr val="000000">
                    <a:alpha val="43137"/>
                  </a:srgbClr>
                </a:outerShdw>
              </a:effectLst>
            </a:endParaRPr>
          </a:p>
          <a:p>
            <a:pPr marL="0" indent="0">
              <a:buFont typeface="Wingdings" pitchFamily="2" charset="2"/>
              <a:buNone/>
              <a:defRPr/>
            </a:pPr>
            <a:r>
              <a:rPr lang="es-ES" sz="1600" dirty="0" smtClean="0">
                <a:effectLst>
                  <a:outerShdw blurRad="38100" dist="38100" dir="2700000" algn="tl">
                    <a:srgbClr val="000000">
                      <a:alpha val="43137"/>
                    </a:srgbClr>
                  </a:outerShdw>
                </a:effectLst>
              </a:rPr>
              <a:t>a) Las personas </a:t>
            </a:r>
            <a:r>
              <a:rPr lang="es-ES" sz="1600" b="1" u="sng" dirty="0" smtClean="0">
                <a:solidFill>
                  <a:srgbClr val="FFFF00"/>
                </a:solidFill>
                <a:effectLst>
                  <a:outerShdw blurRad="38100" dist="38100" dir="2700000" algn="tl">
                    <a:srgbClr val="000000">
                      <a:alpha val="43137"/>
                    </a:srgbClr>
                  </a:outerShdw>
                </a:effectLst>
              </a:rPr>
              <a:t>contratadas por personas jurídicas </a:t>
            </a:r>
            <a:r>
              <a:rPr lang="es-ES" sz="1600" dirty="0" smtClean="0">
                <a:effectLst>
                  <a:outerShdw blurRad="38100" dist="38100" dir="2700000" algn="tl">
                    <a:srgbClr val="000000">
                      <a:alpha val="43137"/>
                    </a:srgbClr>
                  </a:outerShdw>
                </a:effectLst>
              </a:rPr>
              <a:t>para la realización de tareas a que se refiere esta ley</a:t>
            </a:r>
          </a:p>
          <a:p>
            <a:pPr marL="609600" indent="-609600">
              <a:buFont typeface="Wingdings" pitchFamily="2" charset="2"/>
              <a:buNone/>
              <a:defRPr/>
            </a:pPr>
            <a:endParaRPr lang="es-ES" sz="1600" dirty="0">
              <a:effectLst>
                <a:outerShdw blurRad="38100" dist="38100" dir="2700000" algn="tl">
                  <a:srgbClr val="000000">
                    <a:alpha val="43137"/>
                  </a:srgbClr>
                </a:outerShdw>
              </a:effectLst>
            </a:endParaRP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b) Las </a:t>
            </a:r>
            <a:r>
              <a:rPr lang="es-ES" sz="1600" b="1" u="sng" dirty="0" smtClean="0">
                <a:solidFill>
                  <a:srgbClr val="FFFF00"/>
                </a:solidFill>
                <a:effectLst>
                  <a:outerShdw blurRad="38100" dist="38100" dir="2700000" algn="tl">
                    <a:srgbClr val="000000">
                      <a:alpha val="43137"/>
                    </a:srgbClr>
                  </a:outerShdw>
                </a:effectLst>
              </a:rPr>
              <a:t>personas emparentadas con el dueño de casa</a:t>
            </a:r>
            <a:r>
              <a:rPr lang="es-ES" sz="1600" dirty="0" smtClean="0">
                <a:effectLst>
                  <a:outerShdw blurRad="38100" dist="38100" dir="2700000" algn="tl">
                    <a:srgbClr val="000000">
                      <a:alpha val="43137"/>
                    </a:srgbClr>
                  </a:outerShdw>
                </a:effectLst>
              </a:rPr>
              <a:t>, tales como: padres, </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Hijos, hermanos, nietos y/o las que las leyes o usos y costumbres consideren </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relacionadas  en algún grado de parentesco o vínculo de convivencia no laboral</a:t>
            </a:r>
          </a:p>
          <a:p>
            <a:pPr marL="609600" indent="-609600">
              <a:buFont typeface="Wingdings" pitchFamily="2" charset="2"/>
              <a:buNone/>
              <a:defRPr/>
            </a:pPr>
            <a:r>
              <a:rPr lang="es-ES" sz="1600" dirty="0">
                <a:effectLst>
                  <a:outerShdw blurRad="38100" dist="38100" dir="2700000" algn="tl">
                    <a:srgbClr val="000000">
                      <a:alpha val="43137"/>
                    </a:srgbClr>
                  </a:outerShdw>
                </a:effectLst>
              </a:rPr>
              <a:t>c</a:t>
            </a:r>
            <a:r>
              <a:rPr lang="es-ES" sz="1600" dirty="0" smtClean="0">
                <a:effectLst>
                  <a:outerShdw blurRad="38100" dist="38100" dir="2700000" algn="tl">
                    <a:srgbClr val="000000">
                      <a:alpha val="43137"/>
                    </a:srgbClr>
                  </a:outerShdw>
                </a:effectLst>
              </a:rPr>
              <a:t>on el empleador.</a:t>
            </a:r>
          </a:p>
          <a:p>
            <a:pPr marL="609600" indent="-609600">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c) Las personas que realicen </a:t>
            </a:r>
            <a:r>
              <a:rPr lang="es-ES" sz="1600" b="1" u="sng" dirty="0" smtClean="0">
                <a:solidFill>
                  <a:srgbClr val="FFFF00"/>
                </a:solidFill>
                <a:effectLst>
                  <a:outerShdw blurRad="38100" dist="38100" dir="2700000" algn="tl">
                    <a:srgbClr val="000000">
                      <a:alpha val="43137"/>
                    </a:srgbClr>
                  </a:outerShdw>
                </a:effectLst>
              </a:rPr>
              <a:t>tareas de cuidado y asistencia de personas </a:t>
            </a:r>
          </a:p>
          <a:p>
            <a:pPr marL="609600" indent="-609600">
              <a:buFont typeface="Wingdings" pitchFamily="2" charset="2"/>
              <a:buNone/>
              <a:defRPr/>
            </a:pPr>
            <a:r>
              <a:rPr lang="es-ES" sz="1600" b="1" u="sng" dirty="0" smtClean="0">
                <a:solidFill>
                  <a:srgbClr val="FFFF00"/>
                </a:solidFill>
                <a:effectLst>
                  <a:outerShdw blurRad="38100" dist="38100" dir="2700000" algn="tl">
                    <a:srgbClr val="000000">
                      <a:alpha val="43137"/>
                    </a:srgbClr>
                  </a:outerShdw>
                </a:effectLst>
              </a:rPr>
              <a:t>enfermas o con discapacidad</a:t>
            </a:r>
            <a:r>
              <a:rPr lang="es-ES" sz="1600" b="1" u="sng" dirty="0" smtClean="0">
                <a:solidFill>
                  <a:srgbClr val="00FFCC"/>
                </a:solidFill>
                <a:effectLst>
                  <a:outerShdw blurRad="38100" dist="38100" dir="2700000" algn="tl">
                    <a:srgbClr val="000000">
                      <a:alpha val="43137"/>
                    </a:srgbClr>
                  </a:outerShdw>
                </a:effectLst>
              </a:rPr>
              <a:t>, cuando se trate de una prestación de carácter </a:t>
            </a:r>
          </a:p>
          <a:p>
            <a:pPr marL="609600" indent="-609600">
              <a:buFont typeface="Wingdings" pitchFamily="2" charset="2"/>
              <a:buNone/>
              <a:defRPr/>
            </a:pPr>
            <a:r>
              <a:rPr lang="es-ES" sz="1600" b="1" u="sng" dirty="0" smtClean="0">
                <a:solidFill>
                  <a:srgbClr val="00FFCC"/>
                </a:solidFill>
                <a:effectLst>
                  <a:outerShdw blurRad="38100" dist="38100" dir="2700000" algn="tl">
                    <a:srgbClr val="000000">
                      <a:alpha val="43137"/>
                    </a:srgbClr>
                  </a:outerShdw>
                </a:effectLst>
              </a:rPr>
              <a:t>exclusivamente terapéutico o para la cual se exija contar con habilitaciones </a:t>
            </a:r>
          </a:p>
          <a:p>
            <a:pPr marL="609600" indent="-609600">
              <a:buFont typeface="Wingdings" pitchFamily="2" charset="2"/>
              <a:buNone/>
              <a:defRPr/>
            </a:pPr>
            <a:r>
              <a:rPr lang="es-ES" sz="1600" b="1" u="sng" dirty="0" smtClean="0">
                <a:solidFill>
                  <a:srgbClr val="00FFCC"/>
                </a:solidFill>
                <a:effectLst>
                  <a:outerShdw blurRad="38100" dist="38100" dir="2700000" algn="tl">
                    <a:srgbClr val="000000">
                      <a:alpha val="43137"/>
                    </a:srgbClr>
                  </a:outerShdw>
                </a:effectLst>
              </a:rPr>
              <a:t>profesionales específicas</a:t>
            </a:r>
            <a:r>
              <a:rPr lang="es-ES" sz="1600" dirty="0" smtClean="0">
                <a:effectLst>
                  <a:outerShdw blurRad="38100" dist="38100" dir="2700000" algn="tl">
                    <a:srgbClr val="000000">
                      <a:alpha val="43137"/>
                    </a:srgbClr>
                  </a:outerShdw>
                </a:effectLst>
              </a:rPr>
              <a:t>.</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a:t>
            </a:r>
            <a:endParaRPr lang="es-ES" sz="16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CC"/>
                </a:solidFill>
                <a:effectLst>
                  <a:outerShdw blurRad="38100" dist="38100" dir="2700000" algn="tl">
                    <a:srgbClr val="000000">
                      <a:alpha val="43137"/>
                    </a:srgbClr>
                  </a:outerShdw>
                </a:effectLst>
              </a:rPr>
              <a:t>EXCLUSIONES PROHIBICIONES</a:t>
            </a:r>
            <a:endParaRPr lang="es-ES" sz="2000" b="1" dirty="0">
              <a:solidFill>
                <a:srgbClr val="00FFCC"/>
              </a:solidFill>
              <a:effectLst>
                <a:outerShdw blurRad="38100" dist="38100" dir="2700000" algn="tl">
                  <a:srgbClr val="000000">
                    <a:alpha val="43137"/>
                  </a:srgbClr>
                </a:outerShdw>
              </a:effectLst>
            </a:endParaRPr>
          </a:p>
          <a:p>
            <a:pPr marL="609600" indent="-609600">
              <a:buFont typeface="Wingdings" pitchFamily="2" charset="2"/>
              <a:buNone/>
              <a:defRPr/>
            </a:pPr>
            <a:r>
              <a:rPr lang="es-ES" sz="1600" b="1" dirty="0" smtClean="0">
                <a:solidFill>
                  <a:srgbClr val="00FFFF"/>
                </a:solidFill>
                <a:effectLst>
                  <a:outerShdw blurRad="38100" dist="38100" dir="2700000" algn="tl">
                    <a:srgbClr val="000000">
                      <a:alpha val="43137"/>
                    </a:srgbClr>
                  </a:outerShdw>
                </a:effectLst>
              </a:rPr>
              <a:t>Art</a:t>
            </a:r>
            <a:r>
              <a:rPr lang="es-ES" sz="1600" b="1" dirty="0">
                <a:solidFill>
                  <a:srgbClr val="00FFFF"/>
                </a:solidFill>
                <a:effectLst>
                  <a:outerShdw blurRad="38100" dist="38100" dir="2700000" algn="tl">
                    <a:srgbClr val="000000">
                      <a:alpha val="43137"/>
                    </a:srgbClr>
                  </a:outerShdw>
                </a:effectLst>
              </a:rPr>
              <a:t>. </a:t>
            </a:r>
            <a:r>
              <a:rPr lang="es-ES" sz="1600" b="1" dirty="0" smtClean="0">
                <a:solidFill>
                  <a:srgbClr val="00FFFF"/>
                </a:solidFill>
                <a:effectLst>
                  <a:outerShdw blurRad="38100" dist="38100" dir="2700000" algn="tl">
                    <a:srgbClr val="000000">
                      <a:alpha val="43137"/>
                    </a:srgbClr>
                  </a:outerShdw>
                </a:effectLst>
              </a:rPr>
              <a:t>3 </a:t>
            </a:r>
            <a:r>
              <a:rPr lang="es-ES" sz="1600" b="1" dirty="0">
                <a:solidFill>
                  <a:srgbClr val="00FFFF"/>
                </a:solidFill>
                <a:effectLst>
                  <a:outerShdw blurRad="38100" dist="38100" dir="2700000" algn="tl">
                    <a:srgbClr val="000000">
                      <a:alpha val="43137"/>
                    </a:srgbClr>
                  </a:outerShdw>
                </a:effectLst>
              </a:rPr>
              <a:t>– </a:t>
            </a:r>
            <a:r>
              <a:rPr lang="es-ES" sz="1600" dirty="0" smtClean="0">
                <a:effectLst>
                  <a:outerShdw blurRad="38100" dist="38100" dir="2700000" algn="tl">
                    <a:srgbClr val="000000">
                      <a:alpha val="43137"/>
                    </a:srgbClr>
                  </a:outerShdw>
                </a:effectLst>
              </a:rPr>
              <a:t>No se considerará personal de casas particulares y en consecuencia </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quedan excluidas del régimen especial:</a:t>
            </a:r>
          </a:p>
          <a:p>
            <a:pPr marL="609600" indent="-609600">
              <a:buFont typeface="Wingdings" pitchFamily="2" charset="2"/>
              <a:buNone/>
              <a:defRPr/>
            </a:pPr>
            <a:r>
              <a:rPr lang="es-ES" sz="1600" dirty="0" smtClean="0">
                <a:effectLst>
                  <a:outerShdw blurRad="38100" dist="38100" dir="2700000" algn="tl">
                    <a:srgbClr val="000000">
                      <a:alpha val="43137"/>
                    </a:srgbClr>
                  </a:outerShdw>
                </a:effectLst>
              </a:rPr>
              <a:t>(…)</a:t>
            </a:r>
          </a:p>
          <a:p>
            <a:pPr marL="0" indent="0">
              <a:buFont typeface="Wingdings" pitchFamily="2" charset="2"/>
              <a:buNone/>
              <a:defRPr/>
            </a:pPr>
            <a:r>
              <a:rPr lang="es-ES" sz="1600" dirty="0" smtClean="0">
                <a:effectLst>
                  <a:outerShdw blurRad="38100" dist="38100" dir="2700000" algn="tl">
                    <a:srgbClr val="000000">
                      <a:alpha val="43137"/>
                    </a:srgbClr>
                  </a:outerShdw>
                </a:effectLst>
              </a:rPr>
              <a:t>d) Las personas contratadas únicamente para </a:t>
            </a:r>
            <a:r>
              <a:rPr lang="es-ES" sz="1600" b="1" u="sng" dirty="0" smtClean="0">
                <a:solidFill>
                  <a:srgbClr val="FFFF00"/>
                </a:solidFill>
                <a:effectLst>
                  <a:outerShdw blurRad="38100" dist="38100" dir="2700000" algn="tl">
                    <a:srgbClr val="000000">
                      <a:alpha val="43137"/>
                    </a:srgbClr>
                  </a:outerShdw>
                </a:effectLst>
              </a:rPr>
              <a:t>conducir vehículos particulares</a:t>
            </a:r>
          </a:p>
          <a:p>
            <a:pPr marL="0" indent="0">
              <a:buFont typeface="Wingdings" pitchFamily="2" charset="2"/>
              <a:buNone/>
              <a:defRPr/>
            </a:pPr>
            <a:r>
              <a:rPr lang="es-ES" sz="1600" dirty="0" smtClean="0">
                <a:effectLst>
                  <a:outerShdw blurRad="38100" dist="38100" dir="2700000" algn="tl">
                    <a:srgbClr val="000000">
                      <a:alpha val="43137"/>
                    </a:srgbClr>
                  </a:outerShdw>
                </a:effectLst>
              </a:rPr>
              <a:t>de la familia y/o casa.</a:t>
            </a:r>
          </a:p>
          <a:p>
            <a:pPr marL="0" indent="0">
              <a:buFont typeface="Wingdings" pitchFamily="2" charset="2"/>
              <a:buNone/>
              <a:defRPr/>
            </a:pPr>
            <a:endParaRPr lang="es-ES" sz="1600" dirty="0" smtClean="0">
              <a:effectLst>
                <a:outerShdw blurRad="38100" dist="38100" dir="2700000" algn="tl">
                  <a:srgbClr val="000000">
                    <a:alpha val="43137"/>
                  </a:srgbClr>
                </a:outerShdw>
              </a:effectLst>
            </a:endParaRPr>
          </a:p>
          <a:p>
            <a:pPr marL="0" indent="0">
              <a:buFont typeface="Wingdings" pitchFamily="2" charset="2"/>
              <a:buNone/>
              <a:defRPr/>
            </a:pPr>
            <a:r>
              <a:rPr lang="es-ES" sz="1600" dirty="0" smtClean="0">
                <a:effectLst>
                  <a:outerShdw blurRad="38100" dist="38100" dir="2700000" algn="tl">
                    <a:srgbClr val="000000">
                      <a:alpha val="43137"/>
                    </a:srgbClr>
                  </a:outerShdw>
                </a:effectLst>
              </a:rPr>
              <a:t>e) Las </a:t>
            </a:r>
            <a:r>
              <a:rPr lang="es-ES" sz="1600" b="1" u="sng" dirty="0" smtClean="0">
                <a:solidFill>
                  <a:srgbClr val="00FFCC"/>
                </a:solidFill>
                <a:effectLst>
                  <a:outerShdw blurRad="38100" dist="38100" dir="2700000" algn="tl">
                    <a:srgbClr val="000000">
                      <a:alpha val="43137"/>
                    </a:srgbClr>
                  </a:outerShdw>
                </a:effectLst>
              </a:rPr>
              <a:t>personas que convivan en el alojamiento </a:t>
            </a:r>
            <a:r>
              <a:rPr lang="es-ES" sz="1600" dirty="0" smtClean="0">
                <a:effectLst>
                  <a:outerShdw blurRad="38100" dist="38100" dir="2700000" algn="tl">
                    <a:srgbClr val="000000">
                      <a:alpha val="43137"/>
                    </a:srgbClr>
                  </a:outerShdw>
                </a:effectLst>
              </a:rPr>
              <a:t>con el personal de casas</a:t>
            </a:r>
          </a:p>
          <a:p>
            <a:pPr marL="0" indent="0">
              <a:buFont typeface="Wingdings" pitchFamily="2" charset="2"/>
              <a:buNone/>
              <a:defRPr/>
            </a:pPr>
            <a:r>
              <a:rPr lang="es-ES" sz="1600" dirty="0" smtClean="0">
                <a:effectLst>
                  <a:outerShdw blurRad="38100" dist="38100" dir="2700000" algn="tl">
                    <a:srgbClr val="000000">
                      <a:alpha val="43137"/>
                    </a:srgbClr>
                  </a:outerShdw>
                </a:effectLst>
              </a:rPr>
              <a:t>particulares y </a:t>
            </a:r>
            <a:r>
              <a:rPr lang="es-ES" sz="1600" b="1" u="sng" dirty="0" smtClean="0">
                <a:solidFill>
                  <a:srgbClr val="00FFCC"/>
                </a:solidFill>
                <a:effectLst>
                  <a:outerShdw blurRad="38100" dist="38100" dir="2700000" algn="tl">
                    <a:srgbClr val="000000">
                      <a:alpha val="43137"/>
                    </a:srgbClr>
                  </a:outerShdw>
                </a:effectLst>
              </a:rPr>
              <a:t>que no presten servicios </a:t>
            </a:r>
            <a:r>
              <a:rPr lang="es-ES" sz="1600" dirty="0" smtClean="0">
                <a:effectLst>
                  <a:outerShdw blurRad="38100" dist="38100" dir="2700000" algn="tl">
                    <a:srgbClr val="000000">
                      <a:alpha val="43137"/>
                    </a:srgbClr>
                  </a:outerShdw>
                </a:effectLst>
              </a:rPr>
              <a:t>de igual naturaleza para el mismo empleador. </a:t>
            </a:r>
          </a:p>
          <a:p>
            <a:pPr marL="0" indent="0">
              <a:buFont typeface="Wingdings" pitchFamily="2" charset="2"/>
              <a:buNone/>
              <a:defRPr/>
            </a:pPr>
            <a:endParaRPr lang="es-ES" sz="1600" dirty="0" smtClean="0">
              <a:effectLst>
                <a:outerShdw blurRad="38100" dist="38100" dir="2700000" algn="tl">
                  <a:srgbClr val="000000">
                    <a:alpha val="43137"/>
                  </a:srgbClr>
                </a:outerShdw>
              </a:effectLst>
            </a:endParaRPr>
          </a:p>
          <a:p>
            <a:pPr marL="0" indent="0">
              <a:buFont typeface="Wingdings" pitchFamily="2" charset="2"/>
              <a:buNone/>
              <a:defRPr/>
            </a:pPr>
            <a:r>
              <a:rPr lang="es-ES" sz="1600" dirty="0" smtClean="0">
                <a:effectLst>
                  <a:outerShdw blurRad="38100" dist="38100" dir="2700000" algn="tl">
                    <a:srgbClr val="000000">
                      <a:alpha val="43137"/>
                    </a:srgbClr>
                  </a:outerShdw>
                </a:effectLst>
              </a:rPr>
              <a:t>f) Las personas </a:t>
            </a:r>
            <a:r>
              <a:rPr lang="es-ES" sz="1600" b="1" u="sng" dirty="0" smtClean="0">
                <a:solidFill>
                  <a:srgbClr val="FF9900"/>
                </a:solidFill>
                <a:effectLst>
                  <a:outerShdw blurRad="38100" dist="38100" dir="2700000" algn="tl">
                    <a:srgbClr val="000000">
                      <a:alpha val="43137"/>
                    </a:srgbClr>
                  </a:outerShdw>
                </a:effectLst>
              </a:rPr>
              <a:t>que además de realizar tareas de índole domésticas deban prestar otros servicios ajenos a la casa particular u hogar familiar</a:t>
            </a:r>
            <a:r>
              <a:rPr lang="es-ES" sz="1600" dirty="0" smtClean="0">
                <a:effectLst>
                  <a:outerShdw blurRad="38100" dist="38100" dir="2700000" algn="tl">
                    <a:srgbClr val="000000">
                      <a:alpha val="43137"/>
                    </a:srgbClr>
                  </a:outerShdw>
                </a:effectLst>
              </a:rPr>
              <a:t>, con cualquier periodicidad, en actividades o empresas de su empleador; supuesto en el cual se presume la existencia de una única relación laboral </a:t>
            </a:r>
            <a:r>
              <a:rPr lang="es-ES" sz="1600" b="1" u="sng" dirty="0" smtClean="0">
                <a:solidFill>
                  <a:srgbClr val="00FF99"/>
                </a:solidFill>
                <a:effectLst>
                  <a:outerShdw blurRad="38100" dist="38100" dir="2700000" algn="tl">
                    <a:srgbClr val="000000">
                      <a:alpha val="43137"/>
                    </a:srgbClr>
                  </a:outerShdw>
                </a:effectLst>
              </a:rPr>
              <a:t>ajena al régimen regulado por esta ley</a:t>
            </a:r>
            <a:r>
              <a:rPr lang="es-ES" sz="1600" dirty="0" smtClean="0">
                <a:effectLst>
                  <a:outerShdw blurRad="38100" dist="38100" dir="2700000" algn="tl">
                    <a:srgbClr val="000000">
                      <a:alpha val="43137"/>
                    </a:srgbClr>
                  </a:outerShdw>
                </a:effectLst>
              </a:rPr>
              <a:t>.</a:t>
            </a:r>
          </a:p>
          <a:p>
            <a:pPr marL="0" indent="0">
              <a:buFont typeface="Wingdings" pitchFamily="2" charset="2"/>
              <a:buNone/>
              <a:defRPr/>
            </a:pPr>
            <a:endParaRPr lang="es-ES" sz="1600" dirty="0" smtClean="0">
              <a:effectLst>
                <a:outerShdw blurRad="38100" dist="38100" dir="2700000" algn="tl">
                  <a:srgbClr val="000000">
                    <a:alpha val="43137"/>
                  </a:srgbClr>
                </a:outerShdw>
              </a:effectLst>
            </a:endParaRPr>
          </a:p>
          <a:p>
            <a:pPr marL="0" indent="0">
              <a:buFont typeface="Wingdings" pitchFamily="2" charset="2"/>
              <a:buNone/>
              <a:defRPr/>
            </a:pPr>
            <a:r>
              <a:rPr lang="es-ES" sz="1600" dirty="0" smtClean="0">
                <a:effectLst>
                  <a:outerShdw blurRad="38100" dist="38100" dir="2700000" algn="tl">
                    <a:srgbClr val="000000">
                      <a:alpha val="43137"/>
                    </a:srgbClr>
                  </a:outerShdw>
                </a:effectLst>
              </a:rPr>
              <a:t>g) Las personas empleadas por </a:t>
            </a:r>
            <a:r>
              <a:rPr lang="es-ES" sz="1600" b="1" u="sng" dirty="0" smtClean="0">
                <a:solidFill>
                  <a:srgbClr val="FFFF00"/>
                </a:solidFill>
                <a:effectLst>
                  <a:outerShdw blurRad="38100" dist="38100" dir="2700000" algn="tl">
                    <a:srgbClr val="000000">
                      <a:alpha val="43137"/>
                    </a:srgbClr>
                  </a:outerShdw>
                </a:effectLst>
              </a:rPr>
              <a:t>consorcios de propietarios conforme la ley 13512, por clubes de campo, barrios privados u otros sistemas de condominio</a:t>
            </a:r>
            <a:r>
              <a:rPr lang="es-ES" sz="1600" dirty="0" smtClean="0">
                <a:effectLst>
                  <a:outerShdw blurRad="38100" dist="38100" dir="2700000" algn="tl">
                    <a:srgbClr val="000000">
                      <a:alpha val="43137"/>
                    </a:srgbClr>
                  </a:outerShdw>
                </a:effectLst>
              </a:rPr>
              <a:t>, para la realización de las tareas descriptas en el artículo 2° de la presente ley, en las respectivas unidades funcionales.</a:t>
            </a:r>
          </a:p>
          <a:p>
            <a:pPr marL="0" indent="0">
              <a:buFont typeface="Wingdings" pitchFamily="2" charset="2"/>
              <a:buNone/>
              <a:defRPr/>
            </a:pPr>
            <a:endParaRPr lang="es-ES" sz="1800" dirty="0" smtClean="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PRINCIPIOS DE INTERPRETACIÓN Y APLICACIÓN DE LA LEY</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4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Cuando una cuestión no pueda resolverse por aplicación de las normas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que regulan el presente régimen, se decidirá </a:t>
            </a:r>
            <a:r>
              <a:rPr lang="es-ES" sz="1800" u="sng" dirty="0" smtClean="0">
                <a:solidFill>
                  <a:srgbClr val="FFFF01"/>
                </a:solidFill>
                <a:effectLst>
                  <a:outerShdw blurRad="38100" dist="38100" dir="2700000" algn="tl">
                    <a:srgbClr val="000000">
                      <a:alpha val="43137"/>
                    </a:srgbClr>
                  </a:outerShdw>
                </a:effectLst>
              </a:rPr>
              <a:t>conforme a los principios del </a:t>
            </a:r>
          </a:p>
          <a:p>
            <a:pPr marL="609600" indent="-609600">
              <a:buFont typeface="Wingdings" pitchFamily="2" charset="2"/>
              <a:buNone/>
              <a:defRPr/>
            </a:pPr>
            <a:r>
              <a:rPr lang="es-ES" sz="1800" u="sng" dirty="0" smtClean="0">
                <a:solidFill>
                  <a:srgbClr val="FFFF01"/>
                </a:solidFill>
                <a:effectLst>
                  <a:outerShdw blurRad="38100" dist="38100" dir="2700000" algn="tl">
                    <a:srgbClr val="000000">
                      <a:alpha val="43137"/>
                    </a:srgbClr>
                  </a:outerShdw>
                </a:effectLst>
              </a:rPr>
              <a:t>derecho de la justicia social, a los generales del derecho del trabajo, la equidad </a:t>
            </a:r>
          </a:p>
          <a:p>
            <a:pPr marL="609600" indent="-609600">
              <a:buFont typeface="Wingdings" pitchFamily="2" charset="2"/>
              <a:buNone/>
              <a:defRPr/>
            </a:pPr>
            <a:r>
              <a:rPr lang="es-ES" sz="1800" u="sng" dirty="0" smtClean="0">
                <a:solidFill>
                  <a:srgbClr val="FFFF01"/>
                </a:solidFill>
                <a:effectLst>
                  <a:outerShdw blurRad="38100" dist="38100" dir="2700000" algn="tl">
                    <a:srgbClr val="000000">
                      <a:alpha val="43137"/>
                    </a:srgbClr>
                  </a:outerShdw>
                </a:effectLst>
              </a:rPr>
              <a:t>y la buena fe</a:t>
            </a:r>
            <a:r>
              <a:rPr lang="es-ES" sz="1800" dirty="0" smtClean="0">
                <a:solidFill>
                  <a:srgbClr val="FFFF01"/>
                </a:solidFill>
                <a:effectLst>
                  <a:outerShdw blurRad="38100" dist="38100" dir="2700000" algn="tl">
                    <a:srgbClr val="000000">
                      <a:alpha val="43137"/>
                    </a:srgbClr>
                  </a:outerShdw>
                </a:effectLst>
              </a:rPr>
              <a:t>.</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GRUPO FAMILIAR RETRIBUCIÓN</a:t>
            </a:r>
          </a:p>
          <a:p>
            <a:pPr marL="609600" indent="-609600">
              <a:buFont typeface="Wingdings" pitchFamily="2" charset="2"/>
              <a:buNone/>
              <a:defRPr/>
            </a:pPr>
            <a:endParaRPr lang="es-ES" sz="1800" b="1" dirty="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a:t>
            </a:r>
            <a:r>
              <a:rPr lang="es-ES" sz="1800" b="1" dirty="0" smtClean="0">
                <a:solidFill>
                  <a:srgbClr val="00FFFF"/>
                </a:solidFill>
                <a:effectLst>
                  <a:outerShdw blurRad="38100" dist="38100" dir="2700000" algn="tl">
                    <a:srgbClr val="000000">
                      <a:alpha val="43137"/>
                    </a:srgbClr>
                  </a:outerShdw>
                </a:effectLst>
              </a:rPr>
              <a:t>5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En caso de contratarse mas de una persona de la misma familia para </a:t>
            </a:r>
          </a:p>
          <a:p>
            <a:pPr marL="609600" indent="-609600">
              <a:buFont typeface="Wingdings" pitchFamily="2" charset="2"/>
              <a:buNone/>
              <a:defRPr/>
            </a:pPr>
            <a:r>
              <a:rPr lang="es-ES" sz="1800" dirty="0">
                <a:effectLst>
                  <a:outerShdw blurRad="38100" dist="38100" dir="2700000" algn="tl">
                    <a:srgbClr val="000000">
                      <a:alpha val="43137"/>
                    </a:srgbClr>
                  </a:outerShdw>
                </a:effectLst>
              </a:rPr>
              <a:t>p</a:t>
            </a:r>
            <a:r>
              <a:rPr lang="es-ES" sz="1800" dirty="0" smtClean="0">
                <a:effectLst>
                  <a:outerShdw blurRad="38100" dist="38100" dir="2700000" algn="tl">
                    <a:srgbClr val="000000">
                      <a:alpha val="43137"/>
                    </a:srgbClr>
                  </a:outerShdw>
                </a:effectLst>
              </a:rPr>
              <a:t>restar servicios a las órdenes de un mismo empleador, </a:t>
            </a:r>
            <a:r>
              <a:rPr lang="es-ES" sz="1800" u="sng" dirty="0" smtClean="0">
                <a:solidFill>
                  <a:srgbClr val="FFFF01"/>
                </a:solidFill>
                <a:effectLst>
                  <a:outerShdw blurRad="38100" dist="38100" dir="2700000" algn="tl">
                    <a:srgbClr val="000000">
                      <a:alpha val="43137"/>
                    </a:srgbClr>
                  </a:outerShdw>
                </a:effectLst>
              </a:rPr>
              <a:t>la retribución deberá </a:t>
            </a:r>
          </a:p>
          <a:p>
            <a:pPr marL="609600" indent="-609600">
              <a:buFont typeface="Wingdings" pitchFamily="2" charset="2"/>
              <a:buNone/>
              <a:defRPr/>
            </a:pPr>
            <a:r>
              <a:rPr lang="es-ES" sz="1800" u="sng" dirty="0" smtClean="0">
                <a:solidFill>
                  <a:srgbClr val="FFFF01"/>
                </a:solidFill>
                <a:effectLst>
                  <a:outerShdw blurRad="38100" dist="38100" dir="2700000" algn="tl">
                    <a:srgbClr val="000000">
                      <a:alpha val="43137"/>
                    </a:srgbClr>
                  </a:outerShdw>
                </a:effectLst>
              </a:rPr>
              <a:t>convenirse individualmente con cada uno de ellos</a:t>
            </a:r>
            <a:r>
              <a:rPr lang="es-ES" sz="1800" dirty="0" smtClean="0">
                <a:effectLst>
                  <a:outerShdw blurRad="38100" dist="38100" dir="2700000" algn="tl">
                    <a:srgbClr val="000000">
                      <a:alpha val="43137"/>
                    </a:srgbClr>
                  </a:outerShdw>
                </a:effectLst>
              </a:rPr>
              <a:t>.</a:t>
            </a:r>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44708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CONTRATO DE TRABAJO. LIBERTAD DE FORMAS. PRESUNCIÓN</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chemeClr val="bg2">
                    <a:lumMod val="60000"/>
                    <a:lumOff val="40000"/>
                  </a:schemeClr>
                </a:solidFill>
                <a:effectLst>
                  <a:outerShdw blurRad="38100" dist="38100" dir="2700000" algn="tl">
                    <a:srgbClr val="000000">
                      <a:alpha val="43137"/>
                    </a:srgbClr>
                  </a:outerShdw>
                </a:effectLst>
              </a:rPr>
              <a:t>Art</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b="1" dirty="0" smtClean="0">
                <a:solidFill>
                  <a:schemeClr val="bg2">
                    <a:lumMod val="60000"/>
                    <a:lumOff val="40000"/>
                  </a:schemeClr>
                </a:solidFill>
                <a:effectLst>
                  <a:outerShdw blurRad="38100" dist="38100" dir="2700000" algn="tl">
                    <a:srgbClr val="000000">
                      <a:alpha val="43137"/>
                    </a:srgbClr>
                  </a:outerShdw>
                </a:effectLst>
              </a:rPr>
              <a:t>6 </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En la celebración del contrato de trabajo para el personal de casas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particulares </a:t>
            </a:r>
            <a:r>
              <a:rPr lang="es-ES" sz="1800" b="1" u="sng" dirty="0" smtClean="0">
                <a:solidFill>
                  <a:srgbClr val="00FFCC"/>
                </a:solidFill>
                <a:effectLst>
                  <a:outerShdw blurRad="38100" dist="38100" dir="2700000" algn="tl">
                    <a:srgbClr val="000000">
                      <a:alpha val="43137"/>
                    </a:srgbClr>
                  </a:outerShdw>
                </a:effectLst>
              </a:rPr>
              <a:t>regirá la libertad de formas</a:t>
            </a:r>
            <a:r>
              <a:rPr lang="es-ES" sz="1800" dirty="0" smtClean="0">
                <a:effectLst>
                  <a:outerShdw blurRad="38100" dist="38100" dir="2700000" algn="tl">
                    <a:srgbClr val="000000">
                      <a:alpha val="43137"/>
                    </a:srgbClr>
                  </a:outerShdw>
                </a:effectLst>
              </a:rPr>
              <a:t>, cualesquiera sea su modalidad. El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contrato </a:t>
            </a:r>
            <a:r>
              <a:rPr lang="es-ES" sz="1800" b="1" u="sng" dirty="0" smtClean="0">
                <a:solidFill>
                  <a:srgbClr val="FF9900"/>
                </a:solidFill>
                <a:effectLst>
                  <a:outerShdw blurRad="38100" dist="38100" dir="2700000" algn="tl">
                    <a:srgbClr val="000000">
                      <a:alpha val="43137"/>
                    </a:srgbClr>
                  </a:outerShdw>
                </a:effectLst>
              </a:rPr>
              <a:t>se presumirá concertado por tiempo indeterminado</a:t>
            </a:r>
            <a:r>
              <a:rPr lang="es-ES" sz="1800" dirty="0" smtClean="0">
                <a:effectLst>
                  <a:outerShdw blurRad="38100" dist="38100" dir="2700000" algn="tl">
                    <a:srgbClr val="000000">
                      <a:alpha val="43137"/>
                    </a:srgbClr>
                  </a:outerShdw>
                </a:effectLst>
              </a:rPr>
              <a:t>.</a:t>
            </a:r>
          </a:p>
          <a:p>
            <a:pPr marL="0" indent="0">
              <a:buFont typeface="Wingdings" pitchFamily="2" charset="2"/>
              <a:buNone/>
              <a:defRPr/>
            </a:pPr>
            <a:endParaRPr lang="es-ES" sz="1800" dirty="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PERÍODO DE PRUEBA</a:t>
            </a: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7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El contrato regulado por esta ley se entenderá celebrado a prueba durante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los primeros </a:t>
            </a:r>
            <a:r>
              <a:rPr lang="es-ES" sz="2000" b="1" dirty="0" smtClean="0">
                <a:solidFill>
                  <a:srgbClr val="00FFCC"/>
                </a:solidFill>
                <a:effectLst>
                  <a:outerShdw blurRad="38100" dist="38100" dir="2700000" algn="tl">
                    <a:srgbClr val="000000">
                      <a:alpha val="43137"/>
                    </a:srgbClr>
                  </a:outerShdw>
                </a:effectLst>
              </a:rPr>
              <a:t>30 días</a:t>
            </a:r>
            <a:r>
              <a:rPr lang="es-ES" sz="1800" b="1" dirty="0" smtClean="0">
                <a:solidFill>
                  <a:srgbClr val="FFFF00"/>
                </a:solidFill>
                <a:effectLst>
                  <a:outerShdw blurRad="38100" dist="38100" dir="2700000" algn="tl">
                    <a:srgbClr val="000000">
                      <a:alpha val="43137"/>
                    </a:srgbClr>
                  </a:outerShdw>
                </a:effectLst>
              </a:rPr>
              <a:t> de su vigencia respecto del </a:t>
            </a:r>
            <a:r>
              <a:rPr lang="es-ES" sz="1800" b="1" u="sng" dirty="0" smtClean="0">
                <a:solidFill>
                  <a:srgbClr val="00FF99"/>
                </a:solidFill>
                <a:effectLst>
                  <a:outerShdw blurRad="38100" dist="38100" dir="2700000" algn="tl">
                    <a:srgbClr val="000000">
                      <a:alpha val="43137"/>
                    </a:srgbClr>
                  </a:outerShdw>
                </a:effectLst>
              </a:rPr>
              <a:t>personal sin retiro</a:t>
            </a:r>
            <a:r>
              <a:rPr lang="es-ES" sz="1800" b="1" dirty="0" smtClean="0">
                <a:solidFill>
                  <a:srgbClr val="FFFF00"/>
                </a:solidFill>
                <a:effectLst>
                  <a:outerShdw blurRad="38100" dist="38100" dir="2700000" algn="tl">
                    <a:srgbClr val="000000">
                      <a:alpha val="43137"/>
                    </a:srgbClr>
                  </a:outerShdw>
                </a:effectLst>
              </a:rPr>
              <a:t>; y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durante los primeros 15 de trabajo en tanto no supere los </a:t>
            </a:r>
            <a:r>
              <a:rPr lang="es-ES" sz="2000" b="1" dirty="0" smtClean="0">
                <a:solidFill>
                  <a:srgbClr val="00FFCC"/>
                </a:solidFill>
                <a:effectLst>
                  <a:outerShdw blurRad="38100" dist="38100" dir="2700000" algn="tl">
                    <a:srgbClr val="000000">
                      <a:alpha val="43137"/>
                    </a:srgbClr>
                  </a:outerShdw>
                </a:effectLst>
              </a:rPr>
              <a:t>tres (3) meses </a:t>
            </a:r>
            <a:r>
              <a:rPr lang="es-ES" sz="1800" b="1" dirty="0" smtClean="0">
                <a:solidFill>
                  <a:srgbClr val="FFFF00"/>
                </a:solidFill>
                <a:effectLst>
                  <a:outerShdw blurRad="38100" dist="38100" dir="2700000" algn="tl">
                    <a:srgbClr val="000000">
                      <a:alpha val="43137"/>
                    </a:srgbClr>
                  </a:outerShdw>
                </a:effectLst>
              </a:rPr>
              <a:t>para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el </a:t>
            </a:r>
            <a:r>
              <a:rPr lang="es-ES" sz="1800" b="1" u="sng" dirty="0" smtClean="0">
                <a:solidFill>
                  <a:srgbClr val="00FF99"/>
                </a:solidFill>
                <a:effectLst>
                  <a:outerShdw blurRad="38100" dist="38100" dir="2700000" algn="tl">
                    <a:srgbClr val="000000">
                      <a:alpha val="43137"/>
                    </a:srgbClr>
                  </a:outerShdw>
                </a:effectLst>
              </a:rPr>
              <a:t>personal con retiro</a:t>
            </a:r>
            <a:r>
              <a:rPr lang="es-ES" sz="1800" dirty="0" smtClean="0">
                <a:effectLst>
                  <a:outerShdw blurRad="38100" dist="38100" dir="2700000" algn="tl">
                    <a:srgbClr val="000000">
                      <a:alpha val="43137"/>
                    </a:srgbClr>
                  </a:outerShdw>
                </a:effectLst>
              </a:rPr>
              <a:t>. Cualquiera de las partes  podrá extinguir la relación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durante dicho lapso sin expresión de causa y sin generarse derecho a indemnización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 motivo de la extinción. </a:t>
            </a:r>
            <a:r>
              <a:rPr lang="es-ES" sz="1800" b="1" dirty="0" smtClean="0">
                <a:solidFill>
                  <a:srgbClr val="FFCC00"/>
                </a:solidFill>
                <a:effectLst>
                  <a:outerShdw blurRad="38100" dist="38100" dir="2700000" algn="tl">
                    <a:srgbClr val="000000">
                      <a:alpha val="43137"/>
                    </a:srgbClr>
                  </a:outerShdw>
                </a:effectLst>
              </a:rPr>
              <a:t>El empleador no podrá contratar a una misma </a:t>
            </a:r>
          </a:p>
          <a:p>
            <a:pPr marL="609600" indent="-609600">
              <a:buFont typeface="Wingdings" pitchFamily="2" charset="2"/>
              <a:buNone/>
              <a:defRPr/>
            </a:pPr>
            <a:r>
              <a:rPr lang="es-ES" sz="1800" b="1" dirty="0" smtClean="0">
                <a:solidFill>
                  <a:srgbClr val="FFCC00"/>
                </a:solidFill>
                <a:effectLst>
                  <a:outerShdw blurRad="38100" dist="38100" dir="2700000" algn="tl">
                    <a:srgbClr val="000000">
                      <a:alpha val="43137"/>
                    </a:srgbClr>
                  </a:outerShdw>
                </a:effectLst>
              </a:rPr>
              <a:t>empleada/do mas de una vez utilizando el período de prueba.</a:t>
            </a:r>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CATEGORÍAS PROFESIONALES</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8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Las categorías profesionales y puestos de trabajo para el personal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comprendido en el presente régimen serán fijadas inicialmente por la autoridad de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aplicación hasta tanto sean establecidas por la Comisión Nacional de Trabajo en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Casas Particulares o mediante convenio colectivo de trabajo.</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PROHIBICIÓN DEL TRABAJO INFANTIL Y DE LA PROTECCIÓN DEL </a:t>
            </a:r>
          </a:p>
          <a:p>
            <a:pPr marL="609600" indent="-60960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TRABAJO ADOLESCENTE</a:t>
            </a:r>
          </a:p>
          <a:p>
            <a:pPr marL="609600" indent="-609600">
              <a:buFont typeface="Wingdings" pitchFamily="2" charset="2"/>
              <a:buNone/>
              <a:defRPr/>
            </a:pPr>
            <a:endParaRPr lang="es-ES" sz="1800" b="1" dirty="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a:t>
            </a:r>
            <a:r>
              <a:rPr lang="es-ES" sz="1800" b="1" dirty="0" smtClean="0">
                <a:solidFill>
                  <a:srgbClr val="00FFFF"/>
                </a:solidFill>
                <a:effectLst>
                  <a:outerShdw blurRad="38100" dist="38100" dir="2700000" algn="tl">
                    <a:srgbClr val="000000">
                      <a:alpha val="43137"/>
                    </a:srgbClr>
                  </a:outerShdw>
                </a:effectLst>
              </a:rPr>
              <a:t>9 </a:t>
            </a:r>
            <a:r>
              <a:rPr lang="es-ES" sz="1800" b="1" dirty="0">
                <a:solidFill>
                  <a:srgbClr val="00FFFF"/>
                </a:solidFill>
                <a:effectLst>
                  <a:outerShdw blurRad="38100" dist="38100" dir="2700000" algn="tl">
                    <a:srgbClr val="000000">
                      <a:alpha val="43137"/>
                    </a:srgbClr>
                  </a:outerShdw>
                </a:effectLst>
              </a:rPr>
              <a:t>– </a:t>
            </a:r>
            <a:r>
              <a:rPr lang="es-ES" sz="1800" dirty="0" smtClean="0">
                <a:solidFill>
                  <a:srgbClr val="FFFF01"/>
                </a:solidFill>
                <a:effectLst>
                  <a:outerShdw blurRad="38100" dist="38100" dir="2700000" algn="tl">
                    <a:srgbClr val="000000">
                      <a:alpha val="43137"/>
                    </a:srgbClr>
                  </a:outerShdw>
                </a:effectLst>
              </a:rPr>
              <a:t>Personas menores de 16 años. Prohibición de su empleo</a:t>
            </a:r>
            <a:r>
              <a:rPr lang="es-ES" sz="1800" dirty="0" smtClean="0">
                <a:effectLst>
                  <a:outerShdw blurRad="38100" dist="38100" dir="2700000" algn="tl">
                    <a:srgbClr val="000000">
                      <a:alpha val="43137"/>
                    </a:srgbClr>
                  </a:outerShdw>
                </a:effectLst>
              </a:rPr>
              <a:t>: Queda prohibida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la contratación de personas menores de dieciséis años.</a:t>
            </a:r>
            <a:endParaRPr lang="es-ES" sz="1800" dirty="0">
              <a:effectLst>
                <a:outerShdw blurRad="38100" dist="38100" dir="2700000" algn="tl">
                  <a:srgbClr val="000000">
                    <a:alpha val="43137"/>
                  </a:srgbClr>
                </a:outerShdw>
              </a:effectLst>
            </a:endParaRP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0" indent="0">
              <a:buFont typeface="Wingdings" pitchFamily="2" charset="2"/>
              <a:buNone/>
              <a:defRPr/>
            </a:pPr>
            <a:endParaRPr lang="es-ES" sz="1800" dirty="0">
              <a:effectLst>
                <a:outerShdw blurRad="38100" dist="38100" dir="2700000" algn="tl">
                  <a:srgbClr val="000000">
                    <a:alpha val="43137"/>
                  </a:srgbClr>
                </a:outerShdw>
              </a:effectLst>
            </a:endParaRPr>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PROHIBICIÓN DEL TRABAJO INFANTIL Y DE LA PROTECCIÓN DEL </a:t>
            </a:r>
          </a:p>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TRABAJO ADOLESCENTE</a:t>
            </a:r>
          </a:p>
          <a:p>
            <a:pPr marL="609600" indent="-609600">
              <a:buFont typeface="Wingdings" pitchFamily="2" charset="2"/>
              <a:buNone/>
              <a:defRPr/>
            </a:pPr>
            <a:endParaRPr lang="es-ES" sz="1800" b="1" dirty="0" smtClean="0">
              <a:solidFill>
                <a:srgbClr val="FFC000"/>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10 –</a:t>
            </a:r>
            <a:r>
              <a:rPr lang="es-ES" sz="1800" dirty="0" smtClean="0">
                <a:effectLst>
                  <a:outerShdw blurRad="38100" dist="38100" dir="2700000" algn="tl">
                    <a:srgbClr val="000000">
                      <a:alpha val="43137"/>
                    </a:srgbClr>
                  </a:outerShdw>
                </a:effectLst>
              </a:rPr>
              <a:t> </a:t>
            </a:r>
            <a:r>
              <a:rPr lang="es-ES" sz="1800" dirty="0" smtClean="0">
                <a:solidFill>
                  <a:srgbClr val="FFFF01"/>
                </a:solidFill>
                <a:effectLst>
                  <a:outerShdw blurRad="38100" dist="38100" dir="2700000" algn="tl">
                    <a:srgbClr val="000000">
                      <a:alpha val="43137"/>
                    </a:srgbClr>
                  </a:outerShdw>
                </a:effectLst>
              </a:rPr>
              <a:t>Trabajo de adolescentes. Certificado de aptitud física.</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Cuando de contratase a menores de  </a:t>
            </a:r>
            <a:r>
              <a:rPr lang="es-ES" sz="1800" b="1" u="sng" dirty="0" smtClean="0">
                <a:solidFill>
                  <a:srgbClr val="FF9900"/>
                </a:solidFill>
                <a:effectLst>
                  <a:outerShdw blurRad="38100" dist="38100" dir="2700000" algn="tl">
                    <a:srgbClr val="000000">
                      <a:alpha val="43137"/>
                    </a:srgbClr>
                  </a:outerShdw>
                </a:effectLst>
              </a:rPr>
              <a:t>dieciocho años </a:t>
            </a:r>
            <a:r>
              <a:rPr lang="es-ES" sz="1800" dirty="0" smtClean="0">
                <a:effectLst>
                  <a:outerShdw blurRad="38100" dist="38100" dir="2700000" algn="tl">
                    <a:srgbClr val="000000">
                      <a:alpha val="43137"/>
                    </a:srgbClr>
                  </a:outerShdw>
                </a:effectLst>
              </a:rPr>
              <a:t>deberá exigirse de los mismos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o de sus representantes legales un </a:t>
            </a:r>
            <a:r>
              <a:rPr lang="es-ES" sz="1800" b="1" dirty="0" smtClean="0">
                <a:solidFill>
                  <a:srgbClr val="00FFCC"/>
                </a:solidFill>
                <a:effectLst>
                  <a:outerShdw blurRad="38100" dist="38100" dir="2700000" algn="tl">
                    <a:srgbClr val="000000">
                      <a:alpha val="43137"/>
                    </a:srgbClr>
                  </a:outerShdw>
                </a:effectLst>
              </a:rPr>
              <a:t>certificado médico </a:t>
            </a:r>
            <a:r>
              <a:rPr lang="es-ES" sz="1800" dirty="0" smtClean="0">
                <a:effectLst>
                  <a:outerShdw blurRad="38100" dist="38100" dir="2700000" algn="tl">
                    <a:srgbClr val="000000">
                      <a:alpha val="43137"/>
                    </a:srgbClr>
                  </a:outerShdw>
                </a:effectLst>
              </a:rPr>
              <a:t>que acredite su aptitud para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el trabajo, como así también la acreditación de los reconocimientos médicos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periódicos que prevean las reglamentaciones respectivas.</a:t>
            </a:r>
            <a:endParaRPr lang="es-ES" sz="1800" dirty="0">
              <a:effectLst>
                <a:outerShdw blurRad="38100" dist="38100" dir="2700000" algn="tl">
                  <a:srgbClr val="000000">
                    <a:alpha val="43137"/>
                  </a:srgbClr>
                </a:outerShdw>
              </a:effectLst>
            </a:endParaRPr>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PROHIBICIÓN DEL TRABAJO INFANTIL Y DE LA PROTECCIÓN DEL </a:t>
            </a:r>
          </a:p>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TRABAJO ADOLESCENTE</a:t>
            </a:r>
          </a:p>
          <a:p>
            <a:pPr marL="609600" indent="-609600">
              <a:buFont typeface="Wingdings" pitchFamily="2" charset="2"/>
              <a:buNone/>
              <a:defRPr/>
            </a:pPr>
            <a:endParaRPr lang="es-ES" sz="2000" b="1" dirty="0" smtClean="0">
              <a:solidFill>
                <a:srgbClr val="FFFF00"/>
              </a:solidFill>
              <a:effectLst>
                <a:outerShdw blurRad="38100" dist="38100" dir="2700000" algn="tl">
                  <a:srgbClr val="000000">
                    <a:alpha val="43137"/>
                  </a:srgbClr>
                </a:outerShdw>
              </a:effectLst>
            </a:endParaRPr>
          </a:p>
          <a:p>
            <a:pPr marL="609600" indent="-609600">
              <a:buFont typeface="Wingdings" pitchFamily="2" charset="2"/>
              <a:buNone/>
              <a:defRPr/>
            </a:pPr>
            <a:r>
              <a:rPr lang="es-ES" sz="2000" b="1" dirty="0" smtClean="0">
                <a:solidFill>
                  <a:srgbClr val="FFC000"/>
                </a:solidFill>
                <a:effectLst>
                  <a:outerShdw blurRad="38100" dist="38100" dir="2700000" algn="tl">
                    <a:srgbClr val="000000">
                      <a:alpha val="43137"/>
                    </a:srgbClr>
                  </a:outerShdw>
                </a:effectLst>
              </a:rPr>
              <a:t>JORNADA DE TRABAJO = </a:t>
            </a:r>
            <a:r>
              <a:rPr lang="es-ES" sz="2000" b="1" dirty="0" smtClean="0">
                <a:solidFill>
                  <a:srgbClr val="FFFF01"/>
                </a:solidFill>
                <a:effectLst>
                  <a:outerShdw blurRad="38100" dist="38100" dir="2700000" algn="tl">
                    <a:srgbClr val="000000">
                      <a:alpha val="43137"/>
                    </a:srgbClr>
                  </a:outerShdw>
                </a:effectLst>
              </a:rPr>
              <a:t>6 x 36</a:t>
            </a:r>
            <a:endParaRPr lang="es-ES" sz="2000" b="1" dirty="0">
              <a:solidFill>
                <a:srgbClr val="FFFF01"/>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FFC000"/>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 11 </a:t>
            </a:r>
            <a:r>
              <a:rPr lang="es-ES" sz="1800" dirty="0" smtClean="0">
                <a:effectLst>
                  <a:outerShdw blurRad="38100" dist="38100" dir="2700000" algn="tl">
                    <a:srgbClr val="000000">
                      <a:alpha val="43137"/>
                    </a:srgbClr>
                  </a:outerShdw>
                </a:effectLst>
              </a:rPr>
              <a:t>– La jornada de trabajo de los adolescentes entre dieciséis y dieciocho años,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no podrá superar, bajo ninguna circunstancia, las seis horas diarias de labor  y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treinta y seis horas semanales.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270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REDUCCIÓN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198 LCT: </a:t>
            </a:r>
            <a:r>
              <a:rPr lang="es-AR" sz="1800" dirty="0">
                <a:effectLst>
                  <a:outerShdw blurRad="38100" dist="38100" dir="2700000" algn="tl">
                    <a:srgbClr val="000000">
                      <a:alpha val="43137"/>
                    </a:srgbClr>
                  </a:outerShdw>
                </a:effectLst>
              </a:rPr>
              <a:t>“La reducción de la jornada máxima legal solamente procederá </a:t>
            </a:r>
            <a:r>
              <a:rPr lang="es-AR" sz="1800" b="1" u="sng" dirty="0">
                <a:solidFill>
                  <a:srgbClr val="FFCC00"/>
                </a:solidFill>
                <a:effectLst>
                  <a:outerShdw blurRad="38100" dist="38100" dir="2700000" algn="tl">
                    <a:srgbClr val="000000">
                      <a:alpha val="43137"/>
                    </a:srgbClr>
                  </a:outerShdw>
                </a:effectLst>
              </a:rPr>
              <a:t>cuando lo establezcan las disposiciones nacionales reglamentarias  de la materia</a:t>
            </a:r>
            <a:r>
              <a:rPr lang="es-AR" sz="1800" dirty="0">
                <a:effectLst>
                  <a:outerShdw blurRad="38100" dist="38100" dir="2700000" algn="tl">
                    <a:srgbClr val="000000">
                      <a:alpha val="43137"/>
                    </a:srgbClr>
                  </a:outerShdw>
                </a:effectLst>
              </a:rPr>
              <a:t>, </a:t>
            </a:r>
            <a:r>
              <a:rPr lang="es-AR" sz="1800" b="1" u="sng" dirty="0">
                <a:solidFill>
                  <a:srgbClr val="FFCC00"/>
                </a:solidFill>
                <a:effectLst>
                  <a:outerShdw blurRad="38100" dist="38100" dir="2700000" algn="tl">
                    <a:srgbClr val="000000">
                      <a:alpha val="43137"/>
                    </a:srgbClr>
                  </a:outerShdw>
                </a:effectLst>
              </a:rPr>
              <a:t>estipulación particular de los contratos individuales o convenios colectivos de trabajo</a:t>
            </a:r>
            <a:r>
              <a:rPr lang="es-AR" sz="1800" dirty="0">
                <a:effectLst>
                  <a:outerShdw blurRad="38100" dist="38100" dir="2700000" algn="tl">
                    <a:srgbClr val="000000">
                      <a:alpha val="43137"/>
                    </a:srgbClr>
                  </a:outerShdw>
                </a:effectLst>
              </a:rPr>
              <a:t>. Estos últimos podrán establecer métodos de cálculo de la jornada máxima en base a promedio, de acuerdo con las características de la actividad”</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IMPORTANTE</a:t>
            </a:r>
            <a:r>
              <a:rPr lang="es-AR" sz="1800" b="1"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No es lo mismo la </a:t>
            </a:r>
            <a:r>
              <a:rPr lang="es-AR" sz="1800" dirty="0">
                <a:solidFill>
                  <a:schemeClr val="hlink"/>
                </a:solidFill>
                <a:effectLst>
                  <a:outerShdw blurRad="38100" dist="38100" dir="2700000" algn="tl">
                    <a:srgbClr val="000000">
                      <a:alpha val="43137"/>
                    </a:srgbClr>
                  </a:outerShdw>
                </a:effectLst>
              </a:rPr>
              <a:t>REDUCCION DE LA JORNADA MAXIMA</a:t>
            </a:r>
            <a:r>
              <a:rPr lang="es-AR" sz="1800" dirty="0">
                <a:effectLst>
                  <a:outerShdw blurRad="38100" dist="38100" dir="2700000" algn="tl">
                    <a:srgbClr val="000000">
                      <a:alpha val="43137"/>
                    </a:srgbClr>
                  </a:outerShdw>
                </a:effectLst>
              </a:rPr>
              <a:t> </a:t>
            </a:r>
            <a:r>
              <a:rPr lang="es-AR" sz="1800" dirty="0">
                <a:solidFill>
                  <a:schemeClr val="hlink"/>
                </a:solidFill>
                <a:effectLst>
                  <a:outerShdw blurRad="38100" dist="38100" dir="2700000" algn="tl">
                    <a:srgbClr val="000000">
                      <a:alpha val="43137"/>
                    </a:srgbClr>
                  </a:outerShdw>
                </a:effectLst>
              </a:rPr>
              <a:t>LEGAL</a:t>
            </a:r>
            <a:r>
              <a:rPr lang="es-AR" sz="1800" dirty="0">
                <a:effectLst>
                  <a:outerShdw blurRad="38100" dist="38100" dir="2700000" algn="tl">
                    <a:srgbClr val="000000">
                      <a:alpha val="43137"/>
                    </a:srgbClr>
                  </a:outerShdw>
                </a:effectLst>
              </a:rPr>
              <a:t>, que la </a:t>
            </a:r>
            <a:r>
              <a:rPr lang="es-AR" sz="1800" dirty="0">
                <a:solidFill>
                  <a:schemeClr val="hlink"/>
                </a:solidFill>
                <a:effectLst>
                  <a:outerShdw blurRad="38100" dist="38100" dir="2700000" algn="tl">
                    <a:srgbClr val="000000">
                      <a:alpha val="43137"/>
                    </a:srgbClr>
                  </a:outerShdw>
                </a:effectLst>
              </a:rPr>
              <a:t>REDUCCION DE LA JORNADA DE TRABAJO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8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02132168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PROHIBICIÓN DEL TRABAJO INFANTIL Y DE LA PROTECCIÓN DEL </a:t>
            </a:r>
          </a:p>
          <a:p>
            <a:pPr marL="609600" indent="-609600">
              <a:buFont typeface="Wingdings" pitchFamily="2" charset="2"/>
              <a:buNone/>
              <a:defRPr/>
            </a:pPr>
            <a:r>
              <a:rPr lang="es-ES" sz="2000" b="1" dirty="0">
                <a:solidFill>
                  <a:srgbClr val="00FF99"/>
                </a:solidFill>
                <a:effectLst>
                  <a:outerShdw blurRad="38100" dist="38100" dir="2700000" algn="tl">
                    <a:srgbClr val="000000">
                      <a:alpha val="43137"/>
                    </a:srgbClr>
                  </a:outerShdw>
                </a:effectLst>
              </a:rPr>
              <a:t>TRABAJO ADOLESCENTE</a:t>
            </a:r>
          </a:p>
          <a:p>
            <a:pPr marL="0" indent="0">
              <a:buFont typeface="Wingdings" pitchFamily="2" charset="2"/>
              <a:buNone/>
              <a:defRPr/>
            </a:pPr>
            <a:endParaRPr lang="es-ES" sz="1600" dirty="0" smtClean="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FFCC00"/>
                </a:solidFill>
                <a:effectLst>
                  <a:outerShdw blurRad="38100" dist="38100" dir="2700000" algn="tl">
                    <a:srgbClr val="000000">
                      <a:alpha val="43137"/>
                    </a:srgbClr>
                  </a:outerShdw>
                </a:effectLst>
              </a:rPr>
              <a:t>TERMINALIDAD EDUCATIVA - PROHIBICIÓN</a:t>
            </a:r>
          </a:p>
          <a:p>
            <a:pPr marL="0" indent="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12 </a:t>
            </a:r>
            <a:r>
              <a:rPr lang="es-ES" sz="1800" b="1" dirty="0" smtClean="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Queda </a:t>
            </a:r>
            <a:r>
              <a:rPr lang="es-ES" sz="1800" dirty="0" smtClean="0">
                <a:solidFill>
                  <a:srgbClr val="FFFF01"/>
                </a:solidFill>
                <a:effectLst>
                  <a:outerShdw blurRad="38100" dist="38100" dir="2700000" algn="tl">
                    <a:srgbClr val="000000">
                      <a:alpha val="43137"/>
                    </a:srgbClr>
                  </a:outerShdw>
                </a:effectLst>
              </a:rPr>
              <a:t>prohibida </a:t>
            </a:r>
            <a:r>
              <a:rPr lang="es-ES" sz="1800" dirty="0" smtClean="0">
                <a:effectLst>
                  <a:outerShdw blurRad="38100" dist="38100" dir="2700000" algn="tl">
                    <a:srgbClr val="000000">
                      <a:alpha val="43137"/>
                    </a:srgbClr>
                  </a:outerShdw>
                </a:effectLst>
              </a:rPr>
              <a:t>la contratación de las personas menores de edad comprendidas en la edad escolar </a:t>
            </a:r>
            <a:r>
              <a:rPr lang="es-ES" sz="1800" dirty="0" smtClean="0">
                <a:solidFill>
                  <a:srgbClr val="FFFF01"/>
                </a:solidFill>
                <a:effectLst>
                  <a:outerShdw blurRad="38100" dist="38100" dir="2700000" algn="tl">
                    <a:srgbClr val="000000">
                      <a:alpha val="43137"/>
                    </a:srgbClr>
                  </a:outerShdw>
                </a:effectLst>
              </a:rPr>
              <a:t>que no hayan completado su instrucción obligatoria</a:t>
            </a:r>
            <a:r>
              <a:rPr lang="es-ES" sz="1800" dirty="0" smtClean="0">
                <a:effectLst>
                  <a:outerShdw blurRad="38100" dist="38100" dir="2700000" algn="tl">
                    <a:srgbClr val="000000">
                      <a:alpha val="43137"/>
                    </a:srgbClr>
                  </a:outerShdw>
                </a:effectLst>
              </a:rPr>
              <a:t>, a excepción que </a:t>
            </a:r>
            <a:r>
              <a:rPr lang="es-ES" sz="1800" dirty="0" smtClean="0">
                <a:solidFill>
                  <a:srgbClr val="00FFCC"/>
                </a:solidFill>
                <a:effectLst>
                  <a:outerShdw blurRad="38100" dist="38100" dir="2700000" algn="tl">
                    <a:srgbClr val="000000">
                      <a:alpha val="43137"/>
                    </a:srgbClr>
                  </a:outerShdw>
                </a:effectLst>
              </a:rPr>
              <a:t>el empleador se haga cargo </a:t>
            </a:r>
            <a:r>
              <a:rPr lang="es-ES" sz="1800" dirty="0" smtClean="0">
                <a:effectLst>
                  <a:outerShdw blurRad="38100" dist="38100" dir="2700000" algn="tl">
                    <a:srgbClr val="000000">
                      <a:alpha val="43137"/>
                    </a:srgbClr>
                  </a:outerShdw>
                </a:effectLst>
              </a:rPr>
              <a:t>de que la empleada/o finalice los mismos.</a:t>
            </a:r>
          </a:p>
          <a:p>
            <a:pPr marL="0" indent="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PROHIBICIÓN DE CONTRATAR MENORES SIN RETIRO</a:t>
            </a:r>
          </a:p>
          <a:p>
            <a:pPr marL="0" indent="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 13 – </a:t>
            </a:r>
            <a:r>
              <a:rPr lang="es-ES" sz="1800" dirty="0" smtClean="0">
                <a:effectLst>
                  <a:outerShdw blurRad="38100" dist="38100" dir="2700000" algn="tl">
                    <a:srgbClr val="000000">
                      <a:alpha val="43137"/>
                    </a:srgbClr>
                  </a:outerShdw>
                </a:effectLst>
              </a:rPr>
              <a:t>Prohibición de empleo de trabajadores de dieciséis y diecisiete años. En ningún caso se podrá contratar a adolescentes que tengan dieciséis o diecisiete años bajo la modalidad prevista por el artículo 1°, inciso a) de la presente Ley.</a:t>
            </a:r>
          </a:p>
          <a:p>
            <a:pPr marL="0" indent="0">
              <a:buFont typeface="Wingdings" pitchFamily="2" charset="2"/>
              <a:buNone/>
              <a:defRPr/>
            </a:pPr>
            <a:endParaRPr lang="es-ES" sz="1600" dirty="0" smtClean="0">
              <a:effectLst>
                <a:outerShdw blurRad="38100" dist="38100" dir="2700000" algn="tl">
                  <a:srgbClr val="000000">
                    <a:alpha val="43137"/>
                  </a:srgbClr>
                </a:outerShdw>
              </a:effectLst>
            </a:endParaRPr>
          </a:p>
          <a:p>
            <a:pPr marL="0" indent="0">
              <a:buNone/>
              <a:defRPr/>
            </a:pPr>
            <a:r>
              <a:rPr lang="es-ES" sz="1600" i="1" dirty="0" smtClean="0">
                <a:effectLst>
                  <a:outerShdw blurRad="38100" dist="38100" dir="2700000" algn="tl">
                    <a:srgbClr val="000000">
                      <a:alpha val="43137"/>
                    </a:srgbClr>
                  </a:outerShdw>
                </a:effectLst>
              </a:rPr>
              <a:t>a) Trabajadoras/es </a:t>
            </a:r>
            <a:r>
              <a:rPr lang="es-ES" sz="1600" i="1" dirty="0">
                <a:effectLst>
                  <a:outerShdw blurRad="38100" dist="38100" dir="2700000" algn="tl">
                    <a:srgbClr val="000000">
                      <a:alpha val="43137"/>
                    </a:srgbClr>
                  </a:outerShdw>
                </a:effectLst>
              </a:rPr>
              <a:t>que presten </a:t>
            </a:r>
            <a:r>
              <a:rPr lang="es-ES" sz="1600" b="1" i="1" u="sng" dirty="0">
                <a:solidFill>
                  <a:srgbClr val="FFFF00"/>
                </a:solidFill>
                <a:effectLst>
                  <a:outerShdw blurRad="38100" dist="38100" dir="2700000" algn="tl">
                    <a:srgbClr val="000000">
                      <a:alpha val="43137"/>
                    </a:srgbClr>
                  </a:outerShdw>
                </a:effectLst>
              </a:rPr>
              <a:t>tareas sin retiro para un mismo empleador y residan en el </a:t>
            </a:r>
            <a:r>
              <a:rPr lang="es-ES" sz="1600" b="1" i="1" u="sng" dirty="0" smtClean="0">
                <a:solidFill>
                  <a:srgbClr val="FFFF00"/>
                </a:solidFill>
                <a:effectLst>
                  <a:outerShdw blurRad="38100" dist="38100" dir="2700000" algn="tl">
                    <a:srgbClr val="000000">
                      <a:alpha val="43137"/>
                    </a:srgbClr>
                  </a:outerShdw>
                </a:effectLst>
              </a:rPr>
              <a:t>domicilio</a:t>
            </a:r>
            <a:r>
              <a:rPr lang="es-ES" sz="1600" i="1" dirty="0" smtClean="0">
                <a:solidFill>
                  <a:srgbClr val="00FFCC"/>
                </a:solidFill>
                <a:effectLst>
                  <a:outerShdw blurRad="38100" dist="38100" dir="2700000" algn="tl">
                    <a:srgbClr val="000000">
                      <a:alpha val="43137"/>
                    </a:srgbClr>
                  </a:outerShdw>
                </a:effectLst>
              </a:rPr>
              <a:t> </a:t>
            </a:r>
            <a:r>
              <a:rPr lang="es-ES" sz="1600" i="1" dirty="0">
                <a:effectLst>
                  <a:outerShdw blurRad="38100" dist="38100" dir="2700000" algn="tl">
                    <a:srgbClr val="000000">
                      <a:alpha val="43137"/>
                    </a:srgbClr>
                  </a:outerShdw>
                </a:effectLst>
              </a:rPr>
              <a:t>donde cumplan las mismas;</a:t>
            </a:r>
          </a:p>
          <a:p>
            <a:pPr marL="609600" indent="-609600">
              <a:buFont typeface="Wingdings" pitchFamily="2" charset="2"/>
              <a:buNone/>
              <a:defRPr/>
            </a:pPr>
            <a:endParaRPr lang="es-ES" sz="1600" dirty="0"/>
          </a:p>
          <a:p>
            <a:pPr marL="609600" indent="-609600">
              <a:buFont typeface="Wingdings" pitchFamily="2" charset="2"/>
              <a:buNone/>
              <a:defRPr/>
            </a:pPr>
            <a:endParaRPr lang="es-ES" sz="1600" dirty="0" smtClean="0"/>
          </a:p>
          <a:p>
            <a:pPr marL="609600" indent="-609600">
              <a:buFont typeface="Wingdings" pitchFamily="2" charset="2"/>
              <a:buNone/>
              <a:defRPr/>
            </a:pPr>
            <a:endParaRPr lang="es-ES" sz="1600" dirty="0"/>
          </a:p>
          <a:p>
            <a:pPr marL="609600" indent="-609600">
              <a:buFont typeface="Wingdings" pitchFamily="2" charset="2"/>
              <a:buNone/>
              <a:defRPr/>
            </a:pPr>
            <a:endParaRPr lang="es-ES" sz="1600" dirty="0" smtClean="0"/>
          </a:p>
          <a:p>
            <a:pPr marL="609600" indent="-609600">
              <a:buFont typeface="Wingdings" pitchFamily="2" charset="2"/>
              <a:buNone/>
              <a:defRPr/>
            </a:pPr>
            <a:endParaRPr lang="es-ES" sz="1600" dirty="0"/>
          </a:p>
          <a:p>
            <a:pPr marL="609600" indent="-609600">
              <a:buFont typeface="Wingdings" pitchFamily="2" charset="2"/>
              <a:buNone/>
              <a:defRPr/>
            </a:pPr>
            <a:endParaRPr lang="es-ES" sz="1600" dirty="0" smtClean="0"/>
          </a:p>
          <a:p>
            <a:pPr marL="609600" indent="-609600">
              <a:buFont typeface="Wingdings" pitchFamily="2" charset="2"/>
              <a:buNone/>
              <a:defRPr/>
            </a:pPr>
            <a:endParaRPr lang="es-ES" sz="1600" dirty="0"/>
          </a:p>
          <a:p>
            <a:pPr marL="609600" indent="-609600">
              <a:buFont typeface="Wingdings" pitchFamily="2" charset="2"/>
              <a:buNone/>
              <a:defRPr/>
            </a:pPr>
            <a:endParaRPr lang="es-ES" sz="1600" dirty="0" smtClean="0"/>
          </a:p>
          <a:p>
            <a:pPr marL="609600" indent="-609600">
              <a:buFont typeface="Wingdings" pitchFamily="2" charset="2"/>
              <a:buNone/>
              <a:defRPr/>
            </a:pPr>
            <a:endParaRPr lang="es-ES" sz="16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1800" b="1" dirty="0" smtClean="0">
                <a:solidFill>
                  <a:srgbClr val="00FF99"/>
                </a:solidFill>
                <a:effectLst>
                  <a:outerShdw blurRad="38100" dist="38100" dir="2700000" algn="tl">
                    <a:srgbClr val="000000">
                      <a:alpha val="43137"/>
                    </a:srgbClr>
                  </a:outerShdw>
                </a:effectLst>
              </a:rPr>
              <a:t>TÍTULO III DEBERES Y DERECHOS DE LAS PARTES</a:t>
            </a:r>
          </a:p>
          <a:p>
            <a:pPr marL="0" indent="0">
              <a:buNone/>
            </a:pPr>
            <a:r>
              <a:rPr lang="es-AR" sz="1800" b="1" dirty="0" smtClean="0">
                <a:solidFill>
                  <a:srgbClr val="00FFCC"/>
                </a:solidFill>
                <a:effectLst>
                  <a:outerShdw blurRad="38100" dist="38100" dir="2700000" algn="tl">
                    <a:srgbClr val="000000">
                      <a:alpha val="43137"/>
                    </a:srgbClr>
                  </a:outerShdw>
                </a:effectLst>
              </a:rPr>
              <a:t>Art. 14.- </a:t>
            </a:r>
            <a:r>
              <a:rPr lang="es-AR" sz="1800" dirty="0" smtClean="0">
                <a:effectLst>
                  <a:outerShdw blurRad="38100" dist="38100" dir="2700000" algn="tl">
                    <a:srgbClr val="000000">
                      <a:alpha val="43137"/>
                    </a:srgbClr>
                  </a:outerShdw>
                </a:effectLst>
              </a:rPr>
              <a:t>Derechos y deberes comunes para el personal con y sin retiro. Los derechos y deberes comunes para las modalidades, con y sin retiro, serán:</a:t>
            </a:r>
          </a:p>
          <a:p>
            <a:pPr marL="0" indent="0">
              <a:buNone/>
            </a:pPr>
            <a:r>
              <a:rPr lang="es-AR" sz="1800" b="1" dirty="0" smtClean="0">
                <a:solidFill>
                  <a:srgbClr val="FFFF01"/>
                </a:solidFill>
                <a:effectLst>
                  <a:outerShdw blurRad="38100" dist="38100" dir="2700000" algn="tl">
                    <a:srgbClr val="000000">
                      <a:alpha val="43137"/>
                    </a:srgbClr>
                  </a:outerShdw>
                </a:effectLst>
              </a:rPr>
              <a:t>14.1.- </a:t>
            </a:r>
            <a:r>
              <a:rPr lang="es-AR" sz="1800" b="1" u="sng" dirty="0" smtClean="0">
                <a:solidFill>
                  <a:srgbClr val="00FFCC"/>
                </a:solidFill>
                <a:effectLst>
                  <a:outerShdw blurRad="38100" dist="38100" dir="2700000" algn="tl">
                    <a:srgbClr val="000000">
                      <a:alpha val="43137"/>
                    </a:srgbClr>
                  </a:outerShdw>
                </a:effectLst>
              </a:rPr>
              <a:t>Derechos del Personal. </a:t>
            </a:r>
            <a:r>
              <a:rPr lang="es-AR" sz="1800" dirty="0" smtClean="0">
                <a:effectLst>
                  <a:outerShdw blurRad="38100" dist="38100" dir="2700000" algn="tl">
                    <a:srgbClr val="000000">
                      <a:alpha val="43137"/>
                    </a:srgbClr>
                  </a:outerShdw>
                </a:effectLst>
              </a:rPr>
              <a:t>El personal comprendido por el presente régimen tendrá los siguientes derechos: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i="1" u="sng" dirty="0" smtClean="0">
                <a:solidFill>
                  <a:srgbClr val="FFFF01"/>
                </a:solidFill>
                <a:effectLst>
                  <a:outerShdw blurRad="38100" dist="38100" dir="2700000" algn="tl">
                    <a:srgbClr val="000000">
                      <a:alpha val="43137"/>
                    </a:srgbClr>
                  </a:outerShdw>
                </a:effectLst>
              </a:rPr>
              <a:t>Jornada de Trabajo</a:t>
            </a:r>
          </a:p>
          <a:p>
            <a:pPr marL="0" indent="0">
              <a:buNone/>
            </a:pPr>
            <a:r>
              <a:rPr lang="es-AR" sz="1800" dirty="0" smtClean="0">
                <a:effectLst>
                  <a:outerShdw blurRad="38100" dist="38100" dir="2700000" algn="tl">
                    <a:srgbClr val="000000">
                      <a:alpha val="43137"/>
                    </a:srgbClr>
                  </a:outerShdw>
                </a:effectLst>
              </a:rPr>
              <a:t>a) Jornada de trabajo que no podrá exceder de ocho (8) horas diarias o cuarenta y ocho (48) horas semanales. Podrá establecerse una distribución semanal desigual de las horas de trabajo, en tanto no importe una jornada ordinaria superior a las nueve (9) horas.</a:t>
            </a:r>
          </a:p>
          <a:p>
            <a:pPr marL="0" indent="0">
              <a:buNone/>
            </a:pPr>
            <a:r>
              <a:rPr lang="es-AR" sz="1800" b="1" i="1" u="sng" dirty="0" smtClean="0">
                <a:solidFill>
                  <a:srgbClr val="00FF99"/>
                </a:solidFill>
                <a:effectLst>
                  <a:outerShdw blurRad="38100" dist="38100" dir="2700000" algn="tl">
                    <a:srgbClr val="000000">
                      <a:alpha val="43137"/>
                    </a:srgbClr>
                  </a:outerShdw>
                </a:effectLst>
              </a:rPr>
              <a:t>Descanso semanal</a:t>
            </a:r>
            <a:endParaRPr lang="es-AR" sz="1800" b="1" i="1" u="sng" dirty="0">
              <a:solidFill>
                <a:srgbClr val="00FF99"/>
              </a:solidFill>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b) Descanso semanal de treinta y cinco (35) horas corridas a partir del sábado a las trece (13) horas.</a:t>
            </a:r>
          </a:p>
          <a:p>
            <a:pPr marL="0" indent="0">
              <a:buNone/>
            </a:pPr>
            <a:r>
              <a:rPr lang="es-AR" sz="1800" b="1" i="1" u="sng" dirty="0" smtClean="0">
                <a:solidFill>
                  <a:srgbClr val="FF9900"/>
                </a:solidFill>
                <a:effectLst>
                  <a:outerShdw blurRad="38100" dist="38100" dir="2700000" algn="tl">
                    <a:srgbClr val="000000">
                      <a:alpha val="43137"/>
                    </a:srgbClr>
                  </a:outerShdw>
                </a:effectLst>
              </a:rPr>
              <a:t>Ropa y elementos de trabajo</a:t>
            </a:r>
          </a:p>
          <a:p>
            <a:pPr marL="0" indent="0">
              <a:buNone/>
            </a:pPr>
            <a:r>
              <a:rPr lang="es-AR" sz="1800" dirty="0" smtClean="0">
                <a:effectLst>
                  <a:outerShdw blurRad="38100" dist="38100" dir="2700000" algn="tl">
                    <a:srgbClr val="000000">
                      <a:alpha val="43137"/>
                    </a:srgbClr>
                  </a:outerShdw>
                </a:effectLst>
              </a:rPr>
              <a:t>c) Ropa y elementos de trabajo que deberán ser provistos por el empleador.</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1800" b="1" dirty="0" smtClean="0">
                <a:solidFill>
                  <a:srgbClr val="00FF99"/>
                </a:solidFill>
              </a:rPr>
              <a:t>TÍTULO III DEBERES Y DERECHOS DE LAS PARTES</a:t>
            </a:r>
          </a:p>
          <a:p>
            <a:pPr marL="0" indent="0">
              <a:buNone/>
            </a:pPr>
            <a:r>
              <a:rPr lang="es-AR" sz="1600" b="1" dirty="0">
                <a:solidFill>
                  <a:srgbClr val="00FFCC"/>
                </a:solidFill>
                <a:effectLst>
                  <a:outerShdw blurRad="38100" dist="38100" dir="2700000" algn="tl">
                    <a:srgbClr val="000000">
                      <a:alpha val="43137"/>
                    </a:srgbClr>
                  </a:outerShdw>
                </a:effectLst>
              </a:rPr>
              <a:t>Art. 14.- </a:t>
            </a:r>
            <a:r>
              <a:rPr lang="es-AR" sz="1600" dirty="0">
                <a:effectLst>
                  <a:outerShdw blurRad="38100" dist="38100" dir="2700000" algn="tl">
                    <a:srgbClr val="000000">
                      <a:alpha val="43137"/>
                    </a:srgbClr>
                  </a:outerShdw>
                </a:effectLst>
              </a:rPr>
              <a:t>Derechos y deberes comunes para el personal con y sin retiro. Los derechos y deberes comunes para las modalidades, con y sin retiro, serán:</a:t>
            </a:r>
          </a:p>
          <a:p>
            <a:pPr marL="0" indent="0">
              <a:buNone/>
            </a:pPr>
            <a:r>
              <a:rPr lang="es-AR" sz="1600" b="1" dirty="0">
                <a:solidFill>
                  <a:srgbClr val="FFFF01"/>
                </a:solidFill>
                <a:effectLst>
                  <a:outerShdw blurRad="38100" dist="38100" dir="2700000" algn="tl">
                    <a:srgbClr val="000000">
                      <a:alpha val="43137"/>
                    </a:srgbClr>
                  </a:outerShdw>
                </a:effectLst>
              </a:rPr>
              <a:t>14.1.- </a:t>
            </a:r>
            <a:r>
              <a:rPr lang="es-AR" sz="1600" b="1" u="sng" dirty="0">
                <a:solidFill>
                  <a:srgbClr val="00FFCC"/>
                </a:solidFill>
                <a:effectLst>
                  <a:outerShdw blurRad="38100" dist="38100" dir="2700000" algn="tl">
                    <a:srgbClr val="000000">
                      <a:alpha val="43137"/>
                    </a:srgbClr>
                  </a:outerShdw>
                </a:effectLst>
              </a:rPr>
              <a:t>Derechos del Personal. </a:t>
            </a:r>
            <a:r>
              <a:rPr lang="es-AR" sz="1600" dirty="0">
                <a:effectLst>
                  <a:outerShdw blurRad="38100" dist="38100" dir="2700000" algn="tl">
                    <a:srgbClr val="000000">
                      <a:alpha val="43137"/>
                    </a:srgbClr>
                  </a:outerShdw>
                </a:effectLst>
              </a:rPr>
              <a:t>El personal comprendido por el presente régimen tendrá los siguientes derechos:</a:t>
            </a:r>
          </a:p>
          <a:p>
            <a:pPr marL="0" indent="0">
              <a:buNone/>
            </a:pPr>
            <a:r>
              <a:rPr lang="es-AR" sz="1600" dirty="0" smtClean="0"/>
              <a:t>(…) </a:t>
            </a:r>
          </a:p>
          <a:p>
            <a:pPr marL="0" indent="0">
              <a:buNone/>
            </a:pPr>
            <a:r>
              <a:rPr lang="es-AR" sz="1600" b="1" i="1" u="sng" dirty="0" smtClean="0">
                <a:solidFill>
                  <a:srgbClr val="FFFF01"/>
                </a:solidFill>
                <a:effectLst>
                  <a:outerShdw blurRad="38100" dist="38100" dir="2700000" algn="tl">
                    <a:srgbClr val="000000">
                      <a:alpha val="43137"/>
                    </a:srgbClr>
                  </a:outerShdw>
                </a:effectLst>
              </a:rPr>
              <a:t>Alimentación sana</a:t>
            </a:r>
          </a:p>
          <a:p>
            <a:pPr marL="0" indent="0">
              <a:buNone/>
            </a:pPr>
            <a:r>
              <a:rPr lang="es-AR" sz="1600" dirty="0" smtClean="0"/>
              <a:t>d) Alimentación sana, suficiente y que asegure la perfecta nutrición del personal. Dicha alimentación comprenderá: desayuno, almuerzo, merienda y cena, las que en cada caso deberán brindarse en función de la modalidad de prestación contratada y la duración de la jornada.</a:t>
            </a:r>
          </a:p>
          <a:p>
            <a:pPr marL="0" indent="0">
              <a:buNone/>
            </a:pPr>
            <a:r>
              <a:rPr lang="es-AR" sz="1600" b="1" i="1" u="sng" dirty="0" smtClean="0">
                <a:solidFill>
                  <a:srgbClr val="00FF99"/>
                </a:solidFill>
                <a:effectLst>
                  <a:outerShdw blurRad="38100" dist="38100" dir="2700000" algn="tl">
                    <a:srgbClr val="000000">
                      <a:alpha val="43137"/>
                    </a:srgbClr>
                  </a:outerShdw>
                </a:effectLst>
              </a:rPr>
              <a:t>Seguro de riesgos del trabajo</a:t>
            </a:r>
            <a:endParaRPr lang="es-AR" sz="1600" b="1" i="1" u="sng" dirty="0">
              <a:solidFill>
                <a:srgbClr val="00FF99"/>
              </a:solidFill>
              <a:effectLst>
                <a:outerShdw blurRad="38100" dist="38100" dir="2700000" algn="tl">
                  <a:srgbClr val="000000">
                    <a:alpha val="43137"/>
                  </a:srgbClr>
                </a:outerShdw>
              </a:effectLst>
            </a:endParaRPr>
          </a:p>
          <a:p>
            <a:pPr marL="0" indent="0">
              <a:buNone/>
            </a:pPr>
            <a:r>
              <a:rPr lang="es-AR" sz="1600" dirty="0" smtClean="0"/>
              <a:t>e) Obligación por parte del empleador de contratar a favor del personal un seguro por los riesgos del trabajo, según lo disponga la normativa específica en la materia y conforme lo establecido en el artículo 74 de la presente ley.</a:t>
            </a:r>
          </a:p>
          <a:p>
            <a:pPr marL="0" indent="0">
              <a:buNone/>
            </a:pPr>
            <a:r>
              <a:rPr lang="es-AR" sz="1600" b="1" i="1" u="sng" dirty="0" smtClean="0">
                <a:solidFill>
                  <a:srgbClr val="FF9900"/>
                </a:solidFill>
                <a:effectLst>
                  <a:outerShdw blurRad="38100" dist="38100" dir="2700000" algn="tl">
                    <a:srgbClr val="000000">
                      <a:alpha val="43137"/>
                    </a:srgbClr>
                  </a:outerShdw>
                </a:effectLst>
              </a:rPr>
              <a:t>Pausa entre jornadas</a:t>
            </a:r>
            <a:endParaRPr lang="es-AR" sz="1600" b="1" i="1" u="sng" dirty="0">
              <a:solidFill>
                <a:srgbClr val="FF9900"/>
              </a:solidFill>
              <a:effectLst>
                <a:outerShdw blurRad="38100" dist="38100" dir="2700000" algn="tl">
                  <a:srgbClr val="000000">
                    <a:alpha val="43137"/>
                  </a:srgbClr>
                </a:outerShdw>
              </a:effectLst>
            </a:endParaRPr>
          </a:p>
          <a:p>
            <a:pPr marL="0" indent="0">
              <a:buNone/>
            </a:pPr>
            <a:r>
              <a:rPr lang="es-AR" sz="1600" dirty="0" smtClean="0"/>
              <a:t>f) En el caso del personal con retiro que se desempeñe para un mismo empleador, entre el cese de una jornada y el comienzo de la otra deberá mediar una pausa no inferior a doce (12) horas.</a:t>
            </a:r>
            <a:endParaRPr lang="es-E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03148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a:solidFill>
                  <a:srgbClr val="00FF99"/>
                </a:solidFill>
              </a:rPr>
              <a:t>TÍTULO III DEBERES Y DERECHOS DE LAS PARTES</a:t>
            </a:r>
          </a:p>
          <a:p>
            <a:pPr marL="0" indent="0">
              <a:buNone/>
            </a:pPr>
            <a:r>
              <a:rPr lang="es-AR" sz="1600" b="1" dirty="0" smtClean="0">
                <a:solidFill>
                  <a:srgbClr val="FFFF00"/>
                </a:solidFill>
                <a:effectLst>
                  <a:outerShdw blurRad="38100" dist="38100" dir="2700000" algn="tl">
                    <a:srgbClr val="000000">
                      <a:alpha val="43137"/>
                    </a:srgbClr>
                  </a:outerShdw>
                </a:effectLst>
              </a:rPr>
              <a:t>14.2.- </a:t>
            </a:r>
            <a:r>
              <a:rPr lang="es-AR" sz="1600" b="1" dirty="0" smtClean="0">
                <a:solidFill>
                  <a:srgbClr val="00FFCC"/>
                </a:solidFill>
                <a:effectLst>
                  <a:outerShdw blurRad="38100" dist="38100" dir="2700000" algn="tl">
                    <a:srgbClr val="000000">
                      <a:alpha val="43137"/>
                    </a:srgbClr>
                  </a:outerShdw>
                </a:effectLst>
              </a:rPr>
              <a:t>Deberes del Personal. </a:t>
            </a:r>
            <a:r>
              <a:rPr lang="es-AR" sz="1600" dirty="0" smtClean="0">
                <a:effectLst>
                  <a:outerShdw blurRad="38100" dist="38100" dir="2700000" algn="tl">
                    <a:srgbClr val="000000">
                      <a:alpha val="43137"/>
                    </a:srgbClr>
                  </a:outerShdw>
                </a:effectLst>
              </a:rPr>
              <a:t>El personal comprendido en el presente régimen tendrá los siguientes deberes: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a) Cumplir las instrucciones de servicio que se le impartan.</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b) Cuidar las cosas confiadas a su vigilancia y diligencia.</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c) Observar prescindencia y reserva en los asuntos de la casa de los que tuviere conocimiento en el ejercicio de sus funciones.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d) Preservar la inviolabilidad del secreto personal y familiar en materia política, moral, religiosa y en las demás cuestiones que hagan a la vida</a:t>
            </a:r>
          </a:p>
          <a:p>
            <a:pPr marL="0" indent="0">
              <a:buNone/>
            </a:pPr>
            <a:r>
              <a:rPr lang="es-AR" sz="1600" dirty="0" smtClean="0">
                <a:effectLst>
                  <a:outerShdw blurRad="38100" dist="38100" dir="2700000" algn="tl">
                    <a:srgbClr val="000000">
                      <a:alpha val="43137"/>
                    </a:srgbClr>
                  </a:outerShdw>
                </a:effectLst>
              </a:rPr>
              <a:t>privada e intimidad de quienes habiten la casa en la que prestan servicios.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e) Desempeñar sus funciones con diligencia y colaboración.</a:t>
            </a:r>
            <a:endParaRPr lang="es-ES" sz="16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6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1800" b="1" dirty="0">
                <a:solidFill>
                  <a:srgbClr val="00FF99"/>
                </a:solidFill>
                <a:effectLst>
                  <a:outerShdw blurRad="38100" dist="38100" dir="2700000" algn="tl">
                    <a:srgbClr val="000000">
                      <a:alpha val="43137"/>
                    </a:srgbClr>
                  </a:outerShdw>
                </a:effectLst>
              </a:rPr>
              <a:t>TÍTULO III DEBERES Y DERECHOS DE LAS PARTES</a:t>
            </a:r>
          </a:p>
          <a:p>
            <a:pPr marL="0" indent="0">
              <a:buNone/>
            </a:pPr>
            <a:r>
              <a:rPr lang="es-AR" sz="1800" b="1" dirty="0" smtClean="0">
                <a:solidFill>
                  <a:srgbClr val="FFFF00"/>
                </a:solidFill>
                <a:effectLst>
                  <a:outerShdw blurRad="38100" dist="38100" dir="2700000" algn="tl">
                    <a:srgbClr val="000000">
                      <a:alpha val="43137"/>
                    </a:srgbClr>
                  </a:outerShdw>
                </a:effectLst>
              </a:rPr>
              <a:t>PERSONAL SIN RETIRO</a:t>
            </a:r>
          </a:p>
          <a:p>
            <a:pPr marL="0" indent="0">
              <a:buNone/>
            </a:pPr>
            <a:r>
              <a:rPr lang="es-AR" sz="1800" b="1" dirty="0" smtClean="0">
                <a:solidFill>
                  <a:srgbClr val="00FFCC"/>
                </a:solidFill>
                <a:effectLst>
                  <a:outerShdw blurRad="38100" dist="38100" dir="2700000" algn="tl">
                    <a:srgbClr val="000000">
                      <a:alpha val="43137"/>
                    </a:srgbClr>
                  </a:outerShdw>
                </a:effectLst>
              </a:rPr>
              <a:t>Art. 15.- </a:t>
            </a:r>
            <a:r>
              <a:rPr lang="es-AR" sz="1800" dirty="0" smtClean="0">
                <a:effectLst>
                  <a:outerShdw blurRad="38100" dist="38100" dir="2700000" algn="tl">
                    <a:srgbClr val="000000">
                      <a:alpha val="43137"/>
                    </a:srgbClr>
                  </a:outerShdw>
                </a:effectLst>
              </a:rPr>
              <a:t>Personal sin retiro. El personal que se desempeñe bajo la modalidad sin retiro gozará además de los siguientes derechos:</a:t>
            </a:r>
          </a:p>
          <a:p>
            <a:pPr marL="0" indent="0">
              <a:buNone/>
            </a:pPr>
            <a:r>
              <a:rPr lang="es-AR" sz="1800" b="1" i="1" u="sng" dirty="0" smtClean="0">
                <a:solidFill>
                  <a:srgbClr val="FF9900"/>
                </a:solidFill>
                <a:effectLst>
                  <a:outerShdw blurRad="38100" dist="38100" dir="2700000" algn="tl">
                    <a:srgbClr val="000000">
                      <a:alpha val="43137"/>
                    </a:srgbClr>
                  </a:outerShdw>
                </a:effectLst>
              </a:rPr>
              <a:t>Reposo diario</a:t>
            </a:r>
          </a:p>
          <a:p>
            <a:pPr marL="0" indent="0">
              <a:buNone/>
            </a:pPr>
            <a:r>
              <a:rPr lang="es-AR" sz="1800" dirty="0" smtClean="0">
                <a:effectLst>
                  <a:outerShdw blurRad="38100" dist="38100" dir="2700000" algn="tl">
                    <a:srgbClr val="000000">
                      <a:alpha val="43137"/>
                    </a:srgbClr>
                  </a:outerShdw>
                </a:effectLst>
              </a:rPr>
              <a:t>a) Reposo diario nocturno de </a:t>
            </a:r>
            <a:r>
              <a:rPr lang="es-AR" sz="1800" u="sng" dirty="0" smtClean="0">
                <a:solidFill>
                  <a:srgbClr val="FFFF00"/>
                </a:solidFill>
                <a:effectLst>
                  <a:outerShdw blurRad="38100" dist="38100" dir="2700000" algn="tl">
                    <a:srgbClr val="000000">
                      <a:alpha val="43137"/>
                    </a:srgbClr>
                  </a:outerShdw>
                </a:effectLst>
              </a:rPr>
              <a:t>nueve (9) horas consecutivas como mínimo</a:t>
            </a:r>
            <a:r>
              <a:rPr lang="es-AR" sz="1800" dirty="0" smtClean="0">
                <a:effectLst>
                  <a:outerShdw blurRad="38100" dist="38100" dir="2700000" algn="tl">
                    <a:srgbClr val="000000">
                      <a:alpha val="43137"/>
                    </a:srgbClr>
                  </a:outerShdw>
                </a:effectLst>
              </a:rPr>
              <a:t>, que sólo podrá ser interrumpido por causas graves y/o urgentes que no admitan demora para su atención.</a:t>
            </a:r>
          </a:p>
          <a:p>
            <a:pPr marL="0" indent="0">
              <a:buNone/>
            </a:pPr>
            <a:r>
              <a:rPr lang="es-AR" sz="1800" dirty="0" smtClean="0">
                <a:effectLst>
                  <a:outerShdw blurRad="38100" dist="38100" dir="2700000" algn="tl">
                    <a:srgbClr val="000000">
                      <a:alpha val="43137"/>
                    </a:srgbClr>
                  </a:outerShdw>
                </a:effectLst>
              </a:rPr>
              <a:t>En los casos de interrupción del reposo diario, las horas de trabajo serán remuneradas con los recargos previstos por el artículo 25, y darán derecho a la trabajadora/</a:t>
            </a:r>
            <a:r>
              <a:rPr lang="es-AR" sz="1800" dirty="0" err="1" smtClean="0">
                <a:effectLst>
                  <a:outerShdw blurRad="38100" dist="38100" dir="2700000" algn="tl">
                    <a:srgbClr val="000000">
                      <a:alpha val="43137"/>
                    </a:srgbClr>
                  </a:outerShdw>
                </a:effectLst>
              </a:rPr>
              <a:t>dor</a:t>
            </a:r>
            <a:r>
              <a:rPr lang="es-AR" sz="1800" dirty="0" smtClean="0">
                <a:effectLst>
                  <a:outerShdw blurRad="38100" dist="38100" dir="2700000" algn="tl">
                    <a:srgbClr val="000000">
                      <a:alpha val="43137"/>
                    </a:srgbClr>
                  </a:outerShdw>
                </a:effectLst>
              </a:rPr>
              <a:t> a gozar del pertinente descanso compensatorio.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i="1" u="sng" dirty="0" smtClean="0">
                <a:solidFill>
                  <a:srgbClr val="00FFCC"/>
                </a:solidFill>
                <a:effectLst>
                  <a:outerShdw blurRad="38100" dist="38100" dir="2700000" algn="tl">
                    <a:srgbClr val="000000">
                      <a:alpha val="43137"/>
                    </a:srgbClr>
                  </a:outerShdw>
                </a:effectLst>
              </a:rPr>
              <a:t>Descanso diario</a:t>
            </a:r>
          </a:p>
          <a:p>
            <a:pPr marL="0" indent="0">
              <a:buNone/>
            </a:pPr>
            <a:r>
              <a:rPr lang="es-AR" sz="1800" dirty="0" smtClean="0">
                <a:effectLst>
                  <a:outerShdw blurRad="38100" dist="38100" dir="2700000" algn="tl">
                    <a:srgbClr val="000000">
                      <a:alpha val="43137"/>
                    </a:srgbClr>
                  </a:outerShdw>
                </a:effectLst>
              </a:rPr>
              <a:t>b) Descanso diario </a:t>
            </a:r>
            <a:r>
              <a:rPr lang="es-AR" sz="1800" u="sng" dirty="0" smtClean="0">
                <a:solidFill>
                  <a:srgbClr val="FFFF00"/>
                </a:solidFill>
                <a:effectLst>
                  <a:outerShdw blurRad="38100" dist="38100" dir="2700000" algn="tl">
                    <a:srgbClr val="000000">
                      <a:alpha val="43137"/>
                    </a:srgbClr>
                  </a:outerShdw>
                </a:effectLst>
              </a:rPr>
              <a:t>de tres (3) horas continuas entre las tareas matutinas y vespertinas</a:t>
            </a:r>
            <a:r>
              <a:rPr lang="es-AR" sz="1800" dirty="0" smtClean="0">
                <a:effectLst>
                  <a:outerShdw blurRad="38100" dist="38100" dir="2700000" algn="tl">
                    <a:srgbClr val="000000">
                      <a:alpha val="43137"/>
                    </a:srgbClr>
                  </a:outerShdw>
                </a:effectLst>
              </a:rPr>
              <a:t>, lapso dentro del cual quedará comprendido el tiempo necesario para el almuerzo.</a:t>
            </a: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00535" y="981075"/>
            <a:ext cx="8377237" cy="5876925"/>
          </a:xfrm>
        </p:spPr>
        <p:txBody>
          <a:bodyPr>
            <a:normAutofit/>
          </a:bodyPr>
          <a:lstStyle/>
          <a:p>
            <a:pPr marL="0" indent="0">
              <a:buNone/>
            </a:pPr>
            <a:r>
              <a:rPr lang="es-AR" sz="1800" b="1" dirty="0">
                <a:solidFill>
                  <a:srgbClr val="00FF99"/>
                </a:solidFill>
                <a:effectLst>
                  <a:outerShdw blurRad="38100" dist="38100" dir="2700000" algn="tl">
                    <a:srgbClr val="000000">
                      <a:alpha val="43137"/>
                    </a:srgbClr>
                  </a:outerShdw>
                </a:effectLst>
              </a:rPr>
              <a:t>TÍTULO III DEBERES Y DERECHOS DE LAS PARTES</a:t>
            </a:r>
          </a:p>
          <a:p>
            <a:pPr marL="0" indent="0">
              <a:buNone/>
            </a:pPr>
            <a:r>
              <a:rPr lang="es-AR" sz="1800" b="1" dirty="0" smtClean="0">
                <a:solidFill>
                  <a:srgbClr val="FFFF00"/>
                </a:solidFill>
                <a:effectLst>
                  <a:outerShdw blurRad="38100" dist="38100" dir="2700000" algn="tl">
                    <a:srgbClr val="000000">
                      <a:alpha val="43137"/>
                    </a:srgbClr>
                  </a:outerShdw>
                </a:effectLst>
              </a:rPr>
              <a:t>PERSONAL SIN RETIRO</a:t>
            </a:r>
          </a:p>
          <a:p>
            <a:pPr marL="0" indent="0">
              <a:buNone/>
            </a:pPr>
            <a:r>
              <a:rPr lang="es-AR" sz="1800" b="1" dirty="0" smtClean="0">
                <a:solidFill>
                  <a:srgbClr val="00FFCC"/>
                </a:solidFill>
                <a:effectLst>
                  <a:outerShdw blurRad="38100" dist="38100" dir="2700000" algn="tl">
                    <a:srgbClr val="000000">
                      <a:alpha val="43137"/>
                    </a:srgbClr>
                  </a:outerShdw>
                </a:effectLst>
              </a:rPr>
              <a:t>Art. 15.- </a:t>
            </a:r>
            <a:r>
              <a:rPr lang="es-AR" sz="1800" dirty="0" smtClean="0">
                <a:effectLst>
                  <a:outerShdw blurRad="38100" dist="38100" dir="2700000" algn="tl">
                    <a:srgbClr val="000000">
                      <a:alpha val="43137"/>
                    </a:srgbClr>
                  </a:outerShdw>
                </a:effectLst>
              </a:rPr>
              <a:t>Personal sin retiro. El personal que se desempeñe bajo la modalidad sin retiro gozará además de los siguientes derechos: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i="1" u="sng" dirty="0" smtClean="0">
                <a:solidFill>
                  <a:srgbClr val="00FFCC"/>
                </a:solidFill>
                <a:effectLst>
                  <a:outerShdw blurRad="38100" dist="38100" dir="2700000" algn="tl">
                    <a:srgbClr val="000000">
                      <a:alpha val="43137"/>
                    </a:srgbClr>
                  </a:outerShdw>
                </a:effectLst>
              </a:rPr>
              <a:t>Habitación</a:t>
            </a:r>
          </a:p>
          <a:p>
            <a:pPr marL="0" indent="0">
              <a:buNone/>
            </a:pPr>
            <a:r>
              <a:rPr lang="es-AR" sz="1800" dirty="0" smtClean="0">
                <a:effectLst>
                  <a:outerShdw blurRad="38100" dist="38100" dir="2700000" algn="tl">
                    <a:srgbClr val="000000">
                      <a:alpha val="43137"/>
                    </a:srgbClr>
                  </a:outerShdw>
                </a:effectLst>
              </a:rPr>
              <a:t>c) Habitación amueblada e higiénica y con destino exclusivo para el personal conforme las condiciones que determine la autoridad de aplicación o la Comisión Nacional de Trabajo en Casas Particulares.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Por resolución de la Comisión Nacional de Trabajo en Casas Particulares o por convenio colectivo podrán establecerse sistemas distintos de distribución de las pausas y descansos en la jornada de trabajo, en tanto se respete el máximo de trabajo semanal y el mínimo de reposo diario nocturno.</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3285510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smtClean="0">
                <a:solidFill>
                  <a:srgbClr val="00FF99"/>
                </a:solidFill>
              </a:rPr>
              <a:t>TÍTULO IV DOCUMENTACIÓN DE LA EMPLEADA/O.</a:t>
            </a:r>
          </a:p>
          <a:p>
            <a:pPr marL="0" indent="0">
              <a:buNone/>
            </a:pPr>
            <a:r>
              <a:rPr lang="es-AR" sz="1800" b="1" dirty="0" smtClean="0">
                <a:solidFill>
                  <a:srgbClr val="FFFF00"/>
                </a:solidFill>
                <a:effectLst>
                  <a:outerShdw blurRad="38100" dist="38100" dir="2700000" algn="tl">
                    <a:srgbClr val="000000">
                      <a:alpha val="43137"/>
                    </a:srgbClr>
                  </a:outerShdw>
                </a:effectLst>
              </a:rPr>
              <a:t>LIBRETA DE TRABAJO</a:t>
            </a:r>
          </a:p>
          <a:p>
            <a:pPr marL="0" indent="0">
              <a:buNone/>
            </a:pPr>
            <a:r>
              <a:rPr lang="es-AR" sz="1800" b="1" dirty="0" smtClean="0">
                <a:solidFill>
                  <a:srgbClr val="00FFCC"/>
                </a:solidFill>
                <a:effectLst>
                  <a:outerShdw blurRad="38100" dist="38100" dir="2700000" algn="tl">
                    <a:srgbClr val="000000">
                      <a:alpha val="43137"/>
                    </a:srgbClr>
                  </a:outerShdw>
                </a:effectLst>
              </a:rPr>
              <a:t>Art. 16.-</a:t>
            </a:r>
            <a:r>
              <a:rPr lang="es-AR" sz="1800" dirty="0" smtClean="0">
                <a:effectLst>
                  <a:outerShdw blurRad="38100" dist="38100" dir="2700000" algn="tl">
                    <a:srgbClr val="000000">
                      <a:alpha val="43137"/>
                    </a:srgbClr>
                  </a:outerShdw>
                </a:effectLst>
              </a:rPr>
              <a:t> Libreta de Trabajo. Todas las empleadas/os comprendidas en el régimen de esta ley </a:t>
            </a:r>
            <a:r>
              <a:rPr lang="es-AR" sz="1800" b="1" dirty="0" smtClean="0">
                <a:solidFill>
                  <a:srgbClr val="FFFF00"/>
                </a:solidFill>
                <a:effectLst>
                  <a:outerShdw blurRad="38100" dist="38100" dir="2700000" algn="tl">
                    <a:srgbClr val="000000">
                      <a:alpha val="43137"/>
                    </a:srgbClr>
                  </a:outerShdw>
                </a:effectLst>
              </a:rPr>
              <a:t>deberán contar con un documento registral con las características y requisitos que disponga la autoridad de aplicación</a:t>
            </a:r>
            <a:r>
              <a:rPr lang="es-AR" sz="1800" dirty="0" smtClean="0">
                <a:effectLst>
                  <a:outerShdw blurRad="38100" dist="38100" dir="2700000" algn="tl">
                    <a:srgbClr val="000000">
                      <a:alpha val="43137"/>
                    </a:srgbClr>
                  </a:outerShdw>
                </a:effectLst>
              </a:rPr>
              <a:t>, mediante la utilización de tarjetas de identificación personal u otros sistemas que faciliten la fiscalización y permitan un acceso pleno a los derechos consagrados en esta ley.</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SISTEMA DE REGISTRO SIMPLIFICADO</a:t>
            </a:r>
          </a:p>
          <a:p>
            <a:pPr marL="0" indent="0">
              <a:buNone/>
            </a:pPr>
            <a:r>
              <a:rPr lang="es-AR" sz="1800" b="1" dirty="0" smtClean="0">
                <a:solidFill>
                  <a:srgbClr val="00FFCC"/>
                </a:solidFill>
                <a:effectLst>
                  <a:outerShdw blurRad="38100" dist="38100" dir="2700000" algn="tl">
                    <a:srgbClr val="000000">
                      <a:alpha val="43137"/>
                    </a:srgbClr>
                  </a:outerShdw>
                </a:effectLst>
              </a:rPr>
              <a:t>Art. 17.- </a:t>
            </a:r>
            <a:r>
              <a:rPr lang="es-AR" sz="1800" dirty="0" smtClean="0">
                <a:effectLst>
                  <a:outerShdw blurRad="38100" dist="38100" dir="2700000" algn="tl">
                    <a:srgbClr val="000000">
                      <a:alpha val="43137"/>
                    </a:srgbClr>
                  </a:outerShdw>
                </a:effectLst>
              </a:rPr>
              <a:t>Sistema de Registro Simplificado. </a:t>
            </a:r>
          </a:p>
          <a:p>
            <a:pPr marL="0" indent="0">
              <a:buNone/>
            </a:pPr>
            <a:r>
              <a:rPr lang="es-AR" sz="1800" dirty="0" err="1" smtClean="0">
                <a:effectLst>
                  <a:outerShdw blurRad="38100" dist="38100" dir="2700000" algn="tl">
                    <a:srgbClr val="000000">
                      <a:alpha val="43137"/>
                    </a:srgbClr>
                  </a:outerShdw>
                </a:effectLst>
              </a:rPr>
              <a:t>Encomiéndase</a:t>
            </a:r>
            <a:r>
              <a:rPr lang="es-AR" sz="1800" dirty="0" smtClean="0">
                <a:effectLst>
                  <a:outerShdw blurRad="38100" dist="38100" dir="2700000" algn="tl">
                    <a:srgbClr val="000000">
                      <a:alpha val="43137"/>
                    </a:srgbClr>
                  </a:outerShdw>
                </a:effectLst>
              </a:rPr>
              <a:t> al Poder Ejecutivo, a través del Ministerio de Trabajo, Empleo y Seguridad Social y a la Administración Federal de Ingresos Públicos (AFIP) organismo autárquico en el ámbito del Ministerio de Economía y Finanzas Públicas, </a:t>
            </a:r>
            <a:r>
              <a:rPr lang="es-AR" sz="1800" b="1" i="1" dirty="0" smtClean="0">
                <a:solidFill>
                  <a:srgbClr val="FF9900"/>
                </a:solidFill>
                <a:effectLst>
                  <a:outerShdw blurRad="38100" dist="38100" dir="2700000" algn="tl">
                    <a:srgbClr val="000000">
                      <a:alpha val="43137"/>
                    </a:srgbClr>
                  </a:outerShdw>
                </a:effectLst>
              </a:rPr>
              <a:t>la elaboración y organización de un sistema de registro simplificado de las relaciones de trabajo de casas particulares</a:t>
            </a:r>
            <a:r>
              <a:rPr lang="es-AR" sz="1800" dirty="0" smtClean="0">
                <a:effectLst>
                  <a:outerShdw blurRad="38100" dist="38100" dir="2700000" algn="tl">
                    <a:srgbClr val="000000">
                      <a:alpha val="43137"/>
                    </a:srgbClr>
                  </a:outerShdw>
                </a:effectLst>
              </a:rPr>
              <a:t>.</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smtClean="0">
                <a:solidFill>
                  <a:srgbClr val="00FF99"/>
                </a:solidFill>
                <a:effectLst>
                  <a:outerShdw blurRad="38100" dist="38100" dir="2700000" algn="tl">
                    <a:srgbClr val="000000">
                      <a:alpha val="43137"/>
                    </a:srgbClr>
                  </a:outerShdw>
                </a:effectLst>
              </a:rPr>
              <a:t>TÍTULO V REMUNERACIÓN.</a:t>
            </a:r>
          </a:p>
          <a:p>
            <a:pPr marL="0" indent="0">
              <a:buNone/>
            </a:pPr>
            <a:r>
              <a:rPr lang="es-AR" sz="2000" b="1" dirty="0" smtClean="0">
                <a:solidFill>
                  <a:srgbClr val="FFFF01"/>
                </a:solidFill>
                <a:effectLst>
                  <a:outerShdw blurRad="38100" dist="38100" dir="2700000" algn="tl">
                    <a:srgbClr val="000000">
                      <a:alpha val="43137"/>
                    </a:srgbClr>
                  </a:outerShdw>
                </a:effectLst>
              </a:rPr>
              <a:t>SALARIO MINIMO</a:t>
            </a:r>
          </a:p>
          <a:p>
            <a:pPr marL="0" indent="0">
              <a:buNone/>
            </a:pPr>
            <a:r>
              <a:rPr lang="es-AR" sz="2000" b="1" dirty="0" smtClean="0">
                <a:solidFill>
                  <a:srgbClr val="00FFCC"/>
                </a:solidFill>
                <a:effectLst>
                  <a:outerShdw blurRad="38100" dist="38100" dir="2700000" algn="tl">
                    <a:srgbClr val="000000">
                      <a:alpha val="43137"/>
                    </a:srgbClr>
                  </a:outerShdw>
                </a:effectLst>
              </a:rPr>
              <a:t>Art. 18.- </a:t>
            </a:r>
            <a:r>
              <a:rPr lang="es-AR" sz="2000" i="1" dirty="0" smtClean="0">
                <a:solidFill>
                  <a:srgbClr val="FF9900"/>
                </a:solidFill>
                <a:effectLst>
                  <a:outerShdw blurRad="38100" dist="38100" dir="2700000" algn="tl">
                    <a:srgbClr val="000000">
                      <a:alpha val="43137"/>
                    </a:srgbClr>
                  </a:outerShdw>
                </a:effectLst>
              </a:rPr>
              <a:t>Salario Mínimo. </a:t>
            </a:r>
            <a:r>
              <a:rPr lang="es-AR" sz="2000" dirty="0" smtClean="0">
                <a:effectLst>
                  <a:outerShdw blurRad="38100" dist="38100" dir="2700000" algn="tl">
                    <a:srgbClr val="000000">
                      <a:alpha val="43137"/>
                    </a:srgbClr>
                  </a:outerShdw>
                </a:effectLst>
              </a:rPr>
              <a:t>El salario mínimo por tipo, modalidad y categoría profesional será fijado periódicamente por la Comisión Nacional de</a:t>
            </a:r>
          </a:p>
          <a:p>
            <a:pPr marL="0" indent="0">
              <a:buNone/>
            </a:pPr>
            <a:r>
              <a:rPr lang="es-AR" sz="2000" dirty="0" smtClean="0">
                <a:effectLst>
                  <a:outerShdw blurRad="38100" dist="38100" dir="2700000" algn="tl">
                    <a:srgbClr val="000000">
                      <a:alpha val="43137"/>
                    </a:srgbClr>
                  </a:outerShdw>
                </a:effectLst>
              </a:rPr>
              <a:t>Trabajo en Casas Particulares (CNTCP), cuya cuantía deberá establecerse para todo el territorio nacional, sin perjuicio de los mejores derechos</a:t>
            </a:r>
          </a:p>
          <a:p>
            <a:pPr marL="0" indent="0">
              <a:buNone/>
            </a:pPr>
            <a:r>
              <a:rPr lang="es-AR" sz="2000" dirty="0" smtClean="0">
                <a:effectLst>
                  <a:outerShdw blurRad="38100" dist="38100" dir="2700000" algn="tl">
                    <a:srgbClr val="000000">
                      <a:alpha val="43137"/>
                    </a:srgbClr>
                  </a:outerShdw>
                </a:effectLst>
              </a:rPr>
              <a:t>que se establezcan mediante Convenio Colectivo de Trabajo.</a:t>
            </a:r>
          </a:p>
          <a:p>
            <a:pPr marL="0" indent="0">
              <a:buNone/>
            </a:pPr>
            <a:endParaRPr lang="es-AR" sz="2000" dirty="0" smtClean="0">
              <a:effectLst>
                <a:outerShdw blurRad="38100" dist="38100" dir="2700000" algn="tl">
                  <a:srgbClr val="000000">
                    <a:alpha val="43137"/>
                  </a:srgbClr>
                </a:outerShdw>
              </a:effectLst>
            </a:endParaRPr>
          </a:p>
          <a:p>
            <a:pPr marL="0" indent="0">
              <a:buNone/>
            </a:pPr>
            <a:r>
              <a:rPr lang="es-AR" sz="2000" dirty="0" smtClean="0">
                <a:effectLst>
                  <a:outerShdw blurRad="38100" dist="38100" dir="2700000" algn="tl">
                    <a:srgbClr val="000000">
                      <a:alpha val="43137"/>
                    </a:srgbClr>
                  </a:outerShdw>
                </a:effectLst>
              </a:rPr>
              <a:t>Hasta tanto se constituya la Comisión Nacional de Trabajo en Casas Particulares (CNTCP) </a:t>
            </a:r>
            <a:r>
              <a:rPr lang="es-AR" sz="2000" i="1" dirty="0" smtClean="0">
                <a:solidFill>
                  <a:srgbClr val="00FFCC"/>
                </a:solidFill>
                <a:effectLst>
                  <a:outerShdw blurRad="38100" dist="38100" dir="2700000" algn="tl">
                    <a:srgbClr val="000000">
                      <a:alpha val="43137"/>
                    </a:srgbClr>
                  </a:outerShdw>
                </a:effectLst>
              </a:rPr>
              <a:t>el salario mínimo será fijado por el Ministerio de</a:t>
            </a:r>
          </a:p>
          <a:p>
            <a:pPr marL="0" indent="0">
              <a:buNone/>
            </a:pPr>
            <a:r>
              <a:rPr lang="es-AR" sz="2000" i="1" dirty="0" smtClean="0">
                <a:solidFill>
                  <a:srgbClr val="00FFCC"/>
                </a:solidFill>
                <a:effectLst>
                  <a:outerShdw blurRad="38100" dist="38100" dir="2700000" algn="tl">
                    <a:srgbClr val="000000">
                      <a:alpha val="43137"/>
                    </a:srgbClr>
                  </a:outerShdw>
                </a:effectLst>
              </a:rPr>
              <a:t>Trabajo</a:t>
            </a:r>
            <a:r>
              <a:rPr lang="es-AR" sz="2000" dirty="0" smtClean="0">
                <a:effectLst>
                  <a:outerShdw blurRad="38100" dist="38100" dir="2700000" algn="tl">
                    <a:srgbClr val="000000">
                      <a:alpha val="43137"/>
                    </a:srgbClr>
                  </a:outerShdw>
                </a:effectLst>
              </a:rPr>
              <a:t>, Empleo y Seguridad Social de la Nación.</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90600"/>
            <a:ext cx="8377237" cy="5710410"/>
          </a:xfrm>
        </p:spPr>
        <p:txBody>
          <a:bodyPr/>
          <a:lstStyle/>
          <a:p>
            <a:pPr marL="0" indent="0">
              <a:buNone/>
            </a:pPr>
            <a:r>
              <a:rPr lang="es-AR" sz="2000" b="1" dirty="0" smtClean="0">
                <a:solidFill>
                  <a:srgbClr val="00FF99"/>
                </a:solidFill>
                <a:effectLst>
                  <a:outerShdw blurRad="38100" dist="38100" dir="2700000" algn="tl">
                    <a:srgbClr val="000000">
                      <a:alpha val="43137"/>
                    </a:srgbClr>
                  </a:outerShdw>
                </a:effectLst>
              </a:rPr>
              <a:t>PAGO DE LA REMUNERACIÓN </a:t>
            </a:r>
          </a:p>
          <a:p>
            <a:pPr marL="0" indent="0">
              <a:buNone/>
            </a:pPr>
            <a:r>
              <a:rPr lang="es-AR" sz="2000" b="1" dirty="0" smtClean="0">
                <a:solidFill>
                  <a:srgbClr val="FFFF00"/>
                </a:solidFill>
                <a:effectLst>
                  <a:outerShdw blurRad="38100" dist="38100" dir="2700000" algn="tl">
                    <a:srgbClr val="000000">
                      <a:alpha val="43137"/>
                    </a:srgbClr>
                  </a:outerShdw>
                </a:effectLst>
              </a:rPr>
              <a:t>LUGAR, PLAZO Y OPORTUNIDAD DE PAGO</a:t>
            </a:r>
          </a:p>
          <a:p>
            <a:pPr marL="0" indent="0">
              <a:buNone/>
            </a:pPr>
            <a:r>
              <a:rPr lang="es-AR" sz="1800" b="1" dirty="0" smtClean="0">
                <a:solidFill>
                  <a:srgbClr val="00FFCC"/>
                </a:solidFill>
                <a:effectLst>
                  <a:outerShdw blurRad="38100" dist="38100" dir="2700000" algn="tl">
                    <a:srgbClr val="000000">
                      <a:alpha val="43137"/>
                    </a:srgbClr>
                  </a:outerShdw>
                </a:effectLst>
              </a:rPr>
              <a:t>Art. 19.- </a:t>
            </a:r>
            <a:r>
              <a:rPr lang="es-AR" sz="1800" dirty="0" smtClean="0">
                <a:effectLst>
                  <a:outerShdw blurRad="38100" dist="38100" dir="2700000" algn="tl">
                    <a:srgbClr val="000000">
                      <a:alpha val="43137"/>
                    </a:srgbClr>
                  </a:outerShdw>
                </a:effectLst>
              </a:rPr>
              <a:t>Lugar, plazo y oportunidad de pago de las remuneraciones. El pago de las remuneraciones deberá realizarse en días hábiles, en el lugar de trabajo y durante las horas de prestación de servicios: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00FFCC"/>
                </a:solidFill>
                <a:effectLst>
                  <a:outerShdw blurRad="38100" dist="38100" dir="2700000" algn="tl">
                    <a:srgbClr val="000000">
                      <a:alpha val="43137"/>
                    </a:srgbClr>
                  </a:outerShdw>
                </a:effectLst>
              </a:rPr>
              <a:t>a) Al personal </a:t>
            </a:r>
            <a:r>
              <a:rPr lang="es-AR" sz="1800" dirty="0" err="1" smtClean="0">
                <a:solidFill>
                  <a:srgbClr val="00FFCC"/>
                </a:solidFill>
                <a:effectLst>
                  <a:outerShdw blurRad="38100" dist="38100" dir="2700000" algn="tl">
                    <a:srgbClr val="000000">
                      <a:alpha val="43137"/>
                    </a:srgbClr>
                  </a:outerShdw>
                </a:effectLst>
              </a:rPr>
              <a:t>mensualizado</a:t>
            </a:r>
            <a:r>
              <a:rPr lang="es-AR" sz="1800" dirty="0" smtClean="0">
                <a:solidFill>
                  <a:srgbClr val="00FFCC"/>
                </a:solidFill>
                <a:effectLst>
                  <a:outerShdw blurRad="38100" dist="38100" dir="2700000" algn="tl">
                    <a:srgbClr val="000000">
                      <a:alpha val="43137"/>
                    </a:srgbClr>
                  </a:outerShdw>
                </a:effectLst>
              </a:rPr>
              <a:t>, dentro del cuarto día hábil del vencimiento de cada mes calendario.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9900"/>
                </a:solidFill>
                <a:effectLst>
                  <a:outerShdw blurRad="38100" dist="38100" dir="2700000" algn="tl">
                    <a:srgbClr val="000000">
                      <a:alpha val="43137"/>
                    </a:srgbClr>
                  </a:outerShdw>
                </a:effectLst>
              </a:rPr>
              <a:t>b) Al personal remunerado a jornal o por hora, al finalizar cada jornada o cada semana según fuera convenido.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FFFF01"/>
                </a:solidFill>
                <a:effectLst>
                  <a:outerShdw blurRad="38100" dist="38100" dir="2700000" algn="tl">
                    <a:srgbClr val="000000">
                      <a:alpha val="43137"/>
                    </a:srgbClr>
                  </a:outerShdw>
                </a:effectLst>
              </a:rPr>
              <a:t>RECIBOS FORMALIDAD</a:t>
            </a:r>
          </a:p>
          <a:p>
            <a:pPr marL="0" indent="0">
              <a:buNone/>
            </a:pPr>
            <a:r>
              <a:rPr lang="es-AR" sz="1800" b="1" dirty="0" smtClean="0">
                <a:solidFill>
                  <a:srgbClr val="00FFCC"/>
                </a:solidFill>
                <a:effectLst>
                  <a:outerShdw blurRad="38100" dist="38100" dir="2700000" algn="tl">
                    <a:srgbClr val="000000">
                      <a:alpha val="43137"/>
                    </a:srgbClr>
                  </a:outerShdw>
                </a:effectLst>
              </a:rPr>
              <a:t>Art. 20.- </a:t>
            </a:r>
            <a:r>
              <a:rPr lang="es-AR" sz="1800" dirty="0" smtClean="0">
                <a:effectLst>
                  <a:outerShdw blurRad="38100" dist="38100" dir="2700000" algn="tl">
                    <a:srgbClr val="000000">
                      <a:alpha val="43137"/>
                    </a:srgbClr>
                  </a:outerShdw>
                </a:effectLst>
              </a:rPr>
              <a:t>Recibos. Formalidad. El recibo será confeccionado </a:t>
            </a:r>
            <a:r>
              <a:rPr lang="es-AR" sz="1800" i="1" dirty="0" smtClean="0">
                <a:solidFill>
                  <a:srgbClr val="00FFCC"/>
                </a:solidFill>
                <a:effectLst>
                  <a:outerShdw blurRad="38100" dist="38100" dir="2700000" algn="tl">
                    <a:srgbClr val="000000">
                      <a:alpha val="43137"/>
                    </a:srgbClr>
                  </a:outerShdw>
                </a:effectLst>
              </a:rPr>
              <a:t>en doble ejemplar, debiendo el empleador hacerle entrega de uno de ellos con su</a:t>
            </a:r>
          </a:p>
          <a:p>
            <a:pPr marL="0" indent="0">
              <a:buNone/>
            </a:pPr>
            <a:r>
              <a:rPr lang="es-AR" sz="1800" i="1" dirty="0" smtClean="0">
                <a:solidFill>
                  <a:srgbClr val="00FFCC"/>
                </a:solidFill>
                <a:effectLst>
                  <a:outerShdw blurRad="38100" dist="38100" dir="2700000" algn="tl">
                    <a:srgbClr val="000000">
                      <a:alpha val="43137"/>
                    </a:srgbClr>
                  </a:outerShdw>
                </a:effectLst>
              </a:rPr>
              <a:t>firma a la empleada/o</a:t>
            </a:r>
            <a:r>
              <a:rPr lang="es-AR" sz="1800" dirty="0" smtClean="0">
                <a:effectLst>
                  <a:outerShdw blurRad="38100" dist="38100" dir="2700000" algn="tl">
                    <a:srgbClr val="000000">
                      <a:alpha val="43137"/>
                    </a:srgbClr>
                  </a:outerShdw>
                </a:effectLst>
              </a:rPr>
              <a:t>.</a:t>
            </a: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2000" b="1" dirty="0">
                <a:solidFill>
                  <a:srgbClr val="00FF99"/>
                </a:solidFill>
                <a:effectLst>
                  <a:outerShdw blurRad="38100" dist="38100" dir="2700000" algn="tl">
                    <a:srgbClr val="000000">
                      <a:alpha val="43137"/>
                    </a:srgbClr>
                  </a:outerShdw>
                </a:effectLst>
              </a:rPr>
              <a:t>PAGO DE LA REMUNERACIÓN </a:t>
            </a:r>
          </a:p>
          <a:p>
            <a:pPr marL="0" indent="0">
              <a:buNone/>
            </a:pPr>
            <a:r>
              <a:rPr lang="es-AR" sz="2000" b="1" dirty="0" smtClean="0">
                <a:solidFill>
                  <a:srgbClr val="FFFF00"/>
                </a:solidFill>
                <a:effectLst>
                  <a:outerShdw blurRad="38100" dist="38100" dir="2700000" algn="tl">
                    <a:srgbClr val="000000">
                      <a:alpha val="43137"/>
                    </a:srgbClr>
                  </a:outerShdw>
                </a:effectLst>
              </a:rPr>
              <a:t>RECIBOS CONTENIDO</a:t>
            </a:r>
          </a:p>
          <a:p>
            <a:pPr marL="0" indent="0">
              <a:buNone/>
            </a:pPr>
            <a:r>
              <a:rPr lang="es-AR" sz="1800" b="1" dirty="0" smtClean="0">
                <a:solidFill>
                  <a:srgbClr val="00FFCC"/>
                </a:solidFill>
                <a:effectLst>
                  <a:outerShdw blurRad="38100" dist="38100" dir="2700000" algn="tl">
                    <a:srgbClr val="000000">
                      <a:alpha val="43137"/>
                    </a:srgbClr>
                  </a:outerShdw>
                </a:effectLst>
              </a:rPr>
              <a:t>Art. 21.- </a:t>
            </a:r>
            <a:r>
              <a:rPr lang="es-AR" sz="1800" dirty="0" smtClean="0">
                <a:effectLst>
                  <a:outerShdw blurRad="38100" dist="38100" dir="2700000" algn="tl">
                    <a:srgbClr val="000000">
                      <a:alpha val="43137"/>
                    </a:srgbClr>
                  </a:outerShdw>
                </a:effectLst>
              </a:rPr>
              <a:t>Recibos. Contenido. El recibo de pago deberá contener como mínimo las siguientes enunciaciones: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a) Nombres y apellido del empleador, su domicilio y su identificación tributaria.</a:t>
            </a:r>
          </a:p>
          <a:p>
            <a:pPr marL="0" indent="0">
              <a:buNone/>
            </a:pPr>
            <a:r>
              <a:rPr lang="es-AR" sz="1600" dirty="0" smtClean="0">
                <a:effectLst>
                  <a:outerShdw blurRad="38100" dist="38100" dir="2700000" algn="tl">
                    <a:srgbClr val="000000">
                      <a:alpha val="43137"/>
                    </a:srgbClr>
                  </a:outerShdw>
                </a:effectLst>
              </a:rPr>
              <a:t>b) Nombres y apellido del personal dependiente y su calificación profesional.</a:t>
            </a:r>
          </a:p>
          <a:p>
            <a:pPr marL="0" indent="0">
              <a:buNone/>
            </a:pPr>
            <a:r>
              <a:rPr lang="es-AR" sz="1600" dirty="0" smtClean="0">
                <a:effectLst>
                  <a:outerShdw blurRad="38100" dist="38100" dir="2700000" algn="tl">
                    <a:srgbClr val="000000">
                      <a:alpha val="43137"/>
                    </a:srgbClr>
                  </a:outerShdw>
                </a:effectLst>
              </a:rPr>
              <a:t>c) Todo tipo de remuneración que perciba, con indicación sustancial del modo para su determinación.</a:t>
            </a:r>
          </a:p>
          <a:p>
            <a:pPr marL="0" indent="0">
              <a:buNone/>
            </a:pPr>
            <a:r>
              <a:rPr lang="es-AR" sz="1600" dirty="0" smtClean="0">
                <a:effectLst>
                  <a:outerShdw blurRad="38100" dist="38100" dir="2700000" algn="tl">
                    <a:srgbClr val="000000">
                      <a:alpha val="43137"/>
                    </a:srgbClr>
                  </a:outerShdw>
                </a:effectLst>
              </a:rPr>
              <a:t>d) Total bruto de la remuneración básica y de los demás componentes remuneratorios. En los trabajos remunerados a jornal o por hora, el</a:t>
            </a:r>
          </a:p>
          <a:p>
            <a:pPr marL="0" indent="0">
              <a:buNone/>
            </a:pPr>
            <a:r>
              <a:rPr lang="es-AR" sz="1600" dirty="0" smtClean="0">
                <a:effectLst>
                  <a:outerShdw blurRad="38100" dist="38100" dir="2700000" algn="tl">
                    <a:srgbClr val="000000">
                      <a:alpha val="43137"/>
                    </a:srgbClr>
                  </a:outerShdw>
                </a:effectLst>
              </a:rPr>
              <a:t>número de jornadas u horas trabajadas y el lapso al que corresponden, con expresión también del monto global abonado.</a:t>
            </a:r>
          </a:p>
          <a:p>
            <a:pPr marL="0" indent="0">
              <a:buNone/>
            </a:pPr>
            <a:r>
              <a:rPr lang="es-AR" sz="1600" dirty="0" smtClean="0">
                <a:effectLst>
                  <a:outerShdw blurRad="38100" dist="38100" dir="2700000" algn="tl">
                    <a:srgbClr val="000000">
                      <a:alpha val="43137"/>
                    </a:srgbClr>
                  </a:outerShdw>
                </a:effectLst>
              </a:rPr>
              <a:t>e) Detalle e importe de las retenciones que legal o convencionalmente correspondan.</a:t>
            </a:r>
          </a:p>
          <a:p>
            <a:pPr marL="0" indent="0">
              <a:buNone/>
            </a:pPr>
            <a:r>
              <a:rPr lang="es-AR" sz="1600" dirty="0" smtClean="0">
                <a:effectLst>
                  <a:outerShdw blurRad="38100" dist="38100" dir="2700000" algn="tl">
                    <a:srgbClr val="000000">
                      <a:alpha val="43137"/>
                    </a:srgbClr>
                  </a:outerShdw>
                </a:effectLst>
              </a:rPr>
              <a:t>f) Importe neto percibido, expresado en números y letras.</a:t>
            </a:r>
          </a:p>
          <a:p>
            <a:pPr marL="0" indent="0">
              <a:buNone/>
            </a:pPr>
            <a:r>
              <a:rPr lang="es-AR" sz="1600" dirty="0" smtClean="0">
                <a:effectLst>
                  <a:outerShdw blurRad="38100" dist="38100" dir="2700000" algn="tl">
                    <a:srgbClr val="000000">
                      <a:alpha val="43137"/>
                    </a:srgbClr>
                  </a:outerShdw>
                </a:effectLst>
              </a:rPr>
              <a:t>g) Constancia de la recepción de un ejemplar del recibo por el personal dependiente.</a:t>
            </a:r>
          </a:p>
          <a:p>
            <a:pPr marL="609600" indent="-609600">
              <a:buFont typeface="Wingdings" pitchFamily="2" charset="2"/>
              <a:buNone/>
              <a:defRPr/>
            </a:pPr>
            <a:r>
              <a:rPr lang="es-ES" sz="1800" dirty="0" smtClean="0"/>
              <a:t>(…)</a:t>
            </a: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7763" name="Rectangle 3"/>
          <p:cNvSpPr>
            <a:spLocks noGrp="1" noChangeArrowheads="1"/>
          </p:cNvSpPr>
          <p:nvPr>
            <p:ph type="subTitle" idx="1"/>
          </p:nvPr>
        </p:nvSpPr>
        <p:spPr>
          <a:xfrm>
            <a:off x="685800" y="1371600"/>
            <a:ext cx="8091974" cy="5129678"/>
          </a:xfrm>
        </p:spPr>
        <p:txBody>
          <a:bodyPr>
            <a:normAutofit fontScale="92500" lnSpcReduction="10000"/>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REDUCCIÓN DE LA JORNADA MÁXIMA LEGAL</a:t>
            </a:r>
          </a:p>
          <a:p>
            <a:pPr algn="l">
              <a:buFontTx/>
              <a:buNone/>
            </a:pPr>
            <a:r>
              <a:rPr lang="es-AR" sz="2000" b="1" dirty="0">
                <a:solidFill>
                  <a:srgbClr val="00FFCC"/>
                </a:solidFill>
                <a:effectLst>
                  <a:outerShdw blurRad="38100" dist="38100" dir="2700000" algn="tl">
                    <a:srgbClr val="000000">
                      <a:alpha val="43137"/>
                    </a:srgbClr>
                  </a:outerShdw>
                </a:effectLst>
              </a:rPr>
              <a:t>REDUCCIÓN POR CONVENIO COLECTIVO</a:t>
            </a:r>
          </a:p>
          <a:p>
            <a:pPr algn="l">
              <a:buFontTx/>
              <a:buNone/>
            </a:pPr>
            <a:endParaRPr lang="es-AR" sz="2000" b="1" dirty="0">
              <a:solidFill>
                <a:srgbClr val="00FF00"/>
              </a:solidFill>
              <a:effectLst>
                <a:outerShdw blurRad="38100" dist="38100" dir="2700000" algn="tl">
                  <a:srgbClr val="000000">
                    <a:alpha val="43137"/>
                  </a:srgbClr>
                </a:outerShdw>
              </a:effectLst>
            </a:endParaRPr>
          </a:p>
          <a:p>
            <a:pPr algn="l">
              <a:buFontTx/>
              <a:buNone/>
            </a:pPr>
            <a:r>
              <a:rPr lang="es-AR" sz="2000" b="1" dirty="0">
                <a:solidFill>
                  <a:srgbClr val="FFFF00"/>
                </a:solidFill>
                <a:effectLst>
                  <a:outerShdw blurRad="38100" dist="38100" dir="2700000" algn="tl">
                    <a:srgbClr val="000000">
                      <a:alpha val="43137"/>
                    </a:srgbClr>
                  </a:outerShdw>
                </a:effectLst>
              </a:rPr>
              <a:t>CCT 462/2006 - ENTIDADES CIVILES Y DEPORTIVAS</a:t>
            </a:r>
          </a:p>
          <a:p>
            <a:pPr algn="l">
              <a:buFontTx/>
              <a:buNone/>
            </a:pPr>
            <a:endParaRPr lang="es-AR" sz="2000" b="1" dirty="0">
              <a:solidFill>
                <a:srgbClr val="FFCC00"/>
              </a:solidFill>
              <a:effectLst>
                <a:outerShdw blurRad="38100" dist="38100" dir="2700000" algn="tl">
                  <a:srgbClr val="000000">
                    <a:alpha val="43137"/>
                  </a:srgbClr>
                </a:outerShdw>
              </a:effectLst>
            </a:endParaRPr>
          </a:p>
          <a:p>
            <a:pPr algn="l">
              <a:buFontTx/>
              <a:buNone/>
            </a:pPr>
            <a:r>
              <a:rPr lang="es-AR" sz="2000" b="1" dirty="0">
                <a:solidFill>
                  <a:srgbClr val="00FFCC"/>
                </a:solidFill>
                <a:effectLst>
                  <a:outerShdw blurRad="38100" dist="38100" dir="2700000" algn="tl">
                    <a:srgbClr val="000000">
                      <a:alpha val="43137"/>
                    </a:srgbClr>
                  </a:outerShdw>
                </a:effectLst>
              </a:rPr>
              <a:t>Art. 6 - </a:t>
            </a:r>
            <a:r>
              <a:rPr lang="es-AR" sz="2000" dirty="0">
                <a:effectLst>
                  <a:outerShdw blurRad="38100" dist="38100" dir="2700000" algn="tl">
                    <a:srgbClr val="000000">
                      <a:alpha val="43137"/>
                    </a:srgbClr>
                  </a:outerShdw>
                </a:effectLst>
              </a:rPr>
              <a:t>La jornada ordinaria será de </a:t>
            </a:r>
            <a:r>
              <a:rPr lang="es-AR" sz="2000" u="sng" dirty="0">
                <a:solidFill>
                  <a:srgbClr val="FFCC00"/>
                </a:solidFill>
                <a:effectLst>
                  <a:outerShdw blurRad="38100" dist="38100" dir="2700000" algn="tl">
                    <a:srgbClr val="000000">
                      <a:alpha val="43137"/>
                    </a:srgbClr>
                  </a:outerShdw>
                </a:effectLst>
              </a:rPr>
              <a:t>8 horas diarias o 44 horas semanales</a:t>
            </a:r>
            <a:r>
              <a:rPr lang="es-AR" sz="2000" dirty="0">
                <a:effectLst>
                  <a:outerShdw blurRad="38100" dist="38100" dir="2700000" algn="tl">
                    <a:srgbClr val="000000">
                      <a:alpha val="43137"/>
                    </a:srgbClr>
                  </a:outerShdw>
                </a:effectLst>
              </a:rPr>
              <a:t>. Las horas que excedan la jornada normal y habitual del trabajador se abonarán como </a:t>
            </a:r>
            <a:r>
              <a:rPr lang="es-AR" sz="2000" u="sng" dirty="0">
                <a:solidFill>
                  <a:srgbClr val="FFCC00"/>
                </a:solidFill>
                <a:effectLst>
                  <a:outerShdw blurRad="38100" dist="38100" dir="2700000" algn="tl">
                    <a:srgbClr val="000000">
                      <a:alpha val="43137"/>
                    </a:srgbClr>
                  </a:outerShdw>
                </a:effectLst>
              </a:rPr>
              <a:t>extras</a:t>
            </a:r>
            <a:r>
              <a:rPr lang="es-AR" sz="2000" dirty="0">
                <a:effectLst>
                  <a:outerShdw blurRad="38100" dist="38100" dir="2700000" algn="tl">
                    <a:srgbClr val="000000">
                      <a:alpha val="43137"/>
                    </a:srgbClr>
                  </a:outerShdw>
                </a:effectLst>
              </a:rPr>
              <a:t> con el recargo de las leyes vigentes. En lo demás se aplicará la ley 20744, la ley 11544, decretos reglamentarios y las normas legales que eventualmente se dicten en materia de jornada de trabajo durante la vigencia de este convenio colectivo. </a:t>
            </a:r>
          </a:p>
          <a:p>
            <a:pPr algn="l">
              <a:buFontTx/>
              <a:buNone/>
            </a:pPr>
            <a:r>
              <a:rPr lang="es-AR" sz="2000" dirty="0">
                <a:effectLst>
                  <a:outerShdw blurRad="38100" dist="38100" dir="2700000" algn="tl">
                    <a:srgbClr val="000000">
                      <a:alpha val="43137"/>
                    </a:srgbClr>
                  </a:outerShdw>
                </a:effectLst>
              </a:rPr>
              <a:t>El empleador podrá organizar una distribución desigual de las horas que integran la jornada habitual del trabajador, entre los días laborables de la semana. Pero el exceso de tiempo que supere la jornada habitual, para compensar la jornada inferior, no podrá exceder de una hora, conforme lo previsto en normas vigentes</a:t>
            </a:r>
            <a:r>
              <a:rPr lang="es-AR" sz="1800" dirty="0">
                <a:effectLst>
                  <a:outerShdw blurRad="38100" dist="38100" dir="2700000" algn="tl">
                    <a:srgbClr val="000000">
                      <a:alpha val="43137"/>
                    </a:srgbClr>
                  </a:outerShdw>
                </a:effectLst>
              </a:rPr>
              <a:t>.</a:t>
            </a:r>
          </a:p>
          <a:p>
            <a:pPr algn="l">
              <a:buFontTx/>
              <a:buNone/>
            </a:pPr>
            <a:endParaRPr lang="es-AR" sz="1600" dirty="0"/>
          </a:p>
          <a:p>
            <a:pPr algn="l">
              <a:buFontTx/>
              <a:buNone/>
            </a:pPr>
            <a:endParaRPr lang="es-AR" sz="18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86134815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2000" b="1" dirty="0">
                <a:solidFill>
                  <a:srgbClr val="00FF99"/>
                </a:solidFill>
                <a:effectLst>
                  <a:outerShdw blurRad="38100" dist="38100" dir="2700000" algn="tl">
                    <a:srgbClr val="000000">
                      <a:alpha val="43137"/>
                    </a:srgbClr>
                  </a:outerShdw>
                </a:effectLst>
              </a:rPr>
              <a:t>PAGO DE LA REMUNERACIÓN </a:t>
            </a:r>
          </a:p>
          <a:p>
            <a:pPr marL="0" indent="0">
              <a:buNone/>
            </a:pPr>
            <a:r>
              <a:rPr lang="es-AR" sz="2000" b="1" dirty="0">
                <a:solidFill>
                  <a:srgbClr val="FFFF00"/>
                </a:solidFill>
                <a:effectLst>
                  <a:outerShdw blurRad="38100" dist="38100" dir="2700000" algn="tl">
                    <a:srgbClr val="000000">
                      <a:alpha val="43137"/>
                    </a:srgbClr>
                  </a:outerShdw>
                </a:effectLst>
              </a:rPr>
              <a:t>RECIBOS CONTENIDO</a:t>
            </a:r>
          </a:p>
          <a:p>
            <a:pPr marL="0" indent="0">
              <a:buNone/>
            </a:pPr>
            <a:r>
              <a:rPr lang="es-AR" sz="1800" b="1" dirty="0">
                <a:solidFill>
                  <a:srgbClr val="00FFCC"/>
                </a:solidFill>
                <a:effectLst>
                  <a:outerShdw blurRad="38100" dist="38100" dir="2700000" algn="tl">
                    <a:srgbClr val="000000">
                      <a:alpha val="43137"/>
                    </a:srgbClr>
                  </a:outerShdw>
                </a:effectLst>
              </a:rPr>
              <a:t>Art. 21.- </a:t>
            </a:r>
            <a:r>
              <a:rPr lang="es-AR" sz="1800" dirty="0">
                <a:effectLst>
                  <a:outerShdw blurRad="38100" dist="38100" dir="2700000" algn="tl">
                    <a:srgbClr val="000000">
                      <a:alpha val="43137"/>
                    </a:srgbClr>
                  </a:outerShdw>
                </a:effectLst>
              </a:rPr>
              <a:t>Recibos. Contenido. El recibo de pago deberá contener como mínimo las siguientes enunciaciones</a:t>
            </a:r>
            <a:r>
              <a:rPr lang="es-AR" sz="1800" dirty="0" smtClean="0">
                <a:effectLst>
                  <a:outerShdw blurRad="38100" dist="38100" dir="2700000" algn="tl">
                    <a:srgbClr val="000000">
                      <a:alpha val="43137"/>
                    </a:srgbClr>
                  </a:outerShdw>
                </a:effectLst>
              </a:rPr>
              <a:t>: (…)</a:t>
            </a:r>
          </a:p>
          <a:p>
            <a:pPr marL="0" indent="0">
              <a:buNone/>
            </a:pPr>
            <a:r>
              <a:rPr lang="es-AR" sz="1600" dirty="0" smtClean="0"/>
              <a:t>g) Constancia de la recepción de un ejemplar del recibo por el personal dependiente.</a:t>
            </a:r>
          </a:p>
          <a:p>
            <a:pPr marL="0" indent="0">
              <a:buNone/>
            </a:pPr>
            <a:r>
              <a:rPr lang="es-AR" sz="1600" dirty="0" smtClean="0"/>
              <a:t>h) Fecha de ingreso, tarea cumplida o categoría en que efectivamente se desempeñó durante el período de pago.</a:t>
            </a:r>
          </a:p>
          <a:p>
            <a:pPr marL="0" indent="0">
              <a:buNone/>
            </a:pPr>
            <a:r>
              <a:rPr lang="es-AR" sz="1600" dirty="0" smtClean="0"/>
              <a:t>i) Lugar y fecha del pago real y efectivo de la remuneración a la empleada/o.</a:t>
            </a:r>
          </a:p>
          <a:p>
            <a:pPr marL="0" indent="0">
              <a:buNone/>
            </a:pPr>
            <a:r>
              <a:rPr lang="es-AR" sz="1600" dirty="0" smtClean="0"/>
              <a:t>El Ministerio de Trabajo, Empleo y Seguridad Social y la Administración Federal de Ingresos Públicos (AFIP) confeccionarán un modelo de recibo tipo de pago obligatorio.</a:t>
            </a:r>
          </a:p>
          <a:p>
            <a:pPr marL="0" indent="0">
              <a:buNone/>
            </a:pPr>
            <a:r>
              <a:rPr lang="es-AR" sz="1600" dirty="0" smtClean="0"/>
              <a:t>El pago deberá efectuarse en dinero en efectivo. De no ser posible por alguna disposición legal contraria, el pago se deberá realizar mediante cheque a la orden de la empleada/o y/o por depósito bancario sin costo alguno para el personal.</a:t>
            </a:r>
          </a:p>
          <a:p>
            <a:pPr marL="0" indent="0">
              <a:buNone/>
            </a:pPr>
            <a:r>
              <a:rPr lang="es-AR" sz="1600" dirty="0" smtClean="0"/>
              <a:t>Podrá realizarse el pago a un familiar de la empleada/o imposibilitada de concurrir o a otra persona acreditada por una autorización suscripta por la trabajadora/</a:t>
            </a:r>
            <a:r>
              <a:rPr lang="es-AR" sz="1600" dirty="0" err="1" smtClean="0"/>
              <a:t>or</a:t>
            </a:r>
            <a:r>
              <a:rPr lang="es-AR" sz="1600" dirty="0" smtClean="0"/>
              <a:t>, pudiendo el empleador exigir la certificación de la firma. La certificación en cuestión podrá ser efectuada por autoridad administrativa o judicial del trabajo o policial del lugar.</a:t>
            </a:r>
            <a:endParaRPr lang="es-ES" sz="16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50053863"/>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fontScale="92500" lnSpcReduction="10000"/>
          </a:bodyPr>
          <a:lstStyle/>
          <a:p>
            <a:pPr marL="0" indent="0">
              <a:buNone/>
            </a:pPr>
            <a:r>
              <a:rPr lang="es-AR" sz="2000" b="1" dirty="0">
                <a:solidFill>
                  <a:srgbClr val="00FF99"/>
                </a:solidFill>
                <a:effectLst>
                  <a:outerShdw blurRad="38100" dist="38100" dir="2700000" algn="tl">
                    <a:srgbClr val="000000">
                      <a:alpha val="43137"/>
                    </a:srgbClr>
                  </a:outerShdw>
                </a:effectLst>
              </a:rPr>
              <a:t>PAGO DE LA REMUNERACIÓN </a:t>
            </a:r>
          </a:p>
          <a:p>
            <a:pPr marL="0" indent="0">
              <a:buNone/>
            </a:pPr>
            <a:r>
              <a:rPr lang="es-AR" sz="2000" b="1" dirty="0">
                <a:solidFill>
                  <a:srgbClr val="FFFF00"/>
                </a:solidFill>
                <a:effectLst>
                  <a:outerShdw blurRad="38100" dist="38100" dir="2700000" algn="tl">
                    <a:srgbClr val="000000">
                      <a:alpha val="43137"/>
                    </a:srgbClr>
                  </a:outerShdw>
                </a:effectLst>
              </a:rPr>
              <a:t>RECIBOS  </a:t>
            </a:r>
            <a:r>
              <a:rPr lang="es-AR" sz="2000" b="1" dirty="0" smtClean="0">
                <a:solidFill>
                  <a:srgbClr val="FFFF00"/>
                </a:solidFill>
                <a:effectLst>
                  <a:outerShdw blurRad="38100" dist="38100" dir="2700000" algn="tl">
                    <a:srgbClr val="000000">
                      <a:alpha val="43137"/>
                    </a:srgbClr>
                  </a:outerShdw>
                </a:effectLst>
              </a:rPr>
              <a:t>PROHIBICIÓN DE RENUNCIAS</a:t>
            </a:r>
            <a:endParaRPr lang="es-AR" sz="2000" b="1" dirty="0">
              <a:solidFill>
                <a:srgbClr val="FFFF00"/>
              </a:solidFill>
              <a:effectLst>
                <a:outerShdw blurRad="38100" dist="38100" dir="2700000" algn="tl">
                  <a:srgbClr val="000000">
                    <a:alpha val="43137"/>
                  </a:srgbClr>
                </a:outerShdw>
              </a:effectLst>
            </a:endParaRPr>
          </a:p>
          <a:p>
            <a:pPr marL="0" indent="0">
              <a:buNone/>
            </a:pPr>
            <a:r>
              <a:rPr lang="es-AR" sz="2000" b="1" dirty="0" smtClean="0">
                <a:solidFill>
                  <a:schemeClr val="bg2">
                    <a:lumMod val="60000"/>
                    <a:lumOff val="40000"/>
                  </a:schemeClr>
                </a:solidFill>
                <a:effectLst>
                  <a:outerShdw blurRad="38100" dist="38100" dir="2700000" algn="tl">
                    <a:srgbClr val="000000">
                      <a:alpha val="43137"/>
                    </a:srgbClr>
                  </a:outerShdw>
                </a:effectLst>
              </a:rPr>
              <a:t>Art. 22.- </a:t>
            </a:r>
            <a:r>
              <a:rPr lang="es-AR" sz="2000" i="1" dirty="0" smtClean="0">
                <a:solidFill>
                  <a:srgbClr val="00FF99"/>
                </a:solidFill>
                <a:effectLst>
                  <a:outerShdw blurRad="38100" dist="38100" dir="2700000" algn="tl">
                    <a:srgbClr val="000000">
                      <a:alpha val="43137"/>
                    </a:srgbClr>
                  </a:outerShdw>
                </a:effectLst>
              </a:rPr>
              <a:t>Recibo. Prohibición de renuncias. </a:t>
            </a:r>
            <a:r>
              <a:rPr lang="es-AR" sz="2000" dirty="0" smtClean="0">
                <a:effectLst>
                  <a:outerShdw blurRad="38100" dist="38100" dir="2700000" algn="tl">
                    <a:srgbClr val="000000">
                      <a:alpha val="43137"/>
                    </a:srgbClr>
                  </a:outerShdw>
                </a:effectLst>
              </a:rPr>
              <a:t>El recibo no deberá contener renuncias de ninguna especie, ni podrá ser utilizado para instrumentar la extinción de la relación laboral o la alteración de la calificación profesional en perjuicio de la empleada/o. Toda mención que contravenga esta disposición será nula.</a:t>
            </a:r>
          </a:p>
          <a:p>
            <a:pPr marL="0" indent="0">
              <a:buNone/>
            </a:pPr>
            <a:r>
              <a:rPr lang="es-AR" sz="2000" b="1" dirty="0" smtClean="0">
                <a:solidFill>
                  <a:srgbClr val="FFFF00"/>
                </a:solidFill>
                <a:effectLst>
                  <a:outerShdw blurRad="38100" dist="38100" dir="2700000" algn="tl">
                    <a:srgbClr val="000000">
                      <a:alpha val="43137"/>
                    </a:srgbClr>
                  </a:outerShdw>
                </a:effectLst>
              </a:rPr>
              <a:t>RECIBOS. VALIDEZ </a:t>
            </a:r>
          </a:p>
          <a:p>
            <a:pPr marL="0" indent="0">
              <a:buNone/>
            </a:pPr>
            <a:r>
              <a:rPr lang="es-AR" sz="2000" b="1" dirty="0" smtClean="0">
                <a:solidFill>
                  <a:schemeClr val="bg2">
                    <a:lumMod val="60000"/>
                    <a:lumOff val="40000"/>
                  </a:schemeClr>
                </a:solidFill>
                <a:effectLst>
                  <a:outerShdw blurRad="38100" dist="38100" dir="2700000" algn="tl">
                    <a:srgbClr val="000000">
                      <a:alpha val="43137"/>
                    </a:srgbClr>
                  </a:outerShdw>
                </a:effectLst>
              </a:rPr>
              <a:t>Art. 23.- </a:t>
            </a:r>
            <a:r>
              <a:rPr lang="es-AR" sz="2000" i="1" dirty="0" smtClean="0">
                <a:solidFill>
                  <a:srgbClr val="FF9900"/>
                </a:solidFill>
                <a:effectLst>
                  <a:outerShdw blurRad="38100" dist="38100" dir="2700000" algn="tl">
                    <a:srgbClr val="000000">
                      <a:alpha val="43137"/>
                    </a:srgbClr>
                  </a:outerShdw>
                </a:effectLst>
              </a:rPr>
              <a:t>Recibo. Validez. </a:t>
            </a:r>
            <a:r>
              <a:rPr lang="es-AR" sz="2000" dirty="0" smtClean="0">
                <a:effectLst>
                  <a:outerShdw blurRad="38100" dist="38100" dir="2700000" algn="tl">
                    <a:srgbClr val="000000">
                      <a:alpha val="43137"/>
                    </a:srgbClr>
                  </a:outerShdw>
                </a:effectLst>
              </a:rPr>
              <a:t>Todo pago en concepto de salario u otra forma de remuneración deberá instrumentarse mediante recibo firmado por el dependiente. Dichos recibos deberán ajustarse en su forma y contenido a las disposiciones de esta ley. En los casos en que no supiere o no pudiere firmar, bastará la individualización mediante la impresión digital, pero la validez del acto dependerá de los restantes elementos de prueba que acrediten la efectiva realización del pago.</a:t>
            </a:r>
          </a:p>
          <a:p>
            <a:pPr marL="0" indent="0">
              <a:buNone/>
            </a:pPr>
            <a:r>
              <a:rPr lang="es-AR" sz="2000" b="1" dirty="0" smtClean="0">
                <a:solidFill>
                  <a:srgbClr val="FFFF00"/>
                </a:solidFill>
                <a:effectLst>
                  <a:outerShdw blurRad="38100" dist="38100" dir="2700000" algn="tl">
                    <a:srgbClr val="000000">
                      <a:alpha val="43137"/>
                    </a:srgbClr>
                  </a:outerShdw>
                </a:effectLst>
              </a:rPr>
              <a:t>RECIBOS. FIRMA EN BLANCO</a:t>
            </a:r>
          </a:p>
          <a:p>
            <a:pPr marL="0" indent="0">
              <a:buNone/>
            </a:pPr>
            <a:r>
              <a:rPr lang="es-AR" sz="2000" b="1" dirty="0" smtClean="0">
                <a:solidFill>
                  <a:schemeClr val="bg2">
                    <a:lumMod val="60000"/>
                    <a:lumOff val="40000"/>
                  </a:schemeClr>
                </a:solidFill>
                <a:effectLst>
                  <a:outerShdw blurRad="38100" dist="38100" dir="2700000" algn="tl">
                    <a:srgbClr val="000000">
                      <a:alpha val="43137"/>
                    </a:srgbClr>
                  </a:outerShdw>
                </a:effectLst>
              </a:rPr>
              <a:t>Art. 24.- </a:t>
            </a:r>
            <a:r>
              <a:rPr lang="es-AR" sz="2000" i="1" dirty="0" smtClean="0">
                <a:solidFill>
                  <a:srgbClr val="FFFF00"/>
                </a:solidFill>
                <a:effectLst>
                  <a:outerShdw blurRad="38100" dist="38100" dir="2700000" algn="tl">
                    <a:srgbClr val="000000">
                      <a:alpha val="43137"/>
                    </a:srgbClr>
                  </a:outerShdw>
                </a:effectLst>
              </a:rPr>
              <a:t>Firma en blanco. Prohibición. </a:t>
            </a:r>
            <a:r>
              <a:rPr lang="es-AR" sz="2000" dirty="0" smtClean="0">
                <a:effectLst>
                  <a:outerShdw blurRad="38100" dist="38100" dir="2700000" algn="tl">
                    <a:srgbClr val="000000">
                      <a:alpha val="43137"/>
                    </a:srgbClr>
                  </a:outerShdw>
                </a:effectLst>
              </a:rPr>
              <a:t>La firma no puede ser otorgada en blanco por la empleada/o, pudiéndose desconocer y oponer </a:t>
            </a:r>
            <a:r>
              <a:rPr lang="es-AR" sz="2000" dirty="0" err="1" smtClean="0">
                <a:effectLst>
                  <a:outerShdw blurRad="38100" dist="38100" dir="2700000" algn="tl">
                    <a:srgbClr val="000000">
                      <a:alpha val="43137"/>
                    </a:srgbClr>
                  </a:outerShdw>
                </a:effectLst>
              </a:rPr>
              <a:t>alcontenido</a:t>
            </a:r>
            <a:r>
              <a:rPr lang="es-AR" sz="2000" dirty="0" smtClean="0">
                <a:effectLst>
                  <a:outerShdw blurRad="38100" dist="38100" dir="2700000" algn="tl">
                    <a:srgbClr val="000000">
                      <a:alpha val="43137"/>
                    </a:srgbClr>
                  </a:outerShdw>
                </a:effectLst>
              </a:rPr>
              <a:t> del acto demostrando que las declaraciones insertas en el documento no son reales.</a:t>
            </a: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r>
              <a:rPr lang="es-AR" sz="2000" dirty="0" smtClean="0"/>
              <a:t>Art. 25. - Horas extras. El empleador deberá abonar al personal que prestare servicios en horas suplementarias un recargo del cincuenta por</a:t>
            </a:r>
          </a:p>
          <a:p>
            <a:r>
              <a:rPr lang="es-AR" sz="2000" dirty="0" smtClean="0"/>
              <a:t>ciento (50%) calculado sobre el salario habitual si se tratare de días comunes y del ciento por ciento (100%) en días sábados después de las trece</a:t>
            </a:r>
          </a:p>
          <a:p>
            <a:r>
              <a:rPr lang="es-AR" sz="2000" dirty="0" smtClean="0"/>
              <a:t>horas, en días domingo y feriados.</a:t>
            </a: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1800" b="1" dirty="0" smtClean="0">
                <a:solidFill>
                  <a:srgbClr val="00FF99"/>
                </a:solidFill>
                <a:effectLst>
                  <a:outerShdw blurRad="38100" dist="38100" dir="2700000" algn="tl">
                    <a:srgbClr val="000000">
                      <a:alpha val="43137"/>
                    </a:srgbClr>
                  </a:outerShdw>
                </a:effectLst>
              </a:rPr>
              <a:t>SUELDO ANUAL COMPLEMENTARIO</a:t>
            </a:r>
          </a:p>
          <a:p>
            <a:pPr marL="0" indent="0">
              <a:buNone/>
            </a:pPr>
            <a:r>
              <a:rPr lang="es-AR" sz="1800" b="1" dirty="0" smtClean="0">
                <a:solidFill>
                  <a:srgbClr val="FFFF00"/>
                </a:solidFill>
                <a:effectLst>
                  <a:outerShdw blurRad="38100" dist="38100" dir="2700000" algn="tl">
                    <a:srgbClr val="000000">
                      <a:alpha val="43137"/>
                    </a:srgbClr>
                  </a:outerShdw>
                </a:effectLst>
              </a:rPr>
              <a:t>CONCEPTO</a:t>
            </a:r>
          </a:p>
          <a:p>
            <a:pPr marL="0" indent="0">
              <a:buNone/>
            </a:pPr>
            <a:r>
              <a:rPr lang="es-AR" sz="1800" b="1" dirty="0" smtClean="0">
                <a:solidFill>
                  <a:srgbClr val="00FFCC"/>
                </a:solidFill>
                <a:effectLst>
                  <a:outerShdw blurRad="38100" dist="38100" dir="2700000" algn="tl">
                    <a:srgbClr val="000000">
                      <a:alpha val="43137"/>
                    </a:srgbClr>
                  </a:outerShdw>
                </a:effectLst>
              </a:rPr>
              <a:t>Art. 26.- </a:t>
            </a:r>
            <a:r>
              <a:rPr lang="es-AR" sz="1800" i="1" dirty="0" smtClean="0">
                <a:solidFill>
                  <a:srgbClr val="FFC000"/>
                </a:solidFill>
                <a:effectLst>
                  <a:outerShdw blurRad="38100" dist="38100" dir="2700000" algn="tl">
                    <a:srgbClr val="000000">
                      <a:alpha val="43137"/>
                    </a:srgbClr>
                  </a:outerShdw>
                </a:effectLst>
              </a:rPr>
              <a:t>Concepto. </a:t>
            </a:r>
            <a:r>
              <a:rPr lang="es-AR" sz="1800" dirty="0" smtClean="0">
                <a:effectLst>
                  <a:outerShdw blurRad="38100" dist="38100" dir="2700000" algn="tl">
                    <a:srgbClr val="000000">
                      <a:alpha val="43137"/>
                    </a:srgbClr>
                  </a:outerShdw>
                </a:effectLst>
              </a:rPr>
              <a:t>El sueldo anual complementario consiste en el cincuenta por ciento (50%) de la mayor remuneración mensual devengada,</a:t>
            </a:r>
          </a:p>
          <a:p>
            <a:pPr marL="0" indent="0">
              <a:buNone/>
            </a:pPr>
            <a:r>
              <a:rPr lang="es-AR" sz="1800" dirty="0" smtClean="0">
                <a:effectLst>
                  <a:outerShdw blurRad="38100" dist="38100" dir="2700000" algn="tl">
                    <a:srgbClr val="000000">
                      <a:alpha val="43137"/>
                    </a:srgbClr>
                  </a:outerShdw>
                </a:effectLst>
              </a:rPr>
              <a:t>por todo concepto, dentro de los semestres que culminan en los meses de junio y diciembre de cada año.</a:t>
            </a: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EPOCAS DE PAGO</a:t>
            </a:r>
          </a:p>
          <a:p>
            <a:pPr marL="0" indent="0">
              <a:buNone/>
            </a:pPr>
            <a:r>
              <a:rPr lang="es-AR" sz="1800" b="1" dirty="0" smtClean="0">
                <a:solidFill>
                  <a:srgbClr val="00FFCC"/>
                </a:solidFill>
                <a:effectLst>
                  <a:outerShdw blurRad="38100" dist="38100" dir="2700000" algn="tl">
                    <a:srgbClr val="000000">
                      <a:alpha val="43137"/>
                    </a:srgbClr>
                  </a:outerShdw>
                </a:effectLst>
              </a:rPr>
              <a:t>Art. 27.- </a:t>
            </a:r>
            <a:r>
              <a:rPr lang="es-AR" sz="1800" i="1" dirty="0" smtClean="0">
                <a:solidFill>
                  <a:srgbClr val="00FF99"/>
                </a:solidFill>
                <a:effectLst>
                  <a:outerShdw blurRad="38100" dist="38100" dir="2700000" algn="tl">
                    <a:srgbClr val="000000">
                      <a:alpha val="43137"/>
                    </a:srgbClr>
                  </a:outerShdw>
                </a:effectLst>
              </a:rPr>
              <a:t>Épocas de pago. </a:t>
            </a:r>
            <a:r>
              <a:rPr lang="es-AR" sz="1800" dirty="0" smtClean="0">
                <a:effectLst>
                  <a:outerShdw blurRad="38100" dist="38100" dir="2700000" algn="tl">
                    <a:srgbClr val="000000">
                      <a:alpha val="43137"/>
                    </a:srgbClr>
                  </a:outerShdw>
                </a:effectLst>
              </a:rPr>
              <a:t>El sueldo anual complementario será abonado en dos (2) cuotas; la primera de ellas la última jornada laboral del</a:t>
            </a:r>
          </a:p>
          <a:p>
            <a:pPr marL="0" indent="0">
              <a:buNone/>
            </a:pPr>
            <a:r>
              <a:rPr lang="es-AR" sz="1800" dirty="0" smtClean="0">
                <a:effectLst>
                  <a:outerShdw blurRad="38100" dist="38100" dir="2700000" algn="tl">
                    <a:srgbClr val="000000">
                      <a:alpha val="43137"/>
                    </a:srgbClr>
                  </a:outerShdw>
                </a:effectLst>
              </a:rPr>
              <a:t>mes de junio y la segunda la última jornada laboral del mes de diciembre de cada año.</a:t>
            </a: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SAC PROPORCIONAL</a:t>
            </a:r>
          </a:p>
          <a:p>
            <a:pPr marL="0" indent="0">
              <a:buNone/>
            </a:pPr>
            <a:r>
              <a:rPr lang="es-AR" sz="1800" b="1" dirty="0" smtClean="0">
                <a:solidFill>
                  <a:srgbClr val="00FFCC"/>
                </a:solidFill>
                <a:effectLst>
                  <a:outerShdw blurRad="38100" dist="38100" dir="2700000" algn="tl">
                    <a:srgbClr val="000000">
                      <a:alpha val="43137"/>
                    </a:srgbClr>
                  </a:outerShdw>
                </a:effectLst>
              </a:rPr>
              <a:t>Art. 28.- </a:t>
            </a:r>
            <a:r>
              <a:rPr lang="es-AR" sz="1800" i="1" dirty="0" smtClean="0">
                <a:solidFill>
                  <a:srgbClr val="00FFCC"/>
                </a:solidFill>
                <a:effectLst>
                  <a:outerShdw blurRad="38100" dist="38100" dir="2700000" algn="tl">
                    <a:srgbClr val="000000">
                      <a:alpha val="43137"/>
                    </a:srgbClr>
                  </a:outerShdw>
                </a:effectLst>
              </a:rPr>
              <a:t>Extinción del contrato. Pago proporcional. </a:t>
            </a:r>
            <a:r>
              <a:rPr lang="es-AR" sz="1800" dirty="0" smtClean="0">
                <a:effectLst>
                  <a:outerShdw blurRad="38100" dist="38100" dir="2700000" algn="tl">
                    <a:srgbClr val="000000">
                      <a:alpha val="43137"/>
                    </a:srgbClr>
                  </a:outerShdw>
                </a:effectLst>
              </a:rPr>
              <a:t>Cuando se opere la extinción del contrato de trabajo por cualquier causa, la empleada/o, o</a:t>
            </a:r>
          </a:p>
          <a:p>
            <a:pPr marL="0" indent="0">
              <a:buNone/>
            </a:pPr>
            <a:r>
              <a:rPr lang="es-AR" sz="1800" dirty="0" smtClean="0">
                <a:effectLst>
                  <a:outerShdw blurRad="38100" dist="38100" dir="2700000" algn="tl">
                    <a:srgbClr val="000000">
                      <a:alpha val="43137"/>
                    </a:srgbClr>
                  </a:outerShdw>
                </a:effectLst>
              </a:rPr>
              <a:t>sus derecho-habientes, tendrán derecho a percibir la parte proporcional del sueldo anual complementario devengada en el respectivo semestre.</a:t>
            </a: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fontScale="92500" lnSpcReduction="10000"/>
          </a:bodyPr>
          <a:lstStyle/>
          <a:p>
            <a:pPr marL="0" indent="0">
              <a:buNone/>
            </a:pPr>
            <a:r>
              <a:rPr lang="es-AR" sz="2000" b="1" dirty="0" smtClean="0">
                <a:solidFill>
                  <a:srgbClr val="00FF99"/>
                </a:solidFill>
                <a:effectLst>
                  <a:outerShdw blurRad="38100" dist="38100" dir="2700000" algn="tl">
                    <a:srgbClr val="000000">
                      <a:alpha val="43137"/>
                    </a:srgbClr>
                  </a:outerShdw>
                </a:effectLst>
              </a:rPr>
              <a:t>TÍTULO VII.  LICENCIAS – VACACIONES</a:t>
            </a:r>
          </a:p>
          <a:p>
            <a:pPr marL="0" indent="0">
              <a:buNone/>
            </a:pPr>
            <a:r>
              <a:rPr lang="es-AR" sz="2000" b="1" dirty="0" smtClean="0">
                <a:solidFill>
                  <a:srgbClr val="FFFF00"/>
                </a:solidFill>
                <a:effectLst>
                  <a:outerShdw blurRad="38100" dist="38100" dir="2700000" algn="tl">
                    <a:srgbClr val="000000">
                      <a:alpha val="43137"/>
                    </a:srgbClr>
                  </a:outerShdw>
                </a:effectLst>
              </a:rPr>
              <a:t>EXTENSIÓN</a:t>
            </a:r>
          </a:p>
          <a:p>
            <a:pPr marL="0" indent="0">
              <a:buNone/>
            </a:pPr>
            <a:r>
              <a:rPr lang="es-AR" sz="1700" b="1" dirty="0" smtClean="0">
                <a:solidFill>
                  <a:schemeClr val="bg2">
                    <a:lumMod val="60000"/>
                    <a:lumOff val="40000"/>
                  </a:schemeClr>
                </a:solidFill>
                <a:effectLst>
                  <a:outerShdw blurRad="38100" dist="38100" dir="2700000" algn="tl">
                    <a:srgbClr val="000000">
                      <a:alpha val="43137"/>
                    </a:srgbClr>
                  </a:outerShdw>
                </a:effectLst>
              </a:rPr>
              <a:t>Art. 29.-</a:t>
            </a:r>
            <a:r>
              <a:rPr lang="es-AR" sz="1700" dirty="0" smtClean="0">
                <a:effectLst>
                  <a:outerShdw blurRad="38100" dist="38100" dir="2700000" algn="tl">
                    <a:srgbClr val="000000">
                      <a:alpha val="43137"/>
                    </a:srgbClr>
                  </a:outerShdw>
                </a:effectLst>
              </a:rPr>
              <a:t> </a:t>
            </a:r>
            <a:r>
              <a:rPr lang="es-AR" sz="1700" i="1" dirty="0" smtClean="0">
                <a:solidFill>
                  <a:srgbClr val="FF9900"/>
                </a:solidFill>
                <a:effectLst>
                  <a:outerShdw blurRad="38100" dist="38100" dir="2700000" algn="tl">
                    <a:srgbClr val="000000">
                      <a:alpha val="43137"/>
                    </a:srgbClr>
                  </a:outerShdw>
                </a:effectLst>
              </a:rPr>
              <a:t>Licencia ordinaria. </a:t>
            </a:r>
            <a:r>
              <a:rPr lang="es-AR" sz="1700" dirty="0" smtClean="0">
                <a:effectLst>
                  <a:outerShdw blurRad="38100" dist="38100" dir="2700000" algn="tl">
                    <a:srgbClr val="000000">
                      <a:alpha val="43137"/>
                    </a:srgbClr>
                  </a:outerShdw>
                </a:effectLst>
              </a:rPr>
              <a:t>La trabajadora/</a:t>
            </a:r>
            <a:r>
              <a:rPr lang="es-AR" sz="1700" dirty="0" err="1" smtClean="0">
                <a:effectLst>
                  <a:outerShdw blurRad="38100" dist="38100" dir="2700000" algn="tl">
                    <a:srgbClr val="000000">
                      <a:alpha val="43137"/>
                    </a:srgbClr>
                  </a:outerShdw>
                </a:effectLst>
              </a:rPr>
              <a:t>or</a:t>
            </a:r>
            <a:r>
              <a:rPr lang="es-AR" sz="1700" dirty="0" smtClean="0">
                <a:effectLst>
                  <a:outerShdw blurRad="38100" dist="38100" dir="2700000" algn="tl">
                    <a:srgbClr val="000000">
                      <a:alpha val="43137"/>
                    </a:srgbClr>
                  </a:outerShdw>
                </a:effectLst>
              </a:rPr>
              <a:t> gozará de un periodo de licencia anual ordinaria de vacaciones pagas, conforme la retribución</a:t>
            </a:r>
          </a:p>
          <a:p>
            <a:pPr marL="0" indent="0">
              <a:buNone/>
            </a:pPr>
            <a:r>
              <a:rPr lang="es-AR" sz="1700" dirty="0" smtClean="0">
                <a:effectLst>
                  <a:outerShdw blurRad="38100" dist="38100" dir="2700000" algn="tl">
                    <a:srgbClr val="000000">
                      <a:alpha val="43137"/>
                    </a:srgbClr>
                  </a:outerShdw>
                </a:effectLst>
              </a:rPr>
              <a:t>normal y habitual de:</a:t>
            </a:r>
          </a:p>
          <a:p>
            <a:pPr marL="0" indent="0">
              <a:buNone/>
            </a:pPr>
            <a:endParaRPr lang="es-AR" sz="1700" dirty="0" smtClean="0">
              <a:effectLst>
                <a:outerShdw blurRad="38100" dist="38100" dir="2700000" algn="tl">
                  <a:srgbClr val="000000">
                    <a:alpha val="43137"/>
                  </a:srgbClr>
                </a:outerShdw>
              </a:effectLst>
            </a:endParaRPr>
          </a:p>
          <a:p>
            <a:pPr marL="0" indent="0">
              <a:buNone/>
            </a:pPr>
            <a:r>
              <a:rPr lang="es-AR" sz="1700" i="1" dirty="0" smtClean="0">
                <a:solidFill>
                  <a:srgbClr val="00FF99"/>
                </a:solidFill>
                <a:effectLst>
                  <a:outerShdw blurRad="38100" dist="38100" dir="2700000" algn="tl">
                    <a:srgbClr val="000000">
                      <a:alpha val="43137"/>
                    </a:srgbClr>
                  </a:outerShdw>
                </a:effectLst>
              </a:rPr>
              <a:t>a) Catorce (14) días corridos cuando la antigüedad en el servicio fuera mayor de seis (6) meses y no exceda de cinco (5) años.</a:t>
            </a:r>
          </a:p>
          <a:p>
            <a:pPr marL="0" indent="0">
              <a:buNone/>
            </a:pPr>
            <a:endParaRPr lang="es-AR" sz="1700" dirty="0" smtClean="0">
              <a:effectLst>
                <a:outerShdw blurRad="38100" dist="38100" dir="2700000" algn="tl">
                  <a:srgbClr val="000000">
                    <a:alpha val="43137"/>
                  </a:srgbClr>
                </a:outerShdw>
              </a:effectLst>
            </a:endParaRPr>
          </a:p>
          <a:p>
            <a:pPr marL="0" indent="0">
              <a:buNone/>
            </a:pPr>
            <a:r>
              <a:rPr lang="es-AR" sz="1700" i="1" dirty="0" smtClean="0">
                <a:solidFill>
                  <a:srgbClr val="FFFF00"/>
                </a:solidFill>
                <a:effectLst>
                  <a:outerShdw blurRad="38100" dist="38100" dir="2700000" algn="tl">
                    <a:srgbClr val="000000">
                      <a:alpha val="43137"/>
                    </a:srgbClr>
                  </a:outerShdw>
                </a:effectLst>
              </a:rPr>
              <a:t>b) Veintiún (21) días corridos cuando la antigüedad en el servicio fuera superior a cinco (5) años y no exceda de diez (10) años.</a:t>
            </a:r>
          </a:p>
          <a:p>
            <a:pPr marL="0" indent="0">
              <a:buNone/>
            </a:pPr>
            <a:endParaRPr lang="es-AR" sz="1700" dirty="0" smtClean="0">
              <a:effectLst>
                <a:outerShdw blurRad="38100" dist="38100" dir="2700000" algn="tl">
                  <a:srgbClr val="000000">
                    <a:alpha val="43137"/>
                  </a:srgbClr>
                </a:outerShdw>
              </a:effectLst>
            </a:endParaRPr>
          </a:p>
          <a:p>
            <a:pPr marL="0" indent="0">
              <a:buNone/>
            </a:pPr>
            <a:r>
              <a:rPr lang="es-AR" sz="1700" i="1" dirty="0" smtClean="0">
                <a:solidFill>
                  <a:srgbClr val="FF9900"/>
                </a:solidFill>
                <a:effectLst>
                  <a:outerShdw blurRad="38100" dist="38100" dir="2700000" algn="tl">
                    <a:srgbClr val="000000">
                      <a:alpha val="43137"/>
                    </a:srgbClr>
                  </a:outerShdw>
                </a:effectLst>
              </a:rPr>
              <a:t>c) Veintiocho (28) días corridos cuando la antigüedad en el servicio fuera superior a diez (10) años y no exceda de veinte (20) años.</a:t>
            </a:r>
          </a:p>
          <a:p>
            <a:pPr marL="0" indent="0">
              <a:buNone/>
            </a:pPr>
            <a:endParaRPr lang="es-AR" sz="1700" dirty="0" smtClean="0">
              <a:effectLst>
                <a:outerShdw blurRad="38100" dist="38100" dir="2700000" algn="tl">
                  <a:srgbClr val="000000">
                    <a:alpha val="43137"/>
                  </a:srgbClr>
                </a:outerShdw>
              </a:effectLst>
            </a:endParaRPr>
          </a:p>
          <a:p>
            <a:pPr marL="0" indent="0">
              <a:buNone/>
            </a:pPr>
            <a:r>
              <a:rPr lang="es-AR" sz="1700" i="1" dirty="0" smtClean="0">
                <a:solidFill>
                  <a:schemeClr val="bg2">
                    <a:lumMod val="60000"/>
                    <a:lumOff val="40000"/>
                  </a:schemeClr>
                </a:solidFill>
                <a:effectLst>
                  <a:outerShdw blurRad="38100" dist="38100" dir="2700000" algn="tl">
                    <a:srgbClr val="000000">
                      <a:alpha val="43137"/>
                    </a:srgbClr>
                  </a:outerShdw>
                </a:effectLst>
              </a:rPr>
              <a:t>d) Treinta y cinco (35) días corridos cuando la antigüedad en el servicio fuera superior a veinte (20) años.</a:t>
            </a:r>
          </a:p>
          <a:p>
            <a:pPr marL="0" indent="0">
              <a:buNone/>
            </a:pPr>
            <a:endParaRPr lang="es-AR" sz="1700" dirty="0" smtClean="0">
              <a:effectLst>
                <a:outerShdw blurRad="38100" dist="38100" dir="2700000" algn="tl">
                  <a:srgbClr val="000000">
                    <a:alpha val="43137"/>
                  </a:srgbClr>
                </a:outerShdw>
              </a:effectLst>
            </a:endParaRPr>
          </a:p>
          <a:p>
            <a:pPr marL="0" indent="0">
              <a:buNone/>
            </a:pPr>
            <a:r>
              <a:rPr lang="es-AR" sz="1700" dirty="0" smtClean="0">
                <a:effectLst>
                  <a:outerShdw blurRad="38100" dist="38100" dir="2700000" algn="tl">
                    <a:srgbClr val="000000">
                      <a:alpha val="43137"/>
                    </a:srgbClr>
                  </a:outerShdw>
                </a:effectLst>
              </a:rPr>
              <a:t>Para determinar la extensión de la licencia anual atendiendo a </a:t>
            </a:r>
            <a:r>
              <a:rPr lang="es-AR" sz="1700" b="1" u="sng" dirty="0" smtClean="0">
                <a:solidFill>
                  <a:srgbClr val="00FF99"/>
                </a:solidFill>
                <a:effectLst>
                  <a:outerShdw blurRad="38100" dist="38100" dir="2700000" algn="tl">
                    <a:srgbClr val="000000">
                      <a:alpha val="43137"/>
                    </a:srgbClr>
                  </a:outerShdw>
                </a:effectLst>
              </a:rPr>
              <a:t>la antigüedad</a:t>
            </a:r>
            <a:r>
              <a:rPr lang="es-AR" sz="1700" dirty="0" smtClean="0">
                <a:effectLst>
                  <a:outerShdw blurRad="38100" dist="38100" dir="2700000" algn="tl">
                    <a:srgbClr val="000000">
                      <a:alpha val="43137"/>
                    </a:srgbClr>
                  </a:outerShdw>
                </a:effectLst>
              </a:rPr>
              <a:t> en el empleo, se computará como tal aquella que tuviese la trabajadora/</a:t>
            </a:r>
            <a:r>
              <a:rPr lang="es-AR" sz="1700" dirty="0" err="1" smtClean="0">
                <a:effectLst>
                  <a:outerShdw blurRad="38100" dist="38100" dir="2700000" algn="tl">
                    <a:srgbClr val="000000">
                      <a:alpha val="43137"/>
                    </a:srgbClr>
                  </a:outerShdw>
                </a:effectLst>
              </a:rPr>
              <a:t>or</a:t>
            </a:r>
            <a:r>
              <a:rPr lang="es-AR" sz="1700" dirty="0" smtClean="0">
                <a:effectLst>
                  <a:outerShdw blurRad="38100" dist="38100" dir="2700000" algn="tl">
                    <a:srgbClr val="000000">
                      <a:alpha val="43137"/>
                    </a:srgbClr>
                  </a:outerShdw>
                </a:effectLst>
              </a:rPr>
              <a:t> al </a:t>
            </a:r>
            <a:r>
              <a:rPr lang="es-AR" sz="1700" b="1" u="sng" dirty="0" smtClean="0">
                <a:solidFill>
                  <a:srgbClr val="FFFF01"/>
                </a:solidFill>
                <a:effectLst>
                  <a:outerShdw blurRad="38100" dist="38100" dir="2700000" algn="tl">
                    <a:srgbClr val="000000">
                      <a:alpha val="43137"/>
                    </a:srgbClr>
                  </a:outerShdw>
                </a:effectLst>
              </a:rPr>
              <a:t>31 de diciembre </a:t>
            </a:r>
            <a:r>
              <a:rPr lang="es-AR" sz="1700" dirty="0" smtClean="0">
                <a:effectLst>
                  <a:outerShdw blurRad="38100" dist="38100" dir="2700000" algn="tl">
                    <a:srgbClr val="000000">
                      <a:alpha val="43137"/>
                    </a:srgbClr>
                  </a:outerShdw>
                </a:effectLst>
              </a:rPr>
              <a:t>del año al que correspondan las mismas.</a:t>
            </a:r>
            <a:endParaRPr lang="es-ES" sz="17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VII.  LICENCIAS – VACACIONES</a:t>
            </a:r>
          </a:p>
          <a:p>
            <a:pPr marL="0" indent="0">
              <a:buNone/>
            </a:pPr>
            <a:r>
              <a:rPr lang="es-AR" sz="2000" b="1" dirty="0" smtClean="0">
                <a:solidFill>
                  <a:srgbClr val="FFFF00"/>
                </a:solidFill>
                <a:effectLst>
                  <a:outerShdw blurRad="38100" dist="38100" dir="2700000" algn="tl">
                    <a:srgbClr val="000000">
                      <a:alpha val="43137"/>
                    </a:srgbClr>
                  </a:outerShdw>
                </a:effectLst>
              </a:rPr>
              <a:t>REQUISITOS PARA SU GOCE</a:t>
            </a:r>
          </a:p>
          <a:p>
            <a:pPr marL="0" indent="0">
              <a:buNone/>
            </a:pPr>
            <a:endParaRPr lang="es-AR" sz="20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 30.-</a:t>
            </a:r>
            <a:r>
              <a:rPr lang="es-AR" sz="1800" dirty="0" smtClean="0">
                <a:effectLst>
                  <a:outerShdw blurRad="38100" dist="38100" dir="2700000" algn="tl">
                    <a:srgbClr val="000000">
                      <a:alpha val="43137"/>
                    </a:srgbClr>
                  </a:outerShdw>
                </a:effectLst>
              </a:rPr>
              <a:t> </a:t>
            </a:r>
            <a:r>
              <a:rPr lang="es-AR" sz="1800" b="1" i="1" dirty="0" smtClean="0">
                <a:solidFill>
                  <a:srgbClr val="00B0F0"/>
                </a:solidFill>
                <a:effectLst>
                  <a:outerShdw blurRad="38100" dist="38100" dir="2700000" algn="tl">
                    <a:srgbClr val="000000">
                      <a:alpha val="43137"/>
                    </a:srgbClr>
                  </a:outerShdw>
                </a:effectLst>
              </a:rPr>
              <a:t>Requisitos para su goce. Comienzo de la licencia. </a:t>
            </a:r>
            <a:r>
              <a:rPr lang="es-AR" sz="1800" dirty="0" smtClean="0">
                <a:effectLst>
                  <a:outerShdw blurRad="38100" dist="38100" dir="2700000" algn="tl">
                    <a:srgbClr val="000000">
                      <a:alpha val="43137"/>
                    </a:srgbClr>
                  </a:outerShdw>
                </a:effectLst>
              </a:rPr>
              <a:t>Para tener derecho cada año al período de licencia establecido precedentemente, la trabajadora/</a:t>
            </a:r>
            <a:r>
              <a:rPr lang="es-AR" sz="1800" dirty="0" err="1" smtClean="0">
                <a:effectLst>
                  <a:outerShdw blurRad="38100" dist="38100" dir="2700000" algn="tl">
                    <a:srgbClr val="000000">
                      <a:alpha val="43137"/>
                    </a:srgbClr>
                  </a:outerShdw>
                </a:effectLst>
              </a:rPr>
              <a:t>or</a:t>
            </a:r>
            <a:r>
              <a:rPr lang="es-AR" sz="1800" dirty="0" smtClean="0">
                <a:effectLst>
                  <a:outerShdw blurRad="38100" dist="38100" dir="2700000" algn="tl">
                    <a:srgbClr val="000000">
                      <a:alpha val="43137"/>
                    </a:srgbClr>
                  </a:outerShdw>
                </a:effectLst>
              </a:rPr>
              <a:t> </a:t>
            </a:r>
            <a:r>
              <a:rPr lang="es-AR" sz="1800" i="1" u="sng" dirty="0" smtClean="0">
                <a:solidFill>
                  <a:srgbClr val="FFFF01"/>
                </a:solidFill>
                <a:effectLst>
                  <a:outerShdw blurRad="38100" dist="38100" dir="2700000" algn="tl">
                    <a:srgbClr val="000000">
                      <a:alpha val="43137"/>
                    </a:srgbClr>
                  </a:outerShdw>
                </a:effectLst>
              </a:rPr>
              <a:t>deberá haber prestado servicios durante seis (6) meses del año calendario o aniversario respectivo con la regularidad propia del</a:t>
            </a:r>
          </a:p>
          <a:p>
            <a:pPr marL="0" indent="0">
              <a:buNone/>
            </a:pPr>
            <a:r>
              <a:rPr lang="es-AR" sz="1800" i="1" u="sng" dirty="0" smtClean="0">
                <a:solidFill>
                  <a:srgbClr val="FFFF01"/>
                </a:solidFill>
                <a:effectLst>
                  <a:outerShdw blurRad="38100" dist="38100" dir="2700000" algn="tl">
                    <a:srgbClr val="000000">
                      <a:alpha val="43137"/>
                    </a:srgbClr>
                  </a:outerShdw>
                </a:effectLst>
              </a:rPr>
              <a:t>tiempo diario y semanal de trabajo correspondiente a la modalidad de prestación contratada</a:t>
            </a:r>
            <a:r>
              <a:rPr lang="es-AR" sz="1800" dirty="0" smtClean="0">
                <a:effectLst>
                  <a:outerShdw blurRad="38100" dist="38100" dir="2700000" algn="tl">
                    <a:srgbClr val="000000">
                      <a:alpha val="43137"/>
                    </a:srgbClr>
                  </a:outerShdw>
                </a:effectLst>
              </a:rPr>
              <a:t>. En su defecto, gozará de un período de descanso</a:t>
            </a:r>
          </a:p>
          <a:p>
            <a:pPr marL="0" indent="0">
              <a:buNone/>
            </a:pPr>
            <a:r>
              <a:rPr lang="es-AR" sz="1800" dirty="0" smtClean="0">
                <a:effectLst>
                  <a:outerShdw blurRad="38100" dist="38100" dir="2700000" algn="tl">
                    <a:srgbClr val="000000">
                      <a:alpha val="43137"/>
                    </a:srgbClr>
                  </a:outerShdw>
                </a:effectLst>
              </a:rPr>
              <a:t>anual, en proporción de </a:t>
            </a:r>
            <a:r>
              <a:rPr lang="es-AR" sz="1800" b="1" u="sng" dirty="0" smtClean="0">
                <a:solidFill>
                  <a:schemeClr val="accent4">
                    <a:lumMod val="60000"/>
                    <a:lumOff val="40000"/>
                  </a:schemeClr>
                </a:solidFill>
                <a:effectLst>
                  <a:outerShdw blurRad="38100" dist="38100" dir="2700000" algn="tl">
                    <a:srgbClr val="000000">
                      <a:alpha val="43137"/>
                    </a:srgbClr>
                  </a:outerShdw>
                </a:effectLst>
              </a:rPr>
              <a:t>un día de descanso por cada veinte (20) </a:t>
            </a:r>
            <a:r>
              <a:rPr lang="es-AR" sz="1800" dirty="0" smtClean="0">
                <a:effectLst>
                  <a:outerShdw blurRad="38100" dist="38100" dir="2700000" algn="tl">
                    <a:srgbClr val="000000">
                      <a:alpha val="43137"/>
                    </a:srgbClr>
                  </a:outerShdw>
                </a:effectLst>
              </a:rPr>
              <a:t>días de trabajo efectivo, que serán gozados en días corridos.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La licencia anual se otorgará a partir de un día </a:t>
            </a:r>
            <a:r>
              <a:rPr lang="es-AR" sz="1800" b="1" i="1" dirty="0" smtClean="0">
                <a:solidFill>
                  <a:srgbClr val="FF9900"/>
                </a:solidFill>
                <a:effectLst>
                  <a:outerShdw blurRad="38100" dist="38100" dir="2700000" algn="tl">
                    <a:srgbClr val="000000">
                      <a:alpha val="43137"/>
                    </a:srgbClr>
                  </a:outerShdw>
                </a:effectLst>
              </a:rPr>
              <a:t>lunes o del primer día semanal de trabajo habitual</a:t>
            </a:r>
            <a:r>
              <a:rPr lang="es-AR" sz="1800" dirty="0" smtClean="0">
                <a:effectLst>
                  <a:outerShdw blurRad="38100" dist="38100" dir="2700000" algn="tl">
                    <a:srgbClr val="000000">
                      <a:alpha val="43137"/>
                    </a:srgbClr>
                  </a:outerShdw>
                </a:effectLst>
              </a:rPr>
              <a:t>, o el subsiguiente hábil si aquéllos fueran</a:t>
            </a:r>
          </a:p>
          <a:p>
            <a:pPr marL="0" indent="0">
              <a:buNone/>
            </a:pPr>
            <a:r>
              <a:rPr lang="es-AR" sz="1800" dirty="0" smtClean="0">
                <a:effectLst>
                  <a:outerShdw blurRad="38100" dist="38100" dir="2700000" algn="tl">
                    <a:srgbClr val="000000">
                      <a:alpha val="43137"/>
                    </a:srgbClr>
                  </a:outerShdw>
                </a:effectLst>
              </a:rPr>
              <a:t>feriados</a:t>
            </a: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VII.  LICENCIAS – VACACIONES</a:t>
            </a:r>
          </a:p>
          <a:p>
            <a:pPr marL="0" indent="0">
              <a:buNone/>
            </a:pPr>
            <a:r>
              <a:rPr lang="es-AR" sz="2000" b="1" dirty="0" smtClean="0">
                <a:solidFill>
                  <a:srgbClr val="FFFF00"/>
                </a:solidFill>
                <a:effectLst>
                  <a:outerShdw blurRad="38100" dist="38100" dir="2700000" algn="tl">
                    <a:srgbClr val="000000">
                      <a:alpha val="43137"/>
                    </a:srgbClr>
                  </a:outerShdw>
                </a:effectLst>
              </a:rPr>
              <a:t>EPOCAS DE OTORGAMIENTO Y FRACCIONAMIENTO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accent3">
                    <a:lumMod val="60000"/>
                    <a:lumOff val="40000"/>
                  </a:schemeClr>
                </a:solidFill>
                <a:effectLst>
                  <a:outerShdw blurRad="38100" dist="38100" dir="2700000" algn="tl">
                    <a:srgbClr val="000000">
                      <a:alpha val="43137"/>
                    </a:srgbClr>
                  </a:outerShdw>
                </a:effectLst>
              </a:rPr>
              <a:t>Art. 31.-</a:t>
            </a:r>
            <a:r>
              <a:rPr lang="es-AR" sz="1800" dirty="0" smtClean="0">
                <a:effectLst>
                  <a:outerShdw blurRad="38100" dist="38100" dir="2700000" algn="tl">
                    <a:srgbClr val="000000">
                      <a:alpha val="43137"/>
                    </a:srgbClr>
                  </a:outerShdw>
                </a:effectLst>
              </a:rPr>
              <a:t> </a:t>
            </a:r>
            <a:r>
              <a:rPr lang="es-AR" sz="1800" i="1" dirty="0" smtClean="0">
                <a:solidFill>
                  <a:schemeClr val="accent3">
                    <a:lumMod val="60000"/>
                    <a:lumOff val="40000"/>
                  </a:schemeClr>
                </a:solidFill>
                <a:effectLst>
                  <a:outerShdw blurRad="38100" dist="38100" dir="2700000" algn="tl">
                    <a:srgbClr val="000000">
                      <a:alpha val="43137"/>
                    </a:srgbClr>
                  </a:outerShdw>
                </a:effectLst>
              </a:rPr>
              <a:t>Época de otorgamiento. </a:t>
            </a:r>
            <a:r>
              <a:rPr lang="es-AR" sz="1800" dirty="0" smtClean="0">
                <a:effectLst>
                  <a:outerShdw blurRad="38100" dist="38100" dir="2700000" algn="tl">
                    <a:srgbClr val="000000">
                      <a:alpha val="43137"/>
                    </a:srgbClr>
                  </a:outerShdw>
                </a:effectLst>
              </a:rPr>
              <a:t>El empleador tendrá derecho a fijar las fechas de vacaciones debiendo dar aviso a la empleada/o </a:t>
            </a:r>
            <a:r>
              <a:rPr lang="es-AR" sz="1800" b="1" i="1" dirty="0" smtClean="0">
                <a:solidFill>
                  <a:srgbClr val="FFC000"/>
                </a:solidFill>
                <a:effectLst>
                  <a:outerShdw blurRad="38100" dist="38100" dir="2700000" algn="tl">
                    <a:srgbClr val="000000">
                      <a:alpha val="43137"/>
                    </a:srgbClr>
                  </a:outerShdw>
                </a:effectLst>
              </a:rPr>
              <a:t>con veinte (20) días de anticipación</a:t>
            </a:r>
            <a:r>
              <a:rPr lang="es-AR" sz="1800" dirty="0" smtClean="0">
                <a:effectLst>
                  <a:outerShdw blurRad="38100" dist="38100" dir="2700000" algn="tl">
                    <a:srgbClr val="000000">
                      <a:alpha val="43137"/>
                    </a:srgbClr>
                  </a:outerShdw>
                </a:effectLst>
              </a:rPr>
              <a:t>. </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Las vacaciones se otorgarán entre el </a:t>
            </a:r>
            <a:r>
              <a:rPr lang="es-AR" sz="1800" b="1" i="1" dirty="0" smtClean="0">
                <a:solidFill>
                  <a:srgbClr val="00FF99"/>
                </a:solidFill>
                <a:effectLst>
                  <a:outerShdw blurRad="38100" dist="38100" dir="2700000" algn="tl">
                    <a:srgbClr val="000000">
                      <a:alpha val="43137"/>
                    </a:srgbClr>
                  </a:outerShdw>
                </a:effectLst>
              </a:rPr>
              <a:t>1° de noviembre y el 30 de marzo de cada año</a:t>
            </a:r>
            <a:r>
              <a:rPr lang="es-AR" sz="1800" dirty="0" smtClean="0">
                <a:effectLst>
                  <a:outerShdw blurRad="38100" dist="38100" dir="2700000" algn="tl">
                    <a:srgbClr val="000000">
                      <a:alpha val="43137"/>
                    </a:srgbClr>
                  </a:outerShdw>
                </a:effectLst>
              </a:rPr>
              <a:t>, </a:t>
            </a:r>
            <a:r>
              <a:rPr lang="es-AR" sz="1800" b="1" i="1" dirty="0" smtClean="0">
                <a:solidFill>
                  <a:srgbClr val="FFC000"/>
                </a:solidFill>
                <a:effectLst>
                  <a:outerShdw blurRad="38100" dist="38100" dir="2700000" algn="tl">
                    <a:srgbClr val="000000">
                      <a:alpha val="43137"/>
                    </a:srgbClr>
                  </a:outerShdw>
                </a:effectLst>
              </a:rPr>
              <a:t>pudiendo fraccionarse a pedido de la empleada/o para su goce en otras épocas del año</a:t>
            </a:r>
            <a:r>
              <a:rPr lang="es-AR" sz="1800" dirty="0" smtClean="0">
                <a:effectLst>
                  <a:outerShdw blurRad="38100" dist="38100" dir="2700000" algn="tl">
                    <a:srgbClr val="000000">
                      <a:alpha val="43137"/>
                    </a:srgbClr>
                  </a:outerShdw>
                </a:effectLst>
              </a:rPr>
              <a:t>, en tanto se garantice un período continuo de licencia no inferior a dos tercios (2/3) de la que le corresponda conforme su antigüedad.</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2000" b="1" dirty="0">
                <a:solidFill>
                  <a:srgbClr val="00FF99"/>
                </a:solidFill>
                <a:effectLst>
                  <a:outerShdw blurRad="38100" dist="38100" dir="2700000" algn="tl">
                    <a:srgbClr val="000000">
                      <a:alpha val="43137"/>
                    </a:srgbClr>
                  </a:outerShdw>
                </a:effectLst>
              </a:rPr>
              <a:t>TÍTULO VII.  LICENCIAS – VACACIONES</a:t>
            </a:r>
          </a:p>
          <a:p>
            <a:pPr marL="0" indent="0">
              <a:buNone/>
            </a:pPr>
            <a:r>
              <a:rPr lang="es-AR" sz="2000" b="1" dirty="0" smtClean="0">
                <a:solidFill>
                  <a:srgbClr val="FFFF00"/>
                </a:solidFill>
                <a:effectLst>
                  <a:outerShdw blurRad="38100" dist="38100" dir="2700000" algn="tl">
                    <a:srgbClr val="000000">
                      <a:alpha val="43137"/>
                    </a:srgbClr>
                  </a:outerShdw>
                </a:effectLst>
              </a:rPr>
              <a:t>RETRIBUCION VACACIONAL</a:t>
            </a:r>
            <a:endParaRPr lang="es-AR" sz="2000" b="1" dirty="0">
              <a:solidFill>
                <a:srgbClr val="FFFF00"/>
              </a:solidFill>
              <a:effectLst>
                <a:outerShdw blurRad="38100" dist="38100" dir="2700000" algn="tl">
                  <a:srgbClr val="000000">
                    <a:alpha val="43137"/>
                  </a:srgbClr>
                </a:outerShdw>
              </a:effectLst>
            </a:endParaRP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 32.- </a:t>
            </a:r>
            <a:r>
              <a:rPr lang="es-AR" sz="1600" i="1" dirty="0" smtClean="0">
                <a:solidFill>
                  <a:srgbClr val="00FF99"/>
                </a:solidFill>
                <a:effectLst>
                  <a:outerShdw blurRad="38100" dist="38100" dir="2700000" algn="tl">
                    <a:srgbClr val="000000">
                      <a:alpha val="43137"/>
                    </a:srgbClr>
                  </a:outerShdw>
                </a:effectLst>
              </a:rPr>
              <a:t>Retribución. </a:t>
            </a:r>
            <a:r>
              <a:rPr lang="es-AR" sz="1600" dirty="0" smtClean="0">
                <a:effectLst>
                  <a:outerShdw blurRad="38100" dist="38100" dir="2700000" algn="tl">
                    <a:srgbClr val="000000">
                      <a:alpha val="43137"/>
                    </a:srgbClr>
                  </a:outerShdw>
                </a:effectLst>
              </a:rPr>
              <a:t>Las retribuciones correspondientes al período de vacaciones deberán ser satisfechas </a:t>
            </a:r>
            <a:r>
              <a:rPr lang="es-AR" sz="1600" b="1" i="1" dirty="0" smtClean="0">
                <a:solidFill>
                  <a:srgbClr val="FF9900"/>
                </a:solidFill>
                <a:effectLst>
                  <a:outerShdw blurRad="38100" dist="38100" dir="2700000" algn="tl">
                    <a:srgbClr val="000000">
                      <a:alpha val="43137"/>
                    </a:srgbClr>
                  </a:outerShdw>
                </a:effectLst>
              </a:rPr>
              <a:t>antes del comienzo de las mismas</a:t>
            </a:r>
            <a:r>
              <a:rPr lang="es-AR" sz="1600" dirty="0" smtClean="0">
                <a:effectLst>
                  <a:outerShdw blurRad="38100" dist="38100" dir="2700000" algn="tl">
                    <a:srgbClr val="000000">
                      <a:alpha val="43137"/>
                    </a:srgbClr>
                  </a:outerShdw>
                </a:effectLst>
              </a:rPr>
              <a:t>.</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Para el </a:t>
            </a:r>
            <a:r>
              <a:rPr lang="es-AR" sz="1600" b="1" i="1" dirty="0" smtClean="0">
                <a:solidFill>
                  <a:srgbClr val="00FF99"/>
                </a:solidFill>
                <a:effectLst>
                  <a:outerShdw blurRad="38100" dist="38100" dir="2700000" algn="tl">
                    <a:srgbClr val="000000">
                      <a:alpha val="43137"/>
                    </a:srgbClr>
                  </a:outerShdw>
                </a:effectLst>
              </a:rPr>
              <a:t>personal sin retiro </a:t>
            </a:r>
            <a:r>
              <a:rPr lang="es-AR" sz="1600" dirty="0" smtClean="0">
                <a:effectLst>
                  <a:outerShdw blurRad="38100" dist="38100" dir="2700000" algn="tl">
                    <a:srgbClr val="000000">
                      <a:alpha val="43137"/>
                    </a:srgbClr>
                  </a:outerShdw>
                </a:effectLst>
              </a:rPr>
              <a:t>y durante el período de vacaciones, las prestaciones de </a:t>
            </a:r>
            <a:r>
              <a:rPr lang="es-AR" sz="1600" b="1" i="1" dirty="0" smtClean="0">
                <a:solidFill>
                  <a:srgbClr val="FFFF01"/>
                </a:solidFill>
                <a:effectLst>
                  <a:outerShdw blurRad="38100" dist="38100" dir="2700000" algn="tl">
                    <a:srgbClr val="000000">
                      <a:alpha val="43137"/>
                    </a:srgbClr>
                  </a:outerShdw>
                </a:effectLst>
              </a:rPr>
              <a:t>habitación y manutención a cargo del empleador deberán ser sustituidas por el pago de su equivalente en dinero</a:t>
            </a:r>
            <a:r>
              <a:rPr lang="es-AR" sz="1600" dirty="0" smtClean="0">
                <a:effectLst>
                  <a:outerShdw blurRad="38100" dist="38100" dir="2700000" algn="tl">
                    <a:srgbClr val="000000">
                      <a:alpha val="43137"/>
                    </a:srgbClr>
                  </a:outerShdw>
                </a:effectLst>
              </a:rPr>
              <a:t>, antes del comienzo de las mismas, cuyo monto será fijado por la Comisión Nacional de Trabajo en Casas Particulares (CNTCP) y/o por convenio colectivo de trabajo, y </a:t>
            </a:r>
            <a:r>
              <a:rPr lang="es-AR" sz="1600" b="1" i="1" dirty="0" smtClean="0">
                <a:solidFill>
                  <a:srgbClr val="00FFCC"/>
                </a:solidFill>
                <a:effectLst>
                  <a:outerShdw blurRad="38100" dist="38100" dir="2700000" algn="tl">
                    <a:srgbClr val="000000">
                      <a:alpha val="43137"/>
                    </a:srgbClr>
                  </a:outerShdw>
                </a:effectLst>
              </a:rPr>
              <a:t>en ningún caso podrá ser inferior al treinta por ciento (30%) del salario diario </a:t>
            </a:r>
            <a:r>
              <a:rPr lang="es-AR" sz="1600" dirty="0" smtClean="0">
                <a:effectLst>
                  <a:outerShdw blurRad="38100" dist="38100" dir="2700000" algn="tl">
                    <a:srgbClr val="000000">
                      <a:alpha val="43137"/>
                    </a:srgbClr>
                  </a:outerShdw>
                </a:effectLst>
              </a:rPr>
              <a:t>percibido por la empleada/o por cada día de licencia, en los siguientes casos: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b="1" i="1" dirty="0" smtClean="0">
                <a:solidFill>
                  <a:srgbClr val="FFFF00"/>
                </a:solidFill>
                <a:effectLst>
                  <a:outerShdw blurRad="38100" dist="38100" dir="2700000" algn="tl">
                    <a:srgbClr val="000000">
                      <a:alpha val="43137"/>
                    </a:srgbClr>
                  </a:outerShdw>
                </a:effectLst>
              </a:rPr>
              <a:t>I) Cuando la empleada/o, decida hacer uso de la licencia anual ausentándose del domicilio de trabajo.</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b="1" i="1" dirty="0" smtClean="0">
                <a:solidFill>
                  <a:srgbClr val="00FF99"/>
                </a:solidFill>
                <a:effectLst>
                  <a:outerShdw blurRad="38100" dist="38100" dir="2700000" algn="tl">
                    <a:srgbClr val="000000">
                      <a:alpha val="43137"/>
                    </a:srgbClr>
                  </a:outerShdw>
                </a:effectLst>
              </a:rPr>
              <a:t>II) Cuando el empleador decida que durante la licencia anual ordinaria, la empleada/o no permanezca en el domicilio de trabajo.</a:t>
            </a:r>
            <a:endParaRPr lang="es-ES" sz="1600" b="1" i="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VII.  LICENCIAS – VACACIONES</a:t>
            </a:r>
          </a:p>
          <a:p>
            <a:pPr marL="0" indent="0">
              <a:buNone/>
            </a:pPr>
            <a:r>
              <a:rPr lang="es-AR" sz="2000" b="1" dirty="0" smtClean="0">
                <a:solidFill>
                  <a:srgbClr val="FFFF00"/>
                </a:solidFill>
                <a:effectLst>
                  <a:outerShdw blurRad="38100" dist="38100" dir="2700000" algn="tl">
                    <a:srgbClr val="000000">
                      <a:alpha val="43137"/>
                    </a:srgbClr>
                  </a:outerShdw>
                </a:effectLst>
              </a:rPr>
              <a:t>OMISIÓN DE OTORGAMIENTO</a:t>
            </a:r>
          </a:p>
          <a:p>
            <a:pPr marL="0" indent="0">
              <a:buNone/>
            </a:pPr>
            <a:endParaRPr lang="es-AR" sz="2000" b="1" dirty="0">
              <a:solidFill>
                <a:srgbClr val="FFFF00"/>
              </a:solidFill>
              <a:effectLst>
                <a:outerShdw blurRad="38100" dist="38100" dir="2700000" algn="tl">
                  <a:srgbClr val="000000">
                    <a:alpha val="43137"/>
                  </a:srgbClr>
                </a:outerShdw>
              </a:effectLst>
            </a:endParaRPr>
          </a:p>
          <a:p>
            <a:pPr marL="0" indent="0">
              <a:buNone/>
            </a:pPr>
            <a:r>
              <a:rPr lang="es-AR" sz="2000" b="1" dirty="0" smtClean="0">
                <a:solidFill>
                  <a:schemeClr val="bg2">
                    <a:lumMod val="60000"/>
                    <a:lumOff val="40000"/>
                  </a:schemeClr>
                </a:solidFill>
                <a:effectLst>
                  <a:outerShdw blurRad="38100" dist="38100" dir="2700000" algn="tl">
                    <a:srgbClr val="000000">
                      <a:alpha val="43137"/>
                    </a:srgbClr>
                  </a:outerShdw>
                </a:effectLst>
              </a:rPr>
              <a:t>Art. 33. - </a:t>
            </a:r>
            <a:r>
              <a:rPr lang="es-AR" sz="2000" i="1" dirty="0" smtClean="0">
                <a:solidFill>
                  <a:srgbClr val="00FF99"/>
                </a:solidFill>
                <a:effectLst>
                  <a:outerShdw blurRad="38100" dist="38100" dir="2700000" algn="tl">
                    <a:srgbClr val="000000">
                      <a:alpha val="43137"/>
                    </a:srgbClr>
                  </a:outerShdw>
                </a:effectLst>
              </a:rPr>
              <a:t>Omisión del otorgamiento. </a:t>
            </a:r>
            <a:r>
              <a:rPr lang="es-AR" sz="2000" dirty="0" smtClean="0">
                <a:effectLst>
                  <a:outerShdw blurRad="38100" dist="38100" dir="2700000" algn="tl">
                    <a:srgbClr val="000000">
                      <a:alpha val="43137"/>
                    </a:srgbClr>
                  </a:outerShdw>
                </a:effectLst>
              </a:rPr>
              <a:t>Si vencido el plazo para efectuar la comunicación a la empleada/o de la fecha de comienzo de sus vacaciones, el empleador no la hubiere practicado, el personal podrá hacer uso de ese derecho previa notificación fehaciente de ello y </a:t>
            </a:r>
            <a:r>
              <a:rPr lang="es-AR" sz="2000" b="1" i="1" dirty="0" smtClean="0">
                <a:solidFill>
                  <a:srgbClr val="FF9900"/>
                </a:solidFill>
                <a:effectLst>
                  <a:outerShdw blurRad="38100" dist="38100" dir="2700000" algn="tl">
                    <a:srgbClr val="000000">
                      <a:alpha val="43137"/>
                    </a:srgbClr>
                  </a:outerShdw>
                </a:effectLst>
              </a:rPr>
              <a:t>de modo tal que la licencia concluya antes del 31 de mayo.</a:t>
            </a:r>
            <a:endParaRPr lang="es-ES" sz="1800" b="1" i="1" dirty="0" smtClean="0">
              <a:solidFill>
                <a:srgbClr val="FF99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1800" b="1" dirty="0" smtClean="0">
                <a:solidFill>
                  <a:srgbClr val="00FF99"/>
                </a:solidFill>
                <a:effectLst>
                  <a:outerShdw blurRad="38100" dist="38100" dir="2700000" algn="tl">
                    <a:srgbClr val="000000">
                      <a:alpha val="43137"/>
                    </a:srgbClr>
                  </a:outerShdw>
                </a:effectLst>
              </a:rPr>
              <a:t>CAPÍTULO II DE LOS ACCIDENTES Y ENFERMEDADES INCULPABLES.</a:t>
            </a:r>
          </a:p>
          <a:p>
            <a:pPr marL="0" indent="0">
              <a:buNone/>
            </a:pPr>
            <a:r>
              <a:rPr lang="es-AR" sz="1800" b="1" dirty="0" smtClean="0">
                <a:solidFill>
                  <a:srgbClr val="FFFF00"/>
                </a:solidFill>
                <a:effectLst>
                  <a:outerShdw blurRad="38100" dist="38100" dir="2700000" algn="tl">
                    <a:srgbClr val="000000">
                      <a:alpha val="43137"/>
                    </a:srgbClr>
                  </a:outerShdw>
                </a:effectLst>
              </a:rPr>
              <a:t>PLAZO DE LICENCIA PAGA</a:t>
            </a:r>
          </a:p>
          <a:p>
            <a:pPr marL="0" indent="0">
              <a:buNone/>
            </a:pPr>
            <a:r>
              <a:rPr lang="es-AR" sz="1800" b="1" dirty="0" smtClean="0">
                <a:solidFill>
                  <a:srgbClr val="00FFCC"/>
                </a:solidFill>
                <a:effectLst>
                  <a:outerShdw blurRad="38100" dist="38100" dir="2700000" algn="tl">
                    <a:srgbClr val="000000">
                      <a:alpha val="43137"/>
                    </a:srgbClr>
                  </a:outerShdw>
                </a:effectLst>
              </a:rPr>
              <a:t>Art. 34.- </a:t>
            </a:r>
            <a:r>
              <a:rPr lang="es-AR" sz="1800" i="1" dirty="0" smtClean="0">
                <a:solidFill>
                  <a:srgbClr val="FFC000"/>
                </a:solidFill>
                <a:effectLst>
                  <a:outerShdw blurRad="38100" dist="38100" dir="2700000" algn="tl">
                    <a:srgbClr val="000000">
                      <a:alpha val="43137"/>
                    </a:srgbClr>
                  </a:outerShdw>
                </a:effectLst>
              </a:rPr>
              <a:t>Plazo. </a:t>
            </a:r>
            <a:r>
              <a:rPr lang="es-AR" sz="1800" dirty="0" smtClean="0">
                <a:effectLst>
                  <a:outerShdw blurRad="38100" dist="38100" dir="2700000" algn="tl">
                    <a:srgbClr val="000000">
                      <a:alpha val="43137"/>
                    </a:srgbClr>
                  </a:outerShdw>
                </a:effectLst>
              </a:rPr>
              <a:t>Cada enfermedad o accidente inculpable que impida la prestación del servicio no afectará el derecho de la trabajadora/</a:t>
            </a:r>
            <a:r>
              <a:rPr lang="es-AR" sz="1800" dirty="0" err="1" smtClean="0">
                <a:effectLst>
                  <a:outerShdw blurRad="38100" dist="38100" dir="2700000" algn="tl">
                    <a:srgbClr val="000000">
                      <a:alpha val="43137"/>
                    </a:srgbClr>
                  </a:outerShdw>
                </a:effectLst>
              </a:rPr>
              <a:t>or</a:t>
            </a:r>
            <a:r>
              <a:rPr lang="es-AR" sz="1800" dirty="0" smtClean="0">
                <a:effectLst>
                  <a:outerShdw blurRad="38100" dist="38100" dir="2700000" algn="tl">
                    <a:srgbClr val="000000">
                      <a:alpha val="43137"/>
                    </a:srgbClr>
                  </a:outerShdw>
                </a:effectLst>
              </a:rPr>
              <a:t> a percibir su remuneración durante un período de </a:t>
            </a:r>
            <a:r>
              <a:rPr lang="es-AR" sz="1800" b="1" i="1" dirty="0" smtClean="0">
                <a:solidFill>
                  <a:schemeClr val="bg2">
                    <a:lumMod val="60000"/>
                    <a:lumOff val="40000"/>
                  </a:schemeClr>
                </a:solidFill>
                <a:effectLst>
                  <a:outerShdw blurRad="38100" dist="38100" dir="2700000" algn="tl">
                    <a:srgbClr val="000000">
                      <a:alpha val="43137"/>
                    </a:srgbClr>
                  </a:outerShdw>
                </a:effectLst>
              </a:rPr>
              <a:t>hasta tres (3) meses al año, si la antigüedad en el servicio fuera menor de cinco (5) años y de seis (6) meses si fuera mayor</a:t>
            </a:r>
            <a:r>
              <a:rPr lang="es-AR" sz="1800" dirty="0" smtClean="0">
                <a:effectLst>
                  <a:outerShdw blurRad="38100" dist="38100" dir="2700000" algn="tl">
                    <a:srgbClr val="000000">
                      <a:alpha val="43137"/>
                    </a:srgbClr>
                  </a:outerShdw>
                </a:effectLst>
              </a:rPr>
              <a:t>.</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ENFERMEDADES INFECTOCONTAGIOSAS</a:t>
            </a:r>
          </a:p>
          <a:p>
            <a:pPr marL="0" indent="0">
              <a:buNone/>
            </a:pPr>
            <a:r>
              <a:rPr lang="es-AR" sz="1800" b="1" dirty="0" smtClean="0">
                <a:solidFill>
                  <a:srgbClr val="00FFCC"/>
                </a:solidFill>
                <a:effectLst>
                  <a:outerShdw blurRad="38100" dist="38100" dir="2700000" algn="tl">
                    <a:srgbClr val="000000">
                      <a:alpha val="43137"/>
                    </a:srgbClr>
                  </a:outerShdw>
                </a:effectLst>
              </a:rPr>
              <a:t>Art. 35.- </a:t>
            </a:r>
            <a:r>
              <a:rPr lang="es-AR" sz="1800" i="1" dirty="0" smtClean="0">
                <a:solidFill>
                  <a:srgbClr val="FFC000"/>
                </a:solidFill>
                <a:effectLst>
                  <a:outerShdw blurRad="38100" dist="38100" dir="2700000" algn="tl">
                    <a:srgbClr val="000000">
                      <a:alpha val="43137"/>
                    </a:srgbClr>
                  </a:outerShdw>
                </a:effectLst>
              </a:rPr>
              <a:t>Enfermedad infectocontagiosa. </a:t>
            </a:r>
            <a:r>
              <a:rPr lang="es-AR" sz="1800" dirty="0" smtClean="0">
                <a:effectLst>
                  <a:outerShdw blurRad="38100" dist="38100" dir="2700000" algn="tl">
                    <a:srgbClr val="000000">
                      <a:alpha val="43137"/>
                    </a:srgbClr>
                  </a:outerShdw>
                </a:effectLst>
              </a:rPr>
              <a:t>En caso de enfermedad infectocontagiosa de la empleada/o, del empleador o de algún integrante del grupo conviviente de cualquiera de las partes, que conforme acreditación médica, amerite el apartamiento temporario de la empleada/o </a:t>
            </a:r>
            <a:r>
              <a:rPr lang="es-AR" sz="1800" dirty="0" err="1" smtClean="0">
                <a:effectLst>
                  <a:outerShdw blurRad="38100" dist="38100" dir="2700000" algn="tl">
                    <a:srgbClr val="000000">
                      <a:alpha val="43137"/>
                    </a:srgbClr>
                  </a:outerShdw>
                </a:effectLst>
              </a:rPr>
              <a:t>o</a:t>
            </a:r>
            <a:r>
              <a:rPr lang="es-AR" sz="1800" dirty="0" smtClean="0">
                <a:effectLst>
                  <a:outerShdw blurRad="38100" dist="38100" dir="2700000" algn="tl">
                    <a:srgbClr val="000000">
                      <a:alpha val="43137"/>
                    </a:srgbClr>
                  </a:outerShdw>
                </a:effectLst>
              </a:rPr>
              <a:t> de su grupo conviviente a fin de evitar riesgos a la salud de los mismos o del empleador o de los integrantes de su grupo familiar, se deberán adoptar las medidas necesarias para conjurar dichos riesgos, las que estarán a cargo del empleador. Lo aquí estipulado no será de aplicación cuando el cuidado del enfermo sea el objeto de la contratación de la empleada/o.</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3731" name="Rectangle 3"/>
          <p:cNvSpPr>
            <a:spLocks noGrp="1" noChangeArrowheads="1"/>
          </p:cNvSpPr>
          <p:nvPr>
            <p:ph type="subTitle" idx="1"/>
          </p:nvPr>
        </p:nvSpPr>
        <p:spPr>
          <a:xfrm>
            <a:off x="685800" y="1371600"/>
            <a:ext cx="7772400" cy="4876800"/>
          </a:xfrm>
        </p:spPr>
        <p:txBody>
          <a:bodyPr>
            <a:normAutofit/>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REDUCIDA</a:t>
            </a:r>
          </a:p>
          <a:p>
            <a:pPr algn="l">
              <a:buFontTx/>
              <a:buNone/>
            </a:pPr>
            <a:r>
              <a:rPr lang="es-AR" sz="1800" b="1" dirty="0">
                <a:solidFill>
                  <a:srgbClr val="00FFCC"/>
                </a:solidFill>
                <a:effectLst>
                  <a:outerShdw blurRad="38100" dist="38100" dir="2700000" algn="tl">
                    <a:srgbClr val="000000">
                      <a:alpha val="43137"/>
                    </a:srgbClr>
                  </a:outerShdw>
                </a:effectLst>
              </a:rPr>
              <a:t>LÍMITE MÍNIMO DE LA JORNADA</a:t>
            </a:r>
          </a:p>
          <a:p>
            <a:pPr algn="l">
              <a:buFontTx/>
              <a:buNone/>
            </a:pPr>
            <a:r>
              <a:rPr lang="es-AR" sz="1800" b="1" u="sng" dirty="0" smtClean="0">
                <a:solidFill>
                  <a:srgbClr val="FF9900"/>
                </a:solidFill>
                <a:effectLst>
                  <a:outerShdw blurRad="38100" dist="38100" dir="2700000" algn="tl">
                    <a:srgbClr val="000000">
                      <a:alpha val="43137"/>
                    </a:srgbClr>
                  </a:outerShdw>
                </a:effectLst>
              </a:rPr>
              <a:t>Ley </a:t>
            </a:r>
            <a:r>
              <a:rPr lang="es-AR" sz="1800" b="1" u="sng" dirty="0">
                <a:solidFill>
                  <a:srgbClr val="FF9900"/>
                </a:solidFill>
                <a:effectLst>
                  <a:outerShdw blurRad="38100" dist="38100" dir="2700000" algn="tl">
                    <a:srgbClr val="000000">
                      <a:alpha val="43137"/>
                    </a:srgbClr>
                  </a:outerShdw>
                </a:effectLst>
              </a:rPr>
              <a:t>11544 – Ley de Jornada de Trabajo</a:t>
            </a:r>
            <a:r>
              <a:rPr lang="es-AR" sz="1800" b="1" dirty="0">
                <a:solidFill>
                  <a:srgbClr val="FF9900"/>
                </a:solidFill>
                <a:effectLst>
                  <a:outerShdw blurRad="38100" dist="38100" dir="2700000" algn="tl">
                    <a:srgbClr val="000000">
                      <a:alpha val="43137"/>
                    </a:srgbClr>
                  </a:outerShdw>
                </a:effectLst>
              </a:rPr>
              <a:t>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smtClean="0">
                <a:solidFill>
                  <a:srgbClr val="00FFCC"/>
                </a:solidFill>
                <a:effectLst>
                  <a:outerShdw blurRad="38100" dist="38100" dir="2700000" algn="tl">
                    <a:srgbClr val="000000">
                      <a:alpha val="43137"/>
                    </a:srgbClr>
                  </a:outerShdw>
                </a:effectLst>
              </a:rPr>
              <a:t>Art.1 </a:t>
            </a:r>
            <a:r>
              <a:rPr lang="es-AR" sz="1800" b="1"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 … La limitación establecida por esta ley es máxima y no impide una duración del trabajo menor de 8 horas diarias o 48 horas semanales para las explotaciones señaladas”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LIMITE MINIMO: </a:t>
            </a:r>
          </a:p>
          <a:p>
            <a:pPr algn="l">
              <a:buFontTx/>
              <a:buNone/>
            </a:pPr>
            <a:r>
              <a:rPr lang="es-AR" sz="1800" dirty="0">
                <a:effectLst>
                  <a:outerShdw blurRad="38100" dist="38100" dir="2700000" algn="tl">
                    <a:srgbClr val="000000">
                      <a:alpha val="43137"/>
                    </a:srgbClr>
                  </a:outerShdw>
                </a:effectLst>
              </a:rPr>
              <a:t>- No hay límite mínimo establecido por la LJT y la LCT</a:t>
            </a:r>
          </a:p>
          <a:p>
            <a:pPr algn="l">
              <a:buFontTx/>
              <a:buNone/>
            </a:pPr>
            <a:r>
              <a:rPr lang="es-AR" sz="1800" dirty="0">
                <a:effectLst>
                  <a:outerShdw blurRad="38100" dist="38100" dir="2700000" algn="tl">
                    <a:srgbClr val="000000">
                      <a:alpha val="43137"/>
                    </a:srgbClr>
                  </a:outerShdw>
                </a:effectLst>
              </a:rPr>
              <a:t>- Los convenios pueden establecer uno</a:t>
            </a:r>
          </a:p>
          <a:p>
            <a:pPr algn="l">
              <a:buFontTx/>
              <a:buNone/>
            </a:pPr>
            <a:r>
              <a:rPr lang="es-AR" sz="1800" dirty="0">
                <a:effectLst>
                  <a:outerShdw blurRad="38100" dist="38100" dir="2700000" algn="tl">
                    <a:srgbClr val="000000">
                      <a:alpha val="43137"/>
                    </a:srgbClr>
                  </a:outerShdw>
                </a:effectLst>
              </a:rPr>
              <a:t>- Los convenios pueden establecer remuneraciones no proporcionales para los casos de contrato a tiempo parcial.</a:t>
            </a:r>
          </a:p>
          <a:p>
            <a:pPr algn="l">
              <a:buFontTx/>
              <a:buNone/>
            </a:pPr>
            <a:endParaRPr lang="es-AR" sz="1600" dirty="0"/>
          </a:p>
          <a:p>
            <a:pPr algn="l">
              <a:buFontTx/>
              <a:buNone/>
            </a:pPr>
            <a:endParaRPr lang="es-AR" sz="18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775118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1800" b="1" dirty="0">
                <a:solidFill>
                  <a:srgbClr val="00FF99"/>
                </a:solidFill>
                <a:effectLst>
                  <a:outerShdw blurRad="38100" dist="38100" dir="2700000" algn="tl">
                    <a:srgbClr val="000000">
                      <a:alpha val="43137"/>
                    </a:srgbClr>
                  </a:outerShdw>
                </a:effectLst>
              </a:rPr>
              <a:t>CAPÍTULO II DE LOS ACCIDENTES Y ENFERMEDADES INCULPABLES.</a:t>
            </a:r>
          </a:p>
          <a:p>
            <a:pPr marL="0" indent="0">
              <a:buNone/>
            </a:pPr>
            <a:r>
              <a:rPr lang="es-AR" sz="1800" b="1" dirty="0" smtClean="0">
                <a:solidFill>
                  <a:srgbClr val="FFFF00"/>
                </a:solidFill>
                <a:effectLst>
                  <a:outerShdw blurRad="38100" dist="38100" dir="2700000" algn="tl">
                    <a:srgbClr val="000000">
                      <a:alpha val="43137"/>
                    </a:srgbClr>
                  </a:outerShdw>
                </a:effectLst>
              </a:rPr>
              <a:t>AVISO AL EMPLEADOR</a:t>
            </a:r>
            <a:endParaRPr lang="es-AR" sz="1800" b="1" dirty="0">
              <a:solidFill>
                <a:srgbClr val="FFFF00"/>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36.- </a:t>
            </a:r>
            <a:r>
              <a:rPr lang="es-AR" sz="1800" i="1" dirty="0" smtClean="0">
                <a:solidFill>
                  <a:srgbClr val="FF9900"/>
                </a:solidFill>
                <a:effectLst>
                  <a:outerShdw blurRad="38100" dist="38100" dir="2700000" algn="tl">
                    <a:srgbClr val="000000">
                      <a:alpha val="43137"/>
                    </a:srgbClr>
                  </a:outerShdw>
                </a:effectLst>
              </a:rPr>
              <a:t>Aviso al empleador. </a:t>
            </a:r>
            <a:r>
              <a:rPr lang="es-AR" sz="1800" dirty="0" smtClean="0">
                <a:effectLst>
                  <a:outerShdw blurRad="38100" dist="38100" dir="2700000" algn="tl">
                    <a:srgbClr val="000000">
                      <a:alpha val="43137"/>
                    </a:srgbClr>
                  </a:outerShdw>
                </a:effectLst>
              </a:rPr>
              <a:t>La empleada/o, salvo casos de fuerza mayor,</a:t>
            </a:r>
            <a:r>
              <a:rPr lang="es-AR" sz="1800" i="1" dirty="0" smtClean="0">
                <a:effectLst>
                  <a:outerShdw blurRad="38100" dist="38100" dir="2700000" algn="tl">
                    <a:srgbClr val="000000">
                      <a:alpha val="43137"/>
                    </a:srgbClr>
                  </a:outerShdw>
                </a:effectLst>
              </a:rPr>
              <a:t> </a:t>
            </a:r>
            <a:r>
              <a:rPr lang="es-AR" sz="1800" i="1" dirty="0" smtClean="0">
                <a:solidFill>
                  <a:srgbClr val="00FF99"/>
                </a:solidFill>
                <a:effectLst>
                  <a:outerShdw blurRad="38100" dist="38100" dir="2700000" algn="tl">
                    <a:srgbClr val="000000">
                      <a:alpha val="43137"/>
                    </a:srgbClr>
                  </a:outerShdw>
                </a:effectLst>
              </a:rPr>
              <a:t>deberá dar aviso de la enfermedad o accidente inculpable y de lugar en que se encuentra, en el transcurso de la primera jornada de trabajo</a:t>
            </a:r>
            <a:r>
              <a:rPr lang="es-AR" sz="1800" i="1" dirty="0" smtClean="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respecto de la cual estuviere imposibilitada de concurrir a prestar servicios por alguna de esas causas o en la primera oportunidad que le fuere posible hacerlo.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REMUNERACIÓN DURANTE LA LICENCIA PAGA</a:t>
            </a: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37.- </a:t>
            </a:r>
            <a:r>
              <a:rPr lang="es-AR" sz="1800" i="1" dirty="0" smtClean="0">
                <a:solidFill>
                  <a:srgbClr val="00FF99"/>
                </a:solidFill>
                <a:effectLst>
                  <a:outerShdw blurRad="38100" dist="38100" dir="2700000" algn="tl">
                    <a:srgbClr val="000000">
                      <a:alpha val="43137"/>
                    </a:srgbClr>
                  </a:outerShdw>
                </a:effectLst>
              </a:rPr>
              <a:t>Remuneración. </a:t>
            </a:r>
            <a:r>
              <a:rPr lang="es-AR" sz="1800" dirty="0" smtClean="0">
                <a:effectLst>
                  <a:outerShdw blurRad="38100" dist="38100" dir="2700000" algn="tl">
                    <a:srgbClr val="000000">
                      <a:alpha val="43137"/>
                    </a:srgbClr>
                  </a:outerShdw>
                </a:effectLst>
              </a:rPr>
              <a:t>La remuneración que en estos casos corresponda abonar a la empleada/o, se liquidará conforme </a:t>
            </a:r>
            <a:r>
              <a:rPr lang="es-AR" sz="1800" i="1" dirty="0" smtClean="0">
                <a:solidFill>
                  <a:srgbClr val="FFFF01"/>
                </a:solidFill>
                <a:effectLst>
                  <a:outerShdw blurRad="38100" dist="38100" dir="2700000" algn="tl">
                    <a:srgbClr val="000000">
                      <a:alpha val="43137"/>
                    </a:srgbClr>
                  </a:outerShdw>
                </a:effectLst>
              </a:rPr>
              <a:t>a la que perciba en el momento de interrupción de los servicios, más los aumentos que durante el período de interrupción fueren acordados o dispuestos a los de su misma categoría</a:t>
            </a:r>
            <a:r>
              <a:rPr lang="es-AR" sz="1800" dirty="0" smtClean="0">
                <a:effectLst>
                  <a:outerShdw blurRad="38100" dist="38100" dir="2700000" algn="tl">
                    <a:srgbClr val="000000">
                      <a:alpha val="43137"/>
                    </a:srgbClr>
                  </a:outerShdw>
                </a:effectLst>
              </a:rPr>
              <a:t>, por aplicación de una norma legal, convencional, decisión del empleador o resolución de la Comisión Nacional de Trabajo en Casas Particulares (CNTCP).</a:t>
            </a:r>
          </a:p>
          <a:p>
            <a:pPr marL="0" indent="0">
              <a:buNone/>
            </a:pPr>
            <a:r>
              <a:rPr lang="es-AR" sz="1800" dirty="0" smtClean="0">
                <a:effectLst>
                  <a:outerShdw blurRad="38100" dist="38100" dir="2700000" algn="tl">
                    <a:srgbClr val="000000">
                      <a:alpha val="43137"/>
                    </a:srgbClr>
                  </a:outerShdw>
                </a:effectLst>
              </a:rPr>
              <a:t>En todos los casos quedará garantizado a la trabajadora/</a:t>
            </a:r>
            <a:r>
              <a:rPr lang="es-AR" sz="1800" dirty="0" err="1" smtClean="0">
                <a:effectLst>
                  <a:outerShdw blurRad="38100" dist="38100" dir="2700000" algn="tl">
                    <a:srgbClr val="000000">
                      <a:alpha val="43137"/>
                    </a:srgbClr>
                  </a:outerShdw>
                </a:effectLst>
              </a:rPr>
              <a:t>or</a:t>
            </a:r>
            <a:r>
              <a:rPr lang="es-AR" sz="1800" dirty="0" smtClean="0">
                <a:effectLst>
                  <a:outerShdw blurRad="38100" dist="38100" dir="2700000" algn="tl">
                    <a:srgbClr val="000000">
                      <a:alpha val="43137"/>
                    </a:srgbClr>
                  </a:outerShdw>
                </a:effectLst>
              </a:rPr>
              <a:t> el derecho a percibir su remuneración como si no hubiera mediado el impedimento, por los plazos previstos en el artículo 34 de esta ley.</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0" indent="0">
              <a:buNone/>
            </a:pPr>
            <a:r>
              <a:rPr lang="es-AR" sz="1800" b="1" dirty="0" smtClean="0">
                <a:solidFill>
                  <a:srgbClr val="00FF99"/>
                </a:solidFill>
                <a:effectLst>
                  <a:outerShdw blurRad="38100" dist="38100" dir="2700000" algn="tl">
                    <a:srgbClr val="000000">
                      <a:alpha val="43137"/>
                    </a:srgbClr>
                  </a:outerShdw>
                </a:effectLst>
              </a:rPr>
              <a:t>CAPÍTULO III DE LAS LICENCIAS ESPECIALES.</a:t>
            </a: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 38.- </a:t>
            </a:r>
            <a:r>
              <a:rPr lang="es-AR" sz="1600" i="1" dirty="0" smtClean="0">
                <a:solidFill>
                  <a:srgbClr val="FFFF00"/>
                </a:solidFill>
                <a:effectLst>
                  <a:outerShdw blurRad="38100" dist="38100" dir="2700000" algn="tl">
                    <a:srgbClr val="000000">
                      <a:alpha val="43137"/>
                    </a:srgbClr>
                  </a:outerShdw>
                </a:effectLst>
              </a:rPr>
              <a:t>Clases. </a:t>
            </a:r>
            <a:r>
              <a:rPr lang="es-AR" sz="1600" dirty="0" smtClean="0">
                <a:effectLst>
                  <a:outerShdw blurRad="38100" dist="38100" dir="2700000" algn="tl">
                    <a:srgbClr val="000000">
                      <a:alpha val="43137"/>
                    </a:srgbClr>
                  </a:outerShdw>
                </a:effectLst>
              </a:rPr>
              <a:t>El personal comprendido en el presente régimen gozará de las siguientes licencias especiales pagas:</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solidFill>
                  <a:srgbClr val="FFFF00"/>
                </a:solidFill>
                <a:effectLst>
                  <a:outerShdw blurRad="38100" dist="38100" dir="2700000" algn="tl">
                    <a:srgbClr val="000000">
                      <a:alpha val="43137"/>
                    </a:srgbClr>
                  </a:outerShdw>
                </a:effectLst>
              </a:rPr>
              <a:t>a) Por nacimiento de hijo en el caso del trabajador varón, dos (2) días corridos.</a:t>
            </a:r>
          </a:p>
          <a:p>
            <a:pPr marL="0" indent="0">
              <a:buNone/>
            </a:pPr>
            <a:r>
              <a:rPr lang="es-AR" sz="1600" dirty="0" smtClean="0">
                <a:solidFill>
                  <a:srgbClr val="00FF99"/>
                </a:solidFill>
                <a:effectLst>
                  <a:outerShdw blurRad="38100" dist="38100" dir="2700000" algn="tl">
                    <a:srgbClr val="000000">
                      <a:alpha val="43137"/>
                    </a:srgbClr>
                  </a:outerShdw>
                </a:effectLst>
              </a:rPr>
              <a:t>b) Por maternidad conforme lo dispuesto en el artículo 39 de esta ley.</a:t>
            </a:r>
          </a:p>
          <a:p>
            <a:pPr marL="0" indent="0">
              <a:buNone/>
            </a:pPr>
            <a:r>
              <a:rPr lang="es-AR" sz="1600" dirty="0" smtClean="0">
                <a:solidFill>
                  <a:srgbClr val="FF9900"/>
                </a:solidFill>
                <a:effectLst>
                  <a:outerShdw blurRad="38100" dist="38100" dir="2700000" algn="tl">
                    <a:srgbClr val="000000">
                      <a:alpha val="43137"/>
                    </a:srgbClr>
                  </a:outerShdw>
                </a:effectLst>
              </a:rPr>
              <a:t>c) Por matrimonio, diez (10) días corridos. </a:t>
            </a:r>
          </a:p>
          <a:p>
            <a:pPr marL="0" indent="0">
              <a:buNone/>
            </a:pPr>
            <a:r>
              <a:rPr lang="es-AR" sz="1600" dirty="0" smtClean="0">
                <a:solidFill>
                  <a:schemeClr val="bg2">
                    <a:lumMod val="60000"/>
                    <a:lumOff val="40000"/>
                  </a:schemeClr>
                </a:solidFill>
                <a:effectLst>
                  <a:outerShdw blurRad="38100" dist="38100" dir="2700000" algn="tl">
                    <a:srgbClr val="000000">
                      <a:alpha val="43137"/>
                    </a:srgbClr>
                  </a:outerShdw>
                </a:effectLst>
              </a:rPr>
              <a:t>d) Por fallecimiento del cónyuge o conviviente, de hijos o de padres, tres (3) días corridos.</a:t>
            </a:r>
          </a:p>
          <a:p>
            <a:pPr marL="0" indent="0">
              <a:buNone/>
            </a:pPr>
            <a:r>
              <a:rPr lang="es-AR" sz="1600" dirty="0" smtClean="0">
                <a:solidFill>
                  <a:srgbClr val="FFFF19"/>
                </a:solidFill>
                <a:effectLst>
                  <a:outerShdw blurRad="38100" dist="38100" dir="2700000" algn="tl">
                    <a:srgbClr val="000000">
                      <a:alpha val="43137"/>
                    </a:srgbClr>
                  </a:outerShdw>
                </a:effectLst>
              </a:rPr>
              <a:t>e) Por fallecimiento de hermano, un (1) día.</a:t>
            </a:r>
          </a:p>
          <a:p>
            <a:pPr marL="0" indent="0">
              <a:buNone/>
            </a:pPr>
            <a:r>
              <a:rPr lang="es-AR" sz="1600" dirty="0" smtClean="0">
                <a:solidFill>
                  <a:srgbClr val="00FF99"/>
                </a:solidFill>
                <a:effectLst>
                  <a:outerShdw blurRad="38100" dist="38100" dir="2700000" algn="tl">
                    <a:srgbClr val="000000">
                      <a:alpha val="43137"/>
                    </a:srgbClr>
                  </a:outerShdw>
                </a:effectLst>
              </a:rPr>
              <a:t>f) Para rendir examen en la enseñanza primaria, media, terciaria o universitaria, dos (2) días corridos por examen, con un máximo de diez (10) días por año calendario. Tendrán derecho al goce de la licencia completa prevista en este inciso, quienes, como mínimo, presten servicios en forma normal y regular por espacio de dieciséis (16) o más horas semanales. En los demás casos, la licencia será proporcional al tiempo de trabajo semanal de la empleada/o.</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En las licencias referidas en los incisos a), d) y e) del presente artículo deberá necesariamente computarse un día hábil, cuando las mismas coincidieran con días domingo, feriados o no laborables.</a:t>
            </a:r>
            <a:endParaRPr lang="es-ES" sz="1600" dirty="0" smtClean="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1800" b="1" dirty="0" smtClean="0">
                <a:solidFill>
                  <a:srgbClr val="00FF99"/>
                </a:solidFill>
                <a:effectLst>
                  <a:outerShdw blurRad="38100" dist="38100" dir="2700000" algn="tl">
                    <a:srgbClr val="000000">
                      <a:alpha val="43137"/>
                    </a:srgbClr>
                  </a:outerShdw>
                </a:effectLst>
              </a:rPr>
              <a:t>TÍTULO VIII - PROTECCIÓN DE LA MATERNIDAD Y DEL MATRIMONIO</a:t>
            </a:r>
          </a:p>
          <a:p>
            <a:pPr marL="0" indent="0">
              <a:buNone/>
            </a:pPr>
            <a:r>
              <a:rPr lang="es-AR" sz="1800" b="1" dirty="0" smtClean="0">
                <a:solidFill>
                  <a:srgbClr val="FFFF19"/>
                </a:solidFill>
                <a:effectLst>
                  <a:outerShdw blurRad="38100" dist="38100" dir="2700000" algn="tl">
                    <a:srgbClr val="000000">
                      <a:alpha val="43137"/>
                    </a:srgbClr>
                  </a:outerShdw>
                </a:effectLst>
              </a:rPr>
              <a:t>PROHIBICIÓN DE TRABAJAR</a:t>
            </a:r>
          </a:p>
          <a:p>
            <a:pPr marL="0" indent="0">
              <a:buNone/>
            </a:pPr>
            <a:endParaRPr lang="es-AR" sz="1800" b="1" dirty="0" smtClean="0">
              <a:solidFill>
                <a:srgbClr val="FFFF19"/>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39.- </a:t>
            </a:r>
            <a:r>
              <a:rPr lang="es-AR" sz="1800" i="1" dirty="0" smtClean="0">
                <a:solidFill>
                  <a:srgbClr val="FFC000"/>
                </a:solidFill>
                <a:effectLst>
                  <a:outerShdw blurRad="38100" dist="38100" dir="2700000" algn="tl">
                    <a:srgbClr val="000000">
                      <a:alpha val="43137"/>
                    </a:srgbClr>
                  </a:outerShdw>
                </a:effectLst>
              </a:rPr>
              <a:t>Prohibición de trabajar. Conservación del Empleo. </a:t>
            </a:r>
            <a:r>
              <a:rPr lang="es-AR" sz="1800" dirty="0" smtClean="0">
                <a:effectLst>
                  <a:outerShdw blurRad="38100" dist="38100" dir="2700000" algn="tl">
                    <a:srgbClr val="000000">
                      <a:alpha val="43137"/>
                    </a:srgbClr>
                  </a:outerShdw>
                </a:effectLst>
              </a:rPr>
              <a:t>Queda prohibido el trabajo del personal femenino durante los cuarenta y cinco (45) días corridos anteriores al parto y hasta cuarenta y cinco (45) días corridos después del mismo. Sin embargo la empleada podrá optar para que se le reduzca la licencia anterior al parto, que en tal caso no podrá ser inferior a treinta (30) días corridos; el resto del período total de licencia se acumulará al período de descanso posterior al parto. En caso de nacimiento </a:t>
            </a:r>
            <a:r>
              <a:rPr lang="es-AR" sz="1800" dirty="0" err="1" smtClean="0">
                <a:effectLst>
                  <a:outerShdw blurRad="38100" dist="38100" dir="2700000" algn="tl">
                    <a:srgbClr val="000000">
                      <a:alpha val="43137"/>
                    </a:srgbClr>
                  </a:outerShdw>
                </a:effectLst>
              </a:rPr>
              <a:t>pretérmino</a:t>
            </a:r>
            <a:r>
              <a:rPr lang="es-AR" sz="1800" dirty="0" smtClean="0">
                <a:effectLst>
                  <a:outerShdw blurRad="38100" dist="38100" dir="2700000" algn="tl">
                    <a:srgbClr val="000000">
                      <a:alpha val="43137"/>
                    </a:srgbClr>
                  </a:outerShdw>
                </a:effectLst>
              </a:rPr>
              <a:t> se acumulará al descanso posterior todo lapso de licencia que no hubiere gozado antes del parto, de modo de completar los noventa (90) días corridos.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1800" b="1" dirty="0" smtClean="0">
                <a:solidFill>
                  <a:srgbClr val="00FF99"/>
                </a:solidFill>
              </a:rPr>
              <a:t>TÍTULO </a:t>
            </a:r>
            <a:r>
              <a:rPr lang="es-AR" sz="1800" b="1" dirty="0">
                <a:solidFill>
                  <a:srgbClr val="00FF99"/>
                </a:solidFill>
              </a:rPr>
              <a:t>VIII - PROTECCIÓN DE LA MATERNIDAD Y DEL MATRIMONIO</a:t>
            </a:r>
          </a:p>
          <a:p>
            <a:pPr marL="0" indent="0">
              <a:buNone/>
            </a:pPr>
            <a:r>
              <a:rPr lang="es-AR" sz="1800" b="1" dirty="0">
                <a:solidFill>
                  <a:srgbClr val="FFFF19"/>
                </a:solidFill>
              </a:rPr>
              <a:t>PROHIBICIÓN DE TRABAJAR</a:t>
            </a:r>
          </a:p>
          <a:p>
            <a:pPr marL="0" indent="0">
              <a:buNone/>
            </a:pPr>
            <a:endParaRPr lang="es-AR" sz="1800" dirty="0" smtClean="0"/>
          </a:p>
          <a:p>
            <a:pPr marL="0" indent="0">
              <a:buNone/>
            </a:pPr>
            <a:r>
              <a:rPr lang="es-AR" sz="1800" b="1" dirty="0" smtClean="0">
                <a:solidFill>
                  <a:schemeClr val="bg2">
                    <a:lumMod val="60000"/>
                    <a:lumOff val="40000"/>
                  </a:schemeClr>
                </a:solidFill>
              </a:rPr>
              <a:t>Art. 39.-</a:t>
            </a:r>
            <a:r>
              <a:rPr lang="es-AR" sz="1800" dirty="0" smtClean="0"/>
              <a:t> </a:t>
            </a:r>
            <a:r>
              <a:rPr lang="es-AR" sz="1800" i="1" dirty="0" smtClean="0">
                <a:solidFill>
                  <a:srgbClr val="FFC000"/>
                </a:solidFill>
              </a:rPr>
              <a:t>Prohibición de trabajar. Conservación del Empleo.  </a:t>
            </a:r>
            <a:r>
              <a:rPr lang="es-AR" sz="1800" dirty="0" smtClean="0"/>
              <a:t>(…) </a:t>
            </a:r>
          </a:p>
          <a:p>
            <a:pPr marL="0" indent="0">
              <a:buNone/>
            </a:pPr>
            <a:endParaRPr lang="es-AR" sz="1800" dirty="0" smtClean="0"/>
          </a:p>
          <a:p>
            <a:pPr marL="0" indent="0">
              <a:buNone/>
            </a:pPr>
            <a:r>
              <a:rPr lang="es-AR" sz="1800" dirty="0" smtClean="0"/>
              <a:t>La empleada deberá comunicar fehacientemente su embarazo al empleador, con presentación de certificado médico en el que conste la fecha presunta del parto o requerir su comprobación un médico del empleador. La trabajadora conservará su empleo durante los períodos indicados y gozará de las asignaciones que le confieran los sistemas de la seguridad social que le garantizarán la percepción de una suma igual a la retribución que corresponda al período de licencia legal, todo de conformidad con las condiciones, exigencias y demás requisitos que prevean las reglamentaciones respectivas.</a:t>
            </a:r>
            <a:r>
              <a:rPr lang="es-AR" sz="1800" dirty="0"/>
              <a:t> </a:t>
            </a:r>
            <a:r>
              <a:rPr lang="es-AR" sz="1800" dirty="0" smtClean="0"/>
              <a: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97858534"/>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1800" b="1" dirty="0">
                <a:solidFill>
                  <a:srgbClr val="00FF99"/>
                </a:solidFill>
                <a:effectLst>
                  <a:outerShdw blurRad="38100" dist="38100" dir="2700000" algn="tl">
                    <a:srgbClr val="000000">
                      <a:alpha val="43137"/>
                    </a:srgbClr>
                  </a:outerShdw>
                </a:effectLst>
              </a:rPr>
              <a:t>TÍTULO VIII - PROTECCIÓN DE LA MATERNIDAD Y DEL MATRIMONIO</a:t>
            </a:r>
          </a:p>
          <a:p>
            <a:pPr marL="0" indent="0">
              <a:buNone/>
            </a:pPr>
            <a:r>
              <a:rPr lang="es-AR" sz="1800" b="1" dirty="0">
                <a:solidFill>
                  <a:srgbClr val="FFFF19"/>
                </a:solidFill>
                <a:effectLst>
                  <a:outerShdw blurRad="38100" dist="38100" dir="2700000" algn="tl">
                    <a:srgbClr val="000000">
                      <a:alpha val="43137"/>
                    </a:srgbClr>
                  </a:outerShdw>
                </a:effectLst>
              </a:rPr>
              <a:t>PROHIBICIÓN DE TRABAJAR</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39.- </a:t>
            </a:r>
            <a:r>
              <a:rPr lang="es-AR" sz="1800" i="1" dirty="0" smtClean="0">
                <a:solidFill>
                  <a:srgbClr val="FFC000"/>
                </a:solidFill>
                <a:effectLst>
                  <a:outerShdw blurRad="38100" dist="38100" dir="2700000" algn="tl">
                    <a:srgbClr val="000000">
                      <a:alpha val="43137"/>
                    </a:srgbClr>
                  </a:outerShdw>
                </a:effectLst>
              </a:rPr>
              <a:t>Prohibición de trabajar. Conservación del Empleo.  </a:t>
            </a:r>
            <a:r>
              <a:rPr lang="es-AR" sz="1800" dirty="0" smtClean="0">
                <a:effectLst>
                  <a:outerShdw blurRad="38100" dist="38100" dir="2700000" algn="tl">
                    <a:srgbClr val="000000">
                      <a:alpha val="43137"/>
                    </a:srgbClr>
                  </a:outerShdw>
                </a:effectLst>
              </a:rPr>
              <a:t>(…)</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err="1" smtClean="0">
                <a:effectLst>
                  <a:outerShdw blurRad="38100" dist="38100" dir="2700000" algn="tl">
                    <a:srgbClr val="000000">
                      <a:alpha val="43137"/>
                    </a:srgbClr>
                  </a:outerShdw>
                </a:effectLst>
              </a:rPr>
              <a:t>Garantízase</a:t>
            </a:r>
            <a:r>
              <a:rPr lang="es-AR" sz="1800" dirty="0" smtClean="0">
                <a:effectLst>
                  <a:outerShdw blurRad="38100" dist="38100" dir="2700000" algn="tl">
                    <a:srgbClr val="000000">
                      <a:alpha val="43137"/>
                    </a:srgbClr>
                  </a:outerShdw>
                </a:effectLst>
              </a:rPr>
              <a:t> a toda mujer durante la gestación el derecho a la estabilidad en el empleo. El mismo tendrá carácter de derecho adquirido a partir del momento en que la trabajadora practique la comunicación a que se refiere este artículo. En caso de permanecer ausente de su trabajo durante un tiempo mayor a consecuencia de una enfermedad que, según certificación médica se encuentre vinculada al embarazo o parto y la incapacite transitoriamente para reanudarlo vencidos aquellos plazos, la mujer gozará de las licencias previstas en el artículo 34 de esta ley.</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97858534"/>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1800" b="1" dirty="0">
                <a:solidFill>
                  <a:srgbClr val="00FF99"/>
                </a:solidFill>
                <a:effectLst>
                  <a:outerShdw blurRad="38100" dist="38100" dir="2700000" algn="tl">
                    <a:srgbClr val="000000">
                      <a:alpha val="43137"/>
                    </a:srgbClr>
                  </a:outerShdw>
                </a:effectLst>
              </a:rPr>
              <a:t>TÍTULO VIII - PROTECCIÓN DE LA MATERNIDAD Y DEL MATRIMONIO</a:t>
            </a:r>
          </a:p>
          <a:p>
            <a:pPr marL="0" indent="0">
              <a:buNone/>
            </a:pPr>
            <a:r>
              <a:rPr lang="es-AR" sz="1800" b="1" dirty="0" smtClean="0">
                <a:solidFill>
                  <a:srgbClr val="FFFF19"/>
                </a:solidFill>
                <a:effectLst>
                  <a:outerShdw blurRad="38100" dist="38100" dir="2700000" algn="tl">
                    <a:srgbClr val="000000">
                      <a:alpha val="43137"/>
                    </a:srgbClr>
                  </a:outerShdw>
                </a:effectLst>
              </a:rPr>
              <a:t>PRESUNCIÓN DE DESPIDO POR CAUSA DE EMBARAZO</a:t>
            </a:r>
            <a:endParaRPr lang="es-AR" sz="1800" b="1" dirty="0">
              <a:solidFill>
                <a:srgbClr val="FFFF19"/>
              </a:solidFill>
              <a:effectLst>
                <a:outerShdw blurRad="38100" dist="38100" dir="2700000" algn="tl">
                  <a:srgbClr val="000000">
                    <a:alpha val="43137"/>
                  </a:srgbClr>
                </a:outerShdw>
              </a:effectLst>
            </a:endParaRP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40.- </a:t>
            </a:r>
            <a:r>
              <a:rPr lang="es-AR" sz="1800" i="1" dirty="0" smtClean="0">
                <a:solidFill>
                  <a:srgbClr val="FF9900"/>
                </a:solidFill>
                <a:effectLst>
                  <a:outerShdw blurRad="38100" dist="38100" dir="2700000" algn="tl">
                    <a:srgbClr val="000000">
                      <a:alpha val="43137"/>
                    </a:srgbClr>
                  </a:outerShdw>
                </a:effectLst>
              </a:rPr>
              <a:t>Despido por causa de embarazo. Presunción. </a:t>
            </a:r>
            <a:r>
              <a:rPr lang="es-AR" sz="1800" dirty="0" smtClean="0">
                <a:effectLst>
                  <a:outerShdw blurRad="38100" dist="38100" dir="2700000" algn="tl">
                    <a:srgbClr val="000000">
                      <a:alpha val="43137"/>
                    </a:srgbClr>
                  </a:outerShdw>
                </a:effectLst>
              </a:rPr>
              <a:t>Se presume, salvo prueba en contrario, que el despido de la mujer trabajadora obedece a razones de maternidad o embarazo, cuando fuese dispuesto dentro del plazo de siete (7) meses y medio (1/2) anteriores o posteriores a la fecha del parto, siempre y cuando la mujer haya cumplido con su obligación de notificar en forma el hecho del embarazo así como, en su caso, el del nacimiento. En tales condiciones, dará lugar al pago de una indemnización igual a la prevista en el artículo siguiente. Igual presunción regirá e idéntico derecho asistirá a la empleada en los casos de interrupción del embarazo o de nacimiento sin vida.</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520203"/>
          </a:xfrm>
        </p:spPr>
        <p:txBody>
          <a:bodyPr/>
          <a:lstStyle/>
          <a:p>
            <a:pPr marL="0" indent="0">
              <a:buNone/>
            </a:pPr>
            <a:r>
              <a:rPr lang="es-AR" sz="1800" b="1" dirty="0">
                <a:solidFill>
                  <a:srgbClr val="00FF99"/>
                </a:solidFill>
              </a:rPr>
              <a:t>TÍTULO VIII - PROTECCIÓN DE LA MATERNIDAD Y DEL MATRIMONIO</a:t>
            </a:r>
          </a:p>
          <a:p>
            <a:pPr marL="0" indent="0">
              <a:buNone/>
            </a:pPr>
            <a:r>
              <a:rPr lang="es-AR" sz="1800" b="1" dirty="0">
                <a:solidFill>
                  <a:srgbClr val="FFFF19"/>
                </a:solidFill>
                <a:effectLst>
                  <a:outerShdw blurRad="38100" dist="38100" dir="2700000" algn="tl">
                    <a:srgbClr val="000000">
                      <a:alpha val="43137"/>
                    </a:srgbClr>
                  </a:outerShdw>
                </a:effectLst>
              </a:rPr>
              <a:t>PRESUNCIÓN DE DESPIDO POR CAUSA DE </a:t>
            </a:r>
            <a:r>
              <a:rPr lang="es-AR" sz="1800" b="1" dirty="0" smtClean="0">
                <a:solidFill>
                  <a:srgbClr val="FFFF19"/>
                </a:solidFill>
                <a:effectLst>
                  <a:outerShdw blurRad="38100" dist="38100" dir="2700000" algn="tl">
                    <a:srgbClr val="000000">
                      <a:alpha val="43137"/>
                    </a:srgbClr>
                  </a:outerShdw>
                </a:effectLst>
              </a:rPr>
              <a:t>EMBARAZO Y MATRIMONIO</a:t>
            </a:r>
            <a:endParaRPr lang="es-AR" sz="1800" b="1" dirty="0">
              <a:solidFill>
                <a:srgbClr val="FFFF19"/>
              </a:solidFill>
              <a:effectLst>
                <a:outerShdw blurRad="38100" dist="38100" dir="2700000" algn="tl">
                  <a:srgbClr val="000000">
                    <a:alpha val="43137"/>
                  </a:srgbClr>
                </a:outerShdw>
              </a:effectLst>
            </a:endParaRP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41.- </a:t>
            </a:r>
            <a:r>
              <a:rPr lang="es-AR" sz="1800" i="1" dirty="0" smtClean="0">
                <a:solidFill>
                  <a:srgbClr val="FF9900"/>
                </a:solidFill>
                <a:effectLst>
                  <a:outerShdw blurRad="38100" dist="38100" dir="2700000" algn="tl">
                    <a:srgbClr val="000000">
                      <a:alpha val="43137"/>
                    </a:srgbClr>
                  </a:outerShdw>
                </a:effectLst>
              </a:rPr>
              <a:t>Indemnización especial. Maternidad. Matrimonio. </a:t>
            </a:r>
            <a:r>
              <a:rPr lang="es-AR" sz="1800" dirty="0" smtClean="0">
                <a:effectLst>
                  <a:outerShdw blurRad="38100" dist="38100" dir="2700000" algn="tl">
                    <a:srgbClr val="000000">
                      <a:alpha val="43137"/>
                    </a:srgbClr>
                  </a:outerShdw>
                </a:effectLst>
              </a:rPr>
              <a:t>Cuando el despido obedeciera a razones de maternidad o embarazo, el empleador abonará una indemnización equivalente </a:t>
            </a:r>
            <a:r>
              <a:rPr lang="es-AR" sz="1800" b="1" dirty="0" smtClean="0">
                <a:solidFill>
                  <a:srgbClr val="00FF99"/>
                </a:solidFill>
                <a:effectLst>
                  <a:outerShdw blurRad="38100" dist="38100" dir="2700000" algn="tl">
                    <a:srgbClr val="000000">
                      <a:alpha val="43137"/>
                    </a:srgbClr>
                  </a:outerShdw>
                </a:effectLst>
              </a:rPr>
              <a:t>a un año de remuneraciones </a:t>
            </a:r>
            <a:r>
              <a:rPr lang="es-AR" sz="1800" dirty="0" smtClean="0">
                <a:effectLst>
                  <a:outerShdw blurRad="38100" dist="38100" dir="2700000" algn="tl">
                    <a:srgbClr val="000000">
                      <a:alpha val="43137"/>
                    </a:srgbClr>
                  </a:outerShdw>
                </a:effectLst>
              </a:rPr>
              <a:t>que se acumulará a la establecida para el caso de despido sin justa causa.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Igual indemnización percibirá la empleada/o cuando fuera despedida </a:t>
            </a:r>
            <a:r>
              <a:rPr lang="es-AR" sz="1800" b="1" dirty="0" smtClean="0">
                <a:solidFill>
                  <a:srgbClr val="FFFF19"/>
                </a:solidFill>
                <a:effectLst>
                  <a:outerShdw blurRad="38100" dist="38100" dir="2700000" algn="tl">
                    <a:srgbClr val="000000">
                      <a:alpha val="43137"/>
                    </a:srgbClr>
                  </a:outerShdw>
                </a:effectLst>
              </a:rPr>
              <a:t>por causa de matrimonio.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Se considerará que el despido responde a la causa de </a:t>
            </a:r>
            <a:r>
              <a:rPr lang="es-AR" sz="1800" b="1" dirty="0" smtClean="0">
                <a:solidFill>
                  <a:srgbClr val="00FFCC"/>
                </a:solidFill>
                <a:effectLst>
                  <a:outerShdw blurRad="38100" dist="38100" dir="2700000" algn="tl">
                    <a:srgbClr val="000000">
                      <a:alpha val="43137"/>
                    </a:srgbClr>
                  </a:outerShdw>
                </a:effectLst>
              </a:rPr>
              <a:t>matrimonio cuando fuese dispuesto por el empleador sin invocación de causa o no fuese probada la que se invocare, y el despido se produjere dentro de los tres (3) meses anteriores o seis (6) meses posteriores al matrimonio</a:t>
            </a:r>
            <a:r>
              <a:rPr lang="es-AR" sz="1800" dirty="0" smtClean="0">
                <a:effectLst>
                  <a:outerShdw blurRad="38100" dist="38100" dir="2700000" algn="tl">
                    <a:srgbClr val="000000">
                      <a:alpha val="43137"/>
                    </a:srgbClr>
                  </a:outerShdw>
                </a:effectLst>
              </a:rPr>
              <a:t>, siempre que haya mediado notificación fehaciente del mismo a su empleador, no siendo válida a esos efectos la notificación efectuada con anterioridad o posterioridad a los plazos señalados.</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1800" b="1" dirty="0" smtClean="0">
                <a:solidFill>
                  <a:srgbClr val="00FFCC"/>
                </a:solidFill>
                <a:effectLst>
                  <a:outerShdw blurRad="38100" dist="38100" dir="2700000" algn="tl">
                    <a:srgbClr val="000000">
                      <a:alpha val="43137"/>
                    </a:srgbClr>
                  </a:outerShdw>
                </a:effectLst>
              </a:rPr>
              <a:t>TÍTULO IX PREAVISO</a:t>
            </a:r>
            <a:endParaRPr lang="es-AR" sz="1800" dirty="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DEBER DE PREAVISAR</a:t>
            </a:r>
          </a:p>
          <a:p>
            <a:pPr marL="0" indent="0">
              <a:buNone/>
            </a:pPr>
            <a:endParaRPr lang="es-AR" sz="1800" b="1" dirty="0" smtClean="0">
              <a:solidFill>
                <a:schemeClr val="bg2">
                  <a:lumMod val="60000"/>
                  <a:lumOff val="40000"/>
                </a:schemeClr>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42.- </a:t>
            </a:r>
            <a:r>
              <a:rPr lang="es-AR" sz="1800" i="1" dirty="0" smtClean="0">
                <a:solidFill>
                  <a:srgbClr val="FF9900"/>
                </a:solidFill>
                <a:effectLst>
                  <a:outerShdw blurRad="38100" dist="38100" dir="2700000" algn="tl">
                    <a:srgbClr val="000000">
                      <a:alpha val="43137"/>
                    </a:srgbClr>
                  </a:outerShdw>
                </a:effectLst>
              </a:rPr>
              <a:t>Deber de preavisar. Plazos. </a:t>
            </a:r>
            <a:r>
              <a:rPr lang="es-AR" sz="1800" dirty="0" smtClean="0">
                <a:effectLst>
                  <a:outerShdw blurRad="38100" dist="38100" dir="2700000" algn="tl">
                    <a:srgbClr val="000000">
                      <a:alpha val="43137"/>
                    </a:srgbClr>
                  </a:outerShdw>
                </a:effectLst>
              </a:rPr>
              <a:t>El contrato de trabajo regulado por esta ley no podrá ser disuelto por voluntad de una de las partes sin aviso previo, o en su defecto, el pago de una indemnización cuando el contrato se disuelva por voluntad del empleador, además de la que corresponda a la empleada/o por su antigüedad en el empleo. El preaviso deberá darse con la anticipación siguiente:</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i="1" dirty="0">
                <a:solidFill>
                  <a:srgbClr val="00FF99"/>
                </a:solidFill>
                <a:effectLst>
                  <a:outerShdw blurRad="38100" dist="38100" dir="2700000" algn="tl">
                    <a:srgbClr val="000000">
                      <a:alpha val="43137"/>
                    </a:srgbClr>
                  </a:outerShdw>
                </a:effectLst>
              </a:rPr>
              <a:t>a</a:t>
            </a:r>
            <a:r>
              <a:rPr lang="es-AR" sz="1800" b="1" i="1" dirty="0" smtClean="0">
                <a:solidFill>
                  <a:srgbClr val="00FF99"/>
                </a:solidFill>
                <a:effectLst>
                  <a:outerShdw blurRad="38100" dist="38100" dir="2700000" algn="tl">
                    <a:srgbClr val="000000">
                      <a:alpha val="43137"/>
                    </a:srgbClr>
                  </a:outerShdw>
                </a:effectLst>
              </a:rPr>
              <a:t>) Por la empleada/o de diez (10) días.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i="1" dirty="0" smtClean="0">
                <a:solidFill>
                  <a:srgbClr val="FFC000"/>
                </a:solidFill>
                <a:effectLst>
                  <a:outerShdw blurRad="38100" dist="38100" dir="2700000" algn="tl">
                    <a:srgbClr val="000000">
                      <a:alpha val="43137"/>
                    </a:srgbClr>
                  </a:outerShdw>
                </a:effectLst>
              </a:rPr>
              <a:t>b) Por el empleador, de diez (10) días cuando la antigüedad en el servicio fuere inferior a un (1) año y de treinta (30) días cuando fuere superior.</a:t>
            </a:r>
            <a:endParaRPr lang="es-ES" sz="1800" b="1" i="1" dirty="0">
              <a:solidFill>
                <a:srgbClr val="FFC000"/>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0" indent="0">
              <a:buNone/>
            </a:pPr>
            <a:r>
              <a:rPr lang="es-AR" sz="1800" b="1" dirty="0">
                <a:solidFill>
                  <a:srgbClr val="00FFCC"/>
                </a:solidFill>
                <a:effectLst>
                  <a:outerShdw blurRad="38100" dist="38100" dir="2700000" algn="tl">
                    <a:srgbClr val="000000">
                      <a:alpha val="43137"/>
                    </a:srgbClr>
                  </a:outerShdw>
                </a:effectLst>
              </a:rPr>
              <a:t>TÍTULO IX PREAVISO</a:t>
            </a:r>
            <a:endParaRPr lang="es-AR" sz="1800" dirty="0">
              <a:effectLst>
                <a:outerShdw blurRad="38100" dist="38100" dir="2700000" algn="tl">
                  <a:srgbClr val="000000">
                    <a:alpha val="43137"/>
                  </a:srgbClr>
                </a:outerShdw>
              </a:effectLst>
            </a:endParaRPr>
          </a:p>
          <a:p>
            <a:pPr marL="0" indent="0">
              <a:buNone/>
            </a:pPr>
            <a:r>
              <a:rPr lang="es-AR" sz="1600" b="1" dirty="0" smtClean="0">
                <a:solidFill>
                  <a:srgbClr val="FFFF00"/>
                </a:solidFill>
                <a:effectLst>
                  <a:outerShdw blurRad="38100" dist="38100" dir="2700000" algn="tl">
                    <a:srgbClr val="000000">
                      <a:alpha val="43137"/>
                    </a:srgbClr>
                  </a:outerShdw>
                </a:effectLst>
              </a:rPr>
              <a:t>INDEMNIZACIÓN SUSTITUTIVA</a:t>
            </a: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 43.- </a:t>
            </a:r>
            <a:r>
              <a:rPr lang="es-AR" sz="1600" i="1" dirty="0" smtClean="0">
                <a:solidFill>
                  <a:srgbClr val="FFC000"/>
                </a:solidFill>
                <a:effectLst>
                  <a:outerShdw blurRad="38100" dist="38100" dir="2700000" algn="tl">
                    <a:srgbClr val="000000">
                      <a:alpha val="43137"/>
                    </a:srgbClr>
                  </a:outerShdw>
                </a:effectLst>
              </a:rPr>
              <a:t>Indemnización sustitutiva. Monto. </a:t>
            </a:r>
            <a:r>
              <a:rPr lang="es-AR" sz="1600" dirty="0" smtClean="0">
                <a:effectLst>
                  <a:outerShdw blurRad="38100" dist="38100" dir="2700000" algn="tl">
                    <a:srgbClr val="000000">
                      <a:alpha val="43137"/>
                    </a:srgbClr>
                  </a:outerShdw>
                </a:effectLst>
              </a:rPr>
              <a:t>Cuando el empleador omita el preaviso o lo otorgue de manera insuficiente deberá </a:t>
            </a:r>
            <a:r>
              <a:rPr lang="es-AR" sz="1600" b="1" i="1" dirty="0" smtClean="0">
                <a:solidFill>
                  <a:srgbClr val="00FFCC"/>
                </a:solidFill>
                <a:effectLst>
                  <a:outerShdw blurRad="38100" dist="38100" dir="2700000" algn="tl">
                    <a:srgbClr val="000000">
                      <a:alpha val="43137"/>
                    </a:srgbClr>
                  </a:outerShdw>
                </a:effectLst>
              </a:rPr>
              <a:t>abonar una indemnización equivalente a la remuneración que hubiere debido abonar </a:t>
            </a:r>
            <a:r>
              <a:rPr lang="es-AR" sz="1600" dirty="0" smtClean="0">
                <a:effectLst>
                  <a:outerShdw blurRad="38100" dist="38100" dir="2700000" algn="tl">
                    <a:srgbClr val="000000">
                      <a:alpha val="43137"/>
                    </a:srgbClr>
                  </a:outerShdw>
                </a:effectLst>
              </a:rPr>
              <a:t>durante los plazos que se citan en el artículo anterior, en función de la antigüedad del personal despedido.</a:t>
            </a:r>
          </a:p>
          <a:p>
            <a:pPr marL="0" indent="0">
              <a:buNone/>
            </a:pPr>
            <a:endParaRPr lang="es-AR" sz="1600" b="1" dirty="0" smtClean="0">
              <a:solidFill>
                <a:srgbClr val="FFFF00"/>
              </a:solidFill>
              <a:effectLst>
                <a:outerShdw blurRad="38100" dist="38100" dir="2700000" algn="tl">
                  <a:srgbClr val="000000">
                    <a:alpha val="43137"/>
                  </a:srgbClr>
                </a:outerShdw>
              </a:effectLst>
            </a:endParaRPr>
          </a:p>
          <a:p>
            <a:pPr marL="0" indent="0">
              <a:buNone/>
            </a:pPr>
            <a:r>
              <a:rPr lang="es-AR" sz="1600" b="1" dirty="0" smtClean="0">
                <a:solidFill>
                  <a:srgbClr val="FFFF00"/>
                </a:solidFill>
                <a:effectLst>
                  <a:outerShdw blurRad="38100" dist="38100" dir="2700000" algn="tl">
                    <a:srgbClr val="000000">
                      <a:alpha val="43137"/>
                    </a:srgbClr>
                  </a:outerShdw>
                </a:effectLst>
              </a:rPr>
              <a:t>INDEMNIZACIÓN </a:t>
            </a:r>
            <a:r>
              <a:rPr lang="es-AR" sz="1600" b="1" dirty="0">
                <a:solidFill>
                  <a:srgbClr val="FFFF00"/>
                </a:solidFill>
                <a:effectLst>
                  <a:outerShdw blurRad="38100" dist="38100" dir="2700000" algn="tl">
                    <a:srgbClr val="000000">
                      <a:alpha val="43137"/>
                    </a:srgbClr>
                  </a:outerShdw>
                </a:effectLst>
              </a:rPr>
              <a:t>SUSTITUTIVA</a:t>
            </a: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 44.- </a:t>
            </a:r>
            <a:r>
              <a:rPr lang="es-AR" sz="1600" i="1" dirty="0" smtClean="0">
                <a:solidFill>
                  <a:srgbClr val="00FF99"/>
                </a:solidFill>
                <a:effectLst>
                  <a:outerShdw blurRad="38100" dist="38100" dir="2700000" algn="tl">
                    <a:srgbClr val="000000">
                      <a:alpha val="43137"/>
                    </a:srgbClr>
                  </a:outerShdw>
                </a:effectLst>
              </a:rPr>
              <a:t>Plazo. Integración del mes de despido. </a:t>
            </a:r>
            <a:r>
              <a:rPr lang="es-AR" sz="1600" dirty="0" smtClean="0">
                <a:effectLst>
                  <a:outerShdw blurRad="38100" dist="38100" dir="2700000" algn="tl">
                    <a:srgbClr val="000000">
                      <a:alpha val="43137"/>
                    </a:srgbClr>
                  </a:outerShdw>
                </a:effectLst>
              </a:rPr>
              <a:t>Los plazos a que se refiere el artículo 42 correrán a partir del primer día del mes siguiente al de la notificación del preaviso. En caso de que el empleador dispusiese el despido </a:t>
            </a:r>
            <a:r>
              <a:rPr lang="es-AR" sz="1600" b="1" i="1" dirty="0" smtClean="0">
                <a:solidFill>
                  <a:srgbClr val="FF9900"/>
                </a:solidFill>
                <a:effectLst>
                  <a:outerShdw blurRad="38100" dist="38100" dir="2700000" algn="tl">
                    <a:srgbClr val="000000">
                      <a:alpha val="43137"/>
                    </a:srgbClr>
                  </a:outerShdw>
                </a:effectLst>
              </a:rPr>
              <a:t>sin preaviso y en fecha que no fuere la del último día del mes, la indemnización sustitutiva del preaviso se integrará además con una suma equivalente a los salarios </a:t>
            </a:r>
            <a:r>
              <a:rPr lang="es-AR" sz="1600" dirty="0" smtClean="0">
                <a:effectLst>
                  <a:outerShdw blurRad="38100" dist="38100" dir="2700000" algn="tl">
                    <a:srgbClr val="000000">
                      <a:alpha val="43137"/>
                    </a:srgbClr>
                  </a:outerShdw>
                </a:effectLst>
              </a:rPr>
              <a:t>que hubiere debido abonar hasta la finalización del mes en que se produjo el despido.</a:t>
            </a:r>
          </a:p>
          <a:p>
            <a:pPr marL="0" indent="0">
              <a:buNone/>
            </a:pPr>
            <a:endParaRPr lang="es-AR" sz="1600" b="1" dirty="0" smtClean="0">
              <a:solidFill>
                <a:srgbClr val="FFFF00"/>
              </a:solidFill>
              <a:effectLst>
                <a:outerShdw blurRad="38100" dist="38100" dir="2700000" algn="tl">
                  <a:srgbClr val="000000">
                    <a:alpha val="43137"/>
                  </a:srgbClr>
                </a:outerShdw>
              </a:effectLst>
            </a:endParaRPr>
          </a:p>
          <a:p>
            <a:pPr marL="0" indent="0">
              <a:buNone/>
            </a:pPr>
            <a:r>
              <a:rPr lang="es-AR" sz="1600" b="1" dirty="0" smtClean="0">
                <a:solidFill>
                  <a:srgbClr val="FFFF00"/>
                </a:solidFill>
                <a:effectLst>
                  <a:outerShdw blurRad="38100" dist="38100" dir="2700000" algn="tl">
                    <a:srgbClr val="000000">
                      <a:alpha val="43137"/>
                    </a:srgbClr>
                  </a:outerShdw>
                </a:effectLst>
              </a:rPr>
              <a:t>LICENCIA DURANTE EL PREAVISO</a:t>
            </a:r>
            <a:endParaRPr lang="es-AR" sz="1600" b="1" dirty="0">
              <a:solidFill>
                <a:srgbClr val="FFFF00"/>
              </a:solidFill>
              <a:effectLst>
                <a:outerShdw blurRad="38100" dist="38100" dir="2700000" algn="tl">
                  <a:srgbClr val="000000">
                    <a:alpha val="43137"/>
                  </a:srgbClr>
                </a:outerShdw>
              </a:effectLst>
            </a:endParaRPr>
          </a:p>
          <a:p>
            <a:pPr marL="0" indent="0">
              <a:buNone/>
            </a:pPr>
            <a:r>
              <a:rPr lang="es-AR" sz="1600" b="1" dirty="0" smtClean="0">
                <a:solidFill>
                  <a:schemeClr val="bg2">
                    <a:lumMod val="60000"/>
                    <a:lumOff val="40000"/>
                  </a:schemeClr>
                </a:solidFill>
                <a:effectLst>
                  <a:outerShdw blurRad="38100" dist="38100" dir="2700000" algn="tl">
                    <a:srgbClr val="000000">
                      <a:alpha val="43137"/>
                    </a:srgbClr>
                  </a:outerShdw>
                </a:effectLst>
              </a:rPr>
              <a:t>Art. 45.- </a:t>
            </a:r>
            <a:r>
              <a:rPr lang="es-AR" sz="1600" i="1" dirty="0" smtClean="0">
                <a:solidFill>
                  <a:srgbClr val="FFFF00"/>
                </a:solidFill>
                <a:effectLst>
                  <a:outerShdw blurRad="38100" dist="38100" dir="2700000" algn="tl">
                    <a:srgbClr val="000000">
                      <a:alpha val="43137"/>
                    </a:srgbClr>
                  </a:outerShdw>
                </a:effectLst>
              </a:rPr>
              <a:t>Licencia. </a:t>
            </a:r>
            <a:r>
              <a:rPr lang="es-AR" sz="1600" dirty="0" smtClean="0">
                <a:effectLst>
                  <a:outerShdw blurRad="38100" dist="38100" dir="2700000" algn="tl">
                    <a:srgbClr val="000000">
                      <a:alpha val="43137"/>
                    </a:srgbClr>
                  </a:outerShdw>
                </a:effectLst>
              </a:rPr>
              <a:t>Durante el plazo de preaviso el personal sin retiro gozará de </a:t>
            </a:r>
            <a:r>
              <a:rPr lang="es-AR" sz="1600" b="1" i="1" dirty="0" smtClean="0">
                <a:solidFill>
                  <a:srgbClr val="00FFCC"/>
                </a:solidFill>
                <a:effectLst>
                  <a:outerShdw blurRad="38100" dist="38100" dir="2700000" algn="tl">
                    <a:srgbClr val="000000">
                      <a:alpha val="43137"/>
                    </a:srgbClr>
                  </a:outerShdw>
                </a:effectLst>
              </a:rPr>
              <a:t>diez (10) horas semanales </a:t>
            </a:r>
            <a:r>
              <a:rPr lang="es-AR" sz="1600" dirty="0" smtClean="0">
                <a:effectLst>
                  <a:outerShdw blurRad="38100" dist="38100" dir="2700000" algn="tl">
                    <a:srgbClr val="000000">
                      <a:alpha val="43137"/>
                    </a:srgbClr>
                  </a:outerShdw>
                </a:effectLst>
              </a:rPr>
              <a:t>remuneradas para buscar nueva ocupación, que se otorgarán del modo que mejor </a:t>
            </a:r>
            <a:r>
              <a:rPr lang="es-AR" sz="1600" dirty="0" smtClean="0"/>
              <a:t>se compadezca con lo esencial de las tareas.</a:t>
            </a:r>
            <a:endParaRPr lang="es-ES" sz="1600" dirty="0">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smtClean="0">
                <a:solidFill>
                  <a:srgbClr val="FFFF00"/>
                </a:solidFill>
                <a:effectLst>
                  <a:outerShdw blurRad="38100" dist="38100" dir="2700000" algn="tl">
                    <a:srgbClr val="000000">
                      <a:alpha val="43137"/>
                    </a:srgbClr>
                  </a:outerShdw>
                </a:effectLst>
              </a:rPr>
              <a:t>DISTINTOS SUPUESTOS</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46.- </a:t>
            </a:r>
            <a:r>
              <a:rPr lang="es-AR" sz="1800" dirty="0" smtClean="0">
                <a:effectLst>
                  <a:outerShdw blurRad="38100" dist="38100" dir="2700000" algn="tl">
                    <a:srgbClr val="000000">
                      <a:alpha val="43137"/>
                    </a:srgbClr>
                  </a:outerShdw>
                </a:effectLst>
              </a:rPr>
              <a:t>Extinción. Supuestos. El contrato de trabajo se extinguirá:</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a) Por mutuo acuerdo de las partes</a:t>
            </a:r>
            <a:r>
              <a:rPr lang="es-AR" sz="1800" dirty="0" smtClean="0">
                <a:effectLst>
                  <a:outerShdw blurRad="38100" dist="38100" dir="2700000" algn="tl">
                    <a:srgbClr val="000000">
                      <a:alpha val="43137"/>
                    </a:srgbClr>
                  </a:outerShdw>
                </a:effectLst>
              </a:rPr>
              <a:t>, debiendo formalizarse el acto sólo y exclusivamente ante la autoridad judicial o administrativa competente. Se considerará igualmente que la relación laboral ha quedado extinguida por voluntad concurrente de las partes, si ello resultase del comportamiento concluyente y recíproco de las mismas que indique inequívocamente el abandono de la relación.</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b) Por renuncia del dependiente</a:t>
            </a:r>
            <a:r>
              <a:rPr lang="es-AR" sz="1800" dirty="0" smtClean="0">
                <a:effectLst>
                  <a:outerShdw blurRad="38100" dist="38100" dir="2700000" algn="tl">
                    <a:srgbClr val="000000">
                      <a:alpha val="43137"/>
                    </a:srgbClr>
                  </a:outerShdw>
                </a:effectLst>
              </a:rPr>
              <a:t>, la que deberá formalizarse mediante telegrama o carta documento cursado personalmente por el personal renunciante a su empleador o por manifestación personal hecha ante la autoridad administrativa o judicial del trabajo. Los despachos telegráficos y misivas de renuncia serán expedidos por las oficinas de correo en forma gratuita, requiriéndose la presencia personal del remitente y la justificación de su identidad.</a:t>
            </a:r>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4931" name="Rectangle 3"/>
          <p:cNvSpPr>
            <a:spLocks noGrp="1" noChangeArrowheads="1"/>
          </p:cNvSpPr>
          <p:nvPr>
            <p:ph type="subTitle" idx="1"/>
          </p:nvPr>
        </p:nvSpPr>
        <p:spPr>
          <a:xfrm>
            <a:off x="685800" y="1371600"/>
            <a:ext cx="7772400" cy="4876800"/>
          </a:xfrm>
        </p:spPr>
        <p:txBody>
          <a:bodyPr/>
          <a:lstStyle/>
          <a:p>
            <a:pPr algn="l">
              <a:lnSpc>
                <a:spcPct val="8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buFontTx/>
              <a:buNone/>
            </a:pPr>
            <a:r>
              <a:rPr lang="es-AR" sz="1800" b="1" dirty="0" smtClean="0">
                <a:solidFill>
                  <a:srgbClr val="00FF00"/>
                </a:solidFill>
                <a:effectLst>
                  <a:outerShdw blurRad="38100" dist="38100" dir="2700000" algn="tl">
                    <a:srgbClr val="000000">
                      <a:alpha val="43137"/>
                    </a:srgbClr>
                  </a:outerShdw>
                </a:effectLst>
              </a:rPr>
              <a:t>JORNADA </a:t>
            </a:r>
            <a:r>
              <a:rPr lang="es-AR" sz="1800" b="1" dirty="0">
                <a:solidFill>
                  <a:srgbClr val="00FF00"/>
                </a:solidFill>
                <a:effectLst>
                  <a:outerShdw blurRad="38100" dist="38100" dir="2700000" algn="tl">
                    <a:srgbClr val="000000">
                      <a:alpha val="43137"/>
                    </a:srgbClr>
                  </a:outerShdw>
                </a:effectLst>
              </a:rPr>
              <a:t>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buFontTx/>
              <a:buNone/>
            </a:pPr>
            <a:r>
              <a:rPr lang="en-US" sz="1800" b="1" dirty="0">
                <a:solidFill>
                  <a:srgbClr val="FF9900"/>
                </a:solidFill>
                <a:effectLst>
                  <a:outerShdw blurRad="38100" dist="38100" dir="2700000" algn="tl">
                    <a:srgbClr val="000000">
                      <a:alpha val="43137"/>
                    </a:srgbClr>
                  </a:outerShdw>
                </a:effectLst>
              </a:rPr>
              <a:t>LEY DE CONTRATO DE TRABAJO – ART. 92 TER</a:t>
            </a:r>
          </a:p>
          <a:p>
            <a:pPr algn="l">
              <a:lnSpc>
                <a:spcPct val="80000"/>
              </a:lnSpc>
              <a:buFontTx/>
              <a:buNone/>
            </a:pPr>
            <a:endParaRPr lang="en-US" sz="1800" dirty="0" smtClean="0">
              <a:effectLst>
                <a:outerShdw blurRad="38100" dist="38100" dir="2700000" algn="tl">
                  <a:srgbClr val="000000">
                    <a:alpha val="43137"/>
                  </a:srgbClr>
                </a:outerShdw>
              </a:effectLst>
            </a:endParaRPr>
          </a:p>
          <a:p>
            <a:pPr algn="l">
              <a:lnSpc>
                <a:spcPct val="80000"/>
              </a:lnSpc>
              <a:buFontTx/>
              <a:buNone/>
            </a:pPr>
            <a:endParaRPr lang="en-US" sz="1800" dirty="0">
              <a:effectLst>
                <a:outerShdw blurRad="38100" dist="38100" dir="2700000" algn="tl">
                  <a:srgbClr val="000000">
                    <a:alpha val="43137"/>
                  </a:srgbClr>
                </a:outerShdw>
              </a:effectLst>
            </a:endParaRPr>
          </a:p>
          <a:p>
            <a:pPr algn="l">
              <a:lnSpc>
                <a:spcPct val="80000"/>
              </a:lnSpc>
              <a:buFontTx/>
              <a:buNone/>
            </a:pPr>
            <a:r>
              <a:rPr lang="en-US" sz="1800" dirty="0" smtClean="0">
                <a:effectLst>
                  <a:outerShdw blurRad="38100" dist="38100" dir="2700000" algn="tl">
                    <a:srgbClr val="000000">
                      <a:alpha val="43137"/>
                    </a:srgbClr>
                  </a:outerShdw>
                </a:effectLst>
              </a:rPr>
              <a:t>1</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contrato</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trabajo</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parcial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aquel</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virtud</a:t>
            </a:r>
            <a:r>
              <a:rPr lang="en-US" sz="1800" dirty="0">
                <a:effectLst>
                  <a:outerShdw blurRad="38100" dist="38100" dir="2700000" algn="tl">
                    <a:srgbClr val="000000">
                      <a:alpha val="43137"/>
                    </a:srgbClr>
                  </a:outerShdw>
                </a:effectLst>
              </a:rPr>
              <a:t> del </a:t>
            </a:r>
            <a:r>
              <a:rPr lang="en-US" sz="1800" dirty="0" err="1">
                <a:effectLst>
                  <a:outerShdw blurRad="38100" dist="38100" dir="2700000" algn="tl">
                    <a:srgbClr val="000000">
                      <a:alpha val="43137"/>
                    </a:srgbClr>
                  </a:outerShdw>
                </a:effectLst>
              </a:rPr>
              <a:t>cual</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se </a:t>
            </a:r>
            <a:r>
              <a:rPr lang="en-US" sz="1800" dirty="0" err="1">
                <a:effectLst>
                  <a:outerShdw blurRad="38100" dist="38100" dir="2700000" algn="tl">
                    <a:srgbClr val="000000">
                      <a:alpha val="43137"/>
                    </a:srgbClr>
                  </a:outerShdw>
                </a:effectLst>
              </a:rPr>
              <a:t>obliga</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prestar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servicios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durante</a:t>
            </a:r>
            <a:r>
              <a:rPr lang="en-US" sz="1800" dirty="0">
                <a:effectLst>
                  <a:outerShdw blurRad="38100" dist="38100" dir="2700000" algn="tl">
                    <a:srgbClr val="000000">
                      <a:alpha val="43137"/>
                    </a:srgbClr>
                  </a:outerShdw>
                </a:effectLst>
              </a:rPr>
              <a:t> un </a:t>
            </a:r>
            <a:r>
              <a:rPr lang="en-US" sz="1800" dirty="0" err="1">
                <a:effectLst>
                  <a:outerShdw blurRad="38100" dist="38100" dir="2700000" algn="tl">
                    <a:srgbClr val="000000">
                      <a:alpha val="43137"/>
                    </a:srgbClr>
                  </a:outerShdw>
                </a:effectLst>
              </a:rPr>
              <a:t>determinado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número</a:t>
            </a:r>
            <a:r>
              <a:rPr lang="en-US" sz="1800" dirty="0">
                <a:effectLst>
                  <a:outerShdw blurRad="38100" dist="38100" dir="2700000" algn="tl">
                    <a:srgbClr val="000000">
                      <a:alpha val="43137"/>
                    </a:srgbClr>
                  </a:outerShdw>
                </a:effectLst>
              </a:rPr>
              <a:t> de </a:t>
            </a:r>
            <a:r>
              <a:rPr lang="en-US" sz="1800" b="1" u="sng" dirty="0" err="1">
                <a:solidFill>
                  <a:srgbClr val="FFCC00"/>
                </a:solidFill>
                <a:effectLst>
                  <a:outerShdw blurRad="38100" dist="38100" dir="2700000" algn="tl">
                    <a:srgbClr val="000000">
                      <a:alpha val="43137"/>
                    </a:srgbClr>
                  </a:outerShdw>
                </a:effectLst>
              </a:rPr>
              <a:t>horas</a:t>
            </a:r>
            <a:r>
              <a:rPr lang="en-US" sz="1800" b="1" u="sng" dirty="0">
                <a:solidFill>
                  <a:srgbClr val="FFCC00"/>
                </a:solidFill>
                <a:effectLst>
                  <a:outerShdw blurRad="38100" dist="38100" dir="2700000" algn="tl">
                    <a:srgbClr val="000000">
                      <a:alpha val="43137"/>
                    </a:srgbClr>
                  </a:outerShdw>
                </a:effectLst>
              </a:rPr>
              <a:t> al </a:t>
            </a:r>
            <a:r>
              <a:rPr lang="en-US" sz="1800" b="1" u="sng" dirty="0" err="1">
                <a:solidFill>
                  <a:srgbClr val="FFCC00"/>
                </a:solidFill>
                <a:effectLst>
                  <a:outerShdw blurRad="38100" dist="38100" dir="2700000" algn="tl">
                    <a:srgbClr val="000000">
                      <a:alpha val="43137"/>
                    </a:srgbClr>
                  </a:outerShdw>
                </a:effectLst>
              </a:rPr>
              <a:t>día</a:t>
            </a:r>
            <a:r>
              <a:rPr lang="en-US" sz="1800" b="1" u="sng" dirty="0">
                <a:solidFill>
                  <a:srgbClr val="FFCC00"/>
                </a:solidFill>
                <a:effectLst>
                  <a:outerShdw blurRad="38100" dist="38100" dir="2700000" algn="tl">
                    <a:srgbClr val="000000">
                      <a:alpha val="43137"/>
                    </a:srgbClr>
                  </a:outerShdw>
                </a:effectLst>
              </a:rPr>
              <a:t> o a la </a:t>
            </a:r>
            <a:r>
              <a:rPr lang="en-US" sz="1800" b="1" u="sng" dirty="0" err="1">
                <a:solidFill>
                  <a:srgbClr val="FFCC00"/>
                </a:solidFill>
                <a:effectLst>
                  <a:outerShdw blurRad="38100" dist="38100" dir="2700000" algn="tl">
                    <a:srgbClr val="000000">
                      <a:alpha val="43137"/>
                    </a:srgbClr>
                  </a:outerShdw>
                </a:effectLst>
              </a:rPr>
              <a:t>semana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inferiores</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las</a:t>
            </a:r>
            <a:r>
              <a:rPr lang="en-US" sz="1800" dirty="0">
                <a:effectLst>
                  <a:outerShdw blurRad="38100" dist="38100" dir="2700000" algn="tl">
                    <a:srgbClr val="000000">
                      <a:alpha val="43137"/>
                    </a:srgbClr>
                  </a:outerShdw>
                </a:effectLst>
              </a:rPr>
              <a:t> dos </a:t>
            </a:r>
            <a:r>
              <a:rPr lang="en-US" sz="1800" dirty="0" err="1">
                <a:effectLst>
                  <a:outerShdw blurRad="38100" dist="38100" dir="2700000" algn="tl">
                    <a:srgbClr val="000000">
                      <a:alpha val="43137"/>
                    </a:srgbClr>
                  </a:outerShdw>
                </a:effectLst>
              </a:rPr>
              <a:t>terceras</a:t>
            </a:r>
            <a:r>
              <a:rPr lang="en-US" sz="1800" dirty="0">
                <a:effectLst>
                  <a:outerShdw blurRad="38100" dist="38100" dir="2700000" algn="tl">
                    <a:srgbClr val="000000">
                      <a:alpha val="43137"/>
                    </a:srgbClr>
                  </a:outerShdw>
                </a:effectLst>
              </a:rPr>
              <a:t> (2/3) </a:t>
            </a:r>
            <a:r>
              <a:rPr lang="en-US" sz="1800" dirty="0" err="1">
                <a:effectLst>
                  <a:outerShdw blurRad="38100" dist="38100" dir="2700000" algn="tl">
                    <a:srgbClr val="000000">
                      <a:alpha val="43137"/>
                    </a:srgbClr>
                  </a:outerShdw>
                </a:effectLst>
              </a:rPr>
              <a:t>partes</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jornada</a:t>
            </a:r>
            <a:r>
              <a:rPr lang="en-US" sz="1800" dirty="0">
                <a:effectLst>
                  <a:outerShdw blurRad="38100" dist="38100" dir="2700000" algn="tl">
                    <a:srgbClr val="000000">
                      <a:alpha val="43137"/>
                    </a:srgbClr>
                  </a:outerShdw>
                </a:effectLst>
              </a:rPr>
              <a:t> habitual de la </a:t>
            </a:r>
            <a:r>
              <a:rPr lang="en-US" sz="1800" dirty="0" err="1">
                <a:effectLst>
                  <a:outerShdw blurRad="38100" dist="38100" dir="2700000" algn="tl">
                    <a:srgbClr val="000000">
                      <a:alpha val="43137"/>
                    </a:srgbClr>
                  </a:outerShdw>
                </a:effectLst>
              </a:rPr>
              <a:t>actividad</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este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caso</a:t>
            </a:r>
            <a:r>
              <a:rPr lang="en-US" sz="1800" dirty="0">
                <a:effectLst>
                  <a:outerShdw blurRad="38100" dist="38100" dir="2700000" algn="tl">
                    <a:srgbClr val="000000">
                      <a:alpha val="43137"/>
                    </a:srgbClr>
                  </a:outerShdw>
                </a:effectLst>
              </a:rPr>
              <a:t> la </a:t>
            </a:r>
            <a:r>
              <a:rPr lang="en-US" sz="1800" dirty="0" err="1">
                <a:effectLst>
                  <a:outerShdw blurRad="38100" dist="38100" dir="2700000" algn="tl">
                    <a:srgbClr val="000000">
                      <a:alpha val="43137"/>
                    </a:srgbClr>
                  </a:outerShdw>
                </a:effectLst>
              </a:rPr>
              <a:t>remuneración</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podrá</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ser</a:t>
            </a:r>
            <a:r>
              <a:rPr lang="en-US" sz="1800" dirty="0">
                <a:effectLst>
                  <a:outerShdw blurRad="38100" dist="38100" dir="2700000" algn="tl">
                    <a:srgbClr val="000000">
                      <a:alpha val="43137"/>
                    </a:srgbClr>
                  </a:outerShdw>
                </a:effectLst>
              </a:rPr>
              <a:t> inferior a la </a:t>
            </a:r>
            <a:r>
              <a:rPr lang="en-US" sz="1800" dirty="0" err="1">
                <a:effectLst>
                  <a:outerShdw blurRad="38100" dist="38100" dir="2700000" algn="tl">
                    <a:srgbClr val="000000">
                      <a:alpha val="43137"/>
                    </a:srgbClr>
                  </a:outerShdw>
                </a:effectLst>
              </a:rPr>
              <a:t>proporcional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le </a:t>
            </a:r>
            <a:r>
              <a:rPr lang="en-US" sz="1800" dirty="0" err="1">
                <a:effectLst>
                  <a:outerShdw blurRad="38100" dist="38100" dir="2700000" algn="tl">
                    <a:srgbClr val="000000">
                      <a:alpha val="43137"/>
                    </a:srgbClr>
                  </a:outerShdw>
                </a:effectLst>
              </a:rPr>
              <a:t>corresponda</a:t>
            </a:r>
            <a:r>
              <a:rPr lang="en-US" sz="1800" dirty="0">
                <a:effectLst>
                  <a:outerShdw blurRad="38100" dist="38100" dir="2700000" algn="tl">
                    <a:srgbClr val="000000">
                      <a:alpha val="43137"/>
                    </a:srgbClr>
                  </a:outerShdw>
                </a:effectLst>
              </a:rPr>
              <a:t> a un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completo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establecida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ley o </a:t>
            </a:r>
            <a:r>
              <a:rPr lang="en-US" sz="1800" dirty="0" err="1">
                <a:effectLst>
                  <a:outerShdw blurRad="38100" dist="38100" dir="2700000" algn="tl">
                    <a:srgbClr val="000000">
                      <a:alpha val="43137"/>
                    </a:srgbClr>
                  </a:outerShdw>
                </a:effectLst>
              </a:rPr>
              <a:t>convenio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colectivo</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misma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categoría</a:t>
            </a:r>
            <a:r>
              <a:rPr lang="en-US" sz="1800" dirty="0">
                <a:effectLst>
                  <a:outerShdw blurRad="38100" dist="38100" dir="2700000" algn="tl">
                    <a:srgbClr val="000000">
                      <a:alpha val="43137"/>
                    </a:srgbClr>
                  </a:outerShdw>
                </a:effectLst>
              </a:rPr>
              <a:t> o </a:t>
            </a:r>
            <a:r>
              <a:rPr lang="en-US" sz="1800" dirty="0" err="1">
                <a:effectLst>
                  <a:outerShdw blurRad="38100" dist="38100" dir="2700000" algn="tl">
                    <a:srgbClr val="000000">
                      <a:alpha val="43137"/>
                    </a:srgbClr>
                  </a:outerShdw>
                </a:effectLst>
              </a:rPr>
              <a:t>puesto</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trabajo</a:t>
            </a:r>
            <a:r>
              <a:rPr lang="en-US" sz="1800" dirty="0">
                <a:effectLst>
                  <a:outerShdw blurRad="38100" dist="38100" dir="2700000" algn="tl">
                    <a:srgbClr val="000000">
                      <a:alpha val="43137"/>
                    </a:srgbClr>
                  </a:outerShdw>
                </a:effectLst>
              </a:rPr>
              <a:t>. </a:t>
            </a:r>
            <a:r>
              <a:rPr lang="en-US" sz="1800" b="1" u="sng" dirty="0">
                <a:solidFill>
                  <a:srgbClr val="FFCC00"/>
                </a:solidFill>
                <a:effectLst>
                  <a:outerShdw blurRad="38100" dist="38100" dir="2700000" algn="tl">
                    <a:srgbClr val="000000">
                      <a:alpha val="43137"/>
                    </a:srgbClr>
                  </a:outerShdw>
                </a:effectLst>
              </a:rPr>
              <a:t>Si la </a:t>
            </a:r>
            <a:r>
              <a:rPr lang="en-US" sz="1800" b="1" u="sng" dirty="0" err="1">
                <a:solidFill>
                  <a:srgbClr val="FFCC00"/>
                </a:solidFill>
                <a:effectLst>
                  <a:outerShdw blurRad="38100" dist="38100" dir="2700000" algn="tl">
                    <a:srgbClr val="000000">
                      <a:alpha val="43137"/>
                    </a:srgbClr>
                  </a:outerShdw>
                </a:effectLst>
              </a:rPr>
              <a:t>jornada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pactada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supera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esa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proporción</a:t>
            </a:r>
            <a:r>
              <a:rPr lang="en-US" sz="1800" b="1" u="sng" dirty="0">
                <a:solidFill>
                  <a:srgbClr val="FFCC00"/>
                </a:solidFill>
                <a:effectLst>
                  <a:outerShdw blurRad="38100" dist="38100" dir="2700000" algn="tl">
                    <a:srgbClr val="000000">
                      <a:alpha val="43137"/>
                    </a:srgbClr>
                  </a:outerShdw>
                </a:effectLst>
              </a:rPr>
              <a:t>, el </a:t>
            </a:r>
            <a:r>
              <a:rPr lang="en-US" sz="1800" b="1" u="sng" dirty="0" err="1">
                <a:solidFill>
                  <a:srgbClr val="FFCC00"/>
                </a:solidFill>
                <a:effectLst>
                  <a:outerShdw blurRad="38100" dist="38100" dir="2700000" algn="tl">
                    <a:srgbClr val="000000">
                      <a:alpha val="43137"/>
                    </a:srgbClr>
                  </a:outerShdw>
                </a:effectLst>
              </a:rPr>
              <a:t>empleador</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deberá</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abonar</a:t>
            </a:r>
            <a:r>
              <a:rPr lang="en-US" sz="1800" b="1" u="sng" dirty="0">
                <a:solidFill>
                  <a:srgbClr val="FFCC00"/>
                </a:solidFill>
                <a:effectLst>
                  <a:outerShdw blurRad="38100" dist="38100" dir="2700000" algn="tl">
                    <a:srgbClr val="000000">
                      <a:alpha val="43137"/>
                    </a:srgbClr>
                  </a:outerShdw>
                </a:effectLst>
              </a:rPr>
              <a:t> la </a:t>
            </a:r>
            <a:r>
              <a:rPr lang="en-US" sz="1800" b="1" u="sng" dirty="0" err="1">
                <a:solidFill>
                  <a:srgbClr val="FFCC00"/>
                </a:solidFill>
                <a:effectLst>
                  <a:outerShdw blurRad="38100" dist="38100" dir="2700000" algn="tl">
                    <a:srgbClr val="000000">
                      <a:alpha val="43137"/>
                    </a:srgbClr>
                  </a:outerShdw>
                </a:effectLst>
              </a:rPr>
              <a:t>remuneración</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correspondiente</a:t>
            </a:r>
            <a:r>
              <a:rPr lang="en-US" sz="1800" b="1" u="sng" dirty="0">
                <a:solidFill>
                  <a:srgbClr val="FFCC00"/>
                </a:solidFill>
                <a:effectLst>
                  <a:outerShdw blurRad="38100" dist="38100" dir="2700000" algn="tl">
                    <a:srgbClr val="000000">
                      <a:alpha val="43137"/>
                    </a:srgbClr>
                  </a:outerShdw>
                </a:effectLst>
              </a:rPr>
              <a:t> a un </a:t>
            </a:r>
            <a:r>
              <a:rPr lang="en-US" sz="1800" b="1" u="sng" dirty="0" err="1">
                <a:solidFill>
                  <a:srgbClr val="FFCC00"/>
                </a:solidFill>
                <a:effectLst>
                  <a:outerShdw blurRad="38100" dist="38100" dir="2700000" algn="tl">
                    <a:srgbClr val="000000">
                      <a:alpha val="43137"/>
                    </a:srgbClr>
                  </a:outerShdw>
                </a:effectLst>
              </a:rPr>
              <a:t>trabajador</a:t>
            </a:r>
            <a:r>
              <a:rPr lang="en-US" sz="1800" b="1" u="sng" dirty="0">
                <a:solidFill>
                  <a:srgbClr val="FFCC00"/>
                </a:solidFill>
                <a:effectLst>
                  <a:outerShdw blurRad="38100" dist="38100" dir="2700000" algn="tl">
                    <a:srgbClr val="000000">
                      <a:alpha val="43137"/>
                    </a:srgbClr>
                  </a:outerShdw>
                </a:effectLst>
              </a:rPr>
              <a:t> de </a:t>
            </a:r>
            <a:r>
              <a:rPr lang="en-US" sz="1800" b="1" u="sng" dirty="0" err="1">
                <a:solidFill>
                  <a:srgbClr val="FFCC00"/>
                </a:solidFill>
                <a:effectLst>
                  <a:outerShdw blurRad="38100" dist="38100" dir="2700000" algn="tl">
                    <a:srgbClr val="000000">
                      <a:alpha val="43137"/>
                    </a:srgbClr>
                  </a:outerShdw>
                </a:effectLst>
              </a:rPr>
              <a:t>jornada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completa</a:t>
            </a:r>
            <a:r>
              <a:rPr lang="en-US" sz="1800" b="1" u="sng" dirty="0">
                <a:solidFill>
                  <a:srgbClr val="FFCC00"/>
                </a:solidFill>
                <a:effectLst>
                  <a:outerShdw blurRad="38100" dist="38100" dir="2700000" algn="tl">
                    <a:srgbClr val="000000">
                      <a:alpha val="43137"/>
                    </a:srgbClr>
                  </a:outerShdw>
                </a:effectLst>
              </a:rPr>
              <a:t>.</a:t>
            </a:r>
            <a:endParaRPr lang="es-AR" sz="1800" b="1" u="sng" dirty="0">
              <a:solidFill>
                <a:srgbClr val="FFCC00"/>
              </a:solidFill>
              <a:effectLst>
                <a:outerShdw blurRad="38100" dist="38100" dir="2700000" algn="tl">
                  <a:srgbClr val="000000">
                    <a:alpha val="43137"/>
                  </a:srgbClr>
                </a:outerShdw>
              </a:effectLst>
            </a:endParaRPr>
          </a:p>
          <a:p>
            <a:pPr algn="l">
              <a:lnSpc>
                <a:spcPct val="80000"/>
              </a:lnSpc>
            </a:pPr>
            <a:endParaRPr lang="es-AR" sz="18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354550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a:solidFill>
                  <a:srgbClr val="FFFF00"/>
                </a:solidFill>
                <a:effectLst>
                  <a:outerShdw blurRad="38100" dist="38100" dir="2700000" algn="tl">
                    <a:srgbClr val="000000">
                      <a:alpha val="43137"/>
                    </a:srgbClr>
                  </a:outerShdw>
                </a:effectLst>
              </a:rPr>
              <a:t>DISTINTOS SUPUESTOS</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a:solidFill>
                  <a:schemeClr val="bg2">
                    <a:lumMod val="60000"/>
                    <a:lumOff val="40000"/>
                  </a:schemeClr>
                </a:solidFill>
                <a:effectLst>
                  <a:outerShdw blurRad="38100" dist="38100" dir="2700000" algn="tl">
                    <a:srgbClr val="000000">
                      <a:alpha val="43137"/>
                    </a:srgbClr>
                  </a:outerShdw>
                </a:effectLst>
              </a:rPr>
              <a:t>Art. 46.- </a:t>
            </a:r>
            <a:r>
              <a:rPr lang="es-AR" sz="1800" dirty="0">
                <a:effectLst>
                  <a:outerShdw blurRad="38100" dist="38100" dir="2700000" algn="tl">
                    <a:srgbClr val="000000">
                      <a:alpha val="43137"/>
                    </a:srgbClr>
                  </a:outerShdw>
                </a:effectLst>
              </a:rPr>
              <a:t>Extinción. Supuestos. El contrato de trabajo se extinguirá:</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c) Por muerte de la empleada/o. </a:t>
            </a:r>
            <a:r>
              <a:rPr lang="es-AR" sz="1800" dirty="0" smtClean="0">
                <a:effectLst>
                  <a:outerShdw blurRad="38100" dist="38100" dir="2700000" algn="tl">
                    <a:srgbClr val="000000">
                      <a:alpha val="43137"/>
                    </a:srgbClr>
                  </a:outerShdw>
                </a:effectLst>
              </a:rPr>
              <a:t>En caso de muerte de la trabajadora/</a:t>
            </a:r>
            <a:r>
              <a:rPr lang="es-AR" sz="1800" dirty="0" err="1" smtClean="0">
                <a:effectLst>
                  <a:outerShdw blurRad="38100" dist="38100" dir="2700000" algn="tl">
                    <a:srgbClr val="000000">
                      <a:alpha val="43137"/>
                    </a:srgbClr>
                  </a:outerShdw>
                </a:effectLst>
              </a:rPr>
              <a:t>or</a:t>
            </a:r>
            <a:r>
              <a:rPr lang="es-AR" sz="1800" dirty="0" smtClean="0">
                <a:effectLst>
                  <a:outerShdw blurRad="38100" dist="38100" dir="2700000" algn="tl">
                    <a:srgbClr val="000000">
                      <a:alpha val="43137"/>
                    </a:srgbClr>
                  </a:outerShdw>
                </a:effectLst>
              </a:rPr>
              <a:t>, sus causahabientes en el orden y prelación establecidos por el ordenamiento previsional vigente tendrán derecho a percibir una indemnización equivalente al cincuenta por ciento (50%) de la establecida en el artículo 48. Esta indemnización es independiente de la que se le reconozca a los causahabientes en función de otros regímenes normativos en razón del fallecimiento de la empleada/o.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d) Por jubilación de la empleada/o. </a:t>
            </a:r>
            <a:r>
              <a:rPr lang="es-AR" sz="1800" dirty="0" smtClean="0">
                <a:effectLst>
                  <a:outerShdw blurRad="38100" dist="38100" dir="2700000" algn="tl">
                    <a:srgbClr val="000000">
                      <a:alpha val="43137"/>
                    </a:srgbClr>
                  </a:outerShdw>
                </a:effectLst>
              </a:rPr>
              <a:t>En tal caso se aplicará lo dispuesto en los artículos 252 y 253 del Régimen de Contrato de Trabajo, aprobado por la ley 20.744 (t. o. 1976) y sus modificatorias.</a:t>
            </a: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a:effectLst>
                <a:outerShdw blurRad="38100" dist="38100" dir="2700000" algn="tl">
                  <a:srgbClr val="000000">
                    <a:alpha val="43137"/>
                  </a:srgbClr>
                </a:outerShdw>
              </a:effectLst>
            </a:endParaRP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6875787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a:solidFill>
                  <a:srgbClr val="FFFF00"/>
                </a:solidFill>
                <a:effectLst>
                  <a:outerShdw blurRad="38100" dist="38100" dir="2700000" algn="tl">
                    <a:srgbClr val="000000">
                      <a:alpha val="43137"/>
                    </a:srgbClr>
                  </a:outerShdw>
                </a:effectLst>
              </a:rPr>
              <a:t>DISTINTOS SUPUESTOS</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a:solidFill>
                  <a:schemeClr val="bg2">
                    <a:lumMod val="60000"/>
                    <a:lumOff val="40000"/>
                  </a:schemeClr>
                </a:solidFill>
                <a:effectLst>
                  <a:outerShdw blurRad="38100" dist="38100" dir="2700000" algn="tl">
                    <a:srgbClr val="000000">
                      <a:alpha val="43137"/>
                    </a:srgbClr>
                  </a:outerShdw>
                </a:effectLst>
              </a:rPr>
              <a:t>Art. 46.- </a:t>
            </a:r>
            <a:r>
              <a:rPr lang="es-AR" sz="1800" dirty="0">
                <a:effectLst>
                  <a:outerShdw blurRad="38100" dist="38100" dir="2700000" algn="tl">
                    <a:srgbClr val="000000">
                      <a:alpha val="43137"/>
                    </a:srgbClr>
                  </a:outerShdw>
                </a:effectLst>
              </a:rPr>
              <a:t>Extinción. Supuestos. El contrato de trabajo se extinguirá:</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e) Por muerte del empleador. </a:t>
            </a:r>
            <a:r>
              <a:rPr lang="es-AR" sz="1800" dirty="0" smtClean="0">
                <a:effectLst>
                  <a:outerShdw blurRad="38100" dist="38100" dir="2700000" algn="tl">
                    <a:srgbClr val="000000">
                      <a:alpha val="43137"/>
                    </a:srgbClr>
                  </a:outerShdw>
                </a:effectLst>
              </a:rPr>
              <a:t>El personal tendrá derecho a percibir el cincuenta por ciento (50%) de la indemnización prevista en el artículo 48. Cuando la prestación de servicios continúe en beneficio de los familiares, convivientes o parientes del causante por un lapso mayor a treinta (30) días corridos desde el fallecimiento de éste, se entenderá que la relación laboral constituye continuación de la precedente, computándose a todos los efectos legales y convencionales la antigüedad adquirida en la relación preexistente y las restantes condiciones de trabajo.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f) Por muerte de la persona cuya asistencia personal o acompañamiento hubiera motivado la contratación</a:t>
            </a:r>
            <a:r>
              <a:rPr lang="es-AR" sz="1800" dirty="0" smtClean="0">
                <a:effectLst>
                  <a:outerShdw blurRad="38100" dist="38100" dir="2700000" algn="tl">
                    <a:srgbClr val="000000">
                      <a:alpha val="43137"/>
                    </a:srgbClr>
                  </a:outerShdw>
                </a:effectLst>
              </a:rPr>
              <a:t>, en cuyo caso, será de aplicación lo dispuesto en el inciso e) del presente artículo.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normAutofit/>
          </a:bodyPr>
          <a:lstStyle/>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a:solidFill>
                  <a:srgbClr val="FFFF00"/>
                </a:solidFill>
                <a:effectLst>
                  <a:outerShdw blurRad="38100" dist="38100" dir="2700000" algn="tl">
                    <a:srgbClr val="000000">
                      <a:alpha val="43137"/>
                    </a:srgbClr>
                  </a:outerShdw>
                </a:effectLst>
              </a:rPr>
              <a:t>DISTINTOS SUPUESTOS</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a:solidFill>
                  <a:schemeClr val="bg2">
                    <a:lumMod val="60000"/>
                    <a:lumOff val="40000"/>
                  </a:schemeClr>
                </a:solidFill>
                <a:effectLst>
                  <a:outerShdw blurRad="38100" dist="38100" dir="2700000" algn="tl">
                    <a:srgbClr val="000000">
                      <a:alpha val="43137"/>
                    </a:srgbClr>
                  </a:outerShdw>
                </a:effectLst>
              </a:rPr>
              <a:t>Art. 46.- </a:t>
            </a:r>
            <a:r>
              <a:rPr lang="es-AR" sz="1800" dirty="0">
                <a:effectLst>
                  <a:outerShdw blurRad="38100" dist="38100" dir="2700000" algn="tl">
                    <a:srgbClr val="000000">
                      <a:alpha val="43137"/>
                    </a:srgbClr>
                  </a:outerShdw>
                </a:effectLst>
              </a:rPr>
              <a:t>Extinción. Supuestos. El contrato de trabajo se extinguirá:</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g) Por despido dispuesto </a:t>
            </a:r>
            <a:r>
              <a:rPr lang="es-AR" sz="1800" dirty="0" smtClean="0">
                <a:effectLst>
                  <a:outerShdw blurRad="38100" dist="38100" dir="2700000" algn="tl">
                    <a:srgbClr val="000000">
                      <a:alpha val="43137"/>
                    </a:srgbClr>
                  </a:outerShdw>
                </a:effectLst>
              </a:rPr>
              <a:t>por el empleador sin expresión de causa o sin justificación.</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h) Por denuncia del contrato de trabajo con justa causa </a:t>
            </a:r>
            <a:r>
              <a:rPr lang="es-AR" sz="1800" dirty="0" smtClean="0">
                <a:effectLst>
                  <a:outerShdw blurRad="38100" dist="38100" dir="2700000" algn="tl">
                    <a:srgbClr val="000000">
                      <a:alpha val="43137"/>
                    </a:srgbClr>
                  </a:outerShdw>
                </a:effectLst>
              </a:rPr>
              <a:t>efectuada por la dependiente o por el empleador, en los casos de inobservancia de las obligaciones resultantes del mismo que configuren injuria grave que no consienta la prosecución de la relación.</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i) Por abandono de trabajo. </a:t>
            </a:r>
            <a:r>
              <a:rPr lang="es-AR" sz="1800" dirty="0" smtClean="0">
                <a:effectLst>
                  <a:outerShdw blurRad="38100" dist="38100" dir="2700000" algn="tl">
                    <a:srgbClr val="000000">
                      <a:alpha val="43137"/>
                    </a:srgbClr>
                  </a:outerShdw>
                </a:effectLst>
              </a:rPr>
              <a:t>El abandono del trabajo como acto de incumplimiento de la empleada/o sólo se configurará previa constitución en mora mediante intimación hecha en forma fehaciente a que se reintegre al trabajo, por el plazo que impongan las modalidades que resulten en cada caso y que nunca podrá entenderse inferior a dos (2) días hábiles.</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44454549"/>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a:solidFill>
                  <a:srgbClr val="FFFF00"/>
                </a:solidFill>
                <a:effectLst>
                  <a:outerShdw blurRad="38100" dist="38100" dir="2700000" algn="tl">
                    <a:srgbClr val="000000">
                      <a:alpha val="43137"/>
                    </a:srgbClr>
                  </a:outerShdw>
                </a:effectLst>
              </a:rPr>
              <a:t>DISTINTOS SUPUESTOS</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a:solidFill>
                  <a:schemeClr val="bg2">
                    <a:lumMod val="60000"/>
                    <a:lumOff val="40000"/>
                  </a:schemeClr>
                </a:solidFill>
                <a:effectLst>
                  <a:outerShdw blurRad="38100" dist="38100" dir="2700000" algn="tl">
                    <a:srgbClr val="000000">
                      <a:alpha val="43137"/>
                    </a:srgbClr>
                  </a:outerShdw>
                </a:effectLst>
              </a:rPr>
              <a:t>Art. 46.- </a:t>
            </a:r>
            <a:r>
              <a:rPr lang="es-AR" sz="1800" dirty="0">
                <a:effectLst>
                  <a:outerShdw blurRad="38100" dist="38100" dir="2700000" algn="tl">
                    <a:srgbClr val="000000">
                      <a:alpha val="43137"/>
                    </a:srgbClr>
                  </a:outerShdw>
                </a:effectLst>
              </a:rPr>
              <a:t>Extinción. Supuestos. El contrato de trabajo se extinguirá:</a:t>
            </a:r>
          </a:p>
          <a:p>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99"/>
                </a:solidFill>
                <a:effectLst>
                  <a:outerShdw blurRad="38100" dist="38100" dir="2700000" algn="tl">
                    <a:srgbClr val="000000">
                      <a:alpha val="43137"/>
                    </a:srgbClr>
                  </a:outerShdw>
                </a:effectLst>
              </a:rPr>
              <a:t>j) Incapacitación permanente y definitiva. </a:t>
            </a:r>
            <a:r>
              <a:rPr lang="es-AR" sz="1800" dirty="0" smtClean="0">
                <a:effectLst>
                  <a:outerShdw blurRad="38100" dist="38100" dir="2700000" algn="tl">
                    <a:srgbClr val="000000">
                      <a:alpha val="43137"/>
                    </a:srgbClr>
                  </a:outerShdw>
                </a:effectLst>
              </a:rPr>
              <a:t>Cuando la extinción del contrato de trabajo obedece a la incapacidad física o mental para cumplir con sus obligaciones, y fuese sobreviniente a la iniciación de la prestación de los servicios, la situación estará regida por lo dispuesto por el artículo 212 del Régimen de Contrato de Trabajo, aprobado por la ley 20.744 (t. o. 1976) y sus </a:t>
            </a:r>
            <a:r>
              <a:rPr lang="es-AR" sz="1800" dirty="0" smtClean="0"/>
              <a:t>modificatorias.</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endParaRPr lang="es-AR" sz="1800" dirty="0" smtClean="0"/>
          </a:p>
          <a:p>
            <a:pPr marL="609600" indent="-609600">
              <a:buFont typeface="Wingdings" pitchFamily="2" charset="2"/>
              <a:buNone/>
              <a:defRPr/>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AR" sz="1800" b="1" dirty="0" smtClean="0">
                <a:solidFill>
                  <a:srgbClr val="FFFF00"/>
                </a:solidFill>
                <a:effectLst>
                  <a:outerShdw blurRad="38100" dist="38100" dir="2700000" algn="tl">
                    <a:srgbClr val="000000">
                      <a:alpha val="43137"/>
                    </a:srgbClr>
                  </a:outerShdw>
                </a:effectLst>
              </a:rPr>
              <a:t>DESOCUPACIÓN DEL INMUEBLE</a:t>
            </a:r>
          </a:p>
          <a:p>
            <a:pPr marL="0" indent="0">
              <a:buNone/>
            </a:pPr>
            <a:endParaRPr lang="es-AR" sz="1800" b="1" dirty="0">
              <a:solidFill>
                <a:srgbClr val="FFFF00"/>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47.-</a:t>
            </a:r>
            <a:r>
              <a:rPr lang="es-AR" sz="1800" b="1" dirty="0" smtClean="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Obligación de desocupar el inmueble. Plazo. En caso de extinción del contrato de trabajo el personal sin retiro deberá, en un plazo máximo de cinco (5) días, desocupar y entregar en perfectas condiciones de higiene la habitación que le fuera otorgada, con los muebles y demás elementos que se le hubieran facilitado. La misma obligación tendrán las personas que convivieran con dicho personal y que no mantuvieran una relación </a:t>
            </a:r>
            <a:r>
              <a:rPr lang="es-AR" sz="1800" dirty="0" smtClean="0"/>
              <a:t>laboral con el empleador.</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None/>
              <a:defRPr/>
            </a:pPr>
            <a:r>
              <a:rPr lang="es-ES" sz="2000" b="1" dirty="0">
                <a:solidFill>
                  <a:srgbClr val="00FFCC"/>
                </a:solidFill>
                <a:effectLst>
                  <a:outerShdw blurRad="38100" dist="38100" dir="2700000" algn="tl">
                    <a:srgbClr val="000000">
                      <a:alpha val="43137"/>
                    </a:srgbClr>
                  </a:outerShdw>
                </a:effectLst>
              </a:rPr>
              <a:t>EXTINCIÓN DEL CONTRATO DE TRABAJO</a:t>
            </a:r>
          </a:p>
          <a:p>
            <a:pPr marL="609600" indent="-609600">
              <a:buFont typeface="Wingdings" pitchFamily="2" charset="2"/>
              <a:buNone/>
              <a:defRPr/>
            </a:pPr>
            <a:r>
              <a:rPr lang="es-ES" sz="2000" b="1" dirty="0" smtClean="0">
                <a:solidFill>
                  <a:srgbClr val="FFFF19"/>
                </a:solidFill>
                <a:effectLst>
                  <a:outerShdw blurRad="38100" dist="38100" dir="2700000" algn="tl">
                    <a:srgbClr val="000000">
                      <a:alpha val="43137"/>
                    </a:srgbClr>
                  </a:outerShdw>
                </a:effectLst>
              </a:rPr>
              <a:t>INDEMNIZACIÓN POR ANTIGUEDAD</a:t>
            </a:r>
            <a:endParaRPr lang="es-ES" sz="2000" b="1" dirty="0">
              <a:solidFill>
                <a:srgbClr val="FFFF19"/>
              </a:solidFill>
              <a:effectLst>
                <a:outerShdw blurRad="38100" dist="38100" dir="2700000" algn="tl">
                  <a:srgbClr val="000000">
                    <a:alpha val="43137"/>
                  </a:srgbClr>
                </a:outerShdw>
              </a:effectLst>
            </a:endParaRPr>
          </a:p>
          <a:p>
            <a:pPr marL="0" indent="0">
              <a:buNone/>
            </a:pPr>
            <a:endParaRPr lang="es-AR" sz="1800" b="1" dirty="0">
              <a:solidFill>
                <a:srgbClr val="FFFF00"/>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48.- </a:t>
            </a:r>
            <a:r>
              <a:rPr lang="es-AR" sz="1800" b="1" i="1" dirty="0" smtClean="0">
                <a:solidFill>
                  <a:srgbClr val="FF9900"/>
                </a:solidFill>
                <a:effectLst>
                  <a:outerShdw blurRad="38100" dist="38100" dir="2700000" algn="tl">
                    <a:srgbClr val="000000">
                      <a:alpha val="43137"/>
                    </a:srgbClr>
                  </a:outerShdw>
                </a:effectLst>
              </a:rPr>
              <a:t>Indemnización por antigüedad o despido. </a:t>
            </a:r>
            <a:r>
              <a:rPr lang="es-AR" sz="1800" dirty="0" smtClean="0">
                <a:effectLst>
                  <a:outerShdw blurRad="38100" dist="38100" dir="2700000" algn="tl">
                    <a:srgbClr val="000000">
                      <a:alpha val="43137"/>
                    </a:srgbClr>
                  </a:outerShdw>
                </a:effectLst>
              </a:rPr>
              <a:t>En los casos de despido dispuesto por el empleador sin causa, habiendo o no mediado preaviso, éste deberá abonar a la empleada/o una indemnización equivalente a un (1) mes de sueldo por cada año de servicio o fracción mayor de tres (3) meses, tomando como base de la mejor remuneración, mensual, normal y habitual devengada durante el último año o durante el tiempo de prestación de servicios si éste fuera menor.</a:t>
            </a:r>
          </a:p>
          <a:p>
            <a:pPr marL="0" indent="0">
              <a:buNone/>
            </a:pPr>
            <a:r>
              <a:rPr lang="es-AR" sz="1800" dirty="0" smtClean="0">
                <a:effectLst>
                  <a:outerShdw blurRad="38100" dist="38100" dir="2700000" algn="tl">
                    <a:srgbClr val="000000">
                      <a:alpha val="43137"/>
                    </a:srgbClr>
                  </a:outerShdw>
                </a:effectLst>
              </a:rPr>
              <a:t>En ningún caso la indemnización podrá ser menor a un (1) mes de sueldo calculado sobre la base de lo expresado en el párrafo anterior.</a:t>
            </a:r>
          </a:p>
          <a:p>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49.- </a:t>
            </a:r>
            <a:r>
              <a:rPr lang="es-AR" sz="1800" b="1" i="1" dirty="0" smtClean="0">
                <a:solidFill>
                  <a:srgbClr val="00FFCC"/>
                </a:solidFill>
                <a:effectLst>
                  <a:outerShdw blurRad="38100" dist="38100" dir="2700000" algn="tl">
                    <a:srgbClr val="000000">
                      <a:alpha val="43137"/>
                    </a:srgbClr>
                  </a:outerShdw>
                </a:effectLst>
              </a:rPr>
              <a:t>Despido indirecto. </a:t>
            </a:r>
            <a:r>
              <a:rPr lang="es-AR" sz="1800" dirty="0" smtClean="0">
                <a:effectLst>
                  <a:outerShdw blurRad="38100" dist="38100" dir="2700000" algn="tl">
                    <a:srgbClr val="000000">
                      <a:alpha val="43137"/>
                    </a:srgbClr>
                  </a:outerShdw>
                </a:effectLst>
              </a:rPr>
              <a:t>En los casos en que la empleada/o denunciare el contrato de trabajo con justa causa tendrá derecho a las indemnizaciones previstas en los artículos 43, 44 y 48 de esta ley.</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ES" sz="1800" b="1" dirty="0">
                <a:solidFill>
                  <a:srgbClr val="00FFCC"/>
                </a:solidFill>
                <a:effectLst>
                  <a:outerShdw blurRad="38100" dist="38100" dir="2700000" algn="tl">
                    <a:srgbClr val="000000">
                      <a:alpha val="43137"/>
                    </a:srgbClr>
                  </a:outerShdw>
                </a:effectLst>
              </a:rPr>
              <a:t>EXTINCIÓN DEL CONTRATO DE TRABAJO</a:t>
            </a:r>
          </a:p>
          <a:p>
            <a:pPr marL="0" indent="0">
              <a:buNone/>
            </a:pPr>
            <a:r>
              <a:rPr lang="es-ES" sz="1800" b="1" dirty="0" smtClean="0">
                <a:solidFill>
                  <a:srgbClr val="FFFF19"/>
                </a:solidFill>
                <a:effectLst>
                  <a:outerShdw blurRad="38100" dist="38100" dir="2700000" algn="tl">
                    <a:srgbClr val="000000">
                      <a:alpha val="43137"/>
                    </a:srgbClr>
                  </a:outerShdw>
                </a:effectLst>
              </a:rPr>
              <a:t>AGRAVAMIENTO POR FALTA DE REGISTRACIÓN</a:t>
            </a:r>
            <a:endParaRPr lang="es-ES" sz="1800" b="1" dirty="0">
              <a:solidFill>
                <a:srgbClr val="FFFF19"/>
              </a:solidFill>
              <a:effectLst>
                <a:outerShdw blurRad="38100" dist="38100" dir="2700000" algn="tl">
                  <a:srgbClr val="000000">
                    <a:alpha val="43137"/>
                  </a:srgbClr>
                </a:outerShdw>
              </a:effectLst>
            </a:endParaRP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50.- </a:t>
            </a:r>
            <a:r>
              <a:rPr lang="es-AR" sz="1800" i="1" dirty="0" smtClean="0">
                <a:solidFill>
                  <a:srgbClr val="00FFCC"/>
                </a:solidFill>
                <a:effectLst>
                  <a:outerShdw blurRad="38100" dist="38100" dir="2700000" algn="tl">
                    <a:srgbClr val="000000">
                      <a:alpha val="43137"/>
                    </a:srgbClr>
                  </a:outerShdw>
                </a:effectLst>
              </a:rPr>
              <a:t>Agravamiento por ausencia y/o deficiencia en la registración. </a:t>
            </a:r>
            <a:r>
              <a:rPr lang="es-AR" sz="1800" dirty="0" smtClean="0">
                <a:effectLst>
                  <a:outerShdw blurRad="38100" dist="38100" dir="2700000" algn="tl">
                    <a:srgbClr val="000000">
                      <a:alpha val="43137"/>
                    </a:srgbClr>
                  </a:outerShdw>
                </a:effectLst>
              </a:rPr>
              <a:t>La indemnización prevista por el artículo 48 de esta ley, o las que en el</a:t>
            </a:r>
          </a:p>
          <a:p>
            <a:pPr marL="0" indent="0">
              <a:buNone/>
            </a:pPr>
            <a:r>
              <a:rPr lang="es-AR" sz="1800" dirty="0" smtClean="0">
                <a:effectLst>
                  <a:outerShdw blurRad="38100" dist="38100" dir="2700000" algn="tl">
                    <a:srgbClr val="000000">
                      <a:alpha val="43137"/>
                    </a:srgbClr>
                  </a:outerShdw>
                </a:effectLst>
              </a:rPr>
              <a:t>futuro las reemplacen, se duplicará cuando se trate de una relación laboral que al momento del despido no estuviera registrada o lo esté de modo</a:t>
            </a:r>
          </a:p>
          <a:p>
            <a:pPr marL="0" indent="0">
              <a:buNone/>
            </a:pPr>
            <a:r>
              <a:rPr lang="es-AR" sz="1800" dirty="0" smtClean="0">
                <a:effectLst>
                  <a:outerShdw blurRad="38100" dist="38100" dir="2700000" algn="tl">
                    <a:srgbClr val="000000">
                      <a:alpha val="43137"/>
                    </a:srgbClr>
                  </a:outerShdw>
                </a:effectLst>
              </a:rPr>
              <a:t>deficiente.</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1800" b="1" dirty="0" smtClean="0">
                <a:solidFill>
                  <a:srgbClr val="00FF99"/>
                </a:solidFill>
                <a:effectLst>
                  <a:outerShdw blurRad="38100" dist="38100" dir="2700000" algn="tl">
                    <a:srgbClr val="000000">
                      <a:alpha val="43137"/>
                    </a:srgbClr>
                  </a:outerShdw>
                </a:effectLst>
              </a:rPr>
              <a:t>TÍTULO XIV - DISPOSICIONES FINALES Y COMPLEMENTARIAS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68.- </a:t>
            </a:r>
            <a:r>
              <a:rPr lang="es-AR" sz="1800" i="1" dirty="0" smtClean="0">
                <a:solidFill>
                  <a:srgbClr val="FFC000"/>
                </a:solidFill>
                <a:effectLst>
                  <a:outerShdw blurRad="38100" dist="38100" dir="2700000" algn="tl">
                    <a:srgbClr val="000000">
                      <a:alpha val="43137"/>
                    </a:srgbClr>
                  </a:outerShdw>
                </a:effectLst>
              </a:rPr>
              <a:t>Alcance. </a:t>
            </a:r>
            <a:r>
              <a:rPr lang="es-AR" sz="1800" dirty="0" smtClean="0">
                <a:effectLst>
                  <a:outerShdw blurRad="38100" dist="38100" dir="2700000" algn="tl">
                    <a:srgbClr val="000000">
                      <a:alpha val="43137"/>
                    </a:srgbClr>
                  </a:outerShdw>
                </a:effectLst>
              </a:rPr>
              <a:t>La presente ley es de aplicación obligatoria y regirá para todo el territorio nacional, a excepción de lo establecido en el Título XII, salvo para aquellas provincias que decidan adherir al régimen procesal reglado por esta ley y a través de los órganos jurisdiccionales administrativos y judiciales propios de sus respectivas jurisdicciones.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S</a:t>
            </a:r>
            <a:r>
              <a:rPr lang="es-AR" sz="1800" dirty="0" smtClean="0">
                <a:effectLst>
                  <a:outerShdw blurRad="38100" dist="38100" dir="2700000" algn="tl">
                    <a:srgbClr val="000000">
                      <a:alpha val="43137"/>
                    </a:srgbClr>
                  </a:outerShdw>
                </a:effectLst>
              </a:rPr>
              <a:t>us disposiciones son de orden público y en ningún caso se podrán pactar condiciones menos favorables que las establecidas en el presente régimen, las cuales podrán ser mejoradas por la Comisión Nacional de Trabajo en Casas Particulares (CNTCP) o en el marco de la negociación colectiva y el contrato individual.</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1800" b="1" dirty="0">
                <a:solidFill>
                  <a:srgbClr val="00FF99"/>
                </a:solidFill>
              </a:rPr>
              <a:t>TÍTULO XIV - DISPOSICIONES FINALES Y COMPLEMENTARIAS</a:t>
            </a:r>
          </a:p>
          <a:p>
            <a:pPr marL="0" indent="0">
              <a:buNone/>
            </a:pPr>
            <a:endParaRPr lang="es-AR" sz="1800" b="1" dirty="0" smtClean="0">
              <a:solidFill>
                <a:schemeClr val="bg2">
                  <a:lumMod val="60000"/>
                  <a:lumOff val="40000"/>
                </a:schemeClr>
              </a:solidFill>
            </a:endParaRPr>
          </a:p>
          <a:p>
            <a:pPr marL="0" indent="0">
              <a:buNone/>
            </a:pPr>
            <a:r>
              <a:rPr lang="es-AR" sz="1800" b="1" dirty="0" smtClean="0">
                <a:solidFill>
                  <a:schemeClr val="bg2">
                    <a:lumMod val="60000"/>
                    <a:lumOff val="40000"/>
                  </a:schemeClr>
                </a:solidFill>
              </a:rPr>
              <a:t>Art. 69. - </a:t>
            </a:r>
            <a:r>
              <a:rPr lang="es-AR" sz="1800" i="1" dirty="0" smtClean="0">
                <a:solidFill>
                  <a:srgbClr val="FF9900"/>
                </a:solidFill>
              </a:rPr>
              <a:t>Prescripción. Plazo. </a:t>
            </a:r>
            <a:r>
              <a:rPr lang="es-AR" sz="1800" dirty="0" smtClean="0"/>
              <a:t>Prescriben a los </a:t>
            </a:r>
            <a:r>
              <a:rPr lang="es-AR" sz="1800" b="1" dirty="0" smtClean="0">
                <a:solidFill>
                  <a:srgbClr val="FFFF19"/>
                </a:solidFill>
              </a:rPr>
              <a:t>dos (2) años</a:t>
            </a:r>
            <a:r>
              <a:rPr lang="es-AR" sz="1800" dirty="0" smtClean="0"/>
              <a:t> las acciones relativas a créditos provenientes de las relaciones individuales del trabajo contempladas en el presente régimen. Esta norma tiene carácter de orden público y no puede ser modificada por convenciones individuales o colectivas o disposiciones administrativas de ningún tipo.</a:t>
            </a:r>
          </a:p>
          <a:p>
            <a:pPr marL="0" indent="0">
              <a:buNone/>
            </a:pPr>
            <a:endParaRPr lang="es-AR" sz="1800" dirty="0"/>
          </a:p>
          <a:p>
            <a:pPr marL="0" indent="0">
              <a:buNone/>
            </a:pPr>
            <a:r>
              <a:rPr lang="es-AR" sz="1800" dirty="0" smtClean="0"/>
              <a:t>Los reclamos promovidos ante la autoridad administrativa del trabajo tendrán carácter </a:t>
            </a:r>
            <a:r>
              <a:rPr lang="es-AR" sz="1800" dirty="0" err="1" smtClean="0"/>
              <a:t>interruptivo</a:t>
            </a:r>
            <a:r>
              <a:rPr lang="es-AR" sz="1800" dirty="0" smtClean="0"/>
              <a:t> del curso de la prescripción, durante todo el plazo que insuma la tramitación en esa instancia, con excepción de los que se efectúen en el marco del proceso conciliatorio previsto en el artículo 53 de esta ley que suspenderá el curso de la misma por el tiempo máximo otorgado al conciliador actuante para lograr su cometido.</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70.- </a:t>
            </a:r>
            <a:r>
              <a:rPr lang="es-AR" sz="1800" i="1" dirty="0" smtClean="0">
                <a:solidFill>
                  <a:srgbClr val="FFC000"/>
                </a:solidFill>
                <a:effectLst>
                  <a:outerShdw blurRad="38100" dist="38100" dir="2700000" algn="tl">
                    <a:srgbClr val="000000">
                      <a:alpha val="43137"/>
                    </a:srgbClr>
                  </a:outerShdw>
                </a:effectLst>
              </a:rPr>
              <a:t>Actualización. Tasa aplicable. </a:t>
            </a:r>
            <a:r>
              <a:rPr lang="es-AR" sz="1800" dirty="0" smtClean="0">
                <a:effectLst>
                  <a:outerShdw blurRad="38100" dist="38100" dir="2700000" algn="tl">
                    <a:srgbClr val="000000">
                      <a:alpha val="43137"/>
                    </a:srgbClr>
                  </a:outerShdw>
                </a:effectLst>
              </a:rPr>
              <a:t>Los créditos demandados provenientes de las relaciones laborales reguladas por la presente ley, en caso de prosperar las acciones intentadas, deberán mantener su valor conforme lo establezca el Tribunal competente, desde que cada suma es debida y hasta la fecha de su efectiva y total cancelación.</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71.- </a:t>
            </a:r>
            <a:r>
              <a:rPr lang="es-AR" sz="1800" i="1" dirty="0" smtClean="0">
                <a:solidFill>
                  <a:srgbClr val="FFFF19"/>
                </a:solidFill>
                <a:effectLst>
                  <a:outerShdw blurRad="38100" dist="38100" dir="2700000" algn="tl">
                    <a:srgbClr val="000000">
                      <a:alpha val="43137"/>
                    </a:srgbClr>
                  </a:outerShdw>
                </a:effectLst>
              </a:rPr>
              <a:t>Autoridad de aplicación. </a:t>
            </a:r>
            <a:r>
              <a:rPr lang="es-AR" sz="1800" dirty="0" smtClean="0">
                <a:effectLst>
                  <a:outerShdw blurRad="38100" dist="38100" dir="2700000" algn="tl">
                    <a:srgbClr val="000000">
                      <a:alpha val="43137"/>
                    </a:srgbClr>
                  </a:outerShdw>
                </a:effectLst>
              </a:rPr>
              <a:t>Competencia. El Ministerio de Trabajo, Empleo y Seguridad Social de la Nación será la autoridad </a:t>
            </a:r>
            <a:r>
              <a:rPr lang="es-AR" sz="1800" dirty="0" smtClean="0"/>
              <a:t>de aplicación de la presente ley.</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5955"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pPr>
            <a:r>
              <a:rPr lang="es-AR" sz="1800" b="1" dirty="0">
                <a:solidFill>
                  <a:srgbClr val="00FF00"/>
                </a:solidFill>
                <a:effectLst>
                  <a:outerShdw blurRad="38100" dist="38100" dir="2700000" algn="tl">
                    <a:srgbClr val="000000">
                      <a:alpha val="43137"/>
                    </a:srgbClr>
                  </a:outerShdw>
                </a:effectLst>
              </a:rPr>
              <a:t>JORNADA 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pPr>
            <a:r>
              <a:rPr lang="en-US" sz="1800" b="1" dirty="0">
                <a:solidFill>
                  <a:srgbClr val="FF9900"/>
                </a:solidFill>
                <a:effectLst>
                  <a:outerShdw blurRad="38100" dist="38100" dir="2700000" algn="tl">
                    <a:srgbClr val="000000">
                      <a:alpha val="43137"/>
                    </a:srgbClr>
                  </a:outerShdw>
                </a:effectLst>
              </a:rPr>
              <a:t>LEY DE CONTRATO DE TRABAJO – ART. 92 TER</a:t>
            </a:r>
          </a:p>
          <a:p>
            <a:pPr algn="l"/>
            <a:endParaRPr lang="en-US" sz="1800" b="1" dirty="0">
              <a:solidFill>
                <a:schemeClr val="hlink"/>
              </a:solidFill>
              <a:effectLst>
                <a:outerShdw blurRad="38100" dist="38100" dir="2700000" algn="tl">
                  <a:srgbClr val="000000">
                    <a:alpha val="43137"/>
                  </a:srgbClr>
                </a:outerShdw>
              </a:effectLst>
            </a:endParaRPr>
          </a:p>
          <a:p>
            <a:pPr algn="l"/>
            <a:r>
              <a:rPr lang="en-US" sz="1800" dirty="0">
                <a:effectLst>
                  <a:outerShdw blurRad="38100" dist="38100" dir="2700000" algn="tl">
                    <a:srgbClr val="000000">
                      <a:alpha val="43137"/>
                    </a:srgbClr>
                  </a:outerShdw>
                </a:effectLst>
              </a:rPr>
              <a:t>2. Los </a:t>
            </a:r>
            <a:r>
              <a:rPr lang="en-US" sz="1800" dirty="0" err="1">
                <a:effectLst>
                  <a:outerShdw blurRad="38100" dist="38100" dir="2700000" algn="tl">
                    <a:srgbClr val="000000">
                      <a:alpha val="43137"/>
                    </a:srgbClr>
                  </a:outerShdw>
                </a:effectLst>
              </a:rPr>
              <a:t>trabajadores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contratados</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parcial</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podrán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realizar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horas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suplementarias</a:t>
            </a:r>
            <a:r>
              <a:rPr lang="en-US" sz="1800" dirty="0">
                <a:effectLst>
                  <a:outerShdw blurRad="38100" dist="38100" dir="2700000" algn="tl">
                    <a:srgbClr val="000000">
                      <a:alpha val="43137"/>
                    </a:srgbClr>
                  </a:outerShdw>
                </a:effectLst>
              </a:rPr>
              <a:t> o </a:t>
            </a:r>
            <a:r>
              <a:rPr lang="en-US" sz="1800" dirty="0" err="1">
                <a:effectLst>
                  <a:outerShdw blurRad="38100" dist="38100" dir="2700000" algn="tl">
                    <a:srgbClr val="000000">
                      <a:alpha val="43137"/>
                    </a:srgbClr>
                  </a:outerShdw>
                </a:effectLst>
              </a:rPr>
              <a:t>extraordinarias</a:t>
            </a:r>
            <a:r>
              <a:rPr lang="en-US" sz="1800" dirty="0">
                <a:effectLst>
                  <a:outerShdw blurRad="38100" dist="38100" dir="2700000" algn="tl">
                    <a:srgbClr val="000000">
                      <a:alpha val="43137"/>
                    </a:srgbClr>
                  </a:outerShdw>
                </a:effectLst>
              </a:rPr>
              <a:t>, salvo el </a:t>
            </a:r>
            <a:r>
              <a:rPr lang="en-US" sz="1800" dirty="0" err="1">
                <a:effectLst>
                  <a:outerShdw blurRad="38100" dist="38100" dir="2700000" algn="tl">
                    <a:srgbClr val="000000">
                      <a:alpha val="43137"/>
                    </a:srgbClr>
                  </a:outerShdw>
                </a:effectLst>
              </a:rPr>
              <a:t>caso</a:t>
            </a:r>
            <a:r>
              <a:rPr lang="en-US" sz="1800" dirty="0">
                <a:effectLst>
                  <a:outerShdw blurRad="38100" dist="38100" dir="2700000" algn="tl">
                    <a:srgbClr val="000000">
                      <a:alpha val="43137"/>
                    </a:srgbClr>
                  </a:outerShdw>
                </a:effectLst>
              </a:rPr>
              <a:t> del </a:t>
            </a:r>
            <a:r>
              <a:rPr lang="en-US" sz="1800" dirty="0" err="1">
                <a:effectLst>
                  <a:outerShdw blurRad="38100" dist="38100" dir="2700000" algn="tl">
                    <a:srgbClr val="000000">
                      <a:alpha val="43137"/>
                    </a:srgbClr>
                  </a:outerShdw>
                </a:effectLst>
              </a:rPr>
              <a:t>artículo</a:t>
            </a:r>
            <a:r>
              <a:rPr lang="en-US" sz="1800" dirty="0">
                <a:effectLst>
                  <a:outerShdw blurRad="38100" dist="38100" dir="2700000" algn="tl">
                    <a:srgbClr val="000000">
                      <a:alpha val="43137"/>
                    </a:srgbClr>
                  </a:outerShdw>
                </a:effectLst>
              </a:rPr>
              <a:t> 89 de la </a:t>
            </a:r>
            <a:r>
              <a:rPr lang="en-US" sz="1800" dirty="0" err="1">
                <a:effectLst>
                  <a:outerShdw blurRad="38100" dist="38100" dir="2700000" algn="tl">
                    <a:srgbClr val="000000">
                      <a:alpha val="43137"/>
                    </a:srgbClr>
                  </a:outerShdw>
                </a:effectLst>
              </a:rPr>
              <a:t>presente</a:t>
            </a:r>
            <a:r>
              <a:rPr lang="en-US" sz="1800" dirty="0">
                <a:effectLst>
                  <a:outerShdw blurRad="38100" dist="38100" dir="2700000" algn="tl">
                    <a:srgbClr val="000000">
                      <a:alpha val="43137"/>
                    </a:srgbClr>
                  </a:outerShdw>
                </a:effectLst>
              </a:rPr>
              <a:t> ley. </a:t>
            </a:r>
            <a:r>
              <a:rPr lang="en-US" sz="1800" b="1" dirty="0">
                <a:solidFill>
                  <a:srgbClr val="FFCC00"/>
                </a:solidFill>
                <a:effectLst>
                  <a:outerShdw blurRad="38100" dist="38100" dir="2700000" algn="tl">
                    <a:srgbClr val="000000">
                      <a:alpha val="43137"/>
                    </a:srgbClr>
                  </a:outerShdw>
                </a:effectLst>
              </a:rPr>
              <a:t>La </a:t>
            </a:r>
            <a:r>
              <a:rPr lang="en-US" sz="1800" b="1" dirty="0" err="1">
                <a:solidFill>
                  <a:srgbClr val="FFCC00"/>
                </a:solidFill>
                <a:effectLst>
                  <a:outerShdw blurRad="38100" dist="38100" dir="2700000" algn="tl">
                    <a:srgbClr val="000000">
                      <a:alpha val="43137"/>
                    </a:srgbClr>
                  </a:outerShdw>
                </a:effectLst>
              </a:rPr>
              <a:t>violación</a:t>
            </a:r>
            <a:r>
              <a:rPr lang="en-US" sz="1800" b="1" dirty="0">
                <a:solidFill>
                  <a:srgbClr val="FFCC00"/>
                </a:solidFill>
                <a:effectLst>
                  <a:outerShdw blurRad="38100" dist="38100" dir="2700000" algn="tl">
                    <a:srgbClr val="000000">
                      <a:alpha val="43137"/>
                    </a:srgbClr>
                  </a:outerShdw>
                </a:effectLst>
              </a:rPr>
              <a:t> del </a:t>
            </a:r>
            <a:r>
              <a:rPr lang="en-US" sz="1800" b="1" dirty="0" err="1">
                <a:solidFill>
                  <a:srgbClr val="FFCC00"/>
                </a:solidFill>
                <a:effectLst>
                  <a:outerShdw blurRad="38100" dist="38100" dir="2700000" algn="tl">
                    <a:srgbClr val="000000">
                      <a:alpha val="43137"/>
                    </a:srgbClr>
                  </a:outerShdw>
                </a:effectLst>
              </a:rPr>
              <a:t>límite</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jornada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establecido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contrato</a:t>
            </a:r>
            <a:r>
              <a:rPr lang="en-US" sz="1800" b="1" dirty="0">
                <a:solidFill>
                  <a:srgbClr val="FFCC00"/>
                </a:solidFill>
                <a:effectLst>
                  <a:outerShdw blurRad="38100" dist="38100" dir="2700000" algn="tl">
                    <a:srgbClr val="000000">
                      <a:alpha val="43137"/>
                    </a:srgbClr>
                  </a:outerShdw>
                </a:effectLst>
              </a:rPr>
              <a:t> a </a:t>
            </a:r>
            <a:r>
              <a:rPr lang="en-US" sz="1800" b="1" dirty="0" err="1">
                <a:solidFill>
                  <a:srgbClr val="FFCC00"/>
                </a:solidFill>
                <a:effectLst>
                  <a:outerShdw blurRad="38100" dist="38100" dir="2700000" algn="tl">
                    <a:srgbClr val="000000">
                      <a:alpha val="43137"/>
                    </a:srgbClr>
                  </a:outerShdw>
                </a:effectLst>
              </a:rPr>
              <a:t>tiempo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parcial</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generará</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obligación</a:t>
            </a:r>
            <a:r>
              <a:rPr lang="en-US" sz="1800" b="1" dirty="0">
                <a:solidFill>
                  <a:srgbClr val="FFCC00"/>
                </a:solidFill>
                <a:effectLst>
                  <a:outerShdw blurRad="38100" dist="38100" dir="2700000" algn="tl">
                    <a:srgbClr val="000000">
                      <a:alpha val="43137"/>
                    </a:srgbClr>
                  </a:outerShdw>
                </a:effectLst>
              </a:rPr>
              <a:t> del </a:t>
            </a:r>
            <a:r>
              <a:rPr lang="en-US" sz="1800" b="1" dirty="0" err="1">
                <a:solidFill>
                  <a:srgbClr val="FFCC00"/>
                </a:solidFill>
                <a:effectLst>
                  <a:outerShdw blurRad="38100" dist="38100" dir="2700000" algn="tl">
                    <a:srgbClr val="000000">
                      <a:alpha val="43137"/>
                    </a:srgbClr>
                  </a:outerShdw>
                </a:effectLst>
              </a:rPr>
              <a:t>empleador</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abonar</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salario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correspondiente</a:t>
            </a:r>
            <a:r>
              <a:rPr lang="en-US" sz="1800" b="1" dirty="0">
                <a:solidFill>
                  <a:srgbClr val="FFCC00"/>
                </a:solidFill>
                <a:effectLst>
                  <a:outerShdw blurRad="38100" dist="38100" dir="2700000" algn="tl">
                    <a:srgbClr val="000000">
                      <a:alpha val="43137"/>
                    </a:srgbClr>
                  </a:outerShdw>
                </a:effectLst>
              </a:rPr>
              <a:t> a la </a:t>
            </a:r>
            <a:r>
              <a:rPr lang="en-US" sz="1800" b="1" dirty="0" err="1">
                <a:solidFill>
                  <a:srgbClr val="FFCC00"/>
                </a:solidFill>
                <a:effectLst>
                  <a:outerShdw blurRad="38100" dist="38100" dir="2700000" algn="tl">
                    <a:srgbClr val="000000">
                      <a:alpha val="43137"/>
                    </a:srgbClr>
                  </a:outerShdw>
                </a:effectLst>
              </a:rPr>
              <a:t>jornada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completa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mes</a:t>
            </a:r>
            <a:r>
              <a:rPr lang="en-US" sz="1800" b="1" dirty="0">
                <a:solidFill>
                  <a:srgbClr val="FFCC00"/>
                </a:solidFill>
                <a:effectLst>
                  <a:outerShdw blurRad="38100" dist="38100" dir="2700000" algn="tl">
                    <a:srgbClr val="000000">
                      <a:alpha val="43137"/>
                    </a:srgbClr>
                  </a:outerShdw>
                </a:effectLst>
              </a:rPr>
              <a:t> en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hubiere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efectivizado</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misma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ello</a:t>
            </a:r>
            <a:r>
              <a:rPr lang="en-US" sz="1800" b="1" dirty="0">
                <a:solidFill>
                  <a:srgbClr val="FFCC00"/>
                </a:solidFill>
                <a:effectLst>
                  <a:outerShdw blurRad="38100" dist="38100" dir="2700000" algn="tl">
                    <a:srgbClr val="000000">
                      <a:alpha val="43137"/>
                    </a:srgbClr>
                  </a:outerShdw>
                </a:effectLst>
              </a:rPr>
              <a:t> sin </a:t>
            </a:r>
            <a:r>
              <a:rPr lang="en-US" sz="1800" b="1" dirty="0" err="1">
                <a:solidFill>
                  <a:srgbClr val="FFCC00"/>
                </a:solidFill>
                <a:effectLst>
                  <a:outerShdw blurRad="38100" dist="38100" dir="2700000" algn="tl">
                    <a:srgbClr val="000000">
                      <a:alpha val="43137"/>
                    </a:srgbClr>
                  </a:outerShdw>
                </a:effectLst>
              </a:rPr>
              <a:t>perjuicio</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otras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consecuencias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deriven</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este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incumplimiento</a:t>
            </a:r>
            <a:r>
              <a:rPr lang="en-US" sz="1800" b="1" dirty="0">
                <a:solidFill>
                  <a:srgbClr val="FFCC00"/>
                </a:solidFill>
                <a:effectLst>
                  <a:outerShdw blurRad="38100" dist="38100" dir="2700000" algn="tl">
                    <a:srgbClr val="000000">
                      <a:alpha val="43137"/>
                    </a:srgbClr>
                  </a:outerShdw>
                </a:effectLst>
              </a:rPr>
              <a:t>. </a:t>
            </a:r>
            <a:endParaRPr lang="es-AR" sz="1800" b="1" dirty="0">
              <a:solidFill>
                <a:srgbClr val="FFCC00"/>
              </a:solidFill>
              <a:effectLst>
                <a:outerShdw blurRad="38100" dist="38100" dir="2700000" algn="tl">
                  <a:srgbClr val="000000">
                    <a:alpha val="43137"/>
                  </a:srgbClr>
                </a:outerShdw>
              </a:effectLst>
            </a:endParaRPr>
          </a:p>
          <a:p>
            <a:pPr algn="l"/>
            <a:endParaRPr lang="en-US" sz="1800" b="1" dirty="0">
              <a:solidFill>
                <a:srgbClr val="FFCC00"/>
              </a:solidFill>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02996904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18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72.- </a:t>
            </a:r>
            <a:r>
              <a:rPr lang="es-AR" sz="1800" i="1" dirty="0" smtClean="0">
                <a:solidFill>
                  <a:srgbClr val="FF9900"/>
                </a:solidFill>
                <a:effectLst>
                  <a:outerShdw blurRad="38100" dist="38100" dir="2700000" algn="tl">
                    <a:srgbClr val="000000">
                      <a:alpha val="43137"/>
                    </a:srgbClr>
                  </a:outerShdw>
                </a:effectLst>
              </a:rPr>
              <a:t>Sustituciones. Exclusión. Aplicación.</a:t>
            </a:r>
          </a:p>
          <a:p>
            <a:pPr marL="0" indent="0">
              <a:buNone/>
            </a:pPr>
            <a:r>
              <a:rPr lang="es-AR" sz="1800" dirty="0" smtClean="0">
                <a:effectLst>
                  <a:outerShdw blurRad="38100" dist="38100" dir="2700000" algn="tl">
                    <a:srgbClr val="000000">
                      <a:alpha val="43137"/>
                    </a:srgbClr>
                  </a:outerShdw>
                </a:effectLst>
              </a:rPr>
              <a:t>a) Sustituyese el texto del inciso </a:t>
            </a:r>
            <a:r>
              <a:rPr lang="es-AR" sz="1800" b="1" dirty="0" smtClean="0">
                <a:solidFill>
                  <a:srgbClr val="00FF99"/>
                </a:solidFill>
                <a:effectLst>
                  <a:outerShdw blurRad="38100" dist="38100" dir="2700000" algn="tl">
                    <a:srgbClr val="000000">
                      <a:alpha val="43137"/>
                    </a:srgbClr>
                  </a:outerShdw>
                </a:effectLst>
              </a:rPr>
              <a:t>b) del artículo 2° </a:t>
            </a:r>
            <a:r>
              <a:rPr lang="es-AR" sz="1800" dirty="0" smtClean="0">
                <a:effectLst>
                  <a:outerShdw blurRad="38100" dist="38100" dir="2700000" algn="tl">
                    <a:srgbClr val="000000">
                      <a:alpha val="43137"/>
                    </a:srgbClr>
                  </a:outerShdw>
                </a:effectLst>
              </a:rPr>
              <a:t>del Régimen de Contrato de Trabajo, aprobado por la ley 20.744 (</a:t>
            </a:r>
            <a:r>
              <a:rPr lang="es-AR" sz="1800" dirty="0" err="1" smtClean="0">
                <a:effectLst>
                  <a:outerShdw blurRad="38100" dist="38100" dir="2700000" algn="tl">
                    <a:srgbClr val="000000">
                      <a:alpha val="43137"/>
                    </a:srgbClr>
                  </a:outerShdw>
                </a:effectLst>
              </a:rPr>
              <a:t>t.o</a:t>
            </a:r>
            <a:r>
              <a:rPr lang="es-AR" sz="1800" dirty="0" smtClean="0">
                <a:effectLst>
                  <a:outerShdw blurRad="38100" dist="38100" dir="2700000" algn="tl">
                    <a:srgbClr val="000000">
                      <a:alpha val="43137"/>
                    </a:srgbClr>
                  </a:outerShdw>
                </a:effectLst>
              </a:rPr>
              <a:t>. 1976) y sus modificatorias que quedará redactado de la siguiente manera: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i="1" dirty="0" smtClean="0">
                <a:effectLst>
                  <a:outerShdw blurRad="38100" dist="38100" dir="2700000" algn="tl">
                    <a:srgbClr val="000000">
                      <a:alpha val="43137"/>
                    </a:srgbClr>
                  </a:outerShdw>
                </a:effectLst>
              </a:rPr>
              <a:t>'b. Al personal de casas particulares, sin perjuicio que las disposiciones de la presente ley serán de aplicación en todo lo que resulte compatible y no se oponga a la naturaleza y modalidades propias del régimen específico o cuando así se lo disponga expresamente'.</a:t>
            </a:r>
            <a:endParaRPr lang="es-ES" sz="1800" i="1"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r>
              <a:rPr lang="es-AR" sz="1800" dirty="0" smtClean="0">
                <a:effectLst>
                  <a:outerShdw blurRad="38100" dist="38100" dir="2700000" algn="tl">
                    <a:srgbClr val="000000">
                      <a:alpha val="43137"/>
                    </a:srgbClr>
                  </a:outerShdw>
                </a:effectLst>
              </a:rPr>
              <a:t>b) </a:t>
            </a:r>
            <a:r>
              <a:rPr lang="es-AR" sz="1800" dirty="0" err="1" smtClean="0">
                <a:effectLst>
                  <a:outerShdw blurRad="38100" dist="38100" dir="2700000" algn="tl">
                    <a:srgbClr val="000000">
                      <a:alpha val="43137"/>
                    </a:srgbClr>
                  </a:outerShdw>
                </a:effectLst>
              </a:rPr>
              <a:t>Sustitúyese</a:t>
            </a:r>
            <a:r>
              <a:rPr lang="es-AR" sz="1800" dirty="0" smtClean="0">
                <a:effectLst>
                  <a:outerShdw blurRad="38100" dist="38100" dir="2700000" algn="tl">
                    <a:srgbClr val="000000">
                      <a:alpha val="43137"/>
                    </a:srgbClr>
                  </a:outerShdw>
                </a:effectLst>
              </a:rPr>
              <a:t> el texto del artículo 2o de la ley 24.714 y sus modificatorias que quedará redactado de la siguiente manera: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i="1" dirty="0" smtClean="0">
                <a:effectLst>
                  <a:outerShdw blurRad="38100" dist="38100" dir="2700000" algn="tl">
                    <a:srgbClr val="000000">
                      <a:alpha val="43137"/>
                    </a:srgbClr>
                  </a:outerShdw>
                </a:effectLst>
              </a:rPr>
              <a:t>“Art. 2° - Las empleadas/os del Régimen Especial de Contrato de Trabajo para el Personal de Casas Particulares se encuentran incluidas en el inciso c) del artículo 1°, siendo beneficiarías de la Asignación por Embarazo para Protección Social y de la Asignación Universal por Hijo para Protección Social, quedando excluidas de los incisos a) y b) del citado artículo con excepción del derecho a la percepción de la Asignación por Maternidad establecida por el inciso e) del artículo 6o de la presente ley. </a:t>
            </a:r>
            <a:r>
              <a:rPr lang="es-AR" sz="1800" i="1" dirty="0" err="1" smtClean="0">
                <a:effectLst>
                  <a:outerShdw blurRad="38100" dist="38100" dir="2700000" algn="tl">
                    <a:srgbClr val="000000">
                      <a:alpha val="43137"/>
                    </a:srgbClr>
                  </a:outerShdw>
                </a:effectLst>
              </a:rPr>
              <a:t>Facúltase</a:t>
            </a:r>
            <a:r>
              <a:rPr lang="es-AR" sz="1800" i="1" dirty="0" smtClean="0">
                <a:effectLst>
                  <a:outerShdw blurRad="38100" dist="38100" dir="2700000" algn="tl">
                    <a:srgbClr val="000000">
                      <a:alpha val="43137"/>
                    </a:srgbClr>
                  </a:outerShdw>
                </a:effectLst>
              </a:rPr>
              <a:t> al Poder Ejecutivo nacional para que dicte las normas pertinentes a efectos de adecuar y extender a las empleadas/os de dicho régimen especial estatutario las demás asignaciones familiares previstas en la presente ley.</a:t>
            </a:r>
          </a:p>
          <a:p>
            <a:pPr marL="0" indent="0">
              <a:buNone/>
            </a:pPr>
            <a:r>
              <a:rPr lang="es-AR" sz="1800" i="1" dirty="0" err="1" smtClean="0">
                <a:effectLst>
                  <a:outerShdw blurRad="38100" dist="38100" dir="2700000" algn="tl">
                    <a:srgbClr val="000000">
                      <a:alpha val="43137"/>
                    </a:srgbClr>
                  </a:outerShdw>
                </a:effectLst>
              </a:rPr>
              <a:t>Facúltase</a:t>
            </a:r>
            <a:r>
              <a:rPr lang="es-AR" sz="1800" i="1" dirty="0" smtClean="0">
                <a:effectLst>
                  <a:outerShdw blurRad="38100" dist="38100" dir="2700000" algn="tl">
                    <a:srgbClr val="000000">
                      <a:alpha val="43137"/>
                    </a:srgbClr>
                  </a:outerShdw>
                </a:effectLst>
              </a:rPr>
              <a:t> a la Administración Federal de Ingresos Públicos (AFIP) para establecer las alícuotas correspondientes para el financiamiento de la asignación familiar por maternidad correspondiente a las empleadas del Régimen Especial de Contrato de Trabajo para el Personal de Casas Particulares.”</a:t>
            </a:r>
            <a:endParaRPr lang="es-ES" sz="1800" i="1"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lstStyle/>
          <a:p>
            <a:pPr marL="0" indent="0">
              <a:buNone/>
            </a:pPr>
            <a:r>
              <a:rPr lang="es-AR" sz="20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c) Modifíquese el último párrafo del artículo 3o de la ley 24.714, el que quedará redactado de la siguiente manera:</a:t>
            </a:r>
          </a:p>
          <a:p>
            <a:pPr marL="0" indent="0">
              <a:buNone/>
            </a:pPr>
            <a:r>
              <a:rPr lang="es-AR" sz="1800" i="1" dirty="0" smtClean="0">
                <a:solidFill>
                  <a:srgbClr val="FF9900"/>
                </a:solidFill>
                <a:effectLst>
                  <a:outerShdw blurRad="38100" dist="38100" dir="2700000" algn="tl">
                    <a:srgbClr val="000000">
                      <a:alpha val="43137"/>
                    </a:srgbClr>
                  </a:outerShdw>
                </a:effectLst>
              </a:rPr>
              <a:t>“Quedan excluidos del beneficio previsto en el artículo 1- inciso c) de la presente los trabajadores que se desempeñen en la economía informal, que perciban una remuneración superior al salario mínimo, vital y móvil.”</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d) </a:t>
            </a:r>
            <a:r>
              <a:rPr lang="es-AR" sz="1800" b="1" i="1" dirty="0" smtClean="0">
                <a:solidFill>
                  <a:srgbClr val="00FF99"/>
                </a:solidFill>
                <a:effectLst>
                  <a:outerShdw blurRad="38100" dist="38100" dir="2700000" algn="tl">
                    <a:srgbClr val="000000">
                      <a:alpha val="43137"/>
                    </a:srgbClr>
                  </a:outerShdw>
                </a:effectLst>
              </a:rPr>
              <a:t>No serán aplicables al presente régimen las disposiciones de las leyes </a:t>
            </a:r>
            <a:r>
              <a:rPr lang="es-AR" sz="1800" b="1" i="1" dirty="0" smtClean="0">
                <a:solidFill>
                  <a:srgbClr val="FFFF00"/>
                </a:solidFill>
                <a:effectLst>
                  <a:outerShdw blurRad="38100" dist="38100" dir="2700000" algn="tl">
                    <a:srgbClr val="000000">
                      <a:alpha val="43137"/>
                    </a:srgbClr>
                  </a:outerShdw>
                </a:effectLst>
              </a:rPr>
              <a:t>24.013</a:t>
            </a:r>
            <a:r>
              <a:rPr lang="es-AR" sz="1800" b="1" i="1" dirty="0" smtClean="0">
                <a:solidFill>
                  <a:srgbClr val="00FF99"/>
                </a:solidFill>
                <a:effectLst>
                  <a:outerShdw blurRad="38100" dist="38100" dir="2700000" algn="tl">
                    <a:srgbClr val="000000">
                      <a:alpha val="43137"/>
                    </a:srgbClr>
                  </a:outerShdw>
                </a:effectLst>
              </a:rPr>
              <a:t> y sus modificatorias, </a:t>
            </a:r>
            <a:r>
              <a:rPr lang="es-AR" sz="1800" b="1" i="1" dirty="0" smtClean="0">
                <a:solidFill>
                  <a:srgbClr val="FFFF00"/>
                </a:solidFill>
                <a:effectLst>
                  <a:outerShdw blurRad="38100" dist="38100" dir="2700000" algn="tl">
                    <a:srgbClr val="000000">
                      <a:alpha val="43137"/>
                    </a:srgbClr>
                  </a:outerShdw>
                </a:effectLst>
              </a:rPr>
              <a:t>25.323 y 25.345.</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FF00"/>
                </a:solidFill>
                <a:effectLst>
                  <a:outerShdw blurRad="38100" dist="38100" dir="2700000" algn="tl">
                    <a:srgbClr val="000000">
                      <a:alpha val="43137"/>
                    </a:srgbClr>
                  </a:outerShdw>
                </a:effectLst>
              </a:rPr>
              <a:t>REGIMEN RECAUDATORIO DE LA SEGURIDAD SOCIAL</a:t>
            </a:r>
          </a:p>
          <a:p>
            <a:pPr marL="0" indent="0">
              <a:buNone/>
            </a:pPr>
            <a:r>
              <a:rPr lang="es-AR" sz="1800" dirty="0" smtClean="0">
                <a:effectLst>
                  <a:outerShdw blurRad="38100" dist="38100" dir="2700000" algn="tl">
                    <a:srgbClr val="000000">
                      <a:alpha val="43137"/>
                    </a:srgbClr>
                  </a:outerShdw>
                </a:effectLst>
              </a:rPr>
              <a:t>e) Las empleadas o empleados del Régimen Especial de Contrato de Trabajo para el Personal de Casas Particulares se encuentran comprendidos en el Régimen Especial de Seguridad Social instituido por el Título XVIII de la ley 25.239. </a:t>
            </a:r>
            <a:r>
              <a:rPr lang="es-AR" sz="1800" dirty="0" err="1" smtClean="0">
                <a:effectLst>
                  <a:outerShdw blurRad="38100" dist="38100" dir="2700000" algn="tl">
                    <a:srgbClr val="000000">
                      <a:alpha val="43137"/>
                    </a:srgbClr>
                  </a:outerShdw>
                </a:effectLst>
              </a:rPr>
              <a:t>Facúltase</a:t>
            </a:r>
            <a:r>
              <a:rPr lang="es-AR" sz="1800" dirty="0" smtClean="0">
                <a:effectLst>
                  <a:outerShdw blurRad="38100" dist="38100" dir="2700000" algn="tl">
                    <a:srgbClr val="000000">
                      <a:alpha val="43137"/>
                    </a:srgbClr>
                  </a:outerShdw>
                </a:effectLst>
              </a:rPr>
              <a:t> a la Administración Federal de Ingresos Públicos (AFIP) a modificar las contribuciones y aportes previsionales y de obra social previstos </a:t>
            </a:r>
            <a:r>
              <a:rPr lang="es-AR" sz="1800" dirty="0" smtClean="0"/>
              <a:t>en el Título XVIII de la ley 25.239.</a:t>
            </a: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r>
              <a:rPr lang="es-AR" sz="2000" b="1" dirty="0" smtClean="0">
                <a:solidFill>
                  <a:srgbClr val="FFFF00"/>
                </a:solidFill>
                <a:effectLst>
                  <a:outerShdw blurRad="38100" dist="38100" dir="2700000" algn="tl">
                    <a:srgbClr val="000000">
                      <a:alpha val="43137"/>
                    </a:srgbClr>
                  </a:outerShdw>
                </a:effectLst>
              </a:rPr>
              <a:t>AGRAVAMIENTO INDEMNIZATORIO</a:t>
            </a: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73.- </a:t>
            </a:r>
            <a:r>
              <a:rPr lang="es-AR" sz="1800" i="1" dirty="0" smtClean="0">
                <a:solidFill>
                  <a:srgbClr val="FF9900"/>
                </a:solidFill>
                <a:effectLst>
                  <a:outerShdw blurRad="38100" dist="38100" dir="2700000" algn="tl">
                    <a:srgbClr val="000000">
                      <a:alpha val="43137"/>
                    </a:srgbClr>
                  </a:outerShdw>
                </a:effectLst>
              </a:rPr>
              <a:t>Agravamiento indemnizatorio.</a:t>
            </a:r>
            <a:r>
              <a:rPr lang="es-AR" sz="1800" dirty="0" smtClean="0">
                <a:effectLst>
                  <a:outerShdw blurRad="38100" dist="38100" dir="2700000" algn="tl">
                    <a:srgbClr val="000000">
                      <a:alpha val="43137"/>
                    </a:srgbClr>
                  </a:outerShdw>
                </a:effectLst>
              </a:rPr>
              <a:t> Adecuación. A los efectos de lo dispuesto por el artículo 50 y para las relaciones iniciadas con anterioridad a la entrada en vigencia de la presente ley, los empleadores gozarán de un plazo de ciento ochenta (180) días corridos contados a partir de dicha oportunidad para regularizar la situación del personal de casas particulares, vencido el cual le será de plena aplicación la duplicación dispuesta en el artículo antes citado</a:t>
            </a:r>
            <a:r>
              <a:rPr lang="es-AR" sz="1800" dirty="0" smtClean="0"/>
              <a: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a:solidFill>
                  <a:srgbClr val="00FF99"/>
                </a:solidFill>
                <a:effectLst>
                  <a:outerShdw blurRad="38100" dist="38100" dir="2700000" algn="tl">
                    <a:srgbClr val="000000">
                      <a:alpha val="43137"/>
                    </a:srgbClr>
                  </a:outerShdw>
                </a:effectLst>
              </a:rPr>
              <a:t>TÍTULO XIV - DISPOSICIONES FINALES Y COMPLEMENTARIAS</a:t>
            </a: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74.- </a:t>
            </a:r>
            <a:r>
              <a:rPr lang="es-AR" sz="1800" i="1" dirty="0" smtClean="0">
                <a:solidFill>
                  <a:srgbClr val="00FF99"/>
                </a:solidFill>
                <a:effectLst>
                  <a:outerShdw blurRad="38100" dist="38100" dir="2700000" algn="tl">
                    <a:srgbClr val="000000">
                      <a:alpha val="43137"/>
                    </a:srgbClr>
                  </a:outerShdw>
                </a:effectLst>
              </a:rPr>
              <a:t>Reparación y prevención de riesgos del trabajo.</a:t>
            </a:r>
            <a:r>
              <a:rPr lang="es-AR" sz="1800" dirty="0" smtClean="0">
                <a:effectLst>
                  <a:outerShdw blurRad="38100" dist="38100" dir="2700000" algn="tl">
                    <a:srgbClr val="000000">
                      <a:alpha val="43137"/>
                    </a:srgbClr>
                  </a:outerShdw>
                </a:effectLst>
              </a:rPr>
              <a:t> Las trabajadoras/es comprendidas en la presente ley serán incorporadas al régimen de las leyes 24.557 y 26.773 en el modo y condiciones que se establezcan por vía reglamentaria, para alcanzar en forma gradual y progresiva las prestaciones contempladas en dicha normativa, en función de las particularidades propias del presente estatuto. El Poder Ejecutivo fijará, en su caso, las alícuotas que deberán cotizar los empleadores, así como las demás condiciones necesarias para acceder a los beneficios respectivos.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75.- </a:t>
            </a:r>
            <a:r>
              <a:rPr lang="es-AR" sz="1800" i="1" dirty="0" smtClean="0">
                <a:solidFill>
                  <a:srgbClr val="FF9900"/>
                </a:solidFill>
                <a:effectLst>
                  <a:outerShdw blurRad="38100" dist="38100" dir="2700000" algn="tl">
                    <a:srgbClr val="000000">
                      <a:alpha val="43137"/>
                    </a:srgbClr>
                  </a:outerShdw>
                </a:effectLst>
              </a:rPr>
              <a:t>Derogación. </a:t>
            </a:r>
            <a:r>
              <a:rPr lang="es-AR" sz="1800" dirty="0" err="1" smtClean="0">
                <a:effectLst>
                  <a:outerShdw blurRad="38100" dist="38100" dir="2700000" algn="tl">
                    <a:srgbClr val="000000">
                      <a:alpha val="43137"/>
                    </a:srgbClr>
                  </a:outerShdw>
                </a:effectLst>
              </a:rPr>
              <a:t>Derógase</a:t>
            </a:r>
            <a:r>
              <a:rPr lang="es-AR" sz="1800" dirty="0" smtClean="0">
                <a:effectLst>
                  <a:outerShdw blurRad="38100" dist="38100" dir="2700000" algn="tl">
                    <a:srgbClr val="000000">
                      <a:alpha val="43137"/>
                    </a:srgbClr>
                  </a:outerShdw>
                </a:effectLst>
              </a:rPr>
              <a:t> el decreto-ley 326/56 y sus modificatorios, el decreto 7.979/56 y sus modificatorios y el decreto 14.785/57.</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76.- </a:t>
            </a:r>
            <a:r>
              <a:rPr lang="es-AR" sz="1800" i="1" dirty="0" smtClean="0">
                <a:solidFill>
                  <a:srgbClr val="FFFF00"/>
                </a:solidFill>
                <a:effectLst>
                  <a:outerShdw blurRad="38100" dist="38100" dir="2700000" algn="tl">
                    <a:srgbClr val="000000">
                      <a:alpha val="43137"/>
                    </a:srgbClr>
                  </a:outerShdw>
                </a:effectLst>
              </a:rPr>
              <a:t>Vigencia.</a:t>
            </a:r>
            <a:r>
              <a:rPr lang="es-AR" sz="1800" dirty="0" smtClean="0">
                <a:effectLst>
                  <a:outerShdw blurRad="38100" dist="38100" dir="2700000" algn="tl">
                    <a:srgbClr val="000000">
                      <a:alpha val="43137"/>
                    </a:srgbClr>
                  </a:outerShdw>
                </a:effectLst>
              </a:rPr>
              <a:t> Lo establecido en la presente ley será de aplicación a todas las relaciones laborales alcanzadas por este régimen al momento de su entrada en vigencia.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chemeClr val="bg2">
                    <a:lumMod val="60000"/>
                    <a:lumOff val="40000"/>
                  </a:schemeClr>
                </a:solidFill>
                <a:effectLst>
                  <a:outerShdw blurRad="38100" dist="38100" dir="2700000" algn="tl">
                    <a:srgbClr val="000000">
                      <a:alpha val="43137"/>
                    </a:srgbClr>
                  </a:outerShdw>
                </a:effectLst>
              </a:rPr>
              <a:t>Art. 77.- </a:t>
            </a:r>
            <a:r>
              <a:rPr lang="es-AR" sz="1800" dirty="0" smtClean="0">
                <a:effectLst>
                  <a:outerShdw blurRad="38100" dist="38100" dir="2700000" algn="tl">
                    <a:srgbClr val="000000">
                      <a:alpha val="43137"/>
                    </a:srgbClr>
                  </a:outerShdw>
                </a:effectLst>
              </a:rPr>
              <a:t>Comuníquese al Poder Ejecutivo."</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1010460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3489  - BO:  29/4/2009</a:t>
            </a:r>
            <a:endParaRPr lang="es-AR" sz="2000" b="1" dirty="0">
              <a:solidFill>
                <a:srgbClr val="00FF99"/>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Art</a:t>
            </a:r>
            <a:r>
              <a:rPr lang="es-AR" sz="1800" b="1" dirty="0">
                <a:solidFill>
                  <a:srgbClr val="FFFF00"/>
                </a:solidFill>
                <a:effectLst>
                  <a:outerShdw blurRad="38100" dist="38100" dir="2700000" algn="tl">
                    <a:srgbClr val="000000">
                      <a:alpha val="43137"/>
                    </a:srgbClr>
                  </a:outerShdw>
                </a:effectLst>
              </a:rPr>
              <a:t>. 1 - </a:t>
            </a:r>
            <a:r>
              <a:rPr lang="es-AR" sz="1800" dirty="0" err="1">
                <a:effectLst>
                  <a:outerShdw blurRad="38100" dist="38100" dir="2700000" algn="tl">
                    <a:srgbClr val="000000">
                      <a:alpha val="43137"/>
                    </a:srgbClr>
                  </a:outerShdw>
                </a:effectLst>
              </a:rPr>
              <a:t>Sustitúyense</a:t>
            </a:r>
            <a:r>
              <a:rPr lang="es-AR" sz="1800" dirty="0">
                <a:effectLst>
                  <a:outerShdw blurRad="38100" dist="38100" dir="2700000" algn="tl">
                    <a:srgbClr val="000000">
                      <a:alpha val="43137"/>
                    </a:srgbClr>
                  </a:outerShdw>
                </a:effectLst>
              </a:rPr>
              <a:t> las denominaciones de los sistemas “Mis Aportes”, “Su Declaración” y “Mi Simplificación II” aprobados por las resoluciones generales 1752, 2192 y 2988, sus modificatorias y complementarias, por las siguientes: “Aportes en línea”, “Declaración en línea” y “Simplificación registral”, respectivamente</a:t>
            </a:r>
            <a:r>
              <a:rPr lang="es-AR" sz="1800" dirty="0"/>
              <a:t>. </a:t>
            </a:r>
            <a:endParaRPr lang="es-AR" sz="1800" dirty="0" smtClean="0"/>
          </a:p>
          <a:p>
            <a:pPr marL="0" indent="0">
              <a:buNone/>
            </a:pPr>
            <a:endParaRPr lang="es-AR" sz="1800" dirty="0"/>
          </a:p>
          <a:p>
            <a:pPr marL="0" indent="0">
              <a:buNone/>
            </a:pPr>
            <a:r>
              <a:rPr lang="es-AR" sz="1800" b="1" dirty="0" smtClean="0">
                <a:solidFill>
                  <a:srgbClr val="00B0F0"/>
                </a:solidFill>
              </a:rPr>
              <a:t>MIS APORTES:  </a:t>
            </a:r>
            <a:r>
              <a:rPr lang="es-AR" sz="1800" b="1" dirty="0" smtClean="0">
                <a:solidFill>
                  <a:srgbClr val="FFFF00"/>
                </a:solidFill>
              </a:rPr>
              <a:t>Aportes en línea</a:t>
            </a:r>
          </a:p>
          <a:p>
            <a:pPr marL="0" indent="0">
              <a:buNone/>
            </a:pPr>
            <a:endParaRPr lang="es-AR" sz="1800" dirty="0"/>
          </a:p>
          <a:p>
            <a:pPr marL="0" indent="0">
              <a:buNone/>
            </a:pPr>
            <a:r>
              <a:rPr lang="es-AR" sz="1800" b="1" dirty="0" smtClean="0">
                <a:solidFill>
                  <a:srgbClr val="00B0F0"/>
                </a:solidFill>
              </a:rPr>
              <a:t>SU DECLARACIÓN: </a:t>
            </a:r>
            <a:r>
              <a:rPr lang="es-AR" sz="1800" b="1" dirty="0" smtClean="0">
                <a:solidFill>
                  <a:srgbClr val="FFFF00"/>
                </a:solidFill>
              </a:rPr>
              <a:t>Declaración en línea</a:t>
            </a:r>
          </a:p>
          <a:p>
            <a:pPr marL="0" indent="0">
              <a:buNone/>
            </a:pPr>
            <a:endParaRPr lang="es-AR" sz="1800" dirty="0"/>
          </a:p>
          <a:p>
            <a:pPr marL="0" indent="0">
              <a:buNone/>
            </a:pPr>
            <a:r>
              <a:rPr lang="es-AR" sz="1800" b="1" dirty="0" smtClean="0">
                <a:solidFill>
                  <a:srgbClr val="00B0F0"/>
                </a:solidFill>
              </a:rPr>
              <a:t>MI SIMPLIFICACIÓN II: </a:t>
            </a:r>
            <a:r>
              <a:rPr lang="es-AR" sz="1800" b="1" dirty="0" smtClean="0">
                <a:solidFill>
                  <a:srgbClr val="FFFF00"/>
                </a:solidFill>
              </a:rPr>
              <a:t>Simplificación registral</a:t>
            </a:r>
            <a:endParaRPr lang="es-AR" sz="1800" b="1" dirty="0">
              <a:solidFill>
                <a:srgbClr val="FFFF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68573679"/>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Se crea en </a:t>
            </a:r>
            <a:r>
              <a:rPr lang="es-AR" sz="1800" dirty="0">
                <a:effectLst>
                  <a:outerShdw blurRad="38100" dist="38100" dir="2700000" algn="tl">
                    <a:srgbClr val="000000">
                      <a:alpha val="43137"/>
                    </a:srgbClr>
                  </a:outerShdw>
                </a:effectLst>
              </a:rPr>
              <a:t>el marco del Programa de Simplificación y Unificación Registral el servicio denominado “</a:t>
            </a:r>
            <a:r>
              <a:rPr lang="es-AR" sz="1800" b="1" dirty="0">
                <a:solidFill>
                  <a:srgbClr val="FFFF00"/>
                </a:solidFill>
                <a:effectLst>
                  <a:outerShdw blurRad="38100" dist="38100" dir="2700000" algn="tl">
                    <a:srgbClr val="000000">
                      <a:alpha val="43137"/>
                    </a:srgbClr>
                  </a:outerShdw>
                </a:effectLst>
              </a:rPr>
              <a:t>Registros Especiales de la Seguridad Social”</a:t>
            </a:r>
            <a:r>
              <a:rPr lang="es-AR" sz="1800" dirty="0">
                <a:effectLst>
                  <a:outerShdw blurRad="38100" dist="38100" dir="2700000" algn="tl">
                    <a:srgbClr val="000000">
                      <a:alpha val="43137"/>
                    </a:srgbClr>
                  </a:outerShdw>
                </a:effectLst>
              </a:rPr>
              <a:t>, que estará integrado por los registros especiales correspondientes a las </a:t>
            </a:r>
            <a:r>
              <a:rPr lang="es-AR" sz="1800" dirty="0" smtClean="0">
                <a:effectLst>
                  <a:outerShdw blurRad="38100" dist="38100" dir="2700000" algn="tl">
                    <a:srgbClr val="000000">
                      <a:alpha val="43137"/>
                    </a:srgbClr>
                  </a:outerShdw>
                </a:effectLst>
              </a:rPr>
              <a:t>actividades:</a:t>
            </a:r>
          </a:p>
          <a:p>
            <a:pPr marL="0" indent="0">
              <a:buNone/>
            </a:pPr>
            <a:endParaRPr lang="es-AR" sz="2400" dirty="0">
              <a:solidFill>
                <a:srgbClr val="00FF00"/>
              </a:solidFill>
              <a:effectLst>
                <a:outerShdw blurRad="38100" dist="38100" dir="2700000" algn="tl">
                  <a:srgbClr val="000000">
                    <a:alpha val="43137"/>
                  </a:srgbClr>
                </a:outerShdw>
              </a:effectLst>
            </a:endParaRPr>
          </a:p>
          <a:p>
            <a:pPr marL="0" indent="0">
              <a:buNone/>
            </a:pPr>
            <a:r>
              <a:rPr lang="es-AR" sz="2400" dirty="0" smtClean="0">
                <a:solidFill>
                  <a:srgbClr val="FFFF00"/>
                </a:solidFill>
                <a:effectLst>
                  <a:outerShdw blurRad="38100" dist="38100" dir="2700000" algn="tl">
                    <a:srgbClr val="000000">
                      <a:alpha val="43137"/>
                    </a:srgbClr>
                  </a:outerShdw>
                </a:effectLst>
              </a:rPr>
              <a:t>a) Personal de casas particulares</a:t>
            </a:r>
          </a:p>
          <a:p>
            <a:pPr marL="0" indent="0">
              <a:buNone/>
            </a:pPr>
            <a:endParaRPr lang="es-AR" sz="2400" dirty="0" smtClean="0">
              <a:solidFill>
                <a:srgbClr val="FFFF00"/>
              </a:solidFill>
              <a:effectLst>
                <a:outerShdw blurRad="38100" dist="38100" dir="2700000" algn="tl">
                  <a:srgbClr val="000000">
                    <a:alpha val="43137"/>
                  </a:srgbClr>
                </a:outerShdw>
              </a:effectLst>
            </a:endParaRPr>
          </a:p>
          <a:p>
            <a:pPr marL="0" indent="0">
              <a:buNone/>
            </a:pPr>
            <a:r>
              <a:rPr lang="es-AR" sz="2400" dirty="0" smtClean="0">
                <a:solidFill>
                  <a:srgbClr val="FFFF00"/>
                </a:solidFill>
                <a:effectLst>
                  <a:outerShdw blurRad="38100" dist="38100" dir="2700000" algn="tl">
                    <a:srgbClr val="000000">
                      <a:alpha val="43137"/>
                    </a:srgbClr>
                  </a:outerShdw>
                </a:effectLst>
              </a:rPr>
              <a:t>b) Vehículos de alquiler bajo la modalidad de auto-</a:t>
            </a:r>
            <a:r>
              <a:rPr lang="es-AR" sz="2400" dirty="0" err="1" smtClean="0">
                <a:solidFill>
                  <a:srgbClr val="FFFF00"/>
                </a:solidFill>
                <a:effectLst>
                  <a:outerShdw blurRad="38100" dist="38100" dir="2700000" algn="tl">
                    <a:srgbClr val="000000">
                      <a:alpha val="43137"/>
                    </a:srgbClr>
                  </a:outerShdw>
                </a:effectLst>
              </a:rPr>
              <a:t>remis</a:t>
            </a:r>
            <a:endParaRPr lang="es-AR" sz="2400" dirty="0">
              <a:solidFill>
                <a:srgbClr val="FFFF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65226748"/>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ALTAS, BAJAS Y MODIFICACIONES</a:t>
            </a: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2 - </a:t>
            </a:r>
            <a:r>
              <a:rPr lang="es-AR" sz="1800" dirty="0">
                <a:effectLst>
                  <a:outerShdw blurRad="38100" dist="38100" dir="2700000" algn="tl">
                    <a:srgbClr val="000000">
                      <a:alpha val="43137"/>
                    </a:srgbClr>
                  </a:outerShdw>
                </a:effectLst>
              </a:rPr>
              <a:t>La formalización de las comunicaciones de altas, bajas y/o modificaciones de datos en los distintos registros especiales, a que se refiere el artículo anterior, deberá realizarse -dentro de los plazos establecidos en el Anexo para cada una de las actividades a informar- accediendo a la aplicación </a:t>
            </a:r>
            <a:r>
              <a:rPr lang="es-AR" sz="1800" b="1" u="sng" dirty="0">
                <a:solidFill>
                  <a:srgbClr val="FF9900"/>
                </a:solidFill>
                <a:effectLst>
                  <a:outerShdw blurRad="38100" dist="38100" dir="2700000" algn="tl">
                    <a:srgbClr val="000000">
                      <a:alpha val="43137"/>
                    </a:srgbClr>
                  </a:outerShdw>
                </a:effectLst>
              </a:rPr>
              <a:t>“Registros Especiales de la Seguridad Social” </a:t>
            </a:r>
            <a:r>
              <a:rPr lang="es-AR" sz="1800" dirty="0">
                <a:effectLst>
                  <a:outerShdw blurRad="38100" dist="38100" dir="2700000" algn="tl">
                    <a:srgbClr val="000000">
                      <a:alpha val="43137"/>
                    </a:srgbClr>
                  </a:outerShdw>
                </a:effectLst>
              </a:rPr>
              <a:t>a través del sitio web de esta Administración Federal (http://www.afip.gob.ar), </a:t>
            </a:r>
            <a:r>
              <a:rPr lang="es-AR" sz="1800" b="1" u="sng" dirty="0">
                <a:solidFill>
                  <a:srgbClr val="FFFF00"/>
                </a:solidFill>
                <a:effectLst>
                  <a:outerShdw blurRad="38100" dist="38100" dir="2700000" algn="tl">
                    <a:srgbClr val="000000">
                      <a:alpha val="43137"/>
                    </a:srgbClr>
                  </a:outerShdw>
                </a:effectLst>
              </a:rPr>
              <a:t>con clave fiscal habilitada</a:t>
            </a:r>
            <a:r>
              <a:rPr lang="es-AR" sz="1800" dirty="0">
                <a:effectLst>
                  <a:outerShdw blurRad="38100" dist="38100" dir="2700000" algn="tl">
                    <a:srgbClr val="000000">
                      <a:alpha val="43137"/>
                    </a:srgbClr>
                  </a:outerShdw>
                </a:effectLst>
              </a:rPr>
              <a:t> conforme lo dispuesto por la resolución general 2239, su modificatoria y sus complementarias.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3540216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APLICACIÓN</a:t>
            </a:r>
          </a:p>
          <a:p>
            <a:pPr marL="0" indent="0">
              <a:buNone/>
            </a:pPr>
            <a:r>
              <a:rPr lang="es-AR" sz="1600" b="1" dirty="0">
                <a:solidFill>
                  <a:srgbClr val="00FFCC"/>
                </a:solidFill>
                <a:effectLst>
                  <a:outerShdw blurRad="38100" dist="38100" dir="2700000" algn="tl">
                    <a:srgbClr val="000000">
                      <a:alpha val="43137"/>
                    </a:srgbClr>
                  </a:outerShdw>
                </a:effectLst>
              </a:rPr>
              <a:t>Art. 4 - </a:t>
            </a:r>
            <a:r>
              <a:rPr lang="es-AR" sz="1600" dirty="0">
                <a:effectLst>
                  <a:outerShdw blurRad="38100" dist="38100" dir="2700000" algn="tl">
                    <a:srgbClr val="000000">
                      <a:alpha val="43137"/>
                    </a:srgbClr>
                  </a:outerShdw>
                </a:effectLst>
              </a:rPr>
              <a:t>Las disposiciones de esta resolución general entrarán en vigencia a partir del primer día hábil del segundo mes posterior al de su publicación en el Boletín Oficial </a:t>
            </a:r>
            <a:r>
              <a:rPr lang="es-AR" sz="1600" b="1" dirty="0" smtClean="0">
                <a:solidFill>
                  <a:srgbClr val="FFFF00"/>
                </a:solidFill>
                <a:effectLst>
                  <a:outerShdw blurRad="38100" dist="38100" dir="2700000" algn="tl">
                    <a:srgbClr val="000000">
                      <a:alpha val="43137"/>
                    </a:srgbClr>
                  </a:outerShdw>
                </a:effectLst>
              </a:rPr>
              <a:t>(3/6/2013) </a:t>
            </a:r>
            <a:r>
              <a:rPr lang="es-AR" sz="1600" dirty="0" smtClean="0">
                <a:effectLst>
                  <a:outerShdw blurRad="38100" dist="38100" dir="2700000" algn="tl">
                    <a:srgbClr val="000000">
                      <a:alpha val="43137"/>
                    </a:srgbClr>
                  </a:outerShdw>
                </a:effectLst>
              </a:rPr>
              <a:t>y </a:t>
            </a:r>
            <a:r>
              <a:rPr lang="es-AR" sz="1600" dirty="0">
                <a:effectLst>
                  <a:outerShdw blurRad="38100" dist="38100" dir="2700000" algn="tl">
                    <a:srgbClr val="000000">
                      <a:alpha val="43137"/>
                    </a:srgbClr>
                  </a:outerShdw>
                </a:effectLst>
              </a:rPr>
              <a:t>resultarán de aplicación conforme para cada caso se indica a continuación: </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b="1" dirty="0" smtClean="0">
                <a:solidFill>
                  <a:srgbClr val="00FF99"/>
                </a:solidFill>
                <a:effectLst>
                  <a:outerShdw blurRad="38100" dist="38100" dir="2700000" algn="tl">
                    <a:srgbClr val="000000">
                      <a:alpha val="43137"/>
                    </a:srgbClr>
                  </a:outerShdw>
                </a:effectLst>
              </a:rPr>
              <a:t>a</a:t>
            </a:r>
            <a:r>
              <a:rPr lang="es-AR" sz="1600" b="1" dirty="0">
                <a:solidFill>
                  <a:srgbClr val="00FF99"/>
                </a:solidFill>
                <a:effectLst>
                  <a:outerShdw blurRad="38100" dist="38100" dir="2700000" algn="tl">
                    <a:srgbClr val="000000">
                      <a:alpha val="43137"/>
                    </a:srgbClr>
                  </a:outerShdw>
                </a:effectLst>
              </a:rPr>
              <a:t>) Personal de casas particulares </a:t>
            </a:r>
            <a:r>
              <a:rPr lang="es-AR" sz="1600" dirty="0">
                <a:effectLst>
                  <a:outerShdw blurRad="38100" dist="38100" dir="2700000" algn="tl">
                    <a:srgbClr val="000000">
                      <a:alpha val="43137"/>
                    </a:srgbClr>
                  </a:outerShdw>
                </a:effectLst>
              </a:rPr>
              <a:t>(apéndice I del Anexo): para las relaciones laborales existentes al </a:t>
            </a:r>
            <a:r>
              <a:rPr lang="es-AR" sz="1600" b="1" dirty="0">
                <a:solidFill>
                  <a:srgbClr val="FFFF00"/>
                </a:solidFill>
                <a:effectLst>
                  <a:outerShdw blurRad="38100" dist="38100" dir="2700000" algn="tl">
                    <a:srgbClr val="000000">
                      <a:alpha val="43137"/>
                    </a:srgbClr>
                  </a:outerShdw>
                </a:effectLst>
              </a:rPr>
              <a:t>31 de mayo de 2013 </a:t>
            </a:r>
            <a:r>
              <a:rPr lang="es-AR" sz="1600" dirty="0">
                <a:effectLst>
                  <a:outerShdw blurRad="38100" dist="38100" dir="2700000" algn="tl">
                    <a:srgbClr val="000000">
                      <a:alpha val="43137"/>
                    </a:srgbClr>
                  </a:outerShdw>
                </a:effectLst>
              </a:rPr>
              <a:t>y las que se inicien a partir de esa fecha. No obstante el plazo dispuesto en dicho apéndice, </a:t>
            </a:r>
            <a:r>
              <a:rPr lang="es-AR" sz="1600" b="1" dirty="0">
                <a:solidFill>
                  <a:srgbClr val="FFC000"/>
                </a:solidFill>
                <a:effectLst>
                  <a:outerShdw blurRad="38100" dist="38100" dir="2700000" algn="tl">
                    <a:srgbClr val="000000">
                      <a:alpha val="43137"/>
                    </a:srgbClr>
                  </a:outerShdw>
                </a:effectLst>
              </a:rPr>
              <a:t>la información referida a las relaciones de trabajo existentes a la mencionada fecha podrá suministrarse hasta el 30 de junio de 2013, inclusive. </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b="1" dirty="0" smtClean="0">
                <a:solidFill>
                  <a:srgbClr val="00FF99"/>
                </a:solidFill>
                <a:effectLst>
                  <a:outerShdw blurRad="38100" dist="38100" dir="2700000" algn="tl">
                    <a:srgbClr val="000000">
                      <a:alpha val="43137"/>
                    </a:srgbClr>
                  </a:outerShdw>
                </a:effectLst>
              </a:rPr>
              <a:t>b</a:t>
            </a:r>
            <a:r>
              <a:rPr lang="es-AR" sz="1600" b="1" dirty="0">
                <a:solidFill>
                  <a:srgbClr val="00FF99"/>
                </a:solidFill>
                <a:effectLst>
                  <a:outerShdw blurRad="38100" dist="38100" dir="2700000" algn="tl">
                    <a:srgbClr val="000000">
                      <a:alpha val="43137"/>
                    </a:srgbClr>
                  </a:outerShdw>
                </a:effectLst>
              </a:rPr>
              <a:t>) Vehículos de alquiler bajo la modalidad de auto-</a:t>
            </a:r>
            <a:r>
              <a:rPr lang="es-AR" sz="1600" b="1" dirty="0" err="1">
                <a:solidFill>
                  <a:srgbClr val="00FF99"/>
                </a:solidFill>
                <a:effectLst>
                  <a:outerShdw blurRad="38100" dist="38100" dir="2700000" algn="tl">
                    <a:srgbClr val="000000">
                      <a:alpha val="43137"/>
                    </a:srgbClr>
                  </a:outerShdw>
                </a:effectLst>
              </a:rPr>
              <a:t>remis</a:t>
            </a:r>
            <a:r>
              <a:rPr lang="es-AR" sz="1600" b="1" dirty="0">
                <a:solidFill>
                  <a:srgbClr val="00FF99"/>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(apéndice II del Anexo): para las relaciones laborales existentes al </a:t>
            </a:r>
            <a:r>
              <a:rPr lang="es-AR" sz="1600" b="1" dirty="0">
                <a:solidFill>
                  <a:srgbClr val="FFFF00"/>
                </a:solidFill>
                <a:effectLst>
                  <a:outerShdw blurRad="38100" dist="38100" dir="2700000" algn="tl">
                    <a:srgbClr val="000000">
                      <a:alpha val="43137"/>
                    </a:srgbClr>
                  </a:outerShdw>
                </a:effectLst>
              </a:rPr>
              <a:t>30 de junio de 2013 </a:t>
            </a:r>
            <a:r>
              <a:rPr lang="es-AR" sz="1600" dirty="0">
                <a:effectLst>
                  <a:outerShdw blurRad="38100" dist="38100" dir="2700000" algn="tl">
                    <a:srgbClr val="000000">
                      <a:alpha val="43137"/>
                    </a:srgbClr>
                  </a:outerShdw>
                </a:effectLst>
              </a:rPr>
              <a:t>y las que se inicien a partir de esa fecha. No obstante el plazo previsto en dicho apéndice, </a:t>
            </a:r>
            <a:r>
              <a:rPr lang="es-AR" sz="1600" b="1" dirty="0">
                <a:solidFill>
                  <a:srgbClr val="FFC000"/>
                </a:solidFill>
                <a:effectLst>
                  <a:outerShdw blurRad="38100" dist="38100" dir="2700000" algn="tl">
                    <a:srgbClr val="000000">
                      <a:alpha val="43137"/>
                    </a:srgbClr>
                  </a:outerShdw>
                </a:effectLst>
              </a:rPr>
              <a:t>la información podrá suministrarse hasta el 31 de julio de 2013, inclusive.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140808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FFC000"/>
                </a:solidFill>
                <a:effectLst>
                  <a:outerShdw blurRad="38100" dist="38100" dir="2700000" algn="tl">
                    <a:srgbClr val="000000">
                      <a:alpha val="43137"/>
                    </a:srgbClr>
                  </a:outerShdw>
                </a:effectLst>
              </a:rPr>
              <a:t>ANEXO</a:t>
            </a:r>
            <a:endParaRPr lang="es-AR" sz="2000" b="1" dirty="0">
              <a:solidFill>
                <a:srgbClr val="FFC000"/>
              </a:solidFill>
              <a:effectLst>
                <a:outerShdw blurRad="38100" dist="38100" dir="2700000" algn="tl">
                  <a:srgbClr val="000000">
                    <a:alpha val="43137"/>
                  </a:srgbClr>
                </a:outerShdw>
              </a:effectLst>
            </a:endParaRPr>
          </a:p>
          <a:p>
            <a:pPr marL="0" indent="0">
              <a:buNone/>
            </a:pPr>
            <a:r>
              <a:rPr lang="es-AR" sz="1800" b="1" dirty="0">
                <a:solidFill>
                  <a:srgbClr val="FFFF00"/>
                </a:solidFill>
                <a:effectLst>
                  <a:outerShdw blurRad="38100" dist="38100" dir="2700000" algn="tl">
                    <a:srgbClr val="000000">
                      <a:alpha val="43137"/>
                    </a:srgbClr>
                  </a:outerShdw>
                </a:effectLst>
              </a:rPr>
              <a:t>1. Sujetos alcanzados </a:t>
            </a:r>
          </a:p>
          <a:p>
            <a:pPr marL="0" indent="0">
              <a:buNone/>
            </a:pPr>
            <a:r>
              <a:rPr lang="es-AR" sz="1800" dirty="0">
                <a:effectLst>
                  <a:outerShdw blurRad="38100" dist="38100" dir="2700000" algn="tl">
                    <a:srgbClr val="000000">
                      <a:alpha val="43137"/>
                    </a:srgbClr>
                  </a:outerShdw>
                </a:effectLst>
              </a:rPr>
              <a:t>Deberán inscribirse en el registro especial del Personal de Casas Particulares quienes resulten empleadores de acuerdo con lo establecido por la ley 26844. </a:t>
            </a:r>
          </a:p>
          <a:p>
            <a:pPr marL="0" indent="0">
              <a:buNone/>
            </a:pPr>
            <a:r>
              <a:rPr lang="es-AR" sz="1800" b="1" dirty="0">
                <a:solidFill>
                  <a:srgbClr val="FFFF00"/>
                </a:solidFill>
                <a:effectLst>
                  <a:outerShdw blurRad="38100" dist="38100" dir="2700000" algn="tl">
                    <a:srgbClr val="000000">
                      <a:alpha val="43137"/>
                    </a:srgbClr>
                  </a:outerShdw>
                </a:effectLst>
              </a:rPr>
              <a:t>2. Información a suministrar </a:t>
            </a:r>
          </a:p>
          <a:p>
            <a:pPr marL="0" indent="0">
              <a:buNone/>
            </a:pPr>
            <a:r>
              <a:rPr lang="es-AR" sz="1800" dirty="0">
                <a:effectLst>
                  <a:outerShdw blurRad="38100" dist="38100" dir="2700000" algn="tl">
                    <a:srgbClr val="000000">
                      <a:alpha val="43137"/>
                    </a:srgbClr>
                  </a:outerShdw>
                </a:effectLst>
              </a:rPr>
              <a:t>Los empleadores de personal de casas particulares, con relación a cada uno de los empleados y empleadas que incorporen o desafecten, deberán ingresar en el registro los datos que se detallan seguidamente, así como aquellos que requerirá el sistema de acuerdo con lo que contemplen las normas que dicten los organismos de la seguridad social intervinientes en el Programa de Simplificación y Unificación Registral. </a:t>
            </a:r>
          </a:p>
          <a:p>
            <a:pPr marL="0" indent="0">
              <a:buNone/>
            </a:pPr>
            <a:r>
              <a:rPr lang="es-AR" sz="1800" b="1" dirty="0">
                <a:solidFill>
                  <a:srgbClr val="00FFCC"/>
                </a:solidFill>
                <a:effectLst>
                  <a:outerShdw blurRad="38100" dist="38100" dir="2700000" algn="tl">
                    <a:srgbClr val="000000">
                      <a:alpha val="43137"/>
                    </a:srgbClr>
                  </a:outerShdw>
                </a:effectLst>
              </a:rPr>
              <a:t>a) Con relación al empleador </a:t>
            </a:r>
          </a:p>
          <a:p>
            <a:pPr marL="0" indent="0">
              <a:buNone/>
            </a:pPr>
            <a:r>
              <a:rPr lang="es-AR" sz="1800" dirty="0">
                <a:effectLst>
                  <a:outerShdw blurRad="38100" dist="38100" dir="2700000" algn="tl">
                    <a:srgbClr val="000000">
                      <a:alpha val="43137"/>
                    </a:srgbClr>
                  </a:outerShdw>
                </a:effectLst>
              </a:rPr>
              <a:t>1. Apellido y nombres. </a:t>
            </a:r>
          </a:p>
          <a:p>
            <a:pPr marL="0" indent="0">
              <a:buNone/>
            </a:pPr>
            <a:r>
              <a:rPr lang="es-AR" sz="1800" dirty="0">
                <a:effectLst>
                  <a:outerShdw blurRad="38100" dist="38100" dir="2700000" algn="tl">
                    <a:srgbClr val="000000">
                      <a:alpha val="43137"/>
                    </a:srgbClr>
                  </a:outerShdw>
                </a:effectLst>
              </a:rPr>
              <a:t>2. Domicilio fiscal. </a:t>
            </a:r>
          </a:p>
          <a:p>
            <a:pPr marL="0" indent="0">
              <a:buNone/>
            </a:pPr>
            <a:r>
              <a:rPr lang="es-AR" sz="1800" dirty="0">
                <a:effectLst>
                  <a:outerShdw blurRad="38100" dist="38100" dir="2700000" algn="tl">
                    <a:srgbClr val="000000">
                      <a:alpha val="43137"/>
                    </a:srgbClr>
                  </a:outerShdw>
                </a:effectLst>
              </a:rPr>
              <a:t>3. Clave Única de Identificación Tributaria (CUIT) o Código Único de Identificación Laboral (CUIL), según corresponda.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72507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endParaRPr lang="en-US" sz="3600" b="1" dirty="0"/>
          </a:p>
        </p:txBody>
      </p:sp>
      <p:sp>
        <p:nvSpPr>
          <p:cNvPr id="4099" name="Rectangle 3"/>
          <p:cNvSpPr>
            <a:spLocks noGrp="1" noChangeArrowheads="1"/>
          </p:cNvSpPr>
          <p:nvPr>
            <p:ph type="subTitle" idx="1"/>
          </p:nvPr>
        </p:nvSpPr>
        <p:spPr>
          <a:xfrm>
            <a:off x="685800" y="1371600"/>
            <a:ext cx="7772400" cy="4876800"/>
          </a:xfrm>
        </p:spPr>
        <p:txBody>
          <a:bodyPr/>
          <a:lstStyle/>
          <a:p>
            <a:endParaRPr lang="es-AR" b="1" dirty="0"/>
          </a:p>
          <a:p>
            <a:endParaRPr lang="es-AR" sz="2800" b="1" dirty="0" smtClean="0">
              <a:solidFill>
                <a:srgbClr val="00FF00"/>
              </a:solidFill>
              <a:effectLst>
                <a:outerShdw blurRad="38100" dist="38100" dir="2700000" algn="tl">
                  <a:srgbClr val="000000">
                    <a:alpha val="43137"/>
                  </a:srgbClr>
                </a:outerShdw>
              </a:effectLst>
              <a:latin typeface="Papyrus" pitchFamily="66" charset="0"/>
            </a:endParaRPr>
          </a:p>
          <a:p>
            <a:r>
              <a:rPr lang="es-AR" sz="2800" b="1" dirty="0" smtClean="0">
                <a:solidFill>
                  <a:srgbClr val="00FF00"/>
                </a:solidFill>
                <a:effectLst>
                  <a:outerShdw blurRad="38100" dist="38100" dir="2700000" algn="tl">
                    <a:srgbClr val="000000">
                      <a:alpha val="43137"/>
                    </a:srgbClr>
                  </a:outerShdw>
                </a:effectLst>
                <a:latin typeface="Papyrus" pitchFamily="66" charset="0"/>
              </a:rPr>
              <a:t>TEMAS   DE</a:t>
            </a:r>
          </a:p>
          <a:p>
            <a:endParaRPr lang="es-AR" sz="2800" b="1" dirty="0">
              <a:solidFill>
                <a:srgbClr val="00FF00"/>
              </a:solidFill>
              <a:effectLst>
                <a:outerShdw blurRad="38100" dist="38100" dir="2700000" algn="tl">
                  <a:srgbClr val="000000">
                    <a:alpha val="43137"/>
                  </a:srgbClr>
                </a:outerShdw>
              </a:effectLst>
              <a:latin typeface="Papyrus" pitchFamily="66" charset="0"/>
            </a:endParaRPr>
          </a:p>
          <a:p>
            <a:r>
              <a:rPr lang="es-AR" sz="2800" b="1" dirty="0" smtClean="0">
                <a:solidFill>
                  <a:srgbClr val="00FF00"/>
                </a:solidFill>
                <a:effectLst>
                  <a:outerShdw blurRad="38100" dist="38100" dir="2700000" algn="tl">
                    <a:srgbClr val="000000">
                      <a:alpha val="43137"/>
                    </a:srgbClr>
                  </a:outerShdw>
                </a:effectLst>
                <a:latin typeface="Papyrus" pitchFamily="66" charset="0"/>
              </a:rPr>
              <a:t>JORNADA </a:t>
            </a:r>
            <a:r>
              <a:rPr lang="es-AR" sz="2800" b="1" dirty="0">
                <a:solidFill>
                  <a:srgbClr val="00FF00"/>
                </a:solidFill>
                <a:effectLst>
                  <a:outerShdw blurRad="38100" dist="38100" dir="2700000" algn="tl">
                    <a:srgbClr val="000000">
                      <a:alpha val="43137"/>
                    </a:srgbClr>
                  </a:outerShdw>
                </a:effectLst>
                <a:latin typeface="Papyrus" pitchFamily="66" charset="0"/>
              </a:rPr>
              <a:t>DE </a:t>
            </a:r>
            <a:r>
              <a:rPr lang="es-AR" sz="2800" b="1" dirty="0" smtClean="0">
                <a:solidFill>
                  <a:srgbClr val="00FF00"/>
                </a:solidFill>
                <a:effectLst>
                  <a:outerShdw blurRad="38100" dist="38100" dir="2700000" algn="tl">
                    <a:srgbClr val="000000">
                      <a:alpha val="43137"/>
                    </a:srgbClr>
                  </a:outerShdw>
                </a:effectLst>
                <a:latin typeface="Papyrus" pitchFamily="66" charset="0"/>
              </a:rPr>
              <a:t>TRABAJO</a:t>
            </a:r>
            <a:endParaRPr lang="es-AR" sz="2800" b="1" dirty="0">
              <a:solidFill>
                <a:srgbClr val="00FF00"/>
              </a:solidFill>
              <a:effectLst>
                <a:outerShdw blurRad="38100" dist="38100" dir="2700000" algn="tl">
                  <a:srgbClr val="000000">
                    <a:alpha val="43137"/>
                  </a:srgbClr>
                </a:outerShdw>
              </a:effectLst>
              <a:latin typeface="Papyrus" pitchFamily="66" charset="0"/>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119018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6979"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pPr>
            <a:r>
              <a:rPr lang="es-AR" sz="1800" b="1" dirty="0">
                <a:solidFill>
                  <a:srgbClr val="00FF00"/>
                </a:solidFill>
                <a:effectLst>
                  <a:outerShdw blurRad="38100" dist="38100" dir="2700000" algn="tl">
                    <a:srgbClr val="000000">
                      <a:alpha val="43137"/>
                    </a:srgbClr>
                  </a:outerShdw>
                </a:effectLst>
              </a:rPr>
              <a:t>JORNADA 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pPr>
            <a:r>
              <a:rPr lang="en-US" sz="1800" b="1" dirty="0">
                <a:solidFill>
                  <a:srgbClr val="FF9900"/>
                </a:solidFill>
                <a:effectLst>
                  <a:outerShdw blurRad="38100" dist="38100" dir="2700000" algn="tl">
                    <a:srgbClr val="000000">
                      <a:alpha val="43137"/>
                    </a:srgbClr>
                  </a:outerShdw>
                </a:effectLst>
              </a:rPr>
              <a:t>LEY DE CONTRATO DE TRABAJO – ART. 92 TER</a:t>
            </a:r>
          </a:p>
          <a:p>
            <a:pPr algn="l"/>
            <a:endParaRPr lang="en-US" sz="1800" b="1" dirty="0">
              <a:solidFill>
                <a:schemeClr val="hlink"/>
              </a:solidFill>
              <a:effectLst>
                <a:outerShdw blurRad="38100" dist="38100" dir="2700000" algn="tl">
                  <a:srgbClr val="000000">
                    <a:alpha val="43137"/>
                  </a:srgbClr>
                </a:outerShdw>
              </a:effectLst>
            </a:endParaRPr>
          </a:p>
          <a:p>
            <a:pPr algn="l"/>
            <a:r>
              <a:rPr lang="en-US" sz="1900" dirty="0">
                <a:effectLst>
                  <a:outerShdw blurRad="38100" dist="38100" dir="2700000" algn="tl">
                    <a:srgbClr val="000000">
                      <a:alpha val="43137"/>
                    </a:srgbClr>
                  </a:outerShdw>
                </a:effectLst>
              </a:rPr>
              <a:t>3. Las </a:t>
            </a:r>
            <a:r>
              <a:rPr lang="en-US" sz="1900" dirty="0" err="1">
                <a:effectLst>
                  <a:outerShdw blurRad="38100" dist="38100" dir="2700000" algn="tl">
                    <a:srgbClr val="000000">
                      <a:alpha val="43137"/>
                    </a:srgbClr>
                  </a:outerShdw>
                </a:effectLst>
              </a:rPr>
              <a:t>cotizaciones</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seguridad</a:t>
            </a:r>
            <a:r>
              <a:rPr lang="en-US" sz="1900" dirty="0">
                <a:effectLst>
                  <a:outerShdw blurRad="38100" dist="38100" dir="2700000" algn="tl">
                    <a:srgbClr val="000000">
                      <a:alpha val="43137"/>
                    </a:srgbClr>
                  </a:outerShdw>
                </a:effectLst>
              </a:rPr>
              <a:t> social y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demás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recaudan</a:t>
            </a:r>
            <a:r>
              <a:rPr lang="en-US" sz="1900" dirty="0">
                <a:effectLst>
                  <a:outerShdw blurRad="38100" dist="38100" dir="2700000" algn="tl">
                    <a:srgbClr val="000000">
                      <a:alpha val="43137"/>
                    </a:srgbClr>
                  </a:outerShdw>
                </a:effectLst>
              </a:rPr>
              <a:t> con </a:t>
            </a:r>
            <a:r>
              <a:rPr lang="en-US" sz="1900" dirty="0" err="1">
                <a:effectLst>
                  <a:outerShdw blurRad="38100" dist="38100" dir="2700000" algn="tl">
                    <a:srgbClr val="000000">
                      <a:alpha val="43137"/>
                    </a:srgbClr>
                  </a:outerShdw>
                </a:effectLst>
              </a:rPr>
              <a:t>ésta</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efectuarán</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proporción</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remuneración</a:t>
            </a:r>
            <a:r>
              <a:rPr lang="en-US" sz="1900" dirty="0">
                <a:effectLst>
                  <a:outerShdw blurRad="38100" dist="38100" dir="2700000" algn="tl">
                    <a:srgbClr val="000000">
                      <a:alpha val="43137"/>
                    </a:srgbClr>
                  </a:outerShdw>
                </a:effectLst>
              </a:rPr>
              <a:t> del </a:t>
            </a:r>
            <a:r>
              <a:rPr lang="en-US" sz="1900" dirty="0" err="1">
                <a:effectLst>
                  <a:outerShdw blurRad="38100" dist="38100" dir="2700000" algn="tl">
                    <a:srgbClr val="000000">
                      <a:alpha val="43137"/>
                    </a:srgbClr>
                  </a:outerShdw>
                </a:effectLst>
              </a:rPr>
              <a:t>trabajador</a:t>
            </a:r>
            <a:r>
              <a:rPr lang="en-US" sz="1900" dirty="0">
                <a:effectLst>
                  <a:outerShdw blurRad="38100" dist="38100" dir="2700000" algn="tl">
                    <a:srgbClr val="000000">
                      <a:alpha val="43137"/>
                    </a:srgbClr>
                  </a:outerShdw>
                </a:effectLst>
              </a:rPr>
              <a:t> y </a:t>
            </a:r>
            <a:r>
              <a:rPr lang="en-US" sz="1900" dirty="0" err="1">
                <a:effectLst>
                  <a:outerShdw blurRad="38100" dist="38100" dir="2700000" algn="tl">
                    <a:srgbClr val="000000">
                      <a:alpha val="43137"/>
                    </a:srgbClr>
                  </a:outerShdw>
                </a:effectLst>
              </a:rPr>
              <a:t>serán</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unificadas</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caso</a:t>
            </a:r>
            <a:r>
              <a:rPr lang="en-US" sz="1900" dirty="0">
                <a:effectLst>
                  <a:outerShdw blurRad="38100" dist="38100" dir="2700000" algn="tl">
                    <a:srgbClr val="000000">
                      <a:alpha val="43137"/>
                    </a:srgbClr>
                  </a:outerShdw>
                </a:effectLst>
              </a:rPr>
              <a:t> de </a:t>
            </a:r>
            <a:r>
              <a:rPr lang="en-US" sz="1900" dirty="0" err="1">
                <a:effectLst>
                  <a:outerShdw blurRad="38100" dist="38100" dir="2700000" algn="tl">
                    <a:srgbClr val="000000">
                      <a:alpha val="43137"/>
                    </a:srgbClr>
                  </a:outerShdw>
                </a:effectLst>
              </a:rPr>
              <a:t>pluriempleo</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este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último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supuesto</a:t>
            </a:r>
            <a:r>
              <a:rPr lang="en-US" sz="1900" dirty="0">
                <a:effectLst>
                  <a:outerShdw blurRad="38100" dist="38100" dir="2700000" algn="tl">
                    <a:srgbClr val="000000">
                      <a:alpha val="43137"/>
                    </a:srgbClr>
                  </a:outerShdw>
                </a:effectLst>
              </a:rPr>
              <a:t>, el </a:t>
            </a:r>
            <a:r>
              <a:rPr lang="en-US" sz="1900" dirty="0" err="1">
                <a:effectLst>
                  <a:outerShdw blurRad="38100" dist="38100" dir="2700000" algn="tl">
                    <a:srgbClr val="000000">
                      <a:alpha val="43137"/>
                    </a:srgbClr>
                  </a:outerShdw>
                </a:effectLst>
              </a:rPr>
              <a:t>trabajador</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deberá</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elegir</a:t>
            </a:r>
            <a:r>
              <a:rPr lang="en-US" sz="1900" dirty="0">
                <a:effectLst>
                  <a:outerShdw blurRad="38100" dist="38100" dir="2700000" algn="tl">
                    <a:srgbClr val="000000">
                      <a:alpha val="43137"/>
                    </a:srgbClr>
                  </a:outerShdw>
                </a:effectLst>
              </a:rPr>
              <a:t> entre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obras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sociales</a:t>
            </a:r>
            <a:r>
              <a:rPr lang="en-US" sz="1900" dirty="0">
                <a:effectLst>
                  <a:outerShdw blurRad="38100" dist="38100" dir="2700000" algn="tl">
                    <a:srgbClr val="000000">
                      <a:alpha val="43137"/>
                    </a:srgbClr>
                  </a:outerShdw>
                </a:effectLst>
              </a:rPr>
              <a:t> a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aporte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aquella</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cual</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pertenecerá</a:t>
            </a:r>
            <a:r>
              <a:rPr lang="en-US" sz="1900" dirty="0">
                <a:effectLst>
                  <a:outerShdw blurRad="38100" dist="38100" dir="2700000" algn="tl">
                    <a:srgbClr val="000000">
                      <a:alpha val="43137"/>
                    </a:srgbClr>
                  </a:outerShdw>
                </a:effectLst>
              </a:rPr>
              <a:t>. </a:t>
            </a:r>
            <a:endParaRPr lang="en-US" sz="1900" dirty="0">
              <a:solidFill>
                <a:srgbClr val="FFCC00"/>
              </a:solidFill>
              <a:effectLst>
                <a:outerShdw blurRad="38100" dist="38100" dir="2700000" algn="tl">
                  <a:srgbClr val="000000">
                    <a:alpha val="43137"/>
                  </a:srgbClr>
                </a:outerShdw>
              </a:effectLst>
            </a:endParaRPr>
          </a:p>
          <a:p>
            <a:pPr algn="l"/>
            <a:endParaRPr lang="en-US" sz="19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835906256"/>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b</a:t>
            </a:r>
            <a:r>
              <a:rPr lang="es-AR" sz="1800" b="1" dirty="0">
                <a:solidFill>
                  <a:srgbClr val="FFFF00"/>
                </a:solidFill>
                <a:effectLst>
                  <a:outerShdw blurRad="38100" dist="38100" dir="2700000" algn="tl">
                    <a:srgbClr val="000000">
                      <a:alpha val="43137"/>
                    </a:srgbClr>
                  </a:outerShdw>
                </a:effectLst>
              </a:rPr>
              <a:t>) Con relación a cada empleado o empleada de casas particulares </a:t>
            </a:r>
          </a:p>
          <a:p>
            <a:pPr marL="0" indent="0">
              <a:buNone/>
            </a:pPr>
            <a:r>
              <a:rPr lang="es-AR" sz="1800" dirty="0">
                <a:effectLst>
                  <a:outerShdw blurRad="38100" dist="38100" dir="2700000" algn="tl">
                    <a:srgbClr val="000000">
                      <a:alpha val="43137"/>
                    </a:srgbClr>
                  </a:outerShdw>
                </a:effectLst>
              </a:rPr>
              <a:t>1. Apellido y nombres. </a:t>
            </a:r>
          </a:p>
          <a:p>
            <a:pPr marL="0" indent="0">
              <a:buNone/>
            </a:pPr>
            <a:r>
              <a:rPr lang="es-AR" sz="1800" dirty="0">
                <a:effectLst>
                  <a:outerShdw blurRad="38100" dist="38100" dir="2700000" algn="tl">
                    <a:srgbClr val="000000">
                      <a:alpha val="43137"/>
                    </a:srgbClr>
                  </a:outerShdw>
                </a:effectLst>
              </a:rPr>
              <a:t>2. Clave Única de Identificación Tributaria (CUIT) o Código Único de Identificación Laboral (CUIL), según corresponda. </a:t>
            </a:r>
          </a:p>
          <a:p>
            <a:pPr marL="0" indent="0">
              <a:buNone/>
            </a:pPr>
            <a:r>
              <a:rPr lang="es-AR" sz="1800" dirty="0">
                <a:effectLst>
                  <a:outerShdw blurRad="38100" dist="38100" dir="2700000" algn="tl">
                    <a:srgbClr val="000000">
                      <a:alpha val="43137"/>
                    </a:srgbClr>
                  </a:outerShdw>
                </a:effectLst>
              </a:rPr>
              <a:t>3. Fecha de nacimiento. </a:t>
            </a:r>
          </a:p>
          <a:p>
            <a:pPr marL="0" indent="0">
              <a:buNone/>
            </a:pPr>
            <a:r>
              <a:rPr lang="es-AR" sz="1800" dirty="0">
                <a:effectLst>
                  <a:outerShdw blurRad="38100" dist="38100" dir="2700000" algn="tl">
                    <a:srgbClr val="000000">
                      <a:alpha val="43137"/>
                    </a:srgbClr>
                  </a:outerShdw>
                </a:effectLst>
              </a:rPr>
              <a:t>4. Domicilio real y código postal. </a:t>
            </a:r>
          </a:p>
          <a:p>
            <a:pPr marL="0" indent="0">
              <a:buNone/>
            </a:pPr>
            <a:r>
              <a:rPr lang="es-AR" sz="1800" dirty="0">
                <a:effectLst>
                  <a:outerShdw blurRad="38100" dist="38100" dir="2700000" algn="tl">
                    <a:srgbClr val="000000">
                      <a:alpha val="43137"/>
                    </a:srgbClr>
                  </a:outerShdw>
                </a:effectLst>
              </a:rPr>
              <a:t>5. Clave Bancaria Uniforme (CBU), en caso de poseerla. </a:t>
            </a:r>
            <a:endParaRPr lang="es-AR" sz="1800" dirty="0" smtClean="0">
              <a:effectLst>
                <a:outerShdw blurRad="38100" dist="38100" dir="2700000" algn="tl">
                  <a:srgbClr val="000000">
                    <a:alpha val="43137"/>
                  </a:srgbClr>
                </a:outerShdw>
              </a:effectLst>
            </a:endParaRPr>
          </a:p>
          <a:p>
            <a:pPr marL="0" indent="0">
              <a:buNone/>
            </a:pPr>
            <a:endParaRPr lang="es-AR" sz="1800" dirty="0">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Asimismo, el sistema prevé la incorporación con carácter optativo de “Número telefónico” y “Dirección de correo electrónico”. </a:t>
            </a:r>
          </a:p>
          <a:p>
            <a:pPr marL="0" indent="0">
              <a:buNone/>
            </a:pPr>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74601109"/>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p>
          <a:p>
            <a:pPr marL="0" indent="0">
              <a:buNone/>
            </a:pPr>
            <a:endParaRPr lang="es-AR" sz="2000" b="1" dirty="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c</a:t>
            </a:r>
            <a:r>
              <a:rPr lang="es-AR" sz="1800" b="1" dirty="0">
                <a:solidFill>
                  <a:srgbClr val="FFFF00"/>
                </a:solidFill>
                <a:effectLst>
                  <a:outerShdw blurRad="38100" dist="38100" dir="2700000" algn="tl">
                    <a:srgbClr val="000000">
                      <a:alpha val="43137"/>
                    </a:srgbClr>
                  </a:outerShdw>
                </a:effectLst>
              </a:rPr>
              <a:t>) Con relación a la prestación </a:t>
            </a: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1. Fecha de registración. La del efectivo ingreso. De tratarse de las relaciones vigentes al 31 de mayo de 2013, deberá consignarse la fecha en que se realice la inscripción en el registro. </a:t>
            </a:r>
          </a:p>
          <a:p>
            <a:pPr marL="0" indent="0">
              <a:buNone/>
            </a:pPr>
            <a:r>
              <a:rPr lang="es-AR" sz="1800" dirty="0">
                <a:effectLst>
                  <a:outerShdw blurRad="38100" dist="38100" dir="2700000" algn="tl">
                    <a:srgbClr val="000000">
                      <a:alpha val="43137"/>
                    </a:srgbClr>
                  </a:outerShdw>
                </a:effectLst>
              </a:rPr>
              <a:t>2. Monto de la remuneración pactada. </a:t>
            </a:r>
          </a:p>
          <a:p>
            <a:pPr marL="0" indent="0">
              <a:buNone/>
            </a:pPr>
            <a:r>
              <a:rPr lang="es-AR" sz="1800" dirty="0">
                <a:effectLst>
                  <a:outerShdw blurRad="38100" dist="38100" dir="2700000" algn="tl">
                    <a:srgbClr val="000000">
                      <a:alpha val="43137"/>
                    </a:srgbClr>
                  </a:outerShdw>
                </a:effectLst>
              </a:rPr>
              <a:t>3. Cantidad de horas trabajadas semanalmente. </a:t>
            </a:r>
          </a:p>
          <a:p>
            <a:pPr marL="0" indent="0">
              <a:buNone/>
            </a:pPr>
            <a:r>
              <a:rPr lang="es-AR" sz="1800" dirty="0">
                <a:effectLst>
                  <a:outerShdw blurRad="38100" dist="38100" dir="2700000" algn="tl">
                    <a:srgbClr val="000000">
                      <a:alpha val="43137"/>
                    </a:srgbClr>
                  </a:outerShdw>
                </a:effectLst>
              </a:rPr>
              <a:t>4. Domicilio en el que se realiza la prestación del servicio y código postal. </a:t>
            </a:r>
          </a:p>
          <a:p>
            <a:pPr marL="0" indent="0">
              <a:buNone/>
            </a:pPr>
            <a:r>
              <a:rPr lang="es-AR" sz="1800" dirty="0">
                <a:effectLst>
                  <a:outerShdw blurRad="38100" dist="38100" dir="2700000" algn="tl">
                    <a:srgbClr val="000000">
                      <a:alpha val="43137"/>
                    </a:srgbClr>
                  </a:outerShdw>
                </a:effectLst>
              </a:rPr>
              <a:t>5. Obra social del Sistema Nacional del Seguro de Salud y del Régimen Nacional </a:t>
            </a:r>
            <a:r>
              <a:rPr lang="es-AR" sz="1800" dirty="0" smtClean="0">
                <a:effectLst>
                  <a:outerShdw blurRad="38100" dist="38100" dir="2700000" algn="tl">
                    <a:srgbClr val="000000">
                      <a:alpha val="43137"/>
                    </a:srgbClr>
                  </a:outerShdw>
                </a:effectLst>
              </a:rPr>
              <a:t>de</a:t>
            </a:r>
          </a:p>
          <a:p>
            <a:pPr marL="0" indent="0">
              <a:buNone/>
            </a:pPr>
            <a:r>
              <a:rPr lang="es-AR" sz="1800" dirty="0" smtClean="0">
                <a:effectLst>
                  <a:outerShdw blurRad="38100" dist="38100" dir="2700000" algn="tl">
                    <a:srgbClr val="000000">
                      <a:alpha val="43137"/>
                    </a:srgbClr>
                  </a:outerShdw>
                </a:effectLst>
              </a:rPr>
              <a:t>Obras </a:t>
            </a:r>
            <a:r>
              <a:rPr lang="es-AR" sz="1800" dirty="0">
                <a:effectLst>
                  <a:outerShdw blurRad="38100" dist="38100" dir="2700000" algn="tl">
                    <a:srgbClr val="000000">
                      <a:alpha val="43137"/>
                    </a:srgbClr>
                  </a:outerShdw>
                </a:effectLst>
              </a:rPr>
              <a:t>Sociales. </a:t>
            </a:r>
          </a:p>
          <a:p>
            <a:pPr marL="0" indent="0">
              <a:buNone/>
            </a:pPr>
            <a:r>
              <a:rPr lang="es-AR" sz="1800" dirty="0">
                <a:effectLst>
                  <a:outerShdw blurRad="38100" dist="38100" dir="2700000" algn="tl">
                    <a:srgbClr val="000000">
                      <a:alpha val="43137"/>
                    </a:srgbClr>
                  </a:outerShdw>
                </a:effectLst>
              </a:rPr>
              <a:t>6. Puesto desempeñado. </a:t>
            </a:r>
          </a:p>
          <a:p>
            <a:pPr marL="0" indent="0">
              <a:buNone/>
            </a:pPr>
            <a:r>
              <a:rPr lang="es-AR" sz="1800" dirty="0">
                <a:effectLst>
                  <a:outerShdw blurRad="38100" dist="38100" dir="2700000" algn="tl">
                    <a:srgbClr val="000000">
                      <a:alpha val="43137"/>
                    </a:srgbClr>
                  </a:outerShdw>
                </a:effectLst>
              </a:rPr>
              <a:t>7. Modalidad de liquidación. </a:t>
            </a:r>
          </a:p>
          <a:p>
            <a:pPr marL="0" indent="0">
              <a:buNone/>
            </a:pPr>
            <a:r>
              <a:rPr lang="es-AR" sz="1800" dirty="0">
                <a:effectLst>
                  <a:outerShdw blurRad="38100" dist="38100" dir="2700000" algn="tl">
                    <a:srgbClr val="000000">
                      <a:alpha val="43137"/>
                    </a:srgbClr>
                  </a:outerShdw>
                </a:effectLst>
              </a:rPr>
              <a:t>8. En su caso, fecha de cese de la prestación. </a:t>
            </a: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54867405"/>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VALIDACIÓN DE DATOS</a:t>
            </a:r>
          </a:p>
          <a:p>
            <a:pPr marL="0" indent="0">
              <a:buNone/>
            </a:pPr>
            <a:r>
              <a:rPr lang="es-AR" sz="1800" dirty="0" smtClean="0">
                <a:effectLst>
                  <a:outerShdw blurRad="38100" dist="38100" dir="2700000" algn="tl">
                    <a:srgbClr val="000000">
                      <a:alpha val="43137"/>
                    </a:srgbClr>
                  </a:outerShdw>
                </a:effectLst>
              </a:rPr>
              <a:t>Los </a:t>
            </a:r>
            <a:r>
              <a:rPr lang="es-AR" sz="1800" dirty="0">
                <a:effectLst>
                  <a:outerShdw blurRad="38100" dist="38100" dir="2700000" algn="tl">
                    <a:srgbClr val="000000">
                      <a:alpha val="43137"/>
                    </a:srgbClr>
                  </a:outerShdw>
                </a:effectLst>
              </a:rPr>
              <a:t>datos que se suministren serán validados con la información disponible en las bases de datos de esta Administración Federal. Cuando alguno de los datos no responda a los criterios de validación adoptados, no se permitirá su ingreso al sistema, informándose el motivo que impide su incorporación. </a:t>
            </a:r>
            <a:endParaRPr lang="es-AR" sz="1800" dirty="0" smtClean="0">
              <a:effectLst>
                <a:outerShdw blurRad="38100" dist="38100" dir="2700000" algn="tl">
                  <a:srgbClr val="000000">
                    <a:alpha val="43137"/>
                  </a:srgbClr>
                </a:outerShdw>
              </a:effectLst>
            </a:endParaRP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MODIFICACIÓN DE DATOS</a:t>
            </a:r>
          </a:p>
          <a:p>
            <a:pPr marL="0" indent="0">
              <a:buNone/>
            </a:pP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modificación de datos informados o, en su caso, la anulación de la comunicación de alta en el registro, deberá efectuarse de acuerdo con lo dispuesto por los artículos 7 a 9 de la resolución general 2988 y su modificatoria, excepto cuando se trate de las modificaciones a los datos previstos en los puntos 2 y 4 que anteceden, las que deberán registrarse dentro de los dos (2) días corridos posteriores a aquel en que se produzcan los hechos que las originan. </a:t>
            </a:r>
          </a:p>
          <a:p>
            <a:pPr marL="0" indent="0">
              <a:buNone/>
            </a:pPr>
            <a:endParaRPr lang="es-AR" sz="1800" dirty="0" smtClean="0">
              <a:effectLst>
                <a:outerShdw blurRad="38100" dist="38100" dir="2700000" algn="tl">
                  <a:srgbClr val="000000">
                    <a:alpha val="43137"/>
                  </a:srgbClr>
                </a:outerShdw>
              </a:effectLst>
            </a:endParaRP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9197830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COMUNICACIONES DE ALTAS Y BAJAS EN FORMA MANUAL</a:t>
            </a:r>
          </a:p>
          <a:p>
            <a:pPr marL="0" indent="0">
              <a:buNone/>
            </a:pPr>
            <a:r>
              <a:rPr lang="es-AR" sz="1800" dirty="0" smtClean="0">
                <a:effectLst>
                  <a:outerShdw blurRad="38100" dist="38100" dir="2700000" algn="tl">
                    <a:srgbClr val="000000">
                      <a:alpha val="43137"/>
                    </a:srgbClr>
                  </a:outerShdw>
                </a:effectLst>
              </a:rPr>
              <a:t>Para </a:t>
            </a:r>
            <a:r>
              <a:rPr lang="es-AR" sz="1800" dirty="0">
                <a:effectLst>
                  <a:outerShdw blurRad="38100" dist="38100" dir="2700000" algn="tl">
                    <a:srgbClr val="000000">
                      <a:alpha val="43137"/>
                    </a:srgbClr>
                  </a:outerShdw>
                </a:effectLst>
              </a:rPr>
              <a:t>efectuar las comunicaciones de altas, bajas y/o modificaciones de datos podrá optarse por la modalidad prevista en el inciso b) del artículo 10 de la resolución general 2988 y su modificatoria. Asimismo, con relación a las fechas de inicio o cese de la relación laboral, será de aplicación lo establecido por el artículo 24 de dicha resolución general. </a:t>
            </a:r>
          </a:p>
          <a:p>
            <a:pPr marL="0" indent="0">
              <a:buNone/>
            </a:pPr>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0482281"/>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3491 – BO: 30/4/2013</a:t>
            </a:r>
          </a:p>
          <a:p>
            <a:pPr marL="0" indent="0">
              <a:buNone/>
            </a:pPr>
            <a:r>
              <a:rPr lang="es-AR" sz="2000" b="1" dirty="0" smtClean="0">
                <a:solidFill>
                  <a:srgbClr val="00FFCC"/>
                </a:solidFill>
                <a:effectLst>
                  <a:outerShdw blurRad="38100" dist="38100" dir="2700000" algn="tl">
                    <a:srgbClr val="000000">
                      <a:alpha val="43137"/>
                    </a:srgbClr>
                  </a:outerShdw>
                </a:effectLst>
              </a:rPr>
              <a:t>REGISTROS ESPECIALES DE LA SEGURIDAD SOCIAL</a:t>
            </a:r>
            <a:endParaRPr lang="es-AR" sz="2000" b="1" dirty="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3</a:t>
            </a:r>
            <a:r>
              <a:rPr lang="es-AR" sz="1800" b="1" dirty="0">
                <a:solidFill>
                  <a:srgbClr val="FFFF00"/>
                </a:solidFill>
                <a:effectLst>
                  <a:outerShdw blurRad="38100" dist="38100" dir="2700000" algn="tl">
                    <a:srgbClr val="000000">
                      <a:alpha val="43137"/>
                    </a:srgbClr>
                  </a:outerShdw>
                </a:effectLst>
              </a:rPr>
              <a:t>. Plazos para efectuar las comunicaciones </a:t>
            </a:r>
          </a:p>
          <a:p>
            <a:pPr marL="0" indent="0">
              <a:buNone/>
            </a:pPr>
            <a:r>
              <a:rPr lang="es-AR" sz="1800" b="1" dirty="0" smtClean="0">
                <a:solidFill>
                  <a:srgbClr val="FFC000"/>
                </a:solidFill>
                <a:effectLst>
                  <a:outerShdw blurRad="38100" dist="38100" dir="2700000" algn="tl">
                    <a:srgbClr val="000000">
                      <a:alpha val="43137"/>
                    </a:srgbClr>
                  </a:outerShdw>
                </a:effectLst>
              </a:rPr>
              <a:t>ALTAS</a:t>
            </a:r>
          </a:p>
          <a:p>
            <a:pPr marL="0" indent="0">
              <a:buNone/>
            </a:pPr>
            <a:r>
              <a:rPr lang="es-AR" sz="1800" dirty="0" smtClean="0">
                <a:effectLst>
                  <a:outerShdw blurRad="38100" dist="38100" dir="2700000" algn="tl">
                    <a:srgbClr val="000000">
                      <a:alpha val="43137"/>
                    </a:srgbClr>
                  </a:outerShdw>
                </a:effectLst>
              </a:rPr>
              <a:t>Las </a:t>
            </a:r>
            <a:r>
              <a:rPr lang="es-AR" sz="1800" dirty="0">
                <a:effectLst>
                  <a:outerShdw blurRad="38100" dist="38100" dir="2700000" algn="tl">
                    <a:srgbClr val="000000">
                      <a:alpha val="43137"/>
                    </a:srgbClr>
                  </a:outerShdw>
                </a:effectLst>
              </a:rPr>
              <a:t>comunicaciones de alta del empleador y del empleado o empleada, en el registro, deberán efectuarse </a:t>
            </a:r>
            <a:r>
              <a:rPr lang="es-AR" sz="1800" dirty="0">
                <a:solidFill>
                  <a:srgbClr val="00FF99"/>
                </a:solidFill>
                <a:effectLst>
                  <a:outerShdw blurRad="38100" dist="38100" dir="2700000" algn="tl">
                    <a:srgbClr val="000000">
                      <a:alpha val="43137"/>
                    </a:srgbClr>
                  </a:outerShdw>
                </a:effectLst>
              </a:rPr>
              <a:t>hasta el día inmediato anterior, inclusive, al de comienzo efectivo de las tareas por parte del personal contratado. </a:t>
            </a:r>
            <a:endParaRPr lang="es-AR" sz="1800" dirty="0" smtClean="0">
              <a:solidFill>
                <a:srgbClr val="00FF99"/>
              </a:solidFill>
              <a:effectLst>
                <a:outerShdw blurRad="38100" dist="38100" dir="2700000" algn="tl">
                  <a:srgbClr val="000000">
                    <a:alpha val="43137"/>
                  </a:srgbClr>
                </a:outerShdw>
              </a:effectLst>
            </a:endParaRPr>
          </a:p>
          <a:p>
            <a:pPr marL="0" indent="0">
              <a:buNone/>
            </a:pPr>
            <a:endParaRPr lang="es-AR" sz="1800" dirty="0">
              <a:solidFill>
                <a:srgbClr val="00FF99"/>
              </a:solidFill>
              <a:effectLst>
                <a:outerShdw blurRad="38100" dist="38100" dir="2700000" algn="tl">
                  <a:srgbClr val="000000">
                    <a:alpha val="43137"/>
                  </a:srgbClr>
                </a:outerShdw>
              </a:effectLst>
            </a:endParaRPr>
          </a:p>
          <a:p>
            <a:pPr marL="0" indent="0">
              <a:buNone/>
            </a:pPr>
            <a:r>
              <a:rPr lang="es-AR" sz="1800" b="1" dirty="0" smtClean="0">
                <a:solidFill>
                  <a:srgbClr val="FFC000"/>
                </a:solidFill>
                <a:effectLst>
                  <a:outerShdw blurRad="38100" dist="38100" dir="2700000" algn="tl">
                    <a:srgbClr val="000000">
                      <a:alpha val="43137"/>
                    </a:srgbClr>
                  </a:outerShdw>
                </a:effectLst>
              </a:rPr>
              <a:t>BAJA EMPLEADO</a:t>
            </a:r>
          </a:p>
          <a:p>
            <a:pPr marL="0" indent="0">
              <a:buNone/>
            </a:pP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comunicación de </a:t>
            </a:r>
            <a:r>
              <a:rPr lang="es-AR" sz="1800" dirty="0">
                <a:solidFill>
                  <a:srgbClr val="00FF99"/>
                </a:solidFill>
                <a:effectLst>
                  <a:outerShdw blurRad="38100" dist="38100" dir="2700000" algn="tl">
                    <a:srgbClr val="000000">
                      <a:alpha val="43137"/>
                    </a:srgbClr>
                  </a:outerShdw>
                </a:effectLst>
              </a:rPr>
              <a:t>baja del empleado o de la empleada deberá realizarse dentro del plazo de cinco (5) días corridos</a:t>
            </a:r>
            <a:r>
              <a:rPr lang="es-AR" sz="1800" dirty="0">
                <a:effectLst>
                  <a:outerShdw blurRad="38100" dist="38100" dir="2700000" algn="tl">
                    <a:srgbClr val="000000">
                      <a:alpha val="43137"/>
                    </a:srgbClr>
                  </a:outerShdw>
                </a:effectLst>
              </a:rPr>
              <a:t>, contados a partir de la fecha, inclusive, en que se produjo la extinción de la relación laboral, por cualquier causa. </a:t>
            </a:r>
          </a:p>
          <a:p>
            <a:pPr marL="0" indent="0">
              <a:buNone/>
            </a:pPr>
            <a:endParaRPr lang="es-AR" sz="1800" b="1" dirty="0" smtClean="0">
              <a:solidFill>
                <a:srgbClr val="FFC000"/>
              </a:solidFill>
              <a:effectLst>
                <a:outerShdw blurRad="38100" dist="38100" dir="2700000" algn="tl">
                  <a:srgbClr val="000000">
                    <a:alpha val="43137"/>
                  </a:srgbClr>
                </a:outerShdw>
              </a:effectLst>
            </a:endParaRPr>
          </a:p>
          <a:p>
            <a:pPr marL="0" indent="0">
              <a:buNone/>
            </a:pPr>
            <a:r>
              <a:rPr lang="es-AR" sz="1800" b="1" dirty="0" smtClean="0">
                <a:solidFill>
                  <a:srgbClr val="FFC000"/>
                </a:solidFill>
                <a:effectLst>
                  <a:outerShdw blurRad="38100" dist="38100" dir="2700000" algn="tl">
                    <a:srgbClr val="000000">
                      <a:alpha val="43137"/>
                    </a:srgbClr>
                  </a:outerShdw>
                </a:effectLst>
              </a:rPr>
              <a:t>BAJA EMPLEADOR</a:t>
            </a:r>
          </a:p>
          <a:p>
            <a:pPr marL="0" indent="0">
              <a:buNone/>
            </a:pP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comunicación de </a:t>
            </a:r>
            <a:r>
              <a:rPr lang="es-AR" sz="1800" dirty="0">
                <a:solidFill>
                  <a:srgbClr val="00FF99"/>
                </a:solidFill>
                <a:effectLst>
                  <a:outerShdw blurRad="38100" dist="38100" dir="2700000" algn="tl">
                    <a:srgbClr val="000000">
                      <a:alpha val="43137"/>
                    </a:srgbClr>
                  </a:outerShdw>
                </a:effectLst>
              </a:rPr>
              <a:t>baja del empleador deberá realizarse dentro del plazo de cinco (5) días corridos</a:t>
            </a:r>
            <a:r>
              <a:rPr lang="es-AR" sz="1800" dirty="0">
                <a:effectLst>
                  <a:outerShdw blurRad="38100" dist="38100" dir="2700000" algn="tl">
                    <a:srgbClr val="000000">
                      <a:alpha val="43137"/>
                    </a:srgbClr>
                  </a:outerShdw>
                </a:effectLst>
              </a:rPr>
              <a:t>, contados a partir de la fecha, inclusive, en que el sujeto pierda dicha condición. </a:t>
            </a: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13194931"/>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3492 – BO: 30/4/2013</a:t>
            </a:r>
          </a:p>
          <a:p>
            <a:pPr marL="0" indent="0">
              <a:buNone/>
            </a:pPr>
            <a:r>
              <a:rPr lang="es-AR" sz="2000" b="1" dirty="0" smtClean="0">
                <a:solidFill>
                  <a:srgbClr val="00FFCC"/>
                </a:solidFill>
                <a:effectLst>
                  <a:outerShdw blurRad="38100" dist="38100" dir="2700000" algn="tl">
                    <a:srgbClr val="000000">
                      <a:alpha val="43137"/>
                    </a:srgbClr>
                  </a:outerShdw>
                </a:effectLst>
              </a:rPr>
              <a:t>IMT PERSONAL DE CASAS PARTICULARES </a:t>
            </a:r>
          </a:p>
          <a:p>
            <a:pPr marL="0" indent="0">
              <a:buNone/>
            </a:pPr>
            <a:r>
              <a:rPr lang="es-AR" sz="2000" b="1" dirty="0" smtClean="0">
                <a:solidFill>
                  <a:srgbClr val="FFC000"/>
                </a:solidFill>
                <a:effectLst>
                  <a:outerShdw blurRad="38100" dist="38100" dir="2700000" algn="tl">
                    <a:srgbClr val="000000">
                      <a:alpha val="43137"/>
                    </a:srgbClr>
                  </a:outerShdw>
                </a:effectLst>
              </a:rPr>
              <a:t>DEPENDIENTES DE PERSONAS FISICAS DE ALTOS INGRESOS</a:t>
            </a:r>
            <a:endParaRPr lang="es-AR" sz="2000" b="1" dirty="0">
              <a:solidFill>
                <a:srgbClr val="FFC000"/>
              </a:solidFill>
              <a:effectLst>
                <a:outerShdw blurRad="38100" dist="38100" dir="2700000" algn="tl">
                  <a:srgbClr val="000000">
                    <a:alpha val="43137"/>
                  </a:srgbClr>
                </a:outerShdw>
              </a:effectLst>
            </a:endParaRP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Tipología</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Personas físicas cuyos ingresos brutos anuales sean iguales o superiores a pesos quinientos mil ($ 500.000) y(1) les corresponda tributar el impuesto sobre los bienes personales o cuando la totalidad de sus bienes -gravados y no gravados por el mencionado tributo- valuados conforme las normas del citado impuesto, superen el monto determinado por el inciso i) del artículo 21, Título VI, de la ley 23966 y sus modificaciones. Quedan exceptuadas las personas físicas que tengan el carácter de empleador en los términos de la ley 20744 texto ordenado en 1976 y sus modificaciones o de la ley 26844 y se encuentren inscriptas en los registros habilitados por esta Administración Federal. </a:t>
            </a:r>
          </a:p>
          <a:p>
            <a:pPr marL="0" indent="0">
              <a:buNone/>
            </a:pPr>
            <a:endParaRPr lang="es-AR" sz="1800" dirty="0" smtClean="0">
              <a:effectLst>
                <a:outerShdw blurRad="38100" dist="38100" dir="2700000" algn="tl">
                  <a:srgbClr val="000000">
                    <a:alpha val="43137"/>
                  </a:srgbClr>
                </a:outerShdw>
              </a:effectLst>
            </a:endParaRP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IMT</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un (1) trabajador desarrollando tareas de asistencia personal y/o a su núcleo familiar. </a:t>
            </a:r>
          </a:p>
          <a:p>
            <a:pPr marL="0" indent="0">
              <a:buNone/>
            </a:pPr>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1319493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3492 – BO: 30/4/2013</a:t>
            </a:r>
          </a:p>
          <a:p>
            <a:pPr marL="0" indent="0">
              <a:buNone/>
            </a:pPr>
            <a:r>
              <a:rPr lang="es-AR" sz="2000" b="1" dirty="0" smtClean="0">
                <a:solidFill>
                  <a:srgbClr val="00FFCC"/>
                </a:solidFill>
                <a:effectLst>
                  <a:outerShdw blurRad="38100" dist="38100" dir="2700000" algn="tl">
                    <a:srgbClr val="000000">
                      <a:alpha val="43137"/>
                    </a:srgbClr>
                  </a:outerShdw>
                </a:effectLst>
              </a:rPr>
              <a:t>IMT PERSONAL DE CASAS PARTICULARES </a:t>
            </a:r>
          </a:p>
          <a:p>
            <a:pPr marL="0" indent="0">
              <a:buNone/>
            </a:pPr>
            <a:r>
              <a:rPr lang="es-AR" sz="2000" b="1" dirty="0" smtClean="0">
                <a:solidFill>
                  <a:srgbClr val="FFC000"/>
                </a:solidFill>
                <a:effectLst>
                  <a:outerShdw blurRad="38100" dist="38100" dir="2700000" algn="tl">
                    <a:srgbClr val="000000">
                      <a:alpha val="43137"/>
                    </a:srgbClr>
                  </a:outerShdw>
                </a:effectLst>
              </a:rPr>
              <a:t>DEPENDIENTES DE PERSONAS FISICAS DE ALTOS INGRESOS</a:t>
            </a:r>
            <a:endParaRPr lang="es-AR" sz="2000" b="1" dirty="0">
              <a:solidFill>
                <a:srgbClr val="FFC000"/>
              </a:solidFill>
              <a:effectLst>
                <a:outerShdw blurRad="38100" dist="38100" dir="2700000" algn="tl">
                  <a:srgbClr val="000000">
                    <a:alpha val="43137"/>
                  </a:srgbClr>
                </a:outerShdw>
              </a:effectLst>
            </a:endParaRPr>
          </a:p>
          <a:p>
            <a:pPr marL="0" indent="0">
              <a:buNone/>
            </a:pPr>
            <a:endParaRPr lang="es-AR" sz="1800" b="1" dirty="0" smtClean="0">
              <a:solidFill>
                <a:srgbClr val="FFFF00"/>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Aclaraciones</a:t>
            </a:r>
            <a:r>
              <a:rPr lang="es-AR" sz="1800" b="1" dirty="0">
                <a:solidFill>
                  <a:srgbClr val="FFFF00"/>
                </a:solidFill>
                <a:effectLst>
                  <a:outerShdw blurRad="38100" dist="38100" dir="2700000" algn="tl">
                    <a:srgbClr val="000000">
                      <a:alpha val="43137"/>
                    </a:srgbClr>
                  </a:outerShdw>
                </a:effectLst>
              </a:rPr>
              <a:t>: </a:t>
            </a:r>
          </a:p>
          <a:p>
            <a:pPr marL="0" indent="0">
              <a:buNone/>
            </a:pPr>
            <a:r>
              <a:rPr lang="es-AR" sz="1800" b="1" dirty="0">
                <a:solidFill>
                  <a:srgbClr val="00FFCC"/>
                </a:solidFill>
                <a:effectLst>
                  <a:outerShdw blurRad="38100" dist="38100" dir="2700000" algn="tl">
                    <a:srgbClr val="000000">
                      <a:alpha val="43137"/>
                    </a:srgbClr>
                  </a:outerShdw>
                </a:effectLst>
              </a:rPr>
              <a:t>a) Ingresos brutos anuales: </a:t>
            </a:r>
          </a:p>
          <a:p>
            <a:pPr marL="0" indent="0">
              <a:buNone/>
            </a:pPr>
            <a:r>
              <a:rPr lang="es-AR" sz="1800" b="1" dirty="0">
                <a:solidFill>
                  <a:srgbClr val="FFC000"/>
                </a:solidFill>
                <a:effectLst>
                  <a:outerShdw blurRad="38100" dist="38100" dir="2700000" algn="tl">
                    <a:srgbClr val="000000">
                      <a:alpha val="43137"/>
                    </a:srgbClr>
                  </a:outerShdw>
                </a:effectLst>
              </a:rPr>
              <a:t>a.1. Trabajadores en relación de dependencia, jubilados y/o pensionados. </a:t>
            </a:r>
          </a:p>
          <a:p>
            <a:pPr marL="0" indent="0">
              <a:buNone/>
            </a:pPr>
            <a:r>
              <a:rPr lang="es-AR" sz="1800" dirty="0">
                <a:effectLst>
                  <a:outerShdw blurRad="38100" dist="38100" dir="2700000" algn="tl">
                    <a:srgbClr val="000000">
                      <a:alpha val="43137"/>
                    </a:srgbClr>
                  </a:outerShdw>
                </a:effectLst>
              </a:rPr>
              <a:t>Deberán considerarse los ingresos brutos correspondientes a los últimos doce (12) meses. </a:t>
            </a:r>
          </a:p>
          <a:p>
            <a:pPr marL="0" indent="0">
              <a:buNone/>
            </a:pPr>
            <a:r>
              <a:rPr lang="es-AR" sz="1800" b="1" dirty="0">
                <a:solidFill>
                  <a:srgbClr val="FFC000"/>
                </a:solidFill>
                <a:effectLst>
                  <a:outerShdw blurRad="38100" dist="38100" dir="2700000" algn="tl">
                    <a:srgbClr val="000000">
                      <a:alpha val="43137"/>
                    </a:srgbClr>
                  </a:outerShdw>
                </a:effectLst>
              </a:rPr>
              <a:t>a.2. Trabajadores autónomos. </a:t>
            </a:r>
          </a:p>
          <a:p>
            <a:pPr marL="0" indent="0">
              <a:buNone/>
            </a:pPr>
            <a:r>
              <a:rPr lang="es-AR" sz="1800" dirty="0">
                <a:effectLst>
                  <a:outerShdw blurRad="38100" dist="38100" dir="2700000" algn="tl">
                    <a:srgbClr val="000000">
                      <a:alpha val="43137"/>
                    </a:srgbClr>
                  </a:outerShdw>
                </a:effectLst>
              </a:rPr>
              <a:t>Deberán considerarse los ingresos brutos correspondientes al año calendario inmediato anterior. </a:t>
            </a:r>
          </a:p>
          <a:p>
            <a:pPr marL="0" indent="0">
              <a:buNone/>
            </a:pPr>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12257833"/>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smtClean="0">
                <a:solidFill>
                  <a:srgbClr val="00FF99"/>
                </a:solidFill>
                <a:effectLst>
                  <a:outerShdw blurRad="38100" dist="38100" dir="2700000" algn="tl">
                    <a:srgbClr val="000000">
                      <a:alpha val="43137"/>
                    </a:srgbClr>
                  </a:outerShdw>
                </a:effectLst>
              </a:rPr>
              <a:t>RG (AFIP) 3492 – BO: 30/4/2013</a:t>
            </a:r>
          </a:p>
          <a:p>
            <a:pPr marL="0" indent="0">
              <a:buNone/>
            </a:pPr>
            <a:r>
              <a:rPr lang="es-AR" sz="2000" b="1" dirty="0" smtClean="0">
                <a:solidFill>
                  <a:srgbClr val="00FFCC"/>
                </a:solidFill>
                <a:effectLst>
                  <a:outerShdw blurRad="38100" dist="38100" dir="2700000" algn="tl">
                    <a:srgbClr val="000000">
                      <a:alpha val="43137"/>
                    </a:srgbClr>
                  </a:outerShdw>
                </a:effectLst>
              </a:rPr>
              <a:t>IMT PERSONAL DE CASAS PARTICULARES </a:t>
            </a:r>
          </a:p>
          <a:p>
            <a:pPr marL="0" indent="0">
              <a:buNone/>
            </a:pPr>
            <a:r>
              <a:rPr lang="es-AR" sz="2000" b="1" dirty="0" smtClean="0">
                <a:solidFill>
                  <a:srgbClr val="FFC000"/>
                </a:solidFill>
                <a:effectLst>
                  <a:outerShdw blurRad="38100" dist="38100" dir="2700000" algn="tl">
                    <a:srgbClr val="000000">
                      <a:alpha val="43137"/>
                    </a:srgbClr>
                  </a:outerShdw>
                </a:effectLst>
              </a:rPr>
              <a:t>DEPENDIENTES DE PERSONAS FISICAS DE ALTOS INGRESOS</a:t>
            </a:r>
            <a:endParaRPr lang="es-AR" sz="2000" b="1" dirty="0">
              <a:solidFill>
                <a:srgbClr val="FFC000"/>
              </a:solidFill>
              <a:effectLst>
                <a:outerShdw blurRad="38100" dist="38100" dir="2700000" algn="tl">
                  <a:srgbClr val="000000">
                    <a:alpha val="43137"/>
                  </a:srgbClr>
                </a:outerShdw>
              </a:effectLst>
            </a:endParaRPr>
          </a:p>
          <a:p>
            <a:pPr marL="0" indent="0">
              <a:buNone/>
            </a:pPr>
            <a:r>
              <a:rPr lang="es-AR" sz="1800" b="1" dirty="0">
                <a:solidFill>
                  <a:srgbClr val="FFFF00"/>
                </a:solidFill>
                <a:effectLst>
                  <a:outerShdw blurRad="38100" dist="38100" dir="2700000" algn="tl">
                    <a:srgbClr val="000000">
                      <a:alpha val="43137"/>
                    </a:srgbClr>
                  </a:outerShdw>
                </a:effectLst>
              </a:rPr>
              <a:t>Aclaraciones: </a:t>
            </a:r>
          </a:p>
          <a:p>
            <a:pPr marL="0" indent="0">
              <a:buNone/>
            </a:pPr>
            <a:r>
              <a:rPr lang="es-AR" sz="1800" b="1" dirty="0">
                <a:solidFill>
                  <a:srgbClr val="00FFCC"/>
                </a:solidFill>
                <a:effectLst>
                  <a:outerShdw blurRad="38100" dist="38100" dir="2700000" algn="tl">
                    <a:srgbClr val="000000">
                      <a:alpha val="43137"/>
                    </a:srgbClr>
                  </a:outerShdw>
                </a:effectLst>
              </a:rPr>
              <a:t>a) Ingresos brutos anuales: </a:t>
            </a:r>
          </a:p>
          <a:p>
            <a:pPr marL="0" indent="0">
              <a:buNone/>
            </a:pPr>
            <a:r>
              <a:rPr lang="es-AR" sz="1800" b="1" dirty="0" smtClean="0">
                <a:solidFill>
                  <a:srgbClr val="FFC000"/>
                </a:solidFill>
                <a:effectLst>
                  <a:outerShdw blurRad="38100" dist="38100" dir="2700000" algn="tl">
                    <a:srgbClr val="000000">
                      <a:alpha val="43137"/>
                    </a:srgbClr>
                  </a:outerShdw>
                </a:effectLst>
              </a:rPr>
              <a:t>a.3</a:t>
            </a:r>
            <a:r>
              <a:rPr lang="es-AR" sz="1800" b="1" dirty="0">
                <a:solidFill>
                  <a:srgbClr val="FFC000"/>
                </a:solidFill>
                <a:effectLst>
                  <a:outerShdw blurRad="38100" dist="38100" dir="2700000" algn="tl">
                    <a:srgbClr val="000000">
                      <a:alpha val="43137"/>
                    </a:srgbClr>
                  </a:outerShdw>
                </a:effectLst>
              </a:rPr>
              <a:t>. Trabajadores en relación de dependencia, jubilados y/o pensionados que, en </a:t>
            </a:r>
            <a:r>
              <a:rPr lang="es-AR" sz="1800" b="1" dirty="0" smtClean="0">
                <a:solidFill>
                  <a:srgbClr val="FFC000"/>
                </a:solidFill>
                <a:effectLst>
                  <a:outerShdw blurRad="38100" dist="38100" dir="2700000" algn="tl">
                    <a:srgbClr val="000000">
                      <a:alpha val="43137"/>
                    </a:srgbClr>
                  </a:outerShdw>
                </a:effectLst>
              </a:rPr>
              <a:t>forma simultánea</a:t>
            </a:r>
            <a:r>
              <a:rPr lang="es-AR" sz="1800" b="1" dirty="0">
                <a:solidFill>
                  <a:srgbClr val="FFC000"/>
                </a:solidFill>
                <a:effectLst>
                  <a:outerShdw blurRad="38100" dist="38100" dir="2700000" algn="tl">
                    <a:srgbClr val="000000">
                      <a:alpha val="43137"/>
                    </a:srgbClr>
                  </a:outerShdw>
                </a:effectLst>
              </a:rPr>
              <a:t>, desarrollan actividades autónomas. </a:t>
            </a:r>
          </a:p>
          <a:p>
            <a:pPr marL="0" indent="0">
              <a:buNone/>
            </a:pPr>
            <a:r>
              <a:rPr lang="es-AR" sz="1800" dirty="0">
                <a:effectLst>
                  <a:outerShdw blurRad="38100" dist="38100" dir="2700000" algn="tl">
                    <a:srgbClr val="000000">
                      <a:alpha val="43137"/>
                    </a:srgbClr>
                  </a:outerShdw>
                </a:effectLst>
              </a:rPr>
              <a:t>Deberán considerarse los ingresos brutos de todas las actividades, correspondientes al año calendario inmediato anterior. </a:t>
            </a:r>
          </a:p>
          <a:p>
            <a:pPr marL="0" indent="0">
              <a:buNone/>
            </a:pPr>
            <a:r>
              <a:rPr lang="es-AR" sz="1800" dirty="0">
                <a:effectLst>
                  <a:outerShdw blurRad="38100" dist="38100" dir="2700000" algn="tl">
                    <a:srgbClr val="000000">
                      <a:alpha val="43137"/>
                    </a:srgbClr>
                  </a:outerShdw>
                </a:effectLst>
              </a:rPr>
              <a:t>Remuneración a computar: monto del Salario Mínimo Vital y Móvil vigente en cada período involucrado.” </a:t>
            </a:r>
            <a:endParaRPr lang="es-AR" sz="1800" dirty="0" smtClean="0">
              <a:effectLst>
                <a:outerShdw blurRad="38100" dist="38100" dir="2700000" algn="tl">
                  <a:srgbClr val="000000">
                    <a:alpha val="43137"/>
                  </a:srgbClr>
                </a:outerShdw>
              </a:effectLst>
            </a:endParaRPr>
          </a:p>
          <a:p>
            <a:pPr marL="0" indent="0">
              <a:buNone/>
            </a:pPr>
            <a:endParaRPr lang="es-AR" sz="1800" dirty="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2 - </a:t>
            </a:r>
            <a:r>
              <a:rPr lang="es-AR" sz="1800" dirty="0">
                <a:effectLst>
                  <a:outerShdw blurRad="38100" dist="38100" dir="2700000" algn="tl">
                    <a:srgbClr val="000000">
                      <a:alpha val="43137"/>
                    </a:srgbClr>
                  </a:outerShdw>
                </a:effectLst>
              </a:rPr>
              <a:t>La presente resolución general entrará en vigencia a partir del día siguiente al de su publicación en el Boletín Oficial, </a:t>
            </a:r>
            <a:r>
              <a:rPr lang="es-AR" sz="1800" dirty="0" smtClean="0">
                <a:effectLst>
                  <a:outerShdw blurRad="38100" dist="38100" dir="2700000" algn="tl">
                    <a:srgbClr val="000000">
                      <a:alpha val="43137"/>
                    </a:srgbClr>
                  </a:outerShdw>
                </a:effectLst>
              </a:rPr>
              <a:t>inclusive </a:t>
            </a:r>
            <a:r>
              <a:rPr lang="es-AR" sz="1800" b="1" dirty="0" smtClean="0">
                <a:solidFill>
                  <a:srgbClr val="FFFF00"/>
                </a:solidFill>
                <a:effectLst>
                  <a:outerShdw blurRad="38100" dist="38100" dir="2700000" algn="tl">
                    <a:srgbClr val="000000">
                      <a:alpha val="43137"/>
                    </a:srgbClr>
                  </a:outerShdw>
                </a:effectLst>
              </a:rPr>
              <a:t>(30/4/2013)</a:t>
            </a:r>
            <a:endParaRPr lang="es-AR" sz="1800" b="1" dirty="0">
              <a:solidFill>
                <a:srgbClr val="FFFF00"/>
              </a:solidFill>
              <a:effectLst>
                <a:outerShdw blurRad="38100" dist="38100" dir="2700000" algn="tl">
                  <a:srgbClr val="000000">
                    <a:alpha val="43137"/>
                  </a:srgbClr>
                </a:outerShdw>
              </a:effectLst>
            </a:endParaRP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45130913"/>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a:solidFill>
                  <a:srgbClr val="00FFCC"/>
                </a:solidFill>
                <a:effectLst>
                  <a:outerShdw blurRad="38100" dist="38100" dir="2700000" algn="tl">
                    <a:srgbClr val="000000">
                      <a:alpha val="43137"/>
                    </a:srgbClr>
                  </a:outerShdw>
                </a:effectLst>
              </a:rPr>
              <a:t>RESOLUCIÓN CONJUNTA (MEFP - MS) 299/2013-110/2013 </a:t>
            </a:r>
            <a:endParaRPr lang="es-AR" sz="2000" b="1" dirty="0" smtClean="0">
              <a:solidFill>
                <a:srgbClr val="00FFCC"/>
              </a:solidFill>
              <a:effectLst>
                <a:outerShdw blurRad="38100" dist="38100" dir="2700000" algn="tl">
                  <a:srgbClr val="000000">
                    <a:alpha val="43137"/>
                  </a:srgbClr>
                </a:outerShdw>
              </a:effectLst>
            </a:endParaRPr>
          </a:p>
          <a:p>
            <a:pPr marL="0" indent="0">
              <a:buNone/>
            </a:pPr>
            <a:r>
              <a:rPr lang="es-AR" sz="2000" b="1" dirty="0" smtClean="0">
                <a:solidFill>
                  <a:srgbClr val="FFC000"/>
                </a:solidFill>
                <a:effectLst>
                  <a:outerShdw blurRad="38100" dist="38100" dir="2700000" algn="tl">
                    <a:srgbClr val="000000">
                      <a:alpha val="43137"/>
                    </a:srgbClr>
                  </a:outerShdw>
                </a:effectLst>
              </a:rPr>
              <a:t>COTIZACIONES A LA OBRA SOCIAL</a:t>
            </a:r>
          </a:p>
          <a:p>
            <a:pPr marL="0" indent="0">
              <a:buNone/>
            </a:pPr>
            <a:r>
              <a:rPr lang="es-AR" sz="2000" b="1" dirty="0" smtClean="0">
                <a:solidFill>
                  <a:srgbClr val="FFFF00"/>
                </a:solidFill>
                <a:effectLst>
                  <a:outerShdw blurRad="38100" dist="38100" dir="2700000" algn="tl">
                    <a:srgbClr val="000000">
                      <a:alpha val="43137"/>
                    </a:srgbClr>
                  </a:outerShdw>
                </a:effectLst>
              </a:rPr>
              <a:t>INCREMENTO</a:t>
            </a:r>
            <a:endParaRPr lang="es-AR" sz="2000" b="1" dirty="0">
              <a:solidFill>
                <a:srgbClr val="FFFF00"/>
              </a:solidFill>
              <a:effectLst>
                <a:outerShdw blurRad="38100" dist="38100" dir="2700000" algn="tl">
                  <a:srgbClr val="000000">
                    <a:alpha val="43137"/>
                  </a:srgbClr>
                </a:outerShdw>
              </a:effectLst>
            </a:endParaRPr>
          </a:p>
          <a:p>
            <a:pPr marL="0" indent="0">
              <a:buNone/>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1 - </a:t>
            </a:r>
            <a:r>
              <a:rPr lang="es-AR" sz="1800" dirty="0" err="1">
                <a:effectLst>
                  <a:outerShdw blurRad="38100" dist="38100" dir="2700000" algn="tl">
                    <a:srgbClr val="000000">
                      <a:alpha val="43137"/>
                    </a:srgbClr>
                  </a:outerShdw>
                </a:effectLst>
              </a:rPr>
              <a:t>Fíjase</a:t>
            </a:r>
            <a:r>
              <a:rPr lang="es-AR" sz="1800" dirty="0">
                <a:effectLst>
                  <a:outerShdw blurRad="38100" dist="38100" dir="2700000" algn="tl">
                    <a:srgbClr val="000000">
                      <a:alpha val="43137"/>
                    </a:srgbClr>
                  </a:outerShdw>
                </a:effectLst>
              </a:rPr>
              <a:t> el valor de las cotizaciones del Régimen Especial de Seguridad Social para Empleados del Servicio Doméstico con destino al Sistema Nacional del Seguro de Salud previsto en el artículo 17 del Título VII de la ley 26063, en la suma </a:t>
            </a:r>
            <a:r>
              <a:rPr lang="es-AR" sz="1800" b="1" dirty="0">
                <a:solidFill>
                  <a:srgbClr val="FFFF00"/>
                </a:solidFill>
                <a:effectLst>
                  <a:outerShdw blurRad="38100" dist="38100" dir="2700000" algn="tl">
                    <a:srgbClr val="000000">
                      <a:alpha val="43137"/>
                    </a:srgbClr>
                  </a:outerShdw>
                </a:effectLst>
              </a:rPr>
              <a:t>de pesos cien ($ 100), incluyendo el aporte al Fondo Solidario de Redistribución</a:t>
            </a:r>
            <a:r>
              <a:rPr lang="es-AR" sz="1800" dirty="0">
                <a:effectLst>
                  <a:outerShdw blurRad="38100" dist="38100" dir="2700000" algn="tl">
                    <a:srgbClr val="000000">
                      <a:alpha val="43137"/>
                    </a:srgbClr>
                  </a:outerShdw>
                </a:effectLst>
              </a:rPr>
              <a:t>. </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2 - </a:t>
            </a:r>
            <a:r>
              <a:rPr lang="es-AR" sz="1800" dirty="0">
                <a:effectLst>
                  <a:outerShdw blurRad="38100" dist="38100" dir="2700000" algn="tl">
                    <a:srgbClr val="000000">
                      <a:alpha val="43137"/>
                    </a:srgbClr>
                  </a:outerShdw>
                </a:effectLst>
              </a:rPr>
              <a:t>El valor establecido en el artículo anterior se aplicará tanto al beneficiario titular como a cada integrante del grupo familiar primario incluido voluntariamente en la cobertura. </a:t>
            </a: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34797798"/>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REGLAMENTACIÓN - REGISTRACIÓN</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381000" y="973138"/>
            <a:ext cx="8377238" cy="5876925"/>
          </a:xfrm>
        </p:spPr>
        <p:txBody>
          <a:bodyPr>
            <a:normAutofit/>
          </a:bodyPr>
          <a:lstStyle/>
          <a:p>
            <a:pPr marL="0" indent="0">
              <a:buNone/>
            </a:pPr>
            <a:r>
              <a:rPr lang="es-AR" sz="2000" b="1" dirty="0">
                <a:solidFill>
                  <a:srgbClr val="00FFCC"/>
                </a:solidFill>
                <a:effectLst>
                  <a:outerShdw blurRad="38100" dist="38100" dir="2700000" algn="tl">
                    <a:srgbClr val="000000">
                      <a:alpha val="43137"/>
                    </a:srgbClr>
                  </a:outerShdw>
                </a:effectLst>
              </a:rPr>
              <a:t>RESOLUCIÓN CONJUNTA (MEFP - MS) 299/2013-110/2013 </a:t>
            </a:r>
            <a:endParaRPr lang="es-AR" sz="2000" b="1" dirty="0" smtClean="0">
              <a:solidFill>
                <a:srgbClr val="00FFCC"/>
              </a:solidFill>
              <a:effectLst>
                <a:outerShdw blurRad="38100" dist="38100" dir="2700000" algn="tl">
                  <a:srgbClr val="000000">
                    <a:alpha val="43137"/>
                  </a:srgbClr>
                </a:outerShdw>
              </a:effectLst>
            </a:endParaRPr>
          </a:p>
          <a:p>
            <a:pPr marL="0" indent="0">
              <a:buNone/>
            </a:pPr>
            <a:r>
              <a:rPr lang="es-AR" sz="2000" b="1" dirty="0" smtClean="0">
                <a:solidFill>
                  <a:srgbClr val="FFC000"/>
                </a:solidFill>
                <a:effectLst>
                  <a:outerShdw blurRad="38100" dist="38100" dir="2700000" algn="tl">
                    <a:srgbClr val="000000">
                      <a:alpha val="43137"/>
                    </a:srgbClr>
                  </a:outerShdw>
                </a:effectLst>
              </a:rPr>
              <a:t>COTIZACIONES A LA OBRA SOCIAL</a:t>
            </a:r>
          </a:p>
          <a:p>
            <a:pPr marL="0" indent="0">
              <a:buNone/>
            </a:pPr>
            <a:r>
              <a:rPr lang="es-AR" sz="2000" b="1" dirty="0" smtClean="0">
                <a:solidFill>
                  <a:srgbClr val="FFFF00"/>
                </a:solidFill>
                <a:effectLst>
                  <a:outerShdw blurRad="38100" dist="38100" dir="2700000" algn="tl">
                    <a:srgbClr val="000000">
                      <a:alpha val="43137"/>
                    </a:srgbClr>
                  </a:outerShdw>
                </a:effectLst>
              </a:rPr>
              <a:t>INCREMENTO</a:t>
            </a:r>
            <a:endParaRPr lang="es-AR" sz="2000" b="1" dirty="0">
              <a:solidFill>
                <a:srgbClr val="FFFF00"/>
              </a:solidFill>
              <a:effectLst>
                <a:outerShdw blurRad="38100" dist="38100" dir="2700000" algn="tl">
                  <a:srgbClr val="000000">
                    <a:alpha val="43137"/>
                  </a:srgbClr>
                </a:outerShdw>
              </a:effectLst>
            </a:endParaRPr>
          </a:p>
          <a:p>
            <a:pPr marL="0" indent="0">
              <a:buNone/>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3 - </a:t>
            </a:r>
            <a:r>
              <a:rPr lang="es-AR" sz="1800" dirty="0" err="1">
                <a:effectLst>
                  <a:outerShdw blurRad="38100" dist="38100" dir="2700000" algn="tl">
                    <a:srgbClr val="000000">
                      <a:alpha val="43137"/>
                    </a:srgbClr>
                  </a:outerShdw>
                </a:effectLst>
              </a:rPr>
              <a:t>Establécese</a:t>
            </a:r>
            <a:r>
              <a:rPr lang="es-AR" sz="1800" dirty="0">
                <a:effectLst>
                  <a:outerShdw blurRad="38100" dist="38100" dir="2700000" algn="tl">
                    <a:srgbClr val="000000">
                      <a:alpha val="43137"/>
                    </a:srgbClr>
                  </a:outerShdw>
                </a:effectLst>
              </a:rPr>
              <a:t> que el valor fijado en el artículo primero se equiparará al valor de las cotizaciones previsionales fijas que surjan de aplicar el mecanismo a que se refiere el artículo 52 del Anexo a la ley 24977, sus modificatorias y complementarias, texto sustituido por la ley 26565. </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4 - </a:t>
            </a:r>
            <a:r>
              <a:rPr lang="es-AR" sz="1800" dirty="0">
                <a:effectLst>
                  <a:outerShdw blurRad="38100" dist="38100" dir="2700000" algn="tl">
                    <a:srgbClr val="000000">
                      <a:alpha val="43137"/>
                    </a:srgbClr>
                  </a:outerShdw>
                </a:effectLst>
              </a:rPr>
              <a:t>La presente resolución conjunta entrará en vigencia a partir del mes siguiente al de su publicación. </a:t>
            </a:r>
          </a:p>
          <a:p>
            <a:endParaRPr lang="es-AR"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39667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8003"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pPr>
            <a:r>
              <a:rPr lang="es-AR" sz="1800" b="1" dirty="0">
                <a:solidFill>
                  <a:srgbClr val="00FF00"/>
                </a:solidFill>
                <a:effectLst>
                  <a:outerShdw blurRad="38100" dist="38100" dir="2700000" algn="tl">
                    <a:srgbClr val="000000">
                      <a:alpha val="43137"/>
                    </a:srgbClr>
                  </a:outerShdw>
                </a:effectLst>
              </a:rPr>
              <a:t>JORNADA 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pPr>
            <a:r>
              <a:rPr lang="en-US" sz="1800" b="1" dirty="0">
                <a:solidFill>
                  <a:srgbClr val="FF9900"/>
                </a:solidFill>
                <a:effectLst>
                  <a:outerShdw blurRad="38100" dist="38100" dir="2700000" algn="tl">
                    <a:srgbClr val="000000">
                      <a:alpha val="43137"/>
                    </a:srgbClr>
                  </a:outerShdw>
                </a:effectLst>
              </a:rPr>
              <a:t>LEY DE CONTRATO DE TRABAJO – ART. 92 TER</a:t>
            </a:r>
          </a:p>
          <a:p>
            <a:pPr algn="l">
              <a:lnSpc>
                <a:spcPct val="90000"/>
              </a:lnSpc>
            </a:pPr>
            <a:endParaRPr lang="en-US" sz="1800" b="1" dirty="0">
              <a:solidFill>
                <a:schemeClr val="hlink"/>
              </a:solidFill>
              <a:effectLst>
                <a:outerShdw blurRad="38100" dist="38100" dir="2700000" algn="tl">
                  <a:srgbClr val="000000">
                    <a:alpha val="43137"/>
                  </a:srgbClr>
                </a:outerShdw>
              </a:effectLst>
            </a:endParaRPr>
          </a:p>
          <a:p>
            <a:pPr algn="l">
              <a:lnSpc>
                <a:spcPct val="90000"/>
              </a:lnSpc>
            </a:pPr>
            <a:r>
              <a:rPr lang="en-US" sz="1800" dirty="0">
                <a:effectLst>
                  <a:outerShdw blurRad="38100" dist="38100" dir="2700000" algn="tl">
                    <a:srgbClr val="000000">
                      <a:alpha val="43137"/>
                    </a:srgbClr>
                  </a:outerShdw>
                </a:effectLst>
              </a:rPr>
              <a:t>4. Las </a:t>
            </a:r>
            <a:r>
              <a:rPr lang="en-US" sz="1800" dirty="0" err="1">
                <a:effectLst>
                  <a:outerShdw blurRad="38100" dist="38100" dir="2700000" algn="tl">
                    <a:srgbClr val="000000">
                      <a:alpha val="43137"/>
                    </a:srgbClr>
                  </a:outerShdw>
                </a:effectLst>
              </a:rPr>
              <a:t>prestaciones</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seguridad</a:t>
            </a:r>
            <a:r>
              <a:rPr lang="en-US" sz="1800" dirty="0">
                <a:effectLst>
                  <a:outerShdw blurRad="38100" dist="38100" dir="2700000" algn="tl">
                    <a:srgbClr val="000000">
                      <a:alpha val="43137"/>
                    </a:srgbClr>
                  </a:outerShdw>
                </a:effectLst>
              </a:rPr>
              <a:t> social se </a:t>
            </a:r>
            <a:r>
              <a:rPr lang="en-US" sz="1800" dirty="0" err="1">
                <a:effectLst>
                  <a:outerShdw blurRad="38100" dist="38100" dir="2700000" algn="tl">
                    <a:srgbClr val="000000">
                      <a:alpha val="43137"/>
                    </a:srgbClr>
                  </a:outerShdw>
                </a:effectLst>
              </a:rPr>
              <a:t>determinarán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reglamentariamente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teniendo</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cuenta</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trabajado</a:t>
            </a:r>
            <a:r>
              <a:rPr lang="en-US" sz="1800" dirty="0">
                <a:effectLst>
                  <a:outerShdw blurRad="38100" dist="38100" dir="2700000" algn="tl">
                    <a:srgbClr val="000000">
                      <a:alpha val="43137"/>
                    </a:srgbClr>
                  </a:outerShdw>
                </a:effectLst>
              </a:rPr>
              <a:t>, los </a:t>
            </a:r>
            <a:r>
              <a:rPr lang="en-US" sz="1800" dirty="0" err="1">
                <a:effectLst>
                  <a:outerShdw blurRad="38100" dist="38100" dir="2700000" algn="tl">
                    <a:srgbClr val="000000">
                      <a:alpha val="43137"/>
                    </a:srgbClr>
                  </a:outerShdw>
                </a:effectLst>
              </a:rPr>
              <a:t>aportes</a:t>
            </a:r>
            <a:r>
              <a:rPr lang="en-US" sz="1800" dirty="0">
                <a:effectLst>
                  <a:outerShdw blurRad="38100" dist="38100" dir="2700000" algn="tl">
                    <a:srgbClr val="000000">
                      <a:alpha val="43137"/>
                    </a:srgbClr>
                  </a:outerShdw>
                </a:effectLst>
              </a:rPr>
              <a:t> y </a:t>
            </a:r>
            <a:r>
              <a:rPr lang="en-US" sz="1800" dirty="0" err="1">
                <a:effectLst>
                  <a:outerShdw blurRad="38100" dist="38100" dir="2700000" algn="tl">
                    <a:srgbClr val="000000">
                      <a:alpha val="43137"/>
                    </a:srgbClr>
                  </a:outerShdw>
                </a:effectLst>
              </a:rPr>
              <a:t>las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contribuciones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efectuadas</a:t>
            </a:r>
            <a:r>
              <a:rPr lang="en-US" sz="1800" dirty="0">
                <a:effectLst>
                  <a:outerShdw blurRad="38100" dist="38100" dir="2700000" algn="tl">
                    <a:srgbClr val="000000">
                      <a:alpha val="43137"/>
                    </a:srgbClr>
                  </a:outerShdw>
                </a:effectLst>
              </a:rPr>
              <a:t>. </a:t>
            </a:r>
            <a:r>
              <a:rPr lang="en-US" sz="1800" b="1" dirty="0">
                <a:solidFill>
                  <a:srgbClr val="FFCC00"/>
                </a:solidFill>
                <a:effectLst>
                  <a:outerShdw blurRad="38100" dist="38100" dir="2700000" algn="tl">
                    <a:srgbClr val="000000">
                      <a:alpha val="43137"/>
                    </a:srgbClr>
                  </a:outerShdw>
                </a:effectLst>
              </a:rPr>
              <a:t>Los </a:t>
            </a:r>
            <a:r>
              <a:rPr lang="en-US" sz="1800" b="1" dirty="0" err="1">
                <a:solidFill>
                  <a:srgbClr val="FFCC00"/>
                </a:solidFill>
                <a:effectLst>
                  <a:outerShdw blurRad="38100" dist="38100" dir="2700000" algn="tl">
                    <a:srgbClr val="000000">
                      <a:alpha val="43137"/>
                    </a:srgbClr>
                  </a:outerShdw>
                </a:effectLst>
              </a:rPr>
              <a:t>aportes</a:t>
            </a:r>
            <a:r>
              <a:rPr lang="en-US" sz="1800" b="1" dirty="0">
                <a:solidFill>
                  <a:srgbClr val="FFCC00"/>
                </a:solidFill>
                <a:effectLst>
                  <a:outerShdw blurRad="38100" dist="38100" dir="2700000" algn="tl">
                    <a:srgbClr val="000000">
                      <a:alpha val="43137"/>
                    </a:srgbClr>
                  </a:outerShdw>
                </a:effectLst>
              </a:rPr>
              <a:t> y </a:t>
            </a:r>
            <a:r>
              <a:rPr lang="en-US" sz="1800" b="1" dirty="0" err="1">
                <a:solidFill>
                  <a:srgbClr val="FFCC00"/>
                </a:solidFill>
                <a:effectLst>
                  <a:outerShdw blurRad="38100" dist="38100" dir="2700000" algn="tl">
                    <a:srgbClr val="000000">
                      <a:alpha val="43137"/>
                    </a:srgbClr>
                  </a:outerShdw>
                </a:effectLst>
              </a:rPr>
              <a:t>contribuciones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obra</a:t>
            </a:r>
            <a:r>
              <a:rPr lang="en-US" sz="1800" b="1" dirty="0">
                <a:solidFill>
                  <a:srgbClr val="FFCC00"/>
                </a:solidFill>
                <a:effectLst>
                  <a:outerShdw blurRad="38100" dist="38100" dir="2700000" algn="tl">
                    <a:srgbClr val="000000">
                      <a:alpha val="43137"/>
                    </a:srgbClr>
                  </a:outerShdw>
                </a:effectLst>
              </a:rPr>
              <a:t> social </a:t>
            </a:r>
            <a:r>
              <a:rPr lang="en-US" sz="1800" b="1" dirty="0" err="1">
                <a:solidFill>
                  <a:srgbClr val="FFCC00"/>
                </a:solidFill>
                <a:effectLst>
                  <a:outerShdw blurRad="38100" dist="38100" dir="2700000" algn="tl">
                    <a:srgbClr val="000000">
                      <a:alpha val="43137"/>
                    </a:srgbClr>
                  </a:outerShdw>
                </a:effectLst>
              </a:rPr>
              <a:t>serán</a:t>
            </a:r>
            <a:r>
              <a:rPr lang="en-US" sz="1800" b="1" dirty="0">
                <a:solidFill>
                  <a:srgbClr val="FFCC00"/>
                </a:solidFill>
                <a:effectLst>
                  <a:outerShdw blurRad="38100" dist="38100" dir="2700000" algn="tl">
                    <a:srgbClr val="000000">
                      <a:alpha val="43137"/>
                    </a:srgbClr>
                  </a:outerShdw>
                </a:effectLst>
              </a:rPr>
              <a:t> los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correspondan</a:t>
            </a:r>
            <a:r>
              <a:rPr lang="en-US" sz="1800" b="1" dirty="0">
                <a:solidFill>
                  <a:srgbClr val="FFCC00"/>
                </a:solidFill>
                <a:effectLst>
                  <a:outerShdw blurRad="38100" dist="38100" dir="2700000" algn="tl">
                    <a:srgbClr val="000000">
                      <a:alpha val="43137"/>
                    </a:srgbClr>
                  </a:outerShdw>
                </a:effectLst>
              </a:rPr>
              <a:t> a un </a:t>
            </a:r>
            <a:r>
              <a:rPr lang="en-US" sz="1800" b="1" dirty="0" err="1">
                <a:solidFill>
                  <a:srgbClr val="FFCC00"/>
                </a:solidFill>
                <a:effectLst>
                  <a:outerShdw blurRad="38100" dist="38100" dir="2700000" algn="tl">
                    <a:srgbClr val="000000">
                      <a:alpha val="43137"/>
                    </a:srgbClr>
                  </a:outerShdw>
                </a:effectLst>
              </a:rPr>
              <a:t>trabajador</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tiempo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completo</a:t>
            </a:r>
            <a:r>
              <a:rPr lang="en-US" sz="1800" b="1" dirty="0">
                <a:solidFill>
                  <a:srgbClr val="FFCC00"/>
                </a:solidFill>
                <a:effectLst>
                  <a:outerShdw blurRad="38100" dist="38100" dir="2700000" algn="tl">
                    <a:srgbClr val="000000">
                      <a:alpha val="43137"/>
                    </a:srgbClr>
                  </a:outerShdw>
                </a:effectLst>
              </a:rPr>
              <a:t> de la </a:t>
            </a:r>
            <a:r>
              <a:rPr lang="en-US" sz="1800" b="1" dirty="0" err="1">
                <a:solidFill>
                  <a:srgbClr val="FFCC00"/>
                </a:solidFill>
                <a:effectLst>
                  <a:outerShdw blurRad="38100" dist="38100" dir="2700000" algn="tl">
                    <a:srgbClr val="000000">
                      <a:alpha val="43137"/>
                    </a:srgbClr>
                  </a:outerShdw>
                </a:effectLst>
              </a:rPr>
              <a:t>categoría</a:t>
            </a:r>
            <a:r>
              <a:rPr lang="en-US" sz="1800" b="1" dirty="0">
                <a:solidFill>
                  <a:srgbClr val="FFCC00"/>
                </a:solidFill>
                <a:effectLst>
                  <a:outerShdw blurRad="38100" dist="38100" dir="2700000" algn="tl">
                    <a:srgbClr val="000000">
                      <a:alpha val="43137"/>
                    </a:srgbClr>
                  </a:outerShdw>
                </a:effectLst>
              </a:rPr>
              <a:t> en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desempeña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trabajador</a:t>
            </a:r>
            <a:r>
              <a:rPr lang="en-US" sz="1800" b="1" dirty="0">
                <a:solidFill>
                  <a:srgbClr val="FFCC00"/>
                </a:solidFill>
                <a:effectLst>
                  <a:outerShdw blurRad="38100" dist="38100" dir="2700000" algn="tl">
                    <a:srgbClr val="000000">
                      <a:alpha val="43137"/>
                    </a:srgbClr>
                  </a:outerShdw>
                </a:effectLst>
              </a:rPr>
              <a:t>. </a:t>
            </a:r>
          </a:p>
          <a:p>
            <a:pPr algn="l">
              <a:lnSpc>
                <a:spcPct val="90000"/>
              </a:lnSpc>
            </a:pPr>
            <a:endParaRPr lang="en-US" sz="1800" b="1" dirty="0">
              <a:solidFill>
                <a:srgbClr val="FFCC00"/>
              </a:solidFill>
            </a:endParaRPr>
          </a:p>
          <a:p>
            <a:pPr algn="l">
              <a:lnSpc>
                <a:spcPct val="90000"/>
              </a:lnSpc>
            </a:pPr>
            <a:endParaRPr lang="en-US" sz="1800" b="1" dirty="0">
              <a:solidFill>
                <a:schemeClr val="hlink"/>
              </a:solidFill>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740939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9027"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pPr>
            <a:r>
              <a:rPr lang="es-AR" sz="1800" b="1" dirty="0">
                <a:solidFill>
                  <a:srgbClr val="00FF00"/>
                </a:solidFill>
                <a:effectLst>
                  <a:outerShdw blurRad="38100" dist="38100" dir="2700000" algn="tl">
                    <a:srgbClr val="000000">
                      <a:alpha val="43137"/>
                    </a:srgbClr>
                  </a:outerShdw>
                </a:effectLst>
              </a:rPr>
              <a:t>JORNADA 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pPr>
            <a:r>
              <a:rPr lang="en-US" sz="1800" b="1" dirty="0">
                <a:solidFill>
                  <a:srgbClr val="FF9900"/>
                </a:solidFill>
                <a:effectLst>
                  <a:outerShdw blurRad="38100" dist="38100" dir="2700000" algn="tl">
                    <a:srgbClr val="000000">
                      <a:alpha val="43137"/>
                    </a:srgbClr>
                  </a:outerShdw>
                </a:effectLst>
              </a:rPr>
              <a:t>LEY DE CONTRATO DE TRABAJO – ART. 92 TER</a:t>
            </a:r>
          </a:p>
          <a:p>
            <a:pPr algn="l">
              <a:lnSpc>
                <a:spcPct val="90000"/>
              </a:lnSpc>
              <a:buFontTx/>
              <a:buNone/>
            </a:pPr>
            <a:endParaRPr lang="en-US" sz="1800" dirty="0" smtClean="0">
              <a:effectLst>
                <a:outerShdw blurRad="38100" dist="38100" dir="2700000" algn="tl">
                  <a:srgbClr val="000000">
                    <a:alpha val="43137"/>
                  </a:srgbClr>
                </a:outerShdw>
              </a:effectLst>
            </a:endParaRPr>
          </a:p>
          <a:p>
            <a:pPr algn="l">
              <a:lnSpc>
                <a:spcPct val="90000"/>
              </a:lnSpc>
              <a:buFontTx/>
              <a:buNone/>
            </a:pPr>
            <a:endParaRPr lang="en-US" sz="1800" dirty="0">
              <a:effectLst>
                <a:outerShdw blurRad="38100" dist="38100" dir="2700000" algn="tl">
                  <a:srgbClr val="000000">
                    <a:alpha val="43137"/>
                  </a:srgbClr>
                </a:outerShdw>
              </a:effectLst>
            </a:endParaRPr>
          </a:p>
          <a:p>
            <a:pPr algn="l">
              <a:lnSpc>
                <a:spcPct val="90000"/>
              </a:lnSpc>
            </a:pPr>
            <a:r>
              <a:rPr lang="en-US" sz="1600" dirty="0">
                <a:effectLst>
                  <a:outerShdw blurRad="38100" dist="38100" dir="2700000" algn="tl">
                    <a:srgbClr val="000000">
                      <a:alpha val="43137"/>
                    </a:srgbClr>
                  </a:outerShdw>
                </a:effectLst>
              </a:rPr>
              <a:t>5. </a:t>
            </a:r>
            <a:r>
              <a:rPr lang="en-US" sz="1900" b="1" dirty="0">
                <a:solidFill>
                  <a:srgbClr val="FFCC00"/>
                </a:solidFill>
                <a:effectLst>
                  <a:outerShdw blurRad="38100" dist="38100" dir="2700000" algn="tl">
                    <a:srgbClr val="000000">
                      <a:alpha val="43137"/>
                    </a:srgbClr>
                  </a:outerShdw>
                </a:effectLst>
              </a:rPr>
              <a:t>Los </a:t>
            </a:r>
            <a:r>
              <a:rPr lang="en-US" sz="1900" b="1" dirty="0" err="1">
                <a:solidFill>
                  <a:srgbClr val="FFCC00"/>
                </a:solidFill>
                <a:effectLst>
                  <a:outerShdw blurRad="38100" dist="38100" dir="2700000" algn="tl">
                    <a:srgbClr val="000000">
                      <a:alpha val="43137"/>
                    </a:srgbClr>
                  </a:outerShdw>
                </a:effectLst>
              </a:rPr>
              <a:t>convenios</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colectivos</a:t>
            </a:r>
            <a:r>
              <a:rPr lang="en-US" sz="1900" b="1" dirty="0">
                <a:solidFill>
                  <a:srgbClr val="FFCC00"/>
                </a:solidFill>
                <a:effectLst>
                  <a:outerShdw blurRad="38100" dist="38100" dir="2700000" algn="tl">
                    <a:srgbClr val="000000">
                      <a:alpha val="43137"/>
                    </a:srgbClr>
                  </a:outerShdw>
                </a:effectLst>
              </a:rPr>
              <a:t> de </a:t>
            </a:r>
            <a:r>
              <a:rPr lang="en-US" sz="1900" b="1" dirty="0" err="1">
                <a:solidFill>
                  <a:srgbClr val="FFCC00"/>
                </a:solidFill>
                <a:effectLst>
                  <a:outerShdw blurRad="38100" dist="38100" dir="2700000" algn="tl">
                    <a:srgbClr val="000000">
                      <a:alpha val="43137"/>
                    </a:srgbClr>
                  </a:outerShdw>
                </a:effectLst>
              </a:rPr>
              <a:t>trabajo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determinarán</a:t>
            </a:r>
            <a:r>
              <a:rPr lang="en-US" sz="1900" b="1" dirty="0">
                <a:solidFill>
                  <a:srgbClr val="FFCC00"/>
                </a:solidFill>
                <a:effectLst>
                  <a:outerShdw blurRad="38100" dist="38100" dir="2700000" algn="tl">
                    <a:srgbClr val="000000">
                      <a:alpha val="43137"/>
                    </a:srgbClr>
                  </a:outerShdw>
                </a:effectLst>
              </a:rPr>
              <a:t> el </a:t>
            </a:r>
            <a:r>
              <a:rPr lang="en-US" sz="1900" b="1" dirty="0" err="1">
                <a:solidFill>
                  <a:srgbClr val="FFCC00"/>
                </a:solidFill>
                <a:effectLst>
                  <a:outerShdw blurRad="38100" dist="38100" dir="2700000" algn="tl">
                    <a:srgbClr val="000000">
                      <a:alpha val="43137"/>
                    </a:srgbClr>
                  </a:outerShdw>
                </a:effectLst>
              </a:rPr>
              <a:t>porcentaje</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máximo</a:t>
            </a:r>
            <a:r>
              <a:rPr lang="en-US" sz="1900" b="1" dirty="0">
                <a:solidFill>
                  <a:srgbClr val="FFCC00"/>
                </a:solidFill>
                <a:effectLst>
                  <a:outerShdw blurRad="38100" dist="38100" dir="2700000" algn="tl">
                    <a:srgbClr val="000000">
                      <a:alpha val="43137"/>
                    </a:srgbClr>
                  </a:outerShdw>
                </a:effectLst>
              </a:rPr>
              <a:t> de </a:t>
            </a:r>
            <a:r>
              <a:rPr lang="en-US" sz="1900" b="1" dirty="0" err="1">
                <a:solidFill>
                  <a:srgbClr val="FFCC00"/>
                </a:solidFill>
                <a:effectLst>
                  <a:outerShdw blurRad="38100" dist="38100" dir="2700000" algn="tl">
                    <a:srgbClr val="000000">
                      <a:alpha val="43137"/>
                    </a:srgbClr>
                  </a:outerShdw>
                </a:effectLst>
              </a:rPr>
              <a:t>trabajadores</a:t>
            </a:r>
            <a:r>
              <a:rPr lang="en-US" sz="1900" b="1" dirty="0">
                <a:solidFill>
                  <a:srgbClr val="FFCC00"/>
                </a:solidFill>
                <a:effectLst>
                  <a:outerShdw blurRad="38100" dist="38100" dir="2700000" algn="tl">
                    <a:srgbClr val="000000">
                      <a:alpha val="43137"/>
                    </a:srgbClr>
                  </a:outerShdw>
                </a:effectLst>
              </a:rPr>
              <a:t> a </a:t>
            </a:r>
            <a:r>
              <a:rPr lang="en-US" sz="1900" b="1" dirty="0" err="1">
                <a:solidFill>
                  <a:srgbClr val="FFCC00"/>
                </a:solidFill>
                <a:effectLst>
                  <a:outerShdw blurRad="38100" dist="38100" dir="2700000" algn="tl">
                    <a:srgbClr val="000000">
                      <a:alpha val="43137"/>
                    </a:srgbClr>
                  </a:outerShdw>
                </a:effectLst>
              </a:rPr>
              <a:t>tiempo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parcial</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que</a:t>
            </a:r>
            <a:r>
              <a:rPr lang="en-US" sz="1900" b="1" dirty="0">
                <a:solidFill>
                  <a:srgbClr val="FFCC00"/>
                </a:solidFill>
                <a:effectLst>
                  <a:outerShdw blurRad="38100" dist="38100" dir="2700000" algn="tl">
                    <a:srgbClr val="000000">
                      <a:alpha val="43137"/>
                    </a:srgbClr>
                  </a:outerShdw>
                </a:effectLst>
              </a:rPr>
              <a:t> en </a:t>
            </a:r>
            <a:r>
              <a:rPr lang="en-US" sz="1900" b="1" dirty="0" err="1">
                <a:solidFill>
                  <a:srgbClr val="FFCC00"/>
                </a:solidFill>
                <a:effectLst>
                  <a:outerShdw blurRad="38100" dist="38100" dir="2700000" algn="tl">
                    <a:srgbClr val="000000">
                      <a:alpha val="43137"/>
                    </a:srgbClr>
                  </a:outerShdw>
                </a:effectLst>
              </a:rPr>
              <a:t>cada</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establecimiento</a:t>
            </a:r>
            <a:r>
              <a:rPr lang="en-US" sz="1900" b="1" dirty="0">
                <a:solidFill>
                  <a:srgbClr val="FFCC00"/>
                </a:solidFill>
                <a:effectLst>
                  <a:outerShdw blurRad="38100" dist="38100" dir="2700000" algn="tl">
                    <a:srgbClr val="000000">
                      <a:alpha val="43137"/>
                    </a:srgbClr>
                  </a:outerShdw>
                </a:effectLst>
              </a:rPr>
              <a:t> se </a:t>
            </a:r>
            <a:r>
              <a:rPr lang="en-US" sz="1900" b="1" dirty="0" err="1">
                <a:solidFill>
                  <a:srgbClr val="FFCC00"/>
                </a:solidFill>
                <a:effectLst>
                  <a:outerShdw blurRad="38100" dist="38100" dir="2700000" algn="tl">
                    <a:srgbClr val="000000">
                      <a:alpha val="43137"/>
                    </a:srgbClr>
                  </a:outerShdw>
                </a:effectLst>
              </a:rPr>
              <a:t>desempeñarán</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bajo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esta</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modalidad</a:t>
            </a:r>
            <a:r>
              <a:rPr lang="en-US" sz="1900" b="1" dirty="0">
                <a:solidFill>
                  <a:srgbClr val="FFCC00"/>
                </a:solidFill>
                <a:effectLst>
                  <a:outerShdw blurRad="38100" dist="38100" dir="2700000" algn="tl">
                    <a:srgbClr val="000000">
                      <a:alpha val="43137"/>
                    </a:srgbClr>
                  </a:outerShdw>
                </a:effectLst>
              </a:rPr>
              <a:t> contractual.</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Asimismo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podrán</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establecer</a:t>
            </a:r>
            <a:r>
              <a:rPr lang="en-US" sz="1900" dirty="0">
                <a:effectLst>
                  <a:outerShdw blurRad="38100" dist="38100" dir="2700000" algn="tl">
                    <a:srgbClr val="000000">
                      <a:alpha val="43137"/>
                    </a:srgbClr>
                  </a:outerShdw>
                </a:effectLst>
              </a:rPr>
              <a:t> la </a:t>
            </a:r>
            <a:r>
              <a:rPr lang="en-US" sz="1900" dirty="0" err="1">
                <a:effectLst>
                  <a:outerShdw blurRad="38100" dist="38100" dir="2700000" algn="tl">
                    <a:srgbClr val="000000">
                      <a:alpha val="43137"/>
                    </a:srgbClr>
                  </a:outerShdw>
                </a:effectLst>
              </a:rPr>
              <a:t>prioridad</a:t>
            </a:r>
            <a:r>
              <a:rPr lang="en-US" sz="1900" dirty="0">
                <a:effectLst>
                  <a:outerShdw blurRad="38100" dist="38100" dir="2700000" algn="tl">
                    <a:srgbClr val="000000">
                      <a:alpha val="43137"/>
                    </a:srgbClr>
                  </a:outerShdw>
                </a:effectLst>
              </a:rPr>
              <a:t> de los </a:t>
            </a:r>
            <a:r>
              <a:rPr lang="en-US" sz="1900" dirty="0" err="1">
                <a:effectLst>
                  <a:outerShdw blurRad="38100" dist="38100" dir="2700000" algn="tl">
                    <a:srgbClr val="000000">
                      <a:alpha val="43137"/>
                    </a:srgbClr>
                  </a:outerShdw>
                </a:effectLst>
              </a:rPr>
              <a:t>mismos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para</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ocupar</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vacantes</a:t>
            </a:r>
            <a:r>
              <a:rPr lang="en-US" sz="1900" dirty="0">
                <a:effectLst>
                  <a:outerShdw blurRad="38100" dist="38100" dir="2700000" algn="tl">
                    <a:srgbClr val="000000">
                      <a:alpha val="43137"/>
                    </a:srgbClr>
                  </a:outerShdw>
                </a:effectLst>
              </a:rPr>
              <a:t> a </a:t>
            </a:r>
            <a:r>
              <a:rPr lang="en-US" sz="1900" dirty="0" err="1">
                <a:effectLst>
                  <a:outerShdw blurRad="38100" dist="38100" dir="2700000" algn="tl">
                    <a:srgbClr val="000000">
                      <a:alpha val="43137"/>
                    </a:srgbClr>
                  </a:outerShdw>
                </a:effectLst>
              </a:rPr>
              <a:t>tiempo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completo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produjeren</a:t>
            </a:r>
            <a:r>
              <a:rPr lang="en-US" sz="1900" dirty="0">
                <a:effectLst>
                  <a:outerShdw blurRad="38100" dist="38100" dir="2700000" algn="tl">
                    <a:srgbClr val="000000">
                      <a:alpha val="43137"/>
                    </a:srgbClr>
                  </a:outerShdw>
                </a:effectLst>
              </a:rPr>
              <a:t> en la </a:t>
            </a:r>
            <a:r>
              <a:rPr lang="en-US" sz="1900" dirty="0" err="1">
                <a:effectLst>
                  <a:outerShdw blurRad="38100" dist="38100" dir="2700000" algn="tl">
                    <a:srgbClr val="000000">
                      <a:alpha val="43137"/>
                    </a:srgbClr>
                  </a:outerShdw>
                </a:effectLst>
              </a:rPr>
              <a:t>empresa</a:t>
            </a:r>
            <a:r>
              <a:rPr lang="en-US" sz="1900" dirty="0">
                <a:effectLst>
                  <a:outerShdw blurRad="38100" dist="38100" dir="2700000" algn="tl">
                    <a:srgbClr val="000000">
                      <a:alpha val="43137"/>
                    </a:srgbClr>
                  </a:outerShdw>
                </a:effectLst>
              </a:rPr>
              <a:t>. </a:t>
            </a:r>
          </a:p>
          <a:p>
            <a:pPr algn="l">
              <a:lnSpc>
                <a:spcPct val="90000"/>
              </a:lnSpc>
            </a:pPr>
            <a:endParaRPr lang="es-AR" sz="19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806710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6963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DISTRIBUCIÓN DESIGUAL DE LAS HORAS DE TRABAJO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197 – LCT: </a:t>
            </a:r>
            <a:r>
              <a:rPr lang="es-AR" sz="1900" dirty="0">
                <a:solidFill>
                  <a:srgbClr val="00FFCC"/>
                </a:solidFill>
                <a:effectLst>
                  <a:outerShdw blurRad="38100" dist="38100" dir="2700000" algn="tl">
                    <a:srgbClr val="000000">
                      <a:alpha val="43137"/>
                    </a:srgbClr>
                  </a:outerShdw>
                </a:effectLst>
              </a:rPr>
              <a:t>“ </a:t>
            </a:r>
            <a:r>
              <a:rPr lang="es-AR" sz="1900" dirty="0">
                <a:effectLst>
                  <a:outerShdw blurRad="38100" dist="38100" dir="2700000" algn="tl">
                    <a:srgbClr val="000000">
                      <a:alpha val="43137"/>
                    </a:srgbClr>
                  </a:outerShdw>
                </a:effectLst>
              </a:rPr>
              <a:t>(…) La distribución de las horas de trabajo será facultad privativa del empleador y la diagramación de los horarios, sea por el sistema de turnos fijos o bajo el sistema rotativo del trabajo por equipos </a:t>
            </a:r>
            <a:r>
              <a:rPr lang="es-AR" sz="1900" u="sng" dirty="0">
                <a:solidFill>
                  <a:schemeClr val="hlink"/>
                </a:solidFill>
                <a:effectLst>
                  <a:outerShdw blurRad="38100" dist="38100" dir="2700000" algn="tl">
                    <a:srgbClr val="000000">
                      <a:alpha val="43137"/>
                    </a:srgbClr>
                  </a:outerShdw>
                </a:effectLst>
              </a:rPr>
              <a:t>no estará sujeta a la previa autorización administrativa</a:t>
            </a:r>
            <a:r>
              <a:rPr lang="es-AR" sz="1900" dirty="0">
                <a:effectLst>
                  <a:outerShdw blurRad="38100" dist="38100" dir="2700000" algn="tl">
                    <a:srgbClr val="000000">
                      <a:alpha val="43137"/>
                    </a:srgbClr>
                  </a:outerShdw>
                </a:effectLst>
              </a:rPr>
              <a:t>, pero aquél deberá hacerlos conocer mediante anuncios colocados en lugares visibles del establecimiento para conocimiento público de los trabajadores (…)”.</a:t>
            </a:r>
          </a:p>
          <a:p>
            <a:pPr algn="l">
              <a:buFontTx/>
              <a:buNone/>
            </a:pPr>
            <a:endParaRPr lang="es-AR" sz="19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57787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547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DISTRIBUCIÓN DESIGUAL DE LAS HORAS DE TRABAJO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u="sng" dirty="0">
                <a:solidFill>
                  <a:srgbClr val="FFFF00"/>
                </a:solidFill>
                <a:effectLst>
                  <a:outerShdw blurRad="38100" dist="38100" dir="2700000" algn="tl">
                    <a:srgbClr val="000000">
                      <a:alpha val="43137"/>
                    </a:srgbClr>
                  </a:outerShdw>
                </a:effectLst>
              </a:rPr>
              <a:t>Decreto 16115/1933 – reglamentario de la Ley 11544</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 inciso b): </a:t>
            </a:r>
            <a:r>
              <a:rPr lang="es-AR" sz="1800" dirty="0">
                <a:effectLst>
                  <a:outerShdw blurRad="38100" dist="38100" dir="2700000" algn="tl">
                    <a:srgbClr val="000000">
                      <a:alpha val="43137"/>
                    </a:srgbClr>
                  </a:outerShdw>
                </a:effectLst>
              </a:rPr>
              <a:t>Establece la “… distribución desigual entre los días laborales de las 48 horas de trabajo semanales, </a:t>
            </a:r>
            <a:r>
              <a:rPr lang="es-AR" sz="1800" u="sng" dirty="0">
                <a:solidFill>
                  <a:schemeClr val="hlink"/>
                </a:solidFill>
                <a:effectLst>
                  <a:outerShdw blurRad="38100" dist="38100" dir="2700000" algn="tl">
                    <a:srgbClr val="000000">
                      <a:alpha val="43137"/>
                    </a:srgbClr>
                  </a:outerShdw>
                </a:effectLst>
              </a:rPr>
              <a:t>cuando la duración del trabajo de uno o varios días sea inferior a 8 horas</a:t>
            </a:r>
            <a:r>
              <a:rPr lang="es-AR" sz="1800" dirty="0">
                <a:effectLst>
                  <a:outerShdw blurRad="38100" dist="38100" dir="2700000" algn="tl">
                    <a:srgbClr val="000000">
                      <a:alpha val="43137"/>
                    </a:srgbClr>
                  </a:outerShdw>
                </a:effectLst>
              </a:rPr>
              <a:t>.</a:t>
            </a:r>
          </a:p>
          <a:p>
            <a:pPr algn="l">
              <a:buFontTx/>
              <a:buNone/>
            </a:pPr>
            <a:r>
              <a:rPr lang="es-AR" sz="1800" dirty="0">
                <a:effectLst>
                  <a:outerShdw blurRad="38100" dist="38100" dir="2700000" algn="tl">
                    <a:srgbClr val="000000">
                      <a:alpha val="43137"/>
                    </a:srgbClr>
                  </a:outerShdw>
                </a:effectLst>
              </a:rPr>
              <a:t>El exceso de tiempo previsto en el presente párrafo, </a:t>
            </a:r>
            <a:r>
              <a:rPr lang="es-AR" sz="1800" u="sng" dirty="0">
                <a:solidFill>
                  <a:srgbClr val="FFCC00"/>
                </a:solidFill>
                <a:effectLst>
                  <a:outerShdw blurRad="38100" dist="38100" dir="2700000" algn="tl">
                    <a:srgbClr val="000000">
                      <a:alpha val="43137"/>
                    </a:srgbClr>
                  </a:outerShdw>
                </a:effectLst>
              </a:rPr>
              <a:t>no podrá ser superior en una hora diaria y las tareas del sábado deberán terminarse a las 13 horas</a:t>
            </a:r>
            <a:r>
              <a:rPr lang="es-AR" sz="1800" dirty="0">
                <a:effectLst>
                  <a:outerShdw blurRad="38100" dist="38100" dir="2700000" algn="tl">
                    <a:srgbClr val="000000">
                      <a:alpha val="43137"/>
                    </a:srgbClr>
                  </a:outerShdw>
                </a:effectLst>
              </a:rPr>
              <a:t>, salvo los casos exceptuados por los decretos reglamentarios de la ley 11640.</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707372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065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DESCANSO ENTRE JORNADAS/ DESCANSO DIARIO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2000" dirty="0">
                <a:solidFill>
                  <a:srgbClr val="00FFCC"/>
                </a:solidFill>
                <a:effectLst>
                  <a:outerShdw blurRad="38100" dist="38100" dir="2700000" algn="tl">
                    <a:srgbClr val="000000">
                      <a:alpha val="43137"/>
                    </a:srgbClr>
                  </a:outerShdw>
                </a:effectLst>
              </a:rPr>
              <a:t>Art. 197 – LCT: </a:t>
            </a:r>
            <a:r>
              <a:rPr lang="es-AR" sz="2000" dirty="0">
                <a:effectLst>
                  <a:outerShdw blurRad="38100" dist="38100" dir="2700000" algn="tl">
                    <a:srgbClr val="000000">
                      <a:alpha val="43137"/>
                    </a:srgbClr>
                  </a:outerShdw>
                </a:effectLst>
              </a:rPr>
              <a:t>“ (…)  Entre el cese de una jornada y el comienzo de la otra deberá mediar una pausa no inferior a doce horas”.</a:t>
            </a:r>
          </a:p>
          <a:p>
            <a:pPr algn="l">
              <a:buFontTx/>
              <a:buNone/>
            </a:pPr>
            <a:endParaRPr lang="es-AR" sz="20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040524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2163" name="Rectangle 3"/>
          <p:cNvSpPr>
            <a:spLocks noGrp="1" noChangeArrowheads="1"/>
          </p:cNvSpPr>
          <p:nvPr>
            <p:ph type="subTitle" idx="1"/>
          </p:nvPr>
        </p:nvSpPr>
        <p:spPr>
          <a:xfrm>
            <a:off x="685800" y="1371600"/>
            <a:ext cx="7772400" cy="4876800"/>
          </a:xfrm>
        </p:spPr>
        <p:txBody>
          <a:bodyPr>
            <a:normAutofit lnSpcReduction="10000"/>
          </a:bodyPr>
          <a:lstStyle/>
          <a:p>
            <a:pPr algn="l">
              <a:lnSpc>
                <a:spcPct val="9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90000"/>
              </a:lnSpc>
              <a:buFontTx/>
              <a:buNone/>
            </a:pPr>
            <a:r>
              <a:rPr lang="es-AR" sz="1800" b="1" dirty="0">
                <a:solidFill>
                  <a:srgbClr val="00FF00"/>
                </a:solidFill>
                <a:effectLst>
                  <a:outerShdw blurRad="38100" dist="38100" dir="2700000" algn="tl">
                    <a:srgbClr val="000000">
                      <a:alpha val="43137"/>
                    </a:srgbClr>
                  </a:outerShdw>
                </a:effectLst>
              </a:rPr>
              <a:t>PAUSAS DURANTE LA JORNADA</a:t>
            </a:r>
          </a:p>
          <a:p>
            <a:pPr algn="l">
              <a:lnSpc>
                <a:spcPct val="90000"/>
              </a:lnSpc>
              <a:buFontTx/>
              <a:buNone/>
            </a:pPr>
            <a:endParaRPr lang="es-AR" sz="1800" b="1" dirty="0">
              <a:effectLst>
                <a:outerShdw blurRad="38100" dist="38100" dir="2700000" algn="tl">
                  <a:srgbClr val="000000">
                    <a:alpha val="43137"/>
                  </a:srgbClr>
                </a:outerShdw>
              </a:effectLst>
            </a:endParaRPr>
          </a:p>
          <a:p>
            <a:pPr algn="l">
              <a:lnSpc>
                <a:spcPct val="90000"/>
              </a:lnSpc>
              <a:buFontTx/>
              <a:buNone/>
            </a:pPr>
            <a:r>
              <a:rPr lang="es-AR" sz="2000" b="1" u="sng" dirty="0">
                <a:solidFill>
                  <a:srgbClr val="FFCC00"/>
                </a:solidFill>
                <a:effectLst>
                  <a:outerShdw blurRad="38100" dist="38100" dir="2700000" algn="tl">
                    <a:srgbClr val="000000">
                      <a:alpha val="43137"/>
                    </a:srgbClr>
                  </a:outerShdw>
                </a:effectLst>
              </a:rPr>
              <a:t>Pausa para almorzar</a:t>
            </a:r>
          </a:p>
          <a:p>
            <a:pPr algn="l">
              <a:lnSpc>
                <a:spcPct val="90000"/>
              </a:lnSpc>
              <a:buFontTx/>
              <a:buNone/>
            </a:pPr>
            <a:endParaRPr lang="es-AR" sz="2000" b="1" dirty="0">
              <a:solidFill>
                <a:srgbClr val="FFCC00"/>
              </a:solidFill>
              <a:effectLst>
                <a:outerShdw blurRad="38100" dist="38100" dir="2700000" algn="tl">
                  <a:srgbClr val="000000">
                    <a:alpha val="43137"/>
                  </a:srgbClr>
                </a:outerShdw>
              </a:effectLst>
            </a:endParaRPr>
          </a:p>
          <a:p>
            <a:pPr algn="l">
              <a:lnSpc>
                <a:spcPct val="90000"/>
              </a:lnSpc>
              <a:buFontTx/>
              <a:buNone/>
            </a:pPr>
            <a:r>
              <a:rPr lang="es-AR" sz="1800" dirty="0">
                <a:effectLst>
                  <a:outerShdw blurRad="38100" dist="38100" dir="2700000" algn="tl">
                    <a:srgbClr val="000000">
                      <a:alpha val="43137"/>
                    </a:srgbClr>
                  </a:outerShdw>
                </a:effectLst>
              </a:rPr>
              <a:t>¿La pausa para almorzar se considera tiempo de servicio?</a:t>
            </a:r>
          </a:p>
          <a:p>
            <a:pPr algn="l">
              <a:lnSpc>
                <a:spcPct val="90000"/>
              </a:lnSpc>
              <a:buFontTx/>
              <a:buNone/>
            </a:pPr>
            <a:endParaRPr lang="es-AR" sz="1800" dirty="0">
              <a:effectLst>
                <a:outerShdw blurRad="38100" dist="38100" dir="2700000" algn="tl">
                  <a:srgbClr val="000000">
                    <a:alpha val="43137"/>
                  </a:srgbClr>
                </a:outerShdw>
              </a:effectLst>
            </a:endParaRPr>
          </a:p>
          <a:p>
            <a:pPr algn="l">
              <a:lnSpc>
                <a:spcPct val="90000"/>
              </a:lnSpc>
              <a:buFontTx/>
              <a:buNone/>
            </a:pPr>
            <a:endParaRPr lang="es-AR" sz="1800" dirty="0">
              <a:effectLst>
                <a:outerShdw blurRad="38100" dist="38100" dir="2700000" algn="tl">
                  <a:srgbClr val="000000">
                    <a:alpha val="43137"/>
                  </a:srgbClr>
                </a:outerShdw>
              </a:effectLst>
            </a:endParaRPr>
          </a:p>
          <a:p>
            <a:pPr algn="l">
              <a:lnSpc>
                <a:spcPct val="90000"/>
              </a:lnSpc>
              <a:buFontTx/>
              <a:buNone/>
            </a:pPr>
            <a:r>
              <a:rPr lang="es-AR" sz="1800" b="1" u="sng" dirty="0">
                <a:solidFill>
                  <a:srgbClr val="FFCC00"/>
                </a:solidFill>
                <a:effectLst>
                  <a:outerShdw blurRad="38100" dist="38100" dir="2700000" algn="tl">
                    <a:srgbClr val="000000">
                      <a:alpha val="43137"/>
                    </a:srgbClr>
                  </a:outerShdw>
                </a:effectLst>
              </a:rPr>
              <a:t>Mujeres y menores</a:t>
            </a:r>
          </a:p>
          <a:p>
            <a:pPr algn="l">
              <a:lnSpc>
                <a:spcPct val="90000"/>
              </a:lnSpc>
              <a:buFontTx/>
              <a:buNone/>
            </a:pPr>
            <a:r>
              <a:rPr lang="es-AR" sz="1800" b="1" dirty="0">
                <a:solidFill>
                  <a:schemeClr val="accent3">
                    <a:lumMod val="60000"/>
                    <a:lumOff val="40000"/>
                  </a:schemeClr>
                </a:solidFill>
                <a:effectLst>
                  <a:outerShdw blurRad="38100" dist="38100" dir="2700000" algn="tl">
                    <a:srgbClr val="000000">
                      <a:alpha val="43137"/>
                    </a:srgbClr>
                  </a:outerShdw>
                </a:effectLst>
              </a:rPr>
              <a:t>Art. 174 – LCT: </a:t>
            </a:r>
            <a:r>
              <a:rPr lang="es-AR" sz="1800" dirty="0">
                <a:effectLst>
                  <a:outerShdw blurRad="38100" dist="38100" dir="2700000" algn="tl">
                    <a:srgbClr val="000000">
                      <a:alpha val="43137"/>
                    </a:srgbClr>
                  </a:outerShdw>
                </a:effectLst>
              </a:rPr>
              <a:t>“Las mujeres que trabajen en horas de la mañana y de la tarde dispondrán de un descanso de </a:t>
            </a:r>
            <a:r>
              <a:rPr lang="es-AR" sz="1800" u="sng" dirty="0">
                <a:solidFill>
                  <a:schemeClr val="hlink"/>
                </a:solidFill>
                <a:effectLst>
                  <a:outerShdw blurRad="38100" dist="38100" dir="2700000" algn="tl">
                    <a:srgbClr val="000000">
                      <a:alpha val="43137"/>
                    </a:srgbClr>
                  </a:outerShdw>
                </a:effectLst>
              </a:rPr>
              <a:t>2 horas al mediodía</a:t>
            </a:r>
            <a:r>
              <a:rPr lang="es-AR" sz="1800" dirty="0">
                <a:effectLst>
                  <a:outerShdw blurRad="38100" dist="38100" dir="2700000" algn="tl">
                    <a:srgbClr val="000000">
                      <a:alpha val="43137"/>
                    </a:srgbClr>
                  </a:outerShdw>
                </a:effectLst>
              </a:rPr>
              <a:t>, salvo que por la extensión de la jornada a que estuviese sometida la trabajadora, las características de las tareas que realice, los perjuicios que la interrupción del trabajo </a:t>
            </a:r>
            <a:r>
              <a:rPr lang="es-AR" sz="1800" dirty="0" err="1">
                <a:effectLst>
                  <a:outerShdw blurRad="38100" dist="38100" dir="2700000" algn="tl">
                    <a:srgbClr val="000000">
                      <a:alpha val="43137"/>
                    </a:srgbClr>
                  </a:outerShdw>
                </a:effectLst>
              </a:rPr>
              <a:t>pudiesee</a:t>
            </a:r>
            <a:r>
              <a:rPr lang="es-AR" sz="1800" dirty="0">
                <a:effectLst>
                  <a:outerShdw blurRad="38100" dist="38100" dir="2700000" algn="tl">
                    <a:srgbClr val="000000">
                      <a:alpha val="43137"/>
                    </a:srgbClr>
                  </a:outerShdw>
                </a:effectLst>
              </a:rPr>
              <a:t> ocasionar a las propias beneficiarias o al interés general, se autorizare la adopción de horarios continuos, con supresión o reducción de dicho período de descanso”</a:t>
            </a:r>
          </a:p>
          <a:p>
            <a:pPr algn="l">
              <a:lnSpc>
                <a:spcPct val="90000"/>
              </a:lnSpc>
              <a:buFontTx/>
              <a:buNone/>
            </a:pPr>
            <a:endParaRPr lang="es-AR" sz="1800" dirty="0">
              <a:effectLst>
                <a:outerShdw blurRad="38100" dist="38100" dir="2700000" algn="tl">
                  <a:srgbClr val="000000">
                    <a:alpha val="43137"/>
                  </a:srgbClr>
                </a:outerShdw>
              </a:effectLst>
            </a:endParaRPr>
          </a:p>
          <a:p>
            <a:pPr algn="l">
              <a:lnSpc>
                <a:spcPct val="90000"/>
              </a:lnSpc>
              <a:buFontTx/>
              <a:buNone/>
            </a:pPr>
            <a:r>
              <a:rPr lang="es-AR" sz="1800" b="1" dirty="0">
                <a:solidFill>
                  <a:schemeClr val="accent3">
                    <a:lumMod val="60000"/>
                    <a:lumOff val="40000"/>
                  </a:schemeClr>
                </a:solidFill>
                <a:effectLst>
                  <a:outerShdw blurRad="38100" dist="38100" dir="2700000" algn="tl">
                    <a:srgbClr val="000000">
                      <a:alpha val="43137"/>
                    </a:srgbClr>
                  </a:outerShdw>
                </a:effectLst>
              </a:rPr>
              <a:t>Art. 191 – LCT:  </a:t>
            </a:r>
            <a:r>
              <a:rPr lang="es-AR" sz="1800" dirty="0" err="1">
                <a:effectLst>
                  <a:outerShdw blurRad="38100" dist="38100" dir="2700000" algn="tl">
                    <a:srgbClr val="000000">
                      <a:alpha val="43137"/>
                    </a:srgbClr>
                  </a:outerShdw>
                </a:effectLst>
              </a:rPr>
              <a:t>Idem</a:t>
            </a:r>
            <a:r>
              <a:rPr lang="es-AR" sz="1800" dirty="0">
                <a:effectLst>
                  <a:outerShdw blurRad="38100" dist="38100" dir="2700000" algn="tl">
                    <a:srgbClr val="000000">
                      <a:alpha val="43137"/>
                    </a:srgbClr>
                  </a:outerShdw>
                </a:effectLst>
              </a:rPr>
              <a:t> Menores</a:t>
            </a:r>
          </a:p>
          <a:p>
            <a:pPr algn="l">
              <a:lnSpc>
                <a:spcPct val="90000"/>
              </a:lnSpc>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8844580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3427" name="Rectangle 3"/>
          <p:cNvSpPr>
            <a:spLocks noGrp="1" noChangeArrowheads="1"/>
          </p:cNvSpPr>
          <p:nvPr>
            <p:ph type="subTitle" idx="1"/>
          </p:nvPr>
        </p:nvSpPr>
        <p:spPr>
          <a:xfrm>
            <a:off x="685800" y="1371600"/>
            <a:ext cx="7772400" cy="4876800"/>
          </a:xfrm>
        </p:spPr>
        <p:txBody>
          <a:bodyPr>
            <a:normAutofit/>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PAUSAS 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u="sng" dirty="0">
                <a:solidFill>
                  <a:schemeClr val="accent3">
                    <a:lumMod val="60000"/>
                    <a:lumOff val="40000"/>
                  </a:schemeClr>
                </a:solidFill>
                <a:effectLst>
                  <a:outerShdw blurRad="38100" dist="38100" dir="2700000" algn="tl">
                    <a:srgbClr val="000000">
                      <a:alpha val="43137"/>
                    </a:srgbClr>
                  </a:outerShdw>
                </a:effectLst>
              </a:rPr>
              <a:t>Ley 11544 de Jornada de Trabajo – Decreto reglamentario 11/3/1930</a:t>
            </a:r>
            <a:endParaRPr lang="es-AR" sz="1800" dirty="0">
              <a:solidFill>
                <a:schemeClr val="accent3">
                  <a:lumMod val="60000"/>
                  <a:lumOff val="40000"/>
                </a:schemeClr>
              </a:solidFill>
              <a:effectLst>
                <a:outerShdw blurRad="38100" dist="38100" dir="2700000" algn="tl">
                  <a:srgbClr val="000000">
                    <a:alpha val="43137"/>
                  </a:srgbClr>
                </a:outerShdw>
              </a:effectLst>
            </a:endParaRP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chemeClr val="accent3">
                    <a:lumMod val="60000"/>
                    <a:lumOff val="40000"/>
                  </a:schemeClr>
                </a:solidFill>
                <a:effectLst>
                  <a:outerShdw blurRad="38100" dist="38100" dir="2700000" algn="tl">
                    <a:srgbClr val="000000">
                      <a:alpha val="43137"/>
                    </a:srgbClr>
                  </a:outerShdw>
                </a:effectLst>
              </a:rPr>
              <a:t>Art. 1: </a:t>
            </a:r>
            <a:r>
              <a:rPr lang="es-AR" sz="1800" dirty="0">
                <a:effectLst>
                  <a:outerShdw blurRad="38100" dist="38100" dir="2700000" algn="tl">
                    <a:srgbClr val="000000">
                      <a:alpha val="43137"/>
                    </a:srgbClr>
                  </a:outerShdw>
                </a:effectLst>
              </a:rPr>
              <a:t>“La regla de las </a:t>
            </a:r>
            <a:r>
              <a:rPr lang="es-AR" sz="1800" u="sng" dirty="0">
                <a:solidFill>
                  <a:srgbClr val="FFCC00"/>
                </a:solidFill>
                <a:effectLst>
                  <a:outerShdw blurRad="38100" dist="38100" dir="2700000" algn="tl">
                    <a:srgbClr val="000000">
                      <a:alpha val="43137"/>
                    </a:srgbClr>
                  </a:outerShdw>
                </a:effectLst>
              </a:rPr>
              <a:t>8 horas diarias o 48 horas</a:t>
            </a:r>
            <a:r>
              <a:rPr lang="es-AR" sz="1800" dirty="0">
                <a:effectLst>
                  <a:outerShdw blurRad="38100" dist="38100" dir="2700000" algn="tl">
                    <a:srgbClr val="000000">
                      <a:alpha val="43137"/>
                    </a:srgbClr>
                  </a:outerShdw>
                </a:effectLst>
              </a:rPr>
              <a:t> semanales, establecida en el artículo 1° de la ley 11544, se refiere a la </a:t>
            </a:r>
            <a:r>
              <a:rPr lang="es-AR" sz="1800" u="sng" dirty="0">
                <a:solidFill>
                  <a:schemeClr val="hlink"/>
                </a:solidFill>
                <a:effectLst>
                  <a:outerShdw blurRad="38100" dist="38100" dir="2700000" algn="tl">
                    <a:srgbClr val="000000">
                      <a:alpha val="43137"/>
                    </a:srgbClr>
                  </a:outerShdw>
                </a:effectLst>
              </a:rPr>
              <a:t>duración del trabajo efectivo</a:t>
            </a:r>
            <a:r>
              <a:rPr lang="es-AR" sz="1800" dirty="0">
                <a:effectLst>
                  <a:outerShdw blurRad="38100" dist="38100" dir="2700000" algn="tl">
                    <a:srgbClr val="000000">
                      <a:alpha val="43137"/>
                    </a:srgbClr>
                  </a:outerShdw>
                </a:effectLst>
              </a:rPr>
              <a:t>.</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Para el cómputo de la jornada legal se considerará trabajo efectivo todo el tiempo que un obrero o empleado </a:t>
            </a:r>
            <a:r>
              <a:rPr lang="es-AR" sz="1800" u="sng" dirty="0">
                <a:solidFill>
                  <a:srgbClr val="FFCC00"/>
                </a:solidFill>
                <a:effectLst>
                  <a:outerShdw blurRad="38100" dist="38100" dir="2700000" algn="tl">
                    <a:srgbClr val="000000">
                      <a:alpha val="43137"/>
                    </a:srgbClr>
                  </a:outerShdw>
                </a:effectLst>
              </a:rPr>
              <a:t>deja de disponer libremente de su voluntad para estar a disposición de un patrón o superior jerárquico</a:t>
            </a:r>
            <a:r>
              <a:rPr lang="es-AR" sz="1800" dirty="0">
                <a:effectLst>
                  <a:outerShdw blurRad="38100" dist="38100" dir="2700000" algn="tl">
                    <a:srgbClr val="000000">
                      <a:alpha val="43137"/>
                    </a:srgbClr>
                  </a:outerShdw>
                </a:effectLst>
              </a:rPr>
              <a:t>, no computándose en el trabajo efectivo, </a:t>
            </a:r>
            <a:r>
              <a:rPr lang="es-AR" sz="1800" u="sng" dirty="0">
                <a:solidFill>
                  <a:schemeClr val="hlink"/>
                </a:solidFill>
                <a:effectLst>
                  <a:outerShdw blurRad="38100" dist="38100" dir="2700000" algn="tl">
                    <a:srgbClr val="000000">
                      <a:alpha val="43137"/>
                    </a:srgbClr>
                  </a:outerShdw>
                </a:effectLst>
              </a:rPr>
              <a:t>los descansos intercalados y las interrupciones apreciables en el trabajo</a:t>
            </a:r>
            <a:r>
              <a:rPr lang="es-AR" sz="1800" dirty="0">
                <a:effectLst>
                  <a:outerShdw blurRad="38100" dist="38100" dir="2700000" algn="tl">
                    <a:srgbClr val="000000">
                      <a:alpha val="43137"/>
                    </a:srgbClr>
                  </a:outerShdw>
                </a:effectLst>
              </a:rPr>
              <a:t>”</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772174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649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CC"/>
                </a:solidFill>
                <a:effectLst>
                  <a:outerShdw blurRad="38100" dist="38100" dir="2700000" algn="tl">
                    <a:srgbClr val="000000">
                      <a:alpha val="43137"/>
                    </a:srgbClr>
                  </a:outerShdw>
                </a:effectLst>
              </a:rPr>
              <a:t>PAUSAS 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u="sng" dirty="0">
                <a:solidFill>
                  <a:srgbClr val="00FF00"/>
                </a:solidFill>
                <a:effectLst>
                  <a:outerShdw blurRad="38100" dist="38100" dir="2700000" algn="tl">
                    <a:srgbClr val="000000">
                      <a:alpha val="43137"/>
                    </a:srgbClr>
                  </a:outerShdw>
                </a:effectLst>
              </a:rPr>
              <a:t>Decreto reglamentario 16115/1933</a:t>
            </a:r>
            <a:endParaRPr lang="es-AR" sz="1800" dirty="0">
              <a:solidFill>
                <a:srgbClr val="00FF00"/>
              </a:solidFill>
              <a:effectLst>
                <a:outerShdw blurRad="38100" dist="38100" dir="2700000" algn="tl">
                  <a:srgbClr val="000000">
                    <a:alpha val="43137"/>
                  </a:srgbClr>
                </a:outerShdw>
              </a:effectLst>
            </a:endParaRP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00"/>
                </a:solidFill>
                <a:effectLst>
                  <a:outerShdw blurRad="38100" dist="38100" dir="2700000" algn="tl">
                    <a:srgbClr val="000000">
                      <a:alpha val="43137"/>
                    </a:srgbClr>
                  </a:outerShdw>
                </a:effectLst>
              </a:rPr>
              <a:t>Art. 1: </a:t>
            </a:r>
            <a:r>
              <a:rPr lang="es-AR" sz="1800" dirty="0">
                <a:effectLst>
                  <a:outerShdw blurRad="38100" dist="38100" dir="2700000" algn="tl">
                    <a:srgbClr val="000000">
                      <a:alpha val="43137"/>
                    </a:srgbClr>
                  </a:outerShdw>
                </a:effectLst>
              </a:rPr>
              <a:t>“ (…) Se considerará trabajo real o efectivo el tiempo durante el cual los empleados u obreros de las empresas </a:t>
            </a:r>
            <a:r>
              <a:rPr lang="es-AR" sz="1800" u="sng" dirty="0">
                <a:solidFill>
                  <a:srgbClr val="FFCC00"/>
                </a:solidFill>
                <a:effectLst>
                  <a:outerShdw blurRad="38100" dist="38100" dir="2700000" algn="tl">
                    <a:srgbClr val="000000">
                      <a:alpha val="43137"/>
                    </a:srgbClr>
                  </a:outerShdw>
                </a:effectLst>
              </a:rPr>
              <a:t>deban estar presentes en sus puestos respectivos para ejecutar las órdenes de sus superiores o encargados inmediatos</a:t>
            </a:r>
            <a:r>
              <a:rPr lang="es-AR" sz="1800" dirty="0">
                <a:effectLst>
                  <a:outerShdw blurRad="38100" dist="38100" dir="2700000" algn="tl">
                    <a:srgbClr val="000000">
                      <a:alpha val="43137"/>
                    </a:srgbClr>
                  </a:outerShdw>
                </a:effectLst>
              </a:rPr>
              <a:t>.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No se computará en el trabajo el tiempo del </a:t>
            </a:r>
            <a:r>
              <a:rPr lang="es-AR" sz="1800" u="sng" dirty="0">
                <a:solidFill>
                  <a:schemeClr val="hlink"/>
                </a:solidFill>
                <a:effectLst>
                  <a:outerShdw blurRad="38100" dist="38100" dir="2700000" algn="tl">
                    <a:srgbClr val="000000">
                      <a:alpha val="43137"/>
                    </a:srgbClr>
                  </a:outerShdw>
                </a:effectLst>
              </a:rPr>
              <a:t>traslado del domicilio</a:t>
            </a:r>
            <a:r>
              <a:rPr lang="es-AR" sz="1800" dirty="0">
                <a:effectLst>
                  <a:outerShdw blurRad="38100" dist="38100" dir="2700000" algn="tl">
                    <a:srgbClr val="000000">
                      <a:alpha val="43137"/>
                    </a:srgbClr>
                  </a:outerShdw>
                </a:effectLst>
              </a:rPr>
              <a:t> de los empleados u obreros hasta el lugar en que esas órdenes fueran impartidas, </a:t>
            </a:r>
            <a:r>
              <a:rPr lang="es-AR" sz="1800" u="sng" dirty="0">
                <a:solidFill>
                  <a:schemeClr val="hlink"/>
                </a:solidFill>
                <a:effectLst>
                  <a:outerShdw blurRad="38100" dist="38100" dir="2700000" algn="tl">
                    <a:srgbClr val="000000">
                      <a:alpha val="43137"/>
                    </a:srgbClr>
                  </a:outerShdw>
                </a:effectLst>
              </a:rPr>
              <a:t>ni los descansos normales intercalados y las interrupciones apreciables en el trabajo</a:t>
            </a:r>
            <a:r>
              <a:rPr lang="es-AR" sz="1800" dirty="0">
                <a:effectLst>
                  <a:outerShdw blurRad="38100" dist="38100" dir="2700000" algn="tl">
                    <a:srgbClr val="000000">
                      <a:alpha val="43137"/>
                    </a:srgbClr>
                  </a:outerShdw>
                </a:effectLst>
              </a:rPr>
              <a:t>, durante las cuales no se les exija ninguna prestación y puedan disponer de su tiempo.”</a:t>
            </a:r>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892572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421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smtClean="0">
                <a:solidFill>
                  <a:srgbClr val="00FF00"/>
                </a:solidFill>
                <a:effectLst>
                  <a:outerShdw blurRad="38100" dist="38100" dir="2700000" algn="tl">
                    <a:srgbClr val="000000">
                      <a:alpha val="43137"/>
                    </a:srgbClr>
                  </a:outerShdw>
                </a:effectLst>
              </a:rPr>
              <a:t>PAUSAS </a:t>
            </a:r>
            <a:r>
              <a:rPr lang="es-AR" sz="1800" b="1" dirty="0">
                <a:solidFill>
                  <a:srgbClr val="00FF00"/>
                </a:solidFill>
                <a:effectLst>
                  <a:outerShdw blurRad="38100" dist="38100" dir="2700000" algn="tl">
                    <a:srgbClr val="000000">
                      <a:alpha val="43137"/>
                    </a:srgbClr>
                  </a:outerShdw>
                </a:effectLst>
              </a:rPr>
              <a:t>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a) Tiempo destinado a la preparación para el inicio de la jornada</a:t>
            </a: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b) Descansos higiénicos</a:t>
            </a: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c) Descansos obligados por el CCT</a:t>
            </a:r>
          </a:p>
          <a:p>
            <a:pPr algn="l">
              <a:buFontTx/>
              <a:buNone/>
            </a:pPr>
            <a:endParaRPr lang="es-AR" sz="19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735016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85800" y="381000"/>
            <a:ext cx="7772400" cy="685800"/>
          </a:xfrm>
        </p:spPr>
        <p:txBody>
          <a:bodyPr/>
          <a:lstStyle/>
          <a:p>
            <a:r>
              <a:rPr lang="en-US" sz="3200" b="1" dirty="0"/>
              <a:t>TEMAS DE JORNADA DE TRABAJO</a:t>
            </a:r>
          </a:p>
        </p:txBody>
      </p:sp>
      <p:sp>
        <p:nvSpPr>
          <p:cNvPr id="46083" name="Rectangle 3"/>
          <p:cNvSpPr>
            <a:spLocks noGrp="1" noChangeArrowheads="1"/>
          </p:cNvSpPr>
          <p:nvPr>
            <p:ph type="subTitle" idx="1"/>
          </p:nvPr>
        </p:nvSpPr>
        <p:spPr>
          <a:xfrm>
            <a:off x="685800" y="1371600"/>
            <a:ext cx="7772400" cy="4876800"/>
          </a:xfrm>
        </p:spPr>
        <p:txBody>
          <a:bodyPr>
            <a:normAutofit lnSpcReduction="10000"/>
          </a:bodyPr>
          <a:lstStyle/>
          <a:p>
            <a:pPr algn="l">
              <a:buFontTx/>
              <a:buNone/>
            </a:pPr>
            <a:r>
              <a:rPr lang="es-AR" sz="1800" b="1" dirty="0">
                <a:solidFill>
                  <a:srgbClr val="FFFF00"/>
                </a:solidFill>
              </a:rPr>
              <a:t>PRINCIPALES NORMAS QUE RIGEN LA JORNADA DE TRABAJO</a:t>
            </a:r>
          </a:p>
          <a:p>
            <a:pPr algn="l">
              <a:buFontTx/>
              <a:buNone/>
            </a:pPr>
            <a:r>
              <a:rPr lang="es-AR" sz="1800" b="1" dirty="0">
                <a:solidFill>
                  <a:srgbClr val="FFFF00"/>
                </a:solidFill>
              </a:rPr>
              <a:t>Y EL DESCANSO DIARIO Y SEMANAL</a:t>
            </a:r>
          </a:p>
          <a:p>
            <a:pPr algn="l">
              <a:buFontTx/>
              <a:buNone/>
            </a:pPr>
            <a:endParaRPr lang="es-AR" sz="1600" b="1" dirty="0"/>
          </a:p>
          <a:p>
            <a:pPr algn="l">
              <a:buFontTx/>
              <a:buNone/>
            </a:pPr>
            <a:endParaRPr lang="es-AR" sz="1600" dirty="0"/>
          </a:p>
          <a:p>
            <a:pPr algn="l">
              <a:buFontTx/>
              <a:buNone/>
            </a:pPr>
            <a:r>
              <a:rPr lang="es-AR" sz="1800" dirty="0"/>
              <a:t>- Ley  de Contrato de Trabajo: Arts. 196 a 207 (entre otros)</a:t>
            </a:r>
          </a:p>
          <a:p>
            <a:pPr algn="l">
              <a:buFontTx/>
              <a:buNone/>
            </a:pPr>
            <a:endParaRPr lang="es-AR" sz="1800" dirty="0"/>
          </a:p>
          <a:p>
            <a:pPr algn="l">
              <a:buFontTx/>
              <a:buNone/>
            </a:pPr>
            <a:r>
              <a:rPr lang="es-AR" sz="1800" dirty="0"/>
              <a:t>- Ley de Jornada de Trabajo: L. 11544 (1929)</a:t>
            </a:r>
          </a:p>
          <a:p>
            <a:pPr algn="l">
              <a:buFontTx/>
              <a:buNone/>
            </a:pPr>
            <a:endParaRPr lang="es-AR" sz="1800" dirty="0"/>
          </a:p>
          <a:p>
            <a:pPr algn="l">
              <a:buFontTx/>
              <a:buNone/>
            </a:pPr>
            <a:r>
              <a:rPr lang="es-AR" sz="1800" dirty="0"/>
              <a:t>- Reglamentación L. 11544: D. 16115/1933</a:t>
            </a:r>
          </a:p>
          <a:p>
            <a:pPr algn="l">
              <a:buFontTx/>
              <a:buNone/>
            </a:pPr>
            <a:endParaRPr lang="es-AR" sz="1800" dirty="0"/>
          </a:p>
          <a:p>
            <a:pPr algn="l">
              <a:buFontTx/>
              <a:buNone/>
            </a:pPr>
            <a:r>
              <a:rPr lang="es-AR" sz="1800" dirty="0"/>
              <a:t>- Serenos: R. (DNT) 25/1/1937; R (DNT) 23/12/1937 y R (</a:t>
            </a:r>
            <a:r>
              <a:rPr lang="es-AR" sz="1800" dirty="0" err="1"/>
              <a:t>STyP</a:t>
            </a:r>
            <a:r>
              <a:rPr lang="es-AR" sz="1800" dirty="0"/>
              <a:t>) 26/11/1945</a:t>
            </a:r>
          </a:p>
          <a:p>
            <a:pPr algn="l">
              <a:buFontTx/>
              <a:buNone/>
            </a:pPr>
            <a:endParaRPr lang="es-AR" sz="1800" dirty="0"/>
          </a:p>
          <a:p>
            <a:pPr algn="l">
              <a:buFontTx/>
              <a:buNone/>
            </a:pPr>
            <a:r>
              <a:rPr lang="es-AR" sz="1800" dirty="0"/>
              <a:t>- Régimen de descanso semanal: LCT, arts. 204, 205, 206 y 207 - L. 18204</a:t>
            </a:r>
          </a:p>
          <a:p>
            <a:pPr algn="l">
              <a:buFontTx/>
              <a:buNone/>
            </a:pPr>
            <a:endParaRPr lang="es-AR" sz="1800" dirty="0"/>
          </a:p>
          <a:p>
            <a:pPr algn="l">
              <a:buFontTx/>
              <a:buNone/>
            </a:pPr>
            <a:r>
              <a:rPr lang="es-AR" sz="1800" dirty="0"/>
              <a:t>- Horas extras: D. 484/2000</a:t>
            </a:r>
          </a:p>
          <a:p>
            <a:pPr algn="l">
              <a:buFontTx/>
              <a:buNone/>
            </a:pPr>
            <a:endParaRPr lang="es-AR" sz="1600" dirty="0"/>
          </a:p>
        </p:txBody>
      </p:sp>
      <p:pic>
        <p:nvPicPr>
          <p:cNvPr id="6" name="5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7" name="6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364920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3187"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FFCC00"/>
                </a:solidFill>
                <a:effectLst>
                  <a:outerShdw blurRad="38100" dist="38100" dir="2700000" algn="tl">
                    <a:srgbClr val="000000">
                      <a:alpha val="43137"/>
                    </a:srgbClr>
                  </a:outerShdw>
                </a:effectLst>
              </a:rPr>
              <a:t>PERMISOS A RECUPERAR</a:t>
            </a:r>
          </a:p>
          <a:p>
            <a:pPr algn="l">
              <a:buFontTx/>
              <a:buNone/>
            </a:pPr>
            <a:r>
              <a:rPr lang="es-AR" sz="2000" b="1" dirty="0">
                <a:solidFill>
                  <a:srgbClr val="00FFCC"/>
                </a:solidFill>
                <a:effectLst>
                  <a:outerShdw blurRad="38100" dist="38100" dir="2700000" algn="tl">
                    <a:srgbClr val="000000">
                      <a:alpha val="43137"/>
                    </a:srgbClr>
                  </a:outerShdw>
                </a:effectLst>
              </a:rPr>
              <a:t>POR CAUSA NO PROVENIENTE DEL TRABAJADOR</a:t>
            </a:r>
          </a:p>
          <a:p>
            <a:pPr algn="l">
              <a:buFontTx/>
              <a:buNone/>
            </a:pPr>
            <a:endParaRPr lang="es-AR" sz="2000" b="1" dirty="0">
              <a:solidFill>
                <a:schemeClr val="tx2"/>
              </a:solidFill>
              <a:effectLst>
                <a:outerShdw blurRad="38100" dist="38100" dir="2700000" algn="tl">
                  <a:srgbClr val="000000">
                    <a:alpha val="43137"/>
                  </a:srgbClr>
                </a:outerShdw>
              </a:effectLst>
            </a:endParaRPr>
          </a:p>
          <a:p>
            <a:pPr algn="just"/>
            <a:r>
              <a:rPr lang="en-US" sz="1800" dirty="0">
                <a:effectLst>
                  <a:outerShdw blurRad="38100" dist="38100" dir="2700000" algn="tl">
                    <a:srgbClr val="000000">
                      <a:alpha val="43137"/>
                    </a:srgbClr>
                  </a:outerShdw>
                </a:effectLst>
              </a:rPr>
              <a:t>De </a:t>
            </a:r>
            <a:r>
              <a:rPr lang="en-US" sz="1800" dirty="0" err="1">
                <a:effectLst>
                  <a:outerShdw blurRad="38100" dist="38100" dir="2700000" algn="tl">
                    <a:srgbClr val="000000">
                      <a:alpha val="43137"/>
                    </a:srgbClr>
                  </a:outerShdw>
                </a:effectLst>
              </a:rPr>
              <a:t>acuerdo</a:t>
            </a:r>
            <a:r>
              <a:rPr lang="en-US" sz="1800" dirty="0">
                <a:effectLst>
                  <a:outerShdw blurRad="38100" dist="38100" dir="2700000" algn="tl">
                    <a:srgbClr val="000000">
                      <a:alpha val="43137"/>
                    </a:srgbClr>
                  </a:outerShdw>
                </a:effectLst>
              </a:rPr>
              <a:t> con lo </a:t>
            </a:r>
            <a:r>
              <a:rPr lang="en-US" sz="1800" dirty="0" err="1">
                <a:effectLst>
                  <a:outerShdw blurRad="38100" dist="38100" dir="2700000" algn="tl">
                    <a:srgbClr val="000000">
                      <a:alpha val="43137"/>
                    </a:srgbClr>
                  </a:outerShdw>
                </a:effectLst>
              </a:rPr>
              <a:t>establecido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artículo</a:t>
            </a:r>
            <a:r>
              <a:rPr lang="en-US" sz="1800" dirty="0">
                <a:effectLst>
                  <a:outerShdw blurRad="38100" dist="38100" dir="2700000" algn="tl">
                    <a:srgbClr val="000000">
                      <a:alpha val="43137"/>
                    </a:srgbClr>
                  </a:outerShdw>
                </a:effectLst>
              </a:rPr>
              <a:t> </a:t>
            </a:r>
            <a:r>
              <a:rPr lang="en-US" sz="1800" dirty="0">
                <a:solidFill>
                  <a:schemeClr val="hlink"/>
                </a:solidFill>
                <a:effectLst>
                  <a:outerShdw blurRad="38100" dist="38100" dir="2700000" algn="tl">
                    <a:srgbClr val="000000">
                      <a:alpha val="43137"/>
                    </a:srgbClr>
                  </a:outerShdw>
                </a:effectLst>
              </a:rPr>
              <a:t>16 del </a:t>
            </a:r>
            <a:r>
              <a:rPr lang="en-US" sz="1800" dirty="0" err="1">
                <a:solidFill>
                  <a:schemeClr val="hlink"/>
                </a:solidFill>
                <a:effectLst>
                  <a:outerShdw blurRad="38100" dist="38100" dir="2700000" algn="tl">
                    <a:srgbClr val="000000">
                      <a:alpha val="43137"/>
                    </a:srgbClr>
                  </a:outerShdw>
                </a:effectLst>
              </a:rPr>
              <a:t>decreto</a:t>
            </a:r>
            <a:r>
              <a:rPr lang="en-US" sz="1800" dirty="0">
                <a:solidFill>
                  <a:schemeClr val="hlink"/>
                </a:solidFill>
                <a:effectLst>
                  <a:outerShdw blurRad="38100" dist="38100" dir="2700000" algn="tl">
                    <a:srgbClr val="000000">
                      <a:alpha val="43137"/>
                    </a:srgbClr>
                  </a:outerShdw>
                </a:effectLst>
              </a:rPr>
              <a:t> 16115</a:t>
            </a:r>
            <a:r>
              <a:rPr lang="en-US" sz="1800" dirty="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casos</a:t>
            </a:r>
            <a:r>
              <a:rPr lang="en-US" sz="1800" dirty="0" smtClean="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rPr>
              <a:t>en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proceda</a:t>
            </a:r>
            <a:r>
              <a:rPr lang="en-US" sz="1800" dirty="0">
                <a:effectLst>
                  <a:outerShdw blurRad="38100" dist="38100" dir="2700000" algn="tl">
                    <a:srgbClr val="000000">
                      <a:alpha val="43137"/>
                    </a:srgbClr>
                  </a:outerShdw>
                </a:effectLst>
              </a:rPr>
              <a:t> y la </a:t>
            </a:r>
            <a:r>
              <a:rPr lang="en-US" sz="1800" dirty="0" err="1">
                <a:effectLst>
                  <a:outerShdw blurRad="38100" dist="38100" dir="2700000" algn="tl">
                    <a:srgbClr val="000000">
                      <a:alpha val="43137"/>
                    </a:srgbClr>
                  </a:outerShdw>
                </a:effectLst>
              </a:rPr>
              <a:t>extensión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pueda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otorgarse</a:t>
            </a:r>
            <a:r>
              <a:rPr lang="en-US" sz="1800" dirty="0">
                <a:effectLst>
                  <a:outerShdw blurRad="38100" dist="38100" dir="2700000" algn="tl">
                    <a:srgbClr val="000000">
                      <a:alpha val="43137"/>
                    </a:srgbClr>
                  </a:outerShdw>
                </a:effectLst>
              </a:rPr>
              <a:t> a la </a:t>
            </a:r>
            <a:r>
              <a:rPr lang="en-US" sz="1800" dirty="0" err="1">
                <a:effectLst>
                  <a:outerShdw blurRad="38100" dist="38100" dir="2700000" algn="tl">
                    <a:srgbClr val="000000">
                      <a:alpha val="43137"/>
                    </a:srgbClr>
                  </a:outerShdw>
                </a:effectLst>
              </a:rPr>
              <a:t>jornada</a:t>
            </a:r>
            <a:r>
              <a:rPr lang="en-US" sz="1800" dirty="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en </a:t>
            </a:r>
            <a:r>
              <a:rPr lang="en-US" sz="1800" dirty="0" err="1">
                <a:effectLst>
                  <a:outerShdw blurRad="38100" dist="38100" dir="2700000" algn="tl">
                    <a:srgbClr val="000000">
                      <a:alpha val="43137"/>
                    </a:srgbClr>
                  </a:outerShdw>
                </a:effectLst>
              </a:rPr>
              <a:t>concepto</a:t>
            </a:r>
            <a:r>
              <a:rPr lang="en-US" sz="1800" dirty="0">
                <a:effectLst>
                  <a:outerShdw blurRad="38100" dist="38100" dir="2700000" algn="tl">
                    <a:srgbClr val="000000">
                      <a:alpha val="43137"/>
                    </a:srgbClr>
                  </a:outerShdw>
                </a:effectLst>
              </a:rPr>
              <a:t> de </a:t>
            </a:r>
            <a:r>
              <a:rPr lang="en-US" sz="1800" dirty="0" err="1">
                <a:solidFill>
                  <a:srgbClr val="FFCC00"/>
                </a:solidFill>
                <a:effectLst>
                  <a:outerShdw blurRad="38100" dist="38100" dir="2700000" algn="tl">
                    <a:srgbClr val="000000">
                      <a:alpha val="43137"/>
                    </a:srgbClr>
                  </a:outerShdw>
                </a:effectLst>
              </a:rPr>
              <a:t>recuperación</a:t>
            </a:r>
            <a:r>
              <a:rPr lang="en-US" sz="1800" dirty="0">
                <a:solidFill>
                  <a:srgbClr val="FFCC00"/>
                </a:solidFill>
                <a:effectLst>
                  <a:outerShdw blurRad="38100" dist="38100" dir="2700000" algn="tl">
                    <a:srgbClr val="000000">
                      <a:alpha val="43137"/>
                    </a:srgbClr>
                  </a:outerShdw>
                </a:effectLst>
              </a:rPr>
              <a:t> de </a:t>
            </a:r>
            <a:r>
              <a:rPr lang="en-US" sz="1800" dirty="0" err="1">
                <a:solidFill>
                  <a:srgbClr val="FFCC00"/>
                </a:solidFill>
                <a:effectLst>
                  <a:outerShdw blurRad="38100" dist="38100" dir="2700000" algn="tl">
                    <a:srgbClr val="000000">
                      <a:alpha val="43137"/>
                    </a:srgbClr>
                  </a:outerShdw>
                </a:effectLst>
              </a:rPr>
              <a:t>horas</a:t>
            </a:r>
            <a:r>
              <a:rPr lang="en-US" sz="1800" dirty="0">
                <a:solidFill>
                  <a:srgbClr val="FFCC00"/>
                </a:solidFill>
                <a:effectLst>
                  <a:outerShdw blurRad="38100" dist="38100" dir="2700000" algn="tl">
                    <a:srgbClr val="000000">
                      <a:alpha val="43137"/>
                    </a:srgbClr>
                  </a:outerShdw>
                </a:effectLst>
              </a:rPr>
              <a:t> </a:t>
            </a:r>
            <a:r>
              <a:rPr lang="en-US" sz="1800" dirty="0" err="1">
                <a:solidFill>
                  <a:srgbClr val="FFCC00"/>
                </a:solidFill>
                <a:effectLst>
                  <a:outerShdw blurRad="38100" dist="38100" dir="2700000" algn="tl">
                    <a:srgbClr val="000000">
                      <a:alpha val="43137"/>
                    </a:srgbClr>
                  </a:outerShdw>
                </a:effectLst>
              </a:rPr>
              <a:t>perdidas</a:t>
            </a:r>
            <a:r>
              <a:rPr lang="en-US" sz="1800" dirty="0">
                <a:solidFill>
                  <a:srgbClr val="FFCC00"/>
                </a:solidFill>
                <a:effectLst>
                  <a:outerShdw blurRad="38100" dist="38100" dir="2700000" algn="tl">
                    <a:srgbClr val="000000">
                      <a:alpha val="43137"/>
                    </a:srgbClr>
                  </a:outerShdw>
                </a:effectLst>
              </a:rPr>
              <a:t> </a:t>
            </a:r>
            <a:r>
              <a:rPr lang="en-US" sz="1800" b="1" dirty="0" err="1">
                <a:solidFill>
                  <a:srgbClr val="FFFF00"/>
                </a:solidFill>
                <a:effectLst>
                  <a:outerShdw blurRad="38100" dist="38100" dir="2700000" algn="tl">
                    <a:srgbClr val="000000">
                      <a:alpha val="43137"/>
                    </a:srgbClr>
                  </a:outerShdw>
                </a:effectLst>
              </a:rPr>
              <a:t>por</a:t>
            </a:r>
            <a:r>
              <a:rPr lang="en-US" sz="1800" b="1" dirty="0">
                <a:solidFill>
                  <a:srgbClr val="FFFF00"/>
                </a:solidFill>
                <a:effectLst>
                  <a:outerShdw blurRad="38100" dist="38100" dir="2700000" algn="tl">
                    <a:srgbClr val="000000">
                      <a:alpha val="43137"/>
                    </a:srgbClr>
                  </a:outerShdw>
                </a:effectLst>
              </a:rPr>
              <a:t> </a:t>
            </a:r>
            <a:r>
              <a:rPr lang="en-US" sz="1800" b="1" dirty="0" err="1">
                <a:solidFill>
                  <a:srgbClr val="FFFF00"/>
                </a:solidFill>
                <a:effectLst>
                  <a:outerShdw blurRad="38100" dist="38100" dir="2700000" algn="tl">
                    <a:srgbClr val="000000">
                      <a:alpha val="43137"/>
                    </a:srgbClr>
                  </a:outerShdw>
                </a:effectLst>
              </a:rPr>
              <a:t>causa</a:t>
            </a:r>
            <a:r>
              <a:rPr lang="en-US" sz="1800" b="1" dirty="0">
                <a:solidFill>
                  <a:srgbClr val="FFFF00"/>
                </a:solidFill>
                <a:effectLst>
                  <a:outerShdw blurRad="38100" dist="38100" dir="2700000" algn="tl">
                    <a:srgbClr val="000000">
                      <a:alpha val="43137"/>
                    </a:srgbClr>
                  </a:outerShdw>
                </a:effectLst>
              </a:rPr>
              <a:t> no </a:t>
            </a:r>
            <a:r>
              <a:rPr lang="en-US" sz="1800" b="1" dirty="0" err="1" smtClean="0">
                <a:solidFill>
                  <a:srgbClr val="FFFF00"/>
                </a:solidFill>
                <a:effectLst>
                  <a:outerShdw blurRad="38100" dist="38100" dir="2700000" algn="tl">
                    <a:srgbClr val="000000">
                      <a:alpha val="43137"/>
                    </a:srgbClr>
                  </a:outerShdw>
                </a:effectLst>
              </a:rPr>
              <a:t>proveniente</a:t>
            </a:r>
            <a:r>
              <a:rPr lang="en-US" sz="1800" b="1" dirty="0" smtClean="0">
                <a:solidFill>
                  <a:srgbClr val="FFFF00"/>
                </a:solidFill>
                <a:effectLst>
                  <a:outerShdw blurRad="38100" dist="38100" dir="2700000" algn="tl">
                    <a:srgbClr val="000000">
                      <a:alpha val="43137"/>
                    </a:srgbClr>
                  </a:outerShdw>
                </a:effectLst>
              </a:rPr>
              <a:t> </a:t>
            </a:r>
            <a:r>
              <a:rPr lang="en-US" sz="1800" b="1" dirty="0">
                <a:solidFill>
                  <a:srgbClr val="FFFF00"/>
                </a:solidFill>
                <a:effectLst>
                  <a:outerShdw blurRad="38100" dist="38100" dir="2700000" algn="tl">
                    <a:srgbClr val="000000">
                      <a:alpha val="43137"/>
                    </a:srgbClr>
                  </a:outerShdw>
                </a:effectLst>
              </a:rPr>
              <a:t>del </a:t>
            </a:r>
            <a:r>
              <a:rPr lang="en-US" sz="1800" b="1" dirty="0" err="1">
                <a:solidFill>
                  <a:srgbClr val="FFFF00"/>
                </a:solidFill>
                <a:effectLst>
                  <a:outerShdw blurRad="38100" dist="38100" dir="2700000" algn="tl">
                    <a:srgbClr val="000000">
                      <a:alpha val="43137"/>
                    </a:srgbClr>
                  </a:outerShdw>
                </a:effectLst>
              </a:rPr>
              <a:t>obrero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deberán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determinarse</a:t>
            </a:r>
            <a:r>
              <a:rPr lang="en-US" sz="1800" dirty="0">
                <a:effectLst>
                  <a:outerShdw blurRad="38100" dist="38100" dir="2700000" algn="tl">
                    <a:srgbClr val="000000">
                      <a:alpha val="43137"/>
                    </a:srgbClr>
                  </a:outerShdw>
                </a:effectLst>
              </a:rPr>
              <a:t> en los </a:t>
            </a:r>
            <a:r>
              <a:rPr lang="en-US" sz="1800" dirty="0" err="1">
                <a:effectLst>
                  <a:outerShdw blurRad="38100" dist="38100" dir="2700000" algn="tl">
                    <a:srgbClr val="000000">
                      <a:alpha val="43137"/>
                    </a:srgbClr>
                  </a:outerShdw>
                </a:effectLst>
              </a:rPr>
              <a:t>reglamentos</a:t>
            </a:r>
            <a:r>
              <a:rPr lang="en-US" sz="1800" dirty="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especiales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siempre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exista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acuerdo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expreso</a:t>
            </a:r>
            <a:r>
              <a:rPr lang="en-US" sz="1800" dirty="0">
                <a:effectLst>
                  <a:outerShdw blurRad="38100" dist="38100" dir="2700000" algn="tl">
                    <a:srgbClr val="000000">
                      <a:alpha val="43137"/>
                    </a:srgbClr>
                  </a:outerShdw>
                </a:effectLst>
              </a:rPr>
              <a:t> entre </a:t>
            </a:r>
            <a:r>
              <a:rPr lang="en-US" sz="1800" dirty="0" err="1">
                <a:effectLst>
                  <a:outerShdw blurRad="38100" dist="38100" dir="2700000" algn="tl">
                    <a:srgbClr val="000000">
                      <a:alpha val="43137"/>
                    </a:srgbClr>
                  </a:outerShdw>
                </a:effectLst>
              </a:rPr>
              <a:t>patrones</a:t>
            </a:r>
            <a:r>
              <a:rPr lang="en-US" sz="1800" dirty="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obreros</a:t>
            </a:r>
            <a:r>
              <a:rPr lang="en-US" sz="1800" dirty="0" smtClean="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rPr>
              <a:t>y </a:t>
            </a:r>
            <a:r>
              <a:rPr lang="en-US" sz="1800" dirty="0" err="1">
                <a:effectLst>
                  <a:outerShdw blurRad="38100" dist="38100" dir="2700000" algn="tl">
                    <a:srgbClr val="000000">
                      <a:alpha val="43137"/>
                    </a:srgbClr>
                  </a:outerShdw>
                </a:effectLst>
              </a:rPr>
              <a:t>obedezcan</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motivos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debidamente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fundamentados</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jucio</a:t>
            </a:r>
            <a:r>
              <a:rPr lang="en-US" sz="1800" dirty="0">
                <a:effectLst>
                  <a:outerShdw blurRad="38100" dist="38100" dir="2700000" algn="tl">
                    <a:srgbClr val="000000">
                      <a:alpha val="43137"/>
                    </a:srgbClr>
                  </a:outerShdw>
                </a:effectLst>
              </a:rPr>
              <a:t> de </a:t>
            </a:r>
            <a:r>
              <a:rPr lang="en-US" sz="1800" dirty="0" smtClean="0">
                <a:effectLst>
                  <a:outerShdw blurRad="38100" dist="38100" dir="2700000" algn="tl">
                    <a:srgbClr val="000000">
                      <a:alpha val="43137"/>
                    </a:srgbClr>
                  </a:outerShdw>
                </a:effectLst>
              </a:rPr>
              <a:t>la </a:t>
            </a:r>
            <a:r>
              <a:rPr lang="en-US" sz="1800" dirty="0" err="1">
                <a:effectLst>
                  <a:outerShdw blurRad="38100" dist="38100" dir="2700000" algn="tl">
                    <a:srgbClr val="000000">
                      <a:alpha val="43137"/>
                    </a:srgbClr>
                  </a:outerShdw>
                </a:effectLst>
              </a:rPr>
              <a:t>Autoridad</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Aplicación</a:t>
            </a:r>
            <a:r>
              <a:rPr lang="en-US" sz="1800" dirty="0">
                <a:effectLst>
                  <a:outerShdw blurRad="38100" dist="38100" dir="2700000" algn="tl">
                    <a:srgbClr val="000000">
                      <a:alpha val="43137"/>
                    </a:srgbClr>
                  </a:outerShdw>
                </a:effectLst>
              </a:rPr>
              <a:t>, sin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ningún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caso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pueda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tal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motivo</a:t>
            </a:r>
            <a:r>
              <a:rPr lang="en-US" sz="1800" dirty="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aumentarse</a:t>
            </a:r>
            <a:r>
              <a:rPr lang="en-US" sz="1800" dirty="0" smtClean="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rPr>
              <a:t>la </a:t>
            </a:r>
            <a:r>
              <a:rPr lang="en-US" sz="1800" dirty="0" err="1">
                <a:effectLst>
                  <a:outerShdw blurRad="38100" dist="38100" dir="2700000" algn="tl">
                    <a:srgbClr val="000000">
                      <a:alpha val="43137"/>
                    </a:srgbClr>
                  </a:outerShdw>
                </a:effectLst>
              </a:rPr>
              <a:t>jornada</a:t>
            </a:r>
            <a:r>
              <a:rPr lang="en-US" sz="1800" dirty="0">
                <a:effectLst>
                  <a:outerShdw blurRad="38100" dist="38100" dir="2700000" algn="tl">
                    <a:srgbClr val="000000">
                      <a:alpha val="43137"/>
                    </a:srgbClr>
                  </a:outerShdw>
                </a:effectLst>
              </a:rPr>
              <a:t> normal </a:t>
            </a:r>
            <a:r>
              <a:rPr lang="en-US" sz="1800" dirty="0">
                <a:solidFill>
                  <a:srgbClr val="FFCC00"/>
                </a:solidFill>
                <a:effectLst>
                  <a:outerShdw blurRad="38100" dist="38100" dir="2700000" algn="tl">
                    <a:srgbClr val="000000">
                      <a:alpha val="43137"/>
                    </a:srgbClr>
                  </a:outerShdw>
                </a:effectLst>
              </a:rPr>
              <a:t>en </a:t>
            </a:r>
            <a:r>
              <a:rPr lang="en-US" sz="1800" dirty="0" err="1">
                <a:solidFill>
                  <a:srgbClr val="FFCC00"/>
                </a:solidFill>
                <a:effectLst>
                  <a:outerShdw blurRad="38100" dist="38100" dir="2700000" algn="tl">
                    <a:srgbClr val="000000">
                      <a:alpha val="43137"/>
                    </a:srgbClr>
                  </a:outerShdw>
                </a:effectLst>
              </a:rPr>
              <a:t>más</a:t>
            </a:r>
            <a:r>
              <a:rPr lang="en-US" sz="1800" dirty="0">
                <a:solidFill>
                  <a:srgbClr val="FFCC00"/>
                </a:solidFill>
                <a:effectLst>
                  <a:outerShdw blurRad="38100" dist="38100" dir="2700000" algn="tl">
                    <a:srgbClr val="000000">
                      <a:alpha val="43137"/>
                    </a:srgbClr>
                  </a:outerShdw>
                </a:effectLst>
              </a:rPr>
              <a:t> de </a:t>
            </a:r>
            <a:r>
              <a:rPr lang="en-US" sz="1800" dirty="0" err="1">
                <a:solidFill>
                  <a:srgbClr val="FFCC00"/>
                </a:solidFill>
                <a:effectLst>
                  <a:outerShdw blurRad="38100" dist="38100" dir="2700000" algn="tl">
                    <a:srgbClr val="000000">
                      <a:alpha val="43137"/>
                    </a:srgbClr>
                  </a:outerShdw>
                </a:effectLst>
              </a:rPr>
              <a:t>una</a:t>
            </a:r>
            <a:r>
              <a:rPr lang="en-US" sz="1800" dirty="0">
                <a:solidFill>
                  <a:srgbClr val="FFCC00"/>
                </a:solidFill>
                <a:effectLst>
                  <a:outerShdw blurRad="38100" dist="38100" dir="2700000" algn="tl">
                    <a:srgbClr val="000000">
                      <a:alpha val="43137"/>
                    </a:srgbClr>
                  </a:outerShdw>
                </a:effectLst>
              </a:rPr>
              <a:t> </a:t>
            </a:r>
            <a:r>
              <a:rPr lang="en-US" sz="1800" dirty="0" err="1">
                <a:solidFill>
                  <a:srgbClr val="FFCC00"/>
                </a:solidFill>
                <a:effectLst>
                  <a:outerShdw blurRad="38100" dist="38100" dir="2700000" algn="tl">
                    <a:srgbClr val="000000">
                      <a:alpha val="43137"/>
                    </a:srgbClr>
                  </a:outerShdw>
                </a:effectLst>
              </a:rPr>
              <a:t>hora</a:t>
            </a:r>
            <a:r>
              <a:rPr lang="en-US" sz="1800" dirty="0">
                <a:solidFill>
                  <a:srgbClr val="FFCC00"/>
                </a:solidFill>
                <a:effectLst>
                  <a:outerShdw blurRad="38100" dist="38100" dir="2700000" algn="tl">
                    <a:srgbClr val="000000">
                      <a:alpha val="43137"/>
                    </a:srgbClr>
                  </a:outerShdw>
                </a:effectLst>
              </a:rPr>
              <a:t> </a:t>
            </a:r>
            <a:r>
              <a:rPr lang="en-US" sz="1800" dirty="0" err="1">
                <a:solidFill>
                  <a:srgbClr val="FFCC00"/>
                </a:solidFill>
                <a:effectLst>
                  <a:outerShdw blurRad="38100" dist="38100" dir="2700000" algn="tl">
                    <a:srgbClr val="000000">
                      <a:alpha val="43137"/>
                    </a:srgbClr>
                  </a:outerShdw>
                </a:effectLst>
              </a:rPr>
              <a:t>diaria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Estas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horas</a:t>
            </a:r>
            <a:r>
              <a:rPr lang="en-US" sz="1800" dirty="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de </a:t>
            </a:r>
            <a:r>
              <a:rPr lang="en-US" sz="1800" dirty="0" err="1">
                <a:effectLst>
                  <a:outerShdw blurRad="38100" dist="38100" dir="2700000" algn="tl">
                    <a:srgbClr val="000000">
                      <a:alpha val="43137"/>
                    </a:srgbClr>
                  </a:outerShdw>
                </a:effectLst>
              </a:rPr>
              <a:t>recuperación</a:t>
            </a:r>
            <a:r>
              <a:rPr lang="en-US" sz="1800" dirty="0">
                <a:effectLst>
                  <a:outerShdw blurRad="38100" dist="38100" dir="2700000" algn="tl">
                    <a:srgbClr val="000000">
                      <a:alpha val="43137"/>
                    </a:srgbClr>
                  </a:outerShdw>
                </a:effectLst>
              </a:rPr>
              <a:t> </a:t>
            </a:r>
            <a:r>
              <a:rPr lang="en-US" sz="1800" dirty="0">
                <a:solidFill>
                  <a:schemeClr val="hlink"/>
                </a:solidFill>
                <a:effectLst>
                  <a:outerShdw blurRad="38100" dist="38100" dir="2700000" algn="tl">
                    <a:srgbClr val="000000">
                      <a:alpha val="43137"/>
                    </a:srgbClr>
                  </a:outerShdw>
                </a:effectLst>
              </a:rPr>
              <a:t>no </a:t>
            </a:r>
            <a:r>
              <a:rPr lang="en-US" sz="1800" dirty="0" err="1">
                <a:solidFill>
                  <a:schemeClr val="hlink"/>
                </a:solidFill>
                <a:effectLst>
                  <a:outerShdw blurRad="38100" dist="38100" dir="2700000" algn="tl">
                    <a:srgbClr val="000000">
                      <a:alpha val="43137"/>
                    </a:srgbClr>
                  </a:outerShdw>
                </a:effectLst>
              </a:rPr>
              <a:t>darán</a:t>
            </a:r>
            <a:r>
              <a:rPr lang="en-US" sz="1800" dirty="0">
                <a:solidFill>
                  <a:schemeClr val="hlink"/>
                </a:solidFill>
                <a:effectLst>
                  <a:outerShdw blurRad="38100" dist="38100" dir="2700000" algn="tl">
                    <a:srgbClr val="000000">
                      <a:alpha val="43137"/>
                    </a:srgbClr>
                  </a:outerShdw>
                </a:effectLst>
              </a:rPr>
              <a:t> </a:t>
            </a:r>
            <a:r>
              <a:rPr lang="en-US" sz="1800" dirty="0" err="1">
                <a:solidFill>
                  <a:schemeClr val="hlink"/>
                </a:solidFill>
                <a:effectLst>
                  <a:outerShdw blurRad="38100" dist="38100" dir="2700000" algn="tl">
                    <a:srgbClr val="000000">
                      <a:alpha val="43137"/>
                    </a:srgbClr>
                  </a:outerShdw>
                </a:effectLst>
              </a:rPr>
              <a:t>lugar</a:t>
            </a:r>
            <a:r>
              <a:rPr lang="en-US" sz="1800" dirty="0">
                <a:solidFill>
                  <a:schemeClr val="hlink"/>
                </a:solidFill>
                <a:effectLst>
                  <a:outerShdw blurRad="38100" dist="38100" dir="2700000" algn="tl">
                    <a:srgbClr val="000000">
                      <a:alpha val="43137"/>
                    </a:srgbClr>
                  </a:outerShdw>
                </a:effectLst>
              </a:rPr>
              <a:t> a </a:t>
            </a:r>
            <a:r>
              <a:rPr lang="en-US" sz="1800" dirty="0" err="1">
                <a:solidFill>
                  <a:schemeClr val="hlink"/>
                </a:solidFill>
                <a:effectLst>
                  <a:outerShdw blurRad="38100" dist="38100" dir="2700000" algn="tl">
                    <a:srgbClr val="000000">
                      <a:alpha val="43137"/>
                    </a:srgbClr>
                  </a:outerShdw>
                </a:effectLst>
              </a:rPr>
              <a:t>recargo</a:t>
            </a:r>
            <a:r>
              <a:rPr lang="en-US" sz="1800" dirty="0">
                <a:solidFill>
                  <a:schemeClr val="hlink"/>
                </a:solidFill>
                <a:effectLst>
                  <a:outerShdw blurRad="38100" dist="38100" dir="2700000" algn="tl">
                    <a:srgbClr val="000000">
                      <a:alpha val="43137"/>
                    </a:srgbClr>
                  </a:outerShdw>
                </a:effectLst>
              </a:rPr>
              <a:t> de </a:t>
            </a:r>
            <a:r>
              <a:rPr lang="en-US" sz="1800" dirty="0" err="1">
                <a:solidFill>
                  <a:schemeClr val="hlink"/>
                </a:solidFill>
                <a:effectLst>
                  <a:outerShdw blurRad="38100" dist="38100" dir="2700000" algn="tl">
                    <a:srgbClr val="000000">
                      <a:alpha val="43137"/>
                    </a:srgbClr>
                  </a:outerShdw>
                </a:effectLst>
              </a:rPr>
              <a:t>salarios</a:t>
            </a:r>
            <a:r>
              <a:rPr lang="en-US" sz="1800" dirty="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92541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3907" name="Rectangle 3"/>
          <p:cNvSpPr>
            <a:spLocks noGrp="1" noChangeArrowheads="1"/>
          </p:cNvSpPr>
          <p:nvPr>
            <p:ph type="subTitle" idx="1"/>
          </p:nvPr>
        </p:nvSpPr>
        <p:spPr>
          <a:xfrm>
            <a:off x="685800" y="1371600"/>
            <a:ext cx="8091974" cy="4876800"/>
          </a:xfrm>
        </p:spPr>
        <p:txBody>
          <a:bodyPr>
            <a:normAutofit fontScale="92500"/>
          </a:bodyPr>
          <a:lstStyle/>
          <a:p>
            <a:pPr algn="l"/>
            <a:r>
              <a:rPr lang="es-AR" sz="2000" b="1" dirty="0">
                <a:solidFill>
                  <a:srgbClr val="FFFF00"/>
                </a:solidFill>
                <a:effectLst>
                  <a:outerShdw blurRad="38100" dist="38100" dir="2700000" algn="tl">
                    <a:srgbClr val="000000">
                      <a:alpha val="43137"/>
                    </a:srgbClr>
                  </a:outerShdw>
                </a:effectLst>
              </a:rPr>
              <a:t>EXTENSIÓN DE LA JORNADA DE TRABAJO</a:t>
            </a:r>
          </a:p>
          <a:p>
            <a:pPr algn="l"/>
            <a:r>
              <a:rPr lang="es-AR" sz="2000" b="1" dirty="0">
                <a:solidFill>
                  <a:srgbClr val="FFCC00"/>
                </a:solidFill>
                <a:effectLst>
                  <a:outerShdw blurRad="38100" dist="38100" dir="2700000" algn="tl">
                    <a:srgbClr val="000000">
                      <a:alpha val="43137"/>
                    </a:srgbClr>
                  </a:outerShdw>
                </a:effectLst>
              </a:rPr>
              <a:t>PERMISOS A RECUPERAR</a:t>
            </a:r>
          </a:p>
          <a:p>
            <a:pPr algn="l">
              <a:buFontTx/>
              <a:buNone/>
            </a:pPr>
            <a:r>
              <a:rPr lang="es-AR" sz="2000" b="1" dirty="0" smtClean="0">
                <a:solidFill>
                  <a:srgbClr val="00FF00"/>
                </a:solidFill>
                <a:effectLst>
                  <a:outerShdw blurRad="38100" dist="38100" dir="2700000" algn="tl">
                    <a:srgbClr val="000000">
                      <a:alpha val="43137"/>
                    </a:srgbClr>
                  </a:outerShdw>
                </a:effectLst>
              </a:rPr>
              <a:t>POR </a:t>
            </a:r>
            <a:r>
              <a:rPr lang="es-AR" sz="2000" b="1" dirty="0">
                <a:solidFill>
                  <a:srgbClr val="00FF00"/>
                </a:solidFill>
                <a:effectLst>
                  <a:outerShdw blurRad="38100" dist="38100" dir="2700000" algn="tl">
                    <a:srgbClr val="000000">
                      <a:alpha val="43137"/>
                    </a:srgbClr>
                  </a:outerShdw>
                </a:effectLst>
              </a:rPr>
              <a:t>SOLICITUD DEL TRABAJADOR</a:t>
            </a:r>
          </a:p>
          <a:p>
            <a:pPr algn="l">
              <a:buFontTx/>
              <a:buNone/>
            </a:pPr>
            <a:endParaRPr lang="es-AR" sz="1800" b="1" dirty="0">
              <a:effectLst>
                <a:outerShdw blurRad="38100" dist="38100" dir="2700000" algn="tl">
                  <a:srgbClr val="000000">
                    <a:alpha val="43137"/>
                  </a:srgbClr>
                </a:outerShdw>
              </a:effectLst>
            </a:endParaRPr>
          </a:p>
          <a:p>
            <a:pPr algn="l"/>
            <a:r>
              <a:rPr lang="en-US" sz="1800" dirty="0" err="1">
                <a:effectLst>
                  <a:outerShdw blurRad="38100" dist="38100" dir="2700000" algn="tl">
                    <a:srgbClr val="000000">
                      <a:alpha val="43137"/>
                    </a:srgbClr>
                  </a:outerShdw>
                </a:effectLst>
              </a:rPr>
              <a:t>Esta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situación</a:t>
            </a:r>
            <a:r>
              <a:rPr lang="en-US" sz="1800" dirty="0">
                <a:effectLst>
                  <a:outerShdw blurRad="38100" dist="38100" dir="2700000" algn="tl">
                    <a:srgbClr val="000000">
                      <a:alpha val="43137"/>
                    </a:srgbClr>
                  </a:outerShdw>
                </a:effectLst>
              </a:rPr>
              <a:t> se da </a:t>
            </a:r>
            <a:r>
              <a:rPr lang="en-US" sz="1800" dirty="0" err="1">
                <a:effectLst>
                  <a:outerShdw blurRad="38100" dist="38100" dir="2700000" algn="tl">
                    <a:srgbClr val="000000">
                      <a:alpha val="43137"/>
                    </a:srgbClr>
                  </a:outerShdw>
                </a:effectLst>
              </a:rPr>
              <a:t>mayormente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cuando</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empleador</a:t>
            </a:r>
            <a:r>
              <a:rPr lang="en-US" sz="1800" dirty="0">
                <a:effectLst>
                  <a:outerShdw blurRad="38100" dist="38100" dir="2700000" algn="tl">
                    <a:srgbClr val="000000">
                      <a:alpha val="43137"/>
                    </a:srgbClr>
                  </a:outerShdw>
                </a:effectLst>
              </a:rPr>
              <a:t> concede </a:t>
            </a:r>
            <a:r>
              <a:rPr lang="en-US" sz="1800" dirty="0" err="1">
                <a:effectLst>
                  <a:outerShdw blurRad="38100" dist="38100" dir="2700000" algn="tl">
                    <a:srgbClr val="000000">
                      <a:alpha val="43137"/>
                    </a:srgbClr>
                  </a:outerShdw>
                </a:effectLst>
              </a:rPr>
              <a:t>permisos</a:t>
            </a:r>
            <a:r>
              <a:rPr lang="en-US" sz="1800" dirty="0">
                <a:effectLst>
                  <a:outerShdw blurRad="38100" dist="38100" dir="2700000" algn="tl">
                    <a:srgbClr val="000000">
                      <a:alpha val="43137"/>
                    </a:srgbClr>
                  </a:outerShdw>
                </a:effectLst>
              </a:rPr>
              <a:t> al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compensar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Esto</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invalida</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mecanismo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establecido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la </a:t>
            </a:r>
            <a:r>
              <a:rPr lang="en-US" sz="1800" dirty="0" err="1">
                <a:effectLst>
                  <a:outerShdw blurRad="38100" dist="38100" dir="2700000" algn="tl">
                    <a:srgbClr val="000000">
                      <a:alpha val="43137"/>
                    </a:srgbClr>
                  </a:outerShdw>
                </a:effectLst>
              </a:rPr>
              <a:t>norma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porque</a:t>
            </a:r>
            <a:r>
              <a:rPr lang="en-US" sz="1800" dirty="0">
                <a:effectLst>
                  <a:outerShdw blurRad="38100" dist="38100" dir="2700000" algn="tl">
                    <a:srgbClr val="000000">
                      <a:alpha val="43137"/>
                    </a:srgbClr>
                  </a:outerShdw>
                </a:effectLst>
              </a:rPr>
              <a:t> la </a:t>
            </a:r>
            <a:r>
              <a:rPr lang="en-US" sz="1800" dirty="0" err="1">
                <a:effectLst>
                  <a:outerShdw blurRad="38100" dist="38100" dir="2700000" algn="tl">
                    <a:srgbClr val="000000">
                      <a:alpha val="43137"/>
                    </a:srgbClr>
                  </a:outerShdw>
                </a:effectLst>
              </a:rPr>
              <a:t>imputación</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causas</a:t>
            </a:r>
            <a:r>
              <a:rPr lang="en-US" sz="1800" dirty="0">
                <a:effectLst>
                  <a:outerShdw blurRad="38100" dist="38100" dir="2700000" algn="tl">
                    <a:srgbClr val="000000">
                      <a:alpha val="43137"/>
                    </a:srgbClr>
                  </a:outerShdw>
                </a:effectLst>
              </a:rPr>
              <a:t> al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se </a:t>
            </a:r>
            <a:r>
              <a:rPr lang="en-US" sz="1800" dirty="0" err="1">
                <a:effectLst>
                  <a:outerShdw blurRad="38100" dist="38100" dir="2700000" algn="tl">
                    <a:srgbClr val="000000">
                      <a:alpha val="43137"/>
                    </a:srgbClr>
                  </a:outerShdw>
                </a:effectLst>
              </a:rPr>
              <a:t>refiere</a:t>
            </a:r>
            <a:r>
              <a:rPr lang="en-US" sz="1800" dirty="0">
                <a:effectLst>
                  <a:outerShdw blurRad="38100" dist="38100" dir="2700000" algn="tl">
                    <a:srgbClr val="000000">
                      <a:alpha val="43137"/>
                    </a:srgbClr>
                  </a:outerShdw>
                </a:effectLst>
              </a:rPr>
              <a:t> a la "culpa" en la </a:t>
            </a:r>
            <a:r>
              <a:rPr lang="en-US" sz="1800" dirty="0" err="1">
                <a:effectLst>
                  <a:outerShdw blurRad="38100" dist="38100" dir="2700000" algn="tl">
                    <a:srgbClr val="000000">
                      <a:alpha val="43137"/>
                    </a:srgbClr>
                  </a:outerShdw>
                </a:effectLst>
              </a:rPr>
              <a:t>ejecución</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sus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tareas</a:t>
            </a:r>
            <a:r>
              <a:rPr lang="en-US" sz="1800" dirty="0">
                <a:effectLst>
                  <a:outerShdw blurRad="38100" dist="38100" dir="2700000" algn="tl">
                    <a:srgbClr val="000000">
                      <a:alpha val="43137"/>
                    </a:srgbClr>
                  </a:outerShdw>
                </a:effectLst>
              </a:rPr>
              <a:t>. </a:t>
            </a:r>
          </a:p>
          <a:p>
            <a:pPr algn="l"/>
            <a:endParaRPr lang="en-US" sz="1800" dirty="0">
              <a:effectLst>
                <a:outerShdw blurRad="38100" dist="38100" dir="2700000" algn="tl">
                  <a:srgbClr val="000000">
                    <a:alpha val="43137"/>
                  </a:srgbClr>
                </a:outerShdw>
              </a:effectLst>
            </a:endParaRPr>
          </a:p>
          <a:p>
            <a:pPr algn="l"/>
            <a:r>
              <a:rPr lang="en-US" sz="1800" dirty="0" err="1">
                <a:effectLst>
                  <a:outerShdw blurRad="38100" dist="38100" dir="2700000" algn="tl">
                    <a:srgbClr val="000000">
                      <a:alpha val="43137"/>
                    </a:srgbClr>
                  </a:outerShdw>
                </a:effectLst>
              </a:rPr>
              <a:t>Así</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si</a:t>
            </a:r>
            <a:r>
              <a:rPr lang="en-US" sz="1800" dirty="0">
                <a:effectLst>
                  <a:outerShdw blurRad="38100" dist="38100" dir="2700000" algn="tl">
                    <a:srgbClr val="000000">
                      <a:alpha val="43137"/>
                    </a:srgbClr>
                  </a:outerShdw>
                </a:effectLst>
              </a:rPr>
              <a:t> se </a:t>
            </a:r>
            <a:r>
              <a:rPr lang="en-US" sz="1800" dirty="0" err="1">
                <a:effectLst>
                  <a:outerShdw blurRad="38100" dist="38100" dir="2700000" algn="tl">
                    <a:srgbClr val="000000">
                      <a:alpha val="43137"/>
                    </a:srgbClr>
                  </a:outerShdw>
                </a:effectLst>
              </a:rPr>
              <a:t>pacta</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permiso</a:t>
            </a:r>
            <a:r>
              <a:rPr lang="en-US" sz="1800" dirty="0">
                <a:effectLst>
                  <a:outerShdw blurRad="38100" dist="38100" dir="2700000" algn="tl">
                    <a:srgbClr val="000000">
                      <a:alpha val="43137"/>
                    </a:srgbClr>
                  </a:outerShdw>
                </a:effectLst>
              </a:rPr>
              <a:t> y </a:t>
            </a:r>
            <a:r>
              <a:rPr lang="en-US" sz="1800" dirty="0" err="1">
                <a:effectLst>
                  <a:outerShdw blurRad="38100" dist="38100" dir="2700000" algn="tl">
                    <a:srgbClr val="000000">
                      <a:alpha val="43137"/>
                    </a:srgbClr>
                  </a:outerShdw>
                </a:effectLst>
              </a:rPr>
              <a:t>su</a:t>
            </a:r>
            <a:r>
              <a:rPr lang="en-US" sz="1800" dirty="0">
                <a:effectLst>
                  <a:outerShdw blurRad="38100" dist="38100" dir="2700000" algn="tl">
                    <a:srgbClr val="000000">
                      <a:alpha val="43137"/>
                    </a:srgbClr>
                  </a:outerShdw>
                </a:effectLst>
              </a:rPr>
              <a:t> forma de </a:t>
            </a:r>
            <a:r>
              <a:rPr lang="en-US" sz="1800" dirty="0" err="1">
                <a:effectLst>
                  <a:outerShdw blurRad="38100" dist="38100" dir="2700000" algn="tl">
                    <a:srgbClr val="000000">
                      <a:alpha val="43137"/>
                    </a:srgbClr>
                  </a:outerShdw>
                </a:effectLst>
              </a:rPr>
              <a:t>recuperación</a:t>
            </a:r>
            <a:r>
              <a:rPr lang="en-US" sz="1800" dirty="0">
                <a:effectLst>
                  <a:outerShdw blurRad="38100" dist="38100" dir="2700000" algn="tl">
                    <a:srgbClr val="000000">
                      <a:alpha val="43137"/>
                    </a:srgbClr>
                  </a:outerShdw>
                </a:effectLst>
              </a:rPr>
              <a:t>, no se </a:t>
            </a:r>
            <a:r>
              <a:rPr lang="en-US" sz="1800" dirty="0" err="1">
                <a:effectLst>
                  <a:outerShdw blurRad="38100" dist="38100" dir="2700000" algn="tl">
                    <a:srgbClr val="000000">
                      <a:alpha val="43137"/>
                    </a:srgbClr>
                  </a:outerShdw>
                </a:effectLst>
              </a:rPr>
              <a:t>verifica</a:t>
            </a:r>
            <a:r>
              <a:rPr lang="en-US" sz="1800" dirty="0">
                <a:effectLst>
                  <a:outerShdw blurRad="38100" dist="38100" dir="2700000" algn="tl">
                    <a:srgbClr val="000000">
                      <a:alpha val="43137"/>
                    </a:srgbClr>
                  </a:outerShdw>
                </a:effectLst>
              </a:rPr>
              <a:t> la </a:t>
            </a:r>
            <a:r>
              <a:rPr lang="en-US" sz="1800" dirty="0" err="1">
                <a:effectLst>
                  <a:outerShdw blurRad="38100" dist="38100" dir="2700000" algn="tl">
                    <a:srgbClr val="000000">
                      <a:alpha val="43137"/>
                    </a:srgbClr>
                  </a:outerShdw>
                </a:effectLst>
              </a:rPr>
              <a:t>existencia</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dicha</a:t>
            </a:r>
            <a:r>
              <a:rPr lang="en-US" sz="1800" dirty="0">
                <a:effectLst>
                  <a:outerShdw blurRad="38100" dist="38100" dir="2700000" algn="tl">
                    <a:srgbClr val="000000">
                      <a:alpha val="43137"/>
                    </a:srgbClr>
                  </a:outerShdw>
                </a:effectLst>
              </a:rPr>
              <a:t> "culpa", </a:t>
            </a:r>
            <a:r>
              <a:rPr lang="en-US" sz="1800" dirty="0" err="1">
                <a:effectLst>
                  <a:outerShdw blurRad="38100" dist="38100" dir="2700000" algn="tl">
                    <a:srgbClr val="000000">
                      <a:alpha val="43137"/>
                    </a:srgbClr>
                  </a:outerShdw>
                </a:effectLst>
              </a:rPr>
              <a:t>pudiendo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compensarse</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solicitado</a:t>
            </a:r>
            <a:r>
              <a:rPr lang="en-US" sz="1800" dirty="0">
                <a:effectLst>
                  <a:outerShdw blurRad="38100" dist="38100" dir="2700000" algn="tl">
                    <a:srgbClr val="000000">
                      <a:alpha val="43137"/>
                    </a:srgbClr>
                  </a:outerShdw>
                </a:effectLst>
              </a:rPr>
              <a:t> con </a:t>
            </a:r>
            <a:r>
              <a:rPr lang="en-US" sz="1800" dirty="0" err="1">
                <a:effectLst>
                  <a:outerShdw blurRad="38100" dist="38100" dir="2700000" algn="tl">
                    <a:srgbClr val="000000">
                      <a:alpha val="43137"/>
                    </a:srgbClr>
                  </a:outerShdw>
                </a:effectLst>
              </a:rPr>
              <a:t>una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recuperación</a:t>
            </a:r>
            <a:r>
              <a:rPr lang="en-US" sz="1800" dirty="0">
                <a:effectLst>
                  <a:outerShdw blurRad="38100" dist="38100" dir="2700000" algn="tl">
                    <a:srgbClr val="000000">
                      <a:alpha val="43137"/>
                    </a:srgbClr>
                  </a:outerShdw>
                </a:effectLst>
              </a:rPr>
              <a:t> sin </a:t>
            </a:r>
            <a:r>
              <a:rPr lang="en-US" sz="1800" dirty="0" err="1">
                <a:effectLst>
                  <a:outerShdw blurRad="38100" dist="38100" dir="2700000" algn="tl">
                    <a:srgbClr val="000000">
                      <a:alpha val="43137"/>
                    </a:srgbClr>
                  </a:outerShdw>
                </a:effectLst>
              </a:rPr>
              <a:t>recargos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salariales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ejemplo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si</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solicitara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una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licencia</a:t>
            </a:r>
            <a:r>
              <a:rPr lang="en-US" sz="1800" dirty="0">
                <a:effectLst>
                  <a:outerShdw blurRad="38100" dist="38100" dir="2700000" algn="tl">
                    <a:srgbClr val="000000">
                      <a:alpha val="43137"/>
                    </a:srgbClr>
                  </a:outerShdw>
                </a:effectLst>
              </a:rPr>
              <a:t> de 8 </a:t>
            </a:r>
            <a:r>
              <a:rPr lang="en-US" sz="1800" dirty="0" err="1">
                <a:effectLst>
                  <a:outerShdw blurRad="38100" dist="38100" dir="2700000" algn="tl">
                    <a:srgbClr val="000000">
                      <a:alpha val="43137"/>
                    </a:srgbClr>
                  </a:outerShdw>
                </a:effectLst>
              </a:rPr>
              <a:t>horas</a:t>
            </a:r>
            <a:r>
              <a:rPr lang="en-US" sz="1800" dirty="0">
                <a:effectLst>
                  <a:outerShdw blurRad="38100" dist="38100" dir="2700000" algn="tl">
                    <a:srgbClr val="000000">
                      <a:alpha val="43137"/>
                    </a:srgbClr>
                  </a:outerShdw>
                </a:effectLst>
              </a:rPr>
              <a:t> y </a:t>
            </a:r>
            <a:r>
              <a:rPr lang="en-US" sz="1800" dirty="0" err="1">
                <a:effectLst>
                  <a:outerShdw blurRad="38100" dist="38100" dir="2700000" algn="tl">
                    <a:srgbClr val="000000">
                      <a:alpha val="43137"/>
                    </a:srgbClr>
                  </a:outerShdw>
                </a:effectLst>
              </a:rPr>
              <a:t>compensara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una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hora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día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durante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ocho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días</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habría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pérdida</a:t>
            </a:r>
            <a:r>
              <a:rPr lang="en-US" sz="1800" dirty="0">
                <a:effectLst>
                  <a:outerShdw blurRad="38100" dist="38100" dir="2700000" algn="tl">
                    <a:srgbClr val="000000">
                      <a:alpha val="43137"/>
                    </a:srgbClr>
                  </a:outerShdw>
                </a:effectLst>
              </a:rPr>
              <a:t> en la </a:t>
            </a:r>
            <a:r>
              <a:rPr lang="en-US" sz="1800" dirty="0" err="1">
                <a:effectLst>
                  <a:outerShdw blurRad="38100" dist="38100" dir="2700000" algn="tl">
                    <a:srgbClr val="000000">
                      <a:alpha val="43137"/>
                    </a:srgbClr>
                  </a:outerShdw>
                </a:effectLst>
              </a:rPr>
              <a:t>remuneración</a:t>
            </a:r>
            <a:r>
              <a:rPr lang="en-US" sz="1800" dirty="0">
                <a:effectLst>
                  <a:outerShdw blurRad="38100" dist="38100" dir="2700000" algn="tl">
                    <a:srgbClr val="000000">
                      <a:alpha val="43137"/>
                    </a:srgbClr>
                  </a:outerShdw>
                </a:effectLst>
              </a:rPr>
              <a:t> del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así</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como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tampoco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perjuicio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alguno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para</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empleador</a:t>
            </a:r>
            <a:r>
              <a:rPr lang="en-US" sz="1800" dirty="0">
                <a:effectLst>
                  <a:outerShdw blurRad="38100" dist="38100" dir="2700000" algn="tl">
                    <a:srgbClr val="000000">
                      <a:alpha val="43137"/>
                    </a:srgbClr>
                  </a:outerShdw>
                </a:effectLst>
              </a:rPr>
              <a:t>.</a:t>
            </a:r>
          </a:p>
          <a:p>
            <a:pPr algn="l"/>
            <a:endParaRPr lang="en-US" sz="1800" dirty="0">
              <a:effectLst>
                <a:outerShdw blurRad="38100" dist="38100" dir="2700000" algn="tl">
                  <a:srgbClr val="000000">
                    <a:alpha val="43137"/>
                  </a:srgbClr>
                </a:outerShdw>
              </a:effectLst>
            </a:endParaRPr>
          </a:p>
          <a:p>
            <a:pPr algn="l"/>
            <a:r>
              <a:rPr lang="en-US" sz="1800" dirty="0">
                <a:effectLst>
                  <a:outerShdw blurRad="38100" dist="38100" dir="2700000" algn="tl">
                    <a:srgbClr val="000000">
                      <a:alpha val="43137"/>
                    </a:srgbClr>
                  </a:outerShdw>
                </a:effectLst>
              </a:rPr>
              <a:t>De Diego, </a:t>
            </a:r>
            <a:r>
              <a:rPr lang="en-US" sz="1800" dirty="0" err="1">
                <a:effectLst>
                  <a:outerShdw blurRad="38100" dist="38100" dir="2700000" algn="tl">
                    <a:srgbClr val="000000">
                      <a:alpha val="43137"/>
                    </a:srgbClr>
                  </a:outerShdw>
                </a:effectLst>
              </a:rPr>
              <a:t>Julián</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Jornada</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trabajo</a:t>
            </a:r>
            <a:r>
              <a:rPr lang="en-US" sz="1800" dirty="0">
                <a:effectLst>
                  <a:outerShdw blurRad="38100" dist="38100" dir="2700000" algn="tl">
                    <a:srgbClr val="000000">
                      <a:alpha val="43137"/>
                    </a:srgbClr>
                  </a:outerShdw>
                </a:effectLst>
              </a:rPr>
              <a:t> y </a:t>
            </a:r>
            <a:r>
              <a:rPr lang="en-US" sz="1800" dirty="0" err="1">
                <a:effectLst>
                  <a:outerShdw blurRad="38100" dist="38100" dir="2700000" algn="tl">
                    <a:srgbClr val="000000">
                      <a:alpha val="43137"/>
                    </a:srgbClr>
                  </a:outerShdw>
                </a:effectLst>
              </a:rPr>
              <a:t>descansos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Ediciones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Depalma</a:t>
            </a:r>
            <a:r>
              <a:rPr lang="en-US" sz="1800" dirty="0">
                <a:effectLst>
                  <a:outerShdw blurRad="38100" dist="38100" dir="2700000" algn="tl">
                    <a:srgbClr val="000000">
                      <a:alpha val="43137"/>
                    </a:srgbClr>
                  </a:outerShdw>
                </a:effectLst>
              </a:rPr>
              <a:t> - 1986, </a:t>
            </a:r>
            <a:r>
              <a:rPr lang="en-US" sz="1800" dirty="0" err="1">
                <a:effectLst>
                  <a:outerShdw blurRad="38100" dist="38100" dir="2700000" algn="tl">
                    <a:srgbClr val="000000">
                      <a:alpha val="43137"/>
                    </a:srgbClr>
                  </a:outerShdw>
                </a:effectLst>
              </a:rPr>
              <a:t>página</a:t>
            </a:r>
            <a:r>
              <a:rPr lang="en-US" sz="1800" dirty="0">
                <a:effectLst>
                  <a:outerShdw blurRad="38100" dist="38100" dir="2700000" algn="tl">
                    <a:srgbClr val="000000">
                      <a:alpha val="43137"/>
                    </a:srgbClr>
                  </a:outerShdw>
                </a:effectLst>
              </a:rPr>
              <a:t> 164.</a:t>
            </a:r>
            <a:endParaRPr lang="es-MX" sz="1800" dirty="0">
              <a:effectLst>
                <a:outerShdw blurRad="38100" dist="38100" dir="2700000" algn="tl">
                  <a:srgbClr val="000000">
                    <a:alpha val="43137"/>
                  </a:srgbClr>
                </a:outerShdw>
              </a:effectLst>
            </a:endParaRP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373607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6803" name="Rectangle 3"/>
          <p:cNvSpPr>
            <a:spLocks noGrp="1" noChangeArrowheads="1"/>
          </p:cNvSpPr>
          <p:nvPr>
            <p:ph type="subTitle" idx="1"/>
          </p:nvPr>
        </p:nvSpPr>
        <p:spPr>
          <a:xfrm>
            <a:off x="702733" y="14478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NOCTURNO</a:t>
            </a:r>
          </a:p>
          <a:p>
            <a:pPr algn="l">
              <a:buFontTx/>
              <a:buNone/>
            </a:pPr>
            <a:endParaRPr lang="es-AR" sz="1800" b="1" dirty="0">
              <a:solidFill>
                <a:srgbClr val="00FFCC"/>
              </a:solidFill>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200 – LCT:</a:t>
            </a:r>
            <a:r>
              <a:rPr lang="es-AR" sz="18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“La jornada de trabajo </a:t>
            </a:r>
            <a:r>
              <a:rPr lang="es-AR" sz="1800" dirty="0">
                <a:solidFill>
                  <a:srgbClr val="FFFF00"/>
                </a:solidFill>
                <a:effectLst>
                  <a:outerShdw blurRad="38100" dist="38100" dir="2700000" algn="tl">
                    <a:srgbClr val="000000">
                      <a:alpha val="43137"/>
                    </a:srgbClr>
                  </a:outerShdw>
                </a:effectLst>
              </a:rPr>
              <a:t>íntegramente </a:t>
            </a:r>
            <a:r>
              <a:rPr lang="es-AR" sz="1800" dirty="0" err="1">
                <a:solidFill>
                  <a:srgbClr val="FFFF00"/>
                </a:solidFill>
                <a:effectLst>
                  <a:outerShdw blurRad="38100" dist="38100" dir="2700000" algn="tl">
                    <a:srgbClr val="000000">
                      <a:alpha val="43137"/>
                    </a:srgbClr>
                  </a:outerShdw>
                </a:effectLst>
              </a:rPr>
              <a:t>noctura</a:t>
            </a:r>
            <a:r>
              <a:rPr lang="es-AR" sz="1800" dirty="0">
                <a:solidFill>
                  <a:srgbClr val="FFFF00"/>
                </a:solidFill>
                <a:effectLst>
                  <a:outerShdw blurRad="38100" dist="38100" dir="2700000" algn="tl">
                    <a:srgbClr val="000000">
                      <a:alpha val="43137"/>
                    </a:srgbClr>
                  </a:outerShdw>
                </a:effectLst>
              </a:rPr>
              <a:t> no podrá exceder de 7 horas</a:t>
            </a:r>
            <a:r>
              <a:rPr lang="es-AR" sz="1800" dirty="0">
                <a:effectLst>
                  <a:outerShdw blurRad="38100" dist="38100" dir="2700000" algn="tl">
                    <a:srgbClr val="000000">
                      <a:alpha val="43137"/>
                    </a:srgbClr>
                  </a:outerShdw>
                </a:effectLst>
              </a:rPr>
              <a:t>, entendiéndose por tal la que se cumpla entre la hora </a:t>
            </a:r>
            <a:r>
              <a:rPr lang="es-AR" sz="1800" u="sng" dirty="0">
                <a:solidFill>
                  <a:srgbClr val="FFCC00"/>
                </a:solidFill>
                <a:effectLst>
                  <a:outerShdw blurRad="38100" dist="38100" dir="2700000" algn="tl">
                    <a:srgbClr val="000000">
                      <a:alpha val="43137"/>
                    </a:srgbClr>
                  </a:outerShdw>
                </a:effectLst>
              </a:rPr>
              <a:t>veintiuna y la hora seis del siguiente</a:t>
            </a:r>
            <a:r>
              <a:rPr lang="es-AR" sz="1800" dirty="0">
                <a:solidFill>
                  <a:srgbClr val="FFCC00"/>
                </a:solidFill>
                <a:effectLst>
                  <a:outerShdw blurRad="38100" dist="38100" dir="2700000" algn="tl">
                    <a:srgbClr val="000000">
                      <a:alpha val="43137"/>
                    </a:srgbClr>
                  </a:outerShdw>
                </a:effectLst>
              </a:rPr>
              <a:t>.</a:t>
            </a:r>
            <a:r>
              <a:rPr lang="es-AR" sz="1800" dirty="0">
                <a:effectLst>
                  <a:outerShdw blurRad="38100" dist="38100" dir="2700000" algn="tl">
                    <a:srgbClr val="000000">
                      <a:alpha val="43137"/>
                    </a:srgbClr>
                  </a:outerShdw>
                </a:effectLst>
              </a:rPr>
              <a:t> Esta limitación no tendrá vigencia cuando se apliquen los horarios rotativos del régimen de trabajo por equipos.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En igual sentido el art. 2 de la ley 11544 de Jornada de Trabajo.</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D.16115/1933, art. 9: </a:t>
            </a:r>
            <a:r>
              <a:rPr lang="es-AR" sz="1800" dirty="0">
                <a:effectLst>
                  <a:outerShdw blurRad="38100" dist="38100" dir="2700000" algn="tl">
                    <a:srgbClr val="000000">
                      <a:alpha val="43137"/>
                    </a:srgbClr>
                  </a:outerShdw>
                </a:effectLst>
              </a:rPr>
              <a:t>“La jornada de trabajo nocturno </a:t>
            </a:r>
            <a:r>
              <a:rPr lang="es-AR" sz="1800" u="sng" dirty="0">
                <a:solidFill>
                  <a:srgbClr val="FFCC00"/>
                </a:solidFill>
                <a:effectLst>
                  <a:outerShdw blurRad="38100" dist="38100" dir="2700000" algn="tl">
                    <a:srgbClr val="000000">
                      <a:alpha val="43137"/>
                    </a:srgbClr>
                  </a:outerShdw>
                </a:effectLst>
              </a:rPr>
              <a:t>no podrá exceder de 7 horas, entendiéndose como tal la que se realice habitualmente e </a:t>
            </a:r>
            <a:r>
              <a:rPr lang="es-AR" sz="1800" u="sng" dirty="0" err="1">
                <a:solidFill>
                  <a:srgbClr val="FFCC00"/>
                </a:solidFill>
                <a:effectLst>
                  <a:outerShdw blurRad="38100" dist="38100" dir="2700000" algn="tl">
                    <a:srgbClr val="000000">
                      <a:alpha val="43137"/>
                    </a:srgbClr>
                  </a:outerShdw>
                </a:effectLst>
              </a:rPr>
              <a:t>integramente</a:t>
            </a:r>
            <a:r>
              <a:rPr lang="es-AR" sz="1800" u="sng" dirty="0">
                <a:solidFill>
                  <a:srgbClr val="FFCC00"/>
                </a:solidFill>
                <a:effectLst>
                  <a:outerShdw blurRad="38100" dist="38100" dir="2700000" algn="tl">
                    <a:srgbClr val="000000">
                      <a:alpha val="43137"/>
                    </a:srgbClr>
                  </a:outerShdw>
                </a:effectLst>
              </a:rPr>
              <a:t> entre las 21 y las 6 horas</a:t>
            </a:r>
            <a:r>
              <a:rPr lang="es-AR" sz="1800" dirty="0">
                <a:effectLst>
                  <a:outerShdw blurRad="38100" dist="38100" dir="2700000" algn="tl">
                    <a:srgbClr val="000000">
                      <a:alpha val="43137"/>
                    </a:srgbClr>
                  </a:outerShdw>
                </a:effectLst>
              </a:rPr>
              <a:t>”</a:t>
            </a:r>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196654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782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chemeClr val="hlink"/>
                </a:solidFill>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MIXTA</a:t>
            </a:r>
          </a:p>
          <a:p>
            <a:pPr algn="l">
              <a:buFontTx/>
              <a:buNone/>
            </a:pPr>
            <a:endParaRPr lang="es-AR" sz="1800" b="1" dirty="0"/>
          </a:p>
          <a:p>
            <a:pPr algn="l">
              <a:buFontTx/>
              <a:buNone/>
            </a:pPr>
            <a:r>
              <a:rPr lang="es-AR" sz="1600" b="1" dirty="0">
                <a:solidFill>
                  <a:srgbClr val="00FFCC"/>
                </a:solidFill>
                <a:effectLst>
                  <a:outerShdw blurRad="38100" dist="38100" dir="2700000" algn="tl">
                    <a:srgbClr val="000000">
                      <a:alpha val="43137"/>
                    </a:srgbClr>
                  </a:outerShdw>
                </a:effectLst>
              </a:rPr>
              <a:t>Art. 200 – LCT: </a:t>
            </a:r>
            <a:r>
              <a:rPr lang="es-AR" sz="1600" dirty="0">
                <a:effectLst>
                  <a:outerShdw blurRad="38100" dist="38100" dir="2700000" algn="tl">
                    <a:srgbClr val="000000">
                      <a:alpha val="43137"/>
                    </a:srgbClr>
                  </a:outerShdw>
                </a:effectLst>
              </a:rPr>
              <a:t>“ (…)  Cuando se alternen horas diurnas con nocturnas </a:t>
            </a:r>
            <a:r>
              <a:rPr lang="es-AR" sz="1600" u="sng" dirty="0">
                <a:solidFill>
                  <a:srgbClr val="FFFF00"/>
                </a:solidFill>
                <a:effectLst>
                  <a:outerShdw blurRad="38100" dist="38100" dir="2700000" algn="tl">
                    <a:srgbClr val="000000">
                      <a:alpha val="43137"/>
                    </a:srgbClr>
                  </a:outerShdw>
                </a:effectLst>
              </a:rPr>
              <a:t>se reducirá proporcionalmente la jornada en 8 minutos por cada hora nocturna trabajada o se pagarán los 8 minutos de exceso como tiempo suplementario</a:t>
            </a:r>
            <a:r>
              <a:rPr lang="es-AR" sz="1600" dirty="0">
                <a:effectLst>
                  <a:outerShdw blurRad="38100" dist="38100" dir="2700000" algn="tl">
                    <a:srgbClr val="000000">
                      <a:alpha val="43137"/>
                    </a:srgbClr>
                  </a:outerShdw>
                </a:effectLst>
              </a:rPr>
              <a:t>, según las pautas del artículo 201.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D. 16115/1933</a:t>
            </a:r>
          </a:p>
          <a:p>
            <a:pPr algn="l">
              <a:buFontTx/>
              <a:buNone/>
            </a:pPr>
            <a:r>
              <a:rPr lang="es-AR" sz="1600" b="1" dirty="0">
                <a:solidFill>
                  <a:srgbClr val="00FFCC"/>
                </a:solidFill>
                <a:effectLst>
                  <a:outerShdw blurRad="38100" dist="38100" dir="2700000" algn="tl">
                    <a:srgbClr val="000000">
                      <a:alpha val="43137"/>
                    </a:srgbClr>
                  </a:outerShdw>
                </a:effectLst>
              </a:rPr>
              <a:t>Art. 9: </a:t>
            </a:r>
            <a:r>
              <a:rPr lang="es-AR" sz="1600" dirty="0">
                <a:effectLst>
                  <a:outerShdw blurRad="38100" dist="38100" dir="2700000" algn="tl">
                    <a:srgbClr val="000000">
                      <a:alpha val="43137"/>
                    </a:srgbClr>
                  </a:outerShdw>
                </a:effectLst>
              </a:rPr>
              <a:t>“ (…) Cuando la jornada de trabajo se prolongue mas allá de las 21 horas o se inicie antes de las 6 horas o, de cualquier otra manera, se alternen hora diurnas de trabajo con horas nocturnas,</a:t>
            </a:r>
            <a:r>
              <a:rPr lang="es-AR" sz="1600" dirty="0">
                <a:solidFill>
                  <a:srgbClr val="FFCC00"/>
                </a:solidFill>
                <a:effectLst>
                  <a:outerShdw blurRad="38100" dist="38100" dir="2700000" algn="tl">
                    <a:srgbClr val="000000">
                      <a:alpha val="43137"/>
                    </a:srgbClr>
                  </a:outerShdw>
                </a:effectLst>
              </a:rPr>
              <a:t> </a:t>
            </a:r>
            <a:r>
              <a:rPr lang="es-AR" sz="1600" u="sng" dirty="0">
                <a:solidFill>
                  <a:srgbClr val="FFCC00"/>
                </a:solidFill>
                <a:effectLst>
                  <a:outerShdw blurRad="38100" dist="38100" dir="2700000" algn="tl">
                    <a:srgbClr val="000000">
                      <a:alpha val="43137"/>
                    </a:srgbClr>
                  </a:outerShdw>
                </a:effectLst>
              </a:rPr>
              <a:t>cada una de las horas trabajadas comprendidas entre las 21 y las 6, valdrá a los efectos de completar la jornada de 8 horas, como una 1 hora y 8 minutos</a:t>
            </a:r>
            <a:r>
              <a:rPr lang="es-AR" sz="1600" dirty="0">
                <a:solidFill>
                  <a:srgbClr val="FFCC00"/>
                </a:solidFill>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2683246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294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chemeClr val="hlink"/>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HORAS SUPLEMENTARIAS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00"/>
                </a:solidFill>
                <a:effectLst>
                  <a:outerShdw blurRad="38100" dist="38100" dir="2700000" algn="tl">
                    <a:srgbClr val="000000">
                      <a:alpha val="43137"/>
                    </a:srgbClr>
                  </a:outerShdw>
                </a:effectLst>
              </a:rPr>
              <a:t>Art. 201 –  LCT</a:t>
            </a:r>
            <a:r>
              <a:rPr lang="es-AR" sz="1600" dirty="0">
                <a:solidFill>
                  <a:srgbClr val="00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“El empleador deberá abonar al trabajador que prestare servicios en horas suplementarias, medie o no autorización del organismo administrativo competente, </a:t>
            </a:r>
            <a:r>
              <a:rPr lang="es-AR" sz="1800" u="sng" dirty="0">
                <a:solidFill>
                  <a:srgbClr val="FFFF00"/>
                </a:solidFill>
                <a:effectLst>
                  <a:outerShdw blurRad="38100" dist="38100" dir="2700000" algn="tl">
                    <a:srgbClr val="000000">
                      <a:alpha val="43137"/>
                    </a:srgbClr>
                  </a:outerShdw>
                </a:effectLst>
              </a:rPr>
              <a:t>un recargo del 50% calculado sobre el salario habitual</a:t>
            </a:r>
            <a:r>
              <a:rPr lang="es-AR" sz="1800" dirty="0">
                <a:effectLst>
                  <a:outerShdw blurRad="38100" dist="38100" dir="2700000" algn="tl">
                    <a:srgbClr val="000000">
                      <a:alpha val="43137"/>
                    </a:srgbClr>
                  </a:outerShdw>
                </a:effectLst>
              </a:rPr>
              <a:t>, si se tratare de días comunes, y del </a:t>
            </a:r>
            <a:r>
              <a:rPr lang="es-AR" sz="1800" u="sng" dirty="0">
                <a:solidFill>
                  <a:srgbClr val="FFCC00"/>
                </a:solidFill>
                <a:effectLst>
                  <a:outerShdw blurRad="38100" dist="38100" dir="2700000" algn="tl">
                    <a:srgbClr val="000000">
                      <a:alpha val="43137"/>
                    </a:srgbClr>
                  </a:outerShdw>
                </a:effectLst>
              </a:rPr>
              <a:t>100%en días sábados después de las 13 horas, domingos y feriados</a:t>
            </a:r>
            <a:r>
              <a:rPr lang="es-AR" sz="1800" dirty="0">
                <a:effectLst>
                  <a:outerShdw blurRad="38100" dist="38100" dir="2700000" algn="tl">
                    <a:srgbClr val="000000">
                      <a:alpha val="43137"/>
                    </a:srgbClr>
                  </a:outerShdw>
                </a:effectLst>
              </a:rPr>
              <a:t>”</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3147397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3971"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rPr>
              <a:t>EXTENSIÓN DE LA JORNADA DE TRABAJO</a:t>
            </a:r>
          </a:p>
          <a:p>
            <a:pPr algn="l">
              <a:buFontTx/>
              <a:buNone/>
            </a:pPr>
            <a:r>
              <a:rPr lang="es-AR" sz="2000" b="1" dirty="0">
                <a:solidFill>
                  <a:srgbClr val="00FF00"/>
                </a:solidFill>
              </a:rPr>
              <a:t>HORAS SUPLEMENTARIAS</a:t>
            </a:r>
          </a:p>
          <a:p>
            <a:pPr algn="l">
              <a:buFontTx/>
              <a:buNone/>
            </a:pPr>
            <a:endParaRPr lang="es-AR" sz="1800" b="1" dirty="0">
              <a:solidFill>
                <a:srgbClr val="FFCC00"/>
              </a:solidFill>
            </a:endParaRPr>
          </a:p>
          <a:p>
            <a:pPr algn="l">
              <a:buFontTx/>
              <a:buNone/>
            </a:pPr>
            <a:r>
              <a:rPr lang="es-AR" sz="1800" b="1" u="sng" dirty="0">
                <a:solidFill>
                  <a:srgbClr val="00FFCC"/>
                </a:solidFill>
              </a:rPr>
              <a:t>Obligación de prestar servicios en horas suplementarias </a:t>
            </a:r>
          </a:p>
          <a:p>
            <a:pPr algn="l">
              <a:buFontTx/>
              <a:buNone/>
            </a:pPr>
            <a:r>
              <a:rPr lang="es-AR" sz="1800" b="1" u="sng" dirty="0">
                <a:solidFill>
                  <a:srgbClr val="FFCC00"/>
                </a:solidFill>
              </a:rPr>
              <a:t>AUXILIOS Y AYUDAS EXTRAORDINARIAS</a:t>
            </a:r>
          </a:p>
          <a:p>
            <a:pPr algn="l">
              <a:buFontTx/>
              <a:buNone/>
            </a:pPr>
            <a:endParaRPr lang="es-AR" sz="1800" dirty="0">
              <a:solidFill>
                <a:srgbClr val="FFCC00"/>
              </a:solidFill>
            </a:endParaRPr>
          </a:p>
          <a:p>
            <a:pPr algn="l">
              <a:buFontTx/>
              <a:buNone/>
            </a:pPr>
            <a:r>
              <a:rPr lang="es-AR" sz="1800" b="1" dirty="0">
                <a:solidFill>
                  <a:srgbClr val="00FFCC"/>
                </a:solidFill>
              </a:rPr>
              <a:t>Art. 201 –  LCT</a:t>
            </a:r>
            <a:r>
              <a:rPr lang="es-AR" sz="1800" dirty="0"/>
              <a:t>: “El trabajador </a:t>
            </a:r>
            <a:r>
              <a:rPr lang="es-AR" sz="1800" u="sng" dirty="0">
                <a:solidFill>
                  <a:srgbClr val="FFFF00"/>
                </a:solidFill>
              </a:rPr>
              <a:t>no </a:t>
            </a:r>
            <a:r>
              <a:rPr lang="es-AR" sz="1800" u="sng" dirty="0" err="1">
                <a:solidFill>
                  <a:srgbClr val="FFFF00"/>
                </a:solidFill>
              </a:rPr>
              <a:t>estárá</a:t>
            </a:r>
            <a:r>
              <a:rPr lang="es-AR" sz="1800" u="sng" dirty="0">
                <a:solidFill>
                  <a:srgbClr val="FFFF00"/>
                </a:solidFill>
              </a:rPr>
              <a:t> obligado a prestar servicios en horas suplementarias</a:t>
            </a:r>
            <a:r>
              <a:rPr lang="es-AR" sz="1800" dirty="0"/>
              <a:t>, salvo casos de peligro o accidente ocurrido o inminente de fuerza mayor, o por exigencias excepcionales de la economía nacional o de la empresa, juzgado su comportamiento en base al criterio de colaboración en el logro de los fines de la empresa”</a:t>
            </a:r>
          </a:p>
          <a:p>
            <a:pPr algn="l">
              <a:buFontTx/>
              <a:buNone/>
            </a:pPr>
            <a:endParaRPr lang="es-AR" sz="1800" dirty="0"/>
          </a:p>
          <a:p>
            <a:pPr algn="l">
              <a:buFontTx/>
              <a:buNone/>
            </a:pPr>
            <a:r>
              <a:rPr lang="es-AR" sz="1800" b="1" dirty="0">
                <a:solidFill>
                  <a:srgbClr val="00FFCC"/>
                </a:solidFill>
              </a:rPr>
              <a:t>Art. 89 – LCT: </a:t>
            </a:r>
            <a:r>
              <a:rPr lang="es-AR" sz="1800" dirty="0"/>
              <a:t>“El trabajador estará obligado a prestar los </a:t>
            </a:r>
            <a:r>
              <a:rPr lang="es-AR" sz="1800" u="sng" dirty="0">
                <a:solidFill>
                  <a:srgbClr val="FFFF00"/>
                </a:solidFill>
              </a:rPr>
              <a:t>auxilios que se requieran en caso de peligro grave</a:t>
            </a:r>
            <a:r>
              <a:rPr lang="es-AR" sz="1800" dirty="0"/>
              <a:t> o inminente para las personas o para las cosas incorporadas a la empresa”</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195287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8787" name="Rectangle 3"/>
          <p:cNvSpPr>
            <a:spLocks noGrp="1" noChangeArrowheads="1"/>
          </p:cNvSpPr>
          <p:nvPr>
            <p:ph type="subTitle" idx="1"/>
          </p:nvPr>
        </p:nvSpPr>
        <p:spPr>
          <a:xfrm>
            <a:off x="685800" y="1371600"/>
            <a:ext cx="7772400" cy="4876800"/>
          </a:xfrm>
        </p:spPr>
        <p:txBody>
          <a:bodyPr>
            <a:normAutofit/>
          </a:bodyPr>
          <a:lstStyle/>
          <a:p>
            <a:pPr algn="l">
              <a:buFontTx/>
              <a:buNone/>
            </a:pPr>
            <a:r>
              <a:rPr lang="es-AR" sz="1800" b="1" dirty="0">
                <a:solidFill>
                  <a:srgbClr val="FFFF00"/>
                </a:solidFill>
              </a:rPr>
              <a:t>EXTENSIÓN DE LA JORNADA DE TRABAJO</a:t>
            </a:r>
          </a:p>
          <a:p>
            <a:pPr algn="l">
              <a:buFontTx/>
              <a:buNone/>
            </a:pPr>
            <a:r>
              <a:rPr lang="es-AR" sz="1800" b="1" dirty="0">
                <a:solidFill>
                  <a:srgbClr val="00FF00"/>
                </a:solidFill>
              </a:rPr>
              <a:t>HORAS SUPLEMENTARIAS</a:t>
            </a:r>
          </a:p>
          <a:p>
            <a:pPr algn="l">
              <a:buFontTx/>
              <a:buNone/>
            </a:pPr>
            <a:endParaRPr lang="es-AR" sz="2000" b="1" dirty="0">
              <a:solidFill>
                <a:srgbClr val="00FFCC"/>
              </a:solidFill>
            </a:endParaRPr>
          </a:p>
          <a:p>
            <a:pPr algn="l">
              <a:buFontTx/>
              <a:buNone/>
            </a:pPr>
            <a:r>
              <a:rPr lang="es-AR" sz="2000" b="1" u="sng" dirty="0">
                <a:solidFill>
                  <a:srgbClr val="00FFCC"/>
                </a:solidFill>
              </a:rPr>
              <a:t>Limite máximo de horas suplementarias mensuales y anuales</a:t>
            </a:r>
          </a:p>
          <a:p>
            <a:pPr algn="l">
              <a:buFontTx/>
              <a:buNone/>
            </a:pPr>
            <a:endParaRPr lang="es-AR" sz="1600" dirty="0">
              <a:solidFill>
                <a:schemeClr val="tx2"/>
              </a:solidFill>
            </a:endParaRPr>
          </a:p>
          <a:p>
            <a:pPr algn="l">
              <a:buFontTx/>
              <a:buNone/>
            </a:pPr>
            <a:r>
              <a:rPr lang="es-AR" sz="1800" b="1" dirty="0">
                <a:solidFill>
                  <a:srgbClr val="FFCC00"/>
                </a:solidFill>
                <a:effectLst>
                  <a:outerShdw blurRad="38100" dist="38100" dir="2700000" algn="tl">
                    <a:srgbClr val="000000">
                      <a:alpha val="43137"/>
                    </a:srgbClr>
                  </a:outerShdw>
                </a:effectLst>
              </a:rPr>
              <a:t>D. 484/2000</a:t>
            </a:r>
          </a:p>
          <a:p>
            <a:pPr algn="l">
              <a:buFontTx/>
              <a:buNone/>
            </a:pPr>
            <a:r>
              <a:rPr lang="es-AR" sz="1800" dirty="0">
                <a:effectLst>
                  <a:outerShdw blurRad="38100" dist="38100" dir="2700000" algn="tl">
                    <a:srgbClr val="000000">
                      <a:alpha val="43137"/>
                    </a:srgbClr>
                  </a:outerShdw>
                </a:effectLst>
              </a:rPr>
              <a:t>El número de horas suplementarias previsto por el art. 13 del D. 16115/1933, queda establecido en </a:t>
            </a:r>
            <a:r>
              <a:rPr lang="es-AR" sz="1800" u="sng" dirty="0">
                <a:solidFill>
                  <a:srgbClr val="FFFF00"/>
                </a:solidFill>
                <a:effectLst>
                  <a:outerShdw blurRad="38100" dist="38100" dir="2700000" algn="tl">
                    <a:srgbClr val="000000">
                      <a:alpha val="43137"/>
                    </a:srgbClr>
                  </a:outerShdw>
                </a:effectLst>
              </a:rPr>
              <a:t>30 horas mensuales y 200 horas anuales</a:t>
            </a:r>
            <a:r>
              <a:rPr lang="es-AR" sz="1800" dirty="0">
                <a:effectLst>
                  <a:outerShdw blurRad="38100" dist="38100" dir="2700000" algn="tl">
                    <a:srgbClr val="000000">
                      <a:alpha val="43137"/>
                    </a:srgbClr>
                  </a:outerShdw>
                </a:effectLst>
              </a:rPr>
              <a:t>, sin necesidad de autorización administrativa previa y sin perjuicio de la aplicación de las previsiones legales relativas a jornada y descanso.</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FFCC00"/>
                </a:solidFill>
                <a:effectLst>
                  <a:outerShdw blurRad="38100" dist="38100" dir="2700000" algn="tl">
                    <a:srgbClr val="000000">
                      <a:alpha val="43137"/>
                    </a:srgbClr>
                  </a:outerShdw>
                </a:effectLst>
              </a:rPr>
              <a:t>R (MTEYFRH) 303/2000</a:t>
            </a:r>
            <a:r>
              <a:rPr lang="es-AR" sz="1800" b="1" dirty="0">
                <a:effectLst>
                  <a:outerShdw blurRad="38100" dist="38100" dir="2700000" algn="tl">
                    <a:srgbClr val="000000">
                      <a:alpha val="43137"/>
                    </a:srgbClr>
                  </a:outerShdw>
                </a:effectLst>
              </a:rPr>
              <a:t> </a:t>
            </a:r>
          </a:p>
          <a:p>
            <a:pPr algn="l">
              <a:buFontTx/>
              <a:buNone/>
            </a:pPr>
            <a:r>
              <a:rPr lang="es-AR" sz="1800" dirty="0">
                <a:effectLst>
                  <a:outerShdw blurRad="38100" dist="38100" dir="2700000" algn="tl">
                    <a:srgbClr val="000000">
                      <a:alpha val="43137"/>
                    </a:srgbClr>
                  </a:outerShdw>
                </a:effectLst>
              </a:rPr>
              <a:t>- Establece que la tramitación de excepciones se hará ante la Secretaría de </a:t>
            </a:r>
          </a:p>
          <a:p>
            <a:pPr algn="l">
              <a:buFontTx/>
              <a:buNone/>
            </a:pPr>
            <a:r>
              <a:rPr lang="es-AR" sz="1800" dirty="0">
                <a:effectLst>
                  <a:outerShdw blurRad="38100" dist="38100" dir="2700000" algn="tl">
                    <a:srgbClr val="000000">
                      <a:alpha val="43137"/>
                    </a:srgbClr>
                  </a:outerShdw>
                </a:effectLst>
              </a:rPr>
              <a:t>  Trabajo.</a:t>
            </a:r>
          </a:p>
          <a:p>
            <a:pPr algn="l">
              <a:buFontTx/>
              <a:buNone/>
            </a:pPr>
            <a:r>
              <a:rPr lang="es-AR" sz="1800" dirty="0">
                <a:effectLst>
                  <a:outerShdw blurRad="38100" dist="38100" dir="2700000" algn="tl">
                    <a:srgbClr val="000000">
                      <a:alpha val="43137"/>
                    </a:srgbClr>
                  </a:outerShdw>
                </a:effectLst>
              </a:rPr>
              <a:t>- Dispone que el número máximo de horas se computará por año calendario.</a:t>
            </a:r>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2682287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TRABAJO POR EQUIPOS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202 –  LCT:</a:t>
            </a:r>
            <a:r>
              <a:rPr lang="es-AR" sz="18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“En el trabajo por equipo o turnos rotativos, regirá lo dispuesto por la ley 11544, sea que haya sido adoptado a fin de asegurar la </a:t>
            </a:r>
            <a:r>
              <a:rPr lang="es-AR" sz="1800" dirty="0" err="1">
                <a:effectLst>
                  <a:outerShdw blurRad="38100" dist="38100" dir="2700000" algn="tl">
                    <a:srgbClr val="000000">
                      <a:alpha val="43137"/>
                    </a:srgbClr>
                  </a:outerShdw>
                </a:effectLst>
              </a:rPr>
              <a:t>coninuidadd</a:t>
            </a:r>
            <a:r>
              <a:rPr lang="es-AR" sz="1800" dirty="0">
                <a:effectLst>
                  <a:outerShdw blurRad="38100" dist="38100" dir="2700000" algn="tl">
                    <a:srgbClr val="000000">
                      <a:alpha val="43137"/>
                    </a:srgbClr>
                  </a:outerShdw>
                </a:effectLst>
              </a:rPr>
              <a:t> de la explotación, sea por necesidad o conveniencia económica o por razones técnicas inherentes a aquélla.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El </a:t>
            </a:r>
            <a:r>
              <a:rPr lang="es-AR" sz="1800" dirty="0">
                <a:solidFill>
                  <a:srgbClr val="FFFF00"/>
                </a:solidFill>
                <a:effectLst>
                  <a:outerShdw blurRad="38100" dist="38100" dir="2700000" algn="tl">
                    <a:srgbClr val="000000">
                      <a:alpha val="43137"/>
                    </a:srgbClr>
                  </a:outerShdw>
                </a:effectLst>
              </a:rPr>
              <a:t>descanso semanal</a:t>
            </a:r>
            <a:r>
              <a:rPr lang="es-AR" sz="1800" dirty="0">
                <a:effectLst>
                  <a:outerShdw blurRad="38100" dist="38100" dir="2700000" algn="tl">
                    <a:srgbClr val="000000">
                      <a:alpha val="43137"/>
                    </a:srgbClr>
                  </a:outerShdw>
                </a:effectLst>
              </a:rPr>
              <a:t> de los trabajadores que presten servicios bajo el régimen de trabajo por equipo, se otorgará </a:t>
            </a:r>
            <a:r>
              <a:rPr lang="es-AR" sz="1800" dirty="0">
                <a:solidFill>
                  <a:srgbClr val="FFFF00"/>
                </a:solidFill>
                <a:effectLst>
                  <a:outerShdw blurRad="38100" dist="38100" dir="2700000" algn="tl">
                    <a:srgbClr val="000000">
                      <a:alpha val="43137"/>
                    </a:srgbClr>
                  </a:outerShdw>
                </a:effectLst>
              </a:rPr>
              <a:t>al término de cada ciclo de rotación y dentro del funcionamiento del sistema</a:t>
            </a:r>
            <a:r>
              <a:rPr lang="es-AR" sz="1800" dirty="0">
                <a:effectLst>
                  <a:outerShdw blurRad="38100" dist="38100" dir="2700000" algn="tl">
                    <a:srgbClr val="000000">
                      <a:alpha val="43137"/>
                    </a:srgbClr>
                  </a:outerShdw>
                </a:effectLst>
              </a:rPr>
              <a:t>.</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La interrupción de la rotación al término de cada ciclo semanal no privará al sistema de su calificación como trabajo por equipo”</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425411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1379" name="Rectangle 3"/>
          <p:cNvSpPr>
            <a:spLocks noGrp="1" noChangeArrowheads="1"/>
          </p:cNvSpPr>
          <p:nvPr>
            <p:ph type="subTitle" idx="1"/>
          </p:nvPr>
        </p:nvSpPr>
        <p:spPr>
          <a:xfrm>
            <a:off x="685800" y="1371600"/>
            <a:ext cx="8244374" cy="4876800"/>
          </a:xfrm>
        </p:spPr>
        <p:txBody>
          <a:bodyPr>
            <a:normAutofit lnSpcReduction="10000"/>
          </a:bodyPr>
          <a:lstStyle/>
          <a:p>
            <a:pPr algn="l">
              <a:lnSpc>
                <a:spcPct val="80000"/>
              </a:lnSpc>
              <a:buFontTx/>
              <a:buNone/>
            </a:pPr>
            <a:r>
              <a:rPr lang="es-AR" sz="2000" b="1" dirty="0">
                <a:solidFill>
                  <a:srgbClr val="FFFF00"/>
                </a:solidFill>
              </a:rPr>
              <a:t>EXTENSIÓN DE LA JORNADA DE TRABAJO</a:t>
            </a:r>
          </a:p>
          <a:p>
            <a:pPr algn="l">
              <a:lnSpc>
                <a:spcPct val="80000"/>
              </a:lnSpc>
              <a:buFontTx/>
              <a:buNone/>
            </a:pPr>
            <a:r>
              <a:rPr lang="es-AR" sz="2000" b="1" dirty="0">
                <a:solidFill>
                  <a:srgbClr val="00FF00"/>
                </a:solidFill>
              </a:rPr>
              <a:t>TRABAJO POR EQUIPOS</a:t>
            </a:r>
          </a:p>
          <a:p>
            <a:pPr algn="l">
              <a:lnSpc>
                <a:spcPct val="80000"/>
              </a:lnSpc>
              <a:buFontTx/>
              <a:buNone/>
            </a:pPr>
            <a:endParaRPr lang="es-AR" sz="1800" b="1" dirty="0">
              <a:solidFill>
                <a:srgbClr val="FFCC00"/>
              </a:solidFill>
            </a:endParaRPr>
          </a:p>
          <a:p>
            <a:pPr algn="l">
              <a:lnSpc>
                <a:spcPct val="80000"/>
              </a:lnSpc>
              <a:buFontTx/>
              <a:buNone/>
            </a:pPr>
            <a:r>
              <a:rPr lang="es-AR" sz="2000" b="1" u="sng" dirty="0">
                <a:solidFill>
                  <a:srgbClr val="00FFCC"/>
                </a:solidFill>
              </a:rPr>
              <a:t>Ley 11544 – Jornada de Trabajo – Límite máximo </a:t>
            </a:r>
          </a:p>
          <a:p>
            <a:pPr algn="l">
              <a:lnSpc>
                <a:spcPct val="80000"/>
              </a:lnSpc>
              <a:buFontTx/>
              <a:buNone/>
            </a:pPr>
            <a:endParaRPr lang="es-AR" sz="2000" dirty="0">
              <a:solidFill>
                <a:schemeClr val="tx2"/>
              </a:solidFill>
            </a:endParaRPr>
          </a:p>
          <a:p>
            <a:pPr algn="l">
              <a:lnSpc>
                <a:spcPct val="80000"/>
              </a:lnSpc>
              <a:buFontTx/>
              <a:buNone/>
            </a:pPr>
            <a:r>
              <a:rPr lang="es-AR" sz="1800" dirty="0"/>
              <a:t>Art. 3, inc. b): “ … Cuando los trabajos se efectúen por equipos, la duración del trabajo </a:t>
            </a:r>
            <a:r>
              <a:rPr lang="es-AR" sz="1800" dirty="0">
                <a:solidFill>
                  <a:srgbClr val="FFCC00"/>
                </a:solidFill>
              </a:rPr>
              <a:t>podrá ser prolongada más allá de las 8 horas por día y de 48 horas</a:t>
            </a:r>
            <a:r>
              <a:rPr lang="es-AR" sz="1800" dirty="0"/>
              <a:t> semanales, a condición de que </a:t>
            </a:r>
            <a:r>
              <a:rPr lang="es-AR" sz="1800" u="sng" dirty="0">
                <a:solidFill>
                  <a:srgbClr val="FFFF00"/>
                </a:solidFill>
              </a:rPr>
              <a:t>el término medio de las horas de trabajo sobre un período de tres semanas a lo menos, no exceda de 8 horas por día o de 48 horas semanales</a:t>
            </a:r>
            <a:r>
              <a:rPr lang="es-AR" sz="1800" dirty="0"/>
              <a:t> … “</a:t>
            </a:r>
          </a:p>
          <a:p>
            <a:pPr algn="l">
              <a:lnSpc>
                <a:spcPct val="80000"/>
              </a:lnSpc>
              <a:buFontTx/>
              <a:buNone/>
            </a:pPr>
            <a:endParaRPr lang="es-AR" sz="2000" dirty="0">
              <a:solidFill>
                <a:srgbClr val="00FFCC"/>
              </a:solidFill>
            </a:endParaRPr>
          </a:p>
          <a:p>
            <a:pPr algn="l">
              <a:lnSpc>
                <a:spcPct val="80000"/>
              </a:lnSpc>
              <a:buFontTx/>
              <a:buNone/>
            </a:pPr>
            <a:r>
              <a:rPr lang="es-AR" sz="2000" b="1" u="sng" dirty="0">
                <a:solidFill>
                  <a:srgbClr val="00FFCC"/>
                </a:solidFill>
              </a:rPr>
              <a:t>Avisos colocados en el establecimiento</a:t>
            </a:r>
          </a:p>
          <a:p>
            <a:pPr algn="l">
              <a:lnSpc>
                <a:spcPct val="80000"/>
              </a:lnSpc>
              <a:buFontTx/>
              <a:buNone/>
            </a:pPr>
            <a:r>
              <a:rPr lang="es-AR" sz="1800" b="1" dirty="0">
                <a:solidFill>
                  <a:srgbClr val="00FFCC"/>
                </a:solidFill>
              </a:rPr>
              <a:t>Art. 6, inc. a) – Ley 11544 de Jornada de Trabajo</a:t>
            </a:r>
          </a:p>
          <a:p>
            <a:pPr algn="l">
              <a:lnSpc>
                <a:spcPct val="80000"/>
              </a:lnSpc>
              <a:buFontTx/>
              <a:buNone/>
            </a:pPr>
            <a:r>
              <a:rPr lang="es-AR" sz="1800" dirty="0"/>
              <a:t>El empleador deberá hacer conocer por medio de avisos visibles </a:t>
            </a:r>
            <a:r>
              <a:rPr lang="es-AR" sz="1800" u="sng" dirty="0">
                <a:solidFill>
                  <a:srgbClr val="FFFF00"/>
                </a:solidFill>
              </a:rPr>
              <a:t>si el trabajo se </a:t>
            </a:r>
            <a:r>
              <a:rPr lang="es-AR" sz="1800" u="sng" dirty="0" err="1">
                <a:solidFill>
                  <a:srgbClr val="FFFF00"/>
                </a:solidFill>
              </a:rPr>
              <a:t>efectíua</a:t>
            </a:r>
            <a:r>
              <a:rPr lang="es-AR" sz="1800" u="sng" dirty="0">
                <a:solidFill>
                  <a:srgbClr val="FFFF00"/>
                </a:solidFill>
              </a:rPr>
              <a:t> por equipos</a:t>
            </a:r>
            <a:r>
              <a:rPr lang="es-AR" sz="1800" dirty="0" smtClean="0"/>
              <a:t>.</a:t>
            </a:r>
          </a:p>
          <a:p>
            <a:pPr algn="l">
              <a:lnSpc>
                <a:spcPct val="80000"/>
              </a:lnSpc>
              <a:buFontTx/>
              <a:buNone/>
            </a:pPr>
            <a:endParaRPr lang="es-AR" sz="1800" dirty="0"/>
          </a:p>
          <a:p>
            <a:pPr algn="l">
              <a:lnSpc>
                <a:spcPct val="80000"/>
              </a:lnSpc>
              <a:buFontTx/>
              <a:buNone/>
            </a:pPr>
            <a:r>
              <a:rPr lang="es-AR" sz="1800" dirty="0"/>
              <a:t>Las </a:t>
            </a:r>
            <a:r>
              <a:rPr lang="es-AR" sz="1800" u="sng" dirty="0">
                <a:solidFill>
                  <a:srgbClr val="FFFF00"/>
                </a:solidFill>
              </a:rPr>
              <a:t>horas en que comienza y termina la tarea de cada equipo</a:t>
            </a:r>
            <a:r>
              <a:rPr lang="es-AR" sz="1800" dirty="0"/>
              <a:t>, serán fijadas de tal modo que no excedan los límites prescriptos en la presente ley, y una vez modificadas, regirán en esa forma no pudiendo modificarse sin nueva comunicación hecha con la anticipación que determine el Poder Ejecutivo”</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Monograma.tif"/>
          <p:cNvPicPr>
            <a:picLocks noChangeAspect="1"/>
          </p:cNvPicPr>
          <p:nvPr/>
        </p:nvPicPr>
        <p:blipFill>
          <a:blip r:embed="rId2" cstate="print"/>
          <a:stretch>
            <a:fillRect/>
          </a:stretch>
        </p:blipFill>
        <p:spPr>
          <a:xfrm>
            <a:off x="8716348" y="6096000"/>
            <a:ext cx="427652" cy="757409"/>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374492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7523" name="Rectangle 3"/>
          <p:cNvSpPr>
            <a:spLocks noGrp="1" noChangeArrowheads="1"/>
          </p:cNvSpPr>
          <p:nvPr>
            <p:ph type="subTitle" idx="1"/>
          </p:nvPr>
        </p:nvSpPr>
        <p:spPr>
          <a:xfrm>
            <a:off x="685800" y="1371600"/>
            <a:ext cx="7772400" cy="4876800"/>
          </a:xfrm>
        </p:spPr>
        <p:txBody>
          <a:bodyPr>
            <a:normAutofit lnSpcReduction="10000"/>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TRABAJO POR EQUIPOS</a:t>
            </a:r>
          </a:p>
          <a:p>
            <a:pPr algn="l">
              <a:buFontTx/>
              <a:buNone/>
            </a:pPr>
            <a:r>
              <a:rPr lang="es-AR" sz="1800" b="1" u="sng" dirty="0">
                <a:solidFill>
                  <a:srgbClr val="00FFCC"/>
                </a:solidFill>
                <a:effectLst>
                  <a:outerShdw blurRad="38100" dist="38100" dir="2700000" algn="tl">
                    <a:srgbClr val="000000">
                      <a:alpha val="43137"/>
                    </a:srgbClr>
                  </a:outerShdw>
                </a:effectLst>
              </a:rPr>
              <a:t>D. 16115/1933</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Art. 2:</a:t>
            </a:r>
            <a:r>
              <a:rPr lang="es-AR" sz="1800" b="1"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“Cuando el trabajo se efectúe por equipos, </a:t>
            </a:r>
            <a:r>
              <a:rPr lang="es-AR" sz="1800" u="sng" dirty="0">
                <a:solidFill>
                  <a:srgbClr val="FFCC00"/>
                </a:solidFill>
                <a:effectLst>
                  <a:outerShdw blurRad="38100" dist="38100" dir="2700000" algn="tl">
                    <a:srgbClr val="000000">
                      <a:alpha val="43137"/>
                    </a:srgbClr>
                  </a:outerShdw>
                </a:effectLst>
              </a:rPr>
              <a:t>la duración podrá ser prolongada mas allá de las 8 horas diarias y de 48 horas semanales</a:t>
            </a:r>
            <a:r>
              <a:rPr lang="es-AR" sz="1800" dirty="0">
                <a:effectLst>
                  <a:outerShdw blurRad="38100" dist="38100" dir="2700000" algn="tl">
                    <a:srgbClr val="000000">
                      <a:alpha val="43137"/>
                    </a:srgbClr>
                  </a:outerShdw>
                </a:effectLst>
              </a:rPr>
              <a:t>, </a:t>
            </a:r>
            <a:r>
              <a:rPr lang="es-AR" sz="1800" dirty="0" err="1">
                <a:effectLst>
                  <a:outerShdw blurRad="38100" dist="38100" dir="2700000" algn="tl">
                    <a:srgbClr val="000000">
                      <a:alpha val="43137"/>
                    </a:srgbClr>
                  </a:outerShdw>
                </a:effectLst>
              </a:rPr>
              <a:t>distribuyento</a:t>
            </a:r>
            <a:r>
              <a:rPr lang="es-AR" sz="1800" dirty="0">
                <a:effectLst>
                  <a:outerShdw blurRad="38100" dist="38100" dir="2700000" algn="tl">
                    <a:srgbClr val="000000">
                      <a:alpha val="43137"/>
                    </a:srgbClr>
                  </a:outerShdw>
                </a:effectLst>
              </a:rPr>
              <a:t> las horas de labor sobre un período de </a:t>
            </a:r>
            <a:r>
              <a:rPr lang="es-AR" sz="1800" u="sng" dirty="0">
                <a:solidFill>
                  <a:srgbClr val="FFFF00"/>
                </a:solidFill>
                <a:effectLst>
                  <a:outerShdw blurRad="38100" dist="38100" dir="2700000" algn="tl">
                    <a:srgbClr val="000000">
                      <a:alpha val="43137"/>
                    </a:srgbClr>
                  </a:outerShdw>
                </a:effectLst>
              </a:rPr>
              <a:t>tres semanas consecutivas</a:t>
            </a:r>
            <a:r>
              <a:rPr lang="es-AR" sz="1800" dirty="0">
                <a:effectLst>
                  <a:outerShdw blurRad="38100" dist="38100" dir="2700000" algn="tl">
                    <a:srgbClr val="000000">
                      <a:alpha val="43137"/>
                    </a:srgbClr>
                  </a:outerShdw>
                </a:effectLst>
              </a:rPr>
              <a:t> o sea </a:t>
            </a:r>
            <a:r>
              <a:rPr lang="es-AR" sz="1800" u="sng" dirty="0">
                <a:solidFill>
                  <a:srgbClr val="FFFF00"/>
                </a:solidFill>
                <a:effectLst>
                  <a:outerShdw blurRad="38100" dist="38100" dir="2700000" algn="tl">
                    <a:srgbClr val="000000">
                      <a:alpha val="43137"/>
                    </a:srgbClr>
                  </a:outerShdw>
                </a:effectLst>
              </a:rPr>
              <a:t>un total de 144 horas</a:t>
            </a:r>
            <a:r>
              <a:rPr lang="es-AR" sz="1800" dirty="0">
                <a:effectLst>
                  <a:outerShdw blurRad="38100" dist="38100" dir="2700000" algn="tl">
                    <a:srgbClr val="000000">
                      <a:alpha val="43137"/>
                    </a:srgbClr>
                  </a:outerShdw>
                </a:effectLst>
              </a:rPr>
              <a:t>, en </a:t>
            </a:r>
            <a:r>
              <a:rPr lang="es-AR" sz="1800" u="sng" dirty="0">
                <a:solidFill>
                  <a:srgbClr val="FFFF00"/>
                </a:solidFill>
                <a:effectLst>
                  <a:outerShdw blurRad="38100" dist="38100" dir="2700000" algn="tl">
                    <a:srgbClr val="000000">
                      <a:alpha val="43137"/>
                    </a:srgbClr>
                  </a:outerShdw>
                </a:effectLst>
              </a:rPr>
              <a:t>18 días laborables</a:t>
            </a:r>
            <a:r>
              <a:rPr lang="es-AR" sz="1800" dirty="0">
                <a:effectLst>
                  <a:outerShdw blurRad="38100" dist="38100" dir="2700000" algn="tl">
                    <a:srgbClr val="000000">
                      <a:alpha val="43137"/>
                    </a:srgbClr>
                  </a:outerShdw>
                </a:effectLst>
              </a:rPr>
              <a:t>, en forma que el término medio de las horas de trabajo dentro del ciclo no exceda de </a:t>
            </a:r>
            <a:r>
              <a:rPr lang="es-AR" sz="1800" u="sng" dirty="0">
                <a:solidFill>
                  <a:srgbClr val="FFCC00"/>
                </a:solidFill>
                <a:effectLst>
                  <a:outerShdw blurRad="38100" dist="38100" dir="2700000" algn="tl">
                    <a:srgbClr val="000000">
                      <a:alpha val="43137"/>
                    </a:srgbClr>
                  </a:outerShdw>
                </a:effectLst>
              </a:rPr>
              <a:t>8 horas por día o 48 semanales</a:t>
            </a:r>
            <a:r>
              <a:rPr lang="es-AR" sz="1800" dirty="0">
                <a:effectLst>
                  <a:outerShdw blurRad="38100" dist="38100" dir="2700000" algn="tl">
                    <a:srgbClr val="000000">
                      <a:alpha val="43137"/>
                    </a:srgbClr>
                  </a:outerShdw>
                </a:effectLst>
              </a:rPr>
              <a:t>, sin que en ningún caso el trabajo semanal exceda de </a:t>
            </a:r>
            <a:r>
              <a:rPr lang="es-AR" sz="1800" b="1" u="sng" dirty="0">
                <a:solidFill>
                  <a:srgbClr val="FFCC00"/>
                </a:solidFill>
                <a:effectLst>
                  <a:outerShdw blurRad="38100" dist="38100" dir="2700000" algn="tl">
                    <a:srgbClr val="000000">
                      <a:alpha val="43137"/>
                    </a:srgbClr>
                  </a:outerShdw>
                </a:effectLst>
              </a:rPr>
              <a:t>56 horas</a:t>
            </a:r>
            <a:r>
              <a:rPr lang="es-AR" sz="1800" dirty="0">
                <a:effectLst>
                  <a:outerShdw blurRad="38100" dist="38100" dir="2700000" algn="tl">
                    <a:srgbClr val="000000">
                      <a:alpha val="43137"/>
                    </a:srgbClr>
                  </a:outerShdw>
                </a:effectLst>
              </a:rPr>
              <a:t>”</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Ciclo de </a:t>
            </a:r>
            <a:r>
              <a:rPr lang="es-AR" sz="1800" u="sng" dirty="0">
                <a:solidFill>
                  <a:srgbClr val="FFFF00"/>
                </a:solidFill>
                <a:effectLst>
                  <a:outerShdw blurRad="38100" dist="38100" dir="2700000" algn="tl">
                    <a:srgbClr val="000000">
                      <a:alpha val="43137"/>
                    </a:srgbClr>
                  </a:outerShdw>
                </a:effectLst>
              </a:rPr>
              <a:t>18 días laborables</a:t>
            </a:r>
            <a:r>
              <a:rPr lang="es-AR" sz="1800" dirty="0">
                <a:effectLst>
                  <a:outerShdw blurRad="38100" dist="38100" dir="2700000" algn="tl">
                    <a:srgbClr val="000000">
                      <a:alpha val="43137"/>
                    </a:srgbClr>
                  </a:outerShdw>
                </a:effectLst>
              </a:rPr>
              <a:t> distribuidos en </a:t>
            </a:r>
            <a:r>
              <a:rPr lang="es-AR" sz="1800" u="sng" dirty="0">
                <a:solidFill>
                  <a:srgbClr val="FFFF00"/>
                </a:solidFill>
                <a:effectLst>
                  <a:outerShdw blurRad="38100" dist="38100" dir="2700000" algn="tl">
                    <a:srgbClr val="000000">
                      <a:alpha val="43137"/>
                    </a:srgbClr>
                  </a:outerShdw>
                </a:effectLst>
              </a:rPr>
              <a:t>tres semanas consecutivas</a:t>
            </a:r>
          </a:p>
          <a:p>
            <a:pPr algn="l">
              <a:buFontTx/>
              <a:buNone/>
            </a:pPr>
            <a:r>
              <a:rPr lang="es-AR" sz="1800" dirty="0">
                <a:effectLst>
                  <a:outerShdw blurRad="38100" dist="38100" dir="2700000" algn="tl">
                    <a:srgbClr val="000000">
                      <a:alpha val="43137"/>
                    </a:srgbClr>
                  </a:outerShdw>
                </a:effectLst>
              </a:rPr>
              <a:t>- 144 horas en total: 144/18 = 8 horas diarias</a:t>
            </a:r>
          </a:p>
          <a:p>
            <a:pPr algn="l">
              <a:buFontTx/>
              <a:buNone/>
            </a:pPr>
            <a:r>
              <a:rPr lang="es-AR" sz="1800" dirty="0">
                <a:effectLst>
                  <a:outerShdw blurRad="38100" dist="38100" dir="2700000" algn="tl">
                    <a:srgbClr val="000000">
                      <a:alpha val="43137"/>
                    </a:srgbClr>
                  </a:outerShdw>
                </a:effectLst>
              </a:rPr>
              <a:t>- Promedio semanal de 48 horas, hasta un máximo de 56</a:t>
            </a:r>
          </a:p>
          <a:p>
            <a:pPr algn="l">
              <a:buFontTx/>
              <a:buNone/>
            </a:pPr>
            <a:r>
              <a:rPr lang="es-AR" sz="1800" dirty="0">
                <a:effectLst>
                  <a:outerShdw blurRad="38100" dist="38100" dir="2700000" algn="tl">
                    <a:srgbClr val="000000">
                      <a:alpha val="43137"/>
                    </a:srgbClr>
                  </a:outerShdw>
                </a:effectLst>
              </a:rPr>
              <a:t>- Es decir: por ejemplo, primera semana 40 horas, segunda semana 48 horas y tercer semana 56 horas = promedio 48 horas semanales en tres semanas.</a:t>
            </a:r>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82094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MARCO REGULATORIO</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196 LCT: </a:t>
            </a:r>
            <a:r>
              <a:rPr lang="es-AR" sz="1900" dirty="0">
                <a:effectLst>
                  <a:outerShdw blurRad="38100" dist="38100" dir="2700000" algn="tl">
                    <a:srgbClr val="000000">
                      <a:alpha val="43137"/>
                    </a:srgbClr>
                  </a:outerShdw>
                </a:effectLst>
              </a:rPr>
              <a:t>“La jornada de trabajo es uniforme para toda la Nación y se regirá por la ley 11544, con exclusión de toda disposición provincial en contrario, salvo en los aspectos que en el presente Título se modifiquen o aclaren”</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
        <p:nvSpPr>
          <p:cNvPr id="2" name="1 Título"/>
          <p:cNvSpPr>
            <a:spLocks noGrp="1"/>
          </p:cNvSpPr>
          <p:nvPr>
            <p:ph type="ctrTitle"/>
          </p:nvPr>
        </p:nvSpPr>
        <p:spPr>
          <a:xfrm>
            <a:off x="605971" y="411416"/>
            <a:ext cx="7851648" cy="579184"/>
          </a:xfrm>
        </p:spPr>
        <p:txBody>
          <a:bodyPr>
            <a:normAutofit/>
          </a:bodyPr>
          <a:lstStyle/>
          <a:p>
            <a:r>
              <a:rPr lang="en-US" sz="3200" dirty="0"/>
              <a:t>TEMAS DE JORNADA DE TRABAJO</a:t>
            </a:r>
            <a:endParaRPr lang="es-AR" sz="3200" dirty="0"/>
          </a:p>
        </p:txBody>
      </p:sp>
    </p:spTree>
    <p:extLst>
      <p:ext uri="{BB962C8B-B14F-4D97-AF65-F5344CB8AC3E}">
        <p14:creationId xmlns:p14="http://schemas.microsoft.com/office/powerpoint/2010/main" val="1643889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1619" name="Rectangle 3"/>
          <p:cNvSpPr>
            <a:spLocks noGrp="1" noChangeArrowheads="1"/>
          </p:cNvSpPr>
          <p:nvPr>
            <p:ph type="subTitle" idx="1"/>
          </p:nvPr>
        </p:nvSpPr>
        <p:spPr>
          <a:xfrm>
            <a:off x="685800" y="1371600"/>
            <a:ext cx="8091974" cy="4876800"/>
          </a:xfrm>
        </p:spPr>
        <p:txBody>
          <a:bodyPr>
            <a:normAutofit lnSpcReduction="10000"/>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TRABAJO POR EQUIPOS – TRABAJO NOCTURNO</a:t>
            </a:r>
          </a:p>
          <a:p>
            <a:pPr algn="l">
              <a:buFontTx/>
              <a:buNone/>
            </a:pPr>
            <a:r>
              <a:rPr lang="es-AR" sz="2000" b="1" u="sng" dirty="0">
                <a:solidFill>
                  <a:srgbClr val="00FFCC"/>
                </a:solidFill>
                <a:effectLst>
                  <a:outerShdw blurRad="38100" dist="38100" dir="2700000" algn="tl">
                    <a:srgbClr val="000000">
                      <a:alpha val="43137"/>
                    </a:srgbClr>
                  </a:outerShdw>
                </a:effectLst>
              </a:rPr>
              <a:t>D. 16115/1933</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800" b="1" u="sng" dirty="0">
                <a:effectLst>
                  <a:outerShdw blurRad="38100" dist="38100" dir="2700000" algn="tl">
                    <a:srgbClr val="000000">
                      <a:alpha val="43137"/>
                    </a:srgbClr>
                  </a:outerShdw>
                </a:effectLst>
              </a:rPr>
              <a:t>Art. 9:</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“Cuando el trabajo se realice por equipos, el personal podrá efectuar </a:t>
            </a:r>
            <a:r>
              <a:rPr lang="es-AR" sz="1800" u="sng" dirty="0">
                <a:solidFill>
                  <a:srgbClr val="FFFF00"/>
                </a:solidFill>
                <a:effectLst>
                  <a:outerShdw blurRad="38100" dist="38100" dir="2700000" algn="tl">
                    <a:srgbClr val="000000">
                      <a:alpha val="43137"/>
                    </a:srgbClr>
                  </a:outerShdw>
                </a:effectLst>
              </a:rPr>
              <a:t>jornadas de 8 horas desde las 21 hasta las 6</a:t>
            </a:r>
            <a:r>
              <a:rPr lang="es-AR" sz="1800" dirty="0">
                <a:effectLst>
                  <a:outerShdw blurRad="38100" dist="38100" dir="2700000" algn="tl">
                    <a:srgbClr val="000000">
                      <a:alpha val="43137"/>
                    </a:srgbClr>
                  </a:outerShdw>
                </a:effectLst>
              </a:rPr>
              <a:t>, pero en compensación </a:t>
            </a:r>
            <a:r>
              <a:rPr lang="es-AR" sz="1800" u="sng" dirty="0">
                <a:solidFill>
                  <a:srgbClr val="FFCC00"/>
                </a:solidFill>
                <a:effectLst>
                  <a:outerShdw blurRad="38100" dist="38100" dir="2700000" algn="tl">
                    <a:srgbClr val="000000">
                      <a:alpha val="43137"/>
                    </a:srgbClr>
                  </a:outerShdw>
                </a:effectLst>
              </a:rPr>
              <a:t>por cada siete días de trabajo nocturno</a:t>
            </a:r>
            <a:r>
              <a:rPr lang="es-AR" sz="1800" dirty="0">
                <a:effectLst>
                  <a:outerShdw blurRad="38100" dist="38100" dir="2700000" algn="tl">
                    <a:srgbClr val="000000">
                      <a:alpha val="43137"/>
                    </a:srgbClr>
                  </a:outerShdw>
                </a:effectLst>
              </a:rPr>
              <a:t>, tendrá un descanso equivalente a una jornada de trabajo.</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Este descanso podrá suspenderse por el Poder Ejecutivo previa consulta a las entidades obreras cuando comprueben que el estado económico del país y las empresas no les permite tener el turno de relevantes.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También podrá suspenderse </a:t>
            </a:r>
            <a:r>
              <a:rPr lang="es-AR" sz="1800" u="sng" dirty="0">
                <a:solidFill>
                  <a:srgbClr val="FFFF00"/>
                </a:solidFill>
                <a:effectLst>
                  <a:outerShdw blurRad="38100" dist="38100" dir="2700000" algn="tl">
                    <a:srgbClr val="000000">
                      <a:alpha val="43137"/>
                    </a:srgbClr>
                  </a:outerShdw>
                </a:effectLst>
              </a:rPr>
              <a:t>cuando haya escasez de personal especializado para el turno de relevantes que trabaje 8 horas</a:t>
            </a:r>
            <a:r>
              <a:rPr lang="es-AR" sz="1800" dirty="0">
                <a:effectLst>
                  <a:outerShdw blurRad="38100" dist="38100" dir="2700000" algn="tl">
                    <a:srgbClr val="000000">
                      <a:alpha val="43137"/>
                    </a:srgbClr>
                  </a:outerShdw>
                </a:effectLst>
              </a:rPr>
              <a:t>, en cuyo caso el trabajo efectuado en horas nocturnas se computará a efectos del pago como </a:t>
            </a:r>
            <a:r>
              <a:rPr lang="es-AR" sz="1800" u="sng" dirty="0">
                <a:solidFill>
                  <a:srgbClr val="FFCC00"/>
                </a:solidFill>
                <a:effectLst>
                  <a:outerShdw blurRad="38100" dist="38100" dir="2700000" algn="tl">
                    <a:srgbClr val="000000">
                      <a:alpha val="43137"/>
                    </a:srgbClr>
                  </a:outerShdw>
                </a:effectLst>
              </a:rPr>
              <a:t>una hora 8 minutos por cada hora trabajada</a:t>
            </a:r>
            <a:r>
              <a:rPr lang="es-AR" sz="1800" dirty="0">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87156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2643"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TRABAJO POR EQUIPOS – TRABAJO NOCTURNO</a:t>
            </a:r>
          </a:p>
          <a:p>
            <a:pPr algn="l">
              <a:buFontTx/>
              <a:buNone/>
            </a:pPr>
            <a:r>
              <a:rPr lang="es-AR" sz="2000" b="1" u="sng" dirty="0">
                <a:solidFill>
                  <a:srgbClr val="00FFCC"/>
                </a:solidFill>
                <a:effectLst>
                  <a:outerShdw blurRad="38100" dist="38100" dir="2700000" algn="tl">
                    <a:srgbClr val="000000">
                      <a:alpha val="43137"/>
                    </a:srgbClr>
                  </a:outerShdw>
                </a:effectLst>
              </a:rPr>
              <a:t>D. 16115/1933</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Art. 10:</a:t>
            </a:r>
            <a:r>
              <a:rPr lang="es-AR" sz="1800" b="1"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“Se entenderá por equipo:</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a) Un número cualquiera de empleados u obreros cuya tarea comience y termine a una misma hora en trabajos que por su naturaleza, no admitan interrupciones;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b) Un número cualquiera de empleados u obreros cuya tarea esté en tal forma coordinada que el trabajo de unos no puede realizarse sin la cooperación de los demás.</a:t>
            </a:r>
          </a:p>
          <a:p>
            <a:pPr algn="l">
              <a:buFontTx/>
              <a:buNone/>
            </a:pPr>
            <a:endParaRPr lang="es-AR" sz="18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366142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9811" name="Rectangle 3"/>
          <p:cNvSpPr>
            <a:spLocks noGrp="1" noChangeArrowheads="1"/>
          </p:cNvSpPr>
          <p:nvPr>
            <p:ph type="subTitle" idx="1"/>
          </p:nvPr>
        </p:nvSpPr>
        <p:spPr>
          <a:xfrm>
            <a:off x="685800" y="1066800"/>
            <a:ext cx="7772400" cy="5181600"/>
          </a:xfrm>
        </p:spPr>
        <p:txBody>
          <a:bodyPr/>
          <a:lstStyle/>
          <a:p>
            <a:pPr algn="l">
              <a:buFontTx/>
              <a:buNone/>
            </a:pPr>
            <a:r>
              <a:rPr lang="es-AR" sz="2000" b="1" dirty="0">
                <a:solidFill>
                  <a:srgbClr val="FFFF00"/>
                </a:solidFill>
              </a:rPr>
              <a:t>EXTENSIÓN DE LA JORNADA DE TRABAJO</a:t>
            </a:r>
          </a:p>
          <a:p>
            <a:pPr algn="l">
              <a:buFontTx/>
              <a:buNone/>
            </a:pPr>
            <a:r>
              <a:rPr lang="es-AR" sz="2000" b="1" dirty="0">
                <a:solidFill>
                  <a:srgbClr val="00FF00"/>
                </a:solidFill>
              </a:rPr>
              <a:t>TRABAJO POR EQUIPOS – TRABAJO NOCTURNO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graphicFrame>
        <p:nvGraphicFramePr>
          <p:cNvPr id="119812" name="Object 4"/>
          <p:cNvGraphicFramePr>
            <a:graphicFrameLocks noChangeAspect="1"/>
          </p:cNvGraphicFramePr>
          <p:nvPr>
            <p:extLst>
              <p:ext uri="{D42A27DB-BD31-4B8C-83A1-F6EECF244321}">
                <p14:modId xmlns:p14="http://schemas.microsoft.com/office/powerpoint/2010/main" val="3814261141"/>
              </p:ext>
            </p:extLst>
          </p:nvPr>
        </p:nvGraphicFramePr>
        <p:xfrm>
          <a:off x="475721" y="2057400"/>
          <a:ext cx="7999412" cy="4067175"/>
        </p:xfrm>
        <a:graphic>
          <a:graphicData uri="http://schemas.openxmlformats.org/presentationml/2006/ole">
            <mc:AlternateContent xmlns:mc="http://schemas.openxmlformats.org/markup-compatibility/2006">
              <mc:Choice xmlns:v="urn:schemas-microsoft-com:vml" Requires="v">
                <p:oleObj spid="_x0000_s1082" name="Imagen de mapa de bits" r:id="rId3" imgW="8000000" imgH="2495238" progId="Paint.Picture">
                  <p:embed/>
                </p:oleObj>
              </mc:Choice>
              <mc:Fallback>
                <p:oleObj name="Imagen de mapa de bits" r:id="rId3" imgW="8000000" imgH="2495238"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721" y="2057400"/>
                        <a:ext cx="7999412"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4 Imagen" descr="Monograma.tif"/>
          <p:cNvPicPr>
            <a:picLocks noChangeAspect="1"/>
          </p:cNvPicPr>
          <p:nvPr/>
        </p:nvPicPr>
        <p:blipFill>
          <a:blip r:embed="rId5" cstate="print"/>
          <a:stretch>
            <a:fillRect/>
          </a:stretch>
        </p:blipFill>
        <p:spPr>
          <a:xfrm>
            <a:off x="8563948" y="5943600"/>
            <a:ext cx="427652" cy="757409"/>
          </a:xfrm>
          <a:prstGeom prst="rect">
            <a:avLst/>
          </a:prstGeom>
        </p:spPr>
      </p:pic>
      <p:pic>
        <p:nvPicPr>
          <p:cNvPr id="6" name="5 Imagen" descr="Firma.jpg"/>
          <p:cNvPicPr>
            <a:picLocks noChangeAspect="1"/>
          </p:cNvPicPr>
          <p:nvPr/>
        </p:nvPicPr>
        <p:blipFill>
          <a:blip r:embed="rId6"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081002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685800" y="152400"/>
            <a:ext cx="7772400" cy="533400"/>
          </a:xfrm>
        </p:spPr>
        <p:txBody>
          <a:bodyPr>
            <a:normAutofit/>
          </a:bodyPr>
          <a:lstStyle/>
          <a:p>
            <a:r>
              <a:rPr lang="en-US" sz="3200" b="1" dirty="0"/>
              <a:t>TEMAS DE JORNADA DE TRABAJO</a:t>
            </a:r>
          </a:p>
        </p:txBody>
      </p:sp>
      <p:sp>
        <p:nvSpPr>
          <p:cNvPr id="120835" name="Rectangle 3"/>
          <p:cNvSpPr>
            <a:spLocks noGrp="1" noChangeArrowheads="1"/>
          </p:cNvSpPr>
          <p:nvPr>
            <p:ph type="subTitle" idx="1"/>
          </p:nvPr>
        </p:nvSpPr>
        <p:spPr>
          <a:xfrm>
            <a:off x="685800" y="609600"/>
            <a:ext cx="7772400" cy="5638800"/>
          </a:xfrm>
        </p:spPr>
        <p:txBody>
          <a:bodyPr/>
          <a:lstStyle/>
          <a:p>
            <a:pPr algn="l">
              <a:buFontTx/>
              <a:buNone/>
            </a:pPr>
            <a:r>
              <a:rPr lang="es-AR" sz="2000" b="1" dirty="0">
                <a:solidFill>
                  <a:srgbClr val="FFFF00"/>
                </a:solidFill>
              </a:rPr>
              <a:t>EXTENSIÓN DE LA JORNADA DE TRABAJO</a:t>
            </a:r>
          </a:p>
          <a:p>
            <a:pPr algn="l">
              <a:buFontTx/>
              <a:buNone/>
            </a:pPr>
            <a:r>
              <a:rPr lang="es-AR" sz="2000" b="1" dirty="0">
                <a:solidFill>
                  <a:srgbClr val="00FF00"/>
                </a:solidFill>
              </a:rPr>
              <a:t>TRABAJO POR EQUIPOS – TRABAJO NOCTURNO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graphicFrame>
        <p:nvGraphicFramePr>
          <p:cNvPr id="120837" name="Object 5"/>
          <p:cNvGraphicFramePr>
            <a:graphicFrameLocks noChangeAspect="1"/>
          </p:cNvGraphicFramePr>
          <p:nvPr>
            <p:extLst>
              <p:ext uri="{D42A27DB-BD31-4B8C-83A1-F6EECF244321}">
                <p14:modId xmlns:p14="http://schemas.microsoft.com/office/powerpoint/2010/main" val="595838251"/>
              </p:ext>
            </p:extLst>
          </p:nvPr>
        </p:nvGraphicFramePr>
        <p:xfrm>
          <a:off x="304800" y="1600200"/>
          <a:ext cx="8534400" cy="5181600"/>
        </p:xfrm>
        <a:graphic>
          <a:graphicData uri="http://schemas.openxmlformats.org/presentationml/2006/ole">
            <mc:AlternateContent xmlns:mc="http://schemas.openxmlformats.org/markup-compatibility/2006">
              <mc:Choice xmlns:v="urn:schemas-microsoft-com:vml" Requires="v">
                <p:oleObj spid="_x0000_s2106" name="Imagen de mapa de bits" r:id="rId3" imgW="5982535" imgH="5001323" progId="Paint.Picture">
                  <p:embed/>
                </p:oleObj>
              </mc:Choice>
              <mc:Fallback>
                <p:oleObj name="Imagen de mapa de bits" r:id="rId3" imgW="5982535" imgH="500132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8534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657496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6019" name="Rectangle 3"/>
          <p:cNvSpPr>
            <a:spLocks noGrp="1" noChangeArrowheads="1"/>
          </p:cNvSpPr>
          <p:nvPr>
            <p:ph type="subTitle" idx="1"/>
          </p:nvPr>
        </p:nvSpPr>
        <p:spPr>
          <a:xfrm>
            <a:off x="685800" y="1371600"/>
            <a:ext cx="7772400" cy="4876800"/>
          </a:xfrm>
        </p:spPr>
        <p:txBody>
          <a:bodyPr>
            <a:normAutofit/>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a:t>
            </a:r>
            <a:r>
              <a:rPr lang="es-AR" sz="2000" b="1" dirty="0" smtClean="0">
                <a:solidFill>
                  <a:srgbClr val="FFFF00"/>
                </a:solidFill>
                <a:effectLst>
                  <a:outerShdw blurRad="38100" dist="38100" dir="2700000" algn="tl">
                    <a:srgbClr val="000000">
                      <a:alpha val="43137"/>
                    </a:srgbClr>
                  </a:outerShdw>
                </a:effectLst>
              </a:rPr>
              <a:t>TRABAJO</a:t>
            </a:r>
          </a:p>
          <a:p>
            <a:pPr algn="l"/>
            <a:r>
              <a:rPr lang="es-AR" sz="1800" b="1" dirty="0">
                <a:solidFill>
                  <a:srgbClr val="00FF00"/>
                </a:solidFill>
                <a:effectLst>
                  <a:outerShdw blurRad="38100" dist="38100" dir="2700000" algn="tl">
                    <a:srgbClr val="000000">
                      <a:alpha val="43137"/>
                    </a:srgbClr>
                  </a:outerShdw>
                </a:effectLst>
              </a:rPr>
              <a:t>ESTACIONES DE SERVICIO </a:t>
            </a:r>
            <a:r>
              <a:rPr lang="es-AR" sz="1800" b="1" dirty="0" smtClean="0">
                <a:solidFill>
                  <a:srgbClr val="00FF00"/>
                </a:solidFill>
                <a:effectLst>
                  <a:outerShdw blurRad="38100" dist="38100" dir="2700000" algn="tl">
                    <a:srgbClr val="000000">
                      <a:alpha val="43137"/>
                    </a:srgbClr>
                  </a:outerShdw>
                </a:effectLst>
              </a:rPr>
              <a:t> - CONVENIO </a:t>
            </a:r>
            <a:r>
              <a:rPr lang="es-AR" sz="1800" b="1" dirty="0">
                <a:solidFill>
                  <a:srgbClr val="00FF00"/>
                </a:solidFill>
                <a:effectLst>
                  <a:outerShdw blurRad="38100" dist="38100" dir="2700000" algn="tl">
                    <a:srgbClr val="000000">
                      <a:alpha val="43137"/>
                    </a:srgbClr>
                  </a:outerShdw>
                </a:effectLst>
              </a:rPr>
              <a:t>COLECTIVO </a:t>
            </a:r>
            <a:r>
              <a:rPr lang="es-AR" sz="1800" b="1" dirty="0" smtClean="0">
                <a:solidFill>
                  <a:srgbClr val="00FF00"/>
                </a:solidFill>
                <a:effectLst>
                  <a:outerShdw blurRad="38100" dist="38100" dir="2700000" algn="tl">
                    <a:srgbClr val="000000">
                      <a:alpha val="43137"/>
                    </a:srgbClr>
                  </a:outerShdw>
                </a:effectLst>
              </a:rPr>
              <a:t>521/2007</a:t>
            </a:r>
          </a:p>
          <a:p>
            <a:pPr algn="l"/>
            <a:endParaRPr lang="es-AR" sz="1800" b="1" dirty="0">
              <a:solidFill>
                <a:srgbClr val="00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44 - JORNADA DE TRABAJO: </a:t>
            </a:r>
            <a:r>
              <a:rPr lang="es-AR" sz="1800" dirty="0">
                <a:effectLst>
                  <a:outerShdw blurRad="38100" dist="38100" dir="2700000" algn="tl">
                    <a:srgbClr val="000000">
                      <a:alpha val="43137"/>
                    </a:srgbClr>
                  </a:outerShdw>
                </a:effectLst>
              </a:rPr>
              <a:t>La jornada de trabajo se desarrollará de lunes a domingos, conforme a las disposiciones legales y modalidades vigentes y/o existentes en los respectivos lugares de trabajo. Dadas las particularidades horarias de la actividad, el empleador goza del derecho de establecer turnos rotativos, conforme las disposiciones legales vigentes y lo aquí estipulado. En virtud de lo dispuesto en este artículo, sin perjuicio de gozar del franco compensatorio según ley, salvo lo dispuesto para las actividades de lavado, engrase y cambio de aceite previstas en el artículo siguiente, los empleadores comprendidos en el presente convenio colectivo de Trabajo deberán aplicar en forma estricta la ley de contrato de trabajo 20744 (</a:t>
            </a:r>
            <a:r>
              <a:rPr lang="es-AR" sz="1800" dirty="0" err="1">
                <a:effectLst>
                  <a:outerShdw blurRad="38100" dist="38100" dir="2700000" algn="tl">
                    <a:srgbClr val="000000">
                      <a:alpha val="43137"/>
                    </a:srgbClr>
                  </a:outerShdw>
                </a:effectLst>
              </a:rPr>
              <a:t>t.o</a:t>
            </a:r>
            <a:r>
              <a:rPr lang="es-AR" sz="1800" dirty="0">
                <a:effectLst>
                  <a:outerShdw blurRad="38100" dist="38100" dir="2700000" algn="tl">
                    <a:srgbClr val="000000">
                      <a:alpha val="43137"/>
                    </a:srgbClr>
                  </a:outerShdw>
                </a:effectLst>
              </a:rPr>
              <a:t>. 1976), la ley de jornada legal de trabajo 11544, su DR 16155/1933, atento que conforman el orden público laboral aplicable a todos los trabajadores alcanzados por el presente. </a:t>
            </a:r>
          </a:p>
          <a:p>
            <a:pPr algn="l">
              <a:buFontTx/>
              <a:buNone/>
            </a:pPr>
            <a:endParaRPr lang="es-AR" sz="18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681821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6019" name="Rectangle 3"/>
          <p:cNvSpPr>
            <a:spLocks noGrp="1" noChangeArrowheads="1"/>
          </p:cNvSpPr>
          <p:nvPr>
            <p:ph type="subTitle" idx="1"/>
          </p:nvPr>
        </p:nvSpPr>
        <p:spPr>
          <a:xfrm>
            <a:off x="685800" y="1371600"/>
            <a:ext cx="7772400" cy="4876800"/>
          </a:xfrm>
        </p:spPr>
        <p:txBody>
          <a:bodyPr>
            <a:normAutofit/>
          </a:bodyPr>
          <a:lstStyle/>
          <a:p>
            <a:pPr algn="l"/>
            <a:r>
              <a:rPr lang="es-AR" sz="2400" b="1" dirty="0">
                <a:solidFill>
                  <a:srgbClr val="FFFF00"/>
                </a:solidFill>
                <a:effectLst>
                  <a:outerShdw blurRad="38100" dist="38100" dir="2700000" algn="tl">
                    <a:srgbClr val="000000">
                      <a:alpha val="43137"/>
                    </a:srgbClr>
                  </a:outerShdw>
                </a:effectLst>
              </a:rPr>
              <a:t>EXTENSIÓN DE LA JORNADA DE TRABAJO</a:t>
            </a:r>
          </a:p>
          <a:p>
            <a:pPr algn="l"/>
            <a:r>
              <a:rPr lang="es-AR" sz="2000" b="1" dirty="0">
                <a:solidFill>
                  <a:srgbClr val="00FF00"/>
                </a:solidFill>
                <a:effectLst>
                  <a:outerShdw blurRad="38100" dist="38100" dir="2700000" algn="tl">
                    <a:srgbClr val="000000">
                      <a:alpha val="43137"/>
                    </a:srgbClr>
                  </a:outerShdw>
                </a:effectLst>
              </a:rPr>
              <a:t>ESTACIONES DE SERVICIO  - CONVENIO COLECTIVO 521/2007</a:t>
            </a:r>
          </a:p>
          <a:p>
            <a:pPr algn="l">
              <a:buFontTx/>
              <a:buNone/>
            </a:pPr>
            <a:endParaRPr lang="es-AR" sz="2000" b="1" dirty="0" smtClean="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45 - </a:t>
            </a:r>
            <a:r>
              <a:rPr lang="es-AR" sz="1800" dirty="0">
                <a:effectLst>
                  <a:outerShdw blurRad="38100" dist="38100" dir="2700000" algn="tl">
                    <a:srgbClr val="000000">
                      <a:alpha val="43137"/>
                    </a:srgbClr>
                  </a:outerShdw>
                </a:effectLst>
              </a:rPr>
              <a:t>En los establecimientos comprendidos en el presente convenio, las tareas de lavado, engrase y cambio de aceite, deberán concluir a las 13 horas del día sábado y hasta las 24 horas del día domingo, los que trabajen en el horario antes mencionado deberán percibir una remuneración equivalente al 100% por cada hora de trabajo. </a:t>
            </a:r>
          </a:p>
          <a:p>
            <a:pPr algn="l"/>
            <a:endParaRPr lang="es-AR" sz="1800" dirty="0" smtClean="0">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46 - </a:t>
            </a:r>
            <a:r>
              <a:rPr lang="es-AR" sz="1800" dirty="0">
                <a:effectLst>
                  <a:outerShdw blurRad="38100" dist="38100" dir="2700000" algn="tl">
                    <a:srgbClr val="000000">
                      <a:alpha val="43137"/>
                    </a:srgbClr>
                  </a:outerShdw>
                </a:effectLst>
              </a:rPr>
              <a:t>Todo exceso sobre la jornada de trabajo legal deberá comprender una compensación de la siguiente manera: en horas diurnas con el 50% de recargo sobre la hora ordinaria y en horas nocturnas al 100% de recargo. El horario nocturno comprende desde las 21 horas hasta las 6 horas de la mañana siguiente, la jornada nocturna tiene una duración de siete (7) horas, según ley 20744, artículo 200, y/o vigente. </a:t>
            </a:r>
          </a:p>
          <a:p>
            <a:pPr algn="l">
              <a:buFontTx/>
              <a:buNone/>
            </a:pPr>
            <a:endParaRPr lang="es-AR" sz="18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364126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6019" name="Rectangle 3"/>
          <p:cNvSpPr>
            <a:spLocks noGrp="1" noChangeArrowheads="1"/>
          </p:cNvSpPr>
          <p:nvPr>
            <p:ph type="subTitle" idx="1"/>
          </p:nvPr>
        </p:nvSpPr>
        <p:spPr>
          <a:xfrm>
            <a:off x="685800" y="1371600"/>
            <a:ext cx="7772400" cy="4876800"/>
          </a:xfrm>
        </p:spPr>
        <p:txBody>
          <a:bodyPr>
            <a:normAutofit/>
          </a:bodyPr>
          <a:lstStyle/>
          <a:p>
            <a:pPr algn="l"/>
            <a:r>
              <a:rPr lang="es-AR" sz="2400" b="1" dirty="0">
                <a:solidFill>
                  <a:srgbClr val="FFFF00"/>
                </a:solidFill>
              </a:rPr>
              <a:t>EXTENSIÓN DE LA JORNADA DE TRABAJO</a:t>
            </a:r>
          </a:p>
          <a:p>
            <a:pPr algn="l"/>
            <a:r>
              <a:rPr lang="es-AR" sz="2000" b="1" dirty="0">
                <a:solidFill>
                  <a:srgbClr val="00FF00"/>
                </a:solidFill>
              </a:rPr>
              <a:t>ESTACIONES DE SERVICIO  - CONVENIO COLECTIVO 521/2007</a:t>
            </a:r>
          </a:p>
          <a:p>
            <a:pPr algn="l">
              <a:buFontTx/>
              <a:buNone/>
            </a:pPr>
            <a:endParaRPr lang="es-AR" sz="2000" b="1" dirty="0" smtClean="0">
              <a:solidFill>
                <a:srgbClr val="FFFF00"/>
              </a:solidFill>
            </a:endParaRPr>
          </a:p>
          <a:p>
            <a:pPr algn="l"/>
            <a:r>
              <a:rPr lang="es-AR" sz="1800" b="1" dirty="0" smtClean="0">
                <a:solidFill>
                  <a:srgbClr val="00FFCC"/>
                </a:solidFill>
              </a:rPr>
              <a:t>Art</a:t>
            </a:r>
            <a:r>
              <a:rPr lang="es-AR" sz="1800" b="1" dirty="0">
                <a:solidFill>
                  <a:srgbClr val="00FFCC"/>
                </a:solidFill>
              </a:rPr>
              <a:t>. 47 - </a:t>
            </a:r>
            <a:r>
              <a:rPr lang="es-AR" sz="1800" dirty="0"/>
              <a:t>En los días no laborables quedará el personal mínimo imprescindible, los que gozarán del franco compensatorio en la semana inmediata posterior. Sin perjuicio del franco correspondiente por ley. </a:t>
            </a:r>
          </a:p>
          <a:p>
            <a:pPr algn="l">
              <a:buFontTx/>
              <a:buNone/>
            </a:pPr>
            <a:endParaRPr lang="es-AR" sz="18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0337620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6019"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DESCANSO SEMANAL</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204 –  LCT: </a:t>
            </a:r>
            <a:r>
              <a:rPr lang="es-AR" sz="1800" dirty="0">
                <a:effectLst>
                  <a:outerShdw blurRad="38100" dist="38100" dir="2700000" algn="tl">
                    <a:srgbClr val="000000">
                      <a:alpha val="43137"/>
                    </a:srgbClr>
                  </a:outerShdw>
                </a:effectLst>
              </a:rPr>
              <a:t>“Queda </a:t>
            </a:r>
            <a:r>
              <a:rPr lang="es-AR" sz="1800" b="1" u="sng" dirty="0">
                <a:solidFill>
                  <a:srgbClr val="FFCC00"/>
                </a:solidFill>
                <a:effectLst>
                  <a:outerShdw blurRad="38100" dist="38100" dir="2700000" algn="tl">
                    <a:srgbClr val="000000">
                      <a:alpha val="43137"/>
                    </a:srgbClr>
                  </a:outerShdw>
                </a:effectLst>
              </a:rPr>
              <a:t>prohibida</a:t>
            </a:r>
            <a:r>
              <a:rPr lang="es-AR" sz="1800" dirty="0">
                <a:effectLst>
                  <a:outerShdw blurRad="38100" dist="38100" dir="2700000" algn="tl">
                    <a:srgbClr val="000000">
                      <a:alpha val="43137"/>
                    </a:srgbClr>
                  </a:outerShdw>
                </a:effectLst>
              </a:rPr>
              <a:t> la ocupación desde las </a:t>
            </a:r>
            <a:r>
              <a:rPr lang="es-AR" sz="1800" u="sng" dirty="0">
                <a:solidFill>
                  <a:srgbClr val="FFFF00"/>
                </a:solidFill>
                <a:effectLst>
                  <a:outerShdw blurRad="38100" dist="38100" dir="2700000" algn="tl">
                    <a:srgbClr val="000000">
                      <a:alpha val="43137"/>
                    </a:srgbClr>
                  </a:outerShdw>
                </a:effectLst>
              </a:rPr>
              <a:t>13 horas del día sábado hasta las 24 horas del día siguiente</a:t>
            </a:r>
            <a:r>
              <a:rPr lang="es-AR" sz="1800" dirty="0">
                <a:effectLst>
                  <a:outerShdw blurRad="38100" dist="38100" dir="2700000" algn="tl">
                    <a:srgbClr val="000000">
                      <a:alpha val="43137"/>
                    </a:srgbClr>
                  </a:outerShdw>
                </a:effectLst>
              </a:rPr>
              <a:t>, salvo en los casos de excepción previstos en el artículo precedente y los que las leyes o reglamentaciones prevean, en cuyo caso el trabajador </a:t>
            </a:r>
            <a:r>
              <a:rPr lang="es-AR" sz="1800" u="sng" dirty="0">
                <a:solidFill>
                  <a:schemeClr val="hlink"/>
                </a:solidFill>
                <a:effectLst>
                  <a:outerShdw blurRad="38100" dist="38100" dir="2700000" algn="tl">
                    <a:srgbClr val="000000">
                      <a:alpha val="43137"/>
                    </a:srgbClr>
                  </a:outerShdw>
                </a:effectLst>
              </a:rPr>
              <a:t>gozará de un descanso compensatorio</a:t>
            </a:r>
            <a:r>
              <a:rPr lang="es-AR" sz="1800" dirty="0">
                <a:effectLst>
                  <a:outerShdw blurRad="38100" dist="38100" dir="2700000" algn="tl">
                    <a:srgbClr val="000000">
                      <a:alpha val="43137"/>
                    </a:srgbClr>
                  </a:outerShdw>
                </a:effectLst>
              </a:rPr>
              <a:t> de la misma duración, en la forma y oportunidad que fije esas disposiciones atendiendo a la estacionalidad de la producción y otras características especiales”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206 – LCT: </a:t>
            </a:r>
            <a:r>
              <a:rPr lang="es-AR" sz="1800" dirty="0">
                <a:effectLst>
                  <a:outerShdw blurRad="38100" dist="38100" dir="2700000" algn="tl">
                    <a:srgbClr val="000000">
                      <a:alpha val="43137"/>
                    </a:srgbClr>
                  </a:outerShdw>
                </a:effectLst>
              </a:rPr>
              <a:t>“En ningún caso se podrán aplicar las excepciones que se dicten a los </a:t>
            </a:r>
            <a:r>
              <a:rPr lang="es-AR" sz="1800" dirty="0" err="1">
                <a:effectLst>
                  <a:outerShdw blurRad="38100" dist="38100" dir="2700000" algn="tl">
                    <a:srgbClr val="000000">
                      <a:alpha val="43137"/>
                    </a:srgbClr>
                  </a:outerShdw>
                </a:effectLst>
              </a:rPr>
              <a:t>rabajadores</a:t>
            </a:r>
            <a:r>
              <a:rPr lang="es-AR" sz="1800" dirty="0">
                <a:effectLst>
                  <a:outerShdw blurRad="38100" dist="38100" dir="2700000" algn="tl">
                    <a:srgbClr val="000000">
                      <a:alpha val="43137"/>
                    </a:srgbClr>
                  </a:outerShdw>
                </a:effectLst>
              </a:rPr>
              <a:t> menores de 16 años”</a:t>
            </a:r>
          </a:p>
          <a:p>
            <a:pPr algn="l">
              <a:buFontTx/>
              <a:buNone/>
            </a:pPr>
            <a:endParaRPr lang="es-AR" sz="1800" dirty="0"/>
          </a:p>
          <a:p>
            <a:pPr algn="l">
              <a:buFontTx/>
              <a:buNone/>
            </a:pPr>
            <a:endParaRPr lang="es-AR" sz="1600" dirty="0"/>
          </a:p>
          <a:p>
            <a:pPr algn="l">
              <a:buFontTx/>
              <a:buNone/>
            </a:pPr>
            <a:endParaRPr lang="es-AR" sz="1600"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2290550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7043" name="Rectangle 3"/>
          <p:cNvSpPr>
            <a:spLocks noGrp="1" noChangeArrowheads="1"/>
          </p:cNvSpPr>
          <p:nvPr>
            <p:ph type="subTitle" idx="1"/>
          </p:nvPr>
        </p:nvSpPr>
        <p:spPr>
          <a:xfrm>
            <a:off x="685800" y="1371600"/>
            <a:ext cx="7772400" cy="4876800"/>
          </a:xfrm>
        </p:spPr>
        <p:txBody>
          <a:bodyPr>
            <a:normAutofit/>
          </a:bodyPr>
          <a:lstStyle/>
          <a:p>
            <a:pPr algn="l"/>
            <a:r>
              <a:rPr lang="es-AR" sz="2000" b="1" dirty="0">
                <a:solidFill>
                  <a:srgbClr val="FFFF00"/>
                </a:solidFill>
                <a:effectLst>
                  <a:outerShdw blurRad="38100" dist="38100" dir="2700000" algn="tl">
                    <a:srgbClr val="000000">
                      <a:alpha val="43137"/>
                    </a:srgbClr>
                  </a:outerShdw>
                </a:effectLst>
              </a:rPr>
              <a:t>EXTENSIÓN DE LA JORNADA DE TRABAJO</a:t>
            </a:r>
          </a:p>
          <a:p>
            <a:pPr algn="l"/>
            <a:r>
              <a:rPr lang="es-AR" sz="2000" b="1" dirty="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ndParaRPr>
          </a:p>
          <a:p>
            <a:pPr algn="l">
              <a:buFontTx/>
              <a:buNone/>
            </a:pPr>
            <a:r>
              <a:rPr lang="es-AR" sz="1800" b="1" u="sng" dirty="0">
                <a:solidFill>
                  <a:srgbClr val="00FFCC"/>
                </a:solidFill>
              </a:rPr>
              <a:t>Remuneración durante el descanso semanal</a:t>
            </a:r>
          </a:p>
          <a:p>
            <a:pPr algn="l">
              <a:buFontTx/>
              <a:buNone/>
            </a:pPr>
            <a:endParaRPr lang="es-AR" sz="1800" b="1" u="sng" dirty="0">
              <a:solidFill>
                <a:schemeClr val="tx2"/>
              </a:solidFill>
            </a:endParaRPr>
          </a:p>
          <a:p>
            <a:pPr algn="l">
              <a:buFontTx/>
              <a:buNone/>
            </a:pPr>
            <a:r>
              <a:rPr lang="es-AR" sz="1800" b="1" dirty="0">
                <a:solidFill>
                  <a:srgbClr val="00FFCC"/>
                </a:solidFill>
              </a:rPr>
              <a:t>Art. 205 –  LCT: </a:t>
            </a:r>
            <a:r>
              <a:rPr lang="es-AR" sz="1800" dirty="0"/>
              <a:t>“La prohibición de trabajo establecida en el artículo 204 no llevará aparejada la disminución o supresión de la </a:t>
            </a:r>
            <a:r>
              <a:rPr lang="es-AR" sz="1800" dirty="0" err="1"/>
              <a:t>remuenración</a:t>
            </a:r>
            <a:r>
              <a:rPr lang="es-AR" sz="1800" dirty="0"/>
              <a:t> que tuviere asignada el trabajador en los días y horas a que se refiere la misma ni importará disminución del total semanal de horas de trabajo”</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1896823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9091" name="Rectangle 3"/>
          <p:cNvSpPr>
            <a:spLocks noGrp="1" noChangeArrowheads="1"/>
          </p:cNvSpPr>
          <p:nvPr>
            <p:ph type="subTitle" idx="1"/>
          </p:nvPr>
        </p:nvSpPr>
        <p:spPr>
          <a:xfrm>
            <a:off x="685800" y="1371600"/>
            <a:ext cx="7772400" cy="4876800"/>
          </a:xfrm>
        </p:spPr>
        <p:txBody>
          <a:bodyPr/>
          <a:lstStyle/>
          <a:p>
            <a:pPr algn="l"/>
            <a:r>
              <a:rPr lang="es-AR" sz="2000" b="1" dirty="0">
                <a:solidFill>
                  <a:srgbClr val="FFFF00"/>
                </a:solidFill>
                <a:effectLst>
                  <a:outerShdw blurRad="38100" dist="38100" dir="2700000" algn="tl">
                    <a:srgbClr val="000000">
                      <a:alpha val="43137"/>
                    </a:srgbClr>
                  </a:outerShdw>
                </a:effectLst>
              </a:rPr>
              <a:t>EXTENSIÓN DE LA JORNADA DE TRABAJO</a:t>
            </a:r>
          </a:p>
          <a:p>
            <a:pPr algn="l"/>
            <a:r>
              <a:rPr lang="es-AR" sz="2000" b="1" dirty="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Trabajo durante el descanso semanal – Franco compensatorio</a:t>
            </a:r>
          </a:p>
          <a:p>
            <a:pPr algn="l">
              <a:buFontTx/>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207 –  LCT</a:t>
            </a:r>
            <a:r>
              <a:rPr lang="es-AR" sz="18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“Cuando el trabajador prestare servicios en los días y horas mencionados en el artículo 204, medie o no autorización, sea por disposición del empleador o por cualquiera de las circunstancias previstas en el artículo 203, o por estar comprendido en las excepciones que con carácter permanente o transitorio se dicten, </a:t>
            </a:r>
            <a:r>
              <a:rPr lang="es-AR" sz="1800" u="sng" dirty="0">
                <a:solidFill>
                  <a:srgbClr val="FFFF00"/>
                </a:solidFill>
                <a:effectLst>
                  <a:outerShdw blurRad="38100" dist="38100" dir="2700000" algn="tl">
                    <a:srgbClr val="000000">
                      <a:alpha val="43137"/>
                    </a:srgbClr>
                  </a:outerShdw>
                </a:effectLst>
              </a:rPr>
              <a:t>y se omitiere el otorgamiento de descanso compensatorio en tiempo y forma</a:t>
            </a:r>
            <a:r>
              <a:rPr lang="es-AR" sz="1800" dirty="0">
                <a:effectLst>
                  <a:outerShdw blurRad="38100" dist="38100" dir="2700000" algn="tl">
                    <a:srgbClr val="000000">
                      <a:alpha val="43137"/>
                    </a:srgbClr>
                  </a:outerShdw>
                </a:effectLst>
              </a:rPr>
              <a:t>, el trabajador </a:t>
            </a:r>
            <a:r>
              <a:rPr lang="es-AR" sz="1800" u="sng" dirty="0">
                <a:solidFill>
                  <a:srgbClr val="FFCC00"/>
                </a:solidFill>
                <a:effectLst>
                  <a:outerShdw blurRad="38100" dist="38100" dir="2700000" algn="tl">
                    <a:srgbClr val="000000">
                      <a:alpha val="43137"/>
                    </a:srgbClr>
                  </a:outerShdw>
                </a:effectLst>
              </a:rPr>
              <a:t>podrá hacer uso de ese derecho a partir del primer día hábil de la semana subsiguiente, previa comunicación formal de ello efectuada con una anticipación no menor de 24 horas</a:t>
            </a:r>
            <a:r>
              <a:rPr lang="es-AR" sz="1800" dirty="0">
                <a:effectLst>
                  <a:outerShdw blurRad="38100" dist="38100" dir="2700000" algn="tl">
                    <a:srgbClr val="000000">
                      <a:alpha val="43137"/>
                    </a:srgbClr>
                  </a:outerShdw>
                </a:effectLst>
              </a:rPr>
              <a:t>.</a:t>
            </a:r>
          </a:p>
          <a:p>
            <a:pPr algn="l">
              <a:buFontTx/>
              <a:buNone/>
            </a:pPr>
            <a:r>
              <a:rPr lang="es-AR" sz="1800" dirty="0">
                <a:effectLst>
                  <a:outerShdw blurRad="38100" dist="38100" dir="2700000" algn="tl">
                    <a:srgbClr val="000000">
                      <a:alpha val="43137"/>
                    </a:srgbClr>
                  </a:outerShdw>
                </a:effectLst>
              </a:rPr>
              <a:t>El empleador en tal caso, </a:t>
            </a:r>
            <a:r>
              <a:rPr lang="es-AR" sz="1800" u="sng" dirty="0">
                <a:solidFill>
                  <a:srgbClr val="FFFF00"/>
                </a:solidFill>
                <a:effectLst>
                  <a:outerShdw blurRad="38100" dist="38100" dir="2700000" algn="tl">
                    <a:srgbClr val="000000">
                      <a:alpha val="43137"/>
                    </a:srgbClr>
                  </a:outerShdw>
                </a:effectLst>
              </a:rPr>
              <a:t>estará obligado a abonar el salario habitual con el 100% de recargo</a:t>
            </a:r>
            <a:r>
              <a:rPr lang="es-AR" sz="1800" dirty="0">
                <a:effectLst>
                  <a:outerShdw blurRad="38100" dist="38100" dir="2700000" algn="tl">
                    <a:srgbClr val="000000">
                      <a:alpha val="43137"/>
                    </a:srgbClr>
                  </a:outerShdw>
                </a:effectLst>
              </a:rPr>
              <a:t>”</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3661055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6861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CONCEPTO DE JORNADA DE TRABAJO</a:t>
            </a:r>
          </a:p>
          <a:p>
            <a:pPr algn="l">
              <a:buFontTx/>
              <a:buNone/>
            </a:pPr>
            <a:endParaRPr lang="es-AR" sz="1900" b="1" dirty="0">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197 LCT: </a:t>
            </a:r>
            <a:r>
              <a:rPr lang="es-AR" sz="1900" dirty="0">
                <a:effectLst>
                  <a:outerShdw blurRad="38100" dist="38100" dir="2700000" algn="tl">
                    <a:srgbClr val="000000">
                      <a:alpha val="43137"/>
                    </a:srgbClr>
                  </a:outerShdw>
                </a:effectLst>
              </a:rPr>
              <a:t>“Se entiende por jornada de trabajo todo el tiempo durante el cual el trabajador esté a disposición del empleador en tanto no pueda disponer de su actividad en beneficio propio.</a:t>
            </a:r>
          </a:p>
          <a:p>
            <a:pPr algn="l">
              <a:buFontTx/>
              <a:buNone/>
            </a:pPr>
            <a:r>
              <a:rPr lang="es-AR" sz="1900" dirty="0">
                <a:effectLst>
                  <a:outerShdw blurRad="38100" dist="38100" dir="2700000" algn="tl">
                    <a:srgbClr val="000000">
                      <a:alpha val="43137"/>
                    </a:srgbClr>
                  </a:outerShdw>
                </a:effectLst>
              </a:rPr>
              <a:t>Integran la jornada de trabajo los períodos de inactividad a que obligue la prestación contratada, con exclusión de los que se produzcan por decisión unilateral del trabajador.</a:t>
            </a: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b="1" u="sng" dirty="0">
                <a:solidFill>
                  <a:srgbClr val="00FF00"/>
                </a:solidFill>
                <a:effectLst>
                  <a:outerShdw blurRad="38100" dist="38100" dir="2700000" algn="tl">
                    <a:srgbClr val="000000">
                      <a:alpha val="43137"/>
                    </a:srgbClr>
                  </a:outerShdw>
                </a:effectLst>
              </a:rPr>
              <a:t>Concepto</a:t>
            </a:r>
            <a:r>
              <a:rPr lang="es-AR" sz="1900" dirty="0">
                <a:solidFill>
                  <a:srgbClr val="00FF00"/>
                </a:solidFill>
                <a:effectLst>
                  <a:outerShdw blurRad="38100" dist="38100" dir="2700000" algn="tl">
                    <a:srgbClr val="000000">
                      <a:alpha val="43137"/>
                    </a:srgbClr>
                  </a:outerShdw>
                </a:effectLst>
              </a:rPr>
              <a:t>: </a:t>
            </a:r>
            <a:r>
              <a:rPr lang="es-AR" sz="1900" dirty="0">
                <a:effectLst>
                  <a:outerShdw blurRad="38100" dist="38100" dir="2700000" algn="tl">
                    <a:srgbClr val="000000">
                      <a:alpha val="43137"/>
                    </a:srgbClr>
                  </a:outerShdw>
                </a:effectLst>
              </a:rPr>
              <a:t>Realización de tareas, puesta de la fuerza de trabajo al servicio del empleador.</a:t>
            </a: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3547482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endParaRPr lang="es-AR" b="1" dirty="0" smtClean="0">
              <a:solidFill>
                <a:srgbClr val="00FFFF"/>
              </a:solidFill>
              <a:effectLst>
                <a:outerShdw blurRad="38100" dist="38100" dir="2700000" algn="tl">
                  <a:srgbClr val="000000">
                    <a:alpha val="43137"/>
                  </a:srgbClr>
                </a:outerShdw>
              </a:effectLst>
              <a:latin typeface="Papyrus" pitchFamily="66" charset="0"/>
            </a:endParaRPr>
          </a:p>
          <a:p>
            <a:pPr eaLnBrk="1" hangingPunct="1">
              <a:defRPr/>
            </a:pPr>
            <a:endParaRPr lang="es-AR" b="1" dirty="0">
              <a:solidFill>
                <a:srgbClr val="00FFFF"/>
              </a:solidFill>
              <a:effectLst>
                <a:outerShdw blurRad="38100" dist="38100" dir="2700000" algn="tl">
                  <a:srgbClr val="000000">
                    <a:alpha val="43137"/>
                  </a:srgbClr>
                </a:outerShdw>
              </a:effectLst>
              <a:latin typeface="Papyrus" pitchFamily="66" charset="0"/>
            </a:endParaRPr>
          </a:p>
          <a:p>
            <a:pPr eaLnBrk="1" hangingPunct="1">
              <a:defRPr/>
            </a:pPr>
            <a:r>
              <a:rPr lang="es-AR" b="1" dirty="0" smtClean="0">
                <a:solidFill>
                  <a:srgbClr val="FFFF00"/>
                </a:solidFill>
                <a:effectLst>
                  <a:outerShdw blurRad="38100" dist="38100" dir="2700000" algn="tl">
                    <a:srgbClr val="000000">
                      <a:alpha val="43137"/>
                    </a:srgbClr>
                  </a:outerShdw>
                </a:effectLst>
                <a:latin typeface="Papyrus" pitchFamily="66" charset="0"/>
              </a:rPr>
              <a:t>REGIMEN DE FERIADOS NACIONALES</a:t>
            </a:r>
          </a:p>
          <a:p>
            <a:pPr eaLnBrk="1" hangingPunct="1">
              <a:defRPr/>
            </a:pPr>
            <a:endParaRPr lang="es-ES" b="1" dirty="0" smtClean="0">
              <a:solidFill>
                <a:srgbClr val="00FFFF"/>
              </a:solidFill>
              <a:effectLst>
                <a:outerShdw blurRad="38100" dist="38100" dir="2700000" algn="tl">
                  <a:srgbClr val="000000">
                    <a:alpha val="43137"/>
                  </a:srgbClr>
                </a:outerShdw>
              </a:effectLst>
              <a:latin typeface="Papyrus" pitchFamily="66" charset="0"/>
            </a:endParaRPr>
          </a:p>
          <a:p>
            <a:pPr eaLnBrk="1" hangingPunct="1">
              <a:defRPr/>
            </a:pPr>
            <a:r>
              <a:rPr lang="es-ES" b="1" dirty="0" smtClean="0">
                <a:solidFill>
                  <a:srgbClr val="00FF00"/>
                </a:solidFill>
                <a:effectLst>
                  <a:outerShdw blurRad="38100" dist="38100" dir="2700000" algn="tl">
                    <a:srgbClr val="000000">
                      <a:alpha val="43137"/>
                    </a:srgbClr>
                  </a:outerShdw>
                </a:effectLst>
                <a:latin typeface="Papyrus" pitchFamily="66" charset="0"/>
              </a:rPr>
              <a:t>D. 1584/2010</a:t>
            </a:r>
          </a:p>
          <a:p>
            <a:pPr eaLnBrk="1" hangingPunct="1">
              <a:defRPr/>
            </a:pPr>
            <a:r>
              <a:rPr lang="es-ES" b="1" dirty="0" smtClean="0">
                <a:solidFill>
                  <a:srgbClr val="00FFCC"/>
                </a:solidFill>
                <a:effectLst>
                  <a:outerShdw blurRad="38100" dist="38100" dir="2700000" algn="tl">
                    <a:srgbClr val="000000">
                      <a:alpha val="43137"/>
                    </a:srgbClr>
                  </a:outerShdw>
                </a:effectLst>
                <a:latin typeface="Papyrus" pitchFamily="66" charset="0"/>
              </a:rPr>
              <a:t>D.1585/2010</a:t>
            </a:r>
            <a:endParaRPr lang="en-US" b="1" dirty="0" smtClean="0">
              <a:solidFill>
                <a:srgbClr val="00FFCC"/>
              </a:solidFill>
              <a:effectLst>
                <a:outerShdw blurRad="38100" dist="38100" dir="2700000" algn="tl">
                  <a:srgbClr val="000000">
                    <a:alpha val="43137"/>
                  </a:srgbClr>
                </a:outerShdw>
              </a:effectLst>
              <a:latin typeface="Papyrus" pitchFamily="66" charset="0"/>
            </a:endParaRPr>
          </a:p>
        </p:txBody>
      </p:sp>
      <p:pic>
        <p:nvPicPr>
          <p:cNvPr id="3" name="2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744493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CC"/>
                </a:solidFill>
              </a:rPr>
              <a:t>FERIADOS NACIONALES</a:t>
            </a:r>
            <a:endParaRPr lang="en-US" sz="2000" b="1" dirty="0" smtClean="0">
              <a:solidFill>
                <a:srgbClr val="00FFCC"/>
              </a:solidFill>
            </a:endParaRPr>
          </a:p>
        </p:txBody>
      </p:sp>
      <p:sp>
        <p:nvSpPr>
          <p:cNvPr id="405507" name="Rectangle 3"/>
          <p:cNvSpPr>
            <a:spLocks noGrp="1" noChangeArrowheads="1"/>
          </p:cNvSpPr>
          <p:nvPr>
            <p:ph type="subTitle" idx="1"/>
          </p:nvPr>
        </p:nvSpPr>
        <p:spPr>
          <a:xfrm>
            <a:off x="8382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D. 1584/2010</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2000"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Boletín Oficial: 3/11/2010</a:t>
            </a:r>
          </a:p>
          <a:p>
            <a:pPr marL="609600" indent="-609600" algn="l" eaLnBrk="1" hangingPunct="1">
              <a:defRPr/>
            </a:pPr>
            <a:r>
              <a:rPr lang="es-ES" sz="1800" dirty="0" smtClean="0">
                <a:effectLst>
                  <a:outerShdw blurRad="38100" dist="38100" dir="2700000" algn="tl">
                    <a:srgbClr val="000000">
                      <a:alpha val="43137"/>
                    </a:srgbClr>
                  </a:outerShdw>
                </a:effectLst>
              </a:rPr>
              <a:t>Vigencia: desde el 3/11/2010</a:t>
            </a:r>
          </a:p>
          <a:p>
            <a:pPr marL="609600" indent="-609600" algn="l" eaLnBrk="1" hangingPunct="1">
              <a:defRPr/>
            </a:pPr>
            <a:r>
              <a:rPr lang="es-ES" sz="1800" dirty="0" smtClean="0">
                <a:effectLst>
                  <a:outerShdw blurRad="38100" dist="38100" dir="2700000" algn="tl">
                    <a:srgbClr val="000000">
                      <a:alpha val="43137"/>
                    </a:srgbClr>
                  </a:outerShdw>
                </a:effectLst>
              </a:rPr>
              <a:t>Aplicación: desde el  3/11/2010</a:t>
            </a:r>
          </a:p>
          <a:p>
            <a:pPr marL="609600" indent="-609600" algn="l" eaLnBrk="1" hangingPunct="1">
              <a:defRPr/>
            </a:pPr>
            <a:endParaRPr lang="es-ES" sz="1800" dirty="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Establece:</a:t>
            </a:r>
          </a:p>
          <a:p>
            <a:pPr marL="609600" indent="-609600"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 Feriados Nacionales</a:t>
            </a:r>
          </a:p>
          <a:p>
            <a:pPr algn="l" eaLnBrk="1" hangingPunct="1">
              <a:defRPr/>
            </a:pPr>
            <a:r>
              <a:rPr lang="es-ES" sz="1800" dirty="0" smtClean="0">
                <a:effectLst>
                  <a:outerShdw blurRad="38100" dist="38100" dir="2700000" algn="tl">
                    <a:srgbClr val="000000">
                      <a:alpha val="43137"/>
                    </a:srgbClr>
                  </a:outerShdw>
                </a:effectLst>
              </a:rPr>
              <a:t>- Días no laborables</a:t>
            </a:r>
            <a:endParaRPr lang="es-AR"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 Días no laborables para las religiones judía e islámica</a:t>
            </a:r>
          </a:p>
          <a:p>
            <a:pPr algn="l" eaLnBrk="1" hangingPunct="1">
              <a:defRPr/>
            </a:pPr>
            <a:r>
              <a:rPr lang="es-ES" sz="1800" i="1" dirty="0" smtClean="0">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Feriados con fines turísticos</a:t>
            </a:r>
            <a:endParaRPr lang="es-ES" sz="1800" i="1" dirty="0" smtClean="0">
              <a:effectLst>
                <a:outerShdw blurRad="38100" dist="38100" dir="2700000" algn="tl">
                  <a:srgbClr val="000000">
                    <a:alpha val="43137"/>
                  </a:srgbClr>
                </a:outerShdw>
              </a:effectLst>
            </a:endParaRPr>
          </a:p>
          <a:p>
            <a:pPr algn="l" eaLnBrk="1" hangingPunct="1">
              <a:defRPr/>
            </a:pPr>
            <a:endParaRPr lang="es-ES" sz="1800" i="1" dirty="0">
              <a:effectLst>
                <a:outerShdw blurRad="38100" dist="38100" dir="2700000" algn="tl">
                  <a:srgbClr val="000000">
                    <a:alpha val="43137"/>
                  </a:srgbClr>
                </a:outerShdw>
              </a:effectLst>
            </a:endParaRPr>
          </a:p>
          <a:p>
            <a:pPr algn="l" eaLnBrk="1" hangingPunct="1">
              <a:defRPr/>
            </a:pPr>
            <a:endParaRPr lang="es-AR" sz="1800" i="1"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005044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09600" y="152400"/>
            <a:ext cx="7772400" cy="457200"/>
          </a:xfrm>
        </p:spPr>
        <p:txBody>
          <a:bodyPr/>
          <a:lstStyle/>
          <a:p>
            <a:pPr eaLnBrk="1" hangingPunct="1">
              <a:defRPr/>
            </a:pPr>
            <a:r>
              <a:rPr lang="en-US" sz="2000" b="1" dirty="0" smtClean="0">
                <a:solidFill>
                  <a:srgbClr val="00FFFF"/>
                </a:solidFill>
              </a:rPr>
              <a:t>FERIADOS 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defRPr/>
            </a:pPr>
            <a:endParaRPr lang="es-AR" sz="1800" b="1" dirty="0" smtClean="0">
              <a:solidFill>
                <a:srgbClr val="FFFF00"/>
              </a:solidFill>
            </a:endParaRPr>
          </a:p>
          <a:p>
            <a:pPr marL="609600" indent="-609600" algn="l" eaLnBrk="1" hangingPunct="1">
              <a:defRPr/>
            </a:pPr>
            <a:endParaRPr lang="es-AR" sz="1800" dirty="0" smtClean="0"/>
          </a:p>
        </p:txBody>
      </p:sp>
      <p:graphicFrame>
        <p:nvGraphicFramePr>
          <p:cNvPr id="3" name="2 Tabla"/>
          <p:cNvGraphicFramePr>
            <a:graphicFrameLocks noGrp="1"/>
          </p:cNvGraphicFramePr>
          <p:nvPr/>
        </p:nvGraphicFramePr>
        <p:xfrm>
          <a:off x="381000" y="762000"/>
          <a:ext cx="8305800" cy="5927731"/>
        </p:xfrm>
        <a:graphic>
          <a:graphicData uri="http://schemas.openxmlformats.org/drawingml/2006/table">
            <a:tbl>
              <a:tblPr firstRow="1" bandRow="1">
                <a:tableStyleId>{5C22544A-7EE6-4342-B048-85BDC9FD1C3A}</a:tableStyleId>
              </a:tblPr>
              <a:tblGrid>
                <a:gridCol w="8305800"/>
              </a:tblGrid>
              <a:tr h="640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FFFF00"/>
                          </a:solidFill>
                        </a:rPr>
                        <a:t>D. 1584/2010  </a:t>
                      </a:r>
                    </a:p>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FFFF00"/>
                          </a:solidFill>
                        </a:rPr>
                        <a:t>FERIADOS</a:t>
                      </a:r>
                      <a:r>
                        <a:rPr lang="es-ES" sz="1800" b="1" baseline="0" dirty="0" smtClean="0">
                          <a:solidFill>
                            <a:srgbClr val="FFFF00"/>
                          </a:solidFill>
                        </a:rPr>
                        <a:t> NACIONALES</a:t>
                      </a:r>
                      <a:endParaRPr lang="es-AR" sz="1800" dirty="0">
                        <a:solidFill>
                          <a:srgbClr val="FFFF00"/>
                        </a:solidFill>
                      </a:endParaRPr>
                    </a:p>
                  </a:txBody>
                  <a:tcPr marT="45715" marB="45715">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2700000" scaled="0"/>
                      <a:tileRect/>
                    </a:gradFill>
                  </a:tcPr>
                </a:tc>
              </a:tr>
              <a:tr h="5287661">
                <a:tc>
                  <a:txBody>
                    <a:bodyPr/>
                    <a:lstStyle/>
                    <a:p>
                      <a:pPr>
                        <a:lnSpc>
                          <a:spcPct val="150000"/>
                        </a:lnSpc>
                        <a:spcBef>
                          <a:spcPts val="0"/>
                        </a:spcBef>
                      </a:pPr>
                      <a:r>
                        <a:rPr lang="es-ES" sz="1600" dirty="0" smtClean="0">
                          <a:solidFill>
                            <a:schemeClr val="accent4">
                              <a:lumMod val="10000"/>
                            </a:schemeClr>
                          </a:solidFill>
                          <a:effectLst/>
                          <a:latin typeface="+mn-lt"/>
                        </a:rPr>
                        <a:t>1 de enero: Año Nuevo</a:t>
                      </a:r>
                    </a:p>
                    <a:p>
                      <a:pPr>
                        <a:lnSpc>
                          <a:spcPct val="150000"/>
                        </a:lnSpc>
                        <a:spcBef>
                          <a:spcPts val="0"/>
                        </a:spcBef>
                      </a:pPr>
                      <a:r>
                        <a:rPr lang="es-ES" sz="1600" dirty="0" smtClean="0">
                          <a:solidFill>
                            <a:schemeClr val="accent4">
                              <a:lumMod val="10000"/>
                            </a:schemeClr>
                          </a:solidFill>
                          <a:effectLst/>
                          <a:latin typeface="+mn-lt"/>
                        </a:rPr>
                        <a:t>Lunes y martes de Carnaval.</a:t>
                      </a:r>
                    </a:p>
                    <a:p>
                      <a:pPr>
                        <a:lnSpc>
                          <a:spcPct val="150000"/>
                        </a:lnSpc>
                        <a:spcBef>
                          <a:spcPts val="0"/>
                        </a:spcBef>
                      </a:pPr>
                      <a:r>
                        <a:rPr lang="es-ES" sz="1600" dirty="0" smtClean="0">
                          <a:solidFill>
                            <a:schemeClr val="accent4">
                              <a:lumMod val="10000"/>
                            </a:schemeClr>
                          </a:solidFill>
                          <a:effectLst/>
                          <a:latin typeface="+mn-lt"/>
                        </a:rPr>
                        <a:t>24 de marzo: Día Nacional de la Memoria por la Verdad y la Justicia.</a:t>
                      </a:r>
                    </a:p>
                    <a:p>
                      <a:pPr>
                        <a:lnSpc>
                          <a:spcPct val="150000"/>
                        </a:lnSpc>
                        <a:spcBef>
                          <a:spcPts val="0"/>
                        </a:spcBef>
                      </a:pPr>
                      <a:r>
                        <a:rPr lang="es-ES" sz="1600" dirty="0" smtClean="0">
                          <a:solidFill>
                            <a:schemeClr val="accent4">
                              <a:lumMod val="10000"/>
                            </a:schemeClr>
                          </a:solidFill>
                          <a:effectLst/>
                          <a:latin typeface="+mn-lt"/>
                        </a:rPr>
                        <a:t>Viernes Santo</a:t>
                      </a:r>
                    </a:p>
                    <a:p>
                      <a:pPr>
                        <a:lnSpc>
                          <a:spcPct val="150000"/>
                        </a:lnSpc>
                        <a:spcBef>
                          <a:spcPts val="0"/>
                        </a:spcBef>
                      </a:pPr>
                      <a:r>
                        <a:rPr lang="es-ES" sz="1600" dirty="0" smtClean="0">
                          <a:solidFill>
                            <a:schemeClr val="accent4">
                              <a:lumMod val="10000"/>
                            </a:schemeClr>
                          </a:solidFill>
                          <a:effectLst/>
                          <a:latin typeface="+mn-lt"/>
                        </a:rPr>
                        <a:t>2 de abril: Día del Veterano y de los Caídos en la Guerra de Malvinas.</a:t>
                      </a:r>
                    </a:p>
                    <a:p>
                      <a:pPr>
                        <a:lnSpc>
                          <a:spcPct val="150000"/>
                        </a:lnSpc>
                        <a:spcBef>
                          <a:spcPts val="0"/>
                        </a:spcBef>
                      </a:pPr>
                      <a:r>
                        <a:rPr lang="es-ES" sz="1600" dirty="0" smtClean="0">
                          <a:solidFill>
                            <a:schemeClr val="accent4">
                              <a:lumMod val="10000"/>
                            </a:schemeClr>
                          </a:solidFill>
                          <a:effectLst/>
                          <a:latin typeface="+mn-lt"/>
                        </a:rPr>
                        <a:t>1 de mayo: Día del Trabajo.</a:t>
                      </a:r>
                    </a:p>
                    <a:p>
                      <a:pPr>
                        <a:lnSpc>
                          <a:spcPct val="150000"/>
                        </a:lnSpc>
                        <a:spcBef>
                          <a:spcPts val="0"/>
                        </a:spcBef>
                      </a:pPr>
                      <a:r>
                        <a:rPr lang="es-ES" sz="1600" dirty="0" smtClean="0">
                          <a:solidFill>
                            <a:schemeClr val="accent4">
                              <a:lumMod val="10000"/>
                            </a:schemeClr>
                          </a:solidFill>
                          <a:effectLst/>
                          <a:latin typeface="+mn-lt"/>
                        </a:rPr>
                        <a:t>25 de mayo: Día de la Revolución de Mayo.</a:t>
                      </a:r>
                    </a:p>
                    <a:p>
                      <a:pPr>
                        <a:lnSpc>
                          <a:spcPct val="150000"/>
                        </a:lnSpc>
                        <a:spcBef>
                          <a:spcPts val="0"/>
                        </a:spcBef>
                      </a:pPr>
                      <a:r>
                        <a:rPr lang="es-ES" sz="1600" dirty="0" smtClean="0">
                          <a:solidFill>
                            <a:schemeClr val="accent4">
                              <a:lumMod val="10000"/>
                            </a:schemeClr>
                          </a:solidFill>
                          <a:effectLst/>
                          <a:latin typeface="+mn-lt"/>
                        </a:rPr>
                        <a:t>20 de junio: Paso a la Inmortalidad del General D. Manuel Belgrano.</a:t>
                      </a:r>
                    </a:p>
                    <a:p>
                      <a:pPr>
                        <a:lnSpc>
                          <a:spcPct val="150000"/>
                        </a:lnSpc>
                        <a:spcBef>
                          <a:spcPts val="0"/>
                        </a:spcBef>
                      </a:pPr>
                      <a:r>
                        <a:rPr lang="es-ES" sz="1600" dirty="0" smtClean="0">
                          <a:solidFill>
                            <a:schemeClr val="accent4">
                              <a:lumMod val="10000"/>
                            </a:schemeClr>
                          </a:solidFill>
                          <a:effectLst/>
                          <a:latin typeface="+mn-lt"/>
                        </a:rPr>
                        <a:t>9 de julio: Día de la Independencia.</a:t>
                      </a:r>
                    </a:p>
                    <a:p>
                      <a:pPr>
                        <a:lnSpc>
                          <a:spcPct val="150000"/>
                        </a:lnSpc>
                        <a:spcBef>
                          <a:spcPts val="0"/>
                        </a:spcBef>
                      </a:pPr>
                      <a:r>
                        <a:rPr lang="es-ES" sz="1600" dirty="0" smtClean="0">
                          <a:solidFill>
                            <a:schemeClr val="accent4">
                              <a:lumMod val="10000"/>
                            </a:schemeClr>
                          </a:solidFill>
                          <a:effectLst/>
                          <a:latin typeface="+mn-lt"/>
                        </a:rPr>
                        <a:t>17 de agosto: Paso a la Inmortalidad del General D. José de San Martín.</a:t>
                      </a:r>
                    </a:p>
                    <a:p>
                      <a:pPr>
                        <a:lnSpc>
                          <a:spcPct val="150000"/>
                        </a:lnSpc>
                        <a:spcBef>
                          <a:spcPts val="0"/>
                        </a:spcBef>
                      </a:pPr>
                      <a:r>
                        <a:rPr lang="es-ES" sz="1600" dirty="0" smtClean="0">
                          <a:solidFill>
                            <a:schemeClr val="accent4">
                              <a:lumMod val="10000"/>
                            </a:schemeClr>
                          </a:solidFill>
                          <a:effectLst/>
                          <a:latin typeface="+mn-lt"/>
                        </a:rPr>
                        <a:t>12 de octubre: Día del Respeto a la Diversidad Cultural.</a:t>
                      </a:r>
                    </a:p>
                    <a:p>
                      <a:pPr>
                        <a:lnSpc>
                          <a:spcPct val="150000"/>
                        </a:lnSpc>
                        <a:spcBef>
                          <a:spcPts val="0"/>
                        </a:spcBef>
                      </a:pPr>
                      <a:r>
                        <a:rPr lang="es-ES" sz="1600" b="1" u="sng" dirty="0" smtClean="0">
                          <a:solidFill>
                            <a:srgbClr val="FF0000"/>
                          </a:solidFill>
                          <a:effectLst/>
                          <a:latin typeface="+mn-lt"/>
                        </a:rPr>
                        <a:t>20 de noviembre</a:t>
                      </a:r>
                      <a:r>
                        <a:rPr lang="es-ES" sz="1600" b="1" u="none" dirty="0" smtClean="0">
                          <a:solidFill>
                            <a:srgbClr val="FF0000"/>
                          </a:solidFill>
                          <a:effectLst/>
                          <a:latin typeface="+mn-lt"/>
                        </a:rPr>
                        <a:t>: </a:t>
                      </a:r>
                      <a:r>
                        <a:rPr lang="es-ES" sz="1600" dirty="0" smtClean="0">
                          <a:solidFill>
                            <a:schemeClr val="accent4">
                              <a:lumMod val="10000"/>
                            </a:schemeClr>
                          </a:solidFill>
                          <a:effectLst/>
                          <a:latin typeface="+mn-lt"/>
                        </a:rPr>
                        <a:t>Día de la Soberanía Nacional.</a:t>
                      </a:r>
                    </a:p>
                    <a:p>
                      <a:pPr>
                        <a:lnSpc>
                          <a:spcPct val="150000"/>
                        </a:lnSpc>
                        <a:spcBef>
                          <a:spcPts val="0"/>
                        </a:spcBef>
                      </a:pPr>
                      <a:r>
                        <a:rPr lang="es-ES" sz="1600" dirty="0" smtClean="0">
                          <a:solidFill>
                            <a:schemeClr val="accent4">
                              <a:lumMod val="10000"/>
                            </a:schemeClr>
                          </a:solidFill>
                          <a:effectLst/>
                          <a:latin typeface="+mn-lt"/>
                        </a:rPr>
                        <a:t>8 de diciembre: Día de la Inmaculada Concepción de María.</a:t>
                      </a:r>
                    </a:p>
                    <a:p>
                      <a:pPr>
                        <a:lnSpc>
                          <a:spcPct val="150000"/>
                        </a:lnSpc>
                        <a:spcBef>
                          <a:spcPts val="0"/>
                        </a:spcBef>
                      </a:pPr>
                      <a:r>
                        <a:rPr lang="es-ES" sz="1600" dirty="0" smtClean="0">
                          <a:solidFill>
                            <a:schemeClr val="accent4">
                              <a:lumMod val="10000"/>
                            </a:schemeClr>
                          </a:solidFill>
                          <a:effectLst/>
                          <a:latin typeface="+mn-lt"/>
                        </a:rPr>
                        <a:t>25 de diciembre: Navidad</a:t>
                      </a:r>
                      <a:endParaRPr lang="es-AR" sz="1600" dirty="0">
                        <a:solidFill>
                          <a:schemeClr val="accent4">
                            <a:lumMod val="10000"/>
                          </a:schemeClr>
                        </a:solidFill>
                        <a:latin typeface="+mn-lt"/>
                      </a:endParaRPr>
                    </a:p>
                  </a:txBody>
                  <a:tcPr marT="45715" marB="45715"/>
                </a:tc>
              </a:tr>
            </a:tbl>
          </a:graphicData>
        </a:graphic>
      </p:graphicFrame>
      <p:pic>
        <p:nvPicPr>
          <p:cNvPr id="5" name="4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0986606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NACIONALES</a:t>
            </a:r>
            <a:endParaRPr lang="en-US" sz="20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5181600"/>
          </a:xfrm>
        </p:spPr>
        <p:txBody>
          <a:bodyPr>
            <a:normAutofit lnSpcReduction="10000"/>
          </a:bodyPr>
          <a:lstStyle/>
          <a:p>
            <a:pPr marL="609600" indent="-609600" algn="l" eaLnBrk="1" hangingPunct="1">
              <a:buFontTx/>
              <a:buNone/>
              <a:defRPr/>
            </a:pPr>
            <a:r>
              <a:rPr lang="es-AR" sz="2000" b="1" dirty="0" smtClean="0">
                <a:solidFill>
                  <a:srgbClr val="FFFF00"/>
                </a:solidFill>
                <a:effectLst>
                  <a:outerShdw blurRad="38100" dist="38100" dir="2700000" algn="tl">
                    <a:srgbClr val="000000">
                      <a:alpha val="43137"/>
                    </a:srgbClr>
                  </a:outerShdw>
                </a:effectLst>
              </a:rPr>
              <a:t>FERIADOS TRASLADABLES</a:t>
            </a:r>
          </a:p>
          <a:p>
            <a:pPr marL="609600" indent="-609600" algn="l" eaLnBrk="1" hangingPunct="1">
              <a:buFontTx/>
              <a:buNone/>
              <a:defRPr/>
            </a:pPr>
            <a:endParaRPr lang="es-ES" sz="2000"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s-ES" sz="1800" b="1" dirty="0" smtClean="0">
                <a:solidFill>
                  <a:srgbClr val="FFC000"/>
                </a:solidFill>
                <a:effectLst>
                  <a:outerShdw blurRad="38100" dist="38100" dir="2700000" algn="tl">
                    <a:srgbClr val="000000">
                      <a:alpha val="43137"/>
                    </a:srgbClr>
                  </a:outerShdw>
                </a:effectLst>
              </a:rPr>
              <a:t>17 DE AGOSTO</a:t>
            </a:r>
            <a:endParaRPr lang="es-ES" sz="1800" b="1" dirty="0">
              <a:solidFill>
                <a:srgbClr val="FFC000"/>
              </a:solidFill>
              <a:effectLst>
                <a:outerShdw blurRad="38100" dist="38100" dir="2700000" algn="tl">
                  <a:srgbClr val="000000">
                    <a:alpha val="43137"/>
                  </a:srgbClr>
                </a:outerShdw>
              </a:effectLst>
            </a:endParaRPr>
          </a:p>
          <a:p>
            <a:pPr marL="609600" indent="-609600" algn="l" eaLnBrk="1" hangingPunct="1">
              <a:defRPr/>
            </a:pPr>
            <a:r>
              <a:rPr lang="es-ES" sz="1600" dirty="0" smtClean="0">
                <a:effectLst>
                  <a:outerShdw blurRad="38100" dist="38100" dir="2700000" algn="tl">
                    <a:srgbClr val="000000">
                      <a:alpha val="43137"/>
                    </a:srgbClr>
                  </a:outerShdw>
                </a:effectLst>
              </a:rPr>
              <a:t>Pasa al tercer lunes de agosto</a:t>
            </a:r>
          </a:p>
          <a:p>
            <a:pPr marL="609600" indent="-609600" algn="l" eaLnBrk="1" hangingPunct="1">
              <a:defRPr/>
            </a:pPr>
            <a:endParaRPr lang="es-ES" sz="1600" dirty="0">
              <a:effectLst>
                <a:outerShdw blurRad="38100" dist="38100" dir="2700000" algn="tl">
                  <a:srgbClr val="000000">
                    <a:alpha val="43137"/>
                  </a:srgbClr>
                </a:outerShdw>
              </a:effectLst>
            </a:endParaRPr>
          </a:p>
          <a:p>
            <a:pPr marL="609600" indent="-609600" algn="l" eaLnBrk="1" hangingPunct="1">
              <a:defRPr/>
            </a:pPr>
            <a:r>
              <a:rPr lang="es-ES" sz="1800" b="1" dirty="0" smtClean="0">
                <a:solidFill>
                  <a:srgbClr val="FFC000"/>
                </a:solidFill>
                <a:effectLst>
                  <a:outerShdw blurRad="38100" dist="38100" dir="2700000" algn="tl">
                    <a:srgbClr val="000000">
                      <a:alpha val="43137"/>
                    </a:srgbClr>
                  </a:outerShdw>
                </a:effectLst>
              </a:rPr>
              <a:t>12 DE OCTUBRE</a:t>
            </a:r>
          </a:p>
          <a:p>
            <a:pPr marL="609600" indent="-609600" algn="l" eaLnBrk="1" hangingPunct="1">
              <a:defRPr/>
            </a:pPr>
            <a:r>
              <a:rPr lang="es-ES" sz="1600" dirty="0" smtClean="0">
                <a:effectLst>
                  <a:outerShdw blurRad="38100" dist="38100" dir="2700000" algn="tl">
                    <a:srgbClr val="000000">
                      <a:alpha val="43137"/>
                    </a:srgbClr>
                  </a:outerShdw>
                </a:effectLst>
              </a:rPr>
              <a:t>Pasa al segundo lunes de octubre</a:t>
            </a:r>
          </a:p>
          <a:p>
            <a:pPr marL="609600" indent="-609600" algn="l" eaLnBrk="1" hangingPunct="1">
              <a:defRPr/>
            </a:pPr>
            <a:endParaRPr lang="es-ES" sz="1600" dirty="0">
              <a:effectLst>
                <a:outerShdw blurRad="38100" dist="38100" dir="2700000" algn="tl">
                  <a:srgbClr val="000000">
                    <a:alpha val="43137"/>
                  </a:srgbClr>
                </a:outerShdw>
              </a:effectLst>
            </a:endParaRPr>
          </a:p>
          <a:p>
            <a:pPr marL="609600" indent="-609600" algn="l" eaLnBrk="1" hangingPunct="1">
              <a:defRPr/>
            </a:pPr>
            <a:r>
              <a:rPr lang="es-ES" sz="1800" b="1" dirty="0" smtClean="0">
                <a:solidFill>
                  <a:srgbClr val="FFC000"/>
                </a:solidFill>
                <a:effectLst>
                  <a:outerShdw blurRad="38100" dist="38100" dir="2700000" algn="tl">
                    <a:srgbClr val="000000">
                      <a:alpha val="43137"/>
                    </a:srgbClr>
                  </a:outerShdw>
                </a:effectLst>
              </a:rPr>
              <a:t>20 DE NOVIEMBRE</a:t>
            </a:r>
          </a:p>
          <a:p>
            <a:pPr marL="609600" indent="-609600" algn="l" eaLnBrk="1" hangingPunct="1">
              <a:defRPr/>
            </a:pPr>
            <a:r>
              <a:rPr lang="es-ES" sz="1600" dirty="0" smtClean="0">
                <a:effectLst>
                  <a:outerShdw blurRad="38100" dist="38100" dir="2700000" algn="tl">
                    <a:srgbClr val="000000">
                      <a:alpha val="43137"/>
                    </a:srgbClr>
                  </a:outerShdw>
                </a:effectLst>
              </a:rPr>
              <a:t>Pasa al cuarto lunes de noviembre</a:t>
            </a:r>
          </a:p>
          <a:p>
            <a:pPr marL="609600" indent="-609600" algn="l" eaLnBrk="1" hangingPunct="1">
              <a:defRPr/>
            </a:pPr>
            <a:endParaRPr lang="es-ES" sz="1600" dirty="0">
              <a:effectLst>
                <a:outerShdw blurRad="38100" dist="38100" dir="2700000" algn="tl">
                  <a:srgbClr val="000000">
                    <a:alpha val="43137"/>
                  </a:srgbClr>
                </a:outerShdw>
              </a:effectLst>
            </a:endParaRPr>
          </a:p>
          <a:p>
            <a:pPr marL="609600" indent="-609600" algn="l" eaLnBrk="1" hangingPunct="1">
              <a:defRPr/>
            </a:pPr>
            <a:r>
              <a:rPr lang="es-ES" sz="2000" b="1" u="sng" dirty="0" smtClean="0">
                <a:solidFill>
                  <a:srgbClr val="66FF33"/>
                </a:solidFill>
                <a:effectLst>
                  <a:outerShdw blurRad="38100" dist="38100" dir="2700000" algn="tl">
                    <a:srgbClr val="000000">
                      <a:alpha val="43137"/>
                    </a:srgbClr>
                  </a:outerShdw>
                </a:effectLst>
              </a:rPr>
              <a:t>IMPORTANTE</a:t>
            </a:r>
          </a:p>
          <a:p>
            <a:pPr marL="609600" indent="-609600" algn="l" eaLnBrk="1" hangingPunct="1">
              <a:defRPr/>
            </a:pPr>
            <a:r>
              <a:rPr lang="es-ES" sz="1600" dirty="0" smtClean="0">
                <a:effectLst>
                  <a:outerShdw blurRad="38100" dist="38100" dir="2700000" algn="tl">
                    <a:srgbClr val="000000">
                      <a:alpha val="43137"/>
                    </a:srgbClr>
                  </a:outerShdw>
                </a:effectLst>
              </a:rPr>
              <a:t>- Deja de ser trasladable el 20 de junio</a:t>
            </a:r>
          </a:p>
          <a:p>
            <a:pPr algn="l" eaLnBrk="1" hangingPunct="1">
              <a:defRPr/>
            </a:pPr>
            <a:r>
              <a:rPr lang="es-ES" sz="1600" dirty="0" smtClean="0">
                <a:effectLst>
                  <a:outerShdw blurRad="38100" dist="38100" dir="2700000" algn="tl">
                    <a:srgbClr val="000000">
                      <a:alpha val="43137"/>
                    </a:srgbClr>
                  </a:outerShdw>
                </a:effectLst>
              </a:rPr>
              <a:t>- Se deja el régimen de traslados previsto por la ley 23555 y 24445 para el 24 de</a:t>
            </a:r>
          </a:p>
          <a:p>
            <a:pPr algn="l" eaLnBrk="1" hangingPunct="1">
              <a:defRPr/>
            </a:pPr>
            <a:r>
              <a:rPr lang="es-ES" sz="1600" dirty="0" smtClean="0">
                <a:effectLst>
                  <a:outerShdw blurRad="38100" dist="38100" dir="2700000" algn="tl">
                    <a:srgbClr val="000000">
                      <a:alpha val="43137"/>
                    </a:srgbClr>
                  </a:outerShdw>
                </a:effectLst>
              </a:rPr>
              <a:t>  marzo, 2 de abril, 20 de junio, 17 de agosto y 12 de octubre. (cuando </a:t>
            </a:r>
            <a:r>
              <a:rPr lang="es-ES" sz="1600" dirty="0" err="1" smtClean="0">
                <a:effectLst>
                  <a:outerShdw blurRad="38100" dist="38100" dir="2700000" algn="tl">
                    <a:srgbClr val="000000">
                      <a:alpha val="43137"/>
                    </a:srgbClr>
                  </a:outerShdw>
                </a:effectLst>
              </a:rPr>
              <a:t>coincidian</a:t>
            </a:r>
            <a:r>
              <a:rPr lang="es-ES" sz="1600" dirty="0" smtClean="0">
                <a:effectLst>
                  <a:outerShdw blurRad="38100" dist="38100" dir="2700000" algn="tl">
                    <a:srgbClr val="000000">
                      <a:alpha val="43137"/>
                    </a:srgbClr>
                  </a:outerShdw>
                </a:effectLst>
              </a:rPr>
              <a:t> con  </a:t>
            </a:r>
          </a:p>
          <a:p>
            <a:pPr algn="l" eaLnBrk="1" hangingPunct="1">
              <a:defRPr/>
            </a:pPr>
            <a:r>
              <a:rPr lang="es-ES" sz="1600" dirty="0">
                <a:effectLst>
                  <a:outerShdw blurRad="38100" dist="38100" dir="2700000" algn="tl">
                    <a:srgbClr val="000000">
                      <a:alpha val="43137"/>
                    </a:srgbClr>
                  </a:outerShdw>
                </a:effectLst>
              </a:rPr>
              <a:t> </a:t>
            </a:r>
            <a:r>
              <a:rPr lang="es-ES" sz="1600" dirty="0" smtClean="0">
                <a:effectLst>
                  <a:outerShdw blurRad="38100" dist="38100" dir="2700000" algn="tl">
                    <a:srgbClr val="000000">
                      <a:alpha val="43137"/>
                    </a:srgbClr>
                  </a:outerShdw>
                </a:effectLst>
              </a:rPr>
              <a:t> martes y </a:t>
            </a:r>
            <a:r>
              <a:rPr lang="es-ES" sz="1600" dirty="0" err="1" smtClean="0">
                <a:effectLst>
                  <a:outerShdw blurRad="38100" dist="38100" dir="2700000" algn="tl">
                    <a:srgbClr val="000000">
                      <a:alpha val="43137"/>
                    </a:srgbClr>
                  </a:outerShdw>
                </a:effectLst>
              </a:rPr>
              <a:t>miercoles</a:t>
            </a:r>
            <a:r>
              <a:rPr lang="es-ES" sz="1600" dirty="0" smtClean="0">
                <a:effectLst>
                  <a:outerShdw blurRad="38100" dist="38100" dir="2700000" algn="tl">
                    <a:srgbClr val="000000">
                      <a:alpha val="43137"/>
                    </a:srgbClr>
                  </a:outerShdw>
                </a:effectLst>
              </a:rPr>
              <a:t> pasaban al lunes anterior, cuando coincidían con jueves y viernes  </a:t>
            </a:r>
          </a:p>
          <a:p>
            <a:pPr algn="l" eaLnBrk="1" hangingPunct="1">
              <a:defRPr/>
            </a:pPr>
            <a:r>
              <a:rPr lang="es-ES" sz="1600" dirty="0">
                <a:effectLst>
                  <a:outerShdw blurRad="38100" dist="38100" dir="2700000" algn="tl">
                    <a:srgbClr val="000000">
                      <a:alpha val="43137"/>
                    </a:srgbClr>
                  </a:outerShdw>
                </a:effectLst>
              </a:rPr>
              <a:t> </a:t>
            </a:r>
            <a:r>
              <a:rPr lang="es-ES" sz="1600" dirty="0" smtClean="0">
                <a:effectLst>
                  <a:outerShdw blurRad="38100" dist="38100" dir="2700000" algn="tl">
                    <a:srgbClr val="000000">
                      <a:alpha val="43137"/>
                    </a:srgbClr>
                  </a:outerShdw>
                </a:effectLst>
              </a:rPr>
              <a:t> pasaban al lunes posterior.</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830640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09600" y="152400"/>
            <a:ext cx="7772400" cy="457200"/>
          </a:xfrm>
        </p:spPr>
        <p:txBody>
          <a:bodyPr/>
          <a:lstStyle/>
          <a:p>
            <a:pPr eaLnBrk="1" hangingPunct="1">
              <a:defRPr/>
            </a:pPr>
            <a:r>
              <a:rPr lang="en-US" sz="2000" b="1" dirty="0" smtClean="0">
                <a:solidFill>
                  <a:srgbClr val="00FFFF"/>
                </a:solidFill>
              </a:rPr>
              <a:t>FERIADOS 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defRPr/>
            </a:pPr>
            <a:endParaRPr lang="es-AR" sz="1800" b="1" dirty="0" smtClean="0">
              <a:solidFill>
                <a:srgbClr val="FFFF00"/>
              </a:solidFill>
            </a:endParaRPr>
          </a:p>
          <a:p>
            <a:pPr marL="609600" indent="-609600" algn="l" eaLnBrk="1" hangingPunct="1">
              <a:defRPr/>
            </a:pPr>
            <a:endParaRPr lang="es-AR" sz="1800" dirty="0" smtClean="0"/>
          </a:p>
        </p:txBody>
      </p:sp>
      <p:graphicFrame>
        <p:nvGraphicFramePr>
          <p:cNvPr id="3" name="2 Tabla"/>
          <p:cNvGraphicFramePr>
            <a:graphicFrameLocks noGrp="1"/>
          </p:cNvGraphicFramePr>
          <p:nvPr/>
        </p:nvGraphicFramePr>
        <p:xfrm>
          <a:off x="381000" y="762000"/>
          <a:ext cx="8305800" cy="5715000"/>
        </p:xfrm>
        <a:graphic>
          <a:graphicData uri="http://schemas.openxmlformats.org/drawingml/2006/table">
            <a:tbl>
              <a:tblPr firstRow="1" bandRow="1">
                <a:tableStyleId>{5C22544A-7EE6-4342-B048-85BDC9FD1C3A}</a:tableStyleId>
              </a:tblPr>
              <a:tblGrid>
                <a:gridCol w="8305800"/>
              </a:tblGrid>
              <a:tr h="426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FFFF00"/>
                          </a:solidFill>
                        </a:rPr>
                        <a:t>D. 1584/2010</a:t>
                      </a:r>
                    </a:p>
                  </a:txBody>
                  <a:tc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2700000" scaled="0"/>
                      <a:tileRect/>
                    </a:gradFill>
                  </a:tcPr>
                </a:tc>
              </a:tr>
              <a:tr h="5288277">
                <a:tc>
                  <a:txBody>
                    <a:bodyPr/>
                    <a:lstStyle/>
                    <a:p>
                      <a:pPr>
                        <a:lnSpc>
                          <a:spcPct val="150000"/>
                        </a:lnSpc>
                        <a:spcBef>
                          <a:spcPts val="0"/>
                        </a:spcBef>
                      </a:pPr>
                      <a:r>
                        <a:rPr lang="es-ES" sz="1600" b="1" dirty="0" smtClean="0">
                          <a:solidFill>
                            <a:schemeClr val="accent4">
                              <a:lumMod val="10000"/>
                            </a:schemeClr>
                          </a:solidFill>
                          <a:latin typeface="+mn-lt"/>
                        </a:rPr>
                        <a:t>Días no laborables</a:t>
                      </a:r>
                    </a:p>
                    <a:p>
                      <a:pPr>
                        <a:lnSpc>
                          <a:spcPct val="150000"/>
                        </a:lnSpc>
                        <a:spcBef>
                          <a:spcPts val="0"/>
                        </a:spcBef>
                      </a:pPr>
                      <a:r>
                        <a:rPr lang="es-ES" sz="1600" dirty="0" smtClean="0">
                          <a:solidFill>
                            <a:schemeClr val="accent4">
                              <a:lumMod val="10000"/>
                            </a:schemeClr>
                          </a:solidFill>
                          <a:latin typeface="+mn-lt"/>
                        </a:rPr>
                        <a:t>Jueves Santo</a:t>
                      </a:r>
                    </a:p>
                    <a:p>
                      <a:pPr>
                        <a:lnSpc>
                          <a:spcPct val="150000"/>
                        </a:lnSpc>
                        <a:spcBef>
                          <a:spcPts val="0"/>
                        </a:spcBef>
                      </a:pPr>
                      <a:endParaRPr lang="es-ES" sz="1600" dirty="0" smtClean="0">
                        <a:solidFill>
                          <a:schemeClr val="accent4">
                            <a:lumMod val="10000"/>
                          </a:schemeClr>
                        </a:solidFill>
                        <a:latin typeface="+mn-lt"/>
                      </a:endParaRPr>
                    </a:p>
                    <a:p>
                      <a:pPr marL="0" marR="0" indent="0" algn="l" defTabSz="914400" rtl="0" eaLnBrk="1" fontAlgn="auto" latinLnBrk="0" hangingPunct="1">
                        <a:lnSpc>
                          <a:spcPct val="150000"/>
                        </a:lnSpc>
                        <a:spcBef>
                          <a:spcPts val="0"/>
                        </a:spcBef>
                        <a:spcAft>
                          <a:spcPts val="0"/>
                        </a:spcAft>
                        <a:buClrTx/>
                        <a:buSzTx/>
                        <a:buFontTx/>
                        <a:buNone/>
                        <a:tabLst/>
                        <a:defRPr/>
                      </a:pPr>
                      <a:r>
                        <a:rPr lang="es-ES" sz="1600" b="1" dirty="0" smtClean="0">
                          <a:solidFill>
                            <a:schemeClr val="accent4">
                              <a:lumMod val="10000"/>
                            </a:schemeClr>
                          </a:solidFill>
                          <a:latin typeface="+mn-lt"/>
                        </a:rPr>
                        <a:t>Religión Judía</a:t>
                      </a:r>
                      <a:endParaRPr lang="es-AR" sz="1600" b="1" dirty="0" smtClean="0">
                        <a:solidFill>
                          <a:schemeClr val="accent4">
                            <a:lumMod val="10000"/>
                          </a:schemeClr>
                        </a:solidFill>
                        <a:latin typeface="+mn-lt"/>
                      </a:endParaRPr>
                    </a:p>
                    <a:p>
                      <a:pPr>
                        <a:lnSpc>
                          <a:spcPct val="150000"/>
                        </a:lnSpc>
                        <a:spcBef>
                          <a:spcPts val="0"/>
                        </a:spcBef>
                      </a:pPr>
                      <a:r>
                        <a:rPr lang="es-ES" sz="1600" dirty="0" smtClean="0">
                          <a:solidFill>
                            <a:schemeClr val="accent4">
                              <a:lumMod val="10000"/>
                            </a:schemeClr>
                          </a:solidFill>
                          <a:latin typeface="+mn-lt"/>
                        </a:rPr>
                        <a:t>- Año nuevo judío:</a:t>
                      </a:r>
                      <a:r>
                        <a:rPr lang="es-ES" sz="1600" baseline="0" dirty="0" smtClean="0">
                          <a:solidFill>
                            <a:schemeClr val="accent4">
                              <a:lumMod val="10000"/>
                            </a:schemeClr>
                          </a:solidFill>
                          <a:latin typeface="+mn-lt"/>
                        </a:rPr>
                        <a:t>  2 días</a:t>
                      </a:r>
                    </a:p>
                    <a:p>
                      <a:pPr>
                        <a:lnSpc>
                          <a:spcPct val="150000"/>
                        </a:lnSpc>
                        <a:spcBef>
                          <a:spcPts val="0"/>
                        </a:spcBef>
                      </a:pPr>
                      <a:r>
                        <a:rPr lang="es-ES" sz="1600" baseline="0" dirty="0" smtClean="0">
                          <a:solidFill>
                            <a:schemeClr val="accent4">
                              <a:lumMod val="10000"/>
                            </a:schemeClr>
                          </a:solidFill>
                          <a:latin typeface="+mn-lt"/>
                        </a:rPr>
                        <a:t>- Día del perdón: 1 día</a:t>
                      </a:r>
                      <a:endParaRPr lang="es-ES" sz="1600" dirty="0" smtClean="0">
                        <a:solidFill>
                          <a:schemeClr val="accent4">
                            <a:lumMod val="10000"/>
                          </a:schemeClr>
                        </a:solidFill>
                        <a:latin typeface="+mn-lt"/>
                      </a:endParaRPr>
                    </a:p>
                    <a:p>
                      <a:pPr>
                        <a:lnSpc>
                          <a:spcPct val="150000"/>
                        </a:lnSpc>
                        <a:spcBef>
                          <a:spcPts val="0"/>
                        </a:spcBef>
                      </a:pPr>
                      <a:r>
                        <a:rPr lang="es-ES" sz="1600" dirty="0" smtClean="0">
                          <a:solidFill>
                            <a:schemeClr val="accent4">
                              <a:lumMod val="10000"/>
                            </a:schemeClr>
                          </a:solidFill>
                          <a:latin typeface="+mn-lt"/>
                        </a:rPr>
                        <a:t>- Pascua judía: los 2 primeros días y los 2 últimos días</a:t>
                      </a:r>
                    </a:p>
                    <a:p>
                      <a:pPr>
                        <a:lnSpc>
                          <a:spcPct val="150000"/>
                        </a:lnSpc>
                        <a:spcBef>
                          <a:spcPts val="0"/>
                        </a:spcBef>
                      </a:pPr>
                      <a:endParaRPr lang="es-ES" sz="1600" dirty="0" smtClean="0">
                        <a:solidFill>
                          <a:schemeClr val="accent4">
                            <a:lumMod val="10000"/>
                          </a:schemeClr>
                        </a:solidFill>
                        <a:latin typeface="+mn-lt"/>
                      </a:endParaRPr>
                    </a:p>
                    <a:p>
                      <a:pPr>
                        <a:lnSpc>
                          <a:spcPct val="150000"/>
                        </a:lnSpc>
                        <a:spcBef>
                          <a:spcPts val="0"/>
                        </a:spcBef>
                      </a:pPr>
                      <a:r>
                        <a:rPr lang="es-ES" sz="1600" b="1" dirty="0" smtClean="0">
                          <a:solidFill>
                            <a:schemeClr val="accent4">
                              <a:lumMod val="10000"/>
                            </a:schemeClr>
                          </a:solidFill>
                          <a:latin typeface="+mn-lt"/>
                        </a:rPr>
                        <a:t>Religión Islámica</a:t>
                      </a:r>
                    </a:p>
                    <a:p>
                      <a:pPr>
                        <a:lnSpc>
                          <a:spcPct val="150000"/>
                        </a:lnSpc>
                        <a:spcBef>
                          <a:spcPts val="0"/>
                        </a:spcBef>
                      </a:pPr>
                      <a:r>
                        <a:rPr lang="es-ES" sz="1600" dirty="0" smtClean="0">
                          <a:solidFill>
                            <a:schemeClr val="accent4">
                              <a:lumMod val="10000"/>
                            </a:schemeClr>
                          </a:solidFill>
                          <a:latin typeface="+mn-lt"/>
                        </a:rPr>
                        <a:t>- Año</a:t>
                      </a:r>
                      <a:r>
                        <a:rPr lang="es-ES" sz="1600" baseline="0" dirty="0" smtClean="0">
                          <a:solidFill>
                            <a:schemeClr val="accent4">
                              <a:lumMod val="10000"/>
                            </a:schemeClr>
                          </a:solidFill>
                          <a:latin typeface="+mn-lt"/>
                        </a:rPr>
                        <a:t> Nuevo Musulmán: 1 días</a:t>
                      </a:r>
                    </a:p>
                    <a:p>
                      <a:pPr>
                        <a:lnSpc>
                          <a:spcPct val="150000"/>
                        </a:lnSpc>
                        <a:spcBef>
                          <a:spcPts val="0"/>
                        </a:spcBef>
                      </a:pPr>
                      <a:r>
                        <a:rPr lang="es-ES" sz="1600" dirty="0" smtClean="0">
                          <a:solidFill>
                            <a:schemeClr val="accent4">
                              <a:lumMod val="10000"/>
                            </a:schemeClr>
                          </a:solidFill>
                          <a:latin typeface="+mn-lt"/>
                        </a:rPr>
                        <a:t>- Día posterior a la culminación del ayuno: 1 día</a:t>
                      </a:r>
                    </a:p>
                    <a:p>
                      <a:pPr>
                        <a:lnSpc>
                          <a:spcPct val="150000"/>
                        </a:lnSpc>
                        <a:spcBef>
                          <a:spcPts val="0"/>
                        </a:spcBef>
                      </a:pPr>
                      <a:r>
                        <a:rPr lang="es-ES" sz="1600" dirty="0" smtClean="0">
                          <a:solidFill>
                            <a:schemeClr val="accent4">
                              <a:lumMod val="10000"/>
                            </a:schemeClr>
                          </a:solidFill>
                          <a:latin typeface="+mn-lt"/>
                        </a:rPr>
                        <a:t>- Día de la fiesta del sacrificio: 1 día</a:t>
                      </a:r>
                    </a:p>
                    <a:p>
                      <a:pPr>
                        <a:lnSpc>
                          <a:spcPct val="150000"/>
                        </a:lnSpc>
                        <a:spcBef>
                          <a:spcPts val="0"/>
                        </a:spcBef>
                      </a:pPr>
                      <a:endParaRPr lang="es-AR" sz="1600" dirty="0">
                        <a:solidFill>
                          <a:schemeClr val="accent4">
                            <a:lumMod val="10000"/>
                          </a:schemeClr>
                        </a:solidFill>
                        <a:latin typeface="+mn-lt"/>
                      </a:endParaRPr>
                    </a:p>
                  </a:txBody>
                  <a:tcPr/>
                </a:tc>
              </a:tr>
            </a:tbl>
          </a:graphicData>
        </a:graphic>
      </p:graphicFrame>
      <p:pic>
        <p:nvPicPr>
          <p:cNvPr id="5" name="4 Imagen" descr="Monograma.tif"/>
          <p:cNvPicPr>
            <a:picLocks noChangeAspect="1"/>
          </p:cNvPicPr>
          <p:nvPr/>
        </p:nvPicPr>
        <p:blipFill>
          <a:blip r:embed="rId2"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7618884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NACIONALES</a:t>
            </a:r>
            <a:endParaRPr lang="en-US" sz="20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AR" sz="2000" b="1" dirty="0" smtClean="0">
                <a:solidFill>
                  <a:srgbClr val="FFFF00"/>
                </a:solidFill>
                <a:effectLst>
                  <a:outerShdw blurRad="38100" dist="38100" dir="2700000" algn="tl">
                    <a:srgbClr val="000000">
                      <a:alpha val="43137"/>
                    </a:srgbClr>
                  </a:outerShdw>
                </a:effectLst>
              </a:rPr>
              <a:t>DIAS NO LABORABLES</a:t>
            </a:r>
          </a:p>
          <a:p>
            <a:pPr marL="609600" indent="-609600" algn="l" eaLnBrk="1" hangingPunct="1">
              <a:buFontTx/>
              <a:buNone/>
              <a:defRPr/>
            </a:pPr>
            <a:endParaRPr lang="es-ES" sz="2000"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s-ES" sz="1800" b="1" dirty="0" smtClean="0">
                <a:solidFill>
                  <a:srgbClr val="00FFFF"/>
                </a:solidFill>
                <a:effectLst>
                  <a:outerShdw blurRad="38100" dist="38100" dir="2700000" algn="tl">
                    <a:srgbClr val="000000">
                      <a:alpha val="43137"/>
                    </a:srgbClr>
                  </a:outerShdw>
                </a:effectLst>
              </a:rPr>
              <a:t>Jueves Santo: </a:t>
            </a:r>
            <a:r>
              <a:rPr lang="es-ES" sz="1800" dirty="0" smtClean="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Se aplica el régimen del art. 167 LCT</a:t>
            </a:r>
          </a:p>
          <a:p>
            <a:pPr marL="609600" indent="-609600" algn="l" eaLnBrk="1" hangingPunct="1">
              <a:defRPr/>
            </a:pPr>
            <a:endParaRPr lang="es-ES" sz="1800" i="1" dirty="0">
              <a:effectLst>
                <a:outerShdw blurRad="38100" dist="38100" dir="2700000" algn="tl">
                  <a:srgbClr val="000000">
                    <a:alpha val="43137"/>
                  </a:srgbClr>
                </a:outerShdw>
              </a:effectLst>
            </a:endParaRPr>
          </a:p>
          <a:p>
            <a:pPr marL="609600" indent="-609600" algn="l" eaLnBrk="1" hangingPunct="1">
              <a:defRPr/>
            </a:pPr>
            <a:r>
              <a:rPr lang="es-ES" sz="1800" b="1" dirty="0" smtClean="0">
                <a:effectLst>
                  <a:outerShdw blurRad="38100" dist="38100" dir="2700000" algn="tl">
                    <a:srgbClr val="000000">
                      <a:alpha val="43137"/>
                    </a:srgbClr>
                  </a:outerShdw>
                </a:effectLst>
              </a:rPr>
              <a:t>Art. 167 –</a:t>
            </a:r>
            <a:r>
              <a:rPr lang="es-ES" sz="1800" dirty="0" smtClean="0">
                <a:effectLst>
                  <a:outerShdw blurRad="38100" dist="38100" dir="2700000" algn="tl">
                    <a:srgbClr val="000000">
                      <a:alpha val="43137"/>
                    </a:srgbClr>
                  </a:outerShdw>
                </a:effectLst>
              </a:rPr>
              <a:t> </a:t>
            </a:r>
            <a:r>
              <a:rPr lang="es-ES" sz="1800" i="1" dirty="0" smtClean="0">
                <a:effectLst>
                  <a:outerShdw blurRad="38100" dist="38100" dir="2700000" algn="tl">
                    <a:srgbClr val="000000">
                      <a:alpha val="43137"/>
                    </a:srgbClr>
                  </a:outerShdw>
                </a:effectLst>
              </a:rPr>
              <a:t>«En los días no laborables el trabajo será optativo </a:t>
            </a:r>
            <a:r>
              <a:rPr lang="es-ES" sz="1800" b="1" i="1" u="sng" dirty="0" smtClean="0">
                <a:solidFill>
                  <a:srgbClr val="FFFF00"/>
                </a:solidFill>
                <a:effectLst>
                  <a:outerShdw blurRad="38100" dist="38100" dir="2700000" algn="tl">
                    <a:srgbClr val="000000">
                      <a:alpha val="43137"/>
                    </a:srgbClr>
                  </a:outerShdw>
                </a:effectLst>
              </a:rPr>
              <a:t>para el empleador</a:t>
            </a:r>
            <a:r>
              <a:rPr lang="es-ES" sz="1800" i="1" dirty="0" smtClean="0">
                <a:effectLst>
                  <a:outerShdw blurRad="38100" dist="38100" dir="2700000" algn="tl">
                    <a:srgbClr val="000000">
                      <a:alpha val="43137"/>
                    </a:srgbClr>
                  </a:outerShdw>
                </a:effectLst>
              </a:rPr>
              <a:t>, </a:t>
            </a:r>
          </a:p>
          <a:p>
            <a:pPr marL="609600" indent="-609600" algn="l" eaLnBrk="1" hangingPunct="1">
              <a:defRPr/>
            </a:pPr>
            <a:r>
              <a:rPr lang="es-ES" sz="1800" i="1" dirty="0" smtClean="0">
                <a:effectLst>
                  <a:outerShdw blurRad="38100" dist="38100" dir="2700000" algn="tl">
                    <a:srgbClr val="000000">
                      <a:alpha val="43137"/>
                    </a:srgbClr>
                  </a:outerShdw>
                </a:effectLst>
              </a:rPr>
              <a:t>salvo en bancos, seguros y actividades afines, conforme lo determine la </a:t>
            </a:r>
          </a:p>
          <a:p>
            <a:pPr marL="609600" indent="-609600" algn="l" eaLnBrk="1" hangingPunct="1">
              <a:defRPr/>
            </a:pPr>
            <a:r>
              <a:rPr lang="es-ES" sz="1800" i="1" dirty="0" smtClean="0">
                <a:effectLst>
                  <a:outerShdw blurRad="38100" dist="38100" dir="2700000" algn="tl">
                    <a:srgbClr val="000000">
                      <a:alpha val="43137"/>
                    </a:srgbClr>
                  </a:outerShdw>
                </a:effectLst>
              </a:rPr>
              <a:t>reglamentación. </a:t>
            </a:r>
          </a:p>
          <a:p>
            <a:pPr marL="609600" indent="-609600" algn="l" eaLnBrk="1" hangingPunct="1">
              <a:defRPr/>
            </a:pPr>
            <a:endParaRPr lang="es-ES" sz="1800" i="1" dirty="0" smtClean="0">
              <a:effectLst>
                <a:outerShdw blurRad="38100" dist="38100" dir="2700000" algn="tl">
                  <a:srgbClr val="000000">
                    <a:alpha val="43137"/>
                  </a:srgbClr>
                </a:outerShdw>
              </a:effectLst>
            </a:endParaRPr>
          </a:p>
          <a:p>
            <a:pPr marL="609600" indent="-609600" algn="l" eaLnBrk="1" hangingPunct="1">
              <a:defRPr/>
            </a:pPr>
            <a:r>
              <a:rPr lang="es-ES" sz="1800" i="1" dirty="0" smtClean="0">
                <a:effectLst>
                  <a:outerShdw blurRad="38100" dist="38100" dir="2700000" algn="tl">
                    <a:srgbClr val="000000">
                      <a:alpha val="43137"/>
                    </a:srgbClr>
                  </a:outerShdw>
                </a:effectLst>
              </a:rPr>
              <a:t>En dichos días los trabajadores que presten servicio, percibirán el salario simple.</a:t>
            </a:r>
          </a:p>
          <a:p>
            <a:pPr marL="609600" indent="-609600" algn="l" eaLnBrk="1" hangingPunct="1">
              <a:defRPr/>
            </a:pPr>
            <a:r>
              <a:rPr lang="es-ES" sz="1800" i="1" dirty="0" smtClean="0">
                <a:effectLst>
                  <a:outerShdw blurRad="38100" dist="38100" dir="2700000" algn="tl">
                    <a:srgbClr val="000000">
                      <a:alpha val="43137"/>
                    </a:srgbClr>
                  </a:outerShdw>
                </a:effectLst>
              </a:rPr>
              <a:t>En caso de </a:t>
            </a:r>
            <a:r>
              <a:rPr lang="es-ES" sz="1800" b="1" i="1" u="sng" dirty="0" smtClean="0">
                <a:solidFill>
                  <a:srgbClr val="FFFF00"/>
                </a:solidFill>
                <a:effectLst>
                  <a:outerShdw blurRad="38100" dist="38100" dir="2700000" algn="tl">
                    <a:srgbClr val="000000">
                      <a:alpha val="43137"/>
                    </a:srgbClr>
                  </a:outerShdw>
                </a:effectLst>
              </a:rPr>
              <a:t>optar el empleador </a:t>
            </a:r>
            <a:r>
              <a:rPr lang="es-ES" sz="1800" i="1" dirty="0" smtClean="0">
                <a:effectLst>
                  <a:outerShdw blurRad="38100" dist="38100" dir="2700000" algn="tl">
                    <a:srgbClr val="000000">
                      <a:alpha val="43137"/>
                    </a:srgbClr>
                  </a:outerShdw>
                </a:effectLst>
              </a:rPr>
              <a:t>como día no laborable, el jornal será igualmente </a:t>
            </a:r>
          </a:p>
          <a:p>
            <a:pPr marL="609600" indent="-609600" algn="l" eaLnBrk="1" hangingPunct="1">
              <a:defRPr/>
            </a:pPr>
            <a:r>
              <a:rPr lang="es-ES" sz="1800" i="1" dirty="0" smtClean="0">
                <a:effectLst>
                  <a:outerShdw blurRad="38100" dist="38100" dir="2700000" algn="tl">
                    <a:srgbClr val="000000">
                      <a:alpha val="43137"/>
                    </a:srgbClr>
                  </a:outerShdw>
                </a:effectLst>
              </a:rPr>
              <a:t>abonado al trabajador».</a:t>
            </a:r>
          </a:p>
          <a:p>
            <a:pPr marL="609600" indent="-609600" algn="l" eaLnBrk="1" hangingPunct="1">
              <a:defRPr/>
            </a:pPr>
            <a:endParaRPr lang="es-AR" sz="1600" i="1" dirty="0" smtClean="0">
              <a:effectLst>
                <a:outerShdw blurRad="38100" dist="38100" dir="2700000" algn="tl">
                  <a:srgbClr val="000000">
                    <a:alpha val="43137"/>
                  </a:srgbClr>
                </a:outerShdw>
              </a:effectLst>
            </a:endParaRPr>
          </a:p>
          <a:p>
            <a:pPr marL="609600" indent="-609600" algn="l" eaLnBrk="1" hangingPunct="1">
              <a:defRPr/>
            </a:pPr>
            <a:endParaRPr lang="es-AR" sz="1600" i="1" dirty="0" smtClean="0"/>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984853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NACIONALES</a:t>
            </a:r>
            <a:endParaRPr lang="en-US" sz="20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FESTIVIDADES RELIGIOSAS JUDIAS E ISLAMICAS</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2000"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Se aplica el régimen del D. 1584/2010</a:t>
            </a:r>
          </a:p>
          <a:p>
            <a:pPr marL="609600" indent="-609600" algn="l" eaLnBrk="1" hangingPunct="1">
              <a:defRPr/>
            </a:pPr>
            <a:endParaRPr lang="es-ES" sz="1600" i="1" dirty="0">
              <a:effectLst>
                <a:outerShdw blurRad="38100" dist="38100" dir="2700000" algn="tl">
                  <a:srgbClr val="000000">
                    <a:alpha val="43137"/>
                  </a:srgbClr>
                </a:outerShdw>
              </a:effectLst>
            </a:endParaRPr>
          </a:p>
          <a:p>
            <a:pPr marL="609600" indent="-609600" algn="l" eaLnBrk="1" hangingPunct="1">
              <a:defRPr/>
            </a:pPr>
            <a:r>
              <a:rPr lang="es-ES" sz="1800" i="1" dirty="0" smtClean="0">
                <a:effectLst>
                  <a:outerShdw blurRad="38100" dist="38100" dir="2700000" algn="tl">
                    <a:srgbClr val="000000">
                      <a:alpha val="43137"/>
                    </a:srgbClr>
                  </a:outerShdw>
                </a:effectLst>
              </a:rPr>
              <a:t>Art. 8.-  «Los </a:t>
            </a:r>
            <a:r>
              <a:rPr lang="es-ES" sz="1800" i="1" dirty="0">
                <a:effectLst>
                  <a:outerShdw blurRad="38100" dist="38100" dir="2700000" algn="tl">
                    <a:srgbClr val="000000">
                      <a:alpha val="43137"/>
                    </a:srgbClr>
                  </a:outerShdw>
                </a:effectLst>
              </a:rPr>
              <a:t>trabajadores que no prestaren servicios en las festividades </a:t>
            </a:r>
            <a:endParaRPr lang="es-ES" sz="1800" i="1" dirty="0" smtClean="0">
              <a:effectLst>
                <a:outerShdw blurRad="38100" dist="38100" dir="2700000" algn="tl">
                  <a:srgbClr val="000000">
                    <a:alpha val="43137"/>
                  </a:srgbClr>
                </a:outerShdw>
              </a:effectLst>
            </a:endParaRPr>
          </a:p>
          <a:p>
            <a:pPr marL="609600" indent="-609600" algn="l" eaLnBrk="1" hangingPunct="1">
              <a:defRPr/>
            </a:pPr>
            <a:r>
              <a:rPr lang="es-ES" sz="1800" i="1" dirty="0" smtClean="0">
                <a:effectLst>
                  <a:outerShdw blurRad="38100" dist="38100" dir="2700000" algn="tl">
                    <a:srgbClr val="000000">
                      <a:alpha val="43137"/>
                    </a:srgbClr>
                  </a:outerShdw>
                </a:effectLst>
              </a:rPr>
              <a:t>religiosas indicadas </a:t>
            </a:r>
            <a:r>
              <a:rPr lang="es-ES" sz="1800" i="1" dirty="0">
                <a:effectLst>
                  <a:outerShdw blurRad="38100" dist="38100" dir="2700000" algn="tl">
                    <a:srgbClr val="000000">
                      <a:alpha val="43137"/>
                    </a:srgbClr>
                  </a:outerShdw>
                </a:effectLst>
              </a:rPr>
              <a:t>en </a:t>
            </a:r>
            <a:r>
              <a:rPr lang="es-ES" sz="1800" i="1" dirty="0" smtClean="0">
                <a:effectLst>
                  <a:outerShdw blurRad="38100" dist="38100" dir="2700000" algn="tl">
                    <a:srgbClr val="000000">
                      <a:alpha val="43137"/>
                    </a:srgbClr>
                  </a:outerShdw>
                </a:effectLst>
              </a:rPr>
              <a:t>los </a:t>
            </a:r>
            <a:r>
              <a:rPr lang="es-ES" sz="1800" i="1" dirty="0">
                <a:effectLst>
                  <a:outerShdw blurRad="38100" dist="38100" dir="2700000" algn="tl">
                    <a:srgbClr val="000000">
                      <a:alpha val="43137"/>
                    </a:srgbClr>
                  </a:outerShdw>
                </a:effectLst>
              </a:rPr>
              <a:t>artículos 6 y 7 de la presente medida, devengarán </a:t>
            </a:r>
            <a:endParaRPr lang="es-ES" sz="1800" i="1" dirty="0" smtClean="0">
              <a:effectLst>
                <a:outerShdw blurRad="38100" dist="38100" dir="2700000" algn="tl">
                  <a:srgbClr val="000000">
                    <a:alpha val="43137"/>
                  </a:srgbClr>
                </a:outerShdw>
              </a:effectLst>
            </a:endParaRPr>
          </a:p>
          <a:p>
            <a:pPr marL="609600" indent="-609600" algn="l" eaLnBrk="1" hangingPunct="1">
              <a:defRPr/>
            </a:pPr>
            <a:r>
              <a:rPr lang="es-ES" sz="1800" i="1" dirty="0" smtClean="0">
                <a:effectLst>
                  <a:outerShdw blurRad="38100" dist="38100" dir="2700000" algn="tl">
                    <a:srgbClr val="000000">
                      <a:alpha val="43137"/>
                    </a:srgbClr>
                  </a:outerShdw>
                </a:effectLst>
              </a:rPr>
              <a:t>remuneración </a:t>
            </a:r>
            <a:r>
              <a:rPr lang="es-ES" sz="1800" i="1" dirty="0">
                <a:effectLst>
                  <a:outerShdw blurRad="38100" dist="38100" dir="2700000" algn="tl">
                    <a:srgbClr val="000000">
                      <a:alpha val="43137"/>
                    </a:srgbClr>
                  </a:outerShdw>
                </a:effectLst>
              </a:rPr>
              <a:t>y los </a:t>
            </a:r>
            <a:r>
              <a:rPr lang="es-ES" sz="1800" i="1" dirty="0" smtClean="0">
                <a:effectLst>
                  <a:outerShdw blurRad="38100" dist="38100" dir="2700000" algn="tl">
                    <a:srgbClr val="000000">
                      <a:alpha val="43137"/>
                    </a:srgbClr>
                  </a:outerShdw>
                </a:effectLst>
              </a:rPr>
              <a:t>demás derechos </a:t>
            </a:r>
            <a:r>
              <a:rPr lang="es-ES" sz="1800" i="1" dirty="0">
                <a:effectLst>
                  <a:outerShdw blurRad="38100" dist="38100" dir="2700000" algn="tl">
                    <a:srgbClr val="000000">
                      <a:alpha val="43137"/>
                    </a:srgbClr>
                  </a:outerShdw>
                </a:effectLst>
              </a:rPr>
              <a:t>emergentes de la relación laboral como </a:t>
            </a:r>
            <a:endParaRPr lang="es-ES" sz="1800" i="1" dirty="0" smtClean="0">
              <a:effectLst>
                <a:outerShdw blurRad="38100" dist="38100" dir="2700000" algn="tl">
                  <a:srgbClr val="000000">
                    <a:alpha val="43137"/>
                  </a:srgbClr>
                </a:outerShdw>
              </a:effectLst>
            </a:endParaRPr>
          </a:p>
          <a:p>
            <a:pPr marL="609600" indent="-609600" algn="l" eaLnBrk="1" hangingPunct="1">
              <a:defRPr/>
            </a:pPr>
            <a:r>
              <a:rPr lang="es-ES" sz="1800" i="1" dirty="0" smtClean="0">
                <a:effectLst>
                  <a:outerShdw blurRad="38100" dist="38100" dir="2700000" algn="tl">
                    <a:srgbClr val="000000">
                      <a:alpha val="43137"/>
                    </a:srgbClr>
                  </a:outerShdw>
                </a:effectLst>
              </a:rPr>
              <a:t>si </a:t>
            </a:r>
            <a:r>
              <a:rPr lang="es-ES" sz="1800" i="1" dirty="0">
                <a:effectLst>
                  <a:outerShdw blurRad="38100" dist="38100" dir="2700000" algn="tl">
                    <a:srgbClr val="000000">
                      <a:alpha val="43137"/>
                    </a:srgbClr>
                  </a:outerShdw>
                </a:effectLst>
              </a:rPr>
              <a:t>hubieren prestado servicio</a:t>
            </a:r>
            <a:r>
              <a:rPr lang="es-ES" sz="1800" i="1" dirty="0" smtClean="0">
                <a:effectLst>
                  <a:outerShdw blurRad="38100" dist="38100" dir="2700000" algn="tl">
                    <a:srgbClr val="000000">
                      <a:alpha val="43137"/>
                    </a:srgbClr>
                  </a:outerShdw>
                </a:effectLst>
              </a:rPr>
              <a:t>.»</a:t>
            </a:r>
          </a:p>
          <a:p>
            <a:pPr marL="609600" indent="-609600" algn="l" eaLnBrk="1" hangingPunct="1">
              <a:defRPr/>
            </a:pPr>
            <a:endParaRPr lang="es-ES" sz="1800" i="1" dirty="0">
              <a:effectLst>
                <a:outerShdw blurRad="38100" dist="38100" dir="2700000" algn="tl">
                  <a:srgbClr val="000000">
                    <a:alpha val="43137"/>
                  </a:srgbClr>
                </a:outerShdw>
              </a:effectLst>
            </a:endParaRPr>
          </a:p>
          <a:p>
            <a:pPr marL="609600" indent="-609600" algn="l" eaLnBrk="1" hangingPunct="1">
              <a:defRPr/>
            </a:pPr>
            <a:r>
              <a:rPr lang="es-ES" sz="1800" b="1" dirty="0" smtClean="0">
                <a:solidFill>
                  <a:srgbClr val="00FFFF"/>
                </a:solidFill>
                <a:effectLst>
                  <a:outerShdw blurRad="38100" dist="38100" dir="2700000" algn="tl">
                    <a:srgbClr val="000000">
                      <a:alpha val="43137"/>
                    </a:srgbClr>
                  </a:outerShdw>
                </a:effectLst>
              </a:rPr>
              <a:t>Particularidades</a:t>
            </a:r>
            <a:endParaRPr lang="es-AR" sz="1800" b="1" dirty="0" smtClean="0">
              <a:solidFill>
                <a:srgbClr val="00FFFF"/>
              </a:solidFill>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  A diferencia del jueves santo, la opción es de los trabajadores y no del </a:t>
            </a:r>
          </a:p>
          <a:p>
            <a:pPr marL="609600" indent="-609600" algn="l" eaLnBrk="1" hangingPunct="1">
              <a:defRPr/>
            </a:pPr>
            <a:r>
              <a:rPr lang="es-ES" sz="1800" dirty="0" smtClean="0">
                <a:effectLst>
                  <a:outerShdw blurRad="38100" dist="38100" dir="2700000" algn="tl">
                    <a:srgbClr val="000000">
                      <a:alpha val="43137"/>
                    </a:srgbClr>
                  </a:outerShdw>
                </a:effectLst>
              </a:rPr>
              <a:t>   empleador.</a:t>
            </a:r>
          </a:p>
          <a:p>
            <a:pPr marL="609600" indent="-609600" algn="l" eaLnBrk="1" hangingPunct="1">
              <a:defRPr/>
            </a:pPr>
            <a:endParaRPr lang="es-AR" sz="1800" dirty="0" smtClean="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764833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noAutofit/>
          </a:bodyPr>
          <a:lstStyle/>
          <a:p>
            <a:pPr marL="609600" indent="-609600"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FERIADOS CON FINES TURISTICOS</a:t>
            </a:r>
            <a:endParaRPr lang="es-AR" sz="1800" b="1" dirty="0" smtClean="0">
              <a:solidFill>
                <a:srgbClr val="FFFF00"/>
              </a:solidFill>
              <a:effectLst>
                <a:outerShdw blurRad="38100" dist="38100" dir="2700000" algn="tl">
                  <a:srgbClr val="000000">
                    <a:alpha val="43137"/>
                  </a:srgbClr>
                </a:outerShdw>
              </a:effectLst>
            </a:endParaRPr>
          </a:p>
          <a:p>
            <a:pPr marL="609600" indent="-609600" algn="l" eaLnBrk="1" hangingPunct="1">
              <a:defRPr/>
            </a:pP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Cuando </a:t>
            </a:r>
            <a:r>
              <a:rPr lang="es-ES" sz="1800" dirty="0">
                <a:effectLst>
                  <a:outerShdw blurRad="38100" dist="38100" dir="2700000" algn="tl">
                    <a:srgbClr val="000000">
                      <a:alpha val="43137"/>
                    </a:srgbClr>
                  </a:outerShdw>
                </a:effectLst>
              </a:rPr>
              <a:t>las fechas de los feriados nacionales </a:t>
            </a:r>
            <a:r>
              <a:rPr lang="es-ES" sz="1800" dirty="0" smtClean="0">
                <a:effectLst>
                  <a:outerShdw blurRad="38100" dist="38100" dir="2700000" algn="tl">
                    <a:srgbClr val="000000">
                      <a:alpha val="43137"/>
                    </a:srgbClr>
                  </a:outerShdw>
                </a:effectLst>
              </a:rPr>
              <a:t>coincidan </a:t>
            </a:r>
            <a:r>
              <a:rPr lang="es-ES" sz="1800" dirty="0">
                <a:effectLst>
                  <a:outerShdw blurRad="38100" dist="38100" dir="2700000" algn="tl">
                    <a:srgbClr val="000000">
                      <a:alpha val="43137"/>
                    </a:srgbClr>
                  </a:outerShdw>
                </a:effectLst>
              </a:rPr>
              <a:t>con los días martes o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jueves</a:t>
            </a:r>
            <a:r>
              <a:rPr lang="es-ES" sz="1800" dirty="0">
                <a:effectLst>
                  <a:outerShdw blurRad="38100" dist="38100" dir="2700000" algn="tl">
                    <a:srgbClr val="000000">
                      <a:alpha val="43137"/>
                    </a:srgbClr>
                  </a:outerShdw>
                </a:effectLst>
              </a:rPr>
              <a:t>, el </a:t>
            </a:r>
            <a:r>
              <a:rPr lang="es-ES" sz="1800" dirty="0" smtClean="0">
                <a:effectLst>
                  <a:outerShdw blurRad="38100" dist="38100" dir="2700000" algn="tl">
                    <a:srgbClr val="000000">
                      <a:alpha val="43137"/>
                    </a:srgbClr>
                  </a:outerShdw>
                </a:effectLst>
              </a:rPr>
              <a:t>PEN fijará 2 </a:t>
            </a:r>
            <a:r>
              <a:rPr lang="es-ES" sz="1800" dirty="0">
                <a:effectLst>
                  <a:outerShdw blurRad="38100" dist="38100" dir="2700000" algn="tl">
                    <a:srgbClr val="000000">
                      <a:alpha val="43137"/>
                    </a:srgbClr>
                  </a:outerShdw>
                </a:effectLst>
              </a:rPr>
              <a:t>feriados por año que deberán </a:t>
            </a:r>
            <a:r>
              <a:rPr lang="es-ES" sz="1800" dirty="0" smtClean="0">
                <a:effectLst>
                  <a:outerShdw blurRad="38100" dist="38100" dir="2700000" algn="tl">
                    <a:srgbClr val="000000">
                      <a:alpha val="43137"/>
                    </a:srgbClr>
                  </a:outerShdw>
                </a:effectLst>
              </a:rPr>
              <a:t>coincidir </a:t>
            </a:r>
            <a:r>
              <a:rPr lang="es-ES" sz="1800" dirty="0">
                <a:effectLst>
                  <a:outerShdw blurRad="38100" dist="38100" dir="2700000" algn="tl">
                    <a:srgbClr val="000000">
                      <a:alpha val="43137"/>
                    </a:srgbClr>
                  </a:outerShdw>
                </a:effectLst>
              </a:rPr>
              <a:t>con los días lunes o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viernes inmediato </a:t>
            </a:r>
            <a:r>
              <a:rPr lang="es-ES" sz="1800" dirty="0">
                <a:effectLst>
                  <a:outerShdw blurRad="38100" dist="38100" dir="2700000" algn="tl">
                    <a:srgbClr val="000000">
                      <a:alpha val="43137"/>
                    </a:srgbClr>
                  </a:outerShdw>
                </a:effectLst>
              </a:rPr>
              <a:t>respectivo. </a:t>
            </a:r>
            <a:endParaRPr lang="es-ES" sz="1800" dirty="0" smtClean="0">
              <a:effectLst>
                <a:outerShdw blurRad="38100" dist="38100" dir="2700000" algn="tl">
                  <a:srgbClr val="000000">
                    <a:alpha val="43137"/>
                  </a:srgbClr>
                </a:outerShdw>
              </a:effectLst>
            </a:endParaRPr>
          </a:p>
          <a:p>
            <a:pPr marL="609600" indent="-609600" algn="l" eaLnBrk="1" hangingPunct="1">
              <a:defRPr/>
            </a:pPr>
            <a:endParaRPr lang="es-ES" sz="1800" dirty="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Si </a:t>
            </a:r>
            <a:r>
              <a:rPr lang="es-ES" sz="1800" dirty="0">
                <a:effectLst>
                  <a:outerShdw blurRad="38100" dist="38100" dir="2700000" algn="tl">
                    <a:srgbClr val="000000">
                      <a:alpha val="43137"/>
                    </a:srgbClr>
                  </a:outerShdw>
                </a:effectLst>
              </a:rPr>
              <a:t>los feriados no coinciden con los días martes o </a:t>
            </a:r>
            <a:r>
              <a:rPr lang="es-ES" sz="1800" dirty="0" smtClean="0">
                <a:effectLst>
                  <a:outerShdw blurRad="38100" dist="38100" dir="2700000" algn="tl">
                    <a:srgbClr val="000000">
                      <a:alpha val="43137"/>
                    </a:srgbClr>
                  </a:outerShdw>
                </a:effectLst>
              </a:rPr>
              <a:t>jueves</a:t>
            </a:r>
            <a:r>
              <a:rPr lang="es-ES" sz="1800" dirty="0">
                <a:effectLst>
                  <a:outerShdw blurRad="38100" dist="38100" dir="2700000" algn="tl">
                    <a:srgbClr val="000000">
                      <a:alpha val="43137"/>
                    </a:srgbClr>
                  </a:outerShdw>
                </a:effectLst>
              </a:rPr>
              <a:t>, el </a:t>
            </a:r>
            <a:r>
              <a:rPr lang="es-ES" sz="1800" dirty="0" smtClean="0">
                <a:effectLst>
                  <a:outerShdw blurRad="38100" dist="38100" dir="2700000" algn="tl">
                    <a:srgbClr val="000000">
                      <a:alpha val="43137"/>
                    </a:srgbClr>
                  </a:outerShdw>
                </a:effectLst>
              </a:rPr>
              <a:t>PEN </a:t>
            </a:r>
            <a:r>
              <a:rPr lang="es-ES" sz="1800" dirty="0">
                <a:effectLst>
                  <a:outerShdw blurRad="38100" dist="38100" dir="2700000" algn="tl">
                    <a:srgbClr val="000000">
                      <a:alpha val="43137"/>
                    </a:srgbClr>
                  </a:outerShdw>
                </a:effectLst>
              </a:rPr>
              <a:t>fijará </a:t>
            </a:r>
            <a:r>
              <a:rPr lang="es-ES" sz="1800" dirty="0" smtClean="0">
                <a:effectLst>
                  <a:outerShdw blurRad="38100" dist="38100" dir="2700000" algn="tl">
                    <a:srgbClr val="000000">
                      <a:alpha val="43137"/>
                    </a:srgbClr>
                  </a:outerShdw>
                </a:effectLst>
              </a:rPr>
              <a:t>2 </a:t>
            </a:r>
            <a:r>
              <a:rPr lang="es-ES" sz="1800" dirty="0">
                <a:effectLst>
                  <a:outerShdw blurRad="38100" dist="38100" dir="2700000" algn="tl">
                    <a:srgbClr val="000000">
                      <a:alpha val="43137"/>
                    </a:srgbClr>
                  </a:outerShdw>
                </a:effectLst>
              </a:rPr>
              <a:t>feriados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destinados </a:t>
            </a:r>
            <a:r>
              <a:rPr lang="es-ES" sz="1800" dirty="0">
                <a:effectLst>
                  <a:outerShdw blurRad="38100" dist="38100" dir="2700000" algn="tl">
                    <a:srgbClr val="000000">
                      <a:alpha val="43137"/>
                    </a:srgbClr>
                  </a:outerShdw>
                </a:effectLst>
              </a:rPr>
              <a:t>a </a:t>
            </a:r>
            <a:r>
              <a:rPr lang="es-ES" sz="1800" dirty="0" smtClean="0">
                <a:effectLst>
                  <a:outerShdw blurRad="38100" dist="38100" dir="2700000" algn="tl">
                    <a:srgbClr val="000000">
                      <a:alpha val="43137"/>
                    </a:srgbClr>
                  </a:outerShdw>
                </a:effectLst>
              </a:rPr>
              <a:t>desarrollar </a:t>
            </a:r>
            <a:r>
              <a:rPr lang="es-ES" sz="1800" dirty="0">
                <a:effectLst>
                  <a:outerShdw blurRad="38100" dist="38100" dir="2700000" algn="tl">
                    <a:srgbClr val="000000">
                      <a:alpha val="43137"/>
                    </a:srgbClr>
                  </a:outerShdw>
                </a:effectLst>
              </a:rPr>
              <a:t>la actividad turística. </a:t>
            </a:r>
            <a:endParaRPr lang="es-ES" sz="1800" dirty="0" smtClean="0">
              <a:effectLst>
                <a:outerShdw blurRad="38100" dist="38100" dir="2700000" algn="tl">
                  <a:srgbClr val="000000">
                    <a:alpha val="43137"/>
                  </a:srgbClr>
                </a:outerShdw>
              </a:effectLst>
            </a:endParaRPr>
          </a:p>
          <a:p>
            <a:pPr marL="609600" indent="-609600" algn="l" eaLnBrk="1" hangingPunct="1">
              <a:defRPr/>
            </a:pPr>
            <a:endParaRPr lang="es-ES" sz="1800" dirty="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El PEN deberá establecer </a:t>
            </a:r>
            <a:r>
              <a:rPr lang="es-ES" sz="1800" dirty="0">
                <a:effectLst>
                  <a:outerShdw blurRad="38100" dist="38100" dir="2700000" algn="tl">
                    <a:srgbClr val="000000">
                      <a:alpha val="43137"/>
                    </a:srgbClr>
                  </a:outerShdw>
                </a:effectLst>
              </a:rPr>
              <a:t>los feriados turísticos por </a:t>
            </a:r>
            <a:r>
              <a:rPr lang="es-ES" sz="1800" dirty="0" smtClean="0">
                <a:effectLst>
                  <a:outerShdw blurRad="38100" dist="38100" dir="2700000" algn="tl">
                    <a:srgbClr val="000000">
                      <a:alpha val="43137"/>
                    </a:srgbClr>
                  </a:outerShdw>
                </a:effectLst>
              </a:rPr>
              <a:t>períodos </a:t>
            </a:r>
            <a:r>
              <a:rPr lang="es-ES" sz="1800" dirty="0">
                <a:effectLst>
                  <a:outerShdw blurRad="38100" dist="38100" dir="2700000" algn="tl">
                    <a:srgbClr val="000000">
                      <a:alpha val="43137"/>
                    </a:srgbClr>
                  </a:outerShdw>
                </a:effectLst>
              </a:rPr>
              <a:t>trianuales, con una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antelación de 50 </a:t>
            </a:r>
            <a:r>
              <a:rPr lang="es-ES" sz="1800" dirty="0">
                <a:effectLst>
                  <a:outerShdw blurRad="38100" dist="38100" dir="2700000" algn="tl">
                    <a:srgbClr val="000000">
                      <a:alpha val="43137"/>
                    </a:srgbClr>
                  </a:outerShdw>
                </a:effectLst>
              </a:rPr>
              <a:t>días a la </a:t>
            </a:r>
            <a:r>
              <a:rPr lang="es-ES" sz="1800" dirty="0" smtClean="0">
                <a:effectLst>
                  <a:outerShdw blurRad="38100" dist="38100" dir="2700000" algn="tl">
                    <a:srgbClr val="000000">
                      <a:alpha val="43137"/>
                    </a:srgbClr>
                  </a:outerShdw>
                </a:effectLst>
              </a:rPr>
              <a:t>finalización </a:t>
            </a:r>
            <a:r>
              <a:rPr lang="es-ES" sz="1800" dirty="0">
                <a:effectLst>
                  <a:outerShdw blurRad="38100" dist="38100" dir="2700000" algn="tl">
                    <a:srgbClr val="000000">
                      <a:alpha val="43137"/>
                    </a:srgbClr>
                  </a:outerShdw>
                </a:effectLst>
              </a:rPr>
              <a:t>del año </a:t>
            </a:r>
            <a:r>
              <a:rPr lang="es-ES" sz="1800" dirty="0" smtClean="0">
                <a:effectLst>
                  <a:outerShdw blurRad="38100" dist="38100" dir="2700000" algn="tl">
                    <a:srgbClr val="000000">
                      <a:alpha val="43137"/>
                    </a:srgbClr>
                  </a:outerShdw>
                </a:effectLst>
              </a:rPr>
              <a:t>calendario</a:t>
            </a:r>
          </a:p>
          <a:p>
            <a:pPr marL="609600" indent="-609600" algn="l" eaLnBrk="1" hangingPunct="1">
              <a:defRPr/>
            </a:pPr>
            <a:endParaRPr lang="es-ES" sz="1800" i="1"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Los </a:t>
            </a:r>
            <a:r>
              <a:rPr lang="es-ES" sz="1800" dirty="0">
                <a:effectLst>
                  <a:outerShdw blurRad="38100" dist="38100" dir="2700000" algn="tl">
                    <a:srgbClr val="000000">
                      <a:alpha val="43137"/>
                    </a:srgbClr>
                  </a:outerShdw>
                </a:effectLst>
              </a:rPr>
              <a:t>días lunes o viernes que resulten feriados por aplicación de los artículos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precedentes </a:t>
            </a:r>
            <a:r>
              <a:rPr lang="es-ES" sz="1800" dirty="0">
                <a:effectLst>
                  <a:outerShdw blurRad="38100" dist="38100" dir="2700000" algn="tl">
                    <a:srgbClr val="000000">
                      <a:alpha val="43137"/>
                    </a:srgbClr>
                  </a:outerShdw>
                </a:effectLst>
              </a:rPr>
              <a:t>gozarán en el aspecto remunerativo de los derechos que </a:t>
            </a:r>
            <a:r>
              <a:rPr lang="es-ES" sz="1800" dirty="0" smtClean="0">
                <a:effectLst>
                  <a:outerShdw blurRad="38100" dist="38100" dir="2700000" algn="tl">
                    <a:srgbClr val="000000">
                      <a:alpha val="43137"/>
                    </a:srgbClr>
                  </a:outerShdw>
                </a:effectLst>
              </a:rPr>
              <a:t>establece </a:t>
            </a:r>
            <a:r>
              <a:rPr lang="es-ES" sz="1800" dirty="0">
                <a:effectLst>
                  <a:outerShdw blurRad="38100" dist="38100" dir="2700000" algn="tl">
                    <a:srgbClr val="000000">
                      <a:alpha val="43137"/>
                    </a:srgbClr>
                  </a:outerShdw>
                </a:effectLst>
              </a:rPr>
              <a:t>la </a:t>
            </a:r>
            <a:endParaRPr lang="es-ES" sz="1800" dirty="0" smtClean="0">
              <a:effectLst>
                <a:outerShdw blurRad="38100" dist="38100" dir="2700000" algn="tl">
                  <a:srgbClr val="000000">
                    <a:alpha val="43137"/>
                  </a:srgbClr>
                </a:outerShdw>
              </a:effectLst>
            </a:endParaRPr>
          </a:p>
          <a:p>
            <a:pPr marL="609600" indent="-609600" algn="l" eaLnBrk="1" hangingPunct="1">
              <a:defRPr/>
            </a:pPr>
            <a:r>
              <a:rPr lang="es-ES" sz="1800" dirty="0" smtClean="0">
                <a:effectLst>
                  <a:outerShdw blurRad="38100" dist="38100" dir="2700000" algn="tl">
                    <a:srgbClr val="000000">
                      <a:alpha val="43137"/>
                    </a:srgbClr>
                  </a:outerShdw>
                </a:effectLst>
              </a:rPr>
              <a:t>legislación </a:t>
            </a:r>
            <a:r>
              <a:rPr lang="es-ES" sz="1800" dirty="0">
                <a:effectLst>
                  <a:outerShdw blurRad="38100" dist="38100" dir="2700000" algn="tl">
                    <a:srgbClr val="000000">
                      <a:alpha val="43137"/>
                    </a:srgbClr>
                  </a:outerShdw>
                </a:effectLst>
              </a:rPr>
              <a:t>vigente respecto de los feriados nacionales.</a:t>
            </a:r>
            <a:endParaRPr lang="es-AR" sz="1800" i="1"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954914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FERIADOS CON FINES TURISTICOS – D. 1585/2010</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2000" dirty="0" smtClean="0">
              <a:solidFill>
                <a:srgbClr val="FFFF00"/>
              </a:solidFill>
              <a:effectLst>
                <a:outerShdw blurRad="38100" dist="38100" dir="2700000" algn="tl">
                  <a:srgbClr val="000000">
                    <a:alpha val="43137"/>
                  </a:srgbClr>
                </a:outerShdw>
              </a:effectLst>
            </a:endParaRPr>
          </a:p>
          <a:p>
            <a:pPr algn="l">
              <a:defRPr/>
            </a:pPr>
            <a:endParaRPr lang="es-ES" sz="2000" dirty="0" smtClean="0">
              <a:effectLst>
                <a:outerShdw blurRad="38100" dist="38100" dir="2700000" algn="tl">
                  <a:srgbClr val="000000">
                    <a:alpha val="43137"/>
                  </a:srgbClr>
                </a:outerShdw>
              </a:effectLst>
            </a:endParaRPr>
          </a:p>
          <a:p>
            <a:pPr algn="l">
              <a:defRPr/>
            </a:pPr>
            <a:r>
              <a:rPr lang="es-ES" sz="2000" b="1" dirty="0">
                <a:solidFill>
                  <a:srgbClr val="00FF00"/>
                </a:solidFill>
                <a:effectLst>
                  <a:outerShdw blurRad="38100" dist="38100" dir="2700000" algn="tl">
                    <a:srgbClr val="000000">
                      <a:alpha val="43137"/>
                    </a:srgbClr>
                  </a:outerShdw>
                </a:effectLst>
              </a:rPr>
              <a:t>Feriados con fines turísticos para el </a:t>
            </a:r>
            <a:r>
              <a:rPr lang="es-ES" sz="2000" b="1" dirty="0" smtClean="0">
                <a:solidFill>
                  <a:srgbClr val="00FF00"/>
                </a:solidFill>
                <a:effectLst>
                  <a:outerShdw blurRad="38100" dist="38100" dir="2700000" algn="tl">
                    <a:srgbClr val="000000">
                      <a:alpha val="43137"/>
                    </a:srgbClr>
                  </a:outerShdw>
                </a:effectLst>
              </a:rPr>
              <a:t>año </a:t>
            </a:r>
            <a:r>
              <a:rPr lang="es-ES" sz="2000" b="1" dirty="0">
                <a:solidFill>
                  <a:srgbClr val="00FF00"/>
                </a:solidFill>
                <a:effectLst>
                  <a:outerShdw blurRad="38100" dist="38100" dir="2700000" algn="tl">
                    <a:srgbClr val="000000">
                      <a:alpha val="43137"/>
                    </a:srgbClr>
                  </a:outerShdw>
                </a:effectLst>
              </a:rPr>
              <a:t>2013:</a:t>
            </a:r>
          </a:p>
          <a:p>
            <a:pPr algn="l">
              <a:defRPr/>
            </a:pPr>
            <a:r>
              <a:rPr lang="es-ES" sz="2000" dirty="0">
                <a:effectLst>
                  <a:outerShdw blurRad="38100" dist="38100" dir="2700000" algn="tl">
                    <a:srgbClr val="000000">
                      <a:alpha val="43137"/>
                    </a:srgbClr>
                  </a:outerShdw>
                </a:effectLst>
              </a:rPr>
              <a:t>1 de abril y 21 de junio.</a:t>
            </a:r>
          </a:p>
          <a:p>
            <a:pPr algn="l">
              <a:defRPr/>
            </a:pPr>
            <a:endParaRPr lang="es-ES" sz="2000" dirty="0" smtClean="0">
              <a:effectLst>
                <a:outerShdw blurRad="38100" dist="38100" dir="2700000" algn="tl">
                  <a:srgbClr val="000000">
                    <a:alpha val="43137"/>
                  </a:srgbClr>
                </a:outerShdw>
              </a:effectLst>
            </a:endParaRPr>
          </a:p>
          <a:p>
            <a:pPr algn="l">
              <a:defRPr/>
            </a:pPr>
            <a:r>
              <a:rPr lang="es-ES" sz="2000" dirty="0" smtClean="0">
                <a:effectLst>
                  <a:outerShdw blurRad="38100" dist="38100" dir="2700000" algn="tl">
                    <a:srgbClr val="000000">
                      <a:alpha val="43137"/>
                    </a:srgbClr>
                  </a:outerShdw>
                </a:effectLst>
              </a:rPr>
              <a:t>Boletín Oficial: 3/11/2010</a:t>
            </a:r>
            <a:endParaRPr lang="es-ES" sz="2000" dirty="0">
              <a:effectLst>
                <a:outerShdw blurRad="38100" dist="38100" dir="2700000" algn="tl">
                  <a:srgbClr val="000000">
                    <a:alpha val="43137"/>
                  </a:srgbClr>
                </a:outerShdw>
              </a:effectLst>
            </a:endParaRPr>
          </a:p>
          <a:p>
            <a:pPr algn="l">
              <a:defRPr/>
            </a:pPr>
            <a:r>
              <a:rPr lang="es-ES" sz="2000" dirty="0" smtClean="0">
                <a:effectLst>
                  <a:outerShdw blurRad="38100" dist="38100" dir="2700000" algn="tl">
                    <a:srgbClr val="000000">
                      <a:alpha val="43137"/>
                    </a:srgbClr>
                  </a:outerShdw>
                </a:effectLst>
              </a:rPr>
              <a:t>Vigencia</a:t>
            </a:r>
            <a:r>
              <a:rPr lang="es-ES" sz="2000" dirty="0">
                <a:effectLst>
                  <a:outerShdw blurRad="38100" dist="38100" dir="2700000" algn="tl">
                    <a:srgbClr val="000000">
                      <a:alpha val="43137"/>
                    </a:srgbClr>
                  </a:outerShdw>
                </a:effectLst>
              </a:rPr>
              <a:t>: 3/11/2010</a:t>
            </a:r>
          </a:p>
          <a:p>
            <a:pPr algn="l">
              <a:defRPr/>
            </a:pPr>
            <a:r>
              <a:rPr lang="es-ES" sz="2000" dirty="0">
                <a:effectLst>
                  <a:outerShdw blurRad="38100" dist="38100" dir="2700000" algn="tl">
                    <a:srgbClr val="000000">
                      <a:alpha val="43137"/>
                    </a:srgbClr>
                  </a:outerShdw>
                </a:effectLst>
              </a:rPr>
              <a:t>Aplicación: </a:t>
            </a:r>
            <a:r>
              <a:rPr lang="es-ES" sz="2000" b="1" dirty="0">
                <a:solidFill>
                  <a:srgbClr val="FFFF00"/>
                </a:solidFill>
                <a:effectLst>
                  <a:outerShdw blurRad="38100" dist="38100" dir="2700000" algn="tl">
                    <a:srgbClr val="000000">
                      <a:alpha val="43137"/>
                    </a:srgbClr>
                  </a:outerShdw>
                </a:effectLst>
              </a:rPr>
              <a:t>desde el 3/11/2010</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553621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rPr>
              <a:t>REMUNERACIÓN - LCT</a:t>
            </a:r>
            <a:endParaRPr lang="es-AR" sz="2000" b="1" dirty="0" smtClean="0">
              <a:solidFill>
                <a:srgbClr val="FFFF00"/>
              </a:solidFill>
            </a:endParaRPr>
          </a:p>
          <a:p>
            <a:pPr marL="609600" indent="-609600" algn="l" eaLnBrk="1" hangingPunct="1">
              <a:buFontTx/>
              <a:buNone/>
              <a:defRPr/>
            </a:pPr>
            <a:endParaRPr lang="es-ES" sz="1600" dirty="0" smtClean="0">
              <a:solidFill>
                <a:srgbClr val="FFFF00"/>
              </a:solidFill>
            </a:endParaRPr>
          </a:p>
          <a:p>
            <a:pPr marL="609600" indent="-609600" algn="l" eaLnBrk="1" hangingPunct="1">
              <a:buFontTx/>
              <a:buNone/>
              <a:defRPr/>
            </a:pPr>
            <a:r>
              <a:rPr lang="es-ES" sz="1800" b="1" dirty="0" smtClean="0">
                <a:solidFill>
                  <a:srgbClr val="00FFFF"/>
                </a:solidFill>
                <a:effectLst/>
              </a:rPr>
              <a:t>FERIADO NO TRABAJADO</a:t>
            </a:r>
          </a:p>
          <a:p>
            <a:pPr algn="l">
              <a:defRPr/>
            </a:pPr>
            <a:endParaRPr lang="es-ES" sz="1800" b="1" dirty="0" smtClean="0">
              <a:effectLst>
                <a:outerShdw blurRad="38100" dist="38100" dir="2700000" algn="tl">
                  <a:srgbClr val="000000">
                    <a:alpha val="43137"/>
                  </a:srgbClr>
                </a:outerShdw>
              </a:effectLst>
            </a:endParaRPr>
          </a:p>
          <a:p>
            <a:pPr algn="l">
              <a:defRPr/>
            </a:pPr>
            <a:r>
              <a:rPr lang="es-ES" sz="1800" b="1" dirty="0" smtClean="0">
                <a:solidFill>
                  <a:srgbClr val="00FFCC"/>
                </a:solidFill>
                <a:effectLst>
                  <a:outerShdw blurRad="38100" dist="38100" dir="2700000" algn="tl">
                    <a:srgbClr val="000000">
                      <a:alpha val="43137"/>
                    </a:srgbClr>
                  </a:outerShdw>
                </a:effectLst>
              </a:rPr>
              <a:t>Art. 166 – </a:t>
            </a:r>
            <a:r>
              <a:rPr lang="es-ES" sz="1800" dirty="0" smtClean="0">
                <a:effectLst>
                  <a:outerShdw blurRad="38100" dist="38100" dir="2700000" algn="tl">
                    <a:srgbClr val="000000">
                      <a:alpha val="43137"/>
                    </a:srgbClr>
                  </a:outerShdw>
                </a:effectLst>
              </a:rPr>
              <a:t>En </a:t>
            </a:r>
            <a:r>
              <a:rPr lang="es-ES" sz="1800" dirty="0">
                <a:effectLst>
                  <a:outerShdw blurRad="38100" dist="38100" dir="2700000" algn="tl">
                    <a:srgbClr val="000000">
                      <a:alpha val="43137"/>
                    </a:srgbClr>
                  </a:outerShdw>
                </a:effectLst>
              </a:rPr>
              <a:t>los días feriados nacionales rigen las normas legales sobre el descanso dominical. En dichos días los trabajadores que no gozaren de la remuneración respectiva percibirán el salario correspondiente a los mismos, aun cuando coincidan con domingo</a:t>
            </a:r>
            <a:r>
              <a:rPr lang="es-ES" sz="1800" dirty="0" smtClean="0">
                <a:effectLst>
                  <a:outerShdw blurRad="38100" dist="38100" dir="2700000" algn="tl">
                    <a:srgbClr val="000000">
                      <a:alpha val="43137"/>
                    </a:srgbClr>
                  </a:outerShdw>
                </a:effectLst>
              </a:rPr>
              <a:t>.</a:t>
            </a:r>
          </a:p>
          <a:p>
            <a:pPr algn="l">
              <a:defRPr/>
            </a:pPr>
            <a:endParaRPr lang="es-ES" sz="1800" dirty="0">
              <a:effectLst>
                <a:outerShdw blurRad="38100" dist="38100" dir="2700000" algn="tl">
                  <a:srgbClr val="000000">
                    <a:alpha val="43137"/>
                  </a:srgbClr>
                </a:outerShdw>
              </a:effectLst>
            </a:endParaRPr>
          </a:p>
          <a:p>
            <a:pPr algn="l">
              <a:defRPr/>
            </a:pPr>
            <a:r>
              <a:rPr lang="es-ES" sz="1800" dirty="0">
                <a:effectLst>
                  <a:outerShdw blurRad="38100" dist="38100" dir="2700000" algn="tl">
                    <a:srgbClr val="000000">
                      <a:alpha val="43137"/>
                    </a:srgbClr>
                  </a:outerShdw>
                </a:effectLst>
              </a:rPr>
              <a:t>En caso que presten servicios en tales días, cobrarán la remuneración normal de los días laborables más una cantidad igual.</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8532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168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dirty="0">
                <a:solidFill>
                  <a:srgbClr val="FFFF00"/>
                </a:solidFill>
                <a:effectLst>
                  <a:outerShdw blurRad="38100" dist="38100" dir="2700000" algn="tl">
                    <a:srgbClr val="000000">
                      <a:alpha val="43137"/>
                    </a:srgbClr>
                  </a:outerShdw>
                </a:effectLst>
              </a:rPr>
              <a:t>Ley 11544 – Ley de Jornada de Trabajo</a:t>
            </a:r>
            <a:endParaRPr lang="es-AR" sz="1800" dirty="0">
              <a:solidFill>
                <a:srgbClr val="FFFF00"/>
              </a:solidFill>
              <a:effectLst>
                <a:outerShdw blurRad="38100" dist="38100" dir="2700000" algn="tl">
                  <a:srgbClr val="000000">
                    <a:alpha val="43137"/>
                  </a:srgbClr>
                </a:outerShdw>
              </a:effectLst>
            </a:endParaRP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 : </a:t>
            </a:r>
            <a:r>
              <a:rPr lang="es-AR" sz="1800" dirty="0">
                <a:effectLst>
                  <a:outerShdw blurRad="38100" dist="38100" dir="2700000" algn="tl">
                    <a:srgbClr val="000000">
                      <a:alpha val="43137"/>
                    </a:srgbClr>
                  </a:outerShdw>
                </a:effectLst>
              </a:rPr>
              <a:t>“La duración del trabajo no podrá exceder de 8 horas diarias o cuarenta y ocho semanales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Exclusiones: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 </a:t>
            </a:r>
            <a:r>
              <a:rPr lang="es-AR" sz="1800" dirty="0">
                <a:effectLst>
                  <a:outerShdw blurRad="38100" dist="38100" dir="2700000" algn="tl">
                    <a:srgbClr val="000000">
                      <a:alpha val="43137"/>
                    </a:srgbClr>
                  </a:outerShdw>
                </a:effectLst>
              </a:rPr>
              <a:t>“ … No </a:t>
            </a:r>
            <a:r>
              <a:rPr lang="es-AR" sz="1800" dirty="0" err="1">
                <a:effectLst>
                  <a:outerShdw blurRad="38100" dist="38100" dir="2700000" algn="tl">
                    <a:srgbClr val="000000">
                      <a:alpha val="43137"/>
                    </a:srgbClr>
                  </a:outerShdw>
                </a:effectLst>
              </a:rPr>
              <a:t>estan</a:t>
            </a:r>
            <a:r>
              <a:rPr lang="es-AR" sz="1800" dirty="0">
                <a:effectLst>
                  <a:outerShdw blurRad="38100" dist="38100" dir="2700000" algn="tl">
                    <a:srgbClr val="000000">
                      <a:alpha val="43137"/>
                    </a:srgbClr>
                  </a:outerShdw>
                </a:effectLst>
              </a:rPr>
              <a:t> comprendidos en las disposiciones de esta ley, los </a:t>
            </a:r>
            <a:r>
              <a:rPr lang="es-AR" sz="1800" u="sng" dirty="0">
                <a:effectLst>
                  <a:outerShdw blurRad="38100" dist="38100" dir="2700000" algn="tl">
                    <a:srgbClr val="000000">
                      <a:alpha val="43137"/>
                    </a:srgbClr>
                  </a:outerShdw>
                </a:effectLst>
              </a:rPr>
              <a:t>trabajos agrícolas, ganaderos y los del servicio doméstico</a:t>
            </a:r>
            <a:r>
              <a:rPr lang="es-AR" sz="1800" dirty="0">
                <a:effectLst>
                  <a:outerShdw blurRad="38100" dist="38100" dir="2700000" algn="tl">
                    <a:srgbClr val="000000">
                      <a:alpha val="43137"/>
                    </a:srgbClr>
                  </a:outerShdw>
                </a:effectLst>
              </a:rPr>
              <a:t> y los establecimientos en que trabajen solamente </a:t>
            </a:r>
            <a:r>
              <a:rPr lang="es-AR" sz="1800" dirty="0" err="1">
                <a:effectLst>
                  <a:outerShdw blurRad="38100" dist="38100" dir="2700000" algn="tl">
                    <a:srgbClr val="000000">
                      <a:alpha val="43137"/>
                    </a:srgbClr>
                  </a:outerShdw>
                </a:effectLst>
              </a:rPr>
              <a:t>mienbros</a:t>
            </a:r>
            <a:r>
              <a:rPr lang="es-AR" sz="1800" dirty="0">
                <a:effectLst>
                  <a:outerShdw blurRad="38100" dist="38100" dir="2700000" algn="tl">
                    <a:srgbClr val="000000">
                      <a:alpha val="43137"/>
                    </a:srgbClr>
                  </a:outerShdw>
                </a:effectLst>
              </a:rPr>
              <a:t> de la familia del jefe, dueño, empresario, gerente, director o habilitado principal”.</a:t>
            </a:r>
            <a:endParaRPr lang="es-AR" sz="1800" b="1" dirty="0">
              <a:effectLst>
                <a:outerShdw blurRad="38100" dist="38100" dir="2700000" algn="tl">
                  <a:srgbClr val="000000">
                    <a:alpha val="43137"/>
                  </a:srgbClr>
                </a:outerShdw>
              </a:effectLst>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42127928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REMUNERACIÓN - LCT</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1600" dirty="0" smtClean="0">
              <a:solidFill>
                <a:srgbClr val="FFFF00"/>
              </a:solidFill>
              <a:effectLst>
                <a:outerShdw blurRad="38100" dist="38100" dir="2700000" algn="tl">
                  <a:srgbClr val="000000">
                    <a:alpha val="43137"/>
                  </a:srgbClr>
                </a:outerShdw>
              </a:effectLst>
            </a:endParaRPr>
          </a:p>
          <a:p>
            <a:pPr algn="l">
              <a:defRPr/>
            </a:pPr>
            <a:r>
              <a:rPr lang="es-ES" sz="1800" b="1" dirty="0" smtClean="0">
                <a:solidFill>
                  <a:srgbClr val="00FFFF"/>
                </a:solidFill>
                <a:effectLst>
                  <a:outerShdw blurRad="38100" dist="38100" dir="2700000" algn="tl">
                    <a:srgbClr val="000000">
                      <a:alpha val="43137"/>
                    </a:srgbClr>
                  </a:outerShdw>
                </a:effectLst>
              </a:rPr>
              <a:t>DIAS NO LABORABLES</a:t>
            </a:r>
          </a:p>
          <a:p>
            <a:pPr algn="l">
              <a:defRPr/>
            </a:pPr>
            <a:endParaRPr lang="es-ES" sz="1800" b="1" dirty="0" smtClean="0">
              <a:solidFill>
                <a:srgbClr val="00FFCC"/>
              </a:solidFill>
              <a:effectLst>
                <a:outerShdw blurRad="38100" dist="38100" dir="2700000" algn="tl">
                  <a:srgbClr val="000000">
                    <a:alpha val="43137"/>
                  </a:srgbClr>
                </a:outerShdw>
              </a:effectLst>
            </a:endParaRPr>
          </a:p>
          <a:p>
            <a:pPr algn="l">
              <a:defRPr/>
            </a:pPr>
            <a:r>
              <a:rPr lang="es-ES" sz="1800" b="1" dirty="0" smtClean="0">
                <a:solidFill>
                  <a:srgbClr val="00FFCC"/>
                </a:solidFill>
                <a:effectLst>
                  <a:outerShdw blurRad="38100" dist="38100" dir="2700000" algn="tl">
                    <a:srgbClr val="000000">
                      <a:alpha val="43137"/>
                    </a:srgbClr>
                  </a:outerShdw>
                </a:effectLst>
              </a:rPr>
              <a:t>Art</a:t>
            </a:r>
            <a:r>
              <a:rPr lang="es-ES" sz="1800" b="1" dirty="0">
                <a:solidFill>
                  <a:srgbClr val="00FFCC"/>
                </a:solidFill>
                <a:effectLst>
                  <a:outerShdw blurRad="38100" dist="38100" dir="2700000" algn="tl">
                    <a:srgbClr val="000000">
                      <a:alpha val="43137"/>
                    </a:srgbClr>
                  </a:outerShdw>
                </a:effectLst>
              </a:rPr>
              <a:t>. 167 </a:t>
            </a:r>
            <a:r>
              <a:rPr lang="es-ES" sz="1800" b="1" dirty="0" smtClean="0">
                <a:solidFill>
                  <a:srgbClr val="00FFCC"/>
                </a:solidFill>
                <a:effectLst>
                  <a:outerShdw blurRad="38100" dist="38100" dir="2700000" algn="tl">
                    <a:srgbClr val="000000">
                      <a:alpha val="43137"/>
                    </a:srgbClr>
                  </a:outerShdw>
                </a:effectLst>
              </a:rPr>
              <a:t>–</a:t>
            </a:r>
            <a:r>
              <a:rPr lang="es-ES" sz="1800" dirty="0" smtClean="0">
                <a:effectLst>
                  <a:outerShdw blurRad="38100" dist="38100" dir="2700000" algn="tl">
                    <a:srgbClr val="000000">
                      <a:alpha val="43137"/>
                    </a:srgbClr>
                  </a:outerShdw>
                </a:effectLst>
              </a:rPr>
              <a:t>En </a:t>
            </a:r>
            <a:r>
              <a:rPr lang="es-ES" sz="1800" dirty="0">
                <a:effectLst>
                  <a:outerShdw blurRad="38100" dist="38100" dir="2700000" algn="tl">
                    <a:srgbClr val="000000">
                      <a:alpha val="43137"/>
                    </a:srgbClr>
                  </a:outerShdw>
                </a:effectLst>
              </a:rPr>
              <a:t>los días no laborables, el trabajo será optativo para el empleador, salvo en bancos, seguros y actividades afines, conforme lo determine la reglamentación. En dichos días, los trabajadores que presten servicio, percibirán el salario simple.</a:t>
            </a:r>
          </a:p>
          <a:p>
            <a:pPr algn="l">
              <a:defRPr/>
            </a:pPr>
            <a:endParaRPr lang="es-ES" sz="1800" dirty="0" smtClean="0">
              <a:effectLst>
                <a:outerShdw blurRad="38100" dist="38100" dir="2700000" algn="tl">
                  <a:srgbClr val="000000">
                    <a:alpha val="43137"/>
                  </a:srgbClr>
                </a:outerShdw>
              </a:effectLst>
            </a:endParaRPr>
          </a:p>
          <a:p>
            <a:pPr algn="l">
              <a:defRPr/>
            </a:pPr>
            <a:r>
              <a:rPr lang="es-ES" sz="1800" dirty="0" smtClean="0">
                <a:effectLst>
                  <a:outerShdw blurRad="38100" dist="38100" dir="2700000" algn="tl">
                    <a:srgbClr val="000000">
                      <a:alpha val="43137"/>
                    </a:srgbClr>
                  </a:outerShdw>
                </a:effectLst>
              </a:rPr>
              <a:t>En </a:t>
            </a:r>
            <a:r>
              <a:rPr lang="es-ES" sz="1800" dirty="0">
                <a:effectLst>
                  <a:outerShdw blurRad="38100" dist="38100" dir="2700000" algn="tl">
                    <a:srgbClr val="000000">
                      <a:alpha val="43137"/>
                    </a:srgbClr>
                  </a:outerShdw>
                </a:effectLst>
              </a:rPr>
              <a:t>caso de optar el empleador como día no laborable, el jornal será igualmente abonado al trabajador.</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357783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REMUNERACIÓN - LCT</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1800" dirty="0" smtClean="0">
              <a:solidFill>
                <a:srgbClr val="FFFF00"/>
              </a:solidFill>
              <a:effectLst>
                <a:outerShdw blurRad="38100" dist="38100" dir="2700000" algn="tl">
                  <a:srgbClr val="000000">
                    <a:alpha val="43137"/>
                  </a:srgbClr>
                </a:outerShdw>
              </a:effectLst>
            </a:endParaRPr>
          </a:p>
          <a:p>
            <a:pPr algn="l">
              <a:defRPr/>
            </a:pPr>
            <a:r>
              <a:rPr lang="es-ES" sz="1800" b="1" dirty="0" smtClean="0">
                <a:solidFill>
                  <a:srgbClr val="00FFFF"/>
                </a:solidFill>
                <a:effectLst>
                  <a:outerShdw blurRad="38100" dist="38100" dir="2700000" algn="tl">
                    <a:srgbClr val="000000">
                      <a:alpha val="43137"/>
                    </a:srgbClr>
                  </a:outerShdw>
                </a:effectLst>
              </a:rPr>
              <a:t>CONDICIONES PARA PERCIBIR EL SALARIO</a:t>
            </a:r>
          </a:p>
          <a:p>
            <a:pPr algn="l">
              <a:defRPr/>
            </a:pPr>
            <a:endParaRPr lang="es-ES" sz="1800" b="1" dirty="0" smtClean="0">
              <a:effectLst>
                <a:outerShdw blurRad="38100" dist="38100" dir="2700000" algn="tl">
                  <a:srgbClr val="000000">
                    <a:alpha val="43137"/>
                  </a:srgbClr>
                </a:outerShdw>
              </a:effectLst>
            </a:endParaRPr>
          </a:p>
          <a:p>
            <a:pPr algn="l">
              <a:defRPr/>
            </a:pPr>
            <a:r>
              <a:rPr lang="es-ES" sz="1800" b="1" dirty="0" smtClean="0">
                <a:solidFill>
                  <a:srgbClr val="00FFCC"/>
                </a:solidFill>
                <a:effectLst>
                  <a:outerShdw blurRad="38100" dist="38100" dir="2700000" algn="tl">
                    <a:srgbClr val="000000">
                      <a:alpha val="43137"/>
                    </a:srgbClr>
                  </a:outerShdw>
                </a:effectLst>
              </a:rPr>
              <a:t>Art</a:t>
            </a:r>
            <a:r>
              <a:rPr lang="es-ES" sz="1800" b="1" dirty="0">
                <a:solidFill>
                  <a:srgbClr val="00FFCC"/>
                </a:solidFill>
                <a:effectLst>
                  <a:outerShdw blurRad="38100" dist="38100" dir="2700000" algn="tl">
                    <a:srgbClr val="000000">
                      <a:alpha val="43137"/>
                    </a:srgbClr>
                  </a:outerShdw>
                </a:effectLst>
              </a:rPr>
              <a:t>. 168 </a:t>
            </a:r>
            <a:r>
              <a:rPr lang="es-ES" sz="1800" b="1"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Los </a:t>
            </a:r>
            <a:r>
              <a:rPr lang="es-ES" sz="1800" dirty="0">
                <a:effectLst>
                  <a:outerShdw blurRad="38100" dist="38100" dir="2700000" algn="tl">
                    <a:srgbClr val="000000">
                      <a:alpha val="43137"/>
                    </a:srgbClr>
                  </a:outerShdw>
                </a:effectLst>
              </a:rPr>
              <a:t>trabajadores tendrán derecho a percibir la remuneración indicada en el artículo 166, párrafo primero, siempre que hubiesen trabajado a las órdenes de un mismo empleador 48 </a:t>
            </a:r>
            <a:r>
              <a:rPr lang="es-ES" sz="1800" dirty="0" smtClean="0">
                <a:effectLst>
                  <a:outerShdw blurRad="38100" dist="38100" dir="2700000" algn="tl">
                    <a:srgbClr val="000000">
                      <a:alpha val="43137"/>
                    </a:srgbClr>
                  </a:outerShdw>
                </a:effectLst>
              </a:rPr>
              <a:t>horas </a:t>
            </a:r>
            <a:r>
              <a:rPr lang="es-ES" sz="1800" dirty="0">
                <a:effectLst>
                  <a:outerShdw blurRad="38100" dist="38100" dir="2700000" algn="tl">
                    <a:srgbClr val="000000">
                      <a:alpha val="43137"/>
                    </a:srgbClr>
                  </a:outerShdw>
                </a:effectLst>
              </a:rPr>
              <a:t>o 6 </a:t>
            </a:r>
            <a:r>
              <a:rPr lang="es-ES" sz="1800" dirty="0" smtClean="0">
                <a:effectLst>
                  <a:outerShdw blurRad="38100" dist="38100" dir="2700000" algn="tl">
                    <a:srgbClr val="000000">
                      <a:alpha val="43137"/>
                    </a:srgbClr>
                  </a:outerShdw>
                </a:effectLst>
              </a:rPr>
              <a:t>jornadas </a:t>
            </a:r>
            <a:r>
              <a:rPr lang="es-ES" sz="1800" dirty="0">
                <a:effectLst>
                  <a:outerShdw blurRad="38100" dist="38100" dir="2700000" algn="tl">
                    <a:srgbClr val="000000">
                      <a:alpha val="43137"/>
                    </a:srgbClr>
                  </a:outerShdw>
                </a:effectLst>
              </a:rPr>
              <a:t>dentro del término de 10 </a:t>
            </a:r>
            <a:r>
              <a:rPr lang="es-ES" sz="1800" dirty="0" smtClean="0">
                <a:effectLst>
                  <a:outerShdw blurRad="38100" dist="38100" dir="2700000" algn="tl">
                    <a:srgbClr val="000000">
                      <a:alpha val="43137"/>
                    </a:srgbClr>
                  </a:outerShdw>
                </a:effectLst>
              </a:rPr>
              <a:t>días </a:t>
            </a:r>
            <a:r>
              <a:rPr lang="es-ES" sz="1800" dirty="0">
                <a:effectLst>
                  <a:outerShdw blurRad="38100" dist="38100" dir="2700000" algn="tl">
                    <a:srgbClr val="000000">
                      <a:alpha val="43137"/>
                    </a:srgbClr>
                  </a:outerShdw>
                </a:effectLst>
              </a:rPr>
              <a:t>hábiles anteriores al feriado.</a:t>
            </a:r>
          </a:p>
          <a:p>
            <a:pPr algn="l">
              <a:defRPr/>
            </a:pPr>
            <a:endParaRPr lang="es-ES" sz="1800" dirty="0">
              <a:effectLst>
                <a:outerShdw blurRad="38100" dist="38100" dir="2700000" algn="tl">
                  <a:srgbClr val="000000">
                    <a:alpha val="43137"/>
                  </a:srgbClr>
                </a:outerShdw>
              </a:effectLst>
            </a:endParaRPr>
          </a:p>
          <a:p>
            <a:pPr algn="l">
              <a:defRPr/>
            </a:pPr>
            <a:r>
              <a:rPr lang="es-ES" sz="1800" dirty="0">
                <a:effectLst>
                  <a:outerShdw blurRad="38100" dist="38100" dir="2700000" algn="tl">
                    <a:srgbClr val="000000">
                      <a:alpha val="43137"/>
                    </a:srgbClr>
                  </a:outerShdw>
                </a:effectLst>
              </a:rPr>
              <a:t>Igual derecho tendrán los que hubiesen trabajado la víspera hábil del día feriado y continuaran trabajando en cualquiera de los 5 </a:t>
            </a:r>
            <a:r>
              <a:rPr lang="es-ES" sz="1800" dirty="0" smtClean="0">
                <a:effectLst>
                  <a:outerShdw blurRad="38100" dist="38100" dir="2700000" algn="tl">
                    <a:srgbClr val="000000">
                      <a:alpha val="43137"/>
                    </a:srgbClr>
                  </a:outerShdw>
                </a:effectLst>
              </a:rPr>
              <a:t>días </a:t>
            </a:r>
            <a:r>
              <a:rPr lang="es-ES" sz="1800" dirty="0">
                <a:effectLst>
                  <a:outerShdw blurRad="38100" dist="38100" dir="2700000" algn="tl">
                    <a:srgbClr val="000000">
                      <a:alpha val="43137"/>
                    </a:srgbClr>
                  </a:outerShdw>
                </a:effectLst>
              </a:rPr>
              <a:t>hábiles subsiguientes</a:t>
            </a:r>
            <a:r>
              <a:rPr lang="es-ES" sz="1800" dirty="0" smtClean="0">
                <a:effectLst>
                  <a:outerShdw blurRad="38100" dist="38100" dir="2700000" algn="tl">
                    <a:srgbClr val="000000">
                      <a:alpha val="43137"/>
                    </a:srgbClr>
                  </a:outerShdw>
                </a:effectLst>
              </a:rPr>
              <a:t>.</a:t>
            </a:r>
            <a:endParaRPr lang="es-ES"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832020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REMUNERACIÓN - LCT</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1600" dirty="0" smtClean="0">
              <a:solidFill>
                <a:srgbClr val="FFFF00"/>
              </a:solidFill>
              <a:effectLst>
                <a:outerShdw blurRad="38100" dist="38100" dir="2700000" algn="tl">
                  <a:srgbClr val="000000">
                    <a:alpha val="43137"/>
                  </a:srgbClr>
                </a:outerShdw>
              </a:effectLst>
            </a:endParaRPr>
          </a:p>
          <a:p>
            <a:pPr algn="l">
              <a:defRPr/>
            </a:pPr>
            <a:r>
              <a:rPr lang="es-ES" sz="1800" b="1" dirty="0" smtClean="0">
                <a:solidFill>
                  <a:srgbClr val="00FFFF"/>
                </a:solidFill>
                <a:effectLst>
                  <a:outerShdw blurRad="38100" dist="38100" dir="2700000" algn="tl">
                    <a:srgbClr val="000000">
                      <a:alpha val="43137"/>
                    </a:srgbClr>
                  </a:outerShdw>
                </a:effectLst>
              </a:rPr>
              <a:t>REMUNERACIÓN FERIADO NO TRABAJADO</a:t>
            </a:r>
          </a:p>
          <a:p>
            <a:pPr algn="l">
              <a:defRPr/>
            </a:pPr>
            <a:endParaRPr lang="es-ES" sz="1800" b="1" dirty="0" smtClean="0">
              <a:solidFill>
                <a:srgbClr val="00FFCC"/>
              </a:solidFill>
              <a:effectLst>
                <a:outerShdw blurRad="38100" dist="38100" dir="2700000" algn="tl">
                  <a:srgbClr val="000000">
                    <a:alpha val="43137"/>
                  </a:srgbClr>
                </a:outerShdw>
              </a:effectLst>
            </a:endParaRPr>
          </a:p>
          <a:p>
            <a:pPr algn="l">
              <a:defRPr/>
            </a:pPr>
            <a:r>
              <a:rPr lang="es-ES" sz="1800" b="1" dirty="0">
                <a:solidFill>
                  <a:srgbClr val="00FFCC"/>
                </a:solidFill>
                <a:effectLst>
                  <a:outerShdw blurRad="38100" dist="38100" dir="2700000" algn="tl">
                    <a:srgbClr val="000000">
                      <a:alpha val="43137"/>
                    </a:srgbClr>
                  </a:outerShdw>
                </a:effectLst>
              </a:rPr>
              <a:t>Art. 169 </a:t>
            </a:r>
            <a:r>
              <a:rPr lang="es-ES" sz="1800" b="1" dirty="0" smtClean="0">
                <a:solidFill>
                  <a:srgbClr val="00FFCC"/>
                </a:solidFill>
                <a:effectLst>
                  <a:outerShdw blurRad="38100" dist="38100" dir="2700000" algn="tl">
                    <a:srgbClr val="000000">
                      <a:alpha val="43137"/>
                    </a:srgbClr>
                  </a:outerShdw>
                </a:effectLst>
              </a:rPr>
              <a:t>–</a:t>
            </a:r>
            <a:r>
              <a:rPr lang="es-ES" sz="1800"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Para </a:t>
            </a:r>
            <a:r>
              <a:rPr lang="es-ES" sz="1800" dirty="0">
                <a:effectLst>
                  <a:outerShdw blurRad="38100" dist="38100" dir="2700000" algn="tl">
                    <a:srgbClr val="000000">
                      <a:alpha val="43137"/>
                    </a:srgbClr>
                  </a:outerShdw>
                </a:effectLst>
              </a:rPr>
              <a:t>liquidar las remuneraciones se tomará como base de su cálculo lo dispuesto en el artículo 155. </a:t>
            </a:r>
            <a:endParaRPr lang="es-ES" sz="1800" dirty="0" smtClean="0">
              <a:effectLst>
                <a:outerShdw blurRad="38100" dist="38100" dir="2700000" algn="tl">
                  <a:srgbClr val="000000">
                    <a:alpha val="43137"/>
                  </a:srgbClr>
                </a:outerShdw>
              </a:effectLst>
            </a:endParaRPr>
          </a:p>
          <a:p>
            <a:pPr algn="l">
              <a:defRPr/>
            </a:pPr>
            <a:endParaRPr lang="es-ES" sz="1800" dirty="0">
              <a:effectLst>
                <a:outerShdw blurRad="38100" dist="38100" dir="2700000" algn="tl">
                  <a:srgbClr val="000000">
                    <a:alpha val="43137"/>
                  </a:srgbClr>
                </a:outerShdw>
              </a:effectLst>
            </a:endParaRPr>
          </a:p>
          <a:p>
            <a:pPr algn="l">
              <a:defRPr/>
            </a:pPr>
            <a:r>
              <a:rPr lang="es-ES" sz="1800" dirty="0" smtClean="0">
                <a:effectLst>
                  <a:outerShdw blurRad="38100" dist="38100" dir="2700000" algn="tl">
                    <a:srgbClr val="000000">
                      <a:alpha val="43137"/>
                    </a:srgbClr>
                  </a:outerShdw>
                </a:effectLst>
              </a:rPr>
              <a:t>Si </a:t>
            </a:r>
            <a:r>
              <a:rPr lang="es-ES" sz="1800" dirty="0">
                <a:effectLst>
                  <a:outerShdw blurRad="38100" dist="38100" dir="2700000" algn="tl">
                    <a:srgbClr val="000000">
                      <a:alpha val="43137"/>
                    </a:srgbClr>
                  </a:outerShdw>
                </a:effectLst>
              </a:rPr>
              <a:t>se tratase de personal a destajo, se tomará como salario base el promedio de lo percibido en los 6 </a:t>
            </a:r>
            <a:r>
              <a:rPr lang="es-ES" sz="1800" dirty="0" smtClean="0">
                <a:effectLst>
                  <a:outerShdw blurRad="38100" dist="38100" dir="2700000" algn="tl">
                    <a:srgbClr val="000000">
                      <a:alpha val="43137"/>
                    </a:srgbClr>
                  </a:outerShdw>
                </a:effectLst>
              </a:rPr>
              <a:t>días </a:t>
            </a:r>
            <a:r>
              <a:rPr lang="es-ES" sz="1800" dirty="0">
                <a:effectLst>
                  <a:outerShdw blurRad="38100" dist="38100" dir="2700000" algn="tl">
                    <a:srgbClr val="000000">
                      <a:alpha val="43137"/>
                    </a:srgbClr>
                  </a:outerShdw>
                </a:effectLst>
              </a:rPr>
              <a:t>de trabajo efectivo inmediatamente anteriores al feriado, o el que corresponde al menor número de días trabajados.</a:t>
            </a:r>
          </a:p>
          <a:p>
            <a:pPr algn="l">
              <a:defRPr/>
            </a:pPr>
            <a:endParaRPr lang="es-ES" sz="1800" dirty="0" smtClean="0">
              <a:effectLst>
                <a:outerShdw blurRad="38100" dist="38100" dir="2700000" algn="tl">
                  <a:srgbClr val="000000">
                    <a:alpha val="43137"/>
                  </a:srgbClr>
                </a:outerShdw>
              </a:effectLst>
            </a:endParaRPr>
          </a:p>
          <a:p>
            <a:pPr algn="l">
              <a:defRPr/>
            </a:pPr>
            <a:r>
              <a:rPr lang="es-ES" sz="1800" dirty="0" smtClean="0">
                <a:effectLst>
                  <a:outerShdw blurRad="38100" dist="38100" dir="2700000" algn="tl">
                    <a:srgbClr val="000000">
                      <a:alpha val="43137"/>
                    </a:srgbClr>
                  </a:outerShdw>
                </a:effectLst>
              </a:rPr>
              <a:t>En </a:t>
            </a:r>
            <a:r>
              <a:rPr lang="es-ES" sz="1800" dirty="0">
                <a:effectLst>
                  <a:outerShdw blurRad="38100" dist="38100" dir="2700000" algn="tl">
                    <a:srgbClr val="000000">
                      <a:alpha val="43137"/>
                    </a:srgbClr>
                  </a:outerShdw>
                </a:effectLst>
              </a:rPr>
              <a:t>el caso de trabajadores remunerados por otra forma variable, la determinación se efectuará tomando como base el promedio percibido en los 30 </a:t>
            </a:r>
            <a:r>
              <a:rPr lang="es-ES" sz="1800" dirty="0" smtClean="0">
                <a:effectLst>
                  <a:outerShdw blurRad="38100" dist="38100" dir="2700000" algn="tl">
                    <a:srgbClr val="000000">
                      <a:alpha val="43137"/>
                    </a:srgbClr>
                  </a:outerShdw>
                </a:effectLst>
              </a:rPr>
              <a:t>días </a:t>
            </a:r>
            <a:r>
              <a:rPr lang="es-ES" sz="1800" dirty="0">
                <a:effectLst>
                  <a:outerShdw blurRad="38100" dist="38100" dir="2700000" algn="tl">
                    <a:srgbClr val="000000">
                      <a:alpha val="43137"/>
                    </a:srgbClr>
                  </a:outerShdw>
                </a:effectLst>
              </a:rPr>
              <a:t>inmediatamente anteriores al feriado.</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591835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a:solidFill>
                  <a:srgbClr val="00FFFF"/>
                </a:solidFill>
              </a:rPr>
              <a:t>FERIADOS </a:t>
            </a:r>
            <a:r>
              <a:rPr lang="en-US" sz="2000" b="1" dirty="0" smtClean="0">
                <a:solidFill>
                  <a:srgbClr val="00FFFF"/>
                </a:solidFill>
              </a:rPr>
              <a:t>NACIONALES</a:t>
            </a:r>
          </a:p>
        </p:txBody>
      </p:sp>
      <p:sp>
        <p:nvSpPr>
          <p:cNvPr id="405507" name="Rectangle 3"/>
          <p:cNvSpPr>
            <a:spLocks noGrp="1" noChangeArrowheads="1"/>
          </p:cNvSpPr>
          <p:nvPr>
            <p:ph type="subTitle" idx="1"/>
          </p:nvPr>
        </p:nvSpPr>
        <p:spPr>
          <a:xfrm>
            <a:off x="685800" y="1371600"/>
            <a:ext cx="8077200" cy="4876800"/>
          </a:xfrm>
        </p:spPr>
        <p:txBody>
          <a:bodyPr/>
          <a:lstStyle/>
          <a:p>
            <a:pPr marL="609600" indent="-609600" algn="l" eaLnBrk="1" hangingPunct="1">
              <a:buFontTx/>
              <a:buNone/>
              <a:defRPr/>
            </a:pPr>
            <a:r>
              <a:rPr lang="es-ES" sz="2000" b="1" dirty="0" smtClean="0">
                <a:solidFill>
                  <a:srgbClr val="FFFF00"/>
                </a:solidFill>
                <a:effectLst>
                  <a:outerShdw blurRad="38100" dist="38100" dir="2700000" algn="tl">
                    <a:srgbClr val="000000">
                      <a:alpha val="43137"/>
                    </a:srgbClr>
                  </a:outerShdw>
                </a:effectLst>
              </a:rPr>
              <a:t>REMUNERACIÓN - LCT</a:t>
            </a:r>
            <a:endParaRPr lang="es-AR" sz="2000" b="1" dirty="0" smtClean="0">
              <a:solidFill>
                <a:srgbClr val="FFFF00"/>
              </a:solidFill>
              <a:effectLst>
                <a:outerShdw blurRad="38100" dist="38100" dir="2700000" algn="tl">
                  <a:srgbClr val="000000">
                    <a:alpha val="43137"/>
                  </a:srgbClr>
                </a:outerShdw>
              </a:effectLst>
            </a:endParaRPr>
          </a:p>
          <a:p>
            <a:pPr marL="609600" indent="-609600" algn="l" eaLnBrk="1" hangingPunct="1">
              <a:buFontTx/>
              <a:buNone/>
              <a:defRPr/>
            </a:pPr>
            <a:endParaRPr lang="es-ES" sz="1600" dirty="0" smtClean="0">
              <a:solidFill>
                <a:srgbClr val="FFFF00"/>
              </a:solidFill>
              <a:effectLst>
                <a:outerShdw blurRad="38100" dist="38100" dir="2700000" algn="tl">
                  <a:srgbClr val="000000">
                    <a:alpha val="43137"/>
                  </a:srgbClr>
                </a:outerShdw>
              </a:effectLst>
            </a:endParaRPr>
          </a:p>
          <a:p>
            <a:pPr algn="l">
              <a:defRPr/>
            </a:pPr>
            <a:r>
              <a:rPr lang="es-ES" sz="1800" b="1" dirty="0" smtClean="0">
                <a:solidFill>
                  <a:srgbClr val="00FFFF"/>
                </a:solidFill>
                <a:effectLst>
                  <a:outerShdw blurRad="38100" dist="38100" dir="2700000" algn="tl">
                    <a:srgbClr val="000000">
                      <a:alpha val="43137"/>
                    </a:srgbClr>
                  </a:outerShdw>
                </a:effectLst>
              </a:rPr>
              <a:t>ACCIDENTE O ENFERMEDAD</a:t>
            </a:r>
          </a:p>
          <a:p>
            <a:pPr algn="l">
              <a:defRPr/>
            </a:pPr>
            <a:endParaRPr lang="es-ES" sz="1800" b="1" dirty="0" smtClean="0">
              <a:effectLst>
                <a:outerShdw blurRad="38100" dist="38100" dir="2700000" algn="tl">
                  <a:srgbClr val="000000">
                    <a:alpha val="43137"/>
                  </a:srgbClr>
                </a:outerShdw>
              </a:effectLst>
            </a:endParaRPr>
          </a:p>
          <a:p>
            <a:pPr algn="l">
              <a:defRPr/>
            </a:pPr>
            <a:r>
              <a:rPr lang="es-ES" sz="1800" b="1" dirty="0">
                <a:solidFill>
                  <a:srgbClr val="00FFCC"/>
                </a:solidFill>
                <a:effectLst>
                  <a:outerShdw blurRad="38100" dist="38100" dir="2700000" algn="tl">
                    <a:srgbClr val="000000">
                      <a:alpha val="43137"/>
                    </a:srgbClr>
                  </a:outerShdw>
                </a:effectLst>
              </a:rPr>
              <a:t>Art. 170 </a:t>
            </a:r>
            <a:r>
              <a:rPr lang="es-ES" sz="1800" b="1" dirty="0" smtClean="0">
                <a:solidFill>
                  <a:srgbClr val="00FFCC"/>
                </a:solidFill>
                <a:effectLst>
                  <a:outerShdw blurRad="38100" dist="38100" dir="2700000" algn="tl">
                    <a:srgbClr val="000000">
                      <a:alpha val="43137"/>
                    </a:srgbClr>
                  </a:outerShdw>
                </a:effectLst>
              </a:rPr>
              <a:t>–</a:t>
            </a:r>
            <a:r>
              <a:rPr lang="es-ES" sz="1800"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En </a:t>
            </a:r>
            <a:r>
              <a:rPr lang="es-ES" sz="1800" dirty="0">
                <a:effectLst>
                  <a:outerShdw blurRad="38100" dist="38100" dir="2700000" algn="tl">
                    <a:srgbClr val="000000">
                      <a:alpha val="43137"/>
                    </a:srgbClr>
                  </a:outerShdw>
                </a:effectLst>
              </a:rPr>
              <a:t>caso de accidente o enfermedad, los salarios correspondientes a los días feriados se liquidarán de acuerdo a los artículos 166 y 167 de esta ley.</a:t>
            </a: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748279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lstStyle/>
          <a:p>
            <a:pPr eaLnBrk="1" hangingPunct="1">
              <a:defRPr/>
            </a:pPr>
            <a:r>
              <a:rPr lang="es-AR" sz="3200" b="1" dirty="0" smtClean="0">
                <a:solidFill>
                  <a:srgbClr val="00FFFF"/>
                </a:solidFill>
                <a:effectLst>
                  <a:outerShdw blurRad="38100" dist="38100" dir="2700000" algn="tl">
                    <a:srgbClr val="000000">
                      <a:alpha val="43137"/>
                    </a:srgbClr>
                  </a:outerShdw>
                </a:effectLst>
                <a:latin typeface="Papyrus" pitchFamily="66" charset="0"/>
              </a:rPr>
              <a:t>Ley  24557 y 26773</a:t>
            </a:r>
          </a:p>
          <a:p>
            <a:pPr eaLnBrk="1" hangingPunct="1">
              <a:defRPr/>
            </a:pPr>
            <a:endParaRPr lang="es-AR" sz="3200" b="1" dirty="0" smtClean="0">
              <a:solidFill>
                <a:srgbClr val="00FFFF"/>
              </a:solidFill>
              <a:effectLst>
                <a:outerShdw blurRad="38100" dist="38100" dir="2700000" algn="tl">
                  <a:srgbClr val="000000">
                    <a:alpha val="43137"/>
                  </a:srgbClr>
                </a:outerShdw>
              </a:effectLst>
              <a:latin typeface="Papyrus" pitchFamily="66" charset="0"/>
            </a:endParaRPr>
          </a:p>
          <a:p>
            <a:pPr eaLnBrk="1" hangingPunct="1">
              <a:defRPr/>
            </a:pPr>
            <a:r>
              <a:rPr lang="es-AR" sz="3200" b="1" dirty="0" smtClean="0">
                <a:solidFill>
                  <a:srgbClr val="00FF00"/>
                </a:solidFill>
                <a:effectLst>
                  <a:outerShdw blurRad="38100" dist="38100" dir="2700000" algn="tl">
                    <a:srgbClr val="000000">
                      <a:alpha val="43137"/>
                    </a:srgbClr>
                  </a:outerShdw>
                </a:effectLst>
                <a:latin typeface="Papyrus" pitchFamily="66" charset="0"/>
              </a:rPr>
              <a:t>Riesgos del Trabajo</a:t>
            </a:r>
          </a:p>
          <a:p>
            <a:pPr eaLnBrk="1" hangingPunct="1">
              <a:defRPr/>
            </a:pPr>
            <a:endParaRPr lang="es-AR" sz="3200" b="1" dirty="0">
              <a:solidFill>
                <a:srgbClr val="FFFF00"/>
              </a:solidFill>
              <a:effectLst>
                <a:outerShdw blurRad="38100" dist="38100" dir="2700000" algn="tl">
                  <a:srgbClr val="000000">
                    <a:alpha val="43137"/>
                  </a:srgbClr>
                </a:outerShdw>
              </a:effectLst>
              <a:latin typeface="Papyrus" pitchFamily="66" charset="0"/>
            </a:endParaRPr>
          </a:p>
          <a:p>
            <a:pPr eaLnBrk="1" hangingPunct="1">
              <a:defRPr/>
            </a:pPr>
            <a:r>
              <a:rPr lang="es-AR" sz="3200" b="1" dirty="0" smtClean="0">
                <a:solidFill>
                  <a:srgbClr val="FFFF01"/>
                </a:solidFill>
                <a:effectLst>
                  <a:outerShdw blurRad="38100" dist="38100" dir="2700000" algn="tl">
                    <a:srgbClr val="000000">
                      <a:alpha val="43137"/>
                    </a:srgbClr>
                  </a:outerShdw>
                </a:effectLst>
                <a:latin typeface="Papyrus" pitchFamily="66" charset="0"/>
              </a:rPr>
              <a:t>Cuota con destino a la ART</a:t>
            </a:r>
          </a:p>
          <a:p>
            <a:pPr eaLnBrk="1" hangingPunct="1">
              <a:defRPr/>
            </a:pPr>
            <a:endParaRPr lang="es-AR" sz="3200" b="1" dirty="0">
              <a:solidFill>
                <a:srgbClr val="FFFF00"/>
              </a:solidFill>
              <a:effectLst>
                <a:outerShdw blurRad="38100" dist="38100" dir="2700000" algn="tl">
                  <a:srgbClr val="000000">
                    <a:alpha val="43137"/>
                  </a:srgbClr>
                </a:outerShdw>
              </a:effectLst>
              <a:latin typeface="Papyrus" pitchFamily="66" charset="0"/>
            </a:endParaRPr>
          </a:p>
          <a:p>
            <a:pPr eaLnBrk="1" hangingPunct="1">
              <a:defRPr/>
            </a:pPr>
            <a:r>
              <a:rPr lang="es-AR" sz="3200" b="1" dirty="0" smtClean="0">
                <a:solidFill>
                  <a:srgbClr val="FF9900"/>
                </a:solidFill>
                <a:effectLst>
                  <a:outerShdw blurRad="38100" dist="38100" dir="2700000" algn="tl">
                    <a:srgbClr val="000000">
                      <a:alpha val="43137"/>
                    </a:srgbClr>
                  </a:outerShdw>
                </a:effectLst>
                <a:latin typeface="Papyrus" pitchFamily="66" charset="0"/>
              </a:rPr>
              <a:t>Base imponible y topes</a:t>
            </a:r>
            <a:endParaRPr lang="en-US" sz="3200" b="1" dirty="0" smtClean="0">
              <a:solidFill>
                <a:srgbClr val="FF9900"/>
              </a:solidFill>
              <a:effectLst>
                <a:outerShdw blurRad="38100" dist="38100" dir="2700000" algn="tl">
                  <a:srgbClr val="000000">
                    <a:alpha val="43137"/>
                  </a:srgbClr>
                </a:outerShdw>
              </a:effectLst>
              <a:latin typeface="Papyrus" pitchFamily="66" charset="0"/>
            </a:endParaRP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730535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43712"/>
          </a:xfrm>
        </p:spPr>
        <p:txBody>
          <a:bodyPr>
            <a:normAutofit/>
          </a:bodyPr>
          <a:lstStyle/>
          <a:p>
            <a:pPr algn="r"/>
            <a:r>
              <a:rPr lang="es-AR" sz="2800" dirty="0" smtClean="0">
                <a:solidFill>
                  <a:srgbClr val="FFFF19"/>
                </a:solidFill>
              </a:rPr>
              <a:t>ART - Base imponible</a:t>
            </a:r>
            <a:endParaRPr lang="es-AR" sz="2800" dirty="0">
              <a:solidFill>
                <a:srgbClr val="FFFF19"/>
              </a:solidFill>
            </a:endParaRPr>
          </a:p>
        </p:txBody>
      </p:sp>
      <p:sp>
        <p:nvSpPr>
          <p:cNvPr id="3" name="2 Marcador de contenido"/>
          <p:cNvSpPr>
            <a:spLocks noGrp="1"/>
          </p:cNvSpPr>
          <p:nvPr>
            <p:ph idx="1"/>
          </p:nvPr>
        </p:nvSpPr>
        <p:spPr>
          <a:xfrm>
            <a:off x="457200" y="1524000"/>
            <a:ext cx="8229600" cy="4800600"/>
          </a:xfrm>
        </p:spPr>
        <p:txBody>
          <a:bodyPr>
            <a:normAutofit/>
          </a:bodyPr>
          <a:lstStyle/>
          <a:p>
            <a:pPr>
              <a:buNone/>
            </a:pPr>
            <a:r>
              <a:rPr lang="es-AR" sz="2400" b="1" dirty="0" smtClean="0">
                <a:solidFill>
                  <a:srgbClr val="00FFCC"/>
                </a:solidFill>
                <a:effectLst>
                  <a:outerShdw blurRad="38100" dist="38100" dir="2700000" algn="tl">
                    <a:srgbClr val="000000">
                      <a:alpha val="43137"/>
                    </a:srgbClr>
                  </a:outerShdw>
                </a:effectLst>
              </a:rPr>
              <a:t>Ley 24.557. Art. 23. — Cotización</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1. Las prestaciones previstas en esta Ley a cargo de las ART, se financiarán con </a:t>
            </a:r>
            <a:r>
              <a:rPr lang="es-AR" sz="1900" b="1" dirty="0" smtClean="0">
                <a:solidFill>
                  <a:srgbClr val="FFFF01"/>
                </a:solidFill>
                <a:effectLst>
                  <a:outerShdw blurRad="38100" dist="38100" dir="2700000" algn="tl">
                    <a:srgbClr val="000000">
                      <a:alpha val="43137"/>
                    </a:srgbClr>
                  </a:outerShdw>
                </a:effectLst>
              </a:rPr>
              <a:t>una cuota mensual a cargo del empleador</a:t>
            </a:r>
            <a:r>
              <a:rPr lang="es-AR" sz="1900" b="1" dirty="0" smtClean="0">
                <a:effectLst>
                  <a:outerShdw blurRad="38100" dist="38100" dir="2700000" algn="tl">
                    <a:srgbClr val="000000">
                      <a:alpha val="43137"/>
                    </a:srgbClr>
                  </a:outerShdw>
                </a:effectLst>
              </a:rPr>
              <a:t>. </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2. Para la determinación de la base imponible se aplicarán </a:t>
            </a:r>
            <a:r>
              <a:rPr lang="es-AR" sz="1900" b="1" dirty="0" smtClean="0">
                <a:solidFill>
                  <a:srgbClr val="FFFF01"/>
                </a:solidFill>
                <a:effectLst>
                  <a:outerShdw blurRad="38100" dist="38100" dir="2700000" algn="tl">
                    <a:srgbClr val="000000">
                      <a:alpha val="43137"/>
                    </a:srgbClr>
                  </a:outerShdw>
                </a:effectLst>
              </a:rPr>
              <a:t>las reglas de la Ley 24.241 (artículo 9)</a:t>
            </a:r>
            <a:r>
              <a:rPr lang="es-AR" sz="1900" dirty="0" smtClean="0">
                <a:effectLst>
                  <a:outerShdw blurRad="38100" dist="38100" dir="2700000" algn="tl">
                    <a:srgbClr val="000000">
                      <a:alpha val="43137"/>
                    </a:srgbClr>
                  </a:outerShdw>
                </a:effectLst>
              </a:rPr>
              <a:t>, incluyéndose todas las prestaciones que tengan carácter remuneratorio a los fines del SIJP. </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3. La cuota debe ser </a:t>
            </a:r>
            <a:r>
              <a:rPr lang="es-AR" sz="1900" b="1" dirty="0" smtClean="0">
                <a:solidFill>
                  <a:srgbClr val="FFFF00"/>
                </a:solidFill>
                <a:effectLst>
                  <a:outerShdw blurRad="38100" dist="38100" dir="2700000" algn="tl">
                    <a:srgbClr val="000000">
                      <a:alpha val="43137"/>
                    </a:srgbClr>
                  </a:outerShdw>
                </a:effectLst>
              </a:rPr>
              <a:t>declarada y abonada conjuntamente con los aportes y contribuciones que integran la CUSS</a:t>
            </a:r>
            <a:r>
              <a:rPr lang="es-AR" sz="1900" dirty="0" smtClean="0">
                <a:effectLst>
                  <a:outerShdw blurRad="38100" dist="38100" dir="2700000" algn="tl">
                    <a:srgbClr val="000000">
                      <a:alpha val="43137"/>
                    </a:srgbClr>
                  </a:outerShdw>
                </a:effectLst>
              </a:rPr>
              <a:t>. Su fiscalización, verificación y ejecución estará a cargo de la ART. </a:t>
            </a:r>
          </a:p>
          <a:p>
            <a:endParaRPr lang="es-AR"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809796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
          </a:xfrm>
          <a:prstGeom prst="rect">
            <a:avLst/>
          </a:prstGeom>
          <a:noFill/>
          <a:ln w="9525">
            <a:noFill/>
            <a:miter lim="800000"/>
            <a:headEnd/>
            <a:tailEnd/>
          </a:ln>
          <a:effectLst/>
        </p:spPr>
        <p:txBody>
          <a:bodyPr lIns="81148" tIns="40574" rIns="81148" bIns="40574" anchor="ctr">
            <a:spAutoFit/>
          </a:bodyPr>
          <a:lstStyle/>
          <a:p>
            <a:endParaRPr lang="es-AR"/>
          </a:p>
        </p:txBody>
      </p:sp>
      <p:graphicFrame>
        <p:nvGraphicFramePr>
          <p:cNvPr id="31747" name="Group 3"/>
          <p:cNvGraphicFramePr>
            <a:graphicFrameLocks noGrp="1"/>
          </p:cNvGraphicFramePr>
          <p:nvPr>
            <p:ph/>
            <p:extLst>
              <p:ext uri="{D42A27DB-BD31-4B8C-83A1-F6EECF244321}">
                <p14:modId xmlns:p14="http://schemas.microsoft.com/office/powerpoint/2010/main" val="2797227425"/>
              </p:ext>
            </p:extLst>
          </p:nvPr>
        </p:nvGraphicFramePr>
        <p:xfrm>
          <a:off x="228601" y="691487"/>
          <a:ext cx="8762998" cy="5071111"/>
        </p:xfrm>
        <a:graphic>
          <a:graphicData uri="http://schemas.openxmlformats.org/drawingml/2006/table">
            <a:tbl>
              <a:tblPr/>
              <a:tblGrid>
                <a:gridCol w="6781799"/>
                <a:gridCol w="1981199"/>
              </a:tblGrid>
              <a:tr h="6619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_tradnl" sz="1600" b="1" i="0" u="none" strike="noStrike" cap="none" normalizeH="0" baseline="0" dirty="0" smtClean="0">
                        <a:ln>
                          <a:noFill/>
                        </a:ln>
                        <a:solidFill>
                          <a:srgbClr val="00FFCC"/>
                        </a:solidFill>
                        <a:effectLst/>
                        <a:latin typeface="+mn-l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FFCC"/>
                          </a:solidFill>
                          <a:effectLst/>
                          <a:latin typeface="+mn-lt"/>
                          <a:cs typeface="Arial" charset="0"/>
                        </a:rPr>
                        <a:t>CONCEPTOS</a:t>
                      </a:r>
                      <a:endParaRPr kumimoji="0" lang="es-ES" sz="1600" b="1" i="0" u="none" strike="noStrike" cap="none" normalizeH="0" baseline="0" dirty="0" smtClean="0">
                        <a:ln>
                          <a:noFill/>
                        </a:ln>
                        <a:solidFill>
                          <a:srgbClr val="00FFCC"/>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FFCC"/>
                          </a:solidFill>
                          <a:effectLst/>
                          <a:latin typeface="+mn-lt"/>
                          <a:cs typeface="Arial" charset="0"/>
                        </a:rPr>
                        <a:t>BASE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FFCC"/>
                          </a:solidFill>
                          <a:effectLst/>
                          <a:latin typeface="+mn-lt"/>
                          <a:cs typeface="Arial" charset="0"/>
                        </a:rPr>
                        <a:t>IMPONIBLE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rgbClr val="00FFCC"/>
                          </a:solidFill>
                          <a:effectLst/>
                          <a:latin typeface="+mn-lt"/>
                          <a:cs typeface="Arial" charset="0"/>
                        </a:rPr>
                        <a:t>MÁXIMA</a:t>
                      </a:r>
                      <a:endParaRPr kumimoji="0" lang="es-ES" sz="1600" b="1" i="0" u="none" strike="noStrike" cap="none" normalizeH="0" baseline="0" dirty="0" smtClean="0">
                        <a:ln>
                          <a:noFill/>
                        </a:ln>
                        <a:solidFill>
                          <a:srgbClr val="00FFCC"/>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Aportes al Sistema Integrado Previsional Argentina (SIPA), Ley Nº 26.425 .</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 $ 24.473,92 (*)</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hlink"/>
                          </a:solidFill>
                          <a:effectLst/>
                          <a:latin typeface="+mn-lt"/>
                          <a:cs typeface="Arial" charset="0"/>
                        </a:rPr>
                        <a:t>Aportes al Instituto de Servicios Sociales para Jubilados y Pensionados (INSSJP) , Ley Nº 19.032 y sus modificaciones.</a:t>
                      </a:r>
                      <a:endParaRPr kumimoji="0" lang="es-ES" sz="1400" b="1" i="0" u="none" strike="noStrike" cap="none" normalizeH="0" baseline="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$ 24.473,92</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Aportes al Régimen Nacional de Obras Sociales, Ley Nº 23.660 y sus modificaciones.</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$ 24.473,92</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Aportes al Régimen Nacional del Seguro de Salud, Ley Nº 23.661 y sus modificaciones.</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$ 24.473,92</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Cuotas ley de Riesgos del Trabajo (LRT), Ley Nº 24.557 y sus modificaciones.</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$24.473,92</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hlink"/>
                          </a:solidFill>
                          <a:effectLst/>
                          <a:latin typeface="+mn-lt"/>
                          <a:cs typeface="Arial" charset="0"/>
                        </a:rPr>
                        <a:t>Contribuciones al Régimen Nacional de Obras Sociales, Ley Nº 23.660 y sus modificaciones.</a:t>
                      </a:r>
                      <a:endParaRPr kumimoji="0" lang="es-ES" sz="1400" b="1" i="0" u="none" strike="noStrike" cap="none" normalizeH="0" baseline="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hlink"/>
                          </a:solidFill>
                          <a:effectLst/>
                          <a:latin typeface="+mn-lt"/>
                          <a:cs typeface="Arial" charset="0"/>
                        </a:rPr>
                        <a:t>Sin límite máximo</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hlink"/>
                          </a:solidFill>
                          <a:effectLst/>
                          <a:latin typeface="+mn-lt"/>
                          <a:cs typeface="Arial" charset="0"/>
                        </a:rPr>
                        <a:t>Contribuciones al Régimen Nacional del Seguro de Salud, Ley Nº 23.661 y sus modificaciones.</a:t>
                      </a:r>
                      <a:endParaRPr kumimoji="0" lang="es-ES" sz="1400" b="1" i="0" u="none" strike="noStrike" cap="none" normalizeH="0" baseline="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hlink"/>
                          </a:solidFill>
                          <a:effectLst/>
                          <a:latin typeface="+mn-lt"/>
                          <a:cs typeface="Arial" charset="0"/>
                        </a:rPr>
                        <a:t>Sin límite máximo</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chemeClr val="hlink"/>
                          </a:solidFill>
                          <a:effectLst/>
                          <a:latin typeface="+mn-lt"/>
                          <a:cs typeface="Arial" charset="0"/>
                        </a:rPr>
                        <a:t>Contribuciones Leyes Nº 24.241 y sus modificaciones, Nº 19.032 y sus modificaciones, Nº 24.714 y sus modificaciones y Nº 24.013 y sus modificaciones.</a:t>
                      </a:r>
                      <a:endParaRPr kumimoji="0" lang="es-ES" sz="1400" b="1" i="0" u="none" strike="noStrike" cap="none" normalizeH="0" baseline="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hlink"/>
                          </a:solidFill>
                          <a:effectLst/>
                          <a:latin typeface="+mn-lt"/>
                          <a:cs typeface="Arial" charset="0"/>
                        </a:rPr>
                        <a:t>Sin límite máximo</a:t>
                      </a:r>
                      <a:endParaRPr kumimoji="0" lang="es-ES" sz="1400" b="1" i="0" u="none" strike="noStrike" cap="none" normalizeH="0" baseline="0" dirty="0" smtClean="0">
                        <a:ln>
                          <a:noFill/>
                        </a:ln>
                        <a:solidFill>
                          <a:schemeClr val="hlink"/>
                        </a:solidFill>
                        <a:effectLst/>
                        <a:latin typeface="+mn-lt"/>
                        <a:cs typeface="Arial" charset="0"/>
                      </a:endParaRPr>
                    </a:p>
                  </a:txBody>
                  <a:tcPr horzOverflow="overflow">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31779" name="Text Box 35"/>
          <p:cNvSpPr txBox="1">
            <a:spLocks noChangeArrowheads="1"/>
          </p:cNvSpPr>
          <p:nvPr/>
        </p:nvSpPr>
        <p:spPr bwMode="auto">
          <a:xfrm>
            <a:off x="3059113" y="260350"/>
            <a:ext cx="3484562" cy="396875"/>
          </a:xfrm>
          <a:prstGeom prst="rect">
            <a:avLst/>
          </a:prstGeom>
          <a:noFill/>
          <a:ln w="9525">
            <a:noFill/>
            <a:miter lim="800000"/>
            <a:headEnd/>
            <a:tailEnd/>
          </a:ln>
          <a:effectLst/>
        </p:spPr>
        <p:txBody>
          <a:bodyPr wrap="none">
            <a:spAutoFit/>
          </a:bodyPr>
          <a:lstStyle/>
          <a:p>
            <a:r>
              <a:rPr lang="es-ES_tradnl" sz="2000" b="1" i="0" dirty="0">
                <a:solidFill>
                  <a:srgbClr val="FFFF19"/>
                </a:solidFill>
                <a:effectLst>
                  <a:outerShdw blurRad="38100" dist="38100" dir="2700000" algn="tl">
                    <a:srgbClr val="000000">
                      <a:alpha val="43137"/>
                    </a:srgbClr>
                  </a:outerShdw>
                </a:effectLst>
              </a:rPr>
              <a:t>Bases Imponibles Máximas</a:t>
            </a:r>
            <a:endParaRPr lang="es-ES" sz="2000" b="1" i="0" dirty="0">
              <a:solidFill>
                <a:srgbClr val="FFFF19"/>
              </a:solidFill>
              <a:effectLst>
                <a:outerShdw blurRad="38100" dist="38100" dir="2700000" algn="tl">
                  <a:srgbClr val="000000">
                    <a:alpha val="43137"/>
                  </a:srgbClr>
                </a:outerShdw>
              </a:effectLst>
            </a:endParaRPr>
          </a:p>
        </p:txBody>
      </p:sp>
      <p:sp>
        <p:nvSpPr>
          <p:cNvPr id="31780" name="Text Box 36"/>
          <p:cNvSpPr txBox="1">
            <a:spLocks noChangeArrowheads="1"/>
          </p:cNvSpPr>
          <p:nvPr/>
        </p:nvSpPr>
        <p:spPr bwMode="auto">
          <a:xfrm>
            <a:off x="211540" y="5828051"/>
            <a:ext cx="8170460" cy="553998"/>
          </a:xfrm>
          <a:prstGeom prst="rect">
            <a:avLst/>
          </a:prstGeom>
          <a:noFill/>
          <a:ln w="9525">
            <a:noFill/>
            <a:miter lim="800000"/>
            <a:headEnd/>
            <a:tailEnd/>
          </a:ln>
          <a:effectLst/>
        </p:spPr>
        <p:txBody>
          <a:bodyPr wrap="square">
            <a:spAutoFit/>
          </a:bodyPr>
          <a:lstStyle/>
          <a:p>
            <a:r>
              <a:rPr lang="es-ES_tradnl" sz="1000" dirty="0">
                <a:solidFill>
                  <a:schemeClr val="hlink"/>
                </a:solidFill>
              </a:rPr>
              <a:t>(*) En el caso de los regímenes especiales establecidos en las Leyes Nº 24.016, Nº 24.018, Nº 22.731 y Nº 22.929,</a:t>
            </a:r>
          </a:p>
          <a:p>
            <a:r>
              <a:rPr lang="es-ES_tradnl" sz="1000" dirty="0">
                <a:solidFill>
                  <a:schemeClr val="hlink"/>
                </a:solidFill>
              </a:rPr>
              <a:t>el cálculo de los aportes y contribuciones con destino al Sistema Integrado de Jubilaciones y Pensiones se efectuará</a:t>
            </a:r>
          </a:p>
          <a:p>
            <a:r>
              <a:rPr lang="es-ES_tradnl" sz="1000" dirty="0">
                <a:solidFill>
                  <a:schemeClr val="hlink"/>
                </a:solidFill>
              </a:rPr>
              <a:t>sin considerar límite máximo para su base imponible. </a:t>
            </a:r>
            <a:r>
              <a:rPr lang="es-ES_tradnl" sz="1000" dirty="0" smtClean="0">
                <a:solidFill>
                  <a:schemeClr val="hlink"/>
                </a:solidFill>
              </a:rPr>
              <a:t>Valores establecidos por la Resolución (ANSES) 30/2013 (BO 11/3/2013</a:t>
            </a:r>
            <a:endParaRPr lang="es-ES" sz="1000" dirty="0">
              <a:solidFill>
                <a:schemeClr val="hlink"/>
              </a:solidFill>
            </a:endParaRPr>
          </a:p>
        </p:txBody>
      </p:sp>
      <p:pic>
        <p:nvPicPr>
          <p:cNvPr id="6" name="5 Imagen" descr="Monograma.tif"/>
          <p:cNvPicPr>
            <a:picLocks noChangeAspect="1"/>
          </p:cNvPicPr>
          <p:nvPr/>
        </p:nvPicPr>
        <p:blipFill>
          <a:blip r:embed="rId2" cstate="print"/>
          <a:stretch>
            <a:fillRect/>
          </a:stretch>
        </p:blipFill>
        <p:spPr>
          <a:xfrm>
            <a:off x="8563946" y="6013626"/>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86993"/>
            <a:ext cx="2074333" cy="353356"/>
          </a:xfrm>
          <a:prstGeom prst="rect">
            <a:avLst/>
          </a:prstGeom>
        </p:spPr>
      </p:pic>
    </p:spTree>
    <p:extLst>
      <p:ext uri="{BB962C8B-B14F-4D97-AF65-F5344CB8AC3E}">
        <p14:creationId xmlns:p14="http://schemas.microsoft.com/office/powerpoint/2010/main" val="119983859"/>
      </p:ext>
    </p:extLst>
  </p:cSld>
  <p:clrMapOvr>
    <a:masterClrMapping/>
  </p:clrMapOvr>
  <p:transition spd="slow" advClick="0" advTm="3000000">
    <p:zoom dir="in"/>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8172" y="533400"/>
            <a:ext cx="8229600" cy="438912"/>
          </a:xfrm>
        </p:spPr>
        <p:txBody>
          <a:bodyPr>
            <a:normAutofit fontScale="90000"/>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990600"/>
            <a:ext cx="8229600" cy="5334000"/>
          </a:xfrm>
        </p:spPr>
        <p:txBody>
          <a:bodyPr>
            <a:noAutofit/>
          </a:bodyPr>
          <a:lstStyle/>
          <a:p>
            <a:pPr marL="0" indent="0">
              <a:buNone/>
            </a:pPr>
            <a:r>
              <a:rPr lang="es-AR" sz="2000" b="1" dirty="0" smtClean="0">
                <a:solidFill>
                  <a:srgbClr val="00FFCC"/>
                </a:solidFill>
                <a:effectLst>
                  <a:outerShdw blurRad="38100" dist="38100" dir="2700000" algn="tl">
                    <a:srgbClr val="000000">
                      <a:alpha val="43137"/>
                    </a:srgbClr>
                  </a:outerShdw>
                </a:effectLst>
              </a:rPr>
              <a:t>Ley 26773 – Reforma Ley de Riesgos del Trabajo</a:t>
            </a:r>
          </a:p>
          <a:p>
            <a:pPr marL="0" indent="0">
              <a:buNone/>
            </a:pPr>
            <a:endParaRPr lang="es-AR" sz="1800" b="1" dirty="0" smtClean="0">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Art 10. — </a:t>
            </a:r>
            <a:r>
              <a:rPr lang="es-AR" sz="1800" dirty="0" smtClean="0">
                <a:effectLst>
                  <a:outerShdw blurRad="38100" dist="38100" dir="2700000" algn="tl">
                    <a:srgbClr val="000000">
                      <a:alpha val="43137"/>
                    </a:srgbClr>
                  </a:outerShdw>
                </a:effectLst>
              </a:rPr>
              <a:t>La Superintendencia de Seguros de la Nación (SSN) en forma conjunta con la Superintendencia de Riesgos del Trabajo (SRT) establecerán los indicadores que las </a:t>
            </a:r>
            <a:r>
              <a:rPr lang="es-AR" sz="1800" dirty="0" err="1" smtClean="0">
                <a:effectLst>
                  <a:outerShdw blurRad="38100" dist="38100" dir="2700000" algn="tl">
                    <a:srgbClr val="000000">
                      <a:alpha val="43137"/>
                    </a:srgbClr>
                  </a:outerShdw>
                </a:effectLst>
              </a:rPr>
              <a:t>GAseguradoras</a:t>
            </a:r>
            <a:r>
              <a:rPr lang="es-AR" sz="1800" dirty="0" smtClean="0">
                <a:effectLst>
                  <a:outerShdw blurRad="38100" dist="38100" dir="2700000" algn="tl">
                    <a:srgbClr val="000000">
                      <a:alpha val="43137"/>
                    </a:srgbClr>
                  </a:outerShdw>
                </a:effectLst>
              </a:rPr>
              <a:t> de Riesgos del Trabajo (ART) habrán de tener en cuenta para establecer su régimen de alícuotas, entre los cuales se considerarán el nivel de riesgo y la siniestralidad presunta y efectiva; con más una suma fija que, por cada trabajador, corresponda integrar al Fondo Fiduciario de Enfermedades Profesionales.</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Entre los citados indicadores se deberá considerar:</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a) El nivel de riesgo se ajustará a categorías que se determinarán de acuerdo al grado de cumplimiento de la normativa de higiene y seguridad, y demás parámetros objetivos que la reglamentación establezca.</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b) El rango de alícuotas fijado para cada categoría no podrá superponerse con los rangos de alícuotas establecidos para los restantes niveles.</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
            </a:r>
            <a:br>
              <a:rPr lang="es-AR" sz="1800" dirty="0" smtClean="0">
                <a:effectLst>
                  <a:outerShdw blurRad="38100" dist="38100" dir="2700000" algn="tl">
                    <a:srgbClr val="000000">
                      <a:alpha val="43137"/>
                    </a:srgbClr>
                  </a:outerShdw>
                </a:effectLst>
              </a:rPr>
            </a:br>
            <a:r>
              <a:rPr lang="es-AR" sz="1800" dirty="0" smtClean="0">
                <a:effectLst>
                  <a:outerShdw blurRad="38100" dist="38100" dir="2700000" algn="tl">
                    <a:srgbClr val="000000">
                      <a:alpha val="43137"/>
                    </a:srgbClr>
                  </a:outerShdw>
                </a:effectLst>
              </a:rPr>
              <a:t/>
            </a:r>
            <a:br>
              <a:rPr lang="es-AR" sz="1800" dirty="0" smtClean="0">
                <a:effectLst>
                  <a:outerShdw blurRad="38100" dist="38100" dir="2700000" algn="tl">
                    <a:srgbClr val="000000">
                      <a:alpha val="43137"/>
                    </a:srgbClr>
                  </a:outerShdw>
                </a:effectLst>
              </a:rPr>
            </a:b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4"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722359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8172" y="533400"/>
            <a:ext cx="8229600" cy="438912"/>
          </a:xfrm>
        </p:spPr>
        <p:txBody>
          <a:bodyPr>
            <a:normAutofit fontScale="90000"/>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990600"/>
            <a:ext cx="8229600" cy="5334000"/>
          </a:xfrm>
        </p:spPr>
        <p:txBody>
          <a:bodyPr>
            <a:noAutofit/>
          </a:bodyPr>
          <a:lstStyle/>
          <a:p>
            <a:pPr marL="0" indent="0">
              <a:buNone/>
            </a:pPr>
            <a:r>
              <a:rPr lang="es-AR" sz="2000" b="1" dirty="0" smtClean="0">
                <a:solidFill>
                  <a:srgbClr val="00FFCC"/>
                </a:solidFill>
              </a:rPr>
              <a:t>Ley 26773 – Reforma Ley de Riesgos del Trabajo</a:t>
            </a:r>
          </a:p>
          <a:p>
            <a:pPr marL="0" indent="0">
              <a:buNone/>
            </a:pPr>
            <a:endParaRPr lang="es-AR" sz="1800" b="1" dirty="0" smtClean="0">
              <a:solidFill>
                <a:srgbClr val="FFFF00"/>
              </a:solidFill>
            </a:endParaRPr>
          </a:p>
          <a:p>
            <a:pPr marL="0" indent="0">
              <a:buNone/>
            </a:pPr>
            <a:r>
              <a:rPr lang="es-AR" sz="1800" b="1" dirty="0" smtClean="0">
                <a:solidFill>
                  <a:srgbClr val="FFFF00"/>
                </a:solidFill>
              </a:rPr>
              <a:t>Art </a:t>
            </a:r>
            <a:r>
              <a:rPr lang="es-AR" sz="1800" b="1" dirty="0">
                <a:solidFill>
                  <a:srgbClr val="FFFF00"/>
                </a:solidFill>
              </a:rPr>
              <a:t>10. —</a:t>
            </a:r>
            <a:r>
              <a:rPr lang="es-AR" sz="1800" dirty="0" smtClean="0"/>
              <a:t>(…) Entre los citados indicadores se deberá considerar:</a:t>
            </a:r>
            <a:br>
              <a:rPr lang="es-AR" sz="1800" dirty="0" smtClean="0"/>
            </a:br>
            <a:endParaRPr lang="es-AR" sz="1800" dirty="0" smtClean="0"/>
          </a:p>
          <a:p>
            <a:pPr marL="0" indent="0">
              <a:buNone/>
            </a:pPr>
            <a:r>
              <a:rPr lang="es-AR" sz="1800" dirty="0" smtClean="0"/>
              <a:t>(…)</a:t>
            </a:r>
            <a:br>
              <a:rPr lang="es-AR" sz="1800" dirty="0" smtClean="0"/>
            </a:br>
            <a:r>
              <a:rPr lang="es-AR" sz="1800" dirty="0" smtClean="0"/>
              <a:t/>
            </a:r>
            <a:br>
              <a:rPr lang="es-AR" sz="1800" dirty="0" smtClean="0"/>
            </a:br>
            <a:r>
              <a:rPr lang="es-AR" sz="1800" dirty="0" smtClean="0"/>
              <a:t>c) La prohibición de esquemas de bonificaciones y/o alícuotas por fuera del nivel de riesgo establecido.</a:t>
            </a:r>
            <a:br>
              <a:rPr lang="es-AR" sz="1800" dirty="0" smtClean="0"/>
            </a:br>
            <a:r>
              <a:rPr lang="es-AR" sz="1800" dirty="0" smtClean="0"/>
              <a:t/>
            </a:r>
            <a:br>
              <a:rPr lang="es-AR" sz="1800" dirty="0" smtClean="0"/>
            </a:br>
            <a:r>
              <a:rPr lang="es-AR" sz="1800" dirty="0" smtClean="0"/>
              <a:t>d) La prohibición de discriminación directa o indirecta basada en el tamaño de empresa.</a:t>
            </a:r>
            <a:br>
              <a:rPr lang="es-AR" sz="1800" dirty="0" smtClean="0"/>
            </a:br>
            <a:r>
              <a:rPr lang="es-AR" sz="1800" dirty="0" smtClean="0"/>
              <a:t/>
            </a:r>
            <a:br>
              <a:rPr lang="es-AR" sz="1800" dirty="0" smtClean="0"/>
            </a:br>
            <a:r>
              <a:rPr lang="es-AR" sz="1800" b="1" u="sng" dirty="0" smtClean="0">
                <a:solidFill>
                  <a:srgbClr val="FFFF00"/>
                </a:solidFill>
              </a:rPr>
              <a:t>La determinación de la base imponible se efectuará sobre el monto total de las remuneraciones y conceptos no remunerativos que declare mensualmente el empleador.</a:t>
            </a:r>
            <a:r>
              <a:rPr lang="es-AR" sz="1600" dirty="0" smtClean="0"/>
              <a:t/>
            </a:r>
            <a:br>
              <a:rPr lang="es-AR" sz="1600" dirty="0" smtClean="0"/>
            </a:b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8399597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67512"/>
          </a:xfrm>
        </p:spPr>
        <p:txBody>
          <a:bodyPr>
            <a:normAutofit/>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1371600"/>
            <a:ext cx="8229600" cy="4953000"/>
          </a:xfrm>
        </p:spPr>
        <p:txBody>
          <a:bodyPr>
            <a:normAutofit/>
          </a:bodyPr>
          <a:lstStyle/>
          <a:p>
            <a:pPr marL="0" indent="0">
              <a:buNone/>
            </a:pPr>
            <a:r>
              <a:rPr lang="es-ES" sz="2000" b="1" dirty="0" smtClean="0">
                <a:solidFill>
                  <a:srgbClr val="00FFCC"/>
                </a:solidFill>
                <a:effectLst>
                  <a:outerShdw blurRad="38100" dist="38100" dir="2700000" algn="tl">
                    <a:srgbClr val="000000">
                      <a:alpha val="43137"/>
                    </a:srgbClr>
                  </a:outerShdw>
                </a:effectLst>
              </a:rPr>
              <a:t>Ley 24241 –  Capitulo II – Remuneración. Aportes y contribuciones</a:t>
            </a:r>
          </a:p>
          <a:p>
            <a:pPr marL="0" indent="0">
              <a:buNone/>
            </a:pPr>
            <a:r>
              <a:rPr lang="es-ES" sz="2000" b="1" dirty="0" smtClean="0">
                <a:solidFill>
                  <a:srgbClr val="00FF00"/>
                </a:solidFill>
                <a:effectLst>
                  <a:outerShdw blurRad="38100" dist="38100" dir="2700000" algn="tl">
                    <a:srgbClr val="000000">
                      <a:alpha val="43137"/>
                    </a:srgbClr>
                  </a:outerShdw>
                </a:effectLst>
              </a:rPr>
              <a:t>Art. 6. Concepto de Remuneración</a:t>
            </a:r>
          </a:p>
          <a:p>
            <a:pPr marL="0" indent="0">
              <a:buNone/>
            </a:pPr>
            <a:endParaRPr lang="es-ES" sz="1900" b="1" dirty="0" smtClean="0">
              <a:effectLst>
                <a:outerShdw blurRad="38100" dist="38100" dir="2700000" algn="tl">
                  <a:srgbClr val="000000">
                    <a:alpha val="43137"/>
                  </a:srgbClr>
                </a:outerShdw>
              </a:effectLst>
            </a:endParaRPr>
          </a:p>
          <a:p>
            <a:pPr marL="0" indent="0">
              <a:buNone/>
            </a:pPr>
            <a:r>
              <a:rPr lang="es-ES" sz="1800" b="1" dirty="0" smtClean="0">
                <a:solidFill>
                  <a:srgbClr val="FFFF00"/>
                </a:solidFill>
                <a:effectLst>
                  <a:outerShdw blurRad="38100" dist="38100" dir="2700000" algn="tl">
                    <a:srgbClr val="000000">
                      <a:alpha val="43137"/>
                    </a:srgbClr>
                  </a:outerShdw>
                </a:effectLst>
              </a:rPr>
              <a:t>Art 6º — </a:t>
            </a:r>
            <a:r>
              <a:rPr lang="es-ES" sz="1800" dirty="0" smtClean="0">
                <a:effectLst>
                  <a:outerShdw blurRad="38100" dist="38100" dir="2700000" algn="tl">
                    <a:srgbClr val="000000">
                      <a:alpha val="43137"/>
                    </a:srgbClr>
                  </a:outerShdw>
                </a:effectLst>
              </a:rPr>
              <a:t>Se considera remuneración, a los fines del SIJP, </a:t>
            </a:r>
            <a:r>
              <a:rPr lang="es-ES" sz="1800" b="1" dirty="0" smtClean="0">
                <a:solidFill>
                  <a:srgbClr val="FFFF01"/>
                </a:solidFill>
                <a:effectLst>
                  <a:outerShdw blurRad="38100" dist="38100" dir="2700000" algn="tl">
                    <a:srgbClr val="000000">
                      <a:alpha val="43137"/>
                    </a:srgbClr>
                  </a:outerShdw>
                </a:effectLst>
              </a:rPr>
              <a:t>todo ingreso que percibiere el afiliado en dinero o en especie susceptible de apreciación pecuniaria</a:t>
            </a:r>
            <a:r>
              <a:rPr lang="es-ES" sz="1800" b="1" dirty="0" smtClean="0">
                <a:effectLst>
                  <a:outerShdw blurRad="38100" dist="38100" dir="2700000" algn="tl">
                    <a:srgbClr val="000000">
                      <a:alpha val="43137"/>
                    </a:srgbClr>
                  </a:outerShdw>
                </a:effectLst>
              </a:rPr>
              <a:t>,</a:t>
            </a:r>
            <a:r>
              <a:rPr lang="es-ES" sz="1800" dirty="0" smtClean="0">
                <a:effectLst>
                  <a:outerShdw blurRad="38100" dist="38100" dir="2700000" algn="tl">
                    <a:srgbClr val="000000">
                      <a:alpha val="43137"/>
                    </a:srgbClr>
                  </a:outerShdw>
                </a:effectLst>
              </a:rPr>
              <a:t> en retribución o compensación o con motivo de su actividad personal, en concepto de sueldo, sueldo anual complementario, salario, honorarios, comisiones, participación en las ganancias, habilitación, propinas, </a:t>
            </a:r>
            <a:r>
              <a:rPr lang="es-ES" sz="1800" b="1" dirty="0" smtClean="0">
                <a:solidFill>
                  <a:srgbClr val="FFFF01"/>
                </a:solidFill>
                <a:effectLst>
                  <a:outerShdw blurRad="38100" dist="38100" dir="2700000" algn="tl">
                    <a:srgbClr val="000000">
                      <a:alpha val="43137"/>
                    </a:srgbClr>
                  </a:outerShdw>
                </a:effectLst>
              </a:rPr>
              <a:t>gratificaciones y suplementos adicionales que tengan el carácter de habituales y regulares</a:t>
            </a:r>
            <a:r>
              <a:rPr lang="es-ES" sz="1800" b="1" dirty="0" smtClean="0">
                <a:effectLst>
                  <a:outerShdw blurRad="38100" dist="38100" dir="2700000" algn="tl">
                    <a:srgbClr val="000000">
                      <a:alpha val="43137"/>
                    </a:srgbClr>
                  </a:outerShdw>
                </a:effectLst>
              </a:rPr>
              <a:t>,</a:t>
            </a:r>
            <a:r>
              <a:rPr lang="es-ES" sz="1800" dirty="0" smtClean="0">
                <a:effectLst>
                  <a:outerShdw blurRad="38100" dist="38100" dir="2700000" algn="tl">
                    <a:srgbClr val="000000">
                      <a:alpha val="43137"/>
                    </a:srgbClr>
                  </a:outerShdw>
                </a:effectLst>
              </a:rPr>
              <a:t> viáticos y gastos de representación, excepto en la parte efectivamente gastada y acreditada por medio de comprobantes, y toda otra retribución, cualquiera fuere la denominación que se le asigne, percibida por servicios ordinarios o extraordinarios prestados en relación de dependencia </a:t>
            </a:r>
          </a:p>
          <a:p>
            <a:endParaRPr lang="es-AR"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3081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685800" y="381000"/>
            <a:ext cx="7772400" cy="685800"/>
          </a:xfrm>
        </p:spPr>
        <p:txBody>
          <a:bodyPr/>
          <a:lstStyle/>
          <a:p>
            <a:r>
              <a:rPr lang="en-US" sz="3200" b="1" dirty="0"/>
              <a:t>TEMAS DE JORNADA DE TRABAJO</a:t>
            </a:r>
          </a:p>
        </p:txBody>
      </p:sp>
      <p:sp>
        <p:nvSpPr>
          <p:cNvPr id="10445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2000" b="1" dirty="0">
                <a:solidFill>
                  <a:srgbClr val="00FFCC"/>
                </a:solidFill>
                <a:effectLst>
                  <a:outerShdw blurRad="38100" dist="38100" dir="2700000" algn="tl">
                    <a:srgbClr val="000000">
                      <a:alpha val="43137"/>
                    </a:srgbClr>
                  </a:outerShdw>
                </a:effectLst>
              </a:rPr>
              <a:t>D. 16115/1933 – Reglamentario de la Ley 11544 </a:t>
            </a:r>
          </a:p>
          <a:p>
            <a:pPr algn="l">
              <a:buFontTx/>
              <a:buNone/>
            </a:pPr>
            <a:r>
              <a:rPr lang="es-AR" sz="2000" b="1" dirty="0">
                <a:solidFill>
                  <a:srgbClr val="00FFCC"/>
                </a:solidFill>
                <a:effectLst>
                  <a:outerShdw blurRad="38100" dist="38100" dir="2700000" algn="tl">
                    <a:srgbClr val="000000">
                      <a:alpha val="43137"/>
                    </a:srgbClr>
                  </a:outerShdw>
                </a:effectLst>
              </a:rPr>
              <a:t>Art. 1 :  </a:t>
            </a:r>
            <a:r>
              <a:rPr lang="es-AR" sz="2000" dirty="0">
                <a:effectLst>
                  <a:outerShdw blurRad="38100" dist="38100" dir="2700000" algn="tl">
                    <a:srgbClr val="000000">
                      <a:alpha val="43137"/>
                    </a:srgbClr>
                  </a:outerShdw>
                </a:effectLst>
              </a:rPr>
              <a:t>Establece la “ … Limitación del trabajo a razón de 8 horas por día laborable de la semana, a condición de que las tareas del sábado terminen a las 13 horas, salvo los casos exceptuados por los decretos reglamentarios …”.</a:t>
            </a:r>
            <a:endParaRPr lang="es-AR" sz="2000" b="1" dirty="0">
              <a:effectLst>
                <a:outerShdw blurRad="38100" dist="38100" dir="2700000" algn="tl">
                  <a:srgbClr val="000000">
                    <a:alpha val="43137"/>
                  </a:srgbClr>
                </a:outerShdw>
              </a:effectLst>
            </a:endParaRPr>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904761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91312"/>
          </a:xfrm>
        </p:spPr>
        <p:txBody>
          <a:bodyPr>
            <a:normAutofit/>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1295400"/>
            <a:ext cx="8229600" cy="5029200"/>
          </a:xfrm>
        </p:spPr>
        <p:txBody>
          <a:bodyPr>
            <a:normAutofit/>
          </a:bodyPr>
          <a:lstStyle/>
          <a:p>
            <a:pPr marL="0" indent="0">
              <a:buNone/>
            </a:pPr>
            <a:r>
              <a:rPr lang="es-AR" sz="2000" b="1" dirty="0" smtClean="0">
                <a:solidFill>
                  <a:srgbClr val="00FFCC"/>
                </a:solidFill>
                <a:effectLst>
                  <a:outerShdw blurRad="38100" dist="38100" dir="2700000" algn="tl">
                    <a:srgbClr val="000000">
                      <a:alpha val="43137"/>
                    </a:srgbClr>
                  </a:outerShdw>
                </a:effectLst>
              </a:rPr>
              <a:t>Ley 24241 – Remuneración – Conceptos excluidos </a:t>
            </a:r>
          </a:p>
          <a:p>
            <a:pPr marL="0" indent="0">
              <a:buNone/>
            </a:pPr>
            <a:endParaRPr lang="es-AR" sz="1800" b="1" dirty="0" smtClean="0">
              <a:effectLst>
                <a:outerShdw blurRad="38100" dist="38100" dir="2700000" algn="tl">
                  <a:srgbClr val="000000">
                    <a:alpha val="43137"/>
                  </a:srgbClr>
                </a:outerShdw>
              </a:effectLst>
            </a:endParaRPr>
          </a:p>
          <a:p>
            <a:pPr marL="0" indent="0">
              <a:buNone/>
            </a:pPr>
            <a:r>
              <a:rPr lang="es-AR" sz="1800" b="1" dirty="0" smtClean="0">
                <a:solidFill>
                  <a:srgbClr val="FFFF01"/>
                </a:solidFill>
                <a:effectLst>
                  <a:outerShdw blurRad="38100" dist="38100" dir="2700000" algn="tl">
                    <a:srgbClr val="000000">
                      <a:alpha val="43137"/>
                    </a:srgbClr>
                  </a:outerShdw>
                </a:effectLst>
              </a:rPr>
              <a:t>Art. 7º — </a:t>
            </a:r>
            <a:r>
              <a:rPr lang="es-AR" sz="1800" dirty="0" smtClean="0">
                <a:effectLst>
                  <a:outerShdw blurRad="38100" dist="38100" dir="2700000" algn="tl">
                    <a:srgbClr val="000000">
                      <a:alpha val="43137"/>
                    </a:srgbClr>
                  </a:outerShdw>
                </a:effectLst>
              </a:rPr>
              <a:t>No se consideran remuneración las asignaciones familiares, las indemnizaciones derivadas de la extinción del contrato de trabajo, por vacaciones no gozadas y por incapacidad permanente provocada por accidente del trabajo o enfermedad profesional, las prestaciones económicas por desempleo, ni las asignaciones pagadas en concepto de becas. Tampoco se considera remuneración las sumas que se abonen en concepto de gratificaciones vinculadas con el cese de la relación laboral en el importe que exceda del promedio anual de las percibidas anteriormente en forma habitual y </a:t>
            </a:r>
            <a:r>
              <a:rPr lang="es-AR" sz="1800" dirty="0" smtClean="0"/>
              <a:t>regular</a:t>
            </a: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039949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15112"/>
          </a:xfrm>
        </p:spPr>
        <p:txBody>
          <a:bodyPr>
            <a:normAutofit/>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1219200"/>
            <a:ext cx="8229600" cy="5105400"/>
          </a:xfrm>
        </p:spPr>
        <p:txBody>
          <a:bodyPr>
            <a:normAutofit/>
          </a:bodyPr>
          <a:lstStyle/>
          <a:p>
            <a:pPr marL="0" indent="0">
              <a:buNone/>
            </a:pPr>
            <a:r>
              <a:rPr lang="es-AR" sz="2000" b="1" dirty="0" smtClean="0">
                <a:solidFill>
                  <a:srgbClr val="00FFCC"/>
                </a:solidFill>
                <a:effectLst>
                  <a:outerShdw blurRad="38100" dist="38100" dir="2700000" algn="tl">
                    <a:srgbClr val="000000">
                      <a:alpha val="43137"/>
                    </a:srgbClr>
                  </a:outerShdw>
                </a:effectLst>
              </a:rPr>
              <a:t>Régimen Nacional de Riesgos del Trabajo</a:t>
            </a:r>
            <a:endParaRPr lang="es-AR" sz="2000" b="1" dirty="0">
              <a:solidFill>
                <a:srgbClr val="00FFCC"/>
              </a:solidFill>
              <a:effectLst>
                <a:outerShdw blurRad="38100" dist="38100" dir="2700000" algn="tl">
                  <a:srgbClr val="000000">
                    <a:alpha val="43137"/>
                  </a:srgbClr>
                </a:outerShdw>
              </a:effectLst>
            </a:endParaRP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a) Naturaleza del régimen de riesgos del trabajo. Es un seguro.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b) Autoridades de aplicación (SRT; SSN; AFIP)</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c) Decreto 507/93 y 2102/93</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d) Normativa de recaudación: Decreto 334/96; RG (DGI) 3834; RG (AFIP) 712 y sus </a:t>
            </a:r>
            <a:r>
              <a:rPr lang="es-AR" sz="1800" dirty="0" err="1" smtClean="0">
                <a:effectLst>
                  <a:outerShdw blurRad="38100" dist="38100" dir="2700000" algn="tl">
                    <a:srgbClr val="000000">
                      <a:alpha val="43137"/>
                    </a:srgbClr>
                  </a:outerShdw>
                </a:effectLst>
              </a:rPr>
              <a:t>mod</a:t>
            </a:r>
            <a:r>
              <a:rPr lang="es-AR" sz="1800" dirty="0" smtClean="0">
                <a:effectLst>
                  <a:outerShdw blurRad="38100" dist="38100" dir="2700000" algn="tl">
                    <a:srgbClr val="000000">
                      <a:alpha val="43137"/>
                    </a:srgbClr>
                  </a:outerShdw>
                </a:effectLst>
              </a:rPr>
              <a:t>.</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e) Vigente SICOSS </a:t>
            </a:r>
            <a:r>
              <a:rPr lang="es-AR" sz="1800" dirty="0" smtClean="0"/>
              <a:t>versión 36. </a:t>
            </a:r>
            <a:r>
              <a:rPr lang="es-AR" sz="1800" dirty="0" err="1" smtClean="0"/>
              <a:t>Release</a:t>
            </a:r>
            <a:r>
              <a:rPr lang="es-AR" sz="1800" dirty="0" smtClean="0"/>
              <a:t> 2.</a:t>
            </a: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383165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67512"/>
          </a:xfrm>
        </p:spPr>
        <p:txBody>
          <a:bodyPr>
            <a:normAutofit/>
          </a:bodyPr>
          <a:lstStyle/>
          <a:p>
            <a:pPr algn="r"/>
            <a:r>
              <a:rPr lang="es-AR" sz="2800" dirty="0">
                <a:solidFill>
                  <a:srgbClr val="FFFF19"/>
                </a:solidFill>
              </a:rPr>
              <a:t>ART - Base imponible</a:t>
            </a:r>
          </a:p>
        </p:txBody>
      </p:sp>
      <p:sp>
        <p:nvSpPr>
          <p:cNvPr id="3" name="2 Marcador de contenido"/>
          <p:cNvSpPr>
            <a:spLocks noGrp="1"/>
          </p:cNvSpPr>
          <p:nvPr>
            <p:ph idx="1"/>
          </p:nvPr>
        </p:nvSpPr>
        <p:spPr>
          <a:xfrm>
            <a:off x="457200" y="1371600"/>
            <a:ext cx="8229600" cy="4953000"/>
          </a:xfrm>
        </p:spPr>
        <p:txBody>
          <a:bodyPr>
            <a:normAutofit/>
          </a:bodyPr>
          <a:lstStyle/>
          <a:p>
            <a:pPr marL="0" indent="0">
              <a:buNone/>
            </a:pPr>
            <a:r>
              <a:rPr lang="es-AR" sz="2000" b="1" dirty="0" smtClean="0">
                <a:solidFill>
                  <a:srgbClr val="00FFCC"/>
                </a:solidFill>
                <a:effectLst>
                  <a:outerShdw blurRad="38100" dist="38100" dir="2700000" algn="tl">
                    <a:srgbClr val="000000">
                      <a:alpha val="43137"/>
                    </a:srgbClr>
                  </a:outerShdw>
                </a:effectLst>
              </a:rPr>
              <a:t>NOTA 928/2013 del 28/1/2013 del Superintendente de Riesgos del Trabajo al Presidente de la UART</a:t>
            </a:r>
          </a:p>
          <a:p>
            <a:pPr>
              <a:buNone/>
            </a:pPr>
            <a:endParaRPr lang="es-AR" sz="2000" b="1" i="1" dirty="0" smtClean="0">
              <a:solidFill>
                <a:srgbClr val="00FFCC"/>
              </a:solidFill>
              <a:effectLst>
                <a:outerShdw blurRad="38100" dist="38100" dir="2700000" algn="tl">
                  <a:srgbClr val="000000">
                    <a:alpha val="43137"/>
                  </a:srgbClr>
                </a:outerShdw>
              </a:effectLst>
            </a:endParaRPr>
          </a:p>
          <a:p>
            <a:pPr>
              <a:buNone/>
            </a:pPr>
            <a:r>
              <a:rPr lang="es-AR" sz="2000" b="1" i="1" dirty="0" smtClean="0">
                <a:effectLst>
                  <a:outerShdw blurRad="38100" dist="38100" dir="2700000" algn="tl">
                    <a:srgbClr val="000000">
                      <a:alpha val="43137"/>
                    </a:srgbClr>
                  </a:outerShdw>
                </a:effectLst>
              </a:rPr>
              <a:t>“</a:t>
            </a:r>
            <a:r>
              <a:rPr lang="es-AR" sz="2000" i="1" dirty="0" smtClean="0">
                <a:effectLst>
                  <a:outerShdw blurRad="38100" dist="38100" dir="2700000" algn="tl">
                    <a:srgbClr val="000000">
                      <a:alpha val="43137"/>
                    </a:srgbClr>
                  </a:outerShdw>
                </a:effectLst>
              </a:rPr>
              <a:t>…Me dirijo a Ud. a los efectos de clarificar diversas situaciones planteadas</a:t>
            </a:r>
          </a:p>
          <a:p>
            <a:pPr>
              <a:buNone/>
            </a:pPr>
            <a:r>
              <a:rPr lang="es-AR" sz="2000" i="1" dirty="0" smtClean="0">
                <a:effectLst>
                  <a:outerShdw blurRad="38100" dist="38100" dir="2700000" algn="tl">
                    <a:srgbClr val="000000">
                      <a:alpha val="43137"/>
                    </a:srgbClr>
                  </a:outerShdw>
                </a:effectLst>
              </a:rPr>
              <a:t>desde la sanción de la ley 26.773, especialmente relacionadas con la </a:t>
            </a:r>
          </a:p>
          <a:p>
            <a:pPr>
              <a:buNone/>
            </a:pPr>
            <a:r>
              <a:rPr lang="es-AR" sz="2000" i="1" dirty="0" smtClean="0">
                <a:effectLst>
                  <a:outerShdw blurRad="38100" dist="38100" dir="2700000" algn="tl">
                    <a:srgbClr val="000000">
                      <a:alpha val="43137"/>
                    </a:srgbClr>
                  </a:outerShdw>
                </a:effectLst>
              </a:rPr>
              <a:t>aplicación del art. 10 de la mencionada norma…En este sentido, </a:t>
            </a:r>
            <a:r>
              <a:rPr lang="es-AR" sz="2000" b="1" i="1" dirty="0" smtClean="0">
                <a:solidFill>
                  <a:srgbClr val="FFFF00"/>
                </a:solidFill>
                <a:effectLst>
                  <a:outerShdw blurRad="38100" dist="38100" dir="2700000" algn="tl">
                    <a:srgbClr val="000000">
                      <a:alpha val="43137"/>
                    </a:srgbClr>
                  </a:outerShdw>
                </a:effectLst>
              </a:rPr>
              <a:t>cabe </a:t>
            </a:r>
          </a:p>
          <a:p>
            <a:pPr>
              <a:buNone/>
            </a:pPr>
            <a:r>
              <a:rPr lang="es-AR" sz="2000" b="1" i="1" dirty="0" smtClean="0">
                <a:solidFill>
                  <a:srgbClr val="FFFF00"/>
                </a:solidFill>
                <a:effectLst>
                  <a:outerShdw blurRad="38100" dist="38100" dir="2700000" algn="tl">
                    <a:srgbClr val="000000">
                      <a:alpha val="43137"/>
                    </a:srgbClr>
                  </a:outerShdw>
                </a:effectLst>
              </a:rPr>
              <a:t>mencionar que las prescripciones del artículo en cuestión, sólo </a:t>
            </a:r>
          </a:p>
          <a:p>
            <a:pPr>
              <a:buNone/>
            </a:pPr>
            <a:r>
              <a:rPr lang="es-AR" sz="2000" b="1" i="1" dirty="0" smtClean="0">
                <a:solidFill>
                  <a:srgbClr val="FFFF00"/>
                </a:solidFill>
                <a:effectLst>
                  <a:outerShdw blurRad="38100" dist="38100" dir="2700000" algn="tl">
                    <a:srgbClr val="000000">
                      <a:alpha val="43137"/>
                    </a:srgbClr>
                  </a:outerShdw>
                </a:effectLst>
              </a:rPr>
              <a:t>serán de aplicación una vez que se establezcan los citados </a:t>
            </a:r>
          </a:p>
          <a:p>
            <a:pPr>
              <a:buNone/>
            </a:pPr>
            <a:r>
              <a:rPr lang="es-AR" sz="2000" b="1" i="1" dirty="0" smtClean="0">
                <a:solidFill>
                  <a:srgbClr val="FFFF00"/>
                </a:solidFill>
                <a:effectLst>
                  <a:outerShdw blurRad="38100" dist="38100" dir="2700000" algn="tl">
                    <a:srgbClr val="000000">
                      <a:alpha val="43137"/>
                    </a:srgbClr>
                  </a:outerShdw>
                </a:effectLst>
              </a:rPr>
              <a:t>indicadores</a:t>
            </a:r>
            <a:r>
              <a:rPr lang="es-AR" sz="2000" i="1" dirty="0" smtClean="0">
                <a:effectLst>
                  <a:outerShdw blurRad="38100" dist="38100" dir="2700000" algn="tl">
                    <a:srgbClr val="000000">
                      <a:alpha val="43137"/>
                    </a:srgbClr>
                  </a:outerShdw>
                </a:effectLst>
              </a:rPr>
              <a:t>, en los que se encuentran trabajando la SSN y la SRT…”</a:t>
            </a:r>
            <a:endParaRPr lang="es-AR" sz="2000" i="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731909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solidFill>
                <a:schemeClr val="tx2"/>
              </a:solidFill>
            </a:endParaRPr>
          </a:p>
          <a:p>
            <a:pPr algn="ctr" eaLnBrk="1" hangingPunct="1">
              <a:defRPr/>
            </a:pPr>
            <a:r>
              <a:rPr lang="es-AR" sz="3600" b="1" dirty="0" smtClean="0">
                <a:solidFill>
                  <a:srgbClr val="00FFCC"/>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LEY DE TRABAJO AGRARIO</a:t>
            </a:r>
          </a:p>
          <a:p>
            <a:pPr algn="ctr" eaLnBrk="1" hangingPunct="1">
              <a:defRPr/>
            </a:pPr>
            <a:endParaRPr lang="es-AR"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AR" b="1" dirty="0"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Reglamentación Ley 26727</a:t>
            </a:r>
          </a:p>
          <a:p>
            <a:pPr algn="ct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AR"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Aspectos relevantes</a:t>
            </a:r>
          </a:p>
          <a:p>
            <a:pPr algn="ctr" eaLnBrk="1" hangingPunct="1">
              <a:defRPr/>
            </a:pPr>
            <a:endParaRPr lang="es-AR" sz="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sz="800" b="1" dirty="0" smtClean="0">
              <a:solidFill>
                <a:srgbClr val="00FFFF"/>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AR" b="1" dirty="0" smtClean="0">
              <a:solidFill>
                <a:srgbClr val="00FF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4" name="3 Imagen" descr="Monograma.tif"/>
          <p:cNvPicPr>
            <a:picLocks noChangeAspect="1"/>
          </p:cNvPicPr>
          <p:nvPr/>
        </p:nvPicPr>
        <p:blipFill>
          <a:blip r:embed="rId2" cstate="print"/>
          <a:stretch>
            <a:fillRect/>
          </a:stretch>
        </p:blipFill>
        <p:spPr>
          <a:xfrm>
            <a:off x="8563948" y="5943600"/>
            <a:ext cx="427652" cy="757409"/>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110597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ASPECTOS SOBRESALIENTES</a:t>
            </a:r>
          </a:p>
          <a:p>
            <a:pPr marL="457200" indent="-457200" eaLnBrk="1" hangingPunct="1">
              <a:lnSpc>
                <a:spcPct val="80000"/>
              </a:lnSpc>
              <a:buFont typeface="Wingdings" pitchFamily="2" charset="2"/>
              <a:buNone/>
              <a:defRPr/>
            </a:pPr>
            <a:r>
              <a:rPr lang="es-MX" sz="2000" b="1" dirty="0" smtClean="0">
                <a:solidFill>
                  <a:srgbClr val="FFC000"/>
                </a:solidFill>
                <a:effectLst>
                  <a:outerShdw blurRad="38100" dist="38100" dir="2700000" algn="tl">
                    <a:srgbClr val="000000">
                      <a:alpha val="43137"/>
                    </a:srgbClr>
                  </a:outerShdw>
                </a:effectLst>
              </a:rPr>
              <a:t>CONCEPTO DE ACTIVIDAD AGRARIA</a:t>
            </a: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5</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A los fines de la presente ley se entenderá por actividad agraria a toda aquella </a:t>
            </a:r>
            <a:r>
              <a:rPr lang="es-AR" sz="1800" b="1" dirty="0">
                <a:solidFill>
                  <a:srgbClr val="FFFF00"/>
                </a:solidFill>
                <a:effectLst>
                  <a:outerShdw blurRad="38100" dist="38100" dir="2700000" algn="tl">
                    <a:srgbClr val="000000">
                      <a:alpha val="43137"/>
                    </a:srgbClr>
                  </a:outerShdw>
                </a:effectLst>
              </a:rPr>
              <a:t>dirigida a la obtención de </a:t>
            </a:r>
            <a:r>
              <a:rPr lang="es-AR" sz="2000" b="1" u="sng" dirty="0">
                <a:solidFill>
                  <a:srgbClr val="00FFFF"/>
                </a:solidFill>
                <a:effectLst>
                  <a:outerShdw blurRad="38100" dist="38100" dir="2700000" algn="tl">
                    <a:srgbClr val="000000">
                      <a:alpha val="43137"/>
                    </a:srgbClr>
                  </a:outerShdw>
                </a:effectLst>
              </a:rPr>
              <a:t>frutos o productos primarios</a:t>
            </a:r>
            <a:r>
              <a:rPr lang="es-AR" sz="1800" b="1" u="sng" dirty="0">
                <a:solidFill>
                  <a:srgbClr val="00FFFF"/>
                </a:solidFill>
                <a:effectLst>
                  <a:outerShdw blurRad="38100" dist="38100" dir="2700000" algn="tl">
                    <a:srgbClr val="000000">
                      <a:alpha val="43137"/>
                    </a:srgbClr>
                  </a:outerShdw>
                </a:effectLst>
              </a:rPr>
              <a:t> </a:t>
            </a:r>
            <a:r>
              <a:rPr lang="es-AR" sz="1800" b="1" dirty="0">
                <a:solidFill>
                  <a:srgbClr val="FFFF00"/>
                </a:solidFill>
                <a:effectLst>
                  <a:outerShdw blurRad="38100" dist="38100" dir="2700000" algn="tl">
                    <a:srgbClr val="000000">
                      <a:alpha val="43137"/>
                    </a:srgbClr>
                  </a:outerShdw>
                </a:effectLst>
              </a:rPr>
              <a:t>a través de la realización de tareas pecuarias, agrícolas, forestales, hortícolas, avícolas, apícolas u otras semejantes,</a:t>
            </a:r>
            <a:r>
              <a:rPr lang="es-AR" sz="2000" b="1" dirty="0">
                <a:solidFill>
                  <a:srgbClr val="00FFFF"/>
                </a:solidFill>
                <a:effectLst>
                  <a:outerShdw blurRad="38100" dist="38100" dir="2700000" algn="tl">
                    <a:srgbClr val="000000">
                      <a:alpha val="43137"/>
                    </a:srgbClr>
                  </a:outerShdw>
                </a:effectLst>
              </a:rPr>
              <a:t> </a:t>
            </a:r>
            <a:r>
              <a:rPr lang="es-AR" sz="2000" b="1" u="sng" dirty="0">
                <a:solidFill>
                  <a:srgbClr val="00FFFF"/>
                </a:solidFill>
                <a:effectLst>
                  <a:outerShdw blurRad="38100" dist="38100" dir="2700000" algn="tl">
                    <a:srgbClr val="000000">
                      <a:alpha val="43137"/>
                    </a:srgbClr>
                  </a:outerShdw>
                </a:effectLst>
              </a:rPr>
              <a:t>siempre que estos no hayan sido sometidos a ningún tipo de proceso industrial</a:t>
            </a:r>
            <a:r>
              <a:rPr lang="es-AR" sz="2000" b="1" dirty="0">
                <a:solidFill>
                  <a:srgbClr val="00FFFF"/>
                </a:solidFill>
                <a:effectLst>
                  <a:outerShdw blurRad="38100" dist="38100" dir="2700000" algn="tl">
                    <a:srgbClr val="000000">
                      <a:alpha val="43137"/>
                    </a:srgbClr>
                  </a:outerShdw>
                </a:effectLst>
              </a:rPr>
              <a:t>,</a:t>
            </a:r>
            <a:r>
              <a:rPr lang="es-AR" sz="1800" b="1" dirty="0">
                <a:solidFill>
                  <a:srgbClr val="FFFF00"/>
                </a:solidFill>
                <a:effectLst>
                  <a:outerShdw blurRad="38100" dist="38100" dir="2700000" algn="tl">
                    <a:srgbClr val="000000">
                      <a:alpha val="43137"/>
                    </a:srgbClr>
                  </a:outerShdw>
                </a:effectLst>
              </a:rPr>
              <a:t> en tanto se desarrollen en </a:t>
            </a:r>
            <a:r>
              <a:rPr lang="es-AR" sz="2000" b="1" u="sng" dirty="0">
                <a:solidFill>
                  <a:srgbClr val="00FFFF"/>
                </a:solidFill>
                <a:effectLst>
                  <a:outerShdw blurRad="38100" dist="38100" dir="2700000" algn="tl">
                    <a:srgbClr val="000000">
                      <a:alpha val="43137"/>
                    </a:srgbClr>
                  </a:outerShdw>
                </a:effectLst>
              </a:rPr>
              <a:t>ámbitos rurales</a:t>
            </a:r>
            <a:r>
              <a:rPr lang="es-AR" sz="1800" dirty="0">
                <a:effectLst>
                  <a:outerShdw blurRad="38100" dist="38100" dir="2700000" algn="tl">
                    <a:srgbClr val="000000">
                      <a:alpha val="43137"/>
                    </a:srgbClr>
                  </a:outerShdw>
                </a:effectLst>
              </a:rPr>
              <a:t>.</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2000" b="1" dirty="0" smtClean="0">
                <a:solidFill>
                  <a:srgbClr val="FFC000"/>
                </a:solidFill>
                <a:effectLst>
                  <a:outerShdw blurRad="38100" dist="38100" dir="2700000" algn="tl">
                    <a:srgbClr val="000000">
                      <a:alpha val="43137"/>
                    </a:srgbClr>
                  </a:outerShdw>
                </a:effectLst>
              </a:rPr>
              <a:t>DEFINICION DE AMBITO RURAL</a:t>
            </a:r>
            <a:endParaRPr lang="es-MX" sz="2000" b="1" dirty="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6</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A los fines de la presente ley, se entenderá por ámbito rural </a:t>
            </a:r>
            <a:r>
              <a:rPr lang="es-AR" sz="1800" b="1" u="sng" dirty="0">
                <a:solidFill>
                  <a:srgbClr val="FFFF00"/>
                </a:solidFill>
                <a:effectLst>
                  <a:outerShdw blurRad="38100" dist="38100" dir="2700000" algn="tl">
                    <a:srgbClr val="000000">
                      <a:alpha val="43137"/>
                    </a:srgbClr>
                  </a:outerShdw>
                </a:effectLst>
              </a:rPr>
              <a:t>aquel que </a:t>
            </a:r>
            <a:endParaRPr lang="es-AR"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no </a:t>
            </a:r>
            <a:r>
              <a:rPr lang="es-AR" sz="1800" b="1" u="sng" dirty="0">
                <a:solidFill>
                  <a:srgbClr val="FFFF00"/>
                </a:solidFill>
                <a:effectLst>
                  <a:outerShdw blurRad="38100" dist="38100" dir="2700000" algn="tl">
                    <a:srgbClr val="000000">
                      <a:alpha val="43137"/>
                    </a:srgbClr>
                  </a:outerShdw>
                </a:effectLst>
              </a:rPr>
              <a:t>contare </a:t>
            </a:r>
            <a:r>
              <a:rPr lang="es-AR" sz="1800" b="1" u="sng" dirty="0" smtClean="0">
                <a:solidFill>
                  <a:srgbClr val="FFFF00"/>
                </a:solidFill>
                <a:effectLst>
                  <a:outerShdw blurRad="38100" dist="38100" dir="2700000" algn="tl">
                    <a:srgbClr val="000000">
                      <a:alpha val="43137"/>
                    </a:srgbClr>
                  </a:outerShdw>
                </a:effectLst>
              </a:rPr>
              <a:t>con </a:t>
            </a:r>
            <a:r>
              <a:rPr lang="es-AR" sz="1800" b="1" u="sng" dirty="0">
                <a:solidFill>
                  <a:srgbClr val="FFFF00"/>
                </a:solidFill>
                <a:effectLst>
                  <a:outerShdw blurRad="38100" dist="38100" dir="2700000" algn="tl">
                    <a:srgbClr val="000000">
                      <a:alpha val="43137"/>
                    </a:srgbClr>
                  </a:outerShdw>
                </a:effectLst>
              </a:rPr>
              <a:t>asentamiento edilicio intensivo, ni estuviere efectivamente </a:t>
            </a:r>
            <a:endParaRPr lang="es-AR"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dividido </a:t>
            </a:r>
            <a:r>
              <a:rPr lang="es-AR" sz="1800" b="1" u="sng" dirty="0">
                <a:solidFill>
                  <a:srgbClr val="FFFF00"/>
                </a:solidFill>
                <a:effectLst>
                  <a:outerShdw blurRad="38100" dist="38100" dir="2700000" algn="tl">
                    <a:srgbClr val="000000">
                      <a:alpha val="43137"/>
                    </a:srgbClr>
                  </a:outerShdw>
                </a:effectLst>
              </a:rPr>
              <a:t>en </a:t>
            </a:r>
            <a:r>
              <a:rPr lang="es-AR" sz="1800" b="1" u="sng" dirty="0" smtClean="0">
                <a:solidFill>
                  <a:srgbClr val="FFFF00"/>
                </a:solidFill>
                <a:effectLst>
                  <a:outerShdw blurRad="38100" dist="38100" dir="2700000" algn="tl">
                    <a:srgbClr val="000000">
                      <a:alpha val="43137"/>
                    </a:srgbClr>
                  </a:outerShdw>
                </a:effectLst>
              </a:rPr>
              <a:t>manzanas</a:t>
            </a:r>
            <a:r>
              <a:rPr lang="es-AR" sz="1800" b="1" u="sng" dirty="0">
                <a:solidFill>
                  <a:srgbClr val="FFFF00"/>
                </a:solidFill>
                <a:effectLst>
                  <a:outerShdw blurRad="38100" dist="38100" dir="2700000" algn="tl">
                    <a:srgbClr val="000000">
                      <a:alpha val="43137"/>
                    </a:srgbClr>
                  </a:outerShdw>
                </a:effectLst>
              </a:rPr>
              <a:t>, </a:t>
            </a:r>
            <a:r>
              <a:rPr lang="es-AR" sz="1800" b="1" u="sng" dirty="0" smtClean="0">
                <a:solidFill>
                  <a:srgbClr val="FFFF00"/>
                </a:solidFill>
                <a:effectLst>
                  <a:outerShdw blurRad="38100" dist="38100" dir="2700000" algn="tl">
                    <a:srgbClr val="000000">
                      <a:alpha val="43137"/>
                    </a:srgbClr>
                  </a:outerShdw>
                </a:effectLst>
              </a:rPr>
              <a:t>solares </a:t>
            </a:r>
            <a:r>
              <a:rPr lang="es-AR" sz="1800" b="1" u="sng" dirty="0">
                <a:solidFill>
                  <a:srgbClr val="FFFF00"/>
                </a:solidFill>
                <a:effectLst>
                  <a:outerShdw blurRad="38100" dist="38100" dir="2700000" algn="tl">
                    <a:srgbClr val="000000">
                      <a:alpha val="43137"/>
                    </a:srgbClr>
                  </a:outerShdw>
                </a:effectLst>
              </a:rPr>
              <a:t>o lotes destinados preferentemente a </a:t>
            </a:r>
            <a:endParaRPr lang="es-AR"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residencia </a:t>
            </a:r>
            <a:r>
              <a:rPr lang="es-AR" sz="1800" b="1" u="sng" dirty="0">
                <a:solidFill>
                  <a:srgbClr val="FFFF00"/>
                </a:solidFill>
                <a:effectLst>
                  <a:outerShdw blurRad="38100" dist="38100" dir="2700000" algn="tl">
                    <a:srgbClr val="000000">
                      <a:alpha val="43137"/>
                    </a:srgbClr>
                  </a:outerShdw>
                </a:effectLst>
              </a:rPr>
              <a:t>y en el que no </a:t>
            </a:r>
            <a:r>
              <a:rPr lang="es-AR" sz="1800" b="1" u="sng" dirty="0" smtClean="0">
                <a:solidFill>
                  <a:srgbClr val="FFFF00"/>
                </a:solidFill>
                <a:effectLst>
                  <a:outerShdw blurRad="38100" dist="38100" dir="2700000" algn="tl">
                    <a:srgbClr val="000000">
                      <a:alpha val="43137"/>
                    </a:srgbClr>
                  </a:outerShdw>
                </a:effectLst>
              </a:rPr>
              <a:t>se </a:t>
            </a:r>
            <a:r>
              <a:rPr lang="es-AR" sz="1800" b="1" u="sng" dirty="0">
                <a:solidFill>
                  <a:srgbClr val="FFFF00"/>
                </a:solidFill>
                <a:effectLst>
                  <a:outerShdw blurRad="38100" dist="38100" dir="2700000" algn="tl">
                    <a:srgbClr val="000000">
                      <a:alpha val="43137"/>
                    </a:srgbClr>
                  </a:outerShdw>
                </a:effectLst>
              </a:rPr>
              <a:t>desarrollaren en </a:t>
            </a:r>
            <a:r>
              <a:rPr lang="es-AR" sz="1800" b="1" u="sng" dirty="0" smtClean="0">
                <a:solidFill>
                  <a:srgbClr val="FFFF00"/>
                </a:solidFill>
                <a:effectLst>
                  <a:outerShdw blurRad="38100" dist="38100" dir="2700000" algn="tl">
                    <a:srgbClr val="000000">
                      <a:alpha val="43137"/>
                    </a:srgbClr>
                  </a:outerShdw>
                </a:effectLst>
              </a:rPr>
              <a:t>forma predominante </a:t>
            </a:r>
          </a:p>
          <a:p>
            <a:pPr marL="457200" indent="-457200" eaLnBrk="1" hangingPunct="1">
              <a:lnSpc>
                <a:spcPct val="80000"/>
              </a:lnSpc>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actividades </a:t>
            </a:r>
            <a:r>
              <a:rPr lang="es-AR" sz="1800" b="1" u="sng" dirty="0">
                <a:solidFill>
                  <a:srgbClr val="FFFF00"/>
                </a:solidFill>
                <a:effectLst>
                  <a:outerShdw blurRad="38100" dist="38100" dir="2700000" algn="tl">
                    <a:srgbClr val="000000">
                      <a:alpha val="43137"/>
                    </a:srgbClr>
                  </a:outerShdw>
                </a:effectLst>
              </a:rPr>
              <a:t>vinculadas a la industria, el </a:t>
            </a:r>
            <a:r>
              <a:rPr lang="es-AR" sz="1800" b="1" u="sng" dirty="0" smtClean="0">
                <a:solidFill>
                  <a:srgbClr val="FFFF00"/>
                </a:solidFill>
                <a:effectLst>
                  <a:outerShdw blurRad="38100" dist="38100" dir="2700000" algn="tl">
                    <a:srgbClr val="000000">
                      <a:alpha val="43137"/>
                    </a:srgbClr>
                  </a:outerShdw>
                </a:effectLst>
              </a:rPr>
              <a:t>comercio</a:t>
            </a:r>
            <a:r>
              <a:rPr lang="es-AR" sz="1800" b="1" u="sng" dirty="0">
                <a:solidFill>
                  <a:srgbClr val="FFFF00"/>
                </a:solidFill>
                <a:effectLst>
                  <a:outerShdw blurRad="38100" dist="38100" dir="2700000" algn="tl">
                    <a:srgbClr val="000000">
                      <a:alpha val="43137"/>
                    </a:srgbClr>
                  </a:outerShdw>
                </a:effectLst>
              </a:rPr>
              <a:t>, los servicios y la </a:t>
            </a:r>
            <a:endParaRPr lang="es-AR"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b="1" u="sng" dirty="0" smtClean="0">
                <a:solidFill>
                  <a:srgbClr val="FFFF00"/>
                </a:solidFill>
                <a:effectLst>
                  <a:outerShdw blurRad="38100" dist="38100" dir="2700000" algn="tl">
                    <a:srgbClr val="000000">
                      <a:alpha val="43137"/>
                    </a:srgbClr>
                  </a:outerShdw>
                </a:effectLst>
              </a:rPr>
              <a:t>administración </a:t>
            </a:r>
            <a:r>
              <a:rPr lang="es-AR" sz="1800" b="1" u="sng" dirty="0">
                <a:solidFill>
                  <a:srgbClr val="FFFF00"/>
                </a:solidFill>
                <a:effectLst>
                  <a:outerShdw blurRad="38100" dist="38100" dir="2700000" algn="tl">
                    <a:srgbClr val="000000">
                      <a:alpha val="43137"/>
                    </a:srgbClr>
                  </a:outerShdw>
                </a:effectLst>
              </a:rPr>
              <a:t>pública</a:t>
            </a:r>
            <a:r>
              <a:rPr lang="es-AR" sz="1800" dirty="0">
                <a:effectLst>
                  <a:outerShdw blurRad="38100" dist="38100" dir="2700000" algn="tl">
                    <a:srgbClr val="000000">
                      <a:alpha val="43137"/>
                    </a:srgbClr>
                  </a:outerShdw>
                </a:effectLst>
              </a:rPr>
              <a:t>. Solo a los efectos de esta ley, se </a:t>
            </a:r>
            <a:r>
              <a:rPr lang="es-AR" sz="1800" dirty="0" smtClean="0">
                <a:effectLst>
                  <a:outerShdw blurRad="38100" dist="38100" dir="2700000" algn="tl">
                    <a:srgbClr val="000000">
                      <a:alpha val="43137"/>
                    </a:srgbClr>
                  </a:outerShdw>
                </a:effectLst>
              </a:rPr>
              <a:t>prescindirá </a:t>
            </a:r>
            <a:r>
              <a:rPr lang="es-AR" sz="1800" dirty="0">
                <a:effectLst>
                  <a:outerShdw blurRad="38100" dist="38100" dir="2700000" algn="tl">
                    <a:srgbClr val="000000">
                      <a:alpha val="43137"/>
                    </a:srgbClr>
                  </a:outerShdw>
                </a:effectLst>
              </a:rPr>
              <a:t>de la </a:t>
            </a:r>
            <a:endParaRPr lang="es-AR" sz="1800"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800" dirty="0" smtClean="0">
                <a:effectLst>
                  <a:outerShdw blurRad="38100" dist="38100" dir="2700000" algn="tl">
                    <a:srgbClr val="000000">
                      <a:alpha val="43137"/>
                    </a:srgbClr>
                  </a:outerShdw>
                </a:effectLst>
              </a:rPr>
              <a:t>calificación </a:t>
            </a:r>
            <a:r>
              <a:rPr lang="es-AR" sz="1800" dirty="0">
                <a:effectLst>
                  <a:outerShdw blurRad="38100" dist="38100" dir="2700000" algn="tl">
                    <a:srgbClr val="000000">
                      <a:alpha val="43137"/>
                    </a:srgbClr>
                  </a:outerShdw>
                </a:effectLst>
              </a:rPr>
              <a:t>que </a:t>
            </a:r>
            <a:r>
              <a:rPr lang="es-AR" sz="1800" dirty="0" smtClean="0">
                <a:effectLst>
                  <a:outerShdw blurRad="38100" dist="38100" dir="2700000" algn="tl">
                    <a:srgbClr val="000000">
                      <a:alpha val="43137"/>
                    </a:srgbClr>
                  </a:outerShdw>
                </a:effectLst>
              </a:rPr>
              <a:t>efectuara </a:t>
            </a:r>
            <a:r>
              <a:rPr lang="es-AR" sz="1800" dirty="0">
                <a:effectLst>
                  <a:outerShdw blurRad="38100" dist="38100" dir="2700000" algn="tl">
                    <a:srgbClr val="000000">
                      <a:alpha val="43137"/>
                    </a:srgbClr>
                  </a:outerShdw>
                </a:effectLst>
              </a:rPr>
              <a:t>la respectiva autoridad comunal.</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740879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ASPECTOS SOBRESALIENTES</a:t>
            </a:r>
          </a:p>
          <a:p>
            <a:pPr marL="457200" indent="-457200" eaLnBrk="1" hangingPunct="1">
              <a:lnSpc>
                <a:spcPct val="80000"/>
              </a:lnSpc>
              <a:buFont typeface="Wingdings" pitchFamily="2" charset="2"/>
              <a:buNone/>
              <a:defRPr/>
            </a:pPr>
            <a:r>
              <a:rPr lang="es-MX" sz="2000" b="1" dirty="0" smtClean="0">
                <a:solidFill>
                  <a:srgbClr val="FFC000"/>
                </a:solidFill>
                <a:effectLst>
                  <a:outerShdw blurRad="38100" dist="38100" dir="2700000" algn="tl">
                    <a:srgbClr val="000000">
                      <a:alpha val="43137"/>
                    </a:srgbClr>
                  </a:outerShdw>
                </a:effectLst>
              </a:rPr>
              <a:t>CONTRATO DE TRABAJO AGRARIO</a:t>
            </a:r>
          </a:p>
          <a:p>
            <a:pPr marL="457200" indent="-457200" eaLnBrk="1" hangingPunct="1">
              <a:lnSpc>
                <a:spcPct val="80000"/>
              </a:lnSpc>
              <a:buFont typeface="Wingdings" pitchFamily="2" charset="2"/>
              <a:buNone/>
              <a:defRPr/>
            </a:pPr>
            <a:r>
              <a:rPr lang="es-MX" sz="2400" b="1" dirty="0" smtClean="0">
                <a:solidFill>
                  <a:srgbClr val="00FFFF"/>
                </a:solidFill>
                <a:effectLst>
                  <a:outerShdw blurRad="38100" dist="38100" dir="2700000" algn="tl">
                    <a:srgbClr val="000000">
                      <a:alpha val="43137"/>
                    </a:srgbClr>
                  </a:outerShdw>
                </a:effectLst>
              </a:rPr>
              <a:t>Definición </a:t>
            </a:r>
            <a:endParaRPr lang="es-MX" sz="24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11</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 Habrá contrato de trabajo agrario, cualquiera sea su forma o denominación, siempre que </a:t>
            </a:r>
            <a:r>
              <a:rPr lang="es-AR" sz="2000" b="1" dirty="0">
                <a:solidFill>
                  <a:srgbClr val="FFFF00"/>
                </a:solidFill>
                <a:effectLst>
                  <a:outerShdw blurRad="38100" dist="38100" dir="2700000" algn="tl">
                    <a:srgbClr val="000000">
                      <a:alpha val="43137"/>
                    </a:srgbClr>
                  </a:outerShdw>
                </a:effectLst>
              </a:rPr>
              <a:t>una persona física se obligue</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a realizar actos, ejecutar obras o prestar servicios </a:t>
            </a:r>
            <a:r>
              <a:rPr lang="es-AR" sz="2000" b="1" dirty="0">
                <a:solidFill>
                  <a:srgbClr val="FFFF00"/>
                </a:solidFill>
                <a:effectLst>
                  <a:outerShdw blurRad="38100" dist="38100" dir="2700000" algn="tl">
                    <a:srgbClr val="000000">
                      <a:alpha val="43137"/>
                    </a:srgbClr>
                  </a:outerShdw>
                </a:effectLst>
              </a:rPr>
              <a:t>en el ámbito rural</a:t>
            </a:r>
            <a:r>
              <a:rPr lang="es-AR" sz="1800" dirty="0">
                <a:effectLst>
                  <a:outerShdw blurRad="38100" dist="38100" dir="2700000" algn="tl">
                    <a:srgbClr val="000000">
                      <a:alpha val="43137"/>
                    </a:srgbClr>
                  </a:outerShdw>
                </a:effectLst>
              </a:rPr>
              <a:t>, mediante el pago de una remuneración en favor de otra y bajo su dependencia, persiguiera esta o no fines de lucro, </a:t>
            </a:r>
            <a:r>
              <a:rPr lang="es-AR" sz="1800" b="1" dirty="0">
                <a:solidFill>
                  <a:srgbClr val="FFFF00"/>
                </a:solidFill>
                <a:effectLst>
                  <a:outerShdw blurRad="38100" dist="38100" dir="2700000" algn="tl">
                    <a:srgbClr val="000000">
                      <a:alpha val="43137"/>
                    </a:srgbClr>
                  </a:outerShdw>
                </a:effectLst>
              </a:rPr>
              <a:t>para la realización de </a:t>
            </a:r>
            <a:r>
              <a:rPr lang="es-AR" sz="2000" b="1" u="sng" dirty="0">
                <a:solidFill>
                  <a:srgbClr val="00FFFF"/>
                </a:solidFill>
                <a:effectLst>
                  <a:outerShdw blurRad="38100" dist="38100" dir="2700000" algn="tl">
                    <a:srgbClr val="000000">
                      <a:alpha val="43137"/>
                    </a:srgbClr>
                  </a:outerShdw>
                </a:effectLst>
              </a:rPr>
              <a:t>tareas</a:t>
            </a:r>
            <a:r>
              <a:rPr lang="es-AR" sz="2000" b="1" dirty="0">
                <a:solidFill>
                  <a:srgbClr val="00FFFF"/>
                </a:solidFill>
                <a:effectLst>
                  <a:outerShdw blurRad="38100" dist="38100" dir="2700000" algn="tl">
                    <a:srgbClr val="000000">
                      <a:alpha val="43137"/>
                    </a:srgbClr>
                  </a:outerShdw>
                </a:effectLst>
              </a:rPr>
              <a:t> </a:t>
            </a:r>
            <a:r>
              <a:rPr lang="es-AR" sz="2000" b="1" u="sng" dirty="0">
                <a:solidFill>
                  <a:srgbClr val="00FFFF"/>
                </a:solidFill>
                <a:effectLst>
                  <a:outerShdw blurRad="38100" dist="38100" dir="2700000" algn="tl">
                    <a:srgbClr val="000000">
                      <a:alpha val="43137"/>
                    </a:srgbClr>
                  </a:outerShdw>
                </a:effectLst>
              </a:rPr>
              <a:t>propias de la actividad agraria</a:t>
            </a:r>
            <a:r>
              <a:rPr lang="es-AR" sz="1800" b="1" dirty="0">
                <a:solidFill>
                  <a:srgbClr val="FFC000"/>
                </a:solidFill>
                <a:effectLst>
                  <a:outerShdw blurRad="38100" dist="38100" dir="2700000" algn="tl">
                    <a:srgbClr val="000000">
                      <a:alpha val="43137"/>
                    </a:srgbClr>
                  </a:outerShdw>
                </a:effectLst>
              </a:rPr>
              <a:t> </a:t>
            </a:r>
            <a:r>
              <a:rPr lang="es-AR" sz="1800" b="1" dirty="0">
                <a:solidFill>
                  <a:srgbClr val="FFFF00"/>
                </a:solidFill>
                <a:effectLst>
                  <a:outerShdw blurRad="38100" dist="38100" dir="2700000" algn="tl">
                    <a:srgbClr val="000000">
                      <a:alpha val="43137"/>
                    </a:srgbClr>
                  </a:outerShdw>
                </a:effectLst>
              </a:rPr>
              <a:t>en cualquiera de sus especializaciones</a:t>
            </a:r>
            <a:r>
              <a:rPr lang="es-AR" sz="1800" dirty="0">
                <a:effectLst>
                  <a:outerShdw blurRad="38100" dist="38100" dir="2700000" algn="tl">
                    <a:srgbClr val="000000">
                      <a:alpha val="43137"/>
                    </a:srgbClr>
                  </a:outerShdw>
                </a:effectLst>
              </a:rPr>
              <a:t>, tales como la agrícola, pecuaria, forestal, avícola, apícola, hortícola u otras semejantes.</a:t>
            </a:r>
          </a:p>
          <a:p>
            <a:pPr marL="457200" indent="-457200" eaLnBrk="1" hangingPunct="1">
              <a:lnSpc>
                <a:spcPct val="80000"/>
              </a:lnSpc>
              <a:buFont typeface="Wingdings" pitchFamily="2" charset="2"/>
              <a:buNone/>
              <a:defRPr/>
            </a:pPr>
            <a:endParaRPr lang="es-MX" sz="24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La ley 22248 establecía que la actividad debía esta vinculada </a:t>
            </a:r>
            <a:r>
              <a:rPr lang="es-MX" sz="2000" b="1" dirty="0" smtClean="0">
                <a:solidFill>
                  <a:srgbClr val="00FFFF"/>
                </a:solidFill>
                <a:effectLst>
                  <a:outerShdw blurRad="38100" dist="38100" dir="2700000" algn="tl">
                    <a:srgbClr val="000000">
                      <a:alpha val="43137"/>
                    </a:srgbClr>
                  </a:outerShdw>
                </a:effectLst>
              </a:rPr>
              <a:t>“… principal o </a:t>
            </a:r>
          </a:p>
          <a:p>
            <a:pPr marL="457200" indent="-457200" eaLnBrk="1" hangingPunct="1">
              <a:lnSpc>
                <a:spcPct val="80000"/>
              </a:lnSpc>
              <a:buFont typeface="Wingdings" pitchFamily="2" charset="2"/>
              <a:buNone/>
              <a:defRPr/>
            </a:pPr>
            <a:r>
              <a:rPr lang="es-MX" sz="2000" b="1" dirty="0" smtClean="0">
                <a:solidFill>
                  <a:srgbClr val="00FFFF"/>
                </a:solidFill>
                <a:effectLst>
                  <a:outerShdw blurRad="38100" dist="38100" dir="2700000" algn="tl">
                    <a:srgbClr val="000000">
                      <a:alpha val="43137"/>
                    </a:srgbClr>
                  </a:outerShdw>
                </a:effectLst>
              </a:rPr>
              <a:t>accesoriamente al trabajo agrario…”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604534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ASPECTOS SOBRESALIENTES</a:t>
            </a:r>
          </a:p>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PERSONAL EXCLUIDO</a:t>
            </a: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3</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Este régimen legal no se aplicará:</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a</a:t>
            </a:r>
            <a:r>
              <a:rPr lang="es-AR" sz="1800" dirty="0">
                <a:effectLst>
                  <a:outerShdw blurRad="38100" dist="38100" dir="2700000" algn="tl">
                    <a:srgbClr val="000000">
                      <a:alpha val="43137"/>
                    </a:srgbClr>
                  </a:outerShdw>
                </a:effectLst>
              </a:rPr>
              <a:t>) Al personal afectado </a:t>
            </a:r>
            <a:r>
              <a:rPr lang="es-AR" sz="1800" b="1" u="sng" dirty="0">
                <a:solidFill>
                  <a:srgbClr val="00FFFF"/>
                </a:solidFill>
                <a:effectLst>
                  <a:outerShdw blurRad="38100" dist="38100" dir="2700000" algn="tl">
                    <a:srgbClr val="000000">
                      <a:alpha val="43137"/>
                    </a:srgbClr>
                  </a:outerShdw>
                </a:effectLst>
              </a:rPr>
              <a:t>exclusiva o principalmente a actividades industriales, comerciales, turísticas, de transporte o servicios</a:t>
            </a:r>
            <a:r>
              <a:rPr lang="es-AR" sz="1800" dirty="0">
                <a:effectLst>
                  <a:outerShdw blurRad="38100" dist="38100" dir="2700000" algn="tl">
                    <a:srgbClr val="000000">
                      <a:alpha val="43137"/>
                    </a:srgbClr>
                  </a:outerShdw>
                </a:effectLst>
              </a:rPr>
              <a:t>, aunque se desarrollaren en empresas o establecimientos mixtos, agrario-industriales o agrario-comerciales o de cualquier otra índole;</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b</a:t>
            </a:r>
            <a:r>
              <a:rPr lang="es-AR" sz="1800" dirty="0">
                <a:effectLst>
                  <a:outerShdw blurRad="38100" dist="38100" dir="2700000" algn="tl">
                    <a:srgbClr val="000000">
                      <a:alpha val="43137"/>
                    </a:srgbClr>
                  </a:outerShdw>
                </a:effectLst>
              </a:rPr>
              <a:t>) A los trabajadores que fueren contratados </a:t>
            </a:r>
            <a:r>
              <a:rPr lang="es-AR" sz="1800" b="1" u="sng" dirty="0">
                <a:solidFill>
                  <a:srgbClr val="00FFFF"/>
                </a:solidFill>
                <a:effectLst>
                  <a:outerShdw blurRad="38100" dist="38100" dir="2700000" algn="tl">
                    <a:srgbClr val="000000">
                      <a:alpha val="43137"/>
                    </a:srgbClr>
                  </a:outerShdw>
                </a:effectLst>
              </a:rPr>
              <a:t>para realizar tareas ajenas</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a la actividad agraria;</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c</a:t>
            </a:r>
            <a:r>
              <a:rPr lang="es-AR" sz="1800" dirty="0">
                <a:effectLst>
                  <a:outerShdw blurRad="38100" dist="38100" dir="2700000" algn="tl">
                    <a:srgbClr val="000000">
                      <a:alpha val="43137"/>
                    </a:srgbClr>
                  </a:outerShdw>
                </a:effectLst>
              </a:rPr>
              <a:t>) Al trabajador del </a:t>
            </a:r>
            <a:r>
              <a:rPr lang="es-AR" sz="1800" b="1" u="sng" dirty="0">
                <a:solidFill>
                  <a:srgbClr val="00FFFF"/>
                </a:solidFill>
                <a:effectLst>
                  <a:outerShdw blurRad="38100" dist="38100" dir="2700000" algn="tl">
                    <a:srgbClr val="000000">
                      <a:alpha val="43137"/>
                    </a:srgbClr>
                  </a:outerShdw>
                </a:effectLst>
              </a:rPr>
              <a:t>servicio doméstico</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regulado por el decreto 326/1956, o el que en un futuro lo </a:t>
            </a:r>
            <a:r>
              <a:rPr lang="es-AR" sz="1800" dirty="0" err="1">
                <a:effectLst>
                  <a:outerShdw blurRad="38100" dist="38100" dir="2700000" algn="tl">
                    <a:srgbClr val="000000">
                      <a:alpha val="43137"/>
                    </a:srgbClr>
                  </a:outerShdw>
                </a:effectLst>
              </a:rPr>
              <a:t>reemplace</a:t>
            </a:r>
            <a:r>
              <a:rPr lang="es-AR" sz="1800" dirty="0">
                <a:effectLst>
                  <a:outerShdw blurRad="38100" dist="38100" dir="2700000" algn="tl">
                    <a:srgbClr val="000000">
                      <a:alpha val="43137"/>
                    </a:srgbClr>
                  </a:outerShdw>
                </a:effectLst>
              </a:rPr>
              <a:t>, en cuanto no se ocupare para atender al personal que realizare tareas agrarias;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d</a:t>
            </a:r>
            <a:r>
              <a:rPr lang="es-AR" sz="1800" dirty="0">
                <a:effectLst>
                  <a:outerShdw blurRad="38100" dist="38100" dir="2700000" algn="tl">
                    <a:srgbClr val="000000">
                      <a:alpha val="43137"/>
                    </a:srgbClr>
                  </a:outerShdw>
                </a:effectLst>
              </a:rPr>
              <a:t>) Al personal </a:t>
            </a:r>
            <a:r>
              <a:rPr lang="es-AR" sz="1800" b="1" u="sng" dirty="0">
                <a:solidFill>
                  <a:srgbClr val="00FFFF"/>
                </a:solidFill>
                <a:effectLst>
                  <a:outerShdw blurRad="38100" dist="38100" dir="2700000" algn="tl">
                    <a:srgbClr val="000000">
                      <a:alpha val="43137"/>
                    </a:srgbClr>
                  </a:outerShdw>
                </a:effectLst>
              </a:rPr>
              <a:t>administrativo</a:t>
            </a:r>
            <a:r>
              <a:rPr lang="es-AR" sz="1800" dirty="0">
                <a:effectLst>
                  <a:outerShdw blurRad="38100" dist="38100" dir="2700000" algn="tl">
                    <a:srgbClr val="000000">
                      <a:alpha val="43137"/>
                    </a:srgbClr>
                  </a:outerShdw>
                </a:effectLst>
              </a:rPr>
              <a:t> de los establecimientos;</a:t>
            </a:r>
          </a:p>
          <a:p>
            <a:pPr marL="0" indent="0" eaLnBrk="1" hangingPunct="1">
              <a:buFont typeface="Wingdings" pitchFamily="2" charset="2"/>
              <a:buNone/>
              <a:defRPr/>
            </a:pPr>
            <a:endParaRPr lang="es-AR" sz="1600" dirty="0" smtClean="0">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chemeClr val="tx2"/>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16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80715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ASPECTOS SOBRESALIENTES</a:t>
            </a:r>
          </a:p>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PERSONAL EXCLUIDO</a:t>
            </a: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3</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Este régimen legal no se aplicará:</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e) Al personal </a:t>
            </a:r>
            <a:r>
              <a:rPr lang="es-AR" sz="1800" b="1" dirty="0">
                <a:solidFill>
                  <a:srgbClr val="FFFF19"/>
                </a:solidFill>
                <a:effectLst>
                  <a:outerShdw blurRad="38100" dist="38100" dir="2700000" algn="tl">
                    <a:srgbClr val="000000">
                      <a:alpha val="43137"/>
                    </a:srgbClr>
                  </a:outerShdw>
                </a:effectLst>
              </a:rPr>
              <a:t>dependiente del Estado nacional, de la Ciudad Autónoma de Buenos Aires, provincial o municipal</a:t>
            </a:r>
            <a:r>
              <a:rPr lang="es-AR" sz="1800" dirty="0">
                <a:effectLst>
                  <a:outerShdw blurRad="38100" dist="38100" dir="2700000" algn="tl">
                    <a:srgbClr val="000000">
                      <a:alpha val="43137"/>
                    </a:srgbClr>
                  </a:outerShdw>
                </a:effectLst>
              </a:rPr>
              <a:t>; </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f</a:t>
            </a:r>
            <a:r>
              <a:rPr lang="es-AR" sz="1800" dirty="0">
                <a:effectLst>
                  <a:outerShdw blurRad="38100" dist="38100" dir="2700000" algn="tl">
                    <a:srgbClr val="000000">
                      <a:alpha val="43137"/>
                    </a:srgbClr>
                  </a:outerShdw>
                </a:effectLst>
              </a:rPr>
              <a:t>) Al trabajador </a:t>
            </a:r>
            <a:r>
              <a:rPr lang="es-AR" sz="1800" b="1" u="sng" dirty="0">
                <a:solidFill>
                  <a:srgbClr val="00FFCC"/>
                </a:solidFill>
                <a:effectLst>
                  <a:outerShdw blurRad="38100" dist="38100" dir="2700000" algn="tl">
                    <a:srgbClr val="000000">
                      <a:alpha val="43137"/>
                    </a:srgbClr>
                  </a:outerShdw>
                </a:effectLst>
              </a:rPr>
              <a:t>ocupado en tareas de cosecha y/o empaque de frutas</a:t>
            </a:r>
            <a:r>
              <a:rPr lang="es-AR" sz="1800" dirty="0">
                <a:effectLst>
                  <a:outerShdw blurRad="38100" dist="38100" dir="2700000" algn="tl">
                    <a:srgbClr val="000000">
                      <a:alpha val="43137"/>
                    </a:srgbClr>
                  </a:outerShdw>
                </a:effectLst>
              </a:rPr>
              <a:t>, el que se regirá por la ley 20744 (</a:t>
            </a:r>
            <a:r>
              <a:rPr lang="es-AR" sz="1800" dirty="0" err="1">
                <a:effectLst>
                  <a:outerShdw blurRad="38100" dist="38100" dir="2700000" algn="tl">
                    <a:srgbClr val="000000">
                      <a:alpha val="43137"/>
                    </a:srgbClr>
                  </a:outerShdw>
                </a:effectLst>
              </a:rPr>
              <a:t>t.o</a:t>
            </a:r>
            <a:r>
              <a:rPr lang="es-AR" sz="1800" dirty="0">
                <a:effectLst>
                  <a:outerShdw blurRad="38100" dist="38100" dir="2700000" algn="tl">
                    <a:srgbClr val="000000">
                      <a:alpha val="43137"/>
                    </a:srgbClr>
                  </a:outerShdw>
                </a:effectLst>
              </a:rPr>
              <a:t>. 1976), sus modificatorias y/o complementarias, salvo el caso contemplado en el artículo 7, inciso c) de esta ley; y </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g</a:t>
            </a:r>
            <a:r>
              <a:rPr lang="es-AR" sz="1800" dirty="0">
                <a:effectLst>
                  <a:outerShdw blurRad="38100" dist="38100" dir="2700000" algn="tl">
                    <a:srgbClr val="000000">
                      <a:alpha val="43137"/>
                    </a:srgbClr>
                  </a:outerShdw>
                </a:effectLst>
              </a:rPr>
              <a:t>) A los trabajadores </a:t>
            </a:r>
            <a:r>
              <a:rPr lang="es-AR" sz="1800" b="1" dirty="0">
                <a:solidFill>
                  <a:srgbClr val="00FF00"/>
                </a:solidFill>
                <a:effectLst>
                  <a:outerShdw blurRad="38100" dist="38100" dir="2700000" algn="tl">
                    <a:srgbClr val="000000">
                      <a:alpha val="43137"/>
                    </a:srgbClr>
                  </a:outerShdw>
                </a:effectLst>
              </a:rPr>
              <a:t>comprendidos en convenciones colectivas de trabajo con relación a las actividades agrarias incluidas en el régimen de negociación colectiva previsto por la ley 14250 </a:t>
            </a:r>
            <a:r>
              <a:rPr lang="es-AR" sz="1800" dirty="0">
                <a:effectLst>
                  <a:outerShdw blurRad="38100" dist="38100" dir="2700000" algn="tl">
                    <a:srgbClr val="000000">
                      <a:alpha val="43137"/>
                    </a:srgbClr>
                  </a:outerShdw>
                </a:effectLst>
              </a:rPr>
              <a:t>(</a:t>
            </a:r>
            <a:r>
              <a:rPr lang="es-AR" sz="1800" dirty="0" err="1">
                <a:effectLst>
                  <a:outerShdw blurRad="38100" dist="38100" dir="2700000" algn="tl">
                    <a:srgbClr val="000000">
                      <a:alpha val="43137"/>
                    </a:srgbClr>
                  </a:outerShdw>
                </a:effectLst>
              </a:rPr>
              <a:t>t.o</a:t>
            </a:r>
            <a:r>
              <a:rPr lang="es-AR" sz="1800" dirty="0">
                <a:effectLst>
                  <a:outerShdw blurRad="38100" dist="38100" dir="2700000" algn="tl">
                    <a:srgbClr val="000000">
                      <a:alpha val="43137"/>
                    </a:srgbClr>
                  </a:outerShdw>
                </a:effectLst>
              </a:rPr>
              <a:t>. 2004) con anterioridad a la entrada en vigencia del Régimen Nacional de Trabajo Agrario, aprobado por la ley de facto 22248. </a:t>
            </a:r>
          </a:p>
          <a:p>
            <a:pPr marL="0" indent="0" eaLnBrk="1" hangingPunct="1">
              <a:buFont typeface="Wingdings" pitchFamily="2" charset="2"/>
              <a:buNone/>
              <a:defRPr/>
            </a:pPr>
            <a:endParaRPr lang="es-AR" sz="1600" dirty="0" smtClean="0">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chemeClr val="tx2"/>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16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3628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rPr>
              <a:t>Ley 26727 – Nuevo Régimen Nacional </a:t>
            </a:r>
            <a:r>
              <a:rPr lang="es-ES_tradnl" sz="2000" b="1" dirty="0" err="1" smtClean="0">
                <a:solidFill>
                  <a:srgbClr val="FFFF00"/>
                </a:solidFill>
              </a:rPr>
              <a:t>deTrabajo</a:t>
            </a:r>
            <a:r>
              <a:rPr lang="es-ES_tradnl" sz="2000" b="1" dirty="0" smtClean="0">
                <a:solidFill>
                  <a:srgbClr val="FFFF00"/>
                </a:solidFill>
              </a:rPr>
              <a:t>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424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ASPECTOS SOBRESALIENTES</a:t>
            </a:r>
          </a:p>
          <a:p>
            <a:pPr marL="457200" indent="-457200" eaLnBrk="1" hangingPunct="1">
              <a:lnSpc>
                <a:spcPct val="80000"/>
              </a:lnSpc>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ACTIVIDADES INCLUIDAS</a:t>
            </a:r>
          </a:p>
          <a:p>
            <a:pPr marL="457200" indent="-457200" eaLnBrk="1" hangingPunct="1">
              <a:lnSpc>
                <a:spcPct val="80000"/>
              </a:lnSpc>
              <a:buFont typeface="Wingdings" pitchFamily="2" charset="2"/>
              <a:buNone/>
              <a:defRPr/>
            </a:pPr>
            <a:endParaRPr lang="es-MX" sz="2000" b="1" dirty="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a:solidFill>
                  <a:srgbClr val="00FFFF"/>
                </a:solidFill>
                <a:effectLst>
                  <a:outerShdw blurRad="38100" dist="38100" dir="2700000" algn="tl">
                    <a:srgbClr val="000000">
                      <a:alpha val="43137"/>
                    </a:srgbClr>
                  </a:outerShdw>
                </a:effectLst>
              </a:rPr>
              <a:t>Art. 7</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Estarán </a:t>
            </a:r>
            <a:r>
              <a:rPr lang="es-AR" sz="2000" b="1" u="sng" dirty="0">
                <a:solidFill>
                  <a:srgbClr val="00FFFF"/>
                </a:solidFill>
                <a:effectLst>
                  <a:outerShdw blurRad="38100" dist="38100" dir="2700000" algn="tl">
                    <a:srgbClr val="000000">
                      <a:alpha val="43137"/>
                    </a:srgbClr>
                  </a:outerShdw>
                </a:effectLst>
              </a:rPr>
              <a:t>incluidas en el presente régimen </a:t>
            </a:r>
            <a:r>
              <a:rPr lang="es-AR" sz="1800" dirty="0">
                <a:effectLst>
                  <a:outerShdw blurRad="38100" dist="38100" dir="2700000" algn="tl">
                    <a:srgbClr val="000000">
                      <a:alpha val="43137"/>
                    </a:srgbClr>
                  </a:outerShdw>
                </a:effectLst>
              </a:rPr>
              <a:t>siempre que no se realicen en establecimientos industriales y aun cuando se desarrollen en centros urbanos, las siguientes tareas: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a</a:t>
            </a:r>
            <a:r>
              <a:rPr lang="es-AR" sz="1800" dirty="0">
                <a:effectLst>
                  <a:outerShdw blurRad="38100" dist="38100" dir="2700000" algn="tl">
                    <a:srgbClr val="000000">
                      <a:alpha val="43137"/>
                    </a:srgbClr>
                  </a:outerShdw>
                </a:effectLst>
              </a:rPr>
              <a:t>) La </a:t>
            </a:r>
            <a:r>
              <a:rPr lang="es-AR" sz="2000" b="1" u="sng" dirty="0">
                <a:solidFill>
                  <a:srgbClr val="FFFF00"/>
                </a:solidFill>
                <a:effectLst>
                  <a:outerShdw blurRad="38100" dist="38100" dir="2700000" algn="tl">
                    <a:srgbClr val="000000">
                      <a:alpha val="43137"/>
                    </a:srgbClr>
                  </a:outerShdw>
                </a:effectLst>
              </a:rPr>
              <a:t>manipulación y el almacenamiento</a:t>
            </a:r>
            <a:r>
              <a:rPr lang="es-AR" sz="1800" dirty="0">
                <a:effectLst>
                  <a:outerShdw blurRad="38100" dist="38100" dir="2700000" algn="tl">
                    <a:srgbClr val="000000">
                      <a:alpha val="43137"/>
                    </a:srgbClr>
                  </a:outerShdw>
                </a:effectLst>
              </a:rPr>
              <a:t> de cereales, oleaginosos, legumbres, hortalizas, semillas u otros frutos o productos agrarios;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b</a:t>
            </a:r>
            <a:r>
              <a:rPr lang="es-AR" sz="1800" dirty="0">
                <a:effectLst>
                  <a:outerShdw blurRad="38100" dist="38100" dir="2700000" algn="tl">
                    <a:srgbClr val="000000">
                      <a:alpha val="43137"/>
                    </a:srgbClr>
                  </a:outerShdw>
                </a:effectLst>
              </a:rPr>
              <a:t>) Las que se prestaren en </a:t>
            </a:r>
            <a:r>
              <a:rPr lang="es-AR" sz="2000" b="1" u="sng" dirty="0">
                <a:solidFill>
                  <a:srgbClr val="FFFF00"/>
                </a:solidFill>
                <a:effectLst>
                  <a:outerShdw blurRad="38100" dist="38100" dir="2700000" algn="tl">
                    <a:srgbClr val="000000">
                      <a:alpha val="43137"/>
                    </a:srgbClr>
                  </a:outerShdw>
                </a:effectLst>
              </a:rPr>
              <a:t>ferias y remates </a:t>
            </a:r>
            <a:r>
              <a:rPr lang="es-AR" sz="1800" dirty="0">
                <a:effectLst>
                  <a:outerShdw blurRad="38100" dist="38100" dir="2700000" algn="tl">
                    <a:srgbClr val="000000">
                      <a:alpha val="43137"/>
                    </a:srgbClr>
                  </a:outerShdw>
                </a:effectLst>
              </a:rPr>
              <a:t>de hacienda; y</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c</a:t>
            </a:r>
            <a:r>
              <a:rPr lang="es-AR" sz="1800" dirty="0">
                <a:effectLst>
                  <a:outerShdw blurRad="38100" dist="38100" dir="2700000" algn="tl">
                    <a:srgbClr val="000000">
                      <a:alpha val="43137"/>
                    </a:srgbClr>
                  </a:outerShdw>
                </a:effectLst>
              </a:rPr>
              <a:t>) El </a:t>
            </a:r>
            <a:r>
              <a:rPr lang="es-AR" sz="2000" b="1" u="sng" dirty="0">
                <a:solidFill>
                  <a:srgbClr val="FFFF00"/>
                </a:solidFill>
                <a:effectLst>
                  <a:outerShdw blurRad="38100" dist="38100" dir="2700000" algn="tl">
                    <a:srgbClr val="000000">
                      <a:alpha val="43137"/>
                    </a:srgbClr>
                  </a:outerShdw>
                </a:effectLst>
              </a:rPr>
              <a:t>empaque de </a:t>
            </a:r>
            <a:r>
              <a:rPr lang="es-AR" sz="2400" b="1" u="sng" dirty="0">
                <a:solidFill>
                  <a:srgbClr val="00FFFF"/>
                </a:solidFill>
                <a:effectLst>
                  <a:outerShdw blurRad="38100" dist="38100" dir="2700000" algn="tl">
                    <a:srgbClr val="000000">
                      <a:alpha val="43137"/>
                    </a:srgbClr>
                  </a:outerShdw>
                </a:effectLst>
              </a:rPr>
              <a:t>frutos</a:t>
            </a:r>
            <a:r>
              <a:rPr lang="es-AR" sz="2000" b="1" u="sng" dirty="0">
                <a:solidFill>
                  <a:srgbClr val="FFFF00"/>
                </a:solidFill>
                <a:effectLst>
                  <a:outerShdw blurRad="38100" dist="38100" dir="2700000" algn="tl">
                    <a:srgbClr val="000000">
                      <a:alpha val="43137"/>
                    </a:srgbClr>
                  </a:outerShdw>
                </a:effectLst>
              </a:rPr>
              <a:t> y productos agrarios propios</a:t>
            </a:r>
            <a:r>
              <a:rPr lang="es-AR" sz="1800" dirty="0">
                <a:effectLst>
                  <a:outerShdw blurRad="38100" dist="38100" dir="2700000" algn="tl">
                    <a:srgbClr val="000000">
                      <a:alpha val="43137"/>
                    </a:srgbClr>
                  </a:outerShdw>
                </a:effectLst>
              </a:rPr>
              <a:t>.</a:t>
            </a: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605030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JORNADA DE TRABAJO </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DETERMINACIÓN. LÍMITES </a:t>
            </a:r>
          </a:p>
          <a:p>
            <a:pPr marL="0" indent="0" eaLnBrk="1" hangingPunct="1">
              <a:buFont typeface="Wingdings" pitchFamily="2" charset="2"/>
              <a:buNone/>
              <a:defRPr/>
            </a:pP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40</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La jornada de trabajo para todo el personal comprendido en el presente régimen no podrá exceder de </a:t>
            </a:r>
            <a:r>
              <a:rPr lang="es-AR" sz="1800" b="1" u="sng" dirty="0">
                <a:solidFill>
                  <a:srgbClr val="FFFF00"/>
                </a:solidFill>
                <a:effectLst>
                  <a:outerShdw blurRad="38100" dist="38100" dir="2700000" algn="tl">
                    <a:srgbClr val="000000">
                      <a:alpha val="43137"/>
                    </a:srgbClr>
                  </a:outerShdw>
                </a:effectLst>
              </a:rPr>
              <a:t>ocho (8) horas diarias y de cuarenta y cuatro (44) semanales </a:t>
            </a:r>
            <a:r>
              <a:rPr lang="es-AR" sz="1800" dirty="0">
                <a:effectLst>
                  <a:outerShdw blurRad="38100" dist="38100" dir="2700000" algn="tl">
                    <a:srgbClr val="000000">
                      <a:alpha val="43137"/>
                    </a:srgbClr>
                  </a:outerShdw>
                </a:effectLst>
              </a:rPr>
              <a:t>desde el día lunes hasta el sábado a las trece (13) horas.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distribución de las horas de trabajo diarias y su diagramación serán facultad privativa del empleador, debiendo respetar las correspondientes pausas para la alimentación y descanso de los trabajadores, según la naturaleza de la explotación, los usos y costumbres locales; sin perjuicio de lo que pueda establecer al respecto la Comisión Nacional de Trabajo Agrario (CNTA).</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La </a:t>
            </a:r>
            <a:r>
              <a:rPr lang="es-AR" sz="1800" b="1" u="sng" dirty="0">
                <a:solidFill>
                  <a:srgbClr val="FFFF00"/>
                </a:solidFill>
                <a:effectLst>
                  <a:outerShdw blurRad="38100" dist="38100" dir="2700000" algn="tl">
                    <a:srgbClr val="000000">
                      <a:alpha val="43137"/>
                    </a:srgbClr>
                  </a:outerShdw>
                </a:effectLst>
              </a:rPr>
              <a:t>distribución semanal desigual </a:t>
            </a:r>
            <a:r>
              <a:rPr lang="es-AR" sz="1800" dirty="0">
                <a:effectLst>
                  <a:outerShdw blurRad="38100" dist="38100" dir="2700000" algn="tl">
                    <a:srgbClr val="000000">
                      <a:alpha val="43137"/>
                    </a:srgbClr>
                  </a:outerShdw>
                </a:effectLst>
              </a:rPr>
              <a:t>de las horas de trabajo no podrá importar el establecimiento de una jornada ordinaria diurna superior a </a:t>
            </a:r>
            <a:r>
              <a:rPr lang="es-AR" sz="1800" b="1" u="sng" dirty="0">
                <a:solidFill>
                  <a:srgbClr val="FFFF00"/>
                </a:solidFill>
                <a:effectLst>
                  <a:outerShdw blurRad="38100" dist="38100" dir="2700000" algn="tl">
                    <a:srgbClr val="000000">
                      <a:alpha val="43137"/>
                    </a:srgbClr>
                  </a:outerShdw>
                </a:effectLst>
              </a:rPr>
              <a:t>nueve (9) horas</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r>
              <a:rPr lang="es-AR" sz="1600" b="1" dirty="0" smtClean="0">
                <a:effectLst/>
              </a:rPr>
              <a:t> </a:t>
            </a: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20398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77813"/>
            <a:ext cx="8229600" cy="865187"/>
          </a:xfrm>
        </p:spPr>
        <p:txBody>
          <a:bodyPr/>
          <a:lstStyle/>
          <a:p>
            <a:pPr algn="r"/>
            <a:r>
              <a:rPr lang="es-MX" sz="3200" dirty="0">
                <a:solidFill>
                  <a:srgbClr val="00FFCC"/>
                </a:solidFill>
              </a:rPr>
              <a:t>TEMAS DE JORNADA DE </a:t>
            </a:r>
            <a:r>
              <a:rPr lang="es-MX" sz="3200" dirty="0" smtClean="0">
                <a:solidFill>
                  <a:srgbClr val="00FFCC"/>
                </a:solidFill>
              </a:rPr>
              <a:t>TRABA</a:t>
            </a:r>
            <a:r>
              <a:rPr lang="es-MX" sz="3200" dirty="0" smtClean="0">
                <a:solidFill>
                  <a:schemeClr val="folHlink"/>
                </a:solidFill>
              </a:rPr>
              <a:t>JO</a:t>
            </a:r>
            <a:endParaRPr lang="es-MX" sz="3200" dirty="0">
              <a:solidFill>
                <a:schemeClr val="folHlink"/>
              </a:solidFill>
            </a:endParaRPr>
          </a:p>
        </p:txBody>
      </p:sp>
      <p:sp>
        <p:nvSpPr>
          <p:cNvPr id="122883" name="Rectangle 3"/>
          <p:cNvSpPr>
            <a:spLocks noGrp="1" noChangeArrowheads="1"/>
          </p:cNvSpPr>
          <p:nvPr>
            <p:ph type="body" sz="half" idx="1"/>
          </p:nvPr>
        </p:nvSpPr>
        <p:spPr>
          <a:xfrm>
            <a:off x="827088" y="1268413"/>
            <a:ext cx="7550150" cy="5187950"/>
          </a:xfrm>
        </p:spPr>
        <p:txBody>
          <a:bodyPr>
            <a:normAutofit/>
          </a:bodyPr>
          <a:lstStyle/>
          <a:p>
            <a:pPr>
              <a:buFont typeface="Wingdings" pitchFamily="2" charset="2"/>
              <a:buNone/>
            </a:pPr>
            <a:r>
              <a:rPr lang="es-MX" sz="2000" b="1" dirty="0">
                <a:solidFill>
                  <a:srgbClr val="00FF00"/>
                </a:solidFill>
              </a:rPr>
              <a:t>EXTENSIÓN DE LA JORNADA - LIMITE MAXIMO</a:t>
            </a:r>
            <a:endParaRPr lang="es-MX" sz="2000" dirty="0">
              <a:solidFill>
                <a:srgbClr val="00FF00"/>
              </a:solidFill>
            </a:endParaRPr>
          </a:p>
        </p:txBody>
      </p:sp>
      <p:graphicFrame>
        <p:nvGraphicFramePr>
          <p:cNvPr id="122904" name="Group 24"/>
          <p:cNvGraphicFramePr>
            <a:graphicFrameLocks noGrp="1"/>
          </p:cNvGraphicFramePr>
          <p:nvPr>
            <p:ph sz="half" idx="2"/>
            <p:extLst>
              <p:ext uri="{D42A27DB-BD31-4B8C-83A1-F6EECF244321}">
                <p14:modId xmlns:p14="http://schemas.microsoft.com/office/powerpoint/2010/main" val="4048676130"/>
              </p:ext>
            </p:extLst>
          </p:nvPr>
        </p:nvGraphicFramePr>
        <p:xfrm>
          <a:off x="990600" y="1981200"/>
          <a:ext cx="7729538" cy="3901821"/>
        </p:xfrm>
        <a:graphic>
          <a:graphicData uri="http://schemas.openxmlformats.org/drawingml/2006/table">
            <a:tbl>
              <a:tblPr/>
              <a:tblGrid>
                <a:gridCol w="3865563"/>
                <a:gridCol w="3863975"/>
              </a:tblGrid>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Trabajadores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mayores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diurna</a:t>
                      </a:r>
                      <a:endPar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48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semanales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8 diarias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Trabajadores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mayores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nocturna</a:t>
                      </a:r>
                      <a:endPar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42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semanales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7 horas diarias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rgbClr val="FFCC00"/>
                          </a:solidFill>
                          <a:effectLst>
                            <a:outerShdw blurRad="38100" dist="38100" dir="2700000" algn="tl">
                              <a:srgbClr val="000000"/>
                            </a:outerShdw>
                          </a:effectLst>
                          <a:latin typeface="Arial" charset="0"/>
                        </a:rPr>
                        <a:t>Trabajadores mayores - Trabajo insalubre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36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6 horas diarias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Menores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de 14 a 16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años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diurna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Solo en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empresas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familiares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Art. 189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bis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LCT.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3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diarias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15 horas semanales</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Menores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de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más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de 16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años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diurna</a:t>
                      </a:r>
                      <a:endPar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6 horas diarias o </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36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semanales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Distribución</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desigual</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 7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por</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día</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48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previa</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autorización</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de la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autoridad</a:t>
                      </a:r>
                      <a:r>
                        <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rgbClr val="FFFF00"/>
                          </a:solidFill>
                          <a:effectLst>
                            <a:outerShdw blurRad="38100" dist="38100" dir="2700000" algn="tl">
                              <a:srgbClr val="000000"/>
                            </a:outerShdw>
                          </a:effectLst>
                          <a:latin typeface="Arial" charset="0"/>
                        </a:rPr>
                        <a:t>administrativa</a:t>
                      </a: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5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7" name="6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90571065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JORNADA DE TRABAJO </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Exposición de motivos</a:t>
            </a: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El art. 14 de la ley 22248 establece que la duración de la jornada se ajustará a los usos y costumbres propios de cada región o a la naturaleza de la explotación, correspondiendo al empleador fijar la hora de inicio y finalización de la jornada.</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De este modo, se establecen dos tipos de pausas: a) Pausa interna: que divide a la jornada en mitades debiendo respetarse un descanso diario para la comida no inferior a 2 horas i mayor a 4 horas y media y b) Pauta externa: que separa las jornadas al disponer que “entre la terminación de una jornada y el comienzo de la siguiente se observará una pausa ininterrumpida no menor de diez horas”.</a:t>
            </a: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effectLst>
                  <a:outerShdw blurRad="38100" dist="38100" dir="2700000" algn="tl">
                    <a:srgbClr val="000000">
                      <a:alpha val="43137"/>
                    </a:srgbClr>
                  </a:outerShdw>
                </a:effectLst>
              </a:rPr>
              <a:t> </a:t>
            </a:r>
          </a:p>
          <a:p>
            <a:pPr marL="0" indent="0" eaLnBrk="1" hangingPunct="1">
              <a:buFont typeface="Wingdings" pitchFamily="2" charset="2"/>
              <a:buNone/>
              <a:defRPr/>
            </a:pPr>
            <a:r>
              <a:rPr lang="es-AR" sz="1800" b="1" dirty="0" smtClean="0">
                <a:effectLst>
                  <a:outerShdw blurRad="38100" dist="38100" dir="2700000" algn="tl">
                    <a:srgbClr val="000000">
                      <a:alpha val="43137"/>
                    </a:srgbClr>
                  </a:outerShdw>
                </a:effectLst>
              </a:rPr>
              <a:t>Teniendo en cuenta  las pautas establecidas, resultaría que la duración mínima y la máxima de una jornada laboral sería, respectivamente entre NUEVE HORAS Y MEDIA y DOCE HORAS.</a:t>
            </a: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7612632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JORNADA DE TRABAJO</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effectLst>
                  <a:outerShdw blurRad="38100" dist="38100" dir="2700000" algn="tl">
                    <a:srgbClr val="000000">
                      <a:alpha val="43137"/>
                    </a:srgbClr>
                  </a:outerShdw>
                </a:effectLst>
              </a:rPr>
              <a:t> </a:t>
            </a:r>
            <a:endParaRPr lang="es-AR" sz="16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JORNADA NOCTURNA. JORNADA MIXTA</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41</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La jornada ordinaria de trabajo integralmente nocturna no podrá exceder de siete </a:t>
            </a:r>
            <a:r>
              <a:rPr lang="es-AR" sz="1600" b="1" dirty="0">
                <a:solidFill>
                  <a:srgbClr val="FFFF00"/>
                </a:solidFill>
                <a:effectLst>
                  <a:outerShdw blurRad="38100" dist="38100" dir="2700000" algn="tl">
                    <a:srgbClr val="000000">
                      <a:alpha val="43137"/>
                    </a:srgbClr>
                  </a:outerShdw>
                </a:effectLst>
              </a:rPr>
              <a:t>(7) horas diarias ni de cuarenta y dos (42) horas semanales</a:t>
            </a:r>
            <a:r>
              <a:rPr lang="es-AR" sz="1600" dirty="0">
                <a:effectLst>
                  <a:outerShdw blurRad="38100" dist="38100" dir="2700000" algn="tl">
                    <a:srgbClr val="000000">
                      <a:alpha val="43137"/>
                    </a:srgbClr>
                  </a:outerShdw>
                </a:effectLst>
              </a:rPr>
              <a:t>, entendiéndose por tal la que se cumple entre las </a:t>
            </a:r>
            <a:r>
              <a:rPr lang="es-AR" sz="1600" b="1" dirty="0">
                <a:solidFill>
                  <a:srgbClr val="FFFF00"/>
                </a:solidFill>
                <a:effectLst>
                  <a:outerShdw blurRad="38100" dist="38100" dir="2700000" algn="tl">
                    <a:srgbClr val="000000">
                      <a:alpha val="43137"/>
                    </a:srgbClr>
                  </a:outerShdw>
                </a:effectLst>
              </a:rPr>
              <a:t>veinte (20) horas de un día y las cinco (5) horas </a:t>
            </a:r>
            <a:r>
              <a:rPr lang="es-AR" sz="1600" dirty="0">
                <a:effectLst>
                  <a:outerShdw blurRad="38100" dist="38100" dir="2700000" algn="tl">
                    <a:srgbClr val="000000">
                      <a:alpha val="43137"/>
                    </a:srgbClr>
                  </a:outerShdw>
                </a:effectLst>
              </a:rPr>
              <a:t>del día siguiente.</a:t>
            </a: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600" dirty="0" smtClean="0">
                <a:effectLst>
                  <a:outerShdw blurRad="38100" dist="38100" dir="2700000" algn="tl">
                    <a:srgbClr val="000000">
                      <a:alpha val="43137"/>
                    </a:srgbClr>
                  </a:outerShdw>
                </a:effectLst>
              </a:rPr>
              <a:t>Cuando </a:t>
            </a:r>
            <a:r>
              <a:rPr lang="es-AR" sz="1600" dirty="0">
                <a:effectLst>
                  <a:outerShdw blurRad="38100" dist="38100" dir="2700000" algn="tl">
                    <a:srgbClr val="000000">
                      <a:alpha val="43137"/>
                    </a:srgbClr>
                  </a:outerShdw>
                </a:effectLst>
              </a:rPr>
              <a:t>se alternen horas diurnas con nocturnas </a:t>
            </a:r>
            <a:r>
              <a:rPr lang="es-AR" sz="1600" b="1" u="sng" dirty="0">
                <a:solidFill>
                  <a:srgbClr val="FFFF00"/>
                </a:solidFill>
                <a:effectLst>
                  <a:outerShdw blurRad="38100" dist="38100" dir="2700000" algn="tl">
                    <a:srgbClr val="000000">
                      <a:alpha val="43137"/>
                    </a:srgbClr>
                  </a:outerShdw>
                </a:effectLst>
              </a:rPr>
              <a:t>se reducirá proporcionalmente la jornada en ocho (8) minutos por cada hora nocturna trabajada o se pagarán los ocho (8) minutos en exceso</a:t>
            </a:r>
            <a:r>
              <a:rPr lang="es-AR" sz="1600" dirty="0">
                <a:effectLst>
                  <a:outerShdw blurRad="38100" dist="38100" dir="2700000" algn="tl">
                    <a:srgbClr val="000000">
                      <a:alpha val="43137"/>
                    </a:srgbClr>
                  </a:outerShdw>
                </a:effectLst>
              </a:rPr>
              <a:t> como tiempo extraordinario.</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CONCLUSIÓN: LOS OCHO MINUTOS LLEVAN RECARGO DEL 50%</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674698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JORNADA DE TRABAJO</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HORAS EXTRAORDINARIAS. LÍMITE</a:t>
            </a:r>
          </a:p>
          <a:p>
            <a:pPr eaLnBrk="1" hangingPunct="1">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42</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El número máximo de horas extraordinarias queda establecido en treinta (30) horas mensuales y doscientas (200) horas anuales, sin necesidad de autorización administrativa previa y sin perjuicio del debido respeto de las previsiones normativas relativas a jornada, pausas y descansos</a:t>
            </a:r>
            <a:r>
              <a:rPr lang="es-AR" sz="1800" dirty="0" smtClean="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RECARGOS </a:t>
            </a:r>
            <a:endParaRPr lang="es-AR" sz="1800" b="1" dirty="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dirty="0" smtClean="0">
                <a:effectLst>
                  <a:outerShdw blurRad="38100" dist="38100" dir="2700000" algn="tl">
                    <a:srgbClr val="000000">
                      <a:alpha val="43137"/>
                    </a:srgbClr>
                  </a:outerShdw>
                </a:effectLst>
              </a:rPr>
              <a:t>Nada indica el nuevo régimen estatutario.</a:t>
            </a:r>
          </a:p>
          <a:p>
            <a:pPr marL="0" indent="0" eaLnBrk="1" hangingPunct="1">
              <a:buFont typeface="Wingdings" pitchFamily="2" charset="2"/>
              <a:buNone/>
              <a:defRPr/>
            </a:pPr>
            <a:r>
              <a:rPr lang="es-MX" sz="1800" dirty="0" smtClean="0">
                <a:effectLst>
                  <a:outerShdw blurRad="38100" dist="38100" dir="2700000" algn="tl">
                    <a:srgbClr val="000000">
                      <a:alpha val="43137"/>
                    </a:srgbClr>
                  </a:outerShdw>
                </a:effectLst>
              </a:rPr>
              <a:t>La exposición de motivos no obstante señala que el Proyecto “recepta lo establecido por la R (CNTA) 71/2008, y profundiza aun mas el criterio protectorio de esa norma, al fijar un límite para la jornada de 8 horas diarias por 44 horas semanales”.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2152745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JORNADA DE TRABAJO</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HORAS EXTRAORDINARIAS. JURISPRUDENCIA R (CNTA) 71/2008</a:t>
            </a:r>
          </a:p>
          <a:p>
            <a:pPr marL="0" indent="0" eaLnBrk="1" hangingPunct="1">
              <a:buFont typeface="Wingdings" pitchFamily="2" charset="2"/>
              <a:buNone/>
              <a:defRPr/>
            </a:pPr>
            <a:endParaRPr lang="es-AR" sz="1800" b="1" dirty="0" smtClean="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Fallo: “Maciel, Marcelo Gustavo c/</a:t>
            </a:r>
            <a:r>
              <a:rPr lang="es-AR" sz="1800" b="1" dirty="0" err="1" smtClean="0">
                <a:solidFill>
                  <a:srgbClr val="FFFF00"/>
                </a:solidFill>
                <a:effectLst>
                  <a:outerShdw blurRad="38100" dist="38100" dir="2700000" algn="tl">
                    <a:srgbClr val="000000">
                      <a:alpha val="43137"/>
                    </a:srgbClr>
                  </a:outerShdw>
                </a:effectLst>
              </a:rPr>
              <a:t>Haras</a:t>
            </a:r>
            <a:r>
              <a:rPr lang="es-AR" sz="1800" b="1" dirty="0" smtClean="0">
                <a:solidFill>
                  <a:srgbClr val="FFFF00"/>
                </a:solidFill>
                <a:effectLst>
                  <a:outerShdw blurRad="38100" dist="38100" dir="2700000" algn="tl">
                    <a:srgbClr val="000000">
                      <a:alpha val="43137"/>
                    </a:srgbClr>
                  </a:outerShdw>
                </a:effectLst>
              </a:rPr>
              <a:t> La Madrugada SA s/despido – </a:t>
            </a:r>
            <a:r>
              <a:rPr lang="es-AR" sz="1800" b="1" dirty="0" err="1" smtClean="0">
                <a:solidFill>
                  <a:srgbClr val="FFFF00"/>
                </a:solidFill>
                <a:effectLst>
                  <a:outerShdw blurRad="38100" dist="38100" dir="2700000" algn="tl">
                    <a:srgbClr val="000000">
                      <a:alpha val="43137"/>
                    </a:srgbClr>
                  </a:outerShdw>
                </a:effectLst>
              </a:rPr>
              <a:t>CNTrab</a:t>
            </a:r>
            <a:r>
              <a:rPr lang="es-AR" sz="1800" b="1" dirty="0" smtClean="0">
                <a:solidFill>
                  <a:srgbClr val="FFFF00"/>
                </a:solidFill>
                <a:effectLst>
                  <a:outerShdw blurRad="38100" dist="38100" dir="2700000" algn="tl">
                    <a:srgbClr val="000000">
                      <a:alpha val="43137"/>
                    </a:srgbClr>
                  </a:outerShdw>
                </a:effectLst>
              </a:rPr>
              <a:t>.- Sala IV – 31/5/2012”</a:t>
            </a: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“El reclamo de horas extras sólo queda delimitado al período en el cual se encontraba vigente la R (CNTA) 71/2008, esto es desde el 3/12/2008 y hasta la finalización del vínculo el 28/2/2009, o sea dos meses y veintisiete días.</a:t>
            </a: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No escapa a mi conocimiento que el art. 18 de la ley 22248, prevé una sanción por el no otorgamiento de  los francos compensatorios. Sin embargo de la lectura del escrito de inicio, resulta que nada se reclama al respecto, por lo que, solo corresponde que me expida sobre la procedencia del reclamo de horas extras impagas.”</a:t>
            </a: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124553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DESCANSO SEMANAL</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PROHIBICIÓN DE TRABAJAR</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 43 - </a:t>
            </a:r>
            <a:r>
              <a:rPr lang="es-AR" sz="1800" dirty="0" smtClean="0">
                <a:effectLst>
                  <a:outerShdw blurRad="38100" dist="38100" dir="2700000" algn="tl">
                    <a:srgbClr val="000000">
                      <a:alpha val="43137"/>
                    </a:srgbClr>
                  </a:outerShdw>
                </a:effectLst>
              </a:rPr>
              <a:t>Queda </a:t>
            </a:r>
            <a:r>
              <a:rPr lang="es-AR" sz="1800" dirty="0">
                <a:effectLst>
                  <a:outerShdw blurRad="38100" dist="38100" dir="2700000" algn="tl">
                    <a:srgbClr val="000000">
                      <a:alpha val="43137"/>
                    </a:srgbClr>
                  </a:outerShdw>
                </a:effectLst>
              </a:rPr>
              <a:t>prohibida la ocupación del trabajador desde </a:t>
            </a:r>
            <a:r>
              <a:rPr lang="es-AR" sz="1800" b="1" u="sng" dirty="0">
                <a:solidFill>
                  <a:srgbClr val="FFFF00"/>
                </a:solidFill>
                <a:effectLst>
                  <a:outerShdw blurRad="38100" dist="38100" dir="2700000" algn="tl">
                    <a:srgbClr val="000000">
                      <a:alpha val="43137"/>
                    </a:srgbClr>
                  </a:outerShdw>
                </a:effectLst>
              </a:rPr>
              <a:t>las trece (13) horas del día sábado hasta las veinticuatro (24) del día siguiente</a:t>
            </a:r>
            <a:r>
              <a:rPr lang="es-AR" sz="1800" dirty="0">
                <a:effectLst>
                  <a:outerShdw blurRad="38100" dist="38100" dir="2700000" algn="tl">
                    <a:srgbClr val="000000">
                      <a:alpha val="43137"/>
                    </a:srgbClr>
                  </a:outerShdw>
                </a:effectLst>
              </a:rPr>
              <a:t>, salvo cuando necesidades objetivas impostergables de la producción o de mantenimiento lo exigieren. En tales supuestos, </a:t>
            </a:r>
            <a:r>
              <a:rPr lang="es-AR" sz="1800" b="1" u="sng" dirty="0">
                <a:solidFill>
                  <a:srgbClr val="FFFF00"/>
                </a:solidFill>
                <a:effectLst>
                  <a:outerShdw blurRad="38100" dist="38100" dir="2700000" algn="tl">
                    <a:srgbClr val="000000">
                      <a:alpha val="43137"/>
                    </a:srgbClr>
                  </a:outerShdw>
                </a:effectLst>
              </a:rPr>
              <a:t>el trabajador gozará de un descanso compensatorio </a:t>
            </a:r>
            <a:r>
              <a:rPr lang="es-AR" sz="1800" dirty="0">
                <a:effectLst>
                  <a:outerShdw blurRad="38100" dist="38100" dir="2700000" algn="tl">
                    <a:srgbClr val="000000">
                      <a:alpha val="43137"/>
                    </a:srgbClr>
                  </a:outerShdw>
                </a:effectLst>
              </a:rPr>
              <a:t>dentro de los siete (7) días siguientes.</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Estarán</a:t>
            </a:r>
            <a:r>
              <a:rPr lang="es-AR" sz="1800" dirty="0">
                <a:effectLst>
                  <a:outerShdw blurRad="38100" dist="38100" dir="2700000" algn="tl">
                    <a:srgbClr val="000000">
                      <a:alpha val="43137"/>
                    </a:srgbClr>
                  </a:outerShdw>
                </a:effectLst>
              </a:rPr>
              <a:t>, asimismo, </a:t>
            </a:r>
            <a:r>
              <a:rPr lang="es-AR" sz="1800" b="1" u="sng" dirty="0">
                <a:solidFill>
                  <a:srgbClr val="00FFFF"/>
                </a:solidFill>
                <a:effectLst>
                  <a:outerShdw blurRad="38100" dist="38100" dir="2700000" algn="tl">
                    <a:srgbClr val="000000">
                      <a:alpha val="43137"/>
                    </a:srgbClr>
                  </a:outerShdw>
                </a:effectLst>
              </a:rPr>
              <a:t>exceptuadas de la prohibición</a:t>
            </a:r>
            <a:r>
              <a:rPr lang="es-AR" sz="1800" dirty="0">
                <a:effectLst>
                  <a:outerShdw blurRad="38100" dist="38100" dir="2700000" algn="tl">
                    <a:srgbClr val="000000">
                      <a:alpha val="43137"/>
                    </a:srgbClr>
                  </a:outerShdw>
                </a:effectLst>
              </a:rPr>
              <a:t> establecida en el primer párrafo del presente artículo, </a:t>
            </a:r>
            <a:r>
              <a:rPr lang="es-AR" sz="1800" b="1" u="sng" dirty="0">
                <a:solidFill>
                  <a:srgbClr val="FFFF00"/>
                </a:solidFill>
                <a:effectLst>
                  <a:outerShdw blurRad="38100" dist="38100" dir="2700000" algn="tl">
                    <a:srgbClr val="000000">
                      <a:alpha val="43137"/>
                    </a:srgbClr>
                  </a:outerShdw>
                </a:effectLst>
              </a:rPr>
              <a:t>aquellas tareas que habitualmente deban realizarse también en días domingo por la naturaleza de la actividad o por tratarse de guardias rotativas entre el personal del establecimiento</a:t>
            </a:r>
            <a:r>
              <a:rPr lang="es-AR" sz="1800" b="1" dirty="0">
                <a:solidFill>
                  <a:srgbClr val="FFFF00"/>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En estos casos, el empleador deberá otorgar al trabajador un descanso compensatorio de un (1) día en el curso de la semana siguiente.</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303899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dirty="0" smtClean="0">
                <a:solidFill>
                  <a:srgbClr val="FFCC00"/>
                </a:solidFill>
                <a:effectLst>
                  <a:outerShdw blurRad="38100" dist="38100" dir="2700000" algn="tl">
                    <a:srgbClr val="000000">
                      <a:alpha val="43137"/>
                    </a:srgbClr>
                  </a:outerShdw>
                </a:effectLst>
              </a:rPr>
              <a:t>DESCANSO SEMANAL</a:t>
            </a:r>
            <a:endParaRPr lang="es-AR" sz="20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PROHIBICIÓN DE TRABAJAR</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MEJORES CONDICIONES ESTABLECIDAS</a:t>
            </a: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44</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Lo dispuesto en la presente ley en materia de jornada laboral no afectará las mejores condiciones horarias pactadas por las partes o establecidas en resoluciones de la Comisión Nacional de Trabajo Agrario (CNTA) o de la Comisión Nacional de Trabajo Rural que se mantuvieren vigentes.</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008198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Ley 26727 – Nuevo Régimen Nacional de Trabajo Agrario </a:t>
            </a:r>
            <a:endParaRPr lang="es-MX" sz="2000" b="1" dirty="0" smtClean="0">
              <a:solidFill>
                <a:srgbClr val="00FFFF"/>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FFFF00"/>
                </a:solidFill>
                <a:effectLst>
                  <a:outerShdw blurRad="38100" dist="38100" dir="2700000" algn="tl">
                    <a:srgbClr val="000000">
                      <a:alpha val="43137"/>
                    </a:srgbClr>
                  </a:outerShdw>
                </a:effectLst>
              </a:rPr>
              <a:t>CONTRATO DE TRABAJO AGRARIO</a:t>
            </a:r>
          </a:p>
          <a:p>
            <a:pPr marL="0" indent="0" eaLnBrk="1" hangingPunct="1">
              <a:buFont typeface="Wingdings" pitchFamily="2" charset="2"/>
              <a:buNone/>
              <a:defRPr/>
            </a:pPr>
            <a:r>
              <a:rPr lang="es-MX" sz="2000" b="1" u="sng" dirty="0" smtClean="0">
                <a:solidFill>
                  <a:srgbClr val="FFCC00"/>
                </a:solidFill>
                <a:effectLst>
                  <a:outerShdw blurRad="38100" dist="38100" dir="2700000" algn="tl">
                    <a:srgbClr val="000000">
                      <a:alpha val="43137"/>
                    </a:srgbClr>
                  </a:outerShdw>
                </a:effectLst>
              </a:rPr>
              <a:t>LICENCIAS</a:t>
            </a:r>
            <a:endParaRPr lang="es-AR" sz="2000" b="1" u="sng"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a:effectLst/>
            </a:endParaRPr>
          </a:p>
          <a:p>
            <a:pPr marL="0" indent="0" eaLnBrk="1" hangingPunct="1">
              <a:buFont typeface="Wingdings" pitchFamily="2" charset="2"/>
              <a:buNone/>
              <a:defRPr/>
            </a:pPr>
            <a:r>
              <a:rPr lang="es-AR" sz="2000" b="1" dirty="0" smtClean="0">
                <a:solidFill>
                  <a:srgbClr val="00FFFF"/>
                </a:solidFill>
                <a:effectLst>
                  <a:outerShdw blurRad="38100" dist="38100" dir="2700000" algn="tl">
                    <a:srgbClr val="000000">
                      <a:alpha val="43137"/>
                    </a:srgbClr>
                  </a:outerShdw>
                </a:effectLst>
              </a:rPr>
              <a:t>LICENCIA PARENTAL</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52</a:t>
            </a:r>
            <a:r>
              <a:rPr lang="es-AR" sz="1800" dirty="0">
                <a:solidFill>
                  <a:srgbClr val="00FFFF"/>
                </a:solidFill>
                <a:effectLst>
                  <a:outerShdw blurRad="38100" dist="38100" dir="2700000" algn="tl">
                    <a:srgbClr val="000000">
                      <a:alpha val="43137"/>
                    </a:srgbClr>
                  </a:outerShdw>
                </a:effectLst>
              </a:rPr>
              <a:t> - </a:t>
            </a:r>
            <a:r>
              <a:rPr lang="es-AR" sz="1800" dirty="0" err="1" smtClean="0">
                <a:effectLst>
                  <a:outerShdw blurRad="38100" dist="38100" dir="2700000" algn="tl">
                    <a:srgbClr val="000000">
                      <a:alpha val="43137"/>
                    </a:srgbClr>
                  </a:outerShdw>
                </a:effectLst>
              </a:rPr>
              <a:t>Establécese</a:t>
            </a:r>
            <a:r>
              <a:rPr lang="es-AR" sz="1800" dirty="0" smtClean="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para el personal permanente de prestación continua una licencia con goce de haberes de </a:t>
            </a:r>
            <a:r>
              <a:rPr lang="es-AR" sz="1800" b="1" u="sng" dirty="0">
                <a:solidFill>
                  <a:srgbClr val="FFFF00"/>
                </a:solidFill>
                <a:effectLst>
                  <a:outerShdw blurRad="38100" dist="38100" dir="2700000" algn="tl">
                    <a:srgbClr val="000000">
                      <a:alpha val="43137"/>
                    </a:srgbClr>
                  </a:outerShdw>
                </a:effectLst>
              </a:rPr>
              <a:t>treinta (30) días corridos </a:t>
            </a:r>
            <a:r>
              <a:rPr lang="es-AR" sz="1800" dirty="0">
                <a:effectLst>
                  <a:outerShdw blurRad="38100" dist="38100" dir="2700000" algn="tl">
                    <a:srgbClr val="000000">
                      <a:alpha val="43137"/>
                    </a:srgbClr>
                  </a:outerShdw>
                </a:effectLst>
              </a:rPr>
              <a:t>por paternidad, la que podrá ser utilizada por el trabajador de manera ininterrumpida </a:t>
            </a:r>
            <a:r>
              <a:rPr lang="es-AR" sz="1800" b="1" dirty="0">
                <a:solidFill>
                  <a:srgbClr val="FFFF00"/>
                </a:solidFill>
                <a:effectLst>
                  <a:outerShdw blurRad="38100" dist="38100" dir="2700000" algn="tl">
                    <a:srgbClr val="000000">
                      <a:alpha val="43137"/>
                    </a:srgbClr>
                  </a:outerShdw>
                </a:effectLst>
              </a:rPr>
              <a:t>entre los cuarenta y cinco (45) días anteriores a la fecha presunta de parto y los doce (12) meses posteriores al nacimiento</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76468159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marL="609600" indent="-609600" algn="l" eaLnBrk="1" hangingPunct="1">
              <a:buFontTx/>
              <a:buNone/>
              <a:defRPr/>
            </a:pPr>
            <a:endParaRPr lang="es-AR" sz="1800" b="1" dirty="0" smtClean="0">
              <a:effectLst>
                <a:outerShdw blurRad="38100" dist="38100" dir="2700000" algn="tl">
                  <a:srgbClr val="000000">
                    <a:alpha val="43137"/>
                  </a:srgbClr>
                </a:outerShdw>
              </a:effectLst>
              <a:ea typeface="Verdana" pitchFamily="34" charset="0"/>
              <a:cs typeface="Arial" pitchFamily="34" charset="0"/>
            </a:endParaRPr>
          </a:p>
          <a:p>
            <a:pPr algn="l"/>
            <a:r>
              <a:rPr lang="es-AR" sz="1800" b="1" dirty="0" smtClean="0">
                <a:solidFill>
                  <a:srgbClr val="FFFF01"/>
                </a:solidFill>
                <a:effectLst>
                  <a:outerShdw blurRad="38100" dist="38100" dir="2700000" algn="tl">
                    <a:srgbClr val="000000">
                      <a:alpha val="43137"/>
                    </a:srgbClr>
                  </a:outerShdw>
                </a:effectLst>
              </a:rPr>
              <a:t>APROBACIÓN</a:t>
            </a:r>
          </a:p>
          <a:p>
            <a:pPr algn="l"/>
            <a:r>
              <a:rPr lang="es-AR" sz="1800" b="1" dirty="0" smtClean="0">
                <a:solidFill>
                  <a:srgbClr val="00FFCC"/>
                </a:solidFill>
                <a:effectLst>
                  <a:outerShdw blurRad="38100" dist="38100" dir="2700000" algn="tl">
                    <a:srgbClr val="000000">
                      <a:alpha val="43137"/>
                    </a:srgbClr>
                  </a:outerShdw>
                </a:effectLst>
              </a:rPr>
              <a:t>Art. 1</a:t>
            </a:r>
            <a:r>
              <a:rPr lang="es-AR" sz="1800" dirty="0" smtClean="0">
                <a:solidFill>
                  <a:srgbClr val="00FFCC"/>
                </a:solidFill>
                <a:effectLst>
                  <a:outerShdw blurRad="38100" dist="38100" dir="2700000" algn="tl">
                    <a:srgbClr val="000000">
                      <a:alpha val="43137"/>
                    </a:srgbClr>
                  </a:outerShdw>
                </a:effectLst>
              </a:rPr>
              <a:t> - </a:t>
            </a:r>
            <a:r>
              <a:rPr lang="es-AR" sz="1800" dirty="0" err="1" smtClean="0">
                <a:effectLst>
                  <a:outerShdw blurRad="38100" dist="38100" dir="2700000" algn="tl">
                    <a:srgbClr val="000000">
                      <a:alpha val="43137"/>
                    </a:srgbClr>
                  </a:outerShdw>
                </a:effectLst>
              </a:rPr>
              <a:t>Apruébase</a:t>
            </a:r>
            <a:r>
              <a:rPr lang="es-AR" sz="1800" dirty="0" smtClean="0">
                <a:effectLst>
                  <a:outerShdw blurRad="38100" dist="38100" dir="2700000" algn="tl">
                    <a:srgbClr val="000000">
                      <a:alpha val="43137"/>
                    </a:srgbClr>
                  </a:outerShdw>
                </a:effectLst>
              </a:rPr>
              <a:t> la reglamentación de la ley 26727 que como Anexo forma parte integrante del presente decreto.</a:t>
            </a:r>
          </a:p>
          <a:p>
            <a:pPr algn="l"/>
            <a:endParaRPr lang="es-AR" sz="1800" dirty="0" smtClean="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REGLAMENTACIÓN MTESS</a:t>
            </a:r>
          </a:p>
          <a:p>
            <a:pPr algn="l"/>
            <a:endParaRPr lang="es-AR" sz="1800" b="1" u="sng" dirty="0" smtClean="0">
              <a:solidFill>
                <a:srgbClr val="00B0F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 2</a:t>
            </a:r>
            <a:r>
              <a:rPr lang="es-AR" sz="1800" dirty="0" smtClean="0">
                <a:solidFill>
                  <a:srgbClr val="00FFCC"/>
                </a:solidFill>
                <a:effectLst>
                  <a:outerShdw blurRad="38100" dist="38100" dir="2700000" algn="tl">
                    <a:srgbClr val="000000">
                      <a:alpha val="43137"/>
                    </a:srgbClr>
                  </a:outerShdw>
                </a:effectLst>
              </a:rPr>
              <a:t> - </a:t>
            </a:r>
            <a:r>
              <a:rPr lang="es-AR" sz="1800" dirty="0" err="1" smtClean="0">
                <a:effectLst>
                  <a:outerShdw blurRad="38100" dist="38100" dir="2700000" algn="tl">
                    <a:srgbClr val="000000">
                      <a:alpha val="43137"/>
                    </a:srgbClr>
                  </a:outerShdw>
                </a:effectLst>
              </a:rPr>
              <a:t>Facúltase</a:t>
            </a:r>
            <a:r>
              <a:rPr lang="es-AR" sz="1800" dirty="0" smtClean="0">
                <a:effectLst>
                  <a:outerShdw blurRad="38100" dist="38100" dir="2700000" algn="tl">
                    <a:srgbClr val="000000">
                      <a:alpha val="43137"/>
                    </a:srgbClr>
                  </a:outerShdw>
                </a:effectLst>
              </a:rPr>
              <a:t> al Ministerio de Trabajo, Empleo y Seguridad Social </a:t>
            </a:r>
            <a:r>
              <a:rPr lang="es-AR" sz="1800" dirty="0" smtClean="0">
                <a:solidFill>
                  <a:srgbClr val="FFFF01"/>
                </a:solidFill>
                <a:effectLst>
                  <a:outerShdw blurRad="38100" dist="38100" dir="2700000" algn="tl">
                    <a:srgbClr val="000000">
                      <a:alpha val="43137"/>
                    </a:srgbClr>
                  </a:outerShdw>
                </a:effectLst>
              </a:rPr>
              <a:t>para dictar las normas aclaratorias y complementarias para la aplicación de la ley 26727 y del presente decreto.</a:t>
            </a:r>
          </a:p>
          <a:p>
            <a:pPr algn="l"/>
            <a:endParaRPr lang="es-AR" sz="1800" b="1" dirty="0" smtClean="0">
              <a:solidFill>
                <a:srgbClr val="FFFF01"/>
              </a:solidFill>
              <a:effectLst>
                <a:outerShdw blurRad="38100" dist="38100" dir="2700000" algn="tl">
                  <a:srgbClr val="000000">
                    <a:alpha val="43137"/>
                  </a:srgbClr>
                </a:outerShdw>
              </a:effectLst>
            </a:endParaRPr>
          </a:p>
          <a:p>
            <a:pPr marL="609600" indent="-609600" algn="l" eaLnBrk="1" hangingPunct="1">
              <a:defRPr/>
            </a:pPr>
            <a:endParaRPr lang="es-AR" sz="1800" dirty="0" smtClean="0"/>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5704816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TAREAS DE COSECHA Y/O EMPAQUE DE FRUTAS</a:t>
            </a:r>
          </a:p>
          <a:p>
            <a:pPr algn="l"/>
            <a:endParaRPr lang="es-AR" sz="1800" b="1" u="sng" dirty="0" smtClean="0">
              <a:solidFill>
                <a:srgbClr val="00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 3</a:t>
            </a:r>
            <a:r>
              <a:rPr lang="es-AR" sz="1800" dirty="0" smtClean="0">
                <a:solidFill>
                  <a:srgbClr val="00FFCC"/>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Los trabajadores que se desempeñan en </a:t>
            </a:r>
            <a:r>
              <a:rPr lang="es-AR" sz="1800" b="1" u="sng" dirty="0" smtClean="0">
                <a:solidFill>
                  <a:srgbClr val="FFC000"/>
                </a:solidFill>
                <a:effectLst>
                  <a:outerShdw blurRad="38100" dist="38100" dir="2700000" algn="tl">
                    <a:srgbClr val="000000">
                      <a:alpha val="43137"/>
                    </a:srgbClr>
                  </a:outerShdw>
                </a:effectLst>
              </a:rPr>
              <a:t>tareas de cosecha y/o empaque de frutas </a:t>
            </a:r>
            <a:r>
              <a:rPr lang="es-AR" sz="1800" dirty="0" smtClean="0">
                <a:effectLst>
                  <a:outerShdw blurRad="38100" dist="38100" dir="2700000" algn="tl">
                    <a:srgbClr val="000000">
                      <a:alpha val="43137"/>
                    </a:srgbClr>
                  </a:outerShdw>
                </a:effectLst>
              </a:rPr>
              <a:t>en actividades que a la entrada en vigencia de la ley 26727 estuviesen reguladas por resoluciones de la Comisión Nacional de Trabajo Agrario (CNTA), </a:t>
            </a:r>
            <a:r>
              <a:rPr lang="es-AR" sz="1800" b="1" u="sng" dirty="0" smtClean="0">
                <a:solidFill>
                  <a:srgbClr val="FFFF19"/>
                </a:solidFill>
                <a:effectLst>
                  <a:outerShdw blurRad="38100" dist="38100" dir="2700000" algn="tl">
                    <a:srgbClr val="000000">
                      <a:alpha val="43137"/>
                    </a:srgbClr>
                  </a:outerShdw>
                </a:effectLst>
              </a:rPr>
              <a:t>continuarán en el ámbito del régimen estatutario </a:t>
            </a:r>
            <a:r>
              <a:rPr lang="es-AR" sz="1800" dirty="0" smtClean="0">
                <a:effectLst>
                  <a:outerShdw blurRad="38100" dist="38100" dir="2700000" algn="tl">
                    <a:srgbClr val="000000">
                      <a:alpha val="43137"/>
                    </a:srgbClr>
                  </a:outerShdw>
                </a:effectLst>
              </a:rPr>
              <a:t>hasta tanto se celebre una convención colectiva de trabajo que los comprenda y regule sus condiciones de trabajo y salarios.</a:t>
            </a:r>
          </a:p>
          <a:p>
            <a:pPr marL="609600" indent="-609600" algn="l" eaLnBrk="1" hangingPunct="1">
              <a:defRPr/>
            </a:pPr>
            <a:endParaRPr lang="es-AR" sz="1800" dirty="0" smtClean="0"/>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6976670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381000" y="1295400"/>
            <a:ext cx="8382000" cy="5205878"/>
          </a:xfrm>
        </p:spPr>
        <p:txBody>
          <a:bodyPr>
            <a:normAutofit fontScale="92500" lnSpcReduction="10000"/>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TAREAS DE COSECHA Y/O EMPAQUE DE FRUTAS</a:t>
            </a:r>
          </a:p>
          <a:p>
            <a:pPr algn="l"/>
            <a:endParaRPr lang="es-AR" sz="1800" dirty="0" smtClean="0">
              <a:effectLst>
                <a:outerShdw blurRad="38100" dist="38100" dir="2700000" algn="tl">
                  <a:srgbClr val="000000">
                    <a:alpha val="43137"/>
                  </a:srgbClr>
                </a:outerShdw>
              </a:effectLst>
            </a:endParaRPr>
          </a:p>
          <a:p>
            <a:pPr algn="l"/>
            <a:r>
              <a:rPr lang="es-AR" sz="1900" b="1" dirty="0" smtClean="0">
                <a:solidFill>
                  <a:srgbClr val="FFC000"/>
                </a:solidFill>
                <a:effectLst>
                  <a:outerShdw blurRad="38100" dist="38100" dir="2700000" algn="tl">
                    <a:srgbClr val="000000">
                      <a:alpha val="43137"/>
                    </a:srgbClr>
                  </a:outerShdw>
                </a:effectLst>
              </a:rPr>
              <a:t>Importante: </a:t>
            </a:r>
            <a:r>
              <a:rPr lang="es-AR" sz="1900" dirty="0" smtClean="0">
                <a:effectLst>
                  <a:outerShdw blurRad="38100" dist="38100" dir="2700000" algn="tl">
                    <a:srgbClr val="000000">
                      <a:alpha val="43137"/>
                    </a:srgbClr>
                  </a:outerShdw>
                </a:effectLst>
              </a:rPr>
              <a:t>El D. 301/2013 establece una suerte de prórroga hasta se dicte convenio colectivo. A partir de ese momento quedaran comprendidos dentro de la exclusión.</a:t>
            </a:r>
          </a:p>
          <a:p>
            <a:pPr algn="l"/>
            <a:endParaRPr lang="es-AR" sz="1900" b="1" u="sng" dirty="0" smtClean="0">
              <a:solidFill>
                <a:srgbClr val="00FF00"/>
              </a:solidFill>
              <a:effectLst>
                <a:outerShdw blurRad="38100" dist="38100" dir="2700000" algn="tl">
                  <a:srgbClr val="000000">
                    <a:alpha val="43137"/>
                  </a:srgbClr>
                </a:outerShdw>
              </a:effectLst>
            </a:endParaRPr>
          </a:p>
          <a:p>
            <a:pPr algn="l"/>
            <a:r>
              <a:rPr lang="es-AR" sz="1900" b="1" dirty="0" smtClean="0">
                <a:solidFill>
                  <a:srgbClr val="00FFCC"/>
                </a:solidFill>
                <a:effectLst>
                  <a:outerShdw blurRad="38100" dist="38100" dir="2700000" algn="tl">
                    <a:srgbClr val="000000">
                      <a:alpha val="43137"/>
                    </a:srgbClr>
                  </a:outerShdw>
                </a:effectLst>
              </a:rPr>
              <a:t>Ley 23808 – </a:t>
            </a:r>
            <a:r>
              <a:rPr lang="es-AR" sz="1900" dirty="0" smtClean="0">
                <a:effectLst>
                  <a:outerShdw blurRad="38100" dist="38100" dir="2700000" algn="tl">
                    <a:srgbClr val="000000">
                      <a:alpha val="43137"/>
                    </a:srgbClr>
                  </a:outerShdw>
                </a:effectLst>
              </a:rPr>
              <a:t>Excluye a los trabajadores ocupados en tareas de cosecha y/o empaque de frutas del </a:t>
            </a:r>
            <a:r>
              <a:rPr lang="es-AR" sz="1900" dirty="0">
                <a:effectLst>
                  <a:outerShdw blurRad="38100" dist="38100" dir="2700000" algn="tl">
                    <a:srgbClr val="000000">
                      <a:alpha val="43137"/>
                    </a:srgbClr>
                  </a:outerShdw>
                </a:effectLst>
              </a:rPr>
              <a:t>á</a:t>
            </a:r>
            <a:r>
              <a:rPr lang="es-AR" sz="1900" dirty="0" smtClean="0">
                <a:effectLst>
                  <a:outerShdw blurRad="38100" dist="38100" dir="2700000" algn="tl">
                    <a:srgbClr val="000000">
                      <a:alpha val="43137"/>
                    </a:srgbClr>
                  </a:outerShdw>
                </a:effectLst>
              </a:rPr>
              <a:t>mbito de la ley 22248.</a:t>
            </a:r>
          </a:p>
          <a:p>
            <a:pPr algn="l"/>
            <a:endParaRPr lang="es-AR" sz="1900" dirty="0">
              <a:effectLst>
                <a:outerShdw blurRad="38100" dist="38100" dir="2700000" algn="tl">
                  <a:srgbClr val="000000">
                    <a:alpha val="43137"/>
                  </a:srgbClr>
                </a:outerShdw>
              </a:effectLst>
            </a:endParaRPr>
          </a:p>
          <a:p>
            <a:pPr algn="l"/>
            <a:r>
              <a:rPr lang="es-AR" sz="1900" b="1" dirty="0" smtClean="0">
                <a:solidFill>
                  <a:srgbClr val="FFFF01"/>
                </a:solidFill>
                <a:effectLst>
                  <a:outerShdw blurRad="38100" dist="38100" dir="2700000" algn="tl">
                    <a:srgbClr val="000000">
                      <a:alpha val="43137"/>
                    </a:srgbClr>
                  </a:outerShdw>
                </a:effectLst>
              </a:rPr>
              <a:t>Importante: </a:t>
            </a:r>
            <a:r>
              <a:rPr lang="es-AR" sz="1900" dirty="0" smtClean="0">
                <a:effectLst>
                  <a:outerShdw blurRad="38100" dist="38100" dir="2700000" algn="tl">
                    <a:srgbClr val="000000">
                      <a:alpha val="43137"/>
                    </a:srgbClr>
                  </a:outerShdw>
                </a:effectLst>
              </a:rPr>
              <a:t>Algunas actividades continuaron siendo reguladas por el Régimen de Trabajo Agrario: por ej. </a:t>
            </a:r>
            <a:r>
              <a:rPr lang="es-AR" sz="1900" b="1" dirty="0" smtClean="0">
                <a:solidFill>
                  <a:srgbClr val="00FFCC"/>
                </a:solidFill>
                <a:effectLst>
                  <a:outerShdw blurRad="38100" dist="38100" dir="2700000" algn="tl">
                    <a:srgbClr val="000000">
                      <a:alpha val="43137"/>
                    </a:srgbClr>
                  </a:outerShdw>
                </a:effectLst>
              </a:rPr>
              <a:t>ARANDANOS</a:t>
            </a:r>
            <a:endParaRPr lang="es-AR" sz="1900" dirty="0" smtClean="0">
              <a:solidFill>
                <a:srgbClr val="00FFCC"/>
              </a:solidFill>
              <a:effectLst>
                <a:outerShdw blurRad="38100" dist="38100" dir="2700000" algn="tl">
                  <a:srgbClr val="000000">
                    <a:alpha val="43137"/>
                  </a:srgbClr>
                </a:outerShdw>
              </a:effectLst>
            </a:endParaRPr>
          </a:p>
          <a:p>
            <a:pPr marL="609600" indent="-609600" algn="l" eaLnBrk="1" hangingPunct="1">
              <a:defRPr/>
            </a:pPr>
            <a:endParaRPr lang="es-AR" sz="1900" dirty="0" smtClean="0">
              <a:effectLst>
                <a:outerShdw blurRad="38100" dist="38100" dir="2700000" algn="tl">
                  <a:srgbClr val="000000">
                    <a:alpha val="43137"/>
                  </a:srgbClr>
                </a:outerShdw>
              </a:effectLst>
            </a:endParaRPr>
          </a:p>
          <a:p>
            <a:pPr marL="609600" indent="-609600" algn="l" eaLnBrk="1" hangingPunct="1">
              <a:defRPr/>
            </a:pPr>
            <a:r>
              <a:rPr lang="es-AR" sz="1900" b="1" dirty="0" smtClean="0">
                <a:solidFill>
                  <a:srgbClr val="00FF99"/>
                </a:solidFill>
                <a:effectLst>
                  <a:outerShdw blurRad="38100" dist="38100" dir="2700000" algn="tl">
                    <a:srgbClr val="000000">
                      <a:alpha val="43137"/>
                    </a:srgbClr>
                  </a:outerShdw>
                </a:effectLst>
              </a:rPr>
              <a:t>R (CNTA) 10/2011: </a:t>
            </a:r>
            <a:r>
              <a:rPr lang="es-AR" sz="1900" dirty="0" smtClean="0">
                <a:effectLst>
                  <a:outerShdw blurRad="38100" dist="38100" dir="2700000" algn="tl">
                    <a:srgbClr val="000000">
                      <a:alpha val="43137"/>
                    </a:srgbClr>
                  </a:outerShdw>
                </a:effectLst>
              </a:rPr>
              <a:t>Fija condiciones de trabajo para todo el país. Vigencia 3 años </a:t>
            </a:r>
          </a:p>
          <a:p>
            <a:pPr marL="609600" indent="-609600" algn="l" eaLnBrk="1" hangingPunct="1">
              <a:defRPr/>
            </a:pPr>
            <a:r>
              <a:rPr lang="es-AR" sz="1900" dirty="0" smtClean="0">
                <a:effectLst>
                  <a:outerShdw blurRad="38100" dist="38100" dir="2700000" algn="tl">
                    <a:srgbClr val="000000">
                      <a:alpha val="43137"/>
                    </a:srgbClr>
                  </a:outerShdw>
                </a:effectLst>
              </a:rPr>
              <a:t>a partir del 5/4/2011.</a:t>
            </a:r>
          </a:p>
          <a:p>
            <a:pPr marL="609600" indent="-609600" algn="l" eaLnBrk="1" hangingPunct="1">
              <a:defRPr/>
            </a:pPr>
            <a:endParaRPr lang="es-AR" sz="1900" dirty="0">
              <a:effectLst>
                <a:outerShdw blurRad="38100" dist="38100" dir="2700000" algn="tl">
                  <a:srgbClr val="000000">
                    <a:alpha val="43137"/>
                  </a:srgbClr>
                </a:outerShdw>
              </a:effectLst>
            </a:endParaRPr>
          </a:p>
          <a:p>
            <a:pPr marL="609600" indent="-609600" algn="l">
              <a:defRPr/>
            </a:pPr>
            <a:r>
              <a:rPr lang="es-AR" sz="1900" b="1" dirty="0">
                <a:solidFill>
                  <a:srgbClr val="00FFCC"/>
                </a:solidFill>
                <a:effectLst>
                  <a:outerShdw blurRad="38100" dist="38100" dir="2700000" algn="tl">
                    <a:srgbClr val="000000">
                      <a:alpha val="43137"/>
                    </a:srgbClr>
                  </a:outerShdw>
                </a:effectLst>
              </a:rPr>
              <a:t>Art. 2 -</a:t>
            </a:r>
            <a:r>
              <a:rPr lang="es-AR" sz="1900" dirty="0">
                <a:effectLst>
                  <a:outerShdw blurRad="38100" dist="38100" dir="2700000" algn="tl">
                    <a:srgbClr val="000000">
                      <a:alpha val="43137"/>
                    </a:srgbClr>
                  </a:outerShdw>
                </a:effectLst>
              </a:rPr>
              <a:t> Marco legal: este acuerdo de partes se rige por la ley 22248, su decreto </a:t>
            </a:r>
            <a:endParaRPr lang="es-AR" sz="1900" dirty="0" smtClean="0">
              <a:effectLst>
                <a:outerShdw blurRad="38100" dist="38100" dir="2700000" algn="tl">
                  <a:srgbClr val="000000">
                    <a:alpha val="43137"/>
                  </a:srgbClr>
                </a:outerShdw>
              </a:effectLst>
            </a:endParaRPr>
          </a:p>
          <a:p>
            <a:pPr marL="609600" indent="-609600" algn="l">
              <a:defRPr/>
            </a:pPr>
            <a:r>
              <a:rPr lang="es-AR" sz="1900" dirty="0" smtClean="0">
                <a:effectLst>
                  <a:outerShdw blurRad="38100" dist="38100" dir="2700000" algn="tl">
                    <a:srgbClr val="000000">
                      <a:alpha val="43137"/>
                    </a:srgbClr>
                  </a:outerShdw>
                </a:effectLst>
              </a:rPr>
              <a:t>reglamentario </a:t>
            </a:r>
            <a:r>
              <a:rPr lang="es-AR" sz="1900" dirty="0">
                <a:effectLst>
                  <a:outerShdw blurRad="38100" dist="38100" dir="2700000" algn="tl">
                    <a:srgbClr val="000000">
                      <a:alpha val="43137"/>
                    </a:srgbClr>
                  </a:outerShdw>
                </a:effectLst>
              </a:rPr>
              <a:t>y las resoluciones de la Comisión Nacional de Trabajo Agrario. </a:t>
            </a:r>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8968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5779" name="Rectangle 3"/>
          <p:cNvSpPr>
            <a:spLocks noGrp="1" noChangeArrowheads="1"/>
          </p:cNvSpPr>
          <p:nvPr>
            <p:ph type="subTitle" idx="1"/>
          </p:nvPr>
        </p:nvSpPr>
        <p:spPr>
          <a:xfrm>
            <a:off x="685800" y="1371600"/>
            <a:ext cx="7772400" cy="4876800"/>
          </a:xfrm>
        </p:spPr>
        <p:txBody>
          <a:bodyPr/>
          <a:lstStyle/>
          <a:p>
            <a:pPr algn="l">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2000" b="1" dirty="0">
                <a:solidFill>
                  <a:srgbClr val="00FF00"/>
                </a:solidFill>
                <a:effectLst>
                  <a:outerShdw blurRad="38100" dist="38100" dir="2700000" algn="tl">
                    <a:srgbClr val="000000">
                      <a:alpha val="43137"/>
                    </a:srgbClr>
                  </a:outerShdw>
                </a:effectLst>
              </a:rPr>
              <a:t>EXTENSIÓN MÁXIMA DE LA JORNADA MÁXIMA LEGAL</a:t>
            </a:r>
          </a:p>
          <a:p>
            <a:pPr algn="l">
              <a:buFontTx/>
              <a:buNone/>
            </a:pPr>
            <a:endParaRPr lang="es-AR" sz="2000" b="1" dirty="0">
              <a:effectLst>
                <a:outerShdw blurRad="38100" dist="38100" dir="2700000" algn="tl">
                  <a:srgbClr val="000000">
                    <a:alpha val="43137"/>
                  </a:srgbClr>
                </a:outerShdw>
              </a:effectLst>
            </a:endParaRPr>
          </a:p>
          <a:p>
            <a:pPr algn="l">
              <a:buFontTx/>
              <a:buNone/>
            </a:pPr>
            <a:r>
              <a:rPr lang="es-AR" sz="2000" b="1" u="sng" dirty="0">
                <a:solidFill>
                  <a:srgbClr val="00FFCC"/>
                </a:solidFill>
                <a:effectLst>
                  <a:outerShdw blurRad="38100" dist="38100" dir="2700000" algn="tl">
                    <a:srgbClr val="000000">
                      <a:alpha val="43137"/>
                    </a:srgbClr>
                  </a:outerShdw>
                </a:effectLst>
              </a:rPr>
              <a:t>Excepciones al Límite máximo</a:t>
            </a:r>
          </a:p>
          <a:p>
            <a:pPr algn="l">
              <a:buFontTx/>
              <a:buNone/>
            </a:pPr>
            <a:endParaRPr lang="es-AR" sz="2000" b="1" u="sng" dirty="0">
              <a:solidFill>
                <a:srgbClr val="00FFCC"/>
              </a:solidFill>
              <a:effectLst>
                <a:outerShdw blurRad="38100" dist="38100" dir="2700000" algn="tl">
                  <a:srgbClr val="000000">
                    <a:alpha val="43137"/>
                  </a:srgbClr>
                </a:outerShdw>
              </a:effectLst>
            </a:endParaRPr>
          </a:p>
          <a:p>
            <a:pPr algn="l">
              <a:buFontTx/>
              <a:buNone/>
            </a:pPr>
            <a:r>
              <a:rPr lang="es-AR" sz="2000" b="1" dirty="0">
                <a:solidFill>
                  <a:srgbClr val="00FFCC"/>
                </a:solidFill>
                <a:effectLst>
                  <a:outerShdw blurRad="38100" dist="38100" dir="2700000" algn="tl">
                    <a:srgbClr val="000000">
                      <a:alpha val="43137"/>
                    </a:srgbClr>
                  </a:outerShdw>
                </a:effectLst>
              </a:rPr>
              <a:t>Art. 199 – LCT: </a:t>
            </a:r>
            <a:r>
              <a:rPr lang="es-AR" sz="2000" dirty="0">
                <a:effectLst>
                  <a:outerShdw blurRad="38100" dist="38100" dir="2700000" algn="tl">
                    <a:srgbClr val="000000">
                      <a:alpha val="43137"/>
                    </a:srgbClr>
                  </a:outerShdw>
                </a:effectLst>
              </a:rPr>
              <a:t>“El límite de duración del trabajo admitirá las excepciones que las leyes consagren en razón de la índole de la actividad, del carácter del empleo del trabajador y de las circunstancias permanentes o temporarias que hagan admisibles las mismas, en las condiciones que fije la reglamentación”</a:t>
            </a:r>
          </a:p>
          <a:p>
            <a:pPr algn="l">
              <a:buFontTx/>
              <a:buNone/>
            </a:pPr>
            <a:endParaRPr lang="es-AR" sz="1900" dirty="0"/>
          </a:p>
          <a:p>
            <a:pPr algn="l">
              <a:buFontTx/>
              <a:buNone/>
            </a:pPr>
            <a:endParaRPr lang="es-AR" sz="1800" b="1" dirty="0"/>
          </a:p>
          <a:p>
            <a:pPr algn="l">
              <a:buFontTx/>
              <a:buNone/>
            </a:pPr>
            <a:endParaRPr lang="es-AR" sz="1800" b="1" dirty="0"/>
          </a:p>
        </p:txBody>
      </p:sp>
      <p:pic>
        <p:nvPicPr>
          <p:cNvPr id="5" name="4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8" y="5943600"/>
            <a:ext cx="427652" cy="757409"/>
          </a:xfrm>
          <a:prstGeom prst="rect">
            <a:avLst/>
          </a:prstGeom>
        </p:spPr>
      </p:pic>
    </p:spTree>
    <p:extLst>
      <p:ext uri="{BB962C8B-B14F-4D97-AF65-F5344CB8AC3E}">
        <p14:creationId xmlns:p14="http://schemas.microsoft.com/office/powerpoint/2010/main" val="179109951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endParaRPr lang="es-AR" sz="1800" b="1" dirty="0" smtClean="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ACTIVIDAD CICLICA–  ENCUADRE  DE TAREAS INDUSTRIALES AGROPECUARIAS</a:t>
            </a:r>
          </a:p>
          <a:p>
            <a:pPr algn="l"/>
            <a:endParaRPr lang="es-AR" sz="1800" b="1" u="sng" dirty="0" smtClean="0">
              <a:solidFill>
                <a:srgbClr val="FFFF00"/>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 4</a:t>
            </a:r>
            <a:r>
              <a:rPr lang="es-AR" sz="1800" dirty="0" smtClean="0">
                <a:solidFill>
                  <a:srgbClr val="00FFCC"/>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Las relaciones laborales de los trabajadores que se desempeñen en las distintas </a:t>
            </a:r>
            <a:r>
              <a:rPr lang="es-AR" sz="1800" b="1" u="sng" dirty="0" smtClean="0">
                <a:solidFill>
                  <a:srgbClr val="00FF00"/>
                </a:solidFill>
                <a:effectLst>
                  <a:outerShdw blurRad="38100" dist="38100" dir="2700000" algn="tl">
                    <a:srgbClr val="000000">
                      <a:alpha val="43137"/>
                    </a:srgbClr>
                  </a:outerShdw>
                </a:effectLst>
              </a:rPr>
              <a:t>etapas y tareas de la producción de una actividad agraria cíclica que se desarrolle dentro de un proceso temporal definido</a:t>
            </a:r>
            <a:r>
              <a:rPr lang="es-AR" sz="1800" dirty="0" smtClean="0">
                <a:effectLst>
                  <a:outerShdw blurRad="38100" dist="38100" dir="2700000" algn="tl">
                    <a:srgbClr val="000000">
                      <a:alpha val="43137"/>
                    </a:srgbClr>
                  </a:outerShdw>
                </a:effectLst>
              </a:rPr>
              <a:t>, se regirán por la ley 26727, </a:t>
            </a:r>
          </a:p>
          <a:p>
            <a:pPr algn="l"/>
            <a:endParaRPr lang="es-AR" sz="1800" b="1" u="sng" dirty="0" smtClean="0">
              <a:solidFill>
                <a:srgbClr val="FFFF00"/>
              </a:solidFill>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 </a:t>
            </a:r>
            <a:r>
              <a:rPr lang="es-AR" sz="1800" b="1" u="sng" dirty="0" smtClean="0">
                <a:solidFill>
                  <a:srgbClr val="FFFF00"/>
                </a:solidFill>
                <a:effectLst>
                  <a:outerShdw blurRad="38100" dist="38100" dir="2700000" algn="tl">
                    <a:srgbClr val="000000">
                      <a:alpha val="43137"/>
                    </a:srgbClr>
                  </a:outerShdw>
                </a:effectLst>
              </a:rPr>
              <a:t>siempre que las primeras tareas que integran la producción dentro del referido proceso temporal</a:t>
            </a:r>
            <a:r>
              <a:rPr lang="es-AR" sz="1800" dirty="0" smtClean="0">
                <a:effectLst>
                  <a:outerShdw blurRad="38100" dist="38100" dir="2700000" algn="tl">
                    <a:srgbClr val="000000">
                      <a:alpha val="43137"/>
                    </a:srgbClr>
                  </a:outerShdw>
                </a:effectLst>
              </a:rPr>
              <a:t> se enmarquen dentro de sus previsiones y </a:t>
            </a:r>
          </a:p>
          <a:p>
            <a:pPr algn="l"/>
            <a:endParaRPr lang="es-AR" sz="1800" b="1" dirty="0" smtClean="0">
              <a:solidFill>
                <a:srgbClr val="FF9900"/>
              </a:solidFill>
              <a:effectLst>
                <a:outerShdw blurRad="38100" dist="38100" dir="2700000" algn="tl">
                  <a:srgbClr val="000000">
                    <a:alpha val="43137"/>
                  </a:srgbClr>
                </a:outerShdw>
              </a:effectLst>
            </a:endParaRPr>
          </a:p>
          <a:p>
            <a:pPr algn="l"/>
            <a:r>
              <a:rPr lang="es-AR" sz="1800" b="1" dirty="0" smtClean="0">
                <a:solidFill>
                  <a:srgbClr val="FF9900"/>
                </a:solidFill>
                <a:effectLst>
                  <a:outerShdw blurRad="38100" dist="38100" dir="2700000" algn="tl">
                    <a:srgbClr val="000000">
                      <a:alpha val="43137"/>
                    </a:srgbClr>
                  </a:outerShdw>
                </a:effectLst>
              </a:rPr>
              <a:t>… </a:t>
            </a:r>
            <a:r>
              <a:rPr lang="es-AR" sz="1800" b="1" u="sng" dirty="0" smtClean="0">
                <a:solidFill>
                  <a:srgbClr val="FF9900"/>
                </a:solidFill>
                <a:effectLst>
                  <a:outerShdw blurRad="38100" dist="38100" dir="2700000" algn="tl">
                    <a:srgbClr val="000000">
                      <a:alpha val="43137"/>
                    </a:srgbClr>
                  </a:outerShdw>
                </a:effectLst>
              </a:rPr>
              <a:t>no constituyan proceso industrial</a:t>
            </a:r>
            <a:r>
              <a:rPr lang="es-AR" sz="1800" dirty="0" smtClean="0">
                <a:effectLst>
                  <a:outerShdw blurRad="38100" dist="38100" dir="2700000" algn="tl">
                    <a:srgbClr val="000000">
                      <a:alpha val="43137"/>
                    </a:srgbClr>
                  </a:outerShdw>
                </a:effectLst>
              </a:rPr>
              <a:t>.</a:t>
            </a:r>
          </a:p>
          <a:p>
            <a:pPr marL="609600" indent="-609600" algn="l" eaLnBrk="1" hangingPunct="1">
              <a:defRPr/>
            </a:pPr>
            <a:endParaRPr lang="es-AR" sz="1800" dirty="0" smtClean="0"/>
          </a:p>
          <a:p>
            <a:pPr marL="609600" indent="-609600" algn="l" eaLnBrk="1" hangingPunct="1">
              <a:defRPr/>
            </a:pPr>
            <a:endParaRPr lang="es-AR" sz="1800" dirty="0" smtClean="0"/>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374245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ACTIVIDAD CICLICA–  ENCUADRE  DE TAREAS INDUSTRIALES AGROPECUARIAS</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Significa que para que las actividades finales del proceso productivo cíclico se encuentren comprendidas en el régimen agrario, también deben encontrarse dentro de dicho ámbito las primeras tareas de dicho proceso.</a:t>
            </a:r>
          </a:p>
          <a:p>
            <a:pPr marL="609600" indent="-609600" algn="l" eaLnBrk="1" hangingPunct="1">
              <a:defRPr/>
            </a:pPr>
            <a:endParaRPr lang="es-AR" sz="1800" dirty="0" smtClean="0"/>
          </a:p>
          <a:p>
            <a:pPr marL="609600" indent="-609600" algn="l" eaLnBrk="1" hangingPunct="1">
              <a:defRPr/>
            </a:pPr>
            <a:r>
              <a:rPr lang="es-AR" sz="1800" dirty="0" smtClean="0"/>
              <a:t>Para que la cosecha y empaque de cualquier fruto o producto agrario –excepto </a:t>
            </a:r>
          </a:p>
          <a:p>
            <a:pPr marL="609600" indent="-609600" algn="l" eaLnBrk="1" hangingPunct="1">
              <a:defRPr/>
            </a:pPr>
            <a:r>
              <a:rPr lang="es-AR" sz="1800" dirty="0" smtClean="0"/>
              <a:t>frutas-, esté incluido, la siembra y demás tareas preparatorias </a:t>
            </a:r>
            <a:r>
              <a:rPr lang="es-AR" sz="1800" dirty="0" err="1" smtClean="0"/>
              <a:t>tambien</a:t>
            </a:r>
            <a:r>
              <a:rPr lang="es-AR" sz="1800" dirty="0" smtClean="0"/>
              <a:t> deben </a:t>
            </a:r>
          </a:p>
          <a:p>
            <a:pPr marL="609600" indent="-609600" algn="l" eaLnBrk="1" hangingPunct="1">
              <a:defRPr/>
            </a:pPr>
            <a:r>
              <a:rPr lang="es-AR" sz="1800" dirty="0" smtClean="0"/>
              <a:t>estar incluidas. </a:t>
            </a:r>
          </a:p>
          <a:p>
            <a:pPr marL="609600" indent="-609600" algn="l" eaLnBrk="1" hangingPunct="1">
              <a:defRPr/>
            </a:pPr>
            <a:endParaRPr lang="es-AR" sz="1800" dirty="0" smtClean="0"/>
          </a:p>
          <a:p>
            <a:pPr marL="609600" indent="-609600" algn="l" eaLnBrk="1" hangingPunct="1">
              <a:defRPr/>
            </a:pPr>
            <a:r>
              <a:rPr lang="es-AR" sz="1800" dirty="0" smtClean="0"/>
              <a:t>Si a estas se les aplica un encuadre legal distinto, los contratados  para tareas </a:t>
            </a:r>
          </a:p>
          <a:p>
            <a:pPr marL="609600" indent="-609600" algn="l" eaLnBrk="1" hangingPunct="1">
              <a:defRPr/>
            </a:pPr>
            <a:r>
              <a:rPr lang="es-AR" sz="1800" dirty="0" smtClean="0"/>
              <a:t>finales no pueden encuadrarse como agrarios.</a:t>
            </a:r>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8732338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endParaRPr lang="es-AR" sz="1800" b="1" dirty="0" smtClean="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DEROGACIÓN DEL Decreto  563/1981 </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dirty="0" smtClean="0">
                <a:solidFill>
                  <a:srgbClr val="00FFCC"/>
                </a:solidFill>
                <a:effectLst>
                  <a:outerShdw blurRad="38100" dist="38100" dir="2700000" algn="tl">
                    <a:srgbClr val="000000">
                      <a:alpha val="43137"/>
                    </a:srgbClr>
                  </a:outerShdw>
                </a:effectLst>
              </a:rPr>
              <a:t>Art. 5</a:t>
            </a:r>
            <a:r>
              <a:rPr lang="es-AR" sz="1800" dirty="0" smtClean="0">
                <a:solidFill>
                  <a:srgbClr val="00FFCC"/>
                </a:solidFill>
                <a:effectLst>
                  <a:outerShdw blurRad="38100" dist="38100" dir="2700000" algn="tl">
                    <a:srgbClr val="000000">
                      <a:alpha val="43137"/>
                    </a:srgbClr>
                  </a:outerShdw>
                </a:effectLst>
              </a:rPr>
              <a:t> - </a:t>
            </a:r>
            <a:r>
              <a:rPr lang="es-AR" sz="1800" dirty="0" err="1" smtClean="0">
                <a:effectLst>
                  <a:outerShdw blurRad="38100" dist="38100" dir="2700000" algn="tl">
                    <a:srgbClr val="000000">
                      <a:alpha val="43137"/>
                    </a:srgbClr>
                  </a:outerShdw>
                </a:effectLst>
              </a:rPr>
              <a:t>Derógase</a:t>
            </a:r>
            <a:r>
              <a:rPr lang="es-AR" sz="1800" dirty="0" smtClean="0">
                <a:effectLst>
                  <a:outerShdw blurRad="38100" dist="38100" dir="2700000" algn="tl">
                    <a:srgbClr val="000000">
                      <a:alpha val="43137"/>
                    </a:srgbClr>
                  </a:outerShdw>
                </a:effectLst>
              </a:rPr>
              <a:t> el decreto 563 de fecha 24 de marzo de 1981 y su modificatorio decreto 1330 de fecha 5 de agosto de 1994.</a:t>
            </a:r>
          </a:p>
          <a:p>
            <a:pPr algn="l"/>
            <a:endParaRPr lang="es-AR" sz="1800" b="1" dirty="0" smtClean="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VIGENCIA Y APLICACIÓN </a:t>
            </a:r>
          </a:p>
          <a:p>
            <a:pPr algn="l"/>
            <a:r>
              <a:rPr lang="es-AR" sz="1800" b="1" dirty="0" smtClean="0">
                <a:solidFill>
                  <a:srgbClr val="00FF00"/>
                </a:solidFill>
                <a:effectLst>
                  <a:outerShdw blurRad="38100" dist="38100" dir="2700000" algn="tl">
                    <a:srgbClr val="000000">
                      <a:alpha val="43137"/>
                    </a:srgbClr>
                  </a:outerShdw>
                </a:effectLst>
              </a:rPr>
              <a:t>BO</a:t>
            </a:r>
            <a:r>
              <a:rPr lang="es-AR" sz="1800" dirty="0" smtClean="0">
                <a:solidFill>
                  <a:srgbClr val="00FF00"/>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22/3/2013</a:t>
            </a:r>
          </a:p>
          <a:p>
            <a:pPr algn="l"/>
            <a:r>
              <a:rPr lang="es-AR" sz="1800" dirty="0" smtClean="0">
                <a:solidFill>
                  <a:srgbClr val="FF9900"/>
                </a:solidFill>
                <a:effectLst>
                  <a:outerShdw blurRad="38100" dist="38100" dir="2700000" algn="tl">
                    <a:srgbClr val="000000">
                      <a:alpha val="43137"/>
                    </a:srgbClr>
                  </a:outerShdw>
                </a:effectLst>
              </a:rPr>
              <a:t>Vigencia: </a:t>
            </a:r>
            <a:r>
              <a:rPr lang="es-AR" sz="1800" dirty="0" smtClean="0">
                <a:effectLst>
                  <a:outerShdw blurRad="38100" dist="38100" dir="2700000" algn="tl">
                    <a:srgbClr val="000000">
                      <a:alpha val="43137"/>
                    </a:srgbClr>
                  </a:outerShdw>
                </a:effectLst>
              </a:rPr>
              <a:t>22/3/2013</a:t>
            </a:r>
          </a:p>
          <a:p>
            <a:pPr algn="l"/>
            <a:r>
              <a:rPr lang="es-AR" sz="1800" dirty="0" smtClean="0">
                <a:solidFill>
                  <a:srgbClr val="FFFF01"/>
                </a:solidFill>
                <a:effectLst>
                  <a:outerShdw blurRad="38100" dist="38100" dir="2700000" algn="tl">
                    <a:srgbClr val="000000">
                      <a:alpha val="43137"/>
                    </a:srgbClr>
                  </a:outerShdw>
                </a:effectLst>
              </a:rPr>
              <a:t>Aplicación: </a:t>
            </a:r>
            <a:r>
              <a:rPr lang="es-AR" sz="1800" dirty="0" smtClean="0">
                <a:effectLst>
                  <a:outerShdw blurRad="38100" dist="38100" dir="2700000" algn="tl">
                    <a:srgbClr val="000000">
                      <a:alpha val="43137"/>
                    </a:srgbClr>
                  </a:outerShdw>
                </a:effectLst>
              </a:rPr>
              <a:t>desde el 31/3/2013</a:t>
            </a:r>
          </a:p>
          <a:p>
            <a:pPr marL="609600" indent="-609600" algn="l" eaLnBrk="1" hangingPunct="1">
              <a:defRPr/>
            </a:pPr>
            <a:endParaRPr lang="es-AR" sz="1800" dirty="0" smtClean="0">
              <a:effectLst>
                <a:outerShdw blurRad="38100" dist="38100" dir="2700000" algn="tl">
                  <a:srgbClr val="000000">
                    <a:alpha val="43137"/>
                  </a:srgbClr>
                </a:outerShdw>
              </a:effectLst>
            </a:endParaRPr>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5691030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301/2013 - </a:t>
            </a:r>
            <a:r>
              <a:rPr lang="es-AR" sz="1800" b="1" dirty="0" smtClean="0">
                <a:solidFill>
                  <a:srgbClr val="00FF99"/>
                </a:solidFill>
                <a:effectLst>
                  <a:outerShdw blurRad="38100" dist="38100" dir="2700000" algn="tl">
                    <a:srgbClr val="000000">
                      <a:alpha val="43137"/>
                    </a:srgbClr>
                  </a:outerShdw>
                </a:effectLst>
              </a:rPr>
              <a:t>ANEXO</a:t>
            </a:r>
          </a:p>
          <a:p>
            <a:pPr algn="l"/>
            <a:r>
              <a:rPr lang="es-AR" sz="1800" b="1" dirty="0" smtClean="0">
                <a:solidFill>
                  <a:srgbClr val="FFFF19"/>
                </a:solidFill>
                <a:effectLst>
                  <a:outerShdw blurRad="38100" dist="38100" dir="2700000" algn="tl">
                    <a:srgbClr val="000000">
                      <a:alpha val="43137"/>
                    </a:srgbClr>
                  </a:outerShdw>
                </a:effectLst>
              </a:rPr>
              <a:t>ORDEN PUBLICO LABORAL - REGLAMENTACIÓN</a:t>
            </a:r>
          </a:p>
          <a:p>
            <a:pPr algn="l"/>
            <a:r>
              <a:rPr lang="es-AR" sz="1800" b="1" dirty="0">
                <a:solidFill>
                  <a:srgbClr val="FFC000"/>
                </a:solidFill>
                <a:effectLst>
                  <a:outerShdw blurRad="38100" dist="38100" dir="2700000" algn="tl">
                    <a:srgbClr val="000000">
                      <a:alpha val="43137"/>
                    </a:srgbClr>
                  </a:outerShdw>
                </a:effectLst>
              </a:rPr>
              <a:t>Reglamentación del art. 2, </a:t>
            </a:r>
            <a:r>
              <a:rPr lang="es-AR" sz="1800" b="1" dirty="0" err="1">
                <a:solidFill>
                  <a:srgbClr val="FFC000"/>
                </a:solidFill>
                <a:effectLst>
                  <a:outerShdw blurRad="38100" dist="38100" dir="2700000" algn="tl">
                    <a:srgbClr val="000000">
                      <a:alpha val="43137"/>
                    </a:srgbClr>
                  </a:outerShdw>
                </a:effectLst>
              </a:rPr>
              <a:t>incs</a:t>
            </a:r>
            <a:r>
              <a:rPr lang="es-AR" sz="1800" b="1" dirty="0">
                <a:solidFill>
                  <a:srgbClr val="FFC000"/>
                </a:solidFill>
                <a:effectLst>
                  <a:outerShdw blurRad="38100" dist="38100" dir="2700000" algn="tl">
                    <a:srgbClr val="000000">
                      <a:alpha val="43137"/>
                    </a:srgbClr>
                  </a:outerShdw>
                </a:effectLst>
              </a:rPr>
              <a:t>. c) y d</a:t>
            </a:r>
            <a:endParaRPr lang="es-AR" sz="1800" b="1" dirty="0" smtClean="0">
              <a:solidFill>
                <a:srgbClr val="FFC000"/>
              </a:solidFill>
              <a:effectLst>
                <a:outerShdw blurRad="38100" dist="38100" dir="2700000" algn="tl">
                  <a:srgbClr val="000000">
                    <a:alpha val="43137"/>
                  </a:srgbClr>
                </a:outerShdw>
              </a:effectLst>
            </a:endParaRPr>
          </a:p>
          <a:p>
            <a:pPr algn="l"/>
            <a:endParaRPr lang="es-AR" sz="1800" b="1" dirty="0" smtClean="0">
              <a:solidFill>
                <a:schemeClr val="bg2">
                  <a:lumMod val="60000"/>
                  <a:lumOff val="40000"/>
                </a:schemeClr>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1 - </a:t>
            </a:r>
            <a:r>
              <a:rPr lang="es-AR" sz="1800" dirty="0" smtClean="0">
                <a:effectLst>
                  <a:outerShdw blurRad="38100" dist="38100" dir="2700000" algn="tl">
                    <a:srgbClr val="000000">
                      <a:alpha val="43137"/>
                    </a:srgbClr>
                  </a:outerShdw>
                </a:effectLst>
              </a:rPr>
              <a:t>La celebración de acuerdos y convenios colectivos, como los laudos con fuerza de tales en el marco de la ley 26727, </a:t>
            </a:r>
            <a:r>
              <a:rPr lang="es-AR" sz="1800" dirty="0" smtClean="0">
                <a:solidFill>
                  <a:srgbClr val="FFFF00"/>
                </a:solidFill>
                <a:effectLst>
                  <a:outerShdw blurRad="38100" dist="38100" dir="2700000" algn="tl">
                    <a:srgbClr val="000000">
                      <a:alpha val="43137"/>
                    </a:srgbClr>
                  </a:outerShdw>
                </a:effectLst>
              </a:rPr>
              <a:t>no alterarán el encuadramiento en ese régimen estatutario de los empleadores y trabajadores comprendidos en los mismos </a:t>
            </a:r>
            <a:r>
              <a:rPr lang="es-AR" sz="1800" dirty="0" smtClean="0">
                <a:effectLst>
                  <a:outerShdw blurRad="38100" dist="38100" dir="2700000" algn="tl">
                    <a:srgbClr val="000000">
                      <a:alpha val="43137"/>
                    </a:srgbClr>
                  </a:outerShdw>
                </a:effectLst>
              </a:rPr>
              <a:t>y deberán considerar la normativa vigente emergente de resoluciones de la Comisión Nacional de Trabajo Agrario (CNTA) y de la Comisión Nacional de Trabajo Rural (CNTR), aún vigentes.</a:t>
            </a:r>
          </a:p>
          <a:p>
            <a:pPr algn="l"/>
            <a:r>
              <a:rPr lang="es-AR" sz="1800" dirty="0" smtClean="0">
                <a:effectLst>
                  <a:outerShdw blurRad="38100" dist="38100" dir="2700000" algn="tl">
                    <a:srgbClr val="000000">
                      <a:alpha val="43137"/>
                    </a:srgbClr>
                  </a:outerShdw>
                </a:effectLst>
              </a:rPr>
              <a:t>Con el mismo sentido </a:t>
            </a:r>
            <a:r>
              <a:rPr lang="es-AR" sz="1800" dirty="0" smtClean="0">
                <a:solidFill>
                  <a:srgbClr val="00FF99"/>
                </a:solidFill>
                <a:effectLst>
                  <a:outerShdw blurRad="38100" dist="38100" dir="2700000" algn="tl">
                    <a:srgbClr val="000000">
                      <a:alpha val="43137"/>
                    </a:srgbClr>
                  </a:outerShdw>
                </a:effectLst>
              </a:rPr>
              <a:t>las resoluciones que dicte la Comisión Nacional de Trabajo Agrario (CNTA) deberán contemplar la normativa originada en convenios y acuerdos colectivos o la resultante de laudos con fuerza de tales.</a:t>
            </a:r>
          </a:p>
          <a:p>
            <a:pPr marL="609600" indent="-609600" algn="l" eaLnBrk="1" hangingPunct="1">
              <a:defRPr/>
            </a:pPr>
            <a:endParaRPr lang="es-AR" sz="1800" dirty="0" smtClean="0">
              <a:effectLst>
                <a:outerShdw blurRad="38100" dist="38100" dir="2700000" algn="tl">
                  <a:srgbClr val="000000">
                    <a:alpha val="43137"/>
                  </a:srgbClr>
                </a:outerShdw>
              </a:effectLst>
            </a:endParaRPr>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9211979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noAutofit/>
          </a:bodyPr>
          <a:lstStyle/>
          <a:p>
            <a:pPr algn="ctr">
              <a:defRPr/>
            </a:pPr>
            <a:r>
              <a:rPr lang="en-US" sz="3600" dirty="0" err="1">
                <a:solidFill>
                  <a:srgbClr val="FFFF00"/>
                </a:solidFill>
                <a:effectLst>
                  <a:outerShdw blurRad="38100" dist="38100" dir="2700000" algn="tl">
                    <a:srgbClr val="000000">
                      <a:alpha val="43137"/>
                    </a:srgbClr>
                  </a:outerShdw>
                </a:effectLst>
                <a:latin typeface="+mn-lt"/>
                <a:ea typeface="Verdana" pitchFamily="34" charset="0"/>
                <a:cs typeface="Verdana" pitchFamily="34" charset="0"/>
              </a:rPr>
              <a:t>Reglamentación</a:t>
            </a:r>
            <a:r>
              <a:rPr lang="en-US" sz="3600" dirty="0">
                <a:solidFill>
                  <a:srgbClr val="FFFF00"/>
                </a:solidFill>
                <a:effectLst>
                  <a:outerShdw blurRad="38100" dist="38100" dir="2700000" algn="tl">
                    <a:srgbClr val="000000">
                      <a:alpha val="43137"/>
                    </a:srgbClr>
                  </a:outerShdw>
                </a:effectLst>
                <a:latin typeface="+mn-lt"/>
                <a:ea typeface="Verdana" pitchFamily="34" charset="0"/>
                <a:cs typeface="Verdana" pitchFamily="34" charset="0"/>
              </a:rPr>
              <a:t> RNTA</a:t>
            </a:r>
            <a:endParaRPr lang="es-MX" sz="3600" b="1" dirty="0" smtClean="0">
              <a:solidFill>
                <a:srgbClr val="00FFFF"/>
              </a:solidFill>
              <a:effectLst>
                <a:outerShdw blurRad="38100" dist="38100" dir="2700000" algn="tl">
                  <a:srgbClr val="000000">
                    <a:alpha val="43137"/>
                  </a:srgbClr>
                </a:outerShdw>
              </a:effectLst>
              <a:latin typeface="+mn-lt"/>
            </a:endParaRPr>
          </a:p>
        </p:txBody>
      </p:sp>
      <p:sp>
        <p:nvSpPr>
          <p:cNvPr id="128003" name="Rectangle 3"/>
          <p:cNvSpPr>
            <a:spLocks noGrp="1" noChangeArrowheads="1"/>
          </p:cNvSpPr>
          <p:nvPr>
            <p:ph type="body" idx="1"/>
          </p:nvPr>
        </p:nvSpPr>
        <p:spPr>
          <a:xfrm>
            <a:off x="457200" y="1052513"/>
            <a:ext cx="8377238" cy="5805487"/>
          </a:xfrm>
        </p:spPr>
        <p:txBody>
          <a:bodyPr>
            <a:normAutofit lnSpcReduction="10000"/>
          </a:bodyPr>
          <a:lstStyle/>
          <a:p>
            <a:pPr marL="609600" indent="-609600">
              <a:buNone/>
              <a:defRPr/>
            </a:pPr>
            <a:r>
              <a:rPr lang="es-AR" sz="24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301/2013 - </a:t>
            </a:r>
            <a:r>
              <a:rPr lang="es-AR" sz="2000" b="1" dirty="0">
                <a:solidFill>
                  <a:srgbClr val="00FF99"/>
                </a:solidFill>
                <a:effectLst>
                  <a:outerShdw blurRad="38100" dist="38100" dir="2700000" algn="tl">
                    <a:srgbClr val="000000">
                      <a:alpha val="43137"/>
                    </a:srgbClr>
                  </a:outerShdw>
                </a:effectLst>
              </a:rPr>
              <a:t>ANEXO</a:t>
            </a:r>
          </a:p>
          <a:p>
            <a:pPr marL="0" indent="0">
              <a:buNone/>
            </a:pPr>
            <a:r>
              <a:rPr lang="es-AR" sz="2000" b="1" dirty="0">
                <a:solidFill>
                  <a:srgbClr val="FFFF19"/>
                </a:solidFill>
                <a:effectLst>
                  <a:outerShdw blurRad="38100" dist="38100" dir="2700000" algn="tl">
                    <a:srgbClr val="000000">
                      <a:alpha val="43137"/>
                    </a:srgbClr>
                  </a:outerShdw>
                </a:effectLst>
              </a:rPr>
              <a:t>ORDEN PUBLICO LABORAL - REGLAMENTACIÓN</a:t>
            </a:r>
          </a:p>
          <a:p>
            <a:pPr marL="0" indent="0">
              <a:buNone/>
            </a:pPr>
            <a:r>
              <a:rPr lang="es-AR" sz="2000" b="1" dirty="0">
                <a:solidFill>
                  <a:srgbClr val="FFC000"/>
                </a:solidFill>
                <a:effectLst>
                  <a:outerShdw blurRad="38100" dist="38100" dir="2700000" algn="tl">
                    <a:srgbClr val="000000">
                      <a:alpha val="43137"/>
                    </a:srgbClr>
                  </a:outerShdw>
                </a:effectLst>
              </a:rPr>
              <a:t>Reglamentación del art. 2, </a:t>
            </a:r>
            <a:r>
              <a:rPr lang="es-AR" sz="2000" b="1" dirty="0" err="1">
                <a:solidFill>
                  <a:srgbClr val="FFC000"/>
                </a:solidFill>
                <a:effectLst>
                  <a:outerShdw blurRad="38100" dist="38100" dir="2700000" algn="tl">
                    <a:srgbClr val="000000">
                      <a:alpha val="43137"/>
                    </a:srgbClr>
                  </a:outerShdw>
                </a:effectLst>
              </a:rPr>
              <a:t>incs</a:t>
            </a:r>
            <a:r>
              <a:rPr lang="es-AR" sz="2000" b="1" dirty="0">
                <a:solidFill>
                  <a:srgbClr val="FFC000"/>
                </a:solidFill>
                <a:effectLst>
                  <a:outerShdw blurRad="38100" dist="38100" dir="2700000" algn="tl">
                    <a:srgbClr val="000000">
                      <a:alpha val="43137"/>
                    </a:srgbClr>
                  </a:outerShdw>
                </a:effectLst>
              </a:rPr>
              <a:t>. c) y d</a:t>
            </a:r>
          </a:p>
          <a:p>
            <a:pPr marL="457200" indent="-457200" eaLnBrk="1" hangingPunct="1">
              <a:lnSpc>
                <a:spcPct val="80000"/>
              </a:lnSpc>
              <a:buFont typeface="Wingdings" pitchFamily="2" charset="2"/>
              <a:buNone/>
              <a:defRPr/>
            </a:pPr>
            <a:endParaRPr lang="es-MX"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1800" b="1" u="sng" dirty="0" smtClean="0">
                <a:solidFill>
                  <a:srgbClr val="FFFF00"/>
                </a:solidFill>
                <a:effectLst>
                  <a:outerShdw blurRad="38100" dist="38100" dir="2700000" algn="tl">
                    <a:srgbClr val="000000">
                      <a:alpha val="43137"/>
                    </a:srgbClr>
                  </a:outerShdw>
                </a:effectLst>
              </a:rPr>
              <a:t>TERRITORIALIDAD</a:t>
            </a:r>
          </a:p>
          <a:p>
            <a:pPr marL="457200" indent="-457200" eaLnBrk="1" hangingPunct="1">
              <a:lnSpc>
                <a:spcPct val="80000"/>
              </a:lnSpc>
              <a:buFont typeface="Wingdings" pitchFamily="2" charset="2"/>
              <a:buNone/>
              <a:defRPr/>
            </a:pPr>
            <a:r>
              <a:rPr lang="es-AR" sz="1600" b="1" dirty="0">
                <a:solidFill>
                  <a:srgbClr val="00FFFF"/>
                </a:solidFill>
                <a:effectLst>
                  <a:outerShdw blurRad="38100" dist="38100" dir="2700000" algn="tl">
                    <a:srgbClr val="000000">
                      <a:alpha val="43137"/>
                    </a:srgbClr>
                  </a:outerShdw>
                </a:effectLst>
              </a:rPr>
              <a:t>Art. 1</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La presente ley regirá el contrato de trabajo agrario y los </a:t>
            </a:r>
            <a:r>
              <a:rPr lang="es-AR" sz="1600" dirty="0" smtClean="0">
                <a:effectLst>
                  <a:outerShdw blurRad="38100" dist="38100" dir="2700000" algn="tl">
                    <a:srgbClr val="000000">
                      <a:alpha val="43137"/>
                    </a:srgbClr>
                  </a:outerShdw>
                </a:effectLst>
              </a:rPr>
              <a:t>derechos </a:t>
            </a:r>
            <a:r>
              <a:rPr lang="es-AR" sz="1600" dirty="0">
                <a:effectLst>
                  <a:outerShdw blurRad="38100" dist="38100" dir="2700000" algn="tl">
                    <a:srgbClr val="000000">
                      <a:alpha val="43137"/>
                    </a:srgbClr>
                  </a:outerShdw>
                </a:effectLst>
              </a:rPr>
              <a:t>y obligaciones </a:t>
            </a:r>
            <a:endParaRPr lang="es-AR" sz="1600"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de </a:t>
            </a:r>
            <a:r>
              <a:rPr lang="es-AR" sz="1600" dirty="0">
                <a:effectLst>
                  <a:outerShdw blurRad="38100" dist="38100" dir="2700000" algn="tl">
                    <a:srgbClr val="000000">
                      <a:alpha val="43137"/>
                    </a:srgbClr>
                  </a:outerShdw>
                </a:effectLst>
              </a:rPr>
              <a:t>las partes, aun cuando se hubiere celebrado </a:t>
            </a:r>
            <a:r>
              <a:rPr lang="es-AR" sz="1600" dirty="0" smtClean="0">
                <a:effectLst>
                  <a:outerShdw blurRad="38100" dist="38100" dir="2700000" algn="tl">
                    <a:srgbClr val="000000">
                      <a:alpha val="43137"/>
                    </a:srgbClr>
                  </a:outerShdw>
                </a:effectLst>
              </a:rPr>
              <a:t>fuera </a:t>
            </a:r>
            <a:r>
              <a:rPr lang="es-AR" sz="1600" dirty="0">
                <a:effectLst>
                  <a:outerShdw blurRad="38100" dist="38100" dir="2700000" algn="tl">
                    <a:srgbClr val="000000">
                      <a:alpha val="43137"/>
                    </a:srgbClr>
                  </a:outerShdw>
                </a:effectLst>
              </a:rPr>
              <a:t>del país, siempre que se ejecutare </a:t>
            </a:r>
            <a:endParaRPr lang="es-AR" sz="1600"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el territorio nacional.</a:t>
            </a:r>
          </a:p>
          <a:p>
            <a:pPr marL="457200" indent="-457200" eaLnBrk="1" hangingPunct="1">
              <a:lnSpc>
                <a:spcPct val="80000"/>
              </a:lnSpc>
              <a:buFont typeface="Wingdings" pitchFamily="2" charset="2"/>
              <a:buNone/>
              <a:defRPr/>
            </a:pPr>
            <a:endParaRPr lang="es-MX" sz="1600" b="1" dirty="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1800" b="1" u="sng" dirty="0" smtClean="0">
                <a:solidFill>
                  <a:srgbClr val="FFFF00"/>
                </a:solidFill>
                <a:effectLst>
                  <a:outerShdw blurRad="38100" dist="38100" dir="2700000" algn="tl">
                    <a:srgbClr val="000000">
                      <a:alpha val="43137"/>
                    </a:srgbClr>
                  </a:outerShdw>
                </a:effectLst>
              </a:rPr>
              <a:t>ORDEN PUBLICO LABORAL</a:t>
            </a:r>
          </a:p>
          <a:p>
            <a:pPr marL="0" indent="0" eaLnBrk="1" hangingPunct="1">
              <a:buFont typeface="Wingdings" pitchFamily="2" charset="2"/>
              <a:buNone/>
              <a:defRPr/>
            </a:pPr>
            <a:r>
              <a:rPr lang="es-AR" sz="1600" b="1" dirty="0">
                <a:solidFill>
                  <a:srgbClr val="00FFFF"/>
                </a:solidFill>
                <a:effectLst>
                  <a:outerShdw blurRad="38100" dist="38100" dir="2700000" algn="tl">
                    <a:srgbClr val="000000">
                      <a:alpha val="43137"/>
                    </a:srgbClr>
                  </a:outerShdw>
                </a:effectLst>
              </a:rPr>
              <a:t>Art. 2</a:t>
            </a:r>
            <a:r>
              <a:rPr lang="es-AR" sz="1600" dirty="0">
                <a:solidFill>
                  <a:srgbClr val="00FFFF"/>
                </a:solidFill>
                <a:effectLst>
                  <a:outerShdw blurRad="38100" dist="38100" dir="2700000" algn="tl">
                    <a:srgbClr val="000000">
                      <a:alpha val="43137"/>
                    </a:srgbClr>
                  </a:outerShdw>
                </a:effectLst>
              </a:rPr>
              <a:t> - </a:t>
            </a:r>
            <a:r>
              <a:rPr lang="es-AR" sz="1600" dirty="0">
                <a:effectLst>
                  <a:outerShdw blurRad="38100" dist="38100" dir="2700000" algn="tl">
                    <a:srgbClr val="000000">
                      <a:alpha val="43137"/>
                    </a:srgbClr>
                  </a:outerShdw>
                </a:effectLst>
              </a:rPr>
              <a:t>El contrato de trabajo agrario y la relación emergente del mismo se regirán:</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a) Por la presente ley y las normas que en consecuencia se dictaren;</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b) Por la ley 20744 de contrato de </a:t>
            </a:r>
            <a:r>
              <a:rPr lang="es-AR" sz="1600" dirty="0" smtClean="0">
                <a:effectLst>
                  <a:outerShdw blurRad="38100" dist="38100" dir="2700000" algn="tl">
                    <a:srgbClr val="000000">
                      <a:alpha val="43137"/>
                    </a:srgbClr>
                  </a:outerShdw>
                </a:effectLst>
              </a:rPr>
              <a:t>trabajo, </a:t>
            </a:r>
            <a:r>
              <a:rPr lang="es-AR" sz="1600" dirty="0">
                <a:effectLst>
                  <a:outerShdw blurRad="38100" dist="38100" dir="2700000" algn="tl">
                    <a:srgbClr val="000000">
                      <a:alpha val="43137"/>
                    </a:srgbClr>
                  </a:outerShdw>
                </a:effectLst>
              </a:rPr>
              <a:t>sus modificatorias y/o complementarias, la que será de aplicación en todo lo que resulte compatible y no se oponga al régimen jurídico específico establecido en la presente ley;</a:t>
            </a:r>
          </a:p>
          <a:p>
            <a:pPr marL="0" indent="0" eaLnBrk="1" hangingPunct="1">
              <a:buFont typeface="Wingdings" pitchFamily="2" charset="2"/>
              <a:buNone/>
              <a:defRPr/>
            </a:pPr>
            <a:r>
              <a:rPr lang="es-AR" sz="1600" i="1" dirty="0">
                <a:solidFill>
                  <a:srgbClr val="00FF99"/>
                </a:solidFill>
                <a:effectLst>
                  <a:outerShdw blurRad="38100" dist="38100" dir="2700000" algn="tl">
                    <a:srgbClr val="000000">
                      <a:alpha val="43137"/>
                    </a:srgbClr>
                  </a:outerShdw>
                </a:effectLst>
              </a:rPr>
              <a:t>c) Por los convenios y Acuerdos colectivos, celebrados de conformidad con lo </a:t>
            </a:r>
            <a:r>
              <a:rPr lang="es-AR" sz="1600" i="1" dirty="0" smtClean="0">
                <a:solidFill>
                  <a:srgbClr val="00FF99"/>
                </a:solidFill>
                <a:effectLst>
                  <a:outerShdw blurRad="38100" dist="38100" dir="2700000" algn="tl">
                    <a:srgbClr val="000000">
                      <a:alpha val="43137"/>
                    </a:srgbClr>
                  </a:outerShdw>
                </a:effectLst>
              </a:rPr>
              <a:t>previsto por </a:t>
            </a:r>
            <a:r>
              <a:rPr lang="es-AR" sz="1600" i="1" dirty="0">
                <a:solidFill>
                  <a:srgbClr val="00FF99"/>
                </a:solidFill>
                <a:effectLst>
                  <a:outerShdw blurRad="38100" dist="38100" dir="2700000" algn="tl">
                    <a:srgbClr val="000000">
                      <a:alpha val="43137"/>
                    </a:srgbClr>
                  </a:outerShdw>
                </a:effectLst>
              </a:rPr>
              <a:t>las leyes </a:t>
            </a:r>
            <a:r>
              <a:rPr lang="es-AR" sz="1600" i="1" dirty="0" smtClean="0">
                <a:solidFill>
                  <a:srgbClr val="00FF99"/>
                </a:solidFill>
                <a:effectLst>
                  <a:outerShdw blurRad="38100" dist="38100" dir="2700000" algn="tl">
                    <a:srgbClr val="000000">
                      <a:alpha val="43137"/>
                    </a:srgbClr>
                  </a:outerShdw>
                </a:effectLst>
              </a:rPr>
              <a:t>14250, </a:t>
            </a:r>
            <a:r>
              <a:rPr lang="es-AR" sz="1600" i="1" dirty="0">
                <a:solidFill>
                  <a:srgbClr val="00FF99"/>
                </a:solidFill>
                <a:effectLst>
                  <a:outerShdw blurRad="38100" dist="38100" dir="2700000" algn="tl">
                    <a:srgbClr val="000000">
                      <a:alpha val="43137"/>
                    </a:srgbClr>
                  </a:outerShdw>
                </a:effectLst>
              </a:rPr>
              <a:t>y por los laudos con fuerza de tales;</a:t>
            </a:r>
          </a:p>
          <a:p>
            <a:pPr marL="0" indent="0" eaLnBrk="1" hangingPunct="1">
              <a:buFont typeface="Wingdings" pitchFamily="2" charset="2"/>
              <a:buNone/>
              <a:defRPr/>
            </a:pPr>
            <a:r>
              <a:rPr lang="es-AR" sz="1600" i="1" dirty="0">
                <a:solidFill>
                  <a:srgbClr val="00FF99"/>
                </a:solidFill>
                <a:effectLst>
                  <a:outerShdw blurRad="38100" dist="38100" dir="2700000" algn="tl">
                    <a:srgbClr val="000000">
                      <a:alpha val="43137"/>
                    </a:srgbClr>
                  </a:outerShdw>
                </a:effectLst>
              </a:rPr>
              <a:t>d) Por las resoluciones de la Comisión Nacional de Trabajo Agrario (CNTA) y de la Comisión Nacional de Trabajo Rural aún vigentes;</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e) Por la voluntad de las partes; y</a:t>
            </a:r>
          </a:p>
          <a:p>
            <a:pPr marL="0" indent="0" eaLnBrk="1" hangingPunct="1">
              <a:buFont typeface="Wingdings" pitchFamily="2" charset="2"/>
              <a:buNone/>
              <a:defRPr/>
            </a:pPr>
            <a:r>
              <a:rPr lang="es-AR" sz="1600" dirty="0">
                <a:effectLst>
                  <a:outerShdw blurRad="38100" dist="38100" dir="2700000" algn="tl">
                    <a:srgbClr val="000000">
                      <a:alpha val="43137"/>
                    </a:srgbClr>
                  </a:outerShdw>
                </a:effectLst>
              </a:rPr>
              <a:t>f) Por los usos y costumbres.</a:t>
            </a:r>
          </a:p>
          <a:p>
            <a:pPr marL="457200" indent="-457200" eaLnBrk="1" hangingPunct="1">
              <a:lnSpc>
                <a:spcPct val="80000"/>
              </a:lnSpc>
              <a:buFont typeface="Wingdings" pitchFamily="2" charset="2"/>
              <a:buNone/>
              <a:defRPr/>
            </a:pPr>
            <a:endParaRPr lang="es-MX" sz="2000" b="1" dirty="0" smtClean="0">
              <a:solidFill>
                <a:schemeClr val="tx2"/>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13524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noAutofit/>
          </a:bodyPr>
          <a:lstStyle/>
          <a:p>
            <a:pPr algn="ctr">
              <a:defRPr/>
            </a:pPr>
            <a:r>
              <a:rPr lang="en-US" sz="3600" dirty="0" err="1">
                <a:solidFill>
                  <a:srgbClr val="FFFF00"/>
                </a:solidFill>
                <a:effectLst>
                  <a:outerShdw blurRad="38100" dist="38100" dir="2700000" algn="tl">
                    <a:srgbClr val="000000">
                      <a:alpha val="43137"/>
                    </a:srgbClr>
                  </a:outerShdw>
                </a:effectLst>
                <a:latin typeface="+mn-lt"/>
                <a:ea typeface="Verdana" pitchFamily="34" charset="0"/>
                <a:cs typeface="Verdana" pitchFamily="34" charset="0"/>
              </a:rPr>
              <a:t>Reglamentación</a:t>
            </a:r>
            <a:r>
              <a:rPr lang="en-US" sz="3600" dirty="0">
                <a:solidFill>
                  <a:srgbClr val="FFFF00"/>
                </a:solidFill>
                <a:effectLst>
                  <a:outerShdw blurRad="38100" dist="38100" dir="2700000" algn="tl">
                    <a:srgbClr val="000000">
                      <a:alpha val="43137"/>
                    </a:srgbClr>
                  </a:outerShdw>
                </a:effectLst>
                <a:latin typeface="+mn-lt"/>
                <a:ea typeface="Verdana" pitchFamily="34" charset="0"/>
                <a:cs typeface="Verdana" pitchFamily="34" charset="0"/>
              </a:rPr>
              <a:t> RNTA</a:t>
            </a:r>
            <a:endParaRPr lang="es-MX" sz="3600" b="1" dirty="0" smtClean="0">
              <a:solidFill>
                <a:srgbClr val="00FFFF"/>
              </a:solidFill>
              <a:effectLst>
                <a:outerShdw blurRad="38100" dist="38100" dir="2700000" algn="tl">
                  <a:srgbClr val="000000">
                    <a:alpha val="43137"/>
                  </a:srgbClr>
                </a:outerShdw>
              </a:effectLst>
              <a:latin typeface="+mn-lt"/>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609600" indent="-609600">
              <a:buNone/>
              <a:defRPr/>
            </a:pPr>
            <a:r>
              <a:rPr lang="es-AR" sz="24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301/2013 - </a:t>
            </a:r>
            <a:r>
              <a:rPr lang="es-AR" sz="2000" b="1" dirty="0">
                <a:solidFill>
                  <a:srgbClr val="00FF99"/>
                </a:solidFill>
                <a:effectLst>
                  <a:outerShdw blurRad="38100" dist="38100" dir="2700000" algn="tl">
                    <a:srgbClr val="000000">
                      <a:alpha val="43137"/>
                    </a:srgbClr>
                  </a:outerShdw>
                </a:effectLst>
              </a:rPr>
              <a:t>ANEXO</a:t>
            </a:r>
          </a:p>
          <a:p>
            <a:pPr marL="0" indent="0">
              <a:buNone/>
            </a:pPr>
            <a:r>
              <a:rPr lang="es-AR" sz="2000" b="1" dirty="0">
                <a:solidFill>
                  <a:srgbClr val="FFFF19"/>
                </a:solidFill>
                <a:effectLst>
                  <a:outerShdw blurRad="38100" dist="38100" dir="2700000" algn="tl">
                    <a:srgbClr val="000000">
                      <a:alpha val="43137"/>
                    </a:srgbClr>
                  </a:outerShdw>
                </a:effectLst>
              </a:rPr>
              <a:t>ORDEN PUBLICO LABORAL - REGLAMENTACIÓN</a:t>
            </a:r>
          </a:p>
          <a:p>
            <a:pPr marL="0" indent="0">
              <a:buNone/>
            </a:pPr>
            <a:r>
              <a:rPr lang="es-AR" sz="2000" b="1" dirty="0">
                <a:solidFill>
                  <a:srgbClr val="FFC000"/>
                </a:solidFill>
                <a:effectLst>
                  <a:outerShdw blurRad="38100" dist="38100" dir="2700000" algn="tl">
                    <a:srgbClr val="000000">
                      <a:alpha val="43137"/>
                    </a:srgbClr>
                  </a:outerShdw>
                </a:effectLst>
              </a:rPr>
              <a:t>Reglamentación del art. 2, </a:t>
            </a:r>
            <a:r>
              <a:rPr lang="es-AR" sz="2000" b="1" dirty="0" err="1">
                <a:solidFill>
                  <a:srgbClr val="FFC000"/>
                </a:solidFill>
                <a:effectLst>
                  <a:outerShdw blurRad="38100" dist="38100" dir="2700000" algn="tl">
                    <a:srgbClr val="000000">
                      <a:alpha val="43137"/>
                    </a:srgbClr>
                  </a:outerShdw>
                </a:effectLst>
              </a:rPr>
              <a:t>incs</a:t>
            </a:r>
            <a:r>
              <a:rPr lang="es-AR" sz="2000" b="1" dirty="0">
                <a:solidFill>
                  <a:srgbClr val="FFC000"/>
                </a:solidFill>
                <a:effectLst>
                  <a:outerShdw blurRad="38100" dist="38100" dir="2700000" algn="tl">
                    <a:srgbClr val="000000">
                      <a:alpha val="43137"/>
                    </a:srgbClr>
                  </a:outerShdw>
                </a:effectLst>
              </a:rPr>
              <a:t>. c) y d</a:t>
            </a:r>
          </a:p>
          <a:p>
            <a:pPr marL="457200" indent="-457200" eaLnBrk="1" hangingPunct="1">
              <a:lnSpc>
                <a:spcPct val="80000"/>
              </a:lnSpc>
              <a:buFont typeface="Wingdings" pitchFamily="2" charset="2"/>
              <a:buNone/>
              <a:defRPr/>
            </a:pPr>
            <a:endParaRPr lang="es-MX" sz="1800" b="1" u="sng" dirty="0" smtClean="0">
              <a:solidFill>
                <a:srgbClr val="FFFF00"/>
              </a:solidFill>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r>
              <a:rPr lang="es-MX" sz="2000" dirty="0" smtClean="0">
                <a:solidFill>
                  <a:schemeClr val="tx2"/>
                </a:solidFill>
                <a:effectLst>
                  <a:outerShdw blurRad="38100" dist="38100" dir="2700000" algn="tl">
                    <a:srgbClr val="000000">
                      <a:alpha val="43137"/>
                    </a:srgbClr>
                  </a:outerShdw>
                </a:effectLst>
              </a:rPr>
              <a:t>La norma deja en claro que el único Convenio Colectivo que es fuente de </a:t>
            </a:r>
          </a:p>
          <a:p>
            <a:pPr marL="457200" indent="-457200" eaLnBrk="1" hangingPunct="1">
              <a:lnSpc>
                <a:spcPct val="80000"/>
              </a:lnSpc>
              <a:buFont typeface="Wingdings" pitchFamily="2" charset="2"/>
              <a:buNone/>
              <a:defRPr/>
            </a:pPr>
            <a:r>
              <a:rPr lang="es-MX" sz="2000" dirty="0" smtClean="0">
                <a:solidFill>
                  <a:schemeClr val="tx2"/>
                </a:solidFill>
                <a:effectLst>
                  <a:outerShdw blurRad="38100" dist="38100" dir="2700000" algn="tl">
                    <a:srgbClr val="000000">
                      <a:alpha val="43137"/>
                    </a:srgbClr>
                  </a:outerShdw>
                </a:effectLst>
              </a:rPr>
              <a:t>regulación del Contrato de Trabajo agrario, es el celebrado a partir de la </a:t>
            </a:r>
          </a:p>
          <a:p>
            <a:pPr marL="457200" indent="-457200" eaLnBrk="1" hangingPunct="1">
              <a:lnSpc>
                <a:spcPct val="80000"/>
              </a:lnSpc>
              <a:buFont typeface="Wingdings" pitchFamily="2" charset="2"/>
              <a:buNone/>
              <a:defRPr/>
            </a:pPr>
            <a:r>
              <a:rPr lang="es-MX" sz="2000" dirty="0" smtClean="0">
                <a:solidFill>
                  <a:schemeClr val="tx2"/>
                </a:solidFill>
                <a:effectLst>
                  <a:outerShdw blurRad="38100" dist="38100" dir="2700000" algn="tl">
                    <a:srgbClr val="000000">
                      <a:alpha val="43137"/>
                    </a:srgbClr>
                  </a:outerShdw>
                </a:effectLst>
              </a:rPr>
              <a:t>entrada en vigencia de la ley 26727 para actividades contempladas en la </a:t>
            </a:r>
          </a:p>
          <a:p>
            <a:pPr marL="457200" indent="-457200" eaLnBrk="1" hangingPunct="1">
              <a:lnSpc>
                <a:spcPct val="80000"/>
              </a:lnSpc>
              <a:buFont typeface="Wingdings" pitchFamily="2" charset="2"/>
              <a:buNone/>
              <a:defRPr/>
            </a:pPr>
            <a:r>
              <a:rPr lang="es-MX" sz="2000" dirty="0" smtClean="0">
                <a:solidFill>
                  <a:schemeClr val="tx2"/>
                </a:solidFill>
                <a:effectLst>
                  <a:outerShdw blurRad="38100" dist="38100" dir="2700000" algn="tl">
                    <a:srgbClr val="000000">
                      <a:alpha val="43137"/>
                    </a:srgbClr>
                  </a:outerShdw>
                </a:effectLst>
              </a:rPr>
              <a:t>misma.</a:t>
            </a:r>
          </a:p>
          <a:p>
            <a:pPr marL="457200" indent="-457200" eaLnBrk="1" hangingPunct="1">
              <a:lnSpc>
                <a:spcPct val="80000"/>
              </a:lnSpc>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4757251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SUBCONTRATACIÓN SOLIDARIDAD</a:t>
            </a:r>
          </a:p>
          <a:p>
            <a:pPr algn="l"/>
            <a:r>
              <a:rPr lang="es-AR" sz="1800" b="1" dirty="0">
                <a:solidFill>
                  <a:srgbClr val="FFC000"/>
                </a:solidFill>
                <a:effectLst>
                  <a:outerShdw blurRad="38100" dist="38100" dir="2700000" algn="tl">
                    <a:srgbClr val="000000">
                      <a:alpha val="43137"/>
                    </a:srgbClr>
                  </a:outerShdw>
                </a:effectLst>
              </a:rPr>
              <a:t>Reglamentación del art. 12 primer párr</a:t>
            </a:r>
            <a:r>
              <a:rPr lang="es-AR" sz="1800" b="1" dirty="0" smtClean="0">
                <a:solidFill>
                  <a:srgbClr val="FFC000"/>
                </a:solidFill>
                <a:effectLst>
                  <a:outerShdw blurRad="38100" dist="38100" dir="2700000" algn="tl">
                    <a:srgbClr val="000000">
                      <a:alpha val="43137"/>
                    </a:srgbClr>
                  </a:outerShdw>
                </a:effectLst>
              </a:rPr>
              <a:t>.</a:t>
            </a:r>
          </a:p>
          <a:p>
            <a:pPr algn="l"/>
            <a:endParaRPr lang="es-AR" sz="1800" b="1" dirty="0" smtClean="0">
              <a:solidFill>
                <a:srgbClr val="FFC000"/>
              </a:solidFill>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2 -   </a:t>
            </a:r>
            <a:r>
              <a:rPr lang="es-AR" sz="1800" dirty="0" smtClean="0">
                <a:effectLst>
                  <a:outerShdw blurRad="38100" dist="38100" dir="2700000" algn="tl">
                    <a:srgbClr val="000000">
                      <a:alpha val="43137"/>
                    </a:srgbClr>
                  </a:outerShdw>
                </a:effectLst>
              </a:rPr>
              <a:t>Los contratistas, subcontratistas o cesionarios </a:t>
            </a:r>
            <a:r>
              <a:rPr lang="es-AR" sz="1800" dirty="0" smtClean="0">
                <a:solidFill>
                  <a:srgbClr val="FFFF19"/>
                </a:solidFill>
                <a:effectLst>
                  <a:outerShdw blurRad="38100" dist="38100" dir="2700000" algn="tl">
                    <a:srgbClr val="000000">
                      <a:alpha val="43137"/>
                    </a:srgbClr>
                  </a:outerShdw>
                </a:effectLst>
              </a:rPr>
              <a:t>estarán obligados a exhibir al principal </a:t>
            </a:r>
            <a:r>
              <a:rPr lang="es-AR" sz="1800" dirty="0" smtClean="0">
                <a:effectLst>
                  <a:outerShdw blurRad="38100" dist="38100" dir="2700000" algn="tl">
                    <a:srgbClr val="000000">
                      <a:alpha val="43137"/>
                    </a:srgbClr>
                  </a:outerShdw>
                </a:effectLst>
              </a:rPr>
              <a:t>el número del Código Único de Identificación Laboral (CUIL), la constancia de pago de las remuneraciones, copia firmada de los comprobantes de pago mensuales al Sistema Único de la Seguridad Social (SUSS) y constancia de la cobertura por riesgos del trabajo de cada uno de los trabajadores que ocuparen:</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99"/>
                </a:solidFill>
                <a:effectLst>
                  <a:outerShdw blurRad="38100" dist="38100" dir="2700000" algn="tl">
                    <a:srgbClr val="000000">
                      <a:alpha val="43137"/>
                    </a:srgbClr>
                  </a:outerShdw>
                </a:effectLst>
              </a:rPr>
              <a:t>a) cuando el principal lo requiriera;</a:t>
            </a:r>
          </a:p>
          <a:p>
            <a:pPr algn="l"/>
            <a:r>
              <a:rPr lang="es-AR" sz="1800" dirty="0" smtClean="0">
                <a:solidFill>
                  <a:srgbClr val="FF9900"/>
                </a:solidFill>
                <a:effectLst>
                  <a:outerShdw blurRad="38100" dist="38100" dir="2700000" algn="tl">
                    <a:srgbClr val="000000">
                      <a:alpha val="43137"/>
                    </a:srgbClr>
                  </a:outerShdw>
                </a:effectLst>
              </a:rPr>
              <a:t>b) en oportunidad de la finalización del contrato y previamente a la percepción de la suma total convenida.</a:t>
            </a:r>
          </a:p>
          <a:p>
            <a:pPr algn="l"/>
            <a:r>
              <a:rPr lang="es-AR" sz="1800" dirty="0" smtClean="0">
                <a:effectLst>
                  <a:outerShdw blurRad="38100" dist="38100" dir="2700000" algn="tl">
                    <a:srgbClr val="000000">
                      <a:alpha val="43137"/>
                    </a:srgbClr>
                  </a:outerShdw>
                </a:effectLst>
              </a:rPr>
              <a:t>(…)</a:t>
            </a: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1225088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18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SUBCONTRATACIÓN SOLIDARIDAD</a:t>
            </a:r>
          </a:p>
          <a:p>
            <a:pPr algn="l"/>
            <a:r>
              <a:rPr lang="es-AR" sz="1800" b="1" dirty="0">
                <a:solidFill>
                  <a:srgbClr val="FFC000"/>
                </a:solidFill>
                <a:effectLst>
                  <a:outerShdw blurRad="38100" dist="38100" dir="2700000" algn="tl">
                    <a:srgbClr val="000000">
                      <a:alpha val="43137"/>
                    </a:srgbClr>
                  </a:outerShdw>
                </a:effectLst>
              </a:rPr>
              <a:t>Reglamentación del art. 12 primer párr.</a:t>
            </a:r>
          </a:p>
          <a:p>
            <a:pPr algn="l"/>
            <a:endParaRPr lang="es-AR" sz="1800" b="1" dirty="0">
              <a:solidFill>
                <a:srgbClr val="FFC000"/>
              </a:solidFill>
              <a:effectLst>
                <a:outerShdw blurRad="38100" dist="38100" dir="2700000" algn="tl">
                  <a:srgbClr val="000000">
                    <a:alpha val="43137"/>
                  </a:srgbClr>
                </a:outerShdw>
              </a:effectLst>
            </a:endParaRPr>
          </a:p>
          <a:p>
            <a:pPr algn="l"/>
            <a:r>
              <a:rPr lang="es-AR" sz="1800" b="1" dirty="0">
                <a:solidFill>
                  <a:schemeClr val="bg2">
                    <a:lumMod val="60000"/>
                    <a:lumOff val="40000"/>
                  </a:schemeClr>
                </a:solidFill>
                <a:effectLst>
                  <a:outerShdw blurRad="38100" dist="38100" dir="2700000" algn="tl">
                    <a:srgbClr val="000000">
                      <a:alpha val="43137"/>
                    </a:srgbClr>
                  </a:outerShdw>
                </a:effectLst>
              </a:rPr>
              <a:t>Art. 2 - </a:t>
            </a:r>
            <a:r>
              <a:rPr lang="es-AR" sz="1800" b="1" dirty="0" smtClean="0">
                <a:solidFill>
                  <a:schemeClr val="bg2">
                    <a:lumMod val="60000"/>
                    <a:lumOff val="40000"/>
                  </a:schemeClr>
                </a:solidFill>
                <a:effectLst>
                  <a:outerShdw blurRad="38100" dist="38100" dir="2700000" algn="tl">
                    <a:srgbClr val="000000">
                      <a:alpha val="43137"/>
                    </a:srgbClr>
                  </a:outerShdw>
                </a:effectLst>
              </a:rPr>
              <a:t> </a:t>
            </a:r>
            <a:r>
              <a:rPr lang="es-AR" sz="1800" b="1" dirty="0" smtClean="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El principal </a:t>
            </a:r>
            <a:r>
              <a:rPr lang="es-AR" sz="2400" u="sng" dirty="0" smtClean="0">
                <a:solidFill>
                  <a:srgbClr val="FFFF19"/>
                </a:solidFill>
                <a:effectLst>
                  <a:outerShdw blurRad="38100" dist="38100" dir="2700000" algn="tl">
                    <a:srgbClr val="000000">
                      <a:alpha val="43137"/>
                    </a:srgbClr>
                  </a:outerShdw>
                </a:effectLst>
              </a:rPr>
              <a:t>deberá</a:t>
            </a:r>
            <a:r>
              <a:rPr lang="es-AR" sz="1800" dirty="0" smtClean="0">
                <a:effectLst>
                  <a:outerShdw blurRad="38100" dist="38100" dir="2700000" algn="tl">
                    <a:srgbClr val="000000">
                      <a:alpha val="43137"/>
                    </a:srgbClr>
                  </a:outerShdw>
                </a:effectLst>
              </a:rPr>
              <a:t> </a:t>
            </a:r>
            <a:r>
              <a:rPr lang="es-AR" sz="1800" dirty="0" smtClean="0">
                <a:solidFill>
                  <a:srgbClr val="FFFF19"/>
                </a:solidFill>
                <a:effectLst>
                  <a:outerShdw blurRad="38100" dist="38100" dir="2700000" algn="tl">
                    <a:srgbClr val="000000">
                      <a:alpha val="43137"/>
                    </a:srgbClr>
                  </a:outerShdw>
                </a:effectLst>
              </a:rPr>
              <a:t>retener del importe adeudado a los contratistas, subcontratistas o cesionarios, lo adeudado por créditos laborales a los trabajadores y por cotizaciones a la seguridad social, cuando no se diere cumplimiento a lo establecido en cualquiera de los supuestos del párrafo precedente.</a:t>
            </a:r>
          </a:p>
          <a:p>
            <a:pPr algn="l"/>
            <a:r>
              <a:rPr lang="es-AR" sz="1800" dirty="0" smtClean="0">
                <a:effectLst>
                  <a:outerShdw blurRad="38100" dist="38100" dir="2700000" algn="tl">
                    <a:srgbClr val="000000">
                      <a:alpha val="43137"/>
                    </a:srgbClr>
                  </a:outerShdw>
                </a:effectLst>
              </a:rPr>
              <a:t>Producida la retención, </a:t>
            </a:r>
            <a:r>
              <a:rPr lang="es-AR" sz="1800" dirty="0" smtClean="0">
                <a:solidFill>
                  <a:srgbClr val="00FF99"/>
                </a:solidFill>
                <a:effectLst>
                  <a:outerShdw blurRad="38100" dist="38100" dir="2700000" algn="tl">
                    <a:srgbClr val="000000">
                      <a:alpha val="43137"/>
                    </a:srgbClr>
                  </a:outerShdw>
                </a:effectLst>
              </a:rPr>
              <a:t>dentro de los diez (10) días, el principal deberá depositar el importe correspondiente a créditos adeudados </a:t>
            </a:r>
            <a:r>
              <a:rPr lang="es-AR" sz="1800" dirty="0" smtClean="0">
                <a:effectLst>
                  <a:outerShdw blurRad="38100" dist="38100" dir="2700000" algn="tl">
                    <a:srgbClr val="000000">
                      <a:alpha val="43137"/>
                    </a:srgbClr>
                  </a:outerShdw>
                </a:effectLst>
              </a:rPr>
              <a:t>a los trabajadores en la oficina más cercana de la Autoridad de Aplicación, y los correspondientes a créditos emergentes de la seguridad social, a la orden del organismo acreedor o recaudador, en la forma que establecen las disposiciones legales y reglamentarias vigentes.</a:t>
            </a:r>
          </a:p>
          <a:p>
            <a:pPr marL="609600" indent="-609600" algn="l" eaLnBrk="1" hangingPunct="1">
              <a:defRPr/>
            </a:pPr>
            <a:endParaRPr lang="es-AR" sz="1800" dirty="0" smtClean="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029788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eaLnBrk="1" hangingPunct="1">
              <a:lnSpc>
                <a:spcPct val="80000"/>
              </a:lnSpc>
              <a:buFont typeface="Wingdings" pitchFamily="2" charset="2"/>
              <a:buNone/>
              <a:defRPr/>
            </a:pPr>
            <a:r>
              <a:rPr lang="es-MX" sz="2000" b="1" dirty="0" smtClean="0">
                <a:solidFill>
                  <a:srgbClr val="00FF99"/>
                </a:solidFill>
                <a:effectLst>
                  <a:outerShdw blurRad="38100" dist="38100" dir="2700000" algn="tl">
                    <a:srgbClr val="000000">
                      <a:alpha val="43137"/>
                    </a:srgbClr>
                  </a:outerShdw>
                </a:effectLst>
              </a:rPr>
              <a:t>LEY 26727</a:t>
            </a:r>
          </a:p>
          <a:p>
            <a:pPr marL="457200" indent="-457200" eaLnBrk="1" hangingPunct="1">
              <a:lnSpc>
                <a:spcPct val="80000"/>
              </a:lnSpc>
              <a:buFont typeface="Wingdings" pitchFamily="2" charset="2"/>
              <a:buNone/>
              <a:defRPr/>
            </a:pPr>
            <a:r>
              <a:rPr lang="es-MX" sz="2000" b="1" dirty="0" smtClean="0">
                <a:solidFill>
                  <a:srgbClr val="FFC000"/>
                </a:solidFill>
                <a:effectLst>
                  <a:outerShdw blurRad="38100" dist="38100" dir="2700000" algn="tl">
                    <a:srgbClr val="000000">
                      <a:alpha val="43137"/>
                    </a:srgbClr>
                  </a:outerShdw>
                </a:effectLst>
              </a:rPr>
              <a:t>SUBCONTRATACIÓN SOLIDARIDAD</a:t>
            </a:r>
          </a:p>
          <a:p>
            <a:pPr marL="457200" indent="-457200" eaLnBrk="1" hangingPunct="1">
              <a:lnSpc>
                <a:spcPct val="80000"/>
              </a:lnSpc>
              <a:buFont typeface="Wingdings" pitchFamily="2" charset="2"/>
              <a:buNone/>
              <a:defRPr/>
            </a:pPr>
            <a:r>
              <a:rPr lang="es-MX" sz="2000" b="1" dirty="0" smtClean="0">
                <a:solidFill>
                  <a:srgbClr val="00FFFF"/>
                </a:solidFill>
                <a:effectLst>
                  <a:outerShdw blurRad="38100" dist="38100" dir="2700000" algn="tl">
                    <a:srgbClr val="000000">
                      <a:alpha val="43137"/>
                    </a:srgbClr>
                  </a:outerShdw>
                </a:effectLst>
              </a:rPr>
              <a:t>Primer párrafo</a:t>
            </a:r>
          </a:p>
          <a:p>
            <a:pPr marL="457200" indent="-457200" eaLnBrk="1" hangingPunct="1">
              <a:lnSpc>
                <a:spcPct val="80000"/>
              </a:lnSpc>
              <a:buFont typeface="Wingdings" pitchFamily="2" charset="2"/>
              <a:buNone/>
              <a:defRPr/>
            </a:pPr>
            <a:endParaRPr lang="es-MX" sz="20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12</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Quienes </a:t>
            </a:r>
            <a:r>
              <a:rPr lang="es-AR" sz="1800" b="1" u="sng" dirty="0">
                <a:solidFill>
                  <a:srgbClr val="FFFF00"/>
                </a:solidFill>
                <a:effectLst>
                  <a:outerShdw blurRad="38100" dist="38100" dir="2700000" algn="tl">
                    <a:srgbClr val="000000">
                      <a:alpha val="43137"/>
                    </a:srgbClr>
                  </a:outerShdw>
                </a:effectLst>
              </a:rPr>
              <a:t>contraten o subcontraten</a:t>
            </a:r>
            <a:r>
              <a:rPr lang="es-AR" sz="1800" dirty="0">
                <a:effectLst>
                  <a:outerShdw blurRad="38100" dist="38100" dir="2700000" algn="tl">
                    <a:srgbClr val="000000">
                      <a:alpha val="43137"/>
                    </a:srgbClr>
                  </a:outerShdw>
                </a:effectLst>
              </a:rPr>
              <a:t> con terceros la realización de </a:t>
            </a:r>
            <a:r>
              <a:rPr lang="es-AR" sz="1800" b="1" u="sng" dirty="0">
                <a:solidFill>
                  <a:srgbClr val="00FFFF"/>
                </a:solidFill>
                <a:effectLst>
                  <a:outerShdw blurRad="38100" dist="38100" dir="2700000" algn="tl">
                    <a:srgbClr val="000000">
                      <a:alpha val="43137"/>
                    </a:srgbClr>
                  </a:outerShdw>
                </a:effectLst>
              </a:rPr>
              <a:t>trabajos o servicios propios de actividades agrarias</a:t>
            </a:r>
            <a:r>
              <a:rPr lang="es-AR" sz="1800" dirty="0">
                <a:effectLst>
                  <a:outerShdw blurRad="38100" dist="38100" dir="2700000" algn="tl">
                    <a:srgbClr val="000000">
                      <a:alpha val="43137"/>
                    </a:srgbClr>
                  </a:outerShdw>
                </a:effectLst>
              </a:rPr>
              <a:t>, </a:t>
            </a:r>
            <a:r>
              <a:rPr lang="es-AR" sz="1800" b="1" u="sng" dirty="0">
                <a:solidFill>
                  <a:srgbClr val="FFFF00"/>
                </a:solidFill>
                <a:effectLst>
                  <a:outerShdw blurRad="38100" dist="38100" dir="2700000" algn="tl">
                    <a:srgbClr val="000000">
                      <a:alpha val="43137"/>
                    </a:srgbClr>
                  </a:outerShdw>
                </a:effectLst>
              </a:rPr>
              <a:t>o cedan, total o parcialmente</a:t>
            </a:r>
            <a:r>
              <a:rPr lang="es-AR" sz="1800" dirty="0">
                <a:effectLst>
                  <a:outerShdw blurRad="38100" dist="38100" dir="2700000" algn="tl">
                    <a:srgbClr val="000000">
                      <a:alpha val="43137"/>
                    </a:srgbClr>
                  </a:outerShdw>
                </a:effectLst>
              </a:rPr>
              <a:t>, a terceros el establecimiento o explotación que se encontrare a su nombre, para la realización de dichas actividades, que hagan a </a:t>
            </a:r>
            <a:r>
              <a:rPr lang="es-AR" sz="1800" b="1" u="sng" dirty="0">
                <a:solidFill>
                  <a:srgbClr val="FFFF00"/>
                </a:solidFill>
                <a:effectLst>
                  <a:outerShdw blurRad="38100" dist="38100" dir="2700000" algn="tl">
                    <a:srgbClr val="000000">
                      <a:alpha val="43137"/>
                    </a:srgbClr>
                  </a:outerShdw>
                </a:effectLst>
              </a:rPr>
              <a:t>su actividad principal o accesoria</a:t>
            </a:r>
            <a:r>
              <a:rPr lang="es-AR" sz="1800" dirty="0">
                <a:effectLst>
                  <a:outerShdw blurRad="38100" dist="38100" dir="2700000" algn="tl">
                    <a:srgbClr val="000000">
                      <a:alpha val="43137"/>
                    </a:srgbClr>
                  </a:outerShdw>
                </a:effectLst>
              </a:rPr>
              <a:t>, deberán exigir de aquellos el adecuado cumplimiento de las normas relativas al trabajo y de las obligaciones derivadas de los sistemas de la seguridad social, siendo en todos los </a:t>
            </a:r>
            <a:r>
              <a:rPr lang="es-AR" sz="1800" b="1" u="sng" dirty="0">
                <a:solidFill>
                  <a:srgbClr val="FFFF00"/>
                </a:solidFill>
                <a:effectLst>
                  <a:outerShdw blurRad="38100" dist="38100" dir="2700000" algn="tl">
                    <a:srgbClr val="000000">
                      <a:alpha val="43137"/>
                    </a:srgbClr>
                  </a:outerShdw>
                </a:effectLst>
              </a:rPr>
              <a:t>casos solidariamente responsables </a:t>
            </a:r>
            <a:r>
              <a:rPr lang="es-AR" sz="1800" dirty="0">
                <a:effectLst>
                  <a:outerShdw blurRad="38100" dist="38100" dir="2700000" algn="tl">
                    <a:srgbClr val="000000">
                      <a:alpha val="43137"/>
                    </a:srgbClr>
                  </a:outerShdw>
                </a:effectLst>
              </a:rPr>
              <a:t>de las obligaciones emergentes de la relación laboral y de su extinción, cualquiera sea el acto o estipulación que al efecto hayan concertado</a:t>
            </a:r>
            <a:r>
              <a:rPr lang="es-AR" sz="1800" dirty="0" smtClean="0">
                <a:effectLst>
                  <a:outerShdw blurRad="38100" dist="38100" dir="2700000" algn="tl">
                    <a:srgbClr val="000000">
                      <a:alpha val="43137"/>
                    </a:srgbClr>
                  </a:outerShdw>
                </a:effectLst>
              </a:rPr>
              <a:t>.</a:t>
            </a:r>
            <a:r>
              <a:rPr lang="es-MX" sz="1800" b="1" dirty="0">
                <a:effectLst>
                  <a:outerShdw blurRad="38100" dist="38100" dir="2700000" algn="tl">
                    <a:srgbClr val="000000">
                      <a:alpha val="43137"/>
                    </a:srgbClr>
                  </a:outerShdw>
                </a:effectLst>
              </a:rPr>
              <a:t> (…)</a:t>
            </a:r>
          </a:p>
          <a:p>
            <a:pPr marL="0" indent="0" eaLnBrk="1" hangingPunct="1">
              <a:buFont typeface="Wingdings" pitchFamily="2" charset="2"/>
              <a:buNone/>
              <a:defRPr/>
            </a:pPr>
            <a:endParaRPr lang="es-MX"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800" b="1" dirty="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smtClean="0">
              <a:effectLst/>
            </a:endParaRP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894186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MX" sz="2000" b="1" dirty="0" smtClean="0">
                <a:solidFill>
                  <a:srgbClr val="00FF99"/>
                </a:solidFill>
                <a:effectLst>
                  <a:outerShdw blurRad="38100" dist="38100" dir="2700000" algn="tl">
                    <a:srgbClr val="000000">
                      <a:alpha val="43137"/>
                    </a:srgbClr>
                  </a:outerShdw>
                </a:effectLst>
              </a:rPr>
              <a:t>LEY 26727</a:t>
            </a:r>
          </a:p>
          <a:p>
            <a:pPr marL="457200" indent="-457200">
              <a:lnSpc>
                <a:spcPct val="80000"/>
              </a:lnSpc>
              <a:buNone/>
              <a:defRPr/>
            </a:pPr>
            <a:r>
              <a:rPr lang="es-MX" sz="2000" b="1" dirty="0" smtClean="0">
                <a:solidFill>
                  <a:srgbClr val="FFC000"/>
                </a:solidFill>
                <a:effectLst>
                  <a:outerShdw blurRad="38100" dist="38100" dir="2700000" algn="tl">
                    <a:srgbClr val="000000">
                      <a:alpha val="43137"/>
                    </a:srgbClr>
                  </a:outerShdw>
                </a:effectLst>
              </a:rPr>
              <a:t>SUBCONTRATACIÓN </a:t>
            </a:r>
            <a:r>
              <a:rPr lang="es-MX" sz="2000" b="1" dirty="0">
                <a:solidFill>
                  <a:srgbClr val="FFC000"/>
                </a:solidFill>
                <a:effectLst>
                  <a:outerShdw blurRad="38100" dist="38100" dir="2700000" algn="tl">
                    <a:srgbClr val="000000">
                      <a:alpha val="43137"/>
                    </a:srgbClr>
                  </a:outerShdw>
                </a:effectLst>
              </a:rPr>
              <a:t>SOLIDARIDAD</a:t>
            </a:r>
          </a:p>
          <a:p>
            <a:pPr marL="457200" indent="-457200" eaLnBrk="1" hangingPunct="1">
              <a:lnSpc>
                <a:spcPct val="80000"/>
              </a:lnSpc>
              <a:buFont typeface="Wingdings" pitchFamily="2" charset="2"/>
              <a:buNone/>
              <a:defRPr/>
            </a:pPr>
            <a:r>
              <a:rPr lang="es-MX" sz="2000" b="1" dirty="0" smtClean="0">
                <a:solidFill>
                  <a:srgbClr val="00FFFF"/>
                </a:solidFill>
                <a:effectLst>
                  <a:outerShdw blurRad="38100" dist="38100" dir="2700000" algn="tl">
                    <a:srgbClr val="000000">
                      <a:alpha val="43137"/>
                    </a:srgbClr>
                  </a:outerShdw>
                </a:effectLst>
              </a:rPr>
              <a:t>Segundo párrafo</a:t>
            </a:r>
          </a:p>
          <a:p>
            <a:pPr marL="457200" indent="-457200" eaLnBrk="1" hangingPunct="1">
              <a:lnSpc>
                <a:spcPct val="80000"/>
              </a:lnSpc>
              <a:buFont typeface="Wingdings" pitchFamily="2" charset="2"/>
              <a:buNone/>
              <a:defRPr/>
            </a:pPr>
            <a:endParaRPr lang="es-MX"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a:solidFill>
                  <a:srgbClr val="00FFFF"/>
                </a:solidFill>
                <a:effectLst>
                  <a:outerShdw blurRad="38100" dist="38100" dir="2700000" algn="tl">
                    <a:srgbClr val="000000">
                      <a:alpha val="43137"/>
                    </a:srgbClr>
                  </a:outerShdw>
                </a:effectLst>
              </a:rPr>
              <a:t>Art. 12</a:t>
            </a:r>
            <a:r>
              <a:rPr lang="es-AR" sz="1800" dirty="0">
                <a:solidFill>
                  <a:srgbClr val="00FFFF"/>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 (…)  </a:t>
            </a:r>
            <a:r>
              <a:rPr lang="es-AR" sz="1800" b="1" dirty="0" smtClean="0">
                <a:solidFill>
                  <a:srgbClr val="FFFF00"/>
                </a:solidFill>
                <a:effectLst>
                  <a:outerShdw blurRad="38100" dist="38100" dir="2700000" algn="tl">
                    <a:srgbClr val="000000">
                      <a:alpha val="43137"/>
                    </a:srgbClr>
                  </a:outerShdw>
                </a:effectLst>
              </a:rPr>
              <a:t> </a:t>
            </a:r>
            <a:endParaRPr lang="es-AR" sz="1800" b="1" dirty="0">
              <a:solidFill>
                <a:srgbClr val="FF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Cuando </a:t>
            </a:r>
            <a:r>
              <a:rPr lang="es-AR" sz="1800" dirty="0">
                <a:effectLst>
                  <a:outerShdw blurRad="38100" dist="38100" dir="2700000" algn="tl">
                    <a:srgbClr val="000000">
                      <a:alpha val="43137"/>
                    </a:srgbClr>
                  </a:outerShdw>
                </a:effectLst>
              </a:rPr>
              <a:t>se contraten o subcontraten, cualquiera sea el acto que le dé origen, obras, trabajo o servicios </a:t>
            </a:r>
            <a:r>
              <a:rPr lang="es-AR" sz="1800" b="1" u="sng" dirty="0">
                <a:solidFill>
                  <a:srgbClr val="FFFF00"/>
                </a:solidFill>
                <a:effectLst>
                  <a:outerShdw blurRad="38100" dist="38100" dir="2700000" algn="tl">
                    <a:srgbClr val="000000">
                      <a:alpha val="43137"/>
                    </a:srgbClr>
                  </a:outerShdw>
                </a:effectLst>
              </a:rPr>
              <a:t>correspondientes a la actividad normal y específica propia del establecimiento, y dentro de su ámbito</a:t>
            </a:r>
            <a:r>
              <a:rPr lang="es-AR" sz="1800" dirty="0">
                <a:effectLst>
                  <a:outerShdw blurRad="38100" dist="38100" dir="2700000" algn="tl">
                    <a:srgbClr val="000000">
                      <a:alpha val="43137"/>
                    </a:srgbClr>
                  </a:outerShdw>
                </a:effectLst>
              </a:rPr>
              <a:t>, se considerará en todos los casos </a:t>
            </a:r>
            <a:r>
              <a:rPr lang="es-AR" sz="1800" b="1" u="sng" dirty="0">
                <a:solidFill>
                  <a:srgbClr val="FFCC00"/>
                </a:solidFill>
                <a:effectLst>
                  <a:outerShdw blurRad="38100" dist="38100" dir="2700000" algn="tl">
                    <a:srgbClr val="000000">
                      <a:alpha val="43137"/>
                    </a:srgbClr>
                  </a:outerShdw>
                </a:effectLst>
              </a:rPr>
              <a:t>que la relación de trabajo del personal afectado a tal contratación o subcontratación </a:t>
            </a:r>
            <a:r>
              <a:rPr lang="es-AR" sz="1800" b="1" u="sng" dirty="0">
                <a:solidFill>
                  <a:srgbClr val="00FFFF"/>
                </a:solidFill>
                <a:effectLst>
                  <a:outerShdw blurRad="38100" dist="38100" dir="2700000" algn="tl">
                    <a:srgbClr val="000000">
                      <a:alpha val="43137"/>
                    </a:srgbClr>
                  </a:outerShdw>
                </a:effectLst>
              </a:rPr>
              <a:t>está constituida con el principal</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800" dirty="0" smtClean="0">
              <a:effectLst/>
            </a:endParaRPr>
          </a:p>
          <a:p>
            <a:pPr marL="457200" indent="-457200" eaLnBrk="1" hangingPunct="1">
              <a:lnSpc>
                <a:spcPct val="80000"/>
              </a:lnSpc>
              <a:buFont typeface="Wingdings" pitchFamily="2" charset="2"/>
              <a:buNone/>
              <a:defRPr/>
            </a:pPr>
            <a:endParaRPr lang="es-MX" sz="1800" b="1" dirty="0" smtClean="0">
              <a:solidFill>
                <a:srgbClr val="FFC000"/>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457200" indent="-457200" eaLnBrk="1" hangingPunct="1">
              <a:lnSpc>
                <a:spcPct val="80000"/>
              </a:lnSpc>
              <a:buFont typeface="Wingdings" pitchFamily="2" charset="2"/>
              <a:buNone/>
              <a:defRPr/>
            </a:pPr>
            <a:endParaRPr lang="es-MX" sz="2000" b="1" dirty="0" smtClean="0">
              <a:solidFill>
                <a:srgbClr val="FFC000"/>
              </a:solidFill>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57588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5603</TotalTime>
  <Words>24798</Words>
  <Application>Microsoft Office PowerPoint</Application>
  <PresentationFormat>Presentación en pantalla (4:3)</PresentationFormat>
  <Paragraphs>2357</Paragraphs>
  <Slides>209</Slides>
  <Notes>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209</vt:i4>
      </vt:variant>
    </vt:vector>
  </HeadingPairs>
  <TitlesOfParts>
    <vt:vector size="211" baseType="lpstr">
      <vt:lpstr>Flujo</vt:lpstr>
      <vt:lpstr>Imagen de mapa de bits</vt:lpstr>
      <vt:lpstr>Presentación de PowerPoint</vt:lpstr>
      <vt:lpstr>Presentación de PowerPoint</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Presentación de PowerPoint</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FERIADOS NACIONALES</vt:lpstr>
      <vt:lpstr>Presentación de PowerPoint</vt:lpstr>
      <vt:lpstr>ART - Base imponible</vt:lpstr>
      <vt:lpstr>Presentación de PowerPoint</vt:lpstr>
      <vt:lpstr>ART - Base imponible</vt:lpstr>
      <vt:lpstr>ART - Base imponible</vt:lpstr>
      <vt:lpstr>ART - Base imponible</vt:lpstr>
      <vt:lpstr>ART - Base imponible</vt:lpstr>
      <vt:lpstr>ART - Base imponible</vt:lpstr>
      <vt:lpstr>ART - Base imponible</vt:lpstr>
      <vt:lpstr>Presentación de PowerPoint</vt:lpstr>
      <vt:lpstr>Ley 26727 – Nuevo Régimen Nacional de Trabajo Agrario </vt:lpstr>
      <vt:lpstr>Ley 26727 – Nuevo Régimen Nacional de Trabajo Agrario </vt:lpstr>
      <vt:lpstr>Ley 26727 – Nuevo Régimen Nacional deTrabajo Agrario </vt:lpstr>
      <vt:lpstr>Ley 26727 – Nuevo Régimen Nacional deTrabajo Agrario </vt:lpstr>
      <vt:lpstr>Ley 26727 – Nuevo Régimen Nacional deTrabajo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Reglamentación RNTA</vt:lpstr>
      <vt:lpstr>Reglamentación RNTA</vt:lpstr>
      <vt:lpstr>Reglamentación RNTA</vt:lpstr>
      <vt:lpstr>Reglamentación RNTA</vt:lpstr>
      <vt:lpstr>Reglamentación RNTA</vt:lpstr>
      <vt:lpstr>Reglamentación RNTA</vt:lpstr>
      <vt:lpstr>Reglamentación RNTA</vt:lpstr>
      <vt:lpstr>Reglamentación RNTA</vt:lpstr>
      <vt:lpstr>Reglamentación RNTA</vt:lpstr>
      <vt:lpstr>Reglamentación RNTA</vt:lpstr>
      <vt:lpstr>Reglamentación RNTA</vt:lpstr>
      <vt:lpstr>Ley 26727 – Nuevo Régimen Nacional deTrabajo Agrario </vt:lpstr>
      <vt:lpstr>Ley 26727 – Nuevo Régimen Nacional deTrabajo Agrario </vt:lpstr>
      <vt:lpstr>Ley 26727 – Nuevo Régimen Nacional deTrabajo Agrario </vt:lpstr>
      <vt:lpstr>Reglamentación RNTA</vt:lpstr>
      <vt:lpstr>Reglamentación RNTA</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Reglamentación RNTA</vt:lpstr>
      <vt:lpstr>Reglamentación RNTA</vt:lpstr>
      <vt:lpstr>Ley 26727 – Nuevo Régimen Nacional deTrabajo Agrario </vt:lpstr>
      <vt:lpstr>Ley 26727 – Nuevo Régimen Nacional de Trabajo Agrario </vt:lpstr>
      <vt:lpstr>Ley 26727 – Nuevo Régimen Nacional de Trabajo Agrario </vt:lpstr>
      <vt:lpstr>Reglamentación RNTA</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Reglamentación RNTA</vt:lpstr>
      <vt:lpstr>Reglamentación RNTA</vt:lpstr>
      <vt:lpstr>Reglamentación RNTA</vt:lpstr>
      <vt:lpstr>Ley 26727 – Nuevo Régimen Nacional de Trabajo Agrario </vt:lpstr>
      <vt:lpstr>Reglamentación RNTA</vt:lpstr>
      <vt:lpstr>Reglamentación RNTA</vt:lpstr>
      <vt:lpstr>Ley 26727 – Nuevo Régimen Nacional de Trabajo Agrario </vt:lpstr>
      <vt:lpstr>Reglamentación RNTA</vt:lpstr>
      <vt:lpstr>Ley 26727 – Nuevo Régimen Nacional de Trabajo Agrario </vt:lpstr>
      <vt:lpstr>Reglamentación RNTA</vt:lpstr>
      <vt:lpstr>Ley 26727 – Nuevo Régimen Nacional de Trabajo Agrario </vt:lpstr>
      <vt:lpstr>Ley 26727 – Nuevo Régimen Nacional de Trabajo Agrario </vt:lpstr>
      <vt:lpstr>Reglamentación RNTA</vt:lpstr>
      <vt:lpstr>Ley 26727 – Nuevo Régimen Nacional de Trabajo Agrario </vt:lpstr>
      <vt:lpstr>Ley 26727 – Nuevo Régimen Nacional de Trabajo Agrario </vt:lpstr>
      <vt:lpstr>Reglamentación RNTA</vt:lpstr>
      <vt:lpstr>Ley 26727 – Nuevo Régimen Nacional de Trabajo Agrario </vt:lpstr>
      <vt:lpstr>Reglamentación RNTA</vt:lpstr>
      <vt:lpstr>Ley 26727 – Nuevo Régimen Nacional de Trabajo Agrario </vt:lpstr>
      <vt:lpstr>Presentación de PowerPoint</vt:lpstr>
      <vt:lpstr>Presentación de PowerPoint</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LEY 26844 – REGIMEN DE TRABAJADORES DE CASAS PARTICULARES</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lpstr>REGLAMENTACIÓN - REGISTRACIÓN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Gustavo Segu</cp:lastModifiedBy>
  <cp:revision>1693</cp:revision>
  <cp:lastPrinted>1601-01-01T00:00:00Z</cp:lastPrinted>
  <dcterms:created xsi:type="dcterms:W3CDTF">1601-01-01T00:00:00Z</dcterms:created>
  <dcterms:modified xsi:type="dcterms:W3CDTF">2013-07-31T17:04:01Z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