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1" r:id="rId1"/>
  </p:sldMasterIdLst>
  <p:notesMasterIdLst>
    <p:notesMasterId r:id="rId121"/>
  </p:notesMasterIdLst>
  <p:sldIdLst>
    <p:sldId id="1442" r:id="rId2"/>
    <p:sldId id="2078" r:id="rId3"/>
    <p:sldId id="2079" r:id="rId4"/>
    <p:sldId id="2080" r:id="rId5"/>
    <p:sldId id="2081" r:id="rId6"/>
    <p:sldId id="2082" r:id="rId7"/>
    <p:sldId id="2083" r:id="rId8"/>
    <p:sldId id="2084" r:id="rId9"/>
    <p:sldId id="2085" r:id="rId10"/>
    <p:sldId id="2086" r:id="rId11"/>
    <p:sldId id="2087" r:id="rId12"/>
    <p:sldId id="2088" r:id="rId13"/>
    <p:sldId id="2089" r:id="rId14"/>
    <p:sldId id="2090" r:id="rId15"/>
    <p:sldId id="2091" r:id="rId16"/>
    <p:sldId id="2092" r:id="rId17"/>
    <p:sldId id="2093" r:id="rId18"/>
    <p:sldId id="2094" r:id="rId19"/>
    <p:sldId id="2095" r:id="rId20"/>
    <p:sldId id="2096" r:id="rId21"/>
    <p:sldId id="2097" r:id="rId22"/>
    <p:sldId id="2098" r:id="rId23"/>
    <p:sldId id="2099" r:id="rId24"/>
    <p:sldId id="2100" r:id="rId25"/>
    <p:sldId id="2101" r:id="rId26"/>
    <p:sldId id="2102" r:id="rId27"/>
    <p:sldId id="2103" r:id="rId28"/>
    <p:sldId id="2104" r:id="rId29"/>
    <p:sldId id="2105" r:id="rId30"/>
    <p:sldId id="2106" r:id="rId31"/>
    <p:sldId id="2107" r:id="rId32"/>
    <p:sldId id="2108" r:id="rId33"/>
    <p:sldId id="2109" r:id="rId34"/>
    <p:sldId id="2110" r:id="rId35"/>
    <p:sldId id="2111" r:id="rId36"/>
    <p:sldId id="2112" r:id="rId37"/>
    <p:sldId id="2113" r:id="rId38"/>
    <p:sldId id="2066" r:id="rId39"/>
    <p:sldId id="2067" r:id="rId40"/>
    <p:sldId id="2068" r:id="rId41"/>
    <p:sldId id="2069" r:id="rId42"/>
    <p:sldId id="2070" r:id="rId43"/>
    <p:sldId id="2071" r:id="rId44"/>
    <p:sldId id="2072" r:id="rId45"/>
    <p:sldId id="2073" r:id="rId46"/>
    <p:sldId id="2074" r:id="rId47"/>
    <p:sldId id="2075" r:id="rId48"/>
    <p:sldId id="2076" r:id="rId49"/>
    <p:sldId id="2077" r:id="rId50"/>
    <p:sldId id="2114" r:id="rId51"/>
    <p:sldId id="2115" r:id="rId52"/>
    <p:sldId id="2116" r:id="rId53"/>
    <p:sldId id="2117" r:id="rId54"/>
    <p:sldId id="2118" r:id="rId55"/>
    <p:sldId id="2119" r:id="rId56"/>
    <p:sldId id="2120" r:id="rId57"/>
    <p:sldId id="2121" r:id="rId58"/>
    <p:sldId id="2122" r:id="rId59"/>
    <p:sldId id="2123" r:id="rId60"/>
    <p:sldId id="2124" r:id="rId61"/>
    <p:sldId id="2125" r:id="rId62"/>
    <p:sldId id="2126" r:id="rId63"/>
    <p:sldId id="2127" r:id="rId64"/>
    <p:sldId id="2128" r:id="rId65"/>
    <p:sldId id="2129" r:id="rId66"/>
    <p:sldId id="2130" r:id="rId67"/>
    <p:sldId id="2131" r:id="rId68"/>
    <p:sldId id="2132" r:id="rId69"/>
    <p:sldId id="2133" r:id="rId70"/>
    <p:sldId id="2134" r:id="rId71"/>
    <p:sldId id="2135" r:id="rId72"/>
    <p:sldId id="2136" r:id="rId73"/>
    <p:sldId id="2137" r:id="rId74"/>
    <p:sldId id="2145" r:id="rId75"/>
    <p:sldId id="2138" r:id="rId76"/>
    <p:sldId id="2139" r:id="rId77"/>
    <p:sldId id="2140" r:id="rId78"/>
    <p:sldId id="2141" r:id="rId79"/>
    <p:sldId id="2142" r:id="rId80"/>
    <p:sldId id="2143" r:id="rId81"/>
    <p:sldId id="2144" r:id="rId82"/>
    <p:sldId id="2146" r:id="rId83"/>
    <p:sldId id="2147" r:id="rId84"/>
    <p:sldId id="2148" r:id="rId85"/>
    <p:sldId id="2149" r:id="rId86"/>
    <p:sldId id="2150" r:id="rId87"/>
    <p:sldId id="2151" r:id="rId88"/>
    <p:sldId id="2152" r:id="rId89"/>
    <p:sldId id="2153" r:id="rId90"/>
    <p:sldId id="2154" r:id="rId91"/>
    <p:sldId id="2155" r:id="rId92"/>
    <p:sldId id="2156" r:id="rId93"/>
    <p:sldId id="2157" r:id="rId94"/>
    <p:sldId id="2158" r:id="rId95"/>
    <p:sldId id="2159" r:id="rId96"/>
    <p:sldId id="2160" r:id="rId97"/>
    <p:sldId id="2161" r:id="rId98"/>
    <p:sldId id="2163" r:id="rId99"/>
    <p:sldId id="2164" r:id="rId100"/>
    <p:sldId id="2165" r:id="rId101"/>
    <p:sldId id="2166" r:id="rId102"/>
    <p:sldId id="2169" r:id="rId103"/>
    <p:sldId id="2170" r:id="rId104"/>
    <p:sldId id="2173" r:id="rId105"/>
    <p:sldId id="2174" r:id="rId106"/>
    <p:sldId id="2180" r:id="rId107"/>
    <p:sldId id="2181" r:id="rId108"/>
    <p:sldId id="2182" r:id="rId109"/>
    <p:sldId id="2185" r:id="rId110"/>
    <p:sldId id="2190" r:id="rId111"/>
    <p:sldId id="2192" r:id="rId112"/>
    <p:sldId id="2193" r:id="rId113"/>
    <p:sldId id="2194" r:id="rId114"/>
    <p:sldId id="2195" r:id="rId115"/>
    <p:sldId id="2196" r:id="rId116"/>
    <p:sldId id="2199" r:id="rId117"/>
    <p:sldId id="2200" r:id="rId118"/>
    <p:sldId id="2201" r:id="rId119"/>
    <p:sldId id="2202" r:id="rId120"/>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00"/>
    <a:srgbClr val="00FFCC"/>
    <a:srgbClr val="00FF99"/>
    <a:srgbClr val="FFFF01"/>
    <a:srgbClr val="FFFF00"/>
    <a:srgbClr val="FFFF19"/>
    <a:srgbClr val="0066FF"/>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4" autoAdjust="0"/>
    <p:restoredTop sz="94595" autoAdjust="0"/>
  </p:normalViewPr>
  <p:slideViewPr>
    <p:cSldViewPr>
      <p:cViewPr>
        <p:scale>
          <a:sx n="76" d="100"/>
          <a:sy n="76" d="100"/>
        </p:scale>
        <p:origin x="-10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32106-5937-4DBD-BDE5-32E624E9708E}" type="datetimeFigureOut">
              <a:rPr lang="es-AR"/>
              <a:pPr>
                <a:defRPr/>
              </a:pPr>
              <a:t>21/06/2017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4B29A0-01A3-4D3F-AC22-A065173CAA6A}" type="slidenum">
              <a:rPr lang="es-AR"/>
              <a:pPr>
                <a:defRPr/>
              </a:pPr>
              <a:t>‹Nº›</a:t>
            </a:fld>
            <a:endParaRPr lang="es-AR"/>
          </a:p>
        </p:txBody>
      </p:sp>
    </p:spTree>
    <p:extLst>
      <p:ext uri="{BB962C8B-B14F-4D97-AF65-F5344CB8AC3E}">
        <p14:creationId xmlns:p14="http://schemas.microsoft.com/office/powerpoint/2010/main" val="33946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AR" smtClean="0"/>
          </a:p>
        </p:txBody>
      </p:sp>
      <p:sp>
        <p:nvSpPr>
          <p:cNvPr id="163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3F2D21-7CBA-48CB-B7DB-03E99A6BA1C4}" type="slidenum">
              <a:rPr lang="es-AR" smtClean="0"/>
              <a:pPr/>
              <a:t>1</a:t>
            </a:fld>
            <a:endParaRPr lang="es-AR" smtClean="0"/>
          </a:p>
        </p:txBody>
      </p:sp>
    </p:spTree>
    <p:extLst>
      <p:ext uri="{BB962C8B-B14F-4D97-AF65-F5344CB8AC3E}">
        <p14:creationId xmlns:p14="http://schemas.microsoft.com/office/powerpoint/2010/main" val="76113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pPr>
              <a:defRPr/>
            </a:pPr>
            <a:fld id="{A46ABF49-ED71-43E2-B6D7-EAFCC5375C7E}"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FE335E6-DEE1-496A-866A-9F094806BCF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561AA9EE-29F7-4C4A-B4F9-32F76C1835A5}"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8F1083D-C195-403E-95C5-C7B40929957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3638346-A9F7-4BA9-A7A0-6F276B08D6D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543CDA7-BB76-4C8F-89F6-65816F576B3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9D5DC71A-46B7-4480-A78B-86A0AE227C7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D0992CCE-CC27-43AC-8C4C-C7B77DA850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6D1907C8-254B-4588-ABA5-5794C4193B62}"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289C5A1-EF53-4327-8286-AB9B05421B36}"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BB70C32E-D400-4171-9346-177B11FFDFC8}" type="slidenum">
              <a:rPr lang="en-US" smtClean="0"/>
              <a:pPr>
                <a:defRPr/>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6C"/>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DC45953-7826-409E-8D46-B8B1306219A2}" type="slidenum">
              <a:rPr lang="en-US" smtClean="0"/>
              <a:pPr>
                <a:defRPr/>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685800" y="1371600"/>
            <a:ext cx="7772400" cy="4876800"/>
          </a:xfrm>
        </p:spPr>
        <p:txBody>
          <a:bodyPr>
            <a:normAutofit/>
          </a:bodyPr>
          <a:lstStyle/>
          <a:p>
            <a:pPr marR="0" algn="ctr" eaLnBrk="1" hangingPunct="1">
              <a:defRPr/>
            </a:pPr>
            <a:r>
              <a:rPr lang="es-MX" sz="2800" b="1" dirty="0" smtClean="0">
                <a:solidFill>
                  <a:srgbClr val="00FFFF"/>
                </a:solidFill>
                <a:effectLst>
                  <a:outerShdw blurRad="38100" dist="38100" dir="2700000" algn="tl">
                    <a:srgbClr val="000000"/>
                  </a:outerShdw>
                </a:effectLst>
                <a:latin typeface="Papyrus" pitchFamily="66" charset="0"/>
              </a:rPr>
              <a:t>Consejo Profesional de Ciencias Económicas de </a:t>
            </a:r>
            <a:r>
              <a:rPr lang="es-MX" sz="2800" b="1" dirty="0" smtClean="0">
                <a:solidFill>
                  <a:srgbClr val="00FFFF"/>
                </a:solidFill>
                <a:effectLst>
                  <a:outerShdw blurRad="38100" dist="38100" dir="2700000" algn="tl">
                    <a:srgbClr val="000000"/>
                  </a:outerShdw>
                </a:effectLst>
                <a:latin typeface="Papyrus" pitchFamily="66" charset="0"/>
              </a:rPr>
              <a:t>La Pampa</a:t>
            </a:r>
            <a:endParaRPr lang="es-MX" sz="2800" b="1" dirty="0" smtClean="0">
              <a:solidFill>
                <a:srgbClr val="00FFFF"/>
              </a:solidFill>
              <a:effectLst>
                <a:outerShdw blurRad="38100" dist="38100" dir="2700000" algn="tl">
                  <a:srgbClr val="000000"/>
                </a:outerShdw>
              </a:effectLst>
              <a:latin typeface="Papyrus" pitchFamily="66" charset="0"/>
            </a:endParaRPr>
          </a:p>
          <a:p>
            <a:pPr marR="0" algn="ctr" eaLnBrk="1" hangingPunct="1">
              <a:defRPr/>
            </a:pPr>
            <a:endParaRPr lang="es-AR" sz="2800" b="1" dirty="0" smtClean="0">
              <a:solidFill>
                <a:srgbClr val="FFFF00"/>
              </a:solidFill>
              <a:effectLst>
                <a:outerShdw blurRad="38100" dist="38100" dir="2700000" algn="tl">
                  <a:srgbClr val="000000">
                    <a:alpha val="43137"/>
                  </a:srgbClr>
                </a:outerShdw>
              </a:effectLst>
              <a:latin typeface="Papyrus" pitchFamily="66" charset="0"/>
            </a:endParaRPr>
          </a:p>
          <a:p>
            <a:pPr lvl="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Gral. Pico y Santa Rosa</a:t>
            </a: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marR="0" algn="ctr" eaLnBrk="1" hangingPunct="1">
              <a:defRPr/>
            </a:pPr>
            <a:endParaRPr lang="es-MX" sz="2800" b="1" dirty="0" smtClean="0">
              <a:solidFill>
                <a:srgbClr val="00FF00"/>
              </a:solidFill>
              <a:effectLst>
                <a:outerShdw blurRad="38100" dist="38100" dir="2700000" algn="tl">
                  <a:srgbClr val="000000"/>
                </a:outerShdw>
              </a:effectLst>
              <a:latin typeface="Papyrus" pitchFamily="66" charset="0"/>
            </a:endParaRPr>
          </a:p>
          <a:p>
            <a:pPr marR="0" algn="ctr" eaLnBrk="1" hangingPunct="1">
              <a:defRPr/>
            </a:pPr>
            <a:r>
              <a:rPr lang="es-MX" sz="2800" b="1" dirty="0" smtClean="0">
                <a:solidFill>
                  <a:srgbClr val="00FF00"/>
                </a:solidFill>
                <a:effectLst>
                  <a:outerShdw blurRad="38100" dist="38100" dir="2700000" algn="tl">
                    <a:srgbClr val="000000"/>
                  </a:outerShdw>
                </a:effectLst>
                <a:latin typeface="Papyrus" pitchFamily="66" charset="0"/>
              </a:rPr>
              <a:t>Junio 2017</a:t>
            </a:r>
          </a:p>
          <a:p>
            <a:pPr marR="0" algn="ctr" eaLnBrk="1" hangingPunct="1">
              <a:defRPr/>
            </a:pPr>
            <a:endParaRPr lang="es-MX" sz="2800" b="1" dirty="0" smtClean="0">
              <a:effectLst>
                <a:outerShdw blurRad="38100" dist="38100" dir="2700000" algn="tl">
                  <a:srgbClr val="000000"/>
                </a:outerShdw>
              </a:effectLst>
              <a:latin typeface="Papyrus" pitchFamily="66" charset="0"/>
            </a:endParaRPr>
          </a:p>
          <a:p>
            <a:pPr marR="0" algn="ctr" eaLnBrk="1" hangingPunct="1">
              <a:defRPr/>
            </a:pPr>
            <a:r>
              <a:rPr lang="es-MX" sz="2800" b="1" dirty="0" smtClean="0">
                <a:solidFill>
                  <a:srgbClr val="FFFF00"/>
                </a:solidFill>
                <a:effectLst>
                  <a:outerShdw blurRad="38100" dist="38100" dir="2700000" algn="tl">
                    <a:srgbClr val="000000"/>
                  </a:outerShdw>
                </a:effectLst>
                <a:latin typeface="Papyrus" pitchFamily="66" charset="0"/>
              </a:rPr>
              <a:t>Dr. GUSTAVO R. SEGU</a:t>
            </a:r>
            <a:endParaRPr lang="en-US" sz="2800" b="1" dirty="0" smtClean="0">
              <a:solidFill>
                <a:srgbClr val="FFFF00"/>
              </a:solidFill>
              <a:effectLst>
                <a:outerShdw blurRad="38100" dist="38100" dir="2700000" algn="tl">
                  <a:srgbClr val="000000"/>
                </a:outerShdw>
              </a:effectLst>
              <a:latin typeface="Papyrus" pitchFamily="66" charset="0"/>
            </a:endParaRPr>
          </a:p>
        </p:txBody>
      </p:sp>
      <p:pic>
        <p:nvPicPr>
          <p:cNvPr id="15363" name="6 Imagen" descr="Monograma.tif"/>
          <p:cNvPicPr>
            <a:picLocks noChangeAspect="1"/>
          </p:cNvPicPr>
          <p:nvPr/>
        </p:nvPicPr>
        <p:blipFill>
          <a:blip r:embed="rId3" cstate="print"/>
          <a:srcRect/>
          <a:stretch>
            <a:fillRect/>
          </a:stretch>
        </p:blipFill>
        <p:spPr bwMode="auto">
          <a:xfrm>
            <a:off x="8564563" y="5943600"/>
            <a:ext cx="427037" cy="757238"/>
          </a:xfrm>
          <a:prstGeom prst="rect">
            <a:avLst/>
          </a:prstGeom>
          <a:noFill/>
          <a:ln w="9525">
            <a:noFill/>
            <a:miter lim="800000"/>
            <a:headEnd/>
            <a:tailEnd/>
          </a:ln>
        </p:spPr>
      </p:pic>
      <p:pic>
        <p:nvPicPr>
          <p:cNvPr id="15364" name="4 Imagen" descr="Firma.jpg"/>
          <p:cNvPicPr>
            <a:picLocks noChangeAspect="1"/>
          </p:cNvPicPr>
          <p:nvPr/>
        </p:nvPicPr>
        <p:blipFill>
          <a:blip r:embed="rId4" cstate="print"/>
          <a:srcRect/>
          <a:stretch>
            <a:fillRect/>
          </a:stretch>
        </p:blipFill>
        <p:spPr bwMode="auto">
          <a:xfrm>
            <a:off x="6400800" y="6324600"/>
            <a:ext cx="2074863" cy="354013"/>
          </a:xfrm>
          <a:prstGeom prst="rect">
            <a:avLst/>
          </a:prstGeom>
          <a:noFill/>
          <a:ln w="9525">
            <a:noFill/>
            <a:miter lim="800000"/>
            <a:headEnd/>
            <a:tailEnd/>
          </a:ln>
        </p:spPr>
      </p:pic>
    </p:spTree>
    <p:extLst>
      <p:ext uri="{BB962C8B-B14F-4D97-AF65-F5344CB8AC3E}">
        <p14:creationId xmlns:p14="http://schemas.microsoft.com/office/powerpoint/2010/main" val="333093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26427</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PASANTIAS EDUCATIVAS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3647189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8403"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ADICIONALES</a:t>
            </a:r>
          </a:p>
          <a:p>
            <a:pPr marL="609600" indent="-609600" eaLnBrk="1" hangingPunct="1">
              <a:buFontTx/>
              <a:buNone/>
              <a:defRPr/>
            </a:pPr>
            <a:endParaRPr lang="es-AR" sz="2000" dirty="0" smtClean="0">
              <a:solidFill>
                <a:srgbClr val="66FFFF"/>
              </a:solidFill>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Se incluyen los adicionales de convenio o pactados por las partes </a:t>
            </a:r>
          </a:p>
          <a:p>
            <a:pPr marL="609600" indent="-609600" eaLnBrk="1" hangingPunct="1">
              <a:buFontTx/>
              <a:buNone/>
              <a:defRPr/>
            </a:pPr>
            <a:r>
              <a:rPr lang="es-AR" sz="2000" dirty="0" smtClean="0">
                <a:effectLst>
                  <a:outerShdw blurRad="38100" dist="38100" dir="2700000" algn="tl">
                    <a:srgbClr val="000000">
                      <a:alpha val="43137"/>
                    </a:srgbClr>
                  </a:outerShdw>
                </a:effectLst>
              </a:rPr>
              <a:t>- Siempre que sean mensuales y remuneratorios</a:t>
            </a:r>
          </a:p>
          <a:p>
            <a:pPr marL="609600" indent="-609600" eaLnBrk="1" hangingPunct="1">
              <a:buFontTx/>
              <a:buNone/>
              <a:defRPr/>
            </a:pPr>
            <a:r>
              <a:rPr lang="es-AR" sz="2000" dirty="0" smtClean="0">
                <a:effectLst>
                  <a:outerShdw blurRad="38100" dist="38100" dir="2700000" algn="tl">
                    <a:srgbClr val="000000">
                      <a:alpha val="43137"/>
                    </a:srgbClr>
                  </a:outerShdw>
                </a:effectLst>
              </a:rPr>
              <a:t>- No importa que el trabajador los perciba en forma habitual o no</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b="1" u="sng" dirty="0" smtClean="0">
                <a:solidFill>
                  <a:srgbClr val="FFFF00"/>
                </a:solidFill>
                <a:effectLst>
                  <a:outerShdw blurRad="38100" dist="38100" dir="2700000" algn="tl">
                    <a:srgbClr val="000000">
                      <a:alpha val="43137"/>
                    </a:srgbClr>
                  </a:outerShdw>
                </a:effectLst>
              </a:rPr>
              <a:t>Ejemplo</a:t>
            </a:r>
            <a:r>
              <a:rPr lang="es-AR" sz="2000" b="1" dirty="0" smtClean="0">
                <a:solidFill>
                  <a:srgbClr val="FFFF00"/>
                </a:solidFill>
                <a:effectLst>
                  <a:outerShdw blurRad="38100" dist="38100" dir="2700000" algn="tl">
                    <a:srgbClr val="000000">
                      <a:alpha val="43137"/>
                    </a:srgbClr>
                  </a:outerShdw>
                </a:effectLst>
              </a:rPr>
              <a:t>: </a:t>
            </a:r>
            <a:r>
              <a:rPr lang="es-AR" sz="2000" b="1" dirty="0" err="1" smtClean="0">
                <a:solidFill>
                  <a:srgbClr val="FFFF00"/>
                </a:solidFill>
                <a:effectLst>
                  <a:outerShdw blurRad="38100" dist="38100" dir="2700000" algn="tl">
                    <a:srgbClr val="000000">
                      <a:alpha val="43137"/>
                    </a:srgbClr>
                  </a:outerShdw>
                </a:effectLst>
              </a:rPr>
              <a:t>Presentismo</a:t>
            </a:r>
            <a:r>
              <a:rPr lang="es-AR" sz="2000" b="1" dirty="0" smtClean="0">
                <a:solidFill>
                  <a:srgbClr val="FFFF00"/>
                </a:solidFill>
                <a:effectLst>
                  <a:outerShdw blurRad="38100" dist="38100" dir="2700000" algn="tl">
                    <a:srgbClr val="000000">
                      <a:alpha val="43137"/>
                    </a:srgbClr>
                  </a:outerShdw>
                </a:effectLst>
              </a:rPr>
              <a:t>. </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Puede ser otorgado por el CCT o por la empresa</a:t>
            </a:r>
          </a:p>
          <a:p>
            <a:pPr marL="609600" indent="-609600" eaLnBrk="1" hangingPunct="1">
              <a:buFontTx/>
              <a:buNone/>
              <a:defRPr/>
            </a:pPr>
            <a:r>
              <a:rPr lang="es-AR" sz="2000" dirty="0" smtClean="0">
                <a:effectLst>
                  <a:outerShdw blurRad="38100" dist="38100" dir="2700000" algn="tl">
                    <a:srgbClr val="000000">
                      <a:alpha val="43137"/>
                    </a:srgbClr>
                  </a:outerShdw>
                </a:effectLst>
              </a:rPr>
              <a:t>- Dicho adicional puede perderse si no se cumple con las condiciones y </a:t>
            </a:r>
          </a:p>
          <a:p>
            <a:pPr marL="609600" indent="-609600" eaLnBrk="1" hangingPunct="1">
              <a:buFontTx/>
              <a:buNone/>
              <a:defRPr/>
            </a:pPr>
            <a:r>
              <a:rPr lang="es-AR" sz="2000" dirty="0" smtClean="0">
                <a:effectLst>
                  <a:outerShdw blurRad="38100" dist="38100" dir="2700000" algn="tl">
                    <a:srgbClr val="000000">
                      <a:alpha val="43137"/>
                    </a:srgbClr>
                  </a:outerShdw>
                </a:effectLst>
              </a:rPr>
              <a:t>  requisitos establecidos por el CCT o por la empresa </a:t>
            </a:r>
            <a:endParaRPr lang="es-AR" sz="2000" b="1"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786661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9427" name="Rectangle 3"/>
          <p:cNvSpPr>
            <a:spLocks noGrp="1" noChangeArrowheads="1"/>
          </p:cNvSpPr>
          <p:nvPr>
            <p:ph type="body" idx="1"/>
          </p:nvPr>
        </p:nvSpPr>
        <p:spPr>
          <a:xfrm>
            <a:off x="457200" y="1143000"/>
            <a:ext cx="8229600" cy="4983163"/>
          </a:xfrm>
        </p:spPr>
        <p:txBody>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90000"/>
              </a:lnSpc>
              <a:buFontTx/>
              <a:buNone/>
              <a:defRPr/>
            </a:pPr>
            <a:r>
              <a:rPr lang="es-AR" sz="1800" b="1" dirty="0" smtClean="0">
                <a:solidFill>
                  <a:srgbClr val="66FFFF"/>
                </a:solidFill>
                <a:effectLst>
                  <a:outerShdw blurRad="38100" dist="38100" dir="2700000" algn="tl">
                    <a:srgbClr val="000000">
                      <a:alpha val="43137"/>
                    </a:srgbClr>
                  </a:outerShdw>
                </a:effectLst>
              </a:rPr>
              <a:t>LICENCIA POR MATERNIDAD</a:t>
            </a:r>
          </a:p>
          <a:p>
            <a:pPr marL="609600" indent="-609600" eaLnBrk="1" hangingPunct="1">
              <a:lnSpc>
                <a:spcPct val="90000"/>
              </a:lnSpc>
              <a:buFontTx/>
              <a:buNone/>
              <a:defRPr/>
            </a:pPr>
            <a:endParaRPr lang="es-AR"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El importe de la asignación por maternidad no se incluye dentro de la base de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cálculo por ser asignación familiar y por lo tanto no remuneratoria</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El cálculo del SAC será </a:t>
            </a:r>
            <a:r>
              <a:rPr lang="es-AR" sz="1800" b="1" dirty="0" smtClean="0">
                <a:solidFill>
                  <a:srgbClr val="FFFF00"/>
                </a:solidFill>
                <a:effectLst>
                  <a:outerShdw blurRad="38100" dist="38100" dir="2700000" algn="tl">
                    <a:srgbClr val="000000">
                      <a:alpha val="43137"/>
                    </a:srgbClr>
                  </a:outerShdw>
                </a:effectLst>
              </a:rPr>
              <a:t>proporcional al tiempo trabajado</a:t>
            </a:r>
            <a:r>
              <a:rPr lang="es-AR" sz="1800" dirty="0" smtClean="0">
                <a:effectLst>
                  <a:outerShdw blurRad="38100" dist="38100" dir="2700000" algn="tl">
                    <a:srgbClr val="000000">
                      <a:alpha val="43137"/>
                    </a:srgbClr>
                  </a:outerShdw>
                </a:effectLst>
              </a:rPr>
              <a:t> en cada uno de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los   semestres en que se  devenguen remuneraciones computables. (art. 1º,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D. 1078/1984)</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El período de excedencia tampoco es computable:</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a) No se percibe remuneración alguna durante el mismo</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b) Dicha licencia no se considera tiempo de trabajo</a:t>
            </a:r>
          </a:p>
          <a:p>
            <a:pPr marL="609600" indent="-609600" eaLnBrk="1" hangingPunct="1">
              <a:lnSpc>
                <a:spcPct val="90000"/>
              </a:lnSpc>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0883375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62499" name="Rectangle 3"/>
          <p:cNvSpPr>
            <a:spLocks noGrp="1" noChangeArrowheads="1"/>
          </p:cNvSpPr>
          <p:nvPr>
            <p:ph type="body" idx="1"/>
          </p:nvPr>
        </p:nvSpPr>
        <p:spPr>
          <a:xfrm>
            <a:off x="457200" y="1143000"/>
            <a:ext cx="8229600" cy="4983163"/>
          </a:xfrm>
        </p:spPr>
        <p:txBody>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90000"/>
              </a:lnSpc>
              <a:buFontTx/>
              <a:buNone/>
              <a:defRPr/>
            </a:pPr>
            <a:r>
              <a:rPr lang="es-AR" sz="2000" b="1" dirty="0" smtClean="0">
                <a:solidFill>
                  <a:srgbClr val="66FFFF"/>
                </a:solidFill>
                <a:effectLst>
                  <a:outerShdw blurRad="38100" dist="38100" dir="2700000" algn="tl">
                    <a:srgbClr val="000000">
                      <a:alpha val="43137"/>
                    </a:srgbClr>
                  </a:outerShdw>
                </a:effectLst>
              </a:rPr>
              <a:t>GRATIFICACIONES ANUALES</a:t>
            </a:r>
          </a:p>
          <a:p>
            <a:pPr marL="609600" indent="-609600" eaLnBrk="1" hangingPunct="1">
              <a:lnSpc>
                <a:spcPct val="90000"/>
              </a:lnSpc>
              <a:buFontTx/>
              <a:buNone/>
              <a:defRPr/>
            </a:pPr>
            <a:endParaRPr lang="es-AR" sz="2000" dirty="0" smtClean="0">
              <a:solidFill>
                <a:srgbClr val="66FFFF"/>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Debemos distinguir entre:</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b="1" dirty="0" smtClean="0">
                <a:solidFill>
                  <a:srgbClr val="66FFFF"/>
                </a:solidFill>
                <a:effectLst>
                  <a:outerShdw blurRad="38100" dist="38100" dir="2700000" algn="tl">
                    <a:srgbClr val="000000">
                      <a:alpha val="43137"/>
                    </a:srgbClr>
                  </a:outerShdw>
                </a:effectLst>
              </a:rPr>
              <a:t>a) Gratificaciones habituales y regulares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Periódicas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Remuneratorias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Mensuales, bimestrales, anuales, bianuales, </a:t>
            </a:r>
            <a:r>
              <a:rPr lang="es-AR" sz="2000" dirty="0" err="1" smtClean="0">
                <a:effectLst>
                  <a:outerShdw blurRad="38100" dist="38100" dir="2700000" algn="tl">
                    <a:srgbClr val="000000">
                      <a:alpha val="43137"/>
                    </a:srgbClr>
                  </a:outerShdw>
                </a:effectLst>
              </a:rPr>
              <a:t>quiquenales</a:t>
            </a:r>
            <a:r>
              <a:rPr lang="es-AR" sz="2000" dirty="0" smtClean="0">
                <a:effectLst>
                  <a:outerShdw blurRad="38100" dist="38100" dir="2700000" algn="tl">
                    <a:srgbClr val="000000">
                      <a:alpha val="43137"/>
                    </a:srgbClr>
                  </a:outerShdw>
                </a:effectLst>
              </a:rPr>
              <a:t>, etc.</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b="1" dirty="0" smtClean="0">
                <a:solidFill>
                  <a:srgbClr val="66FFFF"/>
                </a:solidFill>
                <a:effectLst>
                  <a:outerShdw blurRad="38100" dist="38100" dir="2700000" algn="tl">
                    <a:srgbClr val="000000">
                      <a:alpha val="43137"/>
                    </a:srgbClr>
                  </a:outerShdw>
                </a:effectLst>
              </a:rPr>
              <a:t>b) Gratificaciones abonadas por única vez</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No remuneratorias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Concepto de habitualidad: por la percepción y no por la entrega</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Fallo: Arcos Marplatenses c/ AFIP – Sala II - CFSS</a:t>
            </a:r>
          </a:p>
          <a:p>
            <a:pPr marL="609600" indent="-609600" eaLnBrk="1" hangingPunct="1">
              <a:lnSpc>
                <a:spcPct val="90000"/>
              </a:lnSpc>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1520466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63523" name="Rectangle 3"/>
          <p:cNvSpPr>
            <a:spLocks noGrp="1" noChangeArrowheads="1"/>
          </p:cNvSpPr>
          <p:nvPr>
            <p:ph type="body" idx="1"/>
          </p:nvPr>
        </p:nvSpPr>
        <p:spPr>
          <a:xfrm>
            <a:off x="457200" y="1143000"/>
            <a:ext cx="8229600" cy="4983163"/>
          </a:xfrm>
        </p:spPr>
        <p:txBody>
          <a:bodyPr>
            <a:normAutofit lnSpcReduction="10000"/>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buFontTx/>
              <a:buNone/>
              <a:defRPr/>
            </a:pPr>
            <a:r>
              <a:rPr lang="es-AR" sz="1800" b="1" dirty="0" smtClean="0">
                <a:solidFill>
                  <a:srgbClr val="66FFFF"/>
                </a:solidFill>
                <a:effectLst>
                  <a:outerShdw blurRad="38100" dist="38100" dir="2700000" algn="tl">
                    <a:srgbClr val="000000">
                      <a:alpha val="43137"/>
                    </a:srgbClr>
                  </a:outerShdw>
                </a:effectLst>
              </a:rPr>
              <a:t>GRATIFICACIONES ANUALES</a:t>
            </a:r>
          </a:p>
          <a:p>
            <a:pPr marL="609600" indent="-609600" eaLnBrk="1" hangingPunct="1">
              <a:buFontTx/>
              <a:buNone/>
              <a:defRPr/>
            </a:pPr>
            <a:endParaRPr lang="es-AR" sz="1800" dirty="0" smtClean="0">
              <a:solidFill>
                <a:srgbClr val="66FFFF"/>
              </a:solidFill>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Las gratificaciones anuales deben integrar la base de cálculo del SAC</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El fundamento es que las mismas se van devengando mes a mes en el</a:t>
            </a:r>
          </a:p>
          <a:p>
            <a:pPr marL="609600" indent="-609600" eaLnBrk="1" hangingPunct="1">
              <a:buFontTx/>
              <a:buNone/>
              <a:defRPr/>
            </a:pPr>
            <a:r>
              <a:rPr lang="es-AR" sz="1800" dirty="0" smtClean="0">
                <a:effectLst>
                  <a:outerShdw blurRad="38100" dist="38100" dir="2700000" algn="tl">
                    <a:srgbClr val="000000">
                      <a:alpha val="43137"/>
                    </a:srgbClr>
                  </a:outerShdw>
                </a:effectLst>
              </a:rPr>
              <a:t>  transcurso del año. Es una remuneración diferida</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El inconveniente es que cuando se conoce el importe final, ya se liquido el </a:t>
            </a:r>
          </a:p>
          <a:p>
            <a:pPr marL="609600" indent="-609600" eaLnBrk="1" hangingPunct="1">
              <a:buFontTx/>
              <a:buNone/>
              <a:defRPr/>
            </a:pPr>
            <a:r>
              <a:rPr lang="es-AR" sz="1800" dirty="0" smtClean="0">
                <a:effectLst>
                  <a:outerShdw blurRad="38100" dist="38100" dir="2700000" algn="tl">
                    <a:srgbClr val="000000">
                      <a:alpha val="43137"/>
                    </a:srgbClr>
                  </a:outerShdw>
                </a:effectLst>
              </a:rPr>
              <a:t>  primer SAC</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Una solución sería liquidar sobre la gratificación a fin de año la doceava parte</a:t>
            </a:r>
          </a:p>
          <a:p>
            <a:pPr marL="609600" indent="-609600" eaLnBrk="1" hangingPunct="1">
              <a:buFontTx/>
              <a:buNone/>
              <a:defRPr/>
            </a:pPr>
            <a:r>
              <a:rPr lang="es-AR" sz="1800" dirty="0" smtClean="0">
                <a:effectLst>
                  <a:outerShdw blurRad="38100" dist="38100" dir="2700000" algn="tl">
                    <a:srgbClr val="000000">
                      <a:alpha val="43137"/>
                    </a:srgbClr>
                  </a:outerShdw>
                </a:effectLst>
              </a:rPr>
              <a:t>   de la misma en concepto de SAC</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Hay jurisprudencia controvertida al respecto  </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2300141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66595"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SAC PROPORCIONAL</a:t>
            </a: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EXTINCIÓN DEL CONTRATO DE TRABAJO</a:t>
            </a:r>
          </a:p>
          <a:p>
            <a:pPr marL="609600" indent="-609600" eaLnBrk="1" hangingPunct="1">
              <a:buFontTx/>
              <a:buNone/>
              <a:defRPr/>
            </a:pPr>
            <a:endParaRPr lang="es-AR" sz="2000" dirty="0" smtClean="0">
              <a:solidFill>
                <a:srgbClr val="66FFFF"/>
              </a:solidFill>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El trabajador tiene derecho al cobro del SAC proporcional al tiempo </a:t>
            </a:r>
          </a:p>
          <a:p>
            <a:pPr marL="0" indent="0" eaLnBrk="1" hangingPunct="1">
              <a:buNone/>
              <a:defRPr/>
            </a:pPr>
            <a:r>
              <a:rPr lang="es-AR" sz="2000" dirty="0" smtClean="0">
                <a:effectLst>
                  <a:outerShdw blurRad="38100" dist="38100" dir="2700000" algn="tl">
                    <a:srgbClr val="000000">
                      <a:alpha val="43137"/>
                    </a:srgbClr>
                  </a:outerShdw>
                </a:effectLst>
              </a:rPr>
              <a:t>trabajado  en caso de extinción del contrato, cualquiera sea la causal de extinción.</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En caso de fallecimiento los derechohabientes establecidos por el art. </a:t>
            </a:r>
          </a:p>
          <a:p>
            <a:pPr marL="0" indent="0" eaLnBrk="1" hangingPunct="1">
              <a:buNone/>
              <a:defRPr/>
            </a:pPr>
            <a:r>
              <a:rPr lang="es-AR" sz="2000" dirty="0" smtClean="0">
                <a:effectLst>
                  <a:outerShdw blurRad="38100" dist="38100" dir="2700000" algn="tl">
                    <a:srgbClr val="000000">
                      <a:alpha val="43137"/>
                    </a:srgbClr>
                  </a:outerShdw>
                </a:effectLst>
              </a:rPr>
              <a:t>248</a:t>
            </a:r>
            <a:r>
              <a:rPr lang="es-AR" sz="2000" dirty="0">
                <a:effectLst>
                  <a:outerShdw blurRad="38100" dist="38100" dir="2700000" algn="tl">
                    <a:srgbClr val="000000">
                      <a:alpha val="43137"/>
                    </a:srgbClr>
                  </a:outerShdw>
                </a:effectLst>
              </a:rPr>
              <a:t> </a:t>
            </a:r>
            <a:r>
              <a:rPr lang="es-AR" sz="2000" dirty="0" smtClean="0">
                <a:effectLst>
                  <a:outerShdw blurRad="38100" dist="38100" dir="2700000" algn="tl">
                    <a:srgbClr val="000000">
                      <a:alpha val="43137"/>
                    </a:srgbClr>
                  </a:outerShdw>
                </a:effectLst>
              </a:rPr>
              <a:t>LCT tienen derecho al cobro.</a:t>
            </a:r>
          </a:p>
          <a:p>
            <a:pPr marL="609600" indent="-609600" eaLnBrk="1" hangingPunct="1">
              <a:buFontTx/>
              <a:buNone/>
              <a:defRPr/>
            </a:pPr>
            <a:endParaRPr lang="es-AR" sz="1800" dirty="0" smtClean="0"/>
          </a:p>
          <a:p>
            <a:pPr marL="609600" indent="-609600" eaLnBrk="1" hangingPunct="1">
              <a:buFontTx/>
              <a:buNone/>
              <a:defRPr/>
            </a:pPr>
            <a:endParaRPr lang="es-AR"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1182004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67619"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SAC PROPORCIONAL</a:t>
            </a:r>
          </a:p>
          <a:p>
            <a:pPr marL="609600" indent="-609600" eaLnBrk="1" hangingPunct="1">
              <a:lnSpc>
                <a:spcPct val="90000"/>
              </a:lnSpc>
              <a:buFontTx/>
              <a:buNone/>
              <a:defRPr/>
            </a:pPr>
            <a:r>
              <a:rPr lang="es-AR" sz="2000" b="1" dirty="0" smtClean="0">
                <a:solidFill>
                  <a:srgbClr val="00FFCC"/>
                </a:solidFill>
                <a:effectLst>
                  <a:outerShdw blurRad="38100" dist="38100" dir="2700000" algn="tl">
                    <a:srgbClr val="000000">
                      <a:alpha val="43137"/>
                    </a:srgbClr>
                  </a:outerShdw>
                </a:effectLst>
              </a:rPr>
              <a:t>SEMESTRE LABORADO EN FORMA PARCIAL</a:t>
            </a:r>
          </a:p>
          <a:p>
            <a:pPr marL="609600" indent="-609600" eaLnBrk="1" hangingPunct="1">
              <a:lnSpc>
                <a:spcPct val="90000"/>
              </a:lnSpc>
              <a:buFontTx/>
              <a:buNone/>
              <a:defRPr/>
            </a:pPr>
            <a:endParaRPr lang="es-AR" sz="1800" dirty="0" smtClean="0">
              <a:solidFill>
                <a:srgbClr val="66FFFF"/>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b="1" dirty="0" smtClean="0">
                <a:solidFill>
                  <a:srgbClr val="FFCC00"/>
                </a:solidFill>
                <a:effectLst>
                  <a:outerShdw blurRad="38100" dist="38100" dir="2700000" algn="tl">
                    <a:srgbClr val="000000">
                      <a:alpha val="43137"/>
                    </a:srgbClr>
                  </a:outerShdw>
                </a:effectLst>
              </a:rPr>
              <a:t>Pueden darse distintas situaciones</a:t>
            </a:r>
          </a:p>
          <a:p>
            <a:pPr marL="609600" indent="-609600" eaLnBrk="1" hangingPunct="1">
              <a:lnSpc>
                <a:spcPct val="90000"/>
              </a:lnSpc>
              <a:buFontTx/>
              <a:buNone/>
              <a:defRPr/>
            </a:pPr>
            <a:endParaRPr lang="es-AR" sz="1800" dirty="0" smtClean="0">
              <a:solidFill>
                <a:srgbClr val="FFCC00"/>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Licencia por maternidad y período de excedencia</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Enfermedad inculpable: Tratamiento del período de licencia y del período de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conservación del empleo por enfermedad </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Licencias sin goce de remuneraciones pactadas por las partes o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convencionales</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Inicio o finalización de tareas durante el semestre de modo tal que no se lo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laboró en forma completa</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3646738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73763" name="Rectangle 3"/>
          <p:cNvSpPr>
            <a:spLocks noGrp="1" noChangeArrowheads="1"/>
          </p:cNvSpPr>
          <p:nvPr>
            <p:ph type="body" idx="1"/>
          </p:nvPr>
        </p:nvSpPr>
        <p:spPr>
          <a:xfrm>
            <a:off x="457200" y="1143000"/>
            <a:ext cx="8229600" cy="5257800"/>
          </a:xfrm>
        </p:spPr>
        <p:txBody>
          <a:bodyPr/>
          <a:lstStyle/>
          <a:p>
            <a:pPr marL="609600" indent="-609600" eaLnBrk="1" hangingPunct="1">
              <a:lnSpc>
                <a:spcPct val="80000"/>
              </a:lnSpc>
              <a:buFontTx/>
              <a:buNone/>
              <a:defRPr/>
            </a:pPr>
            <a:r>
              <a:rPr lang="es-AR" sz="2000" b="1" dirty="0" smtClean="0">
                <a:solidFill>
                  <a:srgbClr val="FFFF00"/>
                </a:solidFill>
                <a:effectLst>
                  <a:outerShdw blurRad="38100" dist="38100" dir="2700000" algn="tl">
                    <a:srgbClr val="000000">
                      <a:alpha val="43137"/>
                    </a:srgbClr>
                  </a:outerShdw>
                </a:effectLst>
              </a:rPr>
              <a:t>SAC PROPORCIONAL</a:t>
            </a:r>
          </a:p>
          <a:p>
            <a:pPr marL="609600" indent="-609600" eaLnBrk="1" hangingPunct="1">
              <a:lnSpc>
                <a:spcPct val="80000"/>
              </a:lnSpc>
              <a:buFontTx/>
              <a:buNone/>
              <a:defRPr/>
            </a:pPr>
            <a:r>
              <a:rPr lang="es-AR" sz="1800" b="1" dirty="0" smtClean="0">
                <a:solidFill>
                  <a:srgbClr val="66FFFF"/>
                </a:solidFill>
                <a:effectLst>
                  <a:outerShdw blurRad="38100" dist="38100" dir="2700000" algn="tl">
                    <a:srgbClr val="000000">
                      <a:alpha val="43137"/>
                    </a:srgbClr>
                  </a:outerShdw>
                </a:effectLst>
              </a:rPr>
              <a:t>CASO ESPECIAL</a:t>
            </a:r>
            <a:r>
              <a:rPr lang="es-AR" sz="1800" b="1" dirty="0" smtClean="0">
                <a:solidFill>
                  <a:srgbClr val="FFFF00"/>
                </a:solidFill>
                <a:effectLst>
                  <a:outerShdw blurRad="38100" dist="38100" dir="2700000" algn="tl">
                    <a:srgbClr val="000000">
                      <a:alpha val="43137"/>
                    </a:srgbClr>
                  </a:outerShdw>
                </a:effectLst>
              </a:rPr>
              <a:t> </a:t>
            </a:r>
          </a:p>
          <a:p>
            <a:pPr marL="609600" indent="-609600" eaLnBrk="1" hangingPunct="1">
              <a:lnSpc>
                <a:spcPct val="80000"/>
              </a:lnSpc>
              <a:buFontTx/>
              <a:buNone/>
              <a:defRPr/>
            </a:pPr>
            <a:endParaRPr lang="es-AR" sz="1800" b="1" dirty="0" smtClean="0">
              <a:solidFill>
                <a:schemeClr val="tx2"/>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b="1" dirty="0" smtClean="0">
                <a:solidFill>
                  <a:srgbClr val="FFCC00"/>
                </a:solidFill>
                <a:effectLst>
                  <a:outerShdw blurRad="38100" dist="38100" dir="2700000" algn="tl">
                    <a:srgbClr val="000000">
                      <a:alpha val="43137"/>
                    </a:srgbClr>
                  </a:outerShdw>
                </a:effectLst>
              </a:rPr>
              <a:t>Semestre laborado en forma parcial por modificación de la </a:t>
            </a:r>
          </a:p>
          <a:p>
            <a:pPr marL="609600" indent="-609600" eaLnBrk="1" hangingPunct="1">
              <a:lnSpc>
                <a:spcPct val="80000"/>
              </a:lnSpc>
              <a:buFontTx/>
              <a:buNone/>
              <a:defRPr/>
            </a:pPr>
            <a:r>
              <a:rPr lang="es-AR" sz="2000" b="1" dirty="0" smtClean="0">
                <a:solidFill>
                  <a:srgbClr val="FFCC00"/>
                </a:solidFill>
                <a:effectLst>
                  <a:outerShdw blurRad="38100" dist="38100" dir="2700000" algn="tl">
                    <a:srgbClr val="000000">
                      <a:alpha val="43137"/>
                    </a:srgbClr>
                  </a:outerShdw>
                </a:effectLst>
              </a:rPr>
              <a:t>extensión de la jornada de trabajo</a:t>
            </a:r>
          </a:p>
          <a:p>
            <a:pPr marL="609600" indent="-609600" eaLnBrk="1" hangingPunct="1">
              <a:lnSpc>
                <a:spcPct val="80000"/>
              </a:lnSpc>
              <a:buFontTx/>
              <a:buNone/>
              <a:defRPr/>
            </a:pPr>
            <a:endParaRPr lang="es-AR" sz="1800" dirty="0" smtClean="0">
              <a:solidFill>
                <a:srgbClr val="FFCC00"/>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El trabajador laboró durante el primer trimestre del año a jornada completa</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A partir del segundo trimestre las partes pactan una reducción en la jornada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de modo tal que la misma se reduce a la mitad (Contrato a Tiempo Parcial)</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El trabajador en consecuencia comienza a percibir la mitad de la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remuneración</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Inclusive puede haber un incremento remuneratorio durante el segundo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trimestre, dispuesto por CCT que se aplicaría sobre la base de la nueva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remuneración en proporción a la disminución de la jornada de trabajo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pactada.</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6068194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74787"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SAC PROPORCIONAL</a:t>
            </a: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CASO ESPECIAL</a:t>
            </a:r>
          </a:p>
          <a:p>
            <a:pPr marL="609600" indent="-609600" eaLnBrk="1" hangingPunct="1">
              <a:buFontTx/>
              <a:buNone/>
              <a:defRPr/>
            </a:pPr>
            <a:endParaRPr lang="es-AR" sz="2000" dirty="0" smtClean="0">
              <a:solidFill>
                <a:srgbClr val="66FFFF"/>
              </a:solidFill>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00FF99"/>
                </a:solidFill>
                <a:effectLst>
                  <a:outerShdw blurRad="38100" dist="38100" dir="2700000" algn="tl">
                    <a:srgbClr val="000000">
                      <a:alpha val="43137"/>
                    </a:srgbClr>
                  </a:outerShdw>
                </a:effectLst>
              </a:rPr>
              <a:t>SOLUCION</a:t>
            </a:r>
          </a:p>
          <a:p>
            <a:pPr marL="609600" indent="-609600" eaLnBrk="1" hangingPunct="1">
              <a:buFontTx/>
              <a:buNone/>
              <a:defRPr/>
            </a:pPr>
            <a:endParaRPr lang="es-AR" sz="2000" dirty="0" smtClean="0">
              <a:solidFill>
                <a:srgbClr val="FFCC00"/>
              </a:solidFill>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El caso se resuelve por aplicación del D. 1078/1984</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Art. 1 – </a:t>
            </a:r>
            <a:r>
              <a:rPr lang="es-ES" sz="2000" dirty="0" smtClean="0">
                <a:effectLst>
                  <a:outerShdw blurRad="38100" dist="38100" dir="2700000" algn="tl">
                    <a:srgbClr val="000000">
                      <a:alpha val="43137"/>
                    </a:srgbClr>
                  </a:outerShdw>
                </a:effectLst>
              </a:rPr>
              <a:t>“La liquidación del sueldo anual complementario en virtud de lo </a:t>
            </a: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determinado por el artículo 1º de la ley 23041, </a:t>
            </a:r>
            <a:r>
              <a:rPr lang="es-ES" sz="2000" b="1" dirty="0" smtClean="0">
                <a:solidFill>
                  <a:srgbClr val="FFFF00"/>
                </a:solidFill>
                <a:effectLst>
                  <a:outerShdw blurRad="38100" dist="38100" dir="2700000" algn="tl">
                    <a:srgbClr val="000000">
                      <a:alpha val="43137"/>
                    </a:srgbClr>
                  </a:outerShdw>
                </a:effectLst>
              </a:rPr>
              <a:t>será proporcional al </a:t>
            </a:r>
          </a:p>
          <a:p>
            <a:pPr marL="609600" indent="-609600" eaLnBrk="1" hangingPunct="1">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tiempo trabajado</a:t>
            </a:r>
            <a:r>
              <a:rPr lang="es-ES" sz="2000" b="1" dirty="0" smtClean="0">
                <a:effectLst>
                  <a:outerShdw blurRad="38100" dist="38100" dir="2700000" algn="tl">
                    <a:srgbClr val="000000">
                      <a:alpha val="43137"/>
                    </a:srgbClr>
                  </a:outerShdw>
                </a:effectLst>
              </a:rPr>
              <a:t> </a:t>
            </a:r>
            <a:r>
              <a:rPr lang="es-ES" sz="2000" dirty="0" smtClean="0">
                <a:effectLst>
                  <a:outerShdw blurRad="38100" dist="38100" dir="2700000" algn="tl">
                    <a:srgbClr val="000000">
                      <a:alpha val="43137"/>
                    </a:srgbClr>
                  </a:outerShdw>
                </a:effectLst>
              </a:rPr>
              <a:t>por los beneficiarios en cada uno de los semestres en </a:t>
            </a: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que se devenguen las remuneraciones computables.”</a:t>
            </a:r>
            <a:endParaRPr lang="es-ES" sz="2000" b="1" dirty="0" smtClean="0">
              <a:effectLst>
                <a:outerShdw blurRad="38100" dist="38100" dir="2700000" algn="tl">
                  <a:srgbClr val="000000">
                    <a:alpha val="43137"/>
                  </a:srgbClr>
                </a:outerShdw>
              </a:effectLst>
            </a:endParaRPr>
          </a:p>
          <a:p>
            <a:pPr marL="609600" indent="-609600" eaLnBrk="1" hangingPunct="1">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1487690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75811" name="Rectangle 3"/>
          <p:cNvSpPr>
            <a:spLocks noGrp="1" noChangeArrowheads="1"/>
          </p:cNvSpPr>
          <p:nvPr>
            <p:ph type="body" idx="1"/>
          </p:nvPr>
        </p:nvSpPr>
        <p:spPr>
          <a:xfrm>
            <a:off x="457200" y="1143000"/>
            <a:ext cx="8229600" cy="4983163"/>
          </a:xfrm>
        </p:spPr>
        <p:txBody>
          <a:bodyPr>
            <a:normAutofit lnSpcReduction="10000"/>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SAC PROPORCIONAL</a:t>
            </a: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CASO ESPECIAL</a:t>
            </a:r>
          </a:p>
          <a:p>
            <a:pPr marL="609600" indent="-609600" eaLnBrk="1" hangingPunct="1">
              <a:buFontTx/>
              <a:buNone/>
              <a:defRPr/>
            </a:pPr>
            <a:r>
              <a:rPr lang="es-AR" sz="2000" b="1" dirty="0" smtClean="0">
                <a:solidFill>
                  <a:srgbClr val="00FF00"/>
                </a:solidFill>
                <a:effectLst>
                  <a:outerShdw blurRad="38100" dist="38100" dir="2700000" algn="tl">
                    <a:srgbClr val="000000">
                      <a:alpha val="43137"/>
                    </a:srgbClr>
                  </a:outerShdw>
                </a:effectLst>
              </a:rPr>
              <a:t>Aplicación del D. 1078/1984</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ES" sz="2000" dirty="0" smtClean="0">
                <a:effectLst>
                  <a:outerShdw blurRad="38100" dist="38100" dir="2700000" algn="tl">
                    <a:srgbClr val="000000">
                      <a:alpha val="43137"/>
                    </a:srgbClr>
                  </a:outerShdw>
                </a:effectLst>
              </a:rPr>
              <a:t>- Se liquida en forma proporcional el SAC correspondiente a </a:t>
            </a:r>
            <a:r>
              <a:rPr lang="es-ES" sz="2000" u="sng" dirty="0" smtClean="0">
                <a:solidFill>
                  <a:srgbClr val="FFFF00"/>
                </a:solidFill>
                <a:effectLst>
                  <a:outerShdw blurRad="38100" dist="38100" dir="2700000" algn="tl">
                    <a:srgbClr val="000000">
                      <a:alpha val="43137"/>
                    </a:srgbClr>
                  </a:outerShdw>
                </a:effectLst>
              </a:rPr>
              <a:t>cada </a:t>
            </a:r>
          </a:p>
          <a:p>
            <a:pPr marL="0" indent="0" eaLnBrk="1" hangingPunct="1">
              <a:buNone/>
              <a:defRPr/>
            </a:pPr>
            <a:r>
              <a:rPr lang="es-ES" sz="2000" u="sng" dirty="0" smtClean="0">
                <a:solidFill>
                  <a:srgbClr val="FFFF00"/>
                </a:solidFill>
                <a:effectLst>
                  <a:outerShdw blurRad="38100" dist="38100" dir="2700000" algn="tl">
                    <a:srgbClr val="000000">
                      <a:alpha val="43137"/>
                    </a:srgbClr>
                  </a:outerShdw>
                </a:effectLst>
              </a:rPr>
              <a:t>trimestre</a:t>
            </a:r>
            <a:r>
              <a:rPr lang="es-ES" sz="2000" dirty="0" smtClean="0">
                <a:effectLst>
                  <a:outerShdw blurRad="38100" dist="38100" dir="2700000" algn="tl">
                    <a:srgbClr val="000000">
                      <a:alpha val="43137"/>
                    </a:srgbClr>
                  </a:outerShdw>
                </a:effectLst>
              </a:rPr>
              <a:t> en función de la extensión de</a:t>
            </a:r>
            <a:r>
              <a:rPr lang="es-AR" sz="2000" dirty="0" smtClean="0">
                <a:effectLst>
                  <a:outerShdw blurRad="38100" dist="38100" dir="2700000" algn="tl">
                    <a:srgbClr val="000000">
                      <a:alpha val="43137"/>
                    </a:srgbClr>
                  </a:outerShdw>
                </a:effectLst>
              </a:rPr>
              <a:t> la jornada</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El 25 % de la mejor remuneración del trimestre laborado a jornada </a:t>
            </a:r>
          </a:p>
          <a:p>
            <a:pPr marL="0" indent="0" eaLnBrk="1" hangingPunct="1">
              <a:buNone/>
              <a:defRPr/>
            </a:pPr>
            <a:r>
              <a:rPr lang="es-AR" sz="2000" dirty="0" smtClean="0">
                <a:effectLst>
                  <a:outerShdw blurRad="38100" dist="38100" dir="2700000" algn="tl">
                    <a:srgbClr val="000000">
                      <a:alpha val="43137"/>
                    </a:srgbClr>
                  </a:outerShdw>
                </a:effectLst>
              </a:rPr>
              <a:t>completa</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El 25 % de la mejor remuneración del trimestre laborado a jornada </a:t>
            </a:r>
          </a:p>
          <a:p>
            <a:pPr marL="0" indent="0" eaLnBrk="1" hangingPunct="1">
              <a:buNone/>
              <a:defRPr/>
            </a:pPr>
            <a:r>
              <a:rPr lang="es-AR" sz="2000" dirty="0" smtClean="0">
                <a:effectLst>
                  <a:outerShdw blurRad="38100" dist="38100" dir="2700000" algn="tl">
                    <a:srgbClr val="000000">
                      <a:alpha val="43137"/>
                    </a:srgbClr>
                  </a:outerShdw>
                </a:effectLst>
              </a:rPr>
              <a:t>reducida</a:t>
            </a:r>
          </a:p>
          <a:p>
            <a:pPr marL="609600" indent="-609600" eaLnBrk="1" hangingPunct="1">
              <a:buFontTx/>
              <a:buChar char="-"/>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Se suman ambos resultados</a:t>
            </a:r>
          </a:p>
          <a:p>
            <a:pPr marL="609600" indent="-609600" eaLnBrk="1" hangingPunct="1">
              <a:buFontTx/>
              <a:buNone/>
              <a:defRPr/>
            </a:pPr>
            <a:endParaRPr lang="es-AR" sz="1800" dirty="0" smtClean="0"/>
          </a:p>
          <a:p>
            <a:pPr marL="609600" indent="-609600" eaLnBrk="1" hangingPunct="1">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7579100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78883" name="Rectangle 3"/>
          <p:cNvSpPr>
            <a:spLocks noGrp="1" noChangeArrowheads="1"/>
          </p:cNvSpPr>
          <p:nvPr>
            <p:ph type="body" idx="1"/>
          </p:nvPr>
        </p:nvSpPr>
        <p:spPr>
          <a:xfrm>
            <a:off x="457200" y="1143000"/>
            <a:ext cx="8229600" cy="5534956"/>
          </a:xfrm>
        </p:spPr>
        <p:txBody>
          <a:bodyPr>
            <a:normAutofit/>
          </a:bodyPr>
          <a:lstStyle/>
          <a:p>
            <a:pPr marL="609600" indent="-609600" eaLnBrk="1" hangingPunct="1">
              <a:lnSpc>
                <a:spcPct val="80000"/>
              </a:lnSpc>
              <a:buFontTx/>
              <a:buNone/>
              <a:defRPr/>
            </a:pPr>
            <a:r>
              <a:rPr lang="es-AR" sz="1800" b="1" dirty="0" smtClean="0">
                <a:solidFill>
                  <a:srgbClr val="00FF00"/>
                </a:solidFill>
                <a:effectLst>
                  <a:outerShdw blurRad="38100" dist="38100" dir="2700000" algn="tl">
                    <a:srgbClr val="000000">
                      <a:alpha val="43137"/>
                    </a:srgbClr>
                  </a:outerShdw>
                </a:effectLst>
              </a:rPr>
              <a:t>TRABAJADOR EVENTUAL Y DE TEMPORADA</a:t>
            </a:r>
          </a:p>
          <a:p>
            <a:pPr marL="609600" indent="-609600" eaLnBrk="1" hangingPunct="1">
              <a:lnSpc>
                <a:spcPct val="80000"/>
              </a:lnSpc>
              <a:buFontTx/>
              <a:buNone/>
              <a:defRPr/>
            </a:pPr>
            <a:endParaRPr lang="es-AR" sz="1800" b="1" u="sng" dirty="0" smtClean="0">
              <a:solidFill>
                <a:schemeClr val="hlink"/>
              </a:solidFill>
              <a:effectLst>
                <a:outerShdw blurRad="38100" dist="38100" dir="2700000" algn="tl">
                  <a:srgbClr val="000000">
                    <a:alpha val="43137"/>
                  </a:srgbClr>
                </a:outerShdw>
              </a:effectLst>
            </a:endParaRPr>
          </a:p>
          <a:p>
            <a:pPr marL="0" indent="0" eaLnBrk="1" hangingPunct="1">
              <a:lnSpc>
                <a:spcPct val="80000"/>
              </a:lnSpc>
              <a:buNone/>
              <a:defRPr/>
            </a:pPr>
            <a:r>
              <a:rPr lang="es-AR" sz="1800" dirty="0" smtClean="0">
                <a:effectLst>
                  <a:outerShdw blurRad="38100" dist="38100" dir="2700000" algn="tl">
                    <a:srgbClr val="000000">
                      <a:alpha val="43137"/>
                    </a:srgbClr>
                  </a:outerShdw>
                </a:effectLst>
              </a:rPr>
              <a:t>- Se paga en forma proporcional al tiempo trabajado durante la duración del </a:t>
            </a:r>
          </a:p>
          <a:p>
            <a:pPr marL="0" indent="0" eaLnBrk="1" hangingPunct="1">
              <a:lnSpc>
                <a:spcPct val="80000"/>
              </a:lnSpc>
              <a:buNone/>
              <a:defRPr/>
            </a:pPr>
            <a:r>
              <a:rPr lang="es-AR" sz="1800" dirty="0" smtClean="0">
                <a:effectLst>
                  <a:outerShdw blurRad="38100" dist="38100" dir="2700000" algn="tl">
                    <a:srgbClr val="000000">
                      <a:alpha val="43137"/>
                    </a:srgbClr>
                  </a:outerShdw>
                </a:effectLst>
              </a:rPr>
              <a:t>contrato eventual (art. 99 LCT)</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Se paga en forma proporcional al tiempo trabajado durante la temporada</a:t>
            </a:r>
          </a:p>
          <a:p>
            <a:pPr marL="609600" indent="-609600" eaLnBrk="1" hangingPunct="1">
              <a:lnSpc>
                <a:spcPct val="80000"/>
              </a:lnSpc>
              <a:buFontTx/>
              <a:buNone/>
              <a:defRPr/>
            </a:pPr>
            <a:endParaRPr lang="es-AR" sz="1800" b="1"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endParaRPr lang="es-AR" sz="1600" dirty="0" smtClean="0"/>
          </a:p>
          <a:p>
            <a:pPr marL="609600" indent="-609600" eaLnBrk="1" hangingPunct="1">
              <a:lnSpc>
                <a:spcPct val="80000"/>
              </a:lnSpc>
              <a:buFontTx/>
              <a:buNone/>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0704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26427 – PASANTÍAS EDUCATIVAS</a:t>
            </a:r>
          </a:p>
          <a:p>
            <a:pPr marL="0" indent="0">
              <a:lnSpc>
                <a:spcPct val="90000"/>
              </a:lnSpc>
              <a:buNone/>
            </a:pPr>
            <a:endParaRPr lang="es-AR" sz="1800" b="1" i="0" dirty="0">
              <a:solidFill>
                <a:srgbClr val="FF0000"/>
              </a:solidFill>
              <a:effectLst>
                <a:outerShdw blurRad="38100" dist="38100" dir="2700000" algn="tl">
                  <a:srgbClr val="000000">
                    <a:alpha val="43137"/>
                  </a:srgbClr>
                </a:outerShdw>
              </a:effectLst>
            </a:endParaRPr>
          </a:p>
          <a:p>
            <a:pPr marL="0" indent="0">
              <a:buNone/>
            </a:pPr>
            <a:r>
              <a:rPr lang="es-AR" sz="1800" b="1" i="0" dirty="0">
                <a:solidFill>
                  <a:srgbClr val="00FFFF"/>
                </a:solidFill>
                <a:effectLst>
                  <a:outerShdw blurRad="38100" dist="38100" dir="2700000" algn="tl">
                    <a:srgbClr val="000000">
                      <a:alpha val="43137"/>
                    </a:srgbClr>
                  </a:outerShdw>
                </a:effectLst>
              </a:rPr>
              <a:t>Art. </a:t>
            </a:r>
            <a:r>
              <a:rPr lang="es-AR" sz="1800" b="1" i="0" dirty="0" smtClean="0">
                <a:solidFill>
                  <a:srgbClr val="00FFFF"/>
                </a:solidFill>
                <a:effectLst>
                  <a:outerShdw blurRad="38100" dist="38100" dir="2700000" algn="tl">
                    <a:srgbClr val="000000">
                      <a:alpha val="43137"/>
                    </a:srgbClr>
                  </a:outerShdw>
                </a:effectLst>
              </a:rPr>
              <a:t>15 - </a:t>
            </a:r>
            <a:r>
              <a:rPr lang="es-AR" sz="1800" i="0" dirty="0">
                <a:effectLst>
                  <a:outerShdw blurRad="38100" dist="38100" dir="2700000" algn="tl">
                    <a:srgbClr val="000000">
                      <a:alpha val="43137"/>
                    </a:srgbClr>
                  </a:outerShdw>
                </a:effectLst>
              </a:rPr>
              <a:t>Los pasantes </a:t>
            </a:r>
            <a:r>
              <a:rPr lang="es-AR" sz="1800" b="1" i="0" dirty="0">
                <a:solidFill>
                  <a:srgbClr val="00FF00"/>
                </a:solidFill>
                <a:effectLst>
                  <a:outerShdw blurRad="38100" dist="38100" dir="2700000" algn="tl">
                    <a:srgbClr val="000000">
                      <a:alpha val="43137"/>
                    </a:srgbClr>
                  </a:outerShdw>
                </a:effectLst>
              </a:rPr>
              <a:t>reciben una suma de dinero en carácter no remunerativo en calidad de asignación estímulo</a:t>
            </a:r>
            <a:r>
              <a:rPr lang="es-AR" sz="1800" i="0" dirty="0">
                <a:effectLst>
                  <a:outerShdw blurRad="38100" dist="38100" dir="2700000" algn="tl">
                    <a:srgbClr val="000000">
                      <a:alpha val="43137"/>
                    </a:srgbClr>
                  </a:outerShdw>
                </a:effectLst>
              </a:rPr>
              <a:t>, que </a:t>
            </a:r>
            <a:r>
              <a:rPr lang="es-AR" sz="1800" b="1" i="0" dirty="0">
                <a:solidFill>
                  <a:srgbClr val="FFC000"/>
                </a:solidFill>
                <a:effectLst>
                  <a:outerShdw blurRad="38100" dist="38100" dir="2700000" algn="tl">
                    <a:srgbClr val="000000">
                      <a:alpha val="43137"/>
                    </a:srgbClr>
                  </a:outerShdw>
                </a:effectLst>
              </a:rPr>
              <a:t>se calculará sobre el salario básico del convenio colectivo aplicable a la empresa, </a:t>
            </a:r>
            <a:r>
              <a:rPr lang="es-AR" sz="1800" b="1" i="0" dirty="0">
                <a:solidFill>
                  <a:srgbClr val="00FFCC"/>
                </a:solidFill>
                <a:effectLst>
                  <a:outerShdw blurRad="38100" dist="38100" dir="2700000" algn="tl">
                    <a:srgbClr val="000000">
                      <a:alpha val="43137"/>
                    </a:srgbClr>
                  </a:outerShdw>
                </a:effectLst>
              </a:rPr>
              <a:t>y que será proporcional a la carga horaria de la pasantía</a:t>
            </a:r>
            <a:r>
              <a:rPr lang="es-AR" sz="1800" i="0" dirty="0">
                <a:solidFill>
                  <a:srgbClr val="00FFCC"/>
                </a:solidFill>
                <a:effectLst>
                  <a:outerShdw blurRad="38100" dist="38100" dir="2700000" algn="tl">
                    <a:srgbClr val="000000">
                      <a:alpha val="43137"/>
                    </a:srgbClr>
                  </a:outerShdw>
                </a:effectLst>
              </a:rPr>
              <a:t>. </a:t>
            </a:r>
            <a:r>
              <a:rPr lang="es-AR" sz="1800" i="0" dirty="0">
                <a:effectLst>
                  <a:outerShdw blurRad="38100" dist="38100" dir="2700000" algn="tl">
                    <a:srgbClr val="000000">
                      <a:alpha val="43137"/>
                    </a:srgbClr>
                  </a:outerShdw>
                </a:effectLst>
              </a:rPr>
              <a:t>En caso de haber más de un convenio aplicable, </a:t>
            </a:r>
            <a:r>
              <a:rPr lang="es-AR" sz="1800" i="0" dirty="0">
                <a:solidFill>
                  <a:srgbClr val="FFFF00"/>
                </a:solidFill>
                <a:effectLst>
                  <a:outerShdw blurRad="38100" dist="38100" dir="2700000" algn="tl">
                    <a:srgbClr val="000000">
                      <a:alpha val="43137"/>
                    </a:srgbClr>
                  </a:outerShdw>
                </a:effectLst>
              </a:rPr>
              <a:t>se tomará en cuenta el más favorable para el pasante</a:t>
            </a:r>
            <a:r>
              <a:rPr lang="es-AR" sz="1800" i="0" dirty="0">
                <a:effectLst>
                  <a:outerShdw blurRad="38100" dist="38100" dir="2700000" algn="tl">
                    <a:srgbClr val="000000">
                      <a:alpha val="43137"/>
                    </a:srgbClr>
                  </a:outerShdw>
                </a:effectLst>
              </a:rPr>
              <a:t>. Para el caso de actividades que no cuenten con convenio colectivo, se aplicará para el cálculo de la asignación estímulo, </a:t>
            </a:r>
            <a:r>
              <a:rPr lang="es-AR" sz="1800" i="0" dirty="0">
                <a:solidFill>
                  <a:srgbClr val="00FFCC"/>
                </a:solidFill>
                <a:effectLst>
                  <a:outerShdw blurRad="38100" dist="38100" dir="2700000" algn="tl">
                    <a:srgbClr val="000000">
                      <a:alpha val="43137"/>
                    </a:srgbClr>
                  </a:outerShdw>
                </a:effectLst>
              </a:rPr>
              <a:t>el salario mínimo, vital y móvil</a:t>
            </a:r>
            <a:r>
              <a:rPr lang="es-AR" sz="1800" i="0" dirty="0">
                <a:effectLst>
                  <a:outerShdw blurRad="38100" dist="38100" dir="2700000" algn="tl">
                    <a:srgbClr val="000000">
                      <a:alpha val="43137"/>
                    </a:srgbClr>
                  </a:outerShdw>
                </a:effectLst>
              </a:rPr>
              <a:t>, en forma proporcional a la carga horaria de la pasantía</a:t>
            </a:r>
            <a:r>
              <a:rPr lang="es-AR" sz="1800" i="0" dirty="0" smtClean="0">
                <a:effectLst>
                  <a:outerShdw blurRad="38100" dist="38100" dir="2700000" algn="tl">
                    <a:srgbClr val="000000">
                      <a:alpha val="43137"/>
                    </a:srgbClr>
                  </a:outerShdw>
                </a:effectLst>
              </a:rPr>
              <a:t>.</a:t>
            </a: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effectLst>
                  <a:outerShdw blurRad="38100" dist="38100" dir="2700000" algn="tl">
                    <a:srgbClr val="000000">
                      <a:alpha val="43137"/>
                    </a:srgbClr>
                  </a:outerShdw>
                </a:effectLst>
              </a:rPr>
              <a:t>Los pasantes reciben, conforme a las características de las actividades que realicen, </a:t>
            </a:r>
            <a:r>
              <a:rPr lang="es-AR" sz="1800" i="0" dirty="0">
                <a:solidFill>
                  <a:srgbClr val="FFFF00"/>
                </a:solidFill>
                <a:effectLst>
                  <a:outerShdw blurRad="38100" dist="38100" dir="2700000" algn="tl">
                    <a:srgbClr val="000000">
                      <a:alpha val="43137"/>
                    </a:srgbClr>
                  </a:outerShdw>
                </a:effectLst>
              </a:rPr>
              <a:t>todos los beneficios regulares y licencias </a:t>
            </a:r>
            <a:r>
              <a:rPr lang="es-AR" sz="1800" i="0" dirty="0">
                <a:effectLst>
                  <a:outerShdw blurRad="38100" dist="38100" dir="2700000" algn="tl">
                    <a:srgbClr val="000000">
                      <a:alpha val="43137"/>
                    </a:srgbClr>
                  </a:outerShdw>
                </a:effectLst>
              </a:rPr>
              <a:t>que se acuerden al personal según se especifique en la </a:t>
            </a:r>
            <a:r>
              <a:rPr lang="es-AR" sz="1800" i="0" dirty="0" smtClean="0">
                <a:effectLst>
                  <a:outerShdw blurRad="38100" dist="38100" dir="2700000" algn="tl">
                    <a:srgbClr val="000000">
                      <a:alpha val="43137"/>
                    </a:srgbClr>
                  </a:outerShdw>
                </a:effectLst>
              </a:rPr>
              <a:t>reglamentación. </a:t>
            </a:r>
            <a:r>
              <a:rPr lang="es-AR" sz="1800" i="0" dirty="0">
                <a:effectLst>
                  <a:outerShdw blurRad="38100" dist="38100" dir="2700000" algn="tl">
                    <a:srgbClr val="000000">
                      <a:alpha val="43137"/>
                    </a:srgbClr>
                  </a:outerShdw>
                </a:effectLst>
              </a:rPr>
              <a:t>Asimismo se debe otorgar al pasante </a:t>
            </a:r>
            <a:r>
              <a:rPr lang="es-AR" sz="1800" i="0" dirty="0">
                <a:solidFill>
                  <a:srgbClr val="FFC000"/>
                </a:solidFill>
                <a:effectLst>
                  <a:outerShdw blurRad="38100" dist="38100" dir="2700000" algn="tl">
                    <a:srgbClr val="000000">
                      <a:alpha val="43137"/>
                    </a:srgbClr>
                  </a:outerShdw>
                </a:effectLst>
              </a:rPr>
              <a:t>una cobertura de salud cuyas prestaciones serán las previstas en la ley 23660 </a:t>
            </a:r>
            <a:r>
              <a:rPr lang="es-AR" sz="1800" i="0" dirty="0">
                <a:effectLst>
                  <a:outerShdw blurRad="38100" dist="38100" dir="2700000" algn="tl">
                    <a:srgbClr val="000000">
                      <a:alpha val="43137"/>
                    </a:srgbClr>
                  </a:outerShdw>
                </a:effectLst>
              </a:rPr>
              <a:t>-ley de obras </a:t>
            </a:r>
            <a:r>
              <a:rPr lang="es-AR" sz="1800" i="0" dirty="0" smtClean="0">
                <a:effectLst>
                  <a:outerShdw blurRad="38100" dist="38100" dir="2700000" algn="tl">
                    <a:srgbClr val="000000">
                      <a:alpha val="43137"/>
                    </a:srgbClr>
                  </a:outerShdw>
                </a:effectLst>
              </a:rPr>
              <a:t>sociales -.</a:t>
            </a:r>
            <a:endParaRPr lang="es-AR" sz="1800" i="0" dirty="0">
              <a:effectLst>
                <a:outerShdw blurRad="38100" dist="38100" dir="2700000" algn="tl">
                  <a:srgbClr val="000000">
                    <a:alpha val="43137"/>
                  </a:srgbClr>
                </a:outerShdw>
              </a:effectLst>
            </a:endParaRPr>
          </a:p>
          <a:p>
            <a:pPr marL="0" indent="0">
              <a:lnSpc>
                <a:spcPct val="90000"/>
              </a:lnSpc>
              <a:buNone/>
            </a:pPr>
            <a:endParaRPr lang="es-AR" sz="2400" b="1"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731632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84003"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TRABAJADOR JORNALIZADO</a:t>
            </a:r>
          </a:p>
          <a:p>
            <a:pPr marL="609600" indent="-609600" eaLnBrk="1" hangingPunct="1">
              <a:buFontTx/>
              <a:buNone/>
              <a:defRPr/>
            </a:pPr>
            <a:endParaRPr lang="es-AR" sz="2000" b="1" dirty="0" smtClean="0">
              <a:solidFill>
                <a:srgbClr val="FFFF00"/>
              </a:solidFill>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 Resulta de aplicación la regla general de cálculo del sueldo anual </a:t>
            </a: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  complementario</a:t>
            </a:r>
          </a:p>
          <a:p>
            <a:pPr marL="609600" indent="-609600" eaLnBrk="1" hangingPunct="1">
              <a:buFont typeface="Wingdings" pitchFamily="2" charset="2"/>
              <a:buNone/>
              <a:defRPr/>
            </a:pPr>
            <a:endParaRPr lang="es-ES" sz="2000" dirty="0" smtClean="0">
              <a:effectLst>
                <a:outerShdw blurRad="38100" dist="38100" dir="2700000" algn="tl">
                  <a:srgbClr val="000000">
                    <a:alpha val="43137"/>
                  </a:srgbClr>
                </a:outerShdw>
              </a:effectLst>
            </a:endParaRP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 Se toma el 50% de la mejor remuneración del semestre por todo </a:t>
            </a:r>
          </a:p>
          <a:p>
            <a:pPr marL="609600" indent="-609600" eaLnBrk="1" hangingPunct="1">
              <a:buFont typeface="Wingdings" pitchFamily="2" charset="2"/>
              <a:buNone/>
              <a:defRPr/>
            </a:pPr>
            <a:r>
              <a:rPr lang="es-ES" sz="2000" dirty="0" smtClean="0">
                <a:effectLst>
                  <a:outerShdw blurRad="38100" dist="38100" dir="2700000" algn="tl">
                    <a:srgbClr val="000000">
                      <a:alpha val="43137"/>
                    </a:srgbClr>
                  </a:outerShdw>
                </a:effectLst>
              </a:rPr>
              <a:t>  concepto</a:t>
            </a:r>
          </a:p>
          <a:p>
            <a:pPr marL="609600" indent="-609600" eaLnBrk="1" hangingPunct="1">
              <a:buFont typeface="Wingdings" pitchFamily="2" charset="2"/>
              <a:buNone/>
              <a:defRPr/>
            </a:pPr>
            <a:endParaRPr lang="es-ES" sz="2000" dirty="0" smtClean="0">
              <a:effectLst>
                <a:outerShdw blurRad="38100" dist="38100" dir="2700000" algn="tl">
                  <a:srgbClr val="000000">
                    <a:alpha val="43137"/>
                  </a:srgbClr>
                </a:outerShdw>
              </a:effectLst>
            </a:endParaRPr>
          </a:p>
          <a:p>
            <a:pPr marL="609600" indent="-609600" eaLnBrk="1" hangingPunct="1">
              <a:buFontTx/>
              <a:buNone/>
              <a:defRPr/>
            </a:pPr>
            <a:r>
              <a:rPr lang="es-ES" sz="2000" dirty="0" smtClean="0">
                <a:effectLst>
                  <a:outerShdw blurRad="38100" dist="38100" dir="2700000" algn="tl">
                    <a:srgbClr val="000000">
                      <a:alpha val="43137"/>
                    </a:srgbClr>
                  </a:outerShdw>
                </a:effectLst>
              </a:rPr>
              <a:t>- No importa la cantidad de tiempo que se haya laborado en cada mes</a:t>
            </a:r>
          </a:p>
          <a:p>
            <a:pPr marL="609600" indent="-609600" eaLnBrk="1" hangingPunct="1">
              <a:buFontTx/>
              <a:buNone/>
              <a:defRPr/>
            </a:pPr>
            <a:r>
              <a:rPr lang="es-ES" sz="2000" dirty="0" smtClean="0">
                <a:effectLst>
                  <a:outerShdw blurRad="38100" dist="38100" dir="2700000" algn="tl">
                    <a:srgbClr val="000000">
                      <a:alpha val="43137"/>
                    </a:srgbClr>
                  </a:outerShdw>
                </a:effectLst>
              </a:rPr>
              <a:t>  en particular. </a:t>
            </a:r>
          </a:p>
          <a:p>
            <a:pPr marL="609600" indent="-609600" eaLnBrk="1" hangingPunct="1">
              <a:buFontTx/>
              <a:buNone/>
              <a:defRPr/>
            </a:pPr>
            <a:endParaRPr lang="es-ES" sz="2000" dirty="0" smtClean="0">
              <a:effectLst>
                <a:outerShdw blurRad="38100" dist="38100" dir="2700000" algn="tl">
                  <a:srgbClr val="000000">
                    <a:alpha val="43137"/>
                  </a:srgbClr>
                </a:outerShdw>
              </a:effectLst>
            </a:endParaRPr>
          </a:p>
          <a:p>
            <a:pPr marL="609600" indent="-609600" eaLnBrk="1" hangingPunct="1">
              <a:buFontTx/>
              <a:buNone/>
              <a:defRPr/>
            </a:pPr>
            <a:r>
              <a:rPr lang="es-ES" sz="2000" dirty="0" smtClean="0">
                <a:effectLst>
                  <a:outerShdw blurRad="38100" dist="38100" dir="2700000" algn="tl">
                    <a:srgbClr val="000000">
                      <a:alpha val="43137"/>
                    </a:srgbClr>
                  </a:outerShdw>
                </a:effectLst>
              </a:rPr>
              <a:t>- Esto es así porque la unidad de cómputo establecida por </a:t>
            </a:r>
          </a:p>
          <a:p>
            <a:pPr marL="609600" indent="-609600" eaLnBrk="1" hangingPunct="1">
              <a:buFontTx/>
              <a:buNone/>
              <a:defRPr/>
            </a:pPr>
            <a:r>
              <a:rPr lang="es-ES" sz="2000" dirty="0" smtClean="0">
                <a:effectLst>
                  <a:outerShdw blurRad="38100" dist="38100" dir="2700000" algn="tl">
                    <a:srgbClr val="000000">
                      <a:alpha val="43137"/>
                    </a:srgbClr>
                  </a:outerShdw>
                </a:effectLst>
              </a:rPr>
              <a:t>  la norma es "mensual".</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0899028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86051" name="Rectangle 3"/>
          <p:cNvSpPr>
            <a:spLocks noGrp="1" noChangeArrowheads="1"/>
          </p:cNvSpPr>
          <p:nvPr>
            <p:ph type="body" idx="1"/>
          </p:nvPr>
        </p:nvSpPr>
        <p:spPr>
          <a:xfrm>
            <a:off x="457200" y="838200"/>
            <a:ext cx="8229600" cy="5791200"/>
          </a:xfrm>
        </p:spPr>
        <p:txBody>
          <a:bodyPr>
            <a:normAutofit/>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INCIDENCIA SOBRE OTROS INSTITUTOS</a:t>
            </a:r>
          </a:p>
          <a:p>
            <a:pPr marL="609600" indent="-609600" eaLnBrk="1" hangingPunct="1">
              <a:buFontTx/>
              <a:buNone/>
              <a:defRPr/>
            </a:pPr>
            <a:endParaRPr lang="es-AR" sz="2000" b="1" dirty="0" smtClean="0">
              <a:solidFill>
                <a:srgbClr val="FFFF00"/>
              </a:solidFill>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00FFCC"/>
                </a:solidFill>
                <a:effectLst>
                  <a:outerShdw blurRad="38100" dist="38100" dir="2700000" algn="tl">
                    <a:srgbClr val="000000">
                      <a:alpha val="43137"/>
                    </a:srgbClr>
                  </a:outerShdw>
                </a:effectLst>
              </a:rPr>
              <a:t>a) Asignación por maternidad</a:t>
            </a:r>
          </a:p>
          <a:p>
            <a:pPr marL="609600" indent="-609600" eaLnBrk="1" hangingPunct="1">
              <a:buFontTx/>
              <a:buNone/>
              <a:defRPr/>
            </a:pPr>
            <a:endParaRPr lang="es-AR" sz="2000" dirty="0" smtClean="0">
              <a:solidFill>
                <a:srgbClr val="FFCC00"/>
              </a:solidFill>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Una corriente de opinión considera que debería incluirse su incidencia </a:t>
            </a:r>
          </a:p>
          <a:p>
            <a:pPr marL="0" indent="0" eaLnBrk="1" hangingPunct="1">
              <a:buNone/>
              <a:defRPr/>
            </a:pPr>
            <a:r>
              <a:rPr lang="es-AR" sz="2000" dirty="0" smtClean="0">
                <a:effectLst>
                  <a:outerShdw blurRad="38100" dist="38100" dir="2700000" algn="tl">
                    <a:srgbClr val="000000">
                      <a:alpha val="43137"/>
                    </a:srgbClr>
                  </a:outerShdw>
                </a:effectLst>
              </a:rPr>
              <a:t>por tratarse de un salario diferido</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La </a:t>
            </a:r>
            <a:r>
              <a:rPr lang="es-AR" sz="2000" dirty="0" err="1" smtClean="0">
                <a:effectLst>
                  <a:outerShdw blurRad="38100" dist="38100" dir="2700000" algn="tl">
                    <a:srgbClr val="000000">
                      <a:alpha val="43137"/>
                    </a:srgbClr>
                  </a:outerShdw>
                </a:effectLst>
              </a:rPr>
              <a:t>ANSeS</a:t>
            </a:r>
            <a:r>
              <a:rPr lang="es-AR" sz="2000" dirty="0" smtClean="0">
                <a:effectLst>
                  <a:outerShdw blurRad="38100" dist="38100" dir="2700000" algn="tl">
                    <a:srgbClr val="000000">
                      <a:alpha val="43137"/>
                    </a:srgbClr>
                  </a:outerShdw>
                </a:effectLst>
              </a:rPr>
              <a:t> no lo considera así y por ende en la práctica no se incluye</a:t>
            </a:r>
            <a:endParaRPr lang="es-AR" sz="2000" b="1"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6511328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87075" name="Rectangle 3"/>
          <p:cNvSpPr>
            <a:spLocks noGrp="1" noChangeArrowheads="1"/>
          </p:cNvSpPr>
          <p:nvPr>
            <p:ph type="body" idx="1"/>
          </p:nvPr>
        </p:nvSpPr>
        <p:spPr>
          <a:xfrm>
            <a:off x="457200" y="838200"/>
            <a:ext cx="8229600" cy="5791200"/>
          </a:xfrm>
        </p:spPr>
        <p:txBody>
          <a:bodyPr>
            <a:normAutofit/>
          </a:bodyPr>
          <a:lstStyle/>
          <a:p>
            <a:pPr marL="609600" indent="-609600" eaLnBrk="1" hangingPunct="1">
              <a:buFontTx/>
              <a:buNone/>
              <a:defRPr/>
            </a:pPr>
            <a:endParaRPr lang="es-AR" sz="2000" b="1" u="sng" dirty="0" smtClean="0">
              <a:solidFill>
                <a:schemeClr val="hlink"/>
              </a:solidFill>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INCIDENCIA SOBRE OTROS INSTITUTOS</a:t>
            </a: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buFontTx/>
              <a:buNone/>
              <a:defRPr/>
            </a:pPr>
            <a:endParaRPr lang="es-AR" sz="2000" u="sng" dirty="0" smtClean="0">
              <a:solidFill>
                <a:schemeClr val="hlink"/>
              </a:solidFill>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00FFCC"/>
                </a:solidFill>
                <a:effectLst>
                  <a:outerShdw blurRad="38100" dist="38100" dir="2700000" algn="tl">
                    <a:srgbClr val="000000">
                      <a:alpha val="43137"/>
                    </a:srgbClr>
                  </a:outerShdw>
                </a:effectLst>
              </a:rPr>
              <a:t>b) Indemnización por antigüedad</a:t>
            </a:r>
          </a:p>
          <a:p>
            <a:pPr marL="609600" indent="-609600" eaLnBrk="1" hangingPunct="1">
              <a:buFontTx/>
              <a:buNone/>
              <a:defRPr/>
            </a:pPr>
            <a:endParaRPr lang="es-ES" sz="2000" dirty="0" smtClean="0">
              <a:solidFill>
                <a:srgbClr val="FFCC00"/>
              </a:solidFill>
              <a:effectLst>
                <a:outerShdw blurRad="38100" dist="38100" dir="2700000" algn="tl">
                  <a:srgbClr val="000000">
                    <a:alpha val="43137"/>
                  </a:srgbClr>
                </a:outerShdw>
              </a:effectLst>
            </a:endParaRPr>
          </a:p>
          <a:p>
            <a:pPr marL="609600" indent="-609600" eaLnBrk="1" hangingPunct="1">
              <a:buFontTx/>
              <a:buNone/>
              <a:defRPr/>
            </a:pPr>
            <a:r>
              <a:rPr lang="es-ES" sz="2000" dirty="0" smtClean="0">
                <a:effectLst>
                  <a:outerShdw blurRad="38100" dist="38100" dir="2700000" algn="tl">
                    <a:srgbClr val="000000">
                      <a:alpha val="43137"/>
                    </a:srgbClr>
                  </a:outerShdw>
                </a:effectLst>
              </a:rPr>
              <a:t>El nuevo texto del artículo 245 de la ley de contrato de trabajo, modificado </a:t>
            </a:r>
          </a:p>
          <a:p>
            <a:pPr marL="609600" indent="-609600" eaLnBrk="1" hangingPunct="1">
              <a:buFontTx/>
              <a:buNone/>
              <a:defRPr/>
            </a:pPr>
            <a:r>
              <a:rPr lang="es-ES" sz="2000" dirty="0" smtClean="0">
                <a:effectLst>
                  <a:outerShdw blurRad="38100" dist="38100" dir="2700000" algn="tl">
                    <a:srgbClr val="000000">
                      <a:alpha val="43137"/>
                    </a:srgbClr>
                  </a:outerShdw>
                </a:effectLst>
              </a:rPr>
              <a:t>por la ley 25877, se refiere a la mejor remuneración normal, mensual y </a:t>
            </a:r>
          </a:p>
          <a:p>
            <a:pPr marL="609600" indent="-609600" eaLnBrk="1" hangingPunct="1">
              <a:buFontTx/>
              <a:buNone/>
              <a:defRPr/>
            </a:pPr>
            <a:r>
              <a:rPr lang="es-ES" sz="2000" dirty="0" smtClean="0">
                <a:effectLst>
                  <a:outerShdw blurRad="38100" dist="38100" dir="2700000" algn="tl">
                    <a:srgbClr val="000000">
                      <a:alpha val="43137"/>
                    </a:srgbClr>
                  </a:outerShdw>
                </a:effectLst>
              </a:rPr>
              <a:t>habitual </a:t>
            </a:r>
            <a:r>
              <a:rPr lang="es-ES" sz="2000" i="1" dirty="0" smtClean="0">
                <a:solidFill>
                  <a:srgbClr val="FFFF00"/>
                </a:solidFill>
                <a:effectLst>
                  <a:outerShdw blurRad="38100" dist="38100" dir="2700000" algn="tl">
                    <a:srgbClr val="000000">
                      <a:alpha val="43137"/>
                    </a:srgbClr>
                  </a:outerShdw>
                </a:effectLst>
              </a:rPr>
              <a:t>"</a:t>
            </a:r>
            <a:r>
              <a:rPr lang="es-ES" sz="2000" i="1" u="sng" dirty="0" smtClean="0">
                <a:solidFill>
                  <a:srgbClr val="FFFF00"/>
                </a:solidFill>
                <a:effectLst>
                  <a:outerShdw blurRad="38100" dist="38100" dir="2700000" algn="tl">
                    <a:srgbClr val="000000">
                      <a:alpha val="43137"/>
                    </a:srgbClr>
                  </a:outerShdw>
                </a:effectLst>
              </a:rPr>
              <a:t>devengada</a:t>
            </a:r>
            <a:r>
              <a:rPr lang="es-ES" sz="2000" i="1" dirty="0" smtClean="0">
                <a:solidFill>
                  <a:srgbClr val="FFFF00"/>
                </a:solidFill>
                <a:effectLst>
                  <a:outerShdw blurRad="38100" dist="38100" dir="2700000" algn="tl">
                    <a:srgbClr val="000000">
                      <a:alpha val="43137"/>
                    </a:srgbClr>
                  </a:outerShdw>
                </a:effectLst>
              </a:rPr>
              <a:t>"</a:t>
            </a:r>
            <a:r>
              <a:rPr lang="es-ES" sz="2000" dirty="0" smtClean="0">
                <a:effectLst>
                  <a:outerShdw blurRad="38100" dist="38100" dir="2700000" algn="tl">
                    <a:srgbClr val="000000">
                      <a:alpha val="43137"/>
                    </a:srgbClr>
                  </a:outerShdw>
                </a:effectLst>
              </a:rPr>
              <a:t>, y considerándose al sueldo anual complementario </a:t>
            </a:r>
          </a:p>
          <a:p>
            <a:pPr marL="609600" indent="-609600" eaLnBrk="1" hangingPunct="1">
              <a:buFontTx/>
              <a:buNone/>
              <a:defRPr/>
            </a:pPr>
            <a:r>
              <a:rPr lang="es-ES" sz="2000" dirty="0" smtClean="0">
                <a:effectLst>
                  <a:outerShdw blurRad="38100" dist="38100" dir="2700000" algn="tl">
                    <a:srgbClr val="000000">
                      <a:alpha val="43137"/>
                    </a:srgbClr>
                  </a:outerShdw>
                </a:effectLst>
              </a:rPr>
              <a:t>un </a:t>
            </a:r>
            <a:r>
              <a:rPr lang="es-ES" sz="2000" i="1" u="sng" dirty="0" smtClean="0">
                <a:solidFill>
                  <a:srgbClr val="FFCC00"/>
                </a:solidFill>
                <a:effectLst>
                  <a:outerShdw blurRad="38100" dist="38100" dir="2700000" algn="tl">
                    <a:srgbClr val="000000">
                      <a:alpha val="43137"/>
                    </a:srgbClr>
                  </a:outerShdw>
                </a:effectLst>
              </a:rPr>
              <a:t>salario diferido</a:t>
            </a:r>
            <a:r>
              <a:rPr lang="es-ES" sz="2000" dirty="0" smtClean="0">
                <a:effectLst>
                  <a:outerShdw blurRad="38100" dist="38100" dir="2700000" algn="tl">
                    <a:srgbClr val="000000">
                      <a:alpha val="43137"/>
                    </a:srgbClr>
                  </a:outerShdw>
                </a:effectLst>
              </a:rPr>
              <a:t> que se va devengando mes a mes formaría parte de esa </a:t>
            </a:r>
          </a:p>
          <a:p>
            <a:pPr marL="609600" indent="-609600" eaLnBrk="1" hangingPunct="1">
              <a:buFontTx/>
              <a:buNone/>
              <a:defRPr/>
            </a:pPr>
            <a:r>
              <a:rPr lang="es-ES" sz="2000" dirty="0" smtClean="0">
                <a:effectLst>
                  <a:outerShdw blurRad="38100" dist="38100" dir="2700000" algn="tl">
                    <a:srgbClr val="000000">
                      <a:alpha val="43137"/>
                    </a:srgbClr>
                  </a:outerShdw>
                </a:effectLst>
              </a:rPr>
              <a:t>mejor remuneración mensual, normal y habitual "devengada" a tomarse </a:t>
            </a:r>
          </a:p>
          <a:p>
            <a:pPr marL="609600" indent="-609600" eaLnBrk="1" hangingPunct="1">
              <a:buFontTx/>
              <a:buNone/>
              <a:defRPr/>
            </a:pPr>
            <a:r>
              <a:rPr lang="es-ES" sz="2000" dirty="0" smtClean="0">
                <a:effectLst>
                  <a:outerShdw blurRad="38100" dist="38100" dir="2700000" algn="tl">
                    <a:srgbClr val="000000">
                      <a:alpha val="43137"/>
                    </a:srgbClr>
                  </a:outerShdw>
                </a:effectLst>
              </a:rPr>
              <a:t>en cuenta para determinar la base de cálculo de la indemnización por </a:t>
            </a:r>
          </a:p>
          <a:p>
            <a:pPr marL="609600" indent="-609600" eaLnBrk="1" hangingPunct="1">
              <a:buFontTx/>
              <a:buNone/>
              <a:defRPr/>
            </a:pPr>
            <a:r>
              <a:rPr lang="es-ES" sz="2000" dirty="0" smtClean="0">
                <a:effectLst>
                  <a:outerShdw blurRad="38100" dist="38100" dir="2700000" algn="tl">
                    <a:srgbClr val="000000">
                      <a:alpha val="43137"/>
                    </a:srgbClr>
                  </a:outerShdw>
                </a:effectLst>
              </a:rPr>
              <a:t>antigüedad. </a:t>
            </a:r>
          </a:p>
          <a:p>
            <a:pPr marL="609600" indent="-609600" eaLnBrk="1" hangingPunct="1">
              <a:buFontTx/>
              <a:buNone/>
              <a:defRPr/>
            </a:pPr>
            <a:endParaRPr lang="es-ES" sz="1600" dirty="0" smtClean="0"/>
          </a:p>
          <a:p>
            <a:pPr marL="609600" indent="-609600" eaLnBrk="1" hangingPunct="1">
              <a:buFontTx/>
              <a:buNone/>
              <a:defRPr/>
            </a:pPr>
            <a:r>
              <a:rPr lang="es-AR" dirty="0" smtClean="0"/>
              <a:t> </a:t>
            </a:r>
          </a:p>
          <a:p>
            <a:pPr marL="609600" indent="-609600" eaLnBrk="1" hangingPunct="1">
              <a:buFontTx/>
              <a:buNone/>
              <a:defRPr/>
            </a:pPr>
            <a:endParaRPr lang="es-AR" b="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2731684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460375"/>
            <a:ext cx="8229600" cy="379413"/>
          </a:xfrm>
        </p:spPr>
        <p:txBody>
          <a:bodyPr/>
          <a:lstStyle/>
          <a:p>
            <a:pPr algn="r" eaLnBrk="1" hangingPunct="1">
              <a:defRPr/>
            </a:pPr>
            <a:r>
              <a:rPr lang="es-AR" sz="2000" b="1" dirty="0" smtClean="0">
                <a:solidFill>
                  <a:srgbClr val="66FFFF"/>
                </a:solidFill>
              </a:rPr>
              <a:t>LIQUIDACIÓN DE AGUINALDO</a:t>
            </a:r>
            <a:endParaRPr lang="en-US" sz="2000" b="1" dirty="0" smtClean="0">
              <a:solidFill>
                <a:srgbClr val="66FFFF"/>
              </a:solidFill>
            </a:endParaRPr>
          </a:p>
        </p:txBody>
      </p:sp>
      <p:sp>
        <p:nvSpPr>
          <p:cNvPr id="388099" name="Rectangle 3"/>
          <p:cNvSpPr>
            <a:spLocks noGrp="1" noChangeArrowheads="1"/>
          </p:cNvSpPr>
          <p:nvPr>
            <p:ph type="body" idx="1"/>
          </p:nvPr>
        </p:nvSpPr>
        <p:spPr>
          <a:xfrm>
            <a:off x="457200" y="838200"/>
            <a:ext cx="8229600" cy="5791200"/>
          </a:xfrm>
        </p:spPr>
        <p:txBody>
          <a:bodyPr>
            <a:normAutofit fontScale="92500"/>
          </a:bodyPr>
          <a:lstStyle/>
          <a:p>
            <a:pPr marL="609600" indent="-609600" eaLnBrk="1" hangingPunct="1">
              <a:lnSpc>
                <a:spcPct val="90000"/>
              </a:lnSpc>
              <a:buFontTx/>
              <a:buNone/>
              <a:defRPr/>
            </a:pPr>
            <a:r>
              <a:rPr lang="es-AR" sz="2100" b="1" dirty="0" smtClean="0">
                <a:solidFill>
                  <a:srgbClr val="FFFF00"/>
                </a:solidFill>
              </a:rPr>
              <a:t>INCIDENCIA SOBRE OTROS INSTITUTOS</a:t>
            </a:r>
            <a:endParaRPr lang="es-AR" sz="2100" dirty="0" smtClean="0">
              <a:solidFill>
                <a:srgbClr val="FFFF00"/>
              </a:solidFill>
            </a:endParaRPr>
          </a:p>
          <a:p>
            <a:pPr marL="609600" indent="-609600" eaLnBrk="1" hangingPunct="1">
              <a:lnSpc>
                <a:spcPct val="90000"/>
              </a:lnSpc>
              <a:buFontTx/>
              <a:buNone/>
              <a:defRPr/>
            </a:pPr>
            <a:endParaRPr lang="es-AR" sz="2100" u="sng" dirty="0" smtClean="0">
              <a:solidFill>
                <a:srgbClr val="00FFCC"/>
              </a:solidFill>
            </a:endParaRPr>
          </a:p>
          <a:p>
            <a:pPr marL="609600" indent="-609600" eaLnBrk="1" hangingPunct="1">
              <a:lnSpc>
                <a:spcPct val="90000"/>
              </a:lnSpc>
              <a:buFontTx/>
              <a:buNone/>
              <a:defRPr/>
            </a:pPr>
            <a:r>
              <a:rPr lang="es-AR" sz="2100" b="1" dirty="0" smtClean="0">
                <a:solidFill>
                  <a:srgbClr val="00FFCC"/>
                </a:solidFill>
              </a:rPr>
              <a:t>b) Indemnización por antigüedad</a:t>
            </a:r>
          </a:p>
          <a:p>
            <a:pPr marL="609600" indent="-609600" eaLnBrk="1" hangingPunct="1">
              <a:lnSpc>
                <a:spcPct val="90000"/>
              </a:lnSpc>
              <a:buFontTx/>
              <a:buNone/>
              <a:defRPr/>
            </a:pPr>
            <a:r>
              <a:rPr lang="es-ES" sz="2100" b="1" dirty="0" smtClean="0">
                <a:solidFill>
                  <a:srgbClr val="FFFF00"/>
                </a:solidFill>
              </a:rPr>
              <a:t>PLENARIO 322 de la CNTRAB – 19/11/2009</a:t>
            </a:r>
          </a:p>
          <a:p>
            <a:pPr marL="609600" indent="-609600" eaLnBrk="1" hangingPunct="1">
              <a:lnSpc>
                <a:spcPct val="90000"/>
              </a:lnSpc>
              <a:buFont typeface="Wingdings" pitchFamily="2" charset="2"/>
              <a:buNone/>
              <a:defRPr/>
            </a:pPr>
            <a:r>
              <a:rPr lang="es-AR" sz="2100" b="1" dirty="0" smtClean="0">
                <a:solidFill>
                  <a:srgbClr val="00FF00"/>
                </a:solidFill>
              </a:rPr>
              <a:t>"</a:t>
            </a:r>
            <a:r>
              <a:rPr lang="es-AR" sz="2100" b="1" dirty="0" err="1" smtClean="0">
                <a:solidFill>
                  <a:srgbClr val="00FF00"/>
                </a:solidFill>
              </a:rPr>
              <a:t>Tulosai</a:t>
            </a:r>
            <a:r>
              <a:rPr lang="es-AR" sz="2100" b="1" dirty="0" smtClean="0">
                <a:solidFill>
                  <a:srgbClr val="00FF00"/>
                </a:solidFill>
              </a:rPr>
              <a:t>, Alberto Pascual c/Banco Central de la República Argentina </a:t>
            </a:r>
          </a:p>
          <a:p>
            <a:pPr marL="609600" indent="-609600" eaLnBrk="1" hangingPunct="1">
              <a:lnSpc>
                <a:spcPct val="90000"/>
              </a:lnSpc>
              <a:buFont typeface="Wingdings" pitchFamily="2" charset="2"/>
              <a:buNone/>
              <a:defRPr/>
            </a:pPr>
            <a:r>
              <a:rPr lang="es-AR" sz="2100" b="1" dirty="0" smtClean="0">
                <a:solidFill>
                  <a:srgbClr val="00FF00"/>
                </a:solidFill>
              </a:rPr>
              <a:t>s/ley 25561”</a:t>
            </a:r>
          </a:p>
          <a:p>
            <a:pPr marL="609600" indent="-609600" eaLnBrk="1" hangingPunct="1">
              <a:lnSpc>
                <a:spcPct val="90000"/>
              </a:lnSpc>
              <a:buFont typeface="Wingdings" pitchFamily="2" charset="2"/>
              <a:buNone/>
              <a:defRPr/>
            </a:pPr>
            <a:r>
              <a:rPr lang="es-AR" sz="2100" dirty="0" smtClean="0"/>
              <a:t>No corresponde incluir en la base salarial, prevista en el artículo 245, primer </a:t>
            </a:r>
          </a:p>
          <a:p>
            <a:pPr marL="609600" indent="-609600" eaLnBrk="1" hangingPunct="1">
              <a:lnSpc>
                <a:spcPct val="90000"/>
              </a:lnSpc>
              <a:buFont typeface="Wingdings" pitchFamily="2" charset="2"/>
              <a:buNone/>
              <a:defRPr/>
            </a:pPr>
            <a:r>
              <a:rPr lang="es-AR" sz="2100" dirty="0" smtClean="0"/>
              <a:t>párrafo, de la ley de contrato de trabajo, la parte proporcional del sueldo </a:t>
            </a:r>
          </a:p>
          <a:p>
            <a:pPr marL="609600" indent="-609600" eaLnBrk="1" hangingPunct="1">
              <a:lnSpc>
                <a:spcPct val="90000"/>
              </a:lnSpc>
              <a:buFont typeface="Wingdings" pitchFamily="2" charset="2"/>
              <a:buNone/>
              <a:defRPr/>
            </a:pPr>
            <a:r>
              <a:rPr lang="es-AR" sz="2100" dirty="0" smtClean="0"/>
              <a:t>anual complementario.   </a:t>
            </a:r>
          </a:p>
          <a:p>
            <a:pPr marL="609600" indent="-609600" eaLnBrk="1" hangingPunct="1">
              <a:lnSpc>
                <a:spcPct val="90000"/>
              </a:lnSpc>
              <a:buFont typeface="Wingdings" pitchFamily="2" charset="2"/>
              <a:buNone/>
              <a:defRPr/>
            </a:pPr>
            <a:endParaRPr lang="es-AR" sz="2100" dirty="0" smtClean="0"/>
          </a:p>
          <a:p>
            <a:pPr marL="609600" indent="-609600" eaLnBrk="1" hangingPunct="1">
              <a:lnSpc>
                <a:spcPct val="90000"/>
              </a:lnSpc>
              <a:buFont typeface="Wingdings" pitchFamily="2" charset="2"/>
              <a:buNone/>
              <a:defRPr/>
            </a:pPr>
            <a:r>
              <a:rPr lang="es-AR" sz="2100" dirty="0" smtClean="0"/>
              <a:t>Descartada la configuración de un supuesto de fraude a la ley laboral, la </a:t>
            </a:r>
          </a:p>
          <a:p>
            <a:pPr marL="609600" indent="-609600" eaLnBrk="1" hangingPunct="1">
              <a:lnSpc>
                <a:spcPct val="90000"/>
              </a:lnSpc>
              <a:buFont typeface="Wingdings" pitchFamily="2" charset="2"/>
              <a:buNone/>
              <a:defRPr/>
            </a:pPr>
            <a:r>
              <a:rPr lang="es-AR" sz="2100" dirty="0" smtClean="0"/>
              <a:t>bonificación abonada por el empleador sin periodicidad mensual, y en base a </a:t>
            </a:r>
          </a:p>
          <a:p>
            <a:pPr marL="609600" indent="-609600" eaLnBrk="1" hangingPunct="1">
              <a:lnSpc>
                <a:spcPct val="90000"/>
              </a:lnSpc>
              <a:buFont typeface="Wingdings" pitchFamily="2" charset="2"/>
              <a:buNone/>
              <a:defRPr/>
            </a:pPr>
            <a:r>
              <a:rPr lang="es-AR" sz="2100" dirty="0" smtClean="0"/>
              <a:t>un sistema de evaluación del desempeño del trabajador, no debe computarse </a:t>
            </a:r>
          </a:p>
          <a:p>
            <a:pPr marL="609600" indent="-609600" eaLnBrk="1" hangingPunct="1">
              <a:lnSpc>
                <a:spcPct val="90000"/>
              </a:lnSpc>
              <a:buFont typeface="Wingdings" pitchFamily="2" charset="2"/>
              <a:buNone/>
              <a:defRPr/>
            </a:pPr>
            <a:r>
              <a:rPr lang="es-AR" sz="2100" dirty="0" smtClean="0"/>
              <a:t>a efectos de determinar la base salarial prevista en el artículo 245, primer </a:t>
            </a:r>
          </a:p>
          <a:p>
            <a:pPr marL="609600" indent="-609600" eaLnBrk="1" hangingPunct="1">
              <a:lnSpc>
                <a:spcPct val="90000"/>
              </a:lnSpc>
              <a:buFont typeface="Wingdings" pitchFamily="2" charset="2"/>
              <a:buNone/>
              <a:defRPr/>
            </a:pPr>
            <a:r>
              <a:rPr lang="es-AR" sz="2100" dirty="0" smtClean="0"/>
              <a:t>párrafo, de la ley de contrato de trabajo.</a:t>
            </a:r>
            <a:endParaRPr lang="es-AR" sz="1400" b="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7211865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460375"/>
            <a:ext cx="8229600" cy="379413"/>
          </a:xfrm>
        </p:spPr>
        <p:txBody>
          <a:bodyPr/>
          <a:lstStyle/>
          <a:p>
            <a:pPr algn="r" eaLnBrk="1" hangingPunct="1">
              <a:defRPr/>
            </a:pPr>
            <a:r>
              <a:rPr lang="es-AR" sz="2000" b="1" dirty="0" smtClean="0">
                <a:solidFill>
                  <a:srgbClr val="66FFFF"/>
                </a:solidFill>
              </a:rPr>
              <a:t>LIQUIDACIÓN DE AGUINALDO</a:t>
            </a:r>
            <a:endParaRPr lang="en-US" sz="2000" b="1" dirty="0" smtClean="0">
              <a:solidFill>
                <a:srgbClr val="66FFFF"/>
              </a:solidFill>
            </a:endParaRPr>
          </a:p>
        </p:txBody>
      </p:sp>
      <p:sp>
        <p:nvSpPr>
          <p:cNvPr id="388099" name="Rectangle 3"/>
          <p:cNvSpPr>
            <a:spLocks noGrp="1" noChangeArrowheads="1"/>
          </p:cNvSpPr>
          <p:nvPr>
            <p:ph type="body" idx="1"/>
          </p:nvPr>
        </p:nvSpPr>
        <p:spPr>
          <a:xfrm>
            <a:off x="457200" y="838200"/>
            <a:ext cx="8229600" cy="5791200"/>
          </a:xfrm>
        </p:spPr>
        <p:txBody>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INCIDENCIA SOBRE OTROS INSTITUTOS</a:t>
            </a: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b="1" dirty="0" smtClean="0">
                <a:solidFill>
                  <a:srgbClr val="00FFCC"/>
                </a:solidFill>
                <a:effectLst>
                  <a:outerShdw blurRad="38100" dist="38100" dir="2700000" algn="tl">
                    <a:srgbClr val="000000">
                      <a:alpha val="43137"/>
                    </a:srgbClr>
                  </a:outerShdw>
                </a:effectLst>
              </a:rPr>
              <a:t>b) Indemnización por antigüedad</a:t>
            </a:r>
          </a:p>
          <a:p>
            <a:pPr marL="609600" indent="-609600">
              <a:lnSpc>
                <a:spcPct val="90000"/>
              </a:lnSpc>
              <a:buNone/>
              <a:defRPr/>
            </a:pPr>
            <a:r>
              <a:rPr lang="es-ES" sz="2000" b="1" dirty="0">
                <a:solidFill>
                  <a:srgbClr val="FFFF00"/>
                </a:solidFill>
              </a:rPr>
              <a:t>PLENARIO 322 de la CNTRAB – 19/11/2009</a:t>
            </a:r>
          </a:p>
          <a:p>
            <a:pPr marL="609600" indent="-609600">
              <a:lnSpc>
                <a:spcPct val="90000"/>
              </a:lnSpc>
              <a:buNone/>
              <a:defRPr/>
            </a:pPr>
            <a:r>
              <a:rPr lang="es-AR" sz="2000" b="1" dirty="0">
                <a:solidFill>
                  <a:srgbClr val="00FF00"/>
                </a:solidFill>
              </a:rPr>
              <a:t>"</a:t>
            </a:r>
            <a:r>
              <a:rPr lang="es-AR" sz="2000" b="1" dirty="0" err="1">
                <a:solidFill>
                  <a:srgbClr val="00FF00"/>
                </a:solidFill>
              </a:rPr>
              <a:t>Tulosai</a:t>
            </a:r>
            <a:r>
              <a:rPr lang="es-AR" sz="2000" b="1" dirty="0">
                <a:solidFill>
                  <a:srgbClr val="00FF00"/>
                </a:solidFill>
              </a:rPr>
              <a:t>, Alberto Pascual c/Banco Central de la República Argentina </a:t>
            </a:r>
          </a:p>
          <a:p>
            <a:pPr marL="609600" indent="-609600">
              <a:lnSpc>
                <a:spcPct val="90000"/>
              </a:lnSpc>
              <a:buNone/>
              <a:defRPr/>
            </a:pPr>
            <a:r>
              <a:rPr lang="es-AR" sz="2000" b="1" dirty="0">
                <a:solidFill>
                  <a:srgbClr val="00FF00"/>
                </a:solidFill>
              </a:rPr>
              <a:t>s/ley 25561”</a:t>
            </a:r>
          </a:p>
          <a:p>
            <a:pPr marL="609600" indent="-609600" eaLnBrk="1" hangingPunct="1">
              <a:lnSpc>
                <a:spcPct val="90000"/>
              </a:lnSpc>
              <a:buFont typeface="Wingdings" pitchFamily="2" charset="2"/>
              <a:buNone/>
              <a:defRPr/>
            </a:pPr>
            <a:endParaRPr lang="es-AR" sz="2000" b="1"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Entre Ríos, Buenos Aires, Santa Fe, La Pampa, Córdoba, Río Negro,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Mendoza, La Rioja, Santiago del Estero, San Luis, consideran que la mejor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retribución mensual, normal y habitual devengada comprende también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las remuneraciones de pago no mensual ya que el trabajador, en estos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casos, gana su monto por el hecho de trabajar día a día, sin perjuicio de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que su pago sea diferido a otro momento.</a:t>
            </a:r>
          </a:p>
          <a:p>
            <a:pPr marL="609600" indent="-609600" eaLnBrk="1" hangingPunct="1">
              <a:lnSpc>
                <a:spcPct val="90000"/>
              </a:lnSpc>
              <a:buFontTx/>
              <a:buNone/>
              <a:defRPr/>
            </a:pPr>
            <a:endParaRPr lang="es-AR" sz="1400" b="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0516226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89123" name="Rectangle 3"/>
          <p:cNvSpPr>
            <a:spLocks noGrp="1" noChangeArrowheads="1"/>
          </p:cNvSpPr>
          <p:nvPr>
            <p:ph type="body" idx="1"/>
          </p:nvPr>
        </p:nvSpPr>
        <p:spPr>
          <a:xfrm>
            <a:off x="457200" y="838200"/>
            <a:ext cx="8229600" cy="5791200"/>
          </a:xfrm>
        </p:spPr>
        <p:txBody>
          <a:bodyPr/>
          <a:lstStyle/>
          <a:p>
            <a:pPr marL="609600" indent="-609600" eaLnBrk="1" hangingPunct="1">
              <a:lnSpc>
                <a:spcPct val="80000"/>
              </a:lnSpc>
              <a:buFontTx/>
              <a:buNone/>
              <a:defRPr/>
            </a:pPr>
            <a:r>
              <a:rPr lang="es-AR" sz="1800" b="1" dirty="0" smtClean="0">
                <a:solidFill>
                  <a:srgbClr val="FFFF00"/>
                </a:solidFill>
                <a:effectLst>
                  <a:outerShdw blurRad="38100" dist="38100" dir="2700000" algn="tl">
                    <a:srgbClr val="000000">
                      <a:alpha val="43137"/>
                    </a:srgbClr>
                  </a:outerShdw>
                </a:effectLst>
              </a:rPr>
              <a:t>INCIDENCIA SOBRE OTROS INSTITUTOS</a:t>
            </a:r>
            <a:endParaRPr lang="es-AR"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a:t>
            </a:r>
          </a:p>
          <a:p>
            <a:pPr marL="609600" indent="-609600" eaLnBrk="1" hangingPunct="1">
              <a:lnSpc>
                <a:spcPct val="80000"/>
              </a:lnSpc>
              <a:buFontTx/>
              <a:buNone/>
              <a:defRPr/>
            </a:pPr>
            <a:r>
              <a:rPr lang="es-AR" sz="2000" b="1" dirty="0" smtClean="0">
                <a:solidFill>
                  <a:srgbClr val="00FFCC"/>
                </a:solidFill>
                <a:effectLst>
                  <a:outerShdw blurRad="38100" dist="38100" dir="2700000" algn="tl">
                    <a:srgbClr val="000000">
                      <a:alpha val="43137"/>
                    </a:srgbClr>
                  </a:outerShdw>
                </a:effectLst>
              </a:rPr>
              <a:t>c) Indemnización por falta de preaviso</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Corresponde aplicar el SAC sobre la indemnización por falta de preaviso.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Dicho SAC es no remuneratorio</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Fundamento: Corresponde porque se trata de una indemnización por falta de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preaviso. En caso que se hubiera otorgado el preaviso, dicho tiempo de</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servicios hubiera incidido sobre el SAC</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b="1" dirty="0" smtClean="0">
                <a:solidFill>
                  <a:srgbClr val="00FFCC"/>
                </a:solidFill>
                <a:effectLst>
                  <a:outerShdw blurRad="38100" dist="38100" dir="2700000" algn="tl">
                    <a:srgbClr val="000000">
                      <a:alpha val="43137"/>
                    </a:srgbClr>
                  </a:outerShdw>
                </a:effectLst>
              </a:rPr>
              <a:t>d) Indemnización por vacaciones no gozadas</a:t>
            </a:r>
            <a:endParaRPr lang="es-AR" sz="2000" dirty="0" smtClean="0">
              <a:solidFill>
                <a:srgbClr val="00FFCC"/>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Corresponde aplicar el SAC sobre la indemnización de vacaciones no</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gozadas.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Dicho SAC es no remuneratorio</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Fundamento: En caso de haberse otorgado las vacaciones hubieran incidido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sobre el SAC</a:t>
            </a:r>
          </a:p>
          <a:p>
            <a:pPr marL="609600" indent="-609600" eaLnBrk="1" hangingPunct="1">
              <a:lnSpc>
                <a:spcPct val="80000"/>
              </a:lnSpc>
              <a:buFontTx/>
              <a:buNone/>
              <a:defRPr/>
            </a:pPr>
            <a:endParaRPr lang="es-AR" sz="1800" b="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5109410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92195" name="Rectangle 3"/>
          <p:cNvSpPr>
            <a:spLocks noGrp="1" noChangeArrowheads="1"/>
          </p:cNvSpPr>
          <p:nvPr>
            <p:ph type="body" idx="1"/>
          </p:nvPr>
        </p:nvSpPr>
        <p:spPr>
          <a:xfrm>
            <a:off x="457200" y="1143000"/>
            <a:ext cx="8229600" cy="4983163"/>
          </a:xfrm>
        </p:spPr>
        <p:txBody>
          <a:bodyPr>
            <a:normAutofit lnSpcReduction="10000"/>
          </a:bodyPr>
          <a:lstStyle/>
          <a:p>
            <a:pPr marL="609600" indent="-609600">
              <a:buNone/>
              <a:defRPr/>
            </a:pPr>
            <a:r>
              <a:rPr lang="es-AR" sz="2000" b="1" dirty="0">
                <a:solidFill>
                  <a:srgbClr val="00FF00"/>
                </a:solidFill>
              </a:rPr>
              <a:t>INCIDENCIA SOBRE OTROS INSTITUTOS</a:t>
            </a:r>
            <a:r>
              <a:rPr lang="es-AR" sz="2000" dirty="0">
                <a:solidFill>
                  <a:srgbClr val="00FF00"/>
                </a:solidFill>
              </a:rPr>
              <a:t> </a:t>
            </a:r>
          </a:p>
          <a:p>
            <a:pPr marL="609600" indent="-609600" eaLnBrk="1" hangingPunct="1">
              <a:lnSpc>
                <a:spcPct val="90000"/>
              </a:lnSpc>
              <a:buFontTx/>
              <a:buNone/>
              <a:defRPr/>
            </a:pPr>
            <a:endParaRPr lang="es-AR" sz="1800" dirty="0" smtClean="0">
              <a:solidFill>
                <a:srgbClr val="FFFF00"/>
              </a:solidFill>
            </a:endParaRPr>
          </a:p>
          <a:p>
            <a:pPr marL="609600" indent="-609600" eaLnBrk="1" hangingPunct="1">
              <a:lnSpc>
                <a:spcPct val="90000"/>
              </a:lnSpc>
              <a:buFontTx/>
              <a:buNone/>
              <a:defRPr/>
            </a:pPr>
            <a:r>
              <a:rPr lang="es-AR" sz="1800" b="1" dirty="0" smtClean="0">
                <a:solidFill>
                  <a:srgbClr val="66FFFF"/>
                </a:solidFill>
              </a:rPr>
              <a:t>INDEMNIZACIONES AGRAVADAS</a:t>
            </a:r>
          </a:p>
          <a:p>
            <a:pPr marL="609600" indent="-609600" eaLnBrk="1" hangingPunct="1">
              <a:lnSpc>
                <a:spcPct val="90000"/>
              </a:lnSpc>
              <a:buFontTx/>
              <a:buNone/>
              <a:defRPr/>
            </a:pPr>
            <a:endParaRPr lang="es-AR" sz="1800" dirty="0" smtClean="0">
              <a:solidFill>
                <a:srgbClr val="66FFFF"/>
              </a:solidFill>
            </a:endParaRPr>
          </a:p>
          <a:p>
            <a:pPr marL="609600" indent="-609600" eaLnBrk="1" hangingPunct="1">
              <a:lnSpc>
                <a:spcPct val="90000"/>
              </a:lnSpc>
              <a:buFontTx/>
              <a:buNone/>
              <a:defRPr/>
            </a:pPr>
            <a:r>
              <a:rPr lang="es-AR" sz="2000" b="1" dirty="0" smtClean="0">
                <a:solidFill>
                  <a:srgbClr val="FFCC00"/>
                </a:solidFill>
              </a:rPr>
              <a:t>- Despido por maternidad y por matrimonio</a:t>
            </a:r>
          </a:p>
          <a:p>
            <a:pPr marL="609600" indent="-609600" eaLnBrk="1" hangingPunct="1">
              <a:lnSpc>
                <a:spcPct val="90000"/>
              </a:lnSpc>
              <a:buFontTx/>
              <a:buNone/>
              <a:defRPr/>
            </a:pPr>
            <a:endParaRPr lang="es-AR" sz="1800" dirty="0" smtClean="0"/>
          </a:p>
          <a:p>
            <a:pPr marL="609600" indent="-609600" eaLnBrk="1" hangingPunct="1">
              <a:lnSpc>
                <a:spcPct val="90000"/>
              </a:lnSpc>
              <a:buFontTx/>
              <a:buNone/>
              <a:defRPr/>
            </a:pPr>
            <a:r>
              <a:rPr lang="es-AR" sz="1800" dirty="0" smtClean="0"/>
              <a:t>Corresponde una indemnización equivalente a un año de remuneraciones. </a:t>
            </a:r>
          </a:p>
          <a:p>
            <a:pPr marL="609600" indent="-609600" eaLnBrk="1" hangingPunct="1">
              <a:lnSpc>
                <a:spcPct val="90000"/>
              </a:lnSpc>
              <a:buFontTx/>
              <a:buNone/>
              <a:defRPr/>
            </a:pPr>
            <a:r>
              <a:rPr lang="es-AR" sz="1800" dirty="0" smtClean="0"/>
              <a:t>Se deben abonar 13 sueldos por considerarse incluido el SAC dentro de la </a:t>
            </a:r>
          </a:p>
          <a:p>
            <a:pPr marL="609600" indent="-609600" eaLnBrk="1" hangingPunct="1">
              <a:lnSpc>
                <a:spcPct val="90000"/>
              </a:lnSpc>
              <a:buFontTx/>
              <a:buNone/>
              <a:defRPr/>
            </a:pPr>
            <a:r>
              <a:rPr lang="es-AR" sz="1800" dirty="0" smtClean="0"/>
              <a:t>remuneración del año</a:t>
            </a:r>
          </a:p>
          <a:p>
            <a:pPr marL="609600" indent="-609600" eaLnBrk="1" hangingPunct="1">
              <a:lnSpc>
                <a:spcPct val="90000"/>
              </a:lnSpc>
              <a:buFontTx/>
              <a:buNone/>
              <a:defRPr/>
            </a:pPr>
            <a:endParaRPr lang="es-AR" sz="1800" dirty="0" smtClean="0"/>
          </a:p>
          <a:p>
            <a:pPr marL="609600" indent="-609600" eaLnBrk="1" hangingPunct="1">
              <a:lnSpc>
                <a:spcPct val="90000"/>
              </a:lnSpc>
              <a:buFontTx/>
              <a:buNone/>
              <a:defRPr/>
            </a:pPr>
            <a:r>
              <a:rPr lang="es-AR" sz="2000" b="1" dirty="0" smtClean="0">
                <a:solidFill>
                  <a:srgbClr val="FFCC00"/>
                </a:solidFill>
              </a:rPr>
              <a:t>- Tutela sindical</a:t>
            </a:r>
          </a:p>
          <a:p>
            <a:pPr marL="609600" indent="-609600" eaLnBrk="1" hangingPunct="1">
              <a:lnSpc>
                <a:spcPct val="90000"/>
              </a:lnSpc>
              <a:buFontTx/>
              <a:buNone/>
              <a:defRPr/>
            </a:pPr>
            <a:endParaRPr lang="es-AR" sz="1800" b="1" dirty="0" smtClean="0">
              <a:solidFill>
                <a:srgbClr val="FFCC00"/>
              </a:solidFill>
            </a:endParaRPr>
          </a:p>
          <a:p>
            <a:pPr marL="609600" indent="-609600" eaLnBrk="1" hangingPunct="1">
              <a:lnSpc>
                <a:spcPct val="90000"/>
              </a:lnSpc>
              <a:buFontTx/>
              <a:buNone/>
              <a:defRPr/>
            </a:pPr>
            <a:r>
              <a:rPr lang="es-AR" sz="1800" dirty="0" smtClean="0"/>
              <a:t>Tanto los salarios caídos como el período de estabilidad deben ser </a:t>
            </a:r>
          </a:p>
          <a:p>
            <a:pPr marL="609600" indent="-609600" eaLnBrk="1" hangingPunct="1">
              <a:lnSpc>
                <a:spcPct val="90000"/>
              </a:lnSpc>
              <a:buFontTx/>
              <a:buNone/>
              <a:defRPr/>
            </a:pPr>
            <a:r>
              <a:rPr lang="es-AR" sz="1800" dirty="0" smtClean="0"/>
              <a:t>complementados con el SAC</a:t>
            </a:r>
          </a:p>
          <a:p>
            <a:pPr marL="609600" indent="-609600" eaLnBrk="1" hangingPunct="1">
              <a:lnSpc>
                <a:spcPct val="90000"/>
              </a:lnSpc>
              <a:buFontTx/>
              <a:buNone/>
              <a:defRPr/>
            </a:pPr>
            <a:endParaRPr lang="es-AR" sz="1800" dirty="0" smtClean="0"/>
          </a:p>
          <a:p>
            <a:pPr marL="609600" indent="-609600" eaLnBrk="1" hangingPunct="1">
              <a:lnSpc>
                <a:spcPct val="90000"/>
              </a:lnSpc>
              <a:buFontTx/>
              <a:buNone/>
              <a:defRPr/>
            </a:pPr>
            <a:r>
              <a:rPr lang="es-AR" sz="1800" b="1" dirty="0" smtClean="0"/>
              <a:t> </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7086917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93219" name="Rectangle 3"/>
          <p:cNvSpPr>
            <a:spLocks noGrp="1" noChangeArrowheads="1"/>
          </p:cNvSpPr>
          <p:nvPr>
            <p:ph type="body" idx="1"/>
          </p:nvPr>
        </p:nvSpPr>
        <p:spPr>
          <a:xfrm>
            <a:off x="457200" y="1143000"/>
            <a:ext cx="8229600" cy="5534956"/>
          </a:xfrm>
        </p:spPr>
        <p:txBody>
          <a:bodyPr>
            <a:normAutofit fontScale="92500"/>
          </a:bodyPr>
          <a:lstStyle/>
          <a:p>
            <a:pPr marL="609600" indent="-609600">
              <a:buNone/>
              <a:defRPr/>
            </a:pPr>
            <a:r>
              <a:rPr lang="es-AR" sz="2200" b="1" dirty="0">
                <a:solidFill>
                  <a:srgbClr val="00FF00"/>
                </a:solidFill>
              </a:rPr>
              <a:t>INCIDENCIA SOBRE OTROS INSTITUTOS</a:t>
            </a:r>
            <a:r>
              <a:rPr lang="es-AR" sz="2200" dirty="0">
                <a:solidFill>
                  <a:srgbClr val="00FF00"/>
                </a:solidFill>
              </a:rPr>
              <a:t> </a:t>
            </a:r>
          </a:p>
          <a:p>
            <a:pPr marL="609600" indent="-609600" eaLnBrk="1" hangingPunct="1">
              <a:buFontTx/>
              <a:buNone/>
              <a:defRPr/>
            </a:pPr>
            <a:r>
              <a:rPr lang="es-AR" sz="2200" b="1" dirty="0" smtClean="0">
                <a:solidFill>
                  <a:srgbClr val="FFFF00"/>
                </a:solidFill>
              </a:rPr>
              <a:t>RIESGOS DEL TRABAJO</a:t>
            </a:r>
            <a:endParaRPr lang="es-AR" sz="2200" dirty="0" smtClean="0">
              <a:solidFill>
                <a:srgbClr val="FFFF00"/>
              </a:solidFill>
            </a:endParaRPr>
          </a:p>
          <a:p>
            <a:pPr marL="609600" indent="-609600" eaLnBrk="1" hangingPunct="1">
              <a:buFontTx/>
              <a:buNone/>
              <a:defRPr/>
            </a:pPr>
            <a:endParaRPr lang="es-AR" sz="2100" dirty="0" smtClean="0">
              <a:solidFill>
                <a:srgbClr val="66FFFF"/>
              </a:solidFill>
            </a:endParaRPr>
          </a:p>
          <a:p>
            <a:pPr marL="609600" indent="-609600" eaLnBrk="1" hangingPunct="1">
              <a:buFont typeface="Wingdings" pitchFamily="2" charset="2"/>
              <a:buNone/>
              <a:defRPr/>
            </a:pPr>
            <a:r>
              <a:rPr lang="es-AR" sz="2100" dirty="0" smtClean="0"/>
              <a:t>A partir de la vigencia del D. 1694/2009 debe liquidarse la prestación dineraria </a:t>
            </a:r>
          </a:p>
          <a:p>
            <a:pPr marL="609600" indent="-609600" eaLnBrk="1" hangingPunct="1">
              <a:buFont typeface="Wingdings" pitchFamily="2" charset="2"/>
              <a:buNone/>
              <a:defRPr/>
            </a:pPr>
            <a:r>
              <a:rPr lang="es-AR" sz="2100" dirty="0" smtClean="0"/>
              <a:t>por ILT de conformidad con lo establecido por el art. 208 LCT. </a:t>
            </a:r>
          </a:p>
          <a:p>
            <a:pPr marL="609600" indent="-609600" eaLnBrk="1" hangingPunct="1">
              <a:buFont typeface="Wingdings" pitchFamily="2" charset="2"/>
              <a:buNone/>
              <a:defRPr/>
            </a:pPr>
            <a:r>
              <a:rPr lang="es-AR" sz="2100" dirty="0" smtClean="0"/>
              <a:t>Dicho artículo no incluye en su base de cálculo al aguinaldo, por lo que no </a:t>
            </a:r>
          </a:p>
          <a:p>
            <a:pPr marL="609600" indent="-609600" eaLnBrk="1" hangingPunct="1">
              <a:buFont typeface="Wingdings" pitchFamily="2" charset="2"/>
              <a:buNone/>
              <a:defRPr/>
            </a:pPr>
            <a:r>
              <a:rPr lang="es-AR" sz="2100" dirty="0" smtClean="0"/>
              <a:t>queda claro quien se haría cargo de esta diferencia, si la ART como parte de la </a:t>
            </a:r>
          </a:p>
          <a:p>
            <a:pPr marL="609600" indent="-609600" eaLnBrk="1" hangingPunct="1">
              <a:buFont typeface="Wingdings" pitchFamily="2" charset="2"/>
              <a:buNone/>
              <a:defRPr/>
            </a:pPr>
            <a:r>
              <a:rPr lang="es-AR" sz="2100" dirty="0" smtClean="0"/>
              <a:t>prestación dineraria (un 8,33% sobre cada período), el empleador con el </a:t>
            </a:r>
          </a:p>
          <a:p>
            <a:pPr marL="609600" indent="-609600" eaLnBrk="1" hangingPunct="1">
              <a:buFont typeface="Wingdings" pitchFamily="2" charset="2"/>
              <a:buNone/>
              <a:defRPr/>
            </a:pPr>
            <a:r>
              <a:rPr lang="es-AR" sz="2100" dirty="0" smtClean="0"/>
              <a:t>aguinaldo al fin de cada semestre, o si el trabajador pierde esa diferencia.</a:t>
            </a:r>
          </a:p>
          <a:p>
            <a:pPr marL="609600" indent="-609600" eaLnBrk="1" hangingPunct="1">
              <a:buFont typeface="Wingdings" pitchFamily="2" charset="2"/>
              <a:buNone/>
              <a:defRPr/>
            </a:pPr>
            <a:endParaRPr lang="es-MX" sz="2100" dirty="0" smtClean="0"/>
          </a:p>
          <a:p>
            <a:pPr marL="609600" indent="-609600" eaLnBrk="1" hangingPunct="1">
              <a:buFont typeface="Wingdings" pitchFamily="2" charset="2"/>
              <a:buNone/>
              <a:defRPr/>
            </a:pPr>
            <a:r>
              <a:rPr lang="es-MX" sz="2100" dirty="0" smtClean="0"/>
              <a:t>La situación fue aclarada por la </a:t>
            </a:r>
            <a:r>
              <a:rPr lang="es-MX" sz="2100" b="1" dirty="0" smtClean="0">
                <a:solidFill>
                  <a:srgbClr val="FFFF00"/>
                </a:solidFill>
              </a:rPr>
              <a:t>R (MTESS) 983/2010:</a:t>
            </a:r>
            <a:endParaRPr lang="es-MX" sz="2100" b="1" dirty="0">
              <a:solidFill>
                <a:srgbClr val="FFFF00"/>
              </a:solidFill>
            </a:endParaRPr>
          </a:p>
          <a:p>
            <a:pPr marL="609600" indent="-609600" eaLnBrk="1" hangingPunct="1">
              <a:buFont typeface="Wingdings" pitchFamily="2" charset="2"/>
              <a:buNone/>
              <a:defRPr/>
            </a:pPr>
            <a:r>
              <a:rPr lang="es-AR" sz="2100" b="1" dirty="0">
                <a:solidFill>
                  <a:srgbClr val="00FFCC"/>
                </a:solidFill>
              </a:rPr>
              <a:t>Art. 2 - </a:t>
            </a:r>
            <a:r>
              <a:rPr lang="es-AR" sz="2100" dirty="0"/>
              <a:t>La prestación dineraria que se devengue deberá incluir la parte </a:t>
            </a:r>
            <a:endParaRPr lang="es-AR" sz="2100" dirty="0" smtClean="0"/>
          </a:p>
          <a:p>
            <a:pPr marL="609600" indent="-609600" eaLnBrk="1" hangingPunct="1">
              <a:buFont typeface="Wingdings" pitchFamily="2" charset="2"/>
              <a:buNone/>
              <a:defRPr/>
            </a:pPr>
            <a:r>
              <a:rPr lang="es-AR" sz="2100" dirty="0" smtClean="0"/>
              <a:t>proporcional </a:t>
            </a:r>
            <a:r>
              <a:rPr lang="es-AR" sz="2100" dirty="0"/>
              <a:t>del </a:t>
            </a:r>
            <a:r>
              <a:rPr lang="es-AR" sz="2100" dirty="0" smtClean="0"/>
              <a:t>Sueldo </a:t>
            </a:r>
            <a:r>
              <a:rPr lang="es-AR" sz="2100" dirty="0"/>
              <a:t>Anual Complementario (SAC). </a:t>
            </a: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0355828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94243" name="Rectangle 3"/>
          <p:cNvSpPr>
            <a:spLocks noGrp="1" noChangeArrowheads="1"/>
          </p:cNvSpPr>
          <p:nvPr>
            <p:ph type="body" idx="1"/>
          </p:nvPr>
        </p:nvSpPr>
        <p:spPr>
          <a:xfrm>
            <a:off x="457200" y="1143000"/>
            <a:ext cx="8229600" cy="4983163"/>
          </a:xfrm>
        </p:spPr>
        <p:txBody>
          <a:bodyPr/>
          <a:lstStyle/>
          <a:p>
            <a:pPr marL="609600" indent="-609600" eaLnBrk="1" hangingPunct="1">
              <a:lnSpc>
                <a:spcPct val="80000"/>
              </a:lnSpc>
              <a:buFontTx/>
              <a:buNone/>
              <a:defRPr/>
            </a:pPr>
            <a:r>
              <a:rPr lang="es-AR" sz="2000" b="1" dirty="0" smtClean="0">
                <a:solidFill>
                  <a:srgbClr val="FFFF00"/>
                </a:solidFill>
                <a:effectLst>
                  <a:outerShdw blurRad="38100" dist="38100" dir="2700000" algn="tl">
                    <a:srgbClr val="000000">
                      <a:alpha val="43137"/>
                    </a:srgbClr>
                  </a:outerShdw>
                </a:effectLst>
              </a:rPr>
              <a:t>PEQUEÑAS EMPRESAS</a:t>
            </a:r>
          </a:p>
          <a:p>
            <a:pPr marL="609600" indent="-609600" eaLnBrk="1" hangingPunct="1">
              <a:lnSpc>
                <a:spcPct val="80000"/>
              </a:lnSpc>
              <a:buFontTx/>
              <a:buNone/>
              <a:defRPr/>
            </a:pP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b="1" dirty="0" smtClean="0">
                <a:solidFill>
                  <a:srgbClr val="66FFFF"/>
                </a:solidFill>
                <a:effectLst>
                  <a:outerShdw blurRad="38100" dist="38100" dir="2700000" algn="tl">
                    <a:srgbClr val="000000">
                      <a:alpha val="43137"/>
                    </a:srgbClr>
                  </a:outerShdw>
                </a:effectLst>
              </a:rPr>
              <a:t>LEY 24467</a:t>
            </a:r>
          </a:p>
          <a:p>
            <a:pPr marL="609600" indent="-609600" eaLnBrk="1" hangingPunct="1">
              <a:lnSpc>
                <a:spcPct val="8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La ley 24467, estableció en su artículo 97 que los convenios colectivos </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referidos a la pequeña empresa podrán disponer el fraccionamiento de los </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períodos de pago del SAC hasta un máximo de tres períodos en un año.</a:t>
            </a:r>
          </a:p>
          <a:p>
            <a:pPr marL="609600" indent="-609600" eaLnBrk="1" hangingPunct="1">
              <a:lnSpc>
                <a:spcPct val="80000"/>
              </a:lnSpc>
              <a:buFontTx/>
              <a:buNone/>
              <a:defRPr/>
            </a:pPr>
            <a:endParaRPr lang="es-AR" sz="1400" dirty="0" smtClean="0"/>
          </a:p>
          <a:p>
            <a:pPr marL="609600" indent="-609600" eaLnBrk="1" hangingPunct="1">
              <a:lnSpc>
                <a:spcPct val="80000"/>
              </a:lnSpc>
              <a:buFontTx/>
              <a:buNone/>
              <a:defRPr/>
            </a:pPr>
            <a:r>
              <a:rPr lang="es-MX" sz="1800" b="1" dirty="0" smtClean="0">
                <a:solidFill>
                  <a:srgbClr val="66FFFF"/>
                </a:solidFill>
              </a:rPr>
              <a:t> </a:t>
            </a:r>
            <a:endParaRPr lang="es-AR" sz="1400" dirty="0" smtClean="0"/>
          </a:p>
          <a:p>
            <a:pPr marL="609600" indent="-609600" eaLnBrk="1" hangingPunct="1">
              <a:lnSpc>
                <a:spcPct val="80000"/>
              </a:lnSpc>
              <a:buFontTx/>
              <a:buNone/>
              <a:defRPr/>
            </a:pPr>
            <a:endParaRPr lang="es-AR" sz="800" b="1" dirty="0" smtClean="0"/>
          </a:p>
          <a:p>
            <a:pPr marL="609600" indent="-609600" eaLnBrk="1" hangingPunct="1">
              <a:lnSpc>
                <a:spcPct val="80000"/>
              </a:lnSpc>
              <a:buFontTx/>
              <a:buNone/>
              <a:defRPr/>
            </a:pPr>
            <a:endParaRPr lang="es-AR" sz="800" b="1" dirty="0" smtClean="0"/>
          </a:p>
          <a:p>
            <a:pPr marL="609600" indent="-609600" eaLnBrk="1" hangingPunct="1">
              <a:lnSpc>
                <a:spcPct val="80000"/>
              </a:lnSpc>
              <a:buFontTx/>
              <a:buNone/>
              <a:defRPr/>
            </a:pPr>
            <a:endParaRPr lang="es-AR" sz="800" b="1" dirty="0" smtClean="0"/>
          </a:p>
          <a:p>
            <a:pPr marL="609600" indent="-609600" eaLnBrk="1" hangingPunct="1">
              <a:lnSpc>
                <a:spcPct val="80000"/>
              </a:lnSpc>
              <a:buFontTx/>
              <a:buNone/>
              <a:defRPr/>
            </a:pPr>
            <a:endParaRPr lang="es-AR" sz="800" b="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0550320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94243" name="Rectangle 3"/>
          <p:cNvSpPr>
            <a:spLocks noGrp="1" noChangeArrowheads="1"/>
          </p:cNvSpPr>
          <p:nvPr>
            <p:ph type="body" idx="1"/>
          </p:nvPr>
        </p:nvSpPr>
        <p:spPr>
          <a:xfrm>
            <a:off x="457200" y="1143000"/>
            <a:ext cx="8229600" cy="5558010"/>
          </a:xfrm>
        </p:spPr>
        <p:txBody>
          <a:bodyPr>
            <a:noAutofit/>
          </a:bodyPr>
          <a:lstStyle/>
          <a:p>
            <a:pPr marL="609600" indent="-609600" eaLnBrk="1" hangingPunct="1">
              <a:lnSpc>
                <a:spcPct val="80000"/>
              </a:lnSpc>
              <a:buFontTx/>
              <a:buNone/>
              <a:defRPr/>
            </a:pPr>
            <a:r>
              <a:rPr lang="es-AR" sz="1800" b="1" dirty="0" smtClean="0">
                <a:solidFill>
                  <a:srgbClr val="FFFF00"/>
                </a:solidFill>
                <a:effectLst>
                  <a:outerShdw blurRad="38100" dist="38100" dir="2700000" algn="tl">
                    <a:srgbClr val="000000">
                      <a:alpha val="43137"/>
                    </a:srgbClr>
                  </a:outerShdw>
                </a:effectLst>
              </a:rPr>
              <a:t>PEQUEÑAS EMPRESAS</a:t>
            </a:r>
          </a:p>
          <a:p>
            <a:pPr marL="609600" indent="-609600" eaLnBrk="1" hangingPunct="1">
              <a:lnSpc>
                <a:spcPct val="80000"/>
              </a:lnSpc>
              <a:buFontTx/>
              <a:buNone/>
              <a:defRPr/>
            </a:pPr>
            <a:r>
              <a:rPr lang="es-AR" sz="1800" b="1" dirty="0" smtClean="0">
                <a:solidFill>
                  <a:srgbClr val="66FFFF"/>
                </a:solidFill>
                <a:effectLst>
                  <a:outerShdw blurRad="38100" dist="38100" dir="2700000" algn="tl">
                    <a:srgbClr val="000000">
                      <a:alpha val="43137"/>
                    </a:srgbClr>
                  </a:outerShdw>
                </a:effectLst>
              </a:rPr>
              <a:t>CONVENIOS COLECTIVOS – 130/1975</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En lo que respecta a los convenios colectivos de trabajo en particular, cabe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mencionar que mediante el acuerdo de partes de fecha 17/6/2005, homologado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por la resolución (ST) 187/2005, de fecha 29/6/2005, se acordó un capítulo PYMES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para el CCT 130/1975 de empleados de comercio donde establecieron disposiciones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relativas al pago del SAC.</a:t>
            </a:r>
          </a:p>
          <a:p>
            <a:pPr marL="0" indent="0" eaLnBrk="1" hangingPunct="1">
              <a:lnSpc>
                <a:spcPct val="80000"/>
              </a:lnSpc>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Al respecto, la cláusula séptima de dicho acuerdo establece  lo siguiente:</a:t>
            </a:r>
          </a:p>
          <a:p>
            <a:pPr marL="609600" indent="-609600" eaLnBrk="1" hangingPunct="1">
              <a:lnSpc>
                <a:spcPct val="80000"/>
              </a:lnSpc>
              <a:buFont typeface="Wingdings" pitchFamily="2" charset="2"/>
              <a:buNone/>
              <a:defRPr/>
            </a:pPr>
            <a:endParaRPr lang="es-ES" sz="1800"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1800" b="1" dirty="0" smtClean="0">
                <a:solidFill>
                  <a:srgbClr val="FFFF00"/>
                </a:solidFill>
                <a:effectLst>
                  <a:outerShdw blurRad="38100" dist="38100" dir="2700000" algn="tl">
                    <a:srgbClr val="000000">
                      <a:alpha val="43137"/>
                    </a:srgbClr>
                  </a:outerShdw>
                </a:effectLst>
              </a:rPr>
              <a:t>"SÉPTIMO: </a:t>
            </a:r>
            <a:r>
              <a:rPr lang="es-ES" sz="1800" dirty="0" smtClean="0">
                <a:effectLst>
                  <a:outerShdw blurRad="38100" dist="38100" dir="2700000" algn="tl">
                    <a:srgbClr val="000000">
                      <a:alpha val="43137"/>
                    </a:srgbClr>
                  </a:outerShdw>
                </a:effectLst>
              </a:rPr>
              <a:t>En el marco del Título III de la ley 24467, las empresas definidas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como pequeña empresa para los sectores del comercio y los servicios, según la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resolución (PYME) 675/2002, a partir de la homologación de la presente acta,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podrán acordar con la entidad con personería gremial adherida a la FAECYS con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zona de actuación local:</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b) el fraccionamiento del sueldo anual complementario en hasta tres períodos; en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todos los casos, el último de los períodos deberá ser cumplimentado en el mes de </a:t>
            </a:r>
          </a:p>
          <a:p>
            <a:pPr marL="609600" indent="-609600" eaLnBrk="1" hangingPunct="1">
              <a:lnSpc>
                <a:spcPct val="80000"/>
              </a:lnSpc>
              <a:buFont typeface="Wingdings" pitchFamily="2" charset="2"/>
              <a:buNone/>
              <a:defRPr/>
            </a:pPr>
            <a:r>
              <a:rPr lang="es-ES" sz="1800" dirty="0" smtClean="0">
                <a:effectLst>
                  <a:outerShdw blurRad="38100" dist="38100" dir="2700000" algn="tl">
                    <a:srgbClr val="000000">
                      <a:alpha val="43137"/>
                    </a:srgbClr>
                  </a:outerShdw>
                </a:effectLst>
              </a:rPr>
              <a:t>diciembre."</a:t>
            </a:r>
            <a:endParaRPr lang="es-AR" sz="1800" b="1"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03410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332656"/>
            <a:ext cx="8077200" cy="5915744"/>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26427 – PASANTÍAS EDUCATIVAS</a:t>
            </a:r>
          </a:p>
          <a:p>
            <a:pPr marL="0" indent="0">
              <a:lnSpc>
                <a:spcPct val="90000"/>
              </a:lnSpc>
              <a:buNone/>
            </a:pPr>
            <a:r>
              <a:rPr lang="es-AR" sz="1800" b="1" i="0" dirty="0">
                <a:solidFill>
                  <a:srgbClr val="00FF00"/>
                </a:solidFill>
                <a:effectLst>
                  <a:outerShdw blurRad="38100" dist="38100" dir="2700000" algn="tl">
                    <a:srgbClr val="000000">
                      <a:alpha val="43137"/>
                    </a:srgbClr>
                  </a:outerShdw>
                </a:effectLst>
              </a:rPr>
              <a:t>RESOLUCIÓN CONJUNTA (MTESS - ME) 825/2009 - </a:t>
            </a:r>
            <a:r>
              <a:rPr lang="es-AR" sz="1800" b="1" i="0" dirty="0" smtClean="0">
                <a:solidFill>
                  <a:srgbClr val="00FF00"/>
                </a:solidFill>
                <a:effectLst>
                  <a:outerShdw blurRad="38100" dist="38100" dir="2700000" algn="tl">
                    <a:srgbClr val="000000">
                      <a:alpha val="43137"/>
                    </a:srgbClr>
                  </a:outerShdw>
                </a:effectLst>
              </a:rPr>
              <a:t>338/2009</a:t>
            </a:r>
          </a:p>
          <a:p>
            <a:pPr marL="0" indent="0">
              <a:lnSpc>
                <a:spcPct val="90000"/>
              </a:lnSpc>
              <a:buNone/>
            </a:pPr>
            <a:endParaRPr lang="es-AR" sz="1800" b="1" i="0" dirty="0">
              <a:solidFill>
                <a:srgbClr val="00FF00"/>
              </a:solidFill>
              <a:effectLst>
                <a:outerShdw blurRad="38100" dist="38100" dir="2700000" algn="tl">
                  <a:srgbClr val="000000">
                    <a:alpha val="43137"/>
                  </a:srgbClr>
                </a:outerShdw>
              </a:effectLst>
            </a:endParaRPr>
          </a:p>
          <a:p>
            <a:pPr marL="0" indent="0">
              <a:buNone/>
            </a:pPr>
            <a:r>
              <a:rPr lang="es-AR" sz="1800" b="1" i="0" dirty="0" smtClean="0">
                <a:solidFill>
                  <a:srgbClr val="00FFFF"/>
                </a:solidFill>
                <a:effectLst>
                  <a:outerShdw blurRad="38100" dist="38100" dir="2700000" algn="tl">
                    <a:srgbClr val="000000">
                      <a:alpha val="43137"/>
                    </a:srgbClr>
                  </a:outerShdw>
                </a:effectLst>
              </a:rPr>
              <a:t>Art</a:t>
            </a:r>
            <a:r>
              <a:rPr lang="es-AR" sz="1800" b="1" i="0" dirty="0">
                <a:solidFill>
                  <a:srgbClr val="00FFFF"/>
                </a:solidFill>
                <a:effectLst>
                  <a:outerShdw blurRad="38100" dist="38100" dir="2700000" algn="tl">
                    <a:srgbClr val="000000">
                      <a:alpha val="43137"/>
                    </a:srgbClr>
                  </a:outerShdw>
                </a:effectLst>
              </a:rPr>
              <a:t>. 9 - </a:t>
            </a:r>
            <a:r>
              <a:rPr lang="es-AR" sz="1800" i="0" dirty="0">
                <a:effectLst>
                  <a:outerShdw blurRad="38100" dist="38100" dir="2700000" algn="tl">
                    <a:srgbClr val="000000">
                      <a:alpha val="43137"/>
                    </a:srgbClr>
                  </a:outerShdw>
                </a:effectLst>
              </a:rPr>
              <a:t>En las empresas privadas y en las empresas y organismos públicos en las que resulte de aplicación la ley de contrato de trabajo 20744 (</a:t>
            </a:r>
            <a:r>
              <a:rPr lang="es-AR" sz="1800" i="0" dirty="0" err="1">
                <a:effectLst>
                  <a:outerShdw blurRad="38100" dist="38100" dir="2700000" algn="tl">
                    <a:srgbClr val="000000">
                      <a:alpha val="43137"/>
                    </a:srgbClr>
                  </a:outerShdw>
                </a:effectLst>
              </a:rPr>
              <a:t>t.o</a:t>
            </a:r>
            <a:r>
              <a:rPr lang="es-AR" sz="1800" i="0" dirty="0">
                <a:effectLst>
                  <a:outerShdw blurRad="38100" dist="38100" dir="2700000" algn="tl">
                    <a:srgbClr val="000000">
                      <a:alpha val="43137"/>
                    </a:srgbClr>
                  </a:outerShdw>
                </a:effectLst>
              </a:rPr>
              <a:t>. 1976), </a:t>
            </a:r>
            <a:r>
              <a:rPr lang="es-AR" sz="1800" i="0" dirty="0">
                <a:solidFill>
                  <a:srgbClr val="FFFF00"/>
                </a:solidFill>
                <a:effectLst>
                  <a:outerShdw blurRad="38100" dist="38100" dir="2700000" algn="tl">
                    <a:srgbClr val="000000">
                      <a:alpha val="43137"/>
                    </a:srgbClr>
                  </a:outerShdw>
                </a:effectLst>
              </a:rPr>
              <a:t>la asignación estímulo prevista en el artículo 15 de la ley 26427 deberá calcularse proporcionalmente sobre la base de los valores establecidos para la categoría asimilable del convenio colectivo de trabajo </a:t>
            </a:r>
            <a:r>
              <a:rPr lang="es-AR" sz="1800" i="0" dirty="0">
                <a:effectLst>
                  <a:outerShdw blurRad="38100" dist="38100" dir="2700000" algn="tl">
                    <a:srgbClr val="000000">
                      <a:alpha val="43137"/>
                    </a:srgbClr>
                  </a:outerShdw>
                </a:effectLst>
              </a:rPr>
              <a:t>declarado conforme lo establece el artículo 6 del presente. A tal efecto se tomará como mínimo el valor vigente previsto en el convenio colectivo para la categoría aplicable a las tareas que desarrolla el pasante, incluyendo los adicionales que resulten compatibles con la naturaleza de la pasantía.</a:t>
            </a:r>
          </a:p>
          <a:p>
            <a:pPr marL="0" indent="0">
              <a:buNone/>
            </a:pPr>
            <a:r>
              <a:rPr lang="es-AR" sz="1800" i="0" dirty="0" smtClean="0">
                <a:effectLst>
                  <a:outerShdw blurRad="38100" dist="38100" dir="2700000" algn="tl">
                    <a:srgbClr val="000000">
                      <a:alpha val="43137"/>
                    </a:srgbClr>
                  </a:outerShdw>
                </a:effectLst>
              </a:rPr>
              <a:t>(…)</a:t>
            </a:r>
            <a:endParaRPr lang="es-AR" sz="1800" i="0" dirty="0">
              <a:effectLst>
                <a:outerShdw blurRad="38100" dist="38100" dir="2700000" algn="tl">
                  <a:srgbClr val="000000">
                    <a:alpha val="43137"/>
                  </a:srgbClr>
                </a:outerShdw>
              </a:effectLst>
            </a:endParaRPr>
          </a:p>
          <a:p>
            <a:pPr marL="0" indent="0">
              <a:lnSpc>
                <a:spcPct val="90000"/>
              </a:lnSpc>
              <a:buNone/>
            </a:pPr>
            <a:endParaRPr lang="es-AR" sz="2400" b="1"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03271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332656"/>
            <a:ext cx="8077200" cy="5915744"/>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26427 – PASANTÍAS EDUCATIVAS</a:t>
            </a:r>
          </a:p>
          <a:p>
            <a:pPr marL="0" indent="0">
              <a:lnSpc>
                <a:spcPct val="90000"/>
              </a:lnSpc>
              <a:buNone/>
            </a:pPr>
            <a:r>
              <a:rPr lang="es-AR" sz="1800" b="1" i="0" dirty="0">
                <a:solidFill>
                  <a:srgbClr val="00FF00"/>
                </a:solidFill>
                <a:effectLst>
                  <a:outerShdw blurRad="38100" dist="38100" dir="2700000" algn="tl">
                    <a:srgbClr val="000000">
                      <a:alpha val="43137"/>
                    </a:srgbClr>
                  </a:outerShdw>
                </a:effectLst>
              </a:rPr>
              <a:t>RESOLUCIÓN CONJUNTA (MTESS - ME) 825/2009 - 338/2009</a:t>
            </a:r>
          </a:p>
          <a:p>
            <a:pPr marL="0" indent="0">
              <a:buNone/>
            </a:pPr>
            <a:endParaRPr lang="es-AR" sz="1800" b="1" i="0" dirty="0" smtClean="0">
              <a:solidFill>
                <a:srgbClr val="00FFFF"/>
              </a:solidFill>
              <a:effectLst>
                <a:outerShdw blurRad="38100" dist="38100" dir="2700000" algn="tl">
                  <a:srgbClr val="000000">
                    <a:alpha val="43137"/>
                  </a:srgbClr>
                </a:outerShdw>
              </a:effectLst>
            </a:endParaRPr>
          </a:p>
          <a:p>
            <a:pPr marL="0" indent="0">
              <a:buNone/>
            </a:pPr>
            <a:r>
              <a:rPr lang="es-AR" sz="1800" b="1" i="0" dirty="0" smtClean="0">
                <a:solidFill>
                  <a:srgbClr val="00FFFF"/>
                </a:solidFill>
                <a:effectLst>
                  <a:outerShdw blurRad="38100" dist="38100" dir="2700000" algn="tl">
                    <a:srgbClr val="000000">
                      <a:alpha val="43137"/>
                    </a:srgbClr>
                  </a:outerShdw>
                </a:effectLst>
              </a:rPr>
              <a:t>Art</a:t>
            </a:r>
            <a:r>
              <a:rPr lang="es-AR" sz="1800" b="1" i="0" dirty="0">
                <a:solidFill>
                  <a:srgbClr val="00FFFF"/>
                </a:solidFill>
                <a:effectLst>
                  <a:outerShdw blurRad="38100" dist="38100" dir="2700000" algn="tl">
                    <a:srgbClr val="000000">
                      <a:alpha val="43137"/>
                    </a:srgbClr>
                  </a:outerShdw>
                </a:effectLst>
              </a:rPr>
              <a:t>. 9 - </a:t>
            </a:r>
            <a:r>
              <a:rPr lang="es-AR" sz="1800" i="0" dirty="0" smtClean="0">
                <a:solidFill>
                  <a:srgbClr val="00FFFF"/>
                </a:solidFill>
                <a:effectLst>
                  <a:outerShdw blurRad="38100" dist="38100" dir="2700000" algn="tl">
                    <a:srgbClr val="000000">
                      <a:alpha val="43137"/>
                    </a:srgbClr>
                  </a:outerShdw>
                </a:effectLst>
              </a:rPr>
              <a:t> (…)</a:t>
            </a:r>
            <a:endParaRPr lang="es-AR" sz="1800" i="0" dirty="0">
              <a:solidFill>
                <a:srgbClr val="00FFFF"/>
              </a:solidFill>
              <a:effectLst>
                <a:outerShdw blurRad="38100" dist="38100" dir="2700000" algn="tl">
                  <a:srgbClr val="000000">
                    <a:alpha val="43137"/>
                  </a:srgbClr>
                </a:outerShdw>
              </a:effectLst>
            </a:endParaRPr>
          </a:p>
          <a:p>
            <a:pPr marL="0" indent="0">
              <a:buNone/>
            </a:pPr>
            <a:r>
              <a:rPr lang="es-AR" sz="1800" i="0" dirty="0">
                <a:effectLst>
                  <a:outerShdw blurRad="38100" dist="38100" dir="2700000" algn="tl">
                    <a:srgbClr val="000000">
                      <a:alpha val="43137"/>
                    </a:srgbClr>
                  </a:outerShdw>
                </a:effectLst>
              </a:rPr>
              <a:t>Cuando los trabajadores de la entidad en la que deba cumplirse la pasantía se encuentren </a:t>
            </a:r>
            <a:r>
              <a:rPr lang="es-AR" sz="1800" i="0" dirty="0">
                <a:solidFill>
                  <a:srgbClr val="FFFF00"/>
                </a:solidFill>
                <a:effectLst>
                  <a:outerShdw blurRad="38100" dist="38100" dir="2700000" algn="tl">
                    <a:srgbClr val="000000">
                      <a:alpha val="43137"/>
                    </a:srgbClr>
                  </a:outerShdw>
                </a:effectLst>
              </a:rPr>
              <a:t>bajo el régimen de remuneraciones variables</a:t>
            </a:r>
            <a:r>
              <a:rPr lang="es-AR" sz="1800" i="0" dirty="0">
                <a:effectLst>
                  <a:outerShdw blurRad="38100" dist="38100" dir="2700000" algn="tl">
                    <a:srgbClr val="000000">
                      <a:alpha val="43137"/>
                    </a:srgbClr>
                  </a:outerShdw>
                </a:effectLst>
              </a:rPr>
              <a:t>, el cálculo de la asignación estímulo será proporcional a ellas y se efectuará </a:t>
            </a:r>
            <a:r>
              <a:rPr lang="es-AR" sz="1800" b="1" i="0" dirty="0">
                <a:solidFill>
                  <a:srgbClr val="00FFCC"/>
                </a:solidFill>
                <a:effectLst>
                  <a:outerShdw blurRad="38100" dist="38100" dir="2700000" algn="tl">
                    <a:srgbClr val="000000">
                      <a:alpha val="43137"/>
                    </a:srgbClr>
                  </a:outerShdw>
                </a:effectLst>
              </a:rPr>
              <a:t>sobre la base del promedio de las sumas liquidadas a los trabajadores</a:t>
            </a:r>
            <a:r>
              <a:rPr lang="es-AR" sz="1800" i="0" dirty="0">
                <a:effectLst>
                  <a:outerShdw blurRad="38100" dist="38100" dir="2700000" algn="tl">
                    <a:srgbClr val="000000">
                      <a:alpha val="43137"/>
                    </a:srgbClr>
                  </a:outerShdw>
                </a:effectLst>
              </a:rPr>
              <a:t>, en relación de dependencia de la entidad, de la categoría correspondiente a las tareas que desarrolle el pasante, </a:t>
            </a:r>
            <a:r>
              <a:rPr lang="es-AR" sz="1800" i="0" dirty="0">
                <a:solidFill>
                  <a:srgbClr val="FF9900"/>
                </a:solidFill>
                <a:effectLst>
                  <a:outerShdw blurRad="38100" dist="38100" dir="2700000" algn="tl">
                    <a:srgbClr val="000000">
                      <a:alpha val="43137"/>
                    </a:srgbClr>
                  </a:outerShdw>
                </a:effectLst>
              </a:rPr>
              <a:t>calculadas sobre los tres meses inmediatos anteriores </a:t>
            </a:r>
            <a:r>
              <a:rPr lang="es-AR" sz="1800" i="0" dirty="0">
                <a:effectLst>
                  <a:outerShdw blurRad="38100" dist="38100" dir="2700000" algn="tl">
                    <a:srgbClr val="000000">
                      <a:alpha val="43137"/>
                    </a:srgbClr>
                  </a:outerShdw>
                </a:effectLst>
              </a:rPr>
              <a:t>a la fecha de pago de la asignación.</a:t>
            </a:r>
          </a:p>
          <a:p>
            <a:pPr marL="0" indent="0">
              <a:buNone/>
            </a:pPr>
            <a:endParaRPr lang="es-AR" sz="1800" i="0" dirty="0" smtClean="0">
              <a:effectLst>
                <a:outerShdw blurRad="38100" dist="38100" dir="2700000" algn="tl">
                  <a:srgbClr val="000000">
                    <a:alpha val="43137"/>
                  </a:srgbClr>
                </a:outerShdw>
              </a:effectLst>
            </a:endParaRPr>
          </a:p>
          <a:p>
            <a:pPr marL="0" indent="0">
              <a:buNone/>
            </a:pPr>
            <a:r>
              <a:rPr lang="es-AR" sz="1800" b="1" i="0" dirty="0" smtClean="0">
                <a:solidFill>
                  <a:srgbClr val="FFFF00"/>
                </a:solidFill>
                <a:effectLst>
                  <a:outerShdw blurRad="38100" dist="38100" dir="2700000" algn="tl">
                    <a:srgbClr val="000000">
                      <a:alpha val="43137"/>
                    </a:srgbClr>
                  </a:outerShdw>
                </a:effectLst>
              </a:rPr>
              <a:t>Se </a:t>
            </a:r>
            <a:r>
              <a:rPr lang="es-AR" sz="1800" b="1" i="0" dirty="0">
                <a:solidFill>
                  <a:srgbClr val="FFFF00"/>
                </a:solidFill>
                <a:effectLst>
                  <a:outerShdw blurRad="38100" dist="38100" dir="2700000" algn="tl">
                    <a:srgbClr val="000000">
                      <a:alpha val="43137"/>
                    </a:srgbClr>
                  </a:outerShdw>
                </a:effectLst>
              </a:rPr>
              <a:t>podrán pactar regímenes de estímulos mayores </a:t>
            </a:r>
            <a:r>
              <a:rPr lang="es-AR" sz="1800" i="0" dirty="0">
                <a:effectLst>
                  <a:outerShdw blurRad="38100" dist="38100" dir="2700000" algn="tl">
                    <a:srgbClr val="000000">
                      <a:alpha val="43137"/>
                    </a:srgbClr>
                  </a:outerShdw>
                </a:effectLst>
              </a:rPr>
              <a:t>para </a:t>
            </a:r>
            <a:r>
              <a:rPr lang="es-AR" sz="1800" b="1" i="0" dirty="0">
                <a:solidFill>
                  <a:srgbClr val="00FF00"/>
                </a:solidFill>
                <a:effectLst>
                  <a:outerShdw blurRad="38100" dist="38100" dir="2700000" algn="tl">
                    <a:srgbClr val="000000">
                      <a:alpha val="43137"/>
                    </a:srgbClr>
                  </a:outerShdw>
                </a:effectLst>
              </a:rPr>
              <a:t>alumnos avanzados en sus respectivas carreras y para aquellos que obtengan calificaciones superiores </a:t>
            </a:r>
            <a:r>
              <a:rPr lang="es-AR" sz="1800" i="0" dirty="0">
                <a:effectLst>
                  <a:outerShdw blurRad="38100" dist="38100" dir="2700000" algn="tl">
                    <a:srgbClr val="000000">
                      <a:alpha val="43137"/>
                    </a:srgbClr>
                  </a:outerShdw>
                </a:effectLst>
              </a:rPr>
              <a:t>a los estándares fijados por las respectivas casas de estudio.</a:t>
            </a:r>
          </a:p>
          <a:p>
            <a:pPr marL="0" indent="0">
              <a:lnSpc>
                <a:spcPct val="90000"/>
              </a:lnSpc>
              <a:buNone/>
            </a:pPr>
            <a:endParaRPr lang="es-AR" sz="2400" b="1"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80388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2000" b="1" i="0" dirty="0" smtClean="0">
                <a:solidFill>
                  <a:srgbClr val="FFFF00"/>
                </a:solidFill>
              </a:rPr>
              <a:t>LEY 26427 – PASANTÍAS EDUCATIVAS </a:t>
            </a:r>
          </a:p>
          <a:p>
            <a:pPr marL="0" indent="0">
              <a:lnSpc>
                <a:spcPct val="90000"/>
              </a:lnSpc>
              <a:buNone/>
            </a:pPr>
            <a:r>
              <a:rPr lang="es-AR" sz="2000" b="1" i="0" dirty="0" smtClean="0">
                <a:solidFill>
                  <a:srgbClr val="00FF00"/>
                </a:solidFill>
              </a:rPr>
              <a:t>RESOLUCIÓN </a:t>
            </a:r>
            <a:r>
              <a:rPr lang="es-AR" sz="2000" b="1" i="0" dirty="0">
                <a:solidFill>
                  <a:srgbClr val="00FF00"/>
                </a:solidFill>
              </a:rPr>
              <a:t>CONJUNTA (MTESS - ME) 825/2009 - 338/2009</a:t>
            </a:r>
            <a:endParaRPr lang="es-AR" sz="2000" b="1" i="0" dirty="0" smtClean="0">
              <a:solidFill>
                <a:srgbClr val="00FF00"/>
              </a:solidFill>
            </a:endParaRPr>
          </a:p>
          <a:p>
            <a:pPr marL="0" indent="0">
              <a:buNone/>
            </a:pPr>
            <a:endParaRPr lang="es-AR" sz="2000" i="0" dirty="0" smtClean="0"/>
          </a:p>
          <a:p>
            <a:pPr marL="0" indent="0">
              <a:buNone/>
            </a:pPr>
            <a:r>
              <a:rPr lang="es-AR" sz="2000" i="0" dirty="0" smtClean="0">
                <a:solidFill>
                  <a:srgbClr val="00FFCC"/>
                </a:solidFill>
              </a:rPr>
              <a:t>Art</a:t>
            </a:r>
            <a:r>
              <a:rPr lang="es-AR" sz="2000" i="0" dirty="0">
                <a:solidFill>
                  <a:srgbClr val="00FFCC"/>
                </a:solidFill>
              </a:rPr>
              <a:t>. </a:t>
            </a:r>
            <a:r>
              <a:rPr lang="es-AR" sz="2000" b="1" i="0" dirty="0">
                <a:solidFill>
                  <a:srgbClr val="00FFCC"/>
                </a:solidFill>
              </a:rPr>
              <a:t>11</a:t>
            </a:r>
            <a:r>
              <a:rPr lang="es-AR" sz="2000" i="0" dirty="0">
                <a:solidFill>
                  <a:srgbClr val="00FFCC"/>
                </a:solidFill>
              </a:rPr>
              <a:t> - </a:t>
            </a:r>
            <a:r>
              <a:rPr lang="es-AR" sz="2000" i="0" dirty="0"/>
              <a:t>Los </a:t>
            </a:r>
            <a:r>
              <a:rPr lang="es-AR" sz="2000" i="0" dirty="0">
                <a:solidFill>
                  <a:srgbClr val="FFFF00"/>
                </a:solidFill>
              </a:rPr>
              <a:t>beneficios regulares y licencias que se acuerden al personal </a:t>
            </a:r>
            <a:r>
              <a:rPr lang="es-AR" sz="2000" i="0" dirty="0"/>
              <a:t>previstos en el artículo 15 de la ley 26427 y que deberán recibir los pasantes, </a:t>
            </a:r>
            <a:r>
              <a:rPr lang="es-AR" sz="2000" i="0" dirty="0">
                <a:solidFill>
                  <a:srgbClr val="FF9900"/>
                </a:solidFill>
              </a:rPr>
              <a:t>serán aquellos que emerjan de los convenios colectivos de trabajo y de las prácticas empresariales</a:t>
            </a:r>
            <a:r>
              <a:rPr lang="es-AR" sz="2000" i="0" dirty="0"/>
              <a:t>, en tanto </a:t>
            </a:r>
            <a:r>
              <a:rPr lang="es-AR" sz="2000" b="1" i="0" dirty="0">
                <a:solidFill>
                  <a:srgbClr val="00FFFF"/>
                </a:solidFill>
              </a:rPr>
              <a:t>resulten compatibles </a:t>
            </a:r>
            <a:r>
              <a:rPr lang="es-AR" sz="2000" i="0" dirty="0"/>
              <a:t>con la naturaleza no laboral de la pasantía.</a:t>
            </a:r>
            <a:endParaRPr lang="es-AR" sz="2000" b="1" i="0"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26798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26427 – PASANTÍAS EDUCATIVAS </a:t>
            </a:r>
          </a:p>
          <a:p>
            <a:pPr marL="0" indent="0">
              <a:lnSpc>
                <a:spcPct val="90000"/>
              </a:lnSpc>
              <a:buNone/>
            </a:pPr>
            <a:r>
              <a:rPr lang="es-AR" sz="1800" b="1" i="0" dirty="0" smtClean="0">
                <a:solidFill>
                  <a:srgbClr val="00FF00"/>
                </a:solidFill>
                <a:effectLst>
                  <a:outerShdw blurRad="38100" dist="38100" dir="2700000" algn="tl">
                    <a:srgbClr val="000000">
                      <a:alpha val="43137"/>
                    </a:srgbClr>
                  </a:outerShdw>
                </a:effectLst>
              </a:rPr>
              <a:t>RIESGOS DEL TRABAJO</a:t>
            </a:r>
          </a:p>
          <a:p>
            <a:pPr marL="0" indent="0">
              <a:lnSpc>
                <a:spcPct val="90000"/>
              </a:lnSpc>
              <a:buNone/>
            </a:pPr>
            <a:r>
              <a:rPr lang="es-AR" sz="1800" b="1" i="0" dirty="0">
                <a:solidFill>
                  <a:srgbClr val="00FFFF"/>
                </a:solidFill>
                <a:effectLst>
                  <a:outerShdw blurRad="38100" dist="38100" dir="2700000" algn="tl">
                    <a:srgbClr val="000000">
                      <a:alpha val="43137"/>
                    </a:srgbClr>
                  </a:outerShdw>
                </a:effectLst>
              </a:rPr>
              <a:t>Art. 6 - </a:t>
            </a:r>
            <a:r>
              <a:rPr lang="es-AR" sz="1800" i="0" dirty="0">
                <a:effectLst>
                  <a:outerShdw blurRad="38100" dist="38100" dir="2700000" algn="tl">
                    <a:srgbClr val="000000">
                      <a:alpha val="43137"/>
                    </a:srgbClr>
                  </a:outerShdw>
                </a:effectLst>
              </a:rPr>
              <a:t>En los convenios de pasantías educativas, deben constar como mínimo los siguientes requisitos</a:t>
            </a:r>
            <a:r>
              <a:rPr lang="es-AR" sz="1800" i="0" dirty="0" smtClean="0">
                <a:effectLst>
                  <a:outerShdw blurRad="38100" dist="38100" dir="2700000" algn="tl">
                    <a:srgbClr val="000000">
                      <a:alpha val="43137"/>
                    </a:srgbClr>
                  </a:outerShdw>
                </a:effectLst>
              </a:rPr>
              <a:t>:</a:t>
            </a:r>
          </a:p>
          <a:p>
            <a:pPr marL="0" indent="0">
              <a:lnSpc>
                <a:spcPct val="90000"/>
              </a:lnSpc>
              <a:buNone/>
            </a:pPr>
            <a:endParaRPr lang="es-AR" sz="1800" i="0" dirty="0">
              <a:effectLst>
                <a:outerShdw blurRad="38100" dist="38100" dir="2700000" algn="tl">
                  <a:srgbClr val="000000">
                    <a:alpha val="43137"/>
                  </a:srgbClr>
                </a:outerShdw>
              </a:effectLst>
            </a:endParaRPr>
          </a:p>
          <a:p>
            <a:pPr marL="0" indent="0">
              <a:lnSpc>
                <a:spcPct val="90000"/>
              </a:lnSpc>
              <a:buNone/>
            </a:pPr>
            <a:r>
              <a:rPr lang="es-AR" sz="1800" i="0" dirty="0" smtClean="0">
                <a:effectLst>
                  <a:outerShdw blurRad="38100" dist="38100" dir="2700000" algn="tl">
                    <a:srgbClr val="000000">
                      <a:alpha val="43137"/>
                    </a:srgbClr>
                  </a:outerShdw>
                </a:effectLst>
              </a:rPr>
              <a:t>(…) </a:t>
            </a:r>
          </a:p>
          <a:p>
            <a:pPr marL="0" indent="0">
              <a:lnSpc>
                <a:spcPct val="90000"/>
              </a:lnSpc>
              <a:buNone/>
            </a:pPr>
            <a:endParaRPr lang="es-AR" sz="1800" b="1" i="0" dirty="0">
              <a:solidFill>
                <a:srgbClr val="FF0000"/>
              </a:solidFill>
              <a:effectLst>
                <a:outerShdw blurRad="38100" dist="38100" dir="2700000" algn="tl">
                  <a:srgbClr val="000000">
                    <a:alpha val="43137"/>
                  </a:srgbClr>
                </a:outerShdw>
              </a:effectLst>
            </a:endParaRPr>
          </a:p>
          <a:p>
            <a:pPr marL="0" indent="0">
              <a:lnSpc>
                <a:spcPct val="90000"/>
              </a:lnSpc>
              <a:buNone/>
            </a:pPr>
            <a:r>
              <a:rPr lang="es-AR" sz="1800" i="0" dirty="0">
                <a:effectLst>
                  <a:outerShdw blurRad="38100" dist="38100" dir="2700000" algn="tl">
                    <a:srgbClr val="000000">
                      <a:alpha val="43137"/>
                    </a:srgbClr>
                  </a:outerShdw>
                </a:effectLst>
              </a:rPr>
              <a:t>h) </a:t>
            </a:r>
            <a:r>
              <a:rPr lang="es-AR" sz="1800" i="0" dirty="0">
                <a:solidFill>
                  <a:srgbClr val="00FFCC"/>
                </a:solidFill>
                <a:effectLst>
                  <a:outerShdw blurRad="38100" dist="38100" dir="2700000" algn="tl">
                    <a:srgbClr val="000000">
                      <a:alpha val="43137"/>
                    </a:srgbClr>
                  </a:outerShdw>
                </a:effectLst>
              </a:rPr>
              <a:t>Régimen de la cobertura médica de emergencias</a:t>
            </a:r>
            <a:r>
              <a:rPr lang="es-AR" sz="1800" i="0" dirty="0">
                <a:effectLst>
                  <a:outerShdw blurRad="38100" dist="38100" dir="2700000" algn="tl">
                    <a:srgbClr val="000000">
                      <a:alpha val="43137"/>
                    </a:srgbClr>
                  </a:outerShdw>
                </a:effectLst>
              </a:rPr>
              <a:t> a cargo de la empresa u organización y entidad </a:t>
            </a:r>
            <a:r>
              <a:rPr lang="es-AR" sz="1800" i="0" dirty="0">
                <a:solidFill>
                  <a:srgbClr val="FFC000"/>
                </a:solidFill>
                <a:effectLst>
                  <a:outerShdw blurRad="38100" dist="38100" dir="2700000" algn="tl">
                    <a:srgbClr val="000000">
                      <a:alpha val="43137"/>
                    </a:srgbClr>
                  </a:outerShdw>
                </a:effectLst>
              </a:rPr>
              <a:t>que atenderá los compromisos derivados de la ley 24557, de riesgos del trabajo</a:t>
            </a:r>
            <a:r>
              <a:rPr lang="es-AR" sz="1800" i="0" dirty="0">
                <a:effectLst>
                  <a:outerShdw blurRad="38100" dist="38100" dir="2700000" algn="tl">
                    <a:srgbClr val="000000">
                      <a:alpha val="43137"/>
                    </a:srgbClr>
                  </a:outerShdw>
                </a:effectLst>
              </a:rPr>
              <a:t>;</a:t>
            </a:r>
            <a:endParaRPr lang="es-AR" sz="1800" b="1" i="0" dirty="0" smtClean="0">
              <a:solidFill>
                <a:srgbClr val="FF0000"/>
              </a:solidFill>
              <a:effectLst>
                <a:outerShdw blurRad="38100" dist="38100" dir="2700000" algn="tl">
                  <a:srgbClr val="000000">
                    <a:alpha val="43137"/>
                  </a:srgbClr>
                </a:outerShdw>
              </a:effectLst>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1172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25013</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CONTRATO DE TRABAJO DE APRENDIZAJE</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9531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rPr>
              <a:t>LEY 25013 – CONTRATO DE TRABAJO DE APRENDIZAJE</a:t>
            </a:r>
          </a:p>
          <a:p>
            <a:pPr marL="0" indent="0">
              <a:lnSpc>
                <a:spcPct val="90000"/>
              </a:lnSpc>
              <a:buNone/>
            </a:pPr>
            <a:r>
              <a:rPr lang="es-AR" sz="1800" i="0" dirty="0">
                <a:solidFill>
                  <a:srgbClr val="00FF00"/>
                </a:solidFill>
              </a:rPr>
              <a:t>TEXTO S/LEY 26390 -BO: </a:t>
            </a:r>
            <a:r>
              <a:rPr lang="es-AR" sz="1800" i="0" dirty="0" smtClean="0">
                <a:solidFill>
                  <a:srgbClr val="00FF00"/>
                </a:solidFill>
              </a:rPr>
              <a:t>25/6/2008</a:t>
            </a:r>
          </a:p>
          <a:p>
            <a:pPr marL="0" indent="0">
              <a:lnSpc>
                <a:spcPct val="90000"/>
              </a:lnSpc>
              <a:buNone/>
            </a:pPr>
            <a:endParaRPr lang="es-AR" sz="1800" b="1" i="0" dirty="0" smtClean="0">
              <a:solidFill>
                <a:srgbClr val="00FF00"/>
              </a:solidFill>
            </a:endParaRPr>
          </a:p>
          <a:p>
            <a:pPr marL="0" indent="0">
              <a:buNone/>
            </a:pPr>
            <a:r>
              <a:rPr lang="es-AR" sz="1800" b="1" i="0" dirty="0" smtClean="0">
                <a:solidFill>
                  <a:srgbClr val="00FFFF"/>
                </a:solidFill>
              </a:rPr>
              <a:t>Art</a:t>
            </a:r>
            <a:r>
              <a:rPr lang="es-AR" sz="1800" b="1" i="0" dirty="0">
                <a:solidFill>
                  <a:srgbClr val="00FFFF"/>
                </a:solidFill>
              </a:rPr>
              <a:t>. 1 - </a:t>
            </a:r>
            <a:r>
              <a:rPr lang="es-AR" sz="1800" i="0" dirty="0"/>
              <a:t>El contrato de aprendizaje tendrá </a:t>
            </a:r>
            <a:r>
              <a:rPr lang="es-AR" sz="1800" b="1" i="0" dirty="0">
                <a:solidFill>
                  <a:srgbClr val="FFFF00"/>
                </a:solidFill>
              </a:rPr>
              <a:t>finalidad formativa teórico-práctica, </a:t>
            </a:r>
            <a:r>
              <a:rPr lang="es-AR" sz="1800" i="0" dirty="0"/>
              <a:t>la que será </a:t>
            </a:r>
            <a:r>
              <a:rPr lang="es-AR" sz="1800" i="0" dirty="0">
                <a:solidFill>
                  <a:srgbClr val="00FF00"/>
                </a:solidFill>
              </a:rPr>
              <a:t>descripta con precisión en un programa adecuado al plazo de duración del contrato</a:t>
            </a:r>
            <a:r>
              <a:rPr lang="es-AR" sz="1800" i="0" dirty="0"/>
              <a:t>. Se celebrará por </a:t>
            </a:r>
            <a:r>
              <a:rPr lang="es-AR" sz="1800" b="1" i="0" dirty="0">
                <a:solidFill>
                  <a:srgbClr val="FF9900"/>
                </a:solidFill>
              </a:rPr>
              <a:t>escrito entre un empleador y un joven sin empleo, de entre dieciséis (16) y veintiocho (28) años</a:t>
            </a:r>
            <a:r>
              <a:rPr lang="es-AR" sz="1800" i="0" dirty="0"/>
              <a:t>.</a:t>
            </a:r>
          </a:p>
          <a:p>
            <a:pPr marL="0" indent="0">
              <a:buNone/>
            </a:pPr>
            <a:r>
              <a:rPr lang="es-AR" sz="1800" i="0" dirty="0"/>
              <a:t>Este contrato de trabajo tendrá una </a:t>
            </a:r>
            <a:r>
              <a:rPr lang="es-AR" sz="1800" b="1" i="0" dirty="0">
                <a:solidFill>
                  <a:srgbClr val="00FFFF"/>
                </a:solidFill>
              </a:rPr>
              <a:t>duración mínima de tres (3) meses y una máxima de un (1) año. </a:t>
            </a:r>
            <a:endParaRPr lang="es-AR" sz="1800" b="1" i="0" dirty="0" smtClean="0">
              <a:solidFill>
                <a:srgbClr val="00FFFF"/>
              </a:solidFill>
            </a:endParaRPr>
          </a:p>
          <a:p>
            <a:pPr marL="0" indent="0">
              <a:buNone/>
            </a:pPr>
            <a:endParaRPr lang="es-AR" sz="1800" i="0" dirty="0"/>
          </a:p>
          <a:p>
            <a:pPr marL="0" indent="0">
              <a:buNone/>
            </a:pPr>
            <a:r>
              <a:rPr lang="es-AR" sz="1800" i="0" dirty="0"/>
              <a:t>A la finalización del contrato el empleador </a:t>
            </a:r>
            <a:r>
              <a:rPr lang="es-AR" sz="1800" i="0" dirty="0">
                <a:solidFill>
                  <a:srgbClr val="00FF00"/>
                </a:solidFill>
              </a:rPr>
              <a:t>deberá entregar al aprendiz un certificado suscripto por el responsable legal de la empresa</a:t>
            </a:r>
            <a:r>
              <a:rPr lang="es-AR" sz="1800" i="0" dirty="0"/>
              <a:t>, que acredite la experiencia o especialidad adquirida. </a:t>
            </a:r>
            <a:endParaRPr lang="es-AR" sz="1800" i="0" dirty="0" smtClean="0"/>
          </a:p>
          <a:p>
            <a:pPr marL="0" indent="0">
              <a:buNone/>
            </a:pPr>
            <a:endParaRPr lang="es-AR" sz="1800" i="0" dirty="0"/>
          </a:p>
          <a:p>
            <a:pPr marL="0" indent="0">
              <a:buNone/>
            </a:pPr>
            <a:r>
              <a:rPr lang="es-AR" sz="1800" b="1" i="0" dirty="0">
                <a:solidFill>
                  <a:srgbClr val="FF9900"/>
                </a:solidFill>
              </a:rPr>
              <a:t>La jornada de trabajo </a:t>
            </a:r>
            <a:r>
              <a:rPr lang="es-AR" sz="1800" i="0" dirty="0"/>
              <a:t>de los aprendices no podrá superar </a:t>
            </a:r>
            <a:r>
              <a:rPr lang="es-AR" sz="1800" i="0" dirty="0">
                <a:solidFill>
                  <a:srgbClr val="FFFF00"/>
                </a:solidFill>
              </a:rPr>
              <a:t>las cuarenta (40) horas semanales</a:t>
            </a:r>
            <a:r>
              <a:rPr lang="es-AR" sz="1800" i="0" dirty="0"/>
              <a:t>, incluidas las correspondientes a la formación teórica. Respecto de las personas </a:t>
            </a:r>
            <a:r>
              <a:rPr lang="es-AR" sz="1800" i="0" dirty="0">
                <a:solidFill>
                  <a:srgbClr val="FFFF00"/>
                </a:solidFill>
              </a:rPr>
              <a:t>entre dieciséis (16) y dieciocho (18) años de edad </a:t>
            </a:r>
            <a:r>
              <a:rPr lang="es-AR" sz="1800" i="0" dirty="0"/>
              <a:t>se aplicarán las disposiciones relativas a la jornada de trabajo de los mismos. </a:t>
            </a:r>
            <a:r>
              <a:rPr lang="es-AR" sz="1800" i="0" dirty="0" smtClean="0"/>
              <a:t> (…)</a:t>
            </a:r>
            <a:endParaRPr lang="es-AR" sz="1800" i="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94135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25013 – CONTRATO DE TRABAJO DE APRENDIZAJE</a:t>
            </a:r>
          </a:p>
          <a:p>
            <a:pPr marL="0" indent="0">
              <a:lnSpc>
                <a:spcPct val="90000"/>
              </a:lnSpc>
              <a:buNone/>
            </a:pPr>
            <a:endParaRPr lang="es-AR" sz="1800" i="0" dirty="0" smtClean="0">
              <a:effectLst>
                <a:outerShdw blurRad="38100" dist="38100" dir="2700000" algn="tl">
                  <a:srgbClr val="000000">
                    <a:alpha val="43137"/>
                  </a:srgbClr>
                </a:outerShdw>
              </a:effectLst>
            </a:endParaRPr>
          </a:p>
          <a:p>
            <a:pPr marL="0" indent="0">
              <a:lnSpc>
                <a:spcPct val="90000"/>
              </a:lnSpc>
              <a:buNone/>
            </a:pPr>
            <a:r>
              <a:rPr lang="es-AR" sz="1800" i="0" dirty="0" smtClean="0">
                <a:solidFill>
                  <a:srgbClr val="00FF00"/>
                </a:solidFill>
                <a:effectLst>
                  <a:outerShdw blurRad="38100" dist="38100" dir="2700000" algn="tl">
                    <a:srgbClr val="000000">
                      <a:alpha val="43137"/>
                    </a:srgbClr>
                  </a:outerShdw>
                </a:effectLst>
              </a:rPr>
              <a:t>TEXTO </a:t>
            </a:r>
            <a:r>
              <a:rPr lang="es-AR" sz="1800" i="0" dirty="0">
                <a:solidFill>
                  <a:srgbClr val="00FF00"/>
                </a:solidFill>
                <a:effectLst>
                  <a:outerShdw blurRad="38100" dist="38100" dir="2700000" algn="tl">
                    <a:srgbClr val="000000">
                      <a:alpha val="43137"/>
                    </a:srgbClr>
                  </a:outerShdw>
                </a:effectLst>
              </a:rPr>
              <a:t>S/LEY 26390 -BO: 25/6/2008</a:t>
            </a:r>
            <a:endParaRPr lang="es-AR" sz="1800" i="0" dirty="0" smtClean="0">
              <a:solidFill>
                <a:srgbClr val="00FF00"/>
              </a:solidFill>
              <a:effectLst>
                <a:outerShdw blurRad="38100" dist="38100" dir="2700000" algn="tl">
                  <a:srgbClr val="000000">
                    <a:alpha val="43137"/>
                  </a:srgbClr>
                </a:outerShdw>
              </a:effectLst>
            </a:endParaRPr>
          </a:p>
          <a:p>
            <a:pPr marL="0" indent="0">
              <a:buNone/>
            </a:pPr>
            <a:r>
              <a:rPr lang="es-AR" sz="1800" b="1" i="0" dirty="0" smtClean="0">
                <a:solidFill>
                  <a:srgbClr val="00FFFF"/>
                </a:solidFill>
                <a:effectLst>
                  <a:outerShdw blurRad="38100" dist="38100" dir="2700000" algn="tl">
                    <a:srgbClr val="000000">
                      <a:alpha val="43137"/>
                    </a:srgbClr>
                  </a:outerShdw>
                </a:effectLst>
              </a:rPr>
              <a:t>Art</a:t>
            </a:r>
            <a:r>
              <a:rPr lang="es-AR" sz="1800" b="1" i="0" dirty="0">
                <a:solidFill>
                  <a:srgbClr val="00FFFF"/>
                </a:solidFill>
                <a:effectLst>
                  <a:outerShdw blurRad="38100" dist="38100" dir="2700000" algn="tl">
                    <a:srgbClr val="000000">
                      <a:alpha val="43137"/>
                    </a:srgbClr>
                  </a:outerShdw>
                </a:effectLst>
              </a:rPr>
              <a:t>. 1 </a:t>
            </a:r>
            <a:r>
              <a:rPr lang="es-AR" sz="1800" b="1" i="0" dirty="0" smtClean="0">
                <a:solidFill>
                  <a:srgbClr val="00FFFF"/>
                </a:solidFill>
                <a:effectLst>
                  <a:outerShdw blurRad="38100" dist="38100" dir="2700000" algn="tl">
                    <a:srgbClr val="000000">
                      <a:alpha val="43137"/>
                    </a:srgbClr>
                  </a:outerShdw>
                </a:effectLst>
              </a:rPr>
              <a:t>– </a:t>
            </a:r>
            <a:r>
              <a:rPr lang="es-AR" sz="1800" b="1" i="0" dirty="0" smtClean="0">
                <a:effectLst>
                  <a:outerShdw blurRad="38100" dist="38100" dir="2700000" algn="tl">
                    <a:srgbClr val="000000">
                      <a:alpha val="43137"/>
                    </a:srgbClr>
                  </a:outerShdw>
                </a:effectLst>
              </a:rPr>
              <a:t>(…)</a:t>
            </a:r>
            <a:endParaRPr lang="es-AR" sz="1800" b="1" i="0" dirty="0">
              <a:effectLst>
                <a:outerShdw blurRad="38100" dist="38100" dir="2700000" algn="tl">
                  <a:srgbClr val="000000">
                    <a:alpha val="43137"/>
                  </a:srgbClr>
                </a:outerShdw>
              </a:effectLst>
            </a:endParaRPr>
          </a:p>
          <a:p>
            <a:pPr marL="0" indent="0">
              <a:buNone/>
            </a:pPr>
            <a:r>
              <a:rPr lang="es-AR" sz="1800" i="0" dirty="0">
                <a:solidFill>
                  <a:srgbClr val="FFFF00"/>
                </a:solidFill>
                <a:effectLst>
                  <a:outerShdw blurRad="38100" dist="38100" dir="2700000" algn="tl">
                    <a:srgbClr val="000000">
                      <a:alpha val="43137"/>
                    </a:srgbClr>
                  </a:outerShdw>
                </a:effectLst>
              </a:rPr>
              <a:t>No podrán ser contratados </a:t>
            </a:r>
            <a:r>
              <a:rPr lang="es-AR" sz="1800" i="0" dirty="0">
                <a:effectLst>
                  <a:outerShdw blurRad="38100" dist="38100" dir="2700000" algn="tl">
                    <a:srgbClr val="000000">
                      <a:alpha val="43137"/>
                    </a:srgbClr>
                  </a:outerShdw>
                </a:effectLst>
              </a:rPr>
              <a:t>como aprendices aquellos que hayan tenido una relación laboral previa con el mismo empleador. </a:t>
            </a:r>
            <a:r>
              <a:rPr lang="es-AR" sz="1800" i="0" dirty="0">
                <a:solidFill>
                  <a:srgbClr val="00FFFF"/>
                </a:solidFill>
                <a:effectLst>
                  <a:outerShdw blurRad="38100" dist="38100" dir="2700000" algn="tl">
                    <a:srgbClr val="000000">
                      <a:alpha val="43137"/>
                    </a:srgbClr>
                  </a:outerShdw>
                </a:effectLst>
              </a:rPr>
              <a:t>Agotado su plazo máximo, no podrá celebrarse nuevo contrato de aprendizaje </a:t>
            </a:r>
            <a:r>
              <a:rPr lang="es-AR" sz="1800" i="0" dirty="0">
                <a:effectLst>
                  <a:outerShdw blurRad="38100" dist="38100" dir="2700000" algn="tl">
                    <a:srgbClr val="000000">
                      <a:alpha val="43137"/>
                    </a:srgbClr>
                  </a:outerShdw>
                </a:effectLst>
              </a:rPr>
              <a:t>respecto del mismo aprendiz. </a:t>
            </a:r>
            <a:endParaRPr lang="es-AR" sz="1800" i="0" dirty="0" smtClean="0">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effectLst>
                  <a:outerShdw blurRad="38100" dist="38100" dir="2700000" algn="tl">
                    <a:srgbClr val="000000">
                      <a:alpha val="43137"/>
                    </a:srgbClr>
                  </a:outerShdw>
                </a:effectLst>
              </a:rPr>
              <a:t>El número total de aprendices contratados </a:t>
            </a:r>
            <a:r>
              <a:rPr lang="es-AR" sz="1800" i="0" dirty="0">
                <a:solidFill>
                  <a:srgbClr val="FF9900"/>
                </a:solidFill>
                <a:effectLst>
                  <a:outerShdw blurRad="38100" dist="38100" dir="2700000" algn="tl">
                    <a:srgbClr val="000000">
                      <a:alpha val="43137"/>
                    </a:srgbClr>
                  </a:outerShdw>
                </a:effectLst>
              </a:rPr>
              <a:t>no podrá superar el diez por ciento (10%) de los contratados por tiempo indeterminado </a:t>
            </a:r>
            <a:r>
              <a:rPr lang="es-AR" sz="1800" i="0" dirty="0">
                <a:effectLst>
                  <a:outerShdw blurRad="38100" dist="38100" dir="2700000" algn="tl">
                    <a:srgbClr val="000000">
                      <a:alpha val="43137"/>
                    </a:srgbClr>
                  </a:outerShdw>
                </a:effectLst>
              </a:rPr>
              <a:t>en el establecimiento de que se trate. Cuando dicho total </a:t>
            </a:r>
            <a:r>
              <a:rPr lang="es-AR" sz="1800" i="0" dirty="0">
                <a:solidFill>
                  <a:srgbClr val="FFFF00"/>
                </a:solidFill>
                <a:effectLst>
                  <a:outerShdw blurRad="38100" dist="38100" dir="2700000" algn="tl">
                    <a:srgbClr val="000000">
                      <a:alpha val="43137"/>
                    </a:srgbClr>
                  </a:outerShdw>
                </a:effectLst>
              </a:rPr>
              <a:t>no supere los diez (10) trabajadores será admitido un aprendiz.</a:t>
            </a:r>
            <a:r>
              <a:rPr lang="es-AR" sz="1800" i="0" dirty="0">
                <a:effectLst>
                  <a:outerShdw blurRad="38100" dist="38100" dir="2700000" algn="tl">
                    <a:srgbClr val="000000">
                      <a:alpha val="43137"/>
                    </a:srgbClr>
                  </a:outerShdw>
                </a:effectLst>
              </a:rPr>
              <a:t> </a:t>
            </a:r>
            <a:r>
              <a:rPr lang="es-AR" sz="1800" i="0" dirty="0">
                <a:solidFill>
                  <a:srgbClr val="00FF00"/>
                </a:solidFill>
                <a:effectLst>
                  <a:outerShdw blurRad="38100" dist="38100" dir="2700000" algn="tl">
                    <a:srgbClr val="000000">
                      <a:alpha val="43137"/>
                    </a:srgbClr>
                  </a:outerShdw>
                </a:effectLst>
              </a:rPr>
              <a:t>El empresario que no tuviere personal </a:t>
            </a:r>
            <a:r>
              <a:rPr lang="es-AR" sz="1800" i="0" dirty="0">
                <a:effectLst>
                  <a:outerShdw blurRad="38100" dist="38100" dir="2700000" algn="tl">
                    <a:srgbClr val="000000">
                      <a:alpha val="43137"/>
                    </a:srgbClr>
                  </a:outerShdw>
                </a:effectLst>
              </a:rPr>
              <a:t>en relación de dependencia, también podrá contratar un aprendiz. </a:t>
            </a:r>
            <a:endParaRPr lang="es-AR" sz="1800" i="0" dirty="0" smtClean="0">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smtClean="0">
                <a:effectLst>
                  <a:outerShdw blurRad="38100" dist="38100" dir="2700000" algn="tl">
                    <a:srgbClr val="000000">
                      <a:alpha val="43137"/>
                    </a:srgbClr>
                  </a:outerShdw>
                </a:effectLst>
              </a:rPr>
              <a:t>(...)</a:t>
            </a:r>
            <a:endParaRPr lang="es-AR" sz="1800" i="0" dirty="0">
              <a:effectLst>
                <a:outerShdw blurRad="38100" dist="38100" dir="2700000" algn="tl">
                  <a:srgbClr val="000000">
                    <a:alpha val="43137"/>
                  </a:srgbClr>
                </a:outerShdw>
              </a:effectLst>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70519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25013 – CONTRATO DE TRABAJO DE APRENDIZAJE</a:t>
            </a:r>
          </a:p>
          <a:p>
            <a:pPr marL="0" indent="0">
              <a:buNone/>
            </a:pPr>
            <a:r>
              <a:rPr lang="es-AR" sz="1800" i="0" dirty="0">
                <a:solidFill>
                  <a:srgbClr val="00FF00"/>
                </a:solidFill>
                <a:effectLst>
                  <a:outerShdw blurRad="38100" dist="38100" dir="2700000" algn="tl">
                    <a:srgbClr val="000000">
                      <a:alpha val="43137"/>
                    </a:srgbClr>
                  </a:outerShdw>
                </a:effectLst>
              </a:rPr>
              <a:t>TEXTO S/LEY 26390 -BO: </a:t>
            </a:r>
            <a:r>
              <a:rPr lang="es-AR" sz="1800" i="0" dirty="0" smtClean="0">
                <a:solidFill>
                  <a:srgbClr val="00FF00"/>
                </a:solidFill>
                <a:effectLst>
                  <a:outerShdw blurRad="38100" dist="38100" dir="2700000" algn="tl">
                    <a:srgbClr val="000000">
                      <a:alpha val="43137"/>
                    </a:srgbClr>
                  </a:outerShdw>
                </a:effectLst>
              </a:rPr>
              <a:t>25/6/2008</a:t>
            </a:r>
          </a:p>
          <a:p>
            <a:pPr marL="0" indent="0">
              <a:buNone/>
            </a:pPr>
            <a:endParaRPr lang="es-AR" sz="1800" b="1" i="0" dirty="0" smtClean="0">
              <a:solidFill>
                <a:srgbClr val="00FF00"/>
              </a:solidFill>
              <a:effectLst>
                <a:outerShdw blurRad="38100" dist="38100" dir="2700000" algn="tl">
                  <a:srgbClr val="000000">
                    <a:alpha val="43137"/>
                  </a:srgbClr>
                </a:outerShdw>
              </a:effectLst>
            </a:endParaRPr>
          </a:p>
          <a:p>
            <a:pPr marL="0" indent="0">
              <a:buNone/>
            </a:pPr>
            <a:r>
              <a:rPr lang="es-AR" sz="1800" b="1" i="0" dirty="0" smtClean="0">
                <a:solidFill>
                  <a:srgbClr val="00FFFF"/>
                </a:solidFill>
                <a:effectLst>
                  <a:outerShdw blurRad="38100" dist="38100" dir="2700000" algn="tl">
                    <a:srgbClr val="000000">
                      <a:alpha val="43137"/>
                    </a:srgbClr>
                  </a:outerShdw>
                </a:effectLst>
              </a:rPr>
              <a:t>Art</a:t>
            </a:r>
            <a:r>
              <a:rPr lang="es-AR" sz="1800" b="1" i="0" dirty="0">
                <a:solidFill>
                  <a:srgbClr val="00FFFF"/>
                </a:solidFill>
                <a:effectLst>
                  <a:outerShdw blurRad="38100" dist="38100" dir="2700000" algn="tl">
                    <a:srgbClr val="000000">
                      <a:alpha val="43137"/>
                    </a:srgbClr>
                  </a:outerShdw>
                </a:effectLst>
              </a:rPr>
              <a:t>. 1 </a:t>
            </a:r>
            <a:r>
              <a:rPr lang="es-AR" sz="1800" b="1" i="0" dirty="0" smtClean="0">
                <a:solidFill>
                  <a:srgbClr val="00FFFF"/>
                </a:solidFill>
                <a:effectLst>
                  <a:outerShdw blurRad="38100" dist="38100" dir="2700000" algn="tl">
                    <a:srgbClr val="000000">
                      <a:alpha val="43137"/>
                    </a:srgbClr>
                  </a:outerShdw>
                </a:effectLst>
              </a:rPr>
              <a:t>– </a:t>
            </a:r>
            <a:r>
              <a:rPr lang="es-AR" sz="1800" b="1" i="0" dirty="0" smtClean="0">
                <a:effectLst>
                  <a:outerShdw blurRad="38100" dist="38100" dir="2700000" algn="tl">
                    <a:srgbClr val="000000">
                      <a:alpha val="43137"/>
                    </a:srgbClr>
                  </a:outerShdw>
                </a:effectLst>
              </a:rPr>
              <a:t>(…)</a:t>
            </a:r>
            <a:endParaRPr lang="es-AR" sz="1800" b="1" i="0" dirty="0">
              <a:effectLst>
                <a:outerShdw blurRad="38100" dist="38100" dir="2700000" algn="tl">
                  <a:srgbClr val="000000">
                    <a:alpha val="43137"/>
                  </a:srgbClr>
                </a:outerShdw>
              </a:effectLst>
            </a:endParaRPr>
          </a:p>
          <a:p>
            <a:pPr marL="0" indent="0">
              <a:buNone/>
            </a:pPr>
            <a:r>
              <a:rPr lang="es-AR" sz="1800" i="0" dirty="0" smtClean="0">
                <a:effectLst>
                  <a:outerShdw blurRad="38100" dist="38100" dir="2700000" algn="tl">
                    <a:srgbClr val="000000">
                      <a:alpha val="43137"/>
                    </a:srgbClr>
                  </a:outerShdw>
                </a:effectLst>
              </a:rPr>
              <a:t>El </a:t>
            </a:r>
            <a:r>
              <a:rPr lang="es-AR" sz="1800" i="0" dirty="0">
                <a:effectLst>
                  <a:outerShdw blurRad="38100" dist="38100" dir="2700000" algn="tl">
                    <a:srgbClr val="000000">
                      <a:alpha val="43137"/>
                    </a:srgbClr>
                  </a:outerShdw>
                </a:effectLst>
              </a:rPr>
              <a:t>empleador </a:t>
            </a:r>
            <a:r>
              <a:rPr lang="es-AR" sz="1800" i="0" dirty="0">
                <a:solidFill>
                  <a:srgbClr val="FFFF00"/>
                </a:solidFill>
                <a:effectLst>
                  <a:outerShdw blurRad="38100" dist="38100" dir="2700000" algn="tl">
                    <a:srgbClr val="000000">
                      <a:alpha val="43137"/>
                    </a:srgbClr>
                  </a:outerShdw>
                </a:effectLst>
              </a:rPr>
              <a:t>deberá preavisar con treinta (30) días de anticipación </a:t>
            </a:r>
            <a:r>
              <a:rPr lang="es-AR" sz="1800" i="0" dirty="0">
                <a:effectLst>
                  <a:outerShdw blurRad="38100" dist="38100" dir="2700000" algn="tl">
                    <a:srgbClr val="000000">
                      <a:alpha val="43137"/>
                    </a:srgbClr>
                  </a:outerShdw>
                </a:effectLst>
              </a:rPr>
              <a:t>la terminación del contrato o abonar una indemnización sustitutiva de medio mes de sueldo. </a:t>
            </a:r>
            <a:endParaRPr lang="es-AR" sz="1800" i="0" dirty="0" smtClean="0">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effectLst>
                  <a:outerShdw blurRad="38100" dist="38100" dir="2700000" algn="tl">
                    <a:srgbClr val="000000">
                      <a:alpha val="43137"/>
                    </a:srgbClr>
                  </a:outerShdw>
                </a:effectLst>
              </a:rPr>
              <a:t>El contrato </a:t>
            </a:r>
            <a:r>
              <a:rPr lang="es-AR" sz="1800" i="0" dirty="0">
                <a:solidFill>
                  <a:srgbClr val="FFFF00"/>
                </a:solidFill>
                <a:effectLst>
                  <a:outerShdw blurRad="38100" dist="38100" dir="2700000" algn="tl">
                    <a:srgbClr val="000000">
                      <a:alpha val="43137"/>
                    </a:srgbClr>
                  </a:outerShdw>
                </a:effectLst>
              </a:rPr>
              <a:t>se extinguirá por cumplimiento del plazo pactado</a:t>
            </a:r>
            <a:r>
              <a:rPr lang="es-AR" sz="1800" i="0" dirty="0">
                <a:effectLst>
                  <a:outerShdw blurRad="38100" dist="38100" dir="2700000" algn="tl">
                    <a:srgbClr val="000000">
                      <a:alpha val="43137"/>
                    </a:srgbClr>
                  </a:outerShdw>
                </a:effectLst>
              </a:rPr>
              <a:t>; en este supuesto </a:t>
            </a:r>
            <a:r>
              <a:rPr lang="es-AR" sz="1800" i="0" dirty="0">
                <a:solidFill>
                  <a:srgbClr val="00FFCC"/>
                </a:solidFill>
                <a:effectLst>
                  <a:outerShdw blurRad="38100" dist="38100" dir="2700000" algn="tl">
                    <a:srgbClr val="000000">
                      <a:alpha val="43137"/>
                    </a:srgbClr>
                  </a:outerShdw>
                </a:effectLst>
              </a:rPr>
              <a:t>el empleador no estará obligado al pago de indemnización alguna </a:t>
            </a:r>
            <a:r>
              <a:rPr lang="es-AR" sz="1800" i="0" dirty="0">
                <a:effectLst>
                  <a:outerShdw blurRad="38100" dist="38100" dir="2700000" algn="tl">
                    <a:srgbClr val="000000">
                      <a:alpha val="43137"/>
                    </a:srgbClr>
                  </a:outerShdw>
                </a:effectLst>
              </a:rPr>
              <a:t>al trabajador sin perjuicio de lo dispuesto en el párrafo anterior. En los demás supuestos regirá el artículo 7 y concordantes de la presente ley. </a:t>
            </a:r>
            <a:endParaRPr lang="es-AR" sz="1800" i="0" dirty="0" smtClean="0">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solidFill>
                  <a:srgbClr val="FFFF00"/>
                </a:solidFill>
                <a:effectLst>
                  <a:outerShdw blurRad="38100" dist="38100" dir="2700000" algn="tl">
                    <a:srgbClr val="000000">
                      <a:alpha val="43137"/>
                    </a:srgbClr>
                  </a:outerShdw>
                </a:effectLst>
              </a:rPr>
              <a:t>Si el empleador incumpliera las obligaciones establecidas en esta ley </a:t>
            </a:r>
            <a:r>
              <a:rPr lang="es-AR" sz="1800" i="0" dirty="0">
                <a:solidFill>
                  <a:srgbClr val="00FFFF"/>
                </a:solidFill>
                <a:effectLst>
                  <a:outerShdw blurRad="38100" dist="38100" dir="2700000" algn="tl">
                    <a:srgbClr val="000000">
                      <a:alpha val="43137"/>
                    </a:srgbClr>
                  </a:outerShdw>
                </a:effectLst>
              </a:rPr>
              <a:t>el contrato se convertirá a todos sus fines en un contrato por tiempo indeterminado. </a:t>
            </a:r>
            <a:endParaRPr lang="es-AR" sz="1800" i="0" dirty="0" smtClean="0">
              <a:solidFill>
                <a:srgbClr val="00FFFF"/>
              </a:solidFill>
              <a:effectLst>
                <a:outerShdw blurRad="38100" dist="38100" dir="2700000" algn="tl">
                  <a:srgbClr val="000000">
                    <a:alpha val="43137"/>
                  </a:srgbClr>
                </a:outerShdw>
              </a:effectLst>
            </a:endParaRPr>
          </a:p>
          <a:p>
            <a:pPr marL="0" indent="0">
              <a:buNone/>
            </a:pPr>
            <a:endParaRPr lang="es-AR" sz="1800" i="0" dirty="0">
              <a:solidFill>
                <a:srgbClr val="00FFFF"/>
              </a:solidFill>
              <a:effectLst>
                <a:outerShdw blurRad="38100" dist="38100" dir="2700000" algn="tl">
                  <a:srgbClr val="000000">
                    <a:alpha val="43137"/>
                  </a:srgbClr>
                </a:outerShdw>
              </a:effectLst>
            </a:endParaRPr>
          </a:p>
          <a:p>
            <a:pPr marL="0" indent="0">
              <a:buNone/>
            </a:pPr>
            <a:r>
              <a:rPr lang="es-AR" sz="1800" b="1" i="0" dirty="0">
                <a:solidFill>
                  <a:srgbClr val="FFC000"/>
                </a:solidFill>
                <a:effectLst>
                  <a:outerShdw blurRad="38100" dist="38100" dir="2700000" algn="tl">
                    <a:srgbClr val="000000">
                      <a:alpha val="43137"/>
                    </a:srgbClr>
                  </a:outerShdw>
                </a:effectLst>
              </a:rPr>
              <a:t>Las cooperativas de trabajo y las empresas de servicios eventuales </a:t>
            </a:r>
            <a:r>
              <a:rPr lang="es-AR" sz="1800" i="0" dirty="0">
                <a:effectLst>
                  <a:outerShdw blurRad="38100" dist="38100" dir="2700000" algn="tl">
                    <a:srgbClr val="000000">
                      <a:alpha val="43137"/>
                    </a:srgbClr>
                  </a:outerShdw>
                </a:effectLst>
              </a:rPr>
              <a:t>no podrán hacer uso de este contrato.</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6261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PYMES </a:t>
            </a:r>
          </a:p>
          <a:p>
            <a:pPr>
              <a:defRPr/>
            </a:pPr>
            <a:r>
              <a:rPr lang="es-AR" b="1" dirty="0" smtClean="0">
                <a:solidFill>
                  <a:srgbClr val="FFFF00"/>
                </a:solidFill>
                <a:latin typeface="Papyrus" panose="03070502060502030205" pitchFamily="66" charset="0"/>
              </a:rPr>
              <a:t>BENEFICIOS PARA EMPLEADORES</a:t>
            </a:r>
          </a:p>
          <a:p>
            <a:pPr>
              <a:defRPr/>
            </a:pPr>
            <a:endParaRPr lang="es-AR" b="1" dirty="0">
              <a:solidFill>
                <a:srgbClr val="FFFF00"/>
              </a:solidFill>
              <a:latin typeface="Papyrus" panose="03070502060502030205" pitchFamily="66" charset="0"/>
            </a:endParaRPr>
          </a:p>
          <a:p>
            <a:pPr>
              <a:defRPr/>
            </a:pPr>
            <a:r>
              <a:rPr lang="es-AR" b="1" dirty="0" smtClean="0">
                <a:solidFill>
                  <a:srgbClr val="FFC000"/>
                </a:solidFill>
                <a:latin typeface="Papyrus" panose="03070502060502030205" pitchFamily="66" charset="0"/>
              </a:rPr>
              <a:t>VIGENTES</a:t>
            </a: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EN LA ACTUALIDAD</a:t>
            </a:r>
          </a:p>
          <a:p>
            <a:pPr>
              <a:defRPr/>
            </a:pPr>
            <a:r>
              <a:rPr lang="es-AR" b="1" dirty="0" smtClean="0">
                <a:solidFill>
                  <a:srgbClr val="00FFCC"/>
                </a:solidFill>
                <a:effectLst>
                  <a:outerShdw blurRad="38100" dist="38100" dir="2700000" algn="tl">
                    <a:srgbClr val="000000">
                      <a:alpha val="43137"/>
                    </a:srgbClr>
                  </a:outerShdw>
                </a:effectLst>
                <a:latin typeface="Papyrus" panose="03070502060502030205" pitchFamily="66" charset="0"/>
              </a:rPr>
              <a:t>SITUACION DEL BLANQUEO LABORAL</a:t>
            </a:r>
            <a:endParaRPr lang="en-US" b="1" dirty="0" smtClean="0">
              <a:solidFill>
                <a:srgbClr val="00FFCC"/>
              </a:solidFill>
              <a:effectLst>
                <a:outerShdw blurRad="38100" dist="38100" dir="2700000" algn="tl">
                  <a:srgbClr val="000000">
                    <a:alpha val="43137"/>
                  </a:srgbClr>
                </a:outerShdw>
              </a:effectLst>
              <a:latin typeface="Papyrus" pitchFamily="66" charset="0"/>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1264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24467</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LEY DE PYMES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5864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533400"/>
            <a:ext cx="8077200" cy="5715000"/>
          </a:xfrm>
          <a:prstGeom prst="rect">
            <a:avLst/>
          </a:prstGeom>
        </p:spPr>
        <p:txBody>
          <a:bodyPr>
            <a:normAutofit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24467– LEY DE PYMES</a:t>
            </a:r>
          </a:p>
          <a:p>
            <a:pPr marL="0" indent="0">
              <a:buNone/>
            </a:pPr>
            <a:r>
              <a:rPr lang="es-AR" sz="1800" b="1" i="0" dirty="0" smtClean="0">
                <a:solidFill>
                  <a:srgbClr val="00FF00"/>
                </a:solidFill>
                <a:effectLst>
                  <a:outerShdw blurRad="38100" dist="38100" dir="2700000" algn="tl">
                    <a:srgbClr val="000000">
                      <a:alpha val="43137"/>
                    </a:srgbClr>
                  </a:outerShdw>
                </a:effectLst>
              </a:rPr>
              <a:t>DEFINICION DE PYME PARA LA LEY 24467</a:t>
            </a:r>
          </a:p>
          <a:p>
            <a:pPr marL="0" indent="0">
              <a:buNone/>
            </a:pPr>
            <a:r>
              <a:rPr lang="es-AR" sz="1600" b="1" i="0" dirty="0" smtClean="0">
                <a:solidFill>
                  <a:srgbClr val="00FF99"/>
                </a:solidFill>
                <a:effectLst>
                  <a:outerShdw blurRad="38100" dist="38100" dir="2700000" algn="tl">
                    <a:srgbClr val="000000">
                      <a:alpha val="43137"/>
                    </a:srgbClr>
                  </a:outerShdw>
                </a:effectLst>
              </a:rPr>
              <a:t>Art</a:t>
            </a:r>
            <a:r>
              <a:rPr lang="es-AR" sz="1600" b="1" i="0" dirty="0">
                <a:solidFill>
                  <a:srgbClr val="00FF99"/>
                </a:solidFill>
                <a:effectLst>
                  <a:outerShdw blurRad="38100" dist="38100" dir="2700000" algn="tl">
                    <a:srgbClr val="000000">
                      <a:alpha val="43137"/>
                    </a:srgbClr>
                  </a:outerShdw>
                </a:effectLst>
              </a:rPr>
              <a:t>. 83 - </a:t>
            </a:r>
            <a:r>
              <a:rPr lang="es-AR" sz="1600" i="0" dirty="0">
                <a:effectLst>
                  <a:outerShdw blurRad="38100" dist="38100" dir="2700000" algn="tl">
                    <a:srgbClr val="000000">
                      <a:alpha val="43137"/>
                    </a:srgbClr>
                  </a:outerShdw>
                </a:effectLst>
              </a:rPr>
              <a:t>El contrato de trabajo y las relaciones laborales en la pequeña empresa (P.E.) se regularán por el régimen especial de la presente ley.</a:t>
            </a:r>
          </a:p>
          <a:p>
            <a:pPr marL="0" indent="0">
              <a:buNone/>
            </a:pPr>
            <a:r>
              <a:rPr lang="es-AR" sz="1600" i="0" dirty="0">
                <a:effectLst>
                  <a:outerShdw blurRad="38100" dist="38100" dir="2700000" algn="tl">
                    <a:srgbClr val="000000">
                      <a:alpha val="43137"/>
                    </a:srgbClr>
                  </a:outerShdw>
                </a:effectLst>
              </a:rPr>
              <a:t>A los efectos de este Capítulo, pequeña empresa es aquella que reúna las dos condiciones siguientes</a:t>
            </a:r>
            <a:r>
              <a:rPr lang="es-AR" sz="1600" i="0" dirty="0" smtClean="0">
                <a:effectLst>
                  <a:outerShdw blurRad="38100" dist="38100" dir="2700000" algn="tl">
                    <a:srgbClr val="000000">
                      <a:alpha val="43137"/>
                    </a:srgbClr>
                  </a:outerShdw>
                </a:effectLst>
              </a:rPr>
              <a:t>:</a:t>
            </a:r>
          </a:p>
          <a:p>
            <a:pPr marL="0" indent="0">
              <a:buNone/>
            </a:pPr>
            <a:endParaRPr lang="es-AR" sz="1600" i="0" dirty="0">
              <a:effectLst>
                <a:outerShdw blurRad="38100" dist="38100" dir="2700000" algn="tl">
                  <a:srgbClr val="000000">
                    <a:alpha val="43137"/>
                  </a:srgbClr>
                </a:outerShdw>
              </a:effectLst>
            </a:endParaRPr>
          </a:p>
          <a:p>
            <a:pPr marL="0" indent="0">
              <a:buNone/>
            </a:pPr>
            <a:r>
              <a:rPr lang="es-AR" sz="1600" i="0" dirty="0" smtClean="0">
                <a:solidFill>
                  <a:srgbClr val="FFFF00"/>
                </a:solidFill>
                <a:effectLst>
                  <a:outerShdw blurRad="38100" dist="38100" dir="2700000" algn="tl">
                    <a:srgbClr val="000000">
                      <a:alpha val="43137"/>
                    </a:srgbClr>
                  </a:outerShdw>
                </a:effectLst>
              </a:rPr>
              <a:t>a</a:t>
            </a:r>
            <a:r>
              <a:rPr lang="es-AR" sz="1600" i="0" dirty="0">
                <a:solidFill>
                  <a:srgbClr val="FFFF00"/>
                </a:solidFill>
                <a:effectLst>
                  <a:outerShdw blurRad="38100" dist="38100" dir="2700000" algn="tl">
                    <a:srgbClr val="000000">
                      <a:alpha val="43137"/>
                    </a:srgbClr>
                  </a:outerShdw>
                </a:effectLst>
              </a:rPr>
              <a:t>) Su plantel no supere los 40 (cuarenta) trabajadores.</a:t>
            </a:r>
          </a:p>
          <a:p>
            <a:pPr marL="0" indent="0">
              <a:buNone/>
            </a:pPr>
            <a:endParaRPr lang="es-AR" sz="1600" i="0" dirty="0" smtClean="0">
              <a:effectLst>
                <a:outerShdw blurRad="38100" dist="38100" dir="2700000" algn="tl">
                  <a:srgbClr val="000000">
                    <a:alpha val="43137"/>
                  </a:srgbClr>
                </a:outerShdw>
              </a:effectLst>
            </a:endParaRPr>
          </a:p>
          <a:p>
            <a:pPr marL="0" indent="0">
              <a:buNone/>
            </a:pPr>
            <a:r>
              <a:rPr lang="es-AR" sz="1600" i="0" dirty="0" smtClean="0">
                <a:solidFill>
                  <a:srgbClr val="FF9900"/>
                </a:solidFill>
                <a:effectLst>
                  <a:outerShdw blurRad="38100" dist="38100" dir="2700000" algn="tl">
                    <a:srgbClr val="000000">
                      <a:alpha val="43137"/>
                    </a:srgbClr>
                  </a:outerShdw>
                </a:effectLst>
              </a:rPr>
              <a:t>b</a:t>
            </a:r>
            <a:r>
              <a:rPr lang="es-AR" sz="1600" i="0" dirty="0">
                <a:solidFill>
                  <a:srgbClr val="FF9900"/>
                </a:solidFill>
                <a:effectLst>
                  <a:outerShdw blurRad="38100" dist="38100" dir="2700000" algn="tl">
                    <a:srgbClr val="000000">
                      <a:alpha val="43137"/>
                    </a:srgbClr>
                  </a:outerShdw>
                </a:effectLst>
              </a:rPr>
              <a:t>) Tenga una facturación anual inferior a la cantidad que para cada actividad o sector fije la Comisión Especial de Seguimiento del artículo 104 de esta ley.</a:t>
            </a:r>
          </a:p>
          <a:p>
            <a:pPr marL="0" indent="0">
              <a:buNone/>
            </a:pPr>
            <a:endParaRPr lang="es-AR" sz="1600" i="0" dirty="0" smtClean="0">
              <a:effectLst>
                <a:outerShdw blurRad="38100" dist="38100" dir="2700000" algn="tl">
                  <a:srgbClr val="000000">
                    <a:alpha val="43137"/>
                  </a:srgbClr>
                </a:outerShdw>
              </a:effectLst>
            </a:endParaRPr>
          </a:p>
          <a:p>
            <a:pPr marL="0" indent="0">
              <a:buNone/>
            </a:pPr>
            <a:r>
              <a:rPr lang="es-AR" sz="1600" i="0" dirty="0" smtClean="0">
                <a:effectLst>
                  <a:outerShdw blurRad="38100" dist="38100" dir="2700000" algn="tl">
                    <a:srgbClr val="000000">
                      <a:alpha val="43137"/>
                    </a:srgbClr>
                  </a:outerShdw>
                </a:effectLst>
              </a:rPr>
              <a:t>Para </a:t>
            </a:r>
            <a:r>
              <a:rPr lang="es-AR" sz="1600" i="0" dirty="0">
                <a:effectLst>
                  <a:outerShdw blurRad="38100" dist="38100" dir="2700000" algn="tl">
                    <a:srgbClr val="000000">
                      <a:alpha val="43137"/>
                    </a:srgbClr>
                  </a:outerShdw>
                </a:effectLst>
              </a:rPr>
              <a:t>las empresas que a la fecha de vigencia de esta ley vinieran funcionando, el cómputo de trabajadores se realizará sobre el plantel existente al 1 de enero de 1995.</a:t>
            </a:r>
          </a:p>
          <a:p>
            <a:pPr marL="0" indent="0">
              <a:buNone/>
            </a:pPr>
            <a:r>
              <a:rPr lang="es-AR" sz="1600" i="0" dirty="0">
                <a:effectLst>
                  <a:outerShdw blurRad="38100" dist="38100" dir="2700000" algn="tl">
                    <a:srgbClr val="000000">
                      <a:alpha val="43137"/>
                    </a:srgbClr>
                  </a:outerShdw>
                </a:effectLst>
              </a:rPr>
              <a:t>La negociación colectiva de ámbito superior al de empresa podrá modificarla condición referida al número de trabajadores definida en el segundo párrafo, punto a), de este artículo.</a:t>
            </a:r>
          </a:p>
          <a:p>
            <a:pPr marL="0" indent="0">
              <a:buNone/>
            </a:pPr>
            <a:r>
              <a:rPr lang="es-AR" sz="1600" i="0" dirty="0">
                <a:effectLst>
                  <a:outerShdw blurRad="38100" dist="38100" dir="2700000" algn="tl">
                    <a:srgbClr val="000000">
                      <a:alpha val="43137"/>
                    </a:srgbClr>
                  </a:outerShdw>
                </a:effectLst>
              </a:rPr>
              <a:t>Las pequeñas empresas que superen alguna o ambas condiciones anteriores podrán permanecer en el régimen especial de esta ley por un plazo de 3 (tres) años, siempre y cuando no dupliquen el plantel o la facturación indicados en el párrafo segundo de este artículo.</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9455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533400"/>
            <a:ext cx="8077200" cy="5715000"/>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24467– LEY DE PYMES</a:t>
            </a:r>
          </a:p>
          <a:p>
            <a:pPr marL="0" indent="0">
              <a:buNone/>
            </a:pPr>
            <a:r>
              <a:rPr lang="es-AR" sz="1800" b="1" i="0" dirty="0" smtClean="0">
                <a:solidFill>
                  <a:srgbClr val="00FF00"/>
                </a:solidFill>
                <a:effectLst>
                  <a:outerShdw blurRad="38100" dist="38100" dir="2700000" algn="tl">
                    <a:srgbClr val="000000">
                      <a:alpha val="43137"/>
                    </a:srgbClr>
                  </a:outerShdw>
                </a:effectLst>
              </a:rPr>
              <a:t>DECRETO 146/1999 - REGLAMENTACIÓN</a:t>
            </a:r>
          </a:p>
          <a:p>
            <a:pPr marL="0" indent="0">
              <a:buNone/>
            </a:pPr>
            <a:r>
              <a:rPr lang="es-AR" sz="1800" b="1" i="0" dirty="0" smtClean="0">
                <a:solidFill>
                  <a:srgbClr val="00FFCC"/>
                </a:solidFill>
                <a:effectLst>
                  <a:outerShdw blurRad="38100" dist="38100" dir="2700000" algn="tl">
                    <a:srgbClr val="000000">
                      <a:alpha val="43137"/>
                    </a:srgbClr>
                  </a:outerShdw>
                </a:effectLst>
              </a:rPr>
              <a:t>Art. 1 -  </a:t>
            </a:r>
            <a:r>
              <a:rPr lang="es-AR" sz="1800" i="0" dirty="0" smtClean="0">
                <a:effectLst>
                  <a:outerShdw blurRad="38100" dist="38100" dir="2700000" algn="tl">
                    <a:srgbClr val="000000">
                      <a:alpha val="43137"/>
                    </a:srgbClr>
                  </a:outerShdw>
                </a:effectLst>
              </a:rPr>
              <a:t>(</a:t>
            </a:r>
            <a:r>
              <a:rPr lang="es-AR" sz="1800" i="0" dirty="0">
                <a:effectLst>
                  <a:outerShdw blurRad="38100" dist="38100" dir="2700000" algn="tl">
                    <a:srgbClr val="000000">
                      <a:alpha val="43137"/>
                    </a:srgbClr>
                  </a:outerShdw>
                </a:effectLst>
              </a:rPr>
              <a:t>Art. 83, L. 24467). La negociación colectiva de ámbito superior al de empresa </a:t>
            </a:r>
            <a:r>
              <a:rPr lang="es-AR" sz="1800" i="0" dirty="0">
                <a:solidFill>
                  <a:srgbClr val="FFFF00"/>
                </a:solidFill>
                <a:effectLst>
                  <a:outerShdw blurRad="38100" dist="38100" dir="2700000" algn="tl">
                    <a:srgbClr val="000000">
                      <a:alpha val="43137"/>
                    </a:srgbClr>
                  </a:outerShdw>
                </a:effectLst>
              </a:rPr>
              <a:t>podrá establecer que el plantel de la pequeña empresa, para cada una de las ramas o sectores de la actividad, supere los 40 (cuarenta) trabajadores a condición de no exceder, en ningún caso, la cantidad de 80 (ochenta). </a:t>
            </a:r>
          </a:p>
          <a:p>
            <a:pPr marL="0" indent="0">
              <a:buNone/>
            </a:pPr>
            <a:r>
              <a:rPr lang="es-AR" sz="1800" i="0" dirty="0">
                <a:effectLst>
                  <a:outerShdw blurRad="38100" dist="38100" dir="2700000" algn="tl">
                    <a:srgbClr val="000000">
                      <a:alpha val="43137"/>
                    </a:srgbClr>
                  </a:outerShdw>
                </a:effectLst>
              </a:rPr>
              <a:t>Para el cómputo del plantel </a:t>
            </a:r>
            <a:r>
              <a:rPr lang="es-AR" sz="1800" i="0" dirty="0">
                <a:solidFill>
                  <a:srgbClr val="FF9900"/>
                </a:solidFill>
                <a:effectLst>
                  <a:outerShdw blurRad="38100" dist="38100" dir="2700000" algn="tl">
                    <a:srgbClr val="000000">
                      <a:alpha val="43137"/>
                    </a:srgbClr>
                  </a:outerShdw>
                </a:effectLst>
              </a:rPr>
              <a:t>sólo se deberá excluir a los pasantes. </a:t>
            </a:r>
          </a:p>
          <a:p>
            <a:pPr marL="0" indent="0">
              <a:buNone/>
            </a:pPr>
            <a:r>
              <a:rPr lang="es-AR" sz="1800" i="0" dirty="0">
                <a:effectLst>
                  <a:outerShdw blurRad="38100" dist="38100" dir="2700000" algn="tl">
                    <a:srgbClr val="000000">
                      <a:alpha val="43137"/>
                    </a:srgbClr>
                  </a:outerShdw>
                </a:effectLst>
              </a:rPr>
              <a:t>La negociación colectiva podrá, cuando las circunstancias especiales de la actividad de que se trate así lo justifiquen, excluir de ese cómputo a los trabajadores de temporada. </a:t>
            </a:r>
          </a:p>
          <a:p>
            <a:pPr marL="0" indent="0">
              <a:buNone/>
            </a:pPr>
            <a:r>
              <a:rPr lang="es-AR" sz="1800" i="0" dirty="0">
                <a:effectLst>
                  <a:outerShdw blurRad="38100" dist="38100" dir="2700000" algn="tl">
                    <a:srgbClr val="000000">
                      <a:alpha val="43137"/>
                    </a:srgbClr>
                  </a:outerShdw>
                </a:effectLst>
              </a:rPr>
              <a:t>El monto de la facturación será el que surja de la declaración anual del impuesto al valor agregado o balance anual, si la actividad se encontrara exenta, y sólo podrá ser fijado por la Comisión Especial de Seguimiento, no pudiendo delegarse tal facultad al ámbito de la negociación colectiva. </a:t>
            </a:r>
            <a:endParaRPr lang="es-AR" sz="1800" i="0" dirty="0" smtClean="0">
              <a:effectLst>
                <a:outerShdw blurRad="38100" dist="38100" dir="2700000" algn="tl">
                  <a:srgbClr val="000000">
                    <a:alpha val="43137"/>
                  </a:srgbClr>
                </a:outerShdw>
              </a:effectLst>
            </a:endParaRPr>
          </a:p>
          <a:p>
            <a:pPr marL="0" indent="0">
              <a:buNone/>
            </a:pPr>
            <a:r>
              <a:rPr lang="es-AR" sz="1800" i="0" dirty="0" smtClean="0">
                <a:effectLst>
                  <a:outerShdw blurRad="38100" dist="38100" dir="2700000" algn="tl">
                    <a:srgbClr val="000000">
                      <a:alpha val="43137"/>
                    </a:srgbClr>
                  </a:outerShdw>
                </a:effectLst>
              </a:rPr>
              <a:t>(…)</a:t>
            </a:r>
            <a:endParaRPr lang="es-AR" sz="1800" i="0" dirty="0">
              <a:effectLst>
                <a:outerShdw blurRad="38100" dist="38100" dir="2700000" algn="tl">
                  <a:srgbClr val="000000">
                    <a:alpha val="43137"/>
                  </a:srgbClr>
                </a:outerShdw>
              </a:effectLst>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7514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533400"/>
            <a:ext cx="8077200" cy="5715000"/>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24467– LEY DE PYMES</a:t>
            </a:r>
          </a:p>
          <a:p>
            <a:pPr marL="0" indent="0">
              <a:buNone/>
            </a:pPr>
            <a:r>
              <a:rPr lang="es-AR" sz="1800" b="1" i="0" dirty="0" smtClean="0">
                <a:solidFill>
                  <a:srgbClr val="00FF00"/>
                </a:solidFill>
                <a:effectLst>
                  <a:outerShdw blurRad="38100" dist="38100" dir="2700000" algn="tl">
                    <a:srgbClr val="000000">
                      <a:alpha val="43137"/>
                    </a:srgbClr>
                  </a:outerShdw>
                </a:effectLst>
              </a:rPr>
              <a:t>DECRETO 146/1999 - REGLAMENTACIÓN</a:t>
            </a:r>
          </a:p>
          <a:p>
            <a:pPr marL="0" indent="0">
              <a:buNone/>
            </a:pPr>
            <a:r>
              <a:rPr lang="es-AR" sz="1800" b="1" i="0" dirty="0" smtClean="0">
                <a:solidFill>
                  <a:srgbClr val="00FFCC"/>
                </a:solidFill>
                <a:effectLst>
                  <a:outerShdw blurRad="38100" dist="38100" dir="2700000" algn="tl">
                    <a:srgbClr val="000000">
                      <a:alpha val="43137"/>
                    </a:srgbClr>
                  </a:outerShdw>
                </a:effectLst>
              </a:rPr>
              <a:t>Art. 1 -  </a:t>
            </a:r>
            <a:r>
              <a:rPr lang="es-AR" sz="1800" i="0" dirty="0" smtClean="0">
                <a:effectLst>
                  <a:outerShdw blurRad="38100" dist="38100" dir="2700000" algn="tl">
                    <a:srgbClr val="000000">
                      <a:alpha val="43137"/>
                    </a:srgbClr>
                  </a:outerShdw>
                </a:effectLst>
              </a:rPr>
              <a:t>(</a:t>
            </a:r>
            <a:r>
              <a:rPr lang="es-AR" sz="1800" i="0" dirty="0">
                <a:effectLst>
                  <a:outerShdw blurRad="38100" dist="38100" dir="2700000" algn="tl">
                    <a:srgbClr val="000000">
                      <a:alpha val="43137"/>
                    </a:srgbClr>
                  </a:outerShdw>
                </a:effectLst>
              </a:rPr>
              <a:t>Art. 83, L. 24467). </a:t>
            </a:r>
            <a:endParaRPr lang="es-AR" sz="1800" i="0" dirty="0" smtClean="0">
              <a:effectLst>
                <a:outerShdw blurRad="38100" dist="38100" dir="2700000" algn="tl">
                  <a:srgbClr val="000000">
                    <a:alpha val="43137"/>
                  </a:srgbClr>
                </a:outerShdw>
              </a:effectLst>
            </a:endParaRPr>
          </a:p>
          <a:p>
            <a:pPr marL="0" indent="0">
              <a:buNone/>
            </a:pPr>
            <a:r>
              <a:rPr lang="es-AR" sz="1800" i="0" dirty="0" smtClean="0">
                <a:effectLst>
                  <a:outerShdw blurRad="38100" dist="38100" dir="2700000" algn="tl">
                    <a:srgbClr val="000000">
                      <a:alpha val="43137"/>
                    </a:srgbClr>
                  </a:outerShdw>
                </a:effectLst>
              </a:rPr>
              <a:t>(…)</a:t>
            </a:r>
          </a:p>
          <a:p>
            <a:pPr marL="0" indent="0">
              <a:buNone/>
            </a:pPr>
            <a:r>
              <a:rPr lang="es-AR" sz="1800" i="0" dirty="0" smtClean="0">
                <a:effectLst>
                  <a:outerShdw blurRad="38100" dist="38100" dir="2700000" algn="tl">
                    <a:srgbClr val="000000">
                      <a:alpha val="43137"/>
                    </a:srgbClr>
                  </a:outerShdw>
                </a:effectLst>
              </a:rPr>
              <a:t>El </a:t>
            </a:r>
            <a:r>
              <a:rPr lang="es-AR" sz="1800" i="0" dirty="0">
                <a:solidFill>
                  <a:srgbClr val="FFFF00"/>
                </a:solidFill>
                <a:effectLst>
                  <a:outerShdw blurRad="38100" dist="38100" dir="2700000" algn="tl">
                    <a:srgbClr val="000000">
                      <a:alpha val="43137"/>
                    </a:srgbClr>
                  </a:outerShdw>
                </a:effectLst>
              </a:rPr>
              <a:t>plazo de 3 (tres) años fijado </a:t>
            </a:r>
            <a:r>
              <a:rPr lang="es-AR" sz="1800" i="0" dirty="0">
                <a:effectLst>
                  <a:outerShdw blurRad="38100" dist="38100" dir="2700000" algn="tl">
                    <a:srgbClr val="000000">
                      <a:alpha val="43137"/>
                    </a:srgbClr>
                  </a:outerShdw>
                </a:effectLst>
              </a:rPr>
              <a:t>en el último párrafo del artículo reglamentado se computará: </a:t>
            </a:r>
            <a:endParaRPr lang="es-AR" sz="1800" i="0" dirty="0" smtClean="0">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solidFill>
                  <a:srgbClr val="FFFF00"/>
                </a:solidFill>
                <a:effectLst>
                  <a:outerShdw blurRad="38100" dist="38100" dir="2700000" algn="tl">
                    <a:srgbClr val="000000">
                      <a:alpha val="43137"/>
                    </a:srgbClr>
                  </a:outerShdw>
                </a:effectLst>
              </a:rPr>
              <a:t>a) en lo referente al número de trabajadores, a partir del mes siguiente en que se supere el parámetro establecido; </a:t>
            </a:r>
          </a:p>
          <a:p>
            <a:pPr marL="0" indent="0">
              <a:buNone/>
            </a:pPr>
            <a:r>
              <a:rPr lang="es-AR" sz="1800" i="0" dirty="0">
                <a:solidFill>
                  <a:srgbClr val="FFC000"/>
                </a:solidFill>
                <a:effectLst>
                  <a:outerShdw blurRad="38100" dist="38100" dir="2700000" algn="tl">
                    <a:srgbClr val="000000">
                      <a:alpha val="43137"/>
                    </a:srgbClr>
                  </a:outerShdw>
                </a:effectLst>
              </a:rPr>
              <a:t>b) en cuanto al monto de facturación, a partir del mes siguiente en que se supere el tope establecido. </a:t>
            </a:r>
            <a:endParaRPr lang="es-AR" sz="1800" i="0" dirty="0" smtClean="0">
              <a:solidFill>
                <a:srgbClr val="FFC000"/>
              </a:solidFill>
              <a:effectLst>
                <a:outerShdw blurRad="38100" dist="38100" dir="2700000" algn="tl">
                  <a:srgbClr val="000000">
                    <a:alpha val="43137"/>
                  </a:srgbClr>
                </a:outerShdw>
              </a:effectLst>
            </a:endParaRPr>
          </a:p>
          <a:p>
            <a:pPr marL="0" indent="0">
              <a:buNone/>
            </a:pPr>
            <a:endParaRPr lang="es-AR" sz="1800" i="0" dirty="0">
              <a:effectLst>
                <a:outerShdw blurRad="38100" dist="38100" dir="2700000" algn="tl">
                  <a:srgbClr val="000000">
                    <a:alpha val="43137"/>
                  </a:srgbClr>
                </a:outerShdw>
              </a:effectLst>
            </a:endParaRPr>
          </a:p>
          <a:p>
            <a:pPr marL="0" indent="0">
              <a:buNone/>
            </a:pPr>
            <a:r>
              <a:rPr lang="es-AR" sz="1800" i="0" dirty="0">
                <a:effectLst>
                  <a:outerShdw blurRad="38100" dist="38100" dir="2700000" algn="tl">
                    <a:srgbClr val="000000">
                      <a:alpha val="43137"/>
                    </a:srgbClr>
                  </a:outerShdw>
                </a:effectLst>
              </a:rPr>
              <a:t>En aquellos casos en que los convenios colectivos vigentes hubiesen fijado una cantidad superior de trabajadores a la autorizada en el primer párrafo de este artículo, al momento de su renovación, deberán ajustar la misma al tope establecido de 80 (ochenta) trabajadores. </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48066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381000"/>
            <a:ext cx="8077200" cy="5867400"/>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24467– LEY DE PYMES</a:t>
            </a:r>
          </a:p>
          <a:p>
            <a:pPr marL="0" indent="0">
              <a:buNone/>
            </a:pPr>
            <a:r>
              <a:rPr lang="es-AR" sz="1800" b="1" i="0" dirty="0" smtClean="0">
                <a:solidFill>
                  <a:srgbClr val="00FF00"/>
                </a:solidFill>
                <a:effectLst>
                  <a:outerShdw blurRad="38100" dist="38100" dir="2700000" algn="tl">
                    <a:srgbClr val="000000">
                      <a:alpha val="43137"/>
                    </a:srgbClr>
                  </a:outerShdw>
                </a:effectLst>
              </a:rPr>
              <a:t>REGISTRO UNICO DE PERSONAL – UNIFICACIÓN DE LIBROS</a:t>
            </a:r>
          </a:p>
          <a:p>
            <a:pPr marL="0" indent="0">
              <a:buNone/>
            </a:pPr>
            <a:r>
              <a:rPr lang="es-AR" sz="1800" b="1" i="0" dirty="0" smtClean="0">
                <a:solidFill>
                  <a:srgbClr val="00FFCC"/>
                </a:solidFill>
                <a:effectLst>
                  <a:outerShdw blurRad="38100" dist="38100" dir="2700000" algn="tl">
                    <a:srgbClr val="000000">
                      <a:alpha val="43137"/>
                    </a:srgbClr>
                  </a:outerShdw>
                </a:effectLst>
              </a:rPr>
              <a:t>Art</a:t>
            </a:r>
            <a:r>
              <a:rPr lang="es-AR" sz="1800" b="1" i="0" dirty="0">
                <a:solidFill>
                  <a:srgbClr val="00FFCC"/>
                </a:solidFill>
                <a:effectLst>
                  <a:outerShdw blurRad="38100" dist="38100" dir="2700000" algn="tl">
                    <a:srgbClr val="000000">
                      <a:alpha val="43137"/>
                    </a:srgbClr>
                  </a:outerShdw>
                </a:effectLst>
              </a:rPr>
              <a:t>. 84 - </a:t>
            </a:r>
            <a:r>
              <a:rPr lang="es-AR" sz="1800" i="0" dirty="0">
                <a:effectLst>
                  <a:outerShdw blurRad="38100" dist="38100" dir="2700000" algn="tl">
                    <a:srgbClr val="000000">
                      <a:alpha val="43137"/>
                    </a:srgbClr>
                  </a:outerShdw>
                </a:effectLst>
              </a:rPr>
              <a:t>Las empresas comprendidas en el presente Título podrán sustituir los libros y registros exigidos por las normas legales y convencionales vigentes por un registro denominado "Registro </a:t>
            </a:r>
            <a:r>
              <a:rPr lang="es-AR" sz="1800" i="0" dirty="0" err="1">
                <a:effectLst>
                  <a:outerShdw blurRad="38100" dist="38100" dir="2700000" algn="tl">
                    <a:srgbClr val="000000">
                      <a:alpha val="43137"/>
                    </a:srgbClr>
                  </a:outerShdw>
                </a:effectLst>
              </a:rPr>
              <a:t>Unico</a:t>
            </a:r>
            <a:r>
              <a:rPr lang="es-AR" sz="1800" i="0" dirty="0">
                <a:effectLst>
                  <a:outerShdw blurRad="38100" dist="38100" dir="2700000" algn="tl">
                    <a:srgbClr val="000000">
                      <a:alpha val="43137"/>
                    </a:srgbClr>
                  </a:outerShdw>
                </a:effectLst>
              </a:rPr>
              <a:t> de Personal</a:t>
            </a:r>
            <a:r>
              <a:rPr lang="es-AR" sz="1800" i="0" dirty="0" smtClean="0">
                <a:effectLst>
                  <a:outerShdw blurRad="38100" dist="38100" dir="2700000" algn="tl">
                    <a:srgbClr val="000000">
                      <a:alpha val="43137"/>
                    </a:srgbClr>
                  </a:outerShdw>
                </a:effectLst>
              </a:rPr>
              <a:t>".</a:t>
            </a:r>
          </a:p>
          <a:p>
            <a:pPr marL="0" indent="0">
              <a:buNone/>
            </a:pPr>
            <a:r>
              <a:rPr lang="es-AR" sz="1800" b="1" i="0" dirty="0">
                <a:solidFill>
                  <a:srgbClr val="00FFCC"/>
                </a:solidFill>
                <a:effectLst>
                  <a:outerShdw blurRad="38100" dist="38100" dir="2700000" algn="tl">
                    <a:srgbClr val="000000">
                      <a:alpha val="43137"/>
                    </a:srgbClr>
                  </a:outerShdw>
                </a:effectLst>
              </a:rPr>
              <a:t>Art. 85 - </a:t>
            </a:r>
            <a:r>
              <a:rPr lang="es-AR" sz="1800" i="0" dirty="0">
                <a:effectLst>
                  <a:outerShdw blurRad="38100" dist="38100" dir="2700000" algn="tl">
                    <a:srgbClr val="000000">
                      <a:alpha val="43137"/>
                    </a:srgbClr>
                  </a:outerShdw>
                </a:effectLst>
              </a:rPr>
              <a:t>En el Registro Único de Personal se asentará la totalidad de los trabajadores, cualquiera sea su modalidad de contratación y será rubricado por la autoridad administrativa laboral competente</a:t>
            </a:r>
            <a:r>
              <a:rPr lang="es-AR" sz="1800" i="0" dirty="0" smtClean="0">
                <a:effectLst>
                  <a:outerShdw blurRad="38100" dist="38100" dir="2700000" algn="tl">
                    <a:srgbClr val="000000">
                      <a:alpha val="43137"/>
                    </a:srgbClr>
                  </a:outerShdw>
                </a:effectLst>
              </a:rPr>
              <a:t>.</a:t>
            </a:r>
          </a:p>
          <a:p>
            <a:pPr marL="0" indent="0">
              <a:buNone/>
            </a:pPr>
            <a:r>
              <a:rPr lang="es-AR" sz="1800" b="1" i="0" dirty="0">
                <a:solidFill>
                  <a:srgbClr val="00FFCC"/>
                </a:solidFill>
                <a:effectLst>
                  <a:outerShdw blurRad="38100" dist="38100" dir="2700000" algn="tl">
                    <a:srgbClr val="000000">
                      <a:alpha val="43137"/>
                    </a:srgbClr>
                  </a:outerShdw>
                </a:effectLst>
              </a:rPr>
              <a:t>Art. 86 </a:t>
            </a:r>
            <a:r>
              <a:rPr lang="es-AR" sz="1800" i="0" dirty="0">
                <a:effectLst>
                  <a:outerShdw blurRad="38100" dist="38100" dir="2700000" algn="tl">
                    <a:srgbClr val="000000">
                      <a:alpha val="43137"/>
                    </a:srgbClr>
                  </a:outerShdw>
                </a:effectLst>
              </a:rPr>
              <a:t>- En el Registro Único de Personal quedarán unificados los libros, registros, planillas y demás elementos de contralor que se señalan a continuación:</a:t>
            </a:r>
          </a:p>
          <a:p>
            <a:pPr marL="0" indent="0">
              <a:buNone/>
            </a:pPr>
            <a:r>
              <a:rPr lang="es-AR" sz="1800" i="0" dirty="0">
                <a:effectLst>
                  <a:outerShdw blurRad="38100" dist="38100" dir="2700000" algn="tl">
                    <a:srgbClr val="000000">
                      <a:alpha val="43137"/>
                    </a:srgbClr>
                  </a:outerShdw>
                </a:effectLst>
              </a:rPr>
              <a:t>a) El libro especial del artículo 52 del régimen de contrato de trabajo (L.C.T., </a:t>
            </a:r>
            <a:r>
              <a:rPr lang="es-AR" sz="1800" i="0" dirty="0" err="1">
                <a:effectLst>
                  <a:outerShdw blurRad="38100" dist="38100" dir="2700000" algn="tl">
                    <a:srgbClr val="000000">
                      <a:alpha val="43137"/>
                    </a:srgbClr>
                  </a:outerShdw>
                </a:effectLst>
              </a:rPr>
              <a:t>t.o</a:t>
            </a:r>
            <a:r>
              <a:rPr lang="es-AR" sz="1800" i="0" dirty="0">
                <a:effectLst>
                  <a:outerShdw blurRad="38100" dist="38100" dir="2700000" algn="tl">
                    <a:srgbClr val="000000">
                      <a:alpha val="43137"/>
                    </a:srgbClr>
                  </a:outerShdw>
                </a:effectLst>
              </a:rPr>
              <a:t>. 1976).</a:t>
            </a:r>
          </a:p>
          <a:p>
            <a:pPr marL="0" indent="0">
              <a:buNone/>
            </a:pPr>
            <a:r>
              <a:rPr lang="es-AR" sz="1800" i="0" dirty="0">
                <a:effectLst>
                  <a:outerShdw blurRad="38100" dist="38100" dir="2700000" algn="tl">
                    <a:srgbClr val="000000">
                      <a:alpha val="43137"/>
                    </a:srgbClr>
                  </a:outerShdw>
                </a:effectLst>
              </a:rPr>
              <a:t>b) La sección especial establecida en el artículo 13, apartado 1), del decreto 342/92.</a:t>
            </a:r>
          </a:p>
          <a:p>
            <a:pPr marL="0" indent="0">
              <a:buNone/>
            </a:pPr>
            <a:r>
              <a:rPr lang="es-AR" sz="1800" i="0" dirty="0" smtClean="0">
                <a:effectLst>
                  <a:outerShdw blurRad="38100" dist="38100" dir="2700000" algn="tl">
                    <a:srgbClr val="000000">
                      <a:alpha val="43137"/>
                    </a:srgbClr>
                  </a:outerShdw>
                </a:effectLst>
              </a:rPr>
              <a:t>c) Los libros establecidos por la ley 12713 y su decreto reglamentario 118755/42 de trabajadores a domicilio.</a:t>
            </a:r>
          </a:p>
          <a:p>
            <a:pPr marL="0" indent="0">
              <a:buNone/>
            </a:pPr>
            <a:r>
              <a:rPr lang="es-AR" sz="1800" i="0" dirty="0" smtClean="0">
                <a:effectLst>
                  <a:outerShdw blurRad="38100" dist="38100" dir="2700000" algn="tl">
                    <a:srgbClr val="000000">
                      <a:alpha val="43137"/>
                    </a:srgbClr>
                  </a:outerShdw>
                </a:effectLst>
              </a:rPr>
              <a:t>d</a:t>
            </a:r>
            <a:r>
              <a:rPr lang="es-AR" sz="1800" i="0" dirty="0">
                <a:effectLst>
                  <a:outerShdw blurRad="38100" dist="38100" dir="2700000" algn="tl">
                    <a:srgbClr val="000000">
                      <a:alpha val="43137"/>
                    </a:srgbClr>
                  </a:outerShdw>
                </a:effectLst>
              </a:rPr>
              <a:t>) El libro especial del artículo 122 del Régimen Nacional de Trabajo Agrario de la ley 22248.</a:t>
            </a:r>
          </a:p>
          <a:p>
            <a:endParaRPr lang="es-AR" sz="180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18000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rPr>
              <a:t>LEY 24467– LEY DE PYMES</a:t>
            </a:r>
          </a:p>
          <a:p>
            <a:pPr marL="0" indent="0">
              <a:buNone/>
            </a:pPr>
            <a:endParaRPr lang="es-AR" sz="1800" i="0" dirty="0" smtClean="0"/>
          </a:p>
          <a:p>
            <a:pPr marL="0" indent="0">
              <a:buNone/>
            </a:pPr>
            <a:r>
              <a:rPr lang="es-AR" sz="1800" b="1" i="0" dirty="0" smtClean="0">
                <a:solidFill>
                  <a:srgbClr val="00FF00"/>
                </a:solidFill>
              </a:rPr>
              <a:t>VACACIONES Y SAC</a:t>
            </a:r>
            <a:endParaRPr lang="es-AR" sz="1800" b="1" i="0" dirty="0">
              <a:solidFill>
                <a:srgbClr val="00FF00"/>
              </a:solidFill>
            </a:endParaRPr>
          </a:p>
          <a:p>
            <a:pPr marL="0" indent="0">
              <a:buNone/>
            </a:pPr>
            <a:r>
              <a:rPr lang="es-AR" sz="1800" i="0" dirty="0" smtClean="0">
                <a:solidFill>
                  <a:srgbClr val="00FFCC"/>
                </a:solidFill>
              </a:rPr>
              <a:t>Art</a:t>
            </a:r>
            <a:r>
              <a:rPr lang="es-AR" sz="1800" i="0" dirty="0">
                <a:solidFill>
                  <a:srgbClr val="00FFCC"/>
                </a:solidFill>
              </a:rPr>
              <a:t>. </a:t>
            </a:r>
            <a:r>
              <a:rPr lang="es-AR" sz="1800" b="1" i="0" dirty="0">
                <a:solidFill>
                  <a:srgbClr val="00FFCC"/>
                </a:solidFill>
              </a:rPr>
              <a:t>90</a:t>
            </a:r>
            <a:r>
              <a:rPr lang="es-AR" sz="1800" i="0" dirty="0">
                <a:solidFill>
                  <a:srgbClr val="00FFCC"/>
                </a:solidFill>
              </a:rPr>
              <a:t> - </a:t>
            </a:r>
            <a:r>
              <a:rPr lang="es-AR" sz="1800" i="0" dirty="0"/>
              <a:t>Los convenios colectivos de trabajo referidos a la pequeña empresa </a:t>
            </a:r>
            <a:r>
              <a:rPr lang="es-AR" sz="1800" i="0" dirty="0">
                <a:solidFill>
                  <a:srgbClr val="FFFF00"/>
                </a:solidFill>
              </a:rPr>
              <a:t>podrán modificar en cualquier sentido las formalidades, requisitos, aviso y oportunidad de goce de la licencia anual ordinaria.</a:t>
            </a:r>
          </a:p>
          <a:p>
            <a:pPr marL="0" indent="0">
              <a:buNone/>
            </a:pPr>
            <a:r>
              <a:rPr lang="es-AR" sz="1800" i="0" dirty="0"/>
              <a:t>No podrá ser materia de disponibilidad convencional </a:t>
            </a:r>
            <a:r>
              <a:rPr lang="es-AR" sz="1800" i="0" dirty="0">
                <a:solidFill>
                  <a:srgbClr val="FF9900"/>
                </a:solidFill>
              </a:rPr>
              <a:t>lo dispuesto en el último párrafo del artículo 154 </a:t>
            </a:r>
            <a:r>
              <a:rPr lang="es-AR" sz="1800" i="0" dirty="0"/>
              <a:t>del régimen de contrato de trabajo (L.C.T., </a:t>
            </a:r>
            <a:r>
              <a:rPr lang="es-AR" sz="1800" i="0" dirty="0" err="1"/>
              <a:t>t.o</a:t>
            </a:r>
            <a:r>
              <a:rPr lang="es-AR" sz="1800" i="0" dirty="0"/>
              <a:t>. 1976).</a:t>
            </a:r>
          </a:p>
          <a:p>
            <a:pPr marL="0" indent="0">
              <a:buNone/>
            </a:pPr>
            <a:endParaRPr lang="es-AR" sz="1800" i="0" dirty="0" smtClean="0"/>
          </a:p>
          <a:p>
            <a:pPr marL="0" indent="0">
              <a:buNone/>
            </a:pPr>
            <a:endParaRPr lang="es-AR" sz="1800" i="0" dirty="0"/>
          </a:p>
          <a:p>
            <a:pPr marL="0" indent="0">
              <a:buNone/>
            </a:pPr>
            <a:r>
              <a:rPr lang="es-AR" sz="1800" i="0" dirty="0" smtClean="0">
                <a:solidFill>
                  <a:srgbClr val="00FFCC"/>
                </a:solidFill>
              </a:rPr>
              <a:t>Art</a:t>
            </a:r>
            <a:r>
              <a:rPr lang="es-AR" sz="1800" i="0" dirty="0">
                <a:solidFill>
                  <a:srgbClr val="00FFCC"/>
                </a:solidFill>
              </a:rPr>
              <a:t>. </a:t>
            </a:r>
            <a:r>
              <a:rPr lang="es-AR" sz="1800" b="1" i="0" dirty="0">
                <a:solidFill>
                  <a:srgbClr val="00FFCC"/>
                </a:solidFill>
              </a:rPr>
              <a:t>91</a:t>
            </a:r>
            <a:r>
              <a:rPr lang="es-AR" sz="1800" i="0" dirty="0">
                <a:solidFill>
                  <a:srgbClr val="00FFCC"/>
                </a:solidFill>
              </a:rPr>
              <a:t> - </a:t>
            </a:r>
            <a:r>
              <a:rPr lang="es-AR" sz="1800" i="0" dirty="0"/>
              <a:t>Los convenios colectivos de trabajo referidos a la pequeña empresa podrán disponer </a:t>
            </a:r>
            <a:r>
              <a:rPr lang="es-AR" sz="1800" i="0" dirty="0">
                <a:solidFill>
                  <a:srgbClr val="FFFF00"/>
                </a:solidFill>
              </a:rPr>
              <a:t>el fraccionamiento de los períodos de pago del sueldo anual complementario siempre que no excedan de 3 (tres) períodos en el año.</a:t>
            </a:r>
          </a:p>
          <a:p>
            <a:endParaRPr lang="es-AR" sz="180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77877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24467– LEY DE PYMES</a:t>
            </a:r>
          </a:p>
          <a:p>
            <a:pPr marL="0" indent="0">
              <a:buNone/>
            </a:pPr>
            <a:endParaRPr lang="es-AR" sz="1800" i="0" dirty="0" smtClean="0">
              <a:effectLst>
                <a:outerShdw blurRad="38100" dist="38100" dir="2700000" algn="tl">
                  <a:srgbClr val="000000">
                    <a:alpha val="43137"/>
                  </a:srgbClr>
                </a:outerShdw>
              </a:effectLst>
            </a:endParaRPr>
          </a:p>
          <a:p>
            <a:pPr marL="0" indent="0">
              <a:buNone/>
            </a:pPr>
            <a:r>
              <a:rPr lang="es-AR" sz="1800" b="1" i="0" dirty="0" smtClean="0">
                <a:solidFill>
                  <a:srgbClr val="00FF00"/>
                </a:solidFill>
                <a:effectLst>
                  <a:outerShdw blurRad="38100" dist="38100" dir="2700000" algn="tl">
                    <a:srgbClr val="000000">
                      <a:alpha val="43137"/>
                    </a:srgbClr>
                  </a:outerShdw>
                </a:effectLst>
              </a:rPr>
              <a:t>VACACIONES Y SAC – DECRETO 146/1999</a:t>
            </a:r>
            <a:endParaRPr lang="es-AR" sz="1800" b="1" i="0" dirty="0">
              <a:solidFill>
                <a:srgbClr val="00FF00"/>
              </a:solidFill>
              <a:effectLst>
                <a:outerShdw blurRad="38100" dist="38100" dir="2700000" algn="tl">
                  <a:srgbClr val="000000">
                    <a:alpha val="43137"/>
                  </a:srgbClr>
                </a:outerShdw>
              </a:effectLst>
            </a:endParaRPr>
          </a:p>
          <a:p>
            <a:pPr marL="0" indent="0">
              <a:buNone/>
            </a:pPr>
            <a:r>
              <a:rPr lang="es-AR" sz="1800" b="1" i="0" dirty="0">
                <a:solidFill>
                  <a:srgbClr val="00FFCC"/>
                </a:solidFill>
                <a:effectLst>
                  <a:outerShdw blurRad="38100" dist="38100" dir="2700000" algn="tl">
                    <a:srgbClr val="000000">
                      <a:alpha val="43137"/>
                    </a:srgbClr>
                  </a:outerShdw>
                </a:effectLst>
              </a:rPr>
              <a:t>Art. 2º </a:t>
            </a:r>
          </a:p>
          <a:p>
            <a:pPr marL="0" indent="0">
              <a:buNone/>
            </a:pPr>
            <a:r>
              <a:rPr lang="es-AR" sz="1800" i="0" dirty="0">
                <a:effectLst>
                  <a:outerShdw blurRad="38100" dist="38100" dir="2700000" algn="tl">
                    <a:srgbClr val="000000">
                      <a:alpha val="43137"/>
                    </a:srgbClr>
                  </a:outerShdw>
                </a:effectLst>
              </a:rPr>
              <a:t>(Art. 90, L. 24467). </a:t>
            </a:r>
            <a:r>
              <a:rPr lang="es-AR" sz="1800" i="0" dirty="0">
                <a:solidFill>
                  <a:srgbClr val="FFFF00"/>
                </a:solidFill>
                <a:effectLst>
                  <a:outerShdw blurRad="38100" dist="38100" dir="2700000" algn="tl">
                    <a:srgbClr val="000000">
                      <a:alpha val="43137"/>
                    </a:srgbClr>
                  </a:outerShdw>
                </a:effectLst>
              </a:rPr>
              <a:t>Cada uno de los períodos en que se fraccione convencionalmente la licencia anual ordinaria </a:t>
            </a:r>
            <a:r>
              <a:rPr lang="es-AR" sz="1800" i="0" dirty="0">
                <a:effectLst>
                  <a:outerShdw blurRad="38100" dist="38100" dir="2700000" algn="tl">
                    <a:srgbClr val="000000">
                      <a:alpha val="43137"/>
                    </a:srgbClr>
                  </a:outerShdw>
                </a:effectLst>
              </a:rPr>
              <a:t>deberá tener una duración mínima de </a:t>
            </a:r>
            <a:r>
              <a:rPr lang="es-AR" sz="1800" i="0" dirty="0">
                <a:solidFill>
                  <a:srgbClr val="FFFF00"/>
                </a:solidFill>
                <a:effectLst>
                  <a:outerShdw blurRad="38100" dist="38100" dir="2700000" algn="tl">
                    <a:srgbClr val="000000">
                      <a:alpha val="43137"/>
                    </a:srgbClr>
                  </a:outerShdw>
                </a:effectLst>
              </a:rPr>
              <a:t>6 (seis) días laborables continuos. </a:t>
            </a:r>
          </a:p>
          <a:p>
            <a:pPr marL="0" indent="0">
              <a:buNone/>
            </a:pPr>
            <a:r>
              <a:rPr lang="es-AR" sz="1800" i="0" dirty="0">
                <a:effectLst>
                  <a:outerShdw blurRad="38100" dist="38100" dir="2700000" algn="tl">
                    <a:srgbClr val="000000">
                      <a:alpha val="43137"/>
                    </a:srgbClr>
                  </a:outerShdw>
                </a:effectLst>
              </a:rPr>
              <a:t>No son disponibles convencionalmente: </a:t>
            </a:r>
          </a:p>
          <a:p>
            <a:pPr marL="0" indent="0">
              <a:buNone/>
            </a:pPr>
            <a:endParaRPr lang="es-AR" sz="1800" i="0" dirty="0" smtClean="0">
              <a:effectLst>
                <a:outerShdw blurRad="38100" dist="38100" dir="2700000" algn="tl">
                  <a:srgbClr val="000000">
                    <a:alpha val="43137"/>
                  </a:srgbClr>
                </a:outerShdw>
              </a:effectLst>
            </a:endParaRPr>
          </a:p>
          <a:p>
            <a:pPr marL="0" indent="0">
              <a:buNone/>
            </a:pPr>
            <a:r>
              <a:rPr lang="es-AR" sz="1800" i="0" dirty="0" smtClean="0">
                <a:solidFill>
                  <a:srgbClr val="00FF00"/>
                </a:solidFill>
                <a:effectLst>
                  <a:outerShdw blurRad="38100" dist="38100" dir="2700000" algn="tl">
                    <a:srgbClr val="000000">
                      <a:alpha val="43137"/>
                    </a:srgbClr>
                  </a:outerShdw>
                </a:effectLst>
              </a:rPr>
              <a:t>1</a:t>
            </a:r>
            <a:r>
              <a:rPr lang="es-AR" sz="1800" i="0" dirty="0">
                <a:solidFill>
                  <a:srgbClr val="00FF00"/>
                </a:solidFill>
                <a:effectLst>
                  <a:outerShdw blurRad="38100" dist="38100" dir="2700000" algn="tl">
                    <a:srgbClr val="000000">
                      <a:alpha val="43137"/>
                    </a:srgbClr>
                  </a:outerShdw>
                </a:effectLst>
              </a:rPr>
              <a:t>. Los plazos de descanso anual previstos en el artículo 150, incisos a), b), c) y d), de la ley 20744 (</a:t>
            </a:r>
            <a:r>
              <a:rPr lang="es-AR" sz="1800" i="0" dirty="0" err="1">
                <a:solidFill>
                  <a:srgbClr val="00FF00"/>
                </a:solidFill>
                <a:effectLst>
                  <a:outerShdw blurRad="38100" dist="38100" dir="2700000" algn="tl">
                    <a:srgbClr val="000000">
                      <a:alpha val="43137"/>
                    </a:srgbClr>
                  </a:outerShdw>
                </a:effectLst>
              </a:rPr>
              <a:t>t.o</a:t>
            </a:r>
            <a:r>
              <a:rPr lang="es-AR" sz="1800" i="0" dirty="0">
                <a:solidFill>
                  <a:srgbClr val="00FF00"/>
                </a:solidFill>
                <a:effectLst>
                  <a:outerShdw blurRad="38100" dist="38100" dir="2700000" algn="tl">
                    <a:srgbClr val="000000">
                      <a:alpha val="43137"/>
                    </a:srgbClr>
                  </a:outerShdw>
                </a:effectLst>
              </a:rPr>
              <a:t>. 1976) y sus modificatorias. </a:t>
            </a:r>
          </a:p>
          <a:p>
            <a:pPr marL="0" indent="0">
              <a:buNone/>
            </a:pPr>
            <a:endParaRPr lang="es-AR" sz="1800" i="0" dirty="0" smtClean="0">
              <a:effectLst>
                <a:outerShdw blurRad="38100" dist="38100" dir="2700000" algn="tl">
                  <a:srgbClr val="000000">
                    <a:alpha val="43137"/>
                  </a:srgbClr>
                </a:outerShdw>
              </a:effectLst>
            </a:endParaRPr>
          </a:p>
          <a:p>
            <a:pPr marL="0" indent="0">
              <a:buNone/>
            </a:pPr>
            <a:r>
              <a:rPr lang="es-AR" sz="1800" i="0" dirty="0" smtClean="0">
                <a:solidFill>
                  <a:srgbClr val="FF9900"/>
                </a:solidFill>
                <a:effectLst>
                  <a:outerShdw blurRad="38100" dist="38100" dir="2700000" algn="tl">
                    <a:srgbClr val="000000">
                      <a:alpha val="43137"/>
                    </a:srgbClr>
                  </a:outerShdw>
                </a:effectLst>
              </a:rPr>
              <a:t>2</a:t>
            </a:r>
            <a:r>
              <a:rPr lang="es-AR" sz="1800" i="0" dirty="0">
                <a:solidFill>
                  <a:srgbClr val="FF9900"/>
                </a:solidFill>
                <a:effectLst>
                  <a:outerShdw blurRad="38100" dist="38100" dir="2700000" algn="tl">
                    <a:srgbClr val="000000">
                      <a:alpha val="43137"/>
                    </a:srgbClr>
                  </a:outerShdw>
                </a:effectLst>
              </a:rPr>
              <a:t>. La obligación del pago de la retribución por vacaciones al inicio de las mismas</a:t>
            </a:r>
            <a:r>
              <a:rPr lang="es-AR" sz="1800" i="0" dirty="0">
                <a:effectLst>
                  <a:outerShdw blurRad="38100" dist="38100" dir="2700000" algn="tl">
                    <a:srgbClr val="000000">
                      <a:alpha val="43137"/>
                    </a:srgbClr>
                  </a:outerShdw>
                </a:effectLst>
              </a:rPr>
              <a:t>, conforme lo establecido en el último párrafo del artículo 155 de la ley 20744 (</a:t>
            </a:r>
            <a:r>
              <a:rPr lang="es-AR" sz="1800" i="0" dirty="0" err="1">
                <a:effectLst>
                  <a:outerShdw blurRad="38100" dist="38100" dir="2700000" algn="tl">
                    <a:srgbClr val="000000">
                      <a:alpha val="43137"/>
                    </a:srgbClr>
                  </a:outerShdw>
                </a:effectLst>
              </a:rPr>
              <a:t>t.o</a:t>
            </a:r>
            <a:r>
              <a:rPr lang="es-AR" sz="1800" i="0" dirty="0">
                <a:effectLst>
                  <a:outerShdw blurRad="38100" dist="38100" dir="2700000" algn="tl">
                    <a:srgbClr val="000000">
                      <a:alpha val="43137"/>
                    </a:srgbClr>
                  </a:outerShdw>
                </a:effectLst>
              </a:rPr>
              <a:t>. 1976) y modificatorias. En caso de haberse acordado el fraccionamiento de la licencia anual ordinaria, el pago de la misma deberá efectuarse proporcionalmente al inicio de cada período. </a:t>
            </a:r>
          </a:p>
          <a:p>
            <a:endParaRPr lang="es-AR" sz="180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0029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s-AR" sz="2000" b="1" i="0" dirty="0" smtClean="0">
                <a:solidFill>
                  <a:srgbClr val="FFFF00"/>
                </a:solidFill>
                <a:effectLst>
                  <a:outerShdw blurRad="38100" dist="38100" dir="2700000" algn="tl">
                    <a:srgbClr val="000000">
                      <a:alpha val="43137"/>
                    </a:srgbClr>
                  </a:outerShdw>
                </a:effectLst>
              </a:rPr>
              <a:t>LEY 24467– LEY DE PYMES</a:t>
            </a:r>
          </a:p>
          <a:p>
            <a:pPr marL="0" indent="0">
              <a:buNone/>
            </a:pPr>
            <a:endParaRPr lang="es-AR" sz="2000" i="0" dirty="0" smtClean="0"/>
          </a:p>
          <a:p>
            <a:pPr marL="0" indent="0">
              <a:buNone/>
            </a:pPr>
            <a:r>
              <a:rPr lang="es-AR" sz="2000" b="1" i="0" dirty="0" smtClean="0">
                <a:solidFill>
                  <a:srgbClr val="00FF00"/>
                </a:solidFill>
              </a:rPr>
              <a:t>PREAVISO</a:t>
            </a:r>
            <a:endParaRPr lang="es-AR" sz="2000" b="1" i="0" dirty="0">
              <a:solidFill>
                <a:srgbClr val="00FF00"/>
              </a:solidFill>
            </a:endParaRPr>
          </a:p>
          <a:p>
            <a:pPr marL="0" indent="0">
              <a:buNone/>
            </a:pPr>
            <a:endParaRPr lang="es-AR" sz="2000" i="0" dirty="0" smtClean="0"/>
          </a:p>
          <a:p>
            <a:pPr marL="0" indent="0">
              <a:buNone/>
            </a:pPr>
            <a:r>
              <a:rPr lang="es-AR" sz="2000" i="0" dirty="0" smtClean="0">
                <a:solidFill>
                  <a:srgbClr val="00FFCC"/>
                </a:solidFill>
              </a:rPr>
              <a:t>Art</a:t>
            </a:r>
            <a:r>
              <a:rPr lang="es-AR" sz="2000" i="0" dirty="0">
                <a:solidFill>
                  <a:srgbClr val="00FFCC"/>
                </a:solidFill>
              </a:rPr>
              <a:t>. </a:t>
            </a:r>
            <a:r>
              <a:rPr lang="es-AR" sz="2000" b="1" i="0" dirty="0">
                <a:solidFill>
                  <a:srgbClr val="00FFCC"/>
                </a:solidFill>
              </a:rPr>
              <a:t>95</a:t>
            </a:r>
            <a:r>
              <a:rPr lang="es-AR" sz="2000" i="0" dirty="0">
                <a:solidFill>
                  <a:srgbClr val="00FFCC"/>
                </a:solidFill>
              </a:rPr>
              <a:t> - </a:t>
            </a:r>
            <a:r>
              <a:rPr lang="es-AR" sz="2000" i="0" dirty="0"/>
              <a:t>En las pequeñas empresas el preaviso </a:t>
            </a:r>
            <a:r>
              <a:rPr lang="es-AR" sz="2000" i="0" dirty="0">
                <a:solidFill>
                  <a:srgbClr val="FFFF00"/>
                </a:solidFill>
              </a:rPr>
              <a:t>se computará a partir del día siguiente al de su comunicación por escrito</a:t>
            </a:r>
            <a:r>
              <a:rPr lang="es-AR" sz="2000" i="0" dirty="0"/>
              <a:t>, </a:t>
            </a:r>
            <a:r>
              <a:rPr lang="es-AR" sz="2000" i="0" dirty="0">
                <a:solidFill>
                  <a:srgbClr val="FF9900"/>
                </a:solidFill>
              </a:rPr>
              <a:t>y tendrá una duración de 1 (un)mes cualquiera fuere la antigüedad del trabajador.</a:t>
            </a:r>
          </a:p>
          <a:p>
            <a:pPr marL="0" indent="0">
              <a:buNone/>
            </a:pPr>
            <a:r>
              <a:rPr lang="es-AR" sz="2000" i="0" dirty="0"/>
              <a:t>Esta norma regirá exclusivamente para los trabajadores contratados a partir de la vigencia de la presente ley.</a:t>
            </a:r>
          </a:p>
          <a:p>
            <a:endParaRPr lang="es-AR" sz="180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5097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27264</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REGIMEN DE FOMENTO PARA LAS MICRO, PEQUEÑAS Y MEDIANAS EMPRESAS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828193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LEY 27264– REGIMEN DE FOMENTO PARA LAS MICRO, PEQUEÑAS Y MEDIANAS EMPRESAS</a:t>
            </a:r>
          </a:p>
          <a:p>
            <a:endParaRPr lang="es-AR" sz="1800" i="0" dirty="0" smtClean="0"/>
          </a:p>
          <a:p>
            <a:pPr marL="0" indent="0">
              <a:buNone/>
            </a:pPr>
            <a:r>
              <a:rPr lang="es-AR" sz="1800" i="0" dirty="0" smtClean="0"/>
              <a:t>Art</a:t>
            </a:r>
            <a:r>
              <a:rPr lang="es-AR" sz="1800" i="0" dirty="0"/>
              <a:t>. 1 - </a:t>
            </a:r>
            <a:r>
              <a:rPr lang="es-AR" sz="1800" i="0" dirty="0" err="1"/>
              <a:t>Institúyese</a:t>
            </a:r>
            <a:r>
              <a:rPr lang="es-AR" sz="1800" i="0" dirty="0"/>
              <a:t> el Programa de Recuperación Productiva que fuera creado por la resolución (MTESS) 481 de fecha 10 de julio de 2002 y sus modificatorias y complementarias.</a:t>
            </a:r>
          </a:p>
          <a:p>
            <a:pPr marL="0" indent="0">
              <a:buNone/>
            </a:pPr>
            <a:endParaRPr lang="es-AR" sz="1800" i="0" dirty="0" smtClean="0"/>
          </a:p>
          <a:p>
            <a:pPr marL="0" indent="0">
              <a:buNone/>
            </a:pPr>
            <a:r>
              <a:rPr lang="es-AR" sz="1800" i="0" dirty="0" smtClean="0"/>
              <a:t>Art</a:t>
            </a:r>
            <a:r>
              <a:rPr lang="es-AR" sz="1800" i="0" dirty="0"/>
              <a:t>. 2 - La suma fija mensual máxima prevista en la reglamentación para los beneficios dispuestos por el programa se elevará en un cincuenta por ciento (50%) en los casos que se trate de Micro, Pequeñas y Medianas Empresas (MIPYMES), según los términos del artículo 1 de la ley 25300 y sus normas complementarias.</a:t>
            </a:r>
          </a:p>
          <a:p>
            <a:pPr marL="0" indent="0">
              <a:buNone/>
            </a:pPr>
            <a:r>
              <a:rPr lang="es-AR" sz="1800" i="0" dirty="0"/>
              <a:t>Art. 3 - </a:t>
            </a:r>
            <a:r>
              <a:rPr lang="es-AR" sz="1800" i="0" dirty="0" err="1"/>
              <a:t>Instrúyese</a:t>
            </a:r>
            <a:r>
              <a:rPr lang="es-AR" sz="1800" i="0" dirty="0"/>
              <a:t> al Ministerio de Trabajo, Empleo y Seguridad Social a realizar todas las acciones necesarias para que el acceso a los beneficios del Programa de Recuperación Productiva pueda realizarse mediante trámite simplificado para las Micro, Pequeñas y Medianas Empresas, adoptando todas las medidas necesarias para que el acceso a los beneficios se haga efectivo con celeridad.</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3716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DE EMPLEO 24013</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TRABAJADORES DISCAPACITADOS</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38062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PROGRAMA DE RECUPERACIÓN PRODUCTIVA</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REPRO</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31216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buNone/>
            </a:pPr>
            <a:endParaRPr lang="es-AR" sz="2000" b="1" i="0" dirty="0" smtClean="0">
              <a:solidFill>
                <a:srgbClr val="00FF00"/>
              </a:solidFill>
              <a:effectLst>
                <a:outerShdw blurRad="38100" dist="38100" dir="2700000" algn="tl">
                  <a:srgbClr val="000000">
                    <a:alpha val="43137"/>
                  </a:srgbClr>
                </a:outerShdw>
              </a:effectLst>
            </a:endParaRPr>
          </a:p>
          <a:p>
            <a:pPr marL="0" indent="0">
              <a:buNone/>
            </a:pPr>
            <a:endParaRPr lang="es-AR" sz="2000" b="1" i="0" dirty="0">
              <a:solidFill>
                <a:srgbClr val="00FF00"/>
              </a:solidFill>
              <a:effectLst>
                <a:outerShdw blurRad="38100" dist="38100" dir="2700000" algn="tl">
                  <a:srgbClr val="000000">
                    <a:alpha val="43137"/>
                  </a:srgbClr>
                </a:outerShdw>
              </a:effectLst>
            </a:endParaRPr>
          </a:p>
          <a:p>
            <a:pPr marL="0" indent="0">
              <a:buNone/>
            </a:pPr>
            <a:r>
              <a:rPr lang="es-AR" sz="2000" b="1" i="0" dirty="0" smtClean="0">
                <a:solidFill>
                  <a:srgbClr val="00FF00"/>
                </a:solidFill>
                <a:effectLst>
                  <a:outerShdw blurRad="38100" dist="38100" dir="2700000" algn="tl">
                    <a:srgbClr val="000000">
                      <a:alpha val="43137"/>
                    </a:srgbClr>
                  </a:outerShdw>
                </a:effectLst>
              </a:rPr>
              <a:t>RESOLUCIÓN </a:t>
            </a:r>
            <a:r>
              <a:rPr lang="es-AR" sz="2000" b="1" i="0" dirty="0">
                <a:solidFill>
                  <a:srgbClr val="00FF00"/>
                </a:solidFill>
                <a:effectLst>
                  <a:outerShdw blurRad="38100" dist="38100" dir="2700000" algn="tl">
                    <a:srgbClr val="000000">
                      <a:alpha val="43137"/>
                    </a:srgbClr>
                  </a:outerShdw>
                </a:effectLst>
              </a:rPr>
              <a:t>(MTESS) 1029-E/2016 </a:t>
            </a:r>
          </a:p>
          <a:p>
            <a:pPr marL="0" indent="0">
              <a:buNone/>
            </a:pPr>
            <a:r>
              <a:rPr lang="es-AR" sz="2000" b="1" i="0" dirty="0">
                <a:solidFill>
                  <a:srgbClr val="00FFCC"/>
                </a:solidFill>
                <a:effectLst>
                  <a:outerShdw blurRad="38100" dist="38100" dir="2700000" algn="tl">
                    <a:srgbClr val="000000">
                      <a:alpha val="43137"/>
                    </a:srgbClr>
                  </a:outerShdw>
                </a:effectLst>
              </a:rPr>
              <a:t>Art. 1 - </a:t>
            </a:r>
            <a:r>
              <a:rPr lang="es-AR" sz="2000" i="0" dirty="0">
                <a:effectLst>
                  <a:outerShdw blurRad="38100" dist="38100" dir="2700000" algn="tl">
                    <a:srgbClr val="000000">
                      <a:alpha val="43137"/>
                    </a:srgbClr>
                  </a:outerShdw>
                </a:effectLst>
              </a:rPr>
              <a:t>Institúyase el </a:t>
            </a:r>
            <a:r>
              <a:rPr lang="es-AR" sz="2000" i="0" dirty="0">
                <a:solidFill>
                  <a:srgbClr val="FFFF00"/>
                </a:solidFill>
                <a:effectLst>
                  <a:outerShdw blurRad="38100" dist="38100" dir="2700000" algn="tl">
                    <a:srgbClr val="000000">
                      <a:alpha val="43137"/>
                    </a:srgbClr>
                  </a:outerShdw>
                </a:effectLst>
              </a:rPr>
              <a:t>trámite simplificado </a:t>
            </a:r>
            <a:r>
              <a:rPr lang="es-AR" sz="2000" i="0" dirty="0">
                <a:effectLst>
                  <a:outerShdw blurRad="38100" dist="38100" dir="2700000" algn="tl">
                    <a:srgbClr val="000000">
                      <a:alpha val="43137"/>
                    </a:srgbClr>
                  </a:outerShdw>
                </a:effectLst>
              </a:rPr>
              <a:t>de acceso al Programa de Recuperación Productiva para las empresas consideradas Micro, Pequeñas y Medianas</a:t>
            </a:r>
            <a:r>
              <a:rPr lang="es-AR" sz="2000" i="0" dirty="0" smtClean="0">
                <a:effectLst>
                  <a:outerShdw blurRad="38100" dist="38100" dir="2700000" algn="tl">
                    <a:srgbClr val="000000">
                      <a:alpha val="43137"/>
                    </a:srgbClr>
                  </a:outerShdw>
                </a:effectLst>
              </a:rPr>
              <a:t>.</a:t>
            </a:r>
          </a:p>
          <a:p>
            <a:pPr marL="0" indent="0">
              <a:buNone/>
            </a:pPr>
            <a:endParaRPr lang="es-AR" sz="2000" i="0" dirty="0">
              <a:effectLst>
                <a:outerShdw blurRad="38100" dist="38100" dir="2700000" algn="tl">
                  <a:srgbClr val="000000">
                    <a:alpha val="43137"/>
                  </a:srgbClr>
                </a:outerShdw>
              </a:effectLst>
            </a:endParaRPr>
          </a:p>
          <a:p>
            <a:pPr marL="0" indent="0">
              <a:buNone/>
            </a:pPr>
            <a:r>
              <a:rPr lang="es-AR" sz="2000" b="1" i="0" dirty="0">
                <a:solidFill>
                  <a:srgbClr val="00FFCC"/>
                </a:solidFill>
                <a:effectLst>
                  <a:outerShdw blurRad="38100" dist="38100" dir="2700000" algn="tl">
                    <a:srgbClr val="000000">
                      <a:alpha val="43137"/>
                    </a:srgbClr>
                  </a:outerShdw>
                </a:effectLst>
              </a:rPr>
              <a:t>Art. 3 - </a:t>
            </a:r>
            <a:r>
              <a:rPr lang="es-AR" sz="2000" i="0" dirty="0">
                <a:effectLst>
                  <a:outerShdw blurRad="38100" dist="38100" dir="2700000" algn="tl">
                    <a:srgbClr val="000000">
                      <a:alpha val="43137"/>
                    </a:srgbClr>
                  </a:outerShdw>
                </a:effectLst>
              </a:rPr>
              <a:t>La empresa solicitante </a:t>
            </a:r>
            <a:r>
              <a:rPr lang="es-AR" sz="2000" i="0" dirty="0">
                <a:solidFill>
                  <a:srgbClr val="FFFF00"/>
                </a:solidFill>
                <a:effectLst>
                  <a:outerShdw blurRad="38100" dist="38100" dir="2700000" algn="tl">
                    <a:srgbClr val="000000">
                      <a:alpha val="43137"/>
                    </a:srgbClr>
                  </a:outerShdw>
                </a:effectLst>
              </a:rPr>
              <a:t>deberá enviar la información y la documentación</a:t>
            </a:r>
            <a:r>
              <a:rPr lang="es-AR" sz="2000" i="0" dirty="0">
                <a:effectLst>
                  <a:outerShdw blurRad="38100" dist="38100" dir="2700000" algn="tl">
                    <a:srgbClr val="000000">
                      <a:alpha val="43137"/>
                    </a:srgbClr>
                  </a:outerShdw>
                </a:effectLst>
              </a:rPr>
              <a:t> exigida en los Anexos creados y aprobados por la presente resolución </a:t>
            </a:r>
            <a:r>
              <a:rPr lang="es-AR" sz="2000" i="0" dirty="0">
                <a:solidFill>
                  <a:srgbClr val="FF9900"/>
                </a:solidFill>
                <a:effectLst>
                  <a:outerShdw blurRad="38100" dist="38100" dir="2700000" algn="tl">
                    <a:srgbClr val="000000">
                      <a:alpha val="43137"/>
                    </a:srgbClr>
                  </a:outerShdw>
                </a:effectLst>
              </a:rPr>
              <a:t>al correo electrónico prpmipyme@trabajo.gob.ar</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0611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buNone/>
            </a:pPr>
            <a:endParaRPr lang="es-AR" sz="1800" b="1" i="0" dirty="0" smtClean="0">
              <a:solidFill>
                <a:srgbClr val="00FF00"/>
              </a:solidFill>
              <a:effectLst>
                <a:outerShdw blurRad="38100" dist="38100" dir="2700000" algn="tl">
                  <a:srgbClr val="000000">
                    <a:alpha val="43137"/>
                  </a:srgbClr>
                </a:outerShdw>
              </a:effectLst>
            </a:endParaRPr>
          </a:p>
          <a:p>
            <a:pPr marL="0" indent="0">
              <a:buNone/>
            </a:pPr>
            <a:r>
              <a:rPr lang="es-AR" sz="1800" b="1" i="0" dirty="0" smtClean="0">
                <a:solidFill>
                  <a:srgbClr val="00FF00"/>
                </a:solidFill>
                <a:effectLst>
                  <a:outerShdw blurRad="38100" dist="38100" dir="2700000" algn="tl">
                    <a:srgbClr val="000000">
                      <a:alpha val="43137"/>
                    </a:srgbClr>
                  </a:outerShdw>
                </a:effectLst>
              </a:rPr>
              <a:t>RESOLUCIÓN </a:t>
            </a:r>
            <a:r>
              <a:rPr lang="es-AR" sz="1800" b="1" i="0" dirty="0">
                <a:solidFill>
                  <a:srgbClr val="00FF00"/>
                </a:solidFill>
                <a:effectLst>
                  <a:outerShdw blurRad="38100" dist="38100" dir="2700000" algn="tl">
                    <a:srgbClr val="000000">
                      <a:alpha val="43137"/>
                    </a:srgbClr>
                  </a:outerShdw>
                </a:effectLst>
              </a:rPr>
              <a:t>(MTESS) 1029-E/2016 </a:t>
            </a:r>
          </a:p>
          <a:p>
            <a:pPr marL="0" indent="0">
              <a:buNone/>
            </a:pPr>
            <a:r>
              <a:rPr lang="es-AR" sz="1800" b="1" i="0" dirty="0">
                <a:solidFill>
                  <a:srgbClr val="00FFCC"/>
                </a:solidFill>
                <a:effectLst>
                  <a:outerShdw blurRad="38100" dist="38100" dir="2700000" algn="tl">
                    <a:srgbClr val="000000">
                      <a:alpha val="43137"/>
                    </a:srgbClr>
                  </a:outerShdw>
                </a:effectLst>
              </a:rPr>
              <a:t>Art. 4 - </a:t>
            </a:r>
            <a:r>
              <a:rPr lang="es-AR" sz="1800" i="0" dirty="0" err="1">
                <a:solidFill>
                  <a:srgbClr val="FFFF00"/>
                </a:solidFill>
                <a:effectLst>
                  <a:outerShdw blurRad="38100" dist="38100" dir="2700000" algn="tl">
                    <a:srgbClr val="000000">
                      <a:alpha val="43137"/>
                    </a:srgbClr>
                  </a:outerShdw>
                </a:effectLst>
              </a:rPr>
              <a:t>Facúltase</a:t>
            </a:r>
            <a:r>
              <a:rPr lang="es-AR" sz="1800" i="0" dirty="0">
                <a:solidFill>
                  <a:srgbClr val="FFFF00"/>
                </a:solidFill>
                <a:effectLst>
                  <a:outerShdw blurRad="38100" dist="38100" dir="2700000" algn="tl">
                    <a:srgbClr val="000000">
                      <a:alpha val="43137"/>
                    </a:srgbClr>
                  </a:outerShdw>
                </a:effectLst>
              </a:rPr>
              <a:t> a la Dirección Nacional de Relaciones Federales</a:t>
            </a:r>
            <a:r>
              <a:rPr lang="es-AR" sz="1800" i="0" dirty="0">
                <a:effectLst>
                  <a:outerShdw blurRad="38100" dist="38100" dir="2700000" algn="tl">
                    <a:srgbClr val="000000">
                      <a:alpha val="43137"/>
                    </a:srgbClr>
                  </a:outerShdw>
                </a:effectLst>
              </a:rPr>
              <a:t>, dependiente de la Secretaria de Trabajo para considerar; la información y documentación contenidas en el informe detallado de la situación de crisis que atraviesa la empresa suscripto por Contador Público, certificado por el Consejo Profesional correspondiente, presentado junto a la solicitud de adhesión. Asimismo instrúyase a la Dirección Nacional de Relaciones Federales para relevar datos adicionales que permitan ampliar y/o verificar los aportados inicialmente, solicitar la documentación que estime necesaria y, disponer la realización de visitas de evaluación a la sede del establecimiento, a efectos de ratificar y/o rectificar conclusiones y/o recabar cualquier nueva información considerada relevante a los fines de la evaluación del informe presentado.</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55583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buNone/>
            </a:pPr>
            <a:r>
              <a:rPr lang="es-AR" sz="1800" b="1" i="0" dirty="0" smtClean="0">
                <a:solidFill>
                  <a:srgbClr val="00FF00"/>
                </a:solidFill>
                <a:effectLst>
                  <a:outerShdw blurRad="38100" dist="38100" dir="2700000" algn="tl">
                    <a:srgbClr val="000000">
                      <a:alpha val="43137"/>
                    </a:srgbClr>
                  </a:outerShdw>
                </a:effectLst>
              </a:rPr>
              <a:t>RESOLUCIÓN </a:t>
            </a:r>
            <a:r>
              <a:rPr lang="es-AR" sz="1800" b="1" i="0" dirty="0">
                <a:solidFill>
                  <a:srgbClr val="00FF00"/>
                </a:solidFill>
                <a:effectLst>
                  <a:outerShdw blurRad="38100" dist="38100" dir="2700000" algn="tl">
                    <a:srgbClr val="000000">
                      <a:alpha val="43137"/>
                    </a:srgbClr>
                  </a:outerShdw>
                </a:effectLst>
              </a:rPr>
              <a:t>(MTESS) 1029-E/2016 </a:t>
            </a:r>
          </a:p>
          <a:p>
            <a:pPr marL="0" indent="0">
              <a:buNone/>
            </a:pPr>
            <a:r>
              <a:rPr lang="es-AR" sz="1800" b="1" i="0" dirty="0">
                <a:solidFill>
                  <a:srgbClr val="00FFCC"/>
                </a:solidFill>
                <a:effectLst>
                  <a:outerShdw blurRad="38100" dist="38100" dir="2700000" algn="tl">
                    <a:srgbClr val="000000">
                      <a:alpha val="43137"/>
                    </a:srgbClr>
                  </a:outerShdw>
                </a:effectLst>
              </a:rPr>
              <a:t>Art. 5 - </a:t>
            </a:r>
            <a:r>
              <a:rPr lang="es-AR" sz="1800" i="0" dirty="0">
                <a:effectLst>
                  <a:outerShdw blurRad="38100" dist="38100" dir="2700000" algn="tl">
                    <a:srgbClr val="000000">
                      <a:alpha val="43137"/>
                    </a:srgbClr>
                  </a:outerShdw>
                </a:effectLst>
              </a:rPr>
              <a:t>Las </a:t>
            </a:r>
            <a:r>
              <a:rPr lang="es-AR" sz="1800" i="0" dirty="0">
                <a:solidFill>
                  <a:srgbClr val="FFFF00"/>
                </a:solidFill>
                <a:effectLst>
                  <a:outerShdw blurRad="38100" dist="38100" dir="2700000" algn="tl">
                    <a:srgbClr val="000000">
                      <a:alpha val="43137"/>
                    </a:srgbClr>
                  </a:outerShdw>
                </a:effectLst>
              </a:rPr>
              <a:t>empresas cuyas solicitudes fueran aprobadas </a:t>
            </a:r>
            <a:r>
              <a:rPr lang="es-AR" sz="1800" i="0" dirty="0">
                <a:effectLst>
                  <a:outerShdw blurRad="38100" dist="38100" dir="2700000" algn="tl">
                    <a:srgbClr val="000000">
                      <a:alpha val="43137"/>
                    </a:srgbClr>
                  </a:outerShdw>
                </a:effectLst>
              </a:rPr>
              <a:t>se comprometerán a </a:t>
            </a:r>
            <a:r>
              <a:rPr lang="es-AR" sz="1800" b="1" i="0" dirty="0">
                <a:solidFill>
                  <a:srgbClr val="FF9900"/>
                </a:solidFill>
                <a:effectLst>
                  <a:outerShdw blurRad="38100" dist="38100" dir="2700000" algn="tl">
                    <a:srgbClr val="000000">
                      <a:alpha val="43137"/>
                    </a:srgbClr>
                  </a:outerShdw>
                </a:effectLst>
              </a:rPr>
              <a:t>abonar a los trabajadores beneficiarios </a:t>
            </a:r>
            <a:r>
              <a:rPr lang="es-AR" sz="1800" i="0" dirty="0">
                <a:effectLst>
                  <a:outerShdw blurRad="38100" dist="38100" dir="2700000" algn="tl">
                    <a:srgbClr val="000000">
                      <a:alpha val="43137"/>
                    </a:srgbClr>
                  </a:outerShdw>
                </a:effectLst>
              </a:rPr>
              <a:t>del PROGRAMA, </a:t>
            </a:r>
            <a:r>
              <a:rPr lang="es-AR" sz="1800" i="0" dirty="0">
                <a:solidFill>
                  <a:srgbClr val="FFFF00"/>
                </a:solidFill>
                <a:effectLst>
                  <a:outerShdw blurRad="38100" dist="38100" dir="2700000" algn="tl">
                    <a:srgbClr val="000000">
                      <a:alpha val="43137"/>
                    </a:srgbClr>
                  </a:outerShdw>
                </a:effectLst>
              </a:rPr>
              <a:t>el suplemento en dinero necesario para alcanzar el salario vigente establecido para la categoría de que se trate en el Convenio Colectivo</a:t>
            </a:r>
            <a:r>
              <a:rPr lang="es-AR" sz="1800" i="0" dirty="0">
                <a:effectLst>
                  <a:outerShdw blurRad="38100" dist="38100" dir="2700000" algn="tl">
                    <a:srgbClr val="000000">
                      <a:alpha val="43137"/>
                    </a:srgbClr>
                  </a:outerShdw>
                </a:effectLst>
              </a:rPr>
              <a:t> de trabajo aplicable a la actividad correspondiente, </a:t>
            </a:r>
            <a:r>
              <a:rPr lang="es-AR" sz="1800" i="0" dirty="0">
                <a:solidFill>
                  <a:srgbClr val="00FF00"/>
                </a:solidFill>
                <a:effectLst>
                  <a:outerShdw blurRad="38100" dist="38100" dir="2700000" algn="tl">
                    <a:srgbClr val="000000">
                      <a:alpha val="43137"/>
                    </a:srgbClr>
                  </a:outerShdw>
                </a:effectLst>
              </a:rPr>
              <a:t>a abstenerse de disponer despidos sin causa (art. 245 LCT) y por razones de fuerza mayor (art. 247 LCT), </a:t>
            </a:r>
            <a:r>
              <a:rPr lang="es-AR" sz="1800" i="0" dirty="0">
                <a:effectLst>
                  <a:outerShdw blurRad="38100" dist="38100" dir="2700000" algn="tl">
                    <a:srgbClr val="000000">
                      <a:alpha val="43137"/>
                    </a:srgbClr>
                  </a:outerShdw>
                </a:effectLst>
              </a:rPr>
              <a:t>sin perjuicio de tenerse en consideración las situaciones particulares de las empresas adherentes que cuenten en su nómina de trabajadores con empleados sujetos al régimen de contrato de trabajo de temporada.</a:t>
            </a:r>
          </a:p>
          <a:p>
            <a:pPr marL="0" indent="0">
              <a:buNone/>
            </a:pPr>
            <a:r>
              <a:rPr lang="es-AR" sz="1800" i="0" dirty="0">
                <a:solidFill>
                  <a:srgbClr val="FFFF00"/>
                </a:solidFill>
                <a:effectLst>
                  <a:outerShdw blurRad="38100" dist="38100" dir="2700000" algn="tl">
                    <a:srgbClr val="000000">
                      <a:alpha val="43137"/>
                    </a:srgbClr>
                  </a:outerShdw>
                </a:effectLst>
              </a:rPr>
              <a:t>Si el empleador dispusiera la suspensión y/o reducción de jornada </a:t>
            </a:r>
            <a:r>
              <a:rPr lang="es-AR" sz="1800" i="0" dirty="0">
                <a:effectLst>
                  <a:outerShdw blurRad="38100" dist="38100" dir="2700000" algn="tl">
                    <a:srgbClr val="000000">
                      <a:alpha val="43137"/>
                    </a:srgbClr>
                  </a:outerShdw>
                </a:effectLst>
              </a:rPr>
              <a:t>del personal durante el período de inclusión en el Programa deberá presentar la correspondiente Acta Acuerdo homologada tramitada en sede administrativa correspondiente.</a:t>
            </a:r>
          </a:p>
          <a:p>
            <a:pPr marL="0" indent="0">
              <a:buNone/>
            </a:pPr>
            <a:r>
              <a:rPr lang="es-AR" sz="1800" i="0" dirty="0">
                <a:effectLst>
                  <a:outerShdw blurRad="38100" dist="38100" dir="2700000" algn="tl">
                    <a:srgbClr val="000000">
                      <a:alpha val="43137"/>
                    </a:srgbClr>
                  </a:outerShdw>
                </a:effectLst>
              </a:rPr>
              <a:t>Asimismo, </a:t>
            </a:r>
            <a:r>
              <a:rPr lang="es-AR" sz="1800" i="0" dirty="0">
                <a:solidFill>
                  <a:srgbClr val="FF9900"/>
                </a:solidFill>
                <a:effectLst>
                  <a:outerShdw blurRad="38100" dist="38100" dir="2700000" algn="tl">
                    <a:srgbClr val="000000">
                      <a:alpha val="43137"/>
                    </a:srgbClr>
                  </a:outerShdw>
                </a:effectLst>
              </a:rPr>
              <a:t>no podrán ser beneficiarios del programa las empresas que se encuentren incluidas </a:t>
            </a:r>
            <a:r>
              <a:rPr lang="es-AR" sz="1800" i="0" dirty="0">
                <a:effectLst>
                  <a:outerShdw blurRad="38100" dist="38100" dir="2700000" algn="tl">
                    <a:srgbClr val="000000">
                      <a:alpha val="43137"/>
                    </a:srgbClr>
                  </a:outerShdw>
                </a:effectLst>
              </a:rPr>
              <a:t>en el Registro Público de Empleadores con Sanciones Laborales </a:t>
            </a:r>
            <a:r>
              <a:rPr lang="es-AR" sz="1800" i="0" dirty="0">
                <a:solidFill>
                  <a:srgbClr val="FFFF00"/>
                </a:solidFill>
                <a:effectLst>
                  <a:outerShdw blurRad="38100" dist="38100" dir="2700000" algn="tl">
                    <a:srgbClr val="000000">
                      <a:alpha val="43137"/>
                    </a:srgbClr>
                  </a:outerShdw>
                </a:effectLst>
              </a:rPr>
              <a:t>(REPSAL) </a:t>
            </a:r>
            <a:r>
              <a:rPr lang="es-AR" sz="1800" i="0" dirty="0">
                <a:effectLst>
                  <a:outerShdw blurRad="38100" dist="38100" dir="2700000" algn="tl">
                    <a:srgbClr val="000000">
                      <a:alpha val="43137"/>
                    </a:srgbClr>
                  </a:outerShdw>
                </a:effectLst>
              </a:rPr>
              <a:t>instituido por la ley 26940.</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95637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buNone/>
            </a:pPr>
            <a:endParaRPr lang="es-AR" sz="2000" b="1" i="0" dirty="0" smtClean="0">
              <a:solidFill>
                <a:srgbClr val="00FF00"/>
              </a:solidFill>
              <a:effectLst>
                <a:outerShdw blurRad="38100" dist="38100" dir="2700000" algn="tl">
                  <a:srgbClr val="000000">
                    <a:alpha val="43137"/>
                  </a:srgbClr>
                </a:outerShdw>
              </a:effectLst>
            </a:endParaRPr>
          </a:p>
          <a:p>
            <a:pPr marL="0" indent="0">
              <a:buNone/>
            </a:pPr>
            <a:r>
              <a:rPr lang="es-AR" sz="2000" b="1" i="0" dirty="0" smtClean="0">
                <a:solidFill>
                  <a:srgbClr val="00FF00"/>
                </a:solidFill>
                <a:effectLst>
                  <a:outerShdw blurRad="38100" dist="38100" dir="2700000" algn="tl">
                    <a:srgbClr val="000000">
                      <a:alpha val="43137"/>
                    </a:srgbClr>
                  </a:outerShdw>
                </a:effectLst>
              </a:rPr>
              <a:t>RESOLUCIÓN </a:t>
            </a:r>
            <a:r>
              <a:rPr lang="es-AR" sz="2000" b="1" i="0" dirty="0">
                <a:solidFill>
                  <a:srgbClr val="00FF00"/>
                </a:solidFill>
                <a:effectLst>
                  <a:outerShdw blurRad="38100" dist="38100" dir="2700000" algn="tl">
                    <a:srgbClr val="000000">
                      <a:alpha val="43137"/>
                    </a:srgbClr>
                  </a:outerShdw>
                </a:effectLst>
              </a:rPr>
              <a:t>(MTESS) 1029-E/2016 </a:t>
            </a:r>
          </a:p>
          <a:p>
            <a:pPr marL="0" indent="0">
              <a:buNone/>
            </a:pPr>
            <a:r>
              <a:rPr lang="es-AR" sz="2000" b="1" i="0" dirty="0">
                <a:solidFill>
                  <a:srgbClr val="00FFCC"/>
                </a:solidFill>
                <a:effectLst>
                  <a:outerShdw blurRad="38100" dist="38100" dir="2700000" algn="tl">
                    <a:srgbClr val="000000">
                      <a:alpha val="43137"/>
                    </a:srgbClr>
                  </a:outerShdw>
                </a:effectLst>
              </a:rPr>
              <a:t>Art. 6 - </a:t>
            </a:r>
            <a:r>
              <a:rPr lang="es-AR" sz="2000" i="0" dirty="0">
                <a:effectLst>
                  <a:outerShdw blurRad="38100" dist="38100" dir="2700000" algn="tl">
                    <a:srgbClr val="000000">
                      <a:alpha val="43137"/>
                    </a:srgbClr>
                  </a:outerShdw>
                </a:effectLst>
              </a:rPr>
              <a:t>En virtud de razones de índole objetiva, debidamente constatadas y analizadas que afecten particularmente a una empresa o región, </a:t>
            </a:r>
            <a:r>
              <a:rPr lang="es-AR" sz="2000" i="0" dirty="0">
                <a:solidFill>
                  <a:srgbClr val="FFFF00"/>
                </a:solidFill>
                <a:effectLst>
                  <a:outerShdw blurRad="38100" dist="38100" dir="2700000" algn="tl">
                    <a:srgbClr val="000000">
                      <a:alpha val="43137"/>
                    </a:srgbClr>
                  </a:outerShdw>
                </a:effectLst>
              </a:rPr>
              <a:t>podrá disponerse el otorgamiento del beneficio por un lapso de hasta doce (12) meses y por una suma fija mensual de carácter remunerativa de hasta un 50% más del monto equivalente al salario mínimo, vital y móvi</a:t>
            </a:r>
            <a:r>
              <a:rPr lang="es-AR" sz="2000" i="0" dirty="0">
                <a:effectLst>
                  <a:outerShdw blurRad="38100" dist="38100" dir="2700000" algn="tl">
                    <a:srgbClr val="000000">
                      <a:alpha val="43137"/>
                    </a:srgbClr>
                  </a:outerShdw>
                </a:effectLst>
              </a:rPr>
              <a:t>l, a favor de los trabajadores de las empresas adheridas al Programa.</a:t>
            </a:r>
          </a:p>
          <a:p>
            <a:pPr marL="0" indent="0">
              <a:buNone/>
            </a:pPr>
            <a:r>
              <a:rPr lang="es-AR" sz="2000" i="0" dirty="0">
                <a:effectLst>
                  <a:outerShdw blurRad="38100" dist="38100" dir="2700000" algn="tl">
                    <a:srgbClr val="000000">
                      <a:alpha val="43137"/>
                    </a:srgbClr>
                  </a:outerShdw>
                </a:effectLst>
              </a:rPr>
              <a:t>El lapso estipulado en el presente </a:t>
            </a:r>
            <a:r>
              <a:rPr lang="es-AR" sz="2000" b="1" i="0" dirty="0">
                <a:solidFill>
                  <a:srgbClr val="FF9900"/>
                </a:solidFill>
                <a:effectLst>
                  <a:outerShdw blurRad="38100" dist="38100" dir="2700000" algn="tl">
                    <a:srgbClr val="000000">
                      <a:alpha val="43137"/>
                    </a:srgbClr>
                  </a:outerShdw>
                </a:effectLst>
              </a:rPr>
              <a:t>podrá extenderse por vía de excepción por el término de hasta doce (12) meses adicionales</a:t>
            </a:r>
            <a:r>
              <a:rPr lang="es-AR" sz="2000" i="0" dirty="0">
                <a:effectLst>
                  <a:outerShdw blurRad="38100" dist="38100" dir="2700000" algn="tl">
                    <a:srgbClr val="000000">
                      <a:alpha val="43137"/>
                    </a:srgbClr>
                  </a:outerShdw>
                </a:effectLst>
              </a:rPr>
              <a:t>, ante circunstancias especiales debidamente fundadas y acreditadas</a:t>
            </a:r>
            <a:r>
              <a:rPr lang="es-AR" sz="2000" i="0" dirty="0" smtClean="0">
                <a:effectLst>
                  <a:outerShdw blurRad="38100" dist="38100" dir="2700000" algn="tl">
                    <a:srgbClr val="000000">
                      <a:alpha val="43137"/>
                    </a:srgbClr>
                  </a:outerShdw>
                </a:effectLst>
              </a:rPr>
              <a:t>.</a:t>
            </a:r>
            <a:endParaRPr lang="es-AR" sz="2000" i="0" dirty="0">
              <a:effectLst>
                <a:outerShdw blurRad="38100" dist="38100" dir="2700000" algn="tl">
                  <a:srgbClr val="000000">
                    <a:alpha val="43137"/>
                  </a:srgbClr>
                </a:outerShdw>
              </a:effectLst>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69882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buNone/>
            </a:pPr>
            <a:endParaRPr lang="es-AR" sz="1800" b="1" i="0" dirty="0" smtClean="0">
              <a:solidFill>
                <a:srgbClr val="00FF00"/>
              </a:solidFill>
              <a:effectLst>
                <a:outerShdw blurRad="38100" dist="38100" dir="2700000" algn="tl">
                  <a:srgbClr val="000000">
                    <a:alpha val="43137"/>
                  </a:srgbClr>
                </a:outerShdw>
              </a:effectLst>
            </a:endParaRPr>
          </a:p>
          <a:p>
            <a:pPr marL="0" indent="0">
              <a:buNone/>
            </a:pPr>
            <a:r>
              <a:rPr lang="es-AR" sz="1800" b="1" i="0" dirty="0" smtClean="0">
                <a:solidFill>
                  <a:srgbClr val="00FF00"/>
                </a:solidFill>
                <a:effectLst>
                  <a:outerShdw blurRad="38100" dist="38100" dir="2700000" algn="tl">
                    <a:srgbClr val="000000">
                      <a:alpha val="43137"/>
                    </a:srgbClr>
                  </a:outerShdw>
                </a:effectLst>
              </a:rPr>
              <a:t>RESOLUCIÓN </a:t>
            </a:r>
            <a:r>
              <a:rPr lang="es-AR" sz="1800" b="1" i="0" dirty="0">
                <a:solidFill>
                  <a:srgbClr val="00FF00"/>
                </a:solidFill>
                <a:effectLst>
                  <a:outerShdw blurRad="38100" dist="38100" dir="2700000" algn="tl">
                    <a:srgbClr val="000000">
                      <a:alpha val="43137"/>
                    </a:srgbClr>
                  </a:outerShdw>
                </a:effectLst>
              </a:rPr>
              <a:t>(MTESS) 1029-E/2016 </a:t>
            </a:r>
          </a:p>
          <a:p>
            <a:pPr marL="0" indent="0">
              <a:buNone/>
            </a:pPr>
            <a:r>
              <a:rPr lang="es-AR" sz="2000" b="1" i="0" dirty="0" smtClean="0">
                <a:solidFill>
                  <a:srgbClr val="00FFCC"/>
                </a:solidFill>
                <a:effectLst>
                  <a:outerShdw blurRad="38100" dist="38100" dir="2700000" algn="tl">
                    <a:srgbClr val="000000">
                      <a:alpha val="43137"/>
                    </a:srgbClr>
                  </a:outerShdw>
                </a:effectLst>
              </a:rPr>
              <a:t>Art</a:t>
            </a:r>
            <a:r>
              <a:rPr lang="es-AR" sz="2000" b="1" i="0" dirty="0">
                <a:solidFill>
                  <a:srgbClr val="00FFCC"/>
                </a:solidFill>
                <a:effectLst>
                  <a:outerShdw blurRad="38100" dist="38100" dir="2700000" algn="tl">
                    <a:srgbClr val="000000">
                      <a:alpha val="43137"/>
                    </a:srgbClr>
                  </a:outerShdw>
                </a:effectLst>
              </a:rPr>
              <a:t>. 7 - </a:t>
            </a:r>
            <a:r>
              <a:rPr lang="es-AR" sz="2000" i="0" dirty="0">
                <a:solidFill>
                  <a:srgbClr val="FFFF00"/>
                </a:solidFill>
                <a:effectLst>
                  <a:outerShdw blurRad="38100" dist="38100" dir="2700000" algn="tl">
                    <a:srgbClr val="000000">
                      <a:alpha val="43137"/>
                    </a:srgbClr>
                  </a:outerShdw>
                </a:effectLst>
              </a:rPr>
              <a:t>Vencido el plazo de otorgamiento, la empresa beneficiaria podrá solicitar una extensión del mismo</a:t>
            </a:r>
            <a:r>
              <a:rPr lang="es-AR" sz="2000" i="0" dirty="0">
                <a:effectLst>
                  <a:outerShdw blurRad="38100" dist="38100" dir="2700000" algn="tl">
                    <a:srgbClr val="000000">
                      <a:alpha val="43137"/>
                    </a:srgbClr>
                  </a:outerShdw>
                </a:effectLst>
              </a:rPr>
              <a:t>, presentando la documentación detallada en el Anexo I - apartado: solicitud de extensión. Dicha solicitud tendrá el mismo tratamiento establecido en el artículo 4 y artículo 6 de la presente</a:t>
            </a:r>
            <a:r>
              <a:rPr lang="es-AR" sz="2000" i="0" dirty="0" smtClean="0">
                <a:effectLst>
                  <a:outerShdw blurRad="38100" dist="38100" dir="2700000" algn="tl">
                    <a:srgbClr val="000000">
                      <a:alpha val="43137"/>
                    </a:srgbClr>
                  </a:outerShdw>
                </a:effectLst>
              </a:rPr>
              <a:t>.</a:t>
            </a:r>
          </a:p>
          <a:p>
            <a:pPr marL="0" indent="0">
              <a:buNone/>
            </a:pPr>
            <a:endParaRPr lang="es-AR" sz="2000" i="0" dirty="0">
              <a:effectLst>
                <a:outerShdw blurRad="38100" dist="38100" dir="2700000" algn="tl">
                  <a:srgbClr val="000000">
                    <a:alpha val="43137"/>
                  </a:srgbClr>
                </a:outerShdw>
              </a:effectLst>
            </a:endParaRPr>
          </a:p>
          <a:p>
            <a:pPr marL="0" indent="0">
              <a:buNone/>
            </a:pPr>
            <a:r>
              <a:rPr lang="es-AR" sz="2000" b="1" i="0" dirty="0">
                <a:solidFill>
                  <a:srgbClr val="00FFCC"/>
                </a:solidFill>
                <a:effectLst>
                  <a:outerShdw blurRad="38100" dist="38100" dir="2700000" algn="tl">
                    <a:srgbClr val="000000">
                      <a:alpha val="43137"/>
                    </a:srgbClr>
                  </a:outerShdw>
                </a:effectLst>
              </a:rPr>
              <a:t>Art. 8 - </a:t>
            </a:r>
            <a:r>
              <a:rPr lang="es-AR" sz="2000" i="0" dirty="0">
                <a:effectLst>
                  <a:outerShdw blurRad="38100" dist="38100" dir="2700000" algn="tl">
                    <a:srgbClr val="000000">
                      <a:alpha val="43137"/>
                    </a:srgbClr>
                  </a:outerShdw>
                </a:effectLst>
              </a:rPr>
              <a:t>El </a:t>
            </a:r>
            <a:r>
              <a:rPr lang="es-AR" sz="2000" i="0" dirty="0">
                <a:solidFill>
                  <a:srgbClr val="FFC000"/>
                </a:solidFill>
                <a:effectLst>
                  <a:outerShdw blurRad="38100" dist="38100" dir="2700000" algn="tl">
                    <a:srgbClr val="000000">
                      <a:alpha val="43137"/>
                    </a:srgbClr>
                  </a:outerShdw>
                </a:effectLst>
              </a:rPr>
              <a:t>pago del subsidio queda supeditado a la verificación de presupuesto</a:t>
            </a:r>
            <a:r>
              <a:rPr lang="es-AR" sz="2000" i="0" dirty="0">
                <a:effectLst>
                  <a:outerShdw blurRad="38100" dist="38100" dir="2700000" algn="tl">
                    <a:srgbClr val="000000">
                      <a:alpha val="43137"/>
                    </a:srgbClr>
                  </a:outerShdw>
                </a:effectLst>
              </a:rPr>
              <a:t>. La falta de pago no otorga a la empresa solicitante derecho a reclamar la liquidación del beneficio.</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7439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a:solidFill>
                  <a:srgbClr val="FFFF00"/>
                </a:solidFill>
                <a:effectLst>
                  <a:outerShdw blurRad="38100" dist="38100" dir="2700000" algn="tl">
                    <a:srgbClr val="000000">
                      <a:alpha val="43137"/>
                    </a:srgbClr>
                  </a:outerShdw>
                </a:effectLst>
              </a:rPr>
              <a:t>REPRO</a:t>
            </a:r>
          </a:p>
          <a:p>
            <a:pPr marL="0" indent="0">
              <a:lnSpc>
                <a:spcPct val="90000"/>
              </a:lnSpc>
              <a:buNone/>
            </a:pPr>
            <a:endParaRPr lang="es-AR" sz="1800" b="1" i="0" dirty="0" smtClean="0">
              <a:solidFill>
                <a:srgbClr val="FFFF00"/>
              </a:solidFill>
              <a:effectLst>
                <a:outerShdw blurRad="38100" dist="38100" dir="2700000" algn="tl">
                  <a:srgbClr val="000000">
                    <a:alpha val="43137"/>
                  </a:srgbClr>
                </a:outerShdw>
              </a:effectLst>
            </a:endParaRPr>
          </a:p>
          <a:p>
            <a:pPr marL="0" indent="0">
              <a:lnSpc>
                <a:spcPct val="90000"/>
              </a:lnSpc>
              <a:buNone/>
            </a:pPr>
            <a:endParaRPr lang="es-AR" sz="1800" b="1" i="0" dirty="0" smtClean="0">
              <a:solidFill>
                <a:srgbClr val="FFFF00"/>
              </a:solidFill>
              <a:effectLst>
                <a:outerShdw blurRad="38100" dist="38100" dir="2700000" algn="tl">
                  <a:srgbClr val="000000">
                    <a:alpha val="43137"/>
                  </a:srgbClr>
                </a:outerShdw>
              </a:effectLst>
            </a:endParaRPr>
          </a:p>
          <a:p>
            <a:pPr marL="0" indent="0">
              <a:buNone/>
            </a:pPr>
            <a:r>
              <a:rPr lang="es-AR" sz="1800" b="1" i="0" dirty="0">
                <a:solidFill>
                  <a:srgbClr val="FF9900"/>
                </a:solidFill>
                <a:effectLst>
                  <a:outerShdw blurRad="38100" dist="38100" dir="2700000" algn="tl">
                    <a:srgbClr val="000000">
                      <a:alpha val="43137"/>
                    </a:srgbClr>
                  </a:outerShdw>
                </a:effectLst>
              </a:rPr>
              <a:t>RESOLUCIÓN (MTESS) 1-E/2017 </a:t>
            </a:r>
          </a:p>
          <a:p>
            <a:pPr marL="0" indent="0">
              <a:buNone/>
            </a:pPr>
            <a:r>
              <a:rPr lang="es-AR" sz="1800" b="1" i="0" dirty="0">
                <a:solidFill>
                  <a:srgbClr val="00FF00"/>
                </a:solidFill>
                <a:effectLst>
                  <a:outerShdw blurRad="38100" dist="38100" dir="2700000" algn="tl">
                    <a:srgbClr val="000000">
                      <a:alpha val="43137"/>
                    </a:srgbClr>
                  </a:outerShdw>
                </a:effectLst>
              </a:rPr>
              <a:t>Programa de Recuperación Productiva. Prórroga</a:t>
            </a:r>
            <a:endParaRPr lang="es-AR" sz="1800" i="0" dirty="0">
              <a:solidFill>
                <a:srgbClr val="00FF00"/>
              </a:solidFill>
              <a:effectLst>
                <a:outerShdw blurRad="38100" dist="38100" dir="2700000" algn="tl">
                  <a:srgbClr val="000000">
                    <a:alpha val="43137"/>
                  </a:srgbClr>
                </a:outerShdw>
              </a:effectLst>
            </a:endParaRPr>
          </a:p>
          <a:p>
            <a:pPr marL="0" indent="0">
              <a:buNone/>
            </a:pPr>
            <a:r>
              <a:rPr lang="es-AR" sz="1800" i="0" dirty="0" smtClean="0">
                <a:effectLst>
                  <a:outerShdw blurRad="38100" dist="38100" dir="2700000" algn="tl">
                    <a:srgbClr val="000000">
                      <a:alpha val="43137"/>
                    </a:srgbClr>
                  </a:outerShdw>
                </a:effectLst>
              </a:rPr>
              <a:t>Se </a:t>
            </a:r>
            <a:r>
              <a:rPr lang="es-AR" sz="1800" i="0" dirty="0">
                <a:effectLst>
                  <a:outerShdw blurRad="38100" dist="38100" dir="2700000" algn="tl">
                    <a:srgbClr val="000000">
                      <a:alpha val="43137"/>
                    </a:srgbClr>
                  </a:outerShdw>
                </a:effectLst>
              </a:rPr>
              <a:t>prorroga la vigencia del Programa de Recuperación Productiva, creado por la resolución (MTESS) 481/2002, hasta el 31 de diciembre de 2017. </a:t>
            </a:r>
            <a:r>
              <a:rPr lang="es-AR" sz="1800" i="0" dirty="0"/>
              <a:t/>
            </a:r>
            <a:br>
              <a:rPr lang="es-AR" sz="1800" i="0" dirty="0"/>
            </a:br>
            <a:endParaRPr lang="es-AR" sz="1800" i="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4926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REPRO</a:t>
            </a:r>
          </a:p>
          <a:p>
            <a:pPr marL="0" indent="0">
              <a:buNone/>
            </a:pPr>
            <a:r>
              <a:rPr lang="es-AR" sz="1800" b="1" i="0" dirty="0" smtClean="0">
                <a:solidFill>
                  <a:srgbClr val="00FF00"/>
                </a:solidFill>
                <a:effectLst>
                  <a:outerShdw blurRad="38100" dist="38100" dir="2700000" algn="tl">
                    <a:srgbClr val="000000">
                      <a:alpha val="43137"/>
                    </a:srgbClr>
                  </a:outerShdw>
                </a:effectLst>
              </a:rPr>
              <a:t>RESOLUCIÓN </a:t>
            </a:r>
            <a:r>
              <a:rPr lang="es-AR" sz="1800" b="1" i="0" dirty="0">
                <a:solidFill>
                  <a:srgbClr val="00FF00"/>
                </a:solidFill>
                <a:effectLst>
                  <a:outerShdw blurRad="38100" dist="38100" dir="2700000" algn="tl">
                    <a:srgbClr val="000000">
                      <a:alpha val="43137"/>
                    </a:srgbClr>
                  </a:outerShdw>
                </a:effectLst>
              </a:rPr>
              <a:t>(MTESS) 1-E/2017</a:t>
            </a:r>
          </a:p>
          <a:p>
            <a:pPr marL="0" indent="0">
              <a:buNone/>
            </a:pPr>
            <a:r>
              <a:rPr lang="es-AR" sz="1800" b="1" i="0" dirty="0">
                <a:solidFill>
                  <a:srgbClr val="00FFCC"/>
                </a:solidFill>
                <a:effectLst>
                  <a:outerShdw blurRad="38100" dist="38100" dir="2700000" algn="tl">
                    <a:srgbClr val="000000">
                      <a:alpha val="43137"/>
                    </a:srgbClr>
                  </a:outerShdw>
                </a:effectLst>
              </a:rPr>
              <a:t>Art. 4 - </a:t>
            </a:r>
            <a:r>
              <a:rPr lang="es-AR" sz="1800" i="0" dirty="0">
                <a:effectLst>
                  <a:outerShdw blurRad="38100" dist="38100" dir="2700000" algn="tl">
                    <a:srgbClr val="000000">
                      <a:alpha val="43137"/>
                    </a:srgbClr>
                  </a:outerShdw>
                </a:effectLst>
              </a:rPr>
              <a:t>Las empresas cuyas solicitudes fueran aprobadas </a:t>
            </a:r>
            <a:r>
              <a:rPr lang="es-AR" sz="1800" i="0" dirty="0">
                <a:solidFill>
                  <a:srgbClr val="FFFF00"/>
                </a:solidFill>
                <a:effectLst>
                  <a:outerShdw blurRad="38100" dist="38100" dir="2700000" algn="tl">
                    <a:srgbClr val="000000">
                      <a:alpha val="43137"/>
                    </a:srgbClr>
                  </a:outerShdw>
                </a:effectLst>
              </a:rPr>
              <a:t>se comprometerán a abonar a los trabajadores beneficiarios del Programa, el suplemento en dinero necesario para alcanzar el salario vigente establecido para la categoría de que se trate en el convenio colectivo de trabajo </a:t>
            </a:r>
            <a:r>
              <a:rPr lang="es-AR" sz="1800" i="0" dirty="0">
                <a:effectLst>
                  <a:outerShdw blurRad="38100" dist="38100" dir="2700000" algn="tl">
                    <a:srgbClr val="000000">
                      <a:alpha val="43137"/>
                    </a:srgbClr>
                  </a:outerShdw>
                </a:effectLst>
              </a:rPr>
              <a:t>aplicable a la actividad correspondiente, </a:t>
            </a:r>
            <a:r>
              <a:rPr lang="es-AR" sz="1800" b="1" i="0" dirty="0">
                <a:solidFill>
                  <a:srgbClr val="00FF00"/>
                </a:solidFill>
                <a:effectLst>
                  <a:outerShdw blurRad="38100" dist="38100" dir="2700000" algn="tl">
                    <a:srgbClr val="000000">
                      <a:alpha val="43137"/>
                    </a:srgbClr>
                  </a:outerShdw>
                </a:effectLst>
              </a:rPr>
              <a:t>a abstenerse de disponer despidos sin causa (art. 245 LCT) y por razones de fuerza mayor (art. 247 LCT), sin perjuicio de tenerse en consideración las situaciones particulares </a:t>
            </a:r>
            <a:r>
              <a:rPr lang="es-AR" sz="1800" i="0" dirty="0">
                <a:effectLst>
                  <a:outerShdw blurRad="38100" dist="38100" dir="2700000" algn="tl">
                    <a:srgbClr val="000000">
                      <a:alpha val="43137"/>
                    </a:srgbClr>
                  </a:outerShdw>
                </a:effectLst>
              </a:rPr>
              <a:t>de las empresas adherentes que cuenten en su nómina de trabajadores con empleados sujetos al régimen de contrato de trabajo de temporada.</a:t>
            </a:r>
          </a:p>
          <a:p>
            <a:pPr marL="0" indent="0">
              <a:buNone/>
            </a:pPr>
            <a:r>
              <a:rPr lang="es-AR" sz="1800" b="1" i="0" dirty="0">
                <a:solidFill>
                  <a:srgbClr val="FF9900"/>
                </a:solidFill>
                <a:effectLst>
                  <a:outerShdw blurRad="38100" dist="38100" dir="2700000" algn="tl">
                    <a:srgbClr val="000000">
                      <a:alpha val="43137"/>
                    </a:srgbClr>
                  </a:outerShdw>
                </a:effectLst>
              </a:rPr>
              <a:t>Si el empleador dispusiera la suspensión y/o reducción de jornada del personal durante el período </a:t>
            </a:r>
            <a:r>
              <a:rPr lang="es-AR" sz="1800" i="0" dirty="0">
                <a:effectLst>
                  <a:outerShdw blurRad="38100" dist="38100" dir="2700000" algn="tl">
                    <a:srgbClr val="000000">
                      <a:alpha val="43137"/>
                    </a:srgbClr>
                  </a:outerShdw>
                </a:effectLst>
              </a:rPr>
              <a:t>de inclusión en el Programa deberá presentar la correspondiente Acta Acuerdo homologada tramitada en sede administrativa laboral correspondiente.</a:t>
            </a:r>
          </a:p>
          <a:p>
            <a:pPr marL="0" indent="0">
              <a:buNone/>
            </a:pPr>
            <a:r>
              <a:rPr lang="es-AR" sz="1800" i="0" dirty="0">
                <a:effectLst>
                  <a:outerShdw blurRad="38100" dist="38100" dir="2700000" algn="tl">
                    <a:srgbClr val="000000">
                      <a:alpha val="43137"/>
                    </a:srgbClr>
                  </a:outerShdw>
                </a:effectLst>
              </a:rPr>
              <a:t>Asimismo, </a:t>
            </a:r>
            <a:r>
              <a:rPr lang="es-AR" sz="1800" i="0" dirty="0">
                <a:solidFill>
                  <a:srgbClr val="FFFF00"/>
                </a:solidFill>
                <a:effectLst>
                  <a:outerShdw blurRad="38100" dist="38100" dir="2700000" algn="tl">
                    <a:srgbClr val="000000">
                      <a:alpha val="43137"/>
                    </a:srgbClr>
                  </a:outerShdw>
                </a:effectLst>
              </a:rPr>
              <a:t>no podrán ser beneficiarios del Programa las empresas que se encuentren incluidas en el Registro Público de Empleadores </a:t>
            </a:r>
            <a:r>
              <a:rPr lang="es-AR" sz="1800" i="0" dirty="0">
                <a:effectLst>
                  <a:outerShdw blurRad="38100" dist="38100" dir="2700000" algn="tl">
                    <a:srgbClr val="000000">
                      <a:alpha val="43137"/>
                    </a:srgbClr>
                  </a:outerShdw>
                </a:effectLst>
              </a:rPr>
              <a:t>con Sanciones Laborales </a:t>
            </a:r>
            <a:r>
              <a:rPr lang="es-AR" sz="1800" b="1" i="0" dirty="0">
                <a:solidFill>
                  <a:srgbClr val="FFFF00"/>
                </a:solidFill>
                <a:effectLst>
                  <a:outerShdw blurRad="38100" dist="38100" dir="2700000" algn="tl">
                    <a:srgbClr val="000000">
                      <a:alpha val="43137"/>
                    </a:srgbClr>
                  </a:outerShdw>
                </a:effectLst>
              </a:rPr>
              <a:t>(REPSAL) </a:t>
            </a:r>
            <a:r>
              <a:rPr lang="es-AR" sz="1800" i="0" dirty="0">
                <a:effectLst>
                  <a:outerShdw blurRad="38100" dist="38100" dir="2700000" algn="tl">
                    <a:srgbClr val="000000">
                      <a:alpha val="43137"/>
                    </a:srgbClr>
                  </a:outerShdw>
                </a:effectLst>
              </a:rPr>
              <a:t>instituido por la ley 26940.</a:t>
            </a:r>
          </a:p>
          <a:p>
            <a:endParaRPr lang="es-AR" sz="1600" dirty="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6913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normAutofit/>
          </a:bodyPr>
          <a:lstStyle/>
          <a:p>
            <a:pPr eaLnBrk="1" hangingPunct="1">
              <a:defRPr/>
            </a:pPr>
            <a:r>
              <a:rPr lang="en-US" sz="3200" b="1" dirty="0" smtClean="0">
                <a:solidFill>
                  <a:srgbClr val="00FF00"/>
                </a:solidFill>
                <a:effectLst>
                  <a:outerShdw blurRad="38100" dist="38100" dir="2700000" algn="tl">
                    <a:srgbClr val="000000">
                      <a:alpha val="43137"/>
                    </a:srgbClr>
                  </a:outerShdw>
                </a:effectLst>
                <a:latin typeface="Papyrus" pitchFamily="66" charset="0"/>
              </a:rPr>
              <a:t>EMPLEADOS DE COMERCIO</a:t>
            </a:r>
          </a:p>
          <a:p>
            <a:pPr eaLnBrk="1" hangingPunct="1">
              <a:defRPr/>
            </a:pPr>
            <a:endParaRPr lang="en-US" sz="3200" b="1" dirty="0" smtClean="0">
              <a:solidFill>
                <a:srgbClr val="00FFCC"/>
              </a:solidFill>
              <a:effectLst>
                <a:outerShdw blurRad="38100" dist="38100" dir="2700000" algn="tl">
                  <a:srgbClr val="000000">
                    <a:alpha val="43137"/>
                  </a:srgbClr>
                </a:outerShdw>
              </a:effectLst>
              <a:latin typeface="Papyrus" pitchFamily="66" charset="0"/>
            </a:endParaRPr>
          </a:p>
          <a:p>
            <a:pPr eaLnBrk="1" hangingPunct="1">
              <a:defRPr/>
            </a:pPr>
            <a:r>
              <a:rPr lang="en-US" sz="3200" b="1" dirty="0" smtClean="0">
                <a:solidFill>
                  <a:srgbClr val="00FFCC"/>
                </a:solidFill>
                <a:effectLst>
                  <a:outerShdw blurRad="38100" dist="38100" dir="2700000" algn="tl">
                    <a:srgbClr val="000000">
                      <a:alpha val="43137"/>
                    </a:srgbClr>
                  </a:outerShdw>
                </a:effectLst>
                <a:latin typeface="Papyrus" pitchFamily="66" charset="0"/>
              </a:rPr>
              <a:t>ACUERDO SALARIAL</a:t>
            </a:r>
          </a:p>
          <a:p>
            <a:pPr eaLnBrk="1" hangingPunct="1">
              <a:defRPr/>
            </a:pPr>
            <a:endParaRPr lang="en-US" sz="32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n-US" sz="3200" b="1" dirty="0" smtClean="0">
                <a:solidFill>
                  <a:srgbClr val="FF9900"/>
                </a:solidFill>
                <a:effectLst>
                  <a:outerShdw blurRad="38100" dist="38100" dir="2700000" algn="tl">
                    <a:srgbClr val="000000">
                      <a:alpha val="43137"/>
                    </a:srgbClr>
                  </a:outerShdw>
                </a:effectLst>
                <a:latin typeface="Papyrus" pitchFamily="66" charset="0"/>
              </a:rPr>
              <a:t>ABRIL 2017</a:t>
            </a:r>
          </a:p>
          <a:p>
            <a:pPr eaLnBrk="1" hangingPunct="1">
              <a:defRPr/>
            </a:pPr>
            <a:endParaRPr lang="en-US" sz="3200" b="1" dirty="0" smtClean="0">
              <a:solidFill>
                <a:srgbClr val="FFFF00"/>
              </a:solidFill>
              <a:effectLst>
                <a:outerShdw blurRad="38100" dist="38100" dir="2700000" algn="tl">
                  <a:srgbClr val="000000">
                    <a:alpha val="43137"/>
                  </a:srgbClr>
                </a:outerShdw>
              </a:effectLst>
              <a:latin typeface="Papyrus" pitchFamily="66" charset="0"/>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23434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buFontTx/>
              <a:buNone/>
            </a:pPr>
            <a:r>
              <a:rPr lang="es-AR" sz="1900" b="1" dirty="0" smtClean="0">
                <a:solidFill>
                  <a:srgbClr val="FFFF00"/>
                </a:solidFill>
              </a:rPr>
              <a:t>INCREMENTO NO REMUNERATIVO 20% - BASE ABRIL 2017</a:t>
            </a:r>
            <a:endParaRPr lang="es-AR" sz="1900" b="1" dirty="0">
              <a:solidFill>
                <a:srgbClr val="FFFF00"/>
              </a:solidFill>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99" y="2133600"/>
            <a:ext cx="8660319"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8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2000" b="1" i="0" dirty="0" smtClean="0">
                <a:solidFill>
                  <a:srgbClr val="FFFF00"/>
                </a:solidFill>
                <a:effectLst>
                  <a:outerShdw blurRad="38100" dist="38100" dir="2700000" algn="tl">
                    <a:srgbClr val="000000">
                      <a:alpha val="43137"/>
                    </a:srgbClr>
                  </a:outerShdw>
                </a:effectLst>
              </a:rPr>
              <a:t>LEY DE EMPLEO – ART 87 - TRABAJADORES DISCAPACITADOS</a:t>
            </a:r>
            <a:endParaRPr lang="es-AR" sz="2000" b="1" i="0" dirty="0">
              <a:solidFill>
                <a:srgbClr val="FFFF00"/>
              </a:solidFill>
              <a:effectLst>
                <a:outerShdw blurRad="38100" dist="38100" dir="2700000" algn="tl">
                  <a:srgbClr val="000000">
                    <a:alpha val="43137"/>
                  </a:srgbClr>
                </a:outerShdw>
              </a:effectLst>
            </a:endParaRPr>
          </a:p>
          <a:p>
            <a:pPr marL="0" indent="0">
              <a:buNone/>
            </a:pPr>
            <a:endParaRPr lang="es-AR" sz="2000" b="1" i="0" dirty="0" smtClean="0">
              <a:effectLst>
                <a:outerShdw blurRad="38100" dist="38100" dir="2700000" algn="tl">
                  <a:srgbClr val="000000">
                    <a:alpha val="43137"/>
                  </a:srgbClr>
                </a:outerShdw>
              </a:effectLst>
            </a:endParaRPr>
          </a:p>
          <a:p>
            <a:pPr marL="0" indent="0">
              <a:buNone/>
            </a:pPr>
            <a:r>
              <a:rPr lang="es-AR" sz="2000" b="1" i="0" dirty="0" smtClean="0">
                <a:solidFill>
                  <a:srgbClr val="00FFFF"/>
                </a:solidFill>
                <a:effectLst>
                  <a:outerShdw blurRad="38100" dist="38100" dir="2700000" algn="tl">
                    <a:srgbClr val="000000">
                      <a:alpha val="43137"/>
                    </a:srgbClr>
                  </a:outerShdw>
                </a:effectLst>
              </a:rPr>
              <a:t>Art</a:t>
            </a:r>
            <a:r>
              <a:rPr lang="es-AR" sz="2000" b="1" i="0" dirty="0">
                <a:solidFill>
                  <a:srgbClr val="00FFFF"/>
                </a:solidFill>
                <a:effectLst>
                  <a:outerShdw blurRad="38100" dist="38100" dir="2700000" algn="tl">
                    <a:srgbClr val="000000">
                      <a:alpha val="43137"/>
                    </a:srgbClr>
                  </a:outerShdw>
                </a:effectLst>
              </a:rPr>
              <a:t>. 87 - </a:t>
            </a:r>
            <a:r>
              <a:rPr lang="es-AR" sz="2000" i="0" dirty="0">
                <a:effectLst>
                  <a:outerShdw blurRad="38100" dist="38100" dir="2700000" algn="tl">
                    <a:srgbClr val="000000">
                      <a:alpha val="43137"/>
                    </a:srgbClr>
                  </a:outerShdw>
                </a:effectLst>
              </a:rPr>
              <a:t>Los empleadores que contraten trabajadores discapacitados por tiempo indeterminado gozarán de la </a:t>
            </a:r>
            <a:r>
              <a:rPr lang="es-AR" sz="2000" b="1" i="0" dirty="0">
                <a:solidFill>
                  <a:srgbClr val="FFC000"/>
                </a:solidFill>
                <a:effectLst>
                  <a:outerShdw blurRad="38100" dist="38100" dir="2700000" algn="tl">
                    <a:srgbClr val="000000">
                      <a:alpha val="43137"/>
                    </a:srgbClr>
                  </a:outerShdw>
                </a:effectLst>
              </a:rPr>
              <a:t>exención prevista en el artículo 46 sobre dichos contratos por el período de 1 (un) año</a:t>
            </a:r>
            <a:r>
              <a:rPr lang="es-AR" sz="2000" i="0" dirty="0">
                <a:effectLst>
                  <a:outerShdw blurRad="38100" dist="38100" dir="2700000" algn="tl">
                    <a:srgbClr val="000000">
                      <a:alpha val="43137"/>
                    </a:srgbClr>
                  </a:outerShdw>
                </a:effectLst>
              </a:rPr>
              <a:t>, independientemente de las que establecen las leyes 22431 y 23031</a:t>
            </a:r>
            <a:r>
              <a:rPr lang="es-AR" sz="2000" i="0" dirty="0" smtClean="0">
                <a:effectLst>
                  <a:outerShdw blurRad="38100" dist="38100" dir="2700000" algn="tl">
                    <a:srgbClr val="000000">
                      <a:alpha val="43137"/>
                    </a:srgbClr>
                  </a:outerShdw>
                </a:effectLst>
              </a:rPr>
              <a:t>.</a:t>
            </a:r>
          </a:p>
          <a:p>
            <a:pPr marL="0" indent="0">
              <a:buNone/>
            </a:pPr>
            <a:endParaRPr lang="es-AR" sz="2000" b="1" i="0" dirty="0">
              <a:solidFill>
                <a:srgbClr val="FF0000"/>
              </a:solidFill>
              <a:effectLst>
                <a:outerShdw blurRad="38100" dist="38100" dir="2700000" algn="tl">
                  <a:srgbClr val="000000">
                    <a:alpha val="43137"/>
                  </a:srgbClr>
                </a:outerShdw>
              </a:effectLst>
            </a:endParaRPr>
          </a:p>
          <a:p>
            <a:pPr marL="0" indent="0">
              <a:buNone/>
            </a:pPr>
            <a:r>
              <a:rPr lang="es-AR" sz="2000" b="1" i="0" dirty="0">
                <a:solidFill>
                  <a:srgbClr val="00FFFF"/>
                </a:solidFill>
                <a:effectLst>
                  <a:outerShdw blurRad="38100" dist="38100" dir="2700000" algn="tl">
                    <a:srgbClr val="000000">
                      <a:alpha val="43137"/>
                    </a:srgbClr>
                  </a:outerShdw>
                </a:effectLst>
              </a:rPr>
              <a:t>Art. 46 - </a:t>
            </a:r>
            <a:r>
              <a:rPr lang="es-AR" sz="2000" i="0" dirty="0" smtClean="0">
                <a:effectLst>
                  <a:outerShdw blurRad="38100" dist="38100" dir="2700000" algn="tl">
                    <a:srgbClr val="000000">
                      <a:alpha val="43137"/>
                    </a:srgbClr>
                  </a:outerShdw>
                </a:effectLst>
              </a:rPr>
              <a:t>El </a:t>
            </a:r>
            <a:r>
              <a:rPr lang="es-AR" sz="2000" i="0" dirty="0">
                <a:effectLst>
                  <a:outerShdw blurRad="38100" dist="38100" dir="2700000" algn="tl">
                    <a:srgbClr val="000000">
                      <a:alpha val="43137"/>
                    </a:srgbClr>
                  </a:outerShdw>
                </a:effectLst>
              </a:rPr>
              <a:t>empleador será eximido del pago del </a:t>
            </a:r>
            <a:r>
              <a:rPr lang="es-AR" sz="2000" b="1" i="0" dirty="0">
                <a:solidFill>
                  <a:srgbClr val="FFFF00"/>
                </a:solidFill>
                <a:effectLst>
                  <a:outerShdw blurRad="38100" dist="38100" dir="2700000" algn="tl">
                    <a:srgbClr val="000000">
                      <a:alpha val="43137"/>
                    </a:srgbClr>
                  </a:outerShdw>
                </a:effectLst>
              </a:rPr>
              <a:t>50% (cincuenta por ciento) de las contribuciones patronales</a:t>
            </a:r>
            <a:r>
              <a:rPr lang="es-AR" sz="2000" i="0" dirty="0">
                <a:effectLst>
                  <a:outerShdw blurRad="38100" dist="38100" dir="2700000" algn="tl">
                    <a:srgbClr val="000000">
                      <a:alpha val="43137"/>
                    </a:srgbClr>
                  </a:outerShdw>
                </a:effectLst>
              </a:rPr>
              <a:t> por este tipo de contratos a las cajas de jubilaciones correspondientes, al Instituto Nacional de Servicios Sociales para Jubilados y Pensionados, a las Cajas de Asignaciones y Subsidios Familiares, y al Fondo Nacional de Empleo.</a:t>
            </a:r>
            <a:endParaRPr lang="es-AR" sz="2000" b="1" i="0" dirty="0" smtClean="0">
              <a:solidFill>
                <a:srgbClr val="FF0000"/>
              </a:solidFill>
              <a:effectLst>
                <a:outerShdw blurRad="38100" dist="38100" dir="2700000" algn="tl">
                  <a:srgbClr val="000000">
                    <a:alpha val="43137"/>
                  </a:srgbClr>
                </a:outerShdw>
              </a:effectLst>
            </a:endParaRPr>
          </a:p>
          <a:p>
            <a:pPr marL="0" indent="0">
              <a:buNone/>
            </a:pPr>
            <a:endParaRPr lang="es-AR" sz="2000" dirty="0" smtClean="0"/>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201992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066800"/>
            <a:ext cx="7772400" cy="5181600"/>
          </a:xfrm>
        </p:spPr>
        <p:txBody>
          <a:bodyPr>
            <a:noAutofit/>
          </a:bodyPr>
          <a:lstStyle/>
          <a:p>
            <a:pPr algn="l"/>
            <a:r>
              <a:rPr lang="es-AR" sz="1800" b="1" dirty="0" smtClean="0">
                <a:solidFill>
                  <a:srgbClr val="FFFF00"/>
                </a:solidFill>
              </a:rPr>
              <a:t>DOS TRAMOS – ABRIL Y JULIO – AJUSTE OCTUBRE 2017 Y ENERO 2018</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57174"/>
            <a:ext cx="7372015" cy="111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49426"/>
            <a:ext cx="7372016" cy="373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94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143000"/>
            <a:ext cx="7772400" cy="5105400"/>
          </a:xfrm>
        </p:spPr>
        <p:txBody>
          <a:bodyPr>
            <a:noAutofit/>
          </a:bodyPr>
          <a:lstStyle/>
          <a:p>
            <a:pPr algn="l"/>
            <a:r>
              <a:rPr lang="es-AR" sz="1800" b="1" dirty="0" smtClean="0">
                <a:solidFill>
                  <a:srgbClr val="FFFF00"/>
                </a:solidFill>
              </a:rPr>
              <a:t>TRABAJADORES DISCONTINUOS Y A TIEMPO PARCIAL</a:t>
            </a:r>
          </a:p>
          <a:p>
            <a:pPr algn="l"/>
            <a:r>
              <a:rPr lang="es-AR" sz="1800" b="1" dirty="0" smtClean="0">
                <a:solidFill>
                  <a:srgbClr val="FFFF00"/>
                </a:solidFill>
              </a:rPr>
              <a:t>ADICIONALES ARTICULOS 23, 30 Y 36</a:t>
            </a:r>
          </a:p>
          <a:p>
            <a:pPr algn="l"/>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905000"/>
            <a:ext cx="7695589" cy="42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76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r>
              <a:rPr lang="es-AR" sz="1800" b="1" dirty="0" smtClean="0">
                <a:solidFill>
                  <a:srgbClr val="FFFF00"/>
                </a:solidFill>
              </a:rPr>
              <a:t>CLAUSULA DE ABSORCIÓN – SOLO SE ABSORBEN INCREMENTOS OTORGADOS A PARTIR DEL 1° DE MARZO DE 2016 Y A CUENTA DE FUTUROS AUMENTOS</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64" y="2519362"/>
            <a:ext cx="8231996" cy="258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906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r>
              <a:rPr lang="es-AR" sz="1800" b="1" dirty="0" smtClean="0">
                <a:solidFill>
                  <a:srgbClr val="FFFF00"/>
                </a:solidFill>
              </a:rPr>
              <a:t>INCREMENTO NO REMUNERATIVO 1 DE ABRIL AL 30 DE JUNIO</a:t>
            </a: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14" y="2514600"/>
            <a:ext cx="8043332" cy="297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225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143000"/>
            <a:ext cx="7772400" cy="5105400"/>
          </a:xfrm>
        </p:spPr>
        <p:txBody>
          <a:bodyPr>
            <a:noAutofit/>
          </a:bodyPr>
          <a:lstStyle/>
          <a:p>
            <a:pPr algn="l"/>
            <a:r>
              <a:rPr lang="es-AR" sz="1800" b="1" dirty="0" smtClean="0">
                <a:solidFill>
                  <a:srgbClr val="FFFF00"/>
                </a:solidFill>
              </a:rPr>
              <a:t>INCREMENTO NO REMUNERATIVO 1 DE JULIO AL 31 DE OCTUBRE</a:t>
            </a:r>
          </a:p>
          <a:p>
            <a:pPr algn="l"/>
            <a:r>
              <a:rPr lang="es-AR" sz="1800" b="1" dirty="0" smtClean="0">
                <a:solidFill>
                  <a:srgbClr val="FFFF00"/>
                </a:solidFill>
              </a:rPr>
              <a:t>PASA A LA REMUNERACIÓN EL 1 DE NOVIEMBRE</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28800"/>
            <a:ext cx="770717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879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702733" y="1066799"/>
            <a:ext cx="7772400" cy="5255505"/>
          </a:xfrm>
        </p:spPr>
        <p:txBody>
          <a:bodyPr>
            <a:noAutofit/>
          </a:bodyPr>
          <a:lstStyle/>
          <a:p>
            <a:pPr algn="l"/>
            <a:r>
              <a:rPr lang="es-AR" sz="1800" b="1" dirty="0" smtClean="0">
                <a:solidFill>
                  <a:srgbClr val="FFFF00"/>
                </a:solidFill>
              </a:rPr>
              <a:t>INCIDENCIA SOBRE PRESENTISMO, OBRA SOCIAL Y SINDICATO</a:t>
            </a:r>
          </a:p>
          <a:p>
            <a:pPr algn="l"/>
            <a:r>
              <a:rPr lang="es-AR" sz="1800" b="1" dirty="0" smtClean="0">
                <a:solidFill>
                  <a:srgbClr val="FFFF00"/>
                </a:solidFill>
              </a:rPr>
              <a:t>DECLARACIÓN JURADA CONCEPTOS NO REMUNERATIVOS</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59" y="1745170"/>
            <a:ext cx="7832886" cy="401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27" y="5729088"/>
            <a:ext cx="7836018" cy="59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57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143000"/>
            <a:ext cx="7772400" cy="5105400"/>
          </a:xfrm>
        </p:spPr>
        <p:txBody>
          <a:bodyPr>
            <a:noAutofit/>
          </a:bodyPr>
          <a:lstStyle/>
          <a:p>
            <a:pPr algn="l"/>
            <a:r>
              <a:rPr lang="es-AR" sz="1800" b="1" dirty="0" smtClean="0">
                <a:solidFill>
                  <a:srgbClr val="FFFF00"/>
                </a:solidFill>
              </a:rPr>
              <a:t>NO REMUNERATIVO AL SOLO EFECTO PREVISIONAL</a:t>
            </a:r>
          </a:p>
          <a:p>
            <a:pPr algn="l"/>
            <a:r>
              <a:rPr lang="es-AR" sz="1800" b="1" dirty="0" smtClean="0">
                <a:solidFill>
                  <a:srgbClr val="FFFF00"/>
                </a:solidFill>
              </a:rPr>
              <a:t>INCIDENCIA OTROS RUBROS Y SAC</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26" y="1826506"/>
            <a:ext cx="789770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318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r>
              <a:rPr lang="es-AR" sz="1800" b="1" dirty="0" smtClean="0">
                <a:solidFill>
                  <a:srgbClr val="FFFF00"/>
                </a:solidFill>
              </a:rPr>
              <a:t>LICENCIA POR MATERNIDAD</a:t>
            </a:r>
          </a:p>
          <a:p>
            <a:pPr algn="l"/>
            <a:r>
              <a:rPr lang="es-AR" sz="1800" b="1" dirty="0" smtClean="0">
                <a:solidFill>
                  <a:srgbClr val="FFFF00"/>
                </a:solidFill>
              </a:rPr>
              <a:t>LICENCIA POR INCAPACIDAD LABORAL TEMPORARIA </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03" y="2133600"/>
            <a:ext cx="8046558" cy="404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1743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r>
              <a:rPr lang="es-AR" sz="1800" b="1" dirty="0" smtClean="0">
                <a:solidFill>
                  <a:srgbClr val="FFFF00"/>
                </a:solidFill>
              </a:rPr>
              <a:t>INCIDENCIA SOBRE INDEMNIZACIONES</a:t>
            </a:r>
            <a:endParaRPr lang="es-AR" sz="1800" b="1" dirty="0">
              <a:solidFill>
                <a:srgbClr val="FFFF00"/>
              </a:solidFill>
            </a:endParaRPr>
          </a:p>
          <a:p>
            <a:pPr algn="l">
              <a:buFontTx/>
              <a:buNone/>
            </a:pPr>
            <a:endParaRPr lang="es-AR" sz="1800" dirty="0" smtClean="0"/>
          </a:p>
          <a:p>
            <a:pPr algn="l">
              <a:buFontTx/>
              <a:buNone/>
            </a:pPr>
            <a:endParaRPr lang="es-AR" sz="1800" dirty="0"/>
          </a:p>
          <a:p>
            <a:pPr algn="l">
              <a:buFontTx/>
              <a:buNone/>
            </a:pPr>
            <a:endParaRPr lang="es-AR" sz="1800" dirty="0" smtClean="0"/>
          </a:p>
          <a:p>
            <a:pPr algn="l">
              <a:buFontTx/>
              <a:buNone/>
            </a:pPr>
            <a:endParaRPr lang="es-AR" sz="1800" dirty="0"/>
          </a:p>
          <a:p>
            <a:pPr algn="l">
              <a:buFontTx/>
              <a:buNone/>
            </a:pPr>
            <a:endParaRPr lang="es-AR" sz="1800" dirty="0" smtClean="0"/>
          </a:p>
          <a:p>
            <a:pPr algn="l">
              <a:buFontTx/>
              <a:buNone/>
            </a:pPr>
            <a:endParaRPr lang="es-AR" sz="1800" dirty="0"/>
          </a:p>
          <a:p>
            <a:pPr algn="l"/>
            <a:r>
              <a:rPr lang="es-AR" sz="1800" b="1" dirty="0" smtClean="0">
                <a:solidFill>
                  <a:srgbClr val="FFFF00"/>
                </a:solidFill>
              </a:rPr>
              <a:t>VIGENCIA DEL ACUERDO</a:t>
            </a:r>
            <a:endParaRPr lang="es-AR" sz="1800" b="1" dirty="0">
              <a:solidFill>
                <a:srgbClr val="FFFF00"/>
              </a:solidFill>
            </a:endParaRPr>
          </a:p>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89" y="2209800"/>
            <a:ext cx="792645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88" y="4114800"/>
            <a:ext cx="790155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05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r>
              <a:rPr lang="en-US" sz="3200" dirty="0" smtClean="0"/>
              <a:t>EMPLEADOS DE COMERCIO</a:t>
            </a:r>
            <a:endParaRPr lang="en-US" sz="3200" b="1" dirty="0"/>
          </a:p>
        </p:txBody>
      </p:sp>
      <p:sp>
        <p:nvSpPr>
          <p:cNvPr id="46083" name="Rectangle 3"/>
          <p:cNvSpPr>
            <a:spLocks noGrp="1" noChangeArrowheads="1"/>
          </p:cNvSpPr>
          <p:nvPr>
            <p:ph type="subTitle" idx="1"/>
          </p:nvPr>
        </p:nvSpPr>
        <p:spPr>
          <a:xfrm>
            <a:off x="685800" y="1371600"/>
            <a:ext cx="7772400" cy="4876800"/>
          </a:xfrm>
        </p:spPr>
        <p:txBody>
          <a:bodyPr>
            <a:noAutofit/>
          </a:bodyPr>
          <a:lstStyle/>
          <a:p>
            <a:pPr algn="l">
              <a:buFontTx/>
              <a:buNone/>
            </a:pPr>
            <a:endParaRPr lang="es-AR" sz="18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87" y="1600200"/>
            <a:ext cx="7801946" cy="363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87" y="5099224"/>
            <a:ext cx="7801947" cy="119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893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81000"/>
            <a:ext cx="7772400" cy="685800"/>
          </a:xfrm>
        </p:spPr>
        <p:txBody>
          <a:bodyPr/>
          <a:lstStyle/>
          <a:p>
            <a:pPr eaLnBrk="1" hangingPunct="1">
              <a:defRPr/>
            </a:pPr>
            <a:r>
              <a:rPr lang="es-AR" sz="3600" b="1" smtClean="0"/>
              <a:t> </a:t>
            </a:r>
            <a:endParaRPr lang="en-US" sz="3600" b="1" smtClean="0"/>
          </a:p>
        </p:txBody>
      </p:sp>
      <p:sp>
        <p:nvSpPr>
          <p:cNvPr id="4099" name="Rectangle 3"/>
          <p:cNvSpPr>
            <a:spLocks noGrp="1" noChangeArrowheads="1"/>
          </p:cNvSpPr>
          <p:nvPr>
            <p:ph type="subTitle" idx="1"/>
          </p:nvPr>
        </p:nvSpPr>
        <p:spPr>
          <a:xfrm>
            <a:off x="685800" y="1371600"/>
            <a:ext cx="7772400" cy="4876800"/>
          </a:xfrm>
        </p:spPr>
        <p:txBody>
          <a:bodyPr/>
          <a:lstStyle/>
          <a:p>
            <a:pPr eaLnBrk="1" hangingPunct="1">
              <a:defRPr/>
            </a:pPr>
            <a:endParaRPr lang="es-AR" b="1" dirty="0" smtClean="0">
              <a:effectLst>
                <a:outerShdw blurRad="38100" dist="38100" dir="2700000" algn="tl">
                  <a:srgbClr val="000000">
                    <a:alpha val="43137"/>
                  </a:srgbClr>
                </a:outerShdw>
              </a:effectLst>
            </a:endParaRPr>
          </a:p>
          <a:p>
            <a:pPr eaLnBrk="1" hangingPunct="1">
              <a:defRPr/>
            </a:pPr>
            <a:endParaRPr lang="es-AR" b="1" dirty="0" smtClean="0">
              <a:solidFill>
                <a:schemeClr val="tx2"/>
              </a:solidFill>
              <a:effectLst>
                <a:outerShdw blurRad="38100" dist="38100" dir="2700000" algn="tl">
                  <a:srgbClr val="000000">
                    <a:alpha val="43137"/>
                  </a:srgbClr>
                </a:outerShdw>
              </a:effectLst>
            </a:endParaRPr>
          </a:p>
          <a:p>
            <a:pPr>
              <a:defRPr/>
            </a:pPr>
            <a:r>
              <a:rPr lang="es-AR" b="1" dirty="0" smtClean="0">
                <a:solidFill>
                  <a:srgbClr val="FFFF00"/>
                </a:solidFill>
                <a:latin typeface="Papyrus" panose="03070502060502030205" pitchFamily="66" charset="0"/>
              </a:rPr>
              <a:t>LEY 26940</a:t>
            </a:r>
          </a:p>
          <a:p>
            <a:pPr>
              <a:defRPr/>
            </a:pPr>
            <a:endParaRPr lang="es-AR" b="1" dirty="0" smtClean="0">
              <a:solidFill>
                <a:srgbClr val="FFFF00"/>
              </a:solidFill>
              <a:latin typeface="Papyrus" panose="03070502060502030205" pitchFamily="66" charset="0"/>
            </a:endParaRPr>
          </a:p>
          <a:p>
            <a:pPr>
              <a:defRPr/>
            </a:pPr>
            <a:r>
              <a:rPr lang="es-AR" b="1" dirty="0" smtClean="0">
                <a:solidFill>
                  <a:srgbClr val="00FFCC"/>
                </a:solidFill>
                <a:latin typeface="Papyrus" panose="03070502060502030205" pitchFamily="66" charset="0"/>
              </a:rPr>
              <a:t>MICROEMPLEADORES</a:t>
            </a:r>
          </a:p>
          <a:p>
            <a:pPr>
              <a:defRPr/>
            </a:pPr>
            <a:r>
              <a:rPr lang="es-AR" b="1" dirty="0" smtClean="0">
                <a:solidFill>
                  <a:srgbClr val="00FFCC"/>
                </a:solidFill>
                <a:latin typeface="Papyrus" panose="03070502060502030205" pitchFamily="66" charset="0"/>
              </a:rPr>
              <a:t>REGIMEN DE PROMOCIÓN</a:t>
            </a: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831303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685800"/>
            <a:ext cx="7772400" cy="5562600"/>
          </a:xfrm>
        </p:spPr>
        <p:txBody>
          <a:bodyPr/>
          <a:lstStyle/>
          <a:p>
            <a:pPr algn="ctr" eaLnBrk="1" hangingPunct="1">
              <a:defRPr/>
            </a:pPr>
            <a:endParaRPr lang="es-AR" sz="3600" b="1" dirty="0" smtClean="0">
              <a:solidFill>
                <a:srgbClr val="00FF99"/>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r>
              <a:rPr lang="es-AR" sz="3600" b="1" dirty="0" smtClean="0">
                <a:solidFill>
                  <a:srgbClr val="00FF99"/>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CONTRATO </a:t>
            </a:r>
            <a:r>
              <a:rPr lang="es-AR" sz="3600" b="1" dirty="0" smtClean="0">
                <a:solidFill>
                  <a:srgbClr val="00FF99"/>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DE TRABAJO</a:t>
            </a:r>
          </a:p>
          <a:p>
            <a:pPr algn="ctr" eaLnBrk="1" hangingPunct="1">
              <a:defRPr/>
            </a:pPr>
            <a:endParaRPr lang="es-AR" sz="3600" b="1" dirty="0" smtClean="0">
              <a:solidFill>
                <a:srgbClr val="00FF99"/>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r>
              <a:rPr lang="es-AR" sz="3600"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CAUSALES DE </a:t>
            </a:r>
            <a:r>
              <a:rPr lang="es-AR" sz="3600"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EXTINCIÓN</a:t>
            </a:r>
          </a:p>
          <a:p>
            <a:pPr algn="ctr" eaLnBrk="1" hangingPunct="1">
              <a:defRPr/>
            </a:pPr>
            <a:endParaRPr lang="es-AR" sz="3600" b="1" dirty="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A </a:t>
            </a:r>
            <a:r>
              <a:rPr lang="es-AR" sz="3600" b="1" dirty="0" err="1" smtClean="0">
                <a:solidFill>
                  <a:srgbClr val="FF99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rt</a:t>
            </a:r>
            <a:r>
              <a:rPr lang="es-AR" sz="3600" b="1" dirty="0" smtClean="0">
                <a:solidFill>
                  <a:srgbClr val="FF9900"/>
                </a:solidFill>
                <a:effectLst>
                  <a:outerShdw blurRad="38100" dist="38100" dir="2700000" algn="tl">
                    <a:srgbClr val="000000">
                      <a:alpha val="43137"/>
                    </a:srgbClr>
                  </a:outerShdw>
                </a:effectLst>
                <a:latin typeface="Papyrus" pitchFamily="66" charset="0"/>
                <a:ea typeface="Verdana" pitchFamily="34" charset="0"/>
                <a:cs typeface="Verdana" pitchFamily="34" charset="0"/>
              </a:rPr>
              <a:t>. 252 LCT</a:t>
            </a:r>
            <a:endParaRPr lang="es-AR" sz="3600" b="1" dirty="0" smtClean="0">
              <a:solidFill>
                <a:srgbClr val="FF99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sz="800" b="1" dirty="0" smtClean="0">
              <a:solidFill>
                <a:srgbClr val="00FFFF"/>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sz="800" b="1" dirty="0" smtClean="0">
              <a:solidFill>
                <a:srgbClr val="00FFFF"/>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smtClean="0">
              <a:solidFill>
                <a:srgbClr val="FFFF00"/>
              </a:solidFill>
              <a:effectLst>
                <a:outerShdw blurRad="38100" dist="38100" dir="2700000" algn="tl">
                  <a:srgbClr val="000000">
                    <a:alpha val="43137"/>
                  </a:srgbClr>
                </a:outerShdw>
              </a:effectLst>
              <a:latin typeface="Papyrus" pitchFamily="66" charset="0"/>
              <a:ea typeface="Verdana" pitchFamily="34" charset="0"/>
              <a:cs typeface="Verdana" pitchFamily="34" charset="0"/>
            </a:endParaRPr>
          </a:p>
          <a:p>
            <a:pPr algn="ctr" eaLnBrk="1" hangingPunct="1">
              <a:defRPr/>
            </a:pPr>
            <a:endParaRPr lang="es-AR" b="1" dirty="0" smtClean="0">
              <a:solidFill>
                <a:srgbClr val="00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4" name="3 Imagen" descr="Monograma.tif"/>
          <p:cNvPicPr>
            <a:picLocks noChangeAspect="1"/>
          </p:cNvPicPr>
          <p:nvPr/>
        </p:nvPicPr>
        <p:blipFill>
          <a:blip r:embed="rId2" cstate="print"/>
          <a:stretch>
            <a:fillRect/>
          </a:stretch>
        </p:blipFill>
        <p:spPr>
          <a:xfrm>
            <a:off x="8563948" y="5943600"/>
            <a:ext cx="427652" cy="757409"/>
          </a:xfrm>
          <a:prstGeom prst="rect">
            <a:avLst/>
          </a:prstGeom>
        </p:spPr>
      </p:pic>
      <p:pic>
        <p:nvPicPr>
          <p:cNvPr id="7"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493011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pPr eaLnBrk="1" hangingPunct="1">
              <a:defRPr/>
            </a:pPr>
            <a:r>
              <a:rPr lang="es-ES_tradnl" sz="2000" b="1" dirty="0">
                <a:solidFill>
                  <a:srgbClr val="FFFF00"/>
                </a:solidFill>
              </a:rPr>
              <a:t>Ley 26727 – Nuevo Régimen Nacional </a:t>
            </a:r>
            <a:r>
              <a:rPr lang="es-ES_tradnl" sz="2000" b="1" dirty="0" err="1">
                <a:solidFill>
                  <a:srgbClr val="FFFF00"/>
                </a:solidFill>
              </a:rPr>
              <a:t>deTrabajo</a:t>
            </a:r>
            <a:r>
              <a:rPr lang="es-ES_tradnl" sz="2000" b="1" dirty="0">
                <a:solidFill>
                  <a:srgbClr val="FFFF00"/>
                </a:solidFill>
              </a:rPr>
              <a:t> Agrario </a:t>
            </a:r>
            <a:endParaRPr lang="en-US" sz="2000" b="1" dirty="0" smtClean="0">
              <a:solidFill>
                <a:srgbClr val="FFFF00"/>
              </a:solidFill>
            </a:endParaRPr>
          </a:p>
        </p:txBody>
      </p:sp>
      <p:sp>
        <p:nvSpPr>
          <p:cNvPr id="46083" name="Rectangle 3"/>
          <p:cNvSpPr>
            <a:spLocks noGrp="1" noChangeArrowheads="1"/>
          </p:cNvSpPr>
          <p:nvPr>
            <p:ph type="subTitle" idx="1"/>
          </p:nvPr>
        </p:nvSpPr>
        <p:spPr>
          <a:xfrm>
            <a:off x="685800" y="1371600"/>
            <a:ext cx="7772400" cy="4876800"/>
          </a:xfrm>
        </p:spPr>
        <p:txBody>
          <a:bodyPr/>
          <a:lstStyle/>
          <a:p>
            <a:pPr algn="l"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DISTINTAS CAUSALES DE EXTINCIÓN LCT</a:t>
            </a:r>
          </a:p>
          <a:p>
            <a:pPr algn="l" eaLnBrk="1" hangingPunct="1">
              <a:lnSpc>
                <a:spcPct val="90000"/>
              </a:lnSpc>
              <a:buFontTx/>
              <a:buNone/>
              <a:defRPr/>
            </a:pPr>
            <a:endParaRPr lang="es-AR" sz="1800" dirty="0" smtClean="0">
              <a:solidFill>
                <a:srgbClr val="FFFF00"/>
              </a:solidFill>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1.-    Renuncia del trabajador: preaviso de 15 días por parte del trabajador</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2.-    Abandono de trabajo</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3.-    Voluntad concurrente de las partes o mutuo acuerdo</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4.-    Despido con justa causa</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defRPr/>
            </a:pPr>
            <a:r>
              <a:rPr lang="es-AR" sz="1800" dirty="0" smtClean="0">
                <a:effectLst>
                  <a:outerShdw blurRad="38100" dist="38100" dir="2700000" algn="tl">
                    <a:srgbClr val="000000">
                      <a:alpha val="43137"/>
                    </a:srgbClr>
                  </a:outerShdw>
                </a:effectLst>
              </a:rPr>
              <a:t>5.-    Despido indirecto: Indemnización por antigüedad, falta de preaviso e integración mes despido.</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6.-    Despido </a:t>
            </a:r>
            <a:r>
              <a:rPr lang="es-AR" sz="1800" dirty="0" err="1" smtClean="0">
                <a:effectLst>
                  <a:outerShdw blurRad="38100" dist="38100" dir="2700000" algn="tl">
                    <a:srgbClr val="000000">
                      <a:alpha val="43137"/>
                    </a:srgbClr>
                  </a:outerShdw>
                </a:effectLst>
              </a:rPr>
              <a:t>incausado</a:t>
            </a:r>
            <a:r>
              <a:rPr lang="es-AR" sz="1800" dirty="0" smtClean="0">
                <a:effectLst>
                  <a:outerShdw blurRad="38100" dist="38100" dir="2700000" algn="tl">
                    <a:srgbClr val="000000">
                      <a:alpha val="43137"/>
                    </a:srgbClr>
                  </a:outerShdw>
                </a:effectLst>
              </a:rPr>
              <a:t> : Indemnización por antigüedad, falta de preaviso e integración mes despido.</a:t>
            </a:r>
          </a:p>
          <a:p>
            <a:pPr algn="l" eaLnBrk="1" hangingPunct="1">
              <a:lnSpc>
                <a:spcPct val="90000"/>
              </a:lnSpc>
              <a:buFontTx/>
              <a:buNone/>
              <a:defRPr/>
            </a:pPr>
            <a:endParaRPr lang="es-AR" dirty="0" smtClean="0"/>
          </a:p>
        </p:txBody>
      </p:sp>
      <p:pic>
        <p:nvPicPr>
          <p:cNvPr id="4" name="3 Imagen" descr="Monograma.tif"/>
          <p:cNvPicPr>
            <a:picLocks noChangeAspect="1"/>
          </p:cNvPicPr>
          <p:nvPr/>
        </p:nvPicPr>
        <p:blipFill>
          <a:blip r:embed="rId2" cstate="print"/>
          <a:stretch>
            <a:fillRect/>
          </a:stretch>
        </p:blipFill>
        <p:spPr>
          <a:xfrm>
            <a:off x="8563948" y="5943600"/>
            <a:ext cx="427652" cy="757409"/>
          </a:xfrm>
          <a:prstGeom prst="rect">
            <a:avLst/>
          </a:prstGeom>
        </p:spPr>
      </p:pic>
      <p:pic>
        <p:nvPicPr>
          <p:cNvPr id="6"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503268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85800" y="381000"/>
            <a:ext cx="7772400" cy="685800"/>
          </a:xfrm>
        </p:spPr>
        <p:txBody>
          <a:bodyPr/>
          <a:lstStyle/>
          <a:p>
            <a:pPr eaLnBrk="1" hangingPunct="1">
              <a:defRPr/>
            </a:pPr>
            <a:r>
              <a:rPr lang="es-ES_tradnl" sz="2000" b="1" dirty="0">
                <a:solidFill>
                  <a:schemeClr val="accent1">
                    <a:lumMod val="60000"/>
                    <a:lumOff val="40000"/>
                  </a:schemeClr>
                </a:solidFill>
              </a:rPr>
              <a:t>Ley 26727 – Nuevo Régimen Nacional </a:t>
            </a:r>
            <a:r>
              <a:rPr lang="es-ES_tradnl" sz="2000" b="1" dirty="0" err="1">
                <a:solidFill>
                  <a:schemeClr val="accent1">
                    <a:lumMod val="60000"/>
                    <a:lumOff val="40000"/>
                  </a:schemeClr>
                </a:solidFill>
              </a:rPr>
              <a:t>deTrabajo</a:t>
            </a:r>
            <a:r>
              <a:rPr lang="es-ES_tradnl" sz="2000" b="1" dirty="0">
                <a:solidFill>
                  <a:schemeClr val="accent1">
                    <a:lumMod val="60000"/>
                    <a:lumOff val="40000"/>
                  </a:schemeClr>
                </a:solidFill>
              </a:rPr>
              <a:t> Agrario </a:t>
            </a:r>
            <a:endParaRPr lang="en-US" sz="2000" b="1" dirty="0" smtClean="0">
              <a:solidFill>
                <a:srgbClr val="FFCC00"/>
              </a:solidFill>
            </a:endParaRPr>
          </a:p>
        </p:txBody>
      </p:sp>
      <p:sp>
        <p:nvSpPr>
          <p:cNvPr id="46083" name="Rectangle 3"/>
          <p:cNvSpPr>
            <a:spLocks noGrp="1" noChangeArrowheads="1"/>
          </p:cNvSpPr>
          <p:nvPr>
            <p:ph type="subTitle" idx="1"/>
          </p:nvPr>
        </p:nvSpPr>
        <p:spPr>
          <a:xfrm>
            <a:off x="685800" y="1371600"/>
            <a:ext cx="7772400" cy="4876800"/>
          </a:xfrm>
        </p:spPr>
        <p:txBody>
          <a:bodyPr/>
          <a:lstStyle/>
          <a:p>
            <a:pPr algn="l"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DISTINTAS CAUSALES DE EXTINCIÓN LCT</a:t>
            </a:r>
          </a:p>
          <a:p>
            <a:pPr algn="l" eaLnBrk="1" hangingPunct="1">
              <a:lnSpc>
                <a:spcPct val="90000"/>
              </a:lnSpc>
              <a:buFontTx/>
              <a:buNone/>
              <a:defRPr/>
            </a:pPr>
            <a:endParaRPr lang="es-AR" sz="1800" dirty="0" smtClean="0">
              <a:solidFill>
                <a:srgbClr val="FFFF00"/>
              </a:solidFill>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7.-    Despido por Fuerza Mayor o por Falta o Disminución de Trabajo</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8.-    Extinción por fallecimiento del trabajador</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9.-    Extinción por fallecimiento del empleador: no estaba contemplada en el régimen de la ley 22248.</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10. - Extinción por vencimiento del plazo</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11.-  Extinción por Quiebra del empleador</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b="1" dirty="0" smtClean="0">
                <a:solidFill>
                  <a:srgbClr val="FFCC00"/>
                </a:solidFill>
                <a:effectLst>
                  <a:outerShdw blurRad="38100" dist="38100" dir="2700000" algn="tl">
                    <a:srgbClr val="000000">
                      <a:alpha val="43137"/>
                    </a:srgbClr>
                  </a:outerShdw>
                </a:effectLst>
              </a:rPr>
              <a:t>12 .- Extinción por jubilación del trabajador (art. 252 y 253 LCT)</a:t>
            </a:r>
          </a:p>
          <a:p>
            <a:pPr algn="l"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algn="l" eaLnBrk="1" hangingPunct="1">
              <a:lnSpc>
                <a:spcPct val="90000"/>
              </a:lnSpc>
              <a:buFontTx/>
              <a:buNone/>
              <a:defRPr/>
            </a:pPr>
            <a:r>
              <a:rPr lang="es-AR" sz="1800" dirty="0" smtClean="0">
                <a:effectLst>
                  <a:outerShdw blurRad="38100" dist="38100" dir="2700000" algn="tl">
                    <a:srgbClr val="000000">
                      <a:alpha val="43137"/>
                    </a:srgbClr>
                  </a:outerShdw>
                </a:effectLst>
              </a:rPr>
              <a:t>13 .- Incapacidad o inhabilidad del trabajador</a:t>
            </a:r>
          </a:p>
          <a:p>
            <a:pPr algn="l" eaLnBrk="1" hangingPunct="1">
              <a:lnSpc>
                <a:spcPct val="90000"/>
              </a:lnSpc>
              <a:buFontTx/>
              <a:buNone/>
              <a:defRPr/>
            </a:pPr>
            <a:endParaRPr lang="es-AR" dirty="0" smtClean="0"/>
          </a:p>
        </p:txBody>
      </p:sp>
      <p:pic>
        <p:nvPicPr>
          <p:cNvPr id="4" name="3 Imagen" descr="Monograma.tif"/>
          <p:cNvPicPr>
            <a:picLocks noChangeAspect="1"/>
          </p:cNvPicPr>
          <p:nvPr/>
        </p:nvPicPr>
        <p:blipFill>
          <a:blip r:embed="rId2" cstate="print"/>
          <a:stretch>
            <a:fillRect/>
          </a:stretch>
        </p:blipFill>
        <p:spPr>
          <a:xfrm>
            <a:off x="8563948" y="5943600"/>
            <a:ext cx="427652" cy="757409"/>
          </a:xfrm>
          <a:prstGeom prst="rect">
            <a:avLst/>
          </a:prstGeom>
        </p:spPr>
      </p:pic>
      <p:pic>
        <p:nvPicPr>
          <p:cNvPr id="5" name="6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256070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19"/>
                </a:solidFill>
                <a:effectLst>
                  <a:outerShdw blurRad="38100" dist="38100" dir="2700000" algn="tl">
                    <a:srgbClr val="000000">
                      <a:alpha val="43137"/>
                    </a:srgbClr>
                  </a:outerShdw>
                </a:effectLst>
              </a:rPr>
              <a:t>DESPIDO POR JUBILACIÓN</a:t>
            </a:r>
            <a:endParaRPr lang="es-MX" sz="2000" b="1" dirty="0" smtClean="0">
              <a:solidFill>
                <a:srgbClr val="FFFF19"/>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1800" b="1" dirty="0" smtClean="0">
                <a:solidFill>
                  <a:srgbClr val="00FF00"/>
                </a:solidFill>
                <a:effectLst>
                  <a:outerShdw blurRad="38100" dist="38100" dir="2700000" algn="tl">
                    <a:srgbClr val="000000">
                      <a:alpha val="43137"/>
                    </a:srgbClr>
                  </a:outerShdw>
                </a:effectLst>
              </a:rPr>
              <a:t>DESPIDO DEL TRABAJADOR JUBILADO</a:t>
            </a:r>
            <a:endParaRPr lang="es-AR" sz="1800" b="1" dirty="0" smtClean="0">
              <a:solidFill>
                <a:srgbClr val="00FF00"/>
              </a:solidFill>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Art. 252 -</a:t>
            </a:r>
            <a:r>
              <a:rPr lang="es-AR" sz="1800" dirty="0" smtClean="0">
                <a:effectLst>
                  <a:outerShdw blurRad="38100" dist="38100" dir="2700000" algn="tl">
                    <a:srgbClr val="000000">
                      <a:alpha val="43137"/>
                    </a:srgbClr>
                  </a:outerShdw>
                </a:effectLst>
              </a:rPr>
              <a:t> Cuando el trabajador(1) reuniere los requisitos necesarios para obtener una de las prestaciones de la ley 24241, el empleador podrá intimarlo a que inicie los trámites pertinentes extendiéndole los certificados de servicios y demás documentación necesaria a esos fines. A partir de ese momento el empleador deberá mantener la relación de trabajo hasta que el trabajador obtenga el beneficio y por un plazo máximo de 1 (un) año.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Concedido el beneficio, o vencido dicho plazo, el contrato de trabajo quedará extinguido sin obligación para el empleador del pago de la indemnización por antigüedad que prevean las leyes o estatutos profesionales.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La intimación a que se refiere el primer párrafo de este artículo implicará la notificación del preaviso establecido por la presente ley o disposiciones similares contenidas en otros estatutos, cuyo plazo se considerará comprendido dentro del término durante el cual el empleador deberá mantener la relación de trabajo. </a:t>
            </a: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43615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00"/>
                </a:solidFill>
                <a:effectLst>
                  <a:outerShdw blurRad="38100" dist="38100" dir="2700000" algn="tl">
                    <a:srgbClr val="000000">
                      <a:alpha val="43137"/>
                    </a:srgbClr>
                  </a:outerShdw>
                </a:effectLst>
              </a:rPr>
              <a:t>TRABAJADOR QUE REUNE LOS REQUISITOS – INTIMACIÓN A INICIAR EL TRAMITE </a:t>
            </a:r>
          </a:p>
          <a:p>
            <a:pPr marL="0" indent="0">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D 679/2005</a:t>
            </a:r>
            <a:endParaRPr lang="es-AR" sz="2000" b="1" dirty="0" smtClean="0">
              <a:solidFill>
                <a:srgbClr val="FFFF00"/>
              </a:solidFill>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b="1" dirty="0" smtClean="0">
                <a:solidFill>
                  <a:srgbClr val="00FFCC"/>
                </a:solidFill>
                <a:effectLst>
                  <a:outerShdw blurRad="38100" dist="38100" dir="2700000" algn="tl">
                    <a:srgbClr val="000000">
                      <a:alpha val="43137"/>
                    </a:srgbClr>
                  </a:outerShdw>
                </a:effectLst>
              </a:rPr>
              <a:t>Art. 5 - </a:t>
            </a:r>
            <a:r>
              <a:rPr lang="es-AR" sz="1800" dirty="0" smtClean="0">
                <a:effectLst>
                  <a:outerShdw blurRad="38100" dist="38100" dir="2700000" algn="tl">
                    <a:srgbClr val="000000">
                      <a:alpha val="43137"/>
                    </a:srgbClr>
                  </a:outerShdw>
                </a:effectLst>
              </a:rPr>
              <a:t>El empleador podrá hacer uso de la facultad otorgada por el artículo 252 del régimen de contrato de trabajo (L. 20744 </a:t>
            </a:r>
            <a:r>
              <a:rPr lang="es-AR" sz="1800" dirty="0" err="1" smtClean="0">
                <a:effectLst>
                  <a:outerShdw blurRad="38100" dist="38100" dir="2700000" algn="tl">
                    <a:srgbClr val="000000">
                      <a:alpha val="43137"/>
                    </a:srgbClr>
                  </a:outerShdw>
                </a:effectLst>
              </a:rPr>
              <a:t>t.o</a:t>
            </a:r>
            <a:r>
              <a:rPr lang="es-AR" sz="1800" dirty="0" smtClean="0">
                <a:effectLst>
                  <a:outerShdw blurRad="38100" dist="38100" dir="2700000" algn="tl">
                    <a:srgbClr val="000000">
                      <a:alpha val="43137"/>
                    </a:srgbClr>
                  </a:outerShdw>
                </a:effectLst>
              </a:rPr>
              <a:t>. D. 390/76 y su modificatoria 24347) cuando el </a:t>
            </a:r>
            <a:r>
              <a:rPr lang="es-AR" sz="1800" b="1" dirty="0" smtClean="0">
                <a:solidFill>
                  <a:srgbClr val="FFFF00"/>
                </a:solidFill>
                <a:effectLst>
                  <a:outerShdw blurRad="38100" dist="38100" dir="2700000" algn="tl">
                    <a:srgbClr val="000000">
                      <a:alpha val="43137"/>
                    </a:srgbClr>
                  </a:outerShdw>
                </a:effectLst>
              </a:rPr>
              <a:t>trabajador reuniere los requisitos necesarios para acceder a la Prestación Básica Universal (PBU)</a:t>
            </a:r>
            <a:r>
              <a:rPr lang="es-AR" sz="1800" dirty="0" smtClean="0">
                <a:solidFill>
                  <a:srgbClr val="FFFF00"/>
                </a:solidFill>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salvo en el supuesto previsto por el segundo párrafo del artículo 19 de la ley 24241. </a:t>
            </a:r>
          </a:p>
          <a:p>
            <a:pPr marL="0" indent="0">
              <a:buFont typeface="Wingdings" pitchFamily="2" charset="2"/>
              <a:buNone/>
              <a:defRPr/>
            </a:pPr>
            <a:endParaRPr lang="es-MX" sz="1800" b="1" dirty="0">
              <a:solidFill>
                <a:srgbClr val="FFC000"/>
              </a:solidFill>
              <a:effectLst>
                <a:outerShdw blurRad="38100" dist="38100" dir="2700000" algn="tl">
                  <a:srgbClr val="000000">
                    <a:alpha val="43137"/>
                  </a:srgbClr>
                </a:outerShdw>
              </a:effectLst>
            </a:endParaRPr>
          </a:p>
          <a:p>
            <a:pPr marL="0" indent="0">
              <a:buFont typeface="Wingdings" pitchFamily="2" charset="2"/>
              <a:buNone/>
              <a:defRPr/>
            </a:pPr>
            <a:r>
              <a:rPr lang="es-MX" sz="1800" b="1" dirty="0" smtClean="0">
                <a:solidFill>
                  <a:srgbClr val="FFC000"/>
                </a:solidFill>
                <a:effectLst>
                  <a:outerShdw blurRad="38100" dist="38100" dir="2700000" algn="tl">
                    <a:srgbClr val="000000">
                      <a:alpha val="43137"/>
                    </a:srgbClr>
                  </a:outerShdw>
                </a:effectLst>
              </a:rPr>
              <a:t>Art. 19 LCT segundo párrafo: </a:t>
            </a:r>
            <a:r>
              <a:rPr lang="es-MX" sz="1800" dirty="0" smtClean="0">
                <a:effectLst>
                  <a:outerShdw blurRad="38100" dist="38100" dir="2700000" algn="tl">
                    <a:srgbClr val="000000">
                      <a:alpha val="43137"/>
                    </a:srgbClr>
                  </a:outerShdw>
                </a:effectLst>
              </a:rPr>
              <a:t>Opción de las trabajadoras por continuar prestando servicios hasta los 65 años</a:t>
            </a:r>
            <a:endParaRPr lang="es-AR" sz="18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118425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1800" b="1" dirty="0" smtClean="0">
                <a:solidFill>
                  <a:srgbClr val="00FF00"/>
                </a:solidFill>
                <a:effectLst>
                  <a:outerShdw blurRad="38100" dist="38100" dir="2700000" algn="tl">
                    <a:srgbClr val="000000">
                      <a:alpha val="43137"/>
                    </a:srgbClr>
                  </a:outerShdw>
                </a:effectLst>
              </a:rPr>
              <a:t>DESPIDO DEL TRABAJADOR JUBILADO</a:t>
            </a:r>
            <a:endParaRPr lang="es-AR" sz="1800" b="1" dirty="0" smtClean="0">
              <a:solidFill>
                <a:srgbClr val="00FF00"/>
              </a:solidFill>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b="1" dirty="0" smtClean="0">
                <a:solidFill>
                  <a:srgbClr val="00FFFF"/>
                </a:solidFill>
                <a:effectLst>
                  <a:outerShdw blurRad="38100" dist="38100" dir="2700000" algn="tl">
                    <a:srgbClr val="000000">
                      <a:alpha val="43137"/>
                    </a:srgbClr>
                  </a:outerShdw>
                </a:effectLst>
              </a:rPr>
              <a:t>Art. 253 - </a:t>
            </a:r>
            <a:r>
              <a:rPr lang="es-AR" sz="1800" dirty="0" smtClean="0">
                <a:effectLst>
                  <a:outerShdw blurRad="38100" dist="38100" dir="2700000" algn="tl">
                    <a:srgbClr val="000000">
                      <a:alpha val="43137"/>
                    </a:srgbClr>
                  </a:outerShdw>
                </a:effectLst>
              </a:rPr>
              <a:t>En caso de que el trabajador titular de un beneficio previsional de cualquier régimen volviera a prestar servicios en relación de dependencia, sin que ello implique violación a la legislación vigente, el empleador podrá disponer la extinción del contrato invocando esa situación, con obligación de preavisarlo y abonar la indemnización en razón de la antigüedad prevista en el artículo 245 de esta ley o, en su caso, lo dispuesto en el artículo 247.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En este supuesto sólo se computará como antigüedad el tiempo de servicios posterior al cese. </a:t>
            </a: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218635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PLENARIO 322 - COUTO DE CAPA - CNTRAB</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00FF00"/>
                </a:solidFill>
                <a:effectLst>
                  <a:outerShdw blurRad="38100" dist="38100" dir="2700000" algn="tl">
                    <a:srgbClr val="000000">
                      <a:alpha val="43137"/>
                    </a:srgbClr>
                  </a:outerShdw>
                </a:effectLst>
              </a:rPr>
              <a:t>“Couto de Capa, Irene Marta c/AREVA SA - </a:t>
            </a:r>
            <a:r>
              <a:rPr lang="es-AR" sz="2000" b="1" dirty="0" err="1" smtClean="0">
                <a:solidFill>
                  <a:srgbClr val="00FF00"/>
                </a:solidFill>
                <a:effectLst>
                  <a:outerShdw blurRad="38100" dist="38100" dir="2700000" algn="tl">
                    <a:srgbClr val="000000">
                      <a:alpha val="43137"/>
                    </a:srgbClr>
                  </a:outerShdw>
                </a:effectLst>
              </a:rPr>
              <a:t>CNTrab</a:t>
            </a:r>
            <a:r>
              <a:rPr lang="es-AR" sz="2000" b="1" dirty="0" smtClean="0">
                <a:solidFill>
                  <a:srgbClr val="00FF00"/>
                </a:solidFill>
                <a:effectLst>
                  <a:outerShdw blurRad="38100" dist="38100" dir="2700000" algn="tl">
                    <a:srgbClr val="000000">
                      <a:alpha val="43137"/>
                    </a:srgbClr>
                  </a:outerShdw>
                </a:effectLst>
              </a:rPr>
              <a:t>. - Plenario 321 - 5/6/2009”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r>
              <a:rPr lang="es-AR" sz="1800" i="1" dirty="0" smtClean="0">
                <a:effectLst>
                  <a:outerShdw blurRad="38100" dist="38100" dir="2700000" algn="tl">
                    <a:srgbClr val="000000">
                      <a:alpha val="43137"/>
                    </a:srgbClr>
                  </a:outerShdw>
                </a:effectLst>
              </a:rPr>
              <a:t>“Es aplicable lo dispuesto por el artículo 253 último párrafo de la ley de contrato de trabajo al caso de un trabajador que sigue prestando servicios sin interrupción a las órdenes del mismo empleador, luego del goce del beneficio de la jubilación.” </a:t>
            </a:r>
          </a:p>
          <a:p>
            <a:pPr marL="0" indent="0">
              <a:buFont typeface="Wingdings" pitchFamily="2" charset="2"/>
              <a:buNone/>
              <a:defRPr/>
            </a:pPr>
            <a:endParaRPr lang="es-AR" sz="1800" dirty="0" smtClean="0"/>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46075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00FF00"/>
                </a:solidFill>
                <a:effectLst>
                  <a:outerShdw blurRad="38100" dist="38100" dir="2700000" algn="tl">
                    <a:srgbClr val="000000">
                      <a:alpha val="43137"/>
                    </a:srgbClr>
                  </a:outerShdw>
                </a:effectLst>
              </a:rPr>
              <a:t>“</a:t>
            </a:r>
            <a:r>
              <a:rPr lang="es-AR" sz="2000" b="1" dirty="0">
                <a:solidFill>
                  <a:srgbClr val="00FF00"/>
                </a:solidFill>
                <a:effectLst>
                  <a:outerShdw blurRad="38100" dist="38100" dir="2700000" algn="tl">
                    <a:srgbClr val="000000">
                      <a:alpha val="43137"/>
                    </a:srgbClr>
                  </a:outerShdw>
                </a:effectLst>
              </a:rPr>
              <a:t>Frigerio, Domingo Luis c/Caja de Previsión y Seguro Médico de la </a:t>
            </a:r>
            <a:r>
              <a:rPr lang="es-AR" sz="2000" b="1" dirty="0" err="1">
                <a:solidFill>
                  <a:srgbClr val="00FF00"/>
                </a:solidFill>
                <a:effectLst>
                  <a:outerShdw blurRad="38100" dist="38100" dir="2700000" algn="tl">
                    <a:srgbClr val="000000">
                      <a:alpha val="43137"/>
                    </a:srgbClr>
                  </a:outerShdw>
                </a:effectLst>
              </a:rPr>
              <a:t>Pcia</a:t>
            </a:r>
            <a:r>
              <a:rPr lang="es-AR" sz="2000" b="1" dirty="0">
                <a:solidFill>
                  <a:srgbClr val="00FF00"/>
                </a:solidFill>
                <a:effectLst>
                  <a:outerShdw blurRad="38100" dist="38100" dir="2700000" algn="tl">
                    <a:srgbClr val="000000">
                      <a:alpha val="43137"/>
                    </a:srgbClr>
                  </a:outerShdw>
                </a:effectLst>
              </a:rPr>
              <a:t>. de Bs. As. Diferencia indemnización por </a:t>
            </a:r>
            <a:r>
              <a:rPr lang="es-AR" sz="2000" b="1" dirty="0" smtClean="0">
                <a:solidFill>
                  <a:srgbClr val="00FF00"/>
                </a:solidFill>
                <a:effectLst>
                  <a:outerShdw blurRad="38100" dist="38100" dir="2700000" algn="tl">
                    <a:srgbClr val="000000">
                      <a:alpha val="43137"/>
                    </a:srgbClr>
                  </a:outerShdw>
                </a:effectLst>
              </a:rPr>
              <a:t>despido – 4/6/2003”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tribunal de grado estructura su decisión esencialmente en asignarle a la circunstancia de que al momento del otorgamiento del beneficio jubilatorio tanto trabajador como empleador plasmaron la vocación de no conclusión del vínculo laboral, presupuesto que conforme su interpretación impone la no aplicación de la norma legal antes mencionada y esta opinión se debe confirmar.</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De </a:t>
            </a:r>
            <a:r>
              <a:rPr lang="es-AR" sz="1800" dirty="0">
                <a:effectLst>
                  <a:outerShdw blurRad="38100" dist="38100" dir="2700000" algn="tl">
                    <a:srgbClr val="000000">
                      <a:alpha val="43137"/>
                    </a:srgbClr>
                  </a:outerShdw>
                </a:effectLst>
              </a:rPr>
              <a:t>las circunstancias fácticas que arribaron firmes ante esta instancia se desprende, en lo que interesa para la solución del conflicto: que el desempeño laboral del actor ocurrió desde el ingreso el 15XI1972 y sin solución de continuidad prestó servicios hasta su único cese sucedido el 24 de julio de 1998 en que fue despedido sin causa</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38598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00FF00"/>
                </a:solidFill>
                <a:effectLst>
                  <a:outerShdw blurRad="38100" dist="38100" dir="2700000" algn="tl">
                    <a:srgbClr val="000000">
                      <a:alpha val="43137"/>
                    </a:srgbClr>
                  </a:outerShdw>
                </a:effectLst>
              </a:rPr>
              <a:t>“</a:t>
            </a:r>
            <a:r>
              <a:rPr lang="es-AR" sz="2000" b="1" dirty="0">
                <a:solidFill>
                  <a:srgbClr val="00FF00"/>
                </a:solidFill>
                <a:effectLst>
                  <a:outerShdw blurRad="38100" dist="38100" dir="2700000" algn="tl">
                    <a:srgbClr val="000000">
                      <a:alpha val="43137"/>
                    </a:srgbClr>
                  </a:outerShdw>
                </a:effectLst>
              </a:rPr>
              <a:t>Frigerio, Domingo Luis c/Caja de Previsión y Seguro Médico de la </a:t>
            </a:r>
            <a:r>
              <a:rPr lang="es-AR" sz="2000" b="1" dirty="0" err="1">
                <a:solidFill>
                  <a:srgbClr val="00FF00"/>
                </a:solidFill>
                <a:effectLst>
                  <a:outerShdw blurRad="38100" dist="38100" dir="2700000" algn="tl">
                    <a:srgbClr val="000000">
                      <a:alpha val="43137"/>
                    </a:srgbClr>
                  </a:outerShdw>
                </a:effectLst>
              </a:rPr>
              <a:t>Pcia</a:t>
            </a:r>
            <a:r>
              <a:rPr lang="es-AR" sz="2000" b="1" dirty="0">
                <a:solidFill>
                  <a:srgbClr val="00FF00"/>
                </a:solidFill>
                <a:effectLst>
                  <a:outerShdw blurRad="38100" dist="38100" dir="2700000" algn="tl">
                    <a:srgbClr val="000000">
                      <a:alpha val="43137"/>
                    </a:srgbClr>
                  </a:outerShdw>
                </a:effectLst>
              </a:rPr>
              <a:t>. de Bs. As. Diferencia indemnización por </a:t>
            </a:r>
            <a:r>
              <a:rPr lang="es-AR" sz="2000" b="1" dirty="0" smtClean="0">
                <a:solidFill>
                  <a:srgbClr val="00FF00"/>
                </a:solidFill>
                <a:effectLst>
                  <a:outerShdw blurRad="38100" dist="38100" dir="2700000" algn="tl">
                    <a:srgbClr val="000000">
                      <a:alpha val="43137"/>
                    </a:srgbClr>
                  </a:outerShdw>
                </a:effectLst>
              </a:rPr>
              <a:t>despido – 4/6/2003”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accionante, entonces, no interrumpió su trabajo, nunca cesó en forma efectiva desde que no se puede computar como tal el otorgamiento del beneficio previsional de su jubilación. El texto de la ley es claro en el sentido que el dependiente jubilado despedido sin causa y que reingrese a sus tareas sólo puede computar en su favor la antigüedad de la relación a los fines indemnizatorios del tiempo posterior al primer cese, situación que no se configura en el caso de autos.</a:t>
            </a:r>
          </a:p>
          <a:p>
            <a:pPr marL="0" indent="0">
              <a:buFont typeface="Wingdings" pitchFamily="2" charset="2"/>
              <a:buNone/>
              <a:defRPr/>
            </a:pPr>
            <a:endParaRPr lang="es-AR" sz="1800" dirty="0" smtClean="0"/>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928509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00534"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00FF00"/>
                </a:solidFill>
                <a:effectLst>
                  <a:outerShdw blurRad="38100" dist="38100" dir="2700000" algn="tl">
                    <a:srgbClr val="000000">
                      <a:alpha val="43137"/>
                    </a:srgbClr>
                  </a:outerShdw>
                </a:effectLst>
              </a:rPr>
              <a:t>“</a:t>
            </a:r>
            <a:r>
              <a:rPr lang="es-AR" sz="2000" b="1" dirty="0">
                <a:solidFill>
                  <a:srgbClr val="00FF00"/>
                </a:solidFill>
                <a:effectLst>
                  <a:outerShdw blurRad="38100" dist="38100" dir="2700000" algn="tl">
                    <a:srgbClr val="000000">
                      <a:alpha val="43137"/>
                    </a:srgbClr>
                  </a:outerShdw>
                </a:effectLst>
              </a:rPr>
              <a:t>Frigerio, Domingo Luis c/Caja de Previsión y Seguro Médico de la </a:t>
            </a:r>
            <a:r>
              <a:rPr lang="es-AR" sz="2000" b="1" dirty="0" err="1">
                <a:solidFill>
                  <a:srgbClr val="00FF00"/>
                </a:solidFill>
                <a:effectLst>
                  <a:outerShdw blurRad="38100" dist="38100" dir="2700000" algn="tl">
                    <a:srgbClr val="000000">
                      <a:alpha val="43137"/>
                    </a:srgbClr>
                  </a:outerShdw>
                </a:effectLst>
              </a:rPr>
              <a:t>Pcia</a:t>
            </a:r>
            <a:r>
              <a:rPr lang="es-AR" sz="2000" b="1" dirty="0">
                <a:solidFill>
                  <a:srgbClr val="00FF00"/>
                </a:solidFill>
                <a:effectLst>
                  <a:outerShdw blurRad="38100" dist="38100" dir="2700000" algn="tl">
                    <a:srgbClr val="000000">
                      <a:alpha val="43137"/>
                    </a:srgbClr>
                  </a:outerShdw>
                </a:effectLst>
              </a:rPr>
              <a:t>. de Bs. As. Diferencia indemnización por </a:t>
            </a:r>
            <a:r>
              <a:rPr lang="es-AR" sz="2000" b="1" dirty="0" smtClean="0">
                <a:solidFill>
                  <a:srgbClr val="00FF00"/>
                </a:solidFill>
                <a:effectLst>
                  <a:outerShdw blurRad="38100" dist="38100" dir="2700000" algn="tl">
                    <a:srgbClr val="000000">
                      <a:alpha val="43137"/>
                    </a:srgbClr>
                  </a:outerShdw>
                </a:effectLst>
              </a:rPr>
              <a:t>despido – 4/6/2003”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a:effectLst>
                  <a:outerShdw blurRad="38100" dist="38100" dir="2700000" algn="tl">
                    <a:srgbClr val="000000">
                      <a:alpha val="43137"/>
                    </a:srgbClr>
                  </a:outerShdw>
                </a:effectLst>
              </a:rPr>
              <a:t>Es así entonces que el presupuesto de operatividad del art. 253 de la Ley de Contrato de Trabajo en su primer párrafo, no se cumple desde que el mismo se refiere al trabajador que “volviera a prestar servicios” secuencia que impone una rescisión anterior que en autos no aconteció, conforme a la prueba acreditada y en cuya conclusión el a quo estableció que desde su ingreso el reclamante prestó servicios sin solución de continuidad hasta su único cese ocurrido por despido sin causa el 24VII1998.</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Lo </a:t>
            </a:r>
            <a:r>
              <a:rPr lang="es-AR" sz="1800" dirty="0">
                <a:effectLst>
                  <a:outerShdw blurRad="38100" dist="38100" dir="2700000" algn="tl">
                    <a:srgbClr val="000000">
                      <a:alpha val="43137"/>
                    </a:srgbClr>
                  </a:outerShdw>
                </a:effectLst>
              </a:rPr>
              <a:t>mismo sucede con el segundo párrafo agregado por la ley 24.347 el que expresamente se refiere a que “sólo se computará como antigüedad el tiempo de servicios posterior al cese” debiendo entenderse que se refiere a la efectiva extinción de la relación de trabajo subordinada y su posterior reintegro al trabajo, presupuesto que conforme a lo verificado en la especie tampoco se acreditó en autos.</a:t>
            </a:r>
          </a:p>
          <a:p>
            <a:pPr marL="0" indent="0">
              <a:buFont typeface="Wingdings" pitchFamily="2" charset="2"/>
              <a:buNone/>
              <a:defRPr/>
            </a:pPr>
            <a:endParaRPr lang="es-AR" sz="1800" dirty="0" smtClean="0"/>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5514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800" b="1" i="0" dirty="0" smtClean="0">
                <a:solidFill>
                  <a:srgbClr val="FFFF00"/>
                </a:solidFill>
                <a:effectLst>
                  <a:outerShdw blurRad="38100" dist="38100" dir="2700000" algn="tl">
                    <a:srgbClr val="000000">
                      <a:alpha val="43137"/>
                    </a:srgbClr>
                  </a:outerShdw>
                </a:effectLst>
              </a:rPr>
              <a:t>26940 – MICROEMPLEADORES  </a:t>
            </a:r>
          </a:p>
          <a:p>
            <a:pPr marL="0" indent="0">
              <a:lnSpc>
                <a:spcPct val="90000"/>
              </a:lnSpc>
              <a:buNone/>
            </a:pPr>
            <a:endParaRPr lang="es-AR" sz="1800" b="1" i="0" dirty="0">
              <a:solidFill>
                <a:srgbClr val="FF0000"/>
              </a:solidFill>
              <a:effectLst>
                <a:outerShdw blurRad="38100" dist="38100" dir="2700000" algn="tl">
                  <a:srgbClr val="000000">
                    <a:alpha val="43137"/>
                  </a:srgbClr>
                </a:outerShdw>
              </a:effectLst>
            </a:endParaRPr>
          </a:p>
          <a:p>
            <a:pPr marL="0" indent="0">
              <a:buNone/>
            </a:pPr>
            <a:r>
              <a:rPr lang="es-AR" sz="1800" b="1" i="0" dirty="0">
                <a:solidFill>
                  <a:srgbClr val="00FFFF"/>
                </a:solidFill>
                <a:effectLst>
                  <a:outerShdw blurRad="38100" dist="38100" dir="2700000" algn="tl">
                    <a:srgbClr val="000000">
                      <a:alpha val="43137"/>
                    </a:srgbClr>
                  </a:outerShdw>
                </a:effectLst>
              </a:rPr>
              <a:t>Art. 18 - </a:t>
            </a:r>
            <a:r>
              <a:rPr lang="es-AR" sz="1800" i="0" dirty="0">
                <a:effectLst>
                  <a:outerShdw blurRad="38100" dist="38100" dir="2700000" algn="tl">
                    <a:srgbClr val="000000">
                      <a:alpha val="43137"/>
                    </a:srgbClr>
                  </a:outerShdw>
                </a:effectLst>
              </a:rPr>
              <a:t>Están comprendidas en el régimen especial del presente Capítulo las personas de existencia visible, las sociedades de hecho y las sociedades de responsabilidad limitada que empleen </a:t>
            </a:r>
            <a:r>
              <a:rPr lang="es-AR" sz="1800" b="1" i="0" dirty="0">
                <a:solidFill>
                  <a:srgbClr val="FFCC00"/>
                </a:solidFill>
                <a:effectLst>
                  <a:outerShdw blurRad="38100" dist="38100" dir="2700000" algn="tl">
                    <a:srgbClr val="000000">
                      <a:alpha val="43137"/>
                    </a:srgbClr>
                  </a:outerShdw>
                </a:effectLst>
              </a:rPr>
              <a:t>hasta cinco (5) trabajadores</a:t>
            </a:r>
            <a:r>
              <a:rPr lang="es-AR" sz="1800" i="0" dirty="0">
                <a:effectLst>
                  <a:outerShdw blurRad="38100" dist="38100" dir="2700000" algn="tl">
                    <a:srgbClr val="000000">
                      <a:alpha val="43137"/>
                    </a:srgbClr>
                  </a:outerShdw>
                </a:effectLst>
              </a:rPr>
              <a:t>, siempre que su </a:t>
            </a:r>
            <a:r>
              <a:rPr lang="es-AR" sz="1800" b="1" i="0" dirty="0">
                <a:solidFill>
                  <a:srgbClr val="FFFF00"/>
                </a:solidFill>
                <a:effectLst>
                  <a:outerShdw blurRad="38100" dist="38100" dir="2700000" algn="tl">
                    <a:srgbClr val="000000">
                      <a:alpha val="43137"/>
                    </a:srgbClr>
                  </a:outerShdw>
                </a:effectLst>
              </a:rPr>
              <a:t>facturación anual</a:t>
            </a:r>
            <a:r>
              <a:rPr lang="es-AR" sz="1800" i="0" dirty="0">
                <a:effectLst>
                  <a:outerShdw blurRad="38100" dist="38100" dir="2700000" algn="tl">
                    <a:srgbClr val="000000">
                      <a:alpha val="43137"/>
                    </a:srgbClr>
                  </a:outerShdw>
                </a:effectLst>
              </a:rPr>
              <a:t> no supere los importes que establezca la reglamentación.</a:t>
            </a:r>
          </a:p>
          <a:p>
            <a:pPr marL="0" indent="0">
              <a:buNone/>
            </a:pPr>
            <a:r>
              <a:rPr lang="es-AR" sz="1800" i="0" dirty="0">
                <a:effectLst>
                  <a:outerShdw blurRad="38100" dist="38100" dir="2700000" algn="tl">
                    <a:srgbClr val="000000">
                      <a:alpha val="43137"/>
                    </a:srgbClr>
                  </a:outerShdw>
                </a:effectLst>
              </a:rPr>
              <a:t>Esa nómina máxima </a:t>
            </a:r>
            <a:r>
              <a:rPr lang="es-AR" sz="1800" b="1" i="0" dirty="0">
                <a:solidFill>
                  <a:srgbClr val="00FF00"/>
                </a:solidFill>
                <a:effectLst>
                  <a:outerShdw blurRad="38100" dist="38100" dir="2700000" algn="tl">
                    <a:srgbClr val="000000">
                      <a:alpha val="43137"/>
                    </a:srgbClr>
                  </a:outerShdw>
                </a:effectLst>
              </a:rPr>
              <a:t>se elevará a siete (7) trabajadores</a:t>
            </a:r>
            <a:r>
              <a:rPr lang="es-AR" sz="1800" i="0" dirty="0">
                <a:effectLst>
                  <a:outerShdw blurRad="38100" dist="38100" dir="2700000" algn="tl">
                    <a:srgbClr val="000000">
                      <a:alpha val="43137"/>
                    </a:srgbClr>
                  </a:outerShdw>
                </a:effectLst>
              </a:rPr>
              <a:t>, cuando el empleador que se encuadre en el párrafo anterior produzca un incremento en el plantel existente a la fecha de su inclusión en el presente régimen. </a:t>
            </a:r>
            <a:r>
              <a:rPr lang="es-AR" sz="1800" b="1" i="0" dirty="0">
                <a:solidFill>
                  <a:srgbClr val="00FFFF"/>
                </a:solidFill>
                <a:effectLst>
                  <a:outerShdw blurRad="38100" dist="38100" dir="2700000" algn="tl">
                    <a:srgbClr val="000000">
                      <a:alpha val="43137"/>
                    </a:srgbClr>
                  </a:outerShdw>
                </a:effectLst>
              </a:rPr>
              <a:t>A partir del trabajador número seis (6), inclusive, el empleador deberá ingresar</a:t>
            </a:r>
            <a:r>
              <a:rPr lang="es-AR" sz="1800" i="0" dirty="0">
                <a:effectLst>
                  <a:outerShdw blurRad="38100" dist="38100" dir="2700000" algn="tl">
                    <a:srgbClr val="000000">
                      <a:alpha val="43137"/>
                    </a:srgbClr>
                  </a:outerShdw>
                </a:effectLst>
              </a:rPr>
              <a:t>, solo por dichos empleados, las contribuciones patronales previstas en el régimen general de la seguridad social.</a:t>
            </a:r>
          </a:p>
          <a:p>
            <a:pPr marL="0" indent="0">
              <a:lnSpc>
                <a:spcPct val="90000"/>
              </a:lnSpc>
              <a:buNone/>
            </a:pPr>
            <a:endParaRPr lang="es-AR" sz="2400" b="1"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0615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00FF00"/>
                </a:solidFill>
                <a:effectLst>
                  <a:outerShdw blurRad="38100" dist="38100" dir="2700000" algn="tl">
                    <a:srgbClr val="000000">
                      <a:alpha val="43137"/>
                    </a:srgbClr>
                  </a:outerShdw>
                </a:effectLst>
              </a:rPr>
              <a:t>“</a:t>
            </a:r>
            <a:r>
              <a:rPr lang="es-AR" sz="2000" b="1" dirty="0">
                <a:solidFill>
                  <a:srgbClr val="00FF00"/>
                </a:solidFill>
                <a:effectLst>
                  <a:outerShdw blurRad="38100" dist="38100" dir="2700000" algn="tl">
                    <a:srgbClr val="000000">
                      <a:alpha val="43137"/>
                    </a:srgbClr>
                  </a:outerShdw>
                </a:effectLst>
              </a:rPr>
              <a:t>Frigerio, Domingo Luis c/Caja de Previsión y Seguro Médico de la </a:t>
            </a:r>
            <a:r>
              <a:rPr lang="es-AR" sz="2000" b="1" dirty="0" err="1">
                <a:solidFill>
                  <a:srgbClr val="00FF00"/>
                </a:solidFill>
                <a:effectLst>
                  <a:outerShdw blurRad="38100" dist="38100" dir="2700000" algn="tl">
                    <a:srgbClr val="000000">
                      <a:alpha val="43137"/>
                    </a:srgbClr>
                  </a:outerShdw>
                </a:effectLst>
              </a:rPr>
              <a:t>Pcia</a:t>
            </a:r>
            <a:r>
              <a:rPr lang="es-AR" sz="2000" b="1" dirty="0">
                <a:solidFill>
                  <a:srgbClr val="00FF00"/>
                </a:solidFill>
                <a:effectLst>
                  <a:outerShdw blurRad="38100" dist="38100" dir="2700000" algn="tl">
                    <a:srgbClr val="000000">
                      <a:alpha val="43137"/>
                    </a:srgbClr>
                  </a:outerShdw>
                </a:effectLst>
              </a:rPr>
              <a:t>. de Bs. As. Diferencia indemnización por </a:t>
            </a:r>
            <a:r>
              <a:rPr lang="es-AR" sz="2000" b="1" dirty="0" smtClean="0">
                <a:solidFill>
                  <a:srgbClr val="00FF00"/>
                </a:solidFill>
                <a:effectLst>
                  <a:outerShdw blurRad="38100" dist="38100" dir="2700000" algn="tl">
                    <a:srgbClr val="000000">
                      <a:alpha val="43137"/>
                    </a:srgbClr>
                  </a:outerShdw>
                </a:effectLst>
              </a:rPr>
              <a:t>despido – 4/6/2003” </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a:buFont typeface="Wingdings" pitchFamily="2" charset="2"/>
              <a:buNone/>
              <a:defRPr/>
            </a:pPr>
            <a:r>
              <a:rPr lang="es-AR" sz="1800" dirty="0" smtClean="0">
                <a:effectLst>
                  <a:outerShdw blurRad="38100" dist="38100" dir="2700000" algn="tl">
                    <a:srgbClr val="000000">
                      <a:alpha val="43137"/>
                    </a:srgbClr>
                  </a:outerShdw>
                </a:effectLst>
              </a:rPr>
              <a:t>En </a:t>
            </a:r>
            <a:r>
              <a:rPr lang="es-AR" sz="1800" dirty="0">
                <a:effectLst>
                  <a:outerShdw blurRad="38100" dist="38100" dir="2700000" algn="tl">
                    <a:srgbClr val="000000">
                      <a:alpha val="43137"/>
                    </a:srgbClr>
                  </a:outerShdw>
                </a:effectLst>
              </a:rPr>
              <a:t>consecuencia es mi opinión, la indemnización por antigüedad que corresponde pagar al señor Frigerio que continuó sin interrupción trabajando desde su ingreso el 15IX1972 en la Caja de Previsión y Seguro Médico de la Provincia, no obstante que se acogió al beneficio previsional pero sin cese, por lo cual debe determinarse su antigüedad conforme lo decidió el tribunal a quo, o sea computando todo el tiempo de prestación de servicios desde su ingreso el 15IX1972 (art. 245 de la L.C.T.) hasta la fecha en que se produjo su único cese por su despido sin causa del 24VII1998.</a:t>
            </a: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29167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FFFF19"/>
                </a:solidFill>
                <a:effectLst>
                  <a:outerShdw blurRad="38100" dist="38100" dir="2700000" algn="tl">
                    <a:srgbClr val="000000">
                      <a:alpha val="43137"/>
                    </a:srgbClr>
                  </a:outerShdw>
                </a:effectLst>
              </a:rPr>
              <a:t>"</a:t>
            </a:r>
            <a:r>
              <a:rPr lang="es-AR" sz="2000" b="1" dirty="0" err="1" smtClean="0">
                <a:solidFill>
                  <a:srgbClr val="FFFF19"/>
                </a:solidFill>
                <a:effectLst>
                  <a:outerShdw blurRad="38100" dist="38100" dir="2700000" algn="tl">
                    <a:srgbClr val="000000">
                      <a:alpha val="43137"/>
                    </a:srgbClr>
                  </a:outerShdw>
                </a:effectLst>
              </a:rPr>
              <a:t>Maciel</a:t>
            </a:r>
            <a:r>
              <a:rPr lang="es-AR" sz="2000" b="1" dirty="0" smtClean="0">
                <a:solidFill>
                  <a:srgbClr val="FFFF19"/>
                </a:solidFill>
                <a:effectLst>
                  <a:outerShdw blurRad="38100" dist="38100" dir="2700000" algn="tl">
                    <a:srgbClr val="000000">
                      <a:alpha val="43137"/>
                    </a:srgbClr>
                  </a:outerShdw>
                </a:effectLst>
              </a:rPr>
              <a:t>, Jorge c/ Argón S.A. Enfermedad profesional – 5/5/2010”</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En </a:t>
            </a:r>
            <a:r>
              <a:rPr lang="es-AR" sz="1800" dirty="0">
                <a:effectLst>
                  <a:outerShdw blurRad="38100" dist="38100" dir="2700000" algn="tl">
                    <a:srgbClr val="000000">
                      <a:alpha val="43137"/>
                    </a:srgbClr>
                  </a:outerShdw>
                </a:effectLst>
              </a:rPr>
              <a:t>consecuencia es mi opinión, la indemnización por antigüedad que corresponde </a:t>
            </a: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Adhiero al voto del juez de primer término, dejando expresamente señalado que </a:t>
            </a:r>
          </a:p>
          <a:p>
            <a:pPr>
              <a:buNone/>
            </a:pPr>
            <a:r>
              <a:rPr lang="es-AR" sz="1800" dirty="0" smtClean="0">
                <a:effectLst>
                  <a:outerShdw blurRad="38100" dist="38100" dir="2700000" algn="tl">
                    <a:srgbClr val="000000">
                      <a:alpha val="43137"/>
                    </a:srgbClr>
                  </a:outerShdw>
                </a:effectLst>
              </a:rPr>
              <a:t>con ello, y específicamente en lo que respecta a la solución dada a la temática que </a:t>
            </a:r>
          </a:p>
          <a:p>
            <a:pPr>
              <a:buNone/>
            </a:pPr>
            <a:r>
              <a:rPr lang="es-AR" sz="1800" dirty="0" smtClean="0">
                <a:effectLst>
                  <a:outerShdw blurRad="38100" dist="38100" dir="2700000" algn="tl">
                    <a:srgbClr val="000000">
                      <a:alpha val="43137"/>
                    </a:srgbClr>
                  </a:outerShdw>
                </a:effectLst>
              </a:rPr>
              <a:t>aborda el colega en el punto III.3, se muda la posición distinta que esta Corte </a:t>
            </a:r>
          </a:p>
          <a:p>
            <a:pPr>
              <a:buNone/>
            </a:pPr>
            <a:r>
              <a:rPr lang="es-AR" sz="1800" dirty="0" smtClean="0">
                <a:effectLst>
                  <a:outerShdw blurRad="38100" dist="38100" dir="2700000" algn="tl">
                    <a:srgbClr val="000000">
                      <a:alpha val="43137"/>
                    </a:srgbClr>
                  </a:outerShdw>
                </a:effectLst>
              </a:rPr>
              <a:t>sostuviera al votar en las causas L. 78.989, "Frigerio", </a:t>
            </a:r>
            <a:r>
              <a:rPr lang="es-AR" sz="1800" dirty="0" err="1" smtClean="0">
                <a:effectLst>
                  <a:outerShdw blurRad="38100" dist="38100" dir="2700000" algn="tl">
                    <a:srgbClr val="000000">
                      <a:alpha val="43137"/>
                    </a:srgbClr>
                  </a:outerShdw>
                </a:effectLst>
              </a:rPr>
              <a:t>sent</a:t>
            </a:r>
            <a:r>
              <a:rPr lang="es-AR" sz="1800" dirty="0" smtClean="0">
                <a:effectLst>
                  <a:outerShdw blurRad="38100" dist="38100" dir="2700000" algn="tl">
                    <a:srgbClr val="000000">
                      <a:alpha val="43137"/>
                    </a:srgbClr>
                  </a:outerShdw>
                </a:effectLst>
              </a:rPr>
              <a:t>. del 4-VI-2003 y L. </a:t>
            </a:r>
          </a:p>
          <a:p>
            <a:pPr>
              <a:buNone/>
            </a:pPr>
            <a:r>
              <a:rPr lang="es-AR" sz="1800" dirty="0" smtClean="0">
                <a:effectLst>
                  <a:outerShdw blurRad="38100" dist="38100" dir="2700000" algn="tl">
                    <a:srgbClr val="000000">
                      <a:alpha val="43137"/>
                    </a:srgbClr>
                  </a:outerShdw>
                </a:effectLst>
              </a:rPr>
              <a:t>87.744, "Herrera", </a:t>
            </a:r>
            <a:r>
              <a:rPr lang="es-AR" sz="1800" dirty="0" err="1" smtClean="0">
                <a:effectLst>
                  <a:outerShdw blurRad="38100" dist="38100" dir="2700000" algn="tl">
                    <a:srgbClr val="000000">
                      <a:alpha val="43137"/>
                    </a:srgbClr>
                  </a:outerShdw>
                </a:effectLst>
              </a:rPr>
              <a:t>sent</a:t>
            </a:r>
            <a:r>
              <a:rPr lang="es-AR" sz="1800" dirty="0" smtClean="0">
                <a:effectLst>
                  <a:outerShdw blurRad="38100" dist="38100" dir="2700000" algn="tl">
                    <a:srgbClr val="000000">
                      <a:alpha val="43137"/>
                    </a:srgbClr>
                  </a:outerShdw>
                </a:effectLst>
              </a:rPr>
              <a:t>. del 1-IV-2004, temperamento del cual participé. </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De mi parte, un renovado análisis de la problemática involucrada me convence </a:t>
            </a:r>
          </a:p>
          <a:p>
            <a:pPr>
              <a:buNone/>
            </a:pPr>
            <a:r>
              <a:rPr lang="es-AR" sz="1800" dirty="0" smtClean="0">
                <a:effectLst>
                  <a:outerShdw blurRad="38100" dist="38100" dir="2700000" algn="tl">
                    <a:srgbClr val="000000">
                      <a:alpha val="43137"/>
                    </a:srgbClr>
                  </a:outerShdw>
                </a:effectLst>
              </a:rPr>
              <a:t>del acierto que lleva computar a los fines de la indemnización por despido que </a:t>
            </a:r>
          </a:p>
          <a:p>
            <a:pPr>
              <a:buNone/>
            </a:pPr>
            <a:r>
              <a:rPr lang="es-AR" sz="1800" dirty="0" smtClean="0">
                <a:effectLst>
                  <a:outerShdw blurRad="38100" dist="38100" dir="2700000" algn="tl">
                    <a:srgbClr val="000000">
                      <a:alpha val="43137"/>
                    </a:srgbClr>
                  </a:outerShdw>
                </a:effectLst>
              </a:rPr>
              <a:t>corresponde abonar al trabajador que obtuvo ‑sin registro del cese de la relación de </a:t>
            </a:r>
          </a:p>
          <a:p>
            <a:pPr>
              <a:buNone/>
            </a:pPr>
            <a:r>
              <a:rPr lang="es-AR" sz="1800" dirty="0" smtClean="0">
                <a:effectLst>
                  <a:outerShdw blurRad="38100" dist="38100" dir="2700000" algn="tl">
                    <a:srgbClr val="000000">
                      <a:alpha val="43137"/>
                    </a:srgbClr>
                  </a:outerShdw>
                </a:effectLst>
              </a:rPr>
              <a:t>trabajo‑ el beneficio previsional, únicamente la antigüedad que hubiere adquirido </a:t>
            </a:r>
          </a:p>
          <a:p>
            <a:pPr>
              <a:buNone/>
            </a:pPr>
            <a:r>
              <a:rPr lang="es-AR" sz="1800" dirty="0" smtClean="0">
                <a:effectLst>
                  <a:outerShdw blurRad="38100" dist="38100" dir="2700000" algn="tl">
                    <a:srgbClr val="000000">
                      <a:alpha val="43137"/>
                    </a:srgbClr>
                  </a:outerShdw>
                </a:effectLst>
              </a:rPr>
              <a:t>con posterioridad a la concesión de la prestación previsional.</a:t>
            </a:r>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032959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normAutofit/>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FFFF19"/>
                </a:solidFill>
                <a:effectLst>
                  <a:outerShdw blurRad="38100" dist="38100" dir="2700000" algn="tl">
                    <a:srgbClr val="000000">
                      <a:alpha val="43137"/>
                    </a:srgbClr>
                  </a:outerShdw>
                </a:effectLst>
              </a:rPr>
              <a:t>"</a:t>
            </a:r>
            <a:r>
              <a:rPr lang="es-AR" sz="2000" b="1" dirty="0" err="1" smtClean="0">
                <a:solidFill>
                  <a:srgbClr val="FFFF19"/>
                </a:solidFill>
                <a:effectLst>
                  <a:outerShdw blurRad="38100" dist="38100" dir="2700000" algn="tl">
                    <a:srgbClr val="000000">
                      <a:alpha val="43137"/>
                    </a:srgbClr>
                  </a:outerShdw>
                </a:effectLst>
              </a:rPr>
              <a:t>Maciel</a:t>
            </a:r>
            <a:r>
              <a:rPr lang="es-AR" sz="2000" b="1" dirty="0" smtClean="0">
                <a:solidFill>
                  <a:srgbClr val="FFFF19"/>
                </a:solidFill>
                <a:effectLst>
                  <a:outerShdw blurRad="38100" dist="38100" dir="2700000" algn="tl">
                    <a:srgbClr val="000000">
                      <a:alpha val="43137"/>
                    </a:srgbClr>
                  </a:outerShdw>
                </a:effectLst>
              </a:rPr>
              <a:t>, Jorge c/ Argón S.A. Enfermedad profesional – 5/5/2010”</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Para concluir de la manera expuesta resulta esencial interpretar la norma prevista </a:t>
            </a:r>
          </a:p>
          <a:p>
            <a:pPr>
              <a:buNone/>
            </a:pPr>
            <a:r>
              <a:rPr lang="es-AR" sz="1800" dirty="0" smtClean="0">
                <a:effectLst>
                  <a:outerShdw blurRad="38100" dist="38100" dir="2700000" algn="tl">
                    <a:srgbClr val="000000">
                      <a:alpha val="43137"/>
                    </a:srgbClr>
                  </a:outerShdw>
                </a:effectLst>
              </a:rPr>
              <a:t>en el actual art. 253 de la Ley de Contrato de Trabajo en el contexto del capítulo que </a:t>
            </a:r>
          </a:p>
          <a:p>
            <a:pPr>
              <a:buNone/>
            </a:pPr>
            <a:r>
              <a:rPr lang="es-AR" sz="1800" dirty="0" smtClean="0">
                <a:effectLst>
                  <a:outerShdw blurRad="38100" dist="38100" dir="2700000" algn="tl">
                    <a:srgbClr val="000000">
                      <a:alpha val="43137"/>
                    </a:srgbClr>
                  </a:outerShdw>
                </a:effectLst>
              </a:rPr>
              <a:t>le sirve de marco, esto es la extinción del contrato de trabajo por jubilación del </a:t>
            </a:r>
          </a:p>
          <a:p>
            <a:pPr>
              <a:buNone/>
            </a:pPr>
            <a:r>
              <a:rPr lang="es-AR" sz="1800" dirty="0" smtClean="0">
                <a:effectLst>
                  <a:outerShdw blurRad="38100" dist="38100" dir="2700000" algn="tl">
                    <a:srgbClr val="000000">
                      <a:alpha val="43137"/>
                    </a:srgbClr>
                  </a:outerShdw>
                </a:effectLst>
              </a:rPr>
              <a:t>trabajador. </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En esa línea no puede dejar de tenerse presente que el art. 252 que abre ese Capítulo </a:t>
            </a:r>
          </a:p>
          <a:p>
            <a:pPr>
              <a:buNone/>
            </a:pPr>
            <a:r>
              <a:rPr lang="es-AR" sz="1800" dirty="0" smtClean="0">
                <a:effectLst>
                  <a:outerShdw blurRad="38100" dist="38100" dir="2700000" algn="tl">
                    <a:srgbClr val="000000">
                      <a:alpha val="43137"/>
                    </a:srgbClr>
                  </a:outerShdw>
                </a:effectLst>
              </a:rPr>
              <a:t>X del Título X de la Ley de Contrato de Trabajo establece que la extinción del </a:t>
            </a:r>
          </a:p>
          <a:p>
            <a:pPr>
              <a:buNone/>
            </a:pPr>
            <a:r>
              <a:rPr lang="es-AR" sz="1800" dirty="0" smtClean="0">
                <a:effectLst>
                  <a:outerShdw blurRad="38100" dist="38100" dir="2700000" algn="tl">
                    <a:srgbClr val="000000">
                      <a:alpha val="43137"/>
                    </a:srgbClr>
                  </a:outerShdw>
                </a:effectLst>
              </a:rPr>
              <a:t>contrato de trabajo por concesión del beneficio previsional excluye la procedencia </a:t>
            </a:r>
          </a:p>
          <a:p>
            <a:pPr>
              <a:buNone/>
            </a:pPr>
            <a:r>
              <a:rPr lang="es-AR" sz="1800" dirty="0" smtClean="0">
                <a:effectLst>
                  <a:outerShdw blurRad="38100" dist="38100" dir="2700000" algn="tl">
                    <a:srgbClr val="000000">
                      <a:alpha val="43137"/>
                    </a:srgbClr>
                  </a:outerShdw>
                </a:effectLst>
              </a:rPr>
              <a:t>de la indemnización por antigüedad.</a:t>
            </a:r>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6358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normAutofit/>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BUENOS AIRES</a:t>
            </a:r>
            <a:endParaRPr lang="es-AR" sz="2000" b="1" dirty="0" smtClean="0">
              <a:solidFill>
                <a:srgbClr val="00FFCC"/>
              </a:solidFill>
              <a:effectLst>
                <a:outerShdw blurRad="38100" dist="38100" dir="2700000" algn="tl">
                  <a:srgbClr val="000000">
                    <a:alpha val="43137"/>
                  </a:srgbClr>
                </a:outerShdw>
              </a:effectLst>
            </a:endParaRPr>
          </a:p>
          <a:p>
            <a:pPr marL="0" indent="0">
              <a:buFont typeface="Wingdings" pitchFamily="2" charset="2"/>
              <a:buNone/>
              <a:defRPr/>
            </a:pPr>
            <a:r>
              <a:rPr lang="es-AR" sz="2000" b="1" dirty="0" smtClean="0">
                <a:solidFill>
                  <a:srgbClr val="FFFF19"/>
                </a:solidFill>
                <a:effectLst>
                  <a:outerShdw blurRad="38100" dist="38100" dir="2700000" algn="tl">
                    <a:srgbClr val="000000">
                      <a:alpha val="43137"/>
                    </a:srgbClr>
                  </a:outerShdw>
                </a:effectLst>
              </a:rPr>
              <a:t>"</a:t>
            </a:r>
            <a:r>
              <a:rPr lang="es-AR" sz="2000" b="1" dirty="0" err="1" smtClean="0">
                <a:solidFill>
                  <a:srgbClr val="FFFF19"/>
                </a:solidFill>
                <a:effectLst>
                  <a:outerShdw blurRad="38100" dist="38100" dir="2700000" algn="tl">
                    <a:srgbClr val="000000">
                      <a:alpha val="43137"/>
                    </a:srgbClr>
                  </a:outerShdw>
                </a:effectLst>
              </a:rPr>
              <a:t>Maciel</a:t>
            </a:r>
            <a:r>
              <a:rPr lang="es-AR" sz="2000" b="1" dirty="0" smtClean="0">
                <a:solidFill>
                  <a:srgbClr val="FFFF19"/>
                </a:solidFill>
                <a:effectLst>
                  <a:outerShdw blurRad="38100" dist="38100" dir="2700000" algn="tl">
                    <a:srgbClr val="000000">
                      <a:alpha val="43137"/>
                    </a:srgbClr>
                  </a:outerShdw>
                </a:effectLst>
              </a:rPr>
              <a:t>, Jorge c/ Argón S.A. Enfermedad profesional – 5/5/2010”</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Y todo ello claro, bajo la compatibilidad entre la percepción de un haber jubilatorio </a:t>
            </a:r>
          </a:p>
          <a:p>
            <a:pPr>
              <a:buNone/>
            </a:pPr>
            <a:r>
              <a:rPr lang="es-AR" sz="1800" dirty="0" smtClean="0">
                <a:effectLst>
                  <a:outerShdw blurRad="38100" dist="38100" dir="2700000" algn="tl">
                    <a:srgbClr val="000000">
                      <a:alpha val="43137"/>
                    </a:srgbClr>
                  </a:outerShdw>
                </a:effectLst>
              </a:rPr>
              <a:t>(fuera de los supuestos de prestaciones por invalidez u aquéllas derivadas de </a:t>
            </a:r>
          </a:p>
          <a:p>
            <a:pPr>
              <a:buNone/>
            </a:pPr>
            <a:r>
              <a:rPr lang="es-AR" sz="1800" dirty="0" smtClean="0">
                <a:effectLst>
                  <a:outerShdw blurRad="38100" dist="38100" dir="2700000" algn="tl">
                    <a:srgbClr val="000000">
                      <a:alpha val="43137"/>
                    </a:srgbClr>
                  </a:outerShdw>
                </a:effectLst>
              </a:rPr>
              <a:t>regímenes para quienes prestaron servicios en "tareas penosas, riesgosas e </a:t>
            </a:r>
          </a:p>
          <a:p>
            <a:pPr>
              <a:buNone/>
            </a:pPr>
            <a:r>
              <a:rPr lang="es-AR" sz="1800" dirty="0" smtClean="0">
                <a:effectLst>
                  <a:outerShdw blurRad="38100" dist="38100" dir="2700000" algn="tl">
                    <a:srgbClr val="000000">
                      <a:alpha val="43137"/>
                    </a:srgbClr>
                  </a:outerShdw>
                </a:effectLst>
              </a:rPr>
              <a:t>insalubres, determinantes de vejez o agotamiento prematuro") y la actividad en </a:t>
            </a:r>
          </a:p>
          <a:p>
            <a:pPr>
              <a:buNone/>
            </a:pPr>
            <a:r>
              <a:rPr lang="es-AR" sz="1800" dirty="0" smtClean="0">
                <a:effectLst>
                  <a:outerShdw blurRad="38100" dist="38100" dir="2700000" algn="tl">
                    <a:srgbClr val="000000">
                      <a:alpha val="43137"/>
                    </a:srgbClr>
                  </a:outerShdw>
                </a:effectLst>
              </a:rPr>
              <a:t>relación de dependencia, y que se consagra como regla en el ámbito de la previsión </a:t>
            </a:r>
          </a:p>
          <a:p>
            <a:pPr>
              <a:buNone/>
            </a:pPr>
            <a:r>
              <a:rPr lang="es-AR" sz="1800" dirty="0" smtClean="0">
                <a:effectLst>
                  <a:outerShdw blurRad="38100" dist="38100" dir="2700000" algn="tl">
                    <a:srgbClr val="000000">
                      <a:alpha val="43137"/>
                    </a:srgbClr>
                  </a:outerShdw>
                </a:effectLst>
              </a:rPr>
              <a:t>social a partir de las reformas introducidas en el año 1995 por la ley 24.463 (B.O., 30-</a:t>
            </a:r>
          </a:p>
          <a:p>
            <a:pPr>
              <a:buNone/>
            </a:pPr>
            <a:r>
              <a:rPr lang="es-AR" sz="1800" dirty="0" smtClean="0">
                <a:effectLst>
                  <a:outerShdw blurRad="38100" dist="38100" dir="2700000" algn="tl">
                    <a:srgbClr val="000000">
                      <a:alpha val="43137"/>
                    </a:srgbClr>
                  </a:outerShdw>
                </a:effectLst>
              </a:rPr>
              <a:t>III-1995).</a:t>
            </a:r>
          </a:p>
          <a:p>
            <a:pPr>
              <a:buNone/>
            </a:pPr>
            <a:endParaRPr lang="es-AR" sz="1800" dirty="0" smtClean="0">
              <a:effectLst>
                <a:outerShdw blurRad="38100" dist="38100" dir="2700000" algn="tl">
                  <a:srgbClr val="000000">
                    <a:alpha val="43137"/>
                  </a:srgbClr>
                </a:outerShdw>
              </a:effectLst>
            </a:endParaRPr>
          </a:p>
          <a:p>
            <a:pPr>
              <a:buNone/>
            </a:pPr>
            <a:r>
              <a:rPr lang="es-AR" sz="1800" dirty="0" smtClean="0">
                <a:effectLst>
                  <a:outerShdw blurRad="38100" dist="38100" dir="2700000" algn="tl">
                    <a:srgbClr val="000000">
                      <a:alpha val="43137"/>
                    </a:srgbClr>
                  </a:outerShdw>
                </a:effectLst>
              </a:rPr>
              <a:t>Por lo expuesto, y reiterando mi adhesión al juez de primer voto, doy el mío por la </a:t>
            </a:r>
          </a:p>
          <a:p>
            <a:pPr>
              <a:buNone/>
            </a:pPr>
            <a:r>
              <a:rPr lang="es-AR" sz="1800" dirty="0" smtClean="0">
                <a:effectLst>
                  <a:outerShdw blurRad="38100" dist="38100" dir="2700000" algn="tl">
                    <a:srgbClr val="000000">
                      <a:alpha val="43137"/>
                    </a:srgbClr>
                  </a:outerShdw>
                </a:effectLst>
              </a:rPr>
              <a:t>afirmativa.</a:t>
            </a:r>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789563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normAutofit lnSpcReduction="10000"/>
          </a:bodyPr>
          <a:lstStyle/>
          <a:p>
            <a:pPr marL="0" indent="0">
              <a:buFont typeface="Wingdings" pitchFamily="2" charset="2"/>
              <a:buNone/>
              <a:defRPr/>
            </a:pPr>
            <a:r>
              <a:rPr lang="es-MX" sz="2000" b="1" dirty="0" smtClean="0">
                <a:solidFill>
                  <a:srgbClr val="00FFCC"/>
                </a:solidFill>
                <a:effectLst>
                  <a:outerShdw blurRad="38100" dist="38100" dir="2700000" algn="tl">
                    <a:srgbClr val="000000">
                      <a:alpha val="43137"/>
                    </a:srgbClr>
                  </a:outerShdw>
                </a:effectLst>
              </a:rPr>
              <a:t>SUPREMA CORTE DE LA PROVINCIA DE </a:t>
            </a:r>
            <a:r>
              <a:rPr lang="es-AR" sz="2000" b="1" dirty="0" smtClean="0">
                <a:solidFill>
                  <a:srgbClr val="00FFCC"/>
                </a:solidFill>
                <a:effectLst>
                  <a:outerShdw blurRad="38100" dist="38100" dir="2700000" algn="tl">
                    <a:srgbClr val="000000">
                      <a:alpha val="43137"/>
                    </a:srgbClr>
                  </a:outerShdw>
                </a:effectLst>
              </a:rPr>
              <a:t>TUCUMAN</a:t>
            </a:r>
          </a:p>
          <a:p>
            <a:pPr marL="0" indent="0">
              <a:buNone/>
            </a:pPr>
            <a:r>
              <a:rPr lang="es-AR" sz="1800" b="1" dirty="0" smtClean="0">
                <a:solidFill>
                  <a:srgbClr val="FFFF19"/>
                </a:solidFill>
              </a:rPr>
              <a:t>“</a:t>
            </a:r>
            <a:r>
              <a:rPr lang="es-AR" sz="1800" b="1" dirty="0">
                <a:solidFill>
                  <a:srgbClr val="FFFF19"/>
                </a:solidFill>
              </a:rPr>
              <a:t>Barros, Ramón Héctor vs. Cía. Azucarera </a:t>
            </a:r>
            <a:r>
              <a:rPr lang="es-AR" sz="1800" b="1" dirty="0" smtClean="0">
                <a:solidFill>
                  <a:srgbClr val="FFFF19"/>
                </a:solidFill>
              </a:rPr>
              <a:t>Concepción </a:t>
            </a:r>
            <a:r>
              <a:rPr lang="es-AR" sz="1800" b="1" dirty="0">
                <a:solidFill>
                  <a:srgbClr val="FFFF19"/>
                </a:solidFill>
              </a:rPr>
              <a:t>SA </a:t>
            </a:r>
            <a:r>
              <a:rPr lang="es-AR" sz="1800" b="1" dirty="0" smtClean="0">
                <a:solidFill>
                  <a:srgbClr val="FFFF19"/>
                </a:solidFill>
              </a:rPr>
              <a:t>s/despido – 31/7/2012 – Sala en lo Laboral y Contencioso Administrativo de la </a:t>
            </a:r>
            <a:r>
              <a:rPr lang="es-AR" sz="1800" b="1" dirty="0" err="1" smtClean="0">
                <a:solidFill>
                  <a:srgbClr val="FFFF19"/>
                </a:solidFill>
              </a:rPr>
              <a:t>CSJTucuman</a:t>
            </a:r>
            <a:r>
              <a:rPr lang="es-AR" sz="1800" b="1" dirty="0" smtClean="0">
                <a:solidFill>
                  <a:srgbClr val="FFFF19"/>
                </a:solidFill>
              </a:rPr>
              <a:t>”, </a:t>
            </a:r>
          </a:p>
          <a:p>
            <a:pPr marL="0" indent="0">
              <a:buNone/>
            </a:pPr>
            <a:r>
              <a:rPr lang="es-AR" sz="1800" dirty="0"/>
              <a:t>R</a:t>
            </a:r>
            <a:r>
              <a:rPr lang="es-AR" sz="1800" dirty="0" smtClean="0"/>
              <a:t>esolvió </a:t>
            </a:r>
            <a:r>
              <a:rPr lang="es-AR" sz="1800" dirty="0"/>
              <a:t>“dejar sin efecto el cálculo del rubro indemnización por antigüedad calculada con prescindencia de lo dispuesto por el artículo 253 (último párr.) de la LCT”, señalando al respecto lo siguiente: “Atento a la doctrina judicial imperante en el orden nacional a partir del antes citado acuerdo plenario de la CNAT y a la posición ahora sustentada por la SCJBA, y en el convencimiento de que razones de seguridad jurídica tornan conveniente examinar nuevamente la cuestión atinente a la interpretación del artículo 253, último párrafo, de la LCT, concluyo que existen sólidos argumentos en virtud de los cuales resulta prudente modificar el criterio interpretativo sostenido anteriormente por esta Corte. En efecto, en una interpretación sistemática, superadora de la literalidad de la norma bajo análisis y tendiente a desentrañar la intención del legislador y los fines perseguidos por la norma en armonía con el resto del ordenamiento jurídico en general, luce acertado el criterio según el cual la limitación en la antigüedad dispuesta en el último párrafo del artículo 253 de la LCT debe aplicarse tanto en el caso de cese efectivo y reingreso, como cuando no existe solución de continuidad entre el inicio del goce del beneficio jubilatorio y la reanudación de las tareas a las órdenes del mismo empleador. </a:t>
            </a: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930693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normAutofit/>
          </a:bodyPr>
          <a:lstStyle/>
          <a:p>
            <a:pPr marL="0" indent="0">
              <a:buFont typeface="Wingdings" pitchFamily="2" charset="2"/>
              <a:buNone/>
              <a:defRPr/>
            </a:pPr>
            <a:r>
              <a:rPr lang="es-MX" sz="2000" b="1" dirty="0">
                <a:solidFill>
                  <a:srgbClr val="00FFCC"/>
                </a:solidFill>
                <a:effectLst>
                  <a:outerShdw blurRad="38100" dist="38100" dir="2700000" algn="tl">
                    <a:srgbClr val="000000">
                      <a:alpha val="43137"/>
                    </a:srgbClr>
                  </a:outerShdw>
                </a:effectLst>
              </a:rPr>
              <a:t>SUPREMA CORTE DE LA PROVINCIA DE </a:t>
            </a:r>
            <a:r>
              <a:rPr lang="es-AR" sz="2000" b="1" dirty="0">
                <a:solidFill>
                  <a:srgbClr val="00FFCC"/>
                </a:solidFill>
                <a:effectLst>
                  <a:outerShdw blurRad="38100" dist="38100" dir="2700000" algn="tl">
                    <a:srgbClr val="000000">
                      <a:alpha val="43137"/>
                    </a:srgbClr>
                  </a:outerShdw>
                </a:effectLst>
              </a:rPr>
              <a:t>TUCUMAN</a:t>
            </a:r>
          </a:p>
          <a:p>
            <a:pPr marL="0" indent="0">
              <a:buNone/>
            </a:pPr>
            <a:r>
              <a:rPr lang="es-AR" sz="1800" b="1" dirty="0">
                <a:solidFill>
                  <a:srgbClr val="FFFF19"/>
                </a:solidFill>
              </a:rPr>
              <a:t>“Barros, Ramón Héctor vs. Cía. Azucarera Concepción SA s/despido – 31/7/2012 – Sala en lo Laboral y Contencioso Administrativo de la </a:t>
            </a:r>
            <a:r>
              <a:rPr lang="es-AR" sz="1800" b="1" dirty="0" err="1">
                <a:solidFill>
                  <a:srgbClr val="FFFF19"/>
                </a:solidFill>
              </a:rPr>
              <a:t>CSJTucuman</a:t>
            </a:r>
            <a:r>
              <a:rPr lang="es-AR" sz="1800" b="1" dirty="0">
                <a:solidFill>
                  <a:srgbClr val="FFFF19"/>
                </a:solidFill>
              </a:rPr>
              <a:t>”, </a:t>
            </a:r>
          </a:p>
          <a:p>
            <a:pPr marL="0" indent="0">
              <a:buNone/>
            </a:pPr>
            <a:r>
              <a:rPr lang="es-AR" sz="1800" dirty="0" smtClean="0"/>
              <a:t>“</a:t>
            </a:r>
            <a:r>
              <a:rPr lang="es-AR" sz="1800" dirty="0"/>
              <a:t>Es que la razón de la reforma del artículo 253 de la LCT introducida por la ley 24347 se encuentra estrechamente vinculada a la supresión de la incompatibilidad que antes establecía la ley 24241 entre el goce efectivo del beneficio de la jubilación y la continuidad de la prestación de servicios en relación de dependencia. En la actualidad resulta compatible la calidad de beneficiario de prestaciones del régimen previsional -con las limitaciones legalmente establecidas- con el ‘reingreso’ a la actividad remunerada, tanto en relación de dependencia como en carácter de autónomos (de conformidad a lo expresamente dispuesto por el art. 34, L. 24241). No obstante, el efectivo goce del beneficio de la jubilación ordinaria supone la extinción del contrato de trabajo, aun cuando no exista una diferencia ostensible entre el antes y el después de la obtención del beneficio en lo concerniente a la prestación de servicios para el mismo </a:t>
            </a:r>
            <a:r>
              <a:rPr lang="es-AR" sz="1800" dirty="0" smtClean="0"/>
              <a:t>empleador.”</a:t>
            </a:r>
            <a:endParaRPr lang="es-AR" sz="1800" dirty="0"/>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602001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r" eaLnBrk="1" hangingPunct="1">
              <a:defRPr/>
            </a:pPr>
            <a:r>
              <a:rPr lang="es-ES_tradnl" sz="2000" b="1" dirty="0" smtClean="0">
                <a:solidFill>
                  <a:srgbClr val="FFFF00"/>
                </a:solidFill>
                <a:effectLst>
                  <a:outerShdw blurRad="38100" dist="38100" dir="2700000" algn="tl">
                    <a:srgbClr val="000000">
                      <a:alpha val="43137"/>
                    </a:srgbClr>
                  </a:outerShdw>
                </a:effectLst>
              </a:rPr>
              <a:t>DESPIDO POR JUBILACIÓN</a:t>
            </a:r>
            <a:endParaRPr lang="es-MX" sz="2000" b="1" dirty="0" smtClean="0">
              <a:solidFill>
                <a:srgbClr val="FFFF00"/>
              </a:solidFill>
              <a:effectLst>
                <a:outerShdw blurRad="38100" dist="38100" dir="2700000" algn="tl">
                  <a:srgbClr val="000000">
                    <a:alpha val="43137"/>
                  </a:srgbClr>
                </a:outerShdw>
              </a:effectLst>
            </a:endParaRPr>
          </a:p>
        </p:txBody>
      </p:sp>
      <p:sp>
        <p:nvSpPr>
          <p:cNvPr id="128003" name="Rectangle 3"/>
          <p:cNvSpPr>
            <a:spLocks noGrp="1" noChangeArrowheads="1"/>
          </p:cNvSpPr>
          <p:nvPr>
            <p:ph type="body" idx="1"/>
          </p:nvPr>
        </p:nvSpPr>
        <p:spPr>
          <a:xfrm>
            <a:off x="457200" y="1052513"/>
            <a:ext cx="8377238" cy="5805487"/>
          </a:xfrm>
        </p:spPr>
        <p:txBody>
          <a:bodyPr>
            <a:normAutofit/>
          </a:bodyPr>
          <a:lstStyle/>
          <a:p>
            <a:pPr marL="0" indent="0">
              <a:buFont typeface="Wingdings" pitchFamily="2" charset="2"/>
              <a:buNone/>
              <a:defRPr/>
            </a:pPr>
            <a:r>
              <a:rPr lang="es-MX" sz="2000" b="1" dirty="0">
                <a:solidFill>
                  <a:srgbClr val="00FFCC"/>
                </a:solidFill>
                <a:effectLst>
                  <a:outerShdw blurRad="38100" dist="38100" dir="2700000" algn="tl">
                    <a:srgbClr val="000000">
                      <a:alpha val="43137"/>
                    </a:srgbClr>
                  </a:outerShdw>
                </a:effectLst>
              </a:rPr>
              <a:t>SUPREMA CORTE DE LA PROVINCIA DE </a:t>
            </a:r>
            <a:r>
              <a:rPr lang="es-AR" sz="2000" b="1" dirty="0">
                <a:solidFill>
                  <a:srgbClr val="00FFCC"/>
                </a:solidFill>
                <a:effectLst>
                  <a:outerShdw blurRad="38100" dist="38100" dir="2700000" algn="tl">
                    <a:srgbClr val="000000">
                      <a:alpha val="43137"/>
                    </a:srgbClr>
                  </a:outerShdw>
                </a:effectLst>
              </a:rPr>
              <a:t>TUCUMAN</a:t>
            </a:r>
          </a:p>
          <a:p>
            <a:pPr marL="0" indent="0">
              <a:buNone/>
            </a:pPr>
            <a:r>
              <a:rPr lang="es-AR" sz="1800" b="1" dirty="0">
                <a:solidFill>
                  <a:srgbClr val="FFFF19"/>
                </a:solidFill>
              </a:rPr>
              <a:t>“Barros, Ramón Héctor vs. Cía. Azucarera Concepción SA s/despido – 31/7/2012 – Sala en lo Laboral y Contencioso Administrativo de la </a:t>
            </a:r>
            <a:r>
              <a:rPr lang="es-AR" sz="1800" b="1" dirty="0" err="1">
                <a:solidFill>
                  <a:srgbClr val="FFFF19"/>
                </a:solidFill>
              </a:rPr>
              <a:t>CSJTucuman</a:t>
            </a:r>
            <a:r>
              <a:rPr lang="es-AR" sz="1800" b="1" dirty="0">
                <a:solidFill>
                  <a:srgbClr val="FFFF19"/>
                </a:solidFill>
              </a:rPr>
              <a:t>”, </a:t>
            </a:r>
          </a:p>
          <a:p>
            <a:pPr marL="0" indent="0">
              <a:buNone/>
            </a:pPr>
            <a:r>
              <a:rPr lang="es-AR" sz="1800" dirty="0" smtClean="0"/>
              <a:t>“Es </a:t>
            </a:r>
            <a:r>
              <a:rPr lang="es-AR" sz="1800" dirty="0"/>
              <a:t>del caso señalar que el artículo 91 de la LCT prescribe que el contrato de trabajo por tiempo indeterminado está destinado a durar hasta que el trabajador se encuentre en condiciones de gozar de los beneficios que le asignan los regímenes de seguridad social. El artículo 252 de la LCT establece que, concedido uno de los beneficios que prevé el régimen de la ley 24241, el contrato de trabajo quedará extinguido. A su vez, el artículo 34 de la ley, citada en último término, autoriza a los beneficiarios de las prestaciones allí contempladas a “reingresar” a la actividad remunerada. En este contexto normativo, es dable afirmar que el artículo 253 de la LCT, por su parte, no distingue entre un retorno inmediato a la actividad laboral y un reingreso temporalmente espaciado. En el marco expuesto, el pase al estado de pasividad opera con la obtención del beneficio previsional aun cuando en los hechos, al día siguiente, el trabajador concurra a prestar servicios pues tal prestación configura el ‘reingreso’ al que aluden los artículos 34 de la ley 24241 y 253 de la LCT.” </a:t>
            </a:r>
          </a:p>
          <a:p>
            <a:pPr marL="0" indent="0">
              <a:buFont typeface="Wingdings" pitchFamily="2" charset="2"/>
              <a:buNone/>
              <a:defRPr/>
            </a:pPr>
            <a:endParaRPr lang="es-AR" sz="1800" dirty="0">
              <a:effectLst>
                <a:outerShdw blurRad="38100" dist="38100" dir="2700000" algn="tl">
                  <a:srgbClr val="000000">
                    <a:alpha val="43137"/>
                  </a:srgbClr>
                </a:outerShdw>
              </a:effectLst>
            </a:endParaRPr>
          </a:p>
          <a:p>
            <a:pPr marL="0" indent="0">
              <a:buFont typeface="Wingdings" pitchFamily="2" charset="2"/>
              <a:buNone/>
              <a:defRPr/>
            </a:pPr>
            <a:endParaRPr lang="es-AR" sz="1800" dirty="0" smtClean="0">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340538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119687"/>
          </a:xfrm>
        </p:spPr>
        <p:txBody>
          <a:bodyPr/>
          <a:lstStyle/>
          <a:p>
            <a:pPr marL="0" indent="0" eaLnBrk="1" hangingPunct="1">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¿OPCIÓN DEL TRABAJADOR POR CONTINUAR HASTA LOS 65 AÑOS?</a:t>
            </a:r>
            <a:endParaRPr lang="es-AR" sz="2000" b="1" dirty="0" smtClean="0">
              <a:solidFill>
                <a:srgbClr val="FFFF00"/>
              </a:solidFill>
              <a:effectLst>
                <a:outerShdw blurRad="38100" dist="38100" dir="2700000" algn="tl">
                  <a:srgbClr val="000000">
                    <a:alpha val="43137"/>
                  </a:srgbClr>
                </a:outerShdw>
              </a:effectLst>
            </a:endParaRPr>
          </a:p>
          <a:p>
            <a:pPr>
              <a:buNone/>
            </a:pPr>
            <a:endParaRPr lang="es-AR" sz="1600" dirty="0" smtClean="0"/>
          </a:p>
          <a:p>
            <a:pPr>
              <a:buNone/>
            </a:pPr>
            <a:r>
              <a:rPr lang="es-AR" sz="1800" dirty="0" smtClean="0"/>
              <a:t>Estamos </a:t>
            </a:r>
            <a:r>
              <a:rPr lang="es-AR" sz="1800" dirty="0"/>
              <a:t>frente a un régimen previsional diferencial justificado por tareas que, por </a:t>
            </a:r>
            <a:endParaRPr lang="es-AR" sz="1800" dirty="0" smtClean="0"/>
          </a:p>
          <a:p>
            <a:pPr>
              <a:buNone/>
            </a:pPr>
            <a:r>
              <a:rPr lang="es-AR" sz="1800" dirty="0" smtClean="0"/>
              <a:t>su </a:t>
            </a:r>
            <a:r>
              <a:rPr lang="es-AR" sz="1800" dirty="0"/>
              <a:t>carácter </a:t>
            </a:r>
            <a:r>
              <a:rPr lang="es-AR" sz="1800" dirty="0" smtClean="0"/>
              <a:t> penoso</a:t>
            </a:r>
            <a:r>
              <a:rPr lang="es-AR" sz="1800" dirty="0"/>
              <a:t>, riesgoso o insalubre, son determinantes de vejez o agotamiento </a:t>
            </a:r>
            <a:endParaRPr lang="es-AR" sz="1800" dirty="0" smtClean="0"/>
          </a:p>
          <a:p>
            <a:pPr>
              <a:buNone/>
            </a:pPr>
            <a:r>
              <a:rPr lang="es-AR" sz="1800" dirty="0" smtClean="0"/>
              <a:t>prematuro</a:t>
            </a:r>
            <a:r>
              <a:rPr lang="es-AR" sz="1800" dirty="0"/>
              <a:t>, </a:t>
            </a:r>
            <a:r>
              <a:rPr lang="es-AR" sz="1800" dirty="0" smtClean="0"/>
              <a:t> revistiendo </a:t>
            </a:r>
            <a:r>
              <a:rPr lang="es-AR" sz="1800" dirty="0"/>
              <a:t>así igual naturaleza que los reconocidos por el artículo 157 </a:t>
            </a:r>
            <a:endParaRPr lang="es-AR" sz="1800" dirty="0" smtClean="0"/>
          </a:p>
          <a:p>
            <a:pPr>
              <a:buNone/>
            </a:pPr>
            <a:r>
              <a:rPr lang="es-AR" sz="1800" dirty="0" smtClean="0"/>
              <a:t>de </a:t>
            </a:r>
            <a:r>
              <a:rPr lang="es-AR" sz="1800" dirty="0"/>
              <a:t>la ley 24241.</a:t>
            </a:r>
          </a:p>
          <a:p>
            <a:pPr>
              <a:buNone/>
            </a:pPr>
            <a:endParaRPr lang="es-AR" sz="1600" dirty="0" smtClean="0"/>
          </a:p>
          <a:p>
            <a:pPr marL="0" indent="0" eaLnBrk="1" hangingPunct="1">
              <a:buFont typeface="Wingdings" pitchFamily="2" charset="2"/>
              <a:buNone/>
              <a:defRPr/>
            </a:pPr>
            <a:r>
              <a:rPr lang="es-MX" sz="2000" b="1" dirty="0" smtClean="0">
                <a:solidFill>
                  <a:srgbClr val="00FF99"/>
                </a:solidFill>
                <a:effectLst>
                  <a:outerShdw blurRad="38100" dist="38100" dir="2700000" algn="tl">
                    <a:srgbClr val="000000">
                      <a:alpha val="43137"/>
                    </a:srgbClr>
                  </a:outerShdw>
                </a:effectLst>
              </a:rPr>
              <a:t>¿Se puede intimar al trabajador que cumple con los requisitos especiales a iniciar los trámites previsionales en los términos del art. 252?</a:t>
            </a:r>
          </a:p>
          <a:p>
            <a:pPr marL="0" indent="0" eaLnBrk="1" hangingPunct="1">
              <a:buFont typeface="Wingdings" pitchFamily="2" charset="2"/>
              <a:buNone/>
              <a:defRPr/>
            </a:pPr>
            <a:endParaRPr lang="es-MX" sz="2000" b="1" dirty="0">
              <a:solidFill>
                <a:srgbClr val="00FF99"/>
              </a:solidFill>
              <a:effectLst>
                <a:outerShdw blurRad="38100" dist="38100" dir="2700000" algn="tl">
                  <a:srgbClr val="000000">
                    <a:alpha val="43137"/>
                  </a:srgbClr>
                </a:outerShdw>
              </a:effectLst>
            </a:endParaRPr>
          </a:p>
          <a:p>
            <a:pPr marL="0" indent="0" eaLnBrk="1" hangingPunct="1">
              <a:buFont typeface="Wingdings" pitchFamily="2" charset="2"/>
              <a:buNone/>
              <a:defRPr/>
            </a:pPr>
            <a:r>
              <a:rPr lang="es-MX" sz="2000" b="1" dirty="0" smtClean="0">
                <a:solidFill>
                  <a:srgbClr val="FFFF01"/>
                </a:solidFill>
                <a:effectLst>
                  <a:outerShdw blurRad="38100" dist="38100" dir="2700000" algn="tl">
                    <a:srgbClr val="000000">
                      <a:alpha val="43137"/>
                    </a:srgbClr>
                  </a:outerShdw>
                </a:effectLst>
              </a:rPr>
              <a:t>DOS POSTURAS JURISPRUDENCIALES EN CASO SIMILARES</a:t>
            </a:r>
          </a:p>
          <a:p>
            <a:pPr marL="0" indent="0" eaLnBrk="1" hangingPunct="1">
              <a:buFont typeface="Wingdings" pitchFamily="2" charset="2"/>
              <a:buNone/>
              <a:defRPr/>
            </a:pPr>
            <a:endParaRPr lang="es-MX" sz="2000" b="1" dirty="0">
              <a:solidFill>
                <a:srgbClr val="00FF99"/>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2000" b="1" dirty="0" smtClean="0">
              <a:solidFill>
                <a:srgbClr val="00FF99"/>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8947295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304801" y="914401"/>
            <a:ext cx="8686798" cy="5257800"/>
          </a:xfrm>
        </p:spPr>
        <p:txBody>
          <a:bodyPr>
            <a:normAutofit lnSpcReduction="10000"/>
          </a:bodyPr>
          <a:lstStyle/>
          <a:p>
            <a:pPr marL="0" indent="0" eaLnBrk="1" hangingPunct="1">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¿OPCIÓN DEL TRABAJADOR POR CONTINUAR HASTA LOS 65 AÑOS?</a:t>
            </a:r>
            <a:endParaRPr lang="es-AR" sz="2000" b="1" dirty="0" smtClean="0">
              <a:solidFill>
                <a:srgbClr val="FFFF00"/>
              </a:solidFill>
              <a:effectLst>
                <a:outerShdw blurRad="38100" dist="38100" dir="2700000" algn="tl">
                  <a:srgbClr val="000000">
                    <a:alpha val="43137"/>
                  </a:srgbClr>
                </a:outerShdw>
              </a:effectLst>
            </a:endParaRPr>
          </a:p>
          <a:p>
            <a:pPr>
              <a:buNone/>
            </a:pPr>
            <a:r>
              <a:rPr lang="es-AR" sz="1800" b="1" dirty="0" smtClean="0">
                <a:solidFill>
                  <a:srgbClr val="FFFF00"/>
                </a:solidFill>
                <a:effectLst>
                  <a:outerShdw blurRad="38100" dist="38100" dir="2700000" algn="tl">
                    <a:srgbClr val="000000">
                      <a:alpha val="43137"/>
                    </a:srgbClr>
                  </a:outerShdw>
                </a:effectLst>
              </a:rPr>
              <a:t>Postura 1: </a:t>
            </a:r>
            <a:r>
              <a:rPr lang="es-AR" sz="1800" dirty="0"/>
              <a:t>el trabajador puede optar por jubilarse con los requisitos diferenciales o </a:t>
            </a:r>
            <a:endParaRPr lang="es-AR" sz="1800" dirty="0" smtClean="0"/>
          </a:p>
          <a:p>
            <a:pPr>
              <a:buNone/>
            </a:pPr>
            <a:r>
              <a:rPr lang="es-AR" sz="1800" dirty="0" smtClean="0"/>
              <a:t>aguardar </a:t>
            </a:r>
            <a:r>
              <a:rPr lang="es-AR" sz="1800" dirty="0"/>
              <a:t>el </a:t>
            </a:r>
            <a:r>
              <a:rPr lang="es-AR" sz="1800" dirty="0" smtClean="0"/>
              <a:t>cumplimiento </a:t>
            </a:r>
            <a:r>
              <a:rPr lang="es-AR" sz="1800" dirty="0"/>
              <a:t>de los requisitos del régimen general siempre que el </a:t>
            </a:r>
            <a:endParaRPr lang="es-AR" sz="1800" dirty="0" smtClean="0"/>
          </a:p>
          <a:p>
            <a:pPr>
              <a:buNone/>
            </a:pPr>
            <a:r>
              <a:rPr lang="es-AR" sz="1800" dirty="0" smtClean="0"/>
              <a:t>empleador </a:t>
            </a:r>
            <a:r>
              <a:rPr lang="es-AR" sz="1800" dirty="0"/>
              <a:t>no lo haya </a:t>
            </a:r>
            <a:r>
              <a:rPr lang="es-AR" sz="1800" dirty="0" smtClean="0"/>
              <a:t>intimado </a:t>
            </a:r>
            <a:r>
              <a:rPr lang="es-AR" sz="1800" dirty="0"/>
              <a:t>en forma previa en los términos del artículo 252 de la </a:t>
            </a:r>
            <a:endParaRPr lang="es-AR" sz="1800" dirty="0" smtClean="0"/>
          </a:p>
          <a:p>
            <a:pPr>
              <a:buNone/>
            </a:pPr>
            <a:r>
              <a:rPr lang="es-AR" sz="1800" dirty="0" smtClean="0"/>
              <a:t>LCT</a:t>
            </a:r>
            <a:endParaRPr lang="es-AR" sz="1800" dirty="0" smtClean="0">
              <a:effectLst>
                <a:outerShdw blurRad="38100" dist="38100" dir="2700000" algn="tl">
                  <a:srgbClr val="000000">
                    <a:alpha val="43137"/>
                  </a:srgbClr>
                </a:outerShdw>
              </a:effectLst>
            </a:endParaRPr>
          </a:p>
          <a:p>
            <a:pPr>
              <a:buNone/>
            </a:pPr>
            <a:endParaRPr lang="es-AR" sz="1600" dirty="0">
              <a:effectLst>
                <a:outerShdw blurRad="38100" dist="38100" dir="2700000" algn="tl">
                  <a:srgbClr val="000000">
                    <a:alpha val="43137"/>
                  </a:srgbClr>
                </a:outerShdw>
              </a:effectLst>
            </a:endParaRPr>
          </a:p>
          <a:p>
            <a:pPr>
              <a:buNone/>
            </a:pPr>
            <a:endParaRPr lang="es-AR" sz="1600" dirty="0" smtClean="0">
              <a:effectLst>
                <a:outerShdw blurRad="38100" dist="38100" dir="2700000" algn="tl">
                  <a:srgbClr val="000000">
                    <a:alpha val="43137"/>
                  </a:srgbClr>
                </a:outerShdw>
              </a:effectLst>
            </a:endParaRPr>
          </a:p>
          <a:p>
            <a:pPr marL="0" indent="0">
              <a:buNone/>
            </a:pPr>
            <a:r>
              <a:rPr lang="es-AR" sz="1800" b="1" dirty="0" smtClean="0">
                <a:solidFill>
                  <a:srgbClr val="00FFCC"/>
                </a:solidFill>
                <a:effectLst>
                  <a:outerShdw blurRad="38100" dist="38100" dir="2700000" algn="tl">
                    <a:srgbClr val="000000">
                      <a:alpha val="43137"/>
                    </a:srgbClr>
                  </a:outerShdw>
                </a:effectLst>
              </a:rPr>
              <a:t>“</a:t>
            </a:r>
            <a:r>
              <a:rPr lang="es-AR" sz="1800" b="1" dirty="0" err="1">
                <a:solidFill>
                  <a:srgbClr val="00FFCC"/>
                </a:solidFill>
                <a:effectLst>
                  <a:outerShdw blurRad="38100" dist="38100" dir="2700000" algn="tl">
                    <a:srgbClr val="000000">
                      <a:alpha val="43137"/>
                    </a:srgbClr>
                  </a:outerShdw>
                </a:effectLst>
              </a:rPr>
              <a:t>Garabello</a:t>
            </a:r>
            <a:r>
              <a:rPr lang="es-AR" sz="1800" b="1" dirty="0">
                <a:solidFill>
                  <a:srgbClr val="00FFCC"/>
                </a:solidFill>
                <a:effectLst>
                  <a:outerShdw blurRad="38100" dist="38100" dir="2700000" algn="tl">
                    <a:srgbClr val="000000">
                      <a:alpha val="43137"/>
                    </a:srgbClr>
                  </a:outerShdw>
                </a:effectLst>
              </a:rPr>
              <a:t>, Pedro Juan c/AA Aerolíneas Argentinas” - </a:t>
            </a:r>
            <a:r>
              <a:rPr lang="es-AR" sz="1800" b="1" dirty="0" err="1">
                <a:solidFill>
                  <a:srgbClr val="00FFCC"/>
                </a:solidFill>
                <a:effectLst>
                  <a:outerShdw blurRad="38100" dist="38100" dir="2700000" algn="tl">
                    <a:srgbClr val="000000">
                      <a:alpha val="43137"/>
                    </a:srgbClr>
                  </a:outerShdw>
                </a:effectLst>
              </a:rPr>
              <a:t>CNTrab</a:t>
            </a:r>
            <a:r>
              <a:rPr lang="es-AR" sz="1800" b="1" dirty="0">
                <a:solidFill>
                  <a:srgbClr val="00FFCC"/>
                </a:solidFill>
                <a:effectLst>
                  <a:outerShdw blurRad="38100" dist="38100" dir="2700000" algn="tl">
                    <a:srgbClr val="000000">
                      <a:alpha val="43137"/>
                    </a:srgbClr>
                  </a:outerShdw>
                </a:effectLst>
              </a:rPr>
              <a:t>. - Sala III - 18/5/2000 </a:t>
            </a:r>
            <a:r>
              <a:rPr lang="es-AR" sz="1800" b="1" dirty="0" smtClean="0">
                <a:solidFill>
                  <a:srgbClr val="00FFCC"/>
                </a:solidFill>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a:t>
            </a:r>
            <a:r>
              <a:rPr lang="es-AR" sz="1800" dirty="0">
                <a:effectLst>
                  <a:outerShdw blurRad="38100" dist="38100" dir="2700000" algn="tl">
                    <a:srgbClr val="000000">
                      <a:alpha val="43137"/>
                    </a:srgbClr>
                  </a:outerShdw>
                </a:effectLst>
              </a:rPr>
              <a:t>E</a:t>
            </a:r>
            <a:r>
              <a:rPr lang="es-AR" sz="1800" dirty="0" smtClean="0">
                <a:effectLst>
                  <a:outerShdw blurRad="38100" dist="38100" dir="2700000" algn="tl">
                    <a:srgbClr val="000000">
                      <a:alpha val="43137"/>
                    </a:srgbClr>
                  </a:outerShdw>
                </a:effectLst>
              </a:rPr>
              <a:t>l </a:t>
            </a:r>
            <a:r>
              <a:rPr lang="es-AR" sz="1800" dirty="0">
                <a:effectLst>
                  <a:outerShdw blurRad="38100" dist="38100" dir="2700000" algn="tl">
                    <a:srgbClr val="000000">
                      <a:alpha val="43137"/>
                    </a:srgbClr>
                  </a:outerShdw>
                </a:effectLst>
              </a:rPr>
              <a:t>artículo 157 de la ley 24241, al establecer que ‘los trabajadores comprendidos en dichos regímenes especiales tendrán derecho a percibir el beneficio ordinario cualquiera sea el régimen por el cual hayan optado’, no formula un derecho, una prohibición o una facultad; se limita a remitir a una situación de hecho, resultante de la elección del trabajador. Si no existiera otra norma que reglara el mismo caso, podría interpretarse, quizás, que existe un derecho del trabajador en tal sentido. Pero la lectura armónica del artículo mencionado, y la redacción posterior del artículo 252 de la ley de contrato de trabajo conduce a descartar la posibilidad de opción del trabajador, al reglar de modo expreso una facultad a favor del empleador para extinguir el vínculo cuando el trabajador se encuentre en las condiciones de acceder a algún beneficio previsional”.</a:t>
            </a:r>
          </a:p>
          <a:p>
            <a:pPr marL="0" indent="0" eaLnBrk="1" hangingPunct="1">
              <a:buFont typeface="Wingdings" pitchFamily="2" charset="2"/>
              <a:buNone/>
              <a:defRPr/>
            </a:pPr>
            <a:endParaRPr lang="es-MX" sz="2000" b="1" dirty="0">
              <a:solidFill>
                <a:srgbClr val="00FF99"/>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2000" b="1" dirty="0" smtClean="0">
              <a:solidFill>
                <a:srgbClr val="00FF99"/>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0658243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119687"/>
          </a:xfrm>
        </p:spPr>
        <p:txBody>
          <a:bodyPr>
            <a:normAutofit lnSpcReduction="10000"/>
          </a:bodyPr>
          <a:lstStyle/>
          <a:p>
            <a:pPr marL="0" indent="0" eaLnBrk="1" hangingPunct="1">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¿OPCIÓN DEL TRABAJADOR POR CONTINUAR HASTA LOS 65 AÑOS?</a:t>
            </a:r>
            <a:endParaRPr lang="es-AR" sz="2000" b="1" dirty="0" smtClean="0">
              <a:solidFill>
                <a:srgbClr val="FFFF00"/>
              </a:solidFill>
              <a:effectLst>
                <a:outerShdw blurRad="38100" dist="38100" dir="2700000" algn="tl">
                  <a:srgbClr val="000000">
                    <a:alpha val="43137"/>
                  </a:srgbClr>
                </a:outerShdw>
              </a:effectLst>
            </a:endParaRPr>
          </a:p>
          <a:p>
            <a:pPr>
              <a:buNone/>
            </a:pPr>
            <a:r>
              <a:rPr lang="es-AR" sz="1800" b="1" dirty="0" smtClean="0">
                <a:solidFill>
                  <a:srgbClr val="FF9900"/>
                </a:solidFill>
              </a:rPr>
              <a:t>Postura 2: </a:t>
            </a:r>
            <a:r>
              <a:rPr lang="es-AR" sz="1800" dirty="0" smtClean="0"/>
              <a:t>Estos </a:t>
            </a:r>
            <a:r>
              <a:rPr lang="es-AR" sz="1800" dirty="0"/>
              <a:t>regímenes están dispuestos a favor del trabajador, quien puede </a:t>
            </a:r>
            <a:endParaRPr lang="es-AR" sz="1800" dirty="0" smtClean="0"/>
          </a:p>
          <a:p>
            <a:pPr>
              <a:buNone/>
            </a:pPr>
            <a:r>
              <a:rPr lang="es-AR" sz="1800" dirty="0" smtClean="0"/>
              <a:t>optar </a:t>
            </a:r>
            <a:r>
              <a:rPr lang="es-AR" sz="1800" dirty="0"/>
              <a:t>por utilizarlo y jubilarse con anticipación, pero que los mismos no habilitan al </a:t>
            </a:r>
            <a:endParaRPr lang="es-AR" sz="1800" dirty="0" smtClean="0"/>
          </a:p>
          <a:p>
            <a:pPr>
              <a:buNone/>
            </a:pPr>
            <a:r>
              <a:rPr lang="es-AR" sz="1800" dirty="0" smtClean="0"/>
              <a:t>empleador </a:t>
            </a:r>
            <a:r>
              <a:rPr lang="es-AR" sz="1800" dirty="0"/>
              <a:t>a utilizar el procedimiento del artículo 252 de la LCT para proceder a la </a:t>
            </a:r>
            <a:endParaRPr lang="es-AR" sz="1800" dirty="0" smtClean="0"/>
          </a:p>
          <a:p>
            <a:pPr>
              <a:buNone/>
            </a:pPr>
            <a:r>
              <a:rPr lang="es-AR" sz="1800" dirty="0" smtClean="0"/>
              <a:t>extinción </a:t>
            </a:r>
            <a:r>
              <a:rPr lang="es-AR" sz="1800" dirty="0"/>
              <a:t>del contrato.</a:t>
            </a:r>
            <a:endParaRPr lang="es-AR" sz="1800" dirty="0" smtClean="0"/>
          </a:p>
          <a:p>
            <a:pPr>
              <a:buNone/>
            </a:pPr>
            <a:endParaRPr lang="es-AR" sz="1600" dirty="0" smtClean="0"/>
          </a:p>
          <a:p>
            <a:pPr marL="0" indent="0">
              <a:buNone/>
            </a:pPr>
            <a:r>
              <a:rPr lang="es-AR" sz="1800" b="1" dirty="0">
                <a:solidFill>
                  <a:srgbClr val="00FF99"/>
                </a:solidFill>
                <a:effectLst>
                  <a:outerShdw blurRad="38100" dist="38100" dir="2700000" algn="tl">
                    <a:srgbClr val="000000">
                      <a:alpha val="43137"/>
                    </a:srgbClr>
                  </a:outerShdw>
                </a:effectLst>
              </a:rPr>
              <a:t>“De San Félix, Hugo c/Aerolíneas Argentinas SA” - </a:t>
            </a:r>
            <a:r>
              <a:rPr lang="es-AR" sz="1800" b="1" dirty="0" err="1">
                <a:solidFill>
                  <a:srgbClr val="00FF99"/>
                </a:solidFill>
                <a:effectLst>
                  <a:outerShdw blurRad="38100" dist="38100" dir="2700000" algn="tl">
                    <a:srgbClr val="000000">
                      <a:alpha val="43137"/>
                    </a:srgbClr>
                  </a:outerShdw>
                </a:effectLst>
              </a:rPr>
              <a:t>CNTrab</a:t>
            </a:r>
            <a:r>
              <a:rPr lang="es-AR" sz="1800" b="1" dirty="0">
                <a:solidFill>
                  <a:srgbClr val="00FF99"/>
                </a:solidFill>
                <a:effectLst>
                  <a:outerShdw blurRad="38100" dist="38100" dir="2700000" algn="tl">
                    <a:srgbClr val="000000">
                      <a:alpha val="43137"/>
                    </a:srgbClr>
                  </a:outerShdw>
                </a:effectLst>
              </a:rPr>
              <a:t>. - Sala IX - </a:t>
            </a:r>
            <a:r>
              <a:rPr lang="es-AR" sz="1800" b="1" dirty="0" smtClean="0">
                <a:solidFill>
                  <a:srgbClr val="00FF99"/>
                </a:solidFill>
                <a:effectLst>
                  <a:outerShdw blurRad="38100" dist="38100" dir="2700000" algn="tl">
                    <a:srgbClr val="000000">
                      <a:alpha val="43137"/>
                    </a:srgbClr>
                  </a:outerShdw>
                </a:effectLst>
              </a:rPr>
              <a:t>6/6/2011:</a:t>
            </a:r>
          </a:p>
          <a:p>
            <a:pPr marL="0" indent="0">
              <a:buNone/>
            </a:pPr>
            <a:r>
              <a:rPr lang="es-AR" sz="1800" dirty="0" smtClean="0">
                <a:effectLst>
                  <a:outerShdw blurRad="38100" dist="38100" dir="2700000" algn="tl">
                    <a:srgbClr val="000000">
                      <a:alpha val="43137"/>
                    </a:srgbClr>
                  </a:outerShdw>
                </a:effectLst>
              </a:rPr>
              <a:t>Se </a:t>
            </a:r>
            <a:r>
              <a:rPr lang="es-AR" sz="1800" dirty="0">
                <a:effectLst>
                  <a:outerShdw blurRad="38100" dist="38100" dir="2700000" algn="tl">
                    <a:srgbClr val="000000">
                      <a:alpha val="43137"/>
                    </a:srgbClr>
                  </a:outerShdw>
                </a:effectLst>
              </a:rPr>
              <a:t>dispuso “ordenar a la accionada que se abstenga de formular intimaciones en los términos del artículo 252 de la LCT con referencia a lo dispuesto por el artículo 3 del decreto 4257/1968 hasta tanto el actor alcance la edad de 65 años, toda vez que, conforme quedó dicho, en la norma mencionada en último término debe entenderse que se legisla una opción a favor del trabajador que lo faculta para acogerse a un beneficio jubilatorio y por tanto extintivo del vínculo con anterioridad al previsto en el régimen general, mas no la prohibición de continuar desempeñándose en sus funciones siempre y cuando exista -como quedó demostrado- la posibilidad no solo fáctica sino psicofísica de seguir haciéndolo”.</a:t>
            </a:r>
          </a:p>
          <a:p>
            <a:pPr marL="0" indent="0" eaLnBrk="1" hangingPunct="1">
              <a:buFont typeface="Wingdings" pitchFamily="2" charset="2"/>
              <a:buNone/>
              <a:defRPr/>
            </a:pPr>
            <a:endParaRPr lang="es-MX" sz="2000" b="1" dirty="0">
              <a:solidFill>
                <a:srgbClr val="00FF99"/>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s-MX" sz="2000" b="1" dirty="0" smtClean="0">
              <a:solidFill>
                <a:srgbClr val="00FF99"/>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2657551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627712"/>
          </a:xfrm>
          <a:prstGeom prst="rect">
            <a:avLst/>
          </a:prstGeom>
        </p:spPr>
        <p:txBody>
          <a:bodyPr>
            <a:normAutofit fontScale="92500" lnSpcReduction="10000"/>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900" b="1" i="0" dirty="0" smtClean="0">
                <a:solidFill>
                  <a:srgbClr val="FFFF00"/>
                </a:solidFill>
                <a:effectLst>
                  <a:outerShdw blurRad="38100" dist="38100" dir="2700000" algn="tl">
                    <a:srgbClr val="000000">
                      <a:alpha val="43137"/>
                    </a:srgbClr>
                  </a:outerShdw>
                </a:effectLst>
              </a:rPr>
              <a:t>26940 – MICROEMPLEADORES  </a:t>
            </a:r>
          </a:p>
          <a:p>
            <a:pPr marL="0" indent="0">
              <a:lnSpc>
                <a:spcPct val="90000"/>
              </a:lnSpc>
              <a:buNone/>
            </a:pPr>
            <a:endParaRPr lang="es-AR" sz="1900" b="1" i="0" dirty="0">
              <a:solidFill>
                <a:srgbClr val="FF0000"/>
              </a:solidFill>
              <a:effectLst>
                <a:outerShdw blurRad="38100" dist="38100" dir="2700000" algn="tl">
                  <a:srgbClr val="000000">
                    <a:alpha val="43137"/>
                  </a:srgbClr>
                </a:outerShdw>
              </a:effectLst>
            </a:endParaRPr>
          </a:p>
          <a:p>
            <a:pPr marL="0" indent="0">
              <a:buNone/>
            </a:pPr>
            <a:r>
              <a:rPr lang="es-AR" sz="1900" b="1" i="0" dirty="0">
                <a:solidFill>
                  <a:srgbClr val="00FFFF"/>
                </a:solidFill>
                <a:effectLst>
                  <a:outerShdw blurRad="38100" dist="38100" dir="2700000" algn="tl">
                    <a:srgbClr val="000000">
                      <a:alpha val="43137"/>
                    </a:srgbClr>
                  </a:outerShdw>
                </a:effectLst>
              </a:rPr>
              <a:t>Art. 19 - </a:t>
            </a:r>
            <a:r>
              <a:rPr lang="es-AR" sz="1900" i="0" dirty="0">
                <a:effectLst>
                  <a:outerShdw blurRad="38100" dist="38100" dir="2700000" algn="tl">
                    <a:srgbClr val="000000">
                      <a:alpha val="43137"/>
                    </a:srgbClr>
                  </a:outerShdw>
                </a:effectLst>
              </a:rPr>
              <a:t>El empleador comprendido en este régimen deberá ingresar</a:t>
            </a:r>
            <a:r>
              <a:rPr lang="es-AR" sz="1900" b="1" i="0" dirty="0">
                <a:solidFill>
                  <a:srgbClr val="FFFF00"/>
                </a:solidFill>
                <a:effectLst>
                  <a:outerShdw blurRad="38100" dist="38100" dir="2700000" algn="tl">
                    <a:srgbClr val="000000">
                      <a:alpha val="43137"/>
                    </a:srgbClr>
                  </a:outerShdw>
                </a:effectLst>
              </a:rPr>
              <a:t> por cada uno de sus trabajadores contratados por tiempo indeterminado</a:t>
            </a:r>
            <a:r>
              <a:rPr lang="es-AR" sz="1900" i="0" dirty="0">
                <a:effectLst>
                  <a:outerShdw blurRad="38100" dist="38100" dir="2700000" algn="tl">
                    <a:srgbClr val="000000">
                      <a:alpha val="43137"/>
                    </a:srgbClr>
                  </a:outerShdw>
                </a:effectLst>
              </a:rPr>
              <a:t>, con excepción de la modalidad contractual regulada en el artículo 18 de la ley 26727, el </a:t>
            </a:r>
            <a:r>
              <a:rPr lang="es-AR" sz="1900" b="1" i="0" dirty="0">
                <a:solidFill>
                  <a:srgbClr val="FF9900"/>
                </a:solidFill>
                <a:effectLst>
                  <a:outerShdw blurRad="38100" dist="38100" dir="2700000" algn="tl">
                    <a:srgbClr val="000000">
                      <a:alpha val="43137"/>
                    </a:srgbClr>
                  </a:outerShdw>
                </a:effectLst>
              </a:rPr>
              <a:t>cincuenta por ciento (50%)</a:t>
            </a:r>
            <a:r>
              <a:rPr lang="es-AR" sz="1900" i="0" dirty="0">
                <a:effectLst>
                  <a:outerShdw blurRad="38100" dist="38100" dir="2700000" algn="tl">
                    <a:srgbClr val="000000">
                      <a:alpha val="43137"/>
                    </a:srgbClr>
                  </a:outerShdw>
                </a:effectLst>
              </a:rPr>
              <a:t> de las contribuciones patronales establecidas en el régimen general con destino a los siguientes subsistemas de la seguridad social:</a:t>
            </a:r>
          </a:p>
          <a:p>
            <a:r>
              <a:rPr lang="es-AR" sz="1900" i="0" dirty="0">
                <a:effectLst>
                  <a:outerShdw blurRad="38100" dist="38100" dir="2700000" algn="tl">
                    <a:srgbClr val="000000">
                      <a:alpha val="43137"/>
                    </a:srgbClr>
                  </a:outerShdw>
                </a:effectLst>
              </a:rPr>
              <a:t>a) Sistema Integrado Previsional Argentino, leyes 24241 y 26425;</a:t>
            </a:r>
          </a:p>
          <a:p>
            <a:r>
              <a:rPr lang="es-AR" sz="1900" i="0" dirty="0">
                <a:effectLst>
                  <a:outerShdw blurRad="38100" dist="38100" dir="2700000" algn="tl">
                    <a:srgbClr val="000000">
                      <a:alpha val="43137"/>
                    </a:srgbClr>
                  </a:outerShdw>
                </a:effectLst>
              </a:rPr>
              <a:t>b) Instituto Nacional de Servicios Sociales para Jubilados y Pensionados, ley 19032 y sus modificatorias;</a:t>
            </a:r>
          </a:p>
          <a:p>
            <a:r>
              <a:rPr lang="es-AR" sz="1900" i="0" dirty="0">
                <a:effectLst>
                  <a:outerShdw blurRad="38100" dist="38100" dir="2700000" algn="tl">
                    <a:srgbClr val="000000">
                      <a:alpha val="43137"/>
                    </a:srgbClr>
                  </a:outerShdw>
                </a:effectLst>
              </a:rPr>
              <a:t>c) Fondo Nacional de Empleo, ley 24013 y sus modificatorias;</a:t>
            </a:r>
          </a:p>
          <a:p>
            <a:r>
              <a:rPr lang="es-AR" sz="1900" i="0" dirty="0">
                <a:effectLst>
                  <a:outerShdw blurRad="38100" dist="38100" dir="2700000" algn="tl">
                    <a:srgbClr val="000000">
                      <a:alpha val="43137"/>
                    </a:srgbClr>
                  </a:outerShdw>
                </a:effectLst>
              </a:rPr>
              <a:t>d) Régimen Nacional de Asignaciones Familiares, ley 24714 y sus modificatorias;</a:t>
            </a:r>
          </a:p>
          <a:p>
            <a:r>
              <a:rPr lang="es-AR" sz="1900" i="0" dirty="0">
                <a:effectLst>
                  <a:outerShdw blurRad="38100" dist="38100" dir="2700000" algn="tl">
                    <a:srgbClr val="000000">
                      <a:alpha val="43137"/>
                    </a:srgbClr>
                  </a:outerShdw>
                </a:effectLst>
              </a:rPr>
              <a:t>e) Registro Nacional de Trabajadores y Empleadores Agrarios, leyes 25191 y 26727.</a:t>
            </a:r>
          </a:p>
          <a:p>
            <a:r>
              <a:rPr lang="es-AR" sz="1900" i="0" dirty="0">
                <a:effectLst>
                  <a:outerShdw blurRad="38100" dist="38100" dir="2700000" algn="tl">
                    <a:srgbClr val="000000">
                      <a:alpha val="43137"/>
                    </a:srgbClr>
                  </a:outerShdw>
                </a:effectLst>
              </a:rPr>
              <a:t>En el caso de los trabajadores contratados a tiempo parcial en los términos del artículo 92 ter del régimen de contrato de trabajo aprobado por ley 20744 (</a:t>
            </a:r>
            <a:r>
              <a:rPr lang="es-AR" sz="1900" i="0" dirty="0" err="1">
                <a:effectLst>
                  <a:outerShdw blurRad="38100" dist="38100" dir="2700000" algn="tl">
                    <a:srgbClr val="000000">
                      <a:alpha val="43137"/>
                    </a:srgbClr>
                  </a:outerShdw>
                </a:effectLst>
              </a:rPr>
              <a:t>t.o</a:t>
            </a:r>
            <a:r>
              <a:rPr lang="es-AR" sz="1900" i="0" dirty="0">
                <a:effectLst>
                  <a:outerShdw blurRad="38100" dist="38100" dir="2700000" algn="tl">
                    <a:srgbClr val="000000">
                      <a:alpha val="43137"/>
                    </a:srgbClr>
                  </a:outerShdw>
                </a:effectLst>
              </a:rPr>
              <a:t>. 1976) el empleador deberá ingresar el setenta y cinco por ciento (75%) de las citadas contribuciones.</a:t>
            </a:r>
          </a:p>
          <a:p>
            <a:pPr marL="0" indent="0">
              <a:lnSpc>
                <a:spcPct val="90000"/>
              </a:lnSpc>
              <a:buNone/>
            </a:pPr>
            <a:endParaRPr lang="es-AR" sz="2400" b="1"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510464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625443"/>
          </a:xfrm>
        </p:spPr>
        <p:txBody>
          <a:bodyPr>
            <a:normAutofit fontScale="92500" lnSpcReduction="10000"/>
          </a:bodyPr>
          <a:lstStyle/>
          <a:p>
            <a:pPr marL="0" indent="0" eaLnBrk="1" hangingPunct="1">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¿OPCIÓN DEL TRABAJADOR POR CONTINUAR HASTA LOS 65 AÑOS?</a:t>
            </a:r>
            <a:endParaRPr lang="es-AR" sz="2000" b="1" dirty="0" smtClean="0">
              <a:solidFill>
                <a:srgbClr val="FFFF00"/>
              </a:solidFill>
              <a:effectLst>
                <a:outerShdw blurRad="38100" dist="38100" dir="2700000" algn="tl">
                  <a:srgbClr val="000000">
                    <a:alpha val="43137"/>
                  </a:srgbClr>
                </a:outerShdw>
              </a:effectLst>
            </a:endParaRPr>
          </a:p>
          <a:p>
            <a:pPr marL="0" indent="0">
              <a:buNone/>
            </a:pPr>
            <a:r>
              <a:rPr lang="es-AR" sz="1800" b="1" dirty="0">
                <a:solidFill>
                  <a:srgbClr val="00FFCC"/>
                </a:solidFill>
              </a:rPr>
              <a:t>“Islas, Carlos Guillermo c/Aerolíneas Argentinas SA s/</a:t>
            </a:r>
            <a:r>
              <a:rPr lang="es-AR" sz="1800" b="1" dirty="0" err="1">
                <a:solidFill>
                  <a:srgbClr val="00FFCC"/>
                </a:solidFill>
              </a:rPr>
              <a:t>acc</a:t>
            </a:r>
            <a:r>
              <a:rPr lang="es-AR" sz="1800" b="1" dirty="0">
                <a:solidFill>
                  <a:srgbClr val="00FFCC"/>
                </a:solidFill>
              </a:rPr>
              <a:t>. ordinaria de </a:t>
            </a:r>
            <a:r>
              <a:rPr lang="es-AR" sz="1800" b="1" dirty="0" err="1">
                <a:solidFill>
                  <a:srgbClr val="00FFCC"/>
                </a:solidFill>
              </a:rPr>
              <a:t>inconst</a:t>
            </a:r>
            <a:r>
              <a:rPr lang="es-AR" sz="1800" b="1" dirty="0">
                <a:solidFill>
                  <a:srgbClr val="00FFCC"/>
                </a:solidFill>
              </a:rPr>
              <a:t>.” - </a:t>
            </a:r>
            <a:r>
              <a:rPr lang="es-AR" sz="1800" b="1" dirty="0" err="1">
                <a:solidFill>
                  <a:srgbClr val="00FFCC"/>
                </a:solidFill>
              </a:rPr>
              <a:t>CNTrab</a:t>
            </a:r>
            <a:r>
              <a:rPr lang="es-AR" sz="1800" b="1" dirty="0">
                <a:solidFill>
                  <a:srgbClr val="00FFCC"/>
                </a:solidFill>
              </a:rPr>
              <a:t>. - Sala VI - 30/10/2013</a:t>
            </a:r>
            <a:r>
              <a:rPr lang="es-AR" sz="1800" dirty="0"/>
              <a:t>, </a:t>
            </a:r>
            <a:r>
              <a:rPr lang="es-AR" sz="1800" dirty="0" smtClean="0"/>
              <a:t>“el </a:t>
            </a:r>
            <a:r>
              <a:rPr lang="es-AR" sz="1800" dirty="0"/>
              <a:t>decreto </a:t>
            </a:r>
            <a:r>
              <a:rPr lang="es-AR" sz="1800" dirty="0" smtClean="0"/>
              <a:t>4257/1968</a:t>
            </a:r>
            <a:r>
              <a:rPr lang="es-AR" sz="1800" u="sng" dirty="0"/>
              <a:t> </a:t>
            </a:r>
            <a:r>
              <a:rPr lang="es-AR" sz="1800" dirty="0" smtClean="0"/>
              <a:t>instituye </a:t>
            </a:r>
            <a:r>
              <a:rPr lang="es-AR" sz="1800" dirty="0"/>
              <a:t>un régimen diferencial aplicable a la actividad aeronáutica que establece un derecho de los trabajadores de esa actividad para acceder a la jubilación ordinaria con 30 años de servicio y 50 de edad. Asimismo, se destacó que no se trata de un régimen que les limite la edad para trabajar, sino de un ordenamiento que crea una condición favorable que les permite elegir cuando cumplen los años de referencia; y se señaló que esa norma confronta con la facultad que el artículo 252 de la LCT en su actual redacción confiere al empleador para intimarlo a que inicie los trámites previsionales cuando el trabajador reuniere los requisitos necesarios para obtener una de las prestaciones de la ley 24241. También se puntualizó que “</a:t>
            </a:r>
            <a:r>
              <a:rPr lang="es-AR" sz="1800" i="1" dirty="0"/>
              <a:t>la facultad del empleador prevista en el artículo 252 de la LCT no puede ser utilizada en el régimen especial del decreto 4257/1968 para obligar al actor, beneficiario de ese régimen a jubilarse ya que no contiene esa potestad para el empleador. La misma resulta operativa cuando se trata de aplicar el régimen previsional general regulado por el artículo 19, inciso a) de la ley 24241 que establece requisitos, que en el caso de autos, la actora no reúne (60 años de edad) y por ende esa facultad depende de esa condición resolutoria. Reitero entonces que no puede el empleador utilizar una facultad del régimen general pretendiendo aplicarla al régimen previsional especial del actor, que no lo obliga sino que lo habilita para jubilarse anticipadamente. En mi opinión, la alegada potestad del artículo 252 de la LCT invocada por la accionada cede ante la opción de la actora de iniciar el trámite previsional o continuar laborando</a:t>
            </a:r>
            <a:r>
              <a:rPr lang="es-AR" sz="1800" dirty="0" smtClean="0"/>
              <a:t>”.</a:t>
            </a:r>
            <a:endParaRPr lang="es-MX" sz="2000" b="1" dirty="0" smtClean="0">
              <a:solidFill>
                <a:srgbClr val="00FF99"/>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1802025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625443"/>
          </a:xfrm>
        </p:spPr>
        <p:txBody>
          <a:bodyPr>
            <a:normAutofit/>
          </a:bodyPr>
          <a:lstStyle/>
          <a:p>
            <a:pPr marL="0" indent="0" eaLnBrk="1" hangingPunct="1">
              <a:buFont typeface="Wingdings" pitchFamily="2" charset="2"/>
              <a:buNone/>
              <a:defRPr/>
            </a:pPr>
            <a:r>
              <a:rPr lang="es-MX" sz="2000" b="1" dirty="0" smtClean="0">
                <a:solidFill>
                  <a:srgbClr val="FFFF00"/>
                </a:solidFill>
                <a:effectLst>
                  <a:outerShdw blurRad="38100" dist="38100" dir="2700000" algn="tl">
                    <a:srgbClr val="000000">
                      <a:alpha val="43137"/>
                    </a:srgbClr>
                  </a:outerShdw>
                </a:effectLst>
              </a:rPr>
              <a:t>¿OPCIÓN DEL TRABAJADOR POR CONTINUAR HASTA LOS 65 AÑOS?</a:t>
            </a:r>
            <a:endParaRPr lang="es-AR" sz="2000" b="1" dirty="0" smtClean="0">
              <a:solidFill>
                <a:srgbClr val="FFFF00"/>
              </a:solidFill>
              <a:effectLst>
                <a:outerShdw blurRad="38100" dist="38100" dir="2700000" algn="tl">
                  <a:srgbClr val="000000">
                    <a:alpha val="43137"/>
                  </a:srgbClr>
                </a:outerShdw>
              </a:effectLst>
            </a:endParaRPr>
          </a:p>
          <a:p>
            <a:pPr marL="0" indent="0">
              <a:buNone/>
            </a:pPr>
            <a:r>
              <a:rPr lang="es-AR" sz="2000" b="1" dirty="0" smtClean="0">
                <a:solidFill>
                  <a:srgbClr val="00FFCC"/>
                </a:solidFill>
                <a:effectLst>
                  <a:outerShdw blurRad="38100" dist="38100" dir="2700000" algn="tl">
                    <a:srgbClr val="000000">
                      <a:alpha val="43137"/>
                    </a:srgbClr>
                  </a:outerShdw>
                </a:effectLst>
              </a:rPr>
              <a:t>Empleado en condiciones de obtener jubilación. Pretensión del empleador de aplicar en forma obligatoria el régimen jubilatorio conforme al decreto 4257/1968. Improcedencia</a:t>
            </a:r>
            <a:endParaRPr lang="es-AR" sz="2000" dirty="0" smtClean="0">
              <a:solidFill>
                <a:srgbClr val="00FFCC"/>
              </a:solidFill>
              <a:effectLst>
                <a:outerShdw blurRad="38100" dist="38100" dir="2700000" algn="tl">
                  <a:srgbClr val="000000">
                    <a:alpha val="43137"/>
                  </a:srgbClr>
                </a:outerShdw>
              </a:effectLst>
            </a:endParaRPr>
          </a:p>
          <a:p>
            <a:pPr marL="0" indent="0">
              <a:buNone/>
            </a:pPr>
            <a:r>
              <a:rPr lang="es-AR" sz="2000" dirty="0" smtClean="0">
                <a:effectLst>
                  <a:outerShdw blurRad="38100" dist="38100" dir="2700000" algn="tl">
                    <a:srgbClr val="000000">
                      <a:alpha val="43137"/>
                    </a:srgbClr>
                  </a:outerShdw>
                </a:effectLst>
              </a:rPr>
              <a:t>Resulta </a:t>
            </a:r>
            <a:r>
              <a:rPr lang="es-AR" sz="2000" dirty="0">
                <a:effectLst>
                  <a:outerShdw blurRad="38100" dist="38100" dir="2700000" algn="tl">
                    <a:srgbClr val="000000">
                      <a:alpha val="43137"/>
                    </a:srgbClr>
                  </a:outerShdw>
                </a:effectLst>
              </a:rPr>
              <a:t>injustificado el despido del actor y procedente la indemnización prevista en el artículo 245 de la ley de contrato de trabajo, en la medida en que este no reunía los requisitos necesarios para obtener los beneficios de la jubilación ordinaria (contaba a ese momento con solo 61 años de edad al momento de ser intimado a iniciar los trámites respectivos). El empleador no estaba habilitado para utilizar una facultad del régimen general (art. 252, LCT), pretendiendo aplicarla al régimen previsional especial del actor (D. 4257/1968), que no lo obliga, sino que lo habilita a jubilarse anticipadamente.</a:t>
            </a:r>
          </a:p>
          <a:p>
            <a:pPr marL="0" indent="0">
              <a:buNone/>
            </a:pPr>
            <a:r>
              <a:rPr lang="es-AR" sz="2000" b="1" dirty="0">
                <a:solidFill>
                  <a:srgbClr val="FFFF00"/>
                </a:solidFill>
                <a:effectLst>
                  <a:outerShdw blurRad="38100" dist="38100" dir="2700000" algn="tl">
                    <a:srgbClr val="000000">
                      <a:alpha val="43137"/>
                    </a:srgbClr>
                  </a:outerShdw>
                </a:effectLst>
              </a:rPr>
              <a:t>A., R. R. c/Consultores Asociados </a:t>
            </a:r>
            <a:r>
              <a:rPr lang="es-AR" sz="2000" b="1" dirty="0" err="1">
                <a:solidFill>
                  <a:srgbClr val="FFFF00"/>
                </a:solidFill>
                <a:effectLst>
                  <a:outerShdw blurRad="38100" dist="38100" dir="2700000" algn="tl">
                    <a:srgbClr val="000000">
                      <a:alpha val="43137"/>
                    </a:srgbClr>
                  </a:outerShdw>
                </a:effectLst>
              </a:rPr>
              <a:t>Ecotrans</a:t>
            </a:r>
            <a:r>
              <a:rPr lang="es-AR" sz="2000" b="1" dirty="0">
                <a:solidFill>
                  <a:srgbClr val="FFFF00"/>
                </a:solidFill>
                <a:effectLst>
                  <a:outerShdw blurRad="38100" dist="38100" dir="2700000" algn="tl">
                    <a:srgbClr val="000000">
                      <a:alpha val="43137"/>
                    </a:srgbClr>
                  </a:outerShdw>
                </a:effectLst>
              </a:rPr>
              <a:t> SA s/despido - </a:t>
            </a:r>
            <a:r>
              <a:rPr lang="es-AR" sz="2000" b="1" dirty="0" err="1">
                <a:solidFill>
                  <a:srgbClr val="FFFF00"/>
                </a:solidFill>
                <a:effectLst>
                  <a:outerShdw blurRad="38100" dist="38100" dir="2700000" algn="tl">
                    <a:srgbClr val="000000">
                      <a:alpha val="43137"/>
                    </a:srgbClr>
                  </a:outerShdw>
                </a:effectLst>
              </a:rPr>
              <a:t>Cám</a:t>
            </a:r>
            <a:r>
              <a:rPr lang="es-AR" sz="2000" b="1" dirty="0">
                <a:solidFill>
                  <a:srgbClr val="FFFF00"/>
                </a:solidFill>
                <a:effectLst>
                  <a:outerShdw blurRad="38100" dist="38100" dir="2700000" algn="tl">
                    <a:srgbClr val="000000">
                      <a:alpha val="43137"/>
                    </a:srgbClr>
                  </a:outerShdw>
                </a:effectLst>
              </a:rPr>
              <a:t>. </a:t>
            </a:r>
            <a:r>
              <a:rPr lang="es-AR" sz="2000" b="1" dirty="0" err="1">
                <a:solidFill>
                  <a:srgbClr val="FFFF00"/>
                </a:solidFill>
                <a:effectLst>
                  <a:outerShdw blurRad="38100" dist="38100" dir="2700000" algn="tl">
                    <a:srgbClr val="000000">
                      <a:alpha val="43137"/>
                    </a:srgbClr>
                  </a:outerShdw>
                </a:effectLst>
              </a:rPr>
              <a:t>Nac</a:t>
            </a:r>
            <a:r>
              <a:rPr lang="es-AR" sz="2000" b="1" dirty="0">
                <a:solidFill>
                  <a:srgbClr val="FFFF00"/>
                </a:solidFill>
                <a:effectLst>
                  <a:outerShdw blurRad="38100" dist="38100" dir="2700000" algn="tl">
                    <a:srgbClr val="000000">
                      <a:alpha val="43137"/>
                    </a:srgbClr>
                  </a:outerShdw>
                </a:effectLst>
              </a:rPr>
              <a:t>. </a:t>
            </a:r>
            <a:r>
              <a:rPr lang="es-AR" sz="2000" b="1" dirty="0" err="1">
                <a:solidFill>
                  <a:srgbClr val="FFFF00"/>
                </a:solidFill>
                <a:effectLst>
                  <a:outerShdw blurRad="38100" dist="38100" dir="2700000" algn="tl">
                    <a:srgbClr val="000000">
                      <a:alpha val="43137"/>
                    </a:srgbClr>
                  </a:outerShdw>
                </a:effectLst>
              </a:rPr>
              <a:t>Trab</a:t>
            </a:r>
            <a:r>
              <a:rPr lang="es-AR" sz="2000" b="1" dirty="0">
                <a:solidFill>
                  <a:srgbClr val="FFFF00"/>
                </a:solidFill>
                <a:effectLst>
                  <a:outerShdw blurRad="38100" dist="38100" dir="2700000" algn="tl">
                    <a:srgbClr val="000000">
                      <a:alpha val="43137"/>
                    </a:srgbClr>
                  </a:outerShdw>
                </a:effectLst>
              </a:rPr>
              <a:t>. - Sala VII - 10/02/2017</a:t>
            </a:r>
          </a:p>
          <a:p>
            <a:pPr marL="0" indent="0">
              <a:buNone/>
            </a:pPr>
            <a:endParaRPr lang="es-MX" sz="2000" b="1" dirty="0" smtClean="0">
              <a:solidFill>
                <a:srgbClr val="00FF99"/>
              </a:solidFill>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41730984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95288" y="333375"/>
            <a:ext cx="8385175" cy="576263"/>
          </a:xfrm>
        </p:spPr>
        <p:txBody>
          <a:bodyPr/>
          <a:lstStyle/>
          <a:p>
            <a:pPr algn="ctr" eaLnBrk="1" hangingPunct="1">
              <a:defRPr/>
            </a:pPr>
            <a:r>
              <a:rPr lang="es-ES_tradnl" sz="2000" b="1" dirty="0" smtClean="0">
                <a:solidFill>
                  <a:srgbClr val="FFFF00"/>
                </a:solidFill>
              </a:rPr>
              <a:t>Ley 26727 – Nuevo Régimen Nacional de Trabajo Agrario </a:t>
            </a:r>
            <a:endParaRPr lang="es-MX" sz="2000" b="1" dirty="0" smtClean="0">
              <a:solidFill>
                <a:srgbClr val="FFFF00"/>
              </a:solidFill>
            </a:endParaRPr>
          </a:p>
        </p:txBody>
      </p:sp>
      <p:sp>
        <p:nvSpPr>
          <p:cNvPr id="128003" name="Rectangle 3"/>
          <p:cNvSpPr>
            <a:spLocks noGrp="1" noChangeArrowheads="1"/>
          </p:cNvSpPr>
          <p:nvPr>
            <p:ph type="body" idx="1"/>
          </p:nvPr>
        </p:nvSpPr>
        <p:spPr>
          <a:xfrm>
            <a:off x="457200" y="1052513"/>
            <a:ext cx="8377238" cy="5805487"/>
          </a:xfrm>
        </p:spPr>
        <p:txBody>
          <a:bodyPr/>
          <a:lstStyle/>
          <a:p>
            <a:pPr marL="0" indent="0" eaLnBrk="1" hangingPunct="1">
              <a:buFont typeface="Wingdings" pitchFamily="2" charset="2"/>
              <a:buNone/>
              <a:defRPr/>
            </a:pPr>
            <a:r>
              <a:rPr lang="es-MX" sz="2000" b="1" dirty="0" smtClean="0">
                <a:solidFill>
                  <a:srgbClr val="FFCC00"/>
                </a:solidFill>
                <a:effectLst>
                  <a:outerShdw blurRad="38100" dist="38100" dir="2700000" algn="tl">
                    <a:srgbClr val="000000">
                      <a:alpha val="43137"/>
                    </a:srgbClr>
                  </a:outerShdw>
                </a:effectLst>
              </a:rPr>
              <a:t>REGIMEN PREVISIONAL</a:t>
            </a:r>
            <a:endParaRPr lang="es-AR" sz="2000" b="1" dirty="0" smtClean="0">
              <a:solidFill>
                <a:srgbClr val="FFCC00"/>
              </a:solidFill>
              <a:effectLst>
                <a:outerShdw blurRad="38100" dist="38100" dir="2700000" algn="tl">
                  <a:srgbClr val="000000">
                    <a:alpha val="43137"/>
                  </a:srgbClr>
                </a:outerShdw>
              </a:effectLst>
            </a:endParaRPr>
          </a:p>
          <a:p>
            <a:pPr>
              <a:buNone/>
            </a:pPr>
            <a:r>
              <a:rPr lang="es-AR" sz="1600" dirty="0"/>
              <a:t>El art. 78 de la Ley 26727 crea un régimen de jubilación diferenciada otorgando la </a:t>
            </a:r>
            <a:r>
              <a:rPr lang="es-AR" sz="1600" dirty="0" smtClean="0"/>
              <a:t>jubilación </a:t>
            </a:r>
          </a:p>
          <a:p>
            <a:pPr>
              <a:buNone/>
            </a:pPr>
            <a:r>
              <a:rPr lang="es-AR" sz="1600" dirty="0" smtClean="0"/>
              <a:t>ordinaria </a:t>
            </a:r>
            <a:r>
              <a:rPr lang="es-AR" sz="1600" dirty="0"/>
              <a:t>con cincuenta y siete (57) años de edad, sin distinción de sexo, </a:t>
            </a:r>
            <a:r>
              <a:rPr lang="es-AR" sz="1600" dirty="0" smtClean="0"/>
              <a:t> en </a:t>
            </a:r>
            <a:r>
              <a:rPr lang="es-AR" sz="1600" dirty="0"/>
              <a:t>tanto acrediten </a:t>
            </a:r>
            <a:endParaRPr lang="es-AR" sz="1600" dirty="0" smtClean="0"/>
          </a:p>
          <a:p>
            <a:pPr>
              <a:buNone/>
            </a:pPr>
            <a:r>
              <a:rPr lang="es-AR" sz="1600" dirty="0" smtClean="0"/>
              <a:t>veinticinco </a:t>
            </a:r>
            <a:r>
              <a:rPr lang="es-AR" sz="1600" dirty="0"/>
              <a:t>(25) años de servicios, con aportes. No es una </a:t>
            </a:r>
            <a:r>
              <a:rPr lang="es-AR" sz="1600" dirty="0" smtClean="0"/>
              <a:t>jubilación </a:t>
            </a:r>
            <a:r>
              <a:rPr lang="es-AR" sz="1600" dirty="0"/>
              <a:t>anticipada –pues no </a:t>
            </a:r>
            <a:endParaRPr lang="es-AR" sz="1600" dirty="0" smtClean="0"/>
          </a:p>
          <a:p>
            <a:pPr>
              <a:buNone/>
            </a:pPr>
            <a:r>
              <a:rPr lang="es-AR" sz="1600" dirty="0" smtClean="0"/>
              <a:t>reduce </a:t>
            </a:r>
            <a:r>
              <a:rPr lang="es-AR" sz="1600" dirty="0"/>
              <a:t>el haber- sino diferenciada otorgando las </a:t>
            </a:r>
            <a:r>
              <a:rPr lang="es-AR" sz="1600" dirty="0" smtClean="0"/>
              <a:t>mismas </a:t>
            </a:r>
            <a:r>
              <a:rPr lang="es-AR" sz="1600" dirty="0"/>
              <a:t>prestaciones que la ley 24241 pero </a:t>
            </a:r>
            <a:endParaRPr lang="es-AR" sz="1600" dirty="0" smtClean="0"/>
          </a:p>
          <a:p>
            <a:pPr>
              <a:buNone/>
            </a:pPr>
            <a:r>
              <a:rPr lang="es-AR" sz="1600" dirty="0" smtClean="0"/>
              <a:t>con </a:t>
            </a:r>
            <a:r>
              <a:rPr lang="es-AR" sz="1600" dirty="0"/>
              <a:t>menos exigencias de edad y servicios </a:t>
            </a:r>
            <a:r>
              <a:rPr lang="es-AR" sz="1600" dirty="0" smtClean="0"/>
              <a:t>con </a:t>
            </a:r>
            <a:r>
              <a:rPr lang="es-AR" sz="1600" dirty="0"/>
              <a:t>aportes. </a:t>
            </a:r>
            <a:endParaRPr lang="es-AR" sz="1600" dirty="0" smtClean="0"/>
          </a:p>
          <a:p>
            <a:pPr>
              <a:buNone/>
            </a:pPr>
            <a:endParaRPr lang="es-AR" sz="1600" dirty="0" smtClean="0"/>
          </a:p>
          <a:p>
            <a:pPr>
              <a:buNone/>
            </a:pPr>
            <a:r>
              <a:rPr lang="es-AR" sz="1600" dirty="0" smtClean="0"/>
              <a:t>Interpreta </a:t>
            </a:r>
            <a:r>
              <a:rPr lang="es-AR" sz="1600" dirty="0"/>
              <a:t>la doctrina ( v.g. Lodi Fe, María Delia, Extinción del contrato de trabajo </a:t>
            </a:r>
            <a:r>
              <a:rPr lang="es-AR" sz="1600" dirty="0" smtClean="0"/>
              <a:t>por </a:t>
            </a:r>
          </a:p>
          <a:p>
            <a:pPr>
              <a:buNone/>
            </a:pPr>
            <a:r>
              <a:rPr lang="es-AR" sz="1600" dirty="0" smtClean="0"/>
              <a:t>jubilación </a:t>
            </a:r>
            <a:r>
              <a:rPr lang="es-AR" sz="1600" dirty="0"/>
              <a:t>del trabajador. Intimación del empleador. Doctrina Laboral </a:t>
            </a:r>
            <a:r>
              <a:rPr lang="es-AR" sz="1600" dirty="0" err="1"/>
              <a:t>Errepar</a:t>
            </a:r>
            <a:r>
              <a:rPr lang="es-AR" sz="1600" dirty="0"/>
              <a:t>.) </a:t>
            </a:r>
            <a:r>
              <a:rPr lang="es-AR" sz="1600" dirty="0" smtClean="0"/>
              <a:t>que </a:t>
            </a:r>
            <a:r>
              <a:rPr lang="es-AR" sz="1600" dirty="0"/>
              <a:t>“El </a:t>
            </a:r>
            <a:endParaRPr lang="es-AR" sz="1600" dirty="0" smtClean="0"/>
          </a:p>
          <a:p>
            <a:pPr>
              <a:buNone/>
            </a:pPr>
            <a:r>
              <a:rPr lang="es-AR" sz="1600" dirty="0" smtClean="0"/>
              <a:t>empleador </a:t>
            </a:r>
            <a:r>
              <a:rPr lang="es-AR" sz="1600" dirty="0"/>
              <a:t>puede tener en cuenta la actividad diferencial desarrollada por el </a:t>
            </a:r>
            <a:r>
              <a:rPr lang="es-AR" sz="1600" dirty="0" smtClean="0"/>
              <a:t>trabajador </a:t>
            </a:r>
            <a:r>
              <a:rPr lang="es-AR" sz="1600" dirty="0"/>
              <a:t>al </a:t>
            </a:r>
            <a:endParaRPr lang="es-AR" sz="1600" dirty="0" smtClean="0"/>
          </a:p>
          <a:p>
            <a:pPr>
              <a:buNone/>
            </a:pPr>
            <a:r>
              <a:rPr lang="es-AR" sz="1600" dirty="0" smtClean="0"/>
              <a:t>momento </a:t>
            </a:r>
            <a:r>
              <a:rPr lang="es-AR" sz="1600" dirty="0"/>
              <a:t>de efectuar el cálculo del tiempo de servicios y de la edad, a </a:t>
            </a:r>
            <a:r>
              <a:rPr lang="es-AR" sz="1600" dirty="0" smtClean="0"/>
              <a:t>los </a:t>
            </a:r>
            <a:r>
              <a:rPr lang="es-AR" sz="1600" dirty="0"/>
              <a:t>efectos de </a:t>
            </a:r>
            <a:r>
              <a:rPr lang="es-AR" sz="1600" dirty="0" smtClean="0"/>
              <a:t>practicar</a:t>
            </a:r>
          </a:p>
          <a:p>
            <a:pPr>
              <a:buNone/>
            </a:pPr>
            <a:r>
              <a:rPr lang="es-AR" sz="1600" dirty="0" smtClean="0"/>
              <a:t>la </a:t>
            </a:r>
            <a:r>
              <a:rPr lang="es-AR" sz="1600" dirty="0"/>
              <a:t>intimación”. Por tanto, en consonancia con dicha doctrina </a:t>
            </a:r>
            <a:r>
              <a:rPr lang="es-AR" sz="1600" dirty="0" smtClean="0"/>
              <a:t>el </a:t>
            </a:r>
            <a:r>
              <a:rPr lang="es-AR" sz="1600" dirty="0"/>
              <a:t>empleador puede intimar al </a:t>
            </a:r>
            <a:endParaRPr lang="es-AR" sz="1600" dirty="0" smtClean="0"/>
          </a:p>
          <a:p>
            <a:pPr>
              <a:buNone/>
            </a:pPr>
            <a:r>
              <a:rPr lang="es-AR" sz="1600" dirty="0" smtClean="0"/>
              <a:t>trabajador</a:t>
            </a:r>
            <a:r>
              <a:rPr lang="es-AR" sz="1600" dirty="0"/>
              <a:t>, siempre que reúna los requisitos de edad </a:t>
            </a:r>
            <a:r>
              <a:rPr lang="es-AR" sz="1600" dirty="0" smtClean="0"/>
              <a:t>y </a:t>
            </a:r>
            <a:r>
              <a:rPr lang="es-AR" sz="1600" dirty="0"/>
              <a:t>años de servicios con aportes , a iniciar </a:t>
            </a:r>
            <a:endParaRPr lang="es-AR" sz="1600" dirty="0" smtClean="0"/>
          </a:p>
          <a:p>
            <a:pPr>
              <a:buNone/>
            </a:pPr>
            <a:r>
              <a:rPr lang="es-AR" sz="1600" dirty="0" smtClean="0"/>
              <a:t>el </a:t>
            </a:r>
            <a:r>
              <a:rPr lang="es-AR" sz="1600" dirty="0"/>
              <a:t>trámite jubilatorio según el </a:t>
            </a:r>
            <a:r>
              <a:rPr lang="es-AR" sz="1600" dirty="0" smtClean="0"/>
              <a:t>procedimiento </a:t>
            </a:r>
            <a:r>
              <a:rPr lang="es-AR" sz="1600" dirty="0"/>
              <a:t>del art. 252 de la LCT. Claro está, si no reúne los </a:t>
            </a:r>
            <a:endParaRPr lang="es-AR" sz="1600" dirty="0" smtClean="0"/>
          </a:p>
          <a:p>
            <a:pPr>
              <a:buNone/>
            </a:pPr>
            <a:r>
              <a:rPr lang="es-AR" sz="1600" dirty="0" smtClean="0"/>
              <a:t>años </a:t>
            </a:r>
            <a:r>
              <a:rPr lang="es-AR" sz="1600" dirty="0"/>
              <a:t>de servicios </a:t>
            </a:r>
            <a:r>
              <a:rPr lang="es-AR" sz="1600" dirty="0" smtClean="0"/>
              <a:t>con </a:t>
            </a:r>
            <a:r>
              <a:rPr lang="es-AR" sz="1600" dirty="0"/>
              <a:t>aportes no hay intimación posible, pues carece de toda lógica intimar a </a:t>
            </a:r>
            <a:endParaRPr lang="es-AR" sz="1600" dirty="0" smtClean="0"/>
          </a:p>
          <a:p>
            <a:pPr>
              <a:buNone/>
            </a:pPr>
            <a:r>
              <a:rPr lang="es-AR" sz="1600" dirty="0" smtClean="0"/>
              <a:t>alguien a </a:t>
            </a:r>
            <a:r>
              <a:rPr lang="es-AR" sz="1600" dirty="0"/>
              <a:t>jubilarse cuando no reúne los requisitos para </a:t>
            </a:r>
            <a:r>
              <a:rPr lang="es-AR" sz="1600" dirty="0" smtClean="0"/>
              <a:t>ello.</a:t>
            </a:r>
          </a:p>
          <a:p>
            <a:pPr>
              <a:buNone/>
            </a:pPr>
            <a:r>
              <a:rPr lang="es-AR" sz="1600" dirty="0" smtClean="0"/>
              <a:t>No obstante otra parte de la doctrina discrepa con este criterio.</a:t>
            </a:r>
            <a:endParaRPr lang="es-AR" sz="1600" dirty="0"/>
          </a:p>
          <a:p>
            <a:pPr marL="0" indent="0" eaLnBrk="1" hangingPunct="1">
              <a:buFont typeface="Wingdings" pitchFamily="2" charset="2"/>
              <a:buNone/>
              <a:defRPr/>
            </a:pPr>
            <a:endParaRPr lang="es-MX" sz="1600" dirty="0" smtClean="0">
              <a:effectLst>
                <a:outerShdw blurRad="38100" dist="38100" dir="2700000" algn="tl">
                  <a:srgbClr val="000000">
                    <a:alpha val="43137"/>
                  </a:srgbClr>
                </a:outerShdw>
              </a:effectLst>
            </a:endParaRPr>
          </a:p>
        </p:txBody>
      </p:sp>
      <p:pic>
        <p:nvPicPr>
          <p:cNvPr id="4" name="3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5" name="4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590536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685800" y="381000"/>
            <a:ext cx="7772400" cy="685800"/>
          </a:xfrm>
        </p:spPr>
        <p:txBody>
          <a:bodyPr/>
          <a:lstStyle/>
          <a:p>
            <a:pPr>
              <a:defRPr/>
            </a:pPr>
            <a:endParaRPr lang="es-ES" sz="3600" b="1"/>
          </a:p>
        </p:txBody>
      </p:sp>
      <p:sp>
        <p:nvSpPr>
          <p:cNvPr id="157699" name="Rectangle 3"/>
          <p:cNvSpPr>
            <a:spLocks noGrp="1" noChangeArrowheads="1"/>
          </p:cNvSpPr>
          <p:nvPr>
            <p:ph type="subTitle" idx="1"/>
          </p:nvPr>
        </p:nvSpPr>
        <p:spPr>
          <a:xfrm>
            <a:off x="685800" y="1371600"/>
            <a:ext cx="7772400" cy="4876800"/>
          </a:xfrm>
        </p:spPr>
        <p:txBody>
          <a:bodyPr/>
          <a:lstStyle/>
          <a:p>
            <a:pPr>
              <a:defRPr/>
            </a:pPr>
            <a:endParaRPr lang="es-AR" b="1" dirty="0">
              <a:solidFill>
                <a:schemeClr val="tx2"/>
              </a:solidFill>
              <a:effectLst>
                <a:outerShdw blurRad="38100" dist="38100" dir="2700000" algn="tl">
                  <a:srgbClr val="000000">
                    <a:alpha val="43137"/>
                  </a:srgbClr>
                </a:outerShdw>
              </a:effectLst>
            </a:endParaRPr>
          </a:p>
          <a:p>
            <a:pPr>
              <a:defRPr/>
            </a:pPr>
            <a:r>
              <a:rPr lang="es-AR" b="1" dirty="0">
                <a:solidFill>
                  <a:srgbClr val="00FFFF"/>
                </a:solidFill>
                <a:effectLst>
                  <a:outerShdw blurRad="38100" dist="38100" dir="2700000" algn="tl">
                    <a:srgbClr val="000000">
                      <a:alpha val="43137"/>
                    </a:srgbClr>
                  </a:outerShdw>
                </a:effectLst>
                <a:latin typeface="Papyrus" pitchFamily="66" charset="0"/>
              </a:rPr>
              <a:t>PERSONAL FUERA DE </a:t>
            </a:r>
            <a:r>
              <a:rPr lang="es-AR" b="1" dirty="0" smtClean="0">
                <a:solidFill>
                  <a:srgbClr val="00FFFF"/>
                </a:solidFill>
                <a:effectLst>
                  <a:outerShdw blurRad="38100" dist="38100" dir="2700000" algn="tl">
                    <a:srgbClr val="000000">
                      <a:alpha val="43137"/>
                    </a:srgbClr>
                  </a:outerShdw>
                </a:effectLst>
                <a:latin typeface="Papyrus" pitchFamily="66" charset="0"/>
              </a:rPr>
              <a:t>CONVENIO</a:t>
            </a:r>
          </a:p>
          <a:p>
            <a:pPr>
              <a:defRPr/>
            </a:pPr>
            <a:endParaRPr lang="es-AR" b="1" dirty="0" smtClean="0">
              <a:solidFill>
                <a:srgbClr val="00FFFF"/>
              </a:solidFill>
              <a:effectLst>
                <a:outerShdw blurRad="38100" dist="38100" dir="2700000" algn="tl">
                  <a:srgbClr val="000000">
                    <a:alpha val="43137"/>
                  </a:srgbClr>
                </a:outerShdw>
              </a:effectLst>
              <a:latin typeface="Papyrus" pitchFamily="66" charset="0"/>
            </a:endParaRPr>
          </a:p>
          <a:p>
            <a:pPr>
              <a:defRPr/>
            </a:pPr>
            <a:r>
              <a:rPr lang="es-AR" b="1" dirty="0" smtClean="0">
                <a:solidFill>
                  <a:srgbClr val="00FF00"/>
                </a:solidFill>
                <a:effectLst>
                  <a:outerShdw blurRad="38100" dist="38100" dir="2700000" algn="tl">
                    <a:srgbClr val="000000">
                      <a:alpha val="43137"/>
                    </a:srgbClr>
                  </a:outerShdw>
                </a:effectLst>
                <a:latin typeface="Papyrus" pitchFamily="66" charset="0"/>
              </a:rPr>
              <a:t>PAUTAS </a:t>
            </a:r>
            <a:r>
              <a:rPr lang="es-AR" b="1" dirty="0">
                <a:solidFill>
                  <a:srgbClr val="00FF00"/>
                </a:solidFill>
                <a:effectLst>
                  <a:outerShdw blurRad="38100" dist="38100" dir="2700000" algn="tl">
                    <a:srgbClr val="000000">
                      <a:alpha val="43137"/>
                    </a:srgbClr>
                  </a:outerShdw>
                </a:effectLst>
                <a:latin typeface="Papyrus" pitchFamily="66" charset="0"/>
              </a:rPr>
              <a:t>PARA SU ENCUADRAMIENTO</a:t>
            </a:r>
          </a:p>
          <a:p>
            <a:pPr>
              <a:defRPr/>
            </a:pPr>
            <a:endParaRPr lang="en-US" b="1" dirty="0">
              <a:solidFill>
                <a:srgbClr val="00FF00"/>
              </a:solidFill>
              <a:latin typeface="Papyrus" pitchFamily="66" charset="0"/>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117121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00FFFF"/>
                </a:solidFill>
              </a:rPr>
              <a:t>CCT 130/1975 – EMPLEADOS DE COMERCIO</a:t>
            </a:r>
          </a:p>
        </p:txBody>
      </p:sp>
      <p:sp>
        <p:nvSpPr>
          <p:cNvPr id="405507" name="Rectangle 3"/>
          <p:cNvSpPr>
            <a:spLocks noGrp="1" noChangeArrowheads="1"/>
          </p:cNvSpPr>
          <p:nvPr>
            <p:ph type="subTitle" idx="1"/>
          </p:nvPr>
        </p:nvSpPr>
        <p:spPr>
          <a:xfrm>
            <a:off x="685800" y="1371600"/>
            <a:ext cx="8077200" cy="5181600"/>
          </a:xfrm>
        </p:spPr>
        <p:txBody>
          <a:bodyPr/>
          <a:lstStyle/>
          <a:p>
            <a:pPr marL="609600" indent="-609600" algn="l" eaLnBrk="1" hangingPunct="1">
              <a:buFontTx/>
              <a:buNone/>
              <a:defRPr/>
            </a:pPr>
            <a:r>
              <a:rPr lang="es-AR" sz="2000" b="1" dirty="0" smtClean="0">
                <a:solidFill>
                  <a:srgbClr val="00FFCC"/>
                </a:solidFill>
              </a:rPr>
              <a:t>CATEGORIAS DE </a:t>
            </a:r>
            <a:r>
              <a:rPr lang="es-AR" sz="2000" b="1" dirty="0" smtClean="0">
                <a:solidFill>
                  <a:srgbClr val="00FFCC"/>
                </a:solidFill>
              </a:rPr>
              <a:t>CONVENIO – </a:t>
            </a:r>
            <a:r>
              <a:rPr lang="es-AR" sz="2000" b="1" smtClean="0">
                <a:solidFill>
                  <a:srgbClr val="00FFCC"/>
                </a:solidFill>
              </a:rPr>
              <a:t>EMPLEADOS </a:t>
            </a:r>
            <a:endParaRPr lang="es-AR" sz="2000" b="1" dirty="0" smtClean="0">
              <a:solidFill>
                <a:srgbClr val="00FFCC"/>
              </a:solidFill>
            </a:endParaRPr>
          </a:p>
          <a:p>
            <a:pPr algn="l">
              <a:defRPr/>
            </a:pPr>
            <a:r>
              <a:rPr lang="es-ES" sz="2000" b="1" dirty="0" smtClean="0">
                <a:solidFill>
                  <a:srgbClr val="FFFF00"/>
                </a:solidFill>
                <a:effectLst>
                  <a:outerShdw blurRad="38100" dist="38100" dir="2700000" algn="tl">
                    <a:srgbClr val="000000">
                      <a:alpha val="43137"/>
                    </a:srgbClr>
                  </a:outerShdw>
                </a:effectLst>
              </a:rPr>
              <a:t>CAPATAZ, CAPATAZ DE CUADRILLA O DE FLORADA </a:t>
            </a:r>
          </a:p>
          <a:p>
            <a:pPr algn="l">
              <a:defRPr/>
            </a:pPr>
            <a:r>
              <a:rPr lang="es-ES" sz="1600" dirty="0" smtClean="0">
                <a:effectLst>
                  <a:outerShdw blurRad="38100" dist="38100" dir="2700000" algn="tl">
                    <a:srgbClr val="000000">
                      <a:alpha val="43137"/>
                    </a:srgbClr>
                  </a:outerShdw>
                </a:effectLst>
              </a:rPr>
              <a:t>Se </a:t>
            </a:r>
            <a:r>
              <a:rPr lang="es-ES" sz="1600" dirty="0">
                <a:effectLst>
                  <a:outerShdw blurRad="38100" dist="38100" dir="2700000" algn="tl">
                    <a:srgbClr val="000000">
                      <a:alpha val="43137"/>
                    </a:srgbClr>
                  </a:outerShdw>
                </a:effectLst>
              </a:rPr>
              <a:t>considera capataz al empleado que es responsable del trabajo que se realiza en un sector de una sección, división o departamento, compuesto por personal obrero. Actúa en calidad de ejecutor, distribuidor y supervisor de las distintas tareas que se cumplen en el mismo, y a su vez se desempeña a las órdenes de un superior jerárquico.</a:t>
            </a:r>
          </a:p>
          <a:p>
            <a:pPr algn="l">
              <a:defRPr/>
            </a:pPr>
            <a:endParaRPr lang="es-ES" sz="1600" dirty="0" smtClean="0">
              <a:effectLst>
                <a:outerShdw blurRad="38100" dist="38100" dir="2700000" algn="tl">
                  <a:srgbClr val="000000">
                    <a:alpha val="43137"/>
                  </a:srgbClr>
                </a:outerShdw>
              </a:effectLst>
            </a:endParaRPr>
          </a:p>
          <a:p>
            <a:pPr algn="l">
              <a:defRPr/>
            </a:pPr>
            <a:r>
              <a:rPr lang="es-ES" sz="2000" b="1" dirty="0" smtClean="0">
                <a:solidFill>
                  <a:srgbClr val="FFFF00"/>
                </a:solidFill>
                <a:effectLst>
                  <a:outerShdw blurRad="38100" dist="38100" dir="2700000" algn="tl">
                    <a:srgbClr val="000000">
                      <a:alpha val="43137"/>
                    </a:srgbClr>
                  </a:outerShdw>
                </a:effectLst>
              </a:rPr>
              <a:t>ENCARGADO DE SEGUNDA </a:t>
            </a:r>
          </a:p>
          <a:p>
            <a:pPr algn="l">
              <a:defRPr/>
            </a:pPr>
            <a:r>
              <a:rPr lang="es-ES" sz="1600" dirty="0" smtClean="0">
                <a:effectLst>
                  <a:outerShdw blurRad="38100" dist="38100" dir="2700000" algn="tl">
                    <a:srgbClr val="000000">
                      <a:alpha val="43137"/>
                    </a:srgbClr>
                  </a:outerShdw>
                </a:effectLst>
              </a:rPr>
              <a:t>Se </a:t>
            </a:r>
            <a:r>
              <a:rPr lang="es-ES" sz="1600" dirty="0">
                <a:effectLst>
                  <a:outerShdw blurRad="38100" dist="38100" dir="2700000" algn="tl">
                    <a:srgbClr val="000000">
                      <a:alpha val="43137"/>
                    </a:srgbClr>
                  </a:outerShdw>
                </a:effectLst>
              </a:rPr>
              <a:t>considera encargado de segunda, al empleado que es responsable del trabajo que se realiza en un sector de una sección, actuando en calidad de ejecutor, distribuidor y supervisor de las tareas que se cumplan en aquél.</a:t>
            </a:r>
          </a:p>
          <a:p>
            <a:pPr algn="l">
              <a:defRPr/>
            </a:pPr>
            <a:endParaRPr lang="es-ES" sz="1600" dirty="0" smtClean="0">
              <a:effectLst>
                <a:outerShdw blurRad="38100" dist="38100" dir="2700000" algn="tl">
                  <a:srgbClr val="000000">
                    <a:alpha val="43137"/>
                  </a:srgbClr>
                </a:outerShdw>
              </a:effectLst>
            </a:endParaRPr>
          </a:p>
          <a:p>
            <a:pPr algn="l">
              <a:defRPr/>
            </a:pPr>
            <a:r>
              <a:rPr lang="es-ES" sz="2000" b="1" dirty="0" smtClean="0">
                <a:solidFill>
                  <a:srgbClr val="FFFF00"/>
                </a:solidFill>
                <a:effectLst>
                  <a:outerShdw blurRad="38100" dist="38100" dir="2700000" algn="tl">
                    <a:srgbClr val="000000">
                      <a:alpha val="43137"/>
                    </a:srgbClr>
                  </a:outerShdw>
                </a:effectLst>
              </a:rPr>
              <a:t>JEFE DE SEGUNDA O ENCARGADO DE PRIMERA </a:t>
            </a:r>
          </a:p>
          <a:p>
            <a:pPr algn="l">
              <a:defRPr/>
            </a:pPr>
            <a:r>
              <a:rPr lang="es-ES" sz="1600" dirty="0" smtClean="0">
                <a:effectLst>
                  <a:outerShdw blurRad="38100" dist="38100" dir="2700000" algn="tl">
                    <a:srgbClr val="000000">
                      <a:alpha val="43137"/>
                    </a:srgbClr>
                  </a:outerShdw>
                </a:effectLst>
              </a:rPr>
              <a:t>Se </a:t>
            </a:r>
            <a:r>
              <a:rPr lang="es-ES" sz="1600" dirty="0">
                <a:effectLst>
                  <a:outerShdw blurRad="38100" dist="38100" dir="2700000" algn="tl">
                    <a:srgbClr val="000000">
                      <a:alpha val="43137"/>
                    </a:srgbClr>
                  </a:outerShdw>
                </a:effectLst>
              </a:rPr>
              <a:t>considera jefe de segunda o encargado de primera, al empleado que secunda al respectivo jefe de sección en las obligaciones del mismo, y lo reemplaza en caso de ausencia por cualquier motivo.</a:t>
            </a:r>
          </a:p>
          <a:p>
            <a:pPr marL="609600" indent="-609600" algn="l" eaLnBrk="1" hangingPunct="1">
              <a:defRPr/>
            </a:pPr>
            <a:endParaRPr lang="es-AR" sz="1600" dirty="0" smtClean="0"/>
          </a:p>
          <a:p>
            <a:pPr marL="609600" indent="-609600" algn="l" eaLnBrk="1" hangingPunct="1">
              <a:buFontTx/>
              <a:buNone/>
              <a:defRPr/>
            </a:pPr>
            <a:endParaRPr lang="es-ES" sz="1600" dirty="0" smtClean="0">
              <a:solidFill>
                <a:srgbClr val="FFFF00"/>
              </a:solidFill>
            </a:endParaRPr>
          </a:p>
          <a:p>
            <a:pPr marL="609600" indent="-609600" algn="l" eaLnBrk="1" hangingPunct="1">
              <a:defRPr/>
            </a:pPr>
            <a:endParaRPr lang="es-ES" sz="1600" b="1" dirty="0" smtClean="0"/>
          </a:p>
          <a:p>
            <a:pPr marL="609600" indent="-609600" algn="l" eaLnBrk="1" hangingPunct="1">
              <a:defRPr/>
            </a:pPr>
            <a:endParaRPr lang="es-AR" sz="1600" dirty="0" smtClean="0"/>
          </a:p>
          <a:p>
            <a:pPr marL="609600" indent="-609600" algn="l" eaLnBrk="1" hangingPunct="1">
              <a:defRPr/>
            </a:pPr>
            <a:endParaRPr lang="es-AR" sz="1600" dirty="0" smtClean="0"/>
          </a:p>
          <a:p>
            <a:pPr marL="609600" indent="-609600" algn="l" eaLnBrk="1" hangingPunct="1">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02828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763011" y="533400"/>
            <a:ext cx="7696200" cy="381000"/>
          </a:xfrm>
        </p:spPr>
        <p:txBody>
          <a:bodyPr/>
          <a:lstStyle/>
          <a:p>
            <a:pPr>
              <a:defRPr/>
            </a:pPr>
            <a:r>
              <a:rPr lang="en-US" sz="2000" b="1" dirty="0">
                <a:solidFill>
                  <a:srgbClr val="00FFFF"/>
                </a:solidFill>
              </a:rPr>
              <a:t>PERSONAL FUERA DE CONVENIO. PAUTAS PARA SU ENCUADRAMIENTO</a:t>
            </a:r>
          </a:p>
        </p:txBody>
      </p:sp>
      <p:sp>
        <p:nvSpPr>
          <p:cNvPr id="229379" name="Rectangle 3"/>
          <p:cNvSpPr>
            <a:spLocks noGrp="1" noChangeArrowheads="1"/>
          </p:cNvSpPr>
          <p:nvPr>
            <p:ph type="subTitle" idx="1"/>
          </p:nvPr>
        </p:nvSpPr>
        <p:spPr>
          <a:xfrm>
            <a:off x="838200" y="1143000"/>
            <a:ext cx="7772400" cy="5257800"/>
          </a:xfrm>
        </p:spPr>
        <p:txBody>
          <a:bodyPr>
            <a:normAutofit lnSpcReduction="10000"/>
          </a:bodyPr>
          <a:lstStyle/>
          <a:p>
            <a:pPr algn="l">
              <a:defRPr/>
            </a:pPr>
            <a:r>
              <a:rPr lang="es-ES" sz="1800" b="1" dirty="0">
                <a:solidFill>
                  <a:srgbClr val="00FFCC"/>
                </a:solidFill>
                <a:effectLst>
                  <a:outerShdw blurRad="38100" dist="38100" dir="2700000" algn="tl">
                    <a:srgbClr val="000000">
                      <a:alpha val="43137"/>
                    </a:srgbClr>
                  </a:outerShdw>
                </a:effectLst>
              </a:rPr>
              <a:t>Fallo: “Bonnet, Silvio Alejandro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IV - </a:t>
            </a:r>
            <a:r>
              <a:rPr lang="es-ES" sz="1800" b="1" dirty="0" smtClean="0">
                <a:solidFill>
                  <a:srgbClr val="00FFCC"/>
                </a:solidFill>
                <a:effectLst>
                  <a:outerShdw blurRad="38100" dist="38100" dir="2700000" algn="tl">
                    <a:srgbClr val="000000">
                      <a:alpha val="43137"/>
                    </a:srgbClr>
                  </a:outerShdw>
                </a:effectLst>
              </a:rPr>
              <a:t>23/6/2009”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endParaRPr lang="es-AR" sz="1600" dirty="0">
              <a:effectLst>
                <a:outerShdw blurRad="38100" dist="38100" dir="2700000" algn="tl">
                  <a:srgbClr val="000000">
                    <a:alpha val="43137"/>
                  </a:srgbClr>
                </a:outerShdw>
              </a:effectLst>
            </a:endParaRPr>
          </a:p>
          <a:p>
            <a:pPr algn="l">
              <a:defRPr/>
            </a:pPr>
            <a:r>
              <a:rPr lang="es-AR" sz="1800" b="1" dirty="0">
                <a:solidFill>
                  <a:srgbClr val="FFFF00"/>
                </a:solidFill>
                <a:effectLst>
                  <a:outerShdw blurRad="38100" dist="38100" dir="2700000" algn="tl">
                    <a:srgbClr val="000000">
                      <a:alpha val="43137"/>
                    </a:srgbClr>
                  </a:outerShdw>
                </a:effectLst>
              </a:rPr>
              <a:t>RECLAMO DEL TRABAJADOR</a:t>
            </a:r>
          </a:p>
          <a:p>
            <a:pPr algn="l">
              <a:defRPr/>
            </a:pP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Trabajador categorizado </a:t>
            </a:r>
            <a:r>
              <a:rPr lang="es-AR" sz="1800" b="1" dirty="0">
                <a:solidFill>
                  <a:srgbClr val="FFCC00"/>
                </a:solidFill>
                <a:effectLst>
                  <a:outerShdw blurRad="38100" dist="38100" dir="2700000" algn="tl">
                    <a:srgbClr val="000000">
                      <a:alpha val="43137"/>
                    </a:srgbClr>
                  </a:outerShdw>
                </a:effectLst>
              </a:rPr>
              <a:t>“</a:t>
            </a:r>
            <a:r>
              <a:rPr lang="es-AR" sz="1800" b="1" u="sng" dirty="0">
                <a:solidFill>
                  <a:srgbClr val="FFCC00"/>
                </a:solidFill>
                <a:effectLst>
                  <a:outerShdw blurRad="38100" dist="38100" dir="2700000" algn="tl">
                    <a:srgbClr val="000000">
                      <a:alpha val="43137"/>
                    </a:srgbClr>
                  </a:outerShdw>
                </a:effectLst>
              </a:rPr>
              <a:t>Fuera de convenio</a:t>
            </a:r>
            <a:r>
              <a:rPr lang="es-AR" sz="1800" b="1" dirty="0">
                <a:solidFill>
                  <a:srgbClr val="FFCC00"/>
                </a:solidFill>
                <a:effectLst>
                  <a:outerShdw blurRad="38100" dist="38100" dir="2700000" algn="tl">
                    <a:srgbClr val="000000">
                      <a:alpha val="43137"/>
                    </a:srgbClr>
                  </a:outerShdw>
                </a:effectLst>
              </a:rPr>
              <a:t>”</a:t>
            </a:r>
            <a:endParaRPr lang="es-ES" sz="1800" b="1" dirty="0">
              <a:solidFill>
                <a:srgbClr val="FFCC00"/>
              </a:solidFill>
              <a:effectLst>
                <a:outerShdw blurRad="38100" dist="38100" dir="2700000" algn="tl">
                  <a:srgbClr val="000000">
                    <a:alpha val="43137"/>
                  </a:srgbClr>
                </a:outerShdw>
              </a:effectLst>
            </a:endParaRPr>
          </a:p>
          <a:p>
            <a:pPr algn="l">
              <a:buFontTx/>
              <a:buNone/>
              <a:defRPr/>
            </a:pPr>
            <a:endParaRPr lang="es-AR" sz="1800" dirty="0" smtClean="0">
              <a:effectLst>
                <a:outerShdw blurRad="38100" dist="38100" dir="2700000" algn="tl">
                  <a:srgbClr val="000000">
                    <a:alpha val="43137"/>
                  </a:srgbClr>
                </a:outerShdw>
              </a:effectLst>
            </a:endParaRPr>
          </a:p>
          <a:p>
            <a:pPr algn="l">
              <a:buFontTx/>
              <a:buNone/>
              <a:defRPr/>
            </a:pP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Se desempeñaba como </a:t>
            </a:r>
            <a:r>
              <a:rPr lang="es-AR" sz="1800" b="1" u="sng" dirty="0">
                <a:solidFill>
                  <a:srgbClr val="66FF99"/>
                </a:solidFill>
                <a:effectLst>
                  <a:outerShdw blurRad="38100" dist="38100" dir="2700000" algn="tl">
                    <a:srgbClr val="000000">
                      <a:alpha val="43137"/>
                    </a:srgbClr>
                  </a:outerShdw>
                </a:effectLst>
              </a:rPr>
              <a:t>Jefe de la sección </a:t>
            </a:r>
            <a:r>
              <a:rPr lang="es-AR" sz="1800" dirty="0">
                <a:effectLst>
                  <a:outerShdw blurRad="38100" dist="38100" dir="2700000" algn="tl">
                    <a:srgbClr val="000000">
                      <a:alpha val="43137"/>
                    </a:srgbClr>
                  </a:outerShdw>
                </a:effectLst>
              </a:rPr>
              <a:t>“Fiambrería y lácteos”” del  </a:t>
            </a:r>
          </a:p>
          <a:p>
            <a:pPr algn="l">
              <a:buFontTx/>
              <a:buNone/>
              <a:defRPr/>
            </a:pPr>
            <a:r>
              <a:rPr lang="es-AR" sz="1800" dirty="0">
                <a:effectLst>
                  <a:outerShdw blurRad="38100" dist="38100" dir="2700000" algn="tl">
                    <a:srgbClr val="000000">
                      <a:alpha val="43137"/>
                    </a:srgbClr>
                  </a:outerShdw>
                </a:effectLst>
              </a:rPr>
              <a:t>  Supermercado.</a:t>
            </a:r>
          </a:p>
          <a:p>
            <a:pPr algn="l">
              <a:buFontTx/>
              <a:buNone/>
              <a:defRPr/>
            </a:pPr>
            <a:endParaRPr lang="es-AR" sz="1800" dirty="0" smtClean="0">
              <a:effectLst>
                <a:outerShdw blurRad="38100" dist="38100" dir="2700000" algn="tl">
                  <a:srgbClr val="000000">
                    <a:alpha val="43137"/>
                  </a:srgbClr>
                </a:outerShdw>
              </a:effectLst>
            </a:endParaRPr>
          </a:p>
          <a:p>
            <a:pPr algn="l">
              <a:buFontTx/>
              <a:buNone/>
              <a:defRPr/>
            </a:pP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Reclama </a:t>
            </a:r>
            <a:r>
              <a:rPr lang="es-AR" sz="1800" b="1" u="sng" dirty="0">
                <a:solidFill>
                  <a:srgbClr val="FFFF00"/>
                </a:solidFill>
                <a:effectLst>
                  <a:outerShdw blurRad="38100" dist="38100" dir="2700000" algn="tl">
                    <a:srgbClr val="000000">
                      <a:alpha val="43137"/>
                    </a:srgbClr>
                  </a:outerShdw>
                </a:effectLst>
              </a:rPr>
              <a:t>horas extras y francos compensatorios</a:t>
            </a:r>
            <a:r>
              <a:rPr lang="es-AR" sz="1800" b="1" dirty="0">
                <a:solidFill>
                  <a:srgbClr val="FFFF00"/>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no otorgados</a:t>
            </a: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a:t>
            </a:r>
            <a:r>
              <a:rPr lang="es-AR" sz="1800" dirty="0" smtClean="0">
                <a:effectLst>
                  <a:outerShdw blurRad="38100" dist="38100" dir="2700000" algn="tl">
                    <a:srgbClr val="000000">
                      <a:alpha val="43137"/>
                    </a:srgbClr>
                  </a:outerShdw>
                </a:effectLst>
              </a:rPr>
              <a:t>eñala </a:t>
            </a:r>
            <a:r>
              <a:rPr lang="es-AR" sz="1800" dirty="0">
                <a:effectLst>
                  <a:outerShdw blurRad="38100" dist="38100" dir="2700000" algn="tl">
                    <a:srgbClr val="000000">
                      <a:alpha val="43137"/>
                    </a:srgbClr>
                  </a:outerShdw>
                </a:effectLst>
              </a:rPr>
              <a:t>que la excepción a la jornada máxima legal no corresponde, y </a:t>
            </a:r>
            <a:r>
              <a:rPr lang="es-AR" sz="1800" dirty="0" smtClean="0">
                <a:effectLst>
                  <a:outerShdw blurRad="38100" dist="38100" dir="2700000" algn="tl">
                    <a:srgbClr val="000000">
                      <a:alpha val="43137"/>
                    </a:srgbClr>
                  </a:outerShdw>
                </a:effectLst>
              </a:rPr>
              <a:t>   reclama encuadre </a:t>
            </a:r>
            <a:r>
              <a:rPr lang="es-AR" sz="1800" dirty="0">
                <a:effectLst>
                  <a:outerShdw blurRad="38100" dist="38100" dir="2700000" algn="tl">
                    <a:srgbClr val="000000">
                      <a:alpha val="43137"/>
                    </a:srgbClr>
                  </a:outerShdw>
                </a:effectLst>
              </a:rPr>
              <a:t>en convenio colectivo de empleados de comercio. </a:t>
            </a:r>
            <a:r>
              <a:rPr lang="es-AR" sz="1800" dirty="0" smtClean="0">
                <a:effectLst>
                  <a:outerShdw blurRad="38100" dist="38100" dir="2700000" algn="tl">
                    <a:srgbClr val="000000">
                      <a:alpha val="43137"/>
                    </a:srgbClr>
                  </a:outerShdw>
                </a:effectLst>
              </a:rPr>
              <a:t>  </a:t>
            </a:r>
          </a:p>
          <a:p>
            <a:pPr algn="l">
              <a:defRPr/>
            </a:pPr>
            <a:endParaRPr lang="es-AR" sz="1800" dirty="0" smtClean="0">
              <a:effectLst>
                <a:outerShdw blurRad="38100" dist="38100" dir="2700000" algn="tl">
                  <a:srgbClr val="000000">
                    <a:alpha val="43137"/>
                  </a:srgbClr>
                </a:outerShdw>
              </a:effectLst>
            </a:endParaRPr>
          </a:p>
          <a:p>
            <a:pPr algn="l">
              <a:defRPr/>
            </a:pPr>
            <a:r>
              <a:rPr lang="es-AR" sz="1800" dirty="0" smtClean="0">
                <a:effectLst>
                  <a:outerShdw blurRad="38100" dist="38100" dir="2700000" algn="tl">
                    <a:srgbClr val="000000">
                      <a:alpha val="43137"/>
                    </a:srgbClr>
                  </a:outerShdw>
                </a:effectLst>
              </a:rPr>
              <a:t>- Reclama diferencias </a:t>
            </a:r>
            <a:r>
              <a:rPr lang="es-AR" sz="1800" dirty="0">
                <a:effectLst>
                  <a:outerShdw blurRad="38100" dist="38100" dir="2700000" algn="tl">
                    <a:srgbClr val="000000">
                      <a:alpha val="43137"/>
                    </a:srgbClr>
                  </a:outerShdw>
                </a:effectLst>
              </a:rPr>
              <a:t>salariales y por adicional por </a:t>
            </a:r>
            <a:r>
              <a:rPr lang="es-AR" sz="1800" dirty="0" err="1">
                <a:effectLst>
                  <a:outerShdw blurRad="38100" dist="38100" dir="2700000" algn="tl">
                    <a:srgbClr val="000000">
                      <a:alpha val="43137"/>
                    </a:srgbClr>
                  </a:outerShdw>
                </a:effectLst>
              </a:rPr>
              <a:t>presentismo</a:t>
            </a:r>
            <a:r>
              <a:rPr lang="es-AR" sz="1800" dirty="0">
                <a:effectLst>
                  <a:outerShdw blurRad="38100" dist="38100" dir="2700000" algn="tl">
                    <a:srgbClr val="000000">
                      <a:alpha val="43137"/>
                    </a:srgbClr>
                  </a:outerShdw>
                </a:effectLst>
              </a:rPr>
              <a:t>.</a:t>
            </a:r>
          </a:p>
          <a:p>
            <a:pPr algn="l">
              <a:buFontTx/>
              <a:buNone/>
              <a:defRPr/>
            </a:pPr>
            <a:endParaRPr lang="es-AR" sz="1800" dirty="0" smtClean="0">
              <a:effectLst>
                <a:outerShdw blurRad="38100" dist="38100" dir="2700000" algn="tl">
                  <a:srgbClr val="000000">
                    <a:alpha val="43137"/>
                  </a:srgbClr>
                </a:outerShdw>
              </a:effectLst>
            </a:endParaRPr>
          </a:p>
          <a:p>
            <a:pPr algn="l">
              <a:buFontTx/>
              <a:buNone/>
              <a:defRPr/>
            </a:pP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Señala que las tareas que realiza no pueden ser consideradas como</a:t>
            </a:r>
          </a:p>
          <a:p>
            <a:pPr algn="l">
              <a:buFontTx/>
              <a:buNone/>
              <a:defRPr/>
            </a:pPr>
            <a:r>
              <a:rPr lang="es-AR" sz="1800" dirty="0">
                <a:effectLst>
                  <a:outerShdw blurRad="38100" dist="38100" dir="2700000" algn="tl">
                    <a:srgbClr val="000000">
                      <a:alpha val="43137"/>
                    </a:srgbClr>
                  </a:outerShdw>
                </a:effectLst>
              </a:rPr>
              <a:t>  “Jerárquicas”.</a:t>
            </a:r>
          </a:p>
          <a:p>
            <a:pPr algn="l">
              <a:buFontTx/>
              <a:buNone/>
              <a:defRPr/>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307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702733" y="381000"/>
            <a:ext cx="7772400" cy="457200"/>
          </a:xfrm>
        </p:spPr>
        <p:txBody>
          <a:bodyPr/>
          <a:lstStyle/>
          <a:p>
            <a:pPr>
              <a:defRPr/>
            </a:pPr>
            <a:r>
              <a:rPr lang="en-US" sz="2000" b="1" dirty="0">
                <a:solidFill>
                  <a:srgbClr val="00FFFF"/>
                </a:solidFill>
              </a:rPr>
              <a:t>PERSONAL FUERA DE CONVENIO. PAUTAS PARA SU ENCUADRAMIENTO</a:t>
            </a:r>
          </a:p>
        </p:txBody>
      </p:sp>
      <p:sp>
        <p:nvSpPr>
          <p:cNvPr id="159747" name="Rectangle 3"/>
          <p:cNvSpPr>
            <a:spLocks noGrp="1" noChangeArrowheads="1"/>
          </p:cNvSpPr>
          <p:nvPr>
            <p:ph type="subTitle" idx="1"/>
          </p:nvPr>
        </p:nvSpPr>
        <p:spPr>
          <a:xfrm>
            <a:off x="838200" y="1143000"/>
            <a:ext cx="7772400" cy="5257800"/>
          </a:xfrm>
        </p:spPr>
        <p:txBody>
          <a:bodyPr/>
          <a:lstStyle/>
          <a:p>
            <a:pPr algn="l">
              <a:defRPr/>
            </a:pPr>
            <a:r>
              <a:rPr lang="es-ES" sz="1800" b="1" dirty="0">
                <a:solidFill>
                  <a:srgbClr val="00FFCC"/>
                </a:solidFill>
                <a:effectLst>
                  <a:outerShdw blurRad="38100" dist="38100" dir="2700000" algn="tl">
                    <a:srgbClr val="000000">
                      <a:alpha val="43137"/>
                    </a:srgbClr>
                  </a:outerShdw>
                </a:effectLst>
              </a:rPr>
              <a:t>Fallo: “Bonnet, </a:t>
            </a:r>
            <a:r>
              <a:rPr lang="es-ES" sz="1800" b="1" dirty="0" smtClean="0">
                <a:solidFill>
                  <a:srgbClr val="00FFCC"/>
                </a:solidFill>
                <a:effectLst>
                  <a:outerShdw blurRad="38100" dist="38100" dir="2700000" algn="tl">
                    <a:srgbClr val="000000">
                      <a:alpha val="43137"/>
                    </a:srgbClr>
                  </a:outerShdw>
                </a:effectLst>
              </a:rPr>
              <a:t>Silvio </a:t>
            </a:r>
            <a:r>
              <a:rPr lang="es-ES" sz="1800" b="1" dirty="0">
                <a:solidFill>
                  <a:srgbClr val="00FFCC"/>
                </a:solidFill>
                <a:effectLst>
                  <a:outerShdw blurRad="38100" dist="38100" dir="2700000" algn="tl">
                    <a:srgbClr val="000000">
                      <a:alpha val="43137"/>
                    </a:srgbClr>
                  </a:outerShdw>
                </a:effectLst>
              </a:rPr>
              <a:t>Alejandro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IV - </a:t>
            </a:r>
            <a:r>
              <a:rPr lang="es-ES" sz="1800" b="1" dirty="0" smtClean="0">
                <a:solidFill>
                  <a:srgbClr val="00FFCC"/>
                </a:solidFill>
                <a:effectLst>
                  <a:outerShdw blurRad="38100" dist="38100" dir="2700000" algn="tl">
                    <a:srgbClr val="000000">
                      <a:alpha val="43137"/>
                    </a:srgbClr>
                  </a:outerShdw>
                </a:effectLst>
              </a:rPr>
              <a:t>23/6/2009”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endParaRPr lang="es-ES" sz="1800" dirty="0">
              <a:solidFill>
                <a:srgbClr val="FFFF00"/>
              </a:solidFill>
              <a:effectLst>
                <a:outerShdw blurRad="38100" dist="38100" dir="2700000" algn="tl">
                  <a:srgbClr val="000000">
                    <a:alpha val="43137"/>
                  </a:srgbClr>
                </a:outerShdw>
              </a:effectLst>
            </a:endParaRPr>
          </a:p>
          <a:p>
            <a:pPr algn="l">
              <a:defRPr/>
            </a:pPr>
            <a:r>
              <a:rPr lang="es-AR" sz="2000" b="1" dirty="0">
                <a:solidFill>
                  <a:srgbClr val="FFCC00"/>
                </a:solidFill>
                <a:effectLst>
                  <a:outerShdw blurRad="38100" dist="38100" dir="2700000" algn="tl">
                    <a:srgbClr val="000000">
                      <a:alpha val="43137"/>
                    </a:srgbClr>
                  </a:outerShdw>
                </a:effectLst>
              </a:rPr>
              <a:t>PARTE PERTINENTE DEL FALLO</a:t>
            </a:r>
            <a:endParaRPr lang="es-ES" sz="2000" b="1" dirty="0">
              <a:solidFill>
                <a:srgbClr val="FFCC00"/>
              </a:solidFill>
              <a:effectLst>
                <a:outerShdw blurRad="38100" dist="38100" dir="2700000" algn="tl">
                  <a:srgbClr val="000000">
                    <a:alpha val="43137"/>
                  </a:srgbClr>
                </a:outerShdw>
              </a:effectLst>
            </a:endParaRPr>
          </a:p>
          <a:p>
            <a:pPr algn="l">
              <a:defRPr/>
            </a:pPr>
            <a:endParaRPr lang="es-ES" sz="18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Si bien las tareas que la demandada detalla que el trabajador realizaba se hallan avaladas en lo sustancial por las declaraciones testimoniales, ellas no implicaron en realidad la configuración de una función jerárquica de importancia </a:t>
            </a:r>
            <a:r>
              <a:rPr lang="es-ES" sz="1800" b="1" u="sng" dirty="0">
                <a:solidFill>
                  <a:srgbClr val="FFFF00"/>
                </a:solidFill>
                <a:effectLst>
                  <a:outerShdw blurRad="38100" dist="38100" dir="2700000" algn="tl">
                    <a:srgbClr val="000000">
                      <a:alpha val="43137"/>
                    </a:srgbClr>
                  </a:outerShdw>
                </a:effectLst>
              </a:rPr>
              <a:t>tal que supusiese en el trabajador la identificación con el empleador frente a sus subordinados o terceros</a:t>
            </a:r>
            <a:r>
              <a:rPr lang="es-ES" sz="1800" dirty="0">
                <a:effectLst>
                  <a:outerShdw blurRad="38100" dist="38100" dir="2700000" algn="tl">
                    <a:srgbClr val="000000">
                      <a:alpha val="43137"/>
                    </a:srgbClr>
                  </a:outerShdw>
                </a:effectLst>
              </a:rPr>
              <a:t>, y que, por ende, pudiese justificar su exclusión del régimen de jornada de trabajo y del convenio colectivo respectivo.</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7623943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381000"/>
            <a:ext cx="7772400" cy="381000"/>
          </a:xfrm>
        </p:spPr>
        <p:txBody>
          <a:bodyPr/>
          <a:lstStyle/>
          <a:p>
            <a:pPr>
              <a:defRPr/>
            </a:pPr>
            <a:r>
              <a:rPr lang="en-US" sz="2000" b="1" dirty="0">
                <a:solidFill>
                  <a:srgbClr val="00FFFF"/>
                </a:solidFill>
              </a:rPr>
              <a:t>PERSONAL FUERA DE CONVENIO. PAUTAS PARA SU ENCUADRAMIENTO</a:t>
            </a:r>
          </a:p>
        </p:txBody>
      </p:sp>
      <p:sp>
        <p:nvSpPr>
          <p:cNvPr id="160771" name="Rectangle 3"/>
          <p:cNvSpPr>
            <a:spLocks noGrp="1" noChangeArrowheads="1"/>
          </p:cNvSpPr>
          <p:nvPr>
            <p:ph type="subTitle" idx="1"/>
          </p:nvPr>
        </p:nvSpPr>
        <p:spPr>
          <a:xfrm>
            <a:off x="838200" y="1143000"/>
            <a:ext cx="7772400" cy="5257800"/>
          </a:xfrm>
        </p:spPr>
        <p:txBody>
          <a:bodyPr/>
          <a:lstStyle/>
          <a:p>
            <a:pPr algn="l">
              <a:defRPr/>
            </a:pPr>
            <a:r>
              <a:rPr lang="es-ES" sz="1800" b="1" dirty="0">
                <a:solidFill>
                  <a:srgbClr val="00FFCC"/>
                </a:solidFill>
                <a:effectLst>
                  <a:outerShdw blurRad="38100" dist="38100" dir="2700000" algn="tl">
                    <a:srgbClr val="000000">
                      <a:alpha val="43137"/>
                    </a:srgbClr>
                  </a:outerShdw>
                </a:effectLst>
              </a:rPr>
              <a:t>Fallo: “Bonnet, Silvio Alejandro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IV - </a:t>
            </a:r>
            <a:r>
              <a:rPr lang="es-ES" sz="1800" b="1" dirty="0" smtClean="0">
                <a:solidFill>
                  <a:srgbClr val="00FFCC"/>
                </a:solidFill>
                <a:effectLst>
                  <a:outerShdw blurRad="38100" dist="38100" dir="2700000" algn="tl">
                    <a:srgbClr val="000000">
                      <a:alpha val="43137"/>
                    </a:srgbClr>
                  </a:outerShdw>
                </a:effectLst>
              </a:rPr>
              <a:t>23/6/2009”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endParaRPr lang="es-AR" sz="1800" dirty="0">
              <a:solidFill>
                <a:srgbClr val="FFFF00"/>
              </a:solidFill>
              <a:effectLst>
                <a:outerShdw blurRad="38100" dist="38100" dir="2700000" algn="tl">
                  <a:srgbClr val="000000">
                    <a:alpha val="43137"/>
                  </a:srgbClr>
                </a:outerShdw>
              </a:effectLst>
            </a:endParaRPr>
          </a:p>
          <a:p>
            <a:pPr algn="l">
              <a:defRPr/>
            </a:pPr>
            <a:r>
              <a:rPr lang="es-AR" sz="2000" b="1" dirty="0">
                <a:solidFill>
                  <a:srgbClr val="FFCC00"/>
                </a:solidFill>
                <a:effectLst>
                  <a:outerShdw blurRad="38100" dist="38100" dir="2700000" algn="tl">
                    <a:srgbClr val="000000">
                      <a:alpha val="43137"/>
                    </a:srgbClr>
                  </a:outerShdw>
                </a:effectLst>
              </a:rPr>
              <a:t>PARTE PERTINENTE DEL FALLO</a:t>
            </a:r>
            <a:endParaRPr lang="es-ES" sz="2000" dirty="0">
              <a:solidFill>
                <a:srgbClr val="FFFF00"/>
              </a:solidFill>
              <a:effectLst>
                <a:outerShdw blurRad="38100" dist="38100" dir="2700000" algn="tl">
                  <a:srgbClr val="000000">
                    <a:alpha val="43137"/>
                  </a:srgbClr>
                </a:outerShdw>
              </a:effectLst>
            </a:endParaRPr>
          </a:p>
          <a:p>
            <a:pPr algn="l">
              <a:defRPr/>
            </a:pPr>
            <a:endParaRPr lang="es-ES" sz="16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“Tal identificación normalmente </a:t>
            </a:r>
            <a:r>
              <a:rPr lang="es-ES" sz="1800" b="1" u="sng" dirty="0">
                <a:solidFill>
                  <a:srgbClr val="FFFF00"/>
                </a:solidFill>
                <a:effectLst>
                  <a:outerShdw blurRad="38100" dist="38100" dir="2700000" algn="tl">
                    <a:srgbClr val="000000">
                      <a:alpha val="43137"/>
                    </a:srgbClr>
                  </a:outerShdw>
                </a:effectLst>
              </a:rPr>
              <a:t>se verifica cuando el empleador delega en el empleado el ejercicio del poder de dirección, y fundamentalmente, el disciplinario frente al personal</a:t>
            </a:r>
            <a:r>
              <a:rPr lang="es-ES" sz="1800" dirty="0">
                <a:effectLst>
                  <a:outerShdw blurRad="38100" dist="38100" dir="2700000" algn="tl">
                    <a:srgbClr val="000000">
                      <a:alpha val="43137"/>
                    </a:srgbClr>
                  </a:outerShdw>
                </a:effectLst>
              </a:rPr>
              <a:t>, circunstancia que no aconteció en relación con el actor, ya que éste no estaba facultado para aplicar medidas disciplinarias.”</a:t>
            </a:r>
          </a:p>
          <a:p>
            <a:pPr algn="l">
              <a:defRPr/>
            </a:pPr>
            <a:endParaRPr lang="es-ES" sz="18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a:t>
            </a:r>
            <a:r>
              <a:rPr lang="es-ES" sz="1800" b="1" u="sng" dirty="0">
                <a:solidFill>
                  <a:srgbClr val="FFFF00"/>
                </a:solidFill>
                <a:effectLst>
                  <a:outerShdw blurRad="38100" dist="38100" dir="2700000" algn="tl">
                    <a:srgbClr val="000000">
                      <a:alpha val="43137"/>
                    </a:srgbClr>
                  </a:outerShdw>
                </a:effectLst>
              </a:rPr>
              <a:t>La supervisión sobre un reducido grupo de empleados del mismo sector no parece por sí sola suficiente para justificar</a:t>
            </a:r>
            <a:r>
              <a:rPr lang="es-ES" sz="1800" dirty="0">
                <a:effectLst>
                  <a:outerShdw blurRad="38100" dist="38100" dir="2700000" algn="tl">
                    <a:srgbClr val="000000">
                      <a:alpha val="43137"/>
                    </a:srgbClr>
                  </a:outerShdw>
                </a:effectLst>
              </a:rPr>
              <a:t> el proceder de la empresa, teniendo en cuenta que el trabajador no tenía por sí potestad disciplinaria alguna respecto del personal a su cargo, y que la efectividad de la diagramación de los horarios y de las vacaciones dependía del gerente de la sucursal.”</a:t>
            </a:r>
            <a:endParaRPr lang="es-AR" sz="1800" dirty="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63922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685800" y="381000"/>
            <a:ext cx="7772400" cy="304800"/>
          </a:xfrm>
        </p:spPr>
        <p:txBody>
          <a:bodyPr/>
          <a:lstStyle/>
          <a:p>
            <a:pPr>
              <a:defRPr/>
            </a:pPr>
            <a:r>
              <a:rPr lang="en-US" sz="2000" b="1" dirty="0">
                <a:solidFill>
                  <a:srgbClr val="00FFFF"/>
                </a:solidFill>
              </a:rPr>
              <a:t>PERSONAL FUERA DE CONVENIO. PAUTAS PARA SU ENCUADRAMIENTO</a:t>
            </a:r>
          </a:p>
        </p:txBody>
      </p:sp>
      <p:sp>
        <p:nvSpPr>
          <p:cNvPr id="161795" name="Rectangle 3"/>
          <p:cNvSpPr>
            <a:spLocks noGrp="1" noChangeArrowheads="1"/>
          </p:cNvSpPr>
          <p:nvPr>
            <p:ph type="subTitle" idx="1"/>
          </p:nvPr>
        </p:nvSpPr>
        <p:spPr>
          <a:xfrm>
            <a:off x="838200" y="1143000"/>
            <a:ext cx="7772400" cy="5257800"/>
          </a:xfrm>
        </p:spPr>
        <p:txBody>
          <a:bodyPr/>
          <a:lstStyle/>
          <a:p>
            <a:pPr algn="l">
              <a:defRPr/>
            </a:pPr>
            <a:r>
              <a:rPr lang="es-ES" sz="1800" b="1" dirty="0">
                <a:solidFill>
                  <a:srgbClr val="00FFCC"/>
                </a:solidFill>
                <a:effectLst>
                  <a:outerShdw blurRad="38100" dist="38100" dir="2700000" algn="tl">
                    <a:srgbClr val="000000">
                      <a:alpha val="43137"/>
                    </a:srgbClr>
                  </a:outerShdw>
                </a:effectLst>
              </a:rPr>
              <a:t>Fallo: “Sotelo, Justo Hugo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 -</a:t>
            </a:r>
            <a:r>
              <a:rPr lang="es-ES" sz="1800" b="1" dirty="0" smtClean="0">
                <a:solidFill>
                  <a:srgbClr val="00FFCC"/>
                </a:solidFill>
                <a:effectLst>
                  <a:outerShdw blurRad="38100" dist="38100" dir="2700000" algn="tl">
                    <a:srgbClr val="000000">
                      <a:alpha val="43137"/>
                    </a:srgbClr>
                  </a:outerShdw>
                </a:effectLst>
              </a:rPr>
              <a:t>15/12/2009”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endParaRPr lang="es-ES" sz="1800" dirty="0">
              <a:solidFill>
                <a:srgbClr val="FFFF00"/>
              </a:solidFill>
              <a:effectLst>
                <a:outerShdw blurRad="38100" dist="38100" dir="2700000" algn="tl">
                  <a:srgbClr val="000000">
                    <a:alpha val="43137"/>
                  </a:srgbClr>
                </a:outerShdw>
              </a:effectLst>
            </a:endParaRPr>
          </a:p>
          <a:p>
            <a:pPr algn="l">
              <a:defRPr/>
            </a:pPr>
            <a:r>
              <a:rPr lang="es-AR" sz="2000" b="1" dirty="0">
                <a:solidFill>
                  <a:schemeClr val="hlink"/>
                </a:solidFill>
                <a:effectLst>
                  <a:outerShdw blurRad="38100" dist="38100" dir="2700000" algn="tl">
                    <a:srgbClr val="000000">
                      <a:alpha val="43137"/>
                    </a:srgbClr>
                  </a:outerShdw>
                </a:effectLst>
              </a:rPr>
              <a:t>RECLAMO DEL TRABAJADOR</a:t>
            </a:r>
          </a:p>
          <a:p>
            <a:pPr algn="l">
              <a:defRPr/>
            </a:pPr>
            <a:endParaRPr lang="es-AR" sz="1600" dirty="0">
              <a:effectLst>
                <a:outerShdw blurRad="38100" dist="38100" dir="2700000" algn="tl">
                  <a:srgbClr val="000000">
                    <a:alpha val="43137"/>
                  </a:srgbClr>
                </a:outerShdw>
              </a:effectLst>
            </a:endParaRPr>
          </a:p>
          <a:p>
            <a:pPr algn="l">
              <a:defRPr/>
            </a:pPr>
            <a:r>
              <a:rPr lang="es-AR" sz="1800" dirty="0">
                <a:effectLst>
                  <a:outerShdw blurRad="38100" dist="38100" dir="2700000" algn="tl">
                    <a:srgbClr val="000000">
                      <a:alpha val="43137"/>
                    </a:srgbClr>
                  </a:outerShdw>
                </a:effectLst>
              </a:rPr>
              <a:t>- Trabajador categorizado </a:t>
            </a:r>
            <a:r>
              <a:rPr lang="es-AR" sz="1800" b="1" dirty="0">
                <a:solidFill>
                  <a:srgbClr val="FFFF00"/>
                </a:solidFill>
                <a:effectLst>
                  <a:outerShdw blurRad="38100" dist="38100" dir="2700000" algn="tl">
                    <a:srgbClr val="000000">
                      <a:alpha val="43137"/>
                    </a:srgbClr>
                  </a:outerShdw>
                </a:effectLst>
              </a:rPr>
              <a:t>“</a:t>
            </a:r>
            <a:r>
              <a:rPr lang="es-AR" sz="1800" b="1" u="sng" dirty="0">
                <a:solidFill>
                  <a:srgbClr val="FFFF00"/>
                </a:solidFill>
                <a:effectLst>
                  <a:outerShdw blurRad="38100" dist="38100" dir="2700000" algn="tl">
                    <a:srgbClr val="000000">
                      <a:alpha val="43137"/>
                    </a:srgbClr>
                  </a:outerShdw>
                </a:effectLst>
              </a:rPr>
              <a:t>Fuera de convenio</a:t>
            </a:r>
            <a:r>
              <a:rPr lang="es-AR" sz="1800" b="1" dirty="0">
                <a:solidFill>
                  <a:srgbClr val="FFFF00"/>
                </a:solidFill>
                <a:effectLst>
                  <a:outerShdw blurRad="38100" dist="38100" dir="2700000" algn="tl">
                    <a:srgbClr val="000000">
                      <a:alpha val="43137"/>
                    </a:srgbClr>
                  </a:outerShdw>
                </a:effectLst>
              </a:rPr>
              <a:t>”</a:t>
            </a:r>
            <a:endParaRPr lang="es-ES" sz="1800" b="1" dirty="0">
              <a:solidFill>
                <a:srgbClr val="FFFF00"/>
              </a:solidFill>
              <a:effectLst>
                <a:outerShdw blurRad="38100" dist="38100" dir="2700000" algn="tl">
                  <a:srgbClr val="000000">
                    <a:alpha val="43137"/>
                  </a:srgbClr>
                </a:outerShdw>
              </a:effectLst>
            </a:endParaRPr>
          </a:p>
          <a:p>
            <a:pPr algn="l">
              <a:buFontTx/>
              <a:buNone/>
              <a:defRPr/>
            </a:pPr>
            <a:r>
              <a:rPr lang="es-AR" sz="1800" dirty="0" smtClean="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Se desempeñaba como </a:t>
            </a:r>
            <a:r>
              <a:rPr lang="es-AR" sz="1800" b="1" u="sng" dirty="0">
                <a:solidFill>
                  <a:srgbClr val="FFC000"/>
                </a:solidFill>
                <a:effectLst>
                  <a:outerShdw blurRad="38100" dist="38100" dir="2700000" algn="tl">
                    <a:srgbClr val="000000">
                      <a:alpha val="43137"/>
                    </a:srgbClr>
                  </a:outerShdw>
                </a:effectLst>
              </a:rPr>
              <a:t>Jefe de la sección</a:t>
            </a:r>
            <a:r>
              <a:rPr lang="es-AR" sz="1800" dirty="0">
                <a:effectLst>
                  <a:outerShdw blurRad="38100" dist="38100" dir="2700000" algn="tl">
                    <a:srgbClr val="000000">
                      <a:alpha val="43137"/>
                    </a:srgbClr>
                  </a:outerShdw>
                </a:effectLst>
              </a:rPr>
              <a:t> “Pescadería” del </a:t>
            </a:r>
            <a:r>
              <a:rPr lang="es-AR" sz="1800" dirty="0" smtClean="0">
                <a:effectLst>
                  <a:outerShdw blurRad="38100" dist="38100" dir="2700000" algn="tl">
                    <a:srgbClr val="000000">
                      <a:alpha val="43137"/>
                    </a:srgbClr>
                  </a:outerShdw>
                </a:effectLst>
              </a:rPr>
              <a:t>  </a:t>
            </a:r>
          </a:p>
          <a:p>
            <a:pPr algn="l">
              <a:buFontTx/>
              <a:buNone/>
              <a:defRPr/>
            </a:pPr>
            <a:r>
              <a:rPr lang="es-AR" sz="1800" dirty="0">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  Supermercado</a:t>
            </a:r>
            <a:r>
              <a:rPr lang="es-AR" sz="1800" dirty="0">
                <a:effectLst>
                  <a:outerShdw blurRad="38100" dist="38100" dir="2700000" algn="tl">
                    <a:srgbClr val="000000">
                      <a:alpha val="43137"/>
                    </a:srgbClr>
                  </a:outerShdw>
                </a:effectLst>
              </a:rPr>
              <a:t>.</a:t>
            </a:r>
          </a:p>
          <a:p>
            <a:pPr algn="l">
              <a:buFontTx/>
              <a:buNone/>
              <a:defRPr/>
            </a:pPr>
            <a:r>
              <a:rPr lang="es-AR" sz="1800" dirty="0">
                <a:effectLst>
                  <a:outerShdw blurRad="38100" dist="38100" dir="2700000" algn="tl">
                    <a:srgbClr val="000000">
                      <a:alpha val="43137"/>
                    </a:srgbClr>
                  </a:outerShdw>
                </a:effectLst>
              </a:rPr>
              <a:t>- Señala que la excepción a la jornada máxima legal no corresponde, y </a:t>
            </a:r>
            <a:r>
              <a:rPr lang="es-AR" sz="1800" dirty="0" smtClean="0">
                <a:effectLst>
                  <a:outerShdw blurRad="38100" dist="38100" dir="2700000" algn="tl">
                    <a:srgbClr val="000000">
                      <a:alpha val="43137"/>
                    </a:srgbClr>
                  </a:outerShdw>
                </a:effectLst>
              </a:rPr>
              <a:t>reclama encuadre </a:t>
            </a:r>
            <a:r>
              <a:rPr lang="es-AR" sz="1800" dirty="0">
                <a:effectLst>
                  <a:outerShdw blurRad="38100" dist="38100" dir="2700000" algn="tl">
                    <a:srgbClr val="000000">
                      <a:alpha val="43137"/>
                    </a:srgbClr>
                  </a:outerShdw>
                </a:effectLst>
              </a:rPr>
              <a:t>en convenio colectivo de empleados de comercio.</a:t>
            </a:r>
          </a:p>
          <a:p>
            <a:pPr algn="l">
              <a:buFontTx/>
              <a:buNone/>
              <a:defRPr/>
            </a:pPr>
            <a:r>
              <a:rPr lang="es-AR" sz="1800" dirty="0">
                <a:effectLst>
                  <a:outerShdw blurRad="38100" dist="38100" dir="2700000" algn="tl">
                    <a:srgbClr val="000000">
                      <a:alpha val="43137"/>
                    </a:srgbClr>
                  </a:outerShdw>
                </a:effectLst>
              </a:rPr>
              <a:t>- Reclama diferencias salariales, horas extras, francos compensatorios</a:t>
            </a:r>
          </a:p>
          <a:p>
            <a:pPr algn="l">
              <a:buFontTx/>
              <a:buNone/>
              <a:defRPr/>
            </a:pPr>
            <a:r>
              <a:rPr lang="es-AR" sz="1800" dirty="0">
                <a:effectLst>
                  <a:outerShdw blurRad="38100" dist="38100" dir="2700000" algn="tl">
                    <a:srgbClr val="000000">
                      <a:alpha val="43137"/>
                    </a:srgbClr>
                  </a:outerShdw>
                </a:effectLst>
              </a:rPr>
              <a:t>  no otorgados y adicional por </a:t>
            </a:r>
            <a:r>
              <a:rPr lang="es-AR" sz="1800" dirty="0" err="1">
                <a:effectLst>
                  <a:outerShdw blurRad="38100" dist="38100" dir="2700000" algn="tl">
                    <a:srgbClr val="000000">
                      <a:alpha val="43137"/>
                    </a:srgbClr>
                  </a:outerShdw>
                </a:effectLst>
              </a:rPr>
              <a:t>presentismo</a:t>
            </a:r>
            <a:r>
              <a:rPr lang="es-AR" sz="1800" dirty="0">
                <a:effectLst>
                  <a:outerShdw blurRad="38100" dist="38100" dir="2700000" algn="tl">
                    <a:srgbClr val="000000">
                      <a:alpha val="43137"/>
                    </a:srgbClr>
                  </a:outerShdw>
                </a:effectLst>
              </a:rPr>
              <a:t>.</a:t>
            </a:r>
          </a:p>
          <a:p>
            <a:pPr algn="l">
              <a:buFontTx/>
              <a:buNone/>
              <a:defRPr/>
            </a:pPr>
            <a:r>
              <a:rPr lang="es-AR" sz="1800" dirty="0">
                <a:effectLst>
                  <a:outerShdw blurRad="38100" dist="38100" dir="2700000" algn="tl">
                    <a:srgbClr val="000000">
                      <a:alpha val="43137"/>
                    </a:srgbClr>
                  </a:outerShdw>
                </a:effectLst>
              </a:rPr>
              <a:t>- Señala que las tareas que realiza no pueden ser consideradas como</a:t>
            </a:r>
          </a:p>
          <a:p>
            <a:pPr algn="l">
              <a:buFontTx/>
              <a:buNone/>
              <a:defRPr/>
            </a:pPr>
            <a:r>
              <a:rPr lang="es-AR" sz="1800" dirty="0">
                <a:effectLst>
                  <a:outerShdw blurRad="38100" dist="38100" dir="2700000" algn="tl">
                    <a:srgbClr val="000000">
                      <a:alpha val="43137"/>
                    </a:srgbClr>
                  </a:outerShdw>
                </a:effectLst>
              </a:rPr>
              <a:t>  “Jerárquicas”.</a:t>
            </a:r>
          </a:p>
          <a:p>
            <a:pPr algn="l">
              <a:buFontTx/>
              <a:buNone/>
              <a:defRPr/>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8781188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685800" y="381000"/>
            <a:ext cx="7772400" cy="457200"/>
          </a:xfrm>
        </p:spPr>
        <p:txBody>
          <a:bodyPr/>
          <a:lstStyle/>
          <a:p>
            <a:pPr>
              <a:defRPr/>
            </a:pPr>
            <a:r>
              <a:rPr lang="en-US" sz="2000" b="1" dirty="0">
                <a:solidFill>
                  <a:srgbClr val="00FFFF"/>
                </a:solidFill>
              </a:rPr>
              <a:t>PERSONAL FUERA DE CONVENIO. PAUTAS PARA SU ENCUADRAMIENTO</a:t>
            </a:r>
          </a:p>
        </p:txBody>
      </p:sp>
      <p:sp>
        <p:nvSpPr>
          <p:cNvPr id="162819" name="Rectangle 3"/>
          <p:cNvSpPr>
            <a:spLocks noGrp="1" noChangeArrowheads="1"/>
          </p:cNvSpPr>
          <p:nvPr>
            <p:ph type="subTitle" idx="1"/>
          </p:nvPr>
        </p:nvSpPr>
        <p:spPr>
          <a:xfrm>
            <a:off x="838200" y="1143000"/>
            <a:ext cx="7772400" cy="5257800"/>
          </a:xfrm>
        </p:spPr>
        <p:txBody>
          <a:bodyPr/>
          <a:lstStyle/>
          <a:p>
            <a:pPr algn="l">
              <a:defRPr/>
            </a:pPr>
            <a:r>
              <a:rPr lang="es-ES" sz="1800" b="1" dirty="0">
                <a:solidFill>
                  <a:srgbClr val="00FFCC"/>
                </a:solidFill>
                <a:effectLst>
                  <a:outerShdw blurRad="38100" dist="38100" dir="2700000" algn="tl">
                    <a:srgbClr val="000000">
                      <a:alpha val="43137"/>
                    </a:srgbClr>
                  </a:outerShdw>
                </a:effectLst>
              </a:rPr>
              <a:t>Fallo: “Sotelo, Justo Hugo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 -</a:t>
            </a:r>
            <a:r>
              <a:rPr lang="es-ES" sz="1800" b="1" dirty="0" smtClean="0">
                <a:solidFill>
                  <a:srgbClr val="00FFCC"/>
                </a:solidFill>
                <a:effectLst>
                  <a:outerShdw blurRad="38100" dist="38100" dir="2700000" algn="tl">
                    <a:srgbClr val="000000">
                      <a:alpha val="43137"/>
                    </a:srgbClr>
                  </a:outerShdw>
                </a:effectLst>
              </a:rPr>
              <a:t>15/12/2009”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endParaRPr lang="es-ES" sz="1800" dirty="0">
              <a:solidFill>
                <a:srgbClr val="FFFF00"/>
              </a:solidFill>
              <a:effectLst>
                <a:outerShdw blurRad="38100" dist="38100" dir="2700000" algn="tl">
                  <a:srgbClr val="000000">
                    <a:alpha val="43137"/>
                  </a:srgbClr>
                </a:outerShdw>
              </a:effectLst>
            </a:endParaRPr>
          </a:p>
          <a:p>
            <a:pPr algn="l">
              <a:defRPr/>
            </a:pPr>
            <a:r>
              <a:rPr lang="es-AR" sz="1800" b="1" dirty="0">
                <a:solidFill>
                  <a:srgbClr val="FFCC00"/>
                </a:solidFill>
                <a:effectLst>
                  <a:outerShdw blurRad="38100" dist="38100" dir="2700000" algn="tl">
                    <a:srgbClr val="000000">
                      <a:alpha val="43137"/>
                    </a:srgbClr>
                  </a:outerShdw>
                </a:effectLst>
              </a:rPr>
              <a:t>PARTE PERTINENTE DEL FALLO</a:t>
            </a:r>
          </a:p>
          <a:p>
            <a:pPr algn="l">
              <a:defRPr/>
            </a:pPr>
            <a:endParaRPr lang="es-ES" sz="16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“Resulta determinante que el trabajador desarrollaba sus tareas como jefe del sector "Pescadería". Por consiguiente, queda alcanzado por las previsiones del artículo 11, inciso b), del decreto 16115/1933, que enumera los puestos comprendidos dentro de la denominación de "empleados de dirección o vigilancia", a los que alcanza la excepción prevista en el artículo 3, inciso a), de la ley 11544. </a:t>
            </a:r>
          </a:p>
          <a:p>
            <a:pPr algn="l">
              <a:defRPr/>
            </a:pPr>
            <a:r>
              <a:rPr lang="es-ES" sz="1800" dirty="0">
                <a:effectLst>
                  <a:outerShdw blurRad="38100" dist="38100" dir="2700000" algn="tl">
                    <a:srgbClr val="000000">
                      <a:alpha val="43137"/>
                    </a:srgbClr>
                  </a:outerShdw>
                </a:effectLst>
              </a:rPr>
              <a:t>A tal efecto, detalla los distintos puestos, que van desde jefe o gerente, altos empleados administrativos o técnicos hasta jefes de sección, de departamentos, de taller y de equipos, entre muchos otros.”</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96659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322912"/>
          </a:xfrm>
          <a:prstGeom prst="rect">
            <a:avLst/>
          </a:prstGeom>
        </p:spPr>
        <p:txBody>
          <a:bodyPr>
            <a:no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1600" b="1" i="0" dirty="0" smtClean="0">
                <a:solidFill>
                  <a:srgbClr val="FFFF00"/>
                </a:solidFill>
              </a:rPr>
              <a:t>26940 –REGIMEN DE PROMOCIÓN</a:t>
            </a:r>
          </a:p>
          <a:p>
            <a:pPr marL="0" indent="0">
              <a:lnSpc>
                <a:spcPct val="90000"/>
              </a:lnSpc>
              <a:buNone/>
            </a:pPr>
            <a:endParaRPr lang="es-AR" sz="1600" b="1" i="0" dirty="0">
              <a:solidFill>
                <a:srgbClr val="FF0000"/>
              </a:solidFill>
            </a:endParaRPr>
          </a:p>
          <a:p>
            <a:pPr marL="0" indent="0">
              <a:buNone/>
            </a:pPr>
            <a:r>
              <a:rPr lang="es-AR" sz="1600" b="1" i="0" dirty="0">
                <a:solidFill>
                  <a:srgbClr val="00FFFF"/>
                </a:solidFill>
              </a:rPr>
              <a:t>Art. 24 - </a:t>
            </a:r>
            <a:r>
              <a:rPr lang="es-AR" sz="1600" i="0" dirty="0"/>
              <a:t>Los empleadores que tengan </a:t>
            </a:r>
            <a:r>
              <a:rPr lang="es-AR" sz="1600" b="1" i="0" dirty="0">
                <a:solidFill>
                  <a:srgbClr val="FF9900"/>
                </a:solidFill>
              </a:rPr>
              <a:t>hasta ochenta (80) trabajadores</a:t>
            </a:r>
            <a:r>
              <a:rPr lang="es-AR" sz="1600" i="0" dirty="0"/>
              <a:t>, por el término de </a:t>
            </a:r>
            <a:r>
              <a:rPr lang="es-AR" sz="1600" i="0" dirty="0">
                <a:solidFill>
                  <a:srgbClr val="00FFFF"/>
                </a:solidFill>
              </a:rPr>
              <a:t>veinticuatro (24) meses contados </a:t>
            </a:r>
            <a:r>
              <a:rPr lang="es-AR" sz="1600" i="0" dirty="0"/>
              <a:t>a partir del mes de inicio de una nueva relación laboral por tiempo indeterminado, </a:t>
            </a:r>
            <a:r>
              <a:rPr lang="es-AR" sz="1600" b="1" i="0" dirty="0">
                <a:solidFill>
                  <a:srgbClr val="00FF00"/>
                </a:solidFill>
              </a:rPr>
              <a:t>con excepción de la modalidad contractual regulada en el artículo 18 de la ley 26727</a:t>
            </a:r>
            <a:r>
              <a:rPr lang="es-AR" sz="1600" i="0" dirty="0"/>
              <a:t>, gozarán por dicha relación de una reducción de las contribuciones patronales establecidas en el régimen general con destino a los siguientes subsistemas de la seguridad social:</a:t>
            </a:r>
          </a:p>
          <a:p>
            <a:r>
              <a:rPr lang="es-AR" sz="1600" i="0" dirty="0"/>
              <a:t>a) Sistema Integrado Previsional Argentino, leyes 24241 y 26425;</a:t>
            </a:r>
          </a:p>
          <a:p>
            <a:r>
              <a:rPr lang="es-AR" sz="1600" i="0" dirty="0"/>
              <a:t>b) Instituto Nacional de Servicios Sociales para Jubilados y Pensionados, ley 19032 y sus modificatorias;</a:t>
            </a:r>
          </a:p>
          <a:p>
            <a:r>
              <a:rPr lang="es-AR" sz="1600" i="0" dirty="0"/>
              <a:t>c) Fondo Nacional de Empleo, ley 24013 y sus modificatorias;</a:t>
            </a:r>
          </a:p>
          <a:p>
            <a:r>
              <a:rPr lang="es-AR" sz="1600" i="0" dirty="0"/>
              <a:t>d) Régimen Nacional de Asignaciones Familiares, ley 24714 y sus modificatorias;</a:t>
            </a:r>
          </a:p>
          <a:p>
            <a:r>
              <a:rPr lang="es-AR" sz="1600" i="0" dirty="0"/>
              <a:t>e) Registro Nacional de Trabajadores y Empleadores Agrarios, leyes 25191 y 26727.</a:t>
            </a:r>
          </a:p>
          <a:p>
            <a:r>
              <a:rPr lang="es-AR" sz="1600" i="0" dirty="0"/>
              <a:t>El beneficio consistirá, para los empleadores con una dotación de personal de hasta quince (15) trabajadores, en que, durante los primeros doce (12) meses de la relación laboral, no se ingresarán las citadas contribuciones y, por los segundos doce (12) meses, se pagará el veinticinco por ciento (25%) de las mismas.</a:t>
            </a:r>
          </a:p>
          <a:p>
            <a:r>
              <a:rPr lang="es-AR" sz="1600" i="0" dirty="0"/>
              <a:t>Para los empleadores que tengan entre dieciséis (16) y ochenta (80) trabajadores, el beneficio consistirá en que durante los primeros veinticuatro (24) meses de la relación laboral se ingresará el cincuenta por ciento (50%) de las citadas contribuciones</a:t>
            </a:r>
            <a:r>
              <a:rPr lang="es-AR" sz="1600" i="0" dirty="0" smtClean="0"/>
              <a:t>.</a:t>
            </a:r>
            <a:endParaRPr lang="es-AR" sz="1600" b="1" i="0" dirty="0" smtClean="0">
              <a:solidFill>
                <a:srgbClr val="FF0000"/>
              </a:solidFill>
            </a:endParaRP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3493461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85800" y="381000"/>
            <a:ext cx="7772400" cy="457200"/>
          </a:xfrm>
        </p:spPr>
        <p:txBody>
          <a:bodyPr/>
          <a:lstStyle/>
          <a:p>
            <a:pPr>
              <a:defRPr/>
            </a:pPr>
            <a:r>
              <a:rPr lang="en-US" sz="2000" b="1" dirty="0">
                <a:solidFill>
                  <a:srgbClr val="00FFFF"/>
                </a:solidFill>
              </a:rPr>
              <a:t>PERSONAL FUERA DE CONVENIO. PAUTAS PARA SU ENCUADRAMIENTO</a:t>
            </a:r>
          </a:p>
        </p:txBody>
      </p:sp>
      <p:sp>
        <p:nvSpPr>
          <p:cNvPr id="163843" name="Rectangle 3"/>
          <p:cNvSpPr>
            <a:spLocks noGrp="1" noChangeArrowheads="1"/>
          </p:cNvSpPr>
          <p:nvPr>
            <p:ph type="subTitle" idx="1"/>
          </p:nvPr>
        </p:nvSpPr>
        <p:spPr>
          <a:xfrm>
            <a:off x="838200" y="1143000"/>
            <a:ext cx="7772400" cy="5257800"/>
          </a:xfrm>
        </p:spPr>
        <p:txBody>
          <a:bodyPr/>
          <a:lstStyle/>
          <a:p>
            <a:pPr algn="l">
              <a:defRPr/>
            </a:pPr>
            <a:r>
              <a:rPr lang="es-ES" sz="1800" b="1" dirty="0">
                <a:solidFill>
                  <a:srgbClr val="00FFCC"/>
                </a:solidFill>
                <a:effectLst>
                  <a:outerShdw blurRad="38100" dist="38100" dir="2700000" algn="tl">
                    <a:srgbClr val="000000">
                      <a:alpha val="43137"/>
                    </a:srgbClr>
                  </a:outerShdw>
                </a:effectLst>
              </a:rPr>
              <a:t>Fallo: “Sotelo, Justo Hugo c/COTO CICSA S/despido – </a:t>
            </a:r>
            <a:r>
              <a:rPr lang="es-ES" sz="1800" b="1" dirty="0" err="1">
                <a:solidFill>
                  <a:srgbClr val="00FFCC"/>
                </a:solidFill>
                <a:effectLst>
                  <a:outerShdw blurRad="38100" dist="38100" dir="2700000" algn="tl">
                    <a:srgbClr val="000000">
                      <a:alpha val="43137"/>
                    </a:srgbClr>
                  </a:outerShdw>
                </a:effectLst>
              </a:rPr>
              <a:t>CNTRab</a:t>
            </a:r>
            <a:r>
              <a:rPr lang="es-ES" sz="1800" b="1" dirty="0">
                <a:solidFill>
                  <a:srgbClr val="00FFCC"/>
                </a:solidFill>
                <a:effectLst>
                  <a:outerShdw blurRad="38100" dist="38100" dir="2700000" algn="tl">
                    <a:srgbClr val="000000">
                      <a:alpha val="43137"/>
                    </a:srgbClr>
                  </a:outerShdw>
                </a:effectLst>
              </a:rPr>
              <a:t>. – Sala I -</a:t>
            </a:r>
            <a:r>
              <a:rPr lang="es-ES" sz="1800" b="1" dirty="0" smtClean="0">
                <a:solidFill>
                  <a:srgbClr val="00FFCC"/>
                </a:solidFill>
                <a:effectLst>
                  <a:outerShdw blurRad="38100" dist="38100" dir="2700000" algn="tl">
                    <a:srgbClr val="000000">
                      <a:alpha val="43137"/>
                    </a:srgbClr>
                  </a:outerShdw>
                </a:effectLst>
              </a:rPr>
              <a:t>15/12/2009”</a:t>
            </a:r>
            <a:r>
              <a:rPr lang="es-ES" sz="1800" dirty="0" smtClean="0">
                <a:solidFill>
                  <a:srgbClr val="00FFCC"/>
                </a:solidFill>
                <a:effectLst>
                  <a:outerShdw blurRad="38100" dist="38100" dir="2700000" algn="tl">
                    <a:srgbClr val="000000">
                      <a:alpha val="43137"/>
                    </a:srgbClr>
                  </a:outerShdw>
                </a:effectLst>
              </a:rPr>
              <a:t> </a:t>
            </a:r>
            <a:endParaRPr lang="es-ES" sz="1800" dirty="0">
              <a:solidFill>
                <a:srgbClr val="00FFCC"/>
              </a:solidFill>
              <a:effectLst>
                <a:outerShdw blurRad="38100" dist="38100" dir="2700000" algn="tl">
                  <a:srgbClr val="000000">
                    <a:alpha val="43137"/>
                  </a:srgbClr>
                </a:outerShdw>
              </a:effectLst>
            </a:endParaRPr>
          </a:p>
          <a:p>
            <a:pPr algn="l">
              <a:defRPr/>
            </a:pPr>
            <a:r>
              <a:rPr lang="es-AR" sz="1800" b="1" dirty="0" smtClean="0">
                <a:solidFill>
                  <a:srgbClr val="FFCC00"/>
                </a:solidFill>
                <a:effectLst>
                  <a:outerShdw blurRad="38100" dist="38100" dir="2700000" algn="tl">
                    <a:srgbClr val="000000">
                      <a:alpha val="43137"/>
                    </a:srgbClr>
                  </a:outerShdw>
                </a:effectLst>
              </a:rPr>
              <a:t>PARTE </a:t>
            </a:r>
            <a:r>
              <a:rPr lang="es-AR" sz="1800" b="1" dirty="0">
                <a:solidFill>
                  <a:srgbClr val="FFCC00"/>
                </a:solidFill>
                <a:effectLst>
                  <a:outerShdw blurRad="38100" dist="38100" dir="2700000" algn="tl">
                    <a:srgbClr val="000000">
                      <a:alpha val="43137"/>
                    </a:srgbClr>
                  </a:outerShdw>
                </a:effectLst>
              </a:rPr>
              <a:t>PERTINENTE DEL FALLO</a:t>
            </a:r>
          </a:p>
          <a:p>
            <a:pPr algn="l">
              <a:defRPr/>
            </a:pPr>
            <a:endParaRPr lang="es-ES" sz="18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“La prueba aportada acredita que el trabajador </a:t>
            </a:r>
            <a:r>
              <a:rPr lang="es-ES" sz="1800" b="1" u="sng" dirty="0">
                <a:solidFill>
                  <a:srgbClr val="FFFF00"/>
                </a:solidFill>
                <a:effectLst>
                  <a:outerShdw blurRad="38100" dist="38100" dir="2700000" algn="tl">
                    <a:srgbClr val="000000">
                      <a:alpha val="43137"/>
                    </a:srgbClr>
                  </a:outerShdw>
                </a:effectLst>
              </a:rPr>
              <a:t>ocupó, dentro de la estructura empresaria de la demandada, un puesto de dirección, sea por la estrecha colaboración que determinan las tareas desempeñadas, o por el ejercicio de un cierto poder de dirección o jerárquico delegado</a:t>
            </a:r>
            <a:r>
              <a:rPr lang="es-ES" sz="1800" dirty="0">
                <a:effectLst>
                  <a:outerShdw blurRad="38100" dist="38100" dir="2700000" algn="tl">
                    <a:srgbClr val="000000">
                      <a:alpha val="43137"/>
                    </a:srgbClr>
                  </a:outerShdw>
                </a:effectLst>
              </a:rPr>
              <a:t>”</a:t>
            </a:r>
          </a:p>
          <a:p>
            <a:pPr algn="l">
              <a:defRPr/>
            </a:pPr>
            <a:endParaRPr lang="es-ES" sz="18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“Respecto de los francos no gozados, su pretensión es inadmisible, atento a lo normado por el artículo 207 de la ley de contrato de trabajo, que claramente faculta al trabajador a tomarse por sí el franco compensatorio no otorgado por su empleador, procediendo del modo allí señalado”</a:t>
            </a:r>
          </a:p>
          <a:p>
            <a:pPr algn="l">
              <a:defRPr/>
            </a:pPr>
            <a:endParaRPr lang="es-ES" sz="1800" dirty="0">
              <a:effectLst>
                <a:outerShdw blurRad="38100" dist="38100" dir="2700000" algn="tl">
                  <a:srgbClr val="000000">
                    <a:alpha val="43137"/>
                  </a:srgbClr>
                </a:outerShdw>
              </a:effectLst>
            </a:endParaRPr>
          </a:p>
          <a:p>
            <a:pPr algn="l">
              <a:defRPr/>
            </a:pPr>
            <a:r>
              <a:rPr lang="es-ES" sz="1800" dirty="0">
                <a:effectLst>
                  <a:outerShdw blurRad="38100" dist="38100" dir="2700000" algn="tl">
                    <a:srgbClr val="000000">
                      <a:alpha val="43137"/>
                    </a:srgbClr>
                  </a:outerShdw>
                </a:effectLst>
              </a:rPr>
              <a:t>“Los francos no gozados no son compensables con dinero (</a:t>
            </a:r>
            <a:r>
              <a:rPr lang="es-ES" sz="1800" dirty="0" err="1">
                <a:effectLst>
                  <a:outerShdw blurRad="38100" dist="38100" dir="2700000" algn="tl">
                    <a:srgbClr val="000000">
                      <a:alpha val="43137"/>
                    </a:srgbClr>
                  </a:outerShdw>
                </a:effectLst>
              </a:rPr>
              <a:t>CNTrab</a:t>
            </a:r>
            <a:r>
              <a:rPr lang="es-ES" sz="1800" dirty="0">
                <a:effectLst>
                  <a:outerShdw blurRad="38100" dist="38100" dir="2700000" algn="tl">
                    <a:srgbClr val="000000">
                      <a:alpha val="43137"/>
                    </a:srgbClr>
                  </a:outerShdw>
                </a:effectLst>
              </a:rPr>
              <a:t>. - Fallo plenario Nº 33, "in re", "</a:t>
            </a:r>
            <a:r>
              <a:rPr lang="es-ES" sz="1800" dirty="0" err="1">
                <a:effectLst>
                  <a:outerShdw blurRad="38100" dist="38100" dir="2700000" algn="tl">
                    <a:srgbClr val="000000">
                      <a:alpha val="43137"/>
                    </a:srgbClr>
                  </a:outerShdw>
                </a:effectLst>
              </a:rPr>
              <a:t>Cassabone</a:t>
            </a:r>
            <a:r>
              <a:rPr lang="es-ES" sz="1800" dirty="0">
                <a:effectLst>
                  <a:outerShdw blurRad="38100" dist="38100" dir="2700000" algn="tl">
                    <a:srgbClr val="000000">
                      <a:alpha val="43137"/>
                    </a:srgbClr>
                  </a:outerShdw>
                </a:effectLst>
              </a:rPr>
              <a:t> de Becerra"), toda vez que su finalidad es higiénica, y el propósito de la ley es que el trabajador goce del descanso.”</a:t>
            </a:r>
            <a:endParaRPr lang="es-AR" sz="1800" dirty="0">
              <a:effectLst>
                <a:outerShdw blurRad="38100" dist="38100" dir="2700000" algn="tl">
                  <a:srgbClr val="000000">
                    <a:alpha val="43137"/>
                  </a:srgbClr>
                </a:outerShdw>
              </a:effectLst>
            </a:endParaRPr>
          </a:p>
          <a:p>
            <a:pPr algn="l">
              <a:buFontTx/>
              <a:buNone/>
              <a:defRPr/>
            </a:pPr>
            <a:endParaRPr lang="es-AR" sz="1600" dirty="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0688090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00FFFF"/>
                </a:solidFill>
              </a:rPr>
              <a:t>CCT 130/1975 – EMPLEADOS DE COMERCIO</a:t>
            </a:r>
          </a:p>
        </p:txBody>
      </p:sp>
      <p:sp>
        <p:nvSpPr>
          <p:cNvPr id="405507" name="Rectangle 3"/>
          <p:cNvSpPr>
            <a:spLocks noGrp="1" noChangeArrowheads="1"/>
          </p:cNvSpPr>
          <p:nvPr>
            <p:ph type="subTitle" idx="1"/>
          </p:nvPr>
        </p:nvSpPr>
        <p:spPr>
          <a:xfrm>
            <a:off x="685800" y="1371600"/>
            <a:ext cx="8077200" cy="5181600"/>
          </a:xfrm>
        </p:spPr>
        <p:txBody>
          <a:bodyPr/>
          <a:lstStyle/>
          <a:p>
            <a:pPr marL="609600" indent="-609600" algn="l" eaLnBrk="1" hangingPunct="1">
              <a:buFontTx/>
              <a:buNone/>
              <a:defRPr/>
            </a:pPr>
            <a:r>
              <a:rPr lang="es-AR" sz="2000" b="1" dirty="0" smtClean="0">
                <a:solidFill>
                  <a:srgbClr val="00FFCC"/>
                </a:solidFill>
              </a:rPr>
              <a:t>ENCUADRE DE PERSONAL JERÁRQUICO</a:t>
            </a:r>
            <a:endParaRPr lang="es-AR" sz="2000" b="1" dirty="0" smtClean="0">
              <a:solidFill>
                <a:srgbClr val="00FFCC"/>
              </a:solidFill>
            </a:endParaRPr>
          </a:p>
          <a:p>
            <a:pPr marL="609600" indent="-609600" algn="l" eaLnBrk="1" hangingPunct="1">
              <a:defRPr/>
            </a:pPr>
            <a:endParaRPr lang="es-AR" sz="1600" dirty="0" smtClean="0"/>
          </a:p>
          <a:p>
            <a:pPr algn="l" eaLnBrk="1" hangingPunct="1">
              <a:defRPr/>
            </a:pPr>
            <a:r>
              <a:rPr lang="es-AR" sz="2000" b="1" dirty="0" smtClean="0">
                <a:solidFill>
                  <a:srgbClr val="FFFF00"/>
                </a:solidFill>
                <a:effectLst>
                  <a:outerShdw blurRad="38100" dist="38100" dir="2700000" algn="tl">
                    <a:srgbClr val="000000">
                      <a:alpha val="43137"/>
                    </a:srgbClr>
                  </a:outerShdw>
                </a:effectLst>
              </a:rPr>
              <a:t>a) Promoción de personal </a:t>
            </a:r>
            <a:r>
              <a:rPr lang="es-AR" sz="2000" b="1" dirty="0" err="1" smtClean="0">
                <a:solidFill>
                  <a:srgbClr val="FFFF00"/>
                </a:solidFill>
                <a:effectLst>
                  <a:outerShdw blurRad="38100" dist="38100" dir="2700000" algn="tl">
                    <a:srgbClr val="000000">
                      <a:alpha val="43137"/>
                    </a:srgbClr>
                  </a:outerShdw>
                </a:effectLst>
              </a:rPr>
              <a:t>convencionado</a:t>
            </a:r>
            <a:r>
              <a:rPr lang="es-AR" sz="2000" b="1" dirty="0" smtClean="0">
                <a:solidFill>
                  <a:srgbClr val="FFFF00"/>
                </a:solidFill>
                <a:effectLst>
                  <a:outerShdw blurRad="38100" dist="38100" dir="2700000" algn="tl">
                    <a:srgbClr val="000000">
                      <a:alpha val="43137"/>
                    </a:srgbClr>
                  </a:outerShdw>
                </a:effectLst>
              </a:rPr>
              <a:t> a cargo jerárquico fuera de convenio</a:t>
            </a:r>
          </a:p>
          <a:p>
            <a:pPr algn="l" eaLnBrk="1" hangingPunct="1">
              <a:defRPr/>
            </a:pPr>
            <a:endParaRPr lang="es-AR" sz="2000" b="1" dirty="0" smtClean="0">
              <a:effectLst>
                <a:outerShdw blurRad="38100" dist="38100" dir="2700000" algn="tl">
                  <a:srgbClr val="000000">
                    <a:alpha val="43137"/>
                  </a:srgbClr>
                </a:outerShdw>
              </a:effectLst>
            </a:endParaRPr>
          </a:p>
          <a:p>
            <a:pPr algn="l" eaLnBrk="1" hangingPunct="1">
              <a:defRPr/>
            </a:pPr>
            <a:r>
              <a:rPr lang="es-AR" sz="2000" b="1" dirty="0" smtClean="0">
                <a:solidFill>
                  <a:srgbClr val="00FFCC"/>
                </a:solidFill>
                <a:effectLst>
                  <a:outerShdw blurRad="38100" dist="38100" dir="2700000" algn="tl">
                    <a:srgbClr val="000000">
                      <a:alpha val="43137"/>
                    </a:srgbClr>
                  </a:outerShdw>
                </a:effectLst>
              </a:rPr>
              <a:t>b) ¿Puede haber ejercicio abusivo de </a:t>
            </a:r>
            <a:r>
              <a:rPr lang="es-AR" sz="2000" b="1" dirty="0" err="1" smtClean="0">
                <a:solidFill>
                  <a:srgbClr val="00FFCC"/>
                </a:solidFill>
                <a:effectLst>
                  <a:outerShdw blurRad="38100" dist="38100" dir="2700000" algn="tl">
                    <a:srgbClr val="000000">
                      <a:alpha val="43137"/>
                    </a:srgbClr>
                  </a:outerShdw>
                </a:effectLst>
              </a:rPr>
              <a:t>Ius</a:t>
            </a:r>
            <a:r>
              <a:rPr lang="es-AR" sz="2000" b="1" dirty="0" smtClean="0">
                <a:solidFill>
                  <a:srgbClr val="00FFCC"/>
                </a:solidFill>
                <a:effectLst>
                  <a:outerShdw blurRad="38100" dist="38100" dir="2700000" algn="tl">
                    <a:srgbClr val="000000">
                      <a:alpha val="43137"/>
                    </a:srgbClr>
                  </a:outerShdw>
                </a:effectLst>
              </a:rPr>
              <a:t> </a:t>
            </a:r>
            <a:r>
              <a:rPr lang="es-AR" sz="2000" b="1" dirty="0" err="1" smtClean="0">
                <a:solidFill>
                  <a:srgbClr val="00FFCC"/>
                </a:solidFill>
                <a:effectLst>
                  <a:outerShdw blurRad="38100" dist="38100" dir="2700000" algn="tl">
                    <a:srgbClr val="000000">
                      <a:alpha val="43137"/>
                    </a:srgbClr>
                  </a:outerShdw>
                </a:effectLst>
              </a:rPr>
              <a:t>Variandi</a:t>
            </a:r>
            <a:r>
              <a:rPr lang="es-AR" sz="2000" b="1" dirty="0" smtClean="0">
                <a:solidFill>
                  <a:srgbClr val="00FFCC"/>
                </a:solidFill>
                <a:effectLst>
                  <a:outerShdw blurRad="38100" dist="38100" dir="2700000" algn="tl">
                    <a:srgbClr val="000000">
                      <a:alpha val="43137"/>
                    </a:srgbClr>
                  </a:outerShdw>
                </a:effectLst>
              </a:rPr>
              <a:t> en una promoción de categoría superior?</a:t>
            </a:r>
          </a:p>
          <a:p>
            <a:pPr algn="l" eaLnBrk="1" hangingPunct="1">
              <a:defRPr/>
            </a:pPr>
            <a:endParaRPr lang="es-AR" sz="2000" b="1" dirty="0" smtClean="0">
              <a:effectLst>
                <a:outerShdw blurRad="38100" dist="38100" dir="2700000" algn="tl">
                  <a:srgbClr val="000000">
                    <a:alpha val="43137"/>
                  </a:srgbClr>
                </a:outerShdw>
              </a:effectLst>
            </a:endParaRPr>
          </a:p>
          <a:p>
            <a:pPr algn="l" eaLnBrk="1" hangingPunct="1">
              <a:defRPr/>
            </a:pPr>
            <a:r>
              <a:rPr lang="es-AR" sz="2000" b="1" dirty="0" smtClean="0">
                <a:solidFill>
                  <a:srgbClr val="FF9900"/>
                </a:solidFill>
                <a:effectLst>
                  <a:outerShdw blurRad="38100" dist="38100" dir="2700000" algn="tl">
                    <a:srgbClr val="000000">
                      <a:alpha val="43137"/>
                    </a:srgbClr>
                  </a:outerShdw>
                </a:effectLst>
              </a:rPr>
              <a:t>c) Recomposición salarial y situación de los adicionales de convenio que percibía cuando estaba </a:t>
            </a:r>
            <a:r>
              <a:rPr lang="es-AR" sz="2000" b="1" dirty="0" err="1" smtClean="0">
                <a:solidFill>
                  <a:srgbClr val="FF9900"/>
                </a:solidFill>
                <a:effectLst>
                  <a:outerShdw blurRad="38100" dist="38100" dir="2700000" algn="tl">
                    <a:srgbClr val="000000">
                      <a:alpha val="43137"/>
                    </a:srgbClr>
                  </a:outerShdw>
                </a:effectLst>
              </a:rPr>
              <a:t>convencionado</a:t>
            </a:r>
            <a:endParaRPr lang="es-AR" sz="2000" b="1" dirty="0" smtClean="0">
              <a:solidFill>
                <a:srgbClr val="FF9900"/>
              </a:solidFill>
              <a:effectLst>
                <a:outerShdw blurRad="38100" dist="38100" dir="2700000" algn="tl">
                  <a:srgbClr val="000000">
                    <a:alpha val="43137"/>
                  </a:srgbClr>
                </a:outerShdw>
              </a:effectLst>
            </a:endParaRPr>
          </a:p>
          <a:p>
            <a:pPr algn="l" eaLnBrk="1" hangingPunct="1">
              <a:defRPr/>
            </a:pPr>
            <a:endParaRPr lang="es-AR" sz="2000" b="1" dirty="0">
              <a:solidFill>
                <a:srgbClr val="FF9900"/>
              </a:solidFill>
              <a:effectLst>
                <a:outerShdw blurRad="38100" dist="38100" dir="2700000" algn="tl">
                  <a:srgbClr val="000000">
                    <a:alpha val="43137"/>
                  </a:srgbClr>
                </a:outerShdw>
              </a:effectLst>
            </a:endParaRPr>
          </a:p>
          <a:p>
            <a:pPr algn="l" eaLnBrk="1" hangingPunct="1">
              <a:defRPr/>
            </a:pPr>
            <a:r>
              <a:rPr lang="es-AR" sz="2000" b="1" dirty="0" smtClean="0">
                <a:solidFill>
                  <a:srgbClr val="00FF00"/>
                </a:solidFill>
                <a:effectLst>
                  <a:outerShdw blurRad="38100" dist="38100" dir="2700000" algn="tl">
                    <a:srgbClr val="000000">
                      <a:alpha val="43137"/>
                    </a:srgbClr>
                  </a:outerShdw>
                </a:effectLst>
              </a:rPr>
              <a:t>d) Mecanismo de recomposición salarial, fuera de convenio, guardando la “distancia salarial”, con el personal </a:t>
            </a:r>
            <a:r>
              <a:rPr lang="es-AR" sz="2000" b="1" dirty="0" err="1" smtClean="0">
                <a:solidFill>
                  <a:srgbClr val="00FF00"/>
                </a:solidFill>
                <a:effectLst>
                  <a:outerShdw blurRad="38100" dist="38100" dir="2700000" algn="tl">
                    <a:srgbClr val="000000">
                      <a:alpha val="43137"/>
                    </a:srgbClr>
                  </a:outerShdw>
                </a:effectLst>
              </a:rPr>
              <a:t>convencionado</a:t>
            </a:r>
            <a:endParaRPr lang="es-AR" sz="2000" b="1" dirty="0" smtClean="0">
              <a:solidFill>
                <a:srgbClr val="00FF00"/>
              </a:solidFill>
              <a:effectLst>
                <a:outerShdw blurRad="38100" dist="38100" dir="2700000" algn="tl">
                  <a:srgbClr val="000000">
                    <a:alpha val="43137"/>
                  </a:srgbClr>
                </a:outerShdw>
              </a:effectLst>
            </a:endParaRPr>
          </a:p>
          <a:p>
            <a:pPr algn="l" eaLnBrk="1" hangingPunct="1">
              <a:defRPr/>
            </a:pPr>
            <a:endParaRPr lang="es-AR" sz="1600" dirty="0" smtClean="0"/>
          </a:p>
          <a:p>
            <a:pPr marL="609600" indent="-609600" algn="l" eaLnBrk="1" hangingPunct="1">
              <a:buFontTx/>
              <a:buNone/>
              <a:defRPr/>
            </a:pPr>
            <a:endParaRPr lang="es-ES" sz="1600" dirty="0" smtClean="0">
              <a:solidFill>
                <a:srgbClr val="FFFF00"/>
              </a:solidFill>
            </a:endParaRPr>
          </a:p>
          <a:p>
            <a:pPr marL="609600" indent="-609600" algn="l" eaLnBrk="1" hangingPunct="1">
              <a:defRPr/>
            </a:pPr>
            <a:endParaRPr lang="es-ES" sz="1600" b="1" dirty="0" smtClean="0"/>
          </a:p>
          <a:p>
            <a:pPr marL="609600" indent="-609600" algn="l" eaLnBrk="1" hangingPunct="1">
              <a:defRPr/>
            </a:pPr>
            <a:endParaRPr lang="es-AR" sz="1600" dirty="0" smtClean="0"/>
          </a:p>
          <a:p>
            <a:pPr marL="609600" indent="-609600" algn="l" eaLnBrk="1" hangingPunct="1">
              <a:defRPr/>
            </a:pPr>
            <a:endParaRPr lang="es-AR" sz="1600" dirty="0" smtClean="0"/>
          </a:p>
          <a:p>
            <a:pPr marL="609600" indent="-609600" algn="l" eaLnBrk="1" hangingPunct="1">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558191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57200" y="1143000"/>
            <a:ext cx="8229600" cy="4983163"/>
          </a:xfrm>
        </p:spPr>
        <p:txBody>
          <a:bodyPr/>
          <a:lstStyle/>
          <a:p>
            <a:pPr marL="609600" indent="-609600" algn="ctr" eaLnBrk="1" hangingPunct="1">
              <a:buFontTx/>
              <a:buNone/>
              <a:defRPr/>
            </a:pPr>
            <a:endParaRPr lang="es-AR" b="1" dirty="0" smtClean="0"/>
          </a:p>
          <a:p>
            <a:pPr marL="609600" indent="-609600" algn="ctr" eaLnBrk="1" hangingPunct="1">
              <a:buFontTx/>
              <a:buNone/>
              <a:defRPr/>
            </a:pPr>
            <a:endParaRPr lang="es-AR" b="1" dirty="0" smtClean="0"/>
          </a:p>
          <a:p>
            <a:pPr marL="609600" indent="-609600" algn="r" eaLnBrk="1" hangingPunct="1">
              <a:buFontTx/>
              <a:buNone/>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LIQUIDACIÓN</a:t>
            </a:r>
          </a:p>
          <a:p>
            <a:pPr marL="609600" indent="-609600" algn="r" eaLnBrk="1" hangingPunct="1">
              <a:buFontTx/>
              <a:buNone/>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DEL </a:t>
            </a:r>
          </a:p>
          <a:p>
            <a:pPr marL="609600" indent="-609600" algn="r" eaLnBrk="1" hangingPunct="1">
              <a:buFontTx/>
              <a:buNone/>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SUELDO ANUAL</a:t>
            </a:r>
          </a:p>
          <a:p>
            <a:pPr marL="609600" indent="-609600" algn="r" eaLnBrk="1" hangingPunct="1">
              <a:buFontTx/>
              <a:buNone/>
              <a:defRPr/>
            </a:pPr>
            <a:r>
              <a:rPr lang="es-AR" sz="3600" b="1" dirty="0" smtClean="0">
                <a:solidFill>
                  <a:srgbClr val="FFFF00"/>
                </a:solidFill>
                <a:effectLst>
                  <a:outerShdw blurRad="38100" dist="38100" dir="2700000" algn="tl">
                    <a:srgbClr val="000000">
                      <a:alpha val="43137"/>
                    </a:srgbClr>
                  </a:outerShdw>
                </a:effectLst>
                <a:latin typeface="Papyrus" pitchFamily="66" charset="0"/>
              </a:rPr>
              <a:t>COMPLEMENTARIO </a:t>
            </a:r>
          </a:p>
          <a:p>
            <a:pPr marL="609600" indent="-609600" eaLnBrk="1" hangingPunct="1">
              <a:buFontTx/>
              <a:buNone/>
              <a:defRPr/>
            </a:pPr>
            <a:endParaRPr lang="es-AR" sz="3600" b="1" dirty="0" smtClean="0">
              <a:solidFill>
                <a:srgbClr val="66FFFF"/>
              </a:solidFill>
            </a:endParaRPr>
          </a:p>
        </p:txBody>
      </p:sp>
      <p:pic>
        <p:nvPicPr>
          <p:cNvPr id="3" name="2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4" name="3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839303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38947" name="Rectangle 3"/>
          <p:cNvSpPr>
            <a:spLocks noGrp="1" noChangeArrowheads="1"/>
          </p:cNvSpPr>
          <p:nvPr>
            <p:ph type="body" idx="1"/>
          </p:nvPr>
        </p:nvSpPr>
        <p:spPr>
          <a:xfrm>
            <a:off x="457200" y="1143000"/>
            <a:ext cx="8229600" cy="4983163"/>
          </a:xfrm>
        </p:spPr>
        <p:txBody>
          <a:bodyPr>
            <a:noAutofit/>
          </a:bodyPr>
          <a:lstStyle/>
          <a:p>
            <a:pPr marL="609600" indent="-609600" eaLnBrk="1" hangingPunct="1">
              <a:lnSpc>
                <a:spcPct val="90000"/>
              </a:lnSpc>
              <a:buFontTx/>
              <a:buNone/>
              <a:defRPr/>
            </a:pPr>
            <a:r>
              <a:rPr lang="es-AR" sz="2000" b="1" dirty="0" smtClean="0">
                <a:solidFill>
                  <a:srgbClr val="00FF00"/>
                </a:solidFill>
                <a:effectLst>
                  <a:outerShdw blurRad="38100" dist="38100" dir="2700000" algn="tl">
                    <a:srgbClr val="000000">
                      <a:alpha val="43137"/>
                    </a:srgbClr>
                  </a:outerShdw>
                </a:effectLst>
              </a:rPr>
              <a:t>CONCEPTO</a:t>
            </a:r>
          </a:p>
          <a:p>
            <a:pPr marL="609600" indent="-609600" eaLnBrk="1" hangingPunct="1">
              <a:lnSpc>
                <a:spcPct val="90000"/>
              </a:lnSpc>
              <a:buFontTx/>
              <a:buNone/>
              <a:defRPr/>
            </a:pP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El trabajador tiene derecho a percibir durante el año trece sueldos.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El SAC es el sueldo número 13</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0" indent="0" eaLnBrk="1" hangingPunct="1">
              <a:lnSpc>
                <a:spcPct val="90000"/>
              </a:lnSpc>
              <a:buNone/>
              <a:defRPr/>
            </a:pPr>
            <a:r>
              <a:rPr lang="es-AR" sz="2000" dirty="0" smtClean="0">
                <a:effectLst>
                  <a:outerShdw blurRad="38100" dist="38100" dir="2700000" algn="tl">
                    <a:srgbClr val="000000">
                      <a:alpha val="43137"/>
                    </a:srgbClr>
                  </a:outerShdw>
                </a:effectLst>
              </a:rPr>
              <a:t>- Es un salario al que tienen derecho todos los trabajadores dependientes </a:t>
            </a:r>
          </a:p>
          <a:p>
            <a:pPr marL="0" indent="0" eaLnBrk="1" hangingPunct="1">
              <a:lnSpc>
                <a:spcPct val="90000"/>
              </a:lnSpc>
              <a:buNone/>
              <a:defRPr/>
            </a:pPr>
            <a:r>
              <a:rPr lang="es-AR" sz="2000" dirty="0" smtClean="0">
                <a:effectLst>
                  <a:outerShdw blurRad="38100" dist="38100" dir="2700000" algn="tl">
                    <a:srgbClr val="000000">
                      <a:alpha val="43137"/>
                    </a:srgbClr>
                  </a:outerShdw>
                </a:effectLst>
              </a:rPr>
              <a:t>sin importar la modalidad contractual o el estatuto especial aplicable.</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Características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Anual</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Complementario</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Remuneratorio</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Diferido</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Se devenga diariamente</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Se abona en dos cuotas semestrales</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4087161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39971"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DEVENGAMIENTO </a:t>
            </a:r>
          </a:p>
          <a:p>
            <a:pPr marL="609600" indent="-609600" eaLnBrk="1" hangingPunct="1">
              <a:buFontTx/>
              <a:buNone/>
              <a:defRPr/>
            </a:pPr>
            <a:endParaRPr lang="es-AR" sz="2000" b="1"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Se entiende que su </a:t>
            </a:r>
            <a:r>
              <a:rPr lang="es-AR" sz="2000" dirty="0" err="1" smtClean="0">
                <a:effectLst>
                  <a:outerShdw blurRad="38100" dist="38100" dir="2700000" algn="tl">
                    <a:srgbClr val="000000">
                      <a:alpha val="43137"/>
                    </a:srgbClr>
                  </a:outerShdw>
                </a:effectLst>
              </a:rPr>
              <a:t>devengamiento</a:t>
            </a:r>
            <a:r>
              <a:rPr lang="es-AR" sz="2000" dirty="0" smtClean="0">
                <a:effectLst>
                  <a:outerShdw blurRad="38100" dist="38100" dir="2700000" algn="tl">
                    <a:srgbClr val="000000">
                      <a:alpha val="43137"/>
                    </a:srgbClr>
                  </a:outerShdw>
                </a:effectLst>
              </a:rPr>
              <a:t> se produce por todo el tiempo</a:t>
            </a:r>
          </a:p>
          <a:p>
            <a:pPr marL="609600" indent="-609600" eaLnBrk="1" hangingPunct="1">
              <a:buFontTx/>
              <a:buNone/>
              <a:defRPr/>
            </a:pPr>
            <a:r>
              <a:rPr lang="es-AR" sz="2000" dirty="0" smtClean="0">
                <a:effectLst>
                  <a:outerShdw blurRad="38100" dist="38100" dir="2700000" algn="tl">
                    <a:srgbClr val="000000">
                      <a:alpha val="43137"/>
                    </a:srgbClr>
                  </a:outerShdw>
                </a:effectLst>
              </a:rPr>
              <a:t> “remunerado” del semestre haya existido o no contraprestación laboral.</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Se entienden comprendidas tanto las remuneraciones en dinero como </a:t>
            </a:r>
          </a:p>
          <a:p>
            <a:pPr marL="0" indent="0" eaLnBrk="1" hangingPunct="1">
              <a:buNone/>
              <a:defRPr/>
            </a:pPr>
            <a:r>
              <a:rPr lang="es-AR" sz="2000" dirty="0" smtClean="0">
                <a:effectLst>
                  <a:outerShdw blurRad="38100" dist="38100" dir="2700000" algn="tl">
                    <a:srgbClr val="000000">
                      <a:alpha val="43137"/>
                    </a:srgbClr>
                  </a:outerShdw>
                </a:effectLst>
              </a:rPr>
              <a:t>las remuneraciones en especie.</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El hecho que el trabajador no hubiera percibido total o parcialmente las </a:t>
            </a:r>
          </a:p>
          <a:p>
            <a:pPr marL="609600" indent="-609600" eaLnBrk="1" hangingPunct="1">
              <a:buFontTx/>
              <a:buNone/>
              <a:defRPr/>
            </a:pPr>
            <a:r>
              <a:rPr lang="es-AR" sz="2000" dirty="0" smtClean="0">
                <a:effectLst>
                  <a:outerShdw blurRad="38100" dist="38100" dir="2700000" algn="tl">
                    <a:srgbClr val="000000">
                      <a:alpha val="43137"/>
                    </a:srgbClr>
                  </a:outerShdw>
                </a:effectLst>
              </a:rPr>
              <a:t>  remuneraciones devengadas durante el semestre, no obstaculiza la </a:t>
            </a:r>
          </a:p>
          <a:p>
            <a:pPr marL="609600" indent="-609600" eaLnBrk="1" hangingPunct="1">
              <a:buFontTx/>
              <a:buNone/>
              <a:defRPr/>
            </a:pPr>
            <a:r>
              <a:rPr lang="es-AR" sz="2000" dirty="0" smtClean="0">
                <a:effectLst>
                  <a:outerShdw blurRad="38100" dist="38100" dir="2700000" algn="tl">
                    <a:srgbClr val="000000">
                      <a:alpha val="43137"/>
                    </a:srgbClr>
                  </a:outerShdw>
                </a:effectLst>
              </a:rPr>
              <a:t>  procedencia del cobro del SAC</a:t>
            </a:r>
          </a:p>
          <a:p>
            <a:pPr marL="609600" indent="-609600" eaLnBrk="1" hangingPunct="1">
              <a:buFontTx/>
              <a:buNone/>
              <a:defRPr/>
            </a:pPr>
            <a:endParaRPr lang="es-AR" sz="1800" dirty="0" smtClean="0"/>
          </a:p>
          <a:p>
            <a:pPr marL="609600" indent="-609600" eaLnBrk="1" hangingPunct="1">
              <a:buFontTx/>
              <a:buNone/>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161505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0995"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00FF00"/>
                </a:solidFill>
                <a:effectLst>
                  <a:outerShdw blurRad="38100" dist="38100" dir="2700000" algn="tl">
                    <a:srgbClr val="000000">
                      <a:alpha val="43137"/>
                    </a:srgbClr>
                  </a:outerShdw>
                </a:effectLst>
              </a:rPr>
              <a:t>FORMA DE PAGO</a:t>
            </a:r>
          </a:p>
          <a:p>
            <a:pPr marL="609600" indent="-609600" eaLnBrk="1" hangingPunct="1">
              <a:buFontTx/>
              <a:buNone/>
              <a:defRPr/>
            </a:pP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Ley 23041</a:t>
            </a:r>
          </a:p>
          <a:p>
            <a:pPr marL="609600" indent="-609600" eaLnBrk="1" hangingPunct="1">
              <a:buFontTx/>
              <a:buNone/>
              <a:defRPr/>
            </a:pPr>
            <a:r>
              <a:rPr lang="es-AR" sz="2000" b="1" dirty="0" smtClean="0">
                <a:solidFill>
                  <a:srgbClr val="00FFCC"/>
                </a:solidFill>
                <a:effectLst>
                  <a:outerShdw blurRad="38100" dist="38100" dir="2700000" algn="tl">
                    <a:srgbClr val="000000">
                      <a:alpha val="43137"/>
                    </a:srgbClr>
                  </a:outerShdw>
                </a:effectLst>
              </a:rPr>
              <a:t>Art. 1º - </a:t>
            </a:r>
            <a:r>
              <a:rPr lang="es-AR" sz="2000" dirty="0" smtClean="0">
                <a:effectLst>
                  <a:outerShdw blurRad="38100" dist="38100" dir="2700000" algn="tl">
                    <a:srgbClr val="000000">
                      <a:alpha val="43137"/>
                    </a:srgbClr>
                  </a:outerShdw>
                </a:effectLst>
              </a:rPr>
              <a:t>“El sueldo anual complementario en la actividad privada, </a:t>
            </a:r>
          </a:p>
          <a:p>
            <a:pPr marL="609600" indent="-609600" eaLnBrk="1" hangingPunct="1">
              <a:buFontTx/>
              <a:buNone/>
              <a:defRPr/>
            </a:pPr>
            <a:r>
              <a:rPr lang="es-AR" sz="2000" dirty="0" smtClean="0">
                <a:effectLst>
                  <a:outerShdw blurRad="38100" dist="38100" dir="2700000" algn="tl">
                    <a:srgbClr val="000000">
                      <a:alpha val="43137"/>
                    </a:srgbClr>
                  </a:outerShdw>
                </a:effectLst>
              </a:rPr>
              <a:t>Administración Pública central y descentralizada, empresas del Estado, </a:t>
            </a:r>
          </a:p>
          <a:p>
            <a:pPr marL="609600" indent="-609600" eaLnBrk="1" hangingPunct="1">
              <a:buFontTx/>
              <a:buNone/>
              <a:defRPr/>
            </a:pPr>
            <a:r>
              <a:rPr lang="es-AR" sz="2000" dirty="0" smtClean="0">
                <a:effectLst>
                  <a:outerShdw blurRad="38100" dist="38100" dir="2700000" algn="tl">
                    <a:srgbClr val="000000">
                      <a:alpha val="43137"/>
                    </a:srgbClr>
                  </a:outerShdw>
                </a:effectLst>
              </a:rPr>
              <a:t>empresas mixtas y empresas propiedad del Estado, será pagado sobre el </a:t>
            </a:r>
          </a:p>
          <a:p>
            <a:pPr marL="609600" indent="-609600" eaLnBrk="1" hangingPunct="1">
              <a:buFontTx/>
              <a:buNone/>
              <a:defRPr/>
            </a:pPr>
            <a:r>
              <a:rPr lang="es-AR" sz="2000" dirty="0" smtClean="0">
                <a:effectLst>
                  <a:outerShdw blurRad="38100" dist="38100" dir="2700000" algn="tl">
                    <a:srgbClr val="000000">
                      <a:alpha val="43137"/>
                    </a:srgbClr>
                  </a:outerShdw>
                </a:effectLst>
              </a:rPr>
              <a:t>cálculo del 50% de la </a:t>
            </a:r>
            <a:r>
              <a:rPr lang="es-AR" sz="2000" b="1" dirty="0" smtClean="0">
                <a:solidFill>
                  <a:srgbClr val="FFFF00"/>
                </a:solidFill>
                <a:effectLst>
                  <a:outerShdw blurRad="38100" dist="38100" dir="2700000" algn="tl">
                    <a:srgbClr val="000000">
                      <a:alpha val="43137"/>
                    </a:srgbClr>
                  </a:outerShdw>
                </a:effectLst>
              </a:rPr>
              <a:t>mayor remuneración mensual devengada por </a:t>
            </a:r>
          </a:p>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todo concepto</a:t>
            </a:r>
            <a:r>
              <a:rPr lang="es-AR" sz="2000" dirty="0" smtClean="0">
                <a:effectLst>
                  <a:outerShdw blurRad="38100" dist="38100" dir="2700000" algn="tl">
                    <a:srgbClr val="000000">
                      <a:alpha val="43137"/>
                    </a:srgbClr>
                  </a:outerShdw>
                </a:effectLst>
              </a:rPr>
              <a:t> dentro de los semestres que culminan en los meses de </a:t>
            </a:r>
          </a:p>
          <a:p>
            <a:pPr marL="609600" indent="-609600" eaLnBrk="1" hangingPunct="1">
              <a:buFontTx/>
              <a:buNone/>
              <a:defRPr/>
            </a:pPr>
            <a:r>
              <a:rPr lang="es-AR" sz="2000" dirty="0" smtClean="0">
                <a:effectLst>
                  <a:outerShdw blurRad="38100" dist="38100" dir="2700000" algn="tl">
                    <a:srgbClr val="000000">
                      <a:alpha val="43137"/>
                    </a:srgbClr>
                  </a:outerShdw>
                </a:effectLst>
              </a:rPr>
              <a:t>junio y diciembre de cada año”</a:t>
            </a:r>
          </a:p>
          <a:p>
            <a:pPr marL="609600" indent="-609600" eaLnBrk="1" hangingPunct="1">
              <a:buFontTx/>
              <a:buNone/>
              <a:defRPr/>
            </a:pPr>
            <a:endParaRPr lang="es-AR" sz="2000" b="1" dirty="0" smtClean="0">
              <a:effectLst>
                <a:outerShdw blurRad="38100" dist="38100" dir="2700000" algn="tl">
                  <a:srgbClr val="000000">
                    <a:alpha val="43137"/>
                  </a:srgbClr>
                </a:outerShdw>
              </a:effectLst>
            </a:endParaRPr>
          </a:p>
          <a:p>
            <a:pPr marL="609600" indent="-609600" eaLnBrk="1" hangingPunct="1">
              <a:buFontTx/>
              <a:buNone/>
              <a:defRPr/>
            </a:pPr>
            <a:r>
              <a:rPr lang="es-AR" sz="2000" b="1" dirty="0" smtClean="0">
                <a:solidFill>
                  <a:srgbClr val="00FFCC"/>
                </a:solidFill>
                <a:effectLst>
                  <a:outerShdw blurRad="38100" dist="38100" dir="2700000" algn="tl">
                    <a:srgbClr val="000000">
                      <a:alpha val="43137"/>
                    </a:srgbClr>
                  </a:outerShdw>
                </a:effectLst>
              </a:rPr>
              <a:t>Art. 2º - </a:t>
            </a:r>
            <a:r>
              <a:rPr lang="es-AR" sz="2000" dirty="0" smtClean="0">
                <a:effectLst>
                  <a:outerShdw blurRad="38100" dist="38100" dir="2700000" algn="tl">
                    <a:srgbClr val="000000">
                      <a:alpha val="43137"/>
                    </a:srgbClr>
                  </a:outerShdw>
                </a:effectLst>
              </a:rPr>
              <a:t>“</a:t>
            </a:r>
            <a:r>
              <a:rPr lang="es-AR" sz="2000" dirty="0" err="1" smtClean="0">
                <a:effectLst>
                  <a:outerShdw blurRad="38100" dist="38100" dir="2700000" algn="tl">
                    <a:srgbClr val="000000">
                      <a:alpha val="43137"/>
                    </a:srgbClr>
                  </a:outerShdw>
                </a:effectLst>
              </a:rPr>
              <a:t>Decláranse</a:t>
            </a:r>
            <a:r>
              <a:rPr lang="es-AR" sz="2000" dirty="0" smtClean="0">
                <a:effectLst>
                  <a:outerShdw blurRad="38100" dist="38100" dir="2700000" algn="tl">
                    <a:srgbClr val="000000">
                      <a:alpha val="43137"/>
                    </a:srgbClr>
                  </a:outerShdw>
                </a:effectLst>
              </a:rPr>
              <a:t> de </a:t>
            </a:r>
            <a:r>
              <a:rPr lang="es-AR" sz="2000" b="1" dirty="0" smtClean="0">
                <a:solidFill>
                  <a:srgbClr val="FFFF00"/>
                </a:solidFill>
                <a:effectLst>
                  <a:outerShdw blurRad="38100" dist="38100" dir="2700000" algn="tl">
                    <a:srgbClr val="000000">
                      <a:alpha val="43137"/>
                    </a:srgbClr>
                  </a:outerShdw>
                </a:effectLst>
              </a:rPr>
              <a:t>orden público</a:t>
            </a:r>
            <a:r>
              <a:rPr lang="es-AR" sz="2000" dirty="0" smtClean="0">
                <a:effectLst>
                  <a:outerShdw blurRad="38100" dist="38100" dir="2700000" algn="tl">
                    <a:srgbClr val="000000">
                      <a:alpha val="43137"/>
                    </a:srgbClr>
                  </a:outerShdw>
                </a:effectLst>
              </a:rPr>
              <a:t> las prescripciones de la presente </a:t>
            </a:r>
          </a:p>
          <a:p>
            <a:pPr marL="609600" indent="-609600" eaLnBrk="1" hangingPunct="1">
              <a:buFontTx/>
              <a:buNone/>
              <a:defRPr/>
            </a:pPr>
            <a:r>
              <a:rPr lang="es-AR" sz="2000" dirty="0" smtClean="0">
                <a:effectLst>
                  <a:outerShdw blurRad="38100" dist="38100" dir="2700000" algn="tl">
                    <a:srgbClr val="000000">
                      <a:alpha val="43137"/>
                    </a:srgbClr>
                  </a:outerShdw>
                </a:effectLst>
              </a:rPr>
              <a:t>ley y </a:t>
            </a:r>
            <a:r>
              <a:rPr lang="es-AR" sz="2000" dirty="0" err="1" smtClean="0">
                <a:effectLst>
                  <a:outerShdw blurRad="38100" dist="38100" dir="2700000" algn="tl">
                    <a:srgbClr val="000000">
                      <a:alpha val="43137"/>
                    </a:srgbClr>
                  </a:outerShdw>
                </a:effectLst>
              </a:rPr>
              <a:t>deróganse</a:t>
            </a:r>
            <a:r>
              <a:rPr lang="es-AR" sz="2000" dirty="0" smtClean="0">
                <a:effectLst>
                  <a:outerShdw blurRad="38100" dist="38100" dir="2700000" algn="tl">
                    <a:srgbClr val="000000">
                      <a:alpha val="43137"/>
                    </a:srgbClr>
                  </a:outerShdw>
                </a:effectLst>
              </a:rPr>
              <a:t> todas las disposiciones que se opongan a la misma”</a:t>
            </a:r>
          </a:p>
          <a:p>
            <a:pPr marL="609600" indent="-609600" eaLnBrk="1" hangingPunct="1">
              <a:buFontTx/>
              <a:buNone/>
              <a:defRPr/>
            </a:pPr>
            <a:endParaRPr lang="es-AR" sz="20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0569060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460375"/>
            <a:ext cx="8229600" cy="379413"/>
          </a:xfrm>
        </p:spPr>
        <p:txBody>
          <a:bodyPr>
            <a:normAutofit fontScale="90000"/>
          </a:bodyPr>
          <a:lstStyle/>
          <a:p>
            <a:pPr algn="r" eaLnBrk="1" hangingPunct="1">
              <a:defRPr/>
            </a:pPr>
            <a:r>
              <a:rPr lang="es-MX" sz="2400" b="1" smtClean="0">
                <a:solidFill>
                  <a:srgbClr val="00FFCC"/>
                </a:solidFill>
                <a:effectLst>
                  <a:outerShdw blurRad="38100" dist="38100" dir="2700000" algn="tl">
                    <a:srgbClr val="000000">
                      <a:alpha val="43137"/>
                    </a:srgbClr>
                  </a:outerShdw>
                </a:effectLst>
              </a:rPr>
              <a:t>SAC – NUEVO TEXTO DEL ART. 122 LCT</a:t>
            </a:r>
            <a:endParaRPr lang="en-US" sz="2400" b="1" dirty="0" smtClean="0">
              <a:solidFill>
                <a:srgbClr val="00FFCC"/>
              </a:solidFill>
              <a:effectLst>
                <a:outerShdw blurRad="38100" dist="38100" dir="2700000" algn="tl">
                  <a:srgbClr val="000000">
                    <a:alpha val="43137"/>
                  </a:srgbClr>
                </a:outerShdw>
              </a:effectLst>
            </a:endParaRPr>
          </a:p>
        </p:txBody>
      </p:sp>
      <p:sp>
        <p:nvSpPr>
          <p:cNvPr id="164867" name="Rectangle 3"/>
          <p:cNvSpPr>
            <a:spLocks noGrp="1" noChangeArrowheads="1"/>
          </p:cNvSpPr>
          <p:nvPr>
            <p:ph type="body" idx="1"/>
          </p:nvPr>
        </p:nvSpPr>
        <p:spPr>
          <a:xfrm>
            <a:off x="457200" y="1143000"/>
            <a:ext cx="8229600" cy="5534956"/>
          </a:xfrm>
        </p:spPr>
        <p:txBody>
          <a:bodyPr>
            <a:normAutofit/>
          </a:bodyPr>
          <a:lstStyle/>
          <a:p>
            <a:pPr marL="0" indent="0">
              <a:buNone/>
            </a:pPr>
            <a:r>
              <a:rPr lang="es-AR" sz="1800" b="1" dirty="0">
                <a:solidFill>
                  <a:srgbClr val="FFFF19"/>
                </a:solidFill>
                <a:effectLst>
                  <a:outerShdw blurRad="38100" dist="38100" dir="2700000" algn="tl">
                    <a:srgbClr val="000000">
                      <a:alpha val="43137"/>
                    </a:srgbClr>
                  </a:outerShdw>
                </a:effectLst>
              </a:rPr>
              <a:t>SUELDO ANUAL COMPLEMENTARIO – NUEVO ART. 122 LCT</a:t>
            </a:r>
          </a:p>
          <a:p>
            <a:pPr marL="0" indent="0">
              <a:buNone/>
            </a:pPr>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122 -</a:t>
            </a:r>
            <a:r>
              <a:rPr lang="es-AR" sz="1800" dirty="0">
                <a:effectLst>
                  <a:outerShdw blurRad="38100" dist="38100" dir="2700000" algn="tl">
                    <a:srgbClr val="000000">
                      <a:alpha val="43137"/>
                    </a:srgbClr>
                  </a:outerShdw>
                </a:effectLst>
              </a:rPr>
              <a:t> </a:t>
            </a:r>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sueldo a </a:t>
            </a:r>
            <a:r>
              <a:rPr lang="es-AR" sz="1800" dirty="0" err="1">
                <a:effectLst>
                  <a:outerShdw blurRad="38100" dist="38100" dir="2700000" algn="tl">
                    <a:srgbClr val="000000">
                      <a:alpha val="43137"/>
                    </a:srgbClr>
                  </a:outerShdw>
                </a:effectLst>
              </a:rPr>
              <a:t>nual</a:t>
            </a:r>
            <a:r>
              <a:rPr lang="es-AR" sz="1800" dirty="0">
                <a:effectLst>
                  <a:outerShdw blurRad="38100" dist="38100" dir="2700000" algn="tl">
                    <a:srgbClr val="000000">
                      <a:alpha val="43137"/>
                    </a:srgbClr>
                  </a:outerShdw>
                </a:effectLst>
              </a:rPr>
              <a:t> complementario será abonado </a:t>
            </a:r>
            <a:r>
              <a:rPr lang="es-AR" sz="1800" dirty="0">
                <a:solidFill>
                  <a:srgbClr val="FFFF19"/>
                </a:solidFill>
                <a:effectLst>
                  <a:outerShdw blurRad="38100" dist="38100" dir="2700000" algn="tl">
                    <a:srgbClr val="000000">
                      <a:alpha val="43137"/>
                    </a:srgbClr>
                  </a:outerShdw>
                </a:effectLst>
              </a:rPr>
              <a:t>en dos (2) cuotas: la primera de ellas con vencimiento el 30 de junio y la segunda con vencimiento el 18 de diciembre</a:t>
            </a:r>
            <a:r>
              <a:rPr lang="es-AR" sz="1800" dirty="0">
                <a:effectLst>
                  <a:outerShdw blurRad="38100" dist="38100" dir="2700000" algn="tl">
                    <a:srgbClr val="000000">
                      <a:alpha val="43137"/>
                    </a:srgbClr>
                  </a:outerShdw>
                </a:effectLst>
              </a:rPr>
              <a:t> de cada año.</a:t>
            </a:r>
          </a:p>
          <a:p>
            <a:pPr marL="0" indent="0">
              <a:buNone/>
            </a:pPr>
            <a:endParaRPr lang="es-AR" sz="1800" dirty="0" smtClean="0">
              <a:effectLst>
                <a:outerShdw blurRad="38100" dist="38100" dir="2700000" algn="tl">
                  <a:srgbClr val="000000">
                    <a:alpha val="43137"/>
                  </a:srgbClr>
                </a:outerShdw>
              </a:effectLst>
            </a:endParaRPr>
          </a:p>
          <a:p>
            <a:pPr marL="0" indent="0">
              <a:buNone/>
            </a:pPr>
            <a:r>
              <a:rPr lang="es-AR" sz="1800" dirty="0" smtClean="0">
                <a:effectLst>
                  <a:outerShdw blurRad="38100" dist="38100" dir="2700000" algn="tl">
                    <a:srgbClr val="000000">
                      <a:alpha val="43137"/>
                    </a:srgbClr>
                  </a:outerShdw>
                </a:effectLst>
              </a:rPr>
              <a:t>El </a:t>
            </a:r>
            <a:r>
              <a:rPr lang="es-AR" sz="1800" dirty="0">
                <a:effectLst>
                  <a:outerShdw blurRad="38100" dist="38100" dir="2700000" algn="tl">
                    <a:srgbClr val="000000">
                      <a:alpha val="43137"/>
                    </a:srgbClr>
                  </a:outerShdw>
                </a:effectLst>
              </a:rPr>
              <a:t>importe a abonar en cada semestre será liquidado sobre el cálculo del </a:t>
            </a:r>
            <a:r>
              <a:rPr lang="es-AR" sz="1800" dirty="0">
                <a:solidFill>
                  <a:srgbClr val="00FFFF"/>
                </a:solidFill>
                <a:effectLst>
                  <a:outerShdw blurRad="38100" dist="38100" dir="2700000" algn="tl">
                    <a:srgbClr val="000000">
                      <a:alpha val="43137"/>
                    </a:srgbClr>
                  </a:outerShdw>
                </a:effectLst>
              </a:rPr>
              <a:t>cincuenta por ciento (50%) de la mayor remuneración mensual devengada por todo concepto dentro de los dos (2) semestres</a:t>
            </a:r>
            <a:r>
              <a:rPr lang="es-AR" sz="1800" dirty="0">
                <a:effectLst>
                  <a:outerShdw blurRad="38100" dist="38100" dir="2700000" algn="tl">
                    <a:srgbClr val="000000">
                      <a:alpha val="43137"/>
                    </a:srgbClr>
                  </a:outerShdw>
                </a:effectLst>
              </a:rPr>
              <a:t> que culminan en los meses de junio y diciembre de cada año.</a:t>
            </a:r>
          </a:p>
          <a:p>
            <a:pPr marL="0" indent="0">
              <a:buNone/>
            </a:pPr>
            <a:endParaRPr lang="es-AR" sz="1800" dirty="0" smtClean="0">
              <a:effectLst>
                <a:outerShdw blurRad="38100" dist="38100" dir="2700000" algn="tl">
                  <a:srgbClr val="000000">
                    <a:alpha val="43137"/>
                  </a:srgbClr>
                </a:outerShdw>
              </a:effectLst>
            </a:endParaRPr>
          </a:p>
          <a:p>
            <a:pPr marL="0" indent="0">
              <a:buNone/>
            </a:pPr>
            <a:r>
              <a:rPr lang="es-AR" sz="1800" dirty="0" smtClean="0">
                <a:effectLst>
                  <a:outerShdw blurRad="38100" dist="38100" dir="2700000" algn="tl">
                    <a:srgbClr val="000000">
                      <a:alpha val="43137"/>
                    </a:srgbClr>
                  </a:outerShdw>
                </a:effectLst>
              </a:rPr>
              <a:t>A </a:t>
            </a:r>
            <a:r>
              <a:rPr lang="es-AR" sz="1800" dirty="0">
                <a:effectLst>
                  <a:outerShdw blurRad="38100" dist="38100" dir="2700000" algn="tl">
                    <a:srgbClr val="000000">
                      <a:alpha val="43137"/>
                    </a:srgbClr>
                  </a:outerShdw>
                </a:effectLst>
              </a:rPr>
              <a:t>fin de determinar la segunda cuota del sueldo anual complementario, </a:t>
            </a:r>
            <a:r>
              <a:rPr lang="es-AR" sz="1800" dirty="0">
                <a:solidFill>
                  <a:srgbClr val="FFFF19"/>
                </a:solidFill>
                <a:effectLst>
                  <a:outerShdw blurRad="38100" dist="38100" dir="2700000" algn="tl">
                    <a:srgbClr val="000000">
                      <a:alpha val="43137"/>
                    </a:srgbClr>
                  </a:outerShdw>
                </a:effectLst>
              </a:rPr>
              <a:t>el empleador debe estimar el salario correspondiente al mes de diciembre. </a:t>
            </a:r>
            <a:r>
              <a:rPr lang="es-AR" sz="1800" dirty="0">
                <a:solidFill>
                  <a:srgbClr val="00FF00"/>
                </a:solidFill>
                <a:effectLst>
                  <a:outerShdw blurRad="38100" dist="38100" dir="2700000" algn="tl">
                    <a:srgbClr val="000000">
                      <a:alpha val="43137"/>
                    </a:srgbClr>
                  </a:outerShdw>
                </a:effectLst>
              </a:rPr>
              <a:t>Si dicha estimación no coincidiere con el salario efectivamente devengado, se procederá a recalcular la segunda cuota del sueldo anual complementario. </a:t>
            </a:r>
          </a:p>
          <a:p>
            <a:pPr marL="0" indent="0">
              <a:buNone/>
            </a:pPr>
            <a:endParaRPr lang="es-AR" sz="1800" dirty="0" smtClean="0">
              <a:effectLst>
                <a:outerShdw blurRad="38100" dist="38100" dir="2700000" algn="tl">
                  <a:srgbClr val="000000">
                    <a:alpha val="43137"/>
                  </a:srgbClr>
                </a:outerShdw>
              </a:effectLst>
            </a:endParaRPr>
          </a:p>
          <a:p>
            <a:pPr marL="0" indent="0">
              <a:buNone/>
            </a:pPr>
            <a:r>
              <a:rPr lang="es-AR" sz="1800" dirty="0" smtClean="0">
                <a:solidFill>
                  <a:srgbClr val="FFFF19"/>
                </a:solidFill>
                <a:effectLst>
                  <a:outerShdw blurRad="38100" dist="38100" dir="2700000" algn="tl">
                    <a:srgbClr val="000000">
                      <a:alpha val="43137"/>
                    </a:srgbClr>
                  </a:outerShdw>
                </a:effectLst>
              </a:rPr>
              <a:t>La </a:t>
            </a:r>
            <a:r>
              <a:rPr lang="es-AR" sz="1800" dirty="0">
                <a:solidFill>
                  <a:srgbClr val="FFFF19"/>
                </a:solidFill>
                <a:effectLst>
                  <a:outerShdw blurRad="38100" dist="38100" dir="2700000" algn="tl">
                    <a:srgbClr val="000000">
                      <a:alpha val="43137"/>
                    </a:srgbClr>
                  </a:outerShdw>
                </a:effectLst>
              </a:rPr>
              <a:t>diferencia </a:t>
            </a:r>
            <a:r>
              <a:rPr lang="es-AR" sz="1800" dirty="0">
                <a:effectLst>
                  <a:outerShdw blurRad="38100" dist="38100" dir="2700000" algn="tl">
                    <a:srgbClr val="000000">
                      <a:alpha val="43137"/>
                    </a:srgbClr>
                  </a:outerShdw>
                </a:effectLst>
              </a:rPr>
              <a:t>que resultare entre la cuota devengada y la cuota abonada el 18 de diciembre se </a:t>
            </a:r>
            <a:r>
              <a:rPr lang="es-AR" sz="1800" dirty="0">
                <a:solidFill>
                  <a:srgbClr val="FFFF19"/>
                </a:solidFill>
                <a:effectLst>
                  <a:outerShdw blurRad="38100" dist="38100" dir="2700000" algn="tl">
                    <a:srgbClr val="000000">
                      <a:alpha val="43137"/>
                    </a:srgbClr>
                  </a:outerShdw>
                </a:effectLst>
              </a:rPr>
              <a:t>integrará al salario del mes de diciembre.</a:t>
            </a:r>
          </a:p>
          <a:p>
            <a:pPr marL="609600" indent="-609600">
              <a:buNone/>
              <a:defRPr/>
            </a:pPr>
            <a:endParaRPr lang="es-AR" sz="1800" b="1" dirty="0">
              <a:solidFill>
                <a:srgbClr val="FFFF00"/>
              </a:solidFill>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564705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3043"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PAGO DE LA REMUNERACIÓN</a:t>
            </a:r>
          </a:p>
          <a:p>
            <a:pPr marL="609600" indent="-609600" eaLnBrk="1" hangingPunct="1">
              <a:buFontTx/>
              <a:buNone/>
              <a:defRPr/>
            </a:pPr>
            <a:endParaRPr lang="es-AR" sz="2000" b="1" dirty="0" smtClean="0">
              <a:solidFill>
                <a:srgbClr val="FFFF00"/>
              </a:solidFill>
              <a:effectLst>
                <a:outerShdw blurRad="38100" dist="38100" dir="2700000" algn="tl">
                  <a:srgbClr val="000000">
                    <a:alpha val="43137"/>
                  </a:srgbClr>
                </a:outerShdw>
              </a:effectLst>
            </a:endParaRPr>
          </a:p>
          <a:p>
            <a:pPr marL="609600" indent="-609600" algn="just" eaLnBrk="1" hangingPunct="1">
              <a:buFontTx/>
              <a:buNone/>
              <a:defRPr/>
            </a:pPr>
            <a:r>
              <a:rPr lang="es-ES" sz="2000" b="1" dirty="0" smtClean="0">
                <a:solidFill>
                  <a:srgbClr val="00FFCC"/>
                </a:solidFill>
                <a:effectLst>
                  <a:outerShdw blurRad="38100" dist="38100" dir="2700000" algn="tl">
                    <a:srgbClr val="000000">
                      <a:alpha val="43137"/>
                    </a:srgbClr>
                  </a:outerShdw>
                </a:effectLst>
              </a:rPr>
              <a:t>Art. 128 - </a:t>
            </a:r>
            <a:r>
              <a:rPr lang="es-ES" sz="2000" dirty="0" smtClean="0">
                <a:effectLst>
                  <a:outerShdw blurRad="38100" dist="38100" dir="2700000" algn="tl">
                    <a:srgbClr val="000000">
                      <a:alpha val="43137"/>
                    </a:srgbClr>
                  </a:outerShdw>
                </a:effectLst>
              </a:rPr>
              <a:t>El pago se efectuará una vez vencido el período que </a:t>
            </a:r>
          </a:p>
          <a:p>
            <a:pPr marL="609600" indent="-609600" algn="just" eaLnBrk="1" hangingPunct="1">
              <a:buFontTx/>
              <a:buNone/>
              <a:defRPr/>
            </a:pPr>
            <a:r>
              <a:rPr lang="es-ES" sz="2000" dirty="0" smtClean="0">
                <a:effectLst>
                  <a:outerShdw blurRad="38100" dist="38100" dir="2700000" algn="tl">
                    <a:srgbClr val="000000">
                      <a:alpha val="43137"/>
                    </a:srgbClr>
                  </a:outerShdw>
                </a:effectLst>
              </a:rPr>
              <a:t>corresponda, dentro de los siguientes plazos máximos: </a:t>
            </a:r>
            <a:r>
              <a:rPr lang="es-ES" sz="2000" b="1" u="sng" dirty="0" smtClean="0">
                <a:solidFill>
                  <a:srgbClr val="FFFF00"/>
                </a:solidFill>
                <a:effectLst>
                  <a:outerShdw blurRad="38100" dist="38100" dir="2700000" algn="tl">
                    <a:srgbClr val="000000">
                      <a:alpha val="43137"/>
                    </a:srgbClr>
                  </a:outerShdw>
                </a:effectLst>
              </a:rPr>
              <a:t>cuatro 4 (cuatro)</a:t>
            </a:r>
            <a:r>
              <a:rPr lang="es-ES" sz="2000" b="1" dirty="0" smtClean="0">
                <a:effectLst>
                  <a:outerShdw blurRad="38100" dist="38100" dir="2700000" algn="tl">
                    <a:srgbClr val="000000">
                      <a:alpha val="43137"/>
                    </a:srgbClr>
                  </a:outerShdw>
                </a:effectLst>
              </a:rPr>
              <a:t> </a:t>
            </a:r>
          </a:p>
          <a:p>
            <a:pPr marL="609600" indent="-609600" algn="just" eaLnBrk="1" hangingPunct="1">
              <a:buFontTx/>
              <a:buNone/>
              <a:defRPr/>
            </a:pPr>
            <a:r>
              <a:rPr lang="es-ES" sz="2000" dirty="0" smtClean="0">
                <a:effectLst>
                  <a:outerShdw blurRad="38100" dist="38100" dir="2700000" algn="tl">
                    <a:srgbClr val="000000">
                      <a:alpha val="43137"/>
                    </a:srgbClr>
                  </a:outerShdw>
                </a:effectLst>
              </a:rPr>
              <a:t>días hábiles para la remuneración mensual o quincenal y </a:t>
            </a:r>
            <a:r>
              <a:rPr lang="es-ES" sz="2000" b="1" u="sng" dirty="0" smtClean="0">
                <a:solidFill>
                  <a:srgbClr val="FFFF00"/>
                </a:solidFill>
                <a:effectLst>
                  <a:outerShdw blurRad="38100" dist="38100" dir="2700000" algn="tl">
                    <a:srgbClr val="000000">
                      <a:alpha val="43137"/>
                    </a:srgbClr>
                  </a:outerShdw>
                </a:effectLst>
              </a:rPr>
              <a:t>3 (tres) días</a:t>
            </a:r>
            <a:r>
              <a:rPr lang="es-ES" sz="2000" b="1" dirty="0" smtClean="0">
                <a:effectLst>
                  <a:outerShdw blurRad="38100" dist="38100" dir="2700000" algn="tl">
                    <a:srgbClr val="000000">
                      <a:alpha val="43137"/>
                    </a:srgbClr>
                  </a:outerShdw>
                </a:effectLst>
              </a:rPr>
              <a:t> </a:t>
            </a:r>
          </a:p>
          <a:p>
            <a:pPr marL="609600" indent="-609600" algn="just" eaLnBrk="1" hangingPunct="1">
              <a:buFontTx/>
              <a:buNone/>
              <a:defRPr/>
            </a:pPr>
            <a:r>
              <a:rPr lang="es-ES" sz="2000" dirty="0" smtClean="0">
                <a:effectLst>
                  <a:outerShdw blurRad="38100" dist="38100" dir="2700000" algn="tl">
                    <a:srgbClr val="000000">
                      <a:alpha val="43137"/>
                    </a:srgbClr>
                  </a:outerShdw>
                </a:effectLst>
              </a:rPr>
              <a:t>hábiles para la semanal. </a:t>
            </a:r>
          </a:p>
          <a:p>
            <a:pPr marL="609600" indent="-609600" algn="just" eaLnBrk="1" hangingPunct="1">
              <a:buFontTx/>
              <a:buNone/>
              <a:defRPr/>
            </a:pPr>
            <a:endParaRPr lang="es-ES" sz="1800" dirty="0" smtClean="0"/>
          </a:p>
          <a:p>
            <a:pPr marL="609600" indent="-609600" algn="just" eaLnBrk="1" hangingPunct="1">
              <a:buFontTx/>
              <a:buNone/>
              <a:defRPr/>
            </a:pPr>
            <a:endParaRPr lang="es-ES" sz="1800" dirty="0" smtClean="0"/>
          </a:p>
          <a:p>
            <a:pPr marL="609600" indent="-609600" algn="just" eaLnBrk="1" hangingPunct="1">
              <a:buFontTx/>
              <a:buNone/>
              <a:defRPr/>
            </a:pPr>
            <a:endParaRPr lang="es-ES" sz="1800" dirty="0" smtClean="0"/>
          </a:p>
          <a:p>
            <a:pPr marL="609600" indent="-609600" algn="just" eaLnBrk="1" hangingPunct="1">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3956436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4067"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lnSpc>
                <a:spcPct val="90000"/>
              </a:lnSpc>
              <a:buFontTx/>
              <a:buNone/>
              <a:defRPr/>
            </a:pPr>
            <a:r>
              <a:rPr lang="es-AR" sz="2000" b="1" dirty="0" smtClean="0">
                <a:solidFill>
                  <a:srgbClr val="00FF00"/>
                </a:solidFill>
                <a:effectLst>
                  <a:outerShdw blurRad="38100" dist="38100" dir="2700000" algn="tl">
                    <a:srgbClr val="000000">
                      <a:alpha val="43137"/>
                    </a:srgbClr>
                  </a:outerShdw>
                </a:effectLst>
              </a:rPr>
              <a:t>REGLAMENTACIÓN – D. 1078/1984</a:t>
            </a:r>
          </a:p>
          <a:p>
            <a:pPr marL="609600" indent="-609600" eaLnBrk="1" hangingPunct="1">
              <a:lnSpc>
                <a:spcPct val="90000"/>
              </a:lnSpc>
              <a:buFont typeface="Wingdings" pitchFamily="2" charset="2"/>
              <a:buNone/>
              <a:defRPr/>
            </a:pPr>
            <a:endParaRPr lang="es-ES" sz="2000" b="1" dirty="0" smtClean="0">
              <a:effectLst>
                <a:outerShdw blurRad="38100" dist="38100" dir="2700000" algn="tl">
                  <a:srgbClr val="000000">
                    <a:alpha val="43137"/>
                  </a:srgbClr>
                </a:outerShdw>
              </a:effectLst>
            </a:endParaRPr>
          </a:p>
          <a:p>
            <a:pPr marL="609600" indent="-609600" eaLnBrk="1" hangingPunct="1">
              <a:lnSpc>
                <a:spcPct val="90000"/>
              </a:lnSpc>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Art. 1</a:t>
            </a:r>
            <a:r>
              <a:rPr lang="es-ES" sz="2000" dirty="0" smtClean="0">
                <a:solidFill>
                  <a:srgbClr val="00FFCC"/>
                </a:solidFill>
                <a:effectLst>
                  <a:outerShdw blurRad="38100" dist="38100" dir="2700000" algn="tl">
                    <a:srgbClr val="000000">
                      <a:alpha val="43137"/>
                    </a:srgbClr>
                  </a:outerShdw>
                </a:effectLst>
              </a:rPr>
              <a:t> – </a:t>
            </a:r>
            <a:r>
              <a:rPr lang="es-ES" sz="2000" dirty="0" smtClean="0">
                <a:effectLst>
                  <a:outerShdw blurRad="38100" dist="38100" dir="2700000" algn="tl">
                    <a:srgbClr val="000000">
                      <a:alpha val="43137"/>
                    </a:srgbClr>
                  </a:outerShdw>
                </a:effectLst>
              </a:rPr>
              <a:t>“La liquidación del sueldo anual complementario en virtud de lo </a:t>
            </a:r>
          </a:p>
          <a:p>
            <a:pPr marL="609600" indent="-609600" eaLnBrk="1" hangingPunct="1">
              <a:lnSpc>
                <a:spcPct val="90000"/>
              </a:lnSpc>
              <a:buFont typeface="Wingdings" pitchFamily="2" charset="2"/>
              <a:buNone/>
              <a:defRPr/>
            </a:pPr>
            <a:r>
              <a:rPr lang="es-ES" sz="2000" dirty="0" smtClean="0">
                <a:effectLst>
                  <a:outerShdw blurRad="38100" dist="38100" dir="2700000" algn="tl">
                    <a:srgbClr val="000000">
                      <a:alpha val="43137"/>
                    </a:srgbClr>
                  </a:outerShdw>
                </a:effectLst>
              </a:rPr>
              <a:t>determinado por el artículo 1º de la ley 23041, </a:t>
            </a:r>
            <a:r>
              <a:rPr lang="es-ES" sz="2000" b="1" u="sng" dirty="0" smtClean="0">
                <a:solidFill>
                  <a:srgbClr val="FFFF00"/>
                </a:solidFill>
                <a:effectLst>
                  <a:outerShdw blurRad="38100" dist="38100" dir="2700000" algn="tl">
                    <a:srgbClr val="000000">
                      <a:alpha val="43137"/>
                    </a:srgbClr>
                  </a:outerShdw>
                </a:effectLst>
              </a:rPr>
              <a:t>será proporcional</a:t>
            </a:r>
            <a:r>
              <a:rPr lang="es-ES" sz="2000" dirty="0" smtClean="0">
                <a:effectLst>
                  <a:outerShdw blurRad="38100" dist="38100" dir="2700000" algn="tl">
                    <a:srgbClr val="000000">
                      <a:alpha val="43137"/>
                    </a:srgbClr>
                  </a:outerShdw>
                </a:effectLst>
              </a:rPr>
              <a:t> al </a:t>
            </a:r>
          </a:p>
          <a:p>
            <a:pPr marL="609600" indent="-609600" eaLnBrk="1" hangingPunct="1">
              <a:lnSpc>
                <a:spcPct val="90000"/>
              </a:lnSpc>
              <a:buFont typeface="Wingdings" pitchFamily="2" charset="2"/>
              <a:buNone/>
              <a:defRPr/>
            </a:pPr>
            <a:r>
              <a:rPr lang="es-ES" sz="2000" dirty="0" smtClean="0">
                <a:effectLst>
                  <a:outerShdw blurRad="38100" dist="38100" dir="2700000" algn="tl">
                    <a:srgbClr val="000000">
                      <a:alpha val="43137"/>
                    </a:srgbClr>
                  </a:outerShdw>
                </a:effectLst>
              </a:rPr>
              <a:t>tiempo trabajado por los beneficiarios en cada uno de los semestres en </a:t>
            </a:r>
          </a:p>
          <a:p>
            <a:pPr marL="609600" indent="-609600" eaLnBrk="1" hangingPunct="1">
              <a:lnSpc>
                <a:spcPct val="90000"/>
              </a:lnSpc>
              <a:buFont typeface="Wingdings" pitchFamily="2" charset="2"/>
              <a:buNone/>
              <a:defRPr/>
            </a:pPr>
            <a:r>
              <a:rPr lang="es-ES" sz="2000" dirty="0" smtClean="0">
                <a:effectLst>
                  <a:outerShdw blurRad="38100" dist="38100" dir="2700000" algn="tl">
                    <a:srgbClr val="000000">
                      <a:alpha val="43137"/>
                    </a:srgbClr>
                  </a:outerShdw>
                </a:effectLst>
              </a:rPr>
              <a:t>que </a:t>
            </a:r>
            <a:r>
              <a:rPr lang="es-ES" sz="2000" b="1" dirty="0" smtClean="0">
                <a:solidFill>
                  <a:srgbClr val="FFFF00"/>
                </a:solidFill>
                <a:effectLst>
                  <a:outerShdw blurRad="38100" dist="38100" dir="2700000" algn="tl">
                    <a:srgbClr val="000000">
                      <a:alpha val="43137"/>
                    </a:srgbClr>
                  </a:outerShdw>
                </a:effectLst>
              </a:rPr>
              <a:t>se devenguen las remuneraciones computables</a:t>
            </a:r>
            <a:r>
              <a:rPr lang="es-ES" sz="2000" dirty="0" smtClean="0">
                <a:effectLst>
                  <a:outerShdw blurRad="38100" dist="38100" dir="2700000" algn="tl">
                    <a:srgbClr val="000000">
                      <a:alpha val="43137"/>
                    </a:srgbClr>
                  </a:outerShdw>
                </a:effectLst>
              </a:rPr>
              <a:t>.”</a:t>
            </a:r>
            <a:endParaRPr lang="es-ES" sz="2000" b="1" dirty="0" smtClean="0">
              <a:effectLst>
                <a:outerShdw blurRad="38100" dist="38100" dir="2700000" algn="tl">
                  <a:srgbClr val="000000">
                    <a:alpha val="43137"/>
                  </a:srgbClr>
                </a:outerShdw>
              </a:effectLst>
            </a:endParaRPr>
          </a:p>
          <a:p>
            <a:pPr marL="609600" indent="-609600" eaLnBrk="1" hangingPunct="1">
              <a:lnSpc>
                <a:spcPct val="90000"/>
              </a:lnSpc>
              <a:buFont typeface="Wingdings" pitchFamily="2" charset="2"/>
              <a:buNone/>
              <a:defRPr/>
            </a:pPr>
            <a:endParaRPr lang="es-ES" sz="2000" b="1" dirty="0" smtClean="0">
              <a:effectLst>
                <a:outerShdw blurRad="38100" dist="38100" dir="2700000" algn="tl">
                  <a:srgbClr val="000000">
                    <a:alpha val="43137"/>
                  </a:srgbClr>
                </a:outerShdw>
              </a:effectLst>
            </a:endParaRPr>
          </a:p>
          <a:p>
            <a:pPr marL="609600" indent="-609600" eaLnBrk="1" hangingPunct="1">
              <a:lnSpc>
                <a:spcPct val="90000"/>
              </a:lnSpc>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Art. 2</a:t>
            </a:r>
            <a:r>
              <a:rPr lang="es-ES" sz="2000" dirty="0" smtClean="0">
                <a:solidFill>
                  <a:srgbClr val="00FFCC"/>
                </a:solidFill>
                <a:effectLst>
                  <a:outerShdw blurRad="38100" dist="38100" dir="2700000" algn="tl">
                    <a:srgbClr val="000000">
                      <a:alpha val="43137"/>
                    </a:srgbClr>
                  </a:outerShdw>
                </a:effectLst>
              </a:rPr>
              <a:t> – </a:t>
            </a:r>
            <a:r>
              <a:rPr lang="es-ES" sz="2000" dirty="0" smtClean="0">
                <a:effectLst>
                  <a:outerShdw blurRad="38100" dist="38100" dir="2700000" algn="tl">
                    <a:srgbClr val="000000">
                      <a:alpha val="43137"/>
                    </a:srgbClr>
                  </a:outerShdw>
                </a:effectLst>
              </a:rPr>
              <a:t>“En todos los casos la proporcionalidad a que se refiere el artículo </a:t>
            </a:r>
          </a:p>
          <a:p>
            <a:pPr marL="609600" indent="-609600" eaLnBrk="1" hangingPunct="1">
              <a:lnSpc>
                <a:spcPct val="90000"/>
              </a:lnSpc>
              <a:buFont typeface="Wingdings" pitchFamily="2" charset="2"/>
              <a:buNone/>
              <a:defRPr/>
            </a:pPr>
            <a:r>
              <a:rPr lang="es-ES" sz="2000" dirty="0" smtClean="0">
                <a:effectLst>
                  <a:outerShdw blurRad="38100" dist="38100" dir="2700000" algn="tl">
                    <a:srgbClr val="000000">
                      <a:alpha val="43137"/>
                    </a:srgbClr>
                  </a:outerShdw>
                </a:effectLst>
              </a:rPr>
              <a:t>anterior </a:t>
            </a:r>
            <a:r>
              <a:rPr lang="es-ES" sz="2000" b="1" u="sng" dirty="0" smtClean="0">
                <a:solidFill>
                  <a:srgbClr val="FFFF00"/>
                </a:solidFill>
                <a:effectLst>
                  <a:outerShdw blurRad="38100" dist="38100" dir="2700000" algn="tl">
                    <a:srgbClr val="000000">
                      <a:alpha val="43137"/>
                    </a:srgbClr>
                  </a:outerShdw>
                </a:effectLst>
              </a:rPr>
              <a:t>se efectuará sobre la base del 50% (cincuenta por ciento) de </a:t>
            </a:r>
          </a:p>
          <a:p>
            <a:pPr marL="609600" indent="-609600" eaLnBrk="1" hangingPunct="1">
              <a:lnSpc>
                <a:spcPct val="90000"/>
              </a:lnSpc>
              <a:buFont typeface="Wingdings" pitchFamily="2" charset="2"/>
              <a:buNone/>
              <a:defRPr/>
            </a:pPr>
            <a:r>
              <a:rPr lang="es-ES" sz="2000" b="1" u="sng" dirty="0" smtClean="0">
                <a:solidFill>
                  <a:srgbClr val="FFFF00"/>
                </a:solidFill>
                <a:effectLst>
                  <a:outerShdw blurRad="38100" dist="38100" dir="2700000" algn="tl">
                    <a:srgbClr val="000000">
                      <a:alpha val="43137"/>
                    </a:srgbClr>
                  </a:outerShdw>
                </a:effectLst>
              </a:rPr>
              <a:t>la mayor remuneración mensual nominal devengada</a:t>
            </a:r>
            <a:r>
              <a:rPr lang="es-ES" sz="2000" dirty="0" smtClean="0">
                <a:effectLst>
                  <a:outerShdw blurRad="38100" dist="38100" dir="2700000" algn="tl">
                    <a:srgbClr val="000000">
                      <a:alpha val="43137"/>
                    </a:srgbClr>
                  </a:outerShdw>
                </a:effectLst>
              </a:rPr>
              <a:t> por todo </a:t>
            </a:r>
          </a:p>
          <a:p>
            <a:pPr marL="609600" indent="-609600" eaLnBrk="1" hangingPunct="1">
              <a:lnSpc>
                <a:spcPct val="90000"/>
              </a:lnSpc>
              <a:buFont typeface="Wingdings" pitchFamily="2" charset="2"/>
              <a:buNone/>
              <a:defRPr/>
            </a:pPr>
            <a:r>
              <a:rPr lang="es-ES" sz="2000" dirty="0" smtClean="0">
                <a:effectLst>
                  <a:outerShdw blurRad="38100" dist="38100" dir="2700000" algn="tl">
                    <a:srgbClr val="000000">
                      <a:alpha val="43137"/>
                    </a:srgbClr>
                  </a:outerShdw>
                </a:effectLst>
              </a:rPr>
              <a:t>concepto en el semestre que se considere”.</a:t>
            </a:r>
            <a:endParaRPr lang="es-ES" sz="2000" b="1" dirty="0" smtClean="0">
              <a:effectLst>
                <a:outerShdw blurRad="38100" dist="38100" dir="2700000" algn="tl">
                  <a:srgbClr val="000000">
                    <a:alpha val="43137"/>
                  </a:srgbClr>
                </a:outerShdw>
              </a:effectLst>
            </a:endParaRPr>
          </a:p>
          <a:p>
            <a:pPr marL="609600" indent="-609600" eaLnBrk="1" hangingPunct="1">
              <a:lnSpc>
                <a:spcPct val="90000"/>
              </a:lnSpc>
              <a:buFont typeface="Wingdings" pitchFamily="2" charset="2"/>
              <a:buNone/>
              <a:defRPr/>
            </a:pPr>
            <a:endParaRPr lang="es-ES" sz="1600" b="1" i="1"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5485169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460375"/>
            <a:ext cx="8229600" cy="379413"/>
          </a:xfrm>
        </p:spPr>
        <p:txBody>
          <a:bodyPr/>
          <a:lstStyle/>
          <a:p>
            <a:pPr algn="r" eaLnBrk="1" hangingPunct="1">
              <a:defRPr/>
            </a:pPr>
            <a:r>
              <a:rPr lang="es-AR" sz="2000" b="1" dirty="0" smtClean="0">
                <a:solidFill>
                  <a:srgbClr val="66FFFF"/>
                </a:solidFill>
              </a:rPr>
              <a:t>LIQUIDACIÓN DE AGUINALDO</a:t>
            </a:r>
            <a:endParaRPr lang="en-US" sz="2000" b="1" dirty="0" smtClean="0">
              <a:solidFill>
                <a:srgbClr val="66FFFF"/>
              </a:solidFill>
            </a:endParaRPr>
          </a:p>
        </p:txBody>
      </p:sp>
      <p:sp>
        <p:nvSpPr>
          <p:cNvPr id="345091" name="Rectangle 3"/>
          <p:cNvSpPr>
            <a:spLocks noGrp="1" noChangeArrowheads="1"/>
          </p:cNvSpPr>
          <p:nvPr>
            <p:ph type="body" idx="1"/>
          </p:nvPr>
        </p:nvSpPr>
        <p:spPr>
          <a:xfrm>
            <a:off x="457200" y="1143000"/>
            <a:ext cx="8229600" cy="4983163"/>
          </a:xfrm>
        </p:spPr>
        <p:txBody>
          <a:bodyPr/>
          <a:lstStyle/>
          <a:p>
            <a:pPr marL="609600" indent="-609600" eaLnBrk="1" hangingPunct="1">
              <a:lnSpc>
                <a:spcPct val="80000"/>
              </a:lnSpc>
              <a:buFontTx/>
              <a:buNone/>
              <a:defRPr/>
            </a:pPr>
            <a:r>
              <a:rPr lang="es-AR" sz="2000" b="1" dirty="0" smtClean="0">
                <a:solidFill>
                  <a:srgbClr val="00FF00"/>
                </a:solidFill>
                <a:effectLst>
                  <a:outerShdw blurRad="38100" dist="38100" dir="2700000" algn="tl">
                    <a:srgbClr val="000000">
                      <a:alpha val="43137"/>
                    </a:srgbClr>
                  </a:outerShdw>
                </a:effectLst>
              </a:rPr>
              <a:t>REGLAMENTACIÓN – D. 1078/1984</a:t>
            </a:r>
          </a:p>
          <a:p>
            <a:pPr marL="609600" indent="-609600" eaLnBrk="1" hangingPunct="1">
              <a:lnSpc>
                <a:spcPct val="80000"/>
              </a:lnSpc>
              <a:buFont typeface="Wingdings" pitchFamily="2" charset="2"/>
              <a:buNone/>
              <a:defRPr/>
            </a:pPr>
            <a:endParaRPr lang="es-ES" sz="2000" b="1"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endParaRPr lang="es-ES" sz="1600" b="1" i="1" dirty="0" smtClean="0">
              <a:effectLst>
                <a:outerShdw blurRad="38100" dist="38100" dir="2700000" algn="tl">
                  <a:srgbClr val="000000">
                    <a:alpha val="43137"/>
                  </a:srgbClr>
                </a:outerShdw>
              </a:effectLst>
            </a:endParaRPr>
          </a:p>
          <a:p>
            <a:pPr marL="609600" indent="-609600" eaLnBrk="1" hangingPunct="1">
              <a:lnSpc>
                <a:spcPct val="80000"/>
              </a:lnSpc>
              <a:buFont typeface="Wingdings" pitchFamily="2" charset="2"/>
              <a:buNone/>
              <a:defRPr/>
            </a:pPr>
            <a:r>
              <a:rPr lang="es-ES" sz="2000" b="1" dirty="0" smtClean="0">
                <a:solidFill>
                  <a:srgbClr val="00FFCC"/>
                </a:solidFill>
                <a:effectLst>
                  <a:outerShdw blurRad="38100" dist="38100" dir="2700000" algn="tl">
                    <a:srgbClr val="000000">
                      <a:alpha val="43137"/>
                    </a:srgbClr>
                  </a:outerShdw>
                </a:effectLst>
              </a:rPr>
              <a:t>Art. 3</a:t>
            </a:r>
            <a:r>
              <a:rPr lang="es-ES" sz="2000" dirty="0" smtClean="0">
                <a:solidFill>
                  <a:srgbClr val="00FFCC"/>
                </a:solidFill>
                <a:effectLst>
                  <a:outerShdw blurRad="38100" dist="38100" dir="2700000" algn="tl">
                    <a:srgbClr val="000000">
                      <a:alpha val="43137"/>
                    </a:srgbClr>
                  </a:outerShdw>
                </a:effectLst>
              </a:rPr>
              <a:t> – </a:t>
            </a:r>
            <a:r>
              <a:rPr lang="es-ES" sz="2000" dirty="0" smtClean="0">
                <a:effectLst>
                  <a:outerShdw blurRad="38100" dist="38100" dir="2700000" algn="tl">
                    <a:srgbClr val="000000">
                      <a:alpha val="43137"/>
                    </a:srgbClr>
                  </a:outerShdw>
                </a:effectLst>
              </a:rPr>
              <a:t>“El cálculo del 50% (cincuenta por ciento) de la mayor </a:t>
            </a:r>
          </a:p>
          <a:p>
            <a:pPr marL="609600" indent="-609600" eaLnBrk="1" hangingPunct="1">
              <a:lnSpc>
                <a:spcPct val="80000"/>
              </a:lnSpc>
              <a:buFont typeface="Wingdings" pitchFamily="2" charset="2"/>
              <a:buNone/>
              <a:defRPr/>
            </a:pPr>
            <a:r>
              <a:rPr lang="es-ES" sz="2000" dirty="0" smtClean="0">
                <a:effectLst>
                  <a:outerShdw blurRad="38100" dist="38100" dir="2700000" algn="tl">
                    <a:srgbClr val="000000">
                      <a:alpha val="43137"/>
                    </a:srgbClr>
                  </a:outerShdw>
                </a:effectLst>
              </a:rPr>
              <a:t>remuneración mensual devengada por todo concepto dentro del semestre </a:t>
            </a:r>
          </a:p>
          <a:p>
            <a:pPr marL="609600" indent="-609600" eaLnBrk="1" hangingPunct="1">
              <a:lnSpc>
                <a:spcPct val="80000"/>
              </a:lnSpc>
              <a:buFont typeface="Wingdings" pitchFamily="2" charset="2"/>
              <a:buNone/>
              <a:defRPr/>
            </a:pPr>
            <a:r>
              <a:rPr lang="es-ES" sz="2000" dirty="0" smtClean="0">
                <a:effectLst>
                  <a:outerShdw blurRad="38100" dist="38100" dir="2700000" algn="tl">
                    <a:srgbClr val="000000">
                      <a:alpha val="43137"/>
                    </a:srgbClr>
                  </a:outerShdw>
                </a:effectLst>
              </a:rPr>
              <a:t>respectivo, </a:t>
            </a:r>
            <a:r>
              <a:rPr lang="es-ES" sz="2000" b="1" dirty="0" smtClean="0">
                <a:solidFill>
                  <a:srgbClr val="FFFF00"/>
                </a:solidFill>
                <a:effectLst>
                  <a:outerShdw blurRad="38100" dist="38100" dir="2700000" algn="tl">
                    <a:srgbClr val="000000">
                      <a:alpha val="43137"/>
                    </a:srgbClr>
                  </a:outerShdw>
                </a:effectLst>
              </a:rPr>
              <a:t>deberá efectuarse sobre el total de las retribuciones que </a:t>
            </a:r>
          </a:p>
          <a:p>
            <a:pPr marL="609600" indent="-609600" eaLnBrk="1" hangingPunct="1">
              <a:lnSpc>
                <a:spcPct val="80000"/>
              </a:lnSpc>
              <a:buFont typeface="Wingdings" pitchFamily="2" charset="2"/>
              <a:buNone/>
              <a:defRPr/>
            </a:pPr>
            <a:r>
              <a:rPr lang="es-ES" sz="2000" b="1" dirty="0" smtClean="0">
                <a:solidFill>
                  <a:srgbClr val="FFFF00"/>
                </a:solidFill>
                <a:effectLst>
                  <a:outerShdw blurRad="38100" dist="38100" dir="2700000" algn="tl">
                    <a:srgbClr val="000000">
                      <a:alpha val="43137"/>
                    </a:srgbClr>
                  </a:outerShdw>
                </a:effectLst>
              </a:rPr>
              <a:t>corresponde computar</a:t>
            </a:r>
            <a:r>
              <a:rPr lang="es-ES" sz="2000" dirty="0" smtClean="0">
                <a:effectLst>
                  <a:outerShdw blurRad="38100" dist="38100" dir="2700000" algn="tl">
                    <a:srgbClr val="000000">
                      <a:alpha val="43137"/>
                    </a:srgbClr>
                  </a:outerShdw>
                </a:effectLst>
              </a:rPr>
              <a:t>, de acuerdo con las disposiciones en vigor, para </a:t>
            </a:r>
          </a:p>
          <a:p>
            <a:pPr marL="609600" indent="-609600" eaLnBrk="1" hangingPunct="1">
              <a:lnSpc>
                <a:spcPct val="80000"/>
              </a:lnSpc>
              <a:buFont typeface="Wingdings" pitchFamily="2" charset="2"/>
              <a:buNone/>
              <a:defRPr/>
            </a:pPr>
            <a:r>
              <a:rPr lang="es-ES" sz="2000" dirty="0" smtClean="0">
                <a:effectLst>
                  <a:outerShdw blurRad="38100" dist="38100" dir="2700000" algn="tl">
                    <a:srgbClr val="000000">
                      <a:alpha val="43137"/>
                    </a:srgbClr>
                  </a:outerShdw>
                </a:effectLst>
              </a:rPr>
              <a:t>la liquidación del sueldo anual complementario”.</a:t>
            </a:r>
            <a:endParaRPr lang="es-AR" sz="2000" dirty="0" smtClean="0">
              <a:effectLst>
                <a:outerShdw blurRad="38100" dist="38100" dir="2700000" algn="tl">
                  <a:srgbClr val="000000">
                    <a:alpha val="43137"/>
                  </a:srgbClr>
                </a:outerShdw>
              </a:effectLst>
            </a:endParaRP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65985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0" y="620688"/>
            <a:ext cx="8077200" cy="5322912"/>
          </a:xfrm>
          <a:prstGeom prst="rect">
            <a:avLst/>
          </a:prstGeom>
        </p:spPr>
        <p:txBody>
          <a:bodyPr>
            <a:noAutofit/>
          </a:bodyPr>
          <a:lstStyle>
            <a:lvl1pPr marL="342900" indent="-342900" algn="l" defTabSz="914400" rtl="0" eaLnBrk="1" latinLnBrk="0" hangingPunct="1">
              <a:spcBef>
                <a:spcPct val="20000"/>
              </a:spcBef>
              <a:buClr>
                <a:schemeClr val="accent3">
                  <a:lumMod val="50000"/>
                </a:schemeClr>
              </a:buClr>
              <a:buFont typeface="Calibri"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3">
                  <a:lumMod val="50000"/>
                </a:schemeClr>
              </a:buClr>
              <a:buFont typeface="Calibri"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3">
                  <a:lumMod val="50000"/>
                </a:schemeClr>
              </a:buClr>
              <a:buFont typeface="Calibri"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3">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s-AR" sz="2000" b="1" i="0" dirty="0" smtClean="0">
                <a:solidFill>
                  <a:srgbClr val="FFFF00"/>
                </a:solidFill>
                <a:effectLst>
                  <a:outerShdw blurRad="38100" dist="38100" dir="2700000" algn="tl">
                    <a:srgbClr val="000000">
                      <a:alpha val="43137"/>
                    </a:srgbClr>
                  </a:outerShdw>
                </a:effectLst>
              </a:rPr>
              <a:t>26940 –REGIMEN DE PROMOCIÓN</a:t>
            </a:r>
          </a:p>
          <a:p>
            <a:pPr marL="0" indent="0">
              <a:buNone/>
            </a:pPr>
            <a:r>
              <a:rPr lang="es-AR" sz="2000" b="1" i="0" dirty="0" smtClean="0">
                <a:solidFill>
                  <a:srgbClr val="00FF00"/>
                </a:solidFill>
                <a:effectLst>
                  <a:outerShdw blurRad="38100" dist="38100" dir="2700000" algn="tl">
                    <a:srgbClr val="000000">
                      <a:alpha val="43137"/>
                    </a:srgbClr>
                  </a:outerShdw>
                </a:effectLst>
              </a:rPr>
              <a:t>D. 946/2016</a:t>
            </a:r>
          </a:p>
          <a:p>
            <a:pPr marL="0" indent="0">
              <a:buNone/>
            </a:pPr>
            <a:endParaRPr lang="es-AR" sz="2000" b="1" i="0" dirty="0" smtClean="0">
              <a:solidFill>
                <a:srgbClr val="00FF00"/>
              </a:solidFill>
              <a:effectLst>
                <a:outerShdw blurRad="38100" dist="38100" dir="2700000" algn="tl">
                  <a:srgbClr val="000000">
                    <a:alpha val="43137"/>
                  </a:srgbClr>
                </a:outerShdw>
              </a:effectLst>
            </a:endParaRPr>
          </a:p>
          <a:p>
            <a:pPr marL="0" indent="0">
              <a:buNone/>
            </a:pPr>
            <a:endParaRPr lang="es-AR" sz="2000" i="0" dirty="0">
              <a:effectLst>
                <a:outerShdw blurRad="38100" dist="38100" dir="2700000" algn="tl">
                  <a:srgbClr val="000000">
                    <a:alpha val="43137"/>
                  </a:srgbClr>
                </a:outerShdw>
              </a:effectLst>
            </a:endParaRPr>
          </a:p>
          <a:p>
            <a:pPr marL="0" indent="0">
              <a:buNone/>
            </a:pPr>
            <a:r>
              <a:rPr lang="es-AR" sz="2000" b="1" i="0" dirty="0">
                <a:solidFill>
                  <a:srgbClr val="00FFFF"/>
                </a:solidFill>
                <a:effectLst>
                  <a:outerShdw blurRad="38100" dist="38100" dir="2700000" algn="tl">
                    <a:srgbClr val="000000">
                      <a:alpha val="43137"/>
                    </a:srgbClr>
                  </a:outerShdw>
                </a:effectLst>
              </a:rPr>
              <a:t>Art. 1 - </a:t>
            </a:r>
            <a:r>
              <a:rPr lang="es-AR" sz="2000" i="0" dirty="0" err="1">
                <a:effectLst>
                  <a:outerShdw blurRad="38100" dist="38100" dir="2700000" algn="tl">
                    <a:srgbClr val="000000">
                      <a:alpha val="43137"/>
                    </a:srgbClr>
                  </a:outerShdw>
                </a:effectLst>
              </a:rPr>
              <a:t>Prorrógase</a:t>
            </a:r>
            <a:r>
              <a:rPr lang="es-AR" sz="2000" i="0" dirty="0">
                <a:effectLst>
                  <a:outerShdw blurRad="38100" dist="38100" dir="2700000" algn="tl">
                    <a:srgbClr val="000000">
                      <a:alpha val="43137"/>
                    </a:srgbClr>
                  </a:outerShdw>
                </a:effectLst>
              </a:rPr>
              <a:t> desde el </a:t>
            </a:r>
            <a:r>
              <a:rPr lang="es-AR" sz="2000" i="0" dirty="0">
                <a:solidFill>
                  <a:srgbClr val="FFFF00"/>
                </a:solidFill>
                <a:effectLst>
                  <a:outerShdw blurRad="38100" dist="38100" dir="2700000" algn="tl">
                    <a:srgbClr val="000000">
                      <a:alpha val="43137"/>
                    </a:srgbClr>
                  </a:outerShdw>
                </a:effectLst>
              </a:rPr>
              <a:t>1 de agosto de 2016 y por el término de doce (12) meses el plazo </a:t>
            </a:r>
            <a:r>
              <a:rPr lang="es-AR" sz="2000" i="0" dirty="0">
                <a:effectLst>
                  <a:outerShdw blurRad="38100" dist="38100" dir="2700000" algn="tl">
                    <a:srgbClr val="000000">
                      <a:alpha val="43137"/>
                    </a:srgbClr>
                  </a:outerShdw>
                </a:effectLst>
              </a:rPr>
              <a:t>establecido en el artículo 30 de la ley 26940.</a:t>
            </a:r>
          </a:p>
        </p:txBody>
      </p:sp>
      <p:pic>
        <p:nvPicPr>
          <p:cNvPr id="3" name="2 Imagen" descr="Firma.jpg"/>
          <p:cNvPicPr>
            <a:picLocks noChangeAspect="1"/>
          </p:cNvPicPr>
          <p:nvPr/>
        </p:nvPicPr>
        <p:blipFill>
          <a:blip r:embed="rId2" cstate="print"/>
          <a:stretch>
            <a:fillRect/>
          </a:stretch>
        </p:blipFill>
        <p:spPr>
          <a:xfrm>
            <a:off x="6400800" y="6324600"/>
            <a:ext cx="2074333" cy="353356"/>
          </a:xfrm>
          <a:prstGeom prst="rect">
            <a:avLst/>
          </a:prstGeom>
        </p:spPr>
      </p:pic>
      <p:pic>
        <p:nvPicPr>
          <p:cNvPr id="4" name="3 Imagen" descr="Monograma.tif"/>
          <p:cNvPicPr>
            <a:picLocks noChangeAspect="1"/>
          </p:cNvPicPr>
          <p:nvPr/>
        </p:nvPicPr>
        <p:blipFill>
          <a:blip r:embed="rId3" cstate="print"/>
          <a:stretch>
            <a:fillRect/>
          </a:stretch>
        </p:blipFill>
        <p:spPr>
          <a:xfrm>
            <a:off x="8563946" y="5943600"/>
            <a:ext cx="427653" cy="757410"/>
          </a:xfrm>
          <a:prstGeom prst="rect">
            <a:avLst/>
          </a:prstGeom>
        </p:spPr>
      </p:pic>
    </p:spTree>
    <p:extLst>
      <p:ext uri="{BB962C8B-B14F-4D97-AF65-F5344CB8AC3E}">
        <p14:creationId xmlns:p14="http://schemas.microsoft.com/office/powerpoint/2010/main" val="1500603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6115" name="Rectangle 3"/>
          <p:cNvSpPr>
            <a:spLocks noGrp="1" noChangeArrowheads="1"/>
          </p:cNvSpPr>
          <p:nvPr>
            <p:ph type="body" idx="1"/>
          </p:nvPr>
        </p:nvSpPr>
        <p:spPr>
          <a:xfrm>
            <a:off x="457200" y="1143000"/>
            <a:ext cx="8382000" cy="4983163"/>
          </a:xfrm>
        </p:spPr>
        <p:txBody>
          <a:bodyPr/>
          <a:lstStyle/>
          <a:p>
            <a:pPr marL="609600" indent="-609600" eaLnBrk="1" hangingPunct="1">
              <a:buFontTx/>
              <a:buNone/>
              <a:defRPr/>
            </a:pPr>
            <a:r>
              <a:rPr lang="es-AR" sz="2000" b="1" dirty="0" smtClean="0">
                <a:solidFill>
                  <a:srgbClr val="00FFCC"/>
                </a:solidFill>
                <a:effectLst>
                  <a:outerShdw blurRad="38100" dist="38100" dir="2700000" algn="tl">
                    <a:srgbClr val="000000">
                      <a:alpha val="43137"/>
                    </a:srgbClr>
                  </a:outerShdw>
                </a:effectLst>
              </a:rPr>
              <a:t>BASE DE CALCULO</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La base de cálculo es la </a:t>
            </a:r>
            <a:r>
              <a:rPr lang="es-AR" sz="2000" b="1" dirty="0" smtClean="0">
                <a:solidFill>
                  <a:srgbClr val="FFFF00"/>
                </a:solidFill>
                <a:effectLst>
                  <a:outerShdw blurRad="38100" dist="38100" dir="2700000" algn="tl">
                    <a:srgbClr val="000000">
                      <a:alpha val="43137"/>
                    </a:srgbClr>
                  </a:outerShdw>
                </a:effectLst>
              </a:rPr>
              <a:t>mayor remuneración mensual</a:t>
            </a:r>
            <a:r>
              <a:rPr lang="es-AR" sz="2000" dirty="0" smtClean="0">
                <a:effectLst>
                  <a:outerShdw blurRad="38100" dist="38100" dir="2700000" algn="tl">
                    <a:srgbClr val="000000">
                      <a:alpha val="43137"/>
                    </a:srgbClr>
                  </a:outerShdw>
                </a:effectLst>
              </a:rPr>
              <a:t> por todo </a:t>
            </a:r>
          </a:p>
          <a:p>
            <a:pPr marL="0" indent="0" eaLnBrk="1" hangingPunct="1">
              <a:buNone/>
              <a:defRPr/>
            </a:pPr>
            <a:r>
              <a:rPr lang="es-AR" sz="2000" dirty="0" smtClean="0">
                <a:effectLst>
                  <a:outerShdw blurRad="38100" dist="38100" dir="2700000" algn="tl">
                    <a:srgbClr val="000000">
                      <a:alpha val="43137"/>
                    </a:srgbClr>
                  </a:outerShdw>
                </a:effectLst>
              </a:rPr>
              <a:t>concepto devengada durante el  semestre correspondiente.</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Pr- </a:t>
            </a:r>
            <a:r>
              <a:rPr lang="es-AR" sz="2000" dirty="0" err="1" smtClean="0">
                <a:effectLst>
                  <a:outerShdw blurRad="38100" dist="38100" dir="2700000" algn="tl">
                    <a:srgbClr val="000000">
                      <a:alpha val="43137"/>
                    </a:srgbClr>
                  </a:outerShdw>
                </a:effectLst>
              </a:rPr>
              <a:t>incipio</a:t>
            </a:r>
            <a:r>
              <a:rPr lang="es-AR" sz="2000" dirty="0" smtClean="0">
                <a:effectLst>
                  <a:outerShdw blurRad="38100" dist="38100" dir="2700000" algn="tl">
                    <a:srgbClr val="000000">
                      <a:alpha val="43137"/>
                    </a:srgbClr>
                  </a:outerShdw>
                </a:effectLst>
              </a:rPr>
              <a:t> general: se incluyen todos los conceptos de </a:t>
            </a:r>
            <a:r>
              <a:rPr lang="es-AR" sz="2000" b="1" dirty="0" smtClean="0">
                <a:solidFill>
                  <a:srgbClr val="FFFF00"/>
                </a:solidFill>
                <a:effectLst>
                  <a:outerShdw blurRad="38100" dist="38100" dir="2700000" algn="tl">
                    <a:srgbClr val="000000">
                      <a:alpha val="43137"/>
                    </a:srgbClr>
                  </a:outerShdw>
                </a:effectLst>
              </a:rPr>
              <a:t>naturaleza </a:t>
            </a:r>
          </a:p>
          <a:p>
            <a:pPr marL="0" indent="0" eaLnBrk="1" hangingPunct="1">
              <a:buNone/>
              <a:defRPr/>
            </a:pPr>
            <a:r>
              <a:rPr lang="es-AR" sz="2000" b="1" dirty="0" smtClean="0">
                <a:solidFill>
                  <a:srgbClr val="FFFF00"/>
                </a:solidFill>
                <a:effectLst>
                  <a:outerShdw blurRad="38100" dist="38100" dir="2700000" algn="tl">
                    <a:srgbClr val="000000">
                      <a:alpha val="43137"/>
                    </a:srgbClr>
                  </a:outerShdw>
                </a:effectLst>
              </a:rPr>
              <a:t>remuneratoria</a:t>
            </a:r>
          </a:p>
          <a:p>
            <a:pPr marL="609600" indent="-609600" eaLnBrk="1" hangingPunct="1">
              <a:buFontTx/>
              <a:buNone/>
              <a:defRPr/>
            </a:pPr>
            <a:endParaRPr lang="es-AR" sz="2000" u="sng" dirty="0" smtClean="0">
              <a:solidFill>
                <a:srgbClr val="FFFF00"/>
              </a:solidFill>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La norma no exige los requisitos de </a:t>
            </a:r>
            <a:r>
              <a:rPr lang="es-AR" sz="2000" b="1" dirty="0" smtClean="0">
                <a:solidFill>
                  <a:srgbClr val="FFFF00"/>
                </a:solidFill>
                <a:effectLst>
                  <a:outerShdw blurRad="38100" dist="38100" dir="2700000" algn="tl">
                    <a:srgbClr val="000000">
                      <a:alpha val="43137"/>
                    </a:srgbClr>
                  </a:outerShdw>
                </a:effectLst>
              </a:rPr>
              <a:t>habitualidad o de normalidad</a:t>
            </a:r>
            <a:r>
              <a:rPr lang="es-AR" sz="2000" dirty="0" smtClean="0">
                <a:effectLst>
                  <a:outerShdw blurRad="38100" dist="38100" dir="2700000" algn="tl">
                    <a:srgbClr val="000000">
                      <a:alpha val="43137"/>
                    </a:srgbClr>
                  </a:outerShdw>
                </a:effectLst>
              </a:rPr>
              <a:t>, ya </a:t>
            </a:r>
          </a:p>
          <a:p>
            <a:pPr marL="0" indent="0" eaLnBrk="1" hangingPunct="1">
              <a:buNone/>
              <a:defRPr/>
            </a:pPr>
            <a:r>
              <a:rPr lang="es-AR" sz="2000" dirty="0" smtClean="0">
                <a:effectLst>
                  <a:outerShdw blurRad="38100" dist="38100" dir="2700000" algn="tl">
                    <a:srgbClr val="000000">
                      <a:alpha val="43137"/>
                    </a:srgbClr>
                  </a:outerShdw>
                </a:effectLst>
              </a:rPr>
              <a:t>que solo  se  refiere a la “</a:t>
            </a:r>
            <a:r>
              <a:rPr lang="es-AR" sz="2000" b="1" dirty="0" smtClean="0">
                <a:solidFill>
                  <a:srgbClr val="FFFF00"/>
                </a:solidFill>
                <a:effectLst>
                  <a:outerShdw blurRad="38100" dist="38100" dir="2700000" algn="tl">
                    <a:srgbClr val="000000">
                      <a:alpha val="43137"/>
                    </a:srgbClr>
                  </a:outerShdw>
                </a:effectLst>
              </a:rPr>
              <a:t>mayor</a:t>
            </a:r>
            <a:r>
              <a:rPr lang="es-AR" sz="2000" dirty="0" smtClean="0">
                <a:effectLst>
                  <a:outerShdw blurRad="38100" dist="38100" dir="2700000" algn="tl">
                    <a:srgbClr val="000000">
                      <a:alpha val="43137"/>
                    </a:srgbClr>
                  </a:outerShdw>
                </a:effectLst>
              </a:rPr>
              <a:t>” remuneración mensual</a:t>
            </a:r>
          </a:p>
          <a:p>
            <a:pPr marL="609600" indent="-609600" eaLnBrk="1" hangingPunct="1">
              <a:buFontTx/>
              <a:buNone/>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608723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7139" name="Rectangle 3"/>
          <p:cNvSpPr>
            <a:spLocks noGrp="1" noChangeArrowheads="1"/>
          </p:cNvSpPr>
          <p:nvPr>
            <p:ph type="body" idx="1"/>
          </p:nvPr>
        </p:nvSpPr>
        <p:spPr>
          <a:xfrm>
            <a:off x="457200" y="1143000"/>
            <a:ext cx="8229600" cy="4983163"/>
          </a:xfrm>
        </p:spPr>
        <p:txBody>
          <a:bodyPr/>
          <a:lstStyle/>
          <a:p>
            <a:pPr marL="609600" indent="-609600" eaLnBrk="1" hangingPunct="1">
              <a:lnSpc>
                <a:spcPct val="90000"/>
              </a:lnSpc>
              <a:buFontTx/>
              <a:buNone/>
              <a:defRPr/>
            </a:pPr>
            <a:r>
              <a:rPr lang="es-AR" sz="1800" b="1" dirty="0" smtClean="0">
                <a:solidFill>
                  <a:srgbClr val="FFFF00"/>
                </a:solidFill>
                <a:effectLst>
                  <a:outerShdw blurRad="38100" dist="38100" dir="2700000" algn="tl">
                    <a:srgbClr val="000000">
                      <a:alpha val="43137"/>
                    </a:srgbClr>
                  </a:outerShdw>
                </a:effectLst>
              </a:rPr>
              <a:t>CONCEPTOS EXCLUIDOS DE LA BASE DE CÁLCULO</a:t>
            </a:r>
            <a:endParaRPr lang="es-AR"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90000"/>
              </a:lnSpc>
              <a:buFontTx/>
              <a:buNone/>
              <a:defRPr/>
            </a:pPr>
            <a:endParaRPr lang="es-AR" sz="1800" dirty="0" smtClean="0">
              <a:solidFill>
                <a:srgbClr val="FFFF00"/>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Asignaciones familiares</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Beneficios sociales – Art. 103 LCT</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Gratificaciones no remuneratorias (por única vez o vinculadas con la extinción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el contrato de trabajo)</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Prestaciones complementarias – Art. 105 LCT</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Viáticos efectivamente gastados y acreditados con comprobantes de pago</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Asignaciones no remuneratorias establecidas por el CCT salvo disposición en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contrario en el acuerdo convencional respectivo.</a:t>
            </a:r>
          </a:p>
          <a:p>
            <a:pPr marL="609600" indent="-609600" eaLnBrk="1" hangingPunct="1">
              <a:lnSpc>
                <a:spcPct val="90000"/>
              </a:lnSpc>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1704824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8163"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CONCEPTOS INCLUIDOS EN LA BASE DE CÁLCULO</a:t>
            </a:r>
          </a:p>
          <a:p>
            <a:pPr marL="609600" indent="-609600" eaLnBrk="1" hangingPunct="1">
              <a:buFontTx/>
              <a:buNone/>
              <a:defRPr/>
            </a:pPr>
            <a:endParaRPr lang="es-AR" sz="2000" u="sng" dirty="0" smtClean="0">
              <a:solidFill>
                <a:schemeClr val="hlink"/>
              </a:solidFill>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Remuneración mensual</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Gratificaciones habituales y regulares</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Comisiones y otras remuneraciones variables</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Plus vacacional</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Adicionales de convenio o pactados por las partes</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4032766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49187" name="Rectangle 3"/>
          <p:cNvSpPr>
            <a:spLocks noGrp="1" noChangeArrowheads="1"/>
          </p:cNvSpPr>
          <p:nvPr>
            <p:ph type="body" idx="1"/>
          </p:nvPr>
        </p:nvSpPr>
        <p:spPr>
          <a:xfrm>
            <a:off x="457200" y="1143000"/>
            <a:ext cx="8229600" cy="4983163"/>
          </a:xfrm>
        </p:spPr>
        <p:txBody>
          <a:bodyPr>
            <a:noAutofit/>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90000"/>
              </a:lnSpc>
              <a:buFontTx/>
              <a:buNone/>
              <a:defRPr/>
            </a:pPr>
            <a:r>
              <a:rPr lang="es-AR" sz="2000" b="1" dirty="0" smtClean="0">
                <a:solidFill>
                  <a:srgbClr val="66FFFF"/>
                </a:solidFill>
                <a:effectLst>
                  <a:outerShdw blurRad="38100" dist="38100" dir="2700000" algn="tl">
                    <a:srgbClr val="000000">
                      <a:alpha val="43137"/>
                    </a:srgbClr>
                  </a:outerShdw>
                </a:effectLst>
              </a:rPr>
              <a:t>HORAS EXTRAS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Deben incorporarse a la base de calculo del SAC </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Son mensuales en su </a:t>
            </a:r>
            <a:r>
              <a:rPr lang="es-AR" sz="2000" dirty="0" err="1" smtClean="0">
                <a:effectLst>
                  <a:outerShdw blurRad="38100" dist="38100" dir="2700000" algn="tl">
                    <a:srgbClr val="000000">
                      <a:alpha val="43137"/>
                    </a:srgbClr>
                  </a:outerShdw>
                </a:effectLst>
              </a:rPr>
              <a:t>devengamiento</a:t>
            </a:r>
            <a:r>
              <a:rPr lang="es-AR" sz="2000" dirty="0" smtClean="0">
                <a:effectLst>
                  <a:outerShdw blurRad="38100" dist="38100" dir="2700000" algn="tl">
                    <a:srgbClr val="000000">
                      <a:alpha val="43137"/>
                    </a:srgbClr>
                  </a:outerShdw>
                </a:effectLst>
              </a:rPr>
              <a:t> </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Son remuneratorias</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La ley no indica que deban promediarse</a:t>
            </a:r>
          </a:p>
          <a:p>
            <a:pPr marL="609600" indent="-609600" eaLnBrk="1" hangingPunct="1">
              <a:lnSpc>
                <a:spcPct val="9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El otorgamiento de horas extras no es obligatorio para el empleador</a:t>
            </a:r>
          </a:p>
          <a:p>
            <a:pPr marL="609600" indent="-609600" eaLnBrk="1" hangingPunct="1">
              <a:lnSpc>
                <a:spcPct val="90000"/>
              </a:lnSpc>
              <a:buFontTx/>
              <a:buNone/>
              <a:defRPr/>
            </a:pPr>
            <a:r>
              <a:rPr lang="es-AR" sz="2000" dirty="0" smtClean="0">
                <a:effectLst>
                  <a:outerShdw blurRad="38100" dist="38100" dir="2700000" algn="tl">
                    <a:srgbClr val="000000">
                      <a:alpha val="43137"/>
                    </a:srgbClr>
                  </a:outerShdw>
                </a:effectLst>
              </a:rPr>
              <a:t>- El trabajador no tiene derecho a exigir se le den horas extras</a:t>
            </a:r>
          </a:p>
          <a:p>
            <a:pPr marL="0" indent="0" eaLnBrk="1" hangingPunct="1">
              <a:lnSpc>
                <a:spcPct val="90000"/>
              </a:lnSpc>
              <a:buNone/>
              <a:defRPr/>
            </a:pPr>
            <a:endParaRPr lang="es-AR" sz="2000" dirty="0" smtClean="0">
              <a:effectLst>
                <a:outerShdw blurRad="38100" dist="38100" dir="2700000" algn="tl">
                  <a:srgbClr val="000000">
                    <a:alpha val="43137"/>
                  </a:srgbClr>
                </a:outerShdw>
              </a:effectLst>
            </a:endParaRPr>
          </a:p>
          <a:p>
            <a:pPr marL="0" indent="0" eaLnBrk="1" hangingPunct="1">
              <a:lnSpc>
                <a:spcPct val="90000"/>
              </a:lnSpc>
              <a:buNone/>
              <a:defRPr/>
            </a:pPr>
            <a:r>
              <a:rPr lang="es-AR" sz="2000" dirty="0" smtClean="0">
                <a:effectLst>
                  <a:outerShdw blurRad="38100" dist="38100" dir="2700000" algn="tl">
                    <a:srgbClr val="000000">
                      <a:alpha val="43137"/>
                    </a:srgbClr>
                  </a:outerShdw>
                </a:effectLst>
              </a:rPr>
              <a:t>- El trabajador no tiene derecho a que se le mantengan las horas extras </a:t>
            </a:r>
          </a:p>
          <a:p>
            <a:pPr marL="0" indent="0" eaLnBrk="1" hangingPunct="1">
              <a:lnSpc>
                <a:spcPct val="90000"/>
              </a:lnSpc>
              <a:buNone/>
              <a:defRPr/>
            </a:pPr>
            <a:r>
              <a:rPr lang="es-AR" sz="2000" dirty="0" smtClean="0">
                <a:effectLst>
                  <a:outerShdw blurRad="38100" dist="38100" dir="2700000" algn="tl">
                    <a:srgbClr val="000000">
                      <a:alpha val="43137"/>
                    </a:srgbClr>
                  </a:outerShdw>
                </a:effectLst>
              </a:rPr>
              <a:t>otorgadas, no   importa el lapso de tiempo durante el cual se le dio la posibilidad de trabajarlas</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4248118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1235"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lnSpc>
                <a:spcPct val="9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90000"/>
              </a:lnSpc>
              <a:buFontTx/>
              <a:buNone/>
              <a:defRPr/>
            </a:pPr>
            <a:r>
              <a:rPr lang="es-AR" sz="2000" b="1" dirty="0" smtClean="0">
                <a:solidFill>
                  <a:srgbClr val="66FFFF"/>
                </a:solidFill>
                <a:effectLst>
                  <a:outerShdw blurRad="38100" dist="38100" dir="2700000" algn="tl">
                    <a:srgbClr val="000000">
                      <a:alpha val="43137"/>
                    </a:srgbClr>
                  </a:outerShdw>
                </a:effectLst>
              </a:rPr>
              <a:t>TRATAMIENTO DE LOS INCREMENTOS SOBREVINIENTES</a:t>
            </a:r>
          </a:p>
          <a:p>
            <a:pPr marL="609600" indent="-609600" eaLnBrk="1" hangingPunct="1">
              <a:lnSpc>
                <a:spcPct val="90000"/>
              </a:lnSpc>
              <a:buFontTx/>
              <a:buNone/>
              <a:defRPr/>
            </a:pPr>
            <a:endParaRPr lang="es-AR" sz="1800" dirty="0" smtClean="0">
              <a:solidFill>
                <a:srgbClr val="66FFFF"/>
              </a:solidFill>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En caso de incrementos salariales retroactivos, deberán ser tomados en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cuenta independientemente de la fecha de pago, considerándose los mismos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en función del periodo en que se devengaron.</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En caso que alcance períodos ya incluidos en el SAC ya abonado, debería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reajustarse el mismo en caso de corresponder.</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Incrementos otorgados por modificación de las escalas salariales</a:t>
            </a:r>
          </a:p>
          <a:p>
            <a:pPr marL="609600" indent="-609600" eaLnBrk="1" hangingPunct="1">
              <a:lnSpc>
                <a:spcPct val="9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Incrementos otorgados por cambios en las categorías por modificación del </a:t>
            </a:r>
          </a:p>
          <a:p>
            <a:pPr marL="609600" indent="-609600" eaLnBrk="1" hangingPunct="1">
              <a:lnSpc>
                <a:spcPct val="90000"/>
              </a:lnSpc>
              <a:buFontTx/>
              <a:buNone/>
              <a:defRPr/>
            </a:pPr>
            <a:r>
              <a:rPr lang="es-AR" sz="1800" dirty="0" smtClean="0">
                <a:effectLst>
                  <a:outerShdw blurRad="38100" dist="38100" dir="2700000" algn="tl">
                    <a:srgbClr val="000000">
                      <a:alpha val="43137"/>
                    </a:srgbClr>
                  </a:outerShdw>
                </a:effectLst>
              </a:rPr>
              <a:t>  convenio colectivo</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8015186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2259" name="Rectangle 3"/>
          <p:cNvSpPr>
            <a:spLocks noGrp="1" noChangeArrowheads="1"/>
          </p:cNvSpPr>
          <p:nvPr>
            <p:ph type="body" idx="1"/>
          </p:nvPr>
        </p:nvSpPr>
        <p:spPr>
          <a:xfrm>
            <a:off x="457200" y="1143000"/>
            <a:ext cx="8229600" cy="4983163"/>
          </a:xfrm>
        </p:spPr>
        <p:txBody>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buFontTx/>
              <a:buNone/>
              <a:defRPr/>
            </a:pPr>
            <a:r>
              <a:rPr lang="es-AR" sz="2000" b="1" dirty="0" smtClean="0">
                <a:solidFill>
                  <a:srgbClr val="66FFFF"/>
                </a:solidFill>
                <a:effectLst>
                  <a:outerShdw blurRad="38100" dist="38100" dir="2700000" algn="tl">
                    <a:srgbClr val="000000">
                      <a:alpha val="43137"/>
                    </a:srgbClr>
                  </a:outerShdw>
                </a:effectLst>
              </a:rPr>
              <a:t>INCREMENTOS POR CAMBIO TRANSITORIO DE TAREAS</a:t>
            </a:r>
          </a:p>
          <a:p>
            <a:pPr marL="609600" indent="-609600" eaLnBrk="1" hangingPunct="1">
              <a:buFontTx/>
              <a:buNone/>
              <a:defRPr/>
            </a:pPr>
            <a:endParaRPr lang="es-AR" sz="1800" dirty="0" smtClean="0">
              <a:solidFill>
                <a:srgbClr val="66FFFF"/>
              </a:solidFill>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El trabajador es trasladado a un puesto de trabajo al que corresponde una </a:t>
            </a:r>
          </a:p>
          <a:p>
            <a:pPr marL="609600" indent="-609600" eaLnBrk="1" hangingPunct="1">
              <a:buFontTx/>
              <a:buNone/>
              <a:defRPr/>
            </a:pPr>
            <a:r>
              <a:rPr lang="es-AR" sz="1800" dirty="0" smtClean="0">
                <a:effectLst>
                  <a:outerShdw blurRad="38100" dist="38100" dir="2700000" algn="tl">
                    <a:srgbClr val="000000">
                      <a:alpha val="43137"/>
                    </a:srgbClr>
                  </a:outerShdw>
                </a:effectLst>
              </a:rPr>
              <a:t>  categoría superior</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Se hace en forma transitoria para suplir una vacante en forma provisoria</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Durante dicho período el trabajador cobra el salario correspondiente a la </a:t>
            </a:r>
          </a:p>
          <a:p>
            <a:pPr marL="609600" indent="-609600" eaLnBrk="1" hangingPunct="1">
              <a:buFontTx/>
              <a:buNone/>
              <a:defRPr/>
            </a:pPr>
            <a:r>
              <a:rPr lang="es-AR" sz="1800" dirty="0" smtClean="0">
                <a:effectLst>
                  <a:outerShdw blurRad="38100" dist="38100" dir="2700000" algn="tl">
                    <a:srgbClr val="000000">
                      <a:alpha val="43137"/>
                    </a:srgbClr>
                  </a:outerShdw>
                </a:effectLst>
              </a:rPr>
              <a:t>  categoría superior</a:t>
            </a:r>
          </a:p>
          <a:p>
            <a:pPr marL="609600" indent="-609600" eaLnBrk="1" hangingPunct="1">
              <a:buFontTx/>
              <a:buNone/>
              <a:defRPr/>
            </a:pPr>
            <a:endParaRPr lang="es-AR" sz="1800" dirty="0" smtClean="0">
              <a:effectLst>
                <a:outerShdw blurRad="38100" dist="38100" dir="2700000" algn="tl">
                  <a:srgbClr val="000000">
                    <a:alpha val="43137"/>
                  </a:srgbClr>
                </a:outerShdw>
              </a:effectLst>
            </a:endParaRPr>
          </a:p>
          <a:p>
            <a:pPr marL="609600" indent="-609600" eaLnBrk="1" hangingPunct="1">
              <a:buFontTx/>
              <a:buNone/>
              <a:defRPr/>
            </a:pPr>
            <a:r>
              <a:rPr lang="es-AR" sz="1800" dirty="0" smtClean="0">
                <a:effectLst>
                  <a:outerShdw blurRad="38100" dist="38100" dir="2700000" algn="tl">
                    <a:srgbClr val="000000">
                      <a:alpha val="43137"/>
                    </a:srgbClr>
                  </a:outerShdw>
                </a:effectLst>
              </a:rPr>
              <a:t>- Implica un incremento salarial, pero solo por el tiempo correspondiente al  </a:t>
            </a:r>
          </a:p>
          <a:p>
            <a:pPr marL="609600" indent="-609600" eaLnBrk="1" hangingPunct="1">
              <a:buFontTx/>
              <a:buNone/>
              <a:defRPr/>
            </a:pPr>
            <a:r>
              <a:rPr lang="es-AR" sz="1800" dirty="0" smtClean="0">
                <a:effectLst>
                  <a:outerShdw blurRad="38100" dist="38100" dir="2700000" algn="tl">
                    <a:srgbClr val="000000">
                      <a:alpha val="43137"/>
                    </a:srgbClr>
                  </a:outerShdw>
                </a:effectLst>
              </a:rPr>
              <a:t>  reemplazo</a:t>
            </a:r>
          </a:p>
          <a:p>
            <a:pPr marL="609600" indent="-609600" eaLnBrk="1" hangingPunct="1">
              <a:buFontTx/>
              <a:buNone/>
              <a:defRPr/>
            </a:pPr>
            <a:endParaRPr lang="es-AR" sz="1600" dirty="0" smtClean="0"/>
          </a:p>
          <a:p>
            <a:pPr marL="609600" indent="-609600" eaLnBrk="1" hangingPunct="1">
              <a:buFontTx/>
              <a:buNone/>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9508379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3283" name="Rectangle 3"/>
          <p:cNvSpPr>
            <a:spLocks noGrp="1" noChangeArrowheads="1"/>
          </p:cNvSpPr>
          <p:nvPr>
            <p:ph type="body" idx="1"/>
          </p:nvPr>
        </p:nvSpPr>
        <p:spPr>
          <a:xfrm>
            <a:off x="457200" y="1143000"/>
            <a:ext cx="8229600" cy="4983163"/>
          </a:xfrm>
        </p:spPr>
        <p:txBody>
          <a:bodyPr>
            <a:normAutofit/>
          </a:bodyPr>
          <a:lstStyle/>
          <a:p>
            <a:pPr marL="609600" indent="-609600" eaLnBrk="1" hangingPunct="1">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buFontTx/>
              <a:buNone/>
              <a:defRPr/>
            </a:pPr>
            <a:r>
              <a:rPr lang="es-AR" sz="2000" b="1" dirty="0" smtClean="0">
                <a:solidFill>
                  <a:srgbClr val="00FF00"/>
                </a:solidFill>
                <a:effectLst>
                  <a:outerShdw blurRad="38100" dist="38100" dir="2700000" algn="tl">
                    <a:srgbClr val="000000">
                      <a:alpha val="43137"/>
                    </a:srgbClr>
                  </a:outerShdw>
                </a:effectLst>
              </a:rPr>
              <a:t>INCREMENTOS POR CAMBIO TRANSITORIO DE TAREAS</a:t>
            </a:r>
          </a:p>
          <a:p>
            <a:pPr marL="609600" indent="-609600" eaLnBrk="1" hangingPunct="1">
              <a:buFontTx/>
              <a:buNone/>
              <a:defRPr/>
            </a:pPr>
            <a:endParaRPr lang="es-AR" sz="2000" dirty="0" smtClean="0">
              <a:solidFill>
                <a:srgbClr val="CCFFCC"/>
              </a:solidFill>
              <a:effectLst>
                <a:outerShdw blurRad="38100" dist="38100" dir="2700000" algn="tl">
                  <a:srgbClr val="000000">
                    <a:alpha val="43137"/>
                  </a:srgbClr>
                </a:outerShdw>
              </a:effectLst>
            </a:endParaRPr>
          </a:p>
          <a:p>
            <a:pPr marL="609600" indent="-609600" eaLnBrk="1" hangingPunct="1">
              <a:buFontTx/>
              <a:buNone/>
              <a:defRPr/>
            </a:pPr>
            <a:r>
              <a:rPr lang="es-AR" sz="2000" dirty="0" smtClean="0">
                <a:effectLst>
                  <a:outerShdw blurRad="38100" dist="38100" dir="2700000" algn="tl">
                    <a:srgbClr val="000000">
                      <a:alpha val="43137"/>
                    </a:srgbClr>
                  </a:outerShdw>
                </a:effectLst>
              </a:rPr>
              <a:t>- ¿Se debe proporcionar el pago del SAC: una parte del semestre a valor </a:t>
            </a:r>
          </a:p>
          <a:p>
            <a:pPr marL="609600" indent="-609600" eaLnBrk="1" hangingPunct="1">
              <a:buFontTx/>
              <a:buNone/>
              <a:defRPr/>
            </a:pPr>
            <a:r>
              <a:rPr lang="es-AR" sz="2000" dirty="0" smtClean="0">
                <a:effectLst>
                  <a:outerShdw blurRad="38100" dist="38100" dir="2700000" algn="tl">
                    <a:srgbClr val="000000">
                      <a:alpha val="43137"/>
                    </a:srgbClr>
                  </a:outerShdw>
                </a:effectLst>
              </a:rPr>
              <a:t>  categoría habitual y la otra parte a valor categoría transitoria?</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609600" indent="-609600" eaLnBrk="1" hangingPunct="1">
              <a:buFontTx/>
              <a:buNone/>
              <a:defRPr/>
            </a:pPr>
            <a:r>
              <a:rPr lang="es-AR" sz="2000" b="1" u="sng" dirty="0" smtClean="0">
                <a:solidFill>
                  <a:srgbClr val="FFCC00"/>
                </a:solidFill>
                <a:effectLst>
                  <a:outerShdw blurRad="38100" dist="38100" dir="2700000" algn="tl">
                    <a:srgbClr val="000000">
                      <a:alpha val="43137"/>
                    </a:srgbClr>
                  </a:outerShdw>
                </a:effectLst>
              </a:rPr>
              <a:t>Solución</a:t>
            </a:r>
            <a:endParaRPr lang="es-AR" sz="2000" b="1" dirty="0" smtClean="0">
              <a:solidFill>
                <a:srgbClr val="FFCC00"/>
              </a:solidFill>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Se debe tomar el total correspondiente a la mejor remuneración </a:t>
            </a:r>
          </a:p>
          <a:p>
            <a:pPr marL="0" indent="0" eaLnBrk="1" hangingPunct="1">
              <a:buNone/>
              <a:defRPr/>
            </a:pPr>
            <a:r>
              <a:rPr lang="es-AR" sz="2000" dirty="0" smtClean="0">
                <a:effectLst>
                  <a:outerShdw blurRad="38100" dist="38100" dir="2700000" algn="tl">
                    <a:srgbClr val="000000">
                      <a:alpha val="43137"/>
                    </a:srgbClr>
                  </a:outerShdw>
                </a:effectLst>
              </a:rPr>
              <a:t>devengada</a:t>
            </a:r>
          </a:p>
          <a:p>
            <a:pPr marL="609600" indent="-609600" eaLnBrk="1" hangingPunct="1">
              <a:buFontTx/>
              <a:buNone/>
              <a:defRPr/>
            </a:pPr>
            <a:endParaRPr lang="es-AR" sz="2000" dirty="0" smtClean="0">
              <a:effectLst>
                <a:outerShdw blurRad="38100" dist="38100" dir="2700000" algn="tl">
                  <a:srgbClr val="000000">
                    <a:alpha val="43137"/>
                  </a:srgbClr>
                </a:outerShdw>
              </a:effectLst>
            </a:endParaRPr>
          </a:p>
          <a:p>
            <a:pPr marL="0" indent="0" eaLnBrk="1" hangingPunct="1">
              <a:buNone/>
              <a:defRPr/>
            </a:pPr>
            <a:r>
              <a:rPr lang="es-AR" sz="2000" dirty="0" smtClean="0">
                <a:effectLst>
                  <a:outerShdw blurRad="38100" dist="38100" dir="2700000" algn="tl">
                    <a:srgbClr val="000000">
                      <a:alpha val="43137"/>
                    </a:srgbClr>
                  </a:outerShdw>
                </a:effectLst>
              </a:rPr>
              <a:t>- Esto es así porque el trabajador laboró todo el semestre en forma</a:t>
            </a:r>
          </a:p>
          <a:p>
            <a:pPr marL="0" indent="0" eaLnBrk="1" hangingPunct="1">
              <a:buNone/>
              <a:defRPr/>
            </a:pPr>
            <a:r>
              <a:rPr lang="es-AR" sz="2000" dirty="0" smtClean="0">
                <a:effectLst>
                  <a:outerShdw blurRad="38100" dist="38100" dir="2700000" algn="tl">
                    <a:srgbClr val="000000">
                      <a:alpha val="43137"/>
                    </a:srgbClr>
                  </a:outerShdw>
                </a:effectLst>
              </a:rPr>
              <a:t>completa y a jornada completa.</a:t>
            </a:r>
          </a:p>
          <a:p>
            <a:pPr marL="609600" indent="-609600" eaLnBrk="1" hangingPunct="1">
              <a:buFontTx/>
              <a:buNone/>
              <a:defRPr/>
            </a:pPr>
            <a:endParaRPr lang="es-AR" sz="1800" dirty="0" smtClean="0"/>
          </a:p>
          <a:p>
            <a:pPr marL="609600" indent="-609600" eaLnBrk="1" hangingPunct="1">
              <a:buFontTx/>
              <a:buNone/>
              <a:defRPr/>
            </a:pPr>
            <a:endParaRPr lang="es-AR" sz="1800" dirty="0" smtClean="0"/>
          </a:p>
          <a:p>
            <a:pPr marL="609600" indent="-609600" eaLnBrk="1" hangingPunct="1">
              <a:buFontTx/>
              <a:buNone/>
              <a:defRPr/>
            </a:pPr>
            <a:endParaRPr lang="es-AR" sz="18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5497173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4307" name="Rectangle 3"/>
          <p:cNvSpPr>
            <a:spLocks noGrp="1" noChangeArrowheads="1"/>
          </p:cNvSpPr>
          <p:nvPr>
            <p:ph type="body" idx="1"/>
          </p:nvPr>
        </p:nvSpPr>
        <p:spPr>
          <a:xfrm>
            <a:off x="457200" y="1143000"/>
            <a:ext cx="8229600" cy="5486400"/>
          </a:xfrm>
        </p:spPr>
        <p:txBody>
          <a:bodyPr/>
          <a:lstStyle/>
          <a:p>
            <a:pPr marL="609600" indent="-609600" eaLnBrk="1" hangingPunct="1">
              <a:lnSpc>
                <a:spcPct val="8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80000"/>
              </a:lnSpc>
              <a:buFontTx/>
              <a:buNone/>
              <a:defRPr/>
            </a:pPr>
            <a:r>
              <a:rPr lang="es-AR" sz="2000" b="1" dirty="0" smtClean="0">
                <a:solidFill>
                  <a:srgbClr val="66FFFF"/>
                </a:solidFill>
                <a:effectLst>
                  <a:outerShdw blurRad="38100" dist="38100" dir="2700000" algn="tl">
                    <a:srgbClr val="000000">
                      <a:alpha val="43137"/>
                    </a:srgbClr>
                  </a:outerShdw>
                </a:effectLst>
              </a:rPr>
              <a:t>COMISIONES Y REMUNERACIONES VARIABLES MENSUALES</a:t>
            </a:r>
          </a:p>
          <a:p>
            <a:pPr marL="609600" indent="-609600" eaLnBrk="1" hangingPunct="1">
              <a:lnSpc>
                <a:spcPct val="80000"/>
              </a:lnSpc>
              <a:buFontTx/>
              <a:buNone/>
              <a:defRPr/>
            </a:pP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No se promedian las comisiones y las otras remuneraciones variables</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Se toma el mejor mes devengado</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Se toma la mejor incluso en casos de:</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a) Incrementos ocasionales de las ventas</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b) Incrementos estacionales de las ventas</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c) Excepcional e inusual demanda de productos</a:t>
            </a:r>
          </a:p>
          <a:p>
            <a:pPr marL="609600" indent="-609600" eaLnBrk="1" hangingPunct="1">
              <a:lnSpc>
                <a:spcPct val="80000"/>
              </a:lnSpc>
              <a:buFontTx/>
              <a:buNone/>
              <a:defRPr/>
            </a:pPr>
            <a:endParaRPr lang="es-AR" sz="18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d) Productos suntuosos que producen altísimas comisiones en forma   </a:t>
            </a:r>
          </a:p>
          <a:p>
            <a:pPr marL="609600" indent="-609600" eaLnBrk="1" hangingPunct="1">
              <a:lnSpc>
                <a:spcPct val="80000"/>
              </a:lnSpc>
              <a:buFontTx/>
              <a:buNone/>
              <a:defRPr/>
            </a:pPr>
            <a:r>
              <a:rPr lang="es-AR" sz="1800" dirty="0" smtClean="0">
                <a:effectLst>
                  <a:outerShdw blurRad="38100" dist="38100" dir="2700000" algn="tl">
                    <a:srgbClr val="000000">
                      <a:alpha val="43137"/>
                    </a:srgbClr>
                  </a:outerShdw>
                </a:effectLst>
              </a:rPr>
              <a:t>              mas o menos   esporádica.</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17528032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6355" name="Rectangle 3"/>
          <p:cNvSpPr>
            <a:spLocks noGrp="1" noChangeArrowheads="1"/>
          </p:cNvSpPr>
          <p:nvPr>
            <p:ph type="body" idx="1"/>
          </p:nvPr>
        </p:nvSpPr>
        <p:spPr>
          <a:xfrm>
            <a:off x="457200" y="1143000"/>
            <a:ext cx="8229600" cy="4983163"/>
          </a:xfrm>
        </p:spPr>
        <p:txBody>
          <a:bodyPr/>
          <a:lstStyle/>
          <a:p>
            <a:pPr marL="609600" indent="-609600" eaLnBrk="1" hangingPunct="1">
              <a:lnSpc>
                <a:spcPct val="80000"/>
              </a:lnSpc>
              <a:buFontTx/>
              <a:buNone/>
              <a:defRPr/>
            </a:pPr>
            <a:r>
              <a:rPr lang="es-AR" sz="2000" b="1" dirty="0" smtClean="0">
                <a:solidFill>
                  <a:srgbClr val="FFFF00"/>
                </a:solidFill>
                <a:effectLst>
                  <a:outerShdw blurRad="38100" dist="38100" dir="2700000" algn="tl">
                    <a:srgbClr val="000000">
                      <a:alpha val="43137"/>
                    </a:srgbClr>
                  </a:outerShdw>
                </a:effectLst>
              </a:rPr>
              <a:t>BASE DE CALCULO</a:t>
            </a:r>
          </a:p>
          <a:p>
            <a:pPr marL="609600" indent="-609600" eaLnBrk="1" hangingPunct="1">
              <a:lnSpc>
                <a:spcPct val="80000"/>
              </a:lnSpc>
              <a:buFontTx/>
              <a:buNone/>
              <a:defRPr/>
            </a:pPr>
            <a:r>
              <a:rPr lang="es-AR" sz="2000" b="1" dirty="0" smtClean="0">
                <a:solidFill>
                  <a:srgbClr val="66FFFF"/>
                </a:solidFill>
                <a:effectLst>
                  <a:outerShdw blurRad="38100" dist="38100" dir="2700000" algn="tl">
                    <a:srgbClr val="000000">
                      <a:alpha val="43137"/>
                    </a:srgbClr>
                  </a:outerShdw>
                </a:effectLst>
              </a:rPr>
              <a:t>ANTICIPO DE VACACIONES. VACACIONES DICIEMBRE ENERO</a:t>
            </a:r>
          </a:p>
          <a:p>
            <a:pPr marL="609600" indent="-609600" eaLnBrk="1" hangingPunct="1">
              <a:lnSpc>
                <a:spcPct val="80000"/>
              </a:lnSpc>
              <a:buFontTx/>
              <a:buNone/>
              <a:defRPr/>
            </a:pPr>
            <a:endParaRPr lang="es-AR" sz="2000" dirty="0" smtClean="0">
              <a:solidFill>
                <a:srgbClr val="FFFF00"/>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En caso que las vacaciones se inicien en un semestre y se proyecten </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sobre el siguiente el anticipo se abonará dentro del semestre en que </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se inicia el goce de las mismas.</a:t>
            </a:r>
          </a:p>
          <a:p>
            <a:pPr marL="609600" indent="-609600" eaLnBrk="1" hangingPunct="1">
              <a:lnSpc>
                <a:spcPct val="8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Para el cómputo de la base de cálculo del SAC, se toma la parte</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devengada en cada semestre</a:t>
            </a:r>
          </a:p>
          <a:p>
            <a:pPr marL="609600" indent="-609600" eaLnBrk="1" hangingPunct="1">
              <a:lnSpc>
                <a:spcPct val="80000"/>
              </a:lnSpc>
              <a:buFontTx/>
              <a:buNone/>
              <a:defRPr/>
            </a:pPr>
            <a:endParaRPr lang="es-AR" sz="2000" dirty="0" smtClean="0">
              <a:effectLst>
                <a:outerShdw blurRad="38100" dist="38100" dir="2700000" algn="tl">
                  <a:srgbClr val="000000">
                    <a:alpha val="43137"/>
                  </a:srgbClr>
                </a:outerShdw>
              </a:effectLst>
            </a:endParaRP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Aunque una parte se abono en forma anticipada se devengó en el </a:t>
            </a:r>
          </a:p>
          <a:p>
            <a:pPr marL="609600" indent="-609600" eaLnBrk="1" hangingPunct="1">
              <a:lnSpc>
                <a:spcPct val="80000"/>
              </a:lnSpc>
              <a:buFontTx/>
              <a:buNone/>
              <a:defRPr/>
            </a:pPr>
            <a:r>
              <a:rPr lang="es-AR" sz="2000" dirty="0" smtClean="0">
                <a:effectLst>
                  <a:outerShdw blurRad="38100" dist="38100" dir="2700000" algn="tl">
                    <a:srgbClr val="000000">
                      <a:alpha val="43137"/>
                    </a:srgbClr>
                  </a:outerShdw>
                </a:effectLst>
              </a:rPr>
              <a:t>  siguiente semestre</a:t>
            </a:r>
          </a:p>
          <a:p>
            <a:pPr marL="609600" indent="-609600" eaLnBrk="1" hangingPunct="1">
              <a:lnSpc>
                <a:spcPct val="80000"/>
              </a:lnSpc>
              <a:buFontTx/>
              <a:buNone/>
              <a:defRPr/>
            </a:pPr>
            <a:r>
              <a:rPr lang="es-AR" sz="2000" b="1" dirty="0" smtClean="0"/>
              <a:t> </a:t>
            </a:r>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24979230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460375"/>
            <a:ext cx="8229600" cy="379413"/>
          </a:xfrm>
        </p:spPr>
        <p:txBody>
          <a:bodyPr/>
          <a:lstStyle/>
          <a:p>
            <a:pPr algn="r" eaLnBrk="1" hangingPunct="1">
              <a:defRPr/>
            </a:pPr>
            <a:r>
              <a:rPr lang="es-AR" sz="1800" b="1" dirty="0" smtClean="0">
                <a:solidFill>
                  <a:srgbClr val="66FFFF"/>
                </a:solidFill>
              </a:rPr>
              <a:t>LIQUIDACIÓN DE AGUINALDO</a:t>
            </a:r>
            <a:endParaRPr lang="en-US" sz="1800" b="1" dirty="0" smtClean="0">
              <a:solidFill>
                <a:srgbClr val="66FFFF"/>
              </a:solidFill>
            </a:endParaRPr>
          </a:p>
        </p:txBody>
      </p:sp>
      <p:sp>
        <p:nvSpPr>
          <p:cNvPr id="357379" name="Rectangle 3"/>
          <p:cNvSpPr>
            <a:spLocks noGrp="1" noChangeArrowheads="1"/>
          </p:cNvSpPr>
          <p:nvPr>
            <p:ph type="body" idx="1"/>
          </p:nvPr>
        </p:nvSpPr>
        <p:spPr>
          <a:xfrm>
            <a:off x="457200" y="1143000"/>
            <a:ext cx="8229600" cy="5334000"/>
          </a:xfrm>
        </p:spPr>
        <p:txBody>
          <a:bodyPr/>
          <a:lstStyle/>
          <a:p>
            <a:pPr marL="609600" indent="-609600" eaLnBrk="1" hangingPunct="1">
              <a:lnSpc>
                <a:spcPct val="80000"/>
              </a:lnSpc>
              <a:buFontTx/>
              <a:buNone/>
              <a:defRPr/>
            </a:pPr>
            <a:r>
              <a:rPr lang="es-AR" sz="2000" b="1" dirty="0" smtClean="0">
                <a:solidFill>
                  <a:srgbClr val="FFFF00"/>
                </a:solidFill>
              </a:rPr>
              <a:t>BASE DE CALCULO</a:t>
            </a:r>
          </a:p>
          <a:p>
            <a:pPr marL="609600" indent="-609600" eaLnBrk="1" hangingPunct="1">
              <a:lnSpc>
                <a:spcPct val="80000"/>
              </a:lnSpc>
              <a:buFontTx/>
              <a:buNone/>
              <a:defRPr/>
            </a:pPr>
            <a:r>
              <a:rPr lang="es-AR" sz="2000" b="1" dirty="0" smtClean="0">
                <a:solidFill>
                  <a:srgbClr val="66FFFF"/>
                </a:solidFill>
              </a:rPr>
              <a:t>PLUS VACACIONAL</a:t>
            </a:r>
          </a:p>
          <a:p>
            <a:pPr marL="609600" indent="-609600" eaLnBrk="1" hangingPunct="1">
              <a:lnSpc>
                <a:spcPct val="80000"/>
              </a:lnSpc>
              <a:buFontTx/>
              <a:buNone/>
              <a:defRPr/>
            </a:pPr>
            <a:r>
              <a:rPr lang="es-AR" sz="1800" dirty="0" smtClean="0"/>
              <a:t>- Definición del </a:t>
            </a:r>
            <a:r>
              <a:rPr lang="es-AR" sz="1800" b="1" dirty="0" smtClean="0"/>
              <a:t>PLUS VACACIONAL.</a:t>
            </a:r>
            <a:r>
              <a:rPr lang="es-AR" sz="1800" dirty="0" smtClean="0"/>
              <a:t> </a:t>
            </a:r>
          </a:p>
          <a:p>
            <a:pPr marL="609600" indent="-609600" eaLnBrk="1" hangingPunct="1">
              <a:lnSpc>
                <a:spcPct val="80000"/>
              </a:lnSpc>
              <a:buFontTx/>
              <a:buChar char="-"/>
              <a:defRPr/>
            </a:pPr>
            <a:endParaRPr lang="es-AR" sz="1800" dirty="0" smtClean="0"/>
          </a:p>
          <a:p>
            <a:pPr marL="609600" indent="-609600" eaLnBrk="1" hangingPunct="1">
              <a:lnSpc>
                <a:spcPct val="80000"/>
              </a:lnSpc>
              <a:buFontTx/>
              <a:buNone/>
              <a:defRPr/>
            </a:pPr>
            <a:r>
              <a:rPr lang="es-AR" sz="1800" dirty="0" smtClean="0"/>
              <a:t>- Concepto y forma de pago ¿Mensual o anual?</a:t>
            </a:r>
          </a:p>
          <a:p>
            <a:pPr marL="609600" indent="-609600" eaLnBrk="1" hangingPunct="1">
              <a:lnSpc>
                <a:spcPct val="80000"/>
              </a:lnSpc>
              <a:buFontTx/>
              <a:buNone/>
              <a:defRPr/>
            </a:pPr>
            <a:endParaRPr lang="es-AR" sz="1800" dirty="0" smtClean="0"/>
          </a:p>
          <a:p>
            <a:pPr marL="609600" indent="-609600" eaLnBrk="1" hangingPunct="1">
              <a:lnSpc>
                <a:spcPct val="80000"/>
              </a:lnSpc>
              <a:buFontTx/>
              <a:buNone/>
              <a:defRPr/>
            </a:pPr>
            <a:r>
              <a:rPr lang="es-AR" sz="1800" dirty="0" smtClean="0"/>
              <a:t>- Hay opiniones controvertidas</a:t>
            </a:r>
          </a:p>
          <a:p>
            <a:pPr marL="609600" indent="-609600" eaLnBrk="1" hangingPunct="1">
              <a:lnSpc>
                <a:spcPct val="80000"/>
              </a:lnSpc>
              <a:buFontTx/>
              <a:buChar char="-"/>
              <a:defRPr/>
            </a:pPr>
            <a:endParaRPr lang="es-AR" sz="1800" dirty="0" smtClean="0"/>
          </a:p>
          <a:p>
            <a:pPr marL="609600" indent="-609600" eaLnBrk="1" hangingPunct="1">
              <a:lnSpc>
                <a:spcPct val="80000"/>
              </a:lnSpc>
              <a:buFontTx/>
              <a:buNone/>
              <a:defRPr/>
            </a:pPr>
            <a:r>
              <a:rPr lang="es-AR" sz="1800" b="1" dirty="0" smtClean="0">
                <a:solidFill>
                  <a:srgbClr val="FFFF00"/>
                </a:solidFill>
              </a:rPr>
              <a:t>NUESTRA OPINION</a:t>
            </a:r>
          </a:p>
          <a:p>
            <a:pPr marL="0" indent="0" eaLnBrk="1" hangingPunct="1">
              <a:lnSpc>
                <a:spcPct val="80000"/>
              </a:lnSpc>
              <a:buNone/>
              <a:defRPr/>
            </a:pPr>
            <a:r>
              <a:rPr lang="es-AR" sz="1800" dirty="0" smtClean="0"/>
              <a:t>- Debería incluirse dentro de la base de cálculo del SAC ya que si bien el goce de </a:t>
            </a:r>
          </a:p>
          <a:p>
            <a:pPr marL="0" indent="0" eaLnBrk="1" hangingPunct="1">
              <a:lnSpc>
                <a:spcPct val="80000"/>
              </a:lnSpc>
              <a:buNone/>
              <a:defRPr/>
            </a:pPr>
            <a:r>
              <a:rPr lang="es-AR" sz="1800" dirty="0" smtClean="0"/>
              <a:t>las vacaciones es “anual”, la remuneración que percibe el trabajador por dichos días es parte de la remuneración “mensual” del período mensual en que se gozaron las vacaciones.</a:t>
            </a:r>
          </a:p>
          <a:p>
            <a:pPr marL="609600" indent="-609600" eaLnBrk="1" hangingPunct="1">
              <a:lnSpc>
                <a:spcPct val="80000"/>
              </a:lnSpc>
              <a:buFontTx/>
              <a:buNone/>
              <a:defRPr/>
            </a:pPr>
            <a:endParaRPr lang="es-AR" sz="1800" dirty="0" smtClean="0"/>
          </a:p>
          <a:p>
            <a:pPr marL="0" indent="0" eaLnBrk="1" hangingPunct="1">
              <a:lnSpc>
                <a:spcPct val="80000"/>
              </a:lnSpc>
              <a:buNone/>
              <a:defRPr/>
            </a:pPr>
            <a:r>
              <a:rPr lang="es-AR" sz="1800" dirty="0" smtClean="0"/>
              <a:t>- Forman parte de la remuneración mensual, pero dichos días tienen una forma de </a:t>
            </a:r>
          </a:p>
          <a:p>
            <a:pPr marL="0" indent="0" eaLnBrk="1" hangingPunct="1">
              <a:lnSpc>
                <a:spcPct val="80000"/>
              </a:lnSpc>
              <a:buNone/>
              <a:defRPr/>
            </a:pPr>
            <a:r>
              <a:rPr lang="es-AR" sz="1800" dirty="0" smtClean="0"/>
              <a:t>cálculo distinta a los días laborados por disposición legal.</a:t>
            </a:r>
          </a:p>
          <a:p>
            <a:pPr marL="609600" indent="-609600" eaLnBrk="1" hangingPunct="1">
              <a:lnSpc>
                <a:spcPct val="80000"/>
              </a:lnSpc>
              <a:buFontTx/>
              <a:buNone/>
              <a:defRPr/>
            </a:pPr>
            <a:endParaRPr lang="es-AR" sz="1600" dirty="0" smtClean="0"/>
          </a:p>
        </p:txBody>
      </p:sp>
      <p:pic>
        <p:nvPicPr>
          <p:cNvPr id="4" name="3 Imagen" descr="Monograma.tif"/>
          <p:cNvPicPr>
            <a:picLocks noChangeAspect="1"/>
          </p:cNvPicPr>
          <p:nvPr/>
        </p:nvPicPr>
        <p:blipFill>
          <a:blip r:embed="rId2" cstate="print"/>
          <a:stretch>
            <a:fillRect/>
          </a:stretch>
        </p:blipFill>
        <p:spPr>
          <a:xfrm>
            <a:off x="8563946" y="5943600"/>
            <a:ext cx="427653" cy="757410"/>
          </a:xfrm>
          <a:prstGeom prst="rect">
            <a:avLst/>
          </a:prstGeom>
        </p:spPr>
      </p:pic>
      <p:pic>
        <p:nvPicPr>
          <p:cNvPr id="5" name="4 Imagen" descr="Firma.jpg"/>
          <p:cNvPicPr>
            <a:picLocks noChangeAspect="1"/>
          </p:cNvPicPr>
          <p:nvPr/>
        </p:nvPicPr>
        <p:blipFill>
          <a:blip r:embed="rId3" cstate="print"/>
          <a:stretch>
            <a:fillRect/>
          </a:stretch>
        </p:blipFill>
        <p:spPr>
          <a:xfrm>
            <a:off x="6400800" y="6324600"/>
            <a:ext cx="2074333" cy="353356"/>
          </a:xfrm>
          <a:prstGeom prst="rect">
            <a:avLst/>
          </a:prstGeom>
        </p:spPr>
      </p:pic>
    </p:spTree>
    <p:extLst>
      <p:ext uri="{BB962C8B-B14F-4D97-AF65-F5344CB8AC3E}">
        <p14:creationId xmlns:p14="http://schemas.microsoft.com/office/powerpoint/2010/main" val="992549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6346</TotalTime>
  <Words>11733</Words>
  <Application>Microsoft Office PowerPoint</Application>
  <PresentationFormat>Presentación en pantalla (4:3)</PresentationFormat>
  <Paragraphs>1101</Paragraphs>
  <Slides>119</Slides>
  <Notes>1</Notes>
  <HiddenSlides>0</HiddenSlides>
  <MMClips>0</MMClips>
  <ScaleCrop>false</ScaleCrop>
  <HeadingPairs>
    <vt:vector size="4" baseType="variant">
      <vt:variant>
        <vt:lpstr>Tema</vt:lpstr>
      </vt:variant>
      <vt:variant>
        <vt:i4>1</vt:i4>
      </vt:variant>
      <vt:variant>
        <vt:lpstr>Títulos de diapositiva</vt:lpstr>
      </vt:variant>
      <vt:variant>
        <vt:i4>119</vt:i4>
      </vt:variant>
    </vt:vector>
  </HeadingPairs>
  <TitlesOfParts>
    <vt:vector size="120" baseType="lpstr">
      <vt:lpstr>Flujo</vt:lpstr>
      <vt:lpstr>Presentación de PowerPoint</vt:lpstr>
      <vt:lpstr> </vt:lpstr>
      <vt:lpstr> </vt:lpstr>
      <vt:lpstr>Presentación de PowerPoint</vt:lpstr>
      <vt:lpstr> </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EMPLEADOS DE COMERCIO</vt:lpstr>
      <vt:lpstr>EMPLEADOS DE COMERCIO</vt:lpstr>
      <vt:lpstr>EMPLEADOS DE COMERCIO</vt:lpstr>
      <vt:lpstr>EMPLEADOS DE COMERCIO</vt:lpstr>
      <vt:lpstr>EMPLEADOS DE COMERCIO</vt:lpstr>
      <vt:lpstr>EMPLEADOS DE COMERCIO</vt:lpstr>
      <vt:lpstr>EMPLEADOS DE COMERCIO</vt:lpstr>
      <vt:lpstr>EMPLEADOS DE COMERCIO</vt:lpstr>
      <vt:lpstr>EMPLEADOS DE COMERCIO</vt:lpstr>
      <vt:lpstr>EMPLEADOS DE COMERCIO</vt:lpstr>
      <vt:lpstr>EMPLEADOS DE COMERCIO</vt:lpstr>
      <vt:lpstr>Presentación de PowerPoint</vt:lpstr>
      <vt:lpstr>Ley 26727 – Nuevo Régimen Nacional deTrabajo Agrario </vt:lpstr>
      <vt:lpstr>Ley 26727 – Nuevo Régimen Nacional deTrabajo Agrario </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DESPIDO POR JUBILACIÓN</vt:lpstr>
      <vt:lpstr>Ley 26727 – Nuevo Régimen Nacional de Trabajo Agrario </vt:lpstr>
      <vt:lpstr>Ley 26727 – Nuevo Régimen Nacional de Trabajo Agrario </vt:lpstr>
      <vt:lpstr>Ley 26727 – Nuevo Régimen Nacional de Trabajo Agrario </vt:lpstr>
      <vt:lpstr>Ley 26727 – Nuevo Régimen Nacional de Trabajo Agrario </vt:lpstr>
      <vt:lpstr>Ley 26727 – Nuevo Régimen Nacional de Trabajo Agrario </vt:lpstr>
      <vt:lpstr>Ley 26727 – Nuevo Régimen Nacional de Trabajo Agrario </vt:lpstr>
      <vt:lpstr>Presentación de PowerPoint</vt:lpstr>
      <vt:lpstr>CCT 130/1975 – EMPLEADOS DE COMERCIO</vt:lpstr>
      <vt:lpstr>PERSONAL FUERA DE CONVENIO. PAUTAS PARA SU ENCUADRAMIENTO</vt:lpstr>
      <vt:lpstr>PERSONAL FUERA DE CONVENIO. PAUTAS PARA SU ENCUADRAMIENTO</vt:lpstr>
      <vt:lpstr>PERSONAL FUERA DE CONVENIO. PAUTAS PARA SU ENCUADRAMIENTO</vt:lpstr>
      <vt:lpstr>PERSONAL FUERA DE CONVENIO. PAUTAS PARA SU ENCUADRAMIENTO</vt:lpstr>
      <vt:lpstr>PERSONAL FUERA DE CONVENIO. PAUTAS PARA SU ENCUADRAMIENTO</vt:lpstr>
      <vt:lpstr>PERSONAL FUERA DE CONVENIO. PAUTAS PARA SU ENCUADRAMIENTO</vt:lpstr>
      <vt:lpstr>CCT 130/1975 – EMPLEADOS DE COMERCIO</vt:lpstr>
      <vt:lpstr>Presentación de PowerPoint</vt:lpstr>
      <vt:lpstr>LIQUIDACIÓN DE AGUINALDO</vt:lpstr>
      <vt:lpstr>LIQUIDACIÓN DE AGUINALDO</vt:lpstr>
      <vt:lpstr>LIQUIDACIÓN DE AGUINALDO</vt:lpstr>
      <vt:lpstr>SAC – NUEVO TEXTO DEL ART. 122 LCT</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lpstr>LIQUIDACIÓN DE AGUINALDO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Gengis Kan</dc:creator>
  <cp:lastModifiedBy>Gustavo Raúl Segu</cp:lastModifiedBy>
  <cp:revision>2081</cp:revision>
  <cp:lastPrinted>1601-01-01T00:00:00Z</cp:lastPrinted>
  <dcterms:created xsi:type="dcterms:W3CDTF">1601-01-01T00:00:00Z</dcterms:created>
  <dcterms:modified xsi:type="dcterms:W3CDTF">2017-06-21T13:14:52Z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