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01" r:id="rId1"/>
  </p:sldMasterIdLst>
  <p:notesMasterIdLst>
    <p:notesMasterId r:id="rId147"/>
  </p:notesMasterIdLst>
  <p:sldIdLst>
    <p:sldId id="1442" r:id="rId2"/>
    <p:sldId id="1931" r:id="rId3"/>
    <p:sldId id="1944" r:id="rId4"/>
    <p:sldId id="1935" r:id="rId5"/>
    <p:sldId id="1937" r:id="rId6"/>
    <p:sldId id="1946" r:id="rId7"/>
    <p:sldId id="1947" r:id="rId8"/>
    <p:sldId id="1949" r:id="rId9"/>
    <p:sldId id="1945" r:id="rId10"/>
    <p:sldId id="1948" r:id="rId11"/>
    <p:sldId id="1950" r:id="rId12"/>
    <p:sldId id="1951" r:id="rId13"/>
    <p:sldId id="1952" r:id="rId14"/>
    <p:sldId id="1953" r:id="rId15"/>
    <p:sldId id="1963" r:id="rId16"/>
    <p:sldId id="1954" r:id="rId17"/>
    <p:sldId id="1955" r:id="rId18"/>
    <p:sldId id="1956" r:id="rId19"/>
    <p:sldId id="1957" r:id="rId20"/>
    <p:sldId id="1958" r:id="rId21"/>
    <p:sldId id="1959" r:id="rId22"/>
    <p:sldId id="1960" r:id="rId23"/>
    <p:sldId id="1961" r:id="rId24"/>
    <p:sldId id="1962" r:id="rId25"/>
    <p:sldId id="1933" r:id="rId26"/>
    <p:sldId id="1934" r:id="rId27"/>
    <p:sldId id="1964" r:id="rId28"/>
    <p:sldId id="1965" r:id="rId29"/>
    <p:sldId id="1966" r:id="rId30"/>
    <p:sldId id="1967" r:id="rId31"/>
    <p:sldId id="1968" r:id="rId32"/>
    <p:sldId id="1969" r:id="rId33"/>
    <p:sldId id="1970" r:id="rId34"/>
    <p:sldId id="1971" r:id="rId35"/>
    <p:sldId id="1972" r:id="rId36"/>
    <p:sldId id="1973" r:id="rId37"/>
    <p:sldId id="1974" r:id="rId38"/>
    <p:sldId id="1975" r:id="rId39"/>
    <p:sldId id="1976" r:id="rId40"/>
    <p:sldId id="1977" r:id="rId41"/>
    <p:sldId id="1978" r:id="rId42"/>
    <p:sldId id="1979" r:id="rId43"/>
    <p:sldId id="1980" r:id="rId44"/>
    <p:sldId id="1981" r:id="rId45"/>
    <p:sldId id="1982" r:id="rId46"/>
    <p:sldId id="1983" r:id="rId47"/>
    <p:sldId id="1984" r:id="rId48"/>
    <p:sldId id="1985" r:id="rId49"/>
    <p:sldId id="1986" r:id="rId50"/>
    <p:sldId id="1987" r:id="rId51"/>
    <p:sldId id="1988" r:id="rId52"/>
    <p:sldId id="1989" r:id="rId53"/>
    <p:sldId id="1990" r:id="rId54"/>
    <p:sldId id="1991" r:id="rId55"/>
    <p:sldId id="1994" r:id="rId56"/>
    <p:sldId id="1992" r:id="rId57"/>
    <p:sldId id="1993" r:id="rId58"/>
    <p:sldId id="1659" r:id="rId59"/>
    <p:sldId id="1660" r:id="rId60"/>
    <p:sldId id="1661" r:id="rId61"/>
    <p:sldId id="1662" r:id="rId62"/>
    <p:sldId id="1663" r:id="rId63"/>
    <p:sldId id="1664" r:id="rId64"/>
    <p:sldId id="1665" r:id="rId65"/>
    <p:sldId id="1666" r:id="rId66"/>
    <p:sldId id="1667" r:id="rId67"/>
    <p:sldId id="1668" r:id="rId68"/>
    <p:sldId id="1669" r:id="rId69"/>
    <p:sldId id="1670" r:id="rId70"/>
    <p:sldId id="1671" r:id="rId71"/>
    <p:sldId id="1672" r:id="rId72"/>
    <p:sldId id="1673" r:id="rId73"/>
    <p:sldId id="1674" r:id="rId74"/>
    <p:sldId id="1675" r:id="rId75"/>
    <p:sldId id="1676" r:id="rId76"/>
    <p:sldId id="1677" r:id="rId77"/>
    <p:sldId id="1678" r:id="rId78"/>
    <p:sldId id="1679" r:id="rId79"/>
    <p:sldId id="1680" r:id="rId80"/>
    <p:sldId id="1681" r:id="rId81"/>
    <p:sldId id="1682" r:id="rId82"/>
    <p:sldId id="1683" r:id="rId83"/>
    <p:sldId id="1684" r:id="rId84"/>
    <p:sldId id="1685" r:id="rId85"/>
    <p:sldId id="1686" r:id="rId86"/>
    <p:sldId id="1687" r:id="rId87"/>
    <p:sldId id="1688" r:id="rId88"/>
    <p:sldId id="1689" r:id="rId89"/>
    <p:sldId id="1690" r:id="rId90"/>
    <p:sldId id="1691" r:id="rId91"/>
    <p:sldId id="1692" r:id="rId92"/>
    <p:sldId id="1693" r:id="rId93"/>
    <p:sldId id="1694" r:id="rId94"/>
    <p:sldId id="1695" r:id="rId95"/>
    <p:sldId id="1696" r:id="rId96"/>
    <p:sldId id="1697" r:id="rId97"/>
    <p:sldId id="1698" r:id="rId98"/>
    <p:sldId id="1700" r:id="rId99"/>
    <p:sldId id="1701" r:id="rId100"/>
    <p:sldId id="1702" r:id="rId101"/>
    <p:sldId id="1703" r:id="rId102"/>
    <p:sldId id="1704" r:id="rId103"/>
    <p:sldId id="1705" r:id="rId104"/>
    <p:sldId id="1706" r:id="rId105"/>
    <p:sldId id="1707" r:id="rId106"/>
    <p:sldId id="1708" r:id="rId107"/>
    <p:sldId id="1710" r:id="rId108"/>
    <p:sldId id="1711" r:id="rId109"/>
    <p:sldId id="1712" r:id="rId110"/>
    <p:sldId id="1713" r:id="rId111"/>
    <p:sldId id="1714" r:id="rId112"/>
    <p:sldId id="1715" r:id="rId113"/>
    <p:sldId id="1716" r:id="rId114"/>
    <p:sldId id="1717" r:id="rId115"/>
    <p:sldId id="1718" r:id="rId116"/>
    <p:sldId id="1719" r:id="rId117"/>
    <p:sldId id="1720" r:id="rId118"/>
    <p:sldId id="1721" r:id="rId119"/>
    <p:sldId id="1722" r:id="rId120"/>
    <p:sldId id="1723" r:id="rId121"/>
    <p:sldId id="1724" r:id="rId122"/>
    <p:sldId id="1725" r:id="rId123"/>
    <p:sldId id="1726" r:id="rId124"/>
    <p:sldId id="1727" r:id="rId125"/>
    <p:sldId id="1728" r:id="rId126"/>
    <p:sldId id="1729" r:id="rId127"/>
    <p:sldId id="1730" r:id="rId128"/>
    <p:sldId id="1731" r:id="rId129"/>
    <p:sldId id="1732" r:id="rId130"/>
    <p:sldId id="1733" r:id="rId131"/>
    <p:sldId id="1734" r:id="rId132"/>
    <p:sldId id="1735" r:id="rId133"/>
    <p:sldId id="1736" r:id="rId134"/>
    <p:sldId id="1737" r:id="rId135"/>
    <p:sldId id="1738" r:id="rId136"/>
    <p:sldId id="1739" r:id="rId137"/>
    <p:sldId id="1740" r:id="rId138"/>
    <p:sldId id="1741" r:id="rId139"/>
    <p:sldId id="1742" r:id="rId140"/>
    <p:sldId id="1743" r:id="rId141"/>
    <p:sldId id="1744" r:id="rId142"/>
    <p:sldId id="1745" r:id="rId143"/>
    <p:sldId id="1852" r:id="rId144"/>
    <p:sldId id="1851" r:id="rId145"/>
    <p:sldId id="1850" r:id="rId146"/>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FF00"/>
    <a:srgbClr val="FFCC00"/>
    <a:srgbClr val="00FFCC"/>
    <a:srgbClr val="FFFF01"/>
    <a:srgbClr val="00FF99"/>
    <a:srgbClr val="FFFF00"/>
    <a:srgbClr val="FFFF19"/>
    <a:srgbClr val="00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595" autoAdjust="0"/>
  </p:normalViewPr>
  <p:slideViewPr>
    <p:cSldViewPr>
      <p:cViewPr varScale="1">
        <p:scale>
          <a:sx n="78" d="100"/>
          <a:sy n="78" d="100"/>
        </p:scale>
        <p:origin x="20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7A32106-5937-4DBD-BDE5-32E624E9708E}" type="datetimeFigureOut">
              <a:rPr lang="es-AR"/>
              <a:pPr>
                <a:defRPr/>
              </a:pPr>
              <a:t>15/08/2016</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4B29A0-01A3-4D3F-AC22-A065173CAA6A}" type="slidenum">
              <a:rPr lang="es-AR"/>
              <a:pPr>
                <a:defRPr/>
              </a:pPr>
              <a:t>‹Nº›</a:t>
            </a:fld>
            <a:endParaRPr lang="es-AR"/>
          </a:p>
        </p:txBody>
      </p:sp>
    </p:spTree>
    <p:extLst>
      <p:ext uri="{BB962C8B-B14F-4D97-AF65-F5344CB8AC3E}">
        <p14:creationId xmlns:p14="http://schemas.microsoft.com/office/powerpoint/2010/main" val="3394637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1</a:t>
            </a:fld>
            <a:endParaRPr lang="es-AR" smtClean="0"/>
          </a:p>
        </p:txBody>
      </p:sp>
    </p:spTree>
    <p:extLst>
      <p:ext uri="{BB962C8B-B14F-4D97-AF65-F5344CB8AC3E}">
        <p14:creationId xmlns:p14="http://schemas.microsoft.com/office/powerpoint/2010/main" val="76113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n-US"/>
          </a:p>
        </p:txBody>
      </p:sp>
      <p:sp>
        <p:nvSpPr>
          <p:cNvPr id="19" name="18 Marcador de pie de página"/>
          <p:cNvSpPr>
            <a:spLocks noGrp="1"/>
          </p:cNvSpPr>
          <p:nvPr>
            <p:ph type="ftr" sz="quarter" idx="11"/>
          </p:nvPr>
        </p:nvSpPr>
        <p:spPr/>
        <p:txBody>
          <a:bodyPr/>
          <a:lstStyle/>
          <a:p>
            <a:pPr>
              <a:defRPr/>
            </a:pPr>
            <a:endParaRPr lang="en-US"/>
          </a:p>
        </p:txBody>
      </p:sp>
      <p:sp>
        <p:nvSpPr>
          <p:cNvPr id="27" name="26 Marcador de número de diapositiva"/>
          <p:cNvSpPr>
            <a:spLocks noGrp="1"/>
          </p:cNvSpPr>
          <p:nvPr>
            <p:ph type="sldNum" sz="quarter" idx="12"/>
          </p:nvPr>
        </p:nvSpPr>
        <p:spPr/>
        <p:txBody>
          <a:bodyPr/>
          <a:lstStyle/>
          <a:p>
            <a:pPr>
              <a:defRPr/>
            </a:pPr>
            <a:fld id="{A46ABF49-ED71-43E2-B6D7-EAFCC5375C7E}" type="slidenum">
              <a:rPr lang="en-US" smtClean="0"/>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FFE335E6-DEE1-496A-866A-9F094806BCF7}" type="slidenum">
              <a:rPr lang="en-US" smtClean="0"/>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561AA9EE-29F7-4C4A-B4F9-32F76C1835A5}" type="slidenum">
              <a:rPr lang="en-US" smtClean="0"/>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78F1083D-C195-403E-95C5-C7B40929957F}" type="slidenum">
              <a:rPr lang="en-US" smtClean="0"/>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63638346-A9F7-4BA9-A7A0-6F276B08D6DB}" type="slidenum">
              <a:rPr lang="en-US" smtClean="0"/>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2543CDA7-BB76-4C8F-89F6-65816F576B3F}" type="slidenum">
              <a:rPr lang="en-US" smtClean="0"/>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n-US"/>
          </a:p>
        </p:txBody>
      </p:sp>
      <p:sp>
        <p:nvSpPr>
          <p:cNvPr id="8" name="7 Marcador de pie de página"/>
          <p:cNvSpPr>
            <a:spLocks noGrp="1"/>
          </p:cNvSpPr>
          <p:nvPr>
            <p:ph type="ftr" sz="quarter" idx="11"/>
          </p:nvPr>
        </p:nvSpPr>
        <p:spPr/>
        <p:txBody>
          <a:bodyPr/>
          <a:lstStyle/>
          <a:p>
            <a:pPr>
              <a:defRPr/>
            </a:pPr>
            <a:endParaRPr lang="en-US"/>
          </a:p>
        </p:txBody>
      </p:sp>
      <p:sp>
        <p:nvSpPr>
          <p:cNvPr id="9" name="8 Marcador de número de diapositiva"/>
          <p:cNvSpPr>
            <a:spLocks noGrp="1"/>
          </p:cNvSpPr>
          <p:nvPr>
            <p:ph type="sldNum" sz="quarter" idx="12"/>
          </p:nvPr>
        </p:nvSpPr>
        <p:spPr/>
        <p:txBody>
          <a:bodyPr/>
          <a:lstStyle/>
          <a:p>
            <a:pPr>
              <a:defRPr/>
            </a:pPr>
            <a:fld id="{9D5DC71A-46B7-4480-A78B-86A0AE227C74}" type="slidenum">
              <a:rPr lang="en-US" smtClean="0"/>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n-US"/>
          </a:p>
        </p:txBody>
      </p:sp>
      <p:sp>
        <p:nvSpPr>
          <p:cNvPr id="4" name="3 Marcador de pie de página"/>
          <p:cNvSpPr>
            <a:spLocks noGrp="1"/>
          </p:cNvSpPr>
          <p:nvPr>
            <p:ph type="ftr" sz="quarter" idx="11"/>
          </p:nvPr>
        </p:nvSpPr>
        <p:spPr/>
        <p:txBody>
          <a:bodyPr/>
          <a:lstStyle/>
          <a:p>
            <a:pPr>
              <a:defRPr/>
            </a:pPr>
            <a:endParaRPr lang="en-US"/>
          </a:p>
        </p:txBody>
      </p:sp>
      <p:sp>
        <p:nvSpPr>
          <p:cNvPr id="5" name="4 Marcador de número de diapositiva"/>
          <p:cNvSpPr>
            <a:spLocks noGrp="1"/>
          </p:cNvSpPr>
          <p:nvPr>
            <p:ph type="sldNum" sz="quarter" idx="12"/>
          </p:nvPr>
        </p:nvSpPr>
        <p:spPr/>
        <p:txBody>
          <a:bodyPr/>
          <a:lstStyle/>
          <a:p>
            <a:pPr>
              <a:defRPr/>
            </a:pPr>
            <a:fld id="{D0992CCE-CC27-43AC-8C4C-C7B77DA85024}" type="slidenum">
              <a:rPr lang="en-US" smtClean="0"/>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n-US"/>
          </a:p>
        </p:txBody>
      </p:sp>
      <p:sp>
        <p:nvSpPr>
          <p:cNvPr id="3" name="2 Marcador de pie de página"/>
          <p:cNvSpPr>
            <a:spLocks noGrp="1"/>
          </p:cNvSpPr>
          <p:nvPr>
            <p:ph type="ftr" sz="quarter" idx="11"/>
          </p:nvPr>
        </p:nvSpPr>
        <p:spPr/>
        <p:txBody>
          <a:bodyPr/>
          <a:lstStyle/>
          <a:p>
            <a:pPr>
              <a:defRPr/>
            </a:pPr>
            <a:endParaRPr lang="en-US"/>
          </a:p>
        </p:txBody>
      </p:sp>
      <p:sp>
        <p:nvSpPr>
          <p:cNvPr id="4" name="3 Marcador de número de diapositiva"/>
          <p:cNvSpPr>
            <a:spLocks noGrp="1"/>
          </p:cNvSpPr>
          <p:nvPr>
            <p:ph type="sldNum" sz="quarter" idx="12"/>
          </p:nvPr>
        </p:nvSpPr>
        <p:spPr/>
        <p:txBody>
          <a:bodyPr/>
          <a:lstStyle/>
          <a:p>
            <a:pPr>
              <a:defRPr/>
            </a:pPr>
            <a:fld id="{6D1907C8-254B-4588-ABA5-5794C4193B62}" type="slidenum">
              <a:rPr lang="en-US" smtClean="0"/>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7289C5A1-EF53-4327-8286-AB9B05421B36}" type="slidenum">
              <a:rPr lang="en-US" smtClean="0"/>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BB70C32E-D400-4171-9346-177B11FFDFC8}" type="slidenum">
              <a:rPr lang="en-US" smtClean="0"/>
              <a:pPr>
                <a:defRPr/>
              </a:pPr>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D6C"/>
        </a:soli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DC45953-7826-409E-8D46-B8B1306219A2}" type="slidenum">
              <a:rPr lang="en-US" smtClean="0"/>
              <a:pPr>
                <a:defRPr/>
              </a:pPr>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371600"/>
            <a:ext cx="7772400" cy="4876800"/>
          </a:xfrm>
        </p:spPr>
        <p:txBody>
          <a:bodyPr>
            <a:normAutofit/>
          </a:bodyPr>
          <a:lstStyle/>
          <a:p>
            <a:pPr marR="0" algn="ctr" eaLnBrk="1" hangingPunct="1">
              <a:defRPr/>
            </a:pPr>
            <a:r>
              <a:rPr lang="es-MX" sz="2800" b="1" dirty="0" smtClean="0">
                <a:solidFill>
                  <a:srgbClr val="00FFFF"/>
                </a:solidFill>
                <a:effectLst>
                  <a:outerShdw blurRad="38100" dist="38100" dir="2700000" algn="tl">
                    <a:srgbClr val="000000"/>
                  </a:outerShdw>
                </a:effectLst>
                <a:latin typeface="Papyrus" pitchFamily="66" charset="0"/>
              </a:rPr>
              <a:t>Consejo Profesional de Ciencias Económicas de </a:t>
            </a:r>
            <a:r>
              <a:rPr lang="es-MX" sz="2800" b="1" dirty="0" smtClean="0">
                <a:solidFill>
                  <a:srgbClr val="00FFFF"/>
                </a:solidFill>
                <a:effectLst>
                  <a:outerShdw blurRad="38100" dist="38100" dir="2700000" algn="tl">
                    <a:srgbClr val="000000"/>
                  </a:outerShdw>
                </a:effectLst>
                <a:latin typeface="Papyrus" pitchFamily="66" charset="0"/>
              </a:rPr>
              <a:t>La Pampa</a:t>
            </a:r>
            <a:endParaRPr lang="es-MX" sz="2800" b="1" dirty="0" smtClean="0">
              <a:solidFill>
                <a:srgbClr val="00FFFF"/>
              </a:solidFill>
              <a:effectLst>
                <a:outerShdw blurRad="38100" dist="38100" dir="2700000" algn="tl">
                  <a:srgbClr val="000000"/>
                </a:outerShdw>
              </a:effectLst>
              <a:latin typeface="Papyrus" pitchFamily="66" charset="0"/>
            </a:endParaRPr>
          </a:p>
          <a:p>
            <a:pPr marR="0" algn="ctr" eaLnBrk="1" hangingPunct="1">
              <a:defRPr/>
            </a:pPr>
            <a:r>
              <a:rPr lang="es-AR" sz="2800" b="1" dirty="0" smtClean="0">
                <a:solidFill>
                  <a:srgbClr val="FFFF00"/>
                </a:solidFill>
                <a:effectLst>
                  <a:outerShdw blurRad="38100" dist="38100" dir="2700000" algn="tl">
                    <a:srgbClr val="000000">
                      <a:alpha val="43137"/>
                    </a:srgbClr>
                  </a:outerShdw>
                </a:effectLst>
                <a:latin typeface="Papyrus" pitchFamily="66" charset="0"/>
              </a:rPr>
              <a:t>Gral. </a:t>
            </a:r>
            <a:r>
              <a:rPr lang="es-AR" sz="2800" b="1" smtClean="0">
                <a:solidFill>
                  <a:srgbClr val="FFFF00"/>
                </a:solidFill>
                <a:effectLst>
                  <a:outerShdw blurRad="38100" dist="38100" dir="2700000" algn="tl">
                    <a:srgbClr val="000000">
                      <a:alpha val="43137"/>
                    </a:srgbClr>
                  </a:outerShdw>
                </a:effectLst>
                <a:latin typeface="Papyrus" pitchFamily="66" charset="0"/>
              </a:rPr>
              <a:t>Pico </a:t>
            </a:r>
            <a:r>
              <a:rPr lang="es-AR" sz="2800" b="1" dirty="0" smtClean="0">
                <a:solidFill>
                  <a:srgbClr val="FFFF00"/>
                </a:solidFill>
                <a:effectLst>
                  <a:outerShdw blurRad="38100" dist="38100" dir="2700000" algn="tl">
                    <a:srgbClr val="000000">
                      <a:alpha val="43137"/>
                    </a:srgbClr>
                  </a:outerShdw>
                </a:effectLst>
                <a:latin typeface="Papyrus" pitchFamily="66" charset="0"/>
              </a:rPr>
              <a:t>y Santa Rosa</a:t>
            </a: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MX" sz="2800" b="1" dirty="0" smtClean="0">
                <a:solidFill>
                  <a:srgbClr val="00FF00"/>
                </a:solidFill>
                <a:effectLst>
                  <a:outerShdw blurRad="38100" dist="38100" dir="2700000" algn="tl">
                    <a:srgbClr val="000000"/>
                  </a:outerShdw>
                </a:effectLst>
                <a:latin typeface="Papyrus" pitchFamily="66" charset="0"/>
              </a:rPr>
              <a:t>Agosto de 2016</a:t>
            </a:r>
          </a:p>
          <a:p>
            <a:pPr marR="0" algn="ctr" eaLnBrk="1" hangingPunct="1">
              <a:defRPr/>
            </a:pPr>
            <a:endParaRPr lang="es-MX" sz="2800" b="1" dirty="0" smtClean="0">
              <a:effectLst>
                <a:outerShdw blurRad="38100" dist="38100" dir="2700000" algn="tl">
                  <a:srgbClr val="000000"/>
                </a:outerShdw>
              </a:effectLst>
              <a:latin typeface="Papyrus" pitchFamily="66" charset="0"/>
            </a:endParaRPr>
          </a:p>
          <a:p>
            <a:pPr marR="0" algn="ctr" eaLnBrk="1" hangingPunct="1">
              <a:defRPr/>
            </a:pPr>
            <a:r>
              <a:rPr lang="es-MX" sz="2800" b="1" dirty="0" smtClean="0">
                <a:solidFill>
                  <a:srgbClr val="FFFF00"/>
                </a:solidFill>
                <a:effectLst>
                  <a:outerShdw blurRad="38100" dist="38100" dir="2700000" algn="tl">
                    <a:srgbClr val="000000"/>
                  </a:outerShdw>
                </a:effectLst>
                <a:latin typeface="Papyrus" pitchFamily="66" charset="0"/>
              </a:rPr>
              <a:t>Dr. GUSTAVO R. SEGU</a:t>
            </a:r>
            <a:endParaRPr lang="en-US" sz="2800" b="1" dirty="0" smtClean="0">
              <a:solidFill>
                <a:srgbClr val="FFFF00"/>
              </a:solidFill>
              <a:effectLst>
                <a:outerShdw blurRad="38100" dist="38100" dir="2700000" algn="tl">
                  <a:srgbClr val="000000"/>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330934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ES" sz="1800" b="1" dirty="0">
                <a:solidFill>
                  <a:srgbClr val="FFFF00"/>
                </a:solidFill>
                <a:cs typeface="Arial" charset="0"/>
              </a:rPr>
              <a:t>Relación laboral entre cónyuges</a:t>
            </a:r>
          </a:p>
          <a:p>
            <a:pPr algn="l">
              <a:lnSpc>
                <a:spcPct val="90000"/>
              </a:lnSpc>
            </a:pPr>
            <a:r>
              <a:rPr lang="es-AR" sz="1800" b="1" dirty="0" smtClean="0">
                <a:solidFill>
                  <a:srgbClr val="00FFCC"/>
                </a:solidFill>
                <a:effectLst>
                  <a:outerShdw blurRad="38100" dist="38100" dir="2700000" algn="tl">
                    <a:srgbClr val="000000">
                      <a:alpha val="43137"/>
                    </a:srgbClr>
                  </a:outerShdw>
                </a:effectLst>
                <a:cs typeface="Arial" charset="0"/>
              </a:rPr>
              <a:t>Conclusiones</a:t>
            </a:r>
          </a:p>
          <a:p>
            <a:pPr algn="l">
              <a:lnSpc>
                <a:spcPct val="90000"/>
              </a:lnSpc>
            </a:pPr>
            <a:endParaRPr lang="es-AR" sz="1800" dirty="0">
              <a:effectLst>
                <a:outerShdw blurRad="38100" dist="38100" dir="2700000" algn="tl">
                  <a:srgbClr val="000000">
                    <a:alpha val="43137"/>
                  </a:srgbClr>
                </a:outerShdw>
              </a:effectLst>
              <a:cs typeface="Arial" charset="0"/>
            </a:endParaRPr>
          </a:p>
          <a:p>
            <a:pPr algn="l">
              <a:lnSpc>
                <a:spcPct val="90000"/>
              </a:lnSpc>
            </a:pPr>
            <a:r>
              <a:rPr lang="es-AR" sz="1800" dirty="0" smtClean="0">
                <a:effectLst>
                  <a:outerShdw blurRad="38100" dist="38100" dir="2700000" algn="tl">
                    <a:srgbClr val="000000">
                      <a:alpha val="43137"/>
                    </a:srgbClr>
                  </a:outerShdw>
                </a:effectLst>
                <a:cs typeface="Arial" charset="0"/>
              </a:rPr>
              <a:t>a) El concepto fundamental es la ajenidad económica, que prevalece en las relaciones de tipo familiar o amistoso (trabajo benévolo).</a:t>
            </a:r>
          </a:p>
          <a:p>
            <a:pPr algn="l">
              <a:lnSpc>
                <a:spcPct val="90000"/>
              </a:lnSpc>
            </a:pPr>
            <a:endParaRPr lang="es-AR" sz="1800" dirty="0">
              <a:effectLst>
                <a:outerShdw blurRad="38100" dist="38100" dir="2700000" algn="tl">
                  <a:srgbClr val="000000">
                    <a:alpha val="43137"/>
                  </a:srgbClr>
                </a:outerShdw>
              </a:effectLst>
              <a:cs typeface="Arial" charset="0"/>
            </a:endParaRPr>
          </a:p>
          <a:p>
            <a:pPr algn="l">
              <a:lnSpc>
                <a:spcPct val="90000"/>
              </a:lnSpc>
            </a:pPr>
            <a:r>
              <a:rPr lang="es-AR" sz="1800" dirty="0" smtClean="0">
                <a:effectLst>
                  <a:outerShdw blurRad="38100" dist="38100" dir="2700000" algn="tl">
                    <a:srgbClr val="000000">
                      <a:alpha val="43137"/>
                    </a:srgbClr>
                  </a:outerShdw>
                </a:effectLst>
                <a:cs typeface="Arial" charset="0"/>
              </a:rPr>
              <a:t>b) El contenido económico en la relación es determinante.</a:t>
            </a:r>
          </a:p>
          <a:p>
            <a:pPr algn="l">
              <a:lnSpc>
                <a:spcPct val="90000"/>
              </a:lnSpc>
            </a:pPr>
            <a:endParaRPr lang="es-AR" sz="1800" dirty="0">
              <a:effectLst>
                <a:outerShdw blurRad="38100" dist="38100" dir="2700000" algn="tl">
                  <a:srgbClr val="000000">
                    <a:alpha val="43137"/>
                  </a:srgbClr>
                </a:outerShdw>
              </a:effectLst>
              <a:cs typeface="Arial" charset="0"/>
            </a:endParaRPr>
          </a:p>
          <a:p>
            <a:pPr algn="l">
              <a:lnSpc>
                <a:spcPct val="90000"/>
              </a:lnSpc>
            </a:pPr>
            <a:r>
              <a:rPr lang="es-AR" sz="1800" dirty="0" smtClean="0">
                <a:effectLst>
                  <a:outerShdw blurRad="38100" dist="38100" dir="2700000" algn="tl">
                    <a:srgbClr val="000000">
                      <a:alpha val="43137"/>
                    </a:srgbClr>
                  </a:outerShdw>
                </a:effectLst>
              </a:rPr>
              <a:t>c) Mayoritariamente </a:t>
            </a:r>
            <a:r>
              <a:rPr lang="es-AR" sz="1800" dirty="0">
                <a:effectLst>
                  <a:outerShdw blurRad="38100" dist="38100" dir="2700000" algn="tl">
                    <a:srgbClr val="000000">
                      <a:alpha val="43137"/>
                    </a:srgbClr>
                  </a:outerShdw>
                </a:effectLst>
              </a:rPr>
              <a:t>(aunque con la salvedad del fallo “</a:t>
            </a:r>
            <a:r>
              <a:rPr lang="es-AR" sz="1800" dirty="0" err="1">
                <a:effectLst>
                  <a:outerShdw blurRad="38100" dist="38100" dir="2700000" algn="tl">
                    <a:srgbClr val="000000">
                      <a:alpha val="43137"/>
                    </a:srgbClr>
                  </a:outerShdw>
                </a:effectLst>
              </a:rPr>
              <a:t>Segurotti</a:t>
            </a:r>
            <a:r>
              <a:rPr lang="es-AR" sz="1800" dirty="0">
                <a:effectLst>
                  <a:outerShdw blurRad="38100" dist="38100" dir="2700000" algn="tl">
                    <a:srgbClr val="000000">
                      <a:alpha val="43137"/>
                    </a:srgbClr>
                  </a:outerShdw>
                </a:effectLst>
              </a:rPr>
              <a:t>”) la jurisprudencia se ubicó en una posición </a:t>
            </a:r>
            <a:r>
              <a:rPr lang="es-AR" sz="1800" dirty="0" smtClean="0">
                <a:effectLst>
                  <a:outerShdw blurRad="38100" dist="38100" dir="2700000" algn="tl">
                    <a:srgbClr val="000000">
                      <a:alpha val="43137"/>
                    </a:srgbClr>
                  </a:outerShdw>
                </a:effectLst>
              </a:rPr>
              <a:t>contraria </a:t>
            </a:r>
            <a:r>
              <a:rPr lang="es-AR" sz="1800" dirty="0">
                <a:effectLst>
                  <a:outerShdw blurRad="38100" dist="38100" dir="2700000" algn="tl">
                    <a:srgbClr val="000000">
                      <a:alpha val="43137"/>
                    </a:srgbClr>
                  </a:outerShdw>
                </a:effectLst>
              </a:rPr>
              <a:t>a la posibilidad de contratación laboral entre cónyuges.</a:t>
            </a:r>
            <a:endParaRPr lang="es-ES" sz="1800" dirty="0">
              <a:effectLst>
                <a:outerShdw blurRad="38100" dist="38100" dir="2700000" algn="tl">
                  <a:srgbClr val="000000">
                    <a:alpha val="43137"/>
                  </a:srgbClr>
                </a:outerShdw>
              </a:effectLst>
              <a:cs typeface="Arial" charset="0"/>
            </a:endParaRPr>
          </a:p>
          <a:p>
            <a:pPr algn="l">
              <a:lnSpc>
                <a:spcPct val="90000"/>
              </a:lnSpc>
            </a:pPr>
            <a:endParaRPr lang="es-AR" sz="2000" b="1" dirty="0" smtClean="0">
              <a:solidFill>
                <a:srgbClr val="00FFCC"/>
              </a:solidFill>
              <a:effectLst>
                <a:outerShdw blurRad="38100" dist="38100" dir="2700000" algn="tl">
                  <a:srgbClr val="000000">
                    <a:alpha val="43137"/>
                  </a:srgbClr>
                </a:outerShdw>
              </a:effectLst>
            </a:endParaRPr>
          </a:p>
          <a:p>
            <a:pPr algn="l">
              <a:lnSpc>
                <a:spcPct val="90000"/>
              </a:lnSpc>
            </a:pPr>
            <a:endParaRPr lang="es-AR" sz="20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4001865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63491" name="Rectangle 3"/>
          <p:cNvSpPr>
            <a:spLocks noGrp="1" noChangeArrowheads="1"/>
          </p:cNvSpPr>
          <p:nvPr>
            <p:ph type="subTitle" idx="1"/>
          </p:nvPr>
        </p:nvSpPr>
        <p:spPr>
          <a:xfrm>
            <a:off x="685800" y="1371600"/>
            <a:ext cx="7772400" cy="4876800"/>
          </a:xfrm>
          <a:extLst/>
        </p:spPr>
        <p:txBody>
          <a:bodyPr/>
          <a:lstStyle/>
          <a:p>
            <a:pPr algn="l">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algn="l" eaLnBrk="1" hangingPunct="1">
              <a:defRPr/>
            </a:pPr>
            <a:r>
              <a:rPr lang="es-AR" sz="1800" b="1" dirty="0" smtClean="0">
                <a:solidFill>
                  <a:srgbClr val="00FFCC"/>
                </a:solidFill>
                <a:effectLst>
                  <a:outerShdw blurRad="38100" dist="38100" dir="2700000" algn="tl">
                    <a:srgbClr val="000000">
                      <a:alpha val="43137"/>
                    </a:srgbClr>
                  </a:outerShdw>
                </a:effectLst>
              </a:rPr>
              <a:t>BASE IMPONIBLE</a:t>
            </a:r>
          </a:p>
          <a:p>
            <a:pPr algn="l" eaLnBrk="1" hangingPunct="1">
              <a:buFontTx/>
              <a:buNone/>
              <a:defRPr/>
            </a:pPr>
            <a:endParaRPr lang="es-AR" sz="1800" b="1" u="sng" dirty="0" smtClean="0">
              <a:solidFill>
                <a:srgbClr val="FFCC00"/>
              </a:solidFill>
              <a:effectLst>
                <a:outerShdw blurRad="38100" dist="38100" dir="2700000" algn="tl">
                  <a:srgbClr val="000000">
                    <a:alpha val="43137"/>
                  </a:srgbClr>
                </a:outerShdw>
              </a:effectLst>
            </a:endParaRPr>
          </a:p>
          <a:p>
            <a:pPr algn="l" eaLnBrk="1" hangingPunct="1">
              <a:buFontTx/>
              <a:buChar char="-"/>
              <a:defRPr/>
            </a:pPr>
            <a:r>
              <a:rPr lang="es-AR" sz="1800" dirty="0" smtClean="0">
                <a:effectLst>
                  <a:outerShdw blurRad="38100" dist="38100" dir="2700000" algn="tl">
                    <a:srgbClr val="000000">
                      <a:alpha val="43137"/>
                    </a:srgbClr>
                  </a:outerShdw>
                </a:effectLst>
              </a:rPr>
              <a:t>Base imponible obra social</a:t>
            </a:r>
          </a:p>
          <a:p>
            <a:pPr algn="l" eaLnBrk="1" hangingPunct="1">
              <a:buFontTx/>
              <a:buChar char="-"/>
              <a:defRPr/>
            </a:pPr>
            <a:endParaRPr lang="en-US" sz="1800" dirty="0" smtClean="0">
              <a:effectLst>
                <a:outerShdw blurRad="38100" dist="38100" dir="2700000" algn="tl">
                  <a:srgbClr val="000000">
                    <a:alpha val="43137"/>
                  </a:srgbClr>
                </a:outerShdw>
              </a:effectLst>
            </a:endParaRPr>
          </a:p>
          <a:p>
            <a:pPr algn="l" eaLnBrk="1" hangingPunct="1">
              <a:buFontTx/>
              <a:buChar char="-"/>
              <a:defRPr/>
            </a:pPr>
            <a:r>
              <a:rPr lang="en-US" sz="1800" dirty="0" smtClean="0">
                <a:effectLst>
                  <a:outerShdw blurRad="38100" dist="38100" dir="2700000" algn="tl">
                    <a:srgbClr val="000000">
                      <a:alpha val="43137"/>
                    </a:srgbClr>
                  </a:outerShdw>
                </a:effectLst>
              </a:rPr>
              <a:t>En </a:t>
            </a:r>
            <a:r>
              <a:rPr lang="en-US" sz="1800" dirty="0" err="1" smtClean="0">
                <a:effectLst>
                  <a:outerShdw blurRad="38100" dist="38100" dir="2700000" algn="tl">
                    <a:srgbClr val="000000">
                      <a:alpha val="43137"/>
                    </a:srgbClr>
                  </a:outerShdw>
                </a:effectLst>
              </a:rPr>
              <a:t>sintonía</a:t>
            </a:r>
            <a:r>
              <a:rPr lang="en-US" sz="1800" dirty="0" smtClean="0">
                <a:effectLst>
                  <a:outerShdw blurRad="38100" dist="38100" dir="2700000" algn="tl">
                    <a:srgbClr val="000000">
                      <a:alpha val="43137"/>
                    </a:srgbClr>
                  </a:outerShdw>
                </a:effectLst>
              </a:rPr>
              <a:t> con el art. 18 de la ley 23660 de </a:t>
            </a:r>
            <a:r>
              <a:rPr lang="en-US" sz="1800" dirty="0" err="1" smtClean="0">
                <a:effectLst>
                  <a:outerShdw blurRad="38100" dist="38100" dir="2700000" algn="tl">
                    <a:srgbClr val="000000">
                      <a:alpha val="43137"/>
                    </a:srgbClr>
                  </a:outerShdw>
                </a:effectLst>
              </a:rPr>
              <a:t>obras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sociales</a:t>
            </a:r>
            <a:r>
              <a:rPr lang="en-US" sz="1800" dirty="0" smtClean="0">
                <a:effectLst>
                  <a:outerShdw blurRad="38100" dist="38100" dir="2700000" algn="tl">
                    <a:srgbClr val="000000">
                      <a:alpha val="43137"/>
                    </a:srgbClr>
                  </a:outerShdw>
                </a:effectLst>
              </a:rPr>
              <a:t>.</a:t>
            </a:r>
            <a:endParaRPr lang="es-AR" sz="1800" dirty="0" smtClean="0">
              <a:effectLst>
                <a:outerShdw blurRad="38100" dist="38100" dir="2700000" algn="tl">
                  <a:srgbClr val="000000">
                    <a:alpha val="43137"/>
                  </a:srgbClr>
                </a:outerShdw>
              </a:effectLst>
            </a:endParaRPr>
          </a:p>
          <a:p>
            <a:pPr algn="l" eaLnBrk="1" hangingPunct="1">
              <a:buFontTx/>
              <a:buChar char="-"/>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31632105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49155" name="Rectangle 3"/>
          <p:cNvSpPr>
            <a:spLocks noGrp="1" noChangeArrowheads="1"/>
          </p:cNvSpPr>
          <p:nvPr>
            <p:ph type="subTitle" idx="1"/>
          </p:nvPr>
        </p:nvSpPr>
        <p:spPr>
          <a:xfrm>
            <a:off x="685800" y="1371600"/>
            <a:ext cx="7772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eaLnBrk="1" hangingPunct="1">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marL="609600" indent="-609600" algn="l" eaLnBrk="1" hangingPunct="1">
              <a:defRPr/>
            </a:pPr>
            <a:r>
              <a:rPr lang="es-AR" sz="1800" b="1" dirty="0" smtClean="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1) Caso del SAC y contrato a tiempo parcial</a:t>
            </a:r>
          </a:p>
          <a:p>
            <a:pPr marL="609600" indent="-609600" algn="l" eaLnBrk="1" hangingPunct="1">
              <a:buFontTx/>
              <a:buNone/>
              <a:defRPr/>
            </a:pPr>
            <a:r>
              <a:rPr lang="es-AR" sz="1800" dirty="0" smtClean="0">
                <a:effectLst>
                  <a:outerShdw blurRad="38100" dist="38100" dir="2700000" algn="tl">
                    <a:srgbClr val="000000">
                      <a:alpha val="43137"/>
                    </a:srgbClr>
                  </a:outerShdw>
                </a:effectLst>
              </a:rPr>
              <a:t>Al abonarse el SAC al trabajador, que será proporcional a la extensión de</a:t>
            </a:r>
          </a:p>
          <a:p>
            <a:pPr marL="609600" indent="-609600" algn="l" eaLnBrk="1" hangingPunct="1">
              <a:buFontTx/>
              <a:buNone/>
              <a:defRPr/>
            </a:pPr>
            <a:r>
              <a:rPr lang="es-AR" sz="1800" dirty="0" smtClean="0">
                <a:effectLst>
                  <a:outerShdw blurRad="38100" dist="38100" dir="2700000" algn="tl">
                    <a:srgbClr val="000000">
                      <a:alpha val="43137"/>
                    </a:srgbClr>
                  </a:outerShdw>
                </a:effectLst>
              </a:rPr>
              <a:t>la jornada, </a:t>
            </a:r>
            <a:r>
              <a:rPr lang="es-AR" sz="1800" b="1" u="sng" dirty="0" smtClean="0">
                <a:solidFill>
                  <a:srgbClr val="FFCC00"/>
                </a:solidFill>
                <a:effectLst>
                  <a:outerShdw blurRad="38100" dist="38100" dir="2700000" algn="tl">
                    <a:srgbClr val="000000">
                      <a:alpha val="43137"/>
                    </a:srgbClr>
                  </a:outerShdw>
                </a:effectLst>
              </a:rPr>
              <a:t>la base imponible para la obra social</a:t>
            </a:r>
            <a:r>
              <a:rPr lang="es-AR" sz="1800" b="1" dirty="0" smtClean="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sobre dicho concepto </a:t>
            </a:r>
          </a:p>
          <a:p>
            <a:pPr marL="609600" indent="-609600" algn="l" eaLnBrk="1" hangingPunct="1">
              <a:buFontTx/>
              <a:buNone/>
              <a:defRPr/>
            </a:pPr>
            <a:r>
              <a:rPr lang="es-AR" sz="1800" dirty="0" smtClean="0">
                <a:effectLst>
                  <a:outerShdw blurRad="38100" dist="38100" dir="2700000" algn="tl">
                    <a:srgbClr val="000000">
                      <a:alpha val="43137"/>
                    </a:srgbClr>
                  </a:outerShdw>
                </a:effectLst>
              </a:rPr>
              <a:t>deberá ser considerada sobre el SAC que le hubiera correspondido a un </a:t>
            </a:r>
          </a:p>
          <a:p>
            <a:pPr marL="609600" indent="-609600" algn="l" eaLnBrk="1" hangingPunct="1">
              <a:buFontTx/>
              <a:buNone/>
              <a:defRPr/>
            </a:pPr>
            <a:r>
              <a:rPr lang="es-AR" sz="1800" dirty="0" smtClean="0">
                <a:effectLst>
                  <a:outerShdw blurRad="38100" dist="38100" dir="2700000" algn="tl">
                    <a:srgbClr val="000000">
                      <a:alpha val="43137"/>
                    </a:srgbClr>
                  </a:outerShdw>
                </a:effectLst>
              </a:rPr>
              <a:t>trabajador por jornada completa.</a:t>
            </a:r>
          </a:p>
          <a:p>
            <a:pPr marL="609600" indent="-609600" algn="l" eaLnBrk="1" hangingPunct="1">
              <a:buFontTx/>
              <a:buNone/>
              <a:defRPr/>
            </a:pPr>
            <a:r>
              <a:rPr lang="es-AR" sz="1800" dirty="0" smtClean="0">
                <a:effectLst>
                  <a:outerShdw blurRad="38100" dist="38100" dir="2700000" algn="tl">
                    <a:srgbClr val="000000">
                      <a:alpha val="43137"/>
                    </a:srgbClr>
                  </a:outerShdw>
                </a:effectLst>
              </a:rPr>
              <a:t>Recordemos: el SAC es el sueldo número 13, es un sueldo mas. No </a:t>
            </a:r>
          </a:p>
          <a:p>
            <a:pPr marL="609600" indent="-609600" algn="l" eaLnBrk="1" hangingPunct="1">
              <a:buFontTx/>
              <a:buNone/>
              <a:defRPr/>
            </a:pPr>
            <a:r>
              <a:rPr lang="es-AR" sz="1800" dirty="0" smtClean="0">
                <a:effectLst>
                  <a:outerShdw blurRad="38100" dist="38100" dir="2700000" algn="tl">
                    <a:srgbClr val="000000">
                      <a:alpha val="43137"/>
                    </a:srgbClr>
                  </a:outerShdw>
                </a:effectLst>
              </a:rPr>
              <a:t>vemos porque tiene que tener un tratamiento diferente al resto de las </a:t>
            </a:r>
          </a:p>
          <a:p>
            <a:pPr marL="609600" indent="-609600" algn="l" eaLnBrk="1" hangingPunct="1">
              <a:buFontTx/>
              <a:buNone/>
              <a:defRPr/>
            </a:pPr>
            <a:r>
              <a:rPr lang="es-AR" sz="1800" dirty="0" smtClean="0">
                <a:effectLst>
                  <a:outerShdw blurRad="38100" dist="38100" dir="2700000" algn="tl">
                    <a:srgbClr val="000000">
                      <a:alpha val="43137"/>
                    </a:srgbClr>
                  </a:outerShdw>
                </a:effectLst>
              </a:rPr>
              <a:t>remuneraciones en este caso.</a:t>
            </a:r>
          </a:p>
          <a:p>
            <a:pPr marL="609600" indent="-609600" algn="l" eaLnBrk="1" hangingPunct="1">
              <a:buFontTx/>
              <a:buNone/>
              <a:defRPr/>
            </a:pPr>
            <a:endParaRPr lang="es-AR" sz="1800" dirty="0" smtClean="0"/>
          </a:p>
          <a:p>
            <a:pPr marL="609600" indent="-609600" algn="l" eaLnBrk="1" hangingPunct="1">
              <a:buFontTx/>
              <a:buNone/>
              <a:defRPr/>
            </a:pPr>
            <a:endParaRPr lang="es-AR" sz="1800" dirty="0" smtClean="0"/>
          </a:p>
          <a:p>
            <a:pPr marL="609600" indent="-609600" algn="l" eaLnBrk="1" hangingPunct="1">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6033808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47107" name="Rectangle 3"/>
          <p:cNvSpPr>
            <a:spLocks noGrp="1" noChangeArrowheads="1"/>
          </p:cNvSpPr>
          <p:nvPr>
            <p:ph type="subTitle" idx="1"/>
          </p:nvPr>
        </p:nvSpPr>
        <p:spPr>
          <a:xfrm>
            <a:off x="685800" y="1371600"/>
            <a:ext cx="7772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a:defRPr/>
            </a:pPr>
            <a:r>
              <a:rPr lang="es-AR" sz="1800" b="1" dirty="0">
                <a:solidFill>
                  <a:srgbClr val="FFFF00"/>
                </a:solidFill>
                <a:effectLst>
                  <a:outerShdw blurRad="38100" dist="38100" dir="2700000" algn="tl">
                    <a:srgbClr val="000000">
                      <a:alpha val="43137"/>
                    </a:srgbClr>
                  </a:outerShdw>
                </a:effectLst>
              </a:rPr>
              <a:t>TRATAMIENTO DE LA REMUNERACIÓN</a:t>
            </a:r>
          </a:p>
          <a:p>
            <a:pPr marL="609600" indent="-609600" algn="l">
              <a:defRPr/>
            </a:pPr>
            <a:r>
              <a:rPr lang="es-AR" sz="1800" b="1" dirty="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2) Caso del trabajador a tiempo parcial con jornada muy reducida</a:t>
            </a:r>
          </a:p>
          <a:p>
            <a:pPr marL="609600" indent="-609600" algn="l" eaLnBrk="1" hangingPunct="1">
              <a:buFontTx/>
              <a:buNone/>
              <a:defRPr/>
            </a:pPr>
            <a:r>
              <a:rPr lang="es-AR" sz="1800" dirty="0" smtClean="0">
                <a:effectLst>
                  <a:outerShdw blurRad="38100" dist="38100" dir="2700000" algn="tl">
                    <a:srgbClr val="000000">
                      <a:alpha val="43137"/>
                    </a:srgbClr>
                  </a:outerShdw>
                </a:effectLst>
              </a:rPr>
              <a:t>El trabajador se desempeña una hora por día, de lunes a viernes, </a:t>
            </a:r>
          </a:p>
          <a:p>
            <a:pPr marL="609600" indent="-609600" algn="l" eaLnBrk="1" hangingPunct="1">
              <a:buFontTx/>
              <a:buNone/>
              <a:defRPr/>
            </a:pPr>
            <a:r>
              <a:rPr lang="es-AR" sz="1800" dirty="0" smtClean="0">
                <a:effectLst>
                  <a:outerShdw blurRad="38100" dist="38100" dir="2700000" algn="tl">
                    <a:srgbClr val="000000">
                      <a:alpha val="43137"/>
                    </a:srgbClr>
                  </a:outerShdw>
                </a:effectLst>
              </a:rPr>
              <a:t>realizando tareas de limpieza.</a:t>
            </a:r>
          </a:p>
          <a:p>
            <a:pPr marL="609600" indent="-609600" algn="l" eaLnBrk="1" hangingPunct="1">
              <a:buFontTx/>
              <a:buNone/>
              <a:defRPr/>
            </a:pPr>
            <a:r>
              <a:rPr lang="es-AR" sz="1800" dirty="0" smtClean="0">
                <a:effectLst>
                  <a:outerShdw blurRad="38100" dist="38100" dir="2700000" algn="tl">
                    <a:srgbClr val="000000">
                      <a:alpha val="43137"/>
                    </a:srgbClr>
                  </a:outerShdw>
                </a:effectLst>
              </a:rPr>
              <a:t>Al aplicar la base imponible con destino a la obra social en forma </a:t>
            </a:r>
          </a:p>
          <a:p>
            <a:pPr marL="609600" indent="-609600" algn="l" eaLnBrk="1" hangingPunct="1">
              <a:buFontTx/>
              <a:buNone/>
              <a:defRPr/>
            </a:pPr>
            <a:r>
              <a:rPr lang="es-AR" sz="1800" dirty="0" smtClean="0">
                <a:effectLst>
                  <a:outerShdw blurRad="38100" dist="38100" dir="2700000" algn="tl">
                    <a:srgbClr val="000000">
                      <a:alpha val="43137"/>
                    </a:srgbClr>
                  </a:outerShdw>
                </a:effectLst>
              </a:rPr>
              <a:t>completa, el porcentaje total de retenciones supera el límite del 20% </a:t>
            </a:r>
          </a:p>
          <a:p>
            <a:pPr marL="609600" indent="-609600" algn="l" eaLnBrk="1" hangingPunct="1">
              <a:buFontTx/>
              <a:buNone/>
              <a:defRPr/>
            </a:pPr>
            <a:r>
              <a:rPr lang="es-AR" sz="1800" dirty="0" smtClean="0">
                <a:effectLst>
                  <a:outerShdw blurRad="38100" dist="38100" dir="2700000" algn="tl">
                    <a:srgbClr val="000000">
                      <a:alpha val="43137"/>
                    </a:srgbClr>
                  </a:outerShdw>
                </a:effectLst>
              </a:rPr>
              <a:t>establecido por el art. 133 de la LCT, superando un 40%.</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dirty="0" smtClean="0">
                <a:effectLst>
                  <a:outerShdw blurRad="38100" dist="38100" dir="2700000" algn="tl">
                    <a:srgbClr val="000000">
                      <a:alpha val="43137"/>
                    </a:srgbClr>
                  </a:outerShdw>
                </a:effectLst>
              </a:rPr>
              <a:t>A menor duración de la jornada, mayor el porcentaje de las retenciones </a:t>
            </a:r>
          </a:p>
          <a:p>
            <a:pPr marL="609600" indent="-609600" algn="l" eaLnBrk="1" hangingPunct="1">
              <a:buFontTx/>
              <a:buNone/>
              <a:defRPr/>
            </a:pPr>
            <a:r>
              <a:rPr lang="es-AR" sz="1800" dirty="0" smtClean="0">
                <a:effectLst>
                  <a:outerShdw blurRad="38100" dist="38100" dir="2700000" algn="tl">
                    <a:srgbClr val="000000">
                      <a:alpha val="43137"/>
                    </a:srgbClr>
                  </a:outerShdw>
                </a:effectLst>
              </a:rPr>
              <a:t>por incidencia de la base imponible de obra social.	</a:t>
            </a:r>
          </a:p>
          <a:p>
            <a:pPr marL="609600" indent="-609600" algn="l" eaLnBrk="1" hangingPunct="1">
              <a:buFontTx/>
              <a:buNone/>
              <a:defRPr/>
            </a:pPr>
            <a:endParaRPr lang="es-AR" sz="1800" dirty="0" smtClean="0"/>
          </a:p>
          <a:p>
            <a:pPr marL="609600" indent="-609600" algn="l" eaLnBrk="1" hangingPunct="1">
              <a:buFontTx/>
              <a:buNone/>
              <a:defRPr/>
            </a:pPr>
            <a:endParaRPr lang="es-AR" sz="1800" dirty="0" smtClean="0"/>
          </a:p>
          <a:p>
            <a:pPr marL="609600" indent="-609600" algn="l" eaLnBrk="1" hangingPunct="1">
              <a:buFontTx/>
              <a:buNone/>
              <a:defRPr/>
            </a:pPr>
            <a:endParaRPr lang="es-AR" sz="1800" dirty="0" smtClean="0"/>
          </a:p>
          <a:p>
            <a:pPr marL="609600" indent="-609600" algn="l" eaLnBrk="1" hangingPunct="1">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79028860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51203" name="Rectangle 3"/>
          <p:cNvSpPr>
            <a:spLocks noGrp="1" noChangeArrowheads="1"/>
          </p:cNvSpPr>
          <p:nvPr>
            <p:ph type="subTitle" idx="1"/>
          </p:nvPr>
        </p:nvSpPr>
        <p:spPr>
          <a:xfrm>
            <a:off x="685800" y="1371600"/>
            <a:ext cx="7772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a:defRPr/>
            </a:pPr>
            <a:r>
              <a:rPr lang="es-AR" sz="1800" b="1" dirty="0">
                <a:solidFill>
                  <a:srgbClr val="FFFF00"/>
                </a:solidFill>
                <a:effectLst>
                  <a:outerShdw blurRad="38100" dist="38100" dir="2700000" algn="tl">
                    <a:srgbClr val="000000">
                      <a:alpha val="43137"/>
                    </a:srgbClr>
                  </a:outerShdw>
                </a:effectLst>
              </a:rPr>
              <a:t>TRATAMIENTO DE LA REMUNERACIÓN</a:t>
            </a:r>
          </a:p>
          <a:p>
            <a:pPr marL="609600" indent="-609600" algn="l">
              <a:defRPr/>
            </a:pPr>
            <a:r>
              <a:rPr lang="es-AR" sz="1800" b="1" dirty="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2) Caso del trabajador a tiempo parcial con jornada muy reducida</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b="1" dirty="0" smtClean="0">
                <a:solidFill>
                  <a:srgbClr val="00FFCC"/>
                </a:solidFill>
                <a:effectLst>
                  <a:outerShdw blurRad="38100" dist="38100" dir="2700000" algn="tl">
                    <a:srgbClr val="000000">
                      <a:alpha val="43137"/>
                    </a:srgbClr>
                  </a:outerShdw>
                </a:effectLst>
              </a:rPr>
              <a:t>SOLUCIONES </a:t>
            </a:r>
          </a:p>
          <a:p>
            <a:pPr marL="609600" indent="-609600" algn="l" eaLnBrk="1" hangingPunct="1">
              <a:buFontTx/>
              <a:buNone/>
              <a:defRPr/>
            </a:pPr>
            <a:r>
              <a:rPr lang="es-AR" sz="1800" dirty="0" smtClean="0">
                <a:effectLst>
                  <a:outerShdw blurRad="38100" dist="38100" dir="2700000" algn="tl">
                    <a:srgbClr val="000000">
                      <a:alpha val="43137"/>
                    </a:srgbClr>
                  </a:outerShdw>
                </a:effectLst>
              </a:rPr>
              <a:t>1) Muchas empresas optan por el despido</a:t>
            </a:r>
          </a:p>
          <a:p>
            <a:pPr marL="609600" indent="-609600" algn="l" eaLnBrk="1" hangingPunct="1">
              <a:buFontTx/>
              <a:buNone/>
              <a:defRPr/>
            </a:pPr>
            <a:r>
              <a:rPr lang="es-AR" sz="1800" dirty="0" smtClean="0">
                <a:effectLst>
                  <a:outerShdw blurRad="38100" dist="38100" dir="2700000" algn="tl">
                    <a:srgbClr val="000000">
                      <a:alpha val="43137"/>
                    </a:srgbClr>
                  </a:outerShdw>
                </a:effectLst>
              </a:rPr>
              <a:t>2) Hay quienes aconsejan solicitar autorización al Ministerio de Trabajo </a:t>
            </a:r>
          </a:p>
          <a:p>
            <a:pPr marL="609600" indent="-609600" algn="l" eaLnBrk="1" hangingPunct="1">
              <a:buFontTx/>
              <a:buNone/>
              <a:defRPr/>
            </a:pPr>
            <a:r>
              <a:rPr lang="es-AR" sz="1800" dirty="0" smtClean="0">
                <a:effectLst>
                  <a:outerShdw blurRad="38100" dist="38100" dir="2700000" algn="tl">
                    <a:srgbClr val="000000">
                      <a:alpha val="43137"/>
                    </a:srgbClr>
                  </a:outerShdw>
                </a:effectLst>
              </a:rPr>
              <a:t>para efectuar la retención por encima del limite del 20%, por aplicación del </a:t>
            </a:r>
          </a:p>
          <a:p>
            <a:pPr marL="609600" indent="-609600" algn="l" eaLnBrk="1" hangingPunct="1">
              <a:buFontTx/>
              <a:buNone/>
              <a:defRPr/>
            </a:pPr>
            <a:r>
              <a:rPr lang="es-AR" sz="1800" dirty="0" smtClean="0">
                <a:effectLst>
                  <a:outerShdw blurRad="38100" dist="38100" dir="2700000" algn="tl">
                    <a:srgbClr val="000000">
                      <a:alpha val="43137"/>
                    </a:srgbClr>
                  </a:outerShdw>
                </a:effectLst>
              </a:rPr>
              <a:t>art. 133 tercer y cuarto párrafo.</a:t>
            </a:r>
          </a:p>
          <a:p>
            <a:pPr marL="609600" indent="-609600" algn="l" eaLnBrk="1" hangingPunct="1">
              <a:buFontTx/>
              <a:buNone/>
              <a:defRPr/>
            </a:pPr>
            <a:endParaRPr lang="es-AR" sz="1800" dirty="0" smtClean="0"/>
          </a:p>
          <a:p>
            <a:pPr marL="609600" indent="-609600" algn="l" eaLnBrk="1" hangingPunct="1">
              <a:buFontTx/>
              <a:buNone/>
              <a:defRPr/>
            </a:pPr>
            <a:endParaRPr lang="es-AR" sz="1800" dirty="0" smtClean="0"/>
          </a:p>
          <a:p>
            <a:pPr marL="609600" indent="-609600" algn="l" eaLnBrk="1" hangingPunct="1">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1049437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52227" name="Rectangle 3"/>
          <p:cNvSpPr>
            <a:spLocks noGrp="1" noChangeArrowheads="1"/>
          </p:cNvSpPr>
          <p:nvPr>
            <p:ph type="subTitle" idx="1"/>
          </p:nvPr>
        </p:nvSpPr>
        <p:spPr>
          <a:xfrm>
            <a:off x="685800" y="1371600"/>
            <a:ext cx="8153400" cy="4876800"/>
          </a:xfrm>
          <a:extLst/>
        </p:spPr>
        <p:txBody>
          <a:bodyPr/>
          <a:lstStyle/>
          <a:p>
            <a:pPr marL="609600" indent="-609600"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marL="609600" indent="-609600"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BASE IMPONIBLE - CASOS</a:t>
            </a:r>
          </a:p>
          <a:p>
            <a:pPr marL="609600" indent="-609600"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2) El caso de los </a:t>
            </a:r>
            <a:r>
              <a:rPr lang="es-AR" sz="1800" b="1" dirty="0" err="1" smtClean="0">
                <a:solidFill>
                  <a:srgbClr val="FFFF00"/>
                </a:solidFill>
                <a:effectLst>
                  <a:outerShdw blurRad="38100" dist="38100" dir="2700000" algn="tl">
                    <a:srgbClr val="000000">
                      <a:alpha val="43137"/>
                    </a:srgbClr>
                  </a:outerShdw>
                </a:effectLst>
              </a:rPr>
              <a:t>Franqueros</a:t>
            </a:r>
            <a:r>
              <a:rPr lang="es-AR" sz="1800" b="1"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Solo debería completarse la base imponible de obra social a jornada completa, </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respecto de los días pactados para realizar la prestación. </a:t>
            </a:r>
          </a:p>
          <a:p>
            <a:pPr marL="609600" indent="-609600"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Porque en los restantes días no se ejecuta el contrato de trabajo</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En dichos días las partes no pueden exigirse las obligaciones recíprocas</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El empleador no puede intimar al trabajador a que se presente a trabajar</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El trabajador no puede reclamar que el empleador le otorgue tareas</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En esos días ni siquiera existe prestación, por lo que no habiendo hecho </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imponible, mal podría exigirse efectuar tributación alguna.</a:t>
            </a:r>
          </a:p>
          <a:p>
            <a:pPr marL="609600" indent="-609600"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Si el trabajador labora un solo día pero en forma completa, estaría cubierta la base </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exigida para la obra social.</a:t>
            </a:r>
          </a:p>
          <a:p>
            <a:pPr marL="609600" indent="-609600" algn="l" eaLnBrk="1" hangingPunct="1">
              <a:lnSpc>
                <a:spcPct val="90000"/>
              </a:lnSpc>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70929992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54275" name="Rectangle 3"/>
          <p:cNvSpPr>
            <a:spLocks noGrp="1" noChangeArrowheads="1"/>
          </p:cNvSpPr>
          <p:nvPr>
            <p:ph type="subTitle" idx="1"/>
          </p:nvPr>
        </p:nvSpPr>
        <p:spPr>
          <a:xfrm>
            <a:off x="685800" y="1371600"/>
            <a:ext cx="8153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eaLnBrk="1" hangingPunct="1">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marL="609600" indent="-609600" algn="l" eaLnBrk="1" hangingPunct="1">
              <a:defRPr/>
            </a:pPr>
            <a:r>
              <a:rPr lang="es-AR" sz="1800" b="1" dirty="0" smtClean="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3) Contrato con jornada reducida</a:t>
            </a:r>
          </a:p>
          <a:p>
            <a:pPr marL="609600" indent="-609600" algn="l" eaLnBrk="1" hangingPunct="1">
              <a:buFontTx/>
              <a:buNone/>
              <a:defRPr/>
            </a:pPr>
            <a:endParaRPr lang="es-AR" sz="1800" b="1" dirty="0" smtClean="0">
              <a:solidFill>
                <a:schemeClr val="hlink"/>
              </a:solidFill>
              <a:effectLst>
                <a:outerShdw blurRad="38100" dist="38100" dir="2700000" algn="tl">
                  <a:srgbClr val="000000">
                    <a:alpha val="43137"/>
                  </a:srgbClr>
                </a:outerShdw>
              </a:effectLst>
            </a:endParaRPr>
          </a:p>
          <a:p>
            <a:pPr marL="609600" indent="-609600" algn="l" eaLnBrk="1" hangingPunct="1">
              <a:buFontTx/>
              <a:buNone/>
              <a:defRPr/>
            </a:pPr>
            <a:r>
              <a:rPr lang="es-AR" sz="1800" dirty="0" smtClean="0">
                <a:effectLst>
                  <a:outerShdw blurRad="38100" dist="38100" dir="2700000" algn="tl">
                    <a:srgbClr val="000000">
                      <a:alpha val="43137"/>
                    </a:srgbClr>
                  </a:outerShdw>
                </a:effectLst>
              </a:rPr>
              <a:t>El pago de la remuneración en forma completa se proyecta sobre</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dirty="0" smtClean="0">
                <a:effectLst>
                  <a:outerShdw blurRad="38100" dist="38100" dir="2700000" algn="tl">
                    <a:srgbClr val="000000">
                      <a:alpha val="43137"/>
                    </a:srgbClr>
                  </a:outerShdw>
                </a:effectLst>
              </a:rPr>
              <a:t>- SAC</a:t>
            </a:r>
          </a:p>
          <a:p>
            <a:pPr marL="609600" indent="-609600" algn="l" eaLnBrk="1" hangingPunct="1">
              <a:buFontTx/>
              <a:buNone/>
              <a:defRPr/>
            </a:pPr>
            <a:r>
              <a:rPr lang="es-AR" sz="1800" dirty="0" smtClean="0">
                <a:effectLst>
                  <a:outerShdw blurRad="38100" dist="38100" dir="2700000" algn="tl">
                    <a:srgbClr val="000000">
                      <a:alpha val="43137"/>
                    </a:srgbClr>
                  </a:outerShdw>
                </a:effectLst>
              </a:rPr>
              <a:t>- Feriados</a:t>
            </a:r>
          </a:p>
          <a:p>
            <a:pPr marL="609600" indent="-609600" algn="l" eaLnBrk="1" hangingPunct="1">
              <a:buFontTx/>
              <a:buNone/>
              <a:defRPr/>
            </a:pPr>
            <a:r>
              <a:rPr lang="es-AR" sz="1800" dirty="0" smtClean="0">
                <a:effectLst>
                  <a:outerShdw blurRad="38100" dist="38100" dir="2700000" algn="tl">
                    <a:srgbClr val="000000">
                      <a:alpha val="43137"/>
                    </a:srgbClr>
                  </a:outerShdw>
                </a:effectLst>
              </a:rPr>
              <a:t>- Vacaciones</a:t>
            </a:r>
          </a:p>
          <a:p>
            <a:pPr marL="609600" indent="-609600" algn="l" eaLnBrk="1" hangingPunct="1">
              <a:buFontTx/>
              <a:buNone/>
              <a:defRPr/>
            </a:pPr>
            <a:r>
              <a:rPr lang="es-AR" sz="1800" dirty="0" smtClean="0">
                <a:effectLst>
                  <a:outerShdw blurRad="38100" dist="38100" dir="2700000" algn="tl">
                    <a:srgbClr val="000000">
                      <a:alpha val="43137"/>
                    </a:srgbClr>
                  </a:outerShdw>
                </a:effectLst>
              </a:rPr>
              <a:t>- Enfermedades inculpables</a:t>
            </a:r>
          </a:p>
          <a:p>
            <a:pPr marL="609600" indent="-609600" algn="l" eaLnBrk="1" hangingPunct="1">
              <a:buFontTx/>
              <a:buNone/>
              <a:defRPr/>
            </a:pPr>
            <a:r>
              <a:rPr lang="es-AR" sz="1800" dirty="0" smtClean="0">
                <a:effectLst>
                  <a:outerShdw blurRad="38100" dist="38100" dir="2700000" algn="tl">
                    <a:srgbClr val="000000">
                      <a:alpha val="43137"/>
                    </a:srgbClr>
                  </a:outerShdw>
                </a:effectLst>
              </a:rPr>
              <a:t>- Otras licencias</a:t>
            </a:r>
            <a:endParaRPr lang="en-US"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6121296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64515" name="Rectangle 3"/>
          <p:cNvSpPr>
            <a:spLocks noGrp="1" noChangeArrowheads="1"/>
          </p:cNvSpPr>
          <p:nvPr>
            <p:ph type="subTitle" idx="1"/>
          </p:nvPr>
        </p:nvSpPr>
        <p:spPr>
          <a:xfrm>
            <a:off x="685800" y="1371600"/>
            <a:ext cx="8153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eaLnBrk="1" hangingPunct="1">
              <a:defRPr/>
            </a:pPr>
            <a:r>
              <a:rPr lang="es-AR" sz="1800" b="1" dirty="0" smtClean="0">
                <a:solidFill>
                  <a:srgbClr val="FFFF01"/>
                </a:solidFill>
                <a:effectLst>
                  <a:outerShdw blurRad="38100" dist="38100" dir="2700000" algn="tl">
                    <a:srgbClr val="000000">
                      <a:alpha val="43137"/>
                    </a:srgbClr>
                  </a:outerShdw>
                </a:effectLst>
              </a:rPr>
              <a:t>TRATAMIENTO DE LA REMUNERACIÓN</a:t>
            </a:r>
          </a:p>
          <a:p>
            <a:pPr marL="609600" indent="-609600" algn="l" eaLnBrk="1" hangingPunct="1">
              <a:defRPr/>
            </a:pPr>
            <a:r>
              <a:rPr lang="es-AR" sz="1800" b="1" dirty="0" smtClean="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endParaRPr lang="es-AR" sz="1800" b="1" dirty="0" smtClean="0">
              <a:solidFill>
                <a:schemeClr val="hlink"/>
              </a:solidFill>
              <a:effectLst>
                <a:outerShdw blurRad="38100" dist="38100" dir="2700000" algn="tl">
                  <a:srgbClr val="000000">
                    <a:alpha val="43137"/>
                  </a:srgbClr>
                </a:outerShdw>
              </a:effectLst>
            </a:endParaRPr>
          </a:p>
          <a:p>
            <a:pPr marL="609600" indent="-609600" algn="l" eaLnBrk="1" hangingPunct="1">
              <a:buFontTx/>
              <a:buNone/>
              <a:defRPr/>
            </a:pPr>
            <a:r>
              <a:rPr lang="es-AR" sz="1800" b="1" smtClean="0">
                <a:solidFill>
                  <a:srgbClr val="FFFF00"/>
                </a:solidFill>
                <a:effectLst>
                  <a:outerShdw blurRad="38100" dist="38100" dir="2700000" algn="tl">
                    <a:srgbClr val="000000">
                      <a:alpha val="43137"/>
                    </a:srgbClr>
                  </a:outerShdw>
                </a:effectLst>
              </a:rPr>
              <a:t>El </a:t>
            </a:r>
            <a:r>
              <a:rPr lang="es-AR" sz="1800" b="1" dirty="0" smtClean="0">
                <a:solidFill>
                  <a:srgbClr val="FFFF00"/>
                </a:solidFill>
                <a:effectLst>
                  <a:outerShdw blurRad="38100" dist="38100" dir="2700000" algn="tl">
                    <a:srgbClr val="000000">
                      <a:alpha val="43137"/>
                    </a:srgbClr>
                  </a:outerShdw>
                </a:effectLst>
              </a:rPr>
              <a:t>caso del pluriempleo</a:t>
            </a:r>
          </a:p>
          <a:p>
            <a:pPr marL="609600" indent="-609600" algn="l" eaLnBrk="1" hangingPunct="1">
              <a:buFontTx/>
              <a:buNone/>
              <a:defRPr/>
            </a:pPr>
            <a:r>
              <a:rPr lang="es-AR" sz="1800" dirty="0" smtClean="0">
                <a:effectLst>
                  <a:outerShdw blurRad="38100" dist="38100" dir="2700000" algn="tl">
                    <a:srgbClr val="000000">
                      <a:alpha val="43137"/>
                    </a:srgbClr>
                  </a:outerShdw>
                </a:effectLst>
              </a:rPr>
              <a:t>Trabajador a tiempo parcial con 4 horas para cada empleador</a:t>
            </a:r>
          </a:p>
          <a:p>
            <a:pPr marL="609600" indent="-609600" algn="l" eaLnBrk="1" hangingPunct="1">
              <a:buFontTx/>
              <a:buNone/>
              <a:defRPr/>
            </a:pPr>
            <a:r>
              <a:rPr lang="es-AR" sz="1800" dirty="0" smtClean="0">
                <a:effectLst>
                  <a:outerShdw blurRad="38100" dist="38100" dir="2700000" algn="tl">
                    <a:srgbClr val="000000">
                      <a:alpha val="43137"/>
                    </a:srgbClr>
                  </a:outerShdw>
                </a:effectLst>
              </a:rPr>
              <a:t>Aportes por jornada completa retenidos en cada empleo</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1673710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r>
              <a:rPr lang="es-AR" sz="2800" b="1" dirty="0" smtClean="0">
                <a:solidFill>
                  <a:srgbClr val="00FF00"/>
                </a:solidFill>
                <a:latin typeface="Papyrus" pitchFamily="66" charset="0"/>
              </a:rPr>
              <a:t>CONTRATO DE TEMPORADA</a:t>
            </a:r>
          </a:p>
          <a:p>
            <a:pPr eaLnBrk="1" hangingPunct="1">
              <a:defRPr/>
            </a:pPr>
            <a:endParaRPr lang="es-AR" sz="2800" b="1" dirty="0" smtClean="0">
              <a:solidFill>
                <a:schemeClr val="accent1">
                  <a:lumMod val="40000"/>
                  <a:lumOff val="60000"/>
                </a:schemeClr>
              </a:solidFill>
            </a:endParaRPr>
          </a:p>
          <a:p>
            <a:pPr eaLnBrk="1" hangingPunct="1">
              <a:defRPr/>
            </a:pPr>
            <a:endParaRPr lang="es-AR"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6494466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AR" sz="1800" b="1" dirty="0" smtClean="0">
                <a:solidFill>
                  <a:srgbClr val="00FF00"/>
                </a:solidFill>
                <a:effectLst>
                  <a:outerShdw blurRad="38100" dist="38100" dir="2700000" algn="tl">
                    <a:srgbClr val="000000">
                      <a:alpha val="43137"/>
                    </a:srgbClr>
                  </a:outerShdw>
                </a:effectLst>
              </a:rPr>
              <a:t>CARACTERIZACIÓN</a:t>
            </a: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AR" sz="1800" b="1" dirty="0" smtClean="0">
                <a:solidFill>
                  <a:srgbClr val="00FFCC"/>
                </a:solidFill>
                <a:effectLst>
                  <a:outerShdw blurRad="38100" dist="38100" dir="2700000" algn="tl">
                    <a:srgbClr val="000000">
                      <a:alpha val="43137"/>
                    </a:srgbClr>
                  </a:outerShdw>
                </a:effectLst>
              </a:rPr>
              <a:t>Art. 96 LCT –</a:t>
            </a:r>
            <a:r>
              <a:rPr lang="es-AR" sz="1800" dirty="0" smtClean="0">
                <a:solidFill>
                  <a:srgbClr val="00FFCC"/>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Habrá contrato de temporada cuando la relación entre las partes originada por actividades propias del giro normal de la empresa o explotación, se cumpla en determinadas épocas del año solamente y esté sujeta a repetirse en cada ciclo en razón de la naturaleza de la actividad.</a:t>
            </a:r>
          </a:p>
          <a:p>
            <a:pPr algn="l" eaLnBrk="1" hangingPunct="1">
              <a:buFontTx/>
              <a:buNone/>
              <a:defRPr/>
            </a:pPr>
            <a:endParaRPr lang="es-AR" sz="1800" b="1" dirty="0" smtClean="0">
              <a:solidFill>
                <a:schemeClr val="hlink"/>
              </a:solidFill>
              <a:effectLst>
                <a:outerShdw blurRad="38100" dist="38100" dir="2700000" algn="tl">
                  <a:srgbClr val="000000">
                    <a:alpha val="43137"/>
                  </a:srgbClr>
                </a:outerShdw>
              </a:effectLst>
            </a:endParaRPr>
          </a:p>
          <a:p>
            <a:pPr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Es un contrato por tiempo indeterminado de ejecución discontinua</a:t>
            </a:r>
          </a:p>
          <a:p>
            <a:pPr algn="l" eaLnBrk="1" hangingPunct="1">
              <a:buFontTx/>
              <a:buNone/>
              <a:defRPr/>
            </a:pPr>
            <a:endParaRPr lang="es-ES" sz="1800" b="1" dirty="0">
              <a:solidFill>
                <a:srgbClr val="FFFF00"/>
              </a:solidFill>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a) Contrato de temporada típico: </a:t>
            </a:r>
            <a:r>
              <a:rPr lang="es-ES" sz="1800" dirty="0" smtClean="0">
                <a:effectLst>
                  <a:outerShdw blurRad="38100" dist="38100" dir="2700000" algn="tl">
                    <a:srgbClr val="000000">
                      <a:alpha val="43137"/>
                    </a:srgbClr>
                  </a:outerShdw>
                </a:effectLst>
              </a:rPr>
              <a:t>Se agota con la temporada</a:t>
            </a:r>
            <a:endParaRPr lang="es-AR" sz="1800" b="1" dirty="0" smtClean="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b) Contrato de temporada atípico: </a:t>
            </a:r>
            <a:r>
              <a:rPr lang="es-ES" sz="1800" dirty="0" smtClean="0">
                <a:effectLst>
                  <a:outerShdw blurRad="38100" dist="38100" dir="2700000" algn="tl">
                    <a:srgbClr val="000000">
                      <a:alpha val="43137"/>
                    </a:srgbClr>
                  </a:outerShdw>
                </a:effectLst>
              </a:rPr>
              <a:t>Finaliza la temporada pero continúa la </a:t>
            </a:r>
            <a:r>
              <a:rPr lang="es-ES" sz="1800" dirty="0" err="1" smtClean="0">
                <a:effectLst>
                  <a:outerShdw blurRad="38100" dist="38100" dir="2700000" algn="tl">
                    <a:srgbClr val="000000">
                      <a:alpha val="43137"/>
                    </a:srgbClr>
                  </a:outerShdw>
                </a:effectLst>
              </a:rPr>
              <a:t>activiada</a:t>
            </a:r>
            <a:r>
              <a:rPr lang="es-ES" sz="1800" dirty="0" smtClean="0">
                <a:effectLst>
                  <a:outerShdw blurRad="38100" dist="38100" dir="2700000" algn="tl">
                    <a:srgbClr val="000000">
                      <a:alpha val="43137"/>
                    </a:srgbClr>
                  </a:outerShdw>
                </a:effectLst>
              </a:rPr>
              <a:t> en la empresa.</a:t>
            </a:r>
            <a:endParaRPr lang="es-ES" sz="1800" b="1" dirty="0" smtClean="0">
              <a:effectLst>
                <a:outerShdw blurRad="38100" dist="38100" dir="2700000" algn="tl">
                  <a:srgbClr val="000000">
                    <a:alpha val="43137"/>
                  </a:srgbClr>
                </a:outerShdw>
              </a:effectLst>
            </a:endParaRPr>
          </a:p>
          <a:p>
            <a:pPr algn="l" eaLnBrk="1" hangingPunct="1">
              <a:buFontTx/>
              <a:buNone/>
              <a:defRPr/>
            </a:pPr>
            <a:endParaRPr lang="es-AR" sz="1400" b="1" dirty="0" smtClean="0">
              <a:solidFill>
                <a:schemeClr val="hlink"/>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9510455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00FF00"/>
                </a:solidFill>
                <a:effectLst>
                  <a:outerShdw blurRad="38100" dist="38100" dir="2700000" algn="tl">
                    <a:srgbClr val="000000">
                      <a:alpha val="43137"/>
                    </a:srgbClr>
                  </a:outerShdw>
                </a:effectLst>
              </a:rPr>
              <a:t>CONTRATO DE TEMPORADA</a:t>
            </a:r>
          </a:p>
          <a:p>
            <a:pPr algn="l" eaLnBrk="1" hangingPunct="1">
              <a:defRPr/>
            </a:pPr>
            <a:r>
              <a:rPr lang="es-AR" sz="1800" b="1" dirty="0" smtClean="0">
                <a:solidFill>
                  <a:srgbClr val="66FFFF"/>
                </a:solidFill>
                <a:effectLst>
                  <a:outerShdw blurRad="38100" dist="38100" dir="2700000" algn="tl">
                    <a:srgbClr val="000000">
                      <a:alpha val="43137"/>
                    </a:srgbClr>
                  </a:outerShdw>
                </a:effectLst>
              </a:rPr>
              <a:t>SITUACIONES A TENER EN CUENTA</a:t>
            </a: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a) Transformación  </a:t>
            </a:r>
            <a:r>
              <a:rPr lang="es-ES" sz="1800" dirty="0" smtClean="0">
                <a:effectLst>
                  <a:outerShdw blurRad="38100" dist="38100" dir="2700000" algn="tl">
                    <a:srgbClr val="000000">
                      <a:alpha val="43137"/>
                    </a:srgbClr>
                  </a:outerShdw>
                </a:effectLst>
              </a:rPr>
              <a:t>del contrato en contrato a tiempo parcial, por realización de tareas permanentes.</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b) Duración de la temporada: </a:t>
            </a:r>
            <a:r>
              <a:rPr lang="es-ES" sz="1800" dirty="0" smtClean="0">
                <a:effectLst>
                  <a:outerShdw blurRad="38100" dist="38100" dir="2700000" algn="tl">
                    <a:srgbClr val="000000">
                      <a:alpha val="43137"/>
                    </a:srgbClr>
                  </a:outerShdw>
                </a:effectLst>
              </a:rPr>
              <a:t>dependerá del ciclo estacional o de productividad</a:t>
            </a:r>
            <a:endParaRPr lang="es-AR" sz="1800" dirty="0" smtClean="0">
              <a:effectLst>
                <a:outerShdw blurRad="38100" dist="38100" dir="2700000" algn="tl">
                  <a:srgbClr val="000000">
                    <a:alpha val="43137"/>
                  </a:srgbClr>
                </a:outerShdw>
              </a:effectLst>
            </a:endParaRP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c) Ciclos de actividad y de receso: </a:t>
            </a:r>
            <a:r>
              <a:rPr lang="es-ES" sz="1800" dirty="0" smtClean="0">
                <a:effectLst>
                  <a:outerShdw blurRad="38100" dist="38100" dir="2700000" algn="tl">
                    <a:srgbClr val="000000">
                      <a:alpha val="43137"/>
                    </a:srgbClr>
                  </a:outerShdw>
                </a:effectLst>
              </a:rPr>
              <a:t>puede continuar la actividad en el establecimiento.   </a:t>
            </a:r>
          </a:p>
          <a:p>
            <a:pPr algn="l" eaLnBrk="1" hangingPunct="1">
              <a:buFontTx/>
              <a:buNone/>
              <a:defRPr/>
            </a:pPr>
            <a:endParaRPr lang="es-ES" sz="1800" dirty="0" smtClean="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d) Subsistencia de las obligaciones de conducta: </a:t>
            </a:r>
            <a:r>
              <a:rPr lang="es-ES" sz="1800" dirty="0" smtClean="0">
                <a:effectLst>
                  <a:outerShdw blurRad="38100" dist="38100" dir="2700000" algn="tl">
                    <a:srgbClr val="000000">
                      <a:alpha val="43137"/>
                    </a:srgbClr>
                  </a:outerShdw>
                </a:effectLst>
              </a:rPr>
              <a:t>Subsisten los deberes de fidelidad (art. 85) y los de consideración recíproca (arts. 62 y 63 LCT – Buena fe y obligaciones genéricas de las partes)</a:t>
            </a:r>
          </a:p>
          <a:p>
            <a:pPr algn="l" eaLnBrk="1" hangingPunct="1">
              <a:buFontTx/>
              <a:buNone/>
              <a:defRPr/>
            </a:pPr>
            <a:endParaRPr lang="es-ES" sz="1800" dirty="0"/>
          </a:p>
          <a:p>
            <a:pPr algn="l" eaLnBrk="1" hangingPunct="1">
              <a:buFontTx/>
              <a:buNone/>
              <a:defRPr/>
            </a:pPr>
            <a:endParaRPr lang="es-ES" sz="1600" dirty="0"/>
          </a:p>
          <a:p>
            <a:pPr algn="l" eaLnBrk="1" hangingPunct="1">
              <a:buFontTx/>
              <a:buNone/>
              <a:defRPr/>
            </a:pPr>
            <a:endParaRPr lang="es-AR"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65485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ES" sz="1800" b="1" dirty="0">
                <a:solidFill>
                  <a:srgbClr val="FFFF00"/>
                </a:solidFill>
                <a:effectLst>
                  <a:outerShdw blurRad="38100" dist="38100" dir="2700000" algn="tl">
                    <a:srgbClr val="000000">
                      <a:alpha val="43137"/>
                    </a:srgbClr>
                  </a:outerShdw>
                </a:effectLst>
                <a:cs typeface="Arial" charset="0"/>
              </a:rPr>
              <a:t>Relación laboral entre </a:t>
            </a:r>
            <a:r>
              <a:rPr lang="es-ES" sz="1800" b="1" dirty="0" smtClean="0">
                <a:solidFill>
                  <a:srgbClr val="FFFF00"/>
                </a:solidFill>
                <a:effectLst>
                  <a:outerShdw blurRad="38100" dist="38100" dir="2700000" algn="tl">
                    <a:srgbClr val="000000">
                      <a:alpha val="43137"/>
                    </a:srgbClr>
                  </a:outerShdw>
                </a:effectLst>
                <a:cs typeface="Arial" charset="0"/>
              </a:rPr>
              <a:t>concubinos</a:t>
            </a:r>
            <a:endParaRPr lang="es-AR" sz="1800" b="1" dirty="0" smtClean="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800" b="1" dirty="0" smtClean="0">
                <a:solidFill>
                  <a:srgbClr val="00FFCC"/>
                </a:solidFill>
                <a:effectLst>
                  <a:outerShdw blurRad="38100" dist="38100" dir="2700000" algn="tl">
                    <a:srgbClr val="000000">
                      <a:alpha val="43137"/>
                    </a:srgbClr>
                  </a:outerShdw>
                </a:effectLst>
                <a:cs typeface="Arial" charset="0"/>
              </a:rPr>
              <a:t>Jurisprudencia</a:t>
            </a:r>
          </a:p>
          <a:p>
            <a:pPr algn="l">
              <a:lnSpc>
                <a:spcPct val="90000"/>
              </a:lnSpc>
            </a:pPr>
            <a:endParaRPr lang="es-AR" sz="1600" b="1" dirty="0">
              <a:effectLst>
                <a:outerShdw blurRad="38100" dist="38100" dir="2700000" algn="tl">
                  <a:srgbClr val="000000">
                    <a:alpha val="43137"/>
                  </a:srgbClr>
                </a:outerShdw>
              </a:effectLst>
              <a:cs typeface="Arial" charset="0"/>
            </a:endParaRPr>
          </a:p>
          <a:p>
            <a:pPr algn="l">
              <a:lnSpc>
                <a:spcPct val="90000"/>
              </a:lnSpc>
            </a:pPr>
            <a:r>
              <a:rPr lang="es-AR" sz="1600" dirty="0" smtClean="0">
                <a:effectLst>
                  <a:outerShdw blurRad="38100" dist="38100" dir="2700000" algn="tl">
                    <a:srgbClr val="000000">
                      <a:alpha val="43137"/>
                    </a:srgbClr>
                  </a:outerShdw>
                </a:effectLst>
              </a:rPr>
              <a:t>La </a:t>
            </a:r>
            <a:r>
              <a:rPr lang="es-AR" sz="1600" dirty="0" err="1" smtClean="0">
                <a:effectLst>
                  <a:outerShdw blurRad="38100" dist="38100" dir="2700000" algn="tl">
                    <a:srgbClr val="000000">
                      <a:alpha val="43137"/>
                    </a:srgbClr>
                  </a:outerShdw>
                </a:effectLst>
              </a:rPr>
              <a:t>CNTrab</a:t>
            </a:r>
            <a:r>
              <a:rPr lang="es-AR" sz="1600" dirty="0" smtClean="0">
                <a:effectLst>
                  <a:outerShdw blurRad="38100" dist="38100" dir="2700000" algn="tl">
                    <a:srgbClr val="000000">
                      <a:alpha val="43137"/>
                    </a:srgbClr>
                  </a:outerShdw>
                </a:effectLst>
              </a:rPr>
              <a:t>. señaló que la relación laboral entre concubinos no impide la existencia de un </a:t>
            </a:r>
          </a:p>
          <a:p>
            <a:pPr algn="l">
              <a:lnSpc>
                <a:spcPct val="90000"/>
              </a:lnSpc>
            </a:pPr>
            <a:r>
              <a:rPr lang="es-AR" sz="1600" dirty="0" smtClean="0">
                <a:effectLst>
                  <a:outerShdw blurRad="38100" dist="38100" dir="2700000" algn="tl">
                    <a:srgbClr val="000000">
                      <a:alpha val="43137"/>
                    </a:srgbClr>
                  </a:outerShdw>
                </a:effectLst>
              </a:rPr>
              <a:t>Contrato de trabajo, a menos que se pruebe que la finalidad de la prestación ha sido realizar un aporte a una sociedad integrada por ambos concubinos.</a:t>
            </a:r>
          </a:p>
          <a:p>
            <a:pPr algn="l">
              <a:lnSpc>
                <a:spcPct val="90000"/>
              </a:lnSpc>
            </a:pPr>
            <a:r>
              <a:rPr lang="es-AR" sz="1600" b="1" dirty="0" smtClean="0">
                <a:solidFill>
                  <a:srgbClr val="FFFF00"/>
                </a:solidFill>
                <a:effectLst>
                  <a:outerShdw blurRad="38100" dist="38100" dir="2700000" algn="tl">
                    <a:srgbClr val="000000">
                      <a:alpha val="43137"/>
                    </a:srgbClr>
                  </a:outerShdw>
                </a:effectLst>
              </a:rPr>
              <a:t>Admite relación laboral:</a:t>
            </a:r>
          </a:p>
          <a:p>
            <a:pPr algn="l">
              <a:lnSpc>
                <a:spcPct val="90000"/>
              </a:lnSpc>
            </a:pPr>
            <a:r>
              <a:rPr lang="es-AR" sz="1800" b="1" dirty="0" smtClean="0">
                <a:solidFill>
                  <a:srgbClr val="00FF00"/>
                </a:solidFill>
                <a:effectLst>
                  <a:outerShdw blurRad="38100" dist="38100" dir="2700000" algn="tl">
                    <a:srgbClr val="000000">
                      <a:alpha val="43137"/>
                    </a:srgbClr>
                  </a:outerShdw>
                </a:effectLst>
              </a:rPr>
              <a:t>“</a:t>
            </a:r>
            <a:r>
              <a:rPr lang="es-AR" sz="1800" b="1" dirty="0">
                <a:solidFill>
                  <a:srgbClr val="00FF00"/>
                </a:solidFill>
                <a:effectLst>
                  <a:outerShdw blurRad="38100" dist="38100" dir="2700000" algn="tl">
                    <a:srgbClr val="000000">
                      <a:alpha val="43137"/>
                    </a:srgbClr>
                  </a:outerShdw>
                </a:effectLst>
              </a:rPr>
              <a:t>C.A. c/Instituto Técnico H.S. y </a:t>
            </a:r>
            <a:r>
              <a:rPr lang="es-AR" sz="1800" b="1" dirty="0" smtClean="0">
                <a:solidFill>
                  <a:srgbClr val="00FF00"/>
                </a:solidFill>
                <a:effectLst>
                  <a:outerShdw blurRad="38100" dist="38100" dir="2700000" algn="tl">
                    <a:srgbClr val="000000">
                      <a:alpha val="43137"/>
                    </a:srgbClr>
                  </a:outerShdw>
                </a:effectLst>
              </a:rPr>
              <a:t>otro – CNAT. – Sala II – 30/6/1995”</a:t>
            </a:r>
          </a:p>
          <a:p>
            <a:pPr algn="l">
              <a:lnSpc>
                <a:spcPct val="90000"/>
              </a:lnSpc>
            </a:pPr>
            <a:r>
              <a:rPr lang="es-AR" sz="1600" i="1" dirty="0" smtClean="0">
                <a:effectLst>
                  <a:outerShdw blurRad="38100" dist="38100" dir="2700000" algn="tl">
                    <a:srgbClr val="000000">
                      <a:alpha val="43137"/>
                    </a:srgbClr>
                  </a:outerShdw>
                </a:effectLst>
              </a:rPr>
              <a:t>“…</a:t>
            </a:r>
            <a:r>
              <a:rPr lang="es-AR" sz="1600" i="1" dirty="0">
                <a:effectLst>
                  <a:outerShdw blurRad="38100" dist="38100" dir="2700000" algn="tl">
                    <a:srgbClr val="000000">
                      <a:alpha val="43137"/>
                    </a:srgbClr>
                  </a:outerShdw>
                </a:effectLst>
              </a:rPr>
              <a:t>si se ha acreditado que uno de los concubinos  prestaba servicios en el establecimiento de propiedad del otro, sin que se probase que la vinculación reconocía otros intereses personales ni se invocase siquiera que tales prestaciones beneficiaran a una sociedad de hecho integrada por ambos convivientes. En este caso las partes se encontraban vinculadas por un contrato de trabajo</a:t>
            </a:r>
            <a:r>
              <a:rPr lang="es-AR" sz="1600" i="1" dirty="0" smtClean="0">
                <a:effectLst>
                  <a:outerShdw blurRad="38100" dist="38100" dir="2700000" algn="tl">
                    <a:srgbClr val="000000">
                      <a:alpha val="43137"/>
                    </a:srgbClr>
                  </a:outerShdw>
                </a:effectLst>
              </a:rPr>
              <a:t>…”</a:t>
            </a:r>
          </a:p>
          <a:p>
            <a:pPr algn="l">
              <a:lnSpc>
                <a:spcPct val="90000"/>
              </a:lnSpc>
            </a:pPr>
            <a:r>
              <a:rPr lang="es-AR" sz="1600" b="1" dirty="0" smtClean="0">
                <a:solidFill>
                  <a:srgbClr val="FFFF00"/>
                </a:solidFill>
                <a:effectLst>
                  <a:outerShdw blurRad="38100" dist="38100" dir="2700000" algn="tl">
                    <a:srgbClr val="000000">
                      <a:alpha val="43137"/>
                    </a:srgbClr>
                  </a:outerShdw>
                </a:effectLst>
              </a:rPr>
              <a:t>Rechaza relación laboral:</a:t>
            </a:r>
            <a:endParaRPr lang="es-AR" sz="1600" b="1" dirty="0">
              <a:solidFill>
                <a:srgbClr val="FFFF00"/>
              </a:solidFill>
              <a:effectLst>
                <a:outerShdw blurRad="38100" dist="38100" dir="2700000" algn="tl">
                  <a:srgbClr val="000000">
                    <a:alpha val="43137"/>
                  </a:srgbClr>
                </a:outerShdw>
              </a:effectLst>
            </a:endParaRPr>
          </a:p>
          <a:p>
            <a:pPr algn="l">
              <a:lnSpc>
                <a:spcPct val="90000"/>
              </a:lnSpc>
            </a:pPr>
            <a:r>
              <a:rPr lang="es-AR" sz="1800" b="1" dirty="0" smtClean="0">
                <a:solidFill>
                  <a:srgbClr val="00FF00"/>
                </a:solidFill>
                <a:effectLst>
                  <a:outerShdw blurRad="38100" dist="38100" dir="2700000" algn="tl">
                    <a:srgbClr val="000000">
                      <a:alpha val="43137"/>
                    </a:srgbClr>
                  </a:outerShdw>
                </a:effectLst>
              </a:rPr>
              <a:t>“Neri </a:t>
            </a:r>
            <a:r>
              <a:rPr lang="es-AR" sz="1800" b="1" dirty="0" err="1">
                <a:solidFill>
                  <a:srgbClr val="00FF00"/>
                </a:solidFill>
                <a:effectLst>
                  <a:outerShdw blurRad="38100" dist="38100" dir="2700000" algn="tl">
                    <a:srgbClr val="000000">
                      <a:alpha val="43137"/>
                    </a:srgbClr>
                  </a:outerShdw>
                </a:effectLst>
              </a:rPr>
              <a:t>Alfio</a:t>
            </a:r>
            <a:r>
              <a:rPr lang="es-AR" sz="1800" b="1" dirty="0">
                <a:solidFill>
                  <a:srgbClr val="00FF00"/>
                </a:solidFill>
                <a:effectLst>
                  <a:outerShdw blurRad="38100" dist="38100" dir="2700000" algn="tl">
                    <a:srgbClr val="000000">
                      <a:alpha val="43137"/>
                    </a:srgbClr>
                  </a:outerShdw>
                </a:effectLst>
              </a:rPr>
              <a:t> c/ Díaz Roxana y </a:t>
            </a:r>
            <a:r>
              <a:rPr lang="es-AR" sz="1800" b="1" dirty="0" smtClean="0">
                <a:solidFill>
                  <a:srgbClr val="00FF00"/>
                </a:solidFill>
                <a:effectLst>
                  <a:outerShdw blurRad="38100" dist="38100" dir="2700000" algn="tl">
                    <a:srgbClr val="000000">
                      <a:alpha val="43137"/>
                    </a:srgbClr>
                  </a:outerShdw>
                </a:effectLst>
              </a:rPr>
              <a:t>otros – CNTA – Sala II - 12/6/2011”</a:t>
            </a:r>
          </a:p>
          <a:p>
            <a:pPr algn="l">
              <a:lnSpc>
                <a:spcPct val="90000"/>
              </a:lnSpc>
            </a:pPr>
            <a:r>
              <a:rPr lang="es-AR" sz="1600" i="1" dirty="0">
                <a:effectLst>
                  <a:outerShdw blurRad="38100" dist="38100" dir="2700000" algn="tl">
                    <a:srgbClr val="000000">
                      <a:alpha val="43137"/>
                    </a:srgbClr>
                  </a:outerShdw>
                </a:effectLst>
              </a:rPr>
              <a:t>“…toda vez que se ha comprobado que se ha logrado acreditar que convivían en aparente matrimonio en un mismo domicilio y ambos contribuían al sostenimiento del hogar, en tanto el actor aportaba su trabajo personal y la demandada el vehículo que explotaba como taxímetro…” </a:t>
            </a:r>
            <a:endParaRPr lang="es-AR" sz="1600" dirty="0">
              <a:effectLst>
                <a:outerShdw blurRad="38100" dist="38100" dir="2700000" algn="tl">
                  <a:srgbClr val="000000">
                    <a:alpha val="43137"/>
                  </a:srgbClr>
                </a:outerShdw>
              </a:effectLst>
            </a:endParaRPr>
          </a:p>
          <a:p>
            <a:pPr algn="l">
              <a:lnSpc>
                <a:spcPct val="90000"/>
              </a:lnSpc>
            </a:pPr>
            <a:endParaRPr lang="es-AR" sz="16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9606397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AR" sz="1800" b="1" dirty="0" smtClean="0">
                <a:solidFill>
                  <a:srgbClr val="00FF00"/>
                </a:solidFill>
                <a:effectLst>
                  <a:outerShdw blurRad="38100" dist="38100" dir="2700000" algn="tl">
                    <a:srgbClr val="000000">
                      <a:alpha val="43137"/>
                    </a:srgbClr>
                  </a:outerShdw>
                </a:effectLst>
              </a:rPr>
              <a:t>SITUACIONES A TENER EN CUENTA</a:t>
            </a:r>
          </a:p>
          <a:p>
            <a:pPr algn="l" eaLnBrk="1" hangingPunct="1">
              <a:buFontTx/>
              <a:buNone/>
              <a:defRPr/>
            </a:pPr>
            <a:endParaRPr lang="es-ES" sz="1800" dirty="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e) Indemnización por fallecimiento: </a:t>
            </a:r>
            <a:r>
              <a:rPr lang="es-ES" sz="1800" dirty="0" smtClean="0">
                <a:effectLst>
                  <a:outerShdw blurRad="38100" dist="38100" dir="2700000" algn="tl">
                    <a:srgbClr val="000000">
                      <a:alpha val="43137"/>
                    </a:srgbClr>
                  </a:outerShdw>
                </a:effectLst>
              </a:rPr>
              <a:t>Período de receso y período de actividad</a:t>
            </a:r>
          </a:p>
          <a:p>
            <a:pPr algn="l" eaLnBrk="1" hangingPunct="1">
              <a:buFontTx/>
              <a:buNone/>
              <a:defRPr/>
            </a:pPr>
            <a:endParaRPr lang="es-ES" sz="1800" dirty="0" smtClean="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f) Indemnización por incapacidad absoluta: </a:t>
            </a:r>
            <a:r>
              <a:rPr lang="es-ES" sz="1800" dirty="0" smtClean="0">
                <a:effectLst>
                  <a:outerShdw blurRad="38100" dist="38100" dir="2700000" algn="tl">
                    <a:srgbClr val="000000">
                      <a:alpha val="43137"/>
                    </a:srgbClr>
                  </a:outerShdw>
                </a:effectLst>
              </a:rPr>
              <a:t>Período de receso y período de actividad</a:t>
            </a:r>
            <a:endParaRPr lang="es-ES" sz="1800" dirty="0">
              <a:effectLst>
                <a:outerShdw blurRad="38100" dist="38100" dir="2700000" algn="tl">
                  <a:srgbClr val="000000">
                    <a:alpha val="43137"/>
                  </a:srgbClr>
                </a:outerShdw>
              </a:effectLst>
            </a:endParaRPr>
          </a:p>
          <a:p>
            <a:pPr algn="l" eaLnBrk="1" hangingPunct="1">
              <a:buFontTx/>
              <a:buNone/>
              <a:defRPr/>
            </a:pPr>
            <a:endParaRPr lang="es-ES" sz="1600" dirty="0" smtClean="0"/>
          </a:p>
          <a:p>
            <a:pPr algn="l" eaLnBrk="1" hangingPunct="1">
              <a:buFontTx/>
              <a:buNone/>
              <a:defRPr/>
            </a:pPr>
            <a:endParaRPr lang="es-ES" sz="1600" dirty="0"/>
          </a:p>
          <a:p>
            <a:pPr algn="l" eaLnBrk="1" hangingPunct="1">
              <a:buFontTx/>
              <a:buNone/>
              <a:defRPr/>
            </a:pPr>
            <a:endParaRPr lang="es-AR"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880280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AR" sz="1800" b="1" dirty="0" smtClean="0">
                <a:solidFill>
                  <a:srgbClr val="00FF00"/>
                </a:solidFill>
                <a:effectLst>
                  <a:outerShdw blurRad="38100" dist="38100" dir="2700000" algn="tl">
                    <a:srgbClr val="000000">
                      <a:alpha val="43137"/>
                    </a:srgbClr>
                  </a:outerShdw>
                </a:effectLst>
              </a:rPr>
              <a:t>SITUACIONES A TENER EN CUENTA</a:t>
            </a:r>
          </a:p>
          <a:p>
            <a:pPr algn="l" eaLnBrk="1" hangingPunct="1">
              <a:defRPr/>
            </a:pPr>
            <a:endParaRPr lang="es-ES" sz="1800" b="1"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a) Pago de vacaciones: </a:t>
            </a:r>
            <a:r>
              <a:rPr lang="es-ES" sz="1800" dirty="0" smtClean="0">
                <a:effectLst>
                  <a:outerShdw blurRad="38100" dist="38100" dir="2700000" algn="tl">
                    <a:srgbClr val="000000">
                      <a:alpha val="43137"/>
                    </a:srgbClr>
                  </a:outerShdw>
                </a:effectLst>
              </a:rPr>
              <a:t>Se pagan al finalizar el contrato.</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b) Pago del SAC: </a:t>
            </a:r>
            <a:r>
              <a:rPr lang="es-ES" sz="1800" dirty="0" smtClean="0">
                <a:effectLst>
                  <a:outerShdw blurRad="38100" dist="38100" dir="2700000" algn="tl">
                    <a:srgbClr val="000000">
                      <a:alpha val="43137"/>
                    </a:srgbClr>
                  </a:outerShdw>
                </a:effectLst>
              </a:rPr>
              <a:t>se paga al finalizar la temporada</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c) Salarios por enfermedad inculpable</a:t>
            </a:r>
            <a:r>
              <a:rPr lang="es-ES" sz="1800" dirty="0" smtClean="0">
                <a:effectLst>
                  <a:outerShdw blurRad="38100" dist="38100" dir="2700000" algn="tl">
                    <a:srgbClr val="000000">
                      <a:alpha val="43137"/>
                    </a:srgbClr>
                  </a:outerShdw>
                </a:effectLst>
              </a:rPr>
              <a:t>: art. 208 LCT, solo durante el período de actividad, se suspenden al iniciarse el período de receso.</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d) Accidentes de trabajo. </a:t>
            </a:r>
            <a:r>
              <a:rPr lang="es-ES" sz="1800" dirty="0" smtClean="0">
                <a:effectLst>
                  <a:outerShdw blurRad="38100" dist="38100" dir="2700000" algn="tl">
                    <a:srgbClr val="000000">
                      <a:alpha val="43137"/>
                    </a:srgbClr>
                  </a:outerShdw>
                </a:effectLst>
              </a:rPr>
              <a:t>Durante la temporada, o cuando el trabajador trata de retomar su empleo. Abarca tanto el período de actividad como el período de receso.</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e) Obra social: </a:t>
            </a:r>
            <a:r>
              <a:rPr lang="es-ES" sz="1800" dirty="0" smtClean="0">
                <a:effectLst>
                  <a:outerShdw blurRad="38100" dist="38100" dir="2700000" algn="tl">
                    <a:srgbClr val="000000">
                      <a:alpha val="43137"/>
                    </a:srgbClr>
                  </a:outerShdw>
                </a:effectLst>
              </a:rPr>
              <a:t>Período de receso, deberá cumplir con las obligaciones a  cargo del empleador y del trabajador.</a:t>
            </a:r>
          </a:p>
          <a:p>
            <a:pPr algn="l" eaLnBrk="1" hangingPunct="1">
              <a:buFontTx/>
              <a:buNone/>
              <a:defRPr/>
            </a:pPr>
            <a:endParaRPr lang="es-ES" sz="1600" dirty="0"/>
          </a:p>
          <a:p>
            <a:pPr algn="l" eaLnBrk="1" hangingPunct="1">
              <a:buFontTx/>
              <a:buNone/>
              <a:defRPr/>
            </a:pPr>
            <a:endParaRPr lang="es-AR"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79402054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lstStyle/>
          <a:p>
            <a:pPr algn="l" eaLnBrk="1" hangingPunct="1">
              <a:defRPr/>
            </a:pPr>
            <a:r>
              <a:rPr lang="en-US" sz="20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AR" sz="2000" b="1" dirty="0" smtClean="0">
                <a:solidFill>
                  <a:srgbClr val="00FF00"/>
                </a:solidFill>
                <a:effectLst>
                  <a:outerShdw blurRad="38100" dist="38100" dir="2700000" algn="tl">
                    <a:srgbClr val="000000">
                      <a:alpha val="43137"/>
                    </a:srgbClr>
                  </a:outerShdw>
                </a:effectLst>
              </a:rPr>
              <a:t>SITUACIONES A TENER EN CUENTA</a:t>
            </a:r>
          </a:p>
          <a:p>
            <a:pPr algn="l" eaLnBrk="1" hangingPunct="1">
              <a:defRPr/>
            </a:pPr>
            <a:endParaRPr lang="es-ES" sz="2000" b="1" dirty="0">
              <a:effectLst>
                <a:outerShdw blurRad="38100" dist="38100" dir="2700000" algn="tl">
                  <a:srgbClr val="000000">
                    <a:alpha val="43137"/>
                  </a:srgbClr>
                </a:outerShdw>
              </a:effectLst>
            </a:endParaRPr>
          </a:p>
          <a:p>
            <a:pPr algn="l" eaLnBrk="1" hangingPunct="1">
              <a:defRPr/>
            </a:pPr>
            <a:endParaRPr lang="es-ES" sz="2000" b="1" dirty="0" smtClean="0">
              <a:solidFill>
                <a:srgbClr val="FFFF00"/>
              </a:solidFill>
              <a:effectLst>
                <a:outerShdw blurRad="38100" dist="38100" dir="2700000" algn="tl">
                  <a:srgbClr val="000000">
                    <a:alpha val="43137"/>
                  </a:srgbClr>
                </a:outerShdw>
              </a:effectLst>
            </a:endParaRPr>
          </a:p>
          <a:p>
            <a:pPr algn="l" eaLnBrk="1" hangingPunct="1">
              <a:defRPr/>
            </a:pPr>
            <a:r>
              <a:rPr lang="es-ES" sz="2000" b="1" dirty="0" smtClean="0">
                <a:solidFill>
                  <a:srgbClr val="FFFF00"/>
                </a:solidFill>
                <a:effectLst>
                  <a:outerShdw blurRad="38100" dist="38100" dir="2700000" algn="tl">
                    <a:srgbClr val="000000">
                      <a:alpha val="43137"/>
                    </a:srgbClr>
                  </a:outerShdw>
                </a:effectLst>
              </a:rPr>
              <a:t>a) Antigüedad: </a:t>
            </a:r>
            <a:r>
              <a:rPr lang="es-ES" sz="2000" dirty="0" smtClean="0">
                <a:effectLst>
                  <a:outerShdw blurRad="38100" dist="38100" dir="2700000" algn="tl">
                    <a:srgbClr val="000000">
                      <a:alpha val="43137"/>
                    </a:srgbClr>
                  </a:outerShdw>
                </a:effectLst>
              </a:rPr>
              <a:t>aplicación del art. 18 LCT, es decir que es la que surge del cómputo del tiempo efectivamente trabajado.</a:t>
            </a:r>
          </a:p>
          <a:p>
            <a:pPr algn="l" eaLnBrk="1" hangingPunct="1">
              <a:defRPr/>
            </a:pPr>
            <a:endParaRPr lang="es-ES" sz="2000" dirty="0" smtClean="0">
              <a:effectLst>
                <a:outerShdw blurRad="38100" dist="38100" dir="2700000" algn="tl">
                  <a:srgbClr val="000000">
                    <a:alpha val="43137"/>
                  </a:srgbClr>
                </a:outerShdw>
              </a:effectLst>
            </a:endParaRPr>
          </a:p>
          <a:p>
            <a:pPr algn="l" eaLnBrk="1" hangingPunct="1">
              <a:defRPr/>
            </a:pPr>
            <a:endParaRPr lang="es-ES" sz="2000" b="1" dirty="0" smtClean="0">
              <a:solidFill>
                <a:srgbClr val="FFFF00"/>
              </a:solidFill>
              <a:effectLst>
                <a:outerShdw blurRad="38100" dist="38100" dir="2700000" algn="tl">
                  <a:srgbClr val="000000">
                    <a:alpha val="43137"/>
                  </a:srgbClr>
                </a:outerShdw>
              </a:effectLst>
            </a:endParaRPr>
          </a:p>
          <a:p>
            <a:pPr algn="l" eaLnBrk="1" hangingPunct="1">
              <a:defRPr/>
            </a:pPr>
            <a:r>
              <a:rPr lang="es-ES" sz="2000" b="1" dirty="0" smtClean="0">
                <a:solidFill>
                  <a:srgbClr val="FFFF00"/>
                </a:solidFill>
                <a:effectLst>
                  <a:outerShdw blurRad="38100" dist="38100" dir="2700000" algn="tl">
                    <a:srgbClr val="000000">
                      <a:alpha val="43137"/>
                    </a:srgbClr>
                  </a:outerShdw>
                </a:effectLst>
              </a:rPr>
              <a:t>b) Indemnizaciones</a:t>
            </a:r>
            <a:r>
              <a:rPr lang="es-ES" sz="2000" dirty="0" smtClean="0">
                <a:effectLst>
                  <a:outerShdw blurRad="38100" dist="38100" dir="2700000" algn="tl">
                    <a:srgbClr val="000000">
                      <a:alpha val="43137"/>
                    </a:srgbClr>
                  </a:outerShdw>
                </a:effectLst>
              </a:rPr>
              <a:t>: Art. 97 LCT.</a:t>
            </a:r>
            <a:endParaRPr lang="es-ES" sz="2000" dirty="0">
              <a:effectLst>
                <a:outerShdw blurRad="38100" dist="38100" dir="2700000" algn="tl">
                  <a:srgbClr val="000000">
                    <a:alpha val="43137"/>
                  </a:srgbClr>
                </a:outerShdw>
              </a:effectLst>
            </a:endParaRPr>
          </a:p>
          <a:p>
            <a:pPr algn="l" eaLnBrk="1" hangingPunct="1">
              <a:buFontTx/>
              <a:buNone/>
              <a:defRPr/>
            </a:pPr>
            <a:endParaRPr lang="es-AR"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2794548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EQUIPARACIÓN A LOS CONTRATOS A PLAZO FIJO - PERMANENCIA</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EXTINCIÓN</a:t>
            </a: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97 -  </a:t>
            </a:r>
            <a:r>
              <a:rPr lang="es-ES" sz="1800" dirty="0" smtClean="0">
                <a:effectLst>
                  <a:outerShdw blurRad="38100" dist="38100" dir="2700000" algn="tl">
                    <a:srgbClr val="000000">
                      <a:alpha val="43137"/>
                    </a:srgbClr>
                  </a:outerShdw>
                </a:effectLst>
              </a:rPr>
              <a:t>El </a:t>
            </a:r>
            <a:r>
              <a:rPr lang="es-ES" sz="1800" b="1" dirty="0" smtClean="0">
                <a:solidFill>
                  <a:srgbClr val="FFFF01"/>
                </a:solidFill>
                <a:effectLst>
                  <a:outerShdw blurRad="38100" dist="38100" dir="2700000" algn="tl">
                    <a:srgbClr val="000000">
                      <a:alpha val="43137"/>
                    </a:srgbClr>
                  </a:outerShdw>
                </a:effectLst>
              </a:rPr>
              <a:t>despido sin causa </a:t>
            </a:r>
            <a:r>
              <a:rPr lang="es-ES" sz="1800" dirty="0" smtClean="0">
                <a:effectLst>
                  <a:outerShdw blurRad="38100" dist="38100" dir="2700000" algn="tl">
                    <a:srgbClr val="000000">
                      <a:alpha val="43137"/>
                    </a:srgbClr>
                  </a:outerShdw>
                </a:effectLst>
              </a:rPr>
              <a:t>del trabajador, pendiente los plazos previstos o previsibles del ciclo o temporada en los que estuviere prestando servicios, </a:t>
            </a:r>
            <a:r>
              <a:rPr lang="es-ES" sz="1800" b="1" dirty="0" smtClean="0">
                <a:solidFill>
                  <a:srgbClr val="FFFF01"/>
                </a:solidFill>
                <a:effectLst>
                  <a:outerShdw blurRad="38100" dist="38100" dir="2700000" algn="tl">
                    <a:srgbClr val="000000">
                      <a:alpha val="43137"/>
                    </a:srgbClr>
                  </a:outerShdw>
                </a:effectLst>
              </a:rPr>
              <a:t>dará lugar al pago de los resarcimientos establecidos en el artículo 95</a:t>
            </a:r>
            <a:r>
              <a:rPr lang="es-ES" sz="1800" dirty="0" smtClean="0">
                <a:effectLst>
                  <a:outerShdw blurRad="38100" dist="38100" dir="2700000" algn="tl">
                    <a:srgbClr val="000000">
                      <a:alpha val="43137"/>
                    </a:srgbClr>
                  </a:outerShdw>
                </a:effectLst>
              </a:rPr>
              <a:t>, primer párrafo, de esta ley.</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El trabajador adquiere los derechos que esta ley asigna a los trabajadores permanentes de prestación continua, a partir de su contratación en la primera temporada, si ello respondiera a necesidades también permanentes de la empresa o explotación ejercida, con la modalidad prevista en este Capítulo.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2307207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EQUIPARACIÓN A LOS CONTRATOS A PLAZO FIJO - PERMANENCIA</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EXTINCIÓN</a:t>
            </a:r>
          </a:p>
          <a:p>
            <a:pPr algn="l" eaLnBrk="1" hangingPunct="1">
              <a:defRPr/>
            </a:pPr>
            <a:r>
              <a:rPr lang="es-ES" sz="1600" b="1" dirty="0" smtClean="0">
                <a:solidFill>
                  <a:srgbClr val="00FFCC"/>
                </a:solidFill>
                <a:effectLst>
                  <a:outerShdw blurRad="38100" dist="38100" dir="2700000" algn="tl">
                    <a:srgbClr val="000000">
                      <a:alpha val="43137"/>
                    </a:srgbClr>
                  </a:outerShdw>
                </a:effectLst>
              </a:rPr>
              <a:t>Art. 95 -  </a:t>
            </a:r>
            <a:r>
              <a:rPr lang="es-ES" sz="1600" dirty="0" smtClean="0">
                <a:effectLst>
                  <a:outerShdw blurRad="38100" dist="38100" dir="2700000" algn="tl">
                    <a:srgbClr val="000000">
                      <a:alpha val="43137"/>
                    </a:srgbClr>
                  </a:outerShdw>
                </a:effectLst>
              </a:rPr>
              <a:t>En </a:t>
            </a:r>
            <a:r>
              <a:rPr lang="es-ES" sz="1600" dirty="0">
                <a:effectLst>
                  <a:outerShdw blurRad="38100" dist="38100" dir="2700000" algn="tl">
                    <a:srgbClr val="000000">
                      <a:alpha val="43137"/>
                    </a:srgbClr>
                  </a:outerShdw>
                </a:effectLst>
              </a:rPr>
              <a:t>los contratos </a:t>
            </a:r>
            <a:r>
              <a:rPr lang="es-ES" sz="1600" b="1" dirty="0">
                <a:solidFill>
                  <a:srgbClr val="FFFF00"/>
                </a:solidFill>
                <a:effectLst>
                  <a:outerShdw blurRad="38100" dist="38100" dir="2700000" algn="tl">
                    <a:srgbClr val="000000">
                      <a:alpha val="43137"/>
                    </a:srgbClr>
                  </a:outerShdw>
                </a:effectLst>
              </a:rPr>
              <a:t>a plazo fijo, el despido injustificado dispuesto antes del vencimiento del plazo, dará derecho al trabajador, además de las indemnizaciones que correspondan por extinción del contrato en tales condiciones a la de daños y perjuicios provenientes del derecho común</a:t>
            </a:r>
            <a:r>
              <a:rPr lang="es-ES" sz="1600" dirty="0">
                <a:effectLst>
                  <a:outerShdw blurRad="38100" dist="38100" dir="2700000" algn="tl">
                    <a:srgbClr val="000000">
                      <a:alpha val="43137"/>
                    </a:srgbClr>
                  </a:outerShdw>
                </a:effectLst>
              </a:rPr>
              <a:t>, la que se fijará en función directa de los que justifique haber sufrido quien los alegue o los que, a falta de demostración, fije el juez o tribunal prudencialmente, por la sola ruptura anticipada del contrato.</a:t>
            </a:r>
          </a:p>
          <a:p>
            <a:pPr algn="l" eaLnBrk="1" hangingPunct="1">
              <a:defRPr/>
            </a:pPr>
            <a:endParaRPr lang="es-ES" sz="1600" dirty="0" smtClean="0">
              <a:effectLst>
                <a:outerShdw blurRad="38100" dist="38100" dir="2700000" algn="tl">
                  <a:srgbClr val="000000">
                    <a:alpha val="43137"/>
                  </a:srgbClr>
                </a:outerShdw>
              </a:effectLst>
            </a:endParaRPr>
          </a:p>
          <a:p>
            <a:pPr algn="l" eaLnBrk="1" hangingPunct="1">
              <a:defRPr/>
            </a:pPr>
            <a:r>
              <a:rPr lang="es-ES" sz="1600" dirty="0" smtClean="0">
                <a:effectLst>
                  <a:outerShdw blurRad="38100" dist="38100" dir="2700000" algn="tl">
                    <a:srgbClr val="000000">
                      <a:alpha val="43137"/>
                    </a:srgbClr>
                  </a:outerShdw>
                </a:effectLst>
              </a:rPr>
              <a:t>Cuando </a:t>
            </a:r>
            <a:r>
              <a:rPr lang="es-ES" sz="1600" dirty="0">
                <a:effectLst>
                  <a:outerShdw blurRad="38100" dist="38100" dir="2700000" algn="tl">
                    <a:srgbClr val="000000">
                      <a:alpha val="43137"/>
                    </a:srgbClr>
                  </a:outerShdw>
                </a:effectLst>
              </a:rPr>
              <a:t>la extinción del contrato se produjere mediante preaviso, y estando el contrato íntegramente cumplido, el trabajador recibirá una suma de dinero equivalente a la indemnización prevista en el artículo 250 de esta ley.</a:t>
            </a:r>
          </a:p>
          <a:p>
            <a:pPr algn="l" eaLnBrk="1" hangingPunct="1">
              <a:defRPr/>
            </a:pPr>
            <a:endParaRPr lang="es-ES" sz="1600" dirty="0" smtClean="0">
              <a:effectLst>
                <a:outerShdw blurRad="38100" dist="38100" dir="2700000" algn="tl">
                  <a:srgbClr val="000000">
                    <a:alpha val="43137"/>
                  </a:srgbClr>
                </a:outerShdw>
              </a:effectLst>
            </a:endParaRPr>
          </a:p>
          <a:p>
            <a:pPr algn="l" eaLnBrk="1" hangingPunct="1">
              <a:defRPr/>
            </a:pPr>
            <a:r>
              <a:rPr lang="es-ES" sz="1600" dirty="0" smtClean="0">
                <a:effectLst>
                  <a:outerShdw blurRad="38100" dist="38100" dir="2700000" algn="tl">
                    <a:srgbClr val="000000">
                      <a:alpha val="43137"/>
                    </a:srgbClr>
                  </a:outerShdw>
                </a:effectLst>
              </a:rPr>
              <a:t>En </a:t>
            </a:r>
            <a:r>
              <a:rPr lang="es-ES" sz="1600" dirty="0">
                <a:effectLst>
                  <a:outerShdw blurRad="38100" dist="38100" dir="2700000" algn="tl">
                    <a:srgbClr val="000000">
                      <a:alpha val="43137"/>
                    </a:srgbClr>
                  </a:outerShdw>
                </a:effectLst>
              </a:rPr>
              <a:t>los casos del párrafo primero de este artículo, si el tiempo que faltare para cumplir el plazo del contrato fuese igual o superior al que corresponda al de preaviso, el reconocimiento de la indemnización por daño suplirá al que corresponde por omisión de éste, si el monto reconocido fuese también igual o superior a los salarios del mismo.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1852254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533400" y="1371600"/>
            <a:ext cx="8382000" cy="5486400"/>
          </a:xfrm>
          <a:extLst/>
        </p:spPr>
        <p:txBody>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EQUIPARACIÓN A LOS CONTRATOS A PLAZO FIJO - PERMANENCIA</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EXTINCIÓN</a:t>
            </a: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a:t>
            </a:r>
            <a:r>
              <a:rPr lang="es-ES" sz="1800" b="1" dirty="0">
                <a:solidFill>
                  <a:srgbClr val="00FFCC"/>
                </a:solidFill>
                <a:effectLst>
                  <a:outerShdw blurRad="38100" dist="38100" dir="2700000" algn="tl">
                    <a:srgbClr val="000000">
                      <a:alpha val="43137"/>
                    </a:srgbClr>
                  </a:outerShdw>
                </a:effectLst>
              </a:rPr>
              <a:t>. 250 </a:t>
            </a:r>
            <a:r>
              <a:rPr lang="es-ES" sz="1800" dirty="0">
                <a:solidFill>
                  <a:srgbClr val="00FFCC"/>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Cuando </a:t>
            </a:r>
            <a:r>
              <a:rPr lang="es-ES" sz="1800" dirty="0">
                <a:effectLst>
                  <a:outerShdw blurRad="38100" dist="38100" dir="2700000" algn="tl">
                    <a:srgbClr val="000000">
                      <a:alpha val="43137"/>
                    </a:srgbClr>
                  </a:outerShdw>
                </a:effectLst>
              </a:rPr>
              <a:t>la extinción del contrato se produjera </a:t>
            </a:r>
            <a:r>
              <a:rPr lang="es-ES" sz="1800" b="1" dirty="0">
                <a:solidFill>
                  <a:srgbClr val="FFFF00"/>
                </a:solidFill>
                <a:effectLst>
                  <a:outerShdw blurRad="38100" dist="38100" dir="2700000" algn="tl">
                    <a:srgbClr val="000000">
                      <a:alpha val="43137"/>
                    </a:srgbClr>
                  </a:outerShdw>
                </a:effectLst>
              </a:rPr>
              <a:t>por vencimiento del plazo asignado al mismo, mediando preaviso y estando el c</a:t>
            </a:r>
            <a:r>
              <a:rPr lang="es-ES" sz="1800" b="1" dirty="0" smtClean="0">
                <a:solidFill>
                  <a:srgbClr val="FFFF00"/>
                </a:solidFill>
                <a:effectLst>
                  <a:outerShdw blurRad="38100" dist="38100" dir="2700000" algn="tl">
                    <a:srgbClr val="000000">
                      <a:alpha val="43137"/>
                    </a:srgbClr>
                  </a:outerShdw>
                </a:effectLst>
              </a:rPr>
              <a:t>ontrato</a:t>
            </a:r>
            <a:r>
              <a:rPr lang="es-ES" sz="1800" b="1" dirty="0">
                <a:solidFill>
                  <a:srgbClr val="FFFF00"/>
                </a:solidFill>
                <a:effectLst>
                  <a:outerShdw blurRad="38100" dist="38100" dir="2700000" algn="tl">
                    <a:srgbClr val="000000">
                      <a:alpha val="43137"/>
                    </a:srgbClr>
                  </a:outerShdw>
                </a:effectLst>
              </a:rPr>
              <a:t> íntegramente cumplido, se estará a lo dispuesto en el artículo 95</a:t>
            </a:r>
            <a:r>
              <a:rPr lang="es-ES" sz="1800" dirty="0">
                <a:effectLst>
                  <a:outerShdw blurRad="38100" dist="38100" dir="2700000" algn="tl">
                    <a:srgbClr val="000000">
                      <a:alpha val="43137"/>
                    </a:srgbClr>
                  </a:outerShdw>
                </a:effectLst>
              </a:rPr>
              <a:t>, segundo párrafo de esta ley, siendo el trabajador acreedor a la indemnización prevista en el artículo 247, siempre que el tiempo del contrato no haya sido inferior a 1 (un) año.</a:t>
            </a:r>
          </a:p>
          <a:p>
            <a:pPr algn="l" eaLnBrk="1" hangingPunct="1">
              <a:defRPr/>
            </a:pPr>
            <a:endParaRPr lang="es-ES" sz="1600" dirty="0">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0432516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COMPORTAMIENTO DE LAS PARTES A LA EPOCA DE REINICIACION DEL TRABAJO. RESPONSABILIDAD</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98 -  </a:t>
            </a:r>
            <a:r>
              <a:rPr lang="es-ES" sz="1800" b="1" dirty="0" smtClean="0">
                <a:solidFill>
                  <a:srgbClr val="FFFF00"/>
                </a:solidFill>
                <a:effectLst>
                  <a:outerShdw blurRad="38100" dist="38100" dir="2700000" algn="tl">
                    <a:srgbClr val="000000">
                      <a:alpha val="43137"/>
                    </a:srgbClr>
                  </a:outerShdw>
                </a:effectLst>
              </a:rPr>
              <a:t>Con una antelación no menor a 30 (treinta) días respecto del inicio de cada temporada, el empleador deberá notificar </a:t>
            </a:r>
            <a:r>
              <a:rPr lang="es-ES" sz="1800" dirty="0" smtClean="0">
                <a:effectLst>
                  <a:outerShdw blurRad="38100" dist="38100" dir="2700000" algn="tl">
                    <a:srgbClr val="000000">
                      <a:alpha val="43137"/>
                    </a:srgbClr>
                  </a:outerShdw>
                </a:effectLst>
              </a:rPr>
              <a:t>en forma personal o por medios públicos idóneos a los trabajadores de su voluntad de reiterar la relación o contrato en los términos del ciclo anterior. </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El trabajador deberá manifestar su decisión de continuar o no la relación laboral en un plazo de 5 (cinco) </a:t>
            </a:r>
            <a:r>
              <a:rPr lang="es-ES" sz="1800" dirty="0" smtClean="0">
                <a:effectLst>
                  <a:outerShdw blurRad="38100" dist="38100" dir="2700000" algn="tl">
                    <a:srgbClr val="000000">
                      <a:alpha val="43137"/>
                    </a:srgbClr>
                  </a:outerShdw>
                </a:effectLst>
              </a:rPr>
              <a:t>días de notificado, sea por escrito o presentándose ante el empleador. </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En caso que el empleador no cursara la notificación a que se hace referencia en el párrafo anterior, se considerará que rescinde unilateralmente el contrato y, por lo tanto, responderá por las consecuencias de la extinción del mismo.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6229332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COMPORTAMIENTO DE LAS PARTES A LA EPOCA DE REINICIACION DEL TRABAJO. RESPONSABILIDAD</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Notificación:</a:t>
            </a:r>
            <a:endParaRPr lang="es-ES" sz="1800" dirty="0" smtClean="0">
              <a:solidFill>
                <a:srgbClr val="FFFF00"/>
              </a:solidFill>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En forma personal o por otros medios </a:t>
            </a:r>
            <a:r>
              <a:rPr lang="es-ES" sz="1800" dirty="0" err="1" smtClean="0">
                <a:effectLst>
                  <a:outerShdw blurRad="38100" dist="38100" dir="2700000" algn="tl">
                    <a:srgbClr val="000000">
                      <a:alpha val="43137"/>
                    </a:srgbClr>
                  </a:outerShdw>
                </a:effectLst>
              </a:rPr>
              <a:t>idoneos</a:t>
            </a:r>
            <a:endParaRPr lang="es-ES" sz="1800" dirty="0" smtClean="0">
              <a:effectLst>
                <a:outerShdw blurRad="38100" dist="38100" dir="2700000" algn="tl">
                  <a:srgbClr val="000000">
                    <a:alpha val="43137"/>
                  </a:srgbClr>
                </a:outerShdw>
              </a:effectLst>
            </a:endParaRP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Silencio del trabajador:</a:t>
            </a:r>
          </a:p>
          <a:p>
            <a:pPr algn="l" eaLnBrk="1" hangingPunct="1">
              <a:defRPr/>
            </a:pPr>
            <a:r>
              <a:rPr lang="es-ES" sz="1800" dirty="0" smtClean="0">
                <a:effectLst>
                  <a:outerShdw blurRad="38100" dist="38100" dir="2700000" algn="tl">
                    <a:srgbClr val="000000">
                      <a:alpha val="43137"/>
                    </a:srgbClr>
                  </a:outerShdw>
                </a:effectLst>
              </a:rPr>
              <a:t>Presunción de renuncia. Si el trabajador no responde al llamado del empleador, este deberá intimarlo bajo apercibimiento de considerarlo incurso en abandono de trabajo.</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Responsabilidad en caso de no admisión: </a:t>
            </a:r>
            <a:r>
              <a:rPr lang="es-ES" sz="1800" dirty="0" smtClean="0">
                <a:effectLst>
                  <a:outerShdw blurRad="38100" dist="38100" dir="2700000" algn="tl">
                    <a:srgbClr val="000000">
                      <a:alpha val="43137"/>
                    </a:srgbClr>
                  </a:outerShdw>
                </a:effectLst>
              </a:rPr>
              <a:t>El empleador </a:t>
            </a:r>
            <a:r>
              <a:rPr lang="es-ES" sz="1800" dirty="0" err="1" smtClean="0">
                <a:effectLst>
                  <a:outerShdw blurRad="38100" dist="38100" dir="2700000" algn="tl">
                    <a:srgbClr val="000000">
                      <a:alpha val="43137"/>
                    </a:srgbClr>
                  </a:outerShdw>
                </a:effectLst>
              </a:rPr>
              <a:t>respondera</a:t>
            </a:r>
            <a:r>
              <a:rPr lang="es-ES" sz="1800" dirty="0" smtClean="0">
                <a:effectLst>
                  <a:outerShdw blurRad="38100" dist="38100" dir="2700000" algn="tl">
                    <a:srgbClr val="000000">
                      <a:alpha val="43137"/>
                    </a:srgbClr>
                  </a:outerShdw>
                </a:effectLst>
              </a:rPr>
              <a:t> por las consecuencias de la extinción del contrato si no avisara la reiniciación o no consintiere la reiteración de la relación.</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06419542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COMPORTAMIENTO DE LAS PARTES A LA EPOCA DE REINICIACION DEL TRABAJO. RESPONSABILIDAD</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Despido durante la temporada:</a:t>
            </a:r>
            <a:endParaRPr lang="es-ES" sz="1800" dirty="0" smtClean="0">
              <a:solidFill>
                <a:srgbClr val="FFFF00"/>
              </a:solidFill>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Se aplica el art. 97 de la LCT.</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Despido pendientes los ciclos de temporada: </a:t>
            </a:r>
          </a:p>
          <a:p>
            <a:pPr algn="l" eaLnBrk="1" hangingPunct="1">
              <a:defRPr/>
            </a:pPr>
            <a:r>
              <a:rPr lang="es-ES" sz="1800" dirty="0" smtClean="0">
                <a:effectLst>
                  <a:outerShdw blurRad="38100" dist="38100" dir="2700000" algn="tl">
                    <a:srgbClr val="000000">
                      <a:alpha val="43137"/>
                    </a:srgbClr>
                  </a:outerShdw>
                </a:effectLst>
              </a:rPr>
              <a:t>Indemnización por daños por los períodos pendientes del ciclo o temporada. En caso que el tiempo que faltara para terminar la temporada sea superior al plazo del preaviso, no corresponderá el pago de la indemnización sustitutiva de preaviso.</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Despido entre temporadas:</a:t>
            </a:r>
          </a:p>
          <a:p>
            <a:pPr algn="l" eaLnBrk="1" hangingPunct="1">
              <a:defRPr/>
            </a:pPr>
            <a:r>
              <a:rPr lang="es-ES" sz="1800" dirty="0" smtClean="0">
                <a:effectLst>
                  <a:outerShdw blurRad="38100" dist="38100" dir="2700000" algn="tl">
                    <a:srgbClr val="000000">
                      <a:alpha val="43137"/>
                    </a:srgbClr>
                  </a:outerShdw>
                </a:effectLst>
              </a:rPr>
              <a:t>- Corresponde indemnización por antigüedad</a:t>
            </a:r>
          </a:p>
          <a:p>
            <a:pPr algn="l" eaLnBrk="1" hangingPunct="1">
              <a:defRPr/>
            </a:pPr>
            <a:r>
              <a:rPr lang="es-ES" sz="1800" dirty="0" smtClean="0">
                <a:effectLst>
                  <a:outerShdw blurRad="38100" dist="38100" dir="2700000" algn="tl">
                    <a:srgbClr val="000000">
                      <a:alpha val="43137"/>
                    </a:srgbClr>
                  </a:outerShdw>
                </a:effectLst>
              </a:rPr>
              <a:t>- No corresponde indemnización por daños del art. 95 LCT.</a:t>
            </a:r>
          </a:p>
          <a:p>
            <a:pPr algn="l" eaLnBrk="1" hangingPunct="1">
              <a:defRPr/>
            </a:pPr>
            <a:r>
              <a:rPr lang="es-ES" sz="1800" dirty="0" smtClean="0">
                <a:effectLst>
                  <a:outerShdw blurRad="38100" dist="38100" dir="2700000" algn="tl">
                    <a:srgbClr val="000000">
                      <a:alpha val="43137"/>
                    </a:srgbClr>
                  </a:outerShdw>
                </a:effectLst>
              </a:rPr>
              <a:t>- El trabajador debe haber trabajado al menos tres meses para la procedencia de la indemnización por antigüedad.</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13485416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1731"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lnSpc>
                <a:spcPct val="80000"/>
              </a:lnSpc>
              <a:defRPr/>
            </a:pPr>
            <a:r>
              <a:rPr lang="es-AR" sz="1800" b="1" dirty="0" smtClean="0">
                <a:solidFill>
                  <a:srgbClr val="00FF00"/>
                </a:solidFill>
                <a:effectLst>
                  <a:outerShdw blurRad="38100" dist="38100" dir="2700000" algn="tl">
                    <a:srgbClr val="000000">
                      <a:alpha val="43137"/>
                    </a:srgbClr>
                  </a:outerShdw>
                </a:effectLst>
              </a:rPr>
              <a:t>PERIODO DE RECESO Y PERIODO DE ACTIVIDAD</a:t>
            </a:r>
          </a:p>
          <a:p>
            <a:pPr algn="l" eaLnBrk="1" hangingPunct="1">
              <a:lnSpc>
                <a:spcPct val="80000"/>
              </a:lnSpc>
              <a:defRPr/>
            </a:pPr>
            <a:endParaRPr lang="es-AR" sz="1800" b="1" dirty="0" smtClean="0">
              <a:solidFill>
                <a:srgbClr val="CCFF66"/>
              </a:solidFill>
              <a:effectLst>
                <a:outerShdw blurRad="38100" dist="38100" dir="2700000" algn="tl">
                  <a:srgbClr val="000000">
                    <a:alpha val="43137"/>
                  </a:srgbClr>
                </a:outerShdw>
              </a:effectLst>
            </a:endParaRPr>
          </a:p>
          <a:p>
            <a:pPr algn="l" eaLnBrk="1" hangingPunct="1">
              <a:lnSpc>
                <a:spcPct val="80000"/>
              </a:lnSpc>
              <a:defRPr/>
            </a:pPr>
            <a:r>
              <a:rPr lang="es-AR" sz="1800" b="1" dirty="0" smtClean="0">
                <a:solidFill>
                  <a:srgbClr val="00FFCC"/>
                </a:solidFill>
                <a:effectLst>
                  <a:outerShdw blurRad="38100" dist="38100" dir="2700000" algn="tl">
                    <a:srgbClr val="000000">
                      <a:alpha val="43137"/>
                    </a:srgbClr>
                  </a:outerShdw>
                </a:effectLst>
              </a:rPr>
              <a:t>Notificación del inicio de temporada</a:t>
            </a:r>
          </a:p>
          <a:p>
            <a:pPr algn="l" eaLnBrk="1" hangingPunct="1">
              <a:lnSpc>
                <a:spcPct val="80000"/>
              </a:lnSpc>
              <a:defRPr/>
            </a:pPr>
            <a:r>
              <a:rPr lang="es-AR" sz="1800" dirty="0" smtClean="0">
                <a:effectLst>
                  <a:outerShdw blurRad="38100" dist="38100" dir="2700000" algn="tl">
                    <a:srgbClr val="000000">
                      <a:alpha val="43137"/>
                    </a:srgbClr>
                  </a:outerShdw>
                </a:effectLst>
              </a:rPr>
              <a:t>(Art. 98 LCT)</a:t>
            </a:r>
          </a:p>
          <a:p>
            <a:pPr algn="l" eaLnBrk="1" hangingPunct="1">
              <a:lnSpc>
                <a:spcPct val="80000"/>
              </a:lnSpc>
              <a:defRPr/>
            </a:pPr>
            <a:endParaRPr lang="es-AR" sz="1800" dirty="0" smtClean="0">
              <a:effectLst>
                <a:outerShdw blurRad="38100" dist="38100" dir="2700000" algn="tl">
                  <a:srgbClr val="000000">
                    <a:alpha val="43137"/>
                  </a:srgbClr>
                </a:outerShdw>
              </a:effectLst>
            </a:endParaRPr>
          </a:p>
          <a:p>
            <a:pPr algn="l" eaLnBrk="1" hangingPunct="1">
              <a:lnSpc>
                <a:spcPct val="80000"/>
              </a:lnSpc>
              <a:defRPr/>
            </a:pPr>
            <a:r>
              <a:rPr lang="es-AR" sz="1800" dirty="0" smtClean="0">
                <a:effectLst>
                  <a:outerShdw blurRad="38100" dist="38100" dir="2700000" algn="tl">
                    <a:srgbClr val="000000">
                      <a:alpha val="43137"/>
                    </a:srgbClr>
                  </a:outerShdw>
                </a:effectLst>
              </a:rPr>
              <a:t>- El empleador debe notificar con 30 días el inicio de cada temporada</a:t>
            </a:r>
          </a:p>
          <a:p>
            <a:pPr algn="l" eaLnBrk="1" hangingPunct="1">
              <a:lnSpc>
                <a:spcPct val="80000"/>
              </a:lnSpc>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El trabajador debe manifestar su decisión de continuar en un plazo de 5 días</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de notificado</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En caso de omisión del empleador, se considera que rescinde el contrato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debiendo indemnizar.</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Si el trabajador notificado no se presenta se considera abandono de trabajo.</a:t>
            </a:r>
          </a:p>
          <a:p>
            <a:pPr algn="l" eaLnBrk="1" hangingPunct="1">
              <a:lnSpc>
                <a:spcPct val="80000"/>
              </a:lnSpc>
              <a:buFontTx/>
              <a:buNone/>
              <a:defRPr/>
            </a:pPr>
            <a:endParaRPr lang="es-AR" sz="1800" dirty="0" smtClean="0"/>
          </a:p>
          <a:p>
            <a:pPr algn="l" eaLnBrk="1" hangingPunct="1">
              <a:lnSpc>
                <a:spcPct val="80000"/>
              </a:lnSpc>
              <a:buFontTx/>
              <a:buNone/>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85111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ES" sz="1800" b="1" dirty="0">
                <a:solidFill>
                  <a:srgbClr val="FFFF00"/>
                </a:solidFill>
                <a:effectLst>
                  <a:outerShdw blurRad="38100" dist="38100" dir="2700000" algn="tl">
                    <a:srgbClr val="000000">
                      <a:alpha val="43137"/>
                    </a:srgbClr>
                  </a:outerShdw>
                </a:effectLst>
                <a:cs typeface="Arial" charset="0"/>
              </a:rPr>
              <a:t>Relación laboral entre </a:t>
            </a:r>
            <a:r>
              <a:rPr lang="es-ES" sz="1800" b="1" dirty="0" smtClean="0">
                <a:solidFill>
                  <a:srgbClr val="FFFF00"/>
                </a:solidFill>
                <a:effectLst>
                  <a:outerShdw blurRad="38100" dist="38100" dir="2700000" algn="tl">
                    <a:srgbClr val="000000">
                      <a:alpha val="43137"/>
                    </a:srgbClr>
                  </a:outerShdw>
                </a:effectLst>
                <a:cs typeface="Arial" charset="0"/>
              </a:rPr>
              <a:t>concubinos</a:t>
            </a:r>
            <a:endParaRPr lang="es-AR" sz="1800" b="1" dirty="0" smtClean="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800" b="1" dirty="0" smtClean="0">
                <a:solidFill>
                  <a:srgbClr val="00FFCC"/>
                </a:solidFill>
                <a:effectLst>
                  <a:outerShdw blurRad="38100" dist="38100" dir="2700000" algn="tl">
                    <a:srgbClr val="000000">
                      <a:alpha val="43137"/>
                    </a:srgbClr>
                  </a:outerShdw>
                </a:effectLst>
                <a:cs typeface="Arial" charset="0"/>
              </a:rPr>
              <a:t>Conclusiones</a:t>
            </a:r>
          </a:p>
          <a:p>
            <a:pPr algn="l">
              <a:lnSpc>
                <a:spcPct val="90000"/>
              </a:lnSpc>
            </a:pPr>
            <a:endParaRPr lang="es-AR" sz="1800" b="1" dirty="0">
              <a:effectLst>
                <a:outerShdw blurRad="38100" dist="38100" dir="2700000" algn="tl">
                  <a:srgbClr val="000000">
                    <a:alpha val="43137"/>
                  </a:srgbClr>
                </a:outerShdw>
              </a:effectLst>
              <a:cs typeface="Arial" charset="0"/>
            </a:endParaRPr>
          </a:p>
          <a:p>
            <a:pPr algn="l">
              <a:lnSpc>
                <a:spcPct val="90000"/>
              </a:lnSpc>
            </a:pPr>
            <a:r>
              <a:rPr lang="es-AR" sz="1800" dirty="0" smtClean="0">
                <a:effectLst>
                  <a:outerShdw blurRad="38100" dist="38100" dir="2700000" algn="tl">
                    <a:srgbClr val="000000">
                      <a:alpha val="43137"/>
                    </a:srgbClr>
                  </a:outerShdw>
                </a:effectLst>
              </a:rPr>
              <a:t>Mientras </a:t>
            </a:r>
            <a:r>
              <a:rPr lang="es-AR" sz="1800" dirty="0">
                <a:effectLst>
                  <a:outerShdw blurRad="38100" dist="38100" dir="2700000" algn="tl">
                    <a:srgbClr val="000000">
                      <a:alpha val="43137"/>
                    </a:srgbClr>
                  </a:outerShdw>
                </a:effectLst>
              </a:rPr>
              <a:t>se encuentre la participación en común en los aspectos económicos, se aleja la posibilidad del contrato de trabajo.</a:t>
            </a:r>
            <a:endParaRPr lang="es-AR" sz="18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29380684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r>
              <a:rPr lang="es-AR" sz="2800" b="1" dirty="0" smtClean="0">
                <a:solidFill>
                  <a:srgbClr val="00FF00"/>
                </a:solidFill>
                <a:latin typeface="Papyrus" pitchFamily="66" charset="0"/>
              </a:rPr>
              <a:t>CONTRATO EVENTUAL</a:t>
            </a:r>
          </a:p>
          <a:p>
            <a:pPr eaLnBrk="1" hangingPunct="1">
              <a:defRPr/>
            </a:pPr>
            <a:endParaRPr lang="es-AR" sz="2800" b="1" dirty="0" smtClean="0">
              <a:solidFill>
                <a:srgbClr val="00FF00"/>
              </a:solidFill>
              <a:latin typeface="Papyrus" pitchFamily="66" charset="0"/>
            </a:endParaRPr>
          </a:p>
          <a:p>
            <a:pPr eaLnBrk="1" hangingPunct="1">
              <a:defRPr/>
            </a:pPr>
            <a:r>
              <a:rPr lang="es-AR" sz="2800" b="1" dirty="0" smtClean="0">
                <a:solidFill>
                  <a:srgbClr val="00FF00"/>
                </a:solidFill>
                <a:latin typeface="Papyrus" pitchFamily="66" charset="0"/>
              </a:rPr>
              <a:t>LEY 26474</a:t>
            </a:r>
          </a:p>
          <a:p>
            <a:pPr eaLnBrk="1" hangingPunct="1">
              <a:defRPr/>
            </a:pPr>
            <a:r>
              <a:rPr lang="es-ES" sz="2800" b="1" dirty="0" smtClean="0">
                <a:solidFill>
                  <a:srgbClr val="00FF00"/>
                </a:solidFill>
                <a:latin typeface="Papyrus" pitchFamily="66" charset="0"/>
              </a:rPr>
              <a:t>LEY 24013</a:t>
            </a:r>
          </a:p>
          <a:p>
            <a:pPr eaLnBrk="1" hangingPunct="1">
              <a:defRPr/>
            </a:pPr>
            <a:endParaRPr lang="es-AR" b="1" dirty="0" smtClean="0">
              <a:solidFill>
                <a:srgbClr val="00FF00"/>
              </a:solidFill>
              <a:latin typeface="Papyrus" pitchFamily="66" charset="0"/>
            </a:endParaRPr>
          </a:p>
          <a:p>
            <a:pPr eaLnBrk="1" hangingPunct="1">
              <a:defRPr/>
            </a:pPr>
            <a:endParaRPr lang="es-AR" b="1" dirty="0" smtClean="0">
              <a:solidFill>
                <a:srgbClr val="00FF00"/>
              </a:solidFill>
              <a:latin typeface="Papyrus" pitchFamily="66" charset="0"/>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38341113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AR" sz="1800" b="1" dirty="0" smtClean="0">
                <a:solidFill>
                  <a:srgbClr val="FFFF00"/>
                </a:solidFill>
                <a:effectLst>
                  <a:outerShdw blurRad="38100" dist="38100" dir="2700000" algn="tl">
                    <a:srgbClr val="000000">
                      <a:alpha val="43137"/>
                    </a:srgbClr>
                  </a:outerShdw>
                </a:effectLst>
              </a:rPr>
              <a:t>CARACTERIZACIÓN</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99 - </a:t>
            </a:r>
            <a:r>
              <a:rPr lang="es-ES" sz="1800" dirty="0" smtClean="0">
                <a:effectLst>
                  <a:outerShdw blurRad="38100" dist="38100" dir="2700000" algn="tl">
                    <a:srgbClr val="000000">
                      <a:alpha val="43137"/>
                    </a:srgbClr>
                  </a:outerShdw>
                </a:effectLst>
              </a:rPr>
              <a:t>Cualquiera sea su denominación, se considerará que media contrato de trabajo eventual cuando la actividad del trabajador se ejerce bajo la dependencia de un empleador </a:t>
            </a:r>
            <a:r>
              <a:rPr lang="es-ES" sz="1800" b="1" dirty="0" smtClean="0">
                <a:solidFill>
                  <a:srgbClr val="FFFF01"/>
                </a:solidFill>
                <a:effectLst>
                  <a:outerShdw blurRad="38100" dist="38100" dir="2700000" algn="tl">
                    <a:srgbClr val="000000">
                      <a:alpha val="43137"/>
                    </a:srgbClr>
                  </a:outerShdw>
                </a:effectLst>
              </a:rPr>
              <a:t>para la satisfacción de resultados concretos, tenidos en vista por éste, en relación a servicios extraordinarios determinados de antemano o exigencias extraordinarias y transitorias de la empresa</a:t>
            </a:r>
            <a:r>
              <a:rPr lang="es-ES" sz="1800" dirty="0" smtClean="0">
                <a:effectLst>
                  <a:outerShdw blurRad="38100" dist="38100" dir="2700000" algn="tl">
                    <a:srgbClr val="000000">
                      <a:alpha val="43137"/>
                    </a:srgbClr>
                  </a:outerShdw>
                </a:effectLst>
              </a:rPr>
              <a:t>, explotación o establecimiento, </a:t>
            </a:r>
            <a:r>
              <a:rPr lang="es-ES" sz="1800" b="1" dirty="0" smtClean="0">
                <a:solidFill>
                  <a:srgbClr val="FF9900"/>
                </a:solidFill>
                <a:effectLst>
                  <a:outerShdw blurRad="38100" dist="38100" dir="2700000" algn="tl">
                    <a:srgbClr val="000000">
                      <a:alpha val="43137"/>
                    </a:srgbClr>
                  </a:outerShdw>
                </a:effectLst>
              </a:rPr>
              <a:t>toda vez que no pueda preverse un plazo cierto para la finalización del contrato. </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Se entenderá además que media tal tipo de relación </a:t>
            </a:r>
            <a:r>
              <a:rPr lang="es-ES" sz="1800" b="1" dirty="0" smtClean="0">
                <a:solidFill>
                  <a:srgbClr val="FFFF01"/>
                </a:solidFill>
                <a:effectLst>
                  <a:outerShdw blurRad="38100" dist="38100" dir="2700000" algn="tl">
                    <a:srgbClr val="000000">
                      <a:alpha val="43137"/>
                    </a:srgbClr>
                  </a:outerShdw>
                </a:effectLst>
              </a:rPr>
              <a:t>cuando el vínculo comienza y termina con la realización de la obra, la ejecución del acto o la prestación del servicio para el que fue contratado el trabajador.</a:t>
            </a:r>
            <a:r>
              <a:rPr lang="es-ES" sz="1800" dirty="0" smtClean="0">
                <a:effectLst>
                  <a:outerShdw blurRad="38100" dist="38100" dir="2700000" algn="tl">
                    <a:srgbClr val="000000">
                      <a:alpha val="43137"/>
                    </a:srgbClr>
                  </a:outerShdw>
                </a:effectLst>
              </a:rPr>
              <a:t> El empleador que pretenda que el contrato inviste esta modalidad, </a:t>
            </a:r>
            <a:r>
              <a:rPr lang="es-ES" sz="1800" b="1" dirty="0" smtClean="0">
                <a:solidFill>
                  <a:srgbClr val="00FFCC"/>
                </a:solidFill>
                <a:effectLst>
                  <a:outerShdw blurRad="38100" dist="38100" dir="2700000" algn="tl">
                    <a:srgbClr val="000000">
                      <a:alpha val="43137"/>
                    </a:srgbClr>
                  </a:outerShdw>
                </a:effectLst>
              </a:rPr>
              <a:t>tendrá a su cargo la prueba de su aseveración.</a:t>
            </a:r>
          </a:p>
          <a:p>
            <a:pPr algn="l" eaLnBrk="1" hangingPunct="1">
              <a:lnSpc>
                <a:spcPct val="80000"/>
              </a:lnSpc>
              <a:buFontTx/>
              <a:buNone/>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3689022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AR" sz="2000" b="1" dirty="0" smtClean="0">
                <a:solidFill>
                  <a:srgbClr val="FFFF01"/>
                </a:solidFill>
                <a:effectLst>
                  <a:outerShdw blurRad="38100" dist="38100" dir="2700000" algn="tl">
                    <a:srgbClr val="000000">
                      <a:alpha val="43137"/>
                    </a:srgbClr>
                  </a:outerShdw>
                </a:effectLst>
              </a:rPr>
              <a:t>CARACTERIZACIÓN</a:t>
            </a:r>
          </a:p>
          <a:p>
            <a:pPr algn="l" eaLnBrk="1" hangingPunct="1">
              <a:lnSpc>
                <a:spcPct val="80000"/>
              </a:lnSpc>
              <a:defRPr/>
            </a:pPr>
            <a:r>
              <a:rPr lang="es-AR" sz="2000" b="1" dirty="0" smtClean="0">
                <a:solidFill>
                  <a:srgbClr val="00FFCC"/>
                </a:solidFill>
                <a:effectLst>
                  <a:outerShdw blurRad="38100" dist="38100" dir="2700000" algn="tl">
                    <a:srgbClr val="000000">
                      <a:alpha val="43137"/>
                    </a:srgbClr>
                  </a:outerShdw>
                </a:effectLst>
              </a:rPr>
              <a:t>Art. 99 LCT -  Dos supuestos</a:t>
            </a:r>
          </a:p>
          <a:p>
            <a:pPr algn="l" eaLnBrk="1" hangingPunct="1">
              <a:lnSpc>
                <a:spcPct val="80000"/>
              </a:lnSpc>
              <a:defRPr/>
            </a:pPr>
            <a:endParaRPr lang="es-AR" sz="2000" dirty="0" smtClean="0">
              <a:effectLst>
                <a:outerShdw blurRad="38100" dist="38100" dir="2700000" algn="tl">
                  <a:srgbClr val="000000">
                    <a:alpha val="43137"/>
                  </a:srgbClr>
                </a:outerShdw>
              </a:effectLst>
            </a:endParaRPr>
          </a:p>
          <a:p>
            <a:pPr algn="l" eaLnBrk="1" hangingPunct="1">
              <a:lnSpc>
                <a:spcPct val="80000"/>
              </a:lnSpc>
              <a:defRPr/>
            </a:pPr>
            <a:r>
              <a:rPr lang="es-AR" sz="2000" b="1" dirty="0" smtClean="0">
                <a:effectLst>
                  <a:outerShdw blurRad="38100" dist="38100" dir="2700000" algn="tl">
                    <a:srgbClr val="000000">
                      <a:alpha val="43137"/>
                    </a:srgbClr>
                  </a:outerShdw>
                </a:effectLst>
              </a:rPr>
              <a:t>a)</a:t>
            </a:r>
            <a:r>
              <a:rPr lang="es-AR" sz="2000" dirty="0" smtClean="0">
                <a:effectLst>
                  <a:outerShdw blurRad="38100" dist="38100" dir="2700000" algn="tl">
                    <a:srgbClr val="000000">
                      <a:alpha val="43137"/>
                    </a:srgbClr>
                  </a:outerShdw>
                </a:effectLst>
              </a:rPr>
              <a:t> ( … ) cuando la actividad se realiza para la satisfacción de resultados concretos tenidos en vista por el empleador, en relación a </a:t>
            </a:r>
            <a:r>
              <a:rPr lang="es-AR" sz="2000" dirty="0" smtClean="0">
                <a:solidFill>
                  <a:srgbClr val="FFFF00"/>
                </a:solidFill>
                <a:effectLst>
                  <a:outerShdw blurRad="38100" dist="38100" dir="2700000" algn="tl">
                    <a:srgbClr val="000000">
                      <a:alpha val="43137"/>
                    </a:srgbClr>
                  </a:outerShdw>
                </a:effectLst>
              </a:rPr>
              <a:t>servicios extraordinarios determinados de antemano o exigencias extraordinarias y transitorias de la empresa</a:t>
            </a:r>
            <a:r>
              <a:rPr lang="es-AR" sz="2000" dirty="0" smtClean="0">
                <a:effectLst>
                  <a:outerShdw blurRad="38100" dist="38100" dir="2700000" algn="tl">
                    <a:srgbClr val="000000">
                      <a:alpha val="43137"/>
                    </a:srgbClr>
                  </a:outerShdw>
                </a:effectLst>
              </a:rPr>
              <a:t>, toda vez que no pueda preverse un plazo cierto para la finalización.</a:t>
            </a:r>
            <a:endParaRPr lang="es-AR" sz="2000" b="1" dirty="0" smtClean="0">
              <a:effectLst>
                <a:outerShdw blurRad="38100" dist="38100" dir="2700000" algn="tl">
                  <a:srgbClr val="000000">
                    <a:alpha val="43137"/>
                  </a:srgbClr>
                </a:outerShdw>
              </a:effectLst>
            </a:endParaRPr>
          </a:p>
          <a:p>
            <a:pPr algn="l" eaLnBrk="1" hangingPunct="1">
              <a:lnSpc>
                <a:spcPct val="80000"/>
              </a:lnSpc>
              <a:defRPr/>
            </a:pPr>
            <a:endParaRPr lang="es-AR" sz="2000" dirty="0" smtClean="0">
              <a:effectLst>
                <a:outerShdw blurRad="38100" dist="38100" dir="2700000" algn="tl">
                  <a:srgbClr val="000000">
                    <a:alpha val="43137"/>
                  </a:srgbClr>
                </a:outerShdw>
              </a:effectLst>
            </a:endParaRPr>
          </a:p>
          <a:p>
            <a:pPr algn="l" eaLnBrk="1" hangingPunct="1">
              <a:lnSpc>
                <a:spcPct val="80000"/>
              </a:lnSpc>
              <a:defRPr/>
            </a:pPr>
            <a:r>
              <a:rPr lang="es-AR" sz="2000" b="1" dirty="0" smtClean="0">
                <a:effectLst>
                  <a:outerShdw blurRad="38100" dist="38100" dir="2700000" algn="tl">
                    <a:srgbClr val="000000">
                      <a:alpha val="43137"/>
                    </a:srgbClr>
                  </a:outerShdw>
                </a:effectLst>
              </a:rPr>
              <a:t>b)</a:t>
            </a:r>
            <a:r>
              <a:rPr lang="es-AR" sz="2000" dirty="0" smtClean="0">
                <a:effectLst>
                  <a:outerShdw blurRad="38100" dist="38100" dir="2700000" algn="tl">
                    <a:srgbClr val="000000">
                      <a:alpha val="43137"/>
                    </a:srgbClr>
                  </a:outerShdw>
                </a:effectLst>
              </a:rPr>
              <a:t> ( … ) cuando el vínculo </a:t>
            </a:r>
            <a:r>
              <a:rPr lang="es-AR" sz="2000" dirty="0" smtClean="0">
                <a:solidFill>
                  <a:srgbClr val="FFFF00"/>
                </a:solidFill>
                <a:effectLst>
                  <a:outerShdw blurRad="38100" dist="38100" dir="2700000" algn="tl">
                    <a:srgbClr val="000000">
                      <a:alpha val="43137"/>
                    </a:srgbClr>
                  </a:outerShdw>
                </a:effectLst>
              </a:rPr>
              <a:t>comienza y termina con la realización de la obra</a:t>
            </a:r>
            <a:r>
              <a:rPr lang="es-AR" sz="2000" dirty="0" smtClean="0">
                <a:effectLst>
                  <a:outerShdw blurRad="38100" dist="38100" dir="2700000" algn="tl">
                    <a:srgbClr val="000000">
                      <a:alpha val="43137"/>
                    </a:srgbClr>
                  </a:outerShdw>
                </a:effectLst>
              </a:rPr>
              <a:t>, la ejecución del acto o la prestación del servicio para el que fue contratado el trabajador.</a:t>
            </a:r>
          </a:p>
          <a:p>
            <a:pPr algn="l" eaLnBrk="1" hangingPunct="1">
              <a:lnSpc>
                <a:spcPct val="80000"/>
              </a:lnSpc>
              <a:defRPr/>
            </a:pPr>
            <a:endParaRPr lang="es-AR" sz="2000" dirty="0" smtClean="0">
              <a:effectLst>
                <a:outerShdw blurRad="38100" dist="38100" dir="2700000" algn="tl">
                  <a:srgbClr val="000000">
                    <a:alpha val="43137"/>
                  </a:srgbClr>
                </a:outerShdw>
              </a:effectLst>
            </a:endParaRPr>
          </a:p>
          <a:p>
            <a:pPr algn="l" eaLnBrk="1" hangingPunct="1">
              <a:lnSpc>
                <a:spcPct val="80000"/>
              </a:lnSpc>
              <a:defRPr/>
            </a:pPr>
            <a:r>
              <a:rPr lang="es-AR" sz="2000" dirty="0" smtClean="0">
                <a:effectLst>
                  <a:outerShdw blurRad="38100" dist="38100" dir="2700000" algn="tl">
                    <a:srgbClr val="000000">
                      <a:alpha val="43137"/>
                    </a:srgbClr>
                  </a:outerShdw>
                </a:effectLst>
              </a:rPr>
              <a:t>El empleador tiene la carga de la prueba</a:t>
            </a:r>
          </a:p>
          <a:p>
            <a:pPr algn="l" eaLnBrk="1" hangingPunct="1">
              <a:lnSpc>
                <a:spcPct val="80000"/>
              </a:lnSpc>
              <a:buFontTx/>
              <a:buNone/>
              <a:defRPr/>
            </a:pPr>
            <a:endParaRPr lang="es-AR" sz="2000" b="1" dirty="0" smtClean="0">
              <a:effectLst>
                <a:outerShdw blurRad="38100" dist="38100" dir="2700000" algn="tl">
                  <a:srgbClr val="000000">
                    <a:alpha val="43137"/>
                  </a:srgbClr>
                </a:outerShdw>
              </a:effectLst>
            </a:endParaRPr>
          </a:p>
          <a:p>
            <a:pPr algn="l" eaLnBrk="1" hangingPunct="1">
              <a:lnSpc>
                <a:spcPct val="80000"/>
              </a:lnSpc>
              <a:defRPr/>
            </a:pPr>
            <a:r>
              <a:rPr lang="es-AR" sz="2000" b="1" dirty="0" smtClean="0">
                <a:solidFill>
                  <a:srgbClr val="FFFF00"/>
                </a:solidFill>
                <a:effectLst>
                  <a:outerShdw blurRad="38100" dist="38100" dir="2700000" algn="tl">
                    <a:srgbClr val="000000">
                      <a:alpha val="43137"/>
                    </a:srgbClr>
                  </a:outerShdw>
                </a:effectLst>
              </a:rPr>
              <a:t>No debe confundirse con la contratación mediante Agencias de Servicios Eventuales.</a:t>
            </a:r>
            <a:endParaRPr lang="es-AR" sz="2000" dirty="0" smtClean="0">
              <a:effectLst>
                <a:outerShdw blurRad="38100" dist="38100" dir="2700000" algn="tl">
                  <a:srgbClr val="000000">
                    <a:alpha val="43137"/>
                  </a:srgbClr>
                </a:outerShdw>
              </a:effectLst>
            </a:endParaRPr>
          </a:p>
          <a:p>
            <a:pPr algn="l" eaLnBrk="1" hangingPunct="1">
              <a:lnSpc>
                <a:spcPct val="80000"/>
              </a:lnSpc>
              <a:buFontTx/>
              <a:buNone/>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4482113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18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FF01"/>
                </a:solidFill>
                <a:effectLst>
                  <a:outerShdw blurRad="38100" dist="38100" dir="2700000" algn="tl">
                    <a:srgbClr val="000000">
                      <a:alpha val="43137"/>
                    </a:srgbClr>
                  </a:outerShdw>
                </a:effectLst>
              </a:rPr>
              <a:t>LEY 24013 – DISPOSICIONES SOBRE EL CONTRATO EVENTUAL</a:t>
            </a:r>
            <a:endParaRPr lang="es-AR" sz="1800" b="1" dirty="0" smtClean="0">
              <a:solidFill>
                <a:srgbClr val="FFFF01"/>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SUSTITUCION POR LICENCIAS</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69 - </a:t>
            </a:r>
            <a:r>
              <a:rPr lang="es-ES" sz="1800" dirty="0" smtClean="0">
                <a:effectLst>
                  <a:outerShdw blurRad="38100" dist="38100" dir="2700000" algn="tl">
                    <a:srgbClr val="000000">
                      <a:alpha val="43137"/>
                    </a:srgbClr>
                  </a:outerShdw>
                </a:effectLst>
              </a:rPr>
              <a:t>Para el caso que el contrato de trabajo eventual </a:t>
            </a:r>
            <a:r>
              <a:rPr lang="es-ES" sz="1800" b="1" dirty="0" smtClean="0">
                <a:solidFill>
                  <a:srgbClr val="FFFF01"/>
                </a:solidFill>
                <a:effectLst>
                  <a:outerShdw blurRad="38100" dist="38100" dir="2700000" algn="tl">
                    <a:srgbClr val="000000">
                      <a:alpha val="43137"/>
                    </a:srgbClr>
                  </a:outerShdw>
                </a:effectLst>
              </a:rPr>
              <a:t>tuviera por objeto sustituir transitoriamente trabajadores permanentes de la empresa que gozaran de licencias legales o convencionales o que tuvieran derecho a reserva del puesto por un plazo incierto, en el contrato deberá indicarse el nombre del trabajador reemplazado.</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Si al reincorporarse el trabajador reemplazado, el trabajador contratado bajo esta modalidad continuare prestando servicios, el contrato se convertirá en uno por tiempo indeterminado</a:t>
            </a:r>
            <a:r>
              <a:rPr lang="es-ES" sz="1800" dirty="0" smtClean="0">
                <a:effectLst>
                  <a:outerShdw blurRad="38100" dist="38100" dir="2700000" algn="tl">
                    <a:srgbClr val="000000">
                      <a:alpha val="43137"/>
                    </a:srgbClr>
                  </a:outerShdw>
                </a:effectLst>
              </a:rPr>
              <a:t>. Igual consecuencia tendrá la continuación </a:t>
            </a:r>
            <a:r>
              <a:rPr lang="es-ES" sz="1800" b="1" dirty="0" smtClean="0">
                <a:solidFill>
                  <a:srgbClr val="FFFF01"/>
                </a:solidFill>
                <a:effectLst>
                  <a:outerShdw blurRad="38100" dist="38100" dir="2700000" algn="tl">
                    <a:srgbClr val="000000">
                      <a:alpha val="43137"/>
                    </a:srgbClr>
                  </a:outerShdw>
                </a:effectLst>
              </a:rPr>
              <a:t>en la prestación de servicios una vez vencido el plazo de licencia o de reserva del puesto del trabajador reemplazado.</a:t>
            </a:r>
          </a:p>
          <a:p>
            <a:pPr algn="l" eaLnBrk="1" hangingPunct="1">
              <a:lnSpc>
                <a:spcPct val="80000"/>
              </a:lnSpc>
              <a:buFontTx/>
              <a:buNone/>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6017418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C000"/>
                </a:solidFill>
                <a:effectLst>
                  <a:outerShdw blurRad="38100" dist="38100" dir="2700000" algn="tl">
                    <a:srgbClr val="000000">
                      <a:alpha val="43137"/>
                    </a:srgbClr>
                  </a:outerShdw>
                </a:effectLst>
              </a:rPr>
              <a:t>LEY 24013 – DISPOSICIONES SOBRE EL CONTRATO EVENTUAL</a:t>
            </a:r>
            <a:endParaRPr lang="es-AR" sz="1800" b="1" dirty="0" smtClean="0">
              <a:solidFill>
                <a:srgbClr val="FFC000"/>
              </a:solidFill>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MEDIDAS DE ACCIÓN SINDICAL</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70 - </a:t>
            </a:r>
            <a:r>
              <a:rPr lang="es-ES" sz="1800" dirty="0" smtClean="0">
                <a:effectLst>
                  <a:outerShdw blurRad="38100" dist="38100" dir="2700000" algn="tl">
                    <a:srgbClr val="000000">
                      <a:alpha val="43137"/>
                    </a:srgbClr>
                  </a:outerShdw>
                </a:effectLst>
              </a:rPr>
              <a:t>Se prohíbe la contratación de trabajadores bajo esta modalidad para sustituir trabajadores que no prestaran servicios normalmente en virtud del ejercicio de medidas legítimas de acción sindical.</a:t>
            </a:r>
            <a:endParaRPr lang="es-AR"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71843743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FF00"/>
                </a:solidFill>
                <a:effectLst>
                  <a:outerShdw blurRad="38100" dist="38100" dir="2700000" algn="tl">
                    <a:srgbClr val="000000">
                      <a:alpha val="43137"/>
                    </a:srgbClr>
                  </a:outerShdw>
                </a:effectLst>
              </a:rPr>
              <a:t>LEY 24013 – DISPOSICIONES SOBRE EL CONTRATO EVENTUAL</a:t>
            </a:r>
            <a:endParaRPr lang="es-AR" sz="1800" b="1" dirty="0" smtClean="0">
              <a:solidFill>
                <a:srgbClr val="FF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SUSPENSIONES Y DESPIDOS POR FALTA O DISMINUCIÓN DE TRABAJO</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71 - </a:t>
            </a:r>
            <a:r>
              <a:rPr lang="es-ES" sz="1800" dirty="0" smtClean="0">
                <a:effectLst>
                  <a:outerShdw blurRad="38100" dist="38100" dir="2700000" algn="tl">
                    <a:srgbClr val="000000">
                      <a:alpha val="43137"/>
                    </a:srgbClr>
                  </a:outerShdw>
                </a:effectLst>
              </a:rPr>
              <a:t>Las empresas que hayan producido </a:t>
            </a:r>
            <a:r>
              <a:rPr lang="es-ES" sz="1800" b="1" dirty="0" smtClean="0">
                <a:solidFill>
                  <a:srgbClr val="FFFF01"/>
                </a:solidFill>
                <a:effectLst>
                  <a:outerShdw blurRad="38100" dist="38100" dir="2700000" algn="tl">
                    <a:srgbClr val="000000">
                      <a:alpha val="43137"/>
                    </a:srgbClr>
                  </a:outerShdw>
                </a:effectLst>
              </a:rPr>
              <a:t>suspensiones o despidos de trabajadores por falta o disminución de trabajo durante los 6 (seis) meses anteriores, no podrán ejercer esta modalidad para reemplazar </a:t>
            </a:r>
            <a:r>
              <a:rPr lang="es-ES" sz="1800" dirty="0" smtClean="0">
                <a:effectLst>
                  <a:outerShdw blurRad="38100" dist="38100" dir="2700000" algn="tl">
                    <a:srgbClr val="000000">
                      <a:alpha val="43137"/>
                    </a:srgbClr>
                  </a:outerShdw>
                </a:effectLst>
              </a:rPr>
              <a:t>al personal afectado por esas medidas.</a:t>
            </a:r>
            <a:endParaRPr lang="es-AR"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5627165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FF00"/>
                </a:solidFill>
                <a:effectLst>
                  <a:outerShdw blurRad="38100" dist="38100" dir="2700000" algn="tl">
                    <a:srgbClr val="000000">
                      <a:alpha val="43137"/>
                    </a:srgbClr>
                  </a:outerShdw>
                </a:effectLst>
              </a:rPr>
              <a:t>LEY 24013 – DISPOSICIONES SOBRE EL CONTRATO EVENTUAL</a:t>
            </a:r>
            <a:endParaRPr lang="es-AR" sz="1800" b="1" dirty="0" smtClean="0">
              <a:solidFill>
                <a:srgbClr val="FF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EXIGENCIAS EXTRAORDINARIAS DEL MERCADO</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72 - </a:t>
            </a:r>
            <a:r>
              <a:rPr lang="es-ES" sz="1800" dirty="0" smtClean="0">
                <a:effectLst>
                  <a:outerShdw blurRad="38100" dist="38100" dir="2700000" algn="tl">
                    <a:srgbClr val="000000">
                      <a:alpha val="43137"/>
                    </a:srgbClr>
                  </a:outerShdw>
                </a:effectLst>
              </a:rPr>
              <a:t>En los casos que el contrato tenga por objeto atender exigencias extraordinarias del mercado, deberá estarse a lo siguiente:</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1"/>
                </a:solidFill>
                <a:effectLst>
                  <a:outerShdw blurRad="38100" dist="38100" dir="2700000" algn="tl">
                    <a:srgbClr val="000000">
                      <a:alpha val="43137"/>
                    </a:srgbClr>
                  </a:outerShdw>
                </a:effectLst>
              </a:rPr>
              <a:t>a) en el contrato se consignará con precisión y claridad la causa que lo justifique; </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b) la duración de la causa que diera origen a estos contratos no podrá exceder de 6 (seis) meses por año y hasta un máximo de 1 (un) año en un período de 3 (tres) años.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2903680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rPr>
              <a:t>CONTRATO EVENTUAL</a:t>
            </a:r>
          </a:p>
          <a:p>
            <a:pPr algn="l" eaLnBrk="1" hangingPunct="1">
              <a:lnSpc>
                <a:spcPct val="80000"/>
              </a:lnSpc>
              <a:defRPr/>
            </a:pPr>
            <a:r>
              <a:rPr lang="es-ES" sz="1800" b="1" dirty="0" smtClean="0">
                <a:solidFill>
                  <a:srgbClr val="FFFF01"/>
                </a:solidFill>
              </a:rPr>
              <a:t>LEY 24013 – DISPOSICIONES SOBRE EL CONTRATO EVENTUAL</a:t>
            </a:r>
            <a:endParaRPr lang="es-AR" sz="1800" b="1" dirty="0" smtClean="0">
              <a:solidFill>
                <a:srgbClr val="FFFF01"/>
              </a:solidFill>
            </a:endParaRPr>
          </a:p>
          <a:p>
            <a:pPr algn="l" eaLnBrk="1" hangingPunct="1">
              <a:defRPr/>
            </a:pPr>
            <a:r>
              <a:rPr lang="es-ES" sz="1800" b="1" dirty="0" smtClean="0">
                <a:solidFill>
                  <a:srgbClr val="00FFCC"/>
                </a:solidFill>
                <a:effectLst/>
              </a:rPr>
              <a:t>DEBER DE PREAVISAR</a:t>
            </a:r>
          </a:p>
          <a:p>
            <a:pPr algn="l" eaLnBrk="1" hangingPunct="1">
              <a:defRPr/>
            </a:pPr>
            <a:endParaRPr lang="es-ES" sz="1800" b="1" dirty="0" smtClean="0">
              <a:effectLst/>
            </a:endParaRPr>
          </a:p>
          <a:p>
            <a:pPr algn="l" eaLnBrk="1" hangingPunct="1">
              <a:defRPr/>
            </a:pPr>
            <a:r>
              <a:rPr lang="es-ES" sz="1800" b="1" dirty="0" smtClean="0">
                <a:solidFill>
                  <a:srgbClr val="00FFCC"/>
                </a:solidFill>
                <a:effectLst/>
              </a:rPr>
              <a:t>Art. 73 - </a:t>
            </a:r>
            <a:r>
              <a:rPr lang="es-ES" sz="1800" dirty="0" smtClean="0">
                <a:effectLst/>
              </a:rPr>
              <a:t>El empleador </a:t>
            </a:r>
            <a:r>
              <a:rPr lang="es-ES" sz="1800" b="1" dirty="0" smtClean="0">
                <a:solidFill>
                  <a:srgbClr val="FFFF00"/>
                </a:solidFill>
                <a:effectLst/>
              </a:rPr>
              <a:t>no tiene el deber de preavisar la finalización </a:t>
            </a:r>
            <a:r>
              <a:rPr lang="es-ES" sz="1800" dirty="0" smtClean="0">
                <a:effectLst/>
              </a:rPr>
              <a:t>del contrato.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0974769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FF00"/>
                </a:solidFill>
                <a:effectLst>
                  <a:outerShdw blurRad="38100" dist="38100" dir="2700000" algn="tl">
                    <a:srgbClr val="000000">
                      <a:alpha val="43137"/>
                    </a:srgbClr>
                  </a:outerShdw>
                </a:effectLst>
              </a:rPr>
              <a:t>LEY 24013 – DISPOSICIONES SOBRE EL CONTRATO EVENTUAL</a:t>
            </a:r>
            <a:endParaRPr lang="es-AR" sz="1800" b="1" dirty="0" smtClean="0">
              <a:solidFill>
                <a:srgbClr val="FFFF00"/>
              </a:solidFill>
              <a:effectLst>
                <a:outerShdw blurRad="38100" dist="38100" dir="2700000" algn="tl">
                  <a:srgbClr val="000000">
                    <a:alpha val="43137"/>
                  </a:srgbClr>
                </a:outerShdw>
              </a:effectLst>
            </a:endParaRPr>
          </a:p>
          <a:p>
            <a:pPr algn="l" eaLnBrk="1" hangingPunct="1">
              <a:lnSpc>
                <a:spcPct val="80000"/>
              </a:lnSpc>
              <a:defRPr/>
            </a:pPr>
            <a:r>
              <a:rPr lang="es-ES" sz="1800" b="1" dirty="0" smtClean="0">
                <a:solidFill>
                  <a:srgbClr val="00FFCC"/>
                </a:solidFill>
                <a:effectLst>
                  <a:outerShdw blurRad="38100" dist="38100" dir="2700000" algn="tl">
                    <a:srgbClr val="000000">
                      <a:alpha val="43137"/>
                    </a:srgbClr>
                  </a:outerShdw>
                </a:effectLst>
              </a:rPr>
              <a:t>INDEMNIZACIONES</a:t>
            </a:r>
            <a:endParaRPr lang="es-AR" sz="1800" b="1" dirty="0" smtClean="0">
              <a:solidFill>
                <a:srgbClr val="00FFCC"/>
              </a:solidFill>
              <a:effectLst>
                <a:outerShdw blurRad="38100" dist="38100" dir="2700000" algn="tl">
                  <a:srgbClr val="000000">
                    <a:alpha val="43137"/>
                  </a:srgbClr>
                </a:outerShdw>
              </a:effectLst>
            </a:endParaRP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74 - </a:t>
            </a:r>
            <a:r>
              <a:rPr lang="es-ES" sz="1800" b="1" dirty="0" smtClean="0">
                <a:solidFill>
                  <a:srgbClr val="FFFF00"/>
                </a:solidFill>
                <a:effectLst>
                  <a:outerShdw blurRad="38100" dist="38100" dir="2700000" algn="tl">
                    <a:srgbClr val="000000">
                      <a:alpha val="43137"/>
                    </a:srgbClr>
                  </a:outerShdw>
                </a:effectLst>
              </a:rPr>
              <a:t>No procederá indemnización alguna cuando la relación laboral se extinga con motivo de finalización de la obra o tarea asignada, o del cese de la causa que le diera origen. </a:t>
            </a:r>
            <a:r>
              <a:rPr lang="es-ES" sz="1800" dirty="0" smtClean="0">
                <a:effectLst>
                  <a:outerShdw blurRad="38100" dist="38100" dir="2700000" algn="tl">
                    <a:srgbClr val="000000">
                      <a:alpha val="43137"/>
                    </a:srgbClr>
                  </a:outerShdw>
                </a:effectLst>
              </a:rPr>
              <a:t>En cualquier otro supuesto, se estará a lo dispuesto en la ley de contrato de trabajo (</a:t>
            </a:r>
            <a:r>
              <a:rPr lang="es-ES" sz="1800" dirty="0" err="1" smtClean="0">
                <a:effectLst>
                  <a:outerShdw blurRad="38100" dist="38100" dir="2700000" algn="tl">
                    <a:srgbClr val="000000">
                      <a:alpha val="43137"/>
                    </a:srgbClr>
                  </a:outerShdw>
                </a:effectLst>
              </a:rPr>
              <a:t>t.o</a:t>
            </a:r>
            <a:r>
              <a:rPr lang="es-ES" sz="1800" dirty="0" smtClean="0">
                <a:effectLst>
                  <a:outerShdw blurRad="38100" dist="38100" dir="2700000" algn="tl">
                    <a:srgbClr val="000000">
                      <a:alpha val="43137"/>
                    </a:srgbClr>
                  </a:outerShdw>
                </a:effectLst>
              </a:rPr>
              <a:t>. 1976).</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09092132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3779" name="Rectangle 3"/>
          <p:cNvSpPr>
            <a:spLocks noGrp="1" noChangeArrowheads="1"/>
          </p:cNvSpPr>
          <p:nvPr>
            <p:ph type="subTitle" idx="1"/>
          </p:nvPr>
        </p:nvSpPr>
        <p:spPr>
          <a:xfrm>
            <a:off x="685800" y="1335314"/>
            <a:ext cx="8229600" cy="5486400"/>
          </a:xfrm>
          <a:extLst/>
        </p:spPr>
        <p:txBody>
          <a:bodyPr>
            <a:normAutofit/>
          </a:bodyPr>
          <a:lstStyle/>
          <a:p>
            <a:pPr algn="l" eaLnBrk="1" hangingPunct="1">
              <a:lnSpc>
                <a:spcPct val="80000"/>
              </a:lnSpc>
              <a:defRPr/>
            </a:pPr>
            <a:r>
              <a:rPr lang="en-US" sz="18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AR" sz="1800" b="1" dirty="0" smtClean="0">
                <a:solidFill>
                  <a:srgbClr val="FFFF00"/>
                </a:solidFill>
                <a:effectLst>
                  <a:outerShdw blurRad="38100" dist="38100" dir="2700000" algn="tl">
                    <a:srgbClr val="000000">
                      <a:alpha val="43137"/>
                    </a:srgbClr>
                  </a:outerShdw>
                </a:effectLst>
              </a:rPr>
              <a:t>A CONSIDERAR</a:t>
            </a:r>
          </a:p>
          <a:p>
            <a:pPr algn="l" eaLnBrk="1" hangingPunct="1">
              <a:lnSpc>
                <a:spcPct val="80000"/>
              </a:lnSpc>
              <a:defRPr/>
            </a:pPr>
            <a:endParaRPr lang="es-AR" sz="1800" dirty="0" smtClean="0">
              <a:effectLst>
                <a:outerShdw blurRad="38100" dist="38100" dir="2700000" algn="tl">
                  <a:srgbClr val="000000">
                    <a:alpha val="43137"/>
                  </a:srgbClr>
                </a:outerShdw>
              </a:effectLst>
            </a:endParaRPr>
          </a:p>
          <a:p>
            <a:pPr algn="l" eaLnBrk="1" hangingPunct="1">
              <a:lnSpc>
                <a:spcPct val="80000"/>
              </a:lnSpc>
              <a:defRPr/>
            </a:pPr>
            <a:r>
              <a:rPr lang="es-AR" sz="1800" dirty="0" smtClean="0">
                <a:effectLst>
                  <a:outerShdw blurRad="38100" dist="38100" dir="2700000" algn="tl">
                    <a:srgbClr val="000000">
                      <a:alpha val="43137"/>
                    </a:srgbClr>
                  </a:outerShdw>
                </a:effectLst>
              </a:rPr>
              <a:t>- Típica modalidad para reemplazar trabajadores enfermos, o suspendidos por denuncia penal.</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No puede utilizarse la modalidad para reemplazar trabajadores en huelga.</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En caso que se reintegre el trabajador reemplazado y continúe prestando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servicios, se convierte en contrato por tiempo indeterminado</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En caso que finalice el plazo de la licencia del trabajador que reemplaza y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este no se reincorporase, si continúa prestando servicios se convierte en un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contrato por tiempo indeterminado.</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No debe preavisarse la extinción</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01581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Otras relaciones familiares</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600" b="1" dirty="0">
                <a:solidFill>
                  <a:srgbClr val="00FFCC"/>
                </a:solidFill>
                <a:effectLst>
                  <a:outerShdw blurRad="38100" dist="38100" dir="2700000" algn="tl">
                    <a:srgbClr val="000000">
                      <a:alpha val="43137"/>
                    </a:srgbClr>
                  </a:outerShdw>
                </a:effectLst>
                <a:cs typeface="Arial" charset="0"/>
              </a:rPr>
              <a:t>Relación laboral entre padres e hijos</a:t>
            </a:r>
          </a:p>
          <a:p>
            <a:pPr algn="l">
              <a:lnSpc>
                <a:spcPct val="90000"/>
              </a:lnSpc>
            </a:pPr>
            <a:endParaRPr lang="es-AR" sz="1600" b="1" dirty="0">
              <a:solidFill>
                <a:srgbClr val="00FFCC"/>
              </a:solidFill>
              <a:effectLst>
                <a:outerShdw blurRad="38100" dist="38100" dir="2700000" algn="tl">
                  <a:srgbClr val="000000">
                    <a:alpha val="43137"/>
                  </a:srgbClr>
                </a:outerShdw>
              </a:effectLst>
              <a:cs typeface="Arial" charset="0"/>
            </a:endParaRPr>
          </a:p>
          <a:p>
            <a:pPr algn="l">
              <a:lnSpc>
                <a:spcPct val="90000"/>
              </a:lnSpc>
            </a:pPr>
            <a:endParaRPr lang="es-AR" sz="1600" b="1" dirty="0" smtClean="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600" dirty="0" smtClean="0">
                <a:effectLst>
                  <a:outerShdw blurRad="38100" dist="38100" dir="2700000" algn="tl">
                    <a:srgbClr val="000000">
                      <a:alpha val="43137"/>
                    </a:srgbClr>
                  </a:outerShdw>
                </a:effectLst>
              </a:rPr>
              <a:t>a) Pequeñas </a:t>
            </a:r>
            <a:r>
              <a:rPr lang="es-AR" sz="1600" dirty="0">
                <a:effectLst>
                  <a:outerShdw blurRad="38100" dist="38100" dir="2700000" algn="tl">
                    <a:srgbClr val="000000">
                      <a:alpha val="43137"/>
                    </a:srgbClr>
                  </a:outerShdw>
                </a:effectLst>
              </a:rPr>
              <a:t>y medianas empresas representen verdaderas comunidades de desarrollo económico a través del trabajo mancomunado de familiares</a:t>
            </a:r>
            <a:r>
              <a:rPr lang="es-AR" sz="1600" dirty="0" smtClean="0">
                <a:effectLst>
                  <a:outerShdw blurRad="38100" dist="38100" dir="2700000" algn="tl">
                    <a:srgbClr val="000000">
                      <a:alpha val="43137"/>
                    </a:srgbClr>
                  </a:outerShdw>
                </a:effectLst>
              </a:rPr>
              <a:t>.</a:t>
            </a:r>
          </a:p>
          <a:p>
            <a:pPr algn="l">
              <a:lnSpc>
                <a:spcPct val="90000"/>
              </a:lnSpc>
            </a:pPr>
            <a:endParaRPr lang="es-AR" sz="1600" dirty="0" smtClean="0">
              <a:effectLst>
                <a:outerShdw blurRad="38100" dist="38100" dir="2700000" algn="tl">
                  <a:srgbClr val="000000">
                    <a:alpha val="43137"/>
                  </a:srgbClr>
                </a:outerShdw>
              </a:effectLst>
            </a:endParaRPr>
          </a:p>
          <a:p>
            <a:pPr algn="l">
              <a:lnSpc>
                <a:spcPct val="90000"/>
              </a:lnSpc>
            </a:pPr>
            <a:endParaRPr lang="es-AR" sz="1600" dirty="0">
              <a:effectLst>
                <a:outerShdw blurRad="38100" dist="38100" dir="2700000" algn="tl">
                  <a:srgbClr val="000000">
                    <a:alpha val="43137"/>
                  </a:srgbClr>
                </a:outerShdw>
              </a:effectLst>
            </a:endParaRPr>
          </a:p>
          <a:p>
            <a:pPr algn="l">
              <a:lnSpc>
                <a:spcPct val="90000"/>
              </a:lnSpc>
            </a:pPr>
            <a:endParaRPr lang="es-AR" sz="1600" dirty="0">
              <a:effectLst>
                <a:outerShdw blurRad="38100" dist="38100" dir="2700000" algn="tl">
                  <a:srgbClr val="000000">
                    <a:alpha val="43137"/>
                  </a:srgbClr>
                </a:outerShdw>
              </a:effectLst>
            </a:endParaRPr>
          </a:p>
          <a:p>
            <a:pPr algn="l">
              <a:lnSpc>
                <a:spcPct val="90000"/>
              </a:lnSpc>
            </a:pPr>
            <a:r>
              <a:rPr lang="es-AR" sz="1600" dirty="0" smtClean="0">
                <a:effectLst>
                  <a:outerShdw blurRad="38100" dist="38100" dir="2700000" algn="tl">
                    <a:srgbClr val="000000">
                      <a:alpha val="43137"/>
                    </a:srgbClr>
                  </a:outerShdw>
                </a:effectLst>
              </a:rPr>
              <a:t>b) En </a:t>
            </a:r>
            <a:r>
              <a:rPr lang="es-AR" sz="1600" dirty="0">
                <a:effectLst>
                  <a:outerShdw blurRad="38100" dist="38100" dir="2700000" algn="tl">
                    <a:srgbClr val="000000">
                      <a:alpha val="43137"/>
                    </a:srgbClr>
                  </a:outerShdw>
                </a:effectLst>
              </a:rPr>
              <a:t>estas relaciones </a:t>
            </a:r>
            <a:r>
              <a:rPr lang="es-AR" sz="1600" dirty="0" smtClean="0">
                <a:effectLst>
                  <a:outerShdw blurRad="38100" dist="38100" dir="2700000" algn="tl">
                    <a:srgbClr val="000000">
                      <a:alpha val="43137"/>
                    </a:srgbClr>
                  </a:outerShdw>
                </a:effectLst>
              </a:rPr>
              <a:t>las </a:t>
            </a:r>
            <a:r>
              <a:rPr lang="es-AR" sz="1600" dirty="0">
                <a:effectLst>
                  <a:outerShdw blurRad="38100" dist="38100" dir="2700000" algn="tl">
                    <a:srgbClr val="000000">
                      <a:alpha val="43137"/>
                    </a:srgbClr>
                  </a:outerShdw>
                </a:effectLst>
              </a:rPr>
              <a:t>tres </a:t>
            </a:r>
            <a:r>
              <a:rPr lang="es-AR" sz="1600" dirty="0" smtClean="0">
                <a:effectLst>
                  <a:outerShdw blurRad="38100" dist="38100" dir="2700000" algn="tl">
                    <a:srgbClr val="000000">
                      <a:alpha val="43137"/>
                    </a:srgbClr>
                  </a:outerShdw>
                </a:effectLst>
              </a:rPr>
              <a:t>facetas </a:t>
            </a:r>
            <a:r>
              <a:rPr lang="es-AR" sz="1600" dirty="0">
                <a:effectLst>
                  <a:outerShdw blurRad="38100" dist="38100" dir="2700000" algn="tl">
                    <a:srgbClr val="000000">
                      <a:alpha val="43137"/>
                    </a:srgbClr>
                  </a:outerShdw>
                </a:effectLst>
              </a:rPr>
              <a:t>de la subordinación de la relación </a:t>
            </a:r>
            <a:r>
              <a:rPr lang="es-AR" sz="1600" dirty="0" smtClean="0">
                <a:effectLst>
                  <a:outerShdw blurRad="38100" dist="38100" dir="2700000" algn="tl">
                    <a:srgbClr val="000000">
                      <a:alpha val="43137"/>
                    </a:srgbClr>
                  </a:outerShdw>
                </a:effectLst>
              </a:rPr>
              <a:t>dependiente (la </a:t>
            </a:r>
            <a:r>
              <a:rPr lang="es-AR" sz="1600" dirty="0">
                <a:effectLst>
                  <a:outerShdw blurRad="38100" dist="38100" dir="2700000" algn="tl">
                    <a:srgbClr val="000000">
                      <a:alpha val="43137"/>
                    </a:srgbClr>
                  </a:outerShdw>
                </a:effectLst>
              </a:rPr>
              <a:t>subordinación económica, técnica y </a:t>
            </a:r>
            <a:r>
              <a:rPr lang="es-AR" sz="1600" dirty="0" smtClean="0">
                <a:effectLst>
                  <a:outerShdw blurRad="38100" dist="38100" dir="2700000" algn="tl">
                    <a:srgbClr val="000000">
                      <a:alpha val="43137"/>
                    </a:srgbClr>
                  </a:outerShdw>
                </a:effectLst>
              </a:rPr>
              <a:t>jurídica), </a:t>
            </a:r>
            <a:r>
              <a:rPr lang="es-AR" sz="1600" dirty="0">
                <a:effectLst>
                  <a:outerShdw blurRad="38100" dist="38100" dir="2700000" algn="tl">
                    <a:srgbClr val="000000">
                      <a:alpha val="43137"/>
                    </a:srgbClr>
                  </a:outerShdw>
                </a:effectLst>
              </a:rPr>
              <a:t>con más todas las pautas indiciarias como la sujeción a órdenes e instrucciones, la aplicación del poder disciplinario, la exclusividad, el cumplimiento de horarios y otras pautas reglamentarias, aparecen disminuidas </a:t>
            </a:r>
            <a:r>
              <a:rPr lang="es-AR" sz="1600" dirty="0" smtClean="0">
                <a:effectLst>
                  <a:outerShdw blurRad="38100" dist="38100" dir="2700000" algn="tl">
                    <a:srgbClr val="000000">
                      <a:alpha val="43137"/>
                    </a:srgbClr>
                  </a:outerShdw>
                </a:effectLst>
              </a:rPr>
              <a:t>notablemente, no obstante que el </a:t>
            </a:r>
            <a:r>
              <a:rPr lang="es-AR" sz="1600" dirty="0">
                <a:effectLst>
                  <a:outerShdw blurRad="38100" dist="38100" dir="2700000" algn="tl">
                    <a:srgbClr val="000000">
                      <a:alpha val="43137"/>
                    </a:srgbClr>
                  </a:outerShdw>
                </a:effectLst>
              </a:rPr>
              <a:t>trabajo entre familiares necesita de ordenamiento y </a:t>
            </a:r>
            <a:r>
              <a:rPr lang="es-AR" sz="1600" dirty="0" smtClean="0">
                <a:effectLst>
                  <a:outerShdw blurRad="38100" dist="38100" dir="2700000" algn="tl">
                    <a:srgbClr val="000000">
                      <a:alpha val="43137"/>
                    </a:srgbClr>
                  </a:outerShdw>
                </a:effectLst>
              </a:rPr>
              <a:t>organización para cumplir con su finalidad.</a:t>
            </a:r>
            <a:endParaRPr lang="es-AR" sz="1600" dirty="0">
              <a:effectLst>
                <a:outerShdw blurRad="38100" dist="38100" dir="2700000" algn="tl">
                  <a:srgbClr val="000000">
                    <a:alpha val="43137"/>
                  </a:srgbClr>
                </a:outerShdw>
              </a:effectLst>
            </a:endParaRPr>
          </a:p>
          <a:p>
            <a:pPr algn="l">
              <a:lnSpc>
                <a:spcPct val="90000"/>
              </a:lnSpc>
            </a:pPr>
            <a:endParaRPr lang="es-AR" sz="16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3800700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3779" name="Rectangle 3"/>
          <p:cNvSpPr>
            <a:spLocks noGrp="1" noChangeArrowheads="1"/>
          </p:cNvSpPr>
          <p:nvPr>
            <p:ph type="subTitle" idx="1"/>
          </p:nvPr>
        </p:nvSpPr>
        <p:spPr>
          <a:xfrm>
            <a:off x="685800" y="1371600"/>
            <a:ext cx="8229600" cy="5486400"/>
          </a:xfrm>
          <a:extLst/>
        </p:spPr>
        <p:txBody>
          <a:bodyPr>
            <a:normAutofit/>
          </a:bodyPr>
          <a:lstStyle/>
          <a:p>
            <a:pPr algn="l" eaLnBrk="1" hangingPunct="1">
              <a:lnSpc>
                <a:spcPct val="80000"/>
              </a:lnSpc>
              <a:defRPr/>
            </a:pPr>
            <a:r>
              <a:rPr lang="en-US" sz="18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AR" sz="1800" b="1" dirty="0" smtClean="0">
                <a:solidFill>
                  <a:srgbClr val="FFFF00"/>
                </a:solidFill>
                <a:effectLst>
                  <a:outerShdw blurRad="38100" dist="38100" dir="2700000" algn="tl">
                    <a:srgbClr val="000000">
                      <a:alpha val="43137"/>
                    </a:srgbClr>
                  </a:outerShdw>
                </a:effectLst>
              </a:rPr>
              <a:t>APLICACIÓN DE LA LEY. CONDICIONES</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endParaRPr lang="es-ES" sz="1800" b="1" dirty="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100 -</a:t>
            </a:r>
            <a:r>
              <a:rPr lang="es-ES" sz="1800" dirty="0" smtClean="0">
                <a:effectLst>
                  <a:outerShdw blurRad="38100" dist="38100" dir="2700000" algn="tl">
                    <a:srgbClr val="000000">
                      <a:alpha val="43137"/>
                    </a:srgbClr>
                  </a:outerShdw>
                </a:effectLst>
              </a:rPr>
              <a:t> Los beneficios provenientes de esta ley se aplicarán a los trabajadores eventuales, en tanto resulten compatibles con la índole de la relación y reúnan los requisitos a que se condiciona la adquisición del derecho a los mismos.</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2201297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pPr eaLnBrk="1" hangingPunct="1">
              <a:defRPr/>
            </a:pPr>
            <a:r>
              <a:rPr lang="en-US" sz="3600" b="1" smtClean="0"/>
              <a:t> </a:t>
            </a:r>
          </a:p>
        </p:txBody>
      </p:sp>
      <p:sp>
        <p:nvSpPr>
          <p:cNvPr id="40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effectLst>
                <a:outerShdw blurRad="38100" dist="38100" dir="2700000" algn="tl">
                  <a:srgbClr val="000000">
                    <a:alpha val="43137"/>
                  </a:srgbClr>
                </a:outerShdw>
              </a:effectLst>
            </a:endParaRPr>
          </a:p>
          <a:p>
            <a:pPr eaLnBrk="1" hangingPunct="1">
              <a:defRPr/>
            </a:pPr>
            <a:endParaRPr lang="es-AR" b="1" dirty="0" smtClean="0">
              <a:solidFill>
                <a:schemeClr val="tx2"/>
              </a:solidFill>
              <a:effectLst>
                <a:outerShdw blurRad="38100" dist="38100" dir="2700000" algn="tl">
                  <a:srgbClr val="000000">
                    <a:alpha val="43137"/>
                  </a:srgbClr>
                </a:outerShdw>
              </a:effectLst>
            </a:endParaRPr>
          </a:p>
          <a:p>
            <a:pPr eaLnBrk="1" hangingPunct="1">
              <a:defRPr/>
            </a:pPr>
            <a:r>
              <a:rPr lang="es-AR" sz="4000" b="1" dirty="0" smtClean="0">
                <a:solidFill>
                  <a:srgbClr val="00FFFF"/>
                </a:solidFill>
                <a:effectLst>
                  <a:outerShdw blurRad="38100" dist="38100" dir="2700000" algn="tl">
                    <a:srgbClr val="000000">
                      <a:alpha val="43137"/>
                    </a:srgbClr>
                  </a:outerShdw>
                </a:effectLst>
                <a:latin typeface="Papyrus" pitchFamily="66" charset="0"/>
              </a:rPr>
              <a:t>Ley 26727 </a:t>
            </a:r>
          </a:p>
          <a:p>
            <a:pPr eaLnBrk="1" hangingPunct="1">
              <a:defRPr/>
            </a:pPr>
            <a:r>
              <a:rPr lang="es-AR" sz="4000" b="1" dirty="0" smtClean="0">
                <a:solidFill>
                  <a:srgbClr val="00FF00"/>
                </a:solidFill>
                <a:effectLst>
                  <a:outerShdw blurRad="38100" dist="38100" dir="2700000" algn="tl">
                    <a:srgbClr val="000000">
                      <a:alpha val="43137"/>
                    </a:srgbClr>
                  </a:outerShdw>
                </a:effectLst>
                <a:latin typeface="Papyrus" pitchFamily="66" charset="0"/>
              </a:rPr>
              <a:t>Trabajo Agrario</a:t>
            </a:r>
          </a:p>
          <a:p>
            <a:pPr eaLnBrk="1" hangingPunct="1">
              <a:defRPr/>
            </a:pPr>
            <a:r>
              <a:rPr lang="es-AR" sz="4000" b="1" dirty="0" smtClean="0">
                <a:solidFill>
                  <a:srgbClr val="FFFF00"/>
                </a:solidFill>
                <a:effectLst>
                  <a:outerShdw blurRad="38100" dist="38100" dir="2700000" algn="tl">
                    <a:srgbClr val="000000">
                      <a:alpha val="43137"/>
                    </a:srgbClr>
                  </a:outerShdw>
                </a:effectLst>
                <a:latin typeface="Papyrus" pitchFamily="66" charset="0"/>
              </a:rPr>
              <a:t>Modalidades de Contratación</a:t>
            </a:r>
          </a:p>
          <a:p>
            <a:pPr eaLnBrk="1" hangingPunct="1">
              <a:defRPr/>
            </a:pPr>
            <a:endParaRPr lang="es-AR" sz="4000" b="1" dirty="0" smtClean="0">
              <a:solidFill>
                <a:srgbClr val="00FFFF"/>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7" name="6 Imagen" descr="Monograma.tif"/>
          <p:cNvPicPr>
            <a:picLocks noChangeAspect="1"/>
          </p:cNvPicPr>
          <p:nvPr/>
        </p:nvPicPr>
        <p:blipFill>
          <a:blip r:embed="rId3" cstate="print"/>
          <a:stretch>
            <a:fillRect/>
          </a:stretch>
        </p:blipFill>
        <p:spPr>
          <a:xfrm>
            <a:off x="8716346" y="6096000"/>
            <a:ext cx="427653" cy="757410"/>
          </a:xfrm>
          <a:prstGeom prst="rect">
            <a:avLst/>
          </a:prstGeom>
        </p:spPr>
      </p:pic>
    </p:spTree>
    <p:extLst>
      <p:ext uri="{BB962C8B-B14F-4D97-AF65-F5344CB8AC3E}">
        <p14:creationId xmlns:p14="http://schemas.microsoft.com/office/powerpoint/2010/main" val="61813854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a:t>
            </a:r>
            <a:r>
              <a:rPr lang="es-ES_tradnl" sz="2000" b="1" dirty="0" err="1" smtClean="0">
                <a:solidFill>
                  <a:srgbClr val="FFFF01"/>
                </a:solidFill>
              </a:rPr>
              <a:t>deTrabajo</a:t>
            </a:r>
            <a:r>
              <a:rPr lang="es-ES_tradnl" sz="2000" b="1" dirty="0" smtClean="0">
                <a:solidFill>
                  <a:srgbClr val="FFFF01"/>
                </a:solidFill>
              </a:rPr>
              <a:t>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534400"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FF01"/>
                </a:solidFill>
                <a:effectLst>
                  <a:outerShdw blurRad="38100" dist="38100" dir="2700000" algn="tl">
                    <a:srgbClr val="000000">
                      <a:alpha val="43137"/>
                    </a:srgbClr>
                  </a:outerShdw>
                </a:effectLst>
              </a:rPr>
              <a:t>CONTRATO DE TRABAJO AGRARIO PERMANENTE DE PRESTACIÓN CONTINUA</a:t>
            </a:r>
          </a:p>
          <a:p>
            <a:pPr marL="0" indent="0" eaLnBrk="1" hangingPunct="1">
              <a:buFont typeface="Wingdings" pitchFamily="2" charset="2"/>
              <a:buNone/>
              <a:defRPr/>
            </a:pPr>
            <a:endParaRPr lang="es-AR" sz="18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16</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El contrato de trabajo agrario </a:t>
            </a:r>
            <a:r>
              <a:rPr lang="es-AR" sz="2000" b="1" u="sng" dirty="0">
                <a:solidFill>
                  <a:srgbClr val="FFCC00"/>
                </a:solidFill>
                <a:effectLst>
                  <a:outerShdw blurRad="38100" dist="38100" dir="2700000" algn="tl">
                    <a:srgbClr val="000000">
                      <a:alpha val="43137"/>
                    </a:srgbClr>
                  </a:outerShdw>
                </a:effectLst>
              </a:rPr>
              <a:t>se entenderá celebrado con carácter permanente</a:t>
            </a:r>
            <a:r>
              <a:rPr lang="es-AR" sz="1800" dirty="0">
                <a:effectLst>
                  <a:outerShdw blurRad="38100" dist="38100" dir="2700000" algn="tl">
                    <a:srgbClr val="000000">
                      <a:alpha val="43137"/>
                    </a:srgbClr>
                  </a:outerShdw>
                </a:effectLst>
              </a:rPr>
              <a:t> y como de prestación continua, salvo los casos previstos expresamente por esta ley. No podrá ser celebrado a prueba por período alguno y su extinción </a:t>
            </a:r>
            <a:r>
              <a:rPr lang="es-AR" sz="1800" b="1" dirty="0">
                <a:solidFill>
                  <a:srgbClr val="FFFF00"/>
                </a:solidFill>
                <a:effectLst>
                  <a:outerShdw blurRad="38100" dist="38100" dir="2700000" algn="tl">
                    <a:srgbClr val="000000">
                      <a:alpha val="43137"/>
                    </a:srgbClr>
                  </a:outerShdw>
                </a:effectLst>
              </a:rPr>
              <a:t>se regirá por lo dispuesto en el Título XII de la ley </a:t>
            </a:r>
            <a:r>
              <a:rPr lang="es-AR" sz="1800" b="1" dirty="0" smtClean="0">
                <a:solidFill>
                  <a:srgbClr val="FFFF00"/>
                </a:solidFill>
                <a:effectLst>
                  <a:outerShdw blurRad="38100" dist="38100" dir="2700000" algn="tl">
                    <a:srgbClr val="000000">
                      <a:alpha val="43137"/>
                    </a:srgbClr>
                  </a:outerShdw>
                </a:effectLst>
              </a:rPr>
              <a:t>20744 (Causales de extinción)</a:t>
            </a:r>
            <a:r>
              <a:rPr lang="es-AR" sz="1800" dirty="0" smtClean="0">
                <a:effectLst>
                  <a:outerShdw blurRad="38100" dist="38100" dir="2700000" algn="tl">
                    <a:srgbClr val="000000">
                      <a:alpha val="43137"/>
                    </a:srgbClr>
                  </a:outerShdw>
                </a:effectLst>
              </a:rPr>
              <a:t> y </a:t>
            </a:r>
            <a:r>
              <a:rPr lang="es-AR" sz="1800" dirty="0">
                <a:effectLst>
                  <a:outerShdw blurRad="38100" dist="38100" dir="2700000" algn="tl">
                    <a:srgbClr val="000000">
                      <a:alpha val="43137"/>
                    </a:srgbClr>
                  </a:outerShdw>
                </a:effectLst>
              </a:rPr>
              <a:t>sus modificatorias.</a:t>
            </a: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b="1" u="sng" dirty="0" smtClean="0">
                <a:solidFill>
                  <a:srgbClr val="00FFFF"/>
                </a:solidFill>
                <a:effectLst>
                  <a:outerShdw blurRad="38100" dist="38100" dir="2700000" algn="tl">
                    <a:srgbClr val="000000">
                      <a:alpha val="43137"/>
                    </a:srgbClr>
                  </a:outerShdw>
                </a:effectLst>
              </a:rPr>
              <a:t>SE ESTABLECE PRESUNCIÓN DEL CONTRATO PERMANENTE</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60103647"/>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C000"/>
                </a:solidFill>
                <a:effectLst>
                  <a:outerShdw blurRad="38100" dist="38100" dir="2700000" algn="tl">
                    <a:srgbClr val="000000">
                      <a:alpha val="43137"/>
                    </a:srgbClr>
                  </a:outerShdw>
                </a:effectLst>
              </a:rPr>
              <a:t>CONTRATO DE TRABAJO TEMPORARIO</a:t>
            </a: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17</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Habrá contrato de trabajo temporario cuando la relación laboral se origine en </a:t>
            </a:r>
            <a:r>
              <a:rPr lang="es-AR" sz="1800" b="1" u="sng" dirty="0">
                <a:solidFill>
                  <a:srgbClr val="FFFF00"/>
                </a:solidFill>
                <a:effectLst>
                  <a:outerShdw blurRad="38100" dist="38100" dir="2700000" algn="tl">
                    <a:srgbClr val="000000">
                      <a:alpha val="43137"/>
                    </a:srgbClr>
                  </a:outerShdw>
                </a:effectLst>
              </a:rPr>
              <a:t>necesidades de la explotación de carácter cíclico o estacional, o por procesos temporales propios de la actividad</a:t>
            </a:r>
            <a:r>
              <a:rPr lang="es-AR" sz="1800" dirty="0">
                <a:effectLst>
                  <a:outerShdw blurRad="38100" dist="38100" dir="2700000" algn="tl">
                    <a:srgbClr val="000000">
                      <a:alpha val="43137"/>
                    </a:srgbClr>
                  </a:outerShdw>
                </a:effectLst>
              </a:rPr>
              <a:t> agrícola, pecuaria, forestal o de las restantes actividades comprendidas dentro del ámbito de aplicación de la presente ley, así como también, las que se realizaren </a:t>
            </a:r>
            <a:r>
              <a:rPr lang="es-AR" sz="1800" b="1" u="sng" dirty="0">
                <a:solidFill>
                  <a:srgbClr val="FFFF00"/>
                </a:solidFill>
                <a:effectLst>
                  <a:outerShdw blurRad="38100" dist="38100" dir="2700000" algn="tl">
                    <a:srgbClr val="000000">
                      <a:alpha val="43137"/>
                    </a:srgbClr>
                  </a:outerShdw>
                </a:effectLst>
              </a:rPr>
              <a:t>en ferias y remates de hacienda</a:t>
            </a:r>
            <a:r>
              <a:rPr lang="es-AR" sz="1800" dirty="0">
                <a:effectLst>
                  <a:outerShdw blurRad="38100" dist="38100" dir="2700000" algn="tl">
                    <a:srgbClr val="000000">
                      <a:alpha val="43137"/>
                    </a:srgbClr>
                  </a:outerShdw>
                </a:effectLst>
              </a:rPr>
              <a:t>.</a:t>
            </a:r>
          </a:p>
          <a:p>
            <a:pPr marL="0" indent="0" eaLnBrk="1" hangingPunct="1">
              <a:buFont typeface="Wingdings" pitchFamily="2" charset="2"/>
              <a:buNone/>
              <a:defRPr/>
            </a:pPr>
            <a:r>
              <a:rPr lang="es-AR" sz="1800" dirty="0">
                <a:effectLst>
                  <a:outerShdw blurRad="38100" dist="38100" dir="2700000" algn="tl">
                    <a:srgbClr val="000000">
                      <a:alpha val="43137"/>
                    </a:srgbClr>
                  </a:outerShdw>
                </a:effectLst>
              </a:rPr>
              <a:t>Se encuentran también comprendidos en esta categoría los trabajadores contratados para la realización </a:t>
            </a:r>
            <a:r>
              <a:rPr lang="es-AR" sz="1800" b="1" u="sng" dirty="0">
                <a:solidFill>
                  <a:srgbClr val="FFFF00"/>
                </a:solidFill>
                <a:effectLst>
                  <a:outerShdw blurRad="38100" dist="38100" dir="2700000" algn="tl">
                    <a:srgbClr val="000000">
                      <a:alpha val="43137"/>
                    </a:srgbClr>
                  </a:outerShdw>
                </a:effectLst>
              </a:rPr>
              <a:t>de tareas ocasionales, accidentales o supletorias</a:t>
            </a:r>
            <a:r>
              <a:rPr lang="es-AR" sz="1800" b="1" dirty="0" smtClean="0">
                <a:solidFill>
                  <a:srgbClr val="FFFF00"/>
                </a:solidFill>
                <a:effectLst>
                  <a:outerShdw blurRad="38100" dist="38100" dir="2700000" algn="tl">
                    <a:srgbClr val="000000">
                      <a:alpha val="43137"/>
                    </a:srgbClr>
                  </a:outerShdw>
                </a:effectLst>
              </a:rPr>
              <a:t>.</a:t>
            </a:r>
          </a:p>
          <a:p>
            <a:pPr marL="0" indent="0" eaLnBrk="1" hangingPunct="1">
              <a:buFont typeface="Wingdings" pitchFamily="2" charset="2"/>
              <a:buNone/>
              <a:defRPr/>
            </a:pPr>
            <a:endParaRPr lang="es-MX" sz="1800" dirty="0" smtClean="0">
              <a:effectLst/>
            </a:endParaRP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8508717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CONTRATO DE TRABAJO TEMPORARIO</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b="1" u="sng" dirty="0" smtClean="0">
                <a:solidFill>
                  <a:srgbClr val="00FF99"/>
                </a:solidFill>
                <a:effectLst>
                  <a:outerShdw blurRad="38100" dist="38100" dir="2700000" algn="tl">
                    <a:srgbClr val="000000">
                      <a:alpha val="43137"/>
                    </a:srgbClr>
                  </a:outerShdw>
                </a:effectLst>
              </a:rPr>
              <a:t>Para actividades que en la LCT son objeto de contrato a plazo fijo o eventual:</a:t>
            </a:r>
            <a:r>
              <a:rPr lang="es-MX" sz="1800" b="1" dirty="0" smtClean="0">
                <a:solidFill>
                  <a:srgbClr val="00FF99"/>
                </a:solidFill>
                <a:effectLst>
                  <a:outerShdw blurRad="38100" dist="38100" dir="2700000" algn="tl">
                    <a:srgbClr val="000000">
                      <a:alpha val="43137"/>
                    </a:srgbClr>
                  </a:outerShdw>
                </a:effectLst>
              </a:rPr>
              <a:t>   </a:t>
            </a:r>
          </a:p>
          <a:p>
            <a:pPr marL="0" indent="0" eaLnBrk="1" hangingPunct="1">
              <a:buFont typeface="Wingdings" pitchFamily="2" charset="2"/>
              <a:buNone/>
              <a:defRPr/>
            </a:pPr>
            <a:r>
              <a:rPr lang="es-MX" sz="1800" dirty="0">
                <a:effectLst>
                  <a:outerShdw blurRad="38100" dist="38100" dir="2700000" algn="tl">
                    <a:srgbClr val="000000">
                      <a:alpha val="43137"/>
                    </a:srgbClr>
                  </a:outerShdw>
                </a:effectLst>
              </a:rPr>
              <a:t>D</a:t>
            </a:r>
            <a:r>
              <a:rPr lang="es-MX" sz="1800" dirty="0" smtClean="0">
                <a:effectLst>
                  <a:outerShdw blurRad="38100" dist="38100" dir="2700000" algn="tl">
                    <a:srgbClr val="000000">
                      <a:alpha val="43137"/>
                    </a:srgbClr>
                  </a:outerShdw>
                </a:effectLst>
              </a:rPr>
              <a:t>efinidas por la naturaleza de la prestación y no por la voluntad de las partes</a:t>
            </a:r>
            <a:endParaRPr lang="es-AR" sz="1800" b="1" u="sng" dirty="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1.- </a:t>
            </a:r>
            <a:r>
              <a:rPr lang="es-AR" sz="1800" b="1" dirty="0">
                <a:solidFill>
                  <a:srgbClr val="00FFFF"/>
                </a:solidFill>
                <a:effectLst>
                  <a:outerShdw blurRad="38100" dist="38100" dir="2700000" algn="tl">
                    <a:srgbClr val="000000">
                      <a:alpha val="43137"/>
                    </a:srgbClr>
                  </a:outerShdw>
                </a:effectLst>
              </a:rPr>
              <a:t>Necesidades de la explotación de carácter cíclico o estacional, o por procesos temporales propios de la actividad agrícola, pecuaria, forestal o de las restantes actividades comprendidas en la ley.</a:t>
            </a:r>
          </a:p>
          <a:p>
            <a:pPr marL="0" indent="0" eaLnBrk="1" hangingPunct="1">
              <a:buFont typeface="Wingdings" pitchFamily="2" charset="2"/>
              <a:buNone/>
              <a:defRPr/>
            </a:pPr>
            <a:endParaRPr lang="es-AR" sz="1800" b="1" dirty="0" smtClean="0">
              <a:solidFill>
                <a:srgbClr val="00FF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00"/>
                </a:solidFill>
                <a:effectLst>
                  <a:outerShdw blurRad="38100" dist="38100" dir="2700000" algn="tl">
                    <a:srgbClr val="000000">
                      <a:alpha val="43137"/>
                    </a:srgbClr>
                  </a:outerShdw>
                </a:effectLst>
              </a:rPr>
              <a:t>2.-  </a:t>
            </a:r>
            <a:r>
              <a:rPr lang="es-AR" sz="1800" b="1" dirty="0">
                <a:solidFill>
                  <a:srgbClr val="00FF00"/>
                </a:solidFill>
                <a:effectLst>
                  <a:outerShdw blurRad="38100" dist="38100" dir="2700000" algn="tl">
                    <a:srgbClr val="000000">
                      <a:alpha val="43137"/>
                    </a:srgbClr>
                  </a:outerShdw>
                </a:effectLst>
              </a:rPr>
              <a:t>Las realizadas en ferias y remates de hacienda.</a:t>
            </a:r>
          </a:p>
          <a:p>
            <a:pPr marL="0" indent="0" eaLnBrk="1" hangingPunct="1">
              <a:buFont typeface="Wingdings" pitchFamily="2" charset="2"/>
              <a:buNone/>
              <a:defRPr/>
            </a:pPr>
            <a:endParaRPr lang="es-AR" sz="18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CC00"/>
                </a:solidFill>
                <a:effectLst>
                  <a:outerShdw blurRad="38100" dist="38100" dir="2700000" algn="tl">
                    <a:srgbClr val="000000">
                      <a:alpha val="43137"/>
                    </a:srgbClr>
                  </a:outerShdw>
                </a:effectLst>
              </a:rPr>
              <a:t>3.-  </a:t>
            </a:r>
            <a:r>
              <a:rPr lang="es-AR" sz="1800" b="1" dirty="0">
                <a:solidFill>
                  <a:srgbClr val="FFCC00"/>
                </a:solidFill>
                <a:effectLst>
                  <a:outerShdw blurRad="38100" dist="38100" dir="2700000" algn="tl">
                    <a:srgbClr val="000000">
                      <a:alpha val="43137"/>
                    </a:srgbClr>
                  </a:outerShdw>
                </a:effectLst>
              </a:rPr>
              <a:t>La contratación de trabajadores para la realización de tareas ocasionales, accidentales o supletorias.</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9321446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a:solidFill>
                  <a:srgbClr val="FFC000"/>
                </a:solidFill>
                <a:effectLst>
                  <a:outerShdw blurRad="38100" dist="38100" dir="2700000" algn="tl">
                    <a:srgbClr val="000000">
                      <a:alpha val="43137"/>
                    </a:srgbClr>
                  </a:outerShdw>
                </a:effectLst>
              </a:rPr>
              <a:t>Reglamentación del art. 18</a:t>
            </a:r>
            <a:endParaRPr lang="es-AR" sz="1800" b="1" dirty="0" smtClean="0">
              <a:solidFill>
                <a:srgbClr val="FFC0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6 -</a:t>
            </a:r>
            <a:r>
              <a:rPr lang="es-AR" sz="1800" dirty="0" smtClean="0">
                <a:effectLst>
                  <a:outerShdw blurRad="38100" dist="38100" dir="2700000" algn="tl">
                    <a:srgbClr val="000000">
                      <a:alpha val="43137"/>
                    </a:srgbClr>
                  </a:outerShdw>
                </a:effectLst>
              </a:rPr>
              <a:t> En cada ciclo o temporada, la convocatoria del empleador así como la aceptación del trabajador para reanudar la relación laboral </a:t>
            </a:r>
            <a:r>
              <a:rPr lang="es-AR" sz="1800" u="sng" dirty="0" smtClean="0">
                <a:solidFill>
                  <a:srgbClr val="FFFF00"/>
                </a:solidFill>
                <a:effectLst>
                  <a:outerShdw blurRad="38100" dist="38100" dir="2700000" algn="tl">
                    <a:srgbClr val="000000">
                      <a:alpha val="43137"/>
                    </a:srgbClr>
                  </a:outerShdw>
                </a:effectLst>
              </a:rPr>
              <a:t>deberán hacerse con anticipación suficiente, en tiempo oportuno y útil</a:t>
            </a:r>
            <a:r>
              <a:rPr lang="es-AR" sz="1800" dirty="0" smtClean="0">
                <a:effectLst>
                  <a:outerShdw blurRad="38100" dist="38100" dir="2700000" algn="tl">
                    <a:srgbClr val="000000">
                      <a:alpha val="43137"/>
                    </a:srgbClr>
                  </a:outerShdw>
                </a:effectLst>
              </a:rPr>
              <a:t>.</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La convocatoria podrá materializarse por </a:t>
            </a:r>
            <a:r>
              <a:rPr lang="es-AR" sz="1800" u="sng" dirty="0" smtClean="0">
                <a:solidFill>
                  <a:srgbClr val="00FF99"/>
                </a:solidFill>
                <a:effectLst>
                  <a:outerShdw blurRad="38100" dist="38100" dir="2700000" algn="tl">
                    <a:srgbClr val="000000">
                      <a:alpha val="43137"/>
                    </a:srgbClr>
                  </a:outerShdw>
                </a:effectLst>
              </a:rPr>
              <a:t>medios idóneos de comunicación</a:t>
            </a:r>
            <a:r>
              <a:rPr lang="es-AR" sz="1800" dirty="0" smtClean="0">
                <a:effectLst>
                  <a:outerShdw blurRad="38100" dist="38100" dir="2700000" algn="tl">
                    <a:srgbClr val="000000">
                      <a:alpha val="43137"/>
                    </a:srgbClr>
                  </a:outerShdw>
                </a:effectLst>
              </a:rPr>
              <a:t>.</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El Ministerio de Trabajo, Empleo y Seguridad Social fijará los medios, la forma y los contenidos básicos de la convocatoria, el modo de manifestar la aceptación y las implicancias de tales actos, teniendo en cuenta las características de las distintas actividades.</a:t>
            </a:r>
          </a:p>
          <a:p>
            <a:pPr algn="l"/>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24485294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FF01"/>
                </a:solidFill>
                <a:effectLst>
                  <a:outerShdw blurRad="38100" dist="38100" dir="2700000" algn="tl">
                    <a:srgbClr val="000000">
                      <a:alpha val="43137"/>
                    </a:srgbClr>
                  </a:outerShdw>
                </a:effectLst>
              </a:rPr>
              <a:t>TRABAJADOR PERMANENTE DISCONTINUO</a:t>
            </a:r>
          </a:p>
          <a:p>
            <a:pPr marL="0" indent="0" eaLnBrk="1" hangingPunct="1">
              <a:buFont typeface="Wingdings" pitchFamily="2" charset="2"/>
              <a:buNone/>
              <a:defRPr/>
            </a:pP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18 - </a:t>
            </a:r>
            <a:r>
              <a:rPr lang="es-AR" sz="1800" dirty="0">
                <a:effectLst>
                  <a:outerShdw blurRad="38100" dist="38100" dir="2700000" algn="tl">
                    <a:srgbClr val="000000">
                      <a:alpha val="43137"/>
                    </a:srgbClr>
                  </a:outerShdw>
                </a:effectLst>
              </a:rPr>
              <a:t>Cuando un trabajador temporario es contratado por un mismo empleador </a:t>
            </a:r>
            <a:r>
              <a:rPr lang="es-AR" sz="1800" b="1" u="sng" dirty="0">
                <a:solidFill>
                  <a:srgbClr val="FFFF00"/>
                </a:solidFill>
                <a:effectLst>
                  <a:outerShdw blurRad="38100" dist="38100" dir="2700000" algn="tl">
                    <a:srgbClr val="000000">
                      <a:alpha val="43137"/>
                    </a:srgbClr>
                  </a:outerShdw>
                </a:effectLst>
              </a:rPr>
              <a:t>en más de una ocasión de manera consecutiva</a:t>
            </a:r>
            <a:r>
              <a:rPr lang="es-AR" sz="1800" dirty="0">
                <a:effectLst>
                  <a:outerShdw blurRad="38100" dist="38100" dir="2700000" algn="tl">
                    <a:srgbClr val="000000">
                      <a:alpha val="43137"/>
                    </a:srgbClr>
                  </a:outerShdw>
                </a:effectLst>
              </a:rPr>
              <a:t>, para la realización de </a:t>
            </a:r>
            <a:r>
              <a:rPr lang="es-AR" sz="1800" b="1" u="sng" dirty="0">
                <a:solidFill>
                  <a:srgbClr val="00FFFF"/>
                </a:solidFill>
                <a:effectLst>
                  <a:outerShdw blurRad="38100" dist="38100" dir="2700000" algn="tl">
                    <a:srgbClr val="000000">
                      <a:alpha val="43137"/>
                    </a:srgbClr>
                  </a:outerShdw>
                </a:effectLst>
              </a:rPr>
              <a:t>tareas de carácter cíclico o estacional o demás supuestos previstos en el primer párrafo del artículo 17</a:t>
            </a:r>
            <a:r>
              <a:rPr lang="es-AR" sz="1800" dirty="0">
                <a:effectLst>
                  <a:outerShdw blurRad="38100" dist="38100" dir="2700000" algn="tl">
                    <a:srgbClr val="000000">
                      <a:alpha val="43137"/>
                    </a:srgbClr>
                  </a:outerShdw>
                </a:effectLst>
              </a:rPr>
              <a:t>, será considerado a todos sus efectos como un trabajador permanente discontinuo. Este tendrá iguales derechos que los trabajadores permanentes ajustados a las características discontinuas de sus prestaciones, salvo aquellos expresamente excluidos en la presente ley.</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El </a:t>
            </a:r>
            <a:r>
              <a:rPr lang="es-AR" sz="1800" dirty="0">
                <a:effectLst>
                  <a:outerShdw blurRad="38100" dist="38100" dir="2700000" algn="tl">
                    <a:srgbClr val="000000">
                      <a:alpha val="43137"/>
                    </a:srgbClr>
                  </a:outerShdw>
                </a:effectLst>
              </a:rPr>
              <a:t>trabajador </a:t>
            </a:r>
            <a:r>
              <a:rPr lang="es-AR" sz="1800" b="1" u="sng" dirty="0">
                <a:solidFill>
                  <a:srgbClr val="FFFF00"/>
                </a:solidFill>
                <a:effectLst>
                  <a:outerShdw blurRad="38100" dist="38100" dir="2700000" algn="tl">
                    <a:srgbClr val="000000">
                      <a:alpha val="43137"/>
                    </a:srgbClr>
                  </a:outerShdw>
                </a:effectLst>
              </a:rPr>
              <a:t>adquirirá los derechos que otorgue la antigüedad</a:t>
            </a:r>
            <a:r>
              <a:rPr lang="es-AR" sz="1800" dirty="0">
                <a:effectLst>
                  <a:outerShdw blurRad="38100" dist="38100" dir="2700000" algn="tl">
                    <a:srgbClr val="000000">
                      <a:alpha val="43137"/>
                    </a:srgbClr>
                  </a:outerShdw>
                </a:effectLst>
              </a:rPr>
              <a:t> en esta ley a los trabajadores permanentes de prestación continua, a partir de su primera contratación</a:t>
            </a:r>
            <a:r>
              <a:rPr lang="es-AR" sz="1800" b="1" u="sng" dirty="0">
                <a:solidFill>
                  <a:srgbClr val="FFFF00"/>
                </a:solidFill>
                <a:effectLst>
                  <a:outerShdw blurRad="38100" dist="38100" dir="2700000" algn="tl">
                    <a:srgbClr val="000000">
                      <a:alpha val="43137"/>
                    </a:srgbClr>
                  </a:outerShdw>
                </a:effectLst>
              </a:rPr>
              <a:t>, si ello respondiera a necesidades también permanentes de la empresa o explotación</a:t>
            </a:r>
            <a:r>
              <a:rPr lang="es-AR" sz="1800" dirty="0">
                <a:effectLst>
                  <a:outerShdw blurRad="38100" dist="38100" dir="2700000" algn="tl">
                    <a:srgbClr val="000000">
                      <a:alpha val="43137"/>
                    </a:srgbClr>
                  </a:outerShdw>
                </a:effectLst>
              </a:rPr>
              <a:t>.</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98369667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a:t>
            </a:r>
            <a:r>
              <a:rPr lang="es-ES_tradnl" sz="2000" b="1" dirty="0" smtClean="0">
                <a:solidFill>
                  <a:srgbClr val="FFFF00"/>
                </a:solidFill>
                <a:effectLst>
                  <a:outerShdw blurRad="38100" dist="38100" dir="2700000" algn="tl">
                    <a:srgbClr val="000000">
                      <a:alpha val="43137"/>
                    </a:srgbClr>
                  </a:outerShdw>
                </a:effectLst>
                <a:latin typeface="+mn-lt"/>
                <a:ea typeface="+mn-ea"/>
                <a:cs typeface="+mn-cs"/>
              </a:rPr>
              <a:t>de Trabajo</a:t>
            </a:r>
            <a:r>
              <a:rPr lang="es-ES_tradnl" sz="2000" b="1" dirty="0" smtClean="0">
                <a:solidFill>
                  <a:srgbClr val="FFFF00"/>
                </a:solidFill>
              </a:rPr>
              <a:t>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800" b="1" dirty="0">
                <a:solidFill>
                  <a:srgbClr val="00FFFF"/>
                </a:solidFill>
                <a:effectLst>
                  <a:outerShdw blurRad="38100" dist="38100" dir="2700000" algn="tl">
                    <a:srgbClr val="000000">
                      <a:alpha val="43137"/>
                    </a:srgbClr>
                  </a:outerShdw>
                </a:effectLst>
              </a:rPr>
              <a:t>Art. </a:t>
            </a:r>
            <a:r>
              <a:rPr lang="es-AR" sz="1800" b="1" dirty="0" smtClean="0">
                <a:solidFill>
                  <a:srgbClr val="00FFFF"/>
                </a:solidFill>
                <a:effectLst>
                  <a:outerShdw blurRad="38100" dist="38100" dir="2700000" algn="tl">
                    <a:srgbClr val="000000">
                      <a:alpha val="43137"/>
                    </a:srgbClr>
                  </a:outerShdw>
                </a:effectLst>
              </a:rPr>
              <a:t>18</a:t>
            </a:r>
          </a:p>
          <a:p>
            <a:pPr marL="0" indent="0">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1) Que el </a:t>
            </a:r>
            <a:r>
              <a:rPr lang="es-AR" sz="1800" dirty="0">
                <a:effectLst>
                  <a:outerShdw blurRad="38100" dist="38100" dir="2700000" algn="tl">
                    <a:srgbClr val="000000">
                      <a:alpha val="43137"/>
                    </a:srgbClr>
                  </a:outerShdw>
                </a:effectLst>
              </a:rPr>
              <a:t>mismo empleador contrate </a:t>
            </a:r>
            <a:r>
              <a:rPr lang="es-AR" sz="1800" b="1" u="sng" dirty="0">
                <a:solidFill>
                  <a:srgbClr val="00FFFF"/>
                </a:solidFill>
                <a:effectLst>
                  <a:outerShdw blurRad="38100" dist="38100" dir="2700000" algn="tl">
                    <a:srgbClr val="000000">
                      <a:alpha val="43137"/>
                    </a:srgbClr>
                  </a:outerShdw>
                </a:effectLst>
              </a:rPr>
              <a:t>en más de una ocasión </a:t>
            </a:r>
            <a:r>
              <a:rPr lang="es-AR" sz="1800" dirty="0">
                <a:effectLst>
                  <a:outerShdw blurRad="38100" dist="38100" dir="2700000" algn="tl">
                    <a:srgbClr val="000000">
                      <a:alpha val="43137"/>
                    </a:srgbClr>
                  </a:outerShdw>
                </a:effectLst>
              </a:rPr>
              <a:t>a un trabajador temporario.</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2) Que dichas </a:t>
            </a:r>
            <a:r>
              <a:rPr lang="es-AR" sz="1800" b="1" dirty="0">
                <a:solidFill>
                  <a:srgbClr val="00FFFF"/>
                </a:solidFill>
                <a:effectLst>
                  <a:outerShdw blurRad="38100" dist="38100" dir="2700000" algn="tl">
                    <a:srgbClr val="000000">
                      <a:alpha val="43137"/>
                    </a:srgbClr>
                  </a:outerShdw>
                </a:effectLst>
              </a:rPr>
              <a:t>“</a:t>
            </a:r>
            <a:r>
              <a:rPr lang="es-AR" sz="1800" b="1" u="sng" dirty="0">
                <a:solidFill>
                  <a:srgbClr val="00FFFF"/>
                </a:solidFill>
                <a:effectLst>
                  <a:outerShdw blurRad="38100" dist="38100" dir="2700000" algn="tl">
                    <a:srgbClr val="000000">
                      <a:alpha val="43137"/>
                    </a:srgbClr>
                  </a:outerShdw>
                </a:effectLst>
              </a:rPr>
              <a:t>ocasiones” sean consecutivas</a:t>
            </a:r>
            <a:r>
              <a:rPr lang="es-AR" sz="1800" dirty="0">
                <a:effectLst>
                  <a:outerShdw blurRad="38100" dist="38100" dir="2700000" algn="tl">
                    <a:srgbClr val="000000">
                      <a:alpha val="43137"/>
                    </a:srgbClr>
                  </a:outerShdw>
                </a:effectLst>
              </a:rPr>
              <a:t>, lo que implica que no se configuraría si la repetición de la contratación temporaria, en lugar de ser consecutiva, fuera </a:t>
            </a:r>
            <a:r>
              <a:rPr lang="es-AR" sz="1800" b="1" dirty="0">
                <a:solidFill>
                  <a:srgbClr val="00FFFF"/>
                </a:solidFill>
                <a:effectLst>
                  <a:outerShdw blurRad="38100" dist="38100" dir="2700000" algn="tl">
                    <a:srgbClr val="000000">
                      <a:alpha val="43137"/>
                    </a:srgbClr>
                  </a:outerShdw>
                </a:effectLst>
              </a:rPr>
              <a:t>“</a:t>
            </a:r>
            <a:r>
              <a:rPr lang="es-AR" sz="1800" b="1" u="sng" dirty="0">
                <a:solidFill>
                  <a:srgbClr val="00FFFF"/>
                </a:solidFill>
                <a:effectLst>
                  <a:outerShdw blurRad="38100" dist="38100" dir="2700000" algn="tl">
                    <a:srgbClr val="000000">
                      <a:alpha val="43137"/>
                    </a:srgbClr>
                  </a:outerShdw>
                </a:effectLst>
              </a:rPr>
              <a:t>alternada</a:t>
            </a:r>
            <a:r>
              <a:rPr lang="es-AR" sz="1800" b="1" dirty="0">
                <a:solidFill>
                  <a:srgbClr val="00FFFF"/>
                </a:solidFill>
                <a:effectLst>
                  <a:outerShdw blurRad="38100" dist="38100" dir="2700000" algn="tl">
                    <a:srgbClr val="000000">
                      <a:alpha val="43137"/>
                    </a:srgbClr>
                  </a:outerShdw>
                </a:effectLst>
              </a:rPr>
              <a:t>”</a:t>
            </a:r>
            <a:r>
              <a:rPr lang="es-AR" sz="1800" dirty="0">
                <a:effectLst>
                  <a:outerShdw blurRad="38100" dist="38100" dir="2700000" algn="tl">
                    <a:srgbClr val="000000">
                      <a:alpha val="43137"/>
                    </a:srgbClr>
                  </a:outerShdw>
                </a:effectLst>
              </a:rPr>
              <a:t>.</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522431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600" b="1" dirty="0">
                <a:solidFill>
                  <a:srgbClr val="00FFFF"/>
                </a:solidFill>
                <a:effectLst>
                  <a:outerShdw blurRad="38100" dist="38100" dir="2700000" algn="tl">
                    <a:srgbClr val="000000">
                      <a:alpha val="43137"/>
                    </a:srgbClr>
                  </a:outerShdw>
                </a:effectLst>
              </a:rPr>
              <a:t>Art. 18</a:t>
            </a: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3) El </a:t>
            </a:r>
            <a:r>
              <a:rPr lang="es-AR" sz="1800" dirty="0">
                <a:effectLst>
                  <a:outerShdw blurRad="38100" dist="38100" dir="2700000" algn="tl">
                    <a:srgbClr val="000000">
                      <a:alpha val="43137"/>
                    </a:srgbClr>
                  </a:outerShdw>
                </a:effectLst>
              </a:rPr>
              <a:t>objeto de la contratación que origina la conversión del contrato en permanente de prestación discontinua pueden </a:t>
            </a:r>
            <a:r>
              <a:rPr lang="es-AR" sz="1800" b="1" u="sng" dirty="0">
                <a:solidFill>
                  <a:srgbClr val="00FFFF"/>
                </a:solidFill>
                <a:effectLst>
                  <a:outerShdw blurRad="38100" dist="38100" dir="2700000" algn="tl">
                    <a:srgbClr val="000000">
                      <a:alpha val="43137"/>
                    </a:srgbClr>
                  </a:outerShdw>
                </a:effectLst>
              </a:rPr>
              <a:t>ser dos de las tres previstas como causantes de una contratación temporaria o no permanente</a:t>
            </a:r>
            <a:r>
              <a:rPr lang="es-AR" sz="1800" dirty="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a) Actividades </a:t>
            </a:r>
            <a:r>
              <a:rPr lang="es-AR" sz="1800" dirty="0">
                <a:effectLst>
                  <a:outerShdw blurRad="38100" dist="38100" dir="2700000" algn="tl">
                    <a:srgbClr val="000000">
                      <a:alpha val="43137"/>
                    </a:srgbClr>
                  </a:outerShdw>
                </a:effectLst>
              </a:rPr>
              <a:t>de carácter </a:t>
            </a:r>
            <a:r>
              <a:rPr lang="es-AR" sz="1800" b="1" u="sng" dirty="0">
                <a:solidFill>
                  <a:srgbClr val="FFFF00"/>
                </a:solidFill>
                <a:effectLst>
                  <a:outerShdw blurRad="38100" dist="38100" dir="2700000" algn="tl">
                    <a:srgbClr val="000000">
                      <a:alpha val="43137"/>
                    </a:srgbClr>
                  </a:outerShdw>
                </a:effectLst>
              </a:rPr>
              <a:t>cíclico o estacional</a:t>
            </a:r>
            <a:r>
              <a:rPr lang="es-AR" sz="1800" dirty="0">
                <a:effectLst>
                  <a:outerShdw blurRad="38100" dist="38100" dir="2700000" algn="tl">
                    <a:srgbClr val="000000">
                      <a:alpha val="43137"/>
                    </a:srgbClr>
                  </a:outerShdw>
                </a:effectLst>
              </a:rPr>
              <a:t> o procesos temporales propios de la actividad agraria y </a:t>
            </a:r>
            <a:r>
              <a:rPr lang="es-AR" sz="1800" dirty="0" smtClean="0">
                <a:effectLst>
                  <a:outerShdw blurRad="38100" dist="38100" dir="2700000" algn="tl">
                    <a:srgbClr val="000000">
                      <a:alpha val="43137"/>
                    </a:srgbClr>
                  </a:outerShdw>
                </a:effectLst>
              </a:rPr>
              <a:t>b) Realización </a:t>
            </a:r>
            <a:r>
              <a:rPr lang="es-AR" sz="1800" dirty="0">
                <a:effectLst>
                  <a:outerShdw blurRad="38100" dist="38100" dir="2700000" algn="tl">
                    <a:srgbClr val="000000">
                      <a:alpha val="43137"/>
                    </a:srgbClr>
                  </a:outerShdw>
                </a:effectLst>
              </a:rPr>
              <a:t>de actividades en </a:t>
            </a:r>
            <a:r>
              <a:rPr lang="es-AR" sz="1800" b="1" u="sng" dirty="0">
                <a:solidFill>
                  <a:srgbClr val="FFFF00"/>
                </a:solidFill>
                <a:effectLst>
                  <a:outerShdw blurRad="38100" dist="38100" dir="2700000" algn="tl">
                    <a:srgbClr val="000000">
                      <a:alpha val="43137"/>
                    </a:srgbClr>
                  </a:outerShdw>
                </a:effectLst>
              </a:rPr>
              <a:t>ferias y remates de hacienda</a:t>
            </a:r>
            <a:r>
              <a:rPr lang="es-AR" sz="1800" dirty="0">
                <a:effectLst>
                  <a:outerShdw blurRad="38100" dist="38100" dir="2700000" algn="tl">
                    <a:srgbClr val="000000">
                      <a:alpha val="43137"/>
                    </a:srgbClr>
                  </a:outerShdw>
                </a:effectLst>
              </a:rPr>
              <a:t>. </a:t>
            </a: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dirty="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4) </a:t>
            </a:r>
            <a:r>
              <a:rPr lang="es-AR" sz="1800" b="1" u="sng" dirty="0" smtClean="0">
                <a:solidFill>
                  <a:srgbClr val="FFFF00"/>
                </a:solidFill>
                <a:effectLst>
                  <a:outerShdw blurRad="38100" dist="38100" dir="2700000" algn="tl">
                    <a:srgbClr val="000000">
                      <a:alpha val="43137"/>
                    </a:srgbClr>
                  </a:outerShdw>
                </a:effectLst>
              </a:rPr>
              <a:t>Queda </a:t>
            </a:r>
            <a:r>
              <a:rPr lang="es-AR" sz="1800" b="1" u="sng" dirty="0">
                <a:solidFill>
                  <a:srgbClr val="FFFF00"/>
                </a:solidFill>
                <a:effectLst>
                  <a:outerShdw blurRad="38100" dist="38100" dir="2700000" algn="tl">
                    <a:srgbClr val="000000">
                      <a:alpha val="43137"/>
                    </a:srgbClr>
                  </a:outerShdw>
                </a:effectLst>
              </a:rPr>
              <a:t>fuera </a:t>
            </a:r>
            <a:r>
              <a:rPr lang="es-AR" sz="1800" dirty="0" smtClean="0">
                <a:effectLst>
                  <a:outerShdw blurRad="38100" dist="38100" dir="2700000" algn="tl">
                    <a:srgbClr val="000000">
                      <a:alpha val="43137"/>
                    </a:srgbClr>
                  </a:outerShdw>
                </a:effectLst>
              </a:rPr>
              <a:t>la </a:t>
            </a:r>
            <a:r>
              <a:rPr lang="es-AR" sz="1800" dirty="0">
                <a:effectLst>
                  <a:outerShdw blurRad="38100" dist="38100" dir="2700000" algn="tl">
                    <a:srgbClr val="000000">
                      <a:alpha val="43137"/>
                    </a:srgbClr>
                  </a:outerShdw>
                </a:effectLst>
              </a:rPr>
              <a:t>contratación para realizar </a:t>
            </a:r>
            <a:r>
              <a:rPr lang="es-AR" sz="1800" b="1" u="sng" dirty="0">
                <a:solidFill>
                  <a:srgbClr val="FFFF00"/>
                </a:solidFill>
                <a:effectLst>
                  <a:outerShdw blurRad="38100" dist="38100" dir="2700000" algn="tl">
                    <a:srgbClr val="000000">
                      <a:alpha val="43137"/>
                    </a:srgbClr>
                  </a:outerShdw>
                </a:effectLst>
              </a:rPr>
              <a:t>tareas ocasionales, eventuales o supletorias</a:t>
            </a:r>
            <a:r>
              <a:rPr lang="es-AR" sz="1800" dirty="0">
                <a:effectLst>
                  <a:outerShdw blurRad="38100" dist="38100" dir="2700000" algn="tl">
                    <a:srgbClr val="000000">
                      <a:alpha val="43137"/>
                    </a:srgbClr>
                  </a:outerShdw>
                </a:effectLst>
              </a:rPr>
              <a:t>. Para estas, la contratación consecutiva no modifica la modalidad de contratación, que seguirá siendo temporaria. </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14735219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600" b="1" dirty="0">
                <a:solidFill>
                  <a:srgbClr val="00FFFF"/>
                </a:solidFill>
                <a:effectLst>
                  <a:outerShdw blurRad="38100" dist="38100" dir="2700000" algn="tl">
                    <a:srgbClr val="000000">
                      <a:alpha val="43137"/>
                    </a:srgbClr>
                  </a:outerShdw>
                </a:effectLst>
              </a:rPr>
              <a:t>Art. 18</a:t>
            </a: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99"/>
                </a:solidFill>
                <a:effectLst>
                  <a:outerShdw blurRad="38100" dist="38100" dir="2700000" algn="tl">
                    <a:srgbClr val="000000">
                      <a:alpha val="43137"/>
                    </a:srgbClr>
                  </a:outerShdw>
                </a:effectLst>
              </a:rPr>
              <a:t>DUDAS SOBRE LA CONSECUTIVIDAD DE LA CONTRATACIÓN</a:t>
            </a:r>
          </a:p>
          <a:p>
            <a:pPr marL="0" indent="0" eaLnBrk="1" hangingPunct="1">
              <a:buFont typeface="Wingdings" pitchFamily="2" charset="2"/>
              <a:buNone/>
              <a:defRPr/>
            </a:pPr>
            <a:endParaRPr lang="es-AR" sz="1800" b="1" dirty="0" smtClean="0">
              <a:solidFill>
                <a:srgbClr val="00FF99"/>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 </a:t>
            </a:r>
            <a:r>
              <a:rPr lang="es-MX" sz="1800" b="1" dirty="0" err="1" smtClean="0">
                <a:solidFill>
                  <a:srgbClr val="00FFFF"/>
                </a:solidFill>
                <a:effectLst>
                  <a:outerShdw blurRad="38100" dist="38100" dir="2700000" algn="tl">
                    <a:srgbClr val="000000">
                      <a:alpha val="43137"/>
                    </a:srgbClr>
                  </a:outerShdw>
                </a:effectLst>
              </a:rPr>
              <a:t>Consecutividad</a:t>
            </a:r>
            <a:r>
              <a:rPr lang="es-MX" sz="1800" b="1" dirty="0" smtClean="0">
                <a:solidFill>
                  <a:srgbClr val="00FFFF"/>
                </a:solidFill>
                <a:effectLst>
                  <a:outerShdw blurRad="38100" dist="38100" dir="2700000" algn="tl">
                    <a:srgbClr val="000000">
                      <a:alpha val="43137"/>
                    </a:srgbClr>
                  </a:outerShdw>
                </a:effectLst>
              </a:rPr>
              <a:t> para la realización de tareas sin importar que sean distintas?</a:t>
            </a:r>
            <a:endParaRPr lang="es-AR" sz="1800" b="1" dirty="0">
              <a:solidFill>
                <a:srgbClr val="00FFFF"/>
              </a:solidFill>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  </a:t>
            </a:r>
          </a:p>
          <a:p>
            <a:pPr marL="0" indent="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  Ejemplo: Siembra, pulverización y cosecha de un ciclo agrícola determinado</a:t>
            </a:r>
          </a:p>
          <a:p>
            <a:pPr marL="0" indent="0" eaLnBrk="1" hangingPunct="1">
              <a:lnSpc>
                <a:spcPct val="80000"/>
              </a:lnSpc>
              <a:buFont typeface="Wingdings" pitchFamily="2" charset="2"/>
              <a:buNone/>
              <a:defRPr/>
            </a:pPr>
            <a:endParaRPr lang="es-MX" sz="1800" dirty="0">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 </a:t>
            </a:r>
            <a:r>
              <a:rPr lang="es-MX" sz="1800" b="1" dirty="0" err="1" smtClean="0">
                <a:solidFill>
                  <a:srgbClr val="00FFFF"/>
                </a:solidFill>
                <a:effectLst>
                  <a:outerShdw blurRad="38100" dist="38100" dir="2700000" algn="tl">
                    <a:srgbClr val="000000">
                      <a:alpha val="43137"/>
                    </a:srgbClr>
                  </a:outerShdw>
                </a:effectLst>
              </a:rPr>
              <a:t>Consecutividad</a:t>
            </a:r>
            <a:r>
              <a:rPr lang="es-MX" sz="1800" b="1" dirty="0" smtClean="0">
                <a:solidFill>
                  <a:srgbClr val="00FFFF"/>
                </a:solidFill>
                <a:effectLst>
                  <a:outerShdw blurRad="38100" dist="38100" dir="2700000" algn="tl">
                    <a:srgbClr val="000000">
                      <a:alpha val="43137"/>
                    </a:srgbClr>
                  </a:outerShdw>
                </a:effectLst>
              </a:rPr>
              <a:t> en la realización de la tarea propiamente dicha</a:t>
            </a:r>
          </a:p>
          <a:p>
            <a:pPr marL="0" indent="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  </a:t>
            </a:r>
          </a:p>
          <a:p>
            <a:pPr marL="0" indent="0" eaLnBrk="1" hangingPunct="1">
              <a:lnSpc>
                <a:spcPct val="80000"/>
              </a:lnSpc>
              <a:buFont typeface="Wingdings" pitchFamily="2" charset="2"/>
              <a:buNone/>
              <a:defRPr/>
            </a:pPr>
            <a:r>
              <a:rPr lang="es-MX" sz="1800" dirty="0">
                <a:effectLst>
                  <a:outerShdw blurRad="38100" dist="38100" dir="2700000" algn="tl">
                    <a:srgbClr val="000000">
                      <a:alpha val="43137"/>
                    </a:srgbClr>
                  </a:outerShdw>
                </a:effectLst>
              </a:rPr>
              <a:t> </a:t>
            </a:r>
            <a:r>
              <a:rPr lang="es-MX" sz="1800" dirty="0" smtClean="0">
                <a:effectLst>
                  <a:outerShdw blurRad="38100" dist="38100" dir="2700000" algn="tl">
                    <a:srgbClr val="000000">
                      <a:alpha val="43137"/>
                    </a:srgbClr>
                  </a:outerShdw>
                </a:effectLst>
              </a:rPr>
              <a:t>Ejemplo:  Siembra en distintos ciclos agrícolas</a:t>
            </a:r>
          </a:p>
          <a:p>
            <a:pPr marL="0" indent="0" eaLnBrk="1" hangingPunct="1">
              <a:lnSpc>
                <a:spcPct val="80000"/>
              </a:lnSpc>
              <a:buFont typeface="Wingdings" pitchFamily="2" charset="2"/>
              <a:buNone/>
              <a:defRPr/>
            </a:pPr>
            <a:endParaRPr lang="es-MX"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35863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Otras relaciones familiares</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600" b="1" dirty="0">
                <a:solidFill>
                  <a:srgbClr val="00FFCC"/>
                </a:solidFill>
                <a:effectLst>
                  <a:outerShdw blurRad="38100" dist="38100" dir="2700000" algn="tl">
                    <a:srgbClr val="000000">
                      <a:alpha val="43137"/>
                    </a:srgbClr>
                  </a:outerShdw>
                </a:effectLst>
                <a:cs typeface="Arial" charset="0"/>
              </a:rPr>
              <a:t>Relación laboral entre padres e hijos</a:t>
            </a:r>
          </a:p>
          <a:p>
            <a:pPr algn="l">
              <a:lnSpc>
                <a:spcPct val="90000"/>
              </a:lnSpc>
            </a:pPr>
            <a:endParaRPr lang="es-AR" sz="1600" dirty="0" smtClean="0">
              <a:effectLst>
                <a:outerShdw blurRad="38100" dist="38100" dir="2700000" algn="tl">
                  <a:srgbClr val="000000">
                    <a:alpha val="43137"/>
                  </a:srgbClr>
                </a:outerShdw>
              </a:effectLst>
            </a:endParaRPr>
          </a:p>
          <a:p>
            <a:pPr algn="l">
              <a:lnSpc>
                <a:spcPct val="90000"/>
              </a:lnSpc>
            </a:pPr>
            <a:endParaRPr lang="es-AR" sz="1600" dirty="0" smtClean="0">
              <a:effectLst>
                <a:outerShdw blurRad="38100" dist="38100" dir="2700000" algn="tl">
                  <a:srgbClr val="000000">
                    <a:alpha val="43137"/>
                  </a:srgbClr>
                </a:outerShdw>
              </a:effectLst>
            </a:endParaRPr>
          </a:p>
          <a:p>
            <a:pPr algn="l">
              <a:lnSpc>
                <a:spcPct val="90000"/>
              </a:lnSpc>
            </a:pPr>
            <a:r>
              <a:rPr lang="es-AR" sz="1600" dirty="0" smtClean="0">
                <a:effectLst>
                  <a:outerShdw blurRad="38100" dist="38100" dir="2700000" algn="tl">
                    <a:srgbClr val="000000">
                      <a:alpha val="43137"/>
                    </a:srgbClr>
                  </a:outerShdw>
                </a:effectLst>
              </a:rPr>
              <a:t>c) El </a:t>
            </a:r>
            <a:r>
              <a:rPr lang="es-AR" sz="1600" dirty="0">
                <a:effectLst>
                  <a:outerShdw blurRad="38100" dist="38100" dir="2700000" algn="tl">
                    <a:srgbClr val="000000">
                      <a:alpha val="43137"/>
                    </a:srgbClr>
                  </a:outerShdw>
                </a:effectLst>
              </a:rPr>
              <a:t>caso del trabajo familiar entre hijos mayores y padres o entre hermanos, cuando esas personas conviven en el mismo hogar, forman parte de una misma comunidad familiar y el resultado familiar integra un mismo patrimonio que la sostiene. </a:t>
            </a:r>
            <a:endParaRPr lang="es-AR" sz="1600" dirty="0" smtClean="0">
              <a:effectLst>
                <a:outerShdw blurRad="38100" dist="38100" dir="2700000" algn="tl">
                  <a:srgbClr val="000000">
                    <a:alpha val="43137"/>
                  </a:srgbClr>
                </a:outerShdw>
              </a:effectLst>
            </a:endParaRPr>
          </a:p>
          <a:p>
            <a:pPr algn="l">
              <a:lnSpc>
                <a:spcPct val="90000"/>
              </a:lnSpc>
            </a:pPr>
            <a:endParaRPr lang="es-AR" sz="1600" dirty="0">
              <a:effectLst>
                <a:outerShdw blurRad="38100" dist="38100" dir="2700000" algn="tl">
                  <a:srgbClr val="000000">
                    <a:alpha val="43137"/>
                  </a:srgbClr>
                </a:outerShdw>
              </a:effectLst>
            </a:endParaRPr>
          </a:p>
          <a:p>
            <a:pPr algn="l">
              <a:lnSpc>
                <a:spcPct val="90000"/>
              </a:lnSpc>
            </a:pPr>
            <a:r>
              <a:rPr lang="es-AR" sz="1600" dirty="0" smtClean="0">
                <a:effectLst>
                  <a:outerShdw blurRad="38100" dist="38100" dir="2700000" algn="tl">
                    <a:srgbClr val="000000">
                      <a:alpha val="43137"/>
                    </a:srgbClr>
                  </a:outerShdw>
                </a:effectLst>
              </a:rPr>
              <a:t>d) No </a:t>
            </a:r>
            <a:r>
              <a:rPr lang="es-AR" sz="1600" dirty="0">
                <a:effectLst>
                  <a:outerShdw blurRad="38100" dist="38100" dir="2700000" algn="tl">
                    <a:srgbClr val="000000">
                      <a:alpha val="43137"/>
                    </a:srgbClr>
                  </a:outerShdw>
                </a:effectLst>
              </a:rPr>
              <a:t>se configura una relación laboral </a:t>
            </a:r>
            <a:r>
              <a:rPr lang="es-AR" sz="1600" dirty="0" smtClean="0">
                <a:effectLst>
                  <a:outerShdw blurRad="38100" dist="38100" dir="2700000" algn="tl">
                    <a:srgbClr val="000000">
                      <a:alpha val="43137"/>
                    </a:srgbClr>
                  </a:outerShdw>
                </a:effectLst>
              </a:rPr>
              <a:t>puesto que </a:t>
            </a:r>
            <a:r>
              <a:rPr lang="es-AR" sz="1600" dirty="0">
                <a:effectLst>
                  <a:outerShdw blurRad="38100" dist="38100" dir="2700000" algn="tl">
                    <a:srgbClr val="000000">
                      <a:alpha val="43137"/>
                    </a:srgbClr>
                  </a:outerShdw>
                </a:effectLst>
              </a:rPr>
              <a:t>no se trabaja para un tercero sino para una comunidad </a:t>
            </a:r>
            <a:r>
              <a:rPr lang="es-AR" sz="1600" dirty="0" smtClean="0">
                <a:effectLst>
                  <a:outerShdw blurRad="38100" dist="38100" dir="2700000" algn="tl">
                    <a:srgbClr val="000000">
                      <a:alpha val="43137"/>
                    </a:srgbClr>
                  </a:outerShdw>
                </a:effectLst>
              </a:rPr>
              <a:t>en </a:t>
            </a:r>
            <a:r>
              <a:rPr lang="es-AR" sz="1600" dirty="0">
                <a:effectLst>
                  <a:outerShdw blurRad="38100" dist="38100" dir="2700000" algn="tl">
                    <a:srgbClr val="000000">
                      <a:alpha val="43137"/>
                    </a:srgbClr>
                  </a:outerShdw>
                </a:effectLst>
              </a:rPr>
              <a:t>la que se participa</a:t>
            </a:r>
            <a:r>
              <a:rPr lang="es-AR" sz="1600" dirty="0" smtClean="0">
                <a:effectLst>
                  <a:outerShdw blurRad="38100" dist="38100" dir="2700000" algn="tl">
                    <a:srgbClr val="000000">
                      <a:alpha val="43137"/>
                    </a:srgbClr>
                  </a:outerShdw>
                </a:effectLst>
              </a:rPr>
              <a:t>. </a:t>
            </a:r>
          </a:p>
          <a:p>
            <a:pPr algn="l">
              <a:lnSpc>
                <a:spcPct val="90000"/>
              </a:lnSpc>
            </a:pPr>
            <a:endParaRPr lang="es-AR" sz="1600" dirty="0">
              <a:effectLst>
                <a:outerShdw blurRad="38100" dist="38100" dir="2700000" algn="tl">
                  <a:srgbClr val="000000">
                    <a:alpha val="43137"/>
                  </a:srgbClr>
                </a:outerShdw>
              </a:effectLst>
            </a:endParaRPr>
          </a:p>
          <a:p>
            <a:pPr algn="l">
              <a:lnSpc>
                <a:spcPct val="90000"/>
              </a:lnSpc>
            </a:pPr>
            <a:r>
              <a:rPr lang="es-AR" sz="1600" dirty="0" smtClean="0">
                <a:effectLst>
                  <a:outerShdw blurRad="38100" dist="38100" dir="2700000" algn="tl">
                    <a:srgbClr val="000000">
                      <a:alpha val="43137"/>
                    </a:srgbClr>
                  </a:outerShdw>
                </a:effectLst>
              </a:rPr>
              <a:t>e) La </a:t>
            </a:r>
            <a:r>
              <a:rPr lang="es-AR" sz="1600" dirty="0">
                <a:effectLst>
                  <a:outerShdw blurRad="38100" dist="38100" dir="2700000" algn="tl">
                    <a:srgbClr val="000000">
                      <a:alpha val="43137"/>
                    </a:srgbClr>
                  </a:outerShdw>
                </a:effectLst>
              </a:rPr>
              <a:t>tarea </a:t>
            </a:r>
            <a:r>
              <a:rPr lang="es-AR" sz="1600" dirty="0" smtClean="0">
                <a:effectLst>
                  <a:outerShdw blurRad="38100" dist="38100" dir="2700000" algn="tl">
                    <a:srgbClr val="000000">
                      <a:alpha val="43137"/>
                    </a:srgbClr>
                  </a:outerShdw>
                </a:effectLst>
              </a:rPr>
              <a:t>representa </a:t>
            </a:r>
            <a:r>
              <a:rPr lang="es-AR" sz="1600" dirty="0">
                <a:effectLst>
                  <a:outerShdw blurRad="38100" dist="38100" dir="2700000" algn="tl">
                    <a:srgbClr val="000000">
                      <a:alpha val="43137"/>
                    </a:srgbClr>
                  </a:outerShdw>
                </a:effectLst>
              </a:rPr>
              <a:t>un aporte a una </a:t>
            </a:r>
            <a:r>
              <a:rPr lang="es-AR" sz="1600" dirty="0" smtClean="0">
                <a:effectLst>
                  <a:outerShdw blurRad="38100" dist="38100" dir="2700000" algn="tl">
                    <a:srgbClr val="000000">
                      <a:alpha val="43137"/>
                    </a:srgbClr>
                  </a:outerShdw>
                </a:effectLst>
              </a:rPr>
              <a:t>sociedad </a:t>
            </a:r>
            <a:r>
              <a:rPr lang="es-AR" sz="1600" dirty="0">
                <a:effectLst>
                  <a:outerShdw blurRad="38100" dist="38100" dir="2700000" algn="tl">
                    <a:srgbClr val="000000">
                      <a:alpha val="43137"/>
                    </a:srgbClr>
                  </a:outerShdw>
                </a:effectLst>
              </a:rPr>
              <a:t>constituida por los miembros de la familia, ya bien ésta adquiera una característica de sociedad comercial, u otra persona jurídica o alguno de los tipos hoy establecidos en el capítulo IV de la Ley General de </a:t>
            </a:r>
            <a:r>
              <a:rPr lang="es-AR" sz="1600" dirty="0" smtClean="0">
                <a:effectLst>
                  <a:outerShdw blurRad="38100" dist="38100" dir="2700000" algn="tl">
                    <a:srgbClr val="000000">
                      <a:alpha val="43137"/>
                    </a:srgbClr>
                  </a:outerShdw>
                </a:effectLst>
              </a:rPr>
              <a:t>Sociedades.</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309523885"/>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600" b="1" dirty="0">
                <a:solidFill>
                  <a:srgbClr val="00FFFF"/>
                </a:solidFill>
                <a:effectLst>
                  <a:outerShdw blurRad="38100" dist="38100" dir="2700000" algn="tl">
                    <a:srgbClr val="000000">
                      <a:alpha val="43137"/>
                    </a:srgbClr>
                  </a:outerShdw>
                </a:effectLst>
              </a:rPr>
              <a:t>Art. </a:t>
            </a:r>
            <a:r>
              <a:rPr lang="es-AR" sz="1600" b="1" dirty="0" smtClean="0">
                <a:solidFill>
                  <a:srgbClr val="00FFFF"/>
                </a:solidFill>
                <a:effectLst>
                  <a:outerShdw blurRad="38100" dist="38100" dir="2700000" algn="tl">
                    <a:srgbClr val="000000">
                      <a:alpha val="43137"/>
                    </a:srgbClr>
                  </a:outerShdw>
                </a:effectLst>
              </a:rPr>
              <a:t>18</a:t>
            </a:r>
          </a:p>
          <a:p>
            <a:pPr marL="0" indent="0">
              <a:buNone/>
              <a:defRPr/>
            </a:pPr>
            <a:endParaRPr lang="es-AR" sz="1600" dirty="0" smtClean="0">
              <a:effectLst>
                <a:outerShdw blurRad="38100" dist="38100" dir="2700000" algn="tl">
                  <a:srgbClr val="000000">
                    <a:alpha val="43137"/>
                  </a:srgbClr>
                </a:outerShdw>
              </a:effectLst>
            </a:endParaRPr>
          </a:p>
          <a:p>
            <a:pPr marL="0" indent="0">
              <a:buNone/>
              <a:defRPr/>
            </a:pPr>
            <a:r>
              <a:rPr lang="es-AR" sz="1800" b="1" dirty="0" smtClean="0">
                <a:solidFill>
                  <a:srgbClr val="00FF99"/>
                </a:solidFill>
                <a:effectLst>
                  <a:outerShdw blurRad="38100" dist="38100" dir="2700000" algn="tl">
                    <a:srgbClr val="000000">
                      <a:alpha val="43137"/>
                    </a:srgbClr>
                  </a:outerShdw>
                </a:effectLst>
              </a:rPr>
              <a:t>DUDAS </a:t>
            </a:r>
            <a:r>
              <a:rPr lang="es-AR" sz="1800" b="1" dirty="0">
                <a:solidFill>
                  <a:srgbClr val="00FF99"/>
                </a:solidFill>
                <a:effectLst>
                  <a:outerShdw blurRad="38100" dist="38100" dir="2700000" algn="tl">
                    <a:srgbClr val="000000">
                      <a:alpha val="43137"/>
                    </a:srgbClr>
                  </a:outerShdw>
                </a:effectLst>
              </a:rPr>
              <a:t>SOBRE LA CONSECUTIVIDAD DE LA CONTRATACIÓN</a:t>
            </a:r>
          </a:p>
          <a:p>
            <a:pPr marL="0" indent="0" eaLnBrk="1" hangingPunct="1">
              <a:lnSpc>
                <a:spcPct val="80000"/>
              </a:lnSpc>
              <a:buFont typeface="Wingdings" pitchFamily="2" charset="2"/>
              <a:buNone/>
              <a:defRPr/>
            </a:pPr>
            <a:endParaRPr lang="es-MX" sz="1800" b="1" dirty="0" smtClean="0">
              <a:solidFill>
                <a:srgbClr val="00FFFF"/>
              </a:solidFill>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 Se aplican las reglas del Contrato de Temporada de la LCT?</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37399795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CONTRATO PERMANENTE DISCONTINUO</a:t>
            </a:r>
          </a:p>
          <a:p>
            <a:pPr algn="l"/>
            <a:r>
              <a:rPr lang="es-AR" sz="1800" b="1" dirty="0">
                <a:solidFill>
                  <a:srgbClr val="FF9900"/>
                </a:solidFill>
                <a:effectLst>
                  <a:outerShdw blurRad="38100" dist="38100" dir="2700000" algn="tl">
                    <a:srgbClr val="000000">
                      <a:alpha val="43137"/>
                    </a:srgbClr>
                  </a:outerShdw>
                </a:effectLst>
              </a:rPr>
              <a:t>Reglamentación del art. </a:t>
            </a:r>
            <a:r>
              <a:rPr lang="es-AR" sz="1800" b="1" dirty="0" smtClean="0">
                <a:solidFill>
                  <a:srgbClr val="FF9900"/>
                </a:solidFill>
                <a:effectLst>
                  <a:outerShdw blurRad="38100" dist="38100" dir="2700000" algn="tl">
                    <a:srgbClr val="000000">
                      <a:alpha val="43137"/>
                    </a:srgbClr>
                  </a:outerShdw>
                </a:effectLst>
              </a:rPr>
              <a:t>18</a:t>
            </a:r>
          </a:p>
          <a:p>
            <a:pPr algn="l"/>
            <a:endParaRPr lang="es-AR" sz="1800" b="1" dirty="0" smtClean="0">
              <a:solidFill>
                <a:srgbClr val="FF9900"/>
              </a:solidFill>
              <a:effectLst>
                <a:outerShdw blurRad="38100" dist="38100" dir="2700000" algn="tl">
                  <a:srgbClr val="000000">
                    <a:alpha val="43137"/>
                  </a:srgbClr>
                </a:outerShdw>
              </a:effectLst>
            </a:endParaRPr>
          </a:p>
          <a:p>
            <a:pPr algn="l"/>
            <a:r>
              <a:rPr lang="es-AR" sz="1800" b="1" i="1" dirty="0" smtClean="0">
                <a:solidFill>
                  <a:srgbClr val="00FF99"/>
                </a:solidFill>
                <a:effectLst>
                  <a:outerShdw blurRad="38100" dist="38100" dir="2700000" algn="tl">
                    <a:srgbClr val="000000">
                      <a:alpha val="43137"/>
                    </a:srgbClr>
                  </a:outerShdw>
                </a:effectLst>
              </a:rPr>
              <a:t>Facultades del empleador</a:t>
            </a: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7 - </a:t>
            </a:r>
            <a:r>
              <a:rPr lang="es-AR" sz="1800" dirty="0" smtClean="0">
                <a:effectLst>
                  <a:outerShdw blurRad="38100" dist="38100" dir="2700000" algn="tl">
                    <a:srgbClr val="000000">
                      <a:alpha val="43137"/>
                    </a:srgbClr>
                  </a:outerShdw>
                </a:effectLst>
              </a:rPr>
              <a:t>Serán facultades del empleador disponer </a:t>
            </a:r>
            <a:r>
              <a:rPr lang="es-AR" sz="1800" dirty="0" smtClean="0">
                <a:solidFill>
                  <a:srgbClr val="FFFF00"/>
                </a:solidFill>
                <a:effectLst>
                  <a:outerShdw blurRad="38100" dist="38100" dir="2700000" algn="tl">
                    <a:srgbClr val="000000">
                      <a:alpha val="43137"/>
                    </a:srgbClr>
                  </a:outerShdw>
                </a:effectLst>
              </a:rPr>
              <a:t>el reinicio y la suspensión de los deberes de prestación de los contratos de trabajo en cada ciclo o temporada en un orden determinado</a:t>
            </a:r>
            <a:r>
              <a:rPr lang="es-AR" sz="1800" dirty="0" smtClean="0">
                <a:effectLst>
                  <a:outerShdw blurRad="38100" dist="38100" dir="2700000" algn="tl">
                    <a:srgbClr val="000000">
                      <a:alpha val="43137"/>
                    </a:srgbClr>
                  </a:outerShdw>
                </a:effectLst>
              </a:rPr>
              <a:t>, en primer lugar </a:t>
            </a:r>
            <a:r>
              <a:rPr lang="es-AR" sz="1800" b="1" i="1" dirty="0" smtClean="0">
                <a:solidFill>
                  <a:srgbClr val="FF9900"/>
                </a:solidFill>
                <a:effectLst>
                  <a:outerShdw blurRad="38100" dist="38100" dir="2700000" algn="tl">
                    <a:srgbClr val="000000">
                      <a:alpha val="43137"/>
                    </a:srgbClr>
                  </a:outerShdw>
                </a:effectLst>
              </a:rPr>
              <a:t>por la especialidad y las tareas asignadas a los trabajadores</a:t>
            </a:r>
            <a:r>
              <a:rPr lang="es-AR" sz="1800" dirty="0" smtClean="0">
                <a:effectLst>
                  <a:outerShdw blurRad="38100" dist="38100" dir="2700000" algn="tl">
                    <a:srgbClr val="000000">
                      <a:alpha val="43137"/>
                    </a:srgbClr>
                  </a:outerShdw>
                </a:effectLst>
              </a:rPr>
              <a:t>, y en segundo término, </a:t>
            </a:r>
            <a:r>
              <a:rPr lang="es-AR" sz="1800" b="1" i="1" dirty="0" smtClean="0">
                <a:solidFill>
                  <a:srgbClr val="00FFCC"/>
                </a:solidFill>
                <a:effectLst>
                  <a:outerShdw blurRad="38100" dist="38100" dir="2700000" algn="tl">
                    <a:srgbClr val="000000">
                      <a:alpha val="43137"/>
                    </a:srgbClr>
                  </a:outerShdw>
                </a:effectLst>
              </a:rPr>
              <a:t>por la antigüedad en el empleo, en función de la demanda de trabajo necesaria para cada período.</a:t>
            </a:r>
            <a:endParaRPr lang="es-AR" sz="1800" b="1" i="1" dirty="0">
              <a:solidFill>
                <a:srgbClr val="00FFCC"/>
              </a:solidFill>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146092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a:solidFill>
                  <a:srgbClr val="FFFF00"/>
                </a:solidFill>
                <a:effectLst>
                  <a:outerShdw blurRad="38100" dist="38100" dir="2700000" algn="tl">
                    <a:srgbClr val="000000">
                      <a:alpha val="43137"/>
                    </a:srgbClr>
                  </a:outerShdw>
                </a:effectLst>
              </a:rPr>
              <a:t>CONTRATO PERMANENTE DISCONTINUO</a:t>
            </a:r>
          </a:p>
          <a:p>
            <a:pPr algn="l"/>
            <a:r>
              <a:rPr lang="es-AR" sz="1800" b="1" dirty="0">
                <a:solidFill>
                  <a:srgbClr val="FF9900"/>
                </a:solidFill>
                <a:effectLst>
                  <a:outerShdw blurRad="38100" dist="38100" dir="2700000" algn="tl">
                    <a:srgbClr val="000000">
                      <a:alpha val="43137"/>
                    </a:srgbClr>
                  </a:outerShdw>
                </a:effectLst>
              </a:rPr>
              <a:t>Reglamentación del art. 18</a:t>
            </a:r>
          </a:p>
          <a:p>
            <a:pPr algn="l"/>
            <a:endParaRPr lang="es-AR" sz="1800" b="1" dirty="0" smtClean="0">
              <a:solidFill>
                <a:srgbClr val="00FFCC"/>
              </a:solidFill>
              <a:effectLst>
                <a:outerShdw blurRad="38100" dist="38100" dir="2700000" algn="tl">
                  <a:srgbClr val="000000">
                    <a:alpha val="43137"/>
                  </a:srgbClr>
                </a:outerShdw>
              </a:effectLst>
            </a:endParaRPr>
          </a:p>
          <a:p>
            <a:pPr algn="l"/>
            <a:r>
              <a:rPr lang="es-AR" sz="1800" b="1" i="1" dirty="0" smtClean="0">
                <a:solidFill>
                  <a:srgbClr val="00FF99"/>
                </a:solidFill>
                <a:effectLst>
                  <a:outerShdw blurRad="38100" dist="38100" dir="2700000" algn="tl">
                    <a:srgbClr val="000000">
                      <a:alpha val="43137"/>
                    </a:srgbClr>
                  </a:outerShdw>
                </a:effectLst>
              </a:rPr>
              <a:t>Domicilio del trabajador </a:t>
            </a: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8 -  </a:t>
            </a:r>
            <a:r>
              <a:rPr lang="es-AR" sz="1800" dirty="0" smtClean="0">
                <a:effectLst>
                  <a:outerShdw blurRad="38100" dist="38100" dir="2700000" algn="tl">
                    <a:srgbClr val="000000">
                      <a:alpha val="43137"/>
                    </a:srgbClr>
                  </a:outerShdw>
                </a:effectLst>
              </a:rPr>
              <a:t>Se considerará como </a:t>
            </a:r>
            <a:r>
              <a:rPr lang="es-AR" sz="1800" dirty="0" smtClean="0">
                <a:solidFill>
                  <a:srgbClr val="FFFF01"/>
                </a:solidFill>
                <a:effectLst>
                  <a:outerShdw blurRad="38100" dist="38100" dir="2700000" algn="tl">
                    <a:srgbClr val="000000">
                      <a:alpha val="43137"/>
                    </a:srgbClr>
                  </a:outerShdw>
                </a:effectLst>
              </a:rPr>
              <a:t>domicilio del trabajador aquel que figure en la Libreta del Trabajador Agrario al finalizar el ciclo o la temporada</a:t>
            </a:r>
            <a:r>
              <a:rPr lang="es-AR" sz="1800" dirty="0" smtClean="0">
                <a:effectLst>
                  <a:outerShdw blurRad="38100" dist="38100" dir="2700000" algn="tl">
                    <a:srgbClr val="000000">
                      <a:alpha val="43137"/>
                    </a:srgbClr>
                  </a:outerShdw>
                </a:effectLst>
              </a:rPr>
              <a:t>, salvo que el trabajador hubiera comunicado fehacientemente al empleador su ulterior modificación.</a:t>
            </a:r>
            <a:endParaRPr lang="es-AR" sz="1800" dirty="0">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3467023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pPr eaLnBrk="1" hangingPunct="1">
              <a:defRPr/>
            </a:pPr>
            <a:r>
              <a:rPr lang="en-US" sz="3600" b="1" smtClean="0"/>
              <a:t> </a:t>
            </a:r>
          </a:p>
        </p:txBody>
      </p:sp>
      <p:sp>
        <p:nvSpPr>
          <p:cNvPr id="40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effectLst>
                <a:outerShdw blurRad="38100" dist="38100" dir="2700000" algn="tl">
                  <a:srgbClr val="000000">
                    <a:alpha val="43137"/>
                  </a:srgbClr>
                </a:outerShdw>
              </a:effectLst>
            </a:endParaRPr>
          </a:p>
          <a:p>
            <a:pPr eaLnBrk="1" hangingPunct="1">
              <a:defRPr/>
            </a:pPr>
            <a:endParaRPr lang="es-AR" b="1" dirty="0" smtClean="0">
              <a:solidFill>
                <a:schemeClr val="tx2"/>
              </a:solidFill>
              <a:effectLst>
                <a:outerShdw blurRad="38100" dist="38100" dir="2700000" algn="tl">
                  <a:srgbClr val="000000">
                    <a:alpha val="43137"/>
                  </a:srgbClr>
                </a:outerShdw>
              </a:effectLst>
            </a:endParaRPr>
          </a:p>
          <a:p>
            <a:pPr eaLnBrk="1" hangingPunct="1">
              <a:defRPr/>
            </a:pPr>
            <a:r>
              <a:rPr lang="es-AR" sz="4000" b="1" smtClean="0">
                <a:solidFill>
                  <a:srgbClr val="00FFFF"/>
                </a:solidFill>
                <a:effectLst>
                  <a:outerShdw blurRad="38100" dist="38100" dir="2700000" algn="tl">
                    <a:srgbClr val="000000">
                      <a:alpha val="43137"/>
                    </a:srgbClr>
                  </a:outerShdw>
                </a:effectLst>
                <a:latin typeface="Papyrus" pitchFamily="66" charset="0"/>
              </a:rPr>
              <a:t>Ley 26844 </a:t>
            </a:r>
            <a:endParaRPr lang="es-AR" sz="4000" b="1" dirty="0" smtClean="0">
              <a:solidFill>
                <a:srgbClr val="00FFFF"/>
              </a:solidFill>
              <a:effectLst>
                <a:outerShdw blurRad="38100" dist="38100" dir="2700000" algn="tl">
                  <a:srgbClr val="000000">
                    <a:alpha val="43137"/>
                  </a:srgbClr>
                </a:outerShdw>
              </a:effectLst>
              <a:latin typeface="Papyrus" pitchFamily="66" charset="0"/>
            </a:endParaRPr>
          </a:p>
          <a:p>
            <a:pPr eaLnBrk="1" hangingPunct="1">
              <a:defRPr/>
            </a:pPr>
            <a:r>
              <a:rPr lang="es-AR" sz="4000" b="1" smtClean="0">
                <a:solidFill>
                  <a:srgbClr val="00FF00"/>
                </a:solidFill>
                <a:effectLst>
                  <a:outerShdw blurRad="38100" dist="38100" dir="2700000" algn="tl">
                    <a:srgbClr val="000000">
                      <a:alpha val="43137"/>
                    </a:srgbClr>
                  </a:outerShdw>
                </a:effectLst>
                <a:latin typeface="Papyrus" pitchFamily="66" charset="0"/>
              </a:rPr>
              <a:t>Personal de Casas Particulares</a:t>
            </a:r>
            <a:endParaRPr lang="es-AR" sz="4000" b="1" dirty="0" smtClean="0">
              <a:solidFill>
                <a:srgbClr val="00FF00"/>
              </a:solidFill>
              <a:effectLst>
                <a:outerShdw blurRad="38100" dist="38100" dir="2700000" algn="tl">
                  <a:srgbClr val="000000">
                    <a:alpha val="43137"/>
                  </a:srgbClr>
                </a:outerShdw>
              </a:effectLst>
              <a:latin typeface="Papyrus" pitchFamily="66" charset="0"/>
            </a:endParaRPr>
          </a:p>
          <a:p>
            <a:pPr eaLnBrk="1" hangingPunct="1">
              <a:defRPr/>
            </a:pPr>
            <a:r>
              <a:rPr lang="es-AR" sz="4000" b="1" dirty="0" smtClean="0">
                <a:solidFill>
                  <a:srgbClr val="FFFF00"/>
                </a:solidFill>
                <a:effectLst>
                  <a:outerShdw blurRad="38100" dist="38100" dir="2700000" algn="tl">
                    <a:srgbClr val="000000">
                      <a:alpha val="43137"/>
                    </a:srgbClr>
                  </a:outerShdw>
                </a:effectLst>
                <a:latin typeface="Papyrus" pitchFamily="66" charset="0"/>
              </a:rPr>
              <a:t>Modalidades de Contratación</a:t>
            </a:r>
          </a:p>
          <a:p>
            <a:pPr eaLnBrk="1" hangingPunct="1">
              <a:defRPr/>
            </a:pPr>
            <a:endParaRPr lang="es-AR" sz="4000" b="1" dirty="0" smtClean="0">
              <a:solidFill>
                <a:srgbClr val="00FFFF"/>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7" name="6 Imagen" descr="Monograma.tif"/>
          <p:cNvPicPr>
            <a:picLocks noChangeAspect="1"/>
          </p:cNvPicPr>
          <p:nvPr/>
        </p:nvPicPr>
        <p:blipFill>
          <a:blip r:embed="rId3" cstate="print"/>
          <a:stretch>
            <a:fillRect/>
          </a:stretch>
        </p:blipFill>
        <p:spPr>
          <a:xfrm>
            <a:off x="8716346" y="6096000"/>
            <a:ext cx="427653" cy="757410"/>
          </a:xfrm>
          <a:prstGeom prst="rect">
            <a:avLst/>
          </a:prstGeom>
        </p:spPr>
      </p:pic>
    </p:spTree>
    <p:extLst>
      <p:ext uri="{BB962C8B-B14F-4D97-AF65-F5344CB8AC3E}">
        <p14:creationId xmlns:p14="http://schemas.microsoft.com/office/powerpoint/2010/main" val="263008069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fontScale="90000"/>
          </a:bodyPr>
          <a:lstStyle/>
          <a:p>
            <a:pPr algn="ctr">
              <a:defRPr/>
            </a:pPr>
            <a:r>
              <a:rPr lang="es-MX" sz="2000" b="1" dirty="0" smtClean="0">
                <a:solidFill>
                  <a:srgbClr val="FFFF00"/>
                </a:solidFill>
                <a:effectLst>
                  <a:outerShdw blurRad="38100" dist="38100" dir="2700000" algn="tl">
                    <a:srgbClr val="000000">
                      <a:alpha val="43137"/>
                    </a:srgbClr>
                  </a:outerShdw>
                </a:effectLst>
                <a:latin typeface="+mn-lt"/>
              </a:rPr>
              <a:t>LEY </a:t>
            </a:r>
            <a:r>
              <a:rPr lang="es-MX" sz="2400" b="1" dirty="0" smtClean="0">
                <a:solidFill>
                  <a:srgbClr val="FFFF00"/>
                </a:solidFill>
                <a:effectLst>
                  <a:outerShdw blurRad="38100" dist="38100" dir="2700000" algn="tl">
                    <a:srgbClr val="000000">
                      <a:alpha val="43137"/>
                    </a:srgbClr>
                  </a:outerShdw>
                </a:effectLst>
                <a:latin typeface="+mn-lt"/>
              </a:rPr>
              <a:t>26844</a:t>
            </a:r>
            <a:r>
              <a:rPr lang="es-MX" sz="2000" b="1" dirty="0" smtClean="0">
                <a:solidFill>
                  <a:srgbClr val="FFFF00"/>
                </a:solidFill>
                <a:effectLst>
                  <a:outerShdw blurRad="38100" dist="38100" dir="2700000" algn="tl">
                    <a:srgbClr val="000000">
                      <a:alpha val="43137"/>
                    </a:srgbClr>
                  </a:outerShdw>
                </a:effectLst>
                <a:latin typeface="+mn-lt"/>
              </a:rPr>
              <a:t> – REGIMEN DE TRABAJADORES DE CASAS PARTICULARES</a:t>
            </a:r>
            <a:endParaRPr lang="es-MX" sz="20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AMBITO DE APLICACIÓN</a:t>
            </a:r>
            <a:endParaRPr lang="es-ES" sz="2000" b="1" dirty="0">
              <a:solidFill>
                <a:srgbClr val="00FF99"/>
              </a:solidFill>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FF9900"/>
                </a:solidFill>
                <a:effectLst>
                  <a:outerShdw blurRad="38100" dist="38100" dir="2700000" algn="tl">
                    <a:srgbClr val="000000">
                      <a:alpha val="43137"/>
                    </a:srgbClr>
                  </a:outerShdw>
                </a:effectLst>
              </a:rPr>
              <a:t>Modalidades de «Contrato de trabajo «y modalidades de «Prestación»</a:t>
            </a:r>
          </a:p>
          <a:p>
            <a:pPr marL="0" indent="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a:solidFill>
                  <a:srgbClr val="00FFFF"/>
                </a:solidFill>
                <a:effectLst>
                  <a:outerShdw blurRad="38100" dist="38100" dir="2700000" algn="tl">
                    <a:srgbClr val="000000">
                      <a:alpha val="43137"/>
                    </a:srgbClr>
                  </a:outerShdw>
                </a:effectLst>
              </a:rPr>
              <a:t>Art. 1 – </a:t>
            </a:r>
            <a:r>
              <a:rPr lang="es-ES" sz="1800" dirty="0" smtClean="0">
                <a:effectLst>
                  <a:outerShdw blurRad="38100" dist="38100" dir="2700000" algn="tl">
                    <a:srgbClr val="000000">
                      <a:alpha val="43137"/>
                    </a:srgbClr>
                  </a:outerShdw>
                </a:effectLst>
              </a:rPr>
              <a:t>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Resultan de aplicación al presente régimen </a:t>
            </a:r>
            <a:r>
              <a:rPr lang="es-ES" sz="1800" dirty="0" smtClean="0">
                <a:solidFill>
                  <a:srgbClr val="FFFF19"/>
                </a:solidFill>
                <a:effectLst>
                  <a:outerShdw blurRad="38100" dist="38100" dir="2700000" algn="tl">
                    <a:srgbClr val="000000">
                      <a:alpha val="43137"/>
                    </a:srgbClr>
                  </a:outerShdw>
                </a:effectLst>
              </a:rPr>
              <a:t>las modalidades de contratación </a:t>
            </a:r>
          </a:p>
          <a:p>
            <a:pPr marL="609600" indent="-609600">
              <a:buFont typeface="Wingdings" pitchFamily="2" charset="2"/>
              <a:buNone/>
              <a:defRPr/>
            </a:pPr>
            <a:r>
              <a:rPr lang="es-ES" sz="1800" dirty="0" smtClean="0">
                <a:solidFill>
                  <a:srgbClr val="FFFF19"/>
                </a:solidFill>
                <a:effectLst>
                  <a:outerShdw blurRad="38100" dist="38100" dir="2700000" algn="tl">
                    <a:srgbClr val="000000">
                      <a:alpha val="43137"/>
                    </a:srgbClr>
                  </a:outerShdw>
                </a:effectLst>
              </a:rPr>
              <a:t>reguladas en el Régimen de Contrato de Trabajo </a:t>
            </a:r>
            <a:r>
              <a:rPr lang="es-ES" sz="1800" dirty="0" smtClean="0">
                <a:effectLst>
                  <a:outerShdw blurRad="38100" dist="38100" dir="2700000" algn="tl">
                    <a:srgbClr val="000000">
                      <a:alpha val="43137"/>
                    </a:srgbClr>
                  </a:outerShdw>
                </a:effectLst>
              </a:rPr>
              <a:t>aprobado por la  ley 20.744 (</a:t>
            </a:r>
            <a:r>
              <a:rPr lang="es-ES" sz="1800" dirty="0" err="1" smtClean="0">
                <a:effectLst>
                  <a:outerShdw blurRad="38100" dist="38100" dir="2700000" algn="tl">
                    <a:srgbClr val="000000">
                      <a:alpha val="43137"/>
                    </a:srgbClr>
                  </a:outerShdw>
                </a:effectLst>
              </a:rPr>
              <a:t>t.o</a:t>
            </a:r>
            <a:r>
              <a:rPr lang="es-ES" sz="1800" dirty="0" smtClean="0">
                <a:effectLst>
                  <a:outerShdw blurRad="38100" dist="38100" dir="2700000" algn="tl">
                    <a:srgbClr val="000000">
                      <a:alpha val="43137"/>
                    </a:srgbClr>
                  </a:outerShdw>
                </a:effectLst>
              </a:rPr>
              <a:t>.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1976) y sus modificatorias, en las condiciones allí previstas.</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Se establecen las siguientes modalidades de prestación:</a:t>
            </a:r>
          </a:p>
          <a:p>
            <a:pPr marL="0" indent="0">
              <a:buNone/>
              <a:defRPr/>
            </a:pPr>
            <a:r>
              <a:rPr lang="es-ES" sz="1800" dirty="0" smtClean="0">
                <a:effectLst>
                  <a:outerShdw blurRad="38100" dist="38100" dir="2700000" algn="tl">
                    <a:srgbClr val="000000">
                      <a:alpha val="43137"/>
                    </a:srgbClr>
                  </a:outerShdw>
                </a:effectLst>
              </a:rPr>
              <a:t>a) Trabajadoras/es que presten </a:t>
            </a:r>
            <a:r>
              <a:rPr lang="es-ES" sz="1800" b="1" u="sng" dirty="0" smtClean="0">
                <a:solidFill>
                  <a:srgbClr val="00FFCC"/>
                </a:solidFill>
                <a:effectLst>
                  <a:outerShdw blurRad="38100" dist="38100" dir="2700000" algn="tl">
                    <a:srgbClr val="000000">
                      <a:alpha val="43137"/>
                    </a:srgbClr>
                  </a:outerShdw>
                </a:effectLst>
              </a:rPr>
              <a:t>tareas sin retiro para un mismo empleador y residan en el domicilio</a:t>
            </a:r>
            <a:r>
              <a:rPr lang="es-ES" sz="1800" dirty="0" smtClean="0">
                <a:solidFill>
                  <a:srgbClr val="00FFCC"/>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donde cumplan las mismas;</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b) Trabajadores/as que presten </a:t>
            </a:r>
            <a:r>
              <a:rPr lang="es-ES" sz="1800" b="1" u="sng" dirty="0" smtClean="0">
                <a:solidFill>
                  <a:srgbClr val="00FF99"/>
                </a:solidFill>
                <a:effectLst>
                  <a:outerShdw blurRad="38100" dist="38100" dir="2700000" algn="tl">
                    <a:srgbClr val="000000">
                      <a:alpha val="43137"/>
                    </a:srgbClr>
                  </a:outerShdw>
                </a:effectLst>
              </a:rPr>
              <a:t>tareas con retiro para el mismo y único </a:t>
            </a:r>
          </a:p>
          <a:p>
            <a:pPr marL="609600" indent="-609600">
              <a:buFont typeface="Wingdings" pitchFamily="2" charset="2"/>
              <a:buNone/>
              <a:defRPr/>
            </a:pPr>
            <a:r>
              <a:rPr lang="es-ES" sz="1800" b="1" u="sng" dirty="0" smtClean="0">
                <a:solidFill>
                  <a:srgbClr val="00FF99"/>
                </a:solidFill>
                <a:effectLst>
                  <a:outerShdw blurRad="38100" dist="38100" dir="2700000" algn="tl">
                    <a:srgbClr val="000000">
                      <a:alpha val="43137"/>
                    </a:srgbClr>
                  </a:outerShdw>
                </a:effectLst>
              </a:rPr>
              <a:t>empleador</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 Trabajadores/as que presten tareas </a:t>
            </a:r>
            <a:r>
              <a:rPr lang="es-ES" sz="1800" b="1" dirty="0" smtClean="0">
                <a:solidFill>
                  <a:srgbClr val="FFFF19"/>
                </a:solidFill>
                <a:effectLst>
                  <a:outerShdw blurRad="38100" dist="38100" dir="2700000" algn="tl">
                    <a:srgbClr val="000000">
                      <a:alpha val="43137"/>
                    </a:srgbClr>
                  </a:outerShdw>
                </a:effectLst>
              </a:rPr>
              <a:t>con retiro para distintos empleadores</a:t>
            </a: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0" indent="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56589194"/>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447087" cy="5876925"/>
          </a:xfrm>
        </p:spPr>
        <p:txBody>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CONTRATO DE TRABAJO. LIBERTAD DE FORMAS. PRESUNCIÓN</a:t>
            </a:r>
            <a:endParaRPr lang="es-ES" sz="2000" b="1" dirty="0">
              <a:solidFill>
                <a:srgbClr val="00FF99"/>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chemeClr val="bg2">
                    <a:lumMod val="60000"/>
                    <a:lumOff val="40000"/>
                  </a:schemeClr>
                </a:solidFill>
                <a:effectLst>
                  <a:outerShdw blurRad="38100" dist="38100" dir="2700000" algn="tl">
                    <a:srgbClr val="000000">
                      <a:alpha val="43137"/>
                    </a:srgbClr>
                  </a:outerShdw>
                </a:effectLst>
              </a:rPr>
              <a:t>Art</a:t>
            </a:r>
            <a:r>
              <a:rPr lang="es-ES" sz="1800" b="1" dirty="0">
                <a:solidFill>
                  <a:schemeClr val="bg2">
                    <a:lumMod val="60000"/>
                    <a:lumOff val="40000"/>
                  </a:schemeClr>
                </a:solidFill>
                <a:effectLst>
                  <a:outerShdw blurRad="38100" dist="38100" dir="2700000" algn="tl">
                    <a:srgbClr val="000000">
                      <a:alpha val="43137"/>
                    </a:srgbClr>
                  </a:outerShdw>
                </a:effectLst>
              </a:rPr>
              <a:t>. </a:t>
            </a:r>
            <a:r>
              <a:rPr lang="es-ES" sz="1800" b="1" dirty="0" smtClean="0">
                <a:solidFill>
                  <a:schemeClr val="bg2">
                    <a:lumMod val="60000"/>
                    <a:lumOff val="40000"/>
                  </a:schemeClr>
                </a:solidFill>
                <a:effectLst>
                  <a:outerShdw blurRad="38100" dist="38100" dir="2700000" algn="tl">
                    <a:srgbClr val="000000">
                      <a:alpha val="43137"/>
                    </a:srgbClr>
                  </a:outerShdw>
                </a:effectLst>
              </a:rPr>
              <a:t>6 </a:t>
            </a:r>
            <a:r>
              <a:rPr lang="es-ES" sz="1800" b="1" dirty="0">
                <a:solidFill>
                  <a:schemeClr val="bg2">
                    <a:lumMod val="60000"/>
                    <a:lumOff val="40000"/>
                  </a:schemeClr>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En la celebración del contrato de trabajo para el personal de casas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particulares </a:t>
            </a:r>
            <a:r>
              <a:rPr lang="es-ES" sz="1800" b="1" u="sng" dirty="0" smtClean="0">
                <a:solidFill>
                  <a:srgbClr val="00FFCC"/>
                </a:solidFill>
                <a:effectLst>
                  <a:outerShdw blurRad="38100" dist="38100" dir="2700000" algn="tl">
                    <a:srgbClr val="000000">
                      <a:alpha val="43137"/>
                    </a:srgbClr>
                  </a:outerShdw>
                </a:effectLst>
              </a:rPr>
              <a:t>regirá la libertad de formas</a:t>
            </a:r>
            <a:r>
              <a:rPr lang="es-ES" sz="1800" dirty="0" smtClean="0">
                <a:effectLst>
                  <a:outerShdw blurRad="38100" dist="38100" dir="2700000" algn="tl">
                    <a:srgbClr val="000000">
                      <a:alpha val="43137"/>
                    </a:srgbClr>
                  </a:outerShdw>
                </a:effectLst>
              </a:rPr>
              <a:t>, cualesquiera sea su modalidad. El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contrato </a:t>
            </a:r>
            <a:r>
              <a:rPr lang="es-ES" sz="1800" b="1" u="sng" dirty="0" smtClean="0">
                <a:solidFill>
                  <a:srgbClr val="FF9900"/>
                </a:solidFill>
                <a:effectLst>
                  <a:outerShdw blurRad="38100" dist="38100" dir="2700000" algn="tl">
                    <a:srgbClr val="000000">
                      <a:alpha val="43137"/>
                    </a:srgbClr>
                  </a:outerShdw>
                </a:effectLst>
              </a:rPr>
              <a:t>se presumirá concertado por tiempo indeterminado</a:t>
            </a:r>
            <a:r>
              <a:rPr lang="es-ES" sz="1800" dirty="0" smtClean="0">
                <a:effectLst>
                  <a:outerShdw blurRad="38100" dist="38100" dir="2700000" algn="tl">
                    <a:srgbClr val="000000">
                      <a:alpha val="43137"/>
                    </a:srgbClr>
                  </a:outerShdw>
                </a:effectLst>
              </a:rPr>
              <a:t>.</a:t>
            </a:r>
          </a:p>
          <a:p>
            <a:pPr marL="0" indent="0">
              <a:buFont typeface="Wingdings" pitchFamily="2" charset="2"/>
              <a:buNone/>
              <a:defRPr/>
            </a:pPr>
            <a:endParaRPr lang="es-ES" sz="1800" dirty="0">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00FF99"/>
                </a:solidFill>
                <a:effectLst>
                  <a:outerShdw blurRad="38100" dist="38100" dir="2700000" algn="tl">
                    <a:srgbClr val="000000">
                      <a:alpha val="43137"/>
                    </a:srgbClr>
                  </a:outerShdw>
                </a:effectLst>
              </a:rPr>
              <a:t>PERÍODO DE PRUEBA</a:t>
            </a:r>
          </a:p>
          <a:p>
            <a:pPr marL="609600" indent="-60960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rgbClr val="00FFFF"/>
                </a:solidFill>
                <a:effectLst>
                  <a:outerShdw blurRad="38100" dist="38100" dir="2700000" algn="tl">
                    <a:srgbClr val="000000">
                      <a:alpha val="43137"/>
                    </a:srgbClr>
                  </a:outerShdw>
                </a:effectLst>
              </a:rPr>
              <a:t>Art</a:t>
            </a:r>
            <a:r>
              <a:rPr lang="es-ES" sz="1800" b="1" dirty="0">
                <a:solidFill>
                  <a:srgbClr val="00FFFF"/>
                </a:solidFill>
                <a:effectLst>
                  <a:outerShdw blurRad="38100" dist="38100" dir="2700000" algn="tl">
                    <a:srgbClr val="000000">
                      <a:alpha val="43137"/>
                    </a:srgbClr>
                  </a:outerShdw>
                </a:effectLst>
              </a:rPr>
              <a:t>. </a:t>
            </a:r>
            <a:r>
              <a:rPr lang="es-ES" sz="1800" b="1" dirty="0" smtClean="0">
                <a:solidFill>
                  <a:srgbClr val="00FFFF"/>
                </a:solidFill>
                <a:effectLst>
                  <a:outerShdw blurRad="38100" dist="38100" dir="2700000" algn="tl">
                    <a:srgbClr val="000000">
                      <a:alpha val="43137"/>
                    </a:srgbClr>
                  </a:outerShdw>
                </a:effectLst>
              </a:rPr>
              <a:t>7 </a:t>
            </a:r>
            <a:r>
              <a:rPr lang="es-ES" sz="1800" b="1" dirty="0">
                <a:solidFill>
                  <a:srgbClr val="00FFFF"/>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El contrato regulado por esta ley se entenderá celebrado a prueba durante </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los primeros </a:t>
            </a:r>
            <a:r>
              <a:rPr lang="es-ES" sz="2000" b="1" dirty="0" smtClean="0">
                <a:solidFill>
                  <a:srgbClr val="00FFCC"/>
                </a:solidFill>
                <a:effectLst>
                  <a:outerShdw blurRad="38100" dist="38100" dir="2700000" algn="tl">
                    <a:srgbClr val="000000">
                      <a:alpha val="43137"/>
                    </a:srgbClr>
                  </a:outerShdw>
                </a:effectLst>
              </a:rPr>
              <a:t>30 días</a:t>
            </a:r>
            <a:r>
              <a:rPr lang="es-ES" sz="1800" b="1" dirty="0" smtClean="0">
                <a:solidFill>
                  <a:srgbClr val="FFFF00"/>
                </a:solidFill>
                <a:effectLst>
                  <a:outerShdw blurRad="38100" dist="38100" dir="2700000" algn="tl">
                    <a:srgbClr val="000000">
                      <a:alpha val="43137"/>
                    </a:srgbClr>
                  </a:outerShdw>
                </a:effectLst>
              </a:rPr>
              <a:t> de su vigencia respecto del </a:t>
            </a:r>
            <a:r>
              <a:rPr lang="es-ES" sz="1800" b="1" u="sng" dirty="0" smtClean="0">
                <a:solidFill>
                  <a:srgbClr val="00FF99"/>
                </a:solidFill>
                <a:effectLst>
                  <a:outerShdw blurRad="38100" dist="38100" dir="2700000" algn="tl">
                    <a:srgbClr val="000000">
                      <a:alpha val="43137"/>
                    </a:srgbClr>
                  </a:outerShdw>
                </a:effectLst>
              </a:rPr>
              <a:t>personal sin retiro</a:t>
            </a:r>
            <a:r>
              <a:rPr lang="es-ES" sz="1800" b="1" dirty="0" smtClean="0">
                <a:solidFill>
                  <a:srgbClr val="FFFF00"/>
                </a:solidFill>
                <a:effectLst>
                  <a:outerShdw blurRad="38100" dist="38100" dir="2700000" algn="tl">
                    <a:srgbClr val="000000">
                      <a:alpha val="43137"/>
                    </a:srgbClr>
                  </a:outerShdw>
                </a:effectLst>
              </a:rPr>
              <a:t>; y </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durante los primeros 15 de trabajo en tanto no supere los </a:t>
            </a:r>
            <a:r>
              <a:rPr lang="es-ES" sz="2000" b="1" dirty="0" smtClean="0">
                <a:solidFill>
                  <a:srgbClr val="00FFCC"/>
                </a:solidFill>
                <a:effectLst>
                  <a:outerShdw blurRad="38100" dist="38100" dir="2700000" algn="tl">
                    <a:srgbClr val="000000">
                      <a:alpha val="43137"/>
                    </a:srgbClr>
                  </a:outerShdw>
                </a:effectLst>
              </a:rPr>
              <a:t>tres (3) meses </a:t>
            </a:r>
            <a:r>
              <a:rPr lang="es-ES" sz="1800" b="1" dirty="0" smtClean="0">
                <a:solidFill>
                  <a:srgbClr val="FFFF00"/>
                </a:solidFill>
                <a:effectLst>
                  <a:outerShdw blurRad="38100" dist="38100" dir="2700000" algn="tl">
                    <a:srgbClr val="000000">
                      <a:alpha val="43137"/>
                    </a:srgbClr>
                  </a:outerShdw>
                </a:effectLst>
              </a:rPr>
              <a:t>para </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el </a:t>
            </a:r>
            <a:r>
              <a:rPr lang="es-ES" sz="1800" b="1" u="sng" dirty="0" smtClean="0">
                <a:solidFill>
                  <a:srgbClr val="00FF99"/>
                </a:solidFill>
                <a:effectLst>
                  <a:outerShdw blurRad="38100" dist="38100" dir="2700000" algn="tl">
                    <a:srgbClr val="000000">
                      <a:alpha val="43137"/>
                    </a:srgbClr>
                  </a:outerShdw>
                </a:effectLst>
              </a:rPr>
              <a:t>personal con retiro</a:t>
            </a:r>
            <a:r>
              <a:rPr lang="es-ES" sz="1800" dirty="0" smtClean="0">
                <a:effectLst>
                  <a:outerShdw blurRad="38100" dist="38100" dir="2700000" algn="tl">
                    <a:srgbClr val="000000">
                      <a:alpha val="43137"/>
                    </a:srgbClr>
                  </a:outerShdw>
                </a:effectLst>
              </a:rPr>
              <a:t>. Cualquiera de las partes  podrá extinguir la relación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durante dicho lapso sin expresión de causa y sin generarse derecho a indemnización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con motivo de la extinción. </a:t>
            </a:r>
            <a:r>
              <a:rPr lang="es-ES" sz="1800" b="1" dirty="0" smtClean="0">
                <a:solidFill>
                  <a:srgbClr val="FFCC00"/>
                </a:solidFill>
                <a:effectLst>
                  <a:outerShdw blurRad="38100" dist="38100" dir="2700000" algn="tl">
                    <a:srgbClr val="000000">
                      <a:alpha val="43137"/>
                    </a:srgbClr>
                  </a:outerShdw>
                </a:effectLst>
              </a:rPr>
              <a:t>El empleador no podrá contratar a una misma </a:t>
            </a:r>
          </a:p>
          <a:p>
            <a:pPr marL="609600" indent="-609600">
              <a:buFont typeface="Wingdings" pitchFamily="2" charset="2"/>
              <a:buNone/>
              <a:defRPr/>
            </a:pPr>
            <a:r>
              <a:rPr lang="es-ES" sz="1800" b="1" dirty="0" smtClean="0">
                <a:solidFill>
                  <a:srgbClr val="FFCC00"/>
                </a:solidFill>
                <a:effectLst>
                  <a:outerShdw blurRad="38100" dist="38100" dir="2700000" algn="tl">
                    <a:srgbClr val="000000">
                      <a:alpha val="43137"/>
                    </a:srgbClr>
                  </a:outerShdw>
                </a:effectLst>
              </a:rPr>
              <a:t>empleada/do mas de una vez utilizando el período de prueba.</a:t>
            </a:r>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667308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Otras relaciones familiares</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600" b="1" dirty="0" smtClean="0">
                <a:solidFill>
                  <a:srgbClr val="00FFCC"/>
                </a:solidFill>
                <a:effectLst>
                  <a:outerShdw blurRad="38100" dist="38100" dir="2700000" algn="tl">
                    <a:srgbClr val="000000">
                      <a:alpha val="43137"/>
                    </a:srgbClr>
                  </a:outerShdw>
                </a:effectLst>
                <a:cs typeface="Arial" charset="0"/>
              </a:rPr>
              <a:t>Relación laboral entre padres e hijos</a:t>
            </a:r>
          </a:p>
          <a:p>
            <a:pPr algn="l">
              <a:lnSpc>
                <a:spcPct val="90000"/>
              </a:lnSpc>
            </a:pPr>
            <a:endParaRPr lang="es-AR" sz="1600" b="1" dirty="0" smtClean="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600" dirty="0" smtClean="0">
                <a:effectLst>
                  <a:outerShdw blurRad="38100" dist="38100" dir="2700000" algn="tl">
                    <a:srgbClr val="000000">
                      <a:alpha val="43137"/>
                    </a:srgbClr>
                  </a:outerShdw>
                </a:effectLst>
              </a:rPr>
              <a:t>No hay relación laboral cuando se trata de:</a:t>
            </a:r>
          </a:p>
          <a:p>
            <a:pPr algn="l">
              <a:lnSpc>
                <a:spcPct val="90000"/>
              </a:lnSpc>
            </a:pPr>
            <a:endParaRPr lang="es-AR" sz="1600" dirty="0">
              <a:effectLst>
                <a:outerShdw blurRad="38100" dist="38100" dir="2700000" algn="tl">
                  <a:srgbClr val="000000">
                    <a:alpha val="43137"/>
                  </a:srgbClr>
                </a:outerShdw>
              </a:effectLst>
            </a:endParaRPr>
          </a:p>
          <a:p>
            <a:pPr algn="l">
              <a:lnSpc>
                <a:spcPct val="90000"/>
              </a:lnSpc>
            </a:pPr>
            <a:r>
              <a:rPr lang="es-AR" sz="1600" dirty="0" smtClean="0">
                <a:effectLst>
                  <a:outerShdw blurRad="38100" dist="38100" dir="2700000" algn="tl">
                    <a:srgbClr val="000000">
                      <a:alpha val="43137"/>
                    </a:srgbClr>
                  </a:outerShdw>
                </a:effectLst>
              </a:rPr>
              <a:t>a) Hijos menores de 18 años, no emancipados</a:t>
            </a:r>
          </a:p>
          <a:p>
            <a:pPr algn="l">
              <a:lnSpc>
                <a:spcPct val="90000"/>
              </a:lnSpc>
            </a:pPr>
            <a:endParaRPr lang="es-AR" sz="1600" dirty="0" smtClean="0">
              <a:effectLst>
                <a:outerShdw blurRad="38100" dist="38100" dir="2700000" algn="tl">
                  <a:srgbClr val="000000">
                    <a:alpha val="43137"/>
                  </a:srgbClr>
                </a:outerShdw>
              </a:effectLst>
            </a:endParaRPr>
          </a:p>
          <a:p>
            <a:pPr algn="l">
              <a:lnSpc>
                <a:spcPct val="90000"/>
              </a:lnSpc>
            </a:pPr>
            <a:r>
              <a:rPr lang="es-AR" sz="1600" dirty="0" smtClean="0">
                <a:effectLst>
                  <a:outerShdw blurRad="38100" dist="38100" dir="2700000" algn="tl">
                    <a:srgbClr val="000000">
                      <a:alpha val="43137"/>
                    </a:srgbClr>
                  </a:outerShdw>
                </a:effectLst>
              </a:rPr>
              <a:t>b) Hijos mayores de 18 años</a:t>
            </a:r>
          </a:p>
          <a:p>
            <a:pPr algn="l">
              <a:lnSpc>
                <a:spcPct val="90000"/>
              </a:lnSpc>
            </a:pPr>
            <a:r>
              <a:rPr lang="es-AR" sz="1600" dirty="0" smtClean="0">
                <a:effectLst>
                  <a:outerShdw blurRad="38100" dist="38100" dir="2700000" algn="tl">
                    <a:srgbClr val="000000">
                      <a:alpha val="43137"/>
                    </a:srgbClr>
                  </a:outerShdw>
                </a:effectLst>
              </a:rPr>
              <a:t>- Emancipados para realizar prestación de servicios en relación de dependencia</a:t>
            </a:r>
          </a:p>
          <a:p>
            <a:pPr algn="l">
              <a:lnSpc>
                <a:spcPct val="90000"/>
              </a:lnSpc>
            </a:pPr>
            <a:endParaRPr lang="es-AR" sz="1600" dirty="0" smtClean="0">
              <a:effectLst>
                <a:outerShdw blurRad="38100" dist="38100" dir="2700000" algn="tl">
                  <a:srgbClr val="000000">
                    <a:alpha val="43137"/>
                  </a:srgbClr>
                </a:outerShdw>
              </a:effectLst>
            </a:endParaRPr>
          </a:p>
          <a:p>
            <a:pPr algn="l">
              <a:lnSpc>
                <a:spcPct val="90000"/>
              </a:lnSpc>
            </a:pPr>
            <a:r>
              <a:rPr lang="es-AR" sz="1600" dirty="0" smtClean="0">
                <a:effectLst>
                  <a:outerShdw blurRad="38100" dist="38100" dir="2700000" algn="tl">
                    <a:srgbClr val="000000">
                      <a:alpha val="43137"/>
                    </a:srgbClr>
                  </a:outerShdw>
                </a:effectLst>
              </a:rPr>
              <a:t>No obstante</a:t>
            </a:r>
          </a:p>
          <a:p>
            <a:pPr algn="l">
              <a:lnSpc>
                <a:spcPct val="90000"/>
              </a:lnSpc>
            </a:pPr>
            <a:r>
              <a:rPr lang="es-AR" sz="1600" dirty="0" smtClean="0">
                <a:effectLst>
                  <a:outerShdw blurRad="38100" dist="38100" dir="2700000" algn="tl">
                    <a:srgbClr val="000000">
                      <a:alpha val="43137"/>
                    </a:srgbClr>
                  </a:outerShdw>
                </a:effectLst>
              </a:rPr>
              <a:t>- Pueden prestar servicios a modo de colaboración familiar en desarrollo de emprendimiento o actividad económica del padre y mientras habite la misma vivienda, no se halle sujeto a horarios, ni sujeto a órdenes o directivas, y sin ánimo de recibir remuneración. En este caso no hay relación laboral.</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29635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Otras relaciones familiares</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600" b="1" dirty="0" smtClean="0">
                <a:solidFill>
                  <a:srgbClr val="00FFCC"/>
                </a:solidFill>
                <a:effectLst>
                  <a:outerShdw blurRad="38100" dist="38100" dir="2700000" algn="tl">
                    <a:srgbClr val="000000">
                      <a:alpha val="43137"/>
                    </a:srgbClr>
                  </a:outerShdw>
                </a:effectLst>
                <a:cs typeface="Arial" charset="0"/>
              </a:rPr>
              <a:t>Exclusión de las sociedades entre padres e hijos de la figura del socio empleado</a:t>
            </a:r>
          </a:p>
          <a:p>
            <a:pPr algn="l">
              <a:lnSpc>
                <a:spcPct val="90000"/>
              </a:lnSpc>
            </a:pPr>
            <a:endParaRPr lang="es-AR" sz="1600" b="1" dirty="0" smtClean="0">
              <a:solidFill>
                <a:srgbClr val="00FFCC"/>
              </a:solidFill>
              <a:effectLst>
                <a:outerShdw blurRad="38100" dist="38100" dir="2700000" algn="tl">
                  <a:srgbClr val="000000">
                    <a:alpha val="43137"/>
                  </a:srgbClr>
                </a:outerShdw>
              </a:effectLst>
              <a:cs typeface="Arial" charset="0"/>
            </a:endParaRPr>
          </a:p>
          <a:p>
            <a:pPr algn="l"/>
            <a:r>
              <a:rPr lang="es-AR" sz="1600" b="1" i="1" dirty="0">
                <a:solidFill>
                  <a:srgbClr val="00FFCC"/>
                </a:solidFill>
                <a:effectLst>
                  <a:outerShdw blurRad="38100" dist="38100" dir="2700000" algn="tl">
                    <a:srgbClr val="000000">
                      <a:alpha val="43137"/>
                    </a:srgbClr>
                  </a:outerShdw>
                </a:effectLst>
              </a:rPr>
              <a:t>Art. 27. — Socio-empleado. </a:t>
            </a:r>
            <a:r>
              <a:rPr lang="es-AR" sz="1600" i="1" dirty="0">
                <a:effectLst>
                  <a:outerShdw blurRad="38100" dist="38100" dir="2700000" algn="tl">
                    <a:srgbClr val="000000">
                      <a:alpha val="43137"/>
                    </a:srgbClr>
                  </a:outerShdw>
                </a:effectLst>
              </a:rPr>
              <a:t>—Las personas que, integrando una sociedad, prestan a ésta toda su actividad o parte principal de la misma en forma personal y habitual, con sujeción a las instrucciones o directivas que se le impartan o pudieran impartírseles para el cumplimiento de tal actividad, serán consideradas como trabajadores dependientes de la sociedad a los efectos de la aplicación de esta ley y de los regímenes legales o convencionales que regulan y protegen la prestación de trabajo en relación de dependencia.</a:t>
            </a:r>
            <a:endParaRPr lang="es-AR" sz="1600" dirty="0">
              <a:effectLst>
                <a:outerShdw blurRad="38100" dist="38100" dir="2700000" algn="tl">
                  <a:srgbClr val="000000">
                    <a:alpha val="43137"/>
                  </a:srgbClr>
                </a:outerShdw>
              </a:effectLst>
            </a:endParaRPr>
          </a:p>
          <a:p>
            <a:pPr algn="l"/>
            <a:r>
              <a:rPr lang="es-AR" sz="1600" i="1" dirty="0">
                <a:effectLst>
                  <a:outerShdw blurRad="38100" dist="38100" dir="2700000" algn="tl">
                    <a:srgbClr val="000000">
                      <a:alpha val="43137"/>
                    </a:srgbClr>
                  </a:outerShdw>
                </a:effectLst>
              </a:rPr>
              <a:t> </a:t>
            </a:r>
            <a:endParaRPr lang="es-AR" sz="1600" dirty="0">
              <a:effectLst>
                <a:outerShdw blurRad="38100" dist="38100" dir="2700000" algn="tl">
                  <a:srgbClr val="000000">
                    <a:alpha val="43137"/>
                  </a:srgbClr>
                </a:outerShdw>
              </a:effectLst>
            </a:endParaRPr>
          </a:p>
          <a:p>
            <a:pPr algn="l"/>
            <a:r>
              <a:rPr lang="es-AR" sz="1600" i="1" dirty="0" err="1">
                <a:solidFill>
                  <a:srgbClr val="FFFF00"/>
                </a:solidFill>
                <a:effectLst>
                  <a:outerShdw blurRad="38100" dist="38100" dir="2700000" algn="tl">
                    <a:srgbClr val="000000">
                      <a:alpha val="43137"/>
                    </a:srgbClr>
                  </a:outerShdw>
                </a:effectLst>
              </a:rPr>
              <a:t>Exceptúanse</a:t>
            </a:r>
            <a:r>
              <a:rPr lang="es-AR" sz="1600" i="1" dirty="0">
                <a:solidFill>
                  <a:srgbClr val="FFFF00"/>
                </a:solidFill>
                <a:effectLst>
                  <a:outerShdw blurRad="38100" dist="38100" dir="2700000" algn="tl">
                    <a:srgbClr val="000000">
                      <a:alpha val="43137"/>
                    </a:srgbClr>
                  </a:outerShdw>
                </a:effectLst>
              </a:rPr>
              <a:t> las sociedades de familia entre padres e hijos. </a:t>
            </a:r>
            <a:r>
              <a:rPr lang="es-AR" sz="1600" i="1" dirty="0">
                <a:effectLst>
                  <a:outerShdw blurRad="38100" dist="38100" dir="2700000" algn="tl">
                    <a:srgbClr val="000000">
                      <a:alpha val="43137"/>
                    </a:srgbClr>
                  </a:outerShdw>
                </a:effectLst>
              </a:rPr>
              <a:t>Las prestaciones accesorias a que se obligaren los socios, aun cuando ellas resultasen del contrato social, si existieran las modalidades consignadas, se considerarán obligaciones de terceros con respecto a la sociedad y regidas por esta ley o regímenes legales </a:t>
            </a:r>
            <a:r>
              <a:rPr lang="es-AR" sz="1600" i="1" dirty="0"/>
              <a:t>o convencionales aplicables…”</a:t>
            </a:r>
            <a:r>
              <a:rPr lang="es-AR" sz="1600" dirty="0"/>
              <a:t>  </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166608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Otras relaciones familiares</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600" b="1" dirty="0" smtClean="0">
                <a:solidFill>
                  <a:srgbClr val="00FFCC"/>
                </a:solidFill>
                <a:effectLst>
                  <a:outerShdw blurRad="38100" dist="38100" dir="2700000" algn="tl">
                    <a:srgbClr val="000000">
                      <a:alpha val="43137"/>
                    </a:srgbClr>
                  </a:outerShdw>
                </a:effectLst>
                <a:cs typeface="Arial" charset="0"/>
              </a:rPr>
              <a:t>Jurisprudencia</a:t>
            </a:r>
          </a:p>
          <a:p>
            <a:pPr algn="l">
              <a:lnSpc>
                <a:spcPct val="90000"/>
              </a:lnSpc>
            </a:pPr>
            <a:endParaRPr lang="es-AR" sz="1600" b="1" dirty="0" smtClean="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600" b="1" dirty="0" smtClean="0">
                <a:solidFill>
                  <a:srgbClr val="00FF00"/>
                </a:solidFill>
                <a:effectLst>
                  <a:outerShdw blurRad="38100" dist="38100" dir="2700000" algn="tl">
                    <a:srgbClr val="000000">
                      <a:alpha val="43137"/>
                    </a:srgbClr>
                  </a:outerShdw>
                </a:effectLst>
              </a:rPr>
              <a:t>“</a:t>
            </a:r>
            <a:r>
              <a:rPr lang="es-AR" sz="1600" b="1" dirty="0" err="1" smtClean="0">
                <a:solidFill>
                  <a:srgbClr val="00FF00"/>
                </a:solidFill>
                <a:effectLst>
                  <a:outerShdw blurRad="38100" dist="38100" dir="2700000" algn="tl">
                    <a:srgbClr val="000000">
                      <a:alpha val="43137"/>
                    </a:srgbClr>
                  </a:outerShdw>
                </a:effectLst>
              </a:rPr>
              <a:t>Caviglia</a:t>
            </a:r>
            <a:r>
              <a:rPr lang="es-AR" sz="1600" b="1" dirty="0" smtClean="0">
                <a:solidFill>
                  <a:srgbClr val="00FF00"/>
                </a:solidFill>
                <a:effectLst>
                  <a:outerShdw blurRad="38100" dist="38100" dir="2700000" algn="tl">
                    <a:srgbClr val="000000">
                      <a:alpha val="43137"/>
                    </a:srgbClr>
                  </a:outerShdw>
                </a:effectLst>
              </a:rPr>
              <a:t> </a:t>
            </a:r>
            <a:r>
              <a:rPr lang="es-AR" sz="1600" b="1" dirty="0">
                <a:solidFill>
                  <a:srgbClr val="00FF00"/>
                </a:solidFill>
                <a:effectLst>
                  <a:outerShdw blurRad="38100" dist="38100" dir="2700000" algn="tl">
                    <a:srgbClr val="000000">
                      <a:alpha val="43137"/>
                    </a:srgbClr>
                  </a:outerShdw>
                </a:effectLst>
              </a:rPr>
              <a:t>Isidro Walter c/ Walter Raúl </a:t>
            </a:r>
            <a:r>
              <a:rPr lang="es-AR" sz="1600" b="1" dirty="0" err="1" smtClean="0">
                <a:solidFill>
                  <a:srgbClr val="00FF00"/>
                </a:solidFill>
                <a:effectLst>
                  <a:outerShdw blurRad="38100" dist="38100" dir="2700000" algn="tl">
                    <a:srgbClr val="000000">
                      <a:alpha val="43137"/>
                    </a:srgbClr>
                  </a:outerShdw>
                </a:effectLst>
              </a:rPr>
              <a:t>Caviglia</a:t>
            </a:r>
            <a:r>
              <a:rPr lang="es-AR" sz="1600" b="1" dirty="0" smtClean="0">
                <a:solidFill>
                  <a:srgbClr val="00FF00"/>
                </a:solidFill>
                <a:effectLst>
                  <a:outerShdw blurRad="38100" dist="38100" dir="2700000" algn="tl">
                    <a:srgbClr val="000000">
                      <a:alpha val="43137"/>
                    </a:srgbClr>
                  </a:outerShdw>
                </a:effectLst>
              </a:rPr>
              <a:t> – TSJ Córdoba - Sala Laboral - 20/11/2009”</a:t>
            </a:r>
            <a:endParaRPr lang="es-AR" sz="1600" dirty="0">
              <a:solidFill>
                <a:srgbClr val="00FF00"/>
              </a:solidFill>
              <a:effectLst>
                <a:outerShdw blurRad="38100" dist="38100" dir="2700000" algn="tl">
                  <a:srgbClr val="000000">
                    <a:alpha val="43137"/>
                  </a:srgbClr>
                </a:outerShdw>
              </a:effectLst>
            </a:endParaRPr>
          </a:p>
          <a:p>
            <a:pPr algn="l"/>
            <a:r>
              <a:rPr lang="es-AR" sz="1600" i="1" dirty="0" smtClean="0">
                <a:effectLst>
                  <a:outerShdw blurRad="38100" dist="38100" dir="2700000" algn="tl">
                    <a:srgbClr val="000000">
                      <a:alpha val="43137"/>
                    </a:srgbClr>
                  </a:outerShdw>
                </a:effectLst>
              </a:rPr>
              <a:t>“No </a:t>
            </a:r>
            <a:r>
              <a:rPr lang="es-AR" sz="1600" i="1" dirty="0">
                <a:effectLst>
                  <a:outerShdw blurRad="38100" dist="38100" dir="2700000" algn="tl">
                    <a:srgbClr val="000000">
                      <a:alpha val="43137"/>
                    </a:srgbClr>
                  </a:outerShdw>
                </a:effectLst>
              </a:rPr>
              <a:t>corresponde aplicar la presunción general establecida en el art. 23 de la LCT, si los elementos existentes en la causa, en especial el vínculo acreditado entre un padre y un hijo constituyen la justificación objetiva al hecho material de la prestación de los servicios, que de modo alguno pueden presumirse como de subordinación laboral, sino que más bien dan cuenta de que ambos trabajan en un negocio que constituía una explotación </a:t>
            </a:r>
            <a:r>
              <a:rPr lang="es-AR" sz="1600" i="1" dirty="0" smtClean="0">
                <a:effectLst>
                  <a:outerShdw blurRad="38100" dist="38100" dir="2700000" algn="tl">
                    <a:srgbClr val="000000">
                      <a:alpha val="43137"/>
                    </a:srgbClr>
                  </a:outerShdw>
                </a:effectLst>
              </a:rPr>
              <a:t>familiar”</a:t>
            </a:r>
            <a:endParaRPr lang="es-AR" sz="1600" i="1" dirty="0">
              <a:effectLst>
                <a:outerShdw blurRad="38100" dist="38100" dir="2700000" algn="tl">
                  <a:srgbClr val="000000">
                    <a:alpha val="43137"/>
                  </a:srgbClr>
                </a:outerShdw>
              </a:effectLst>
            </a:endParaRPr>
          </a:p>
          <a:p>
            <a:pPr algn="l"/>
            <a:endParaRPr lang="es-AR" sz="1600" b="1" dirty="0" smtClean="0">
              <a:effectLst>
                <a:outerShdw blurRad="38100" dist="38100" dir="2700000" algn="tl">
                  <a:srgbClr val="000000">
                    <a:alpha val="43137"/>
                  </a:srgbClr>
                </a:outerShdw>
              </a:effectLst>
            </a:endParaRPr>
          </a:p>
          <a:p>
            <a:pPr algn="l"/>
            <a:r>
              <a:rPr lang="es-AR" sz="1600" b="1" dirty="0" smtClean="0">
                <a:solidFill>
                  <a:srgbClr val="00FF00"/>
                </a:solidFill>
                <a:effectLst>
                  <a:outerShdw blurRad="38100" dist="38100" dir="2700000" algn="tl">
                    <a:srgbClr val="000000">
                      <a:alpha val="43137"/>
                    </a:srgbClr>
                  </a:outerShdw>
                </a:effectLst>
              </a:rPr>
              <a:t>“</a:t>
            </a:r>
            <a:r>
              <a:rPr lang="es-AR" sz="1600" b="1" dirty="0" err="1" smtClean="0">
                <a:solidFill>
                  <a:srgbClr val="00FF00"/>
                </a:solidFill>
                <a:effectLst>
                  <a:outerShdw blurRad="38100" dist="38100" dir="2700000" algn="tl">
                    <a:srgbClr val="000000">
                      <a:alpha val="43137"/>
                    </a:srgbClr>
                  </a:outerShdw>
                </a:effectLst>
              </a:rPr>
              <a:t>Hadicke</a:t>
            </a:r>
            <a:r>
              <a:rPr lang="es-AR" sz="1600" b="1" dirty="0" smtClean="0">
                <a:solidFill>
                  <a:srgbClr val="00FF00"/>
                </a:solidFill>
                <a:effectLst>
                  <a:outerShdw blurRad="38100" dist="38100" dir="2700000" algn="tl">
                    <a:srgbClr val="000000">
                      <a:alpha val="43137"/>
                    </a:srgbClr>
                  </a:outerShdw>
                </a:effectLst>
              </a:rPr>
              <a:t> </a:t>
            </a:r>
            <a:r>
              <a:rPr lang="es-AR" sz="1600" b="1" dirty="0">
                <a:solidFill>
                  <a:srgbClr val="00FF00"/>
                </a:solidFill>
                <a:effectLst>
                  <a:outerShdw blurRad="38100" dist="38100" dir="2700000" algn="tl">
                    <a:srgbClr val="000000">
                      <a:alpha val="43137"/>
                    </a:srgbClr>
                  </a:outerShdw>
                </a:effectLst>
              </a:rPr>
              <a:t>Christian c/ Iglesias Mónica </a:t>
            </a:r>
            <a:r>
              <a:rPr lang="es-AR" sz="1600" b="1" dirty="0" smtClean="0">
                <a:solidFill>
                  <a:srgbClr val="00FF00"/>
                </a:solidFill>
                <a:effectLst>
                  <a:outerShdw blurRad="38100" dist="38100" dir="2700000" algn="tl">
                    <a:srgbClr val="000000">
                      <a:alpha val="43137"/>
                    </a:srgbClr>
                  </a:outerShdw>
                </a:effectLst>
              </a:rPr>
              <a:t>s/despido – CNAT - </a:t>
            </a:r>
            <a:r>
              <a:rPr lang="es-AR" sz="1600" b="1" dirty="0">
                <a:solidFill>
                  <a:srgbClr val="00FF00"/>
                </a:solidFill>
                <a:effectLst>
                  <a:outerShdw blurRad="38100" dist="38100" dir="2700000" algn="tl">
                    <a:srgbClr val="000000">
                      <a:alpha val="43137"/>
                    </a:srgbClr>
                  </a:outerShdw>
                </a:effectLst>
              </a:rPr>
              <a:t>Sala </a:t>
            </a:r>
            <a:r>
              <a:rPr lang="es-AR" sz="1600" b="1" dirty="0" smtClean="0">
                <a:solidFill>
                  <a:srgbClr val="00FF00"/>
                </a:solidFill>
                <a:effectLst>
                  <a:outerShdw blurRad="38100" dist="38100" dir="2700000" algn="tl">
                    <a:srgbClr val="000000">
                      <a:alpha val="43137"/>
                    </a:srgbClr>
                  </a:outerShdw>
                </a:effectLst>
              </a:rPr>
              <a:t>VII - 22/09/2006”</a:t>
            </a:r>
          </a:p>
          <a:p>
            <a:pPr algn="l"/>
            <a:r>
              <a:rPr lang="es-AR" sz="1600" i="1" dirty="0" smtClean="0">
                <a:effectLst>
                  <a:outerShdw blurRad="38100" dist="38100" dir="2700000" algn="tl">
                    <a:srgbClr val="000000">
                      <a:alpha val="43137"/>
                    </a:srgbClr>
                  </a:outerShdw>
                </a:effectLst>
              </a:rPr>
              <a:t>“…</a:t>
            </a:r>
            <a:r>
              <a:rPr lang="es-AR" sz="1600" i="1" dirty="0">
                <a:effectLst>
                  <a:outerShdw blurRad="38100" dist="38100" dir="2700000" algn="tl">
                    <a:srgbClr val="000000">
                      <a:alpha val="43137"/>
                    </a:srgbClr>
                  </a:outerShdw>
                </a:effectLst>
              </a:rPr>
              <a:t>que resulta excepción a la aplicabilidad del art. 23 LCT la relación entre padres e hijos mayores emancipados o hermanos…cuando ellos contribuyen a la formación de un mismo patrimonio y sobre todo cuando forman parte de una misma comunidad familiar…pues no es trabaja para un tercero sino para una misma comunidad económica que se </a:t>
            </a:r>
            <a:r>
              <a:rPr lang="es-AR" sz="1600" i="1" dirty="0" smtClean="0">
                <a:effectLst>
                  <a:outerShdw blurRad="38100" dist="38100" dir="2700000" algn="tl">
                    <a:srgbClr val="000000">
                      <a:alpha val="43137"/>
                    </a:srgbClr>
                  </a:outerShdw>
                </a:effectLst>
              </a:rPr>
              <a:t>integra … ”</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043950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Otras relaciones familiares</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800" b="1" dirty="0" smtClean="0">
                <a:solidFill>
                  <a:srgbClr val="00FFCC"/>
                </a:solidFill>
                <a:effectLst>
                  <a:outerShdw blurRad="38100" dist="38100" dir="2700000" algn="tl">
                    <a:srgbClr val="000000">
                      <a:alpha val="43137"/>
                    </a:srgbClr>
                  </a:outerShdw>
                </a:effectLst>
                <a:cs typeface="Arial" charset="0"/>
              </a:rPr>
              <a:t>Conclusiones</a:t>
            </a:r>
          </a:p>
          <a:p>
            <a:pPr algn="l">
              <a:lnSpc>
                <a:spcPct val="90000"/>
              </a:lnSpc>
            </a:pP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800" dirty="0" smtClean="0">
                <a:effectLst>
                  <a:outerShdw blurRad="38100" dist="38100" dir="2700000" algn="tl">
                    <a:srgbClr val="000000">
                      <a:alpha val="43137"/>
                    </a:srgbClr>
                  </a:outerShdw>
                </a:effectLst>
              </a:rPr>
              <a:t>Cuando</a:t>
            </a:r>
            <a:r>
              <a:rPr lang="es-AR" sz="1800" dirty="0">
                <a:effectLst>
                  <a:outerShdw blurRad="38100" dist="38100" dir="2700000" algn="tl">
                    <a:srgbClr val="000000">
                      <a:alpha val="43137"/>
                    </a:srgbClr>
                  </a:outerShdw>
                </a:effectLst>
              </a:rPr>
              <a:t>, se está en presencia de relaciones familiares, se encuentra ausente el elemento ajenidad económica y se está en presencia de una comunidad de intereses, trabajo y rendimiento económico, lo que hace alejar a las relaciones familiares de toda connotación dependiente.</a:t>
            </a:r>
          </a:p>
          <a:p>
            <a:pPr algn="l">
              <a:lnSpc>
                <a:spcPct val="90000"/>
              </a:lnSpc>
            </a:pPr>
            <a:endParaRPr lang="es-AR" sz="1600" b="1" dirty="0" smtClean="0">
              <a:solidFill>
                <a:srgbClr val="00FFCC"/>
              </a:solidFill>
              <a:effectLst>
                <a:outerShdw blurRad="38100" dist="38100" dir="2700000" algn="tl">
                  <a:srgbClr val="000000">
                    <a:alpha val="43137"/>
                  </a:srgbClr>
                </a:outerShdw>
              </a:effectLst>
              <a:cs typeface="Arial" charset="0"/>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737963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SITUACION A PARTIR DEL NUEVO CODIGO CIVIL Y COMERCIAL </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800" b="1" dirty="0" smtClean="0">
                <a:solidFill>
                  <a:srgbClr val="00FFCC"/>
                </a:solidFill>
                <a:effectLst>
                  <a:outerShdw blurRad="38100" dist="38100" dir="2700000" algn="tl">
                    <a:srgbClr val="000000">
                      <a:alpha val="43137"/>
                    </a:srgbClr>
                  </a:outerShdw>
                </a:effectLst>
                <a:cs typeface="Arial" charset="0"/>
              </a:rPr>
              <a:t>REGIMEN PATRIMONIAL DE LA SOCIEDAD CONYUGAL</a:t>
            </a:r>
            <a:endParaRPr lang="es-AR" sz="1800" b="1" dirty="0" smtClean="0">
              <a:effectLst>
                <a:outerShdw blurRad="38100" dist="38100" dir="2700000" algn="tl">
                  <a:srgbClr val="000000">
                    <a:alpha val="43137"/>
                  </a:srgbClr>
                </a:outerShdw>
              </a:effectLst>
              <a:cs typeface="Arial" charset="0"/>
            </a:endParaRPr>
          </a:p>
          <a:p>
            <a:pPr algn="l">
              <a:lnSpc>
                <a:spcPct val="90000"/>
              </a:lnSpc>
            </a:pPr>
            <a:endParaRPr lang="es-AR" sz="1800" b="1" dirty="0">
              <a:solidFill>
                <a:srgbClr val="00FF00"/>
              </a:solidFill>
              <a:effectLst>
                <a:outerShdw blurRad="38100" dist="38100" dir="2700000" algn="tl">
                  <a:srgbClr val="000000">
                    <a:alpha val="43137"/>
                  </a:srgbClr>
                </a:outerShdw>
              </a:effectLst>
              <a:cs typeface="Arial" charset="0"/>
            </a:endParaRPr>
          </a:p>
          <a:p>
            <a:pPr algn="l">
              <a:lnSpc>
                <a:spcPct val="90000"/>
              </a:lnSpc>
            </a:pPr>
            <a:r>
              <a:rPr lang="es-AR" sz="1600" b="1" dirty="0" smtClean="0">
                <a:solidFill>
                  <a:srgbClr val="00FF00"/>
                </a:solidFill>
                <a:effectLst>
                  <a:outerShdw blurRad="38100" dist="38100" dir="2700000" algn="tl">
                    <a:srgbClr val="000000">
                      <a:alpha val="43137"/>
                    </a:srgbClr>
                  </a:outerShdw>
                </a:effectLst>
                <a:cs typeface="Arial" charset="0"/>
              </a:rPr>
              <a:t>Art. 446 CCCN</a:t>
            </a:r>
          </a:p>
          <a:p>
            <a:pPr algn="l">
              <a:lnSpc>
                <a:spcPct val="90000"/>
              </a:lnSpc>
            </a:pPr>
            <a:r>
              <a:rPr lang="es-AR" sz="1600" dirty="0" smtClean="0">
                <a:effectLst>
                  <a:outerShdw blurRad="38100" dist="38100" dir="2700000" algn="tl">
                    <a:srgbClr val="000000">
                      <a:alpha val="43137"/>
                    </a:srgbClr>
                  </a:outerShdw>
                </a:effectLst>
                <a:cs typeface="Arial" charset="0"/>
              </a:rPr>
              <a:t>Los futuros cónyuges pueden antes de la celebración del matrimonio hacer convenciones como por ejemplo, la opción por alguno de los regímenes patrimoniales previstos. </a:t>
            </a:r>
          </a:p>
          <a:p>
            <a:pPr algn="l">
              <a:lnSpc>
                <a:spcPct val="90000"/>
              </a:lnSpc>
            </a:pPr>
            <a:endParaRPr lang="es-AR" sz="1600" dirty="0">
              <a:effectLst>
                <a:outerShdw blurRad="38100" dist="38100" dir="2700000" algn="tl">
                  <a:srgbClr val="000000">
                    <a:alpha val="43137"/>
                  </a:srgbClr>
                </a:outerShdw>
              </a:effectLst>
              <a:cs typeface="Arial" charset="0"/>
            </a:endParaRPr>
          </a:p>
          <a:p>
            <a:pPr algn="l">
              <a:lnSpc>
                <a:spcPct val="90000"/>
              </a:lnSpc>
            </a:pPr>
            <a:r>
              <a:rPr lang="es-AR" sz="1600" dirty="0" smtClean="0">
                <a:effectLst>
                  <a:outerShdw blurRad="38100" dist="38100" dir="2700000" algn="tl">
                    <a:srgbClr val="000000">
                      <a:alpha val="43137"/>
                    </a:srgbClr>
                  </a:outerShdw>
                </a:effectLst>
                <a:cs typeface="Arial" charset="0"/>
              </a:rPr>
              <a:t>Estos son el régimen de comunidad de bienes (art. 463 y </a:t>
            </a:r>
            <a:r>
              <a:rPr lang="es-AR" sz="1600" dirty="0" err="1" smtClean="0">
                <a:effectLst>
                  <a:outerShdw blurRad="38100" dist="38100" dir="2700000" algn="tl">
                    <a:srgbClr val="000000">
                      <a:alpha val="43137"/>
                    </a:srgbClr>
                  </a:outerShdw>
                </a:effectLst>
                <a:cs typeface="Arial" charset="0"/>
              </a:rPr>
              <a:t>ss</a:t>
            </a:r>
            <a:r>
              <a:rPr lang="es-AR" sz="1600" dirty="0" smtClean="0">
                <a:effectLst>
                  <a:outerShdw blurRad="38100" dist="38100" dir="2700000" algn="tl">
                    <a:srgbClr val="000000">
                      <a:alpha val="43137"/>
                    </a:srgbClr>
                  </a:outerShdw>
                </a:effectLst>
                <a:cs typeface="Arial" charset="0"/>
              </a:rPr>
              <a:t>) o el régimen de separación de bienes (art. 505 a 508), mediante el cual cada uno de los cónyuges conserva la </a:t>
            </a:r>
            <a:r>
              <a:rPr lang="es-AR" sz="1600" b="1" i="1" dirty="0" smtClean="0">
                <a:solidFill>
                  <a:srgbClr val="FFFF00"/>
                </a:solidFill>
                <a:effectLst>
                  <a:outerShdw blurRad="38100" dist="38100" dir="2700000" algn="tl">
                    <a:srgbClr val="000000">
                      <a:alpha val="43137"/>
                    </a:srgbClr>
                  </a:outerShdw>
                </a:effectLst>
                <a:cs typeface="Arial" charset="0"/>
              </a:rPr>
              <a:t>libre administración y disposición de sus bienes personales</a:t>
            </a:r>
            <a:r>
              <a:rPr lang="es-AR" sz="1600" b="1" dirty="0" smtClean="0">
                <a:effectLst>
                  <a:outerShdw blurRad="38100" dist="38100" dir="2700000" algn="tl">
                    <a:srgbClr val="000000">
                      <a:alpha val="43137"/>
                    </a:srgbClr>
                  </a:outerShdw>
                </a:effectLst>
                <a:cs typeface="Arial" charset="0"/>
              </a:rPr>
              <a:t>, </a:t>
            </a:r>
            <a:r>
              <a:rPr lang="es-AR" sz="1600" dirty="0" smtClean="0">
                <a:effectLst>
                  <a:outerShdw blurRad="38100" dist="38100" dir="2700000" algn="tl">
                    <a:srgbClr val="000000">
                      <a:alpha val="43137"/>
                    </a:srgbClr>
                  </a:outerShdw>
                </a:effectLst>
                <a:cs typeface="Arial" charset="0"/>
              </a:rPr>
              <a:t>excepto lo que dispone el art. 456, en cuanto al consentimiento para la disposición de la vivienda familiar y los muebles indispensables de la misma.</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09225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460375"/>
            <a:ext cx="8229600" cy="455613"/>
          </a:xfrm>
        </p:spPr>
        <p:txBody>
          <a:bodyPr/>
          <a:lstStyle/>
          <a:p>
            <a:pPr algn="l" eaLnBrk="1" hangingPunct="1">
              <a:defRPr/>
            </a:pPr>
            <a:endParaRPr lang="es-ES" sz="2400" b="1" smtClean="0"/>
          </a:p>
        </p:txBody>
      </p:sp>
      <p:sp>
        <p:nvSpPr>
          <p:cNvPr id="87043" name="Rectangle 3"/>
          <p:cNvSpPr>
            <a:spLocks noGrp="1" noChangeArrowheads="1"/>
          </p:cNvSpPr>
          <p:nvPr>
            <p:ph type="body" idx="1"/>
          </p:nvPr>
        </p:nvSpPr>
        <p:spPr>
          <a:xfrm>
            <a:off x="457200" y="1143000"/>
            <a:ext cx="8229600" cy="4983163"/>
          </a:xfrm>
        </p:spPr>
        <p:txBody>
          <a:bodyPr/>
          <a:lstStyle/>
          <a:p>
            <a:pPr algn="r" eaLnBrk="1" hangingPunct="1">
              <a:buFont typeface="Wingdings" pitchFamily="2" charset="2"/>
              <a:buNone/>
              <a:defRPr/>
            </a:pPr>
            <a:endParaRPr lang="en-US" dirty="0" smtClean="0">
              <a:solidFill>
                <a:srgbClr val="FFFF00"/>
              </a:solidFill>
              <a:latin typeface="Papyrus" pitchFamily="66" charset="0"/>
            </a:endParaRPr>
          </a:p>
          <a:p>
            <a:pPr algn="r" eaLnBrk="1" hangingPunct="1">
              <a:buFont typeface="Wingdings" pitchFamily="2" charset="2"/>
              <a:buNone/>
              <a:defRPr/>
            </a:pPr>
            <a:r>
              <a:rPr lang="en-US" b="1" dirty="0" smtClean="0">
                <a:solidFill>
                  <a:srgbClr val="FFFF00"/>
                </a:solidFill>
                <a:effectLst>
                  <a:outerShdw blurRad="38100" dist="38100" dir="2700000" algn="tl">
                    <a:srgbClr val="000000">
                      <a:alpha val="43137"/>
                    </a:srgbClr>
                  </a:outerShdw>
                </a:effectLst>
                <a:latin typeface="Papyrus" pitchFamily="66" charset="0"/>
              </a:rPr>
              <a:t>NUEVO CODIGO CIVIL Y COMERCIAL DE LA NACIÓN </a:t>
            </a:r>
          </a:p>
          <a:p>
            <a:pPr algn="r" eaLnBrk="1" hangingPunct="1">
              <a:buFont typeface="Wingdings" pitchFamily="2" charset="2"/>
              <a:buNone/>
              <a:defRPr/>
            </a:pPr>
            <a:endParaRPr lang="en-US" b="1" dirty="0" smtClean="0">
              <a:solidFill>
                <a:srgbClr val="FFFF00"/>
              </a:solidFill>
              <a:effectLst>
                <a:outerShdw blurRad="38100" dist="38100" dir="2700000" algn="tl">
                  <a:srgbClr val="000000">
                    <a:alpha val="43137"/>
                  </a:srgbClr>
                </a:outerShdw>
              </a:effectLst>
              <a:latin typeface="Papyrus" pitchFamily="66" charset="0"/>
            </a:endParaRPr>
          </a:p>
          <a:p>
            <a:pPr algn="r" eaLnBrk="1" hangingPunct="1">
              <a:buFont typeface="Wingdings" pitchFamily="2" charset="2"/>
              <a:buNone/>
              <a:defRPr/>
            </a:pPr>
            <a:r>
              <a:rPr lang="en-US" b="1" dirty="0" smtClean="0">
                <a:solidFill>
                  <a:srgbClr val="00FF00"/>
                </a:solidFill>
                <a:effectLst>
                  <a:outerShdw blurRad="38100" dist="38100" dir="2700000" algn="tl">
                    <a:srgbClr val="000000">
                      <a:alpha val="43137"/>
                    </a:srgbClr>
                  </a:outerShdw>
                </a:effectLst>
                <a:latin typeface="Papyrus" pitchFamily="66" charset="0"/>
              </a:rPr>
              <a:t>RELACIONES LABORALES ENTRE FAMILIARES</a:t>
            </a:r>
          </a:p>
          <a:p>
            <a:pPr algn="r" eaLnBrk="1" hangingPunct="1">
              <a:buFont typeface="Wingdings" pitchFamily="2" charset="2"/>
              <a:buNone/>
              <a:defRPr/>
            </a:pPr>
            <a:endParaRPr lang="en-US" b="1" dirty="0" smtClean="0">
              <a:solidFill>
                <a:srgbClr val="00FF00"/>
              </a:solidFill>
              <a:effectLst>
                <a:outerShdw blurRad="38100" dist="38100" dir="2700000" algn="tl">
                  <a:srgbClr val="000000">
                    <a:alpha val="43137"/>
                  </a:srgbClr>
                </a:outerShdw>
              </a:effectLst>
              <a:latin typeface="Papyrus" pitchFamily="66" charset="0"/>
            </a:endParaRPr>
          </a:p>
          <a:p>
            <a:pPr marL="0" indent="0" algn="r">
              <a:buNone/>
            </a:pPr>
            <a:r>
              <a:rPr lang="es-ES" b="1" dirty="0">
                <a:solidFill>
                  <a:srgbClr val="00FFCC"/>
                </a:solidFill>
                <a:effectLst>
                  <a:outerShdw blurRad="38100" dist="38100" dir="2700000" algn="tl">
                    <a:srgbClr val="000000">
                      <a:alpha val="43137"/>
                    </a:srgbClr>
                  </a:outerShdw>
                </a:effectLst>
                <a:latin typeface="Papyrus" panose="03070502060502030205" pitchFamily="66" charset="0"/>
              </a:rPr>
              <a:t>CIERTAS SITUACIONES A PARTIR DE LA NUEVA NORMATIVA</a:t>
            </a:r>
          </a:p>
          <a:p>
            <a:pPr algn="r" eaLnBrk="1" hangingPunct="1">
              <a:buFont typeface="Wingdings" pitchFamily="2" charset="2"/>
              <a:buNone/>
              <a:defRPr/>
            </a:pPr>
            <a:endParaRPr lang="en-US" b="1" dirty="0">
              <a:solidFill>
                <a:srgbClr val="00FF00"/>
              </a:solidFill>
              <a:effectLst>
                <a:outerShdw blurRad="38100" dist="38100" dir="2700000" algn="tl">
                  <a:srgbClr val="000000">
                    <a:alpha val="43137"/>
                  </a:srgbClr>
                </a:outerShdw>
              </a:effectLst>
              <a:latin typeface="Papyrus" pitchFamily="66" charset="0"/>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70717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SITUACION A PARTIR DEL NUEVO CODIGO CIVIL Y COMERCIAL </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800" b="1" dirty="0" smtClean="0">
                <a:solidFill>
                  <a:srgbClr val="00FFCC"/>
                </a:solidFill>
                <a:effectLst>
                  <a:outerShdw blurRad="38100" dist="38100" dir="2700000" algn="tl">
                    <a:srgbClr val="000000">
                      <a:alpha val="43137"/>
                    </a:srgbClr>
                  </a:outerShdw>
                </a:effectLst>
                <a:cs typeface="Arial" charset="0"/>
              </a:rPr>
              <a:t>REGIMEN PATRIMONIAL DE LA SOCIEDAD CONYUGAL</a:t>
            </a:r>
            <a:endParaRPr lang="es-AR" sz="1800" b="1" dirty="0" smtClean="0">
              <a:effectLst>
                <a:outerShdw blurRad="38100" dist="38100" dir="2700000" algn="tl">
                  <a:srgbClr val="000000">
                    <a:alpha val="43137"/>
                  </a:srgbClr>
                </a:outerShdw>
              </a:effectLst>
              <a:cs typeface="Arial" charset="0"/>
            </a:endParaRPr>
          </a:p>
          <a:p>
            <a:pPr algn="l">
              <a:lnSpc>
                <a:spcPct val="90000"/>
              </a:lnSpc>
            </a:pPr>
            <a:endParaRPr lang="es-AR" sz="1600" b="1" dirty="0">
              <a:effectLst>
                <a:outerShdw blurRad="38100" dist="38100" dir="2700000" algn="tl">
                  <a:srgbClr val="000000">
                    <a:alpha val="43137"/>
                  </a:srgbClr>
                </a:outerShdw>
              </a:effectLst>
              <a:cs typeface="Arial" charset="0"/>
            </a:endParaRPr>
          </a:p>
          <a:p>
            <a:pPr algn="l"/>
            <a:r>
              <a:rPr lang="es-AR" sz="1600" b="1" dirty="0">
                <a:solidFill>
                  <a:srgbClr val="FFFF00"/>
                </a:solidFill>
                <a:effectLst>
                  <a:outerShdw blurRad="38100" dist="38100" dir="2700000" algn="tl">
                    <a:srgbClr val="000000">
                      <a:alpha val="43137"/>
                    </a:srgbClr>
                  </a:outerShdw>
                </a:effectLst>
              </a:rPr>
              <a:t>E</a:t>
            </a:r>
            <a:r>
              <a:rPr lang="es-AR" sz="1600" b="1" dirty="0" smtClean="0">
                <a:solidFill>
                  <a:srgbClr val="FFFF00"/>
                </a:solidFill>
                <a:effectLst>
                  <a:outerShdw blurRad="38100" dist="38100" dir="2700000" algn="tl">
                    <a:srgbClr val="000000">
                      <a:alpha val="43137"/>
                    </a:srgbClr>
                  </a:outerShdw>
                </a:effectLst>
              </a:rPr>
              <a:t>l </a:t>
            </a:r>
            <a:r>
              <a:rPr lang="es-AR" sz="1600" b="1" dirty="0">
                <a:solidFill>
                  <a:srgbClr val="FFFF00"/>
                </a:solidFill>
                <a:effectLst>
                  <a:outerShdw blurRad="38100" dist="38100" dir="2700000" algn="tl">
                    <a:srgbClr val="000000">
                      <a:alpha val="43137"/>
                    </a:srgbClr>
                  </a:outerShdw>
                </a:effectLst>
              </a:rPr>
              <a:t>art. 459 </a:t>
            </a:r>
            <a:r>
              <a:rPr lang="es-AR" sz="1600" dirty="0">
                <a:effectLst>
                  <a:outerShdw blurRad="38100" dist="38100" dir="2700000" algn="tl">
                    <a:srgbClr val="000000">
                      <a:alpha val="43137"/>
                    </a:srgbClr>
                  </a:outerShdw>
                </a:effectLst>
              </a:rPr>
              <a:t>dispone expresamente que </a:t>
            </a:r>
            <a:r>
              <a:rPr lang="es-AR" sz="1600" i="1" dirty="0">
                <a:effectLst>
                  <a:outerShdw blurRad="38100" dist="38100" dir="2700000" algn="tl">
                    <a:srgbClr val="000000">
                      <a:alpha val="43137"/>
                    </a:srgbClr>
                  </a:outerShdw>
                </a:effectLst>
              </a:rPr>
              <a:t>“…uno de los cónyuges puede dar poder al otro para representarlo en el ejercicio de las facultades que el régimen matrimonial le atribuye, pero no para darse a sí mismo el asentimiento en los casos en que se aplica el art. 456</a:t>
            </a:r>
            <a:r>
              <a:rPr lang="es-AR" sz="1600" i="1" dirty="0" smtClean="0">
                <a:effectLst>
                  <a:outerShdw blurRad="38100" dist="38100" dir="2700000" algn="tl">
                    <a:srgbClr val="000000">
                      <a:alpha val="43137"/>
                    </a:srgbClr>
                  </a:outerShdw>
                </a:effectLst>
              </a:rPr>
              <a:t>…”</a:t>
            </a:r>
          </a:p>
          <a:p>
            <a:pPr algn="l"/>
            <a:r>
              <a:rPr lang="es-AR" sz="1600" dirty="0" smtClean="0">
                <a:effectLst>
                  <a:outerShdw blurRad="38100" dist="38100" dir="2700000" algn="tl">
                    <a:srgbClr val="000000">
                      <a:alpha val="43137"/>
                    </a:srgbClr>
                  </a:outerShdw>
                </a:effectLst>
              </a:rPr>
              <a:t>De esta </a:t>
            </a:r>
            <a:r>
              <a:rPr lang="es-AR" sz="1600" dirty="0">
                <a:effectLst>
                  <a:outerShdw blurRad="38100" dist="38100" dir="2700000" algn="tl">
                    <a:srgbClr val="000000">
                      <a:alpha val="43137"/>
                    </a:srgbClr>
                  </a:outerShdw>
                </a:effectLst>
              </a:rPr>
              <a:t>redacción se desprende que el mandato es un contrato permitido entre cónyuges</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Sin </a:t>
            </a:r>
            <a:r>
              <a:rPr lang="es-AR" sz="1600" dirty="0">
                <a:effectLst>
                  <a:outerShdw blurRad="38100" dist="38100" dir="2700000" algn="tl">
                    <a:srgbClr val="000000">
                      <a:alpha val="43137"/>
                    </a:srgbClr>
                  </a:outerShdw>
                </a:effectLst>
              </a:rPr>
              <a:t>embargo</a:t>
            </a:r>
            <a:r>
              <a:rPr lang="es-AR" sz="1600" b="1" dirty="0">
                <a:solidFill>
                  <a:srgbClr val="FFFF00"/>
                </a:solidFill>
                <a:effectLst>
                  <a:outerShdw blurRad="38100" dist="38100" dir="2700000" algn="tl">
                    <a:srgbClr val="000000">
                      <a:alpha val="43137"/>
                    </a:srgbClr>
                  </a:outerShdw>
                </a:effectLst>
              </a:rPr>
              <a:t>, el art. 1002 </a:t>
            </a:r>
            <a:r>
              <a:rPr lang="es-AR" sz="1600" dirty="0" smtClean="0">
                <a:effectLst>
                  <a:outerShdw blurRad="38100" dist="38100" dir="2700000" algn="tl">
                    <a:srgbClr val="000000">
                      <a:alpha val="43137"/>
                    </a:srgbClr>
                  </a:outerShdw>
                </a:effectLst>
              </a:rPr>
              <a:t>al </a:t>
            </a:r>
            <a:r>
              <a:rPr lang="es-AR" sz="1600" dirty="0">
                <a:effectLst>
                  <a:outerShdw blurRad="38100" dist="38100" dir="2700000" algn="tl">
                    <a:srgbClr val="000000">
                      <a:alpha val="43137"/>
                    </a:srgbClr>
                  </a:outerShdw>
                </a:effectLst>
              </a:rPr>
              <a:t>reglar las inhabilidades especiales para contratar incluye en el inciso d) a los cónyuges entre sí cuando se hallan bajo el régimen de comunidad.  </a:t>
            </a:r>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A pesar  de ello, </a:t>
            </a:r>
            <a:r>
              <a:rPr lang="es-AR" sz="1600" b="1" dirty="0">
                <a:solidFill>
                  <a:srgbClr val="FFFF00"/>
                </a:solidFill>
                <a:effectLst>
                  <a:outerShdw blurRad="38100" dist="38100" dir="2700000" algn="tl">
                    <a:srgbClr val="000000">
                      <a:alpha val="43137"/>
                    </a:srgbClr>
                  </a:outerShdw>
                </a:effectLst>
              </a:rPr>
              <a:t>no sólo se mantiene la disposición del art. 27 de la ley general de sociedades </a:t>
            </a:r>
            <a:r>
              <a:rPr lang="es-AR" sz="1600" dirty="0">
                <a:effectLst>
                  <a:outerShdw blurRad="38100" dist="38100" dir="2700000" algn="tl">
                    <a:srgbClr val="000000">
                      <a:alpha val="43137"/>
                    </a:srgbClr>
                  </a:outerShdw>
                </a:effectLst>
              </a:rPr>
              <a:t>sino que </a:t>
            </a:r>
            <a:r>
              <a:rPr lang="es-AR" sz="1600" dirty="0" smtClean="0">
                <a:effectLst>
                  <a:outerShdw blurRad="38100" dist="38100" dir="2700000" algn="tl">
                    <a:srgbClr val="000000">
                      <a:alpha val="43137"/>
                    </a:srgbClr>
                  </a:outerShdw>
                </a:effectLst>
              </a:rPr>
              <a:t>ha </a:t>
            </a:r>
            <a:r>
              <a:rPr lang="es-AR" sz="1600" dirty="0">
                <a:effectLst>
                  <a:outerShdw blurRad="38100" dist="38100" dir="2700000" algn="tl">
                    <a:srgbClr val="000000">
                      <a:alpha val="43137"/>
                    </a:srgbClr>
                  </a:outerShdw>
                </a:effectLst>
              </a:rPr>
              <a:t>sido ampliada notablemente y los esposos pueden integrar entre sí sociedades de cualquier tipo. </a:t>
            </a:r>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Pese a que puede verse </a:t>
            </a:r>
            <a:r>
              <a:rPr lang="es-AR" sz="1600" dirty="0">
                <a:effectLst>
                  <a:outerShdw blurRad="38100" dist="38100" dir="2700000" algn="tl">
                    <a:srgbClr val="000000">
                      <a:alpha val="43137"/>
                    </a:srgbClr>
                  </a:outerShdw>
                </a:effectLst>
              </a:rPr>
              <a:t>como una contradicción dentro de los términos del código civil, para </a:t>
            </a:r>
            <a:r>
              <a:rPr lang="es-AR" sz="1600" dirty="0" smtClean="0">
                <a:effectLst>
                  <a:outerShdw blurRad="38100" dist="38100" dir="2700000" algn="tl">
                    <a:srgbClr val="000000">
                      <a:alpha val="43137"/>
                    </a:srgbClr>
                  </a:outerShdw>
                </a:effectLst>
              </a:rPr>
              <a:t>el </a:t>
            </a:r>
            <a:r>
              <a:rPr lang="es-AR" sz="1600" dirty="0">
                <a:effectLst>
                  <a:outerShdw blurRad="38100" dist="38100" dir="2700000" algn="tl">
                    <a:srgbClr val="000000">
                      <a:alpha val="43137"/>
                    </a:srgbClr>
                  </a:outerShdw>
                </a:effectLst>
              </a:rPr>
              <a:t>derecho laboral, las cosas parecen ser aún más claras que antes. </a:t>
            </a:r>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536006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SITUACION A PARTIR DEL NUEVO CODIGO CIVIL Y COMERCIAL </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800" b="1" dirty="0" smtClean="0">
                <a:solidFill>
                  <a:srgbClr val="00FFCC"/>
                </a:solidFill>
                <a:effectLst>
                  <a:outerShdw blurRad="38100" dist="38100" dir="2700000" algn="tl">
                    <a:srgbClr val="000000">
                      <a:alpha val="43137"/>
                    </a:srgbClr>
                  </a:outerShdw>
                </a:effectLst>
                <a:cs typeface="Arial" charset="0"/>
              </a:rPr>
              <a:t>REGIMEN PATRIMONIAL DE LA SOCIEDAD CONYUGAL</a:t>
            </a:r>
          </a:p>
          <a:p>
            <a:pPr algn="l">
              <a:lnSpc>
                <a:spcPct val="90000"/>
              </a:lnSpc>
            </a:pPr>
            <a:endParaRPr lang="es-AR" sz="1800" b="1" dirty="0">
              <a:effectLst>
                <a:outerShdw blurRad="38100" dist="38100" dir="2700000" algn="tl">
                  <a:srgbClr val="000000">
                    <a:alpha val="43137"/>
                  </a:srgbClr>
                </a:outerShdw>
              </a:effectLst>
              <a:cs typeface="Arial" charset="0"/>
            </a:endParaRPr>
          </a:p>
          <a:p>
            <a:pPr algn="l">
              <a:lnSpc>
                <a:spcPct val="90000"/>
              </a:lnSpc>
            </a:pPr>
            <a:r>
              <a:rPr lang="es-AR" sz="1800" b="1" dirty="0" smtClean="0">
                <a:solidFill>
                  <a:srgbClr val="00FF00"/>
                </a:solidFill>
                <a:effectLst>
                  <a:outerShdw blurRad="38100" dist="38100" dir="2700000" algn="tl">
                    <a:srgbClr val="000000">
                      <a:alpha val="43137"/>
                    </a:srgbClr>
                  </a:outerShdw>
                </a:effectLst>
                <a:cs typeface="Arial" charset="0"/>
              </a:rPr>
              <a:t>Régimen de comunidad de bienes</a:t>
            </a:r>
            <a:endParaRPr lang="es-AR" sz="1800" b="1" dirty="0">
              <a:solidFill>
                <a:srgbClr val="00FF00"/>
              </a:solidFill>
              <a:effectLst>
                <a:outerShdw blurRad="38100" dist="38100" dir="2700000" algn="tl">
                  <a:srgbClr val="000000">
                    <a:alpha val="43137"/>
                  </a:srgbClr>
                </a:outerShdw>
              </a:effectLst>
              <a:cs typeface="Arial" charset="0"/>
            </a:endParaRPr>
          </a:p>
          <a:p>
            <a:pPr algn="l"/>
            <a:r>
              <a:rPr lang="es-AR" sz="1600" dirty="0">
                <a:effectLst>
                  <a:outerShdw blurRad="38100" dist="38100" dir="2700000" algn="tl">
                    <a:srgbClr val="000000">
                      <a:alpha val="43137"/>
                    </a:srgbClr>
                  </a:outerShdw>
                </a:effectLst>
              </a:rPr>
              <a:t>Salvo los contratos comerciales a los que  alude la ley general de sociedades y el mandato desde el punto de vista civil, los cónyuges en el régimen de comunidad de bienes carecen de la posibilidad de contratar. </a:t>
            </a:r>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Si </a:t>
            </a:r>
            <a:r>
              <a:rPr lang="es-AR" sz="1600" dirty="0">
                <a:effectLst>
                  <a:outerShdw blurRad="38100" dist="38100" dir="2700000" algn="tl">
                    <a:srgbClr val="000000">
                      <a:alpha val="43137"/>
                    </a:srgbClr>
                  </a:outerShdw>
                </a:effectLst>
              </a:rPr>
              <a:t>esto es así, entonces, </a:t>
            </a:r>
            <a:r>
              <a:rPr lang="es-AR" sz="1600" dirty="0" smtClean="0">
                <a:effectLst>
                  <a:outerShdw blurRad="38100" dist="38100" dir="2700000" algn="tl">
                    <a:srgbClr val="000000">
                      <a:alpha val="43137"/>
                    </a:srgbClr>
                  </a:outerShdw>
                </a:effectLst>
              </a:rPr>
              <a:t>no </a:t>
            </a:r>
            <a:r>
              <a:rPr lang="es-AR" sz="1600" dirty="0">
                <a:effectLst>
                  <a:outerShdw blurRad="38100" dist="38100" dir="2700000" algn="tl">
                    <a:srgbClr val="000000">
                      <a:alpha val="43137"/>
                    </a:srgbClr>
                  </a:outerShdw>
                </a:effectLst>
              </a:rPr>
              <a:t>es posible encontrar una relación enmarcada en el contrato de trabajo entre cónyuges que asumen comunidad de bienes. La comunidad de bienes aleja toda connotación de orden laboral, reafirmando los preceptos que la jurisprudencia anterior al nuevo ordenamiento sostenía.</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El </a:t>
            </a:r>
            <a:r>
              <a:rPr lang="es-AR" sz="1600" b="1" dirty="0">
                <a:solidFill>
                  <a:srgbClr val="FFFF00"/>
                </a:solidFill>
                <a:effectLst>
                  <a:outerShdw blurRad="38100" dist="38100" dir="2700000" algn="tl">
                    <a:srgbClr val="000000">
                      <a:alpha val="43137"/>
                    </a:srgbClr>
                  </a:outerShdw>
                </a:effectLst>
              </a:rPr>
              <a:t>art. 456 del </a:t>
            </a:r>
            <a:r>
              <a:rPr lang="es-AR" sz="1600" b="1" dirty="0" err="1">
                <a:solidFill>
                  <a:srgbClr val="FFFF00"/>
                </a:solidFill>
                <a:effectLst>
                  <a:outerShdw blurRad="38100" dist="38100" dir="2700000" algn="tl">
                    <a:srgbClr val="000000">
                      <a:alpha val="43137"/>
                    </a:srgbClr>
                  </a:outerShdw>
                </a:effectLst>
              </a:rPr>
              <a:t>CCyC</a:t>
            </a:r>
            <a:r>
              <a:rPr lang="es-AR" sz="1600" dirty="0">
                <a:effectLst>
                  <a:outerShdw blurRad="38100" dist="38100" dir="2700000" algn="tl">
                    <a:srgbClr val="000000">
                      <a:alpha val="43137"/>
                    </a:srgbClr>
                  </a:outerShdw>
                </a:effectLst>
              </a:rPr>
              <a:t>, definiendo a los bienes gananciales, </a:t>
            </a:r>
            <a:r>
              <a:rPr lang="es-AR" sz="1600" dirty="0" smtClean="0">
                <a:effectLst>
                  <a:outerShdw blurRad="38100" dist="38100" dir="2700000" algn="tl">
                    <a:srgbClr val="000000">
                      <a:alpha val="43137"/>
                    </a:srgbClr>
                  </a:outerShdw>
                </a:effectLst>
              </a:rPr>
              <a:t>establece </a:t>
            </a:r>
            <a:r>
              <a:rPr lang="es-AR" sz="1600" dirty="0">
                <a:effectLst>
                  <a:outerShdw blurRad="38100" dist="38100" dir="2700000" algn="tl">
                    <a:srgbClr val="000000">
                      <a:alpha val="43137"/>
                    </a:srgbClr>
                  </a:outerShdw>
                </a:effectLst>
              </a:rPr>
              <a:t>que los frutos civiles del trabajo son </a:t>
            </a:r>
            <a:r>
              <a:rPr lang="es-AR" sz="1600" dirty="0" smtClean="0">
                <a:effectLst>
                  <a:outerShdw blurRad="38100" dist="38100" dir="2700000" algn="tl">
                    <a:srgbClr val="000000">
                      <a:alpha val="43137"/>
                    </a:srgbClr>
                  </a:outerShdw>
                </a:effectLst>
              </a:rPr>
              <a:t>gananciales. Ello reafirma la </a:t>
            </a:r>
            <a:r>
              <a:rPr lang="es-AR" sz="1600" dirty="0">
                <a:effectLst>
                  <a:outerShdw blurRad="38100" dist="38100" dir="2700000" algn="tl">
                    <a:srgbClr val="000000">
                      <a:alpha val="43137"/>
                    </a:srgbClr>
                  </a:outerShdw>
                </a:effectLst>
              </a:rPr>
              <a:t>falta de ajenidad en el aspecto </a:t>
            </a:r>
            <a:r>
              <a:rPr lang="es-AR" sz="1600" dirty="0" smtClean="0">
                <a:effectLst>
                  <a:outerShdw blurRad="38100" dist="38100" dir="2700000" algn="tl">
                    <a:srgbClr val="000000">
                      <a:alpha val="43137"/>
                    </a:srgbClr>
                  </a:outerShdw>
                </a:effectLst>
              </a:rPr>
              <a:t>económico. La ajenidad precisamente caracteriza </a:t>
            </a:r>
            <a:r>
              <a:rPr lang="es-AR" sz="1600" dirty="0">
                <a:effectLst>
                  <a:outerShdw blurRad="38100" dist="38100" dir="2700000" algn="tl">
                    <a:srgbClr val="000000">
                      <a:alpha val="43137"/>
                    </a:srgbClr>
                  </a:outerShdw>
                </a:effectLst>
              </a:rPr>
              <a:t>al contrato laboral.</a:t>
            </a:r>
          </a:p>
          <a:p>
            <a:pPr algn="l"/>
            <a:endParaRPr lang="es-AR" sz="1800" dirty="0"/>
          </a:p>
          <a:p>
            <a:pPr algn="l"/>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32975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cs typeface="Arial" charset="0"/>
              </a:rPr>
              <a:t>SITUACION A PARTIR DEL NUEVO CODIGO CIVIL Y COMERCIAL </a:t>
            </a:r>
            <a:endParaRPr lang="es-AR" sz="1800" b="1" dirty="0">
              <a:solidFill>
                <a:srgbClr val="00FFCC"/>
              </a:solidFill>
              <a:cs typeface="Arial" charset="0"/>
            </a:endParaRPr>
          </a:p>
          <a:p>
            <a:pPr algn="l">
              <a:lnSpc>
                <a:spcPct val="90000"/>
              </a:lnSpc>
            </a:pPr>
            <a:r>
              <a:rPr lang="es-AR" sz="1800" b="1" dirty="0" smtClean="0">
                <a:solidFill>
                  <a:srgbClr val="00FFCC"/>
                </a:solidFill>
                <a:cs typeface="Arial" charset="0"/>
              </a:rPr>
              <a:t>REGIMEN PATRIMONIAL DE LA SOCIEDAD CONYUGAL</a:t>
            </a:r>
            <a:endParaRPr lang="es-AR" sz="1800" b="1" dirty="0" smtClean="0">
              <a:cs typeface="Arial" charset="0"/>
            </a:endParaRPr>
          </a:p>
          <a:p>
            <a:pPr algn="l">
              <a:lnSpc>
                <a:spcPct val="90000"/>
              </a:lnSpc>
            </a:pPr>
            <a:r>
              <a:rPr lang="es-AR" sz="1800" b="1" dirty="0">
                <a:solidFill>
                  <a:srgbClr val="00FF00"/>
                </a:solidFill>
                <a:cs typeface="Arial" charset="0"/>
              </a:rPr>
              <a:t>Régimen de </a:t>
            </a:r>
            <a:r>
              <a:rPr lang="es-AR" sz="1800" b="1" dirty="0" smtClean="0">
                <a:solidFill>
                  <a:srgbClr val="00FF00"/>
                </a:solidFill>
                <a:cs typeface="Arial" charset="0"/>
              </a:rPr>
              <a:t>separación de bienes</a:t>
            </a:r>
            <a:endParaRPr lang="es-AR" sz="1800" b="1" dirty="0">
              <a:solidFill>
                <a:srgbClr val="00FF00"/>
              </a:solidFill>
              <a:cs typeface="Arial" charset="0"/>
            </a:endParaRPr>
          </a:p>
          <a:p>
            <a:pPr algn="l">
              <a:lnSpc>
                <a:spcPct val="90000"/>
              </a:lnSpc>
            </a:pPr>
            <a:endParaRPr lang="es-AR" sz="1800" b="1" dirty="0">
              <a:cs typeface="Arial" charset="0"/>
            </a:endParaRPr>
          </a:p>
          <a:p>
            <a:pPr algn="l"/>
            <a:r>
              <a:rPr lang="es-AR" sz="1800" dirty="0" smtClean="0"/>
              <a:t>Cuando </a:t>
            </a:r>
            <a:r>
              <a:rPr lang="es-AR" sz="1800" dirty="0"/>
              <a:t>los cónyuges en forma libre y voluntaria optan por el régimen de separación de </a:t>
            </a:r>
            <a:r>
              <a:rPr lang="es-AR" sz="1800" dirty="0" smtClean="0"/>
              <a:t>bienes, nada </a:t>
            </a:r>
            <a:r>
              <a:rPr lang="es-AR" sz="1800" dirty="0"/>
              <a:t>impide que los cónyuges en tal régimen patrimonial puedan contratar. </a:t>
            </a:r>
            <a:endParaRPr lang="es-AR" sz="1800" dirty="0" smtClean="0"/>
          </a:p>
          <a:p>
            <a:pPr algn="l"/>
            <a:endParaRPr lang="es-AR" sz="1800" dirty="0"/>
          </a:p>
          <a:p>
            <a:pPr algn="l"/>
            <a:r>
              <a:rPr lang="es-AR" sz="1800" dirty="0" smtClean="0"/>
              <a:t>La </a:t>
            </a:r>
            <a:r>
              <a:rPr lang="es-AR" sz="1800" dirty="0"/>
              <a:t>disposición de sus bienes y los frutos de los mismos aseguran total individualidad económica. </a:t>
            </a:r>
            <a:endParaRPr lang="es-AR" sz="1800" dirty="0" smtClean="0"/>
          </a:p>
          <a:p>
            <a:pPr algn="l"/>
            <a:endParaRPr lang="es-AR" sz="1800" dirty="0" smtClean="0"/>
          </a:p>
          <a:p>
            <a:pPr algn="l"/>
            <a:r>
              <a:rPr lang="es-AR" sz="1800" dirty="0" smtClean="0"/>
              <a:t>Desde </a:t>
            </a:r>
            <a:r>
              <a:rPr lang="es-AR" sz="1800" dirty="0"/>
              <a:t>el punto de vista laboral, </a:t>
            </a:r>
            <a:r>
              <a:rPr lang="es-AR" sz="1800" dirty="0" smtClean="0"/>
              <a:t>existe ajenidad </a:t>
            </a:r>
            <a:r>
              <a:rPr lang="es-AR" sz="1800" dirty="0"/>
              <a:t>en el sentido económico, con lo cual, </a:t>
            </a:r>
            <a:r>
              <a:rPr lang="es-AR" sz="1800" dirty="0" smtClean="0"/>
              <a:t>nada </a:t>
            </a:r>
            <a:r>
              <a:rPr lang="es-AR" sz="1800" dirty="0"/>
              <a:t>limitaría la posibilidad de que los cónyuges con régimen de separación de bienes puedan mantener entre ellos contratos de trabajo. </a:t>
            </a:r>
          </a:p>
          <a:p>
            <a:pPr algn="l"/>
            <a:endParaRPr lang="es-AR" sz="1800" dirty="0"/>
          </a:p>
          <a:p>
            <a:pPr algn="l"/>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71069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SITUACION A PARTIR DEL NUEVO CODIGO CIVIL Y COMERCIAL </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800" b="1" dirty="0" smtClean="0">
                <a:solidFill>
                  <a:srgbClr val="00FFCC"/>
                </a:solidFill>
                <a:effectLst>
                  <a:outerShdw blurRad="38100" dist="38100" dir="2700000" algn="tl">
                    <a:srgbClr val="000000">
                      <a:alpha val="43137"/>
                    </a:srgbClr>
                  </a:outerShdw>
                </a:effectLst>
                <a:cs typeface="Arial" charset="0"/>
              </a:rPr>
              <a:t>UNIONES CONVIVENCIALES</a:t>
            </a:r>
            <a:endParaRPr lang="es-AR" sz="1800" b="1" dirty="0" smtClean="0">
              <a:effectLst>
                <a:outerShdw blurRad="38100" dist="38100" dir="2700000" algn="tl">
                  <a:srgbClr val="000000">
                    <a:alpha val="43137"/>
                  </a:srgbClr>
                </a:outerShdw>
              </a:effectLst>
              <a:cs typeface="Arial" charset="0"/>
            </a:endParaRPr>
          </a:p>
          <a:p>
            <a:pPr algn="l">
              <a:lnSpc>
                <a:spcPct val="90000"/>
              </a:lnSpc>
            </a:pPr>
            <a:endParaRPr lang="es-AR" sz="1800" b="1" dirty="0">
              <a:effectLst>
                <a:outerShdw blurRad="38100" dist="38100" dir="2700000" algn="tl">
                  <a:srgbClr val="000000">
                    <a:alpha val="43137"/>
                  </a:srgbClr>
                </a:outerShdw>
              </a:effectLst>
              <a:cs typeface="Arial" charset="0"/>
            </a:endParaRPr>
          </a:p>
          <a:p>
            <a:pPr algn="l"/>
            <a:r>
              <a:rPr lang="es-AR" sz="1800" dirty="0">
                <a:effectLst>
                  <a:outerShdw blurRad="38100" dist="38100" dir="2700000" algn="tl">
                    <a:srgbClr val="000000">
                      <a:alpha val="43137"/>
                    </a:srgbClr>
                  </a:outerShdw>
                </a:effectLst>
              </a:rPr>
              <a:t>Los artículos </a:t>
            </a:r>
            <a:r>
              <a:rPr lang="es-AR" sz="1800" b="1" dirty="0">
                <a:solidFill>
                  <a:srgbClr val="FFFF00"/>
                </a:solidFill>
                <a:effectLst>
                  <a:outerShdw blurRad="38100" dist="38100" dir="2700000" algn="tl">
                    <a:srgbClr val="000000">
                      <a:alpha val="43137"/>
                    </a:srgbClr>
                  </a:outerShdw>
                </a:effectLst>
              </a:rPr>
              <a:t>509 a 528 </a:t>
            </a:r>
            <a:r>
              <a:rPr lang="es-AR" sz="1800" dirty="0">
                <a:effectLst>
                  <a:outerShdw blurRad="38100" dist="38100" dir="2700000" algn="tl">
                    <a:srgbClr val="000000">
                      <a:alpha val="43137"/>
                    </a:srgbClr>
                  </a:outerShdw>
                </a:effectLst>
              </a:rPr>
              <a:t>tratan este régimen especial que caracteriza a </a:t>
            </a:r>
            <a:r>
              <a:rPr lang="es-AR" sz="1800" i="1" dirty="0">
                <a:solidFill>
                  <a:srgbClr val="FFFF00"/>
                </a:solidFill>
                <a:effectLst>
                  <a:outerShdw blurRad="38100" dist="38100" dir="2700000" algn="tl">
                    <a:srgbClr val="000000">
                      <a:alpha val="43137"/>
                    </a:srgbClr>
                  </a:outerShdw>
                </a:effectLst>
              </a:rPr>
              <a:t>las uniones basadas en relaciones afectivas de carácter singular, público, notorio, estable y permanente de dos personas que conviven y comparten un proyecto de vida común.</a:t>
            </a:r>
          </a:p>
          <a:p>
            <a:pPr algn="l"/>
            <a:r>
              <a:rPr lang="es-AR" sz="1800" dirty="0">
                <a:effectLst>
                  <a:outerShdw blurRad="38100" dist="38100" dir="2700000" algn="tl">
                    <a:srgbClr val="000000">
                      <a:alpha val="43137"/>
                    </a:srgbClr>
                  </a:outerShdw>
                </a:effectLst>
              </a:rPr>
              <a:t> </a:t>
            </a:r>
          </a:p>
          <a:p>
            <a:pPr algn="l"/>
            <a:r>
              <a:rPr lang="es-AR" sz="1800" dirty="0">
                <a:effectLst>
                  <a:outerShdw blurRad="38100" dist="38100" dir="2700000" algn="tl">
                    <a:srgbClr val="000000">
                      <a:alpha val="43137"/>
                    </a:srgbClr>
                  </a:outerShdw>
                </a:effectLst>
              </a:rPr>
              <a:t>En este tipo de vínculos </a:t>
            </a:r>
            <a:r>
              <a:rPr lang="es-AR" sz="1800" dirty="0" smtClean="0">
                <a:effectLst>
                  <a:outerShdw blurRad="38100" dist="38100" dir="2700000" algn="tl">
                    <a:srgbClr val="000000">
                      <a:alpha val="43137"/>
                    </a:srgbClr>
                  </a:outerShdw>
                </a:effectLst>
              </a:rPr>
              <a:t>rige </a:t>
            </a:r>
            <a:r>
              <a:rPr lang="es-AR" sz="1800" dirty="0">
                <a:effectLst>
                  <a:outerShdw blurRad="38100" dist="38100" dir="2700000" algn="tl">
                    <a:srgbClr val="000000">
                      <a:alpha val="43137"/>
                    </a:srgbClr>
                  </a:outerShdw>
                </a:effectLst>
              </a:rPr>
              <a:t>la autonomía de la voluntad y el régimen de separación de </a:t>
            </a:r>
            <a:r>
              <a:rPr lang="es-AR" sz="1800" dirty="0" smtClean="0">
                <a:effectLst>
                  <a:outerShdw blurRad="38100" dist="38100" dir="2700000" algn="tl">
                    <a:srgbClr val="000000">
                      <a:alpha val="43137"/>
                    </a:srgbClr>
                  </a:outerShdw>
                </a:effectLst>
              </a:rPr>
              <a:t>bienes. Desde el </a:t>
            </a:r>
            <a:r>
              <a:rPr lang="es-AR" sz="1800" dirty="0">
                <a:effectLst>
                  <a:outerShdw blurRad="38100" dist="38100" dir="2700000" algn="tl">
                    <a:srgbClr val="000000">
                      <a:alpha val="43137"/>
                    </a:srgbClr>
                  </a:outerShdw>
                </a:effectLst>
              </a:rPr>
              <a:t>punto de vista laboral no existiría limitación alguna para el mantenimiento de contratos laborales.</a:t>
            </a:r>
          </a:p>
          <a:p>
            <a:pPr algn="l"/>
            <a:r>
              <a:rPr lang="es-AR" sz="1800" dirty="0">
                <a:effectLst>
                  <a:outerShdw blurRad="38100" dist="38100" dir="2700000" algn="tl">
                    <a:srgbClr val="000000">
                      <a:alpha val="43137"/>
                    </a:srgbClr>
                  </a:outerShdw>
                </a:effectLst>
              </a:rPr>
              <a:t> </a:t>
            </a:r>
          </a:p>
          <a:p>
            <a:pPr algn="l"/>
            <a:r>
              <a:rPr lang="es-AR" sz="1800" dirty="0" smtClean="0">
                <a:effectLst>
                  <a:outerShdw blurRad="38100" dist="38100" dir="2700000" algn="tl">
                    <a:srgbClr val="000000">
                      <a:alpha val="43137"/>
                    </a:srgbClr>
                  </a:outerShdw>
                </a:effectLst>
              </a:rPr>
              <a:t>No obstante de </a:t>
            </a:r>
            <a:r>
              <a:rPr lang="es-AR" sz="1800" dirty="0">
                <a:effectLst>
                  <a:outerShdw blurRad="38100" dist="38100" dir="2700000" algn="tl">
                    <a:srgbClr val="000000">
                      <a:alpha val="43137"/>
                    </a:srgbClr>
                  </a:outerShdw>
                </a:effectLst>
              </a:rPr>
              <a:t>los hechos y las pruebas en cada caso, </a:t>
            </a:r>
            <a:r>
              <a:rPr lang="es-AR" sz="1800" dirty="0" smtClean="0">
                <a:effectLst>
                  <a:outerShdw blurRad="38100" dist="38100" dir="2700000" algn="tl">
                    <a:srgbClr val="000000">
                      <a:alpha val="43137"/>
                    </a:srgbClr>
                  </a:outerShdw>
                </a:effectLst>
              </a:rPr>
              <a:t>se determinará </a:t>
            </a:r>
            <a:r>
              <a:rPr lang="es-AR" sz="1800" dirty="0">
                <a:effectLst>
                  <a:outerShdw blurRad="38100" dist="38100" dir="2700000" algn="tl">
                    <a:srgbClr val="000000">
                      <a:alpha val="43137"/>
                    </a:srgbClr>
                  </a:outerShdw>
                </a:effectLst>
              </a:rPr>
              <a:t>la presencia o no de relación dependiente, enmarcada en un contrato de trabajo. </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10052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cs typeface="Arial" charset="0"/>
              </a:rPr>
              <a:t>SITUACION A PARTIR DEL NUEVO CODIGO CIVIL Y COMERCIAL </a:t>
            </a:r>
            <a:endParaRPr lang="es-AR" sz="1800" b="1" dirty="0">
              <a:solidFill>
                <a:srgbClr val="00FFCC"/>
              </a:solidFill>
              <a:effectLst>
                <a:outerShdw blurRad="38100" dist="38100" dir="2700000" algn="tl">
                  <a:srgbClr val="000000">
                    <a:alpha val="43137"/>
                  </a:srgbClr>
                </a:outerShdw>
              </a:effectLst>
              <a:cs typeface="Arial" charset="0"/>
            </a:endParaRPr>
          </a:p>
          <a:p>
            <a:pPr algn="l">
              <a:lnSpc>
                <a:spcPct val="90000"/>
              </a:lnSpc>
            </a:pPr>
            <a:r>
              <a:rPr lang="es-AR" sz="1800" b="1" dirty="0" smtClean="0">
                <a:solidFill>
                  <a:srgbClr val="00FFCC"/>
                </a:solidFill>
                <a:effectLst>
                  <a:outerShdw blurRad="38100" dist="38100" dir="2700000" algn="tl">
                    <a:srgbClr val="000000">
                      <a:alpha val="43137"/>
                    </a:srgbClr>
                  </a:outerShdw>
                </a:effectLst>
                <a:cs typeface="Arial" charset="0"/>
              </a:rPr>
              <a:t>PADRES E HIJOS</a:t>
            </a:r>
            <a:endParaRPr lang="es-AR" sz="1800" b="1" dirty="0" smtClean="0">
              <a:effectLst>
                <a:outerShdw blurRad="38100" dist="38100" dir="2700000" algn="tl">
                  <a:srgbClr val="000000">
                    <a:alpha val="43137"/>
                  </a:srgbClr>
                </a:outerShdw>
              </a:effectLst>
              <a:cs typeface="Arial" charset="0"/>
            </a:endParaRPr>
          </a:p>
          <a:p>
            <a:pPr algn="l">
              <a:lnSpc>
                <a:spcPct val="90000"/>
              </a:lnSpc>
            </a:pPr>
            <a:endParaRPr lang="es-AR" sz="1600" b="1" dirty="0">
              <a:effectLst>
                <a:outerShdw blurRad="38100" dist="38100" dir="2700000" algn="tl">
                  <a:srgbClr val="000000">
                    <a:alpha val="43137"/>
                  </a:srgbClr>
                </a:outerShdw>
              </a:effectLst>
              <a:cs typeface="Arial" charset="0"/>
            </a:endParaRPr>
          </a:p>
          <a:p>
            <a:pPr algn="l"/>
            <a:r>
              <a:rPr lang="es-AR" sz="1600" b="1" dirty="0" smtClean="0">
                <a:solidFill>
                  <a:srgbClr val="FFFF00"/>
                </a:solidFill>
                <a:effectLst>
                  <a:outerShdw blurRad="38100" dist="38100" dir="2700000" algn="tl">
                    <a:srgbClr val="000000">
                      <a:alpha val="43137"/>
                    </a:srgbClr>
                  </a:outerShdw>
                </a:effectLst>
              </a:rPr>
              <a:t>Art</a:t>
            </a:r>
            <a:r>
              <a:rPr lang="es-AR" sz="1600" b="1" dirty="0">
                <a:solidFill>
                  <a:srgbClr val="FFFF00"/>
                </a:solidFill>
                <a:effectLst>
                  <a:outerShdw blurRad="38100" dist="38100" dir="2700000" algn="tl">
                    <a:srgbClr val="000000">
                      <a:alpha val="43137"/>
                    </a:srgbClr>
                  </a:outerShdw>
                </a:effectLst>
              </a:rPr>
              <a:t>. 671 del </a:t>
            </a:r>
            <a:r>
              <a:rPr lang="es-AR" sz="1600" b="1" dirty="0" err="1">
                <a:solidFill>
                  <a:srgbClr val="FFFF00"/>
                </a:solidFill>
                <a:effectLst>
                  <a:outerShdw blurRad="38100" dist="38100" dir="2700000" algn="tl">
                    <a:srgbClr val="000000">
                      <a:alpha val="43137"/>
                    </a:srgbClr>
                  </a:outerShdw>
                </a:effectLst>
              </a:rPr>
              <a:t>CCyC</a:t>
            </a:r>
            <a:r>
              <a:rPr lang="es-AR" sz="1600" b="1" dirty="0">
                <a:solidFill>
                  <a:srgbClr val="FFFF00"/>
                </a:solidFill>
                <a:effectLst>
                  <a:outerShdw blurRad="38100" dist="38100" dir="2700000" algn="tl">
                    <a:srgbClr val="000000">
                      <a:alpha val="43137"/>
                    </a:srgbClr>
                  </a:outerShdw>
                </a:effectLst>
              </a:rPr>
              <a:t>:</a:t>
            </a:r>
          </a:p>
          <a:p>
            <a:pPr algn="l"/>
            <a:r>
              <a:rPr lang="es-AR" sz="1600" dirty="0">
                <a:effectLst>
                  <a:outerShdw blurRad="38100" dist="38100" dir="2700000" algn="tl">
                    <a:srgbClr val="000000">
                      <a:alpha val="43137"/>
                    </a:srgbClr>
                  </a:outerShdw>
                </a:effectLst>
              </a:rPr>
              <a:t> </a:t>
            </a:r>
          </a:p>
          <a:p>
            <a:pPr algn="l"/>
            <a:r>
              <a:rPr lang="es-AR" sz="1600" i="1" dirty="0">
                <a:effectLst>
                  <a:outerShdw blurRad="38100" dist="38100" dir="2700000" algn="tl">
                    <a:srgbClr val="000000">
                      <a:alpha val="43137"/>
                    </a:srgbClr>
                  </a:outerShdw>
                </a:effectLst>
              </a:rPr>
              <a:t>“…Deberes de los hijos. Enumeración</a:t>
            </a:r>
            <a:endParaRPr lang="es-AR" sz="1600" dirty="0">
              <a:effectLst>
                <a:outerShdw blurRad="38100" dist="38100" dir="2700000" algn="tl">
                  <a:srgbClr val="000000">
                    <a:alpha val="43137"/>
                  </a:srgbClr>
                </a:outerShdw>
              </a:effectLst>
            </a:endParaRPr>
          </a:p>
          <a:p>
            <a:pPr algn="l"/>
            <a:r>
              <a:rPr lang="es-AR" sz="1600" i="1" dirty="0">
                <a:effectLst>
                  <a:outerShdw blurRad="38100" dist="38100" dir="2700000" algn="tl">
                    <a:srgbClr val="000000">
                      <a:alpha val="43137"/>
                    </a:srgbClr>
                  </a:outerShdw>
                </a:effectLst>
              </a:rPr>
              <a:t> </a:t>
            </a:r>
            <a:r>
              <a:rPr lang="es-AR" sz="1600" i="1" dirty="0" smtClean="0">
                <a:effectLst>
                  <a:outerShdw blurRad="38100" dist="38100" dir="2700000" algn="tl">
                    <a:srgbClr val="000000">
                      <a:alpha val="43137"/>
                    </a:srgbClr>
                  </a:outerShdw>
                </a:effectLst>
              </a:rPr>
              <a:t>…</a:t>
            </a:r>
            <a:r>
              <a:rPr lang="es-AR" sz="1600" i="1" dirty="0">
                <a:effectLst>
                  <a:outerShdw blurRad="38100" dist="38100" dir="2700000" algn="tl">
                    <a:srgbClr val="000000">
                      <a:alpha val="43137"/>
                    </a:srgbClr>
                  </a:outerShdw>
                </a:effectLst>
              </a:rPr>
              <a:t>c) Prestar a sus progenitores colaboración propia de su edad y desarrollo y cuidar de ellos u otros descendientes en todas las circunstancias de la vida en que su ayuda fuere necesaria…”</a:t>
            </a:r>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 </a:t>
            </a:r>
          </a:p>
          <a:p>
            <a:pPr algn="l"/>
            <a:r>
              <a:rPr lang="es-AR" sz="1600" dirty="0" smtClean="0">
                <a:effectLst>
                  <a:outerShdw blurRad="38100" dist="38100" dir="2700000" algn="tl">
                    <a:srgbClr val="000000">
                      <a:alpha val="43137"/>
                    </a:srgbClr>
                  </a:outerShdw>
                </a:effectLst>
              </a:rPr>
              <a:t>El nuevo código </a:t>
            </a:r>
            <a:r>
              <a:rPr lang="es-AR" sz="1600" b="1" dirty="0" smtClean="0">
                <a:solidFill>
                  <a:srgbClr val="FFFF00"/>
                </a:solidFill>
                <a:effectLst>
                  <a:outerShdw blurRad="38100" dist="38100" dir="2700000" algn="tl">
                    <a:srgbClr val="000000">
                      <a:alpha val="43137"/>
                    </a:srgbClr>
                  </a:outerShdw>
                </a:effectLst>
              </a:rPr>
              <a:t>reemplaza el criterio de “obediencia” </a:t>
            </a:r>
            <a:r>
              <a:rPr lang="es-AR" sz="1600" dirty="0" smtClean="0">
                <a:effectLst>
                  <a:outerShdw blurRad="38100" dist="38100" dir="2700000" algn="tl">
                    <a:srgbClr val="000000">
                      <a:alpha val="43137"/>
                    </a:srgbClr>
                  </a:outerShdw>
                </a:effectLst>
              </a:rPr>
              <a:t>por </a:t>
            </a:r>
            <a:r>
              <a:rPr lang="es-AR" sz="1600" b="1" dirty="0" smtClean="0">
                <a:solidFill>
                  <a:srgbClr val="00FF99"/>
                </a:solidFill>
                <a:effectLst>
                  <a:outerShdw blurRad="38100" dist="38100" dir="2700000" algn="tl">
                    <a:srgbClr val="000000">
                      <a:alpha val="43137"/>
                    </a:srgbClr>
                  </a:outerShdw>
                </a:effectLst>
              </a:rPr>
              <a:t>la ayuda y la colaboración y el de cumplir con las decisiones asumidas por el progenitor en su beneficio. </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El nuevo criterio establece entonces la ayuda mutua y la colaboración familiar. </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Las </a:t>
            </a:r>
            <a:r>
              <a:rPr lang="es-AR" sz="1600" dirty="0">
                <a:effectLst>
                  <a:outerShdw blurRad="38100" dist="38100" dir="2700000" algn="tl">
                    <a:srgbClr val="000000">
                      <a:alpha val="43137"/>
                    </a:srgbClr>
                  </a:outerShdw>
                </a:effectLst>
              </a:rPr>
              <a:t>relaciones entre padres hijos se </a:t>
            </a:r>
            <a:r>
              <a:rPr lang="es-AR" sz="1600" dirty="0" smtClean="0">
                <a:effectLst>
                  <a:outerShdw blurRad="38100" dist="38100" dir="2700000" algn="tl">
                    <a:srgbClr val="000000">
                      <a:alpha val="43137"/>
                    </a:srgbClr>
                  </a:outerShdw>
                </a:effectLst>
              </a:rPr>
              <a:t>enmarcan en el </a:t>
            </a:r>
            <a:r>
              <a:rPr lang="es-AR" sz="1600" dirty="0">
                <a:effectLst>
                  <a:outerShdw blurRad="38100" dist="38100" dir="2700000" algn="tl">
                    <a:srgbClr val="000000">
                      <a:alpha val="43137"/>
                    </a:srgbClr>
                  </a:outerShdw>
                </a:effectLst>
              </a:rPr>
              <a:t>concepto de comunidad económica, en contraposición a la ajenidad típica del contrato de </a:t>
            </a:r>
            <a:r>
              <a:rPr lang="es-AR" sz="1600" dirty="0" smtClean="0">
                <a:effectLst>
                  <a:outerShdw blurRad="38100" dist="38100" dir="2700000" algn="tl">
                    <a:srgbClr val="000000">
                      <a:alpha val="43137"/>
                    </a:srgbClr>
                  </a:outerShdw>
                </a:effectLst>
              </a:rPr>
              <a:t>trabajo, </a:t>
            </a:r>
            <a:r>
              <a:rPr lang="es-AR" sz="1600" dirty="0">
                <a:effectLst>
                  <a:outerShdw blurRad="38100" dist="38100" dir="2700000" algn="tl">
                    <a:srgbClr val="000000">
                      <a:alpha val="43137"/>
                    </a:srgbClr>
                  </a:outerShdw>
                </a:effectLst>
              </a:rPr>
              <a:t>por lo </a:t>
            </a:r>
            <a:r>
              <a:rPr lang="es-AR" sz="1600" dirty="0" smtClean="0">
                <a:effectLst>
                  <a:outerShdw blurRad="38100" dist="38100" dir="2700000" algn="tl">
                    <a:srgbClr val="000000">
                      <a:alpha val="43137"/>
                    </a:srgbClr>
                  </a:outerShdw>
                </a:effectLst>
              </a:rPr>
              <a:t>tanto se </a:t>
            </a:r>
            <a:r>
              <a:rPr lang="es-AR" sz="1600" dirty="0">
                <a:effectLst>
                  <a:outerShdw blurRad="38100" dist="38100" dir="2700000" algn="tl">
                    <a:srgbClr val="000000">
                      <a:alpha val="43137"/>
                    </a:srgbClr>
                  </a:outerShdw>
                </a:effectLst>
              </a:rPr>
              <a:t>aleja con claridad la posibilidad de la relación contractual.</a:t>
            </a:r>
          </a:p>
          <a:p>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779610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ES" sz="2000" b="1" dirty="0" smtClean="0">
                <a:solidFill>
                  <a:srgbClr val="FFFF00"/>
                </a:solidFill>
                <a:effectLst>
                  <a:outerShdw blurRad="38100" dist="38100" dir="2700000" algn="tl">
                    <a:srgbClr val="000000">
                      <a:alpha val="43137"/>
                    </a:srgbClr>
                  </a:outerShdw>
                </a:effectLst>
                <a:cs typeface="Arial" charset="0"/>
              </a:rPr>
              <a:t>SINTESIS</a:t>
            </a:r>
          </a:p>
          <a:p>
            <a:pPr algn="l"/>
            <a:endParaRPr lang="es-ES" sz="2000" b="1" dirty="0" smtClean="0">
              <a:solidFill>
                <a:srgbClr val="FFFF00"/>
              </a:solidFill>
              <a:effectLst>
                <a:outerShdw blurRad="38100" dist="38100" dir="2700000" algn="tl">
                  <a:srgbClr val="000000">
                    <a:alpha val="43137"/>
                  </a:srgbClr>
                </a:outerShdw>
              </a:effectLst>
              <a:cs typeface="Arial" charset="0"/>
            </a:endParaRPr>
          </a:p>
          <a:p>
            <a:pPr algn="l"/>
            <a:r>
              <a:rPr lang="es-ES" sz="2000" dirty="0" smtClean="0">
                <a:effectLst>
                  <a:outerShdw blurRad="38100" dist="38100" dir="2700000" algn="tl">
                    <a:srgbClr val="000000">
                      <a:alpha val="43137"/>
                    </a:srgbClr>
                  </a:outerShdw>
                </a:effectLst>
                <a:cs typeface="Arial" charset="0"/>
              </a:rPr>
              <a:t>Puede </a:t>
            </a:r>
            <a:r>
              <a:rPr lang="es-ES" sz="2000" dirty="0">
                <a:effectLst>
                  <a:outerShdw blurRad="38100" dist="38100" dir="2700000" algn="tl">
                    <a:srgbClr val="000000">
                      <a:alpha val="43137"/>
                    </a:srgbClr>
                  </a:outerShdw>
                </a:effectLst>
                <a:cs typeface="Arial" charset="0"/>
              </a:rPr>
              <a:t>haber contrato de </a:t>
            </a:r>
            <a:r>
              <a:rPr lang="es-ES" sz="2000" dirty="0" smtClean="0">
                <a:effectLst>
                  <a:outerShdw blurRad="38100" dist="38100" dir="2700000" algn="tl">
                    <a:srgbClr val="000000">
                      <a:alpha val="43137"/>
                    </a:srgbClr>
                  </a:outerShdw>
                </a:effectLst>
                <a:cs typeface="Arial" charset="0"/>
              </a:rPr>
              <a:t>trabajo</a:t>
            </a:r>
            <a:endParaRPr lang="es-ES" sz="2000" dirty="0">
              <a:effectLst>
                <a:outerShdw blurRad="38100" dist="38100" dir="2700000" algn="tl">
                  <a:srgbClr val="000000">
                    <a:alpha val="43137"/>
                  </a:srgbClr>
                </a:outerShdw>
              </a:effectLst>
              <a:cs typeface="Arial" charset="0"/>
            </a:endParaRPr>
          </a:p>
          <a:p>
            <a:pPr algn="l"/>
            <a:endParaRPr lang="es-ES" sz="2000" dirty="0" smtClean="0">
              <a:effectLst>
                <a:outerShdw blurRad="38100" dist="38100" dir="2700000" algn="tl">
                  <a:srgbClr val="000000">
                    <a:alpha val="43137"/>
                  </a:srgbClr>
                </a:outerShdw>
              </a:effectLst>
              <a:cs typeface="Arial" charset="0"/>
            </a:endParaRPr>
          </a:p>
          <a:p>
            <a:pPr algn="l"/>
            <a:r>
              <a:rPr lang="es-ES" sz="2000" dirty="0" smtClean="0">
                <a:effectLst>
                  <a:outerShdw blurRad="38100" dist="38100" dir="2700000" algn="tl">
                    <a:srgbClr val="000000">
                      <a:alpha val="43137"/>
                    </a:srgbClr>
                  </a:outerShdw>
                </a:effectLst>
                <a:cs typeface="Arial" charset="0"/>
              </a:rPr>
              <a:t>- Cónyuges </a:t>
            </a:r>
            <a:r>
              <a:rPr lang="es-ES" sz="2000" dirty="0">
                <a:effectLst>
                  <a:outerShdw blurRad="38100" dist="38100" dir="2700000" algn="tl">
                    <a:srgbClr val="000000">
                      <a:alpha val="43137"/>
                    </a:srgbClr>
                  </a:outerShdw>
                </a:effectLst>
                <a:cs typeface="Arial" charset="0"/>
              </a:rPr>
              <a:t>en régimen de separación de bienes</a:t>
            </a:r>
          </a:p>
          <a:p>
            <a:pPr algn="l"/>
            <a:endParaRPr lang="es-ES" sz="2000" dirty="0" smtClean="0">
              <a:effectLst>
                <a:outerShdw blurRad="38100" dist="38100" dir="2700000" algn="tl">
                  <a:srgbClr val="000000">
                    <a:alpha val="43137"/>
                  </a:srgbClr>
                </a:outerShdw>
              </a:effectLst>
              <a:cs typeface="Arial" charset="0"/>
            </a:endParaRPr>
          </a:p>
          <a:p>
            <a:pPr algn="l"/>
            <a:r>
              <a:rPr lang="es-ES" sz="2000" dirty="0" smtClean="0">
                <a:effectLst>
                  <a:outerShdw blurRad="38100" dist="38100" dir="2700000" algn="tl">
                    <a:srgbClr val="000000">
                      <a:alpha val="43137"/>
                    </a:srgbClr>
                  </a:outerShdw>
                </a:effectLst>
                <a:cs typeface="Arial" charset="0"/>
              </a:rPr>
              <a:t>- Uniones </a:t>
            </a:r>
            <a:r>
              <a:rPr lang="es-ES" sz="2000" dirty="0" err="1">
                <a:effectLst>
                  <a:outerShdw blurRad="38100" dist="38100" dir="2700000" algn="tl">
                    <a:srgbClr val="000000">
                      <a:alpha val="43137"/>
                    </a:srgbClr>
                  </a:outerShdw>
                </a:effectLst>
                <a:cs typeface="Arial" charset="0"/>
              </a:rPr>
              <a:t>convivenciales</a:t>
            </a:r>
            <a:endParaRPr lang="es-ES" sz="2000" dirty="0">
              <a:effectLst>
                <a:outerShdw blurRad="38100" dist="38100" dir="2700000" algn="tl">
                  <a:srgbClr val="000000">
                    <a:alpha val="43137"/>
                  </a:srgbClr>
                </a:outerShdw>
              </a:effectLst>
              <a:cs typeface="Arial" charset="0"/>
            </a:endParaRPr>
          </a:p>
          <a:p>
            <a:pPr algn="l"/>
            <a:endParaRPr lang="es-ES" sz="2000" dirty="0" smtClean="0">
              <a:effectLst>
                <a:outerShdw blurRad="38100" dist="38100" dir="2700000" algn="tl">
                  <a:srgbClr val="000000">
                    <a:alpha val="43137"/>
                  </a:srgbClr>
                </a:outerShdw>
              </a:effectLst>
              <a:cs typeface="Arial" charset="0"/>
            </a:endParaRPr>
          </a:p>
          <a:p>
            <a:pPr algn="l"/>
            <a:r>
              <a:rPr lang="es-ES" sz="2000" dirty="0" smtClean="0">
                <a:effectLst>
                  <a:outerShdw blurRad="38100" dist="38100" dir="2700000" algn="tl">
                    <a:srgbClr val="000000">
                      <a:alpha val="43137"/>
                    </a:srgbClr>
                  </a:outerShdw>
                </a:effectLst>
                <a:cs typeface="Arial" charset="0"/>
              </a:rPr>
              <a:t>- Concubinatos</a:t>
            </a:r>
            <a:endParaRPr lang="es-ES" sz="2000" dirty="0">
              <a:effectLst>
                <a:outerShdw blurRad="38100" dist="38100" dir="2700000" algn="tl">
                  <a:srgbClr val="000000">
                    <a:alpha val="43137"/>
                  </a:srgbClr>
                </a:outerShdw>
              </a:effectLst>
              <a:cs typeface="Arial" charset="0"/>
            </a:endParaRPr>
          </a:p>
          <a:p>
            <a:pPr algn="l">
              <a:lnSpc>
                <a:spcPct val="90000"/>
              </a:lnSpc>
            </a:pPr>
            <a:endParaRPr lang="es-AR" sz="2000" b="1" dirty="0" smtClean="0">
              <a:solidFill>
                <a:srgbClr val="00FFCC"/>
              </a:solidFill>
              <a:effectLst>
                <a:outerShdw blurRad="38100" dist="38100" dir="2700000" algn="tl">
                  <a:srgbClr val="000000">
                    <a:alpha val="43137"/>
                  </a:srgbClr>
                </a:outerShdw>
              </a:effectLst>
            </a:endParaRPr>
          </a:p>
          <a:p>
            <a:pPr algn="l">
              <a:lnSpc>
                <a:spcPct val="90000"/>
              </a:lnSpc>
            </a:pPr>
            <a:endParaRPr lang="es-AR" sz="20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084793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ES" sz="2000" b="1" dirty="0">
                <a:solidFill>
                  <a:srgbClr val="FFFF00"/>
                </a:solidFill>
                <a:effectLst>
                  <a:outerShdw blurRad="38100" dist="38100" dir="2700000" algn="tl">
                    <a:srgbClr val="000000">
                      <a:alpha val="43137"/>
                    </a:srgbClr>
                  </a:outerShdw>
                </a:effectLst>
                <a:cs typeface="Arial" charset="0"/>
              </a:rPr>
              <a:t>SINTESIS</a:t>
            </a:r>
          </a:p>
          <a:p>
            <a:pPr algn="l"/>
            <a:r>
              <a:rPr lang="es-ES" sz="2000" dirty="0" smtClean="0">
                <a:effectLst>
                  <a:outerShdw blurRad="38100" dist="38100" dir="2700000" algn="tl">
                    <a:srgbClr val="000000">
                      <a:alpha val="43137"/>
                    </a:srgbClr>
                  </a:outerShdw>
                </a:effectLst>
                <a:cs typeface="Arial" charset="0"/>
              </a:rPr>
              <a:t>No </a:t>
            </a:r>
            <a:r>
              <a:rPr lang="es-ES" sz="2000" dirty="0">
                <a:effectLst>
                  <a:outerShdw blurRad="38100" dist="38100" dir="2700000" algn="tl">
                    <a:srgbClr val="000000">
                      <a:alpha val="43137"/>
                    </a:srgbClr>
                  </a:outerShdw>
                </a:effectLst>
                <a:cs typeface="Arial" charset="0"/>
              </a:rPr>
              <a:t>hay contrato de </a:t>
            </a:r>
            <a:r>
              <a:rPr lang="es-ES" sz="2000" dirty="0" smtClean="0">
                <a:effectLst>
                  <a:outerShdw blurRad="38100" dist="38100" dir="2700000" algn="tl">
                    <a:srgbClr val="000000">
                      <a:alpha val="43137"/>
                    </a:srgbClr>
                  </a:outerShdw>
                </a:effectLst>
                <a:cs typeface="Arial" charset="0"/>
              </a:rPr>
              <a:t>trabajo</a:t>
            </a:r>
            <a:endParaRPr lang="es-ES" sz="2000" dirty="0">
              <a:effectLst>
                <a:outerShdw blurRad="38100" dist="38100" dir="2700000" algn="tl">
                  <a:srgbClr val="000000">
                    <a:alpha val="43137"/>
                  </a:srgbClr>
                </a:outerShdw>
              </a:effectLst>
              <a:cs typeface="Arial" charset="0"/>
            </a:endParaRPr>
          </a:p>
          <a:p>
            <a:pPr algn="l"/>
            <a:endParaRPr lang="es-ES" sz="2000" dirty="0">
              <a:effectLst>
                <a:outerShdw blurRad="38100" dist="38100" dir="2700000" algn="tl">
                  <a:srgbClr val="000000">
                    <a:alpha val="43137"/>
                  </a:srgbClr>
                </a:outerShdw>
              </a:effectLst>
              <a:cs typeface="Arial" charset="0"/>
            </a:endParaRPr>
          </a:p>
          <a:p>
            <a:pPr algn="l"/>
            <a:r>
              <a:rPr lang="es-ES" sz="2000" dirty="0" smtClean="0">
                <a:effectLst>
                  <a:outerShdw blurRad="38100" dist="38100" dir="2700000" algn="tl">
                    <a:srgbClr val="000000">
                      <a:alpha val="43137"/>
                    </a:srgbClr>
                  </a:outerShdw>
                </a:effectLst>
                <a:cs typeface="Arial" charset="0"/>
              </a:rPr>
              <a:t>- Cónyuges </a:t>
            </a:r>
            <a:r>
              <a:rPr lang="es-ES" sz="2000" dirty="0">
                <a:effectLst>
                  <a:outerShdw blurRad="38100" dist="38100" dir="2700000" algn="tl">
                    <a:srgbClr val="000000">
                      <a:alpha val="43137"/>
                    </a:srgbClr>
                  </a:outerShdw>
                </a:effectLst>
                <a:cs typeface="Arial" charset="0"/>
              </a:rPr>
              <a:t>en régimen de comunidad de bienes</a:t>
            </a:r>
          </a:p>
          <a:p>
            <a:pPr algn="l"/>
            <a:r>
              <a:rPr lang="es-ES" sz="2000" dirty="0" smtClean="0">
                <a:effectLst>
                  <a:outerShdw blurRad="38100" dist="38100" dir="2700000" algn="tl">
                    <a:srgbClr val="000000">
                      <a:alpha val="43137"/>
                    </a:srgbClr>
                  </a:outerShdw>
                </a:effectLst>
                <a:cs typeface="Arial" charset="0"/>
              </a:rPr>
              <a:t>   Prohibición </a:t>
            </a:r>
            <a:r>
              <a:rPr lang="es-ES" sz="2000" dirty="0">
                <a:effectLst>
                  <a:outerShdw blurRad="38100" dist="38100" dir="2700000" algn="tl">
                    <a:srgbClr val="000000">
                      <a:alpha val="43137"/>
                    </a:srgbClr>
                  </a:outerShdw>
                </a:effectLst>
                <a:cs typeface="Arial" charset="0"/>
              </a:rPr>
              <a:t>de contratar</a:t>
            </a:r>
          </a:p>
          <a:p>
            <a:pPr algn="l"/>
            <a:r>
              <a:rPr lang="es-ES" sz="2000" dirty="0" smtClean="0">
                <a:effectLst>
                  <a:outerShdw blurRad="38100" dist="38100" dir="2700000" algn="tl">
                    <a:srgbClr val="000000">
                      <a:alpha val="43137"/>
                    </a:srgbClr>
                  </a:outerShdw>
                </a:effectLst>
                <a:cs typeface="Arial" charset="0"/>
              </a:rPr>
              <a:t>   Frutos </a:t>
            </a:r>
            <a:r>
              <a:rPr lang="es-ES" sz="2000" dirty="0">
                <a:effectLst>
                  <a:outerShdw blurRad="38100" dist="38100" dir="2700000" algn="tl">
                    <a:srgbClr val="000000">
                      <a:alpha val="43137"/>
                    </a:srgbClr>
                  </a:outerShdw>
                </a:effectLst>
                <a:cs typeface="Arial" charset="0"/>
              </a:rPr>
              <a:t>civiles del trabajo son bienes gananciales (art. 465 </a:t>
            </a:r>
            <a:r>
              <a:rPr lang="es-ES" sz="2000" dirty="0" err="1">
                <a:effectLst>
                  <a:outerShdw blurRad="38100" dist="38100" dir="2700000" algn="tl">
                    <a:srgbClr val="000000">
                      <a:alpha val="43137"/>
                    </a:srgbClr>
                  </a:outerShdw>
                </a:effectLst>
                <a:cs typeface="Arial" charset="0"/>
              </a:rPr>
              <a:t>CCyC</a:t>
            </a:r>
            <a:r>
              <a:rPr lang="es-ES" sz="2000" dirty="0">
                <a:effectLst>
                  <a:outerShdw blurRad="38100" dist="38100" dir="2700000" algn="tl">
                    <a:srgbClr val="000000">
                      <a:alpha val="43137"/>
                    </a:srgbClr>
                  </a:outerShdw>
                </a:effectLst>
                <a:cs typeface="Arial" charset="0"/>
              </a:rPr>
              <a:t>)</a:t>
            </a:r>
          </a:p>
          <a:p>
            <a:pPr algn="l"/>
            <a:r>
              <a:rPr lang="es-ES" sz="2000" dirty="0" smtClean="0">
                <a:effectLst>
                  <a:outerShdw blurRad="38100" dist="38100" dir="2700000" algn="tl">
                    <a:srgbClr val="000000">
                      <a:alpha val="43137"/>
                    </a:srgbClr>
                  </a:outerShdw>
                </a:effectLst>
                <a:cs typeface="Arial" charset="0"/>
              </a:rPr>
              <a:t>   Falta </a:t>
            </a:r>
            <a:r>
              <a:rPr lang="es-ES" sz="2000" dirty="0">
                <a:effectLst>
                  <a:outerShdw blurRad="38100" dist="38100" dir="2700000" algn="tl">
                    <a:srgbClr val="000000">
                      <a:alpha val="43137"/>
                    </a:srgbClr>
                  </a:outerShdw>
                </a:effectLst>
                <a:cs typeface="Arial" charset="0"/>
              </a:rPr>
              <a:t>de ajenidad (concepto laboral)</a:t>
            </a:r>
          </a:p>
          <a:p>
            <a:pPr algn="l">
              <a:lnSpc>
                <a:spcPct val="90000"/>
              </a:lnSpc>
            </a:pPr>
            <a:endParaRPr lang="es-AR" sz="2000" b="1" dirty="0" smtClean="0">
              <a:solidFill>
                <a:srgbClr val="00FFCC"/>
              </a:solidFill>
              <a:effectLst>
                <a:outerShdw blurRad="38100" dist="38100" dir="2700000" algn="tl">
                  <a:srgbClr val="000000">
                    <a:alpha val="43137"/>
                  </a:srgbClr>
                </a:outerShdw>
              </a:effectLst>
            </a:endParaRPr>
          </a:p>
          <a:p>
            <a:pPr algn="l">
              <a:lnSpc>
                <a:spcPct val="90000"/>
              </a:lnSpc>
            </a:pPr>
            <a:endParaRPr lang="es-AR" sz="20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27529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pPr eaLnBrk="1" hangingPunct="1">
              <a:defRPr/>
            </a:pPr>
            <a:r>
              <a:rPr lang="es-AR" sz="3600" b="1" smtClean="0"/>
              <a:t> </a:t>
            </a:r>
            <a:endParaRPr lang="en-US" sz="3600" b="1" smtClean="0"/>
          </a:p>
        </p:txBody>
      </p:sp>
      <p:sp>
        <p:nvSpPr>
          <p:cNvPr id="40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effectLst>
                <a:outerShdw blurRad="38100" dist="38100" dir="2700000" algn="tl">
                  <a:srgbClr val="000000">
                    <a:alpha val="43137"/>
                  </a:srgbClr>
                </a:outerShdw>
              </a:effectLst>
            </a:endParaRPr>
          </a:p>
          <a:p>
            <a:pPr eaLnBrk="1" hangingPunct="1">
              <a:defRPr/>
            </a:pPr>
            <a:endParaRPr lang="es-AR" b="1" dirty="0" smtClean="0">
              <a:solidFill>
                <a:schemeClr val="tx2"/>
              </a:solidFill>
              <a:effectLst>
                <a:outerShdw blurRad="38100" dist="38100" dir="2700000" algn="tl">
                  <a:srgbClr val="000000">
                    <a:alpha val="43137"/>
                  </a:srgbClr>
                </a:outerShdw>
              </a:effectLst>
            </a:endParaRPr>
          </a:p>
          <a:p>
            <a:pPr>
              <a:defRPr/>
            </a:pPr>
            <a:r>
              <a:rPr lang="en-US" sz="2800" dirty="0">
                <a:solidFill>
                  <a:srgbClr val="FFFF00"/>
                </a:solidFill>
                <a:effectLst>
                  <a:outerShdw blurRad="38100" dist="38100" dir="2700000" algn="tl">
                    <a:srgbClr val="000000">
                      <a:alpha val="43137"/>
                    </a:srgbClr>
                  </a:outerShdw>
                </a:effectLst>
                <a:latin typeface="Papyrus" pitchFamily="66" charset="0"/>
              </a:rPr>
              <a:t>CRISIS DE </a:t>
            </a:r>
            <a:r>
              <a:rPr lang="en-US" sz="2800" dirty="0" err="1">
                <a:solidFill>
                  <a:srgbClr val="FFFF00"/>
                </a:solidFill>
                <a:effectLst>
                  <a:outerShdw blurRad="38100" dist="38100" dir="2700000" algn="tl">
                    <a:srgbClr val="000000">
                      <a:alpha val="43137"/>
                    </a:srgbClr>
                  </a:outerShdw>
                </a:effectLst>
                <a:latin typeface="Papyrus" pitchFamily="66" charset="0"/>
              </a:rPr>
              <a:t>EMPRESAS</a:t>
            </a:r>
            <a:r>
              <a:rPr lang="en-US" sz="2800" dirty="0">
                <a:solidFill>
                  <a:srgbClr val="FFFF00"/>
                </a:solidFill>
                <a:effectLst>
                  <a:outerShdw blurRad="38100" dist="38100" dir="2700000" algn="tl">
                    <a:srgbClr val="000000">
                      <a:alpha val="43137"/>
                    </a:srgbClr>
                  </a:outerShdw>
                </a:effectLst>
                <a:latin typeface="Papyrus" pitchFamily="66" charset="0"/>
              </a:rPr>
              <a:t/>
            </a:r>
            <a:br>
              <a:rPr lang="en-US" sz="2800" dirty="0">
                <a:solidFill>
                  <a:srgbClr val="FFFF00"/>
                </a:solidFill>
                <a:effectLst>
                  <a:outerShdw blurRad="38100" dist="38100" dir="2700000" algn="tl">
                    <a:srgbClr val="000000">
                      <a:alpha val="43137"/>
                    </a:srgbClr>
                  </a:outerShdw>
                </a:effectLst>
                <a:latin typeface="Papyrus" pitchFamily="66" charset="0"/>
              </a:rPr>
            </a:br>
            <a:r>
              <a:rPr lang="en-US" sz="2800" dirty="0" err="1">
                <a:solidFill>
                  <a:srgbClr val="00FF00"/>
                </a:solidFill>
                <a:effectLst>
                  <a:outerShdw blurRad="38100" dist="38100" dir="2700000" algn="tl">
                    <a:srgbClr val="000000">
                      <a:alpha val="43137"/>
                    </a:srgbClr>
                  </a:outerShdw>
                </a:effectLst>
                <a:latin typeface="Papyrus" pitchFamily="66" charset="0"/>
              </a:rPr>
              <a:t>SUSPENSIONES</a:t>
            </a:r>
            <a:r>
              <a:rPr lang="en-US" sz="2800" dirty="0">
                <a:solidFill>
                  <a:srgbClr val="00FF00"/>
                </a:solidFill>
                <a:effectLst>
                  <a:outerShdw blurRad="38100" dist="38100" dir="2700000" algn="tl">
                    <a:srgbClr val="000000">
                      <a:alpha val="43137"/>
                    </a:srgbClr>
                  </a:outerShdw>
                </a:effectLst>
                <a:latin typeface="Papyrus" pitchFamily="66" charset="0"/>
              </a:rPr>
              <a:t> Y </a:t>
            </a:r>
            <a:r>
              <a:rPr lang="en-US" sz="2800" dirty="0" err="1" smtClean="0">
                <a:solidFill>
                  <a:srgbClr val="00FF00"/>
                </a:solidFill>
                <a:effectLst>
                  <a:outerShdw blurRad="38100" dist="38100" dir="2700000" algn="tl">
                    <a:srgbClr val="000000">
                      <a:alpha val="43137"/>
                    </a:srgbClr>
                  </a:outerShdw>
                </a:effectLst>
                <a:latin typeface="Papyrus" pitchFamily="66" charset="0"/>
              </a:rPr>
              <a:t>DESPIDOS</a:t>
            </a:r>
            <a:r>
              <a:rPr lang="en-US" sz="2800" dirty="0">
                <a:solidFill>
                  <a:srgbClr val="00FF00"/>
                </a:solidFill>
                <a:effectLst>
                  <a:outerShdw blurRad="38100" dist="38100" dir="2700000" algn="tl">
                    <a:srgbClr val="000000">
                      <a:alpha val="43137"/>
                    </a:srgbClr>
                  </a:outerShdw>
                </a:effectLst>
                <a:latin typeface="Papyrus" pitchFamily="66" charset="0"/>
              </a:rPr>
              <a:t/>
            </a:r>
            <a:br>
              <a:rPr lang="en-US" sz="2800" dirty="0">
                <a:solidFill>
                  <a:srgbClr val="00FF00"/>
                </a:solidFill>
                <a:effectLst>
                  <a:outerShdw blurRad="38100" dist="38100" dir="2700000" algn="tl">
                    <a:srgbClr val="000000">
                      <a:alpha val="43137"/>
                    </a:srgbClr>
                  </a:outerShdw>
                </a:effectLst>
                <a:latin typeface="Papyrus" pitchFamily="66" charset="0"/>
              </a:rPr>
            </a:br>
            <a:r>
              <a:rPr lang="en-US" sz="2800" dirty="0">
                <a:solidFill>
                  <a:srgbClr val="00FF00"/>
                </a:solidFill>
                <a:effectLst>
                  <a:outerShdw blurRad="38100" dist="38100" dir="2700000" algn="tl">
                    <a:srgbClr val="000000">
                      <a:alpha val="43137"/>
                    </a:srgbClr>
                  </a:outerShdw>
                </a:effectLst>
                <a:latin typeface="Papyrus" pitchFamily="66" charset="0"/>
              </a:rPr>
              <a:t/>
            </a:r>
            <a:br>
              <a:rPr lang="en-US" sz="2800" dirty="0">
                <a:solidFill>
                  <a:srgbClr val="00FF00"/>
                </a:solidFill>
                <a:effectLst>
                  <a:outerShdw blurRad="38100" dist="38100" dir="2700000" algn="tl">
                    <a:srgbClr val="000000">
                      <a:alpha val="43137"/>
                    </a:srgbClr>
                  </a:outerShdw>
                </a:effectLst>
                <a:latin typeface="Papyrus" pitchFamily="66" charset="0"/>
              </a:rPr>
            </a:br>
            <a:r>
              <a:rPr lang="en-US" sz="2800" dirty="0" err="1">
                <a:solidFill>
                  <a:srgbClr val="FFC000"/>
                </a:solidFill>
                <a:effectLst>
                  <a:outerShdw blurRad="38100" dist="38100" dir="2700000" algn="tl">
                    <a:srgbClr val="000000">
                      <a:alpha val="43137"/>
                    </a:srgbClr>
                  </a:outerShdw>
                </a:effectLst>
                <a:latin typeface="Papyrus" pitchFamily="66" charset="0"/>
              </a:rPr>
              <a:t>PROCEDIMIENTO</a:t>
            </a:r>
            <a:r>
              <a:rPr lang="en-US" sz="2800" dirty="0">
                <a:solidFill>
                  <a:srgbClr val="FFC000"/>
                </a:solidFill>
                <a:effectLst>
                  <a:outerShdw blurRad="38100" dist="38100" dir="2700000" algn="tl">
                    <a:srgbClr val="000000">
                      <a:alpha val="43137"/>
                    </a:srgbClr>
                  </a:outerShdw>
                </a:effectLst>
                <a:latin typeface="Papyrus" pitchFamily="66" charset="0"/>
              </a:rPr>
              <a:t> </a:t>
            </a:r>
            <a:r>
              <a:rPr lang="en-US" sz="2800" dirty="0" err="1">
                <a:solidFill>
                  <a:srgbClr val="FFC000"/>
                </a:solidFill>
                <a:effectLst>
                  <a:outerShdw blurRad="38100" dist="38100" dir="2700000" algn="tl">
                    <a:srgbClr val="000000">
                      <a:alpha val="43137"/>
                    </a:srgbClr>
                  </a:outerShdw>
                </a:effectLst>
                <a:latin typeface="Papyrus" pitchFamily="66" charset="0"/>
              </a:rPr>
              <a:t>VIGENTE</a:t>
            </a:r>
            <a:r>
              <a:rPr lang="en-US" sz="2800" dirty="0">
                <a:solidFill>
                  <a:srgbClr val="FFC000"/>
                </a:solidFill>
                <a:effectLst>
                  <a:outerShdw blurRad="38100" dist="38100" dir="2700000" algn="tl">
                    <a:srgbClr val="000000">
                      <a:alpha val="43137"/>
                    </a:srgbClr>
                  </a:outerShdw>
                </a:effectLst>
                <a:latin typeface="Papyrus" pitchFamily="66" charset="0"/>
              </a:rPr>
              <a:t/>
            </a:r>
            <a:br>
              <a:rPr lang="en-US" sz="2800" dirty="0">
                <a:solidFill>
                  <a:srgbClr val="FFC000"/>
                </a:solidFill>
                <a:effectLst>
                  <a:outerShdw blurRad="38100" dist="38100" dir="2700000" algn="tl">
                    <a:srgbClr val="000000">
                      <a:alpha val="43137"/>
                    </a:srgbClr>
                  </a:outerShdw>
                </a:effectLst>
                <a:latin typeface="Papyrus" pitchFamily="66" charset="0"/>
              </a:rPr>
            </a:br>
            <a:r>
              <a:rPr lang="en-US" sz="2800" dirty="0">
                <a:solidFill>
                  <a:srgbClr val="00FF00"/>
                </a:solidFill>
                <a:effectLst>
                  <a:outerShdw blurRad="38100" dist="38100" dir="2700000" algn="tl">
                    <a:srgbClr val="000000">
                      <a:alpha val="43137"/>
                    </a:srgbClr>
                  </a:outerShdw>
                </a:effectLst>
                <a:latin typeface="Papyrus" pitchFamily="66" charset="0"/>
              </a:rPr>
              <a:t/>
            </a:r>
            <a:br>
              <a:rPr lang="en-US" sz="2800" dirty="0">
                <a:solidFill>
                  <a:srgbClr val="00FF00"/>
                </a:solidFill>
                <a:effectLst>
                  <a:outerShdw blurRad="38100" dist="38100" dir="2700000" algn="tl">
                    <a:srgbClr val="000000">
                      <a:alpha val="43137"/>
                    </a:srgbClr>
                  </a:outerShdw>
                </a:effectLst>
                <a:latin typeface="Papyrus" pitchFamily="66" charset="0"/>
              </a:rPr>
            </a:br>
            <a:r>
              <a:rPr lang="es-AR" sz="2800" dirty="0">
                <a:solidFill>
                  <a:srgbClr val="00FFCC"/>
                </a:solidFill>
                <a:effectLst>
                  <a:outerShdw blurRad="38100" dist="38100" dir="2700000" algn="tl">
                    <a:srgbClr val="000000">
                      <a:alpha val="43137"/>
                    </a:srgbClr>
                  </a:outerShdw>
                </a:effectLst>
                <a:latin typeface="Papyrus" panose="03070502060502030205" pitchFamily="66" charset="0"/>
              </a:rPr>
              <a:t>R (</a:t>
            </a:r>
            <a:r>
              <a:rPr lang="es-AR" sz="2800" dirty="0" err="1">
                <a:solidFill>
                  <a:srgbClr val="00FFCC"/>
                </a:solidFill>
                <a:effectLst>
                  <a:outerShdw blurRad="38100" dist="38100" dir="2700000" algn="tl">
                    <a:srgbClr val="000000">
                      <a:alpha val="43137"/>
                    </a:srgbClr>
                  </a:outerShdw>
                </a:effectLst>
                <a:latin typeface="Papyrus" panose="03070502060502030205" pitchFamily="66" charset="0"/>
              </a:rPr>
              <a:t>SSN</a:t>
            </a:r>
            <a:r>
              <a:rPr lang="es-AR" sz="2800" dirty="0">
                <a:solidFill>
                  <a:srgbClr val="00FFCC"/>
                </a:solidFill>
                <a:effectLst>
                  <a:outerShdw blurRad="38100" dist="38100" dir="2700000" algn="tl">
                    <a:srgbClr val="000000">
                      <a:alpha val="43137"/>
                    </a:srgbClr>
                  </a:outerShdw>
                </a:effectLst>
                <a:latin typeface="Papyrus" panose="03070502060502030205" pitchFamily="66" charset="0"/>
              </a:rPr>
              <a:t>) 39766/2016</a:t>
            </a:r>
            <a:r>
              <a:rPr lang="en-US" sz="2800" dirty="0">
                <a:solidFill>
                  <a:srgbClr val="00FFCC"/>
                </a:solidFill>
                <a:effectLst>
                  <a:outerShdw blurRad="38100" dist="38100" dir="2700000" algn="tl">
                    <a:srgbClr val="000000">
                      <a:alpha val="43137"/>
                    </a:srgbClr>
                  </a:outerShdw>
                </a:effectLst>
                <a:latin typeface="Papyrus" pitchFamily="66" charset="0"/>
              </a:rPr>
              <a:t/>
            </a:r>
            <a:br>
              <a:rPr lang="en-US" sz="2800" dirty="0">
                <a:solidFill>
                  <a:srgbClr val="00FFCC"/>
                </a:solidFill>
                <a:effectLst>
                  <a:outerShdw blurRad="38100" dist="38100" dir="2700000" algn="tl">
                    <a:srgbClr val="000000">
                      <a:alpha val="43137"/>
                    </a:srgbClr>
                  </a:outerShdw>
                </a:effectLst>
                <a:latin typeface="Papyrus" pitchFamily="66" charset="0"/>
              </a:rPr>
            </a:br>
            <a:endParaRPr lang="en-US" b="1" dirty="0" smtClean="0">
              <a:solidFill>
                <a:srgbClr val="FFFF00"/>
              </a:solidFill>
              <a:effectLst>
                <a:outerShdw blurRad="38100" dist="38100" dir="2700000" algn="tl">
                  <a:srgbClr val="000000">
                    <a:alpha val="43137"/>
                  </a:srgbClr>
                </a:outerShdw>
              </a:effectLst>
              <a:latin typeface="Papyrus" pitchFamily="66" charset="0"/>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93116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LEY 24013</a:t>
            </a:r>
          </a:p>
          <a:p>
            <a:pPr algn="l">
              <a:lnSpc>
                <a:spcPct val="90000"/>
              </a:lnSpc>
            </a:pPr>
            <a:endParaRPr lang="es-AR" sz="2000" b="1" dirty="0">
              <a:solidFill>
                <a:srgbClr val="0066FF"/>
              </a:solidFill>
              <a:effectLst>
                <a:outerShdw blurRad="38100" dist="38100" dir="2700000" algn="tl">
                  <a:srgbClr val="000000">
                    <a:alpha val="43137"/>
                  </a:srgbClr>
                </a:outerShdw>
              </a:effectLst>
            </a:endParaRPr>
          </a:p>
          <a:p>
            <a:pPr algn="l">
              <a:lnSpc>
                <a:spcPct val="90000"/>
              </a:lnSpc>
            </a:pPr>
            <a:r>
              <a:rPr lang="es-AR" sz="2000" b="1" dirty="0">
                <a:solidFill>
                  <a:srgbClr val="00FFCC"/>
                </a:solidFill>
                <a:effectLst>
                  <a:outerShdw blurRad="38100" dist="38100" dir="2700000" algn="tl">
                    <a:srgbClr val="000000">
                      <a:alpha val="43137"/>
                    </a:srgbClr>
                  </a:outerShdw>
                </a:effectLst>
              </a:rPr>
              <a:t>Art. 98 - </a:t>
            </a:r>
            <a:r>
              <a:rPr lang="es-AR" sz="2000" b="1" dirty="0" smtClean="0">
                <a:solidFill>
                  <a:srgbClr val="00FFCC"/>
                </a:solidFill>
                <a:effectLst>
                  <a:outerShdw blurRad="38100" dist="38100" dir="2700000" algn="tl">
                    <a:srgbClr val="000000">
                      <a:alpha val="43137"/>
                    </a:srgbClr>
                  </a:outerShdw>
                </a:effectLst>
              </a:rPr>
              <a:t> </a:t>
            </a:r>
            <a:r>
              <a:rPr lang="es-AR" sz="2000" dirty="0" smtClean="0">
                <a:effectLst>
                  <a:outerShdw blurRad="38100" dist="38100" dir="2700000" algn="tl">
                    <a:srgbClr val="000000">
                      <a:alpha val="43137"/>
                    </a:srgbClr>
                  </a:outerShdw>
                </a:effectLst>
              </a:rPr>
              <a:t>Con </a:t>
            </a:r>
            <a:r>
              <a:rPr lang="es-AR" sz="2000" dirty="0">
                <a:effectLst>
                  <a:outerShdw blurRad="38100" dist="38100" dir="2700000" algn="tl">
                    <a:srgbClr val="000000">
                      <a:alpha val="43137"/>
                    </a:srgbClr>
                  </a:outerShdw>
                </a:effectLst>
              </a:rPr>
              <a:t>carácter previo a la comunicación de despidos o suspensiones por razones de fuerza mayor, causas económicas o tecnológicas, que afecten a </a:t>
            </a:r>
            <a:r>
              <a:rPr lang="es-AR" sz="2000" b="1" dirty="0">
                <a:solidFill>
                  <a:srgbClr val="FFFF00"/>
                </a:solidFill>
                <a:effectLst>
                  <a:outerShdw blurRad="38100" dist="38100" dir="2700000" algn="tl">
                    <a:srgbClr val="000000">
                      <a:alpha val="43137"/>
                    </a:srgbClr>
                  </a:outerShdw>
                </a:effectLst>
              </a:rPr>
              <a:t>más del 15% </a:t>
            </a:r>
            <a:r>
              <a:rPr lang="es-AR" sz="2000" dirty="0">
                <a:effectLst>
                  <a:outerShdw blurRad="38100" dist="38100" dir="2700000" algn="tl">
                    <a:srgbClr val="000000">
                      <a:alpha val="43137"/>
                    </a:srgbClr>
                  </a:outerShdw>
                </a:effectLst>
              </a:rPr>
              <a:t>(quince por ciento) de los trabajadores en empresas </a:t>
            </a:r>
            <a:r>
              <a:rPr lang="es-AR" sz="2000" b="1" dirty="0">
                <a:solidFill>
                  <a:srgbClr val="FFFF00"/>
                </a:solidFill>
                <a:effectLst>
                  <a:outerShdw blurRad="38100" dist="38100" dir="2700000" algn="tl">
                    <a:srgbClr val="000000">
                      <a:alpha val="43137"/>
                    </a:srgbClr>
                  </a:outerShdw>
                </a:effectLst>
              </a:rPr>
              <a:t>de menos de 400 </a:t>
            </a:r>
            <a:r>
              <a:rPr lang="es-AR" sz="2000" dirty="0">
                <a:effectLst>
                  <a:outerShdw blurRad="38100" dist="38100" dir="2700000" algn="tl">
                    <a:srgbClr val="000000">
                      <a:alpha val="43137"/>
                    </a:srgbClr>
                  </a:outerShdw>
                </a:effectLst>
              </a:rPr>
              <a:t>(cuatrocientos) trabajadores; </a:t>
            </a:r>
            <a:r>
              <a:rPr lang="es-AR" sz="2000" b="1" dirty="0">
                <a:solidFill>
                  <a:srgbClr val="FFC000"/>
                </a:solidFill>
                <a:effectLst>
                  <a:outerShdw blurRad="38100" dist="38100" dir="2700000" algn="tl">
                    <a:srgbClr val="000000">
                      <a:alpha val="43137"/>
                    </a:srgbClr>
                  </a:outerShdw>
                </a:effectLst>
              </a:rPr>
              <a:t>a más del 10% </a:t>
            </a:r>
            <a:r>
              <a:rPr lang="es-AR" sz="2000" dirty="0">
                <a:effectLst>
                  <a:outerShdw blurRad="38100" dist="38100" dir="2700000" algn="tl">
                    <a:srgbClr val="000000">
                      <a:alpha val="43137"/>
                    </a:srgbClr>
                  </a:outerShdw>
                </a:effectLst>
              </a:rPr>
              <a:t>(diez por ciento) en empresas </a:t>
            </a:r>
            <a:r>
              <a:rPr lang="es-AR" sz="2000" b="1" dirty="0">
                <a:solidFill>
                  <a:srgbClr val="FFC000"/>
                </a:solidFill>
                <a:effectLst>
                  <a:outerShdw blurRad="38100" dist="38100" dir="2700000" algn="tl">
                    <a:srgbClr val="000000">
                      <a:alpha val="43137"/>
                    </a:srgbClr>
                  </a:outerShdw>
                </a:effectLst>
              </a:rPr>
              <a:t>de entre 400 (cuatrocientos) y 1000 (mil) trabajadores; </a:t>
            </a:r>
            <a:r>
              <a:rPr lang="es-AR" sz="2000" dirty="0">
                <a:effectLst>
                  <a:outerShdw blurRad="38100" dist="38100" dir="2700000" algn="tl">
                    <a:srgbClr val="000000">
                      <a:alpha val="43137"/>
                    </a:srgbClr>
                  </a:outerShdw>
                </a:effectLst>
              </a:rPr>
              <a:t>y a </a:t>
            </a:r>
            <a:r>
              <a:rPr lang="es-AR" sz="2000" b="1" dirty="0">
                <a:solidFill>
                  <a:srgbClr val="00FFCC"/>
                </a:solidFill>
                <a:effectLst>
                  <a:outerShdw blurRad="38100" dist="38100" dir="2700000" algn="tl">
                    <a:srgbClr val="000000">
                      <a:alpha val="43137"/>
                    </a:srgbClr>
                  </a:outerShdw>
                </a:effectLst>
              </a:rPr>
              <a:t>más del 5% </a:t>
            </a:r>
            <a:r>
              <a:rPr lang="es-AR" sz="2000" dirty="0">
                <a:effectLst>
                  <a:outerShdw blurRad="38100" dist="38100" dir="2700000" algn="tl">
                    <a:srgbClr val="000000">
                      <a:alpha val="43137"/>
                    </a:srgbClr>
                  </a:outerShdw>
                </a:effectLst>
              </a:rPr>
              <a:t>(cinco por ciento) en empresas </a:t>
            </a:r>
            <a:r>
              <a:rPr lang="es-AR" sz="2000" b="1" dirty="0">
                <a:solidFill>
                  <a:srgbClr val="00FFCC"/>
                </a:solidFill>
                <a:effectLst>
                  <a:outerShdw blurRad="38100" dist="38100" dir="2700000" algn="tl">
                    <a:srgbClr val="000000">
                      <a:alpha val="43137"/>
                    </a:srgbClr>
                  </a:outerShdw>
                </a:effectLst>
              </a:rPr>
              <a:t>de más de 1000 (mil) trabajadores</a:t>
            </a:r>
            <a:r>
              <a:rPr lang="es-AR" sz="2000" dirty="0">
                <a:effectLst>
                  <a:outerShdw blurRad="38100" dist="38100" dir="2700000" algn="tl">
                    <a:srgbClr val="000000">
                      <a:alpha val="43137"/>
                    </a:srgbClr>
                  </a:outerShdw>
                </a:effectLst>
              </a:rPr>
              <a:t>, deberá sustanciarse el procedimiento preventivo de crisis previsto en este Capítulo.</a:t>
            </a:r>
            <a:endParaRPr lang="es-AR" sz="2000" b="1" dirty="0">
              <a:effectLst>
                <a:outerShdw blurRad="38100" dist="38100" dir="2700000" algn="tl">
                  <a:srgbClr val="000000">
                    <a:alpha val="43137"/>
                  </a:srgbClr>
                </a:outerShdw>
              </a:effectLst>
            </a:endParaRP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520837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LEY 24013</a:t>
            </a:r>
          </a:p>
          <a:p>
            <a:pPr algn="l">
              <a:lnSpc>
                <a:spcPct val="90000"/>
              </a:lnSpc>
            </a:pPr>
            <a:r>
              <a:rPr lang="es-AR" sz="2000" b="1" dirty="0">
                <a:solidFill>
                  <a:srgbClr val="00FF99"/>
                </a:solidFill>
                <a:effectLst>
                  <a:outerShdw blurRad="38100" dist="38100" dir="2700000" algn="tl">
                    <a:srgbClr val="000000">
                      <a:alpha val="43137"/>
                    </a:srgbClr>
                  </a:outerShdw>
                </a:effectLst>
              </a:rPr>
              <a:t> </a:t>
            </a:r>
          </a:p>
          <a:p>
            <a:pPr algn="l"/>
            <a:r>
              <a:rPr lang="es-AR" sz="2000" b="1" dirty="0">
                <a:solidFill>
                  <a:srgbClr val="00FFCC"/>
                </a:solidFill>
                <a:effectLst>
                  <a:outerShdw blurRad="38100" dist="38100" dir="2700000" algn="tl">
                    <a:srgbClr val="000000">
                      <a:alpha val="43137"/>
                    </a:srgbClr>
                  </a:outerShdw>
                </a:effectLst>
              </a:rPr>
              <a:t>Art. 99 - </a:t>
            </a:r>
            <a:r>
              <a:rPr lang="es-AR" sz="2000" dirty="0">
                <a:effectLst>
                  <a:outerShdw blurRad="38100" dist="38100" dir="2700000" algn="tl">
                    <a:srgbClr val="000000">
                      <a:alpha val="43137"/>
                    </a:srgbClr>
                  </a:outerShdw>
                </a:effectLst>
              </a:rPr>
              <a:t>El procedimiento de crisis se tramitará ante el </a:t>
            </a:r>
            <a:r>
              <a:rPr lang="es-AR" sz="2000" b="1" dirty="0">
                <a:solidFill>
                  <a:srgbClr val="FFFF00"/>
                </a:solidFill>
                <a:effectLst>
                  <a:outerShdw blurRad="38100" dist="38100" dir="2700000" algn="tl">
                    <a:srgbClr val="000000">
                      <a:alpha val="43137"/>
                    </a:srgbClr>
                  </a:outerShdw>
                </a:effectLst>
              </a:rPr>
              <a:t>Ministerio de Trabajo </a:t>
            </a:r>
            <a:r>
              <a:rPr lang="es-AR" sz="2000" dirty="0">
                <a:effectLst>
                  <a:outerShdw blurRad="38100" dist="38100" dir="2700000" algn="tl">
                    <a:srgbClr val="000000">
                      <a:alpha val="43137"/>
                    </a:srgbClr>
                  </a:outerShdw>
                </a:effectLst>
              </a:rPr>
              <a:t>y Seguridad Social,</a:t>
            </a:r>
            <a:r>
              <a:rPr lang="es-AR" sz="2000" dirty="0">
                <a:solidFill>
                  <a:srgbClr val="FFC000"/>
                </a:solidFill>
                <a:effectLst>
                  <a:outerShdw blurRad="38100" dist="38100" dir="2700000" algn="tl">
                    <a:srgbClr val="000000">
                      <a:alpha val="43137"/>
                    </a:srgbClr>
                  </a:outerShdw>
                </a:effectLst>
              </a:rPr>
              <a:t> a instancia del empleador o de la asociación sindical de los trabajadores</a:t>
            </a:r>
            <a:r>
              <a:rPr lang="es-AR" sz="2000" dirty="0">
                <a:effectLst>
                  <a:outerShdw blurRad="38100" dist="38100" dir="2700000" algn="tl">
                    <a:srgbClr val="000000">
                      <a:alpha val="43137"/>
                    </a:srgbClr>
                  </a:outerShdw>
                </a:effectLst>
              </a:rPr>
              <a:t>.</a:t>
            </a:r>
          </a:p>
          <a:p>
            <a:pPr algn="l"/>
            <a:r>
              <a:rPr lang="es-AR" sz="2000" dirty="0">
                <a:effectLst>
                  <a:outerShdw blurRad="38100" dist="38100" dir="2700000" algn="tl">
                    <a:srgbClr val="000000">
                      <a:alpha val="43137"/>
                    </a:srgbClr>
                  </a:outerShdw>
                </a:effectLst>
              </a:rPr>
              <a:t>En su presentación, el </a:t>
            </a:r>
            <a:r>
              <a:rPr lang="es-AR" sz="2000" b="1" dirty="0" err="1">
                <a:solidFill>
                  <a:srgbClr val="FFFF00"/>
                </a:solidFill>
                <a:effectLst>
                  <a:outerShdw blurRad="38100" dist="38100" dir="2700000" algn="tl">
                    <a:srgbClr val="000000">
                      <a:alpha val="43137"/>
                    </a:srgbClr>
                  </a:outerShdw>
                </a:effectLst>
              </a:rPr>
              <a:t>peticionante</a:t>
            </a:r>
            <a:r>
              <a:rPr lang="es-AR" sz="2000" b="1" dirty="0">
                <a:solidFill>
                  <a:srgbClr val="FFFF00"/>
                </a:solidFill>
                <a:effectLst>
                  <a:outerShdw blurRad="38100" dist="38100" dir="2700000" algn="tl">
                    <a:srgbClr val="000000">
                      <a:alpha val="43137"/>
                    </a:srgbClr>
                  </a:outerShdw>
                </a:effectLst>
              </a:rPr>
              <a:t> fundamentará su solicitud</a:t>
            </a:r>
            <a:r>
              <a:rPr lang="es-AR" sz="2000" dirty="0">
                <a:effectLst>
                  <a:outerShdw blurRad="38100" dist="38100" dir="2700000" algn="tl">
                    <a:srgbClr val="000000">
                      <a:alpha val="43137"/>
                    </a:srgbClr>
                  </a:outerShdw>
                </a:effectLst>
              </a:rPr>
              <a:t>, ofreciendo todos los elementos probatorios que considere pertinentes. </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92502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000" dirty="0" smtClean="0">
                <a:solidFill>
                  <a:srgbClr val="FFFF00"/>
                </a:solidFill>
                <a:cs typeface="Arial" charset="0"/>
              </a:rPr>
              <a:t>Deben diferenciarse</a:t>
            </a:r>
          </a:p>
          <a:p>
            <a:pPr algn="l">
              <a:lnSpc>
                <a:spcPct val="90000"/>
              </a:lnSpc>
            </a:pPr>
            <a:endParaRPr lang="es-AR" sz="2000" dirty="0">
              <a:cs typeface="Arial" charset="0"/>
            </a:endParaRPr>
          </a:p>
          <a:p>
            <a:pPr algn="l">
              <a:lnSpc>
                <a:spcPct val="90000"/>
              </a:lnSpc>
            </a:pPr>
            <a:r>
              <a:rPr lang="es-AR" sz="2000" dirty="0" smtClean="0">
                <a:cs typeface="Arial" charset="0"/>
              </a:rPr>
              <a:t>a) Las relaciones de tipo familiar o amistoso </a:t>
            </a:r>
          </a:p>
          <a:p>
            <a:pPr algn="l">
              <a:lnSpc>
                <a:spcPct val="90000"/>
              </a:lnSpc>
            </a:pPr>
            <a:endParaRPr lang="es-AR" sz="2000" dirty="0">
              <a:cs typeface="Arial" charset="0"/>
            </a:endParaRPr>
          </a:p>
          <a:p>
            <a:pPr algn="l">
              <a:lnSpc>
                <a:spcPct val="90000"/>
              </a:lnSpc>
            </a:pPr>
            <a:r>
              <a:rPr lang="es-AR" sz="2000" dirty="0" smtClean="0">
                <a:cs typeface="Arial" charset="0"/>
              </a:rPr>
              <a:t>b) Las relaciones laborales inmersas o interactuando con esa</a:t>
            </a:r>
          </a:p>
          <a:p>
            <a:pPr algn="l">
              <a:lnSpc>
                <a:spcPct val="90000"/>
              </a:lnSpc>
            </a:pPr>
            <a:r>
              <a:rPr lang="es-AR" sz="2000" dirty="0" smtClean="0">
                <a:cs typeface="Arial" charset="0"/>
              </a:rPr>
              <a:t>relación familiar</a:t>
            </a:r>
            <a:endParaRPr lang="es-ES" sz="2000" dirty="0">
              <a:cs typeface="Arial" charset="0"/>
            </a:endParaRPr>
          </a:p>
          <a:p>
            <a:pPr algn="l">
              <a:lnSpc>
                <a:spcPct val="90000"/>
              </a:lnSpc>
            </a:pPr>
            <a:endParaRPr lang="es-AR" sz="2000" dirty="0" smtClean="0">
              <a:solidFill>
                <a:srgbClr val="00FFCC"/>
              </a:solidFill>
              <a:effectLst>
                <a:outerShdw blurRad="38100" dist="38100" dir="2700000" algn="tl">
                  <a:srgbClr val="000000">
                    <a:alpha val="43137"/>
                  </a:srgbClr>
                </a:outerShdw>
              </a:effectLst>
            </a:endParaRPr>
          </a:p>
          <a:p>
            <a:pPr algn="l">
              <a:lnSpc>
                <a:spcPct val="90000"/>
              </a:lnSpc>
            </a:pPr>
            <a:r>
              <a:rPr lang="es-AR" sz="2000" dirty="0" smtClean="0">
                <a:solidFill>
                  <a:srgbClr val="00FFCC"/>
                </a:solidFill>
                <a:effectLst>
                  <a:outerShdw blurRad="38100" dist="38100" dir="2700000" algn="tl">
                    <a:srgbClr val="000000">
                      <a:alpha val="43137"/>
                    </a:srgbClr>
                  </a:outerShdw>
                </a:effectLst>
              </a:rPr>
              <a:t>Las relaciones familiares tienen una identidad económica, una mancomunidad o afinidad económica. </a:t>
            </a:r>
          </a:p>
          <a:p>
            <a:pPr algn="l">
              <a:lnSpc>
                <a:spcPct val="90000"/>
              </a:lnSpc>
            </a:pPr>
            <a:endParaRPr lang="es-AR" sz="2000" dirty="0">
              <a:solidFill>
                <a:srgbClr val="00FFCC"/>
              </a:solidFill>
              <a:effectLst>
                <a:outerShdw blurRad="38100" dist="38100" dir="2700000" algn="tl">
                  <a:srgbClr val="000000">
                    <a:alpha val="43137"/>
                  </a:srgbClr>
                </a:outerShdw>
              </a:effectLst>
            </a:endParaRPr>
          </a:p>
          <a:p>
            <a:pPr algn="l">
              <a:lnSpc>
                <a:spcPct val="90000"/>
              </a:lnSpc>
            </a:pPr>
            <a:r>
              <a:rPr lang="es-AR" sz="2000" dirty="0" smtClean="0">
                <a:solidFill>
                  <a:srgbClr val="00FFCC"/>
                </a:solidFill>
                <a:effectLst>
                  <a:outerShdw blurRad="38100" dist="38100" dir="2700000" algn="tl">
                    <a:srgbClr val="000000">
                      <a:alpha val="43137"/>
                    </a:srgbClr>
                  </a:outerShdw>
                </a:effectLst>
              </a:rPr>
              <a:t>En el contrato de trabajo existe </a:t>
            </a:r>
            <a:r>
              <a:rPr lang="es-AR" sz="2000" b="1" dirty="0" smtClean="0">
                <a:solidFill>
                  <a:srgbClr val="FFFF00"/>
                </a:solidFill>
                <a:effectLst>
                  <a:outerShdw blurRad="38100" dist="38100" dir="2700000" algn="tl">
                    <a:srgbClr val="000000">
                      <a:alpha val="43137"/>
                    </a:srgbClr>
                  </a:outerShdw>
                </a:effectLst>
              </a:rPr>
              <a:t>AJENIDAD</a:t>
            </a:r>
            <a:r>
              <a:rPr lang="es-AR" sz="2000" dirty="0" smtClean="0">
                <a:solidFill>
                  <a:srgbClr val="FFFF00"/>
                </a:solidFill>
                <a:effectLst>
                  <a:outerShdw blurRad="38100" dist="38100" dir="2700000" algn="tl">
                    <a:srgbClr val="000000">
                      <a:alpha val="43137"/>
                    </a:srgbClr>
                  </a:outerShdw>
                </a:effectLst>
              </a:rPr>
              <a:t> </a:t>
            </a:r>
            <a:r>
              <a:rPr lang="es-AR" sz="2000" dirty="0" smtClean="0">
                <a:solidFill>
                  <a:srgbClr val="00FFCC"/>
                </a:solidFill>
                <a:effectLst>
                  <a:outerShdw blurRad="38100" dist="38100" dir="2700000" algn="tl">
                    <a:srgbClr val="000000">
                      <a:alpha val="43137"/>
                    </a:srgbClr>
                  </a:outerShdw>
                </a:effectLst>
              </a:rPr>
              <a:t>desde ese punto de vista</a:t>
            </a:r>
          </a:p>
          <a:p>
            <a:pPr algn="l">
              <a:lnSpc>
                <a:spcPct val="90000"/>
              </a:lnSpc>
            </a:pPr>
            <a:r>
              <a:rPr lang="es-AR" sz="2000" dirty="0" smtClean="0">
                <a:solidFill>
                  <a:srgbClr val="00FFCC"/>
                </a:solidFill>
                <a:effectLst>
                  <a:outerShdw blurRad="38100" dist="38100" dir="2700000" algn="tl">
                    <a:srgbClr val="000000">
                      <a:alpha val="43137"/>
                    </a:srgbClr>
                  </a:outerShdw>
                </a:effectLst>
              </a:rPr>
              <a:t>cada parte persigue un interés propio. El empleador busca a través de la actividad el fin de lucro y el trabajador persigue el cobro de la remuneración.</a:t>
            </a:r>
          </a:p>
          <a:p>
            <a:pPr algn="l">
              <a:lnSpc>
                <a:spcPct val="90000"/>
              </a:lnSpc>
            </a:pPr>
            <a:endParaRPr lang="es-AR" sz="20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05136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LEY 24013</a:t>
            </a:r>
          </a:p>
          <a:p>
            <a:pPr algn="l">
              <a:lnSpc>
                <a:spcPct val="90000"/>
              </a:lnSpc>
            </a:pPr>
            <a:r>
              <a:rPr lang="es-AR" sz="2000" b="1" dirty="0">
                <a:solidFill>
                  <a:srgbClr val="0066FF"/>
                </a:solidFill>
                <a:effectLst>
                  <a:outerShdw blurRad="38100" dist="38100" dir="2700000" algn="tl">
                    <a:srgbClr val="000000">
                      <a:alpha val="43137"/>
                    </a:srgbClr>
                  </a:outerShdw>
                </a:effectLst>
              </a:rPr>
              <a:t> </a:t>
            </a:r>
          </a:p>
          <a:p>
            <a:pPr algn="l"/>
            <a:r>
              <a:rPr lang="es-AR" sz="2000" b="1" dirty="0">
                <a:solidFill>
                  <a:srgbClr val="00FFCC"/>
                </a:solidFill>
                <a:effectLst>
                  <a:outerShdw blurRad="38100" dist="38100" dir="2700000" algn="tl">
                    <a:srgbClr val="000000">
                      <a:alpha val="43137"/>
                    </a:srgbClr>
                  </a:outerShdw>
                </a:effectLst>
              </a:rPr>
              <a:t>Art. 100 - </a:t>
            </a:r>
            <a:r>
              <a:rPr lang="es-AR" sz="2000" b="1" dirty="0">
                <a:solidFill>
                  <a:srgbClr val="FFFF00"/>
                </a:solidFill>
                <a:effectLst>
                  <a:outerShdw blurRad="38100" dist="38100" dir="2700000" algn="tl">
                    <a:srgbClr val="000000">
                      <a:alpha val="43137"/>
                    </a:srgbClr>
                  </a:outerShdw>
                </a:effectLst>
              </a:rPr>
              <a:t>Dentro de las 48 </a:t>
            </a:r>
            <a:r>
              <a:rPr lang="es-AR" sz="2000" dirty="0">
                <a:effectLst>
                  <a:outerShdw blurRad="38100" dist="38100" dir="2700000" algn="tl">
                    <a:srgbClr val="000000">
                      <a:alpha val="43137"/>
                    </a:srgbClr>
                  </a:outerShdw>
                </a:effectLst>
              </a:rPr>
              <a:t>(cuarenta y ocho) horas de efectuada la presentación, el Ministerio dará traslado a la otra parte, y </a:t>
            </a:r>
            <a:r>
              <a:rPr lang="es-AR" sz="2000" b="1" dirty="0">
                <a:solidFill>
                  <a:srgbClr val="FFC000"/>
                </a:solidFill>
                <a:effectLst>
                  <a:outerShdw blurRad="38100" dist="38100" dir="2700000" algn="tl">
                    <a:srgbClr val="000000">
                      <a:alpha val="43137"/>
                    </a:srgbClr>
                  </a:outerShdw>
                </a:effectLst>
              </a:rPr>
              <a:t>citará al empleador y a la asociación sindical </a:t>
            </a:r>
            <a:r>
              <a:rPr lang="es-AR" sz="2000" dirty="0">
                <a:effectLst>
                  <a:outerShdw blurRad="38100" dist="38100" dir="2700000" algn="tl">
                    <a:srgbClr val="000000">
                      <a:alpha val="43137"/>
                    </a:srgbClr>
                  </a:outerShdw>
                </a:effectLst>
              </a:rPr>
              <a:t>a una </a:t>
            </a:r>
            <a:r>
              <a:rPr lang="es-AR" sz="2000" b="1" dirty="0">
                <a:solidFill>
                  <a:srgbClr val="00FF00"/>
                </a:solidFill>
                <a:effectLst>
                  <a:outerShdw blurRad="38100" dist="38100" dir="2700000" algn="tl">
                    <a:srgbClr val="000000">
                      <a:alpha val="43137"/>
                    </a:srgbClr>
                  </a:outerShdw>
                </a:effectLst>
              </a:rPr>
              <a:t>primera audiencia, dentro de los 5 (cinco) días</a:t>
            </a:r>
            <a:r>
              <a:rPr lang="es-AR" sz="2000" dirty="0">
                <a:effectLst>
                  <a:outerShdw blurRad="38100" dist="38100" dir="2700000" algn="tl">
                    <a:srgbClr val="000000">
                      <a:alpha val="43137"/>
                    </a:srgbClr>
                  </a:outerShdw>
                </a:effectLst>
              </a:rPr>
              <a:t>.</a:t>
            </a:r>
          </a:p>
          <a:p>
            <a:pPr algn="l"/>
            <a:endParaRPr lang="es-AR" sz="2000" dirty="0">
              <a:effectLst>
                <a:outerShdw blurRad="38100" dist="38100" dir="2700000" algn="tl">
                  <a:srgbClr val="000000">
                    <a:alpha val="43137"/>
                  </a:srgbClr>
                </a:outerShdw>
              </a:effectLst>
            </a:endParaRPr>
          </a:p>
          <a:p>
            <a:pPr algn="l"/>
            <a:r>
              <a:rPr lang="es-AR" sz="2000" b="1" dirty="0">
                <a:solidFill>
                  <a:srgbClr val="00FFCC"/>
                </a:solidFill>
                <a:effectLst>
                  <a:outerShdw blurRad="38100" dist="38100" dir="2700000" algn="tl">
                    <a:srgbClr val="000000">
                      <a:alpha val="43137"/>
                    </a:srgbClr>
                  </a:outerShdw>
                </a:effectLst>
              </a:rPr>
              <a:t>Art. 101 - </a:t>
            </a:r>
            <a:r>
              <a:rPr lang="es-AR" sz="2000" dirty="0">
                <a:effectLst>
                  <a:outerShdw blurRad="38100" dist="38100" dir="2700000" algn="tl">
                    <a:srgbClr val="000000">
                      <a:alpha val="43137"/>
                    </a:srgbClr>
                  </a:outerShdw>
                </a:effectLst>
              </a:rPr>
              <a:t>En caso de </a:t>
            </a:r>
            <a:r>
              <a:rPr lang="es-AR" sz="2000" b="1" dirty="0">
                <a:solidFill>
                  <a:srgbClr val="FFFF00"/>
                </a:solidFill>
                <a:effectLst>
                  <a:outerShdw blurRad="38100" dist="38100" dir="2700000" algn="tl">
                    <a:srgbClr val="000000">
                      <a:alpha val="43137"/>
                    </a:srgbClr>
                  </a:outerShdw>
                </a:effectLst>
              </a:rPr>
              <a:t>no existir acuerdo </a:t>
            </a:r>
            <a:r>
              <a:rPr lang="es-AR" sz="2000" dirty="0">
                <a:effectLst>
                  <a:outerShdw blurRad="38100" dist="38100" dir="2700000" algn="tl">
                    <a:srgbClr val="000000">
                      <a:alpha val="43137"/>
                    </a:srgbClr>
                  </a:outerShdw>
                </a:effectLst>
              </a:rPr>
              <a:t>en la audiencia prevista en el artículo anterior, se abrirá </a:t>
            </a:r>
            <a:r>
              <a:rPr lang="es-AR" sz="2000" b="1" dirty="0">
                <a:solidFill>
                  <a:srgbClr val="FFFF00"/>
                </a:solidFill>
                <a:effectLst>
                  <a:outerShdw blurRad="38100" dist="38100" dir="2700000" algn="tl">
                    <a:srgbClr val="000000">
                      <a:alpha val="43137"/>
                    </a:srgbClr>
                  </a:outerShdw>
                </a:effectLst>
              </a:rPr>
              <a:t>un período de negociación </a:t>
            </a:r>
            <a:r>
              <a:rPr lang="es-AR" sz="2000" dirty="0">
                <a:effectLst>
                  <a:outerShdw blurRad="38100" dist="38100" dir="2700000" algn="tl">
                    <a:srgbClr val="000000">
                      <a:alpha val="43137"/>
                    </a:srgbClr>
                  </a:outerShdw>
                </a:effectLst>
              </a:rPr>
              <a:t>entre el empleador y la asociación sindical, el que tendrá una duración máxima de </a:t>
            </a:r>
            <a:r>
              <a:rPr lang="es-AR" sz="2000" b="1" dirty="0">
                <a:solidFill>
                  <a:srgbClr val="00FF99"/>
                </a:solidFill>
                <a:effectLst>
                  <a:outerShdw blurRad="38100" dist="38100" dir="2700000" algn="tl">
                    <a:srgbClr val="000000">
                      <a:alpha val="43137"/>
                    </a:srgbClr>
                  </a:outerShdw>
                </a:effectLst>
              </a:rPr>
              <a:t>10 (diez) días</a:t>
            </a:r>
            <a:r>
              <a:rPr lang="es-AR" sz="2000" dirty="0">
                <a:effectLst>
                  <a:outerShdw blurRad="38100" dist="38100" dir="2700000" algn="tl">
                    <a:srgbClr val="000000">
                      <a:alpha val="43137"/>
                    </a:srgbClr>
                  </a:outerShdw>
                </a:effectLst>
              </a:rPr>
              <a:t>.</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346815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LEY 24013</a:t>
            </a:r>
          </a:p>
          <a:p>
            <a:pPr algn="l">
              <a:lnSpc>
                <a:spcPct val="90000"/>
              </a:lnSpc>
            </a:pPr>
            <a:r>
              <a:rPr lang="es-AR" sz="1600" b="1" dirty="0">
                <a:solidFill>
                  <a:srgbClr val="0066FF"/>
                </a:solidFill>
                <a:effectLst>
                  <a:outerShdw blurRad="38100" dist="38100" dir="2700000" algn="tl">
                    <a:srgbClr val="000000">
                      <a:alpha val="43137"/>
                    </a:srgbClr>
                  </a:outerShdw>
                </a:effectLst>
              </a:rPr>
              <a:t> </a:t>
            </a:r>
          </a:p>
          <a:p>
            <a:pPr algn="l"/>
            <a:r>
              <a:rPr lang="es-AR" sz="1600" b="1" dirty="0">
                <a:solidFill>
                  <a:srgbClr val="00FFCC"/>
                </a:solidFill>
                <a:effectLst>
                  <a:outerShdw blurRad="38100" dist="38100" dir="2700000" algn="tl">
                    <a:srgbClr val="000000">
                      <a:alpha val="43137"/>
                    </a:srgbClr>
                  </a:outerShdw>
                </a:effectLst>
              </a:rPr>
              <a:t>Art. 102 - </a:t>
            </a:r>
            <a:r>
              <a:rPr lang="es-AR" sz="1600" dirty="0">
                <a:effectLst>
                  <a:outerShdw blurRad="38100" dist="38100" dir="2700000" algn="tl">
                    <a:srgbClr val="000000">
                      <a:alpha val="43137"/>
                    </a:srgbClr>
                  </a:outerShdw>
                </a:effectLst>
              </a:rPr>
              <a:t>El Ministerio de Trabajo y Seguridad Social, de oficio o a petición de parte podrá:</a:t>
            </a:r>
          </a:p>
          <a:p>
            <a:pPr algn="l"/>
            <a:r>
              <a:rPr lang="es-AR" sz="1600" dirty="0">
                <a:solidFill>
                  <a:srgbClr val="FFFF00"/>
                </a:solidFill>
                <a:effectLst>
                  <a:outerShdw blurRad="38100" dist="38100" dir="2700000" algn="tl">
                    <a:srgbClr val="000000">
                      <a:alpha val="43137"/>
                    </a:srgbClr>
                  </a:outerShdw>
                </a:effectLst>
              </a:rPr>
              <a:t>a) recabar informes aclaratorios o ampliatorios </a:t>
            </a:r>
            <a:r>
              <a:rPr lang="es-AR" sz="1600" dirty="0">
                <a:effectLst>
                  <a:outerShdw blurRad="38100" dist="38100" dir="2700000" algn="tl">
                    <a:srgbClr val="000000">
                      <a:alpha val="43137"/>
                    </a:srgbClr>
                  </a:outerShdw>
                </a:effectLst>
              </a:rPr>
              <a:t>acerca de los fundamentos de la petición; </a:t>
            </a:r>
          </a:p>
          <a:p>
            <a:pPr algn="l"/>
            <a:r>
              <a:rPr lang="es-AR" sz="1600" dirty="0">
                <a:solidFill>
                  <a:srgbClr val="FFC000"/>
                </a:solidFill>
                <a:effectLst>
                  <a:outerShdw blurRad="38100" dist="38100" dir="2700000" algn="tl">
                    <a:srgbClr val="000000">
                      <a:alpha val="43137"/>
                    </a:srgbClr>
                  </a:outerShdw>
                </a:effectLst>
              </a:rPr>
              <a:t>b) realizar investigaciones, pedir dictámenes y asesoramiento</a:t>
            </a:r>
            <a:r>
              <a:rPr lang="es-AR" sz="1600" dirty="0">
                <a:effectLst>
                  <a:outerShdw blurRad="38100" dist="38100" dir="2700000" algn="tl">
                    <a:srgbClr val="000000">
                      <a:alpha val="43137"/>
                    </a:srgbClr>
                  </a:outerShdw>
                </a:effectLst>
              </a:rPr>
              <a:t>, y cualquier otra medida para mejor proveer. </a:t>
            </a:r>
          </a:p>
          <a:p>
            <a:pPr algn="l"/>
            <a:endParaRPr lang="es-AR" sz="1600" dirty="0">
              <a:effectLst>
                <a:outerShdw blurRad="38100" dist="38100" dir="2700000" algn="tl">
                  <a:srgbClr val="000000">
                    <a:alpha val="43137"/>
                  </a:srgbClr>
                </a:outerShdw>
              </a:effectLst>
            </a:endParaRPr>
          </a:p>
          <a:p>
            <a:pPr algn="l"/>
            <a:r>
              <a:rPr lang="es-AR" sz="1600" b="1" dirty="0">
                <a:solidFill>
                  <a:srgbClr val="00FFCC"/>
                </a:solidFill>
                <a:effectLst>
                  <a:outerShdw blurRad="38100" dist="38100" dir="2700000" algn="tl">
                    <a:srgbClr val="000000">
                      <a:alpha val="43137"/>
                    </a:srgbClr>
                  </a:outerShdw>
                </a:effectLst>
              </a:rPr>
              <a:t>Art. 103 - </a:t>
            </a:r>
            <a:r>
              <a:rPr lang="es-AR" sz="1600" dirty="0">
                <a:effectLst>
                  <a:outerShdw blurRad="38100" dist="38100" dir="2700000" algn="tl">
                    <a:srgbClr val="000000">
                      <a:alpha val="43137"/>
                    </a:srgbClr>
                  </a:outerShdw>
                </a:effectLst>
              </a:rPr>
              <a:t>Si las partes, dentro de los plazos previstos en este Capítulo</a:t>
            </a:r>
            <a:r>
              <a:rPr lang="es-AR" sz="1600" b="1" dirty="0">
                <a:solidFill>
                  <a:srgbClr val="FFFF00"/>
                </a:solidFill>
                <a:effectLst>
                  <a:outerShdw blurRad="38100" dist="38100" dir="2700000" algn="tl">
                    <a:srgbClr val="000000">
                      <a:alpha val="43137"/>
                    </a:srgbClr>
                  </a:outerShdw>
                </a:effectLst>
              </a:rPr>
              <a:t>, arribaren a un acuerdo</a:t>
            </a:r>
            <a:r>
              <a:rPr lang="es-AR" sz="1600" b="1" dirty="0">
                <a:solidFill>
                  <a:srgbClr val="00FF00"/>
                </a:solidFill>
                <a:effectLst>
                  <a:outerShdw blurRad="38100" dist="38100" dir="2700000" algn="tl">
                    <a:srgbClr val="000000">
                      <a:alpha val="43137"/>
                    </a:srgbClr>
                  </a:outerShdw>
                </a:effectLst>
              </a:rPr>
              <a:t>, lo elevarán al Ministerio </a:t>
            </a:r>
            <a:r>
              <a:rPr lang="es-AR" sz="1600" dirty="0">
                <a:effectLst>
                  <a:outerShdw blurRad="38100" dist="38100" dir="2700000" algn="tl">
                    <a:srgbClr val="000000">
                      <a:alpha val="43137"/>
                    </a:srgbClr>
                  </a:outerShdw>
                </a:effectLst>
              </a:rPr>
              <a:t>de Trabajo y Seguridad Social, quien dentro del plazo de 10 (diez) días podrá:</a:t>
            </a:r>
          </a:p>
          <a:p>
            <a:pPr algn="l"/>
            <a:r>
              <a:rPr lang="es-AR" sz="1600" dirty="0">
                <a:solidFill>
                  <a:srgbClr val="FFFF01"/>
                </a:solidFill>
                <a:effectLst>
                  <a:outerShdw blurRad="38100" dist="38100" dir="2700000" algn="tl">
                    <a:srgbClr val="000000">
                      <a:alpha val="43137"/>
                    </a:srgbClr>
                  </a:outerShdw>
                </a:effectLst>
              </a:rPr>
              <a:t>a) </a:t>
            </a:r>
            <a:r>
              <a:rPr lang="es-AR" sz="1600" b="1" dirty="0">
                <a:solidFill>
                  <a:srgbClr val="FFFF01"/>
                </a:solidFill>
                <a:effectLst>
                  <a:outerShdw blurRad="38100" dist="38100" dir="2700000" algn="tl">
                    <a:srgbClr val="000000">
                      <a:alpha val="43137"/>
                    </a:srgbClr>
                  </a:outerShdw>
                </a:effectLst>
              </a:rPr>
              <a:t>homologar el acuerdo </a:t>
            </a:r>
            <a:r>
              <a:rPr lang="es-AR" sz="1600" dirty="0">
                <a:solidFill>
                  <a:srgbClr val="FFFF01"/>
                </a:solidFill>
                <a:effectLst>
                  <a:outerShdw blurRad="38100" dist="38100" dir="2700000" algn="tl">
                    <a:srgbClr val="000000">
                      <a:alpha val="43137"/>
                    </a:srgbClr>
                  </a:outerShdw>
                </a:effectLst>
              </a:rPr>
              <a:t>con la misma eficacia que un convenio colectivo de trabajo; </a:t>
            </a:r>
          </a:p>
          <a:p>
            <a:pPr algn="l"/>
            <a:r>
              <a:rPr lang="es-AR" sz="1600" dirty="0">
                <a:solidFill>
                  <a:srgbClr val="FFC000"/>
                </a:solidFill>
                <a:effectLst>
                  <a:outerShdw blurRad="38100" dist="38100" dir="2700000" algn="tl">
                    <a:srgbClr val="000000">
                      <a:alpha val="43137"/>
                    </a:srgbClr>
                  </a:outerShdw>
                </a:effectLst>
              </a:rPr>
              <a:t>b) </a:t>
            </a:r>
            <a:r>
              <a:rPr lang="es-AR" sz="1600" b="1" dirty="0">
                <a:solidFill>
                  <a:srgbClr val="FFC000"/>
                </a:solidFill>
                <a:effectLst>
                  <a:outerShdw blurRad="38100" dist="38100" dir="2700000" algn="tl">
                    <a:srgbClr val="000000">
                      <a:alpha val="43137"/>
                    </a:srgbClr>
                  </a:outerShdw>
                </a:effectLst>
              </a:rPr>
              <a:t>rechazar el acuerdo </a:t>
            </a:r>
            <a:r>
              <a:rPr lang="es-AR" sz="1600" dirty="0">
                <a:effectLst>
                  <a:outerShdw blurRad="38100" dist="38100" dir="2700000" algn="tl">
                    <a:srgbClr val="000000">
                      <a:alpha val="43137"/>
                    </a:srgbClr>
                  </a:outerShdw>
                </a:effectLst>
              </a:rPr>
              <a:t>mediante resolución fundada. </a:t>
            </a:r>
          </a:p>
          <a:p>
            <a:pPr algn="l"/>
            <a:r>
              <a:rPr lang="es-AR" sz="1600" dirty="0">
                <a:effectLst>
                  <a:outerShdw blurRad="38100" dist="38100" dir="2700000" algn="tl">
                    <a:srgbClr val="000000">
                      <a:alpha val="43137"/>
                    </a:srgbClr>
                  </a:outerShdw>
                </a:effectLst>
              </a:rPr>
              <a:t>Vencido el plazo sin pronunciamiento administrativo, el acuerdo se tendrá por homologado. </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918838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55000" lnSpcReduction="20000"/>
          </a:bodyPr>
          <a:lstStyle/>
          <a:p>
            <a:pPr algn="l">
              <a:lnSpc>
                <a:spcPct val="90000"/>
              </a:lnSpc>
            </a:pPr>
            <a:r>
              <a:rPr lang="es-AR" sz="3600" b="1" dirty="0">
                <a:solidFill>
                  <a:srgbClr val="00FF99"/>
                </a:solidFill>
                <a:effectLst>
                  <a:outerShdw blurRad="38100" dist="38100" dir="2700000" algn="tl">
                    <a:srgbClr val="000000">
                      <a:alpha val="43137"/>
                    </a:srgbClr>
                  </a:outerShdw>
                </a:effectLst>
              </a:rPr>
              <a:t>PROCEDIMIENTO PREVENTIVO DE CRISIS DE EMPRESAS</a:t>
            </a:r>
            <a:r>
              <a:rPr lang="es-AR" sz="3600" dirty="0">
                <a:solidFill>
                  <a:srgbClr val="00FF99"/>
                </a:solidFill>
                <a:effectLst>
                  <a:outerShdw blurRad="38100" dist="38100" dir="2700000" algn="tl">
                    <a:srgbClr val="000000">
                      <a:alpha val="43137"/>
                    </a:srgbClr>
                  </a:outerShdw>
                </a:effectLst>
              </a:rPr>
              <a:t> </a:t>
            </a:r>
          </a:p>
          <a:p>
            <a:pPr algn="l">
              <a:lnSpc>
                <a:spcPct val="90000"/>
              </a:lnSpc>
            </a:pPr>
            <a:r>
              <a:rPr lang="es-AR" sz="3600" b="1" dirty="0">
                <a:solidFill>
                  <a:srgbClr val="FFFF00"/>
                </a:solidFill>
                <a:effectLst>
                  <a:outerShdw blurRad="38100" dist="38100" dir="2700000" algn="tl">
                    <a:srgbClr val="000000">
                      <a:alpha val="43137"/>
                    </a:srgbClr>
                  </a:outerShdw>
                </a:effectLst>
              </a:rPr>
              <a:t>LEY 24013</a:t>
            </a:r>
          </a:p>
          <a:p>
            <a:pPr algn="l">
              <a:lnSpc>
                <a:spcPct val="90000"/>
              </a:lnSpc>
            </a:pPr>
            <a:r>
              <a:rPr lang="es-AR" sz="3600" b="1" dirty="0">
                <a:solidFill>
                  <a:srgbClr val="0066FF"/>
                </a:solidFill>
                <a:effectLst>
                  <a:outerShdw blurRad="38100" dist="38100" dir="2700000" algn="tl">
                    <a:srgbClr val="000000">
                      <a:alpha val="43137"/>
                    </a:srgbClr>
                  </a:outerShdw>
                </a:effectLst>
              </a:rPr>
              <a:t> </a:t>
            </a:r>
          </a:p>
          <a:p>
            <a:pPr algn="l"/>
            <a:r>
              <a:rPr lang="es-AR" sz="3600" b="1" dirty="0">
                <a:solidFill>
                  <a:srgbClr val="00FFCC"/>
                </a:solidFill>
                <a:effectLst>
                  <a:outerShdw blurRad="38100" dist="38100" dir="2700000" algn="tl">
                    <a:srgbClr val="000000">
                      <a:alpha val="43137"/>
                    </a:srgbClr>
                  </a:outerShdw>
                </a:effectLst>
              </a:rPr>
              <a:t>Art. 104 - </a:t>
            </a:r>
            <a:r>
              <a:rPr lang="es-AR" sz="3600" dirty="0">
                <a:effectLst>
                  <a:outerShdw blurRad="38100" dist="38100" dir="2700000" algn="tl">
                    <a:srgbClr val="000000">
                      <a:alpha val="43137"/>
                    </a:srgbClr>
                  </a:outerShdw>
                </a:effectLst>
              </a:rPr>
              <a:t>A partir de la notificación, y hasta la conclusión del procedimiento de crisis, </a:t>
            </a:r>
            <a:r>
              <a:rPr lang="es-AR" sz="3600" b="1" dirty="0">
                <a:solidFill>
                  <a:srgbClr val="FFFF00"/>
                </a:solidFill>
                <a:effectLst>
                  <a:outerShdw blurRad="38100" dist="38100" dir="2700000" algn="tl">
                    <a:srgbClr val="000000">
                      <a:alpha val="43137"/>
                    </a:srgbClr>
                  </a:outerShdw>
                </a:effectLst>
              </a:rPr>
              <a:t>el empleador no podrá ejecutar las medidas objeto del procedimiento</a:t>
            </a:r>
            <a:r>
              <a:rPr lang="es-AR" sz="3600" dirty="0">
                <a:effectLst>
                  <a:outerShdw blurRad="38100" dist="38100" dir="2700000" algn="tl">
                    <a:srgbClr val="000000">
                      <a:alpha val="43137"/>
                    </a:srgbClr>
                  </a:outerShdw>
                </a:effectLst>
              </a:rPr>
              <a:t>, ni los trabajadores ejercer la huelga u otras medidas de acción sindical.</a:t>
            </a:r>
          </a:p>
          <a:p>
            <a:pPr algn="l"/>
            <a:r>
              <a:rPr lang="es-AR" sz="3600" dirty="0">
                <a:effectLst>
                  <a:outerShdw blurRad="38100" dist="38100" dir="2700000" algn="tl">
                    <a:srgbClr val="000000">
                      <a:alpha val="43137"/>
                    </a:srgbClr>
                  </a:outerShdw>
                </a:effectLst>
              </a:rPr>
              <a:t>La violación de esta norma por parte del empleador determinará que los trabajadores afectados </a:t>
            </a:r>
            <a:r>
              <a:rPr lang="es-AR" sz="3600" b="1" dirty="0">
                <a:solidFill>
                  <a:srgbClr val="00FF00"/>
                </a:solidFill>
                <a:effectLst>
                  <a:outerShdw blurRad="38100" dist="38100" dir="2700000" algn="tl">
                    <a:srgbClr val="000000">
                      <a:alpha val="43137"/>
                    </a:srgbClr>
                  </a:outerShdw>
                </a:effectLst>
              </a:rPr>
              <a:t>mantengan su relación de trabajo y deba pagárseles los salarios caídos. </a:t>
            </a:r>
          </a:p>
          <a:p>
            <a:pPr algn="l"/>
            <a:r>
              <a:rPr lang="es-AR" sz="3600" dirty="0">
                <a:effectLst>
                  <a:outerShdw blurRad="38100" dist="38100" dir="2700000" algn="tl">
                    <a:srgbClr val="000000">
                      <a:alpha val="43137"/>
                    </a:srgbClr>
                  </a:outerShdw>
                </a:effectLst>
              </a:rPr>
              <a:t>Si los trabajadores ejercieren la huelga u otras medidas de acción sindical, se aplicará lo previsto en la ley 14786. </a:t>
            </a:r>
          </a:p>
          <a:p>
            <a:pPr algn="l"/>
            <a:endParaRPr lang="es-AR" sz="3600" dirty="0">
              <a:effectLst>
                <a:outerShdw blurRad="38100" dist="38100" dir="2700000" algn="tl">
                  <a:srgbClr val="000000">
                    <a:alpha val="43137"/>
                  </a:srgbClr>
                </a:outerShdw>
              </a:effectLst>
            </a:endParaRPr>
          </a:p>
          <a:p>
            <a:pPr algn="l"/>
            <a:r>
              <a:rPr lang="es-AR" sz="3600" b="1" dirty="0">
                <a:solidFill>
                  <a:srgbClr val="00FFCC"/>
                </a:solidFill>
                <a:effectLst>
                  <a:outerShdw blurRad="38100" dist="38100" dir="2700000" algn="tl">
                    <a:srgbClr val="000000">
                      <a:alpha val="43137"/>
                    </a:srgbClr>
                  </a:outerShdw>
                </a:effectLst>
              </a:rPr>
              <a:t>Art. 105 - </a:t>
            </a:r>
            <a:r>
              <a:rPr lang="es-AR" sz="3600" dirty="0">
                <a:effectLst>
                  <a:outerShdw blurRad="38100" dist="38100" dir="2700000" algn="tl">
                    <a:srgbClr val="000000">
                      <a:alpha val="43137"/>
                    </a:srgbClr>
                  </a:outerShdw>
                </a:effectLst>
              </a:rPr>
              <a:t>Vencidos los plazos previstos en este Capítulo sin acuerdo de partes </a:t>
            </a:r>
            <a:r>
              <a:rPr lang="es-AR" sz="3600" b="1" dirty="0">
                <a:solidFill>
                  <a:srgbClr val="FFCC00"/>
                </a:solidFill>
                <a:effectLst>
                  <a:outerShdw blurRad="38100" dist="38100" dir="2700000" algn="tl">
                    <a:srgbClr val="000000">
                      <a:alpha val="43137"/>
                    </a:srgbClr>
                  </a:outerShdw>
                </a:effectLst>
              </a:rPr>
              <a:t>se dará por concluido el procedimiento de crisis.</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865481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47500" lnSpcReduction="20000"/>
          </a:bodyPr>
          <a:lstStyle/>
          <a:p>
            <a:pPr algn="l">
              <a:lnSpc>
                <a:spcPct val="90000"/>
              </a:lnSpc>
            </a:pPr>
            <a:r>
              <a:rPr lang="es-AR" sz="3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3800" b="1" dirty="0">
                <a:solidFill>
                  <a:srgbClr val="FFFF00"/>
                </a:solidFill>
                <a:effectLst>
                  <a:outerShdw blurRad="38100" dist="38100" dir="2700000" algn="tl">
                    <a:srgbClr val="000000">
                      <a:alpha val="43137"/>
                    </a:srgbClr>
                  </a:outerShdw>
                </a:effectLst>
              </a:rPr>
              <a:t>DECRETO </a:t>
            </a:r>
            <a:r>
              <a:rPr lang="es-AR" sz="3800" b="1" dirty="0" smtClean="0">
                <a:solidFill>
                  <a:srgbClr val="FFFF00"/>
                </a:solidFill>
                <a:effectLst>
                  <a:outerShdw blurRad="38100" dist="38100" dir="2700000" algn="tl">
                    <a:srgbClr val="000000">
                      <a:alpha val="43137"/>
                    </a:srgbClr>
                  </a:outerShdw>
                </a:effectLst>
              </a:rPr>
              <a:t>2072/1994</a:t>
            </a:r>
          </a:p>
          <a:p>
            <a:pPr algn="l">
              <a:lnSpc>
                <a:spcPct val="90000"/>
              </a:lnSpc>
            </a:pPr>
            <a:endParaRPr lang="es-AR" sz="3800" b="1" dirty="0">
              <a:solidFill>
                <a:srgbClr val="00FF99"/>
              </a:solidFill>
              <a:effectLst>
                <a:outerShdw blurRad="38100" dist="38100" dir="2700000" algn="tl">
                  <a:srgbClr val="000000">
                    <a:alpha val="43137"/>
                  </a:srgbClr>
                </a:outerShdw>
              </a:effectLst>
            </a:endParaRPr>
          </a:p>
          <a:p>
            <a:pPr algn="l"/>
            <a:r>
              <a:rPr lang="es-AR" sz="3800" b="1" dirty="0">
                <a:solidFill>
                  <a:srgbClr val="00FFCC"/>
                </a:solidFill>
                <a:effectLst>
                  <a:outerShdw blurRad="38100" dist="38100" dir="2700000" algn="tl">
                    <a:srgbClr val="000000">
                      <a:alpha val="43137"/>
                    </a:srgbClr>
                  </a:outerShdw>
                </a:effectLst>
              </a:rPr>
              <a:t>Art. 1 - </a:t>
            </a:r>
            <a:r>
              <a:rPr lang="es-AR" sz="3800" dirty="0">
                <a:effectLst>
                  <a:outerShdw blurRad="38100" dist="38100" dir="2700000" algn="tl">
                    <a:srgbClr val="000000">
                      <a:alpha val="43137"/>
                    </a:srgbClr>
                  </a:outerShdw>
                </a:effectLst>
              </a:rPr>
              <a:t>Cuando el </a:t>
            </a:r>
            <a:r>
              <a:rPr lang="es-AR" sz="3800" dirty="0">
                <a:solidFill>
                  <a:srgbClr val="FFFF00"/>
                </a:solidFill>
                <a:effectLst>
                  <a:outerShdw blurRad="38100" dist="38100" dir="2700000" algn="tl">
                    <a:srgbClr val="000000">
                      <a:alpha val="43137"/>
                    </a:srgbClr>
                  </a:outerShdw>
                </a:effectLst>
              </a:rPr>
              <a:t>Procedimiento Preventivo de Crisis se inicie a instancias del empleador y se refiera </a:t>
            </a:r>
            <a:r>
              <a:rPr lang="es-AR" sz="3800" b="1" dirty="0">
                <a:solidFill>
                  <a:srgbClr val="FF9900"/>
                </a:solidFill>
                <a:effectLst>
                  <a:outerShdw blurRad="38100" dist="38100" dir="2700000" algn="tl">
                    <a:srgbClr val="000000">
                      <a:alpha val="43137"/>
                    </a:srgbClr>
                  </a:outerShdw>
                </a:effectLst>
              </a:rPr>
              <a:t>a empresas de más de 50 (cincuenta) trabajadores</a:t>
            </a:r>
            <a:r>
              <a:rPr lang="es-AR" sz="3800" dirty="0">
                <a:effectLst>
                  <a:outerShdw blurRad="38100" dist="38100" dir="2700000" algn="tl">
                    <a:srgbClr val="000000">
                      <a:alpha val="43137"/>
                    </a:srgbClr>
                  </a:outerShdw>
                </a:effectLst>
              </a:rPr>
              <a:t>, la presentación inicial deberá, como mínimo, explicitar las medidas que la empresa propone para superar la crisis o atenuar sus efectos. </a:t>
            </a:r>
            <a:endParaRPr lang="es-AR" sz="3800" dirty="0" smtClean="0">
              <a:effectLst>
                <a:outerShdw blurRad="38100" dist="38100" dir="2700000" algn="tl">
                  <a:srgbClr val="000000">
                    <a:alpha val="43137"/>
                  </a:srgbClr>
                </a:outerShdw>
              </a:effectLst>
            </a:endParaRPr>
          </a:p>
          <a:p>
            <a:pPr algn="l"/>
            <a:endParaRPr lang="es-AR" sz="3800" dirty="0">
              <a:effectLst>
                <a:outerShdw blurRad="38100" dist="38100" dir="2700000" algn="tl">
                  <a:srgbClr val="000000">
                    <a:alpha val="43137"/>
                  </a:srgbClr>
                </a:outerShdw>
              </a:effectLst>
            </a:endParaRPr>
          </a:p>
          <a:p>
            <a:pPr algn="l"/>
            <a:r>
              <a:rPr lang="es-AR" sz="3800" dirty="0">
                <a:effectLst>
                  <a:outerShdw blurRad="38100" dist="38100" dir="2700000" algn="tl">
                    <a:srgbClr val="000000">
                      <a:alpha val="43137"/>
                    </a:srgbClr>
                  </a:outerShdw>
                </a:effectLst>
              </a:rPr>
              <a:t>En especial, indicará qué tipo de medidas propone el empleador en cada una de las siguientes materias: </a:t>
            </a:r>
          </a:p>
          <a:p>
            <a:pPr algn="l"/>
            <a:r>
              <a:rPr lang="es-AR" sz="3800" dirty="0">
                <a:solidFill>
                  <a:srgbClr val="FF9900"/>
                </a:solidFill>
                <a:effectLst>
                  <a:outerShdw blurRad="38100" dist="38100" dir="2700000" algn="tl">
                    <a:srgbClr val="000000">
                      <a:alpha val="43137"/>
                    </a:srgbClr>
                  </a:outerShdw>
                </a:effectLst>
              </a:rPr>
              <a:t>a) Efectos de la crisis sobre el empleo y en su caso, propuestas para su mantenimiento. </a:t>
            </a:r>
          </a:p>
          <a:p>
            <a:pPr algn="l"/>
            <a:r>
              <a:rPr lang="es-AR" sz="3800" dirty="0">
                <a:solidFill>
                  <a:srgbClr val="FFFF00"/>
                </a:solidFill>
                <a:effectLst>
                  <a:outerShdw blurRad="38100" dist="38100" dir="2700000" algn="tl">
                    <a:srgbClr val="000000">
                      <a:alpha val="43137"/>
                    </a:srgbClr>
                  </a:outerShdw>
                </a:effectLst>
              </a:rPr>
              <a:t>b) Movilidad funcional, horaria o salarial. </a:t>
            </a:r>
          </a:p>
          <a:p>
            <a:pPr algn="l"/>
            <a:r>
              <a:rPr lang="es-AR" sz="3800" dirty="0">
                <a:solidFill>
                  <a:srgbClr val="00FF99"/>
                </a:solidFill>
                <a:effectLst>
                  <a:outerShdw blurRad="38100" dist="38100" dir="2700000" algn="tl">
                    <a:srgbClr val="000000">
                      <a:alpha val="43137"/>
                    </a:srgbClr>
                  </a:outerShdw>
                </a:effectLst>
              </a:rPr>
              <a:t>c) Inversiones, innovación tecnológica, reconversión productiva y cambio organizacional. </a:t>
            </a:r>
          </a:p>
          <a:p>
            <a:pPr algn="l"/>
            <a:r>
              <a:rPr lang="es-AR" sz="3800" dirty="0">
                <a:solidFill>
                  <a:srgbClr val="00B0F0"/>
                </a:solidFill>
                <a:effectLst>
                  <a:outerShdw blurRad="38100" dist="38100" dir="2700000" algn="tl">
                    <a:srgbClr val="000000">
                      <a:alpha val="43137"/>
                    </a:srgbClr>
                  </a:outerShdw>
                </a:effectLst>
              </a:rPr>
              <a:t>d) Recalificación y formación profesional de la mano de obra empleada por la empresa. </a:t>
            </a:r>
          </a:p>
          <a:p>
            <a:pPr algn="l"/>
            <a:r>
              <a:rPr lang="es-AR" sz="3800" dirty="0">
                <a:solidFill>
                  <a:srgbClr val="FFC000"/>
                </a:solidFill>
                <a:effectLst>
                  <a:outerShdw blurRad="38100" dist="38100" dir="2700000" algn="tl">
                    <a:srgbClr val="000000">
                      <a:alpha val="43137"/>
                    </a:srgbClr>
                  </a:outerShdw>
                </a:effectLst>
              </a:rPr>
              <a:t>e) Recolocación interna o externa de los trabajadores excedentes y régimen de ayudas a la recolocación. </a:t>
            </a:r>
            <a:endParaRPr lang="en-US" sz="1600" dirty="0" smtClean="0">
              <a:solidFill>
                <a:srgbClr val="FFC0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8893518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a:t>
            </a:r>
            <a:r>
              <a:rPr lang="es-AR" sz="1800" dirty="0">
                <a:solidFill>
                  <a:srgbClr val="00FF99"/>
                </a:solidFill>
                <a:effectLst>
                  <a:outerShdw blurRad="38100" dist="38100" dir="2700000" algn="tl">
                    <a:srgbClr val="000000">
                      <a:alpha val="43137"/>
                    </a:srgbClr>
                  </a:outerShdw>
                </a:effectLst>
              </a:rPr>
              <a:t> </a:t>
            </a:r>
          </a:p>
          <a:p>
            <a:pPr algn="l">
              <a:lnSpc>
                <a:spcPct val="90000"/>
              </a:lnSpc>
            </a:pPr>
            <a:r>
              <a:rPr lang="es-AR" sz="1800" b="1" dirty="0">
                <a:solidFill>
                  <a:srgbClr val="FFFF00"/>
                </a:solidFill>
                <a:effectLst>
                  <a:outerShdw blurRad="38100" dist="38100" dir="2700000" algn="tl">
                    <a:srgbClr val="000000">
                      <a:alpha val="43137"/>
                    </a:srgbClr>
                  </a:outerShdw>
                </a:effectLst>
              </a:rPr>
              <a:t>DECRETO 2072/1994</a:t>
            </a:r>
          </a:p>
          <a:p>
            <a:pPr algn="l"/>
            <a:r>
              <a:rPr lang="es-AR" sz="1800" b="1" dirty="0">
                <a:solidFill>
                  <a:srgbClr val="00FFCC"/>
                </a:solidFill>
                <a:effectLst>
                  <a:outerShdw blurRad="38100" dist="38100" dir="2700000" algn="tl">
                    <a:srgbClr val="000000">
                      <a:alpha val="43137"/>
                    </a:srgbClr>
                  </a:outerShdw>
                </a:effectLst>
              </a:rPr>
              <a:t>Art. 1 – (…) </a:t>
            </a:r>
            <a:endParaRPr lang="es-AR" sz="1800" b="1" dirty="0" smtClean="0">
              <a:solidFill>
                <a:srgbClr val="00FFCC"/>
              </a:solidFill>
              <a:effectLst>
                <a:outerShdw blurRad="38100" dist="38100" dir="2700000" algn="tl">
                  <a:srgbClr val="000000">
                    <a:alpha val="43137"/>
                  </a:srgbClr>
                </a:outerShdw>
              </a:effectLst>
            </a:endParaRPr>
          </a:p>
          <a:p>
            <a:pPr algn="l"/>
            <a:endParaRPr lang="es-AR" sz="1800" b="1" dirty="0">
              <a:solidFill>
                <a:srgbClr val="00FFCC"/>
              </a:solidFill>
              <a:effectLst>
                <a:outerShdw blurRad="38100" dist="38100" dir="2700000" algn="tl">
                  <a:srgbClr val="000000">
                    <a:alpha val="43137"/>
                  </a:srgbClr>
                </a:outerShdw>
              </a:effectLst>
            </a:endParaRPr>
          </a:p>
          <a:p>
            <a:pPr algn="l"/>
            <a:r>
              <a:rPr lang="es-AR" sz="1800" dirty="0">
                <a:solidFill>
                  <a:srgbClr val="FFFF00"/>
                </a:solidFill>
                <a:effectLst>
                  <a:outerShdw blurRad="38100" dist="38100" dir="2700000" algn="tl">
                    <a:srgbClr val="000000">
                      <a:alpha val="43137"/>
                    </a:srgbClr>
                  </a:outerShdw>
                </a:effectLst>
              </a:rPr>
              <a:t>g) Aportes convenidos al Sistema Integral de Jubilaciones y Pensiones. </a:t>
            </a:r>
          </a:p>
          <a:p>
            <a:pPr algn="l"/>
            <a:r>
              <a:rPr lang="es-AR" sz="1800" dirty="0">
                <a:solidFill>
                  <a:srgbClr val="FFC000"/>
                </a:solidFill>
                <a:effectLst>
                  <a:outerShdw blurRad="38100" dist="38100" dir="2700000" algn="tl">
                    <a:srgbClr val="000000">
                      <a:alpha val="43137"/>
                    </a:srgbClr>
                  </a:outerShdw>
                </a:effectLst>
              </a:rPr>
              <a:t>h) Ayudas para la creación, por parte de los trabajadores excedentes, de emprendimientos productivos. </a:t>
            </a:r>
            <a:endParaRPr lang="es-AR" sz="1800" dirty="0" smtClean="0">
              <a:solidFill>
                <a:srgbClr val="FFC000"/>
              </a:solidFill>
              <a:effectLst>
                <a:outerShdw blurRad="38100" dist="38100" dir="2700000" algn="tl">
                  <a:srgbClr val="000000">
                    <a:alpha val="43137"/>
                  </a:srgbClr>
                </a:outerShdw>
              </a:effectLst>
            </a:endParaRPr>
          </a:p>
          <a:p>
            <a:pPr algn="l"/>
            <a:endParaRPr lang="es-AR" sz="1800" dirty="0">
              <a:solidFill>
                <a:srgbClr val="FFC000"/>
              </a:solidFill>
              <a:effectLst>
                <a:outerShdw blurRad="38100" dist="38100" dir="2700000" algn="tl">
                  <a:srgbClr val="000000">
                    <a:alpha val="43137"/>
                  </a:srgbClr>
                </a:outerShdw>
              </a:effectLst>
            </a:endParaRPr>
          </a:p>
          <a:p>
            <a:pPr algn="l"/>
            <a:r>
              <a:rPr lang="es-AR" sz="1800" dirty="0">
                <a:effectLst>
                  <a:outerShdw blurRad="38100" dist="38100" dir="2700000" algn="tl">
                    <a:srgbClr val="000000">
                      <a:alpha val="43137"/>
                    </a:srgbClr>
                  </a:outerShdw>
                </a:effectLst>
              </a:rPr>
              <a:t>Cuando la propuesta del empleador para superar la crisis </a:t>
            </a:r>
            <a:r>
              <a:rPr lang="es-AR" sz="1800" b="1" dirty="0">
                <a:solidFill>
                  <a:srgbClr val="FFFF00"/>
                </a:solidFill>
                <a:effectLst>
                  <a:outerShdw blurRad="38100" dist="38100" dir="2700000" algn="tl">
                    <a:srgbClr val="000000">
                      <a:alpha val="43137"/>
                    </a:srgbClr>
                  </a:outerShdw>
                </a:effectLst>
              </a:rPr>
              <a:t>incluya reducciones de la planta de personal</a:t>
            </a:r>
            <a:r>
              <a:rPr lang="es-AR" sz="1800" dirty="0">
                <a:effectLst>
                  <a:outerShdw blurRad="38100" dist="38100" dir="2700000" algn="tl">
                    <a:srgbClr val="000000">
                      <a:alpha val="43137"/>
                    </a:srgbClr>
                  </a:outerShdw>
                </a:effectLst>
              </a:rPr>
              <a:t>, </a:t>
            </a:r>
            <a:r>
              <a:rPr lang="es-AR" sz="1800" b="1" dirty="0">
                <a:solidFill>
                  <a:srgbClr val="FFC000"/>
                </a:solidFill>
                <a:effectLst>
                  <a:outerShdw blurRad="38100" dist="38100" dir="2700000" algn="tl">
                    <a:srgbClr val="000000">
                      <a:alpha val="43137"/>
                    </a:srgbClr>
                  </a:outerShdw>
                </a:effectLst>
              </a:rPr>
              <a:t>la presentación inicial deberá</a:t>
            </a:r>
            <a:r>
              <a:rPr lang="es-AR" sz="1800" dirty="0">
                <a:effectLst>
                  <a:outerShdw blurRad="38100" dist="38100" dir="2700000" algn="tl">
                    <a:srgbClr val="000000">
                      <a:alpha val="43137"/>
                    </a:srgbClr>
                  </a:outerShdw>
                </a:effectLst>
              </a:rPr>
              <a:t>: </a:t>
            </a:r>
            <a:endParaRPr lang="es-AR" sz="1800" dirty="0" smtClean="0">
              <a:effectLst>
                <a:outerShdw blurRad="38100" dist="38100" dir="2700000" algn="tl">
                  <a:srgbClr val="000000">
                    <a:alpha val="43137"/>
                  </a:srgbClr>
                </a:outerShdw>
              </a:effectLst>
            </a:endParaRPr>
          </a:p>
          <a:p>
            <a:pPr algn="l"/>
            <a:endParaRPr lang="es-AR" sz="1800" dirty="0" smtClean="0">
              <a:effectLst>
                <a:outerShdw blurRad="38100" dist="38100" dir="2700000" algn="tl">
                  <a:srgbClr val="000000">
                    <a:alpha val="43137"/>
                  </a:srgbClr>
                </a:outerShdw>
              </a:effectLst>
            </a:endParaRPr>
          </a:p>
          <a:p>
            <a:pPr algn="l"/>
            <a:r>
              <a:rPr lang="es-AR" sz="1800" dirty="0" smtClean="0">
                <a:solidFill>
                  <a:srgbClr val="00FF00"/>
                </a:solidFill>
                <a:effectLst>
                  <a:outerShdw blurRad="38100" dist="38100" dir="2700000" algn="tl">
                    <a:srgbClr val="000000">
                      <a:alpha val="43137"/>
                    </a:srgbClr>
                  </a:outerShdw>
                </a:effectLst>
              </a:rPr>
              <a:t>a</a:t>
            </a:r>
            <a:r>
              <a:rPr lang="es-AR" sz="1800" dirty="0">
                <a:solidFill>
                  <a:srgbClr val="00FF00"/>
                </a:solidFill>
                <a:effectLst>
                  <a:outerShdw blurRad="38100" dist="38100" dir="2700000" algn="tl">
                    <a:srgbClr val="000000">
                      <a:alpha val="43137"/>
                    </a:srgbClr>
                  </a:outerShdw>
                </a:effectLst>
              </a:rPr>
              <a:t>) Indicar el número y categoría de los trabajadores que se propone despedir. </a:t>
            </a:r>
          </a:p>
          <a:p>
            <a:pPr algn="l"/>
            <a:r>
              <a:rPr lang="es-AR" sz="1800" dirty="0">
                <a:solidFill>
                  <a:srgbClr val="FFFF00"/>
                </a:solidFill>
                <a:effectLst>
                  <a:outerShdw blurRad="38100" dist="38100" dir="2700000" algn="tl">
                    <a:srgbClr val="000000">
                      <a:alpha val="43137"/>
                    </a:srgbClr>
                  </a:outerShdw>
                </a:effectLst>
              </a:rPr>
              <a:t>b) Cuantificar la oferta indemnizatoria dirigida a cada uno de los trabajadores afectados. </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3532493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DECRETO 2072/1994</a:t>
            </a:r>
          </a:p>
          <a:p>
            <a:pPr algn="l">
              <a:lnSpc>
                <a:spcPct val="90000"/>
              </a:lnSpc>
            </a:pPr>
            <a:endParaRPr lang="es-AR" sz="2000" b="1" dirty="0">
              <a:solidFill>
                <a:srgbClr val="FF0000"/>
              </a:solidFill>
              <a:effectLst>
                <a:outerShdw blurRad="38100" dist="38100" dir="2700000" algn="tl">
                  <a:srgbClr val="000000">
                    <a:alpha val="43137"/>
                  </a:srgbClr>
                </a:outerShdw>
              </a:effectLst>
            </a:endParaRPr>
          </a:p>
          <a:p>
            <a:pPr algn="l"/>
            <a:r>
              <a:rPr lang="es-AR" sz="2000" b="1" dirty="0">
                <a:solidFill>
                  <a:srgbClr val="00FFCC"/>
                </a:solidFill>
                <a:effectLst>
                  <a:outerShdw blurRad="38100" dist="38100" dir="2700000" algn="tl">
                    <a:srgbClr val="000000">
                      <a:alpha val="43137"/>
                    </a:srgbClr>
                  </a:outerShdw>
                </a:effectLst>
              </a:rPr>
              <a:t>Art. 2 - </a:t>
            </a:r>
            <a:r>
              <a:rPr lang="es-AR" sz="2000" dirty="0">
                <a:effectLst>
                  <a:outerShdw blurRad="38100" dist="38100" dir="2700000" algn="tl">
                    <a:srgbClr val="000000">
                      <a:alpha val="43137"/>
                    </a:srgbClr>
                  </a:outerShdw>
                </a:effectLst>
              </a:rPr>
              <a:t>En el caso de que la </a:t>
            </a:r>
            <a:r>
              <a:rPr lang="es-AR" sz="2000" b="1" dirty="0">
                <a:solidFill>
                  <a:srgbClr val="FFFF00"/>
                </a:solidFill>
                <a:effectLst>
                  <a:outerShdw blurRad="38100" dist="38100" dir="2700000" algn="tl">
                    <a:srgbClr val="000000">
                      <a:alpha val="43137"/>
                    </a:srgbClr>
                  </a:outerShdw>
                </a:effectLst>
              </a:rPr>
              <a:t>presentación inicial no cumpliera con los requisitos </a:t>
            </a:r>
            <a:r>
              <a:rPr lang="es-AR" sz="2000" dirty="0">
                <a:effectLst>
                  <a:outerShdw blurRad="38100" dist="38100" dir="2700000" algn="tl">
                    <a:srgbClr val="000000">
                      <a:alpha val="43137"/>
                    </a:srgbClr>
                  </a:outerShdw>
                </a:effectLst>
              </a:rPr>
              <a:t>legales y reglamentarios, la Autoridad de Aplicación </a:t>
            </a:r>
            <a:r>
              <a:rPr lang="es-AR" sz="2000" b="1" dirty="0">
                <a:solidFill>
                  <a:srgbClr val="00FFCC"/>
                </a:solidFill>
                <a:effectLst>
                  <a:outerShdw blurRad="38100" dist="38100" dir="2700000" algn="tl">
                    <a:srgbClr val="000000">
                      <a:alpha val="43137"/>
                    </a:srgbClr>
                  </a:outerShdw>
                </a:effectLst>
              </a:rPr>
              <a:t>intimará la subsanación </a:t>
            </a:r>
            <a:r>
              <a:rPr lang="es-AR" sz="2000" dirty="0">
                <a:effectLst>
                  <a:outerShdw blurRad="38100" dist="38100" dir="2700000" algn="tl">
                    <a:srgbClr val="000000">
                      <a:alpha val="43137"/>
                    </a:srgbClr>
                  </a:outerShdw>
                </a:effectLst>
              </a:rPr>
              <a:t>de los defectos, </a:t>
            </a:r>
            <a:r>
              <a:rPr lang="es-AR" sz="2000" b="1" dirty="0">
                <a:solidFill>
                  <a:srgbClr val="FF9900"/>
                </a:solidFill>
                <a:effectLst>
                  <a:outerShdw blurRad="38100" dist="38100" dir="2700000" algn="tl">
                    <a:srgbClr val="000000">
                      <a:alpha val="43137"/>
                    </a:srgbClr>
                  </a:outerShdw>
                </a:effectLst>
              </a:rPr>
              <a:t>suspendiendo la tramitación del procedimiento.</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058938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20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2000" b="1" dirty="0">
                <a:solidFill>
                  <a:srgbClr val="FFFF00"/>
                </a:solidFill>
                <a:effectLst>
                  <a:outerShdw blurRad="38100" dist="38100" dir="2700000" algn="tl">
                    <a:srgbClr val="000000">
                      <a:alpha val="43137"/>
                    </a:srgbClr>
                  </a:outerShdw>
                </a:effectLst>
              </a:rPr>
              <a:t>APERTURA DEL PROCEDIMIENTO</a:t>
            </a:r>
          </a:p>
          <a:p>
            <a:pPr algn="l"/>
            <a:r>
              <a:rPr lang="es-AR" sz="2000" b="1" dirty="0">
                <a:solidFill>
                  <a:srgbClr val="00FFCC"/>
                </a:solidFill>
                <a:effectLst>
                  <a:outerShdw blurRad="38100" dist="38100" dir="2700000" algn="tl">
                    <a:srgbClr val="000000">
                      <a:alpha val="43137"/>
                    </a:srgbClr>
                  </a:outerShdw>
                </a:effectLst>
              </a:rPr>
              <a:t>Art. 1 </a:t>
            </a:r>
            <a:r>
              <a:rPr lang="es-AR" sz="2000" dirty="0">
                <a:solidFill>
                  <a:srgbClr val="00FFCC"/>
                </a:solidFill>
                <a:effectLst>
                  <a:outerShdw blurRad="38100" dist="38100" dir="2700000" algn="tl">
                    <a:srgbClr val="000000">
                      <a:alpha val="43137"/>
                    </a:srgbClr>
                  </a:outerShdw>
                </a:effectLst>
              </a:rPr>
              <a:t>- </a:t>
            </a:r>
            <a:r>
              <a:rPr lang="es-AR" sz="2000" dirty="0">
                <a:effectLst>
                  <a:outerShdw blurRad="38100" dist="38100" dir="2700000" algn="tl">
                    <a:srgbClr val="000000">
                      <a:alpha val="43137"/>
                    </a:srgbClr>
                  </a:outerShdw>
                </a:effectLst>
              </a:rPr>
              <a:t>La apertura del procedimiento de crisis de empresas</a:t>
            </a:r>
            <a:r>
              <a:rPr lang="es-AR" sz="2000" b="1" dirty="0">
                <a:solidFill>
                  <a:srgbClr val="00FF99"/>
                </a:solidFill>
                <a:effectLst>
                  <a:outerShdw blurRad="38100" dist="38100" dir="2700000" algn="tl">
                    <a:srgbClr val="000000">
                      <a:alpha val="43137"/>
                    </a:srgbClr>
                  </a:outerShdw>
                </a:effectLst>
              </a:rPr>
              <a:t> podrá ser requerida por cualquiera de los sujetos habilitados en el artículo 99 de la ley 24013</a:t>
            </a:r>
            <a:r>
              <a:rPr lang="es-AR" sz="2000" dirty="0">
                <a:effectLst>
                  <a:outerShdw blurRad="38100" dist="38100" dir="2700000" algn="tl">
                    <a:srgbClr val="000000">
                      <a:alpha val="43137"/>
                    </a:srgbClr>
                  </a:outerShdw>
                </a:effectLst>
              </a:rPr>
              <a:t>. La autoridad administrativa del trabajo podrá iniciarlo de oficio cuando la crisis implique la posible producción de despidos, en violación a lo determinado por el artículo 98 de la ley 24013.</a:t>
            </a:r>
          </a:p>
          <a:p>
            <a:pPr algn="l"/>
            <a:endParaRPr lang="es-AR" sz="2000" b="1" dirty="0">
              <a:effectLst>
                <a:outerShdw blurRad="38100" dist="38100" dir="2700000" algn="tl">
                  <a:srgbClr val="000000">
                    <a:alpha val="43137"/>
                  </a:srgbClr>
                </a:outerShdw>
              </a:effectLst>
            </a:endParaRPr>
          </a:p>
          <a:p>
            <a:pPr algn="l"/>
            <a:r>
              <a:rPr lang="es-AR" sz="2000" b="1" dirty="0">
                <a:solidFill>
                  <a:srgbClr val="00FFCC"/>
                </a:solidFill>
                <a:effectLst>
                  <a:outerShdw blurRad="38100" dist="38100" dir="2700000" algn="tl">
                    <a:srgbClr val="000000">
                      <a:alpha val="43137"/>
                    </a:srgbClr>
                  </a:outerShdw>
                </a:effectLst>
              </a:rPr>
              <a:t>Art. 2 </a:t>
            </a:r>
            <a:r>
              <a:rPr lang="es-AR" sz="2000" dirty="0">
                <a:solidFill>
                  <a:srgbClr val="00FFCC"/>
                </a:solidFill>
                <a:effectLst>
                  <a:outerShdw blurRad="38100" dist="38100" dir="2700000" algn="tl">
                    <a:srgbClr val="000000">
                      <a:alpha val="43137"/>
                    </a:srgbClr>
                  </a:outerShdw>
                </a:effectLst>
              </a:rPr>
              <a:t>- </a:t>
            </a:r>
            <a:r>
              <a:rPr lang="es-AR" sz="2000" dirty="0">
                <a:effectLst>
                  <a:outerShdw blurRad="38100" dist="38100" dir="2700000" algn="tl">
                    <a:srgbClr val="000000">
                      <a:alpha val="43137"/>
                    </a:srgbClr>
                  </a:outerShdw>
                </a:effectLst>
              </a:rPr>
              <a:t>Cuando la apertura del procedimiento </a:t>
            </a:r>
            <a:r>
              <a:rPr lang="es-AR" sz="2000" dirty="0">
                <a:solidFill>
                  <a:srgbClr val="FFFF01"/>
                </a:solidFill>
                <a:effectLst>
                  <a:outerShdw blurRad="38100" dist="38100" dir="2700000" algn="tl">
                    <a:srgbClr val="000000">
                      <a:alpha val="43137"/>
                    </a:srgbClr>
                  </a:outerShdw>
                </a:effectLst>
              </a:rPr>
              <a:t>sea solicitada por la asociación sindical representativa de los trabajadores </a:t>
            </a:r>
            <a:r>
              <a:rPr lang="es-AR" sz="2000" dirty="0">
                <a:effectLst>
                  <a:outerShdw blurRad="38100" dist="38100" dir="2700000" algn="tl">
                    <a:srgbClr val="000000">
                      <a:alpha val="43137"/>
                    </a:srgbClr>
                  </a:outerShdw>
                </a:effectLst>
              </a:rPr>
              <a:t>de la empresa en crisis, </a:t>
            </a:r>
            <a:r>
              <a:rPr lang="es-AR" sz="2000" b="1" dirty="0">
                <a:solidFill>
                  <a:srgbClr val="00FF99"/>
                </a:solidFill>
                <a:effectLst>
                  <a:outerShdw blurRad="38100" dist="38100" dir="2700000" algn="tl">
                    <a:srgbClr val="000000">
                      <a:alpha val="43137"/>
                    </a:srgbClr>
                  </a:outerShdw>
                </a:effectLst>
              </a:rPr>
              <a:t>deberá fundar su petición por escrito</a:t>
            </a:r>
            <a:r>
              <a:rPr lang="es-AR" sz="2000" dirty="0">
                <a:effectLst>
                  <a:outerShdw blurRad="38100" dist="38100" dir="2700000" algn="tl">
                    <a:srgbClr val="000000">
                      <a:alpha val="43137"/>
                    </a:srgbClr>
                  </a:outerShdw>
                </a:effectLst>
              </a:rPr>
              <a:t>, indicando la prueba necesaria para la tramitación de las actuaciones.</a:t>
            </a:r>
          </a:p>
          <a:p>
            <a:pPr marL="609600" indent="-609600" algn="l" eaLnBrk="1" hangingPunct="1">
              <a:defRPr/>
            </a:pPr>
            <a:endParaRPr lang="en-US" sz="2000"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649448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1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1800" b="1" dirty="0">
                <a:solidFill>
                  <a:srgbClr val="FFFF00"/>
                </a:solidFill>
                <a:effectLst>
                  <a:outerShdw blurRad="38100" dist="38100" dir="2700000" algn="tl">
                    <a:srgbClr val="000000">
                      <a:alpha val="43137"/>
                    </a:srgbClr>
                  </a:outerShdw>
                </a:effectLst>
              </a:rPr>
              <a:t>APERTURA DEL </a:t>
            </a:r>
            <a:r>
              <a:rPr lang="es-AR" sz="1800" b="1" dirty="0" smtClean="0">
                <a:solidFill>
                  <a:srgbClr val="FFFF00"/>
                </a:solidFill>
                <a:effectLst>
                  <a:outerShdw blurRad="38100" dist="38100" dir="2700000" algn="tl">
                    <a:srgbClr val="000000">
                      <a:alpha val="43137"/>
                    </a:srgbClr>
                  </a:outerShdw>
                </a:effectLst>
              </a:rPr>
              <a:t>PROCEDIMIENTO</a:t>
            </a:r>
          </a:p>
          <a:p>
            <a:pPr algn="l">
              <a:lnSpc>
                <a:spcPct val="90000"/>
              </a:lnSpc>
            </a:pPr>
            <a:endParaRPr lang="es-AR" sz="1800" b="1" dirty="0">
              <a:solidFill>
                <a:srgbClr val="FFFF00"/>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3 - </a:t>
            </a:r>
            <a:r>
              <a:rPr lang="es-AR" sz="1800" dirty="0">
                <a:effectLst>
                  <a:outerShdw blurRad="38100" dist="38100" dir="2700000" algn="tl">
                    <a:srgbClr val="000000">
                      <a:alpha val="43137"/>
                    </a:srgbClr>
                  </a:outerShdw>
                </a:effectLst>
              </a:rPr>
              <a:t>La presentación que efectúe el empleador instando el procedimiento deberá contener:</a:t>
            </a:r>
          </a:p>
          <a:p>
            <a:pPr algn="l"/>
            <a:r>
              <a:rPr lang="es-AR" sz="1800" dirty="0">
                <a:solidFill>
                  <a:srgbClr val="00FFCC"/>
                </a:solidFill>
                <a:effectLst>
                  <a:outerShdw blurRad="38100" dist="38100" dir="2700000" algn="tl">
                    <a:srgbClr val="000000">
                      <a:alpha val="43137"/>
                    </a:srgbClr>
                  </a:outerShdw>
                </a:effectLst>
              </a:rPr>
              <a:t>a) Datos de la empresa, denominación, actividad, acreditación de la personería del solicitante, domicilio real y constituido ante la autoridad administrativa del trabajo.</a:t>
            </a:r>
          </a:p>
          <a:p>
            <a:pPr algn="l"/>
            <a:r>
              <a:rPr lang="es-AR" sz="1800" dirty="0">
                <a:solidFill>
                  <a:srgbClr val="FFFF01"/>
                </a:solidFill>
                <a:effectLst>
                  <a:outerShdw blurRad="38100" dist="38100" dir="2700000" algn="tl">
                    <a:srgbClr val="000000">
                      <a:alpha val="43137"/>
                    </a:srgbClr>
                  </a:outerShdw>
                </a:effectLst>
              </a:rPr>
              <a:t>b) Denuncia del domicilio de la empresa donde efectivamente cumplen tareas los trabajadores a los que afectan las medidas.</a:t>
            </a:r>
          </a:p>
          <a:p>
            <a:pPr algn="l"/>
            <a:r>
              <a:rPr lang="es-AR" sz="1800" dirty="0">
                <a:solidFill>
                  <a:srgbClr val="FF9900"/>
                </a:solidFill>
                <a:effectLst>
                  <a:outerShdw blurRad="38100" dist="38100" dir="2700000" algn="tl">
                    <a:srgbClr val="000000">
                      <a:alpha val="43137"/>
                    </a:srgbClr>
                  </a:outerShdw>
                </a:effectLst>
              </a:rPr>
              <a:t>c) Relación de los hechos que fundamentan la solicitud.</a:t>
            </a:r>
          </a:p>
          <a:p>
            <a:pPr algn="l"/>
            <a:r>
              <a:rPr lang="es-AR" sz="1800" dirty="0">
                <a:solidFill>
                  <a:srgbClr val="00FF00"/>
                </a:solidFill>
                <a:effectLst>
                  <a:outerShdw blurRad="38100" dist="38100" dir="2700000" algn="tl">
                    <a:srgbClr val="000000">
                      <a:alpha val="43137"/>
                    </a:srgbClr>
                  </a:outerShdw>
                </a:effectLst>
              </a:rPr>
              <a:t>d) Las medidas a adoptar, fecha de iniciación y duración de las mismas en caso de suspensiones.</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496850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40000" lnSpcReduction="20000"/>
          </a:bodyPr>
          <a:lstStyle/>
          <a:p>
            <a:pPr algn="l">
              <a:lnSpc>
                <a:spcPct val="90000"/>
              </a:lnSpc>
            </a:pPr>
            <a:r>
              <a:rPr lang="es-AR" sz="4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4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4800" b="1" dirty="0">
                <a:solidFill>
                  <a:srgbClr val="FFFF00"/>
                </a:solidFill>
                <a:effectLst>
                  <a:outerShdw blurRad="38100" dist="38100" dir="2700000" algn="tl">
                    <a:srgbClr val="000000">
                      <a:alpha val="43137"/>
                    </a:srgbClr>
                  </a:outerShdw>
                </a:effectLst>
              </a:rPr>
              <a:t>APERTURA DEL PROCEDIMIENTO</a:t>
            </a:r>
          </a:p>
          <a:p>
            <a:pPr algn="l">
              <a:lnSpc>
                <a:spcPct val="90000"/>
              </a:lnSpc>
            </a:pPr>
            <a:endParaRPr lang="es-AR" sz="4800" b="1" dirty="0">
              <a:solidFill>
                <a:srgbClr val="FF0000"/>
              </a:solidFill>
              <a:effectLst>
                <a:outerShdw blurRad="38100" dist="38100" dir="2700000" algn="tl">
                  <a:srgbClr val="000000">
                    <a:alpha val="43137"/>
                  </a:srgbClr>
                </a:outerShdw>
              </a:effectLst>
            </a:endParaRPr>
          </a:p>
          <a:p>
            <a:pPr algn="l"/>
            <a:r>
              <a:rPr lang="es-AR" sz="4800" b="1" dirty="0">
                <a:solidFill>
                  <a:srgbClr val="00FFCC"/>
                </a:solidFill>
                <a:effectLst>
                  <a:outerShdw blurRad="38100" dist="38100" dir="2700000" algn="tl">
                    <a:srgbClr val="000000">
                      <a:alpha val="43137"/>
                    </a:srgbClr>
                  </a:outerShdw>
                </a:effectLst>
              </a:rPr>
              <a:t>Art. 3 -  </a:t>
            </a:r>
            <a:r>
              <a:rPr lang="es-AR" sz="4800" dirty="0">
                <a:solidFill>
                  <a:srgbClr val="00FFCC"/>
                </a:solidFill>
                <a:effectLst>
                  <a:outerShdw blurRad="38100" dist="38100" dir="2700000" algn="tl">
                    <a:srgbClr val="000000">
                      <a:alpha val="43137"/>
                    </a:srgbClr>
                  </a:outerShdw>
                </a:effectLst>
              </a:rPr>
              <a:t>(…)</a:t>
            </a:r>
          </a:p>
          <a:p>
            <a:pPr algn="l"/>
            <a:r>
              <a:rPr lang="es-AR" sz="4800" dirty="0">
                <a:solidFill>
                  <a:srgbClr val="FFFF00"/>
                </a:solidFill>
                <a:effectLst>
                  <a:outerShdw blurRad="38100" dist="38100" dir="2700000" algn="tl">
                    <a:srgbClr val="000000">
                      <a:alpha val="43137"/>
                    </a:srgbClr>
                  </a:outerShdw>
                </a:effectLst>
              </a:rPr>
              <a:t>e) La cantidad de personal </a:t>
            </a:r>
            <a:r>
              <a:rPr lang="es-AR" sz="4800" dirty="0">
                <a:effectLst>
                  <a:outerShdw blurRad="38100" dist="38100" dir="2700000" algn="tl">
                    <a:srgbClr val="000000">
                      <a:alpha val="43137"/>
                    </a:srgbClr>
                  </a:outerShdw>
                </a:effectLst>
              </a:rPr>
              <a:t>que se desempeña en la empresa y el número de trabajadores afectados, detallando respecto de estos últimos nombre y apellido, fecha de ingreso, cargas de familia, área donde revista, categoría, especialidad y remuneración mensual.</a:t>
            </a:r>
          </a:p>
          <a:p>
            <a:pPr algn="l"/>
            <a:r>
              <a:rPr lang="es-AR" sz="4800" dirty="0">
                <a:solidFill>
                  <a:srgbClr val="FF9900"/>
                </a:solidFill>
                <a:effectLst>
                  <a:outerShdw blurRad="38100" dist="38100" dir="2700000" algn="tl">
                    <a:srgbClr val="000000">
                      <a:alpha val="43137"/>
                    </a:srgbClr>
                  </a:outerShdw>
                </a:effectLst>
              </a:rPr>
              <a:t>f) El convenio colectivo aplicable </a:t>
            </a:r>
            <a:r>
              <a:rPr lang="es-AR" sz="4800" dirty="0">
                <a:effectLst>
                  <a:outerShdw blurRad="38100" dist="38100" dir="2700000" algn="tl">
                    <a:srgbClr val="000000">
                      <a:alpha val="43137"/>
                    </a:srgbClr>
                  </a:outerShdw>
                </a:effectLst>
              </a:rPr>
              <a:t>y la entidad gremial que representa a los trabajadores.</a:t>
            </a:r>
          </a:p>
          <a:p>
            <a:pPr algn="l"/>
            <a:r>
              <a:rPr lang="es-AR" sz="4800" dirty="0" smtClean="0">
                <a:solidFill>
                  <a:srgbClr val="FFFF00"/>
                </a:solidFill>
                <a:effectLst>
                  <a:outerShdw blurRad="38100" dist="38100" dir="2700000" algn="tl">
                    <a:srgbClr val="000000">
                      <a:alpha val="43137"/>
                    </a:srgbClr>
                  </a:outerShdw>
                </a:effectLst>
              </a:rPr>
              <a:t>g) Los elementos económico-financieros probatorios tendientes a acreditar la situación de crisis. Será obligatoria la presentación de los estados contables correspondientes a los últimos tres años, los que deberán estar suscriptos, por contador público y certificados por el respectivo Consejo Profesional.</a:t>
            </a:r>
          </a:p>
          <a:p>
            <a:pPr algn="l"/>
            <a:r>
              <a:rPr lang="es-AR" sz="4800" dirty="0" smtClean="0">
                <a:effectLst>
                  <a:outerShdw blurRad="38100" dist="38100" dir="2700000" algn="tl">
                    <a:srgbClr val="000000">
                      <a:alpha val="43137"/>
                    </a:srgbClr>
                  </a:outerShdw>
                </a:effectLst>
              </a:rPr>
              <a:t>Las empresas que ocupen </a:t>
            </a:r>
            <a:r>
              <a:rPr lang="es-AR" sz="4800" dirty="0" smtClean="0">
                <a:solidFill>
                  <a:srgbClr val="00FF00"/>
                </a:solidFill>
                <a:effectLst>
                  <a:outerShdw blurRad="38100" dist="38100" dir="2700000" algn="tl">
                    <a:srgbClr val="000000">
                      <a:alpha val="43137"/>
                    </a:srgbClr>
                  </a:outerShdw>
                </a:effectLst>
              </a:rPr>
              <a:t>a más de QUINIENTOS (500) trabajadores deberán acompañar el balance social.</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937561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1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1800" b="1" dirty="0">
                <a:solidFill>
                  <a:srgbClr val="FFFF00"/>
                </a:solidFill>
                <a:effectLst>
                  <a:outerShdw blurRad="38100" dist="38100" dir="2700000" algn="tl">
                    <a:srgbClr val="000000">
                      <a:alpha val="43137"/>
                    </a:srgbClr>
                  </a:outerShdw>
                </a:effectLst>
              </a:rPr>
              <a:t>APERTURA DEL PROCEDIMIENTO</a:t>
            </a: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3 -  (…)</a:t>
            </a:r>
          </a:p>
          <a:p>
            <a:pPr algn="l"/>
            <a:r>
              <a:rPr lang="es-AR" sz="1800" dirty="0">
                <a:solidFill>
                  <a:srgbClr val="FFFF01"/>
                </a:solidFill>
                <a:effectLst>
                  <a:outerShdw blurRad="38100" dist="38100" dir="2700000" algn="tl">
                    <a:srgbClr val="000000">
                      <a:alpha val="43137"/>
                    </a:srgbClr>
                  </a:outerShdw>
                </a:effectLst>
              </a:rPr>
              <a:t>h) En caso de contar con subsidios</a:t>
            </a:r>
            <a:r>
              <a:rPr lang="es-AR" sz="1800" dirty="0">
                <a:effectLst>
                  <a:outerShdw blurRad="38100" dist="38100" dir="2700000" algn="tl">
                    <a:srgbClr val="000000">
                      <a:alpha val="43137"/>
                    </a:srgbClr>
                  </a:outerShdw>
                </a:effectLst>
              </a:rPr>
              <a:t>, exenciones, créditos o beneficios promocionales de cualquier especie otorgados por organismos del Estado Nacional, Provincial o Municipal, deberá adjuntarse copia certificada de los actos y/o instrumentos que disponen los mismos</a:t>
            </a:r>
            <a:r>
              <a:rPr lang="es-AR" sz="1800" dirty="0" smtClean="0">
                <a:effectLst>
                  <a:outerShdw blurRad="38100" dist="38100" dir="2700000" algn="tl">
                    <a:srgbClr val="000000">
                      <a:alpha val="43137"/>
                    </a:srgbClr>
                  </a:outerShdw>
                </a:effectLst>
              </a:rPr>
              <a:t>.</a:t>
            </a:r>
          </a:p>
          <a:p>
            <a:pPr algn="l"/>
            <a:endParaRPr lang="es-AR" sz="1800" dirty="0">
              <a:effectLst>
                <a:outerShdw blurRad="38100" dist="38100" dir="2700000" algn="tl">
                  <a:srgbClr val="000000">
                    <a:alpha val="43137"/>
                  </a:srgbClr>
                </a:outerShdw>
              </a:effectLst>
            </a:endParaRPr>
          </a:p>
          <a:p>
            <a:pPr algn="l"/>
            <a:r>
              <a:rPr lang="es-AR" sz="1800" dirty="0">
                <a:effectLst>
                  <a:outerShdw blurRad="38100" dist="38100" dir="2700000" algn="tl">
                    <a:srgbClr val="000000">
                      <a:alpha val="43137"/>
                    </a:srgbClr>
                  </a:outerShdw>
                </a:effectLst>
              </a:rPr>
              <a:t>i) Las empresas que cuenten con más de CINCUENTA (50) trabajadores deberán cumplir, además, con lo dispuesto por el decreto 2072/94.</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334877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ES" sz="2000" b="1" dirty="0" smtClean="0">
                <a:solidFill>
                  <a:srgbClr val="FFFF00"/>
                </a:solidFill>
                <a:effectLst>
                  <a:outerShdw blurRad="38100" dist="38100" dir="2700000" algn="tl">
                    <a:srgbClr val="000000">
                      <a:alpha val="43137"/>
                    </a:srgbClr>
                  </a:outerShdw>
                </a:effectLst>
                <a:cs typeface="Arial" charset="0"/>
              </a:rPr>
              <a:t>Relación laboral entre cónyuges</a:t>
            </a:r>
          </a:p>
          <a:p>
            <a:pPr algn="l"/>
            <a:r>
              <a:rPr lang="es-AR" sz="1800" b="1" dirty="0">
                <a:solidFill>
                  <a:srgbClr val="00FFCC"/>
                </a:solidFill>
                <a:effectLst>
                  <a:outerShdw blurRad="38100" dist="38100" dir="2700000" algn="tl">
                    <a:srgbClr val="000000">
                      <a:alpha val="43137"/>
                    </a:srgbClr>
                  </a:outerShdw>
                </a:effectLst>
              </a:rPr>
              <a:t>ADMITE RELACION DE </a:t>
            </a:r>
            <a:r>
              <a:rPr lang="es-AR" sz="1800" b="1" dirty="0" smtClean="0">
                <a:solidFill>
                  <a:srgbClr val="00FFCC"/>
                </a:solidFill>
                <a:effectLst>
                  <a:outerShdw blurRad="38100" dist="38100" dir="2700000" algn="tl">
                    <a:srgbClr val="000000">
                      <a:alpha val="43137"/>
                    </a:srgbClr>
                  </a:outerShdw>
                </a:effectLst>
              </a:rPr>
              <a:t>DEPENDENCIA</a:t>
            </a:r>
          </a:p>
          <a:p>
            <a:pPr algn="l"/>
            <a:endParaRPr lang="es-AR" sz="1800" b="1" dirty="0">
              <a:solidFill>
                <a:srgbClr val="00FFCC"/>
              </a:solidFill>
              <a:effectLst>
                <a:outerShdw blurRad="38100" dist="38100" dir="2700000" algn="tl">
                  <a:srgbClr val="000000">
                    <a:alpha val="43137"/>
                  </a:srgbClr>
                </a:outerShdw>
              </a:effectLst>
            </a:endParaRPr>
          </a:p>
          <a:p>
            <a:pPr algn="l"/>
            <a:r>
              <a:rPr lang="es-ES" sz="1800" b="1" dirty="0" smtClean="0">
                <a:solidFill>
                  <a:srgbClr val="00FF00"/>
                </a:solidFill>
                <a:effectLst>
                  <a:outerShdw blurRad="38100" dist="38100" dir="2700000" algn="tl">
                    <a:srgbClr val="000000">
                      <a:alpha val="43137"/>
                    </a:srgbClr>
                  </a:outerShdw>
                </a:effectLst>
                <a:cs typeface="Arial" charset="0"/>
              </a:rPr>
              <a:t>“</a:t>
            </a:r>
            <a:r>
              <a:rPr lang="es-ES" sz="1800" b="1" dirty="0" err="1">
                <a:solidFill>
                  <a:srgbClr val="00FF00"/>
                </a:solidFill>
                <a:effectLst>
                  <a:outerShdw blurRad="38100" dist="38100" dir="2700000" algn="tl">
                    <a:srgbClr val="000000">
                      <a:alpha val="43137"/>
                    </a:srgbClr>
                  </a:outerShdw>
                </a:effectLst>
                <a:cs typeface="Arial" charset="0"/>
              </a:rPr>
              <a:t>Segurotti</a:t>
            </a:r>
            <a:r>
              <a:rPr lang="es-ES" sz="1800" b="1" dirty="0">
                <a:solidFill>
                  <a:srgbClr val="00FF00"/>
                </a:solidFill>
                <a:effectLst>
                  <a:outerShdw blurRad="38100" dist="38100" dir="2700000" algn="tl">
                    <a:srgbClr val="000000">
                      <a:alpha val="43137"/>
                    </a:srgbClr>
                  </a:outerShdw>
                </a:effectLst>
                <a:cs typeface="Arial" charset="0"/>
              </a:rPr>
              <a:t> Luciana c/ ANSES s/prestaciones </a:t>
            </a:r>
            <a:r>
              <a:rPr lang="es-ES" sz="1800" b="1" dirty="0" smtClean="0">
                <a:solidFill>
                  <a:srgbClr val="00FF00"/>
                </a:solidFill>
                <a:effectLst>
                  <a:outerShdw blurRad="38100" dist="38100" dir="2700000" algn="tl">
                    <a:srgbClr val="000000">
                      <a:alpha val="43137"/>
                    </a:srgbClr>
                  </a:outerShdw>
                </a:effectLst>
                <a:cs typeface="Arial" charset="0"/>
              </a:rPr>
              <a:t>varias</a:t>
            </a:r>
            <a:r>
              <a:rPr lang="es-ES" sz="1800" b="1" dirty="0">
                <a:solidFill>
                  <a:srgbClr val="00FF00"/>
                </a:solidFill>
                <a:effectLst>
                  <a:outerShdw blurRad="38100" dist="38100" dir="2700000" algn="tl">
                    <a:srgbClr val="000000">
                      <a:alpha val="43137"/>
                    </a:srgbClr>
                  </a:outerShdw>
                </a:effectLst>
                <a:cs typeface="Arial" charset="0"/>
              </a:rPr>
              <a:t> </a:t>
            </a:r>
            <a:r>
              <a:rPr lang="es-ES" sz="1800" b="1" dirty="0" smtClean="0">
                <a:solidFill>
                  <a:srgbClr val="00FF00"/>
                </a:solidFill>
                <a:effectLst>
                  <a:outerShdw blurRad="38100" dist="38100" dir="2700000" algn="tl">
                    <a:srgbClr val="000000">
                      <a:alpha val="43137"/>
                    </a:srgbClr>
                  </a:outerShdw>
                </a:effectLst>
                <a:cs typeface="Arial" charset="0"/>
              </a:rPr>
              <a:t>- CSJN - 26/11/2002”</a:t>
            </a:r>
            <a:endParaRPr lang="es-ES" sz="1800" b="1" dirty="0">
              <a:solidFill>
                <a:srgbClr val="00FF00"/>
              </a:solidFill>
              <a:effectLst>
                <a:outerShdw blurRad="38100" dist="38100" dir="2700000" algn="tl">
                  <a:srgbClr val="000000">
                    <a:alpha val="43137"/>
                  </a:srgbClr>
                </a:outerShdw>
              </a:effectLst>
              <a:cs typeface="Arial" charset="0"/>
            </a:endParaRPr>
          </a:p>
          <a:p>
            <a:pPr algn="l"/>
            <a:r>
              <a:rPr lang="es-AR" sz="1600" dirty="0" smtClean="0">
                <a:effectLst>
                  <a:outerShdw blurRad="38100" dist="38100" dir="2700000" algn="tl">
                    <a:srgbClr val="000000">
                      <a:alpha val="43137"/>
                    </a:srgbClr>
                  </a:outerShdw>
                </a:effectLst>
              </a:rPr>
              <a:t>En </a:t>
            </a:r>
            <a:r>
              <a:rPr lang="es-AR" sz="1600" dirty="0">
                <a:effectLst>
                  <a:outerShdw blurRad="38100" dist="38100" dir="2700000" algn="tl">
                    <a:srgbClr val="000000">
                      <a:alpha val="43137"/>
                    </a:srgbClr>
                  </a:outerShdw>
                </a:effectLst>
              </a:rPr>
              <a:t>la legislación vigente, no existe prohibición genérica de contratar entre cónyuges, ni específica de celebrar contrato de trabajo. </a:t>
            </a:r>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Por </a:t>
            </a:r>
            <a:r>
              <a:rPr lang="es-AR" sz="1600" dirty="0">
                <a:effectLst>
                  <a:outerShdw blurRad="38100" dist="38100" dir="2700000" algn="tl">
                    <a:srgbClr val="000000">
                      <a:alpha val="43137"/>
                    </a:srgbClr>
                  </a:outerShdw>
                </a:effectLst>
              </a:rPr>
              <a:t>otro lado, </a:t>
            </a:r>
            <a:r>
              <a:rPr lang="es-AR" sz="1600" i="1" dirty="0">
                <a:solidFill>
                  <a:srgbClr val="FFFF00"/>
                </a:solidFill>
                <a:effectLst>
                  <a:outerShdw blurRad="38100" dist="38100" dir="2700000" algn="tl">
                    <a:srgbClr val="000000">
                      <a:alpha val="43137"/>
                    </a:srgbClr>
                  </a:outerShdw>
                </a:effectLst>
              </a:rPr>
              <a:t>la independencia de los patrimonios -aun gananciales- de los cónyuges, que estableció en primer término la ley 11357 y perfeccionó la ley 17711 (arts. 1276 y 1277, CC), permite perfectamente conciliar sus derechos y deberes, en la órbita matrimonial, con la relación de dependencia propia del mencionado contrato</a:t>
            </a:r>
            <a:r>
              <a:rPr lang="es-AR" sz="1600" dirty="0">
                <a:effectLst>
                  <a:outerShdw blurRad="38100" dist="38100" dir="2700000" algn="tl">
                    <a:srgbClr val="000000">
                      <a:alpha val="43137"/>
                    </a:srgbClr>
                  </a:outerShdw>
                </a:effectLst>
              </a:rPr>
              <a:t>, que se limita a las actividades de la empresa. </a:t>
            </a:r>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Por </a:t>
            </a:r>
            <a:r>
              <a:rPr lang="es-AR" sz="1600" dirty="0">
                <a:effectLst>
                  <a:outerShdw blurRad="38100" dist="38100" dir="2700000" algn="tl">
                    <a:srgbClr val="000000">
                      <a:alpha val="43137"/>
                    </a:srgbClr>
                  </a:outerShdw>
                </a:effectLst>
              </a:rPr>
              <a:t>tanto, si -como en el caso- </a:t>
            </a:r>
            <a:r>
              <a:rPr lang="es-AR" sz="1600" i="1" dirty="0">
                <a:solidFill>
                  <a:srgbClr val="FFFF00"/>
                </a:solidFill>
                <a:effectLst>
                  <a:outerShdw blurRad="38100" dist="38100" dir="2700000" algn="tl">
                    <a:srgbClr val="000000">
                      <a:alpha val="43137"/>
                    </a:srgbClr>
                  </a:outerShdw>
                </a:effectLst>
              </a:rPr>
              <a:t>se acredita la efectiva realización de tareas y la ejecución de los correspondientes aportes impuestos por la legislación previsional, no existen motivos para negar la prestación solicitada</a:t>
            </a:r>
            <a:r>
              <a:rPr lang="es-AR" sz="1600" dirty="0">
                <a:effectLst>
                  <a:outerShdw blurRad="38100" dist="38100" dir="2700000" algn="tl">
                    <a:srgbClr val="000000">
                      <a:alpha val="43137"/>
                    </a:srgbClr>
                  </a:outerShdw>
                </a:effectLst>
              </a:rPr>
              <a:t>, conclusión que es válida igualmente para el supuesto de vigencia de la sociedad conyugal como para el de la separación judicial de bienes, en razón de que aquélla no es obstáculo de la referida independencia patrimonial.</a:t>
            </a:r>
            <a:endParaRPr lang="es-AR" sz="16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428765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32500" lnSpcReduction="20000"/>
          </a:bodyPr>
          <a:lstStyle/>
          <a:p>
            <a:pPr algn="l">
              <a:lnSpc>
                <a:spcPct val="90000"/>
              </a:lnSpc>
            </a:pPr>
            <a:r>
              <a:rPr lang="es-AR" sz="55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55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5500" b="1" dirty="0">
                <a:solidFill>
                  <a:srgbClr val="FFFF00"/>
                </a:solidFill>
                <a:effectLst>
                  <a:outerShdw blurRad="38100" dist="38100" dir="2700000" algn="tl">
                    <a:srgbClr val="000000">
                      <a:alpha val="43137"/>
                    </a:srgbClr>
                  </a:outerShdw>
                </a:effectLst>
              </a:rPr>
              <a:t>APERTURA DEL </a:t>
            </a:r>
            <a:r>
              <a:rPr lang="es-AR" sz="5500" b="1" dirty="0" smtClean="0">
                <a:solidFill>
                  <a:srgbClr val="FFFF00"/>
                </a:solidFill>
                <a:effectLst>
                  <a:outerShdw blurRad="38100" dist="38100" dir="2700000" algn="tl">
                    <a:srgbClr val="000000">
                      <a:alpha val="43137"/>
                    </a:srgbClr>
                  </a:outerShdw>
                </a:effectLst>
              </a:rPr>
              <a:t>PROCEDIMIENTO</a:t>
            </a:r>
          </a:p>
          <a:p>
            <a:pPr algn="l">
              <a:lnSpc>
                <a:spcPct val="90000"/>
              </a:lnSpc>
            </a:pPr>
            <a:endParaRPr lang="es-AR" sz="5500" b="1" dirty="0">
              <a:solidFill>
                <a:srgbClr val="FFFF00"/>
              </a:solidFill>
              <a:effectLst>
                <a:outerShdw blurRad="38100" dist="38100" dir="2700000" algn="tl">
                  <a:srgbClr val="000000">
                    <a:alpha val="43137"/>
                  </a:srgbClr>
                </a:outerShdw>
              </a:effectLst>
            </a:endParaRPr>
          </a:p>
          <a:p>
            <a:pPr algn="l"/>
            <a:r>
              <a:rPr lang="es-AR" sz="5500" b="1" dirty="0" smtClean="0">
                <a:solidFill>
                  <a:srgbClr val="00FFCC"/>
                </a:solidFill>
                <a:effectLst>
                  <a:outerShdw blurRad="38100" dist="38100" dir="2700000" algn="tl">
                    <a:srgbClr val="000000">
                      <a:alpha val="43137"/>
                    </a:srgbClr>
                  </a:outerShdw>
                </a:effectLst>
              </a:rPr>
              <a:t>Art</a:t>
            </a:r>
            <a:r>
              <a:rPr lang="es-AR" sz="5500" b="1" dirty="0">
                <a:solidFill>
                  <a:srgbClr val="00FFCC"/>
                </a:solidFill>
                <a:effectLst>
                  <a:outerShdw blurRad="38100" dist="38100" dir="2700000" algn="tl">
                    <a:srgbClr val="000000">
                      <a:alpha val="43137"/>
                    </a:srgbClr>
                  </a:outerShdw>
                </a:effectLst>
              </a:rPr>
              <a:t>. 4 - </a:t>
            </a:r>
            <a:r>
              <a:rPr lang="es-AR" sz="5500" dirty="0">
                <a:effectLst>
                  <a:outerShdw blurRad="38100" dist="38100" dir="2700000" algn="tl">
                    <a:srgbClr val="000000">
                      <a:alpha val="43137"/>
                    </a:srgbClr>
                  </a:outerShdw>
                </a:effectLst>
              </a:rPr>
              <a:t>Previo a la comunicación de medidas de despido, suspensión o reducción de la jornada laboral por causas económicas, tecnológicas, falta o disminución de trabajo, en empresas que no alcancen los porcentajes de trabajadores determinados en el artículo 98 de la ley 24013, </a:t>
            </a:r>
            <a:r>
              <a:rPr lang="es-AR" sz="5500" b="1" dirty="0">
                <a:solidFill>
                  <a:srgbClr val="FFFF00"/>
                </a:solidFill>
                <a:effectLst>
                  <a:outerShdw blurRad="38100" dist="38100" dir="2700000" algn="tl">
                    <a:srgbClr val="000000">
                      <a:alpha val="43137"/>
                    </a:srgbClr>
                  </a:outerShdw>
                </a:effectLst>
              </a:rPr>
              <a:t>los empleadores deberán seguir el procedimiento contemplado en el </a:t>
            </a:r>
            <a:r>
              <a:rPr lang="es-AR" sz="5500" b="1" dirty="0">
                <a:solidFill>
                  <a:srgbClr val="FFC000"/>
                </a:solidFill>
                <a:effectLst>
                  <a:outerShdw blurRad="38100" dist="38100" dir="2700000" algn="tl">
                    <a:srgbClr val="000000">
                      <a:alpha val="43137"/>
                    </a:srgbClr>
                  </a:outerShdw>
                </a:effectLst>
              </a:rPr>
              <a:t>decreto 328/88. </a:t>
            </a:r>
            <a:r>
              <a:rPr lang="es-AR" sz="5500" dirty="0">
                <a:effectLst>
                  <a:outerShdw blurRad="38100" dist="38100" dir="2700000" algn="tl">
                    <a:srgbClr val="000000">
                      <a:alpha val="43137"/>
                    </a:srgbClr>
                  </a:outerShdw>
                </a:effectLst>
              </a:rPr>
              <a:t>Toda medida que se efectuare transgrediendo lo prescripto carecerá de justa causa.</a:t>
            </a:r>
          </a:p>
          <a:p>
            <a:pPr algn="l"/>
            <a:endParaRPr lang="es-AR" sz="5500" dirty="0">
              <a:effectLst>
                <a:outerShdw blurRad="38100" dist="38100" dir="2700000" algn="tl">
                  <a:srgbClr val="000000">
                    <a:alpha val="43137"/>
                  </a:srgbClr>
                </a:outerShdw>
              </a:effectLst>
            </a:endParaRPr>
          </a:p>
          <a:p>
            <a:pPr algn="l"/>
            <a:r>
              <a:rPr lang="es-AR" sz="5500" b="1" dirty="0">
                <a:solidFill>
                  <a:srgbClr val="00FFCC"/>
                </a:solidFill>
                <a:effectLst>
                  <a:outerShdw blurRad="38100" dist="38100" dir="2700000" algn="tl">
                    <a:srgbClr val="000000">
                      <a:alpha val="43137"/>
                    </a:srgbClr>
                  </a:outerShdw>
                </a:effectLst>
              </a:rPr>
              <a:t>Art. 5 - </a:t>
            </a:r>
            <a:r>
              <a:rPr lang="es-AR" sz="5500" dirty="0">
                <a:solidFill>
                  <a:srgbClr val="00FF99"/>
                </a:solidFill>
                <a:effectLst>
                  <a:outerShdw blurRad="38100" dist="38100" dir="2700000" algn="tl">
                    <a:srgbClr val="000000">
                      <a:alpha val="43137"/>
                    </a:srgbClr>
                  </a:outerShdw>
                </a:effectLst>
              </a:rPr>
              <a:t>Si no hubiera acuerdo en la audiencia </a:t>
            </a:r>
            <a:r>
              <a:rPr lang="es-AR" sz="5500" dirty="0">
                <a:effectLst>
                  <a:outerShdw blurRad="38100" dist="38100" dir="2700000" algn="tl">
                    <a:srgbClr val="000000">
                      <a:alpha val="43137"/>
                    </a:srgbClr>
                  </a:outerShdw>
                </a:effectLst>
              </a:rPr>
              <a:t>prevista en el artículo 100 de la ley 24013, dentro del término de cinco días de celebrada la misma </a:t>
            </a:r>
            <a:r>
              <a:rPr lang="es-AR" sz="5500" dirty="0">
                <a:solidFill>
                  <a:srgbClr val="FFFF00"/>
                </a:solidFill>
                <a:effectLst>
                  <a:outerShdw blurRad="38100" dist="38100" dir="2700000" algn="tl">
                    <a:srgbClr val="000000">
                      <a:alpha val="43137"/>
                    </a:srgbClr>
                  </a:outerShdw>
                </a:effectLst>
              </a:rPr>
              <a:t>la autoridad administrativa del trabajo examinará la procedencia de la petición antes de abrir el período de negociación </a:t>
            </a:r>
            <a:r>
              <a:rPr lang="es-AR" sz="5500" dirty="0">
                <a:effectLst>
                  <a:outerShdw blurRad="38100" dist="38100" dir="2700000" algn="tl">
                    <a:srgbClr val="000000">
                      <a:alpha val="43137"/>
                    </a:srgbClr>
                  </a:outerShdw>
                </a:effectLst>
              </a:rPr>
              <a:t>contemplado en el artículo 101 de la citada norma.</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8427567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32500" lnSpcReduction="20000"/>
          </a:bodyPr>
          <a:lstStyle/>
          <a:p>
            <a:pPr algn="l">
              <a:lnSpc>
                <a:spcPct val="90000"/>
              </a:lnSpc>
            </a:pPr>
            <a:r>
              <a:rPr lang="es-AR" sz="55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55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5500" b="1" dirty="0">
                <a:solidFill>
                  <a:srgbClr val="FFFF00"/>
                </a:solidFill>
                <a:effectLst>
                  <a:outerShdw blurRad="38100" dist="38100" dir="2700000" algn="tl">
                    <a:srgbClr val="000000">
                      <a:alpha val="43137"/>
                    </a:srgbClr>
                  </a:outerShdw>
                </a:effectLst>
              </a:rPr>
              <a:t>APERTURA DEL </a:t>
            </a:r>
            <a:r>
              <a:rPr lang="es-AR" sz="5500" b="1" dirty="0" smtClean="0">
                <a:solidFill>
                  <a:srgbClr val="FFFF00"/>
                </a:solidFill>
                <a:effectLst>
                  <a:outerShdw blurRad="38100" dist="38100" dir="2700000" algn="tl">
                    <a:srgbClr val="000000">
                      <a:alpha val="43137"/>
                    </a:srgbClr>
                  </a:outerShdw>
                </a:effectLst>
              </a:rPr>
              <a:t>PROCEDIMIENTO</a:t>
            </a:r>
          </a:p>
          <a:p>
            <a:pPr algn="l">
              <a:lnSpc>
                <a:spcPct val="90000"/>
              </a:lnSpc>
            </a:pPr>
            <a:endParaRPr lang="es-AR" sz="5500" b="1" dirty="0">
              <a:solidFill>
                <a:srgbClr val="FFFF00"/>
              </a:solidFill>
              <a:effectLst>
                <a:outerShdw blurRad="38100" dist="38100" dir="2700000" algn="tl">
                  <a:srgbClr val="000000">
                    <a:alpha val="43137"/>
                  </a:srgbClr>
                </a:outerShdw>
              </a:effectLst>
            </a:endParaRPr>
          </a:p>
          <a:p>
            <a:pPr algn="l"/>
            <a:r>
              <a:rPr lang="es-AR" sz="5500" b="1" dirty="0" smtClean="0">
                <a:solidFill>
                  <a:srgbClr val="00FFCC"/>
                </a:solidFill>
                <a:effectLst>
                  <a:outerShdw blurRad="38100" dist="38100" dir="2700000" algn="tl">
                    <a:srgbClr val="000000">
                      <a:alpha val="43137"/>
                    </a:srgbClr>
                  </a:outerShdw>
                </a:effectLst>
              </a:rPr>
              <a:t>Art</a:t>
            </a:r>
            <a:r>
              <a:rPr lang="es-AR" sz="5500" b="1" dirty="0">
                <a:solidFill>
                  <a:srgbClr val="00FFCC"/>
                </a:solidFill>
                <a:effectLst>
                  <a:outerShdw blurRad="38100" dist="38100" dir="2700000" algn="tl">
                    <a:srgbClr val="000000">
                      <a:alpha val="43137"/>
                    </a:srgbClr>
                  </a:outerShdw>
                </a:effectLst>
              </a:rPr>
              <a:t>. 6 - </a:t>
            </a:r>
            <a:r>
              <a:rPr lang="es-AR" sz="5500" dirty="0">
                <a:effectLst>
                  <a:outerShdw blurRad="38100" dist="38100" dir="2700000" algn="tl">
                    <a:srgbClr val="000000">
                      <a:alpha val="43137"/>
                    </a:srgbClr>
                  </a:outerShdw>
                </a:effectLst>
              </a:rPr>
              <a:t>En los casos de </a:t>
            </a:r>
            <a:r>
              <a:rPr lang="es-AR" sz="5500" dirty="0">
                <a:solidFill>
                  <a:srgbClr val="FFFF00"/>
                </a:solidFill>
                <a:effectLst>
                  <a:outerShdw blurRad="38100" dist="38100" dir="2700000" algn="tl">
                    <a:srgbClr val="000000">
                      <a:alpha val="43137"/>
                    </a:srgbClr>
                  </a:outerShdw>
                </a:effectLst>
              </a:rPr>
              <a:t>suspensiones o despidos colectivos en los que se </a:t>
            </a:r>
            <a:r>
              <a:rPr lang="es-AR" sz="5500" b="1" dirty="0">
                <a:solidFill>
                  <a:srgbClr val="00FF00"/>
                </a:solidFill>
                <a:effectLst>
                  <a:outerShdw blurRad="38100" dist="38100" dir="2700000" algn="tl">
                    <a:srgbClr val="000000">
                      <a:alpha val="43137"/>
                    </a:srgbClr>
                  </a:outerShdw>
                </a:effectLst>
              </a:rPr>
              <a:t>hubiere omitido el cumplimiento </a:t>
            </a:r>
            <a:r>
              <a:rPr lang="es-AR" sz="5500" dirty="0">
                <a:solidFill>
                  <a:srgbClr val="FFFF00"/>
                </a:solidFill>
                <a:effectLst>
                  <a:outerShdw blurRad="38100" dist="38100" dir="2700000" algn="tl">
                    <a:srgbClr val="000000">
                      <a:alpha val="43137"/>
                    </a:srgbClr>
                  </a:outerShdw>
                </a:effectLst>
              </a:rPr>
              <a:t>del procedimiento establecido en el artículo 98 y siguientes de la ley 24013 o en su caso del decreto 328/88</a:t>
            </a:r>
            <a:r>
              <a:rPr lang="es-AR" sz="5500" dirty="0">
                <a:effectLst>
                  <a:outerShdw blurRad="38100" dist="38100" dir="2700000" algn="tl">
                    <a:srgbClr val="000000">
                      <a:alpha val="43137"/>
                    </a:srgbClr>
                  </a:outerShdw>
                </a:effectLst>
              </a:rPr>
              <a:t>, la autoridad administrativa del trabajo intimará, previa audiencia de partes, el </a:t>
            </a:r>
            <a:r>
              <a:rPr lang="es-AR" sz="5500" b="1" u="sng" dirty="0">
                <a:solidFill>
                  <a:srgbClr val="FF9900"/>
                </a:solidFill>
                <a:effectLst>
                  <a:outerShdw blurRad="38100" dist="38100" dir="2700000" algn="tl">
                    <a:srgbClr val="000000">
                      <a:alpha val="43137"/>
                    </a:srgbClr>
                  </a:outerShdw>
                </a:effectLst>
              </a:rPr>
              <a:t>cese inmediato de dichas medidas, </a:t>
            </a:r>
            <a:r>
              <a:rPr lang="es-AR" sz="5500" dirty="0">
                <a:effectLst>
                  <a:outerShdw blurRad="38100" dist="38100" dir="2700000" algn="tl">
                    <a:srgbClr val="000000">
                      <a:alpha val="43137"/>
                    </a:srgbClr>
                  </a:outerShdw>
                </a:effectLst>
              </a:rPr>
              <a:t>conforme las facultades previstas en el artículo 8º de la ley 14786 y sus modificatorias.</a:t>
            </a:r>
          </a:p>
          <a:p>
            <a:pPr algn="l"/>
            <a:endParaRPr lang="es-AR" sz="5500" dirty="0">
              <a:effectLst>
                <a:outerShdw blurRad="38100" dist="38100" dir="2700000" algn="tl">
                  <a:srgbClr val="000000">
                    <a:alpha val="43137"/>
                  </a:srgbClr>
                </a:outerShdw>
              </a:effectLst>
            </a:endParaRPr>
          </a:p>
          <a:p>
            <a:pPr algn="l"/>
            <a:r>
              <a:rPr lang="es-AR" sz="5500" b="1" dirty="0">
                <a:solidFill>
                  <a:srgbClr val="00FFCC"/>
                </a:solidFill>
                <a:effectLst>
                  <a:outerShdw blurRad="38100" dist="38100" dir="2700000" algn="tl">
                    <a:srgbClr val="000000">
                      <a:alpha val="43137"/>
                    </a:srgbClr>
                  </a:outerShdw>
                </a:effectLst>
              </a:rPr>
              <a:t>Art. 7 - </a:t>
            </a:r>
            <a:r>
              <a:rPr lang="es-AR" sz="5500" dirty="0">
                <a:effectLst>
                  <a:outerShdw blurRad="38100" dist="38100" dir="2700000" algn="tl">
                    <a:srgbClr val="000000">
                      <a:alpha val="43137"/>
                    </a:srgbClr>
                  </a:outerShdw>
                </a:effectLst>
              </a:rPr>
              <a:t>En caso de incumplimiento a lo dispuesto en el artículo 104 de la ley 24013, </a:t>
            </a:r>
            <a:r>
              <a:rPr lang="es-AR" sz="5500" dirty="0">
                <a:solidFill>
                  <a:srgbClr val="FFFF01"/>
                </a:solidFill>
                <a:effectLst>
                  <a:outerShdw blurRad="38100" dist="38100" dir="2700000" algn="tl">
                    <a:srgbClr val="000000">
                      <a:alpha val="43137"/>
                    </a:srgbClr>
                  </a:outerShdw>
                </a:effectLst>
              </a:rPr>
              <a:t>la autoridad administrativa del trabajo intimará</a:t>
            </a:r>
            <a:r>
              <a:rPr lang="es-AR" sz="5500" dirty="0">
                <a:effectLst>
                  <a:outerShdw blurRad="38100" dist="38100" dir="2700000" algn="tl">
                    <a:srgbClr val="000000">
                      <a:alpha val="43137"/>
                    </a:srgbClr>
                  </a:outerShdw>
                </a:effectLst>
              </a:rPr>
              <a:t>, previa audiencia de partes, </a:t>
            </a:r>
            <a:r>
              <a:rPr lang="es-AR" sz="5500" b="1" u="sng" dirty="0">
                <a:solidFill>
                  <a:srgbClr val="FF9900"/>
                </a:solidFill>
                <a:effectLst>
                  <a:outerShdw blurRad="38100" dist="38100" dir="2700000" algn="tl">
                    <a:srgbClr val="000000">
                      <a:alpha val="43137"/>
                    </a:srgbClr>
                  </a:outerShdw>
                </a:effectLst>
              </a:rPr>
              <a:t>el cese inmediato de los despidos y/o suspensiones</a:t>
            </a:r>
            <a:r>
              <a:rPr lang="es-AR" sz="5500" dirty="0">
                <a:effectLst>
                  <a:outerShdw blurRad="38100" dist="38100" dir="2700000" algn="tl">
                    <a:srgbClr val="000000">
                      <a:alpha val="43137"/>
                    </a:srgbClr>
                  </a:outerShdw>
                </a:effectLst>
              </a:rPr>
              <a:t>, a fin de velar por el mantenimiento de la relación de trabajo y el pago de los salarios caídos, conforme lo establecido por el mencionado ordenamiento.</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08957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1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1800" b="1" dirty="0">
                <a:solidFill>
                  <a:srgbClr val="FFFF00"/>
                </a:solidFill>
                <a:effectLst>
                  <a:outerShdw blurRad="38100" dist="38100" dir="2700000" algn="tl">
                    <a:srgbClr val="000000">
                      <a:alpha val="43137"/>
                    </a:srgbClr>
                  </a:outerShdw>
                </a:effectLst>
              </a:rPr>
              <a:t>APERTURA DEL PROCEDIMIENTO</a:t>
            </a: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9 - </a:t>
            </a:r>
            <a:r>
              <a:rPr lang="es-AR" sz="1800" dirty="0">
                <a:effectLst>
                  <a:outerShdw blurRad="38100" dist="38100" dir="2700000" algn="tl">
                    <a:srgbClr val="000000">
                      <a:alpha val="43137"/>
                    </a:srgbClr>
                  </a:outerShdw>
                </a:effectLst>
              </a:rPr>
              <a:t>Para el supuesto que el MINISTERIO DE TRABAJO, EMPLEO Y FORMACIÓN DE RECURSOS HUMANOS hubiera celebrado </a:t>
            </a:r>
            <a:r>
              <a:rPr lang="es-AR" sz="1800" b="1" dirty="0">
                <a:solidFill>
                  <a:srgbClr val="FFFF00"/>
                </a:solidFill>
                <a:effectLst>
                  <a:outerShdw blurRad="38100" dist="38100" dir="2700000" algn="tl">
                    <a:srgbClr val="000000">
                      <a:alpha val="43137"/>
                    </a:srgbClr>
                  </a:outerShdw>
                </a:effectLst>
              </a:rPr>
              <a:t>acuerdos con los Estados Provinciales delegando las facultades </a:t>
            </a:r>
            <a:r>
              <a:rPr lang="es-AR" sz="1800" dirty="0">
                <a:effectLst>
                  <a:outerShdw blurRad="38100" dist="38100" dir="2700000" algn="tl">
                    <a:srgbClr val="000000">
                      <a:alpha val="43137"/>
                    </a:srgbClr>
                  </a:outerShdw>
                </a:effectLst>
              </a:rPr>
              <a:t>del artículo 99 de la ley 24013, los procedimientos preventivos de crisis correspondientes en dichas Provincias serán sustanciados ante las administraciones provinciales del trabajo.</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8159667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25000" lnSpcReduction="20000"/>
          </a:bodyPr>
          <a:lstStyle/>
          <a:p>
            <a:pPr algn="l">
              <a:lnSpc>
                <a:spcPct val="90000"/>
              </a:lnSpc>
            </a:pPr>
            <a:r>
              <a:rPr lang="es-AR" sz="72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72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7200" b="1" dirty="0">
                <a:solidFill>
                  <a:srgbClr val="FFFF00"/>
                </a:solidFill>
                <a:effectLst>
                  <a:outerShdw blurRad="38100" dist="38100" dir="2700000" algn="tl">
                    <a:srgbClr val="000000">
                      <a:alpha val="43137"/>
                    </a:srgbClr>
                  </a:outerShdw>
                </a:effectLst>
              </a:rPr>
              <a:t>APERTURA DEL PROCEDIMIENTO</a:t>
            </a:r>
          </a:p>
          <a:p>
            <a:pPr algn="l"/>
            <a:endParaRPr lang="es-AR" sz="7200" dirty="0">
              <a:effectLst>
                <a:outerShdw blurRad="38100" dist="38100" dir="2700000" algn="tl">
                  <a:srgbClr val="000000">
                    <a:alpha val="43137"/>
                  </a:srgbClr>
                </a:outerShdw>
              </a:effectLst>
            </a:endParaRPr>
          </a:p>
          <a:p>
            <a:pPr algn="l"/>
            <a:r>
              <a:rPr lang="es-AR" sz="7200" b="1" dirty="0">
                <a:solidFill>
                  <a:srgbClr val="00FFCC"/>
                </a:solidFill>
                <a:effectLst>
                  <a:outerShdw blurRad="38100" dist="38100" dir="2700000" algn="tl">
                    <a:srgbClr val="000000">
                      <a:alpha val="43137"/>
                    </a:srgbClr>
                  </a:outerShdw>
                </a:effectLst>
              </a:rPr>
              <a:t>Art. 10 - </a:t>
            </a:r>
            <a:r>
              <a:rPr lang="es-AR" sz="7200" dirty="0">
                <a:effectLst>
                  <a:outerShdw blurRad="38100" dist="38100" dir="2700000" algn="tl">
                    <a:srgbClr val="000000">
                      <a:alpha val="43137"/>
                    </a:srgbClr>
                  </a:outerShdw>
                </a:effectLst>
              </a:rPr>
              <a:t>Sin perjuicio de lo dispuesto en el artículo anterior, </a:t>
            </a:r>
            <a:r>
              <a:rPr lang="es-AR" sz="7200" b="1" dirty="0">
                <a:solidFill>
                  <a:srgbClr val="FFFF00"/>
                </a:solidFill>
                <a:effectLst>
                  <a:outerShdw blurRad="38100" dist="38100" dir="2700000" algn="tl">
                    <a:srgbClr val="000000">
                      <a:alpha val="43137"/>
                    </a:srgbClr>
                  </a:outerShdw>
                </a:effectLst>
              </a:rPr>
              <a:t>en aquellos casos en los cuales las empresas ocupen trabajadores ubicados en distintas jurisdicciones o cuando se afecte significativamente la situación económica general o de determinados sectores de la actividad o bien se produzca un deterioro grave en las condiciones de vida de los consumidores y usuarios </a:t>
            </a:r>
            <a:r>
              <a:rPr lang="es-AR" sz="7200" dirty="0">
                <a:effectLst>
                  <a:outerShdw blurRad="38100" dist="38100" dir="2700000" algn="tl">
                    <a:srgbClr val="000000">
                      <a:alpha val="43137"/>
                    </a:srgbClr>
                  </a:outerShdw>
                </a:effectLst>
              </a:rPr>
              <a:t>de bienes y servicios o se encuentre en juego el interés nacional, la iniciación y trámite del procedimiento quedará a cargo del MINISTERIO DE TRABAJO, EMPLEO Y FORMACIÓN DE RECURSOS HUMANOS.</a:t>
            </a:r>
          </a:p>
          <a:p>
            <a:pPr algn="l"/>
            <a:endParaRPr lang="es-AR" sz="7200" dirty="0">
              <a:effectLst>
                <a:outerShdw blurRad="38100" dist="38100" dir="2700000" algn="tl">
                  <a:srgbClr val="000000">
                    <a:alpha val="43137"/>
                  </a:srgbClr>
                </a:outerShdw>
              </a:effectLst>
            </a:endParaRPr>
          </a:p>
          <a:p>
            <a:pPr algn="l"/>
            <a:r>
              <a:rPr lang="es-AR" sz="7200" b="1" dirty="0">
                <a:solidFill>
                  <a:srgbClr val="00FFCC"/>
                </a:solidFill>
                <a:effectLst>
                  <a:outerShdw blurRad="38100" dist="38100" dir="2700000" algn="tl">
                    <a:srgbClr val="000000">
                      <a:alpha val="43137"/>
                    </a:srgbClr>
                  </a:outerShdw>
                </a:effectLst>
              </a:rPr>
              <a:t>Art. 11 </a:t>
            </a:r>
            <a:r>
              <a:rPr lang="es-AR" sz="7200" dirty="0">
                <a:solidFill>
                  <a:srgbClr val="00FFCC"/>
                </a:solidFill>
                <a:effectLst>
                  <a:outerShdw blurRad="38100" dist="38100" dir="2700000" algn="tl">
                    <a:srgbClr val="000000">
                      <a:alpha val="43137"/>
                    </a:srgbClr>
                  </a:outerShdw>
                </a:effectLst>
              </a:rPr>
              <a:t>- </a:t>
            </a:r>
            <a:r>
              <a:rPr lang="es-AR" sz="7200" dirty="0">
                <a:effectLst>
                  <a:outerShdw blurRad="38100" dist="38100" dir="2700000" algn="tl">
                    <a:srgbClr val="000000">
                      <a:alpha val="43137"/>
                    </a:srgbClr>
                  </a:outerShdw>
                </a:effectLst>
              </a:rPr>
              <a:t>La existencia de un procedimiento de crisis de empresas en trámite o concluido no impedirá el uso de las facultades conferidas a la autoridad administrativa del trabajo por la ley 14786 y sus modificatorias.</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8437498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1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1800" b="1" dirty="0">
                <a:solidFill>
                  <a:srgbClr val="FFFF00"/>
                </a:solidFill>
                <a:effectLst>
                  <a:outerShdw blurRad="38100" dist="38100" dir="2700000" algn="tl">
                    <a:srgbClr val="000000">
                      <a:alpha val="43137"/>
                    </a:srgbClr>
                  </a:outerShdw>
                </a:effectLst>
              </a:rPr>
              <a:t>APERTURA DEL </a:t>
            </a:r>
            <a:r>
              <a:rPr lang="es-AR" sz="1800" b="1" dirty="0" smtClean="0">
                <a:solidFill>
                  <a:srgbClr val="FFFF00"/>
                </a:solidFill>
                <a:effectLst>
                  <a:outerShdw blurRad="38100" dist="38100" dir="2700000" algn="tl">
                    <a:srgbClr val="000000">
                      <a:alpha val="43137"/>
                    </a:srgbClr>
                  </a:outerShdw>
                </a:effectLst>
              </a:rPr>
              <a:t>PROCEDIMIENTO</a:t>
            </a:r>
          </a:p>
          <a:p>
            <a:pPr algn="l">
              <a:lnSpc>
                <a:spcPct val="90000"/>
              </a:lnSpc>
            </a:pPr>
            <a:endParaRPr lang="es-AR" sz="1800" b="1" dirty="0">
              <a:solidFill>
                <a:srgbClr val="FFFF00"/>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12 - </a:t>
            </a:r>
            <a:r>
              <a:rPr lang="es-AR" sz="1800" dirty="0">
                <a:effectLst>
                  <a:outerShdw blurRad="38100" dist="38100" dir="2700000" algn="tl">
                    <a:srgbClr val="000000">
                      <a:alpha val="43137"/>
                    </a:srgbClr>
                  </a:outerShdw>
                </a:effectLst>
              </a:rPr>
              <a:t>El </a:t>
            </a:r>
            <a:r>
              <a:rPr lang="es-AR" sz="1800" b="1" dirty="0">
                <a:solidFill>
                  <a:srgbClr val="FFFF01"/>
                </a:solidFill>
                <a:effectLst>
                  <a:outerShdw blurRad="38100" dist="38100" dir="2700000" algn="tl">
                    <a:srgbClr val="000000">
                      <a:alpha val="43137"/>
                    </a:srgbClr>
                  </a:outerShdw>
                </a:effectLst>
              </a:rPr>
              <a:t>incumplimiento a </a:t>
            </a:r>
            <a:r>
              <a:rPr lang="es-AR" sz="1800" dirty="0">
                <a:effectLst>
                  <a:outerShdw blurRad="38100" dist="38100" dir="2700000" algn="tl">
                    <a:srgbClr val="000000">
                      <a:alpha val="43137"/>
                    </a:srgbClr>
                  </a:outerShdw>
                </a:effectLst>
              </a:rPr>
              <a:t>las disposiciones del presente dará lugar a la aplicación de las </a:t>
            </a:r>
            <a:r>
              <a:rPr lang="es-AR" sz="1800" b="1" dirty="0">
                <a:solidFill>
                  <a:srgbClr val="00FFCC"/>
                </a:solidFill>
                <a:effectLst>
                  <a:outerShdw blurRad="38100" dist="38100" dir="2700000" algn="tl">
                    <a:srgbClr val="000000">
                      <a:alpha val="43137"/>
                    </a:srgbClr>
                  </a:outerShdw>
                </a:effectLst>
              </a:rPr>
              <a:t>sanciones previstas en el Régimen General de Sanciones </a:t>
            </a:r>
            <a:r>
              <a:rPr lang="es-AR" sz="1800" dirty="0">
                <a:effectLst>
                  <a:outerShdw blurRad="38100" dist="38100" dir="2700000" algn="tl">
                    <a:srgbClr val="000000">
                      <a:alpha val="43137"/>
                    </a:srgbClr>
                  </a:outerShdw>
                </a:effectLst>
              </a:rPr>
              <a:t>por Infracciones Laborales -Anexo II- del Pacto Federal del Trabajo, ratificado por la ley 25212, de acuerdo a la calificación de las infracciones que se verifiquen. Asimismo, la autoridad administrativa del trabajo podrá solicitar la </a:t>
            </a:r>
            <a:r>
              <a:rPr lang="es-AR" sz="1800" b="1" dirty="0">
                <a:solidFill>
                  <a:srgbClr val="00FF00"/>
                </a:solidFill>
                <a:effectLst>
                  <a:outerShdw blurRad="38100" dist="38100" dir="2700000" algn="tl">
                    <a:srgbClr val="000000">
                      <a:alpha val="43137"/>
                    </a:srgbClr>
                  </a:outerShdw>
                </a:effectLst>
              </a:rPr>
              <a:t>suspensión, reducción o pérdida de los subsidios, exenciones, </a:t>
            </a:r>
            <a:r>
              <a:rPr lang="es-AR" sz="1800" dirty="0">
                <a:effectLst>
                  <a:outerShdw blurRad="38100" dist="38100" dir="2700000" algn="tl">
                    <a:srgbClr val="000000">
                      <a:alpha val="43137"/>
                    </a:srgbClr>
                  </a:outerShdw>
                </a:effectLst>
              </a:rPr>
              <a:t>créditos o beneficios promocionales de cualquier especie que le fueran otorgados por organismos del Estado Nacional, Provincial o Municipal al empleador infractor.</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4249684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Autofit/>
          </a:bodyPr>
          <a:lstStyle/>
          <a:p>
            <a:pPr algn="l">
              <a:lnSpc>
                <a:spcPct val="90000"/>
              </a:lnSpc>
            </a:pPr>
            <a:r>
              <a:rPr lang="es-AR" sz="1800" b="1" dirty="0">
                <a:solidFill>
                  <a:srgbClr val="FFFF00"/>
                </a:solidFill>
                <a:effectLst>
                  <a:outerShdw blurRad="38100" dist="38100" dir="2700000" algn="tl">
                    <a:srgbClr val="000000">
                      <a:alpha val="43137"/>
                    </a:srgbClr>
                  </a:outerShdw>
                </a:effectLst>
              </a:rPr>
              <a:t>PROCEDIMIENTO PREVENTIVO DE CRISIS DE EMPRESAS</a:t>
            </a:r>
            <a:r>
              <a:rPr lang="es-AR" sz="1800" dirty="0">
                <a:solidFill>
                  <a:srgbClr val="FFFF00"/>
                </a:solidFill>
                <a:effectLst>
                  <a:outerShdw blurRad="38100" dist="38100" dir="2700000" algn="tl">
                    <a:srgbClr val="000000">
                      <a:alpha val="43137"/>
                    </a:srgbClr>
                  </a:outerShdw>
                </a:effectLst>
              </a:rPr>
              <a:t> </a:t>
            </a:r>
          </a:p>
          <a:p>
            <a:pPr algn="l">
              <a:lnSpc>
                <a:spcPct val="90000"/>
              </a:lnSpc>
            </a:pPr>
            <a:r>
              <a:rPr lang="es-AR" sz="1800" b="1" dirty="0">
                <a:solidFill>
                  <a:srgbClr val="00FF00"/>
                </a:solidFill>
                <a:effectLst>
                  <a:outerShdw blurRad="38100" dist="38100" dir="2700000" algn="tl">
                    <a:srgbClr val="000000">
                      <a:alpha val="43137"/>
                    </a:srgbClr>
                  </a:outerShdw>
                </a:effectLst>
              </a:rPr>
              <a:t>R (</a:t>
            </a:r>
            <a:r>
              <a:rPr lang="es-AR" sz="1800" b="1" dirty="0" err="1">
                <a:solidFill>
                  <a:srgbClr val="00FF00"/>
                </a:solidFill>
                <a:effectLst>
                  <a:outerShdw blurRad="38100" dist="38100" dir="2700000" algn="tl">
                    <a:srgbClr val="000000">
                      <a:alpha val="43137"/>
                    </a:srgbClr>
                  </a:outerShdw>
                </a:effectLst>
              </a:rPr>
              <a:t>MTESS</a:t>
            </a:r>
            <a:r>
              <a:rPr lang="es-AR" sz="1800" b="1" dirty="0">
                <a:solidFill>
                  <a:srgbClr val="00FF00"/>
                </a:solidFill>
                <a:effectLst>
                  <a:outerShdw blurRad="38100" dist="38100" dir="2700000" algn="tl">
                    <a:srgbClr val="000000">
                      <a:alpha val="43137"/>
                    </a:srgbClr>
                  </a:outerShdw>
                </a:effectLst>
              </a:rPr>
              <a:t>) 337/2002</a:t>
            </a:r>
          </a:p>
          <a:p>
            <a:pPr algn="l">
              <a:lnSpc>
                <a:spcPct val="90000"/>
              </a:lnSpc>
            </a:pPr>
            <a:r>
              <a:rPr lang="es-AR" sz="1800" b="1" dirty="0">
                <a:solidFill>
                  <a:srgbClr val="FF9900"/>
                </a:solidFill>
                <a:effectLst>
                  <a:outerShdw blurRad="38100" dist="38100" dir="2700000" algn="tl">
                    <a:srgbClr val="000000">
                      <a:alpha val="43137"/>
                    </a:srgbClr>
                  </a:outerShdw>
                </a:effectLst>
              </a:rPr>
              <a:t>ADMINISTRACIONES PROVINCIALES DEL TRABAJO</a:t>
            </a:r>
          </a:p>
          <a:p>
            <a:pPr algn="l"/>
            <a:r>
              <a:rPr lang="es-AR" sz="1800" b="1" dirty="0">
                <a:solidFill>
                  <a:srgbClr val="00FFCC"/>
                </a:solidFill>
              </a:rPr>
              <a:t>Art. 1 - </a:t>
            </a:r>
            <a:r>
              <a:rPr lang="es-AR" sz="1800" dirty="0"/>
              <a:t>Las Administraciones Provinciales del Trabajo </a:t>
            </a:r>
            <a:r>
              <a:rPr lang="es-AR" sz="1800" b="1" dirty="0">
                <a:solidFill>
                  <a:srgbClr val="FFFF01"/>
                </a:solidFill>
              </a:rPr>
              <a:t>podrán sustanciar y completar en sus respectivos ámbitos jurisdiccionales la gestión del procedimiento preventivo de crisis de empresas</a:t>
            </a:r>
            <a:r>
              <a:rPr lang="es-AR" sz="1800" dirty="0"/>
              <a:t>, previstos en el Título III, Capítulo VI de la ley 24013 y sus reglamentaciones, y del procedimiento previsto en el decreto 328/88, hasta tanto se celebren nuevos acuerdos con los Estados Provinciales. Sin perjuicio de ello, las Administraciones Provinciales del Trabajo podrán optar por remitir las actuaciones para su tramitación en este Ministerio, debiendo comunicar tal opción mediante copia fiel del acto administrativo que así lo dispone.</a:t>
            </a:r>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88481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1 </a:t>
            </a:r>
            <a:r>
              <a:rPr lang="es-AR" sz="1800" b="1" dirty="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Los empleadores, antes de disponer</a:t>
            </a:r>
            <a:r>
              <a:rPr lang="es-AR" sz="1800" b="1" dirty="0">
                <a:solidFill>
                  <a:srgbClr val="FFFF00"/>
                </a:solidFill>
                <a:effectLst>
                  <a:outerShdw blurRad="38100" dist="38100" dir="2700000" algn="tl">
                    <a:srgbClr val="000000">
                      <a:alpha val="43137"/>
                    </a:srgbClr>
                  </a:outerShdw>
                </a:effectLst>
              </a:rPr>
              <a:t> suspensiones, reducciones de la jornada laboral o despidos por causas económicas o falta o disminución de trabajo </a:t>
            </a:r>
            <a:r>
              <a:rPr lang="es-AR" sz="1800" dirty="0">
                <a:effectLst>
                  <a:outerShdw blurRad="38100" dist="38100" dir="2700000" algn="tl">
                    <a:srgbClr val="000000">
                      <a:alpha val="43137"/>
                    </a:srgbClr>
                  </a:outerShdw>
                </a:effectLst>
              </a:rPr>
              <a:t>a la totalidad o parte de su personal, deberán </a:t>
            </a:r>
            <a:r>
              <a:rPr lang="es-AR" sz="1800" b="1" dirty="0">
                <a:solidFill>
                  <a:srgbClr val="00FF00"/>
                </a:solidFill>
                <a:effectLst>
                  <a:outerShdw blurRad="38100" dist="38100" dir="2700000" algn="tl">
                    <a:srgbClr val="000000">
                      <a:alpha val="43137"/>
                    </a:srgbClr>
                  </a:outerShdw>
                </a:effectLst>
              </a:rPr>
              <a:t>comunicar</a:t>
            </a:r>
            <a:r>
              <a:rPr lang="es-AR" sz="1800" dirty="0">
                <a:effectLst>
                  <a:outerShdw blurRad="38100" dist="38100" dir="2700000" algn="tl">
                    <a:srgbClr val="000000">
                      <a:alpha val="43137"/>
                    </a:srgbClr>
                  </a:outerShdw>
                </a:effectLst>
              </a:rPr>
              <a:t> tal decisión al Ministerio de Trabajo y Seguridad Social </a:t>
            </a:r>
            <a:r>
              <a:rPr lang="es-AR" sz="1800" b="1" dirty="0">
                <a:solidFill>
                  <a:srgbClr val="00FFCC"/>
                </a:solidFill>
                <a:effectLst>
                  <a:outerShdw blurRad="38100" dist="38100" dir="2700000" algn="tl">
                    <a:srgbClr val="000000">
                      <a:alpha val="43137"/>
                    </a:srgbClr>
                  </a:outerShdw>
                </a:effectLst>
              </a:rPr>
              <a:t>con una anticipación no menor de 10 (diez) días </a:t>
            </a:r>
            <a:r>
              <a:rPr lang="es-AR" sz="1800" dirty="0">
                <a:effectLst>
                  <a:outerShdw blurRad="38100" dist="38100" dir="2700000" algn="tl">
                    <a:srgbClr val="000000">
                      <a:alpha val="43137"/>
                    </a:srgbClr>
                  </a:outerShdw>
                </a:effectLst>
              </a:rPr>
              <a:t>de hacerla efectiva.</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8461885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pPr algn="l"/>
            <a:endParaRPr lang="es-AR" sz="1800" dirty="0">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2 - </a:t>
            </a:r>
            <a:r>
              <a:rPr lang="es-AR" sz="1800" dirty="0">
                <a:effectLst>
                  <a:outerShdw blurRad="38100" dist="38100" dir="2700000" algn="tl">
                    <a:srgbClr val="000000">
                      <a:alpha val="43137"/>
                    </a:srgbClr>
                  </a:outerShdw>
                </a:effectLst>
              </a:rPr>
              <a:t>Dicha comunicación deberá contener: </a:t>
            </a:r>
          </a:p>
          <a:p>
            <a:pPr algn="l"/>
            <a:r>
              <a:rPr lang="es-AR" sz="1800" dirty="0">
                <a:solidFill>
                  <a:srgbClr val="FFFF00"/>
                </a:solidFill>
                <a:effectLst>
                  <a:outerShdw blurRad="38100" dist="38100" dir="2700000" algn="tl">
                    <a:srgbClr val="000000">
                      <a:alpha val="43137"/>
                    </a:srgbClr>
                  </a:outerShdw>
                </a:effectLst>
              </a:rPr>
              <a:t>1) causas que justifiquen la adopción de la medida; </a:t>
            </a:r>
          </a:p>
          <a:p>
            <a:pPr algn="l"/>
            <a:r>
              <a:rPr lang="es-AR" sz="1800" dirty="0">
                <a:solidFill>
                  <a:srgbClr val="FFCC00"/>
                </a:solidFill>
                <a:effectLst>
                  <a:outerShdw blurRad="38100" dist="38100" dir="2700000" algn="tl">
                    <a:srgbClr val="000000">
                      <a:alpha val="43137"/>
                    </a:srgbClr>
                  </a:outerShdw>
                </a:effectLst>
              </a:rPr>
              <a:t>2) si las causas invocadas afectan a toda la empresa </a:t>
            </a:r>
            <a:r>
              <a:rPr lang="es-AR" sz="1800" dirty="0">
                <a:effectLst>
                  <a:outerShdw blurRad="38100" dist="38100" dir="2700000" algn="tl">
                    <a:srgbClr val="000000">
                      <a:alpha val="43137"/>
                    </a:srgbClr>
                  </a:outerShdw>
                </a:effectLst>
              </a:rPr>
              <a:t>o sólo a alguna de sus secciones; </a:t>
            </a:r>
          </a:p>
          <a:p>
            <a:pPr algn="l"/>
            <a:r>
              <a:rPr lang="es-AR" sz="1800" dirty="0">
                <a:solidFill>
                  <a:srgbClr val="00FF00"/>
                </a:solidFill>
                <a:effectLst>
                  <a:outerShdw blurRad="38100" dist="38100" dir="2700000" algn="tl">
                    <a:srgbClr val="000000">
                      <a:alpha val="43137"/>
                    </a:srgbClr>
                  </a:outerShdw>
                </a:effectLst>
              </a:rPr>
              <a:t>3) si las causas invocadas se presumen de efecto transitorio o definitivo </a:t>
            </a:r>
            <a:r>
              <a:rPr lang="es-AR" sz="1800" dirty="0">
                <a:effectLst>
                  <a:outerShdw blurRad="38100" dist="38100" dir="2700000" algn="tl">
                    <a:srgbClr val="000000">
                      <a:alpha val="43137"/>
                    </a:srgbClr>
                  </a:outerShdw>
                </a:effectLst>
              </a:rPr>
              <a:t>y, en su caso, el tiempo que perdurarán; </a:t>
            </a:r>
          </a:p>
          <a:p>
            <a:pPr algn="l"/>
            <a:r>
              <a:rPr lang="es-AR" sz="1800" dirty="0">
                <a:solidFill>
                  <a:srgbClr val="FF9900"/>
                </a:solidFill>
                <a:effectLst>
                  <a:outerShdw blurRad="38100" dist="38100" dir="2700000" algn="tl">
                    <a:srgbClr val="000000">
                      <a:alpha val="43137"/>
                    </a:srgbClr>
                  </a:outerShdw>
                </a:effectLst>
              </a:rPr>
              <a:t>4) las medidas adoptadas por el empleador </a:t>
            </a:r>
            <a:r>
              <a:rPr lang="es-AR" sz="1800" dirty="0">
                <a:effectLst>
                  <a:outerShdw blurRad="38100" dist="38100" dir="2700000" algn="tl">
                    <a:srgbClr val="000000">
                      <a:alpha val="43137"/>
                    </a:srgbClr>
                  </a:outerShdw>
                </a:effectLst>
              </a:rPr>
              <a:t>para superar o paliar los efectos de las causas invocadas; </a:t>
            </a:r>
          </a:p>
          <a:p>
            <a:pPr algn="l"/>
            <a:r>
              <a:rPr lang="es-AR" sz="1800" dirty="0">
                <a:solidFill>
                  <a:srgbClr val="00B0F0"/>
                </a:solidFill>
                <a:effectLst>
                  <a:outerShdw blurRad="38100" dist="38100" dir="2700000" algn="tl">
                    <a:srgbClr val="000000">
                      <a:alpha val="43137"/>
                    </a:srgbClr>
                  </a:outerShdw>
                </a:effectLst>
              </a:rPr>
              <a:t>5) el nombre y apellido, fecha de ingreso, cargas </a:t>
            </a:r>
            <a:r>
              <a:rPr lang="es-AR" sz="1800" dirty="0">
                <a:effectLst>
                  <a:outerShdw blurRad="38100" dist="38100" dir="2700000" algn="tl">
                    <a:srgbClr val="000000">
                      <a:alpha val="43137"/>
                    </a:srgbClr>
                  </a:outerShdw>
                </a:effectLst>
              </a:rPr>
              <a:t>de familia, sección, categoría y especialidad de los trabajadores comprendidos en la medida</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723981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rPr>
              <a:t>PROCEDIMIENTO ALTERNATIVO OBLIGATORIO</a:t>
            </a:r>
            <a:endParaRPr lang="es-AR" sz="1800" dirty="0">
              <a:solidFill>
                <a:srgbClr val="FFFF01"/>
              </a:solidFill>
            </a:endParaRPr>
          </a:p>
          <a:p>
            <a:pPr algn="l">
              <a:lnSpc>
                <a:spcPct val="90000"/>
              </a:lnSpc>
            </a:pPr>
            <a:r>
              <a:rPr lang="es-AR" sz="1800" b="1" dirty="0">
                <a:solidFill>
                  <a:srgbClr val="FFC000"/>
                </a:solidFill>
              </a:rPr>
              <a:t>DECRETO 328/1988</a:t>
            </a:r>
          </a:p>
          <a:p>
            <a:pPr algn="l"/>
            <a:endParaRPr lang="es-AR" sz="1800" dirty="0"/>
          </a:p>
          <a:p>
            <a:pPr algn="l"/>
            <a:r>
              <a:rPr lang="es-AR" sz="1800" b="1" dirty="0">
                <a:solidFill>
                  <a:srgbClr val="00FFCC"/>
                </a:solidFill>
              </a:rPr>
              <a:t>Art. 3 - </a:t>
            </a:r>
            <a:r>
              <a:rPr lang="es-AR" sz="1800" dirty="0"/>
              <a:t>Con la misma anticipación establecida en el artículo 1, </a:t>
            </a:r>
            <a:r>
              <a:rPr lang="es-AR" sz="1800" dirty="0">
                <a:solidFill>
                  <a:srgbClr val="FFFF01"/>
                </a:solidFill>
              </a:rPr>
              <a:t>los empleadores deberán entregar copia de la comunicación a la asociación</a:t>
            </a:r>
            <a:r>
              <a:rPr lang="es-AR" sz="1800" dirty="0"/>
              <a:t> o asociaciones sindicales con personería gremial que representen a los trabajadores afectados por la medida.</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7804402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pPr algn="l"/>
            <a:endParaRPr lang="es-AR" sz="1800" dirty="0"/>
          </a:p>
          <a:p>
            <a:pPr algn="l"/>
            <a:r>
              <a:rPr lang="es-AR" sz="1800" b="1" dirty="0">
                <a:solidFill>
                  <a:srgbClr val="00FF99"/>
                </a:solidFill>
              </a:rPr>
              <a:t>Art. 4 - </a:t>
            </a:r>
            <a:r>
              <a:rPr lang="es-AR" sz="1800" dirty="0"/>
              <a:t>De oficio o a petición de partes, la autoridad de aplicación podrá: </a:t>
            </a:r>
          </a:p>
          <a:p>
            <a:pPr algn="l"/>
            <a:r>
              <a:rPr lang="es-AR" sz="1800" dirty="0">
                <a:solidFill>
                  <a:srgbClr val="FFFF00"/>
                </a:solidFill>
              </a:rPr>
              <a:t>1) disponer la celebración de las audiencias </a:t>
            </a:r>
            <a:r>
              <a:rPr lang="es-AR" sz="1800" dirty="0"/>
              <a:t>que considere necesarias para lograr soluciones de común acuerdo entre el empleador y las asociaciones sindicales indicadas en el artículo 3, </a:t>
            </a:r>
          </a:p>
          <a:p>
            <a:pPr algn="l"/>
            <a:r>
              <a:rPr lang="es-AR" sz="1800" dirty="0">
                <a:solidFill>
                  <a:srgbClr val="FF9900"/>
                </a:solidFill>
              </a:rPr>
              <a:t>2) recabar informes aclarativos o ampliatorios </a:t>
            </a:r>
            <a:r>
              <a:rPr lang="es-AR" sz="1800" dirty="0"/>
              <a:t>de los puntos de la comunicación previstos en el artículo 2, </a:t>
            </a:r>
          </a:p>
          <a:p>
            <a:pPr algn="l"/>
            <a:r>
              <a:rPr lang="es-AR" sz="1800" dirty="0">
                <a:solidFill>
                  <a:srgbClr val="00B0F0"/>
                </a:solidFill>
              </a:rPr>
              <a:t>3) requerir la opinión escrita de las asociaciones sindicales </a:t>
            </a:r>
            <a:r>
              <a:rPr lang="es-AR" sz="1800" dirty="0"/>
              <a:t>indicadas en el artículo 3, </a:t>
            </a:r>
          </a:p>
          <a:p>
            <a:pPr algn="l"/>
            <a:r>
              <a:rPr lang="es-AR" sz="1800" dirty="0">
                <a:solidFill>
                  <a:srgbClr val="00FF00"/>
                </a:solidFill>
              </a:rPr>
              <a:t>4) realizar investigaciones, recabar asesoramiento </a:t>
            </a:r>
            <a:r>
              <a:rPr lang="es-AR" sz="1800" dirty="0"/>
              <a:t>de las reparticiones públicas o instituciones privadas y, en general, ordenar cualquier medida que tienda al más amplio conocimiento de la cuestión planteada y </a:t>
            </a:r>
          </a:p>
          <a:p>
            <a:pPr algn="l"/>
            <a:r>
              <a:rPr lang="es-AR" sz="1800" dirty="0">
                <a:solidFill>
                  <a:srgbClr val="FFCC00"/>
                </a:solidFill>
              </a:rPr>
              <a:t>5) proponer fórmulas de solución. </a:t>
            </a:r>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41848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ES" sz="1800" b="1" dirty="0" smtClean="0">
                <a:solidFill>
                  <a:srgbClr val="FFFF00"/>
                </a:solidFill>
                <a:effectLst>
                  <a:outerShdw blurRad="38100" dist="38100" dir="2700000" algn="tl">
                    <a:srgbClr val="000000">
                      <a:alpha val="43137"/>
                    </a:srgbClr>
                  </a:outerShdw>
                </a:effectLst>
                <a:cs typeface="Arial" charset="0"/>
              </a:rPr>
              <a:t>Relación laboral entre cónyuges</a:t>
            </a:r>
          </a:p>
          <a:p>
            <a:pPr algn="l"/>
            <a:r>
              <a:rPr lang="es-ES" sz="1800" b="1" dirty="0" smtClean="0">
                <a:solidFill>
                  <a:srgbClr val="00FFCC"/>
                </a:solidFill>
                <a:effectLst>
                  <a:outerShdw blurRad="38100" dist="38100" dir="2700000" algn="tl">
                    <a:srgbClr val="000000">
                      <a:alpha val="43137"/>
                    </a:srgbClr>
                  </a:outerShdw>
                </a:effectLst>
                <a:cs typeface="Arial" charset="0"/>
              </a:rPr>
              <a:t>RECHAZAN RELACIÓN DE DEPENDENCIA</a:t>
            </a:r>
            <a:endParaRPr lang="es-ES" sz="1800" b="1" dirty="0">
              <a:solidFill>
                <a:srgbClr val="00FFCC"/>
              </a:solidFill>
              <a:effectLst>
                <a:outerShdw blurRad="38100" dist="38100" dir="2700000" algn="tl">
                  <a:srgbClr val="000000">
                    <a:alpha val="43137"/>
                  </a:srgbClr>
                </a:outerShdw>
              </a:effectLst>
              <a:cs typeface="Arial" charset="0"/>
            </a:endParaRPr>
          </a:p>
          <a:p>
            <a:pPr algn="l"/>
            <a:endParaRPr lang="es-AR" altLang="ja-JP" sz="1800" b="1" dirty="0" smtClean="0">
              <a:solidFill>
                <a:srgbClr val="00FF00"/>
              </a:solidFill>
              <a:effectLst>
                <a:outerShdw blurRad="38100" dist="38100" dir="2700000" algn="tl">
                  <a:srgbClr val="000000">
                    <a:alpha val="43137"/>
                  </a:srgbClr>
                </a:outerShdw>
              </a:effectLst>
              <a:cs typeface="Arial" charset="0"/>
            </a:endParaRPr>
          </a:p>
          <a:p>
            <a:pPr algn="l"/>
            <a:r>
              <a:rPr lang="ja-JP" altLang="es-ES" sz="1800" b="1" dirty="0" smtClean="0">
                <a:solidFill>
                  <a:srgbClr val="00FF00"/>
                </a:solidFill>
                <a:effectLst>
                  <a:outerShdw blurRad="38100" dist="38100" dir="2700000" algn="tl">
                    <a:srgbClr val="000000">
                      <a:alpha val="43137"/>
                    </a:srgbClr>
                  </a:outerShdw>
                </a:effectLst>
                <a:cs typeface="Arial" charset="0"/>
              </a:rPr>
              <a:t>“</a:t>
            </a:r>
            <a:r>
              <a:rPr lang="es-ES" sz="1800" b="1" dirty="0">
                <a:solidFill>
                  <a:srgbClr val="00FF00"/>
                </a:solidFill>
                <a:effectLst>
                  <a:outerShdw blurRad="38100" dist="38100" dir="2700000" algn="tl">
                    <a:srgbClr val="000000">
                      <a:alpha val="43137"/>
                    </a:srgbClr>
                  </a:outerShdw>
                </a:effectLst>
                <a:cs typeface="Arial" charset="0"/>
              </a:rPr>
              <a:t>MFE </a:t>
            </a:r>
            <a:r>
              <a:rPr lang="es-ES" sz="1800" b="1" dirty="0" smtClean="0">
                <a:solidFill>
                  <a:srgbClr val="00FF00"/>
                </a:solidFill>
                <a:effectLst>
                  <a:outerShdw blurRad="38100" dist="38100" dir="2700000" algn="tl">
                    <a:srgbClr val="000000">
                      <a:alpha val="43137"/>
                    </a:srgbClr>
                  </a:outerShdw>
                </a:effectLst>
                <a:cs typeface="Arial" charset="0"/>
              </a:rPr>
              <a:t>c/BJA</a:t>
            </a:r>
            <a:r>
              <a:rPr lang="es-AR" altLang="ja-JP" sz="1800" b="1" dirty="0" smtClean="0">
                <a:solidFill>
                  <a:srgbClr val="00FF00"/>
                </a:solidFill>
                <a:effectLst>
                  <a:outerShdw blurRad="38100" dist="38100" dir="2700000" algn="tl">
                    <a:srgbClr val="000000">
                      <a:alpha val="43137"/>
                    </a:srgbClr>
                  </a:outerShdw>
                </a:effectLst>
                <a:cs typeface="Arial" charset="0"/>
              </a:rPr>
              <a:t> -</a:t>
            </a:r>
            <a:r>
              <a:rPr lang="es-ES" sz="1800" b="1" dirty="0" smtClean="0">
                <a:solidFill>
                  <a:srgbClr val="00FF00"/>
                </a:solidFill>
                <a:effectLst>
                  <a:outerShdw blurRad="38100" dist="38100" dir="2700000" algn="tl">
                    <a:srgbClr val="000000">
                      <a:alpha val="43137"/>
                    </a:srgbClr>
                  </a:outerShdw>
                </a:effectLst>
                <a:cs typeface="Arial" charset="0"/>
              </a:rPr>
              <a:t> </a:t>
            </a:r>
            <a:r>
              <a:rPr lang="es-ES" sz="1800" b="1" dirty="0">
                <a:solidFill>
                  <a:srgbClr val="00FF00"/>
                </a:solidFill>
                <a:effectLst>
                  <a:outerShdw blurRad="38100" dist="38100" dir="2700000" algn="tl">
                    <a:srgbClr val="000000">
                      <a:alpha val="43137"/>
                    </a:srgbClr>
                  </a:outerShdw>
                </a:effectLst>
                <a:cs typeface="Arial" charset="0"/>
              </a:rPr>
              <a:t>Tribunal de Trabajo de Trenque Lauquen -</a:t>
            </a:r>
            <a:r>
              <a:rPr lang="es-ES" sz="1800" b="1" dirty="0" smtClean="0">
                <a:solidFill>
                  <a:srgbClr val="00FF00"/>
                </a:solidFill>
                <a:effectLst>
                  <a:outerShdw blurRad="38100" dist="38100" dir="2700000" algn="tl">
                    <a:srgbClr val="000000">
                      <a:alpha val="43137"/>
                    </a:srgbClr>
                  </a:outerShdw>
                </a:effectLst>
                <a:cs typeface="Arial" charset="0"/>
              </a:rPr>
              <a:t> 30/9/93”</a:t>
            </a:r>
            <a:endParaRPr lang="es-ES" sz="1800" b="1" dirty="0" smtClean="0">
              <a:solidFill>
                <a:srgbClr val="FFFF00"/>
              </a:solidFill>
              <a:effectLst>
                <a:outerShdw blurRad="38100" dist="38100" dir="2700000" algn="tl">
                  <a:srgbClr val="000000">
                    <a:alpha val="43137"/>
                  </a:srgbClr>
                </a:outerShdw>
              </a:effectLst>
              <a:cs typeface="Arial" charset="0"/>
            </a:endParaRPr>
          </a:p>
          <a:p>
            <a:pPr algn="l"/>
            <a:r>
              <a:rPr lang="es-AR" sz="1800" i="1" dirty="0" smtClean="0">
                <a:solidFill>
                  <a:srgbClr val="FFFF00"/>
                </a:solidFill>
                <a:effectLst>
                  <a:outerShdw blurRad="38100" dist="38100" dir="2700000" algn="tl">
                    <a:srgbClr val="000000">
                      <a:alpha val="43137"/>
                    </a:srgbClr>
                  </a:outerShdw>
                </a:effectLst>
              </a:rPr>
              <a:t>“.. no </a:t>
            </a:r>
            <a:r>
              <a:rPr lang="es-AR" sz="1800" i="1" dirty="0">
                <a:solidFill>
                  <a:srgbClr val="FFFF00"/>
                </a:solidFill>
                <a:effectLst>
                  <a:outerShdw blurRad="38100" dist="38100" dir="2700000" algn="tl">
                    <a:srgbClr val="000000">
                      <a:alpha val="43137"/>
                    </a:srgbClr>
                  </a:outerShdw>
                </a:effectLst>
              </a:rPr>
              <a:t>existe relación laboral sino familiar, de afecto o cariño, porque forma parte de una misma comunidad </a:t>
            </a:r>
            <a:r>
              <a:rPr lang="es-AR" sz="1800" i="1" dirty="0" smtClean="0">
                <a:solidFill>
                  <a:srgbClr val="FFFF00"/>
                </a:solidFill>
                <a:effectLst>
                  <a:outerShdw blurRad="38100" dist="38100" dir="2700000" algn="tl">
                    <a:srgbClr val="000000">
                      <a:alpha val="43137"/>
                    </a:srgbClr>
                  </a:outerShdw>
                </a:effectLst>
              </a:rPr>
              <a:t>familiar …”  </a:t>
            </a:r>
            <a:r>
              <a:rPr lang="es-AR" sz="1800" dirty="0">
                <a:effectLst>
                  <a:outerShdw blurRad="38100" dist="38100" dir="2700000" algn="tl">
                    <a:srgbClr val="000000">
                      <a:alpha val="43137"/>
                    </a:srgbClr>
                  </a:outerShdw>
                </a:effectLst>
              </a:rPr>
              <a:t>por ello se </a:t>
            </a:r>
            <a:r>
              <a:rPr lang="es-AR" sz="1800" dirty="0" smtClean="0">
                <a:effectLst>
                  <a:outerShdw blurRad="38100" dist="38100" dir="2700000" algn="tl">
                    <a:srgbClr val="000000">
                      <a:alpha val="43137"/>
                    </a:srgbClr>
                  </a:outerShdw>
                </a:effectLst>
              </a:rPr>
              <a:t>entendió que no existía relación laboral.</a:t>
            </a:r>
          </a:p>
          <a:p>
            <a:pPr algn="l"/>
            <a:endParaRPr lang="es-AR" altLang="ja-JP" sz="1800" dirty="0" smtClean="0">
              <a:effectLst>
                <a:outerShdw blurRad="38100" dist="38100" dir="2700000" algn="tl">
                  <a:srgbClr val="000000">
                    <a:alpha val="43137"/>
                  </a:srgbClr>
                </a:outerShdw>
              </a:effectLst>
              <a:cs typeface="Arial" charset="0"/>
            </a:endParaRPr>
          </a:p>
          <a:p>
            <a:pPr algn="l"/>
            <a:r>
              <a:rPr lang="ja-JP" altLang="es-ES" sz="1800" b="1" dirty="0" smtClean="0">
                <a:solidFill>
                  <a:srgbClr val="00FF00"/>
                </a:solidFill>
                <a:effectLst>
                  <a:outerShdw blurRad="38100" dist="38100" dir="2700000" algn="tl">
                    <a:srgbClr val="000000">
                      <a:alpha val="43137"/>
                    </a:srgbClr>
                  </a:outerShdw>
                </a:effectLst>
                <a:cs typeface="Arial" charset="0"/>
              </a:rPr>
              <a:t>“</a:t>
            </a:r>
            <a:r>
              <a:rPr lang="es-ES" sz="1800" b="1" dirty="0" err="1">
                <a:solidFill>
                  <a:srgbClr val="00FF00"/>
                </a:solidFill>
                <a:effectLst>
                  <a:outerShdw blurRad="38100" dist="38100" dir="2700000" algn="tl">
                    <a:srgbClr val="000000">
                      <a:alpha val="43137"/>
                    </a:srgbClr>
                  </a:outerShdw>
                </a:effectLst>
                <a:cs typeface="Arial" charset="0"/>
              </a:rPr>
              <a:t>Crianca</a:t>
            </a:r>
            <a:r>
              <a:rPr lang="es-ES" sz="1800" b="1" dirty="0">
                <a:solidFill>
                  <a:srgbClr val="00FF00"/>
                </a:solidFill>
                <a:effectLst>
                  <a:outerShdw blurRad="38100" dist="38100" dir="2700000" algn="tl">
                    <a:srgbClr val="000000">
                      <a:alpha val="43137"/>
                    </a:srgbClr>
                  </a:outerShdw>
                </a:effectLst>
                <a:cs typeface="Arial" charset="0"/>
              </a:rPr>
              <a:t> SRL c/ </a:t>
            </a:r>
            <a:r>
              <a:rPr lang="es-ES" sz="1800" b="1" dirty="0" smtClean="0">
                <a:solidFill>
                  <a:srgbClr val="00FF00"/>
                </a:solidFill>
                <a:effectLst>
                  <a:outerShdw blurRad="38100" dist="38100" dir="2700000" algn="tl">
                    <a:srgbClr val="000000">
                      <a:alpha val="43137"/>
                    </a:srgbClr>
                  </a:outerShdw>
                </a:effectLst>
                <a:cs typeface="Arial" charset="0"/>
              </a:rPr>
              <a:t>AFIP – CFSS  - Sala III - 17/2/2005”</a:t>
            </a:r>
          </a:p>
          <a:p>
            <a:pPr algn="l"/>
            <a:r>
              <a:rPr lang="es-AR" sz="1800" i="1" dirty="0" smtClean="0">
                <a:solidFill>
                  <a:srgbClr val="FFFF00"/>
                </a:solidFill>
                <a:effectLst>
                  <a:outerShdw blurRad="38100" dist="38100" dir="2700000" algn="tl">
                    <a:srgbClr val="000000">
                      <a:alpha val="43137"/>
                    </a:srgbClr>
                  </a:outerShdw>
                </a:effectLst>
              </a:rPr>
              <a:t>“… no </a:t>
            </a:r>
            <a:r>
              <a:rPr lang="es-AR" sz="1800" i="1" dirty="0">
                <a:solidFill>
                  <a:srgbClr val="FFFF00"/>
                </a:solidFill>
                <a:effectLst>
                  <a:outerShdw blurRad="38100" dist="38100" dir="2700000" algn="tl">
                    <a:srgbClr val="000000">
                      <a:alpha val="43137"/>
                    </a:srgbClr>
                  </a:outerShdw>
                </a:effectLst>
              </a:rPr>
              <a:t>corresponde la impugnación interpuesta por la actora contra la determinación de deuda previsional con sus respectivos accesorios más la sanción de multa, porque al tratarse de una trabajadora que es cónyuge de uno de los titulares de la sociedad comercial, que en este caso estaba integrada por el esposo y la </a:t>
            </a:r>
            <a:r>
              <a:rPr lang="es-AR" sz="1800" i="1" dirty="0" smtClean="0">
                <a:solidFill>
                  <a:srgbClr val="FFFF00"/>
                </a:solidFill>
                <a:effectLst>
                  <a:outerShdw blurRad="38100" dist="38100" dir="2700000" algn="tl">
                    <a:srgbClr val="000000">
                      <a:alpha val="43137"/>
                    </a:srgbClr>
                  </a:outerShdw>
                </a:effectLst>
              </a:rPr>
              <a:t>cuñada ...” </a:t>
            </a:r>
            <a:r>
              <a:rPr lang="es-AR" sz="1800" dirty="0" smtClean="0">
                <a:effectLst>
                  <a:outerShdw blurRad="38100" dist="38100" dir="2700000" algn="tl">
                    <a:srgbClr val="000000">
                      <a:alpha val="43137"/>
                    </a:srgbClr>
                  </a:outerShdw>
                </a:effectLst>
              </a:rPr>
              <a:t>esa relación entra en la calificación de relación familiar. La Cámara aplicó citó el fallo de Trenque Lauquen.</a:t>
            </a:r>
            <a:endParaRPr lang="es-ES" sz="1800" dirty="0">
              <a:effectLst>
                <a:outerShdw blurRad="38100" dist="38100" dir="2700000" algn="tl">
                  <a:srgbClr val="000000">
                    <a:alpha val="43137"/>
                  </a:srgbClr>
                </a:outerShdw>
              </a:effectLst>
              <a:cs typeface="Arial" charset="0"/>
            </a:endParaRPr>
          </a:p>
          <a:p>
            <a:pPr algn="l"/>
            <a:endParaRPr lang="es-ES" sz="1800" dirty="0">
              <a:cs typeface="Arial" charset="0"/>
            </a:endParaRPr>
          </a:p>
          <a:p>
            <a:pPr algn="l">
              <a:lnSpc>
                <a:spcPct val="90000"/>
              </a:lnSpc>
            </a:pPr>
            <a:endParaRPr lang="es-AR" sz="2000" b="1" dirty="0" smtClean="0">
              <a:solidFill>
                <a:srgbClr val="00FFCC"/>
              </a:solidFill>
              <a:effectLst>
                <a:outerShdw blurRad="38100" dist="38100" dir="2700000" algn="tl">
                  <a:srgbClr val="000000">
                    <a:alpha val="43137"/>
                  </a:srgbClr>
                </a:outerShdw>
              </a:effectLst>
            </a:endParaRPr>
          </a:p>
          <a:p>
            <a:pPr algn="l">
              <a:lnSpc>
                <a:spcPct val="90000"/>
              </a:lnSpc>
            </a:pPr>
            <a:endParaRPr lang="es-AR" sz="20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710076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5 - </a:t>
            </a:r>
            <a:r>
              <a:rPr lang="es-AR" sz="1800" dirty="0">
                <a:effectLst>
                  <a:outerShdw blurRad="38100" dist="38100" dir="2700000" algn="tl">
                    <a:srgbClr val="000000">
                      <a:alpha val="43137"/>
                    </a:srgbClr>
                  </a:outerShdw>
                </a:effectLst>
              </a:rPr>
              <a:t>Las disposiciones del presente decreto no podrán ser interpretadas como modificaciones a la </a:t>
            </a:r>
            <a:r>
              <a:rPr lang="es-AR" sz="1800" b="1" u="sng" dirty="0">
                <a:solidFill>
                  <a:srgbClr val="FFFF00"/>
                </a:solidFill>
                <a:effectLst>
                  <a:outerShdw blurRad="38100" dist="38100" dir="2700000" algn="tl">
                    <a:srgbClr val="000000">
                      <a:alpha val="43137"/>
                    </a:srgbClr>
                  </a:outerShdw>
                </a:effectLst>
              </a:rPr>
              <a:t>facultad del trabajador de accionar judicialmente </a:t>
            </a:r>
            <a:r>
              <a:rPr lang="es-AR" sz="1800" dirty="0">
                <a:effectLst>
                  <a:outerShdw blurRad="38100" dist="38100" dir="2700000" algn="tl">
                    <a:srgbClr val="000000">
                      <a:alpha val="43137"/>
                    </a:srgbClr>
                  </a:outerShdw>
                </a:effectLst>
              </a:rPr>
              <a:t>si considerare que la medida adoptada por el empleador lesiona alguno de sus derechos.</a:t>
            </a:r>
          </a:p>
          <a:p>
            <a:pPr algn="l"/>
            <a:endParaRPr lang="es-AR" sz="1800" dirty="0">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6 - </a:t>
            </a:r>
            <a:r>
              <a:rPr lang="es-AR" sz="1800" dirty="0">
                <a:effectLst>
                  <a:outerShdw blurRad="38100" dist="38100" dir="2700000" algn="tl">
                    <a:srgbClr val="000000">
                      <a:alpha val="43137"/>
                    </a:srgbClr>
                  </a:outerShdw>
                </a:effectLst>
              </a:rPr>
              <a:t>El incumplimiento de lo establecido en el presente decreto dará lugar a las </a:t>
            </a:r>
            <a:r>
              <a:rPr lang="es-AR" sz="1800" b="1" dirty="0">
                <a:solidFill>
                  <a:srgbClr val="00FF99"/>
                </a:solidFill>
                <a:effectLst>
                  <a:outerShdw blurRad="38100" dist="38100" dir="2700000" algn="tl">
                    <a:srgbClr val="000000">
                      <a:alpha val="43137"/>
                    </a:srgbClr>
                  </a:outerShdw>
                </a:effectLst>
              </a:rPr>
              <a:t>sanciones previstas </a:t>
            </a:r>
            <a:r>
              <a:rPr lang="es-AR" sz="1800" dirty="0">
                <a:effectLst>
                  <a:outerShdw blurRad="38100" dist="38100" dir="2700000" algn="tl">
                    <a:srgbClr val="000000">
                      <a:alpha val="43137"/>
                    </a:srgbClr>
                  </a:outerShdw>
                </a:effectLst>
              </a:rPr>
              <a:t>en el artículo 5º de la ley 18694 y sus modificatorias.</a:t>
            </a: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742645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500" b="1" dirty="0">
                <a:solidFill>
                  <a:srgbClr val="FFFF01"/>
                </a:solidFill>
                <a:effectLst>
                  <a:outerShdw blurRad="38100" dist="38100" dir="2700000" algn="tl">
                    <a:srgbClr val="000000">
                      <a:alpha val="43137"/>
                    </a:srgbClr>
                  </a:outerShdw>
                </a:effectLst>
              </a:rPr>
              <a:t>PROCEDIMIENTO ALTERNATIVO OBLIGATORIO</a:t>
            </a:r>
            <a:endParaRPr lang="es-AR" sz="1500" dirty="0">
              <a:solidFill>
                <a:srgbClr val="FFFF01"/>
              </a:solidFill>
              <a:effectLst>
                <a:outerShdw blurRad="38100" dist="38100" dir="2700000" algn="tl">
                  <a:srgbClr val="000000">
                    <a:alpha val="43137"/>
                  </a:srgbClr>
                </a:outerShdw>
              </a:effectLst>
            </a:endParaRPr>
          </a:p>
          <a:p>
            <a:pPr algn="l">
              <a:lnSpc>
                <a:spcPct val="90000"/>
              </a:lnSpc>
            </a:pPr>
            <a:r>
              <a:rPr lang="es-AR" sz="1500" b="1" dirty="0">
                <a:solidFill>
                  <a:srgbClr val="FFC000"/>
                </a:solidFill>
                <a:effectLst>
                  <a:outerShdw blurRad="38100" dist="38100" dir="2700000" algn="tl">
                    <a:srgbClr val="000000">
                      <a:alpha val="43137"/>
                    </a:srgbClr>
                  </a:outerShdw>
                </a:effectLst>
              </a:rPr>
              <a:t>DECRETO 328/1988</a:t>
            </a:r>
          </a:p>
          <a:p>
            <a:endParaRPr lang="es-AR" sz="9600" dirty="0" smtClean="0"/>
          </a:p>
          <a:p>
            <a:endParaRPr lang="es-AR" sz="96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713" y="1905000"/>
            <a:ext cx="8226574"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78727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r>
              <a:rPr lang="es-AR" sz="9600" dirty="0" smtClean="0"/>
              <a:t> </a:t>
            </a:r>
            <a:endParaRPr lang="es-AR" sz="96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728" y="2057400"/>
            <a:ext cx="8890543"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3515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endParaRPr lang="es-AR" sz="96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39" y="1981200"/>
            <a:ext cx="8676456"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07657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endParaRPr lang="es-AR" sz="1800" b="1" dirty="0">
              <a:solidFill>
                <a:srgbClr val="FFC0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202" y="2133600"/>
            <a:ext cx="8864231"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25963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0"/>
                </a:solidFill>
                <a:effectLst>
                  <a:outerShdw blurRad="38100" dist="38100" dir="2700000" algn="tl">
                    <a:srgbClr val="000000">
                      <a:alpha val="43137"/>
                    </a:srgbClr>
                  </a:outerShdw>
                </a:effectLst>
              </a:rPr>
              <a:t>PROCEDIMIENTO ALTERNATIVO OBLIGATORIO</a:t>
            </a:r>
            <a:endParaRPr lang="es-AR" sz="1800" dirty="0">
              <a:solidFill>
                <a:srgbClr val="FFFF00"/>
              </a:solidFill>
              <a:effectLst>
                <a:outerShdw blurRad="38100" dist="38100" dir="2700000" algn="tl">
                  <a:srgbClr val="000000">
                    <a:alpha val="43137"/>
                  </a:srgbClr>
                </a:outerShdw>
              </a:effectLst>
            </a:endParaRPr>
          </a:p>
          <a:p>
            <a:pPr algn="l">
              <a:lnSpc>
                <a:spcPct val="90000"/>
              </a:lnSpc>
            </a:pPr>
            <a:r>
              <a:rPr lang="es-AR" sz="1800" b="1" dirty="0" smtClean="0">
                <a:solidFill>
                  <a:srgbClr val="FFC000"/>
                </a:solidFill>
                <a:effectLst>
                  <a:outerShdw blurRad="38100" dist="38100" dir="2700000" algn="tl">
                    <a:srgbClr val="000000">
                      <a:alpha val="43137"/>
                    </a:srgbClr>
                  </a:outerShdw>
                </a:effectLst>
              </a:rPr>
              <a:t>PLAZOS </a:t>
            </a:r>
            <a:r>
              <a:rPr lang="es-AR" sz="1800" b="1" dirty="0" err="1" smtClean="0">
                <a:solidFill>
                  <a:srgbClr val="FFC000"/>
                </a:solidFill>
                <a:effectLst>
                  <a:outerShdw blurRad="38100" dist="38100" dir="2700000" algn="tl">
                    <a:srgbClr val="000000">
                      <a:alpha val="43137"/>
                    </a:srgbClr>
                  </a:outerShdw>
                </a:effectLst>
              </a:rPr>
              <a:t>MAXIMOS</a:t>
            </a:r>
            <a:endParaRPr lang="es-AR" sz="1800" b="1" dirty="0">
              <a:solidFill>
                <a:srgbClr val="FFC000"/>
              </a:solidFill>
              <a:effectLst>
                <a:outerShdw blurRad="38100" dist="38100" dir="2700000" algn="tl">
                  <a:srgbClr val="000000">
                    <a:alpha val="43137"/>
                  </a:srgbClr>
                </a:outerShdw>
              </a:effectLst>
            </a:endParaRP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220. —Plazo máximo. Remisión.</a:t>
            </a:r>
          </a:p>
          <a:p>
            <a:pPr algn="l"/>
            <a:r>
              <a:rPr lang="es-AR" sz="1800" dirty="0">
                <a:effectLst>
                  <a:outerShdw blurRad="38100" dist="38100" dir="2700000" algn="tl">
                    <a:srgbClr val="000000">
                      <a:alpha val="43137"/>
                    </a:srgbClr>
                  </a:outerShdw>
                </a:effectLst>
              </a:rPr>
              <a:t>Las suspensiones fundadas en razones </a:t>
            </a:r>
            <a:r>
              <a:rPr lang="es-AR" sz="1800" b="1" dirty="0">
                <a:solidFill>
                  <a:srgbClr val="FFFF01"/>
                </a:solidFill>
                <a:effectLst>
                  <a:outerShdw blurRad="38100" dist="38100" dir="2700000" algn="tl">
                    <a:srgbClr val="000000">
                      <a:alpha val="43137"/>
                    </a:srgbClr>
                  </a:outerShdw>
                </a:effectLst>
              </a:rPr>
              <a:t>disciplinarias o debidas a falta o disminución de trabajo no imputables al empleador</a:t>
            </a:r>
            <a:r>
              <a:rPr lang="es-AR" sz="1800" dirty="0">
                <a:effectLst>
                  <a:outerShdw blurRad="38100" dist="38100" dir="2700000" algn="tl">
                    <a:srgbClr val="000000">
                      <a:alpha val="43137"/>
                    </a:srgbClr>
                  </a:outerShdw>
                </a:effectLst>
              </a:rPr>
              <a:t>, no podrán exceder de </a:t>
            </a:r>
            <a:r>
              <a:rPr lang="es-AR" sz="1800" b="1" dirty="0">
                <a:solidFill>
                  <a:srgbClr val="FF9900"/>
                </a:solidFill>
                <a:effectLst>
                  <a:outerShdw blurRad="38100" dist="38100" dir="2700000" algn="tl">
                    <a:srgbClr val="000000">
                      <a:alpha val="43137"/>
                    </a:srgbClr>
                  </a:outerShdw>
                </a:effectLst>
              </a:rPr>
              <a:t>treinta (30) días en un (1) año</a:t>
            </a:r>
            <a:r>
              <a:rPr lang="es-AR" sz="1800" dirty="0">
                <a:effectLst>
                  <a:outerShdw blurRad="38100" dist="38100" dir="2700000" algn="tl">
                    <a:srgbClr val="000000">
                      <a:alpha val="43137"/>
                    </a:srgbClr>
                  </a:outerShdw>
                </a:effectLst>
              </a:rPr>
              <a:t>, contados a partir de la primera suspensión.</a:t>
            </a:r>
          </a:p>
          <a:p>
            <a:pPr algn="l"/>
            <a:r>
              <a:rPr lang="es-AR" sz="1800" dirty="0">
                <a:effectLst>
                  <a:outerShdw blurRad="38100" dist="38100" dir="2700000" algn="tl">
                    <a:srgbClr val="000000">
                      <a:alpha val="43137"/>
                    </a:srgbClr>
                  </a:outerShdw>
                </a:effectLst>
              </a:rPr>
              <a:t>Las suspensiones fundadas en razones disciplinarias deberán ajustarse a lo dispuesto por el artículo 67, sin perjuicio de las condiciones que se fijaren en función de lo previsto en el artículo 68.</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9603995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0"/>
                </a:solidFill>
                <a:effectLst>
                  <a:outerShdw blurRad="38100" dist="38100" dir="2700000" algn="tl">
                    <a:srgbClr val="000000">
                      <a:alpha val="43137"/>
                    </a:srgbClr>
                  </a:outerShdw>
                </a:effectLst>
              </a:rPr>
              <a:t>PROCEDIMIENTO ALTERNATIVO OBLIGATORIO</a:t>
            </a:r>
            <a:endParaRPr lang="es-AR" sz="1800" dirty="0">
              <a:solidFill>
                <a:srgbClr val="FFFF00"/>
              </a:solidFill>
              <a:effectLst>
                <a:outerShdw blurRad="38100" dist="38100" dir="2700000" algn="tl">
                  <a:srgbClr val="000000">
                    <a:alpha val="43137"/>
                  </a:srgbClr>
                </a:outerShdw>
              </a:effectLst>
            </a:endParaRPr>
          </a:p>
          <a:p>
            <a:pPr algn="l">
              <a:lnSpc>
                <a:spcPct val="90000"/>
              </a:lnSpc>
            </a:pPr>
            <a:r>
              <a:rPr lang="es-AR" sz="1800" b="1" dirty="0" smtClean="0">
                <a:solidFill>
                  <a:srgbClr val="FFC000"/>
                </a:solidFill>
                <a:effectLst>
                  <a:outerShdw blurRad="38100" dist="38100" dir="2700000" algn="tl">
                    <a:srgbClr val="000000">
                      <a:alpha val="43137"/>
                    </a:srgbClr>
                  </a:outerShdw>
                </a:effectLst>
              </a:rPr>
              <a:t>PLAZOS </a:t>
            </a:r>
            <a:r>
              <a:rPr lang="es-AR" sz="1800" b="1" dirty="0" err="1" smtClean="0">
                <a:solidFill>
                  <a:srgbClr val="FFC000"/>
                </a:solidFill>
                <a:effectLst>
                  <a:outerShdw blurRad="38100" dist="38100" dir="2700000" algn="tl">
                    <a:srgbClr val="000000">
                      <a:alpha val="43137"/>
                    </a:srgbClr>
                  </a:outerShdw>
                </a:effectLst>
              </a:rPr>
              <a:t>MAXIMOS</a:t>
            </a:r>
            <a:endParaRPr lang="es-AR" sz="1800" b="1" dirty="0">
              <a:solidFill>
                <a:srgbClr val="FFC000"/>
              </a:solidFill>
              <a:effectLst>
                <a:outerShdw blurRad="38100" dist="38100" dir="2700000" algn="tl">
                  <a:srgbClr val="000000">
                    <a:alpha val="43137"/>
                  </a:srgbClr>
                </a:outerShdw>
              </a:effectLst>
            </a:endParaRP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221 - </a:t>
            </a:r>
            <a:r>
              <a:rPr lang="es-AR" sz="1800" dirty="0">
                <a:effectLst>
                  <a:outerShdw blurRad="38100" dist="38100" dir="2700000" algn="tl">
                    <a:srgbClr val="000000">
                      <a:alpha val="43137"/>
                    </a:srgbClr>
                  </a:outerShdw>
                </a:effectLst>
              </a:rPr>
              <a:t>Las suspensiones por </a:t>
            </a:r>
            <a:r>
              <a:rPr lang="es-AR" sz="1800" b="1" dirty="0">
                <a:solidFill>
                  <a:srgbClr val="FFFF00"/>
                </a:solidFill>
                <a:effectLst>
                  <a:outerShdw blurRad="38100" dist="38100" dir="2700000" algn="tl">
                    <a:srgbClr val="000000">
                      <a:alpha val="43137"/>
                    </a:srgbClr>
                  </a:outerShdw>
                </a:effectLst>
              </a:rPr>
              <a:t>fuerza mayor </a:t>
            </a:r>
            <a:r>
              <a:rPr lang="es-AR" sz="1800" dirty="0">
                <a:effectLst>
                  <a:outerShdw blurRad="38100" dist="38100" dir="2700000" algn="tl">
                    <a:srgbClr val="000000">
                      <a:alpha val="43137"/>
                    </a:srgbClr>
                  </a:outerShdw>
                </a:effectLst>
              </a:rPr>
              <a:t>debidamente </a:t>
            </a:r>
            <a:r>
              <a:rPr lang="es-AR" sz="1800" dirty="0" smtClean="0">
                <a:effectLst>
                  <a:outerShdw blurRad="38100" dist="38100" dir="2700000" algn="tl">
                    <a:srgbClr val="000000">
                      <a:alpha val="43137"/>
                    </a:srgbClr>
                  </a:outerShdw>
                </a:effectLst>
              </a:rPr>
              <a:t>comprobadas </a:t>
            </a:r>
            <a:r>
              <a:rPr lang="es-AR" sz="1800" dirty="0">
                <a:effectLst>
                  <a:outerShdw blurRad="38100" dist="38100" dir="2700000" algn="tl">
                    <a:srgbClr val="000000">
                      <a:alpha val="43137"/>
                    </a:srgbClr>
                  </a:outerShdw>
                </a:effectLst>
              </a:rPr>
              <a:t>podrán extenderse </a:t>
            </a:r>
            <a:r>
              <a:rPr lang="es-AR" sz="1800" dirty="0">
                <a:solidFill>
                  <a:srgbClr val="00FFCC"/>
                </a:solidFill>
                <a:effectLst>
                  <a:outerShdw blurRad="38100" dist="38100" dir="2700000" algn="tl">
                    <a:srgbClr val="000000">
                      <a:alpha val="43137"/>
                    </a:srgbClr>
                  </a:outerShdw>
                </a:effectLst>
              </a:rPr>
              <a:t>hasta un plazo máximo de 75 (setenta y cinco) días en el término de 1 (un) año</a:t>
            </a:r>
            <a:r>
              <a:rPr lang="es-AR" sz="1800" dirty="0">
                <a:effectLst>
                  <a:outerShdw blurRad="38100" dist="38100" dir="2700000" algn="tl">
                    <a:srgbClr val="000000">
                      <a:alpha val="43137"/>
                    </a:srgbClr>
                  </a:outerShdw>
                </a:effectLst>
              </a:rPr>
              <a:t>, contado desde la primera suspensión cualquiera sea el motivo de ésta.</a:t>
            </a:r>
          </a:p>
          <a:p>
            <a:pPr algn="l"/>
            <a:r>
              <a:rPr lang="es-AR" sz="1800" dirty="0">
                <a:effectLst>
                  <a:outerShdw blurRad="38100" dist="38100" dir="2700000" algn="tl">
                    <a:srgbClr val="000000">
                      <a:alpha val="43137"/>
                    </a:srgbClr>
                  </a:outerShdw>
                </a:effectLst>
              </a:rPr>
              <a:t>En este supuesto, así como en el de suspensión por falta o disminución de trabajo, deberá comenzarse por el personal menos antiguo dentro de cada especialidad.</a:t>
            </a:r>
          </a:p>
          <a:p>
            <a:pPr algn="l"/>
            <a:r>
              <a:rPr lang="es-AR" sz="1800" dirty="0">
                <a:effectLst>
                  <a:outerShdw blurRad="38100" dist="38100" dir="2700000" algn="tl">
                    <a:srgbClr val="000000">
                      <a:alpha val="43137"/>
                    </a:srgbClr>
                  </a:outerShdw>
                </a:effectLst>
              </a:rPr>
              <a:t>Respecto del personal ingresado en un mismo semestre, deberá comenzarse por el que tuviere menos cargas de familia, aunque con ello se alterase el orden de antigüedad</a:t>
            </a:r>
            <a:r>
              <a:rPr lang="es-AR" sz="1800" dirty="0" smtClean="0">
                <a:effectLst>
                  <a:outerShdw blurRad="38100" dist="38100" dir="2700000" algn="tl">
                    <a:srgbClr val="000000">
                      <a:alpha val="43137"/>
                    </a:srgbClr>
                  </a:outerShdw>
                </a:effectLst>
              </a:rPr>
              <a:t>.</a:t>
            </a: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574104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0"/>
                </a:solidFill>
                <a:effectLst>
                  <a:outerShdw blurRad="38100" dist="38100" dir="2700000" algn="tl">
                    <a:srgbClr val="000000">
                      <a:alpha val="43137"/>
                    </a:srgbClr>
                  </a:outerShdw>
                </a:effectLst>
              </a:rPr>
              <a:t>PROCEDIMIENTO ALTERNATIVO OBLIGATORIO</a:t>
            </a:r>
            <a:endParaRPr lang="es-AR" sz="1800" dirty="0">
              <a:solidFill>
                <a:srgbClr val="FFFF00"/>
              </a:solidFill>
              <a:effectLst>
                <a:outerShdw blurRad="38100" dist="38100" dir="2700000" algn="tl">
                  <a:srgbClr val="000000">
                    <a:alpha val="43137"/>
                  </a:srgbClr>
                </a:outerShdw>
              </a:effectLst>
            </a:endParaRPr>
          </a:p>
          <a:p>
            <a:pPr algn="l">
              <a:lnSpc>
                <a:spcPct val="90000"/>
              </a:lnSpc>
            </a:pPr>
            <a:r>
              <a:rPr lang="es-AR" sz="1800" b="1" dirty="0">
                <a:solidFill>
                  <a:srgbClr val="FF9900"/>
                </a:solidFill>
                <a:effectLst>
                  <a:outerShdw blurRad="38100" dist="38100" dir="2700000" algn="tl">
                    <a:srgbClr val="000000">
                      <a:alpha val="43137"/>
                    </a:srgbClr>
                  </a:outerShdw>
                </a:effectLst>
              </a:rPr>
              <a:t>ASIGNACIONES DE SUSPENSIÓN</a:t>
            </a: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223 bis -  </a:t>
            </a:r>
            <a:r>
              <a:rPr lang="es-AR" sz="1800" dirty="0">
                <a:effectLst>
                  <a:outerShdw blurRad="38100" dist="38100" dir="2700000" algn="tl">
                    <a:srgbClr val="000000">
                      <a:alpha val="43137"/>
                    </a:srgbClr>
                  </a:outerShdw>
                </a:effectLst>
              </a:rPr>
              <a:t>Se considerará prestación no remunerativa </a:t>
            </a:r>
            <a:r>
              <a:rPr lang="es-AR" sz="1800" b="1" dirty="0">
                <a:solidFill>
                  <a:srgbClr val="FFFF00"/>
                </a:solidFill>
                <a:effectLst>
                  <a:outerShdw blurRad="38100" dist="38100" dir="2700000" algn="tl">
                    <a:srgbClr val="000000">
                      <a:alpha val="43137"/>
                    </a:srgbClr>
                  </a:outerShdw>
                </a:effectLst>
              </a:rPr>
              <a:t>las asignaciones en dinero que se entreguen en compensación por suspensiones </a:t>
            </a:r>
            <a:r>
              <a:rPr lang="es-AR" sz="1800" dirty="0">
                <a:effectLst>
                  <a:outerShdw blurRad="38100" dist="38100" dir="2700000" algn="tl">
                    <a:srgbClr val="000000">
                      <a:alpha val="43137"/>
                    </a:srgbClr>
                  </a:outerShdw>
                </a:effectLst>
              </a:rPr>
              <a:t>de la prestación laboral y que se fundaren en las causales de </a:t>
            </a:r>
            <a:r>
              <a:rPr lang="es-AR" sz="1800" dirty="0">
                <a:solidFill>
                  <a:srgbClr val="FFC000"/>
                </a:solidFill>
                <a:effectLst>
                  <a:outerShdw blurRad="38100" dist="38100" dir="2700000" algn="tl">
                    <a:srgbClr val="000000">
                      <a:alpha val="43137"/>
                    </a:srgbClr>
                  </a:outerShdw>
                </a:effectLst>
              </a:rPr>
              <a:t>falta o disminución de trabajo, no imputables al empleador, o fuerza mayor debidamente comprobada</a:t>
            </a:r>
            <a:r>
              <a:rPr lang="es-AR" sz="1800" dirty="0">
                <a:effectLst>
                  <a:outerShdw blurRad="38100" dist="38100" dir="2700000" algn="tl">
                    <a:srgbClr val="000000">
                      <a:alpha val="43137"/>
                    </a:srgbClr>
                  </a:outerShdw>
                </a:effectLst>
              </a:rPr>
              <a:t>, pactadas individual o colectivamente y homologadas por la Autoridad de Aplicación, conforme normas legales vigentes, y cuando en virtud de tales causales el trabajador no realice la prestación laboral a su cargo. Sólo </a:t>
            </a:r>
            <a:r>
              <a:rPr lang="es-AR" sz="1800" b="1" dirty="0">
                <a:solidFill>
                  <a:srgbClr val="00FF99"/>
                </a:solidFill>
                <a:effectLst>
                  <a:outerShdw blurRad="38100" dist="38100" dir="2700000" algn="tl">
                    <a:srgbClr val="000000">
                      <a:alpha val="43137"/>
                    </a:srgbClr>
                  </a:outerShdw>
                </a:effectLst>
              </a:rPr>
              <a:t>tributará las contribuciones establecidas en las leyes 23660 y 23661</a:t>
            </a:r>
            <a:r>
              <a:rPr lang="es-AR" sz="1800" dirty="0">
                <a:effectLst>
                  <a:outerShdw blurRad="38100" dist="38100" dir="2700000" algn="tl">
                    <a:srgbClr val="000000">
                      <a:alpha val="43137"/>
                    </a:srgbClr>
                  </a:outerShdw>
                </a:effectLst>
              </a:rPr>
              <a:t>.</a:t>
            </a: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182818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pPr eaLnBrk="1" hangingPunct="1">
              <a:defRPr/>
            </a:pPr>
            <a:r>
              <a:rPr lang="es-AR" sz="3600" b="1" smtClean="0"/>
              <a:t> </a:t>
            </a:r>
            <a:endParaRPr lang="en-US" sz="3600" b="1" smtClean="0"/>
          </a:p>
        </p:txBody>
      </p:sp>
      <p:sp>
        <p:nvSpPr>
          <p:cNvPr id="40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effectLst>
                <a:outerShdw blurRad="38100" dist="38100" dir="2700000" algn="tl">
                  <a:srgbClr val="000000">
                    <a:alpha val="43137"/>
                  </a:srgbClr>
                </a:outerShdw>
              </a:effectLst>
            </a:endParaRPr>
          </a:p>
          <a:p>
            <a:pPr eaLnBrk="1" hangingPunct="1">
              <a:defRPr/>
            </a:pPr>
            <a:endParaRPr lang="es-AR" b="1" dirty="0" smtClean="0">
              <a:solidFill>
                <a:schemeClr val="tx2"/>
              </a:solidFill>
              <a:effectLst>
                <a:outerShdw blurRad="38100" dist="38100" dir="2700000" algn="tl">
                  <a:srgbClr val="000000">
                    <a:alpha val="43137"/>
                  </a:srgbClr>
                </a:outerShdw>
              </a:effectLst>
            </a:endParaRPr>
          </a:p>
          <a:p>
            <a:pPr eaLnBrk="1" hangingPunct="1">
              <a:defRPr/>
            </a:pPr>
            <a:r>
              <a:rPr lang="es-AR" b="1" dirty="0" smtClean="0">
                <a:solidFill>
                  <a:srgbClr val="FFFF00"/>
                </a:solidFill>
                <a:effectLst>
                  <a:outerShdw blurRad="38100" dist="38100" dir="2700000" algn="tl">
                    <a:srgbClr val="000000">
                      <a:alpha val="43137"/>
                    </a:srgbClr>
                  </a:outerShdw>
                </a:effectLst>
                <a:latin typeface="Papyrus" pitchFamily="66" charset="0"/>
              </a:rPr>
              <a:t>MODALIDADES DEL CONTRATO DE TRABAJO </a:t>
            </a:r>
            <a:endParaRPr lang="en-US" b="1" dirty="0" smtClean="0">
              <a:solidFill>
                <a:srgbClr val="FFFF00"/>
              </a:solidFill>
              <a:effectLst>
                <a:outerShdw blurRad="38100" dist="38100" dir="2700000" algn="tl">
                  <a:srgbClr val="000000">
                    <a:alpha val="43137"/>
                  </a:srgbClr>
                </a:outerShdw>
              </a:effectLst>
              <a:latin typeface="Papyrus" pitchFamily="66" charset="0"/>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4984030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CC00"/>
                </a:solidFill>
              </a:rPr>
              <a:t>MODALIDADES DEL CONTRATO DE TRABAJO</a:t>
            </a:r>
          </a:p>
        </p:txBody>
      </p:sp>
      <p:sp>
        <p:nvSpPr>
          <p:cNvPr id="67587" name="Rectangle 3"/>
          <p:cNvSpPr>
            <a:spLocks noGrp="1" noChangeArrowheads="1"/>
          </p:cNvSpPr>
          <p:nvPr>
            <p:ph type="subTitle" idx="1"/>
          </p:nvPr>
        </p:nvSpPr>
        <p:spPr>
          <a:xfrm>
            <a:off x="685800" y="1371600"/>
            <a:ext cx="7772400" cy="4876800"/>
          </a:xfrm>
        </p:spPr>
        <p:txBody>
          <a:bodyPr>
            <a:normAutofit lnSpcReduction="10000"/>
          </a:bodyPr>
          <a:lstStyle/>
          <a:p>
            <a:pPr marL="609600" indent="-609600" algn="l" eaLnBrk="1" hangingPunct="1">
              <a:defRPr/>
            </a:pPr>
            <a:r>
              <a:rPr lang="en-US" sz="2200" b="1" dirty="0" smtClean="0">
                <a:solidFill>
                  <a:srgbClr val="00FF00"/>
                </a:solidFill>
                <a:effectLst>
                  <a:outerShdw blurRad="38100" dist="38100" dir="2700000" algn="tl">
                    <a:srgbClr val="000000">
                      <a:alpha val="43137"/>
                    </a:srgbClr>
                  </a:outerShdw>
                </a:effectLst>
              </a:rPr>
              <a:t>ESTABLECIDAS POR LA LEY DE CONTRATO DE TRABAJO</a:t>
            </a:r>
          </a:p>
          <a:p>
            <a:pPr marL="609600" indent="-609600" algn="l" eaLnBrk="1" hangingPunct="1">
              <a:defRPr/>
            </a:pPr>
            <a:endParaRPr lang="en-US" sz="1800" dirty="0" smtClean="0">
              <a:solidFill>
                <a:schemeClr val="hlink"/>
              </a:solidFill>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a)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indeterminado</a:t>
            </a:r>
            <a:r>
              <a:rPr lang="en-US" sz="1800" dirty="0" smtClean="0">
                <a:effectLst>
                  <a:outerShdw blurRad="38100" dist="38100" dir="2700000" algn="tl">
                    <a:srgbClr val="000000">
                      <a:alpha val="43137"/>
                    </a:srgbClr>
                  </a:outerShdw>
                </a:effectLst>
              </a:rPr>
              <a:t> – Art. 90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b) </a:t>
            </a:r>
            <a:r>
              <a:rPr lang="en-US" sz="1800" dirty="0" err="1" smtClean="0">
                <a:effectLst>
                  <a:outerShdw blurRad="38100" dist="38100" dir="2700000" algn="tl">
                    <a:srgbClr val="000000">
                      <a:alpha val="43137"/>
                    </a:srgbClr>
                  </a:outerShdw>
                </a:effectLst>
              </a:rPr>
              <a:t>Período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prueba</a:t>
            </a:r>
            <a:r>
              <a:rPr lang="en-US" sz="1800" dirty="0" smtClean="0">
                <a:effectLst>
                  <a:outerShdw blurRad="38100" dist="38100" dir="2700000" algn="tl">
                    <a:srgbClr val="000000">
                      <a:alpha val="43137"/>
                    </a:srgbClr>
                  </a:outerShdw>
                </a:effectLst>
              </a:rPr>
              <a:t> – Art. 92 </a:t>
            </a:r>
            <a:r>
              <a:rPr lang="en-US" sz="1800" dirty="0" err="1" smtClean="0">
                <a:effectLst>
                  <a:outerShdw blurRad="38100" dist="38100" dir="2700000" algn="tl">
                    <a:srgbClr val="000000">
                      <a:alpha val="43137"/>
                    </a:srgbClr>
                  </a:outerShdw>
                </a:effectLst>
              </a:rPr>
              <a:t>bis</a:t>
            </a:r>
            <a:r>
              <a:rPr lang="en-US" sz="1800" dirty="0" smtClean="0">
                <a:effectLst>
                  <a:outerShdw blurRad="38100" dist="38100" dir="2700000" algn="tl">
                    <a:srgbClr val="000000">
                      <a:alpha val="43137"/>
                    </a:srgbClr>
                  </a:outerShdw>
                </a:effectLst>
              </a:rPr>
              <a:t>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c)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plazo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fijo</a:t>
            </a:r>
            <a:r>
              <a:rPr lang="en-US" sz="1800" dirty="0" smtClean="0">
                <a:effectLst>
                  <a:outerShdw blurRad="38100" dist="38100" dir="2700000" algn="tl">
                    <a:srgbClr val="000000">
                      <a:alpha val="43137"/>
                    </a:srgbClr>
                  </a:outerShdw>
                </a:effectLst>
              </a:rPr>
              <a:t> – Art. 93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d)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temporada</a:t>
            </a:r>
            <a:r>
              <a:rPr lang="en-US" sz="1800" dirty="0" smtClean="0">
                <a:effectLst>
                  <a:outerShdw blurRad="38100" dist="38100" dir="2700000" algn="tl">
                    <a:srgbClr val="000000">
                      <a:alpha val="43137"/>
                    </a:srgbClr>
                  </a:outerShdw>
                </a:effectLst>
              </a:rPr>
              <a:t> – Art. 96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e)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eventual – Art. 99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f)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grupo</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equipo</a:t>
            </a:r>
            <a:r>
              <a:rPr lang="en-US" sz="1800" dirty="0" smtClean="0">
                <a:effectLst>
                  <a:outerShdw blurRad="38100" dist="38100" dir="2700000" algn="tl">
                    <a:srgbClr val="000000">
                      <a:alpha val="43137"/>
                    </a:srgbClr>
                  </a:outerShdw>
                </a:effectLst>
              </a:rPr>
              <a:t> – Art. 101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c)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parcial</a:t>
            </a:r>
            <a:r>
              <a:rPr lang="en-US" sz="1800" dirty="0" smtClean="0">
                <a:effectLst>
                  <a:outerShdw blurRad="38100" dist="38100" dir="2700000" algn="tl">
                    <a:srgbClr val="000000">
                      <a:alpha val="43137"/>
                    </a:srgbClr>
                  </a:outerShdw>
                </a:effectLst>
              </a:rPr>
              <a:t> – Art. 92 </a:t>
            </a:r>
            <a:r>
              <a:rPr lang="en-US" sz="1800" dirty="0" err="1" smtClean="0">
                <a:effectLst>
                  <a:outerShdw blurRad="38100" dist="38100" dir="2700000" algn="tl">
                    <a:srgbClr val="000000">
                      <a:alpha val="43137"/>
                    </a:srgbClr>
                  </a:outerShdw>
                </a:effectLst>
              </a:rPr>
              <a:t>ter</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4308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ES" sz="1800" b="1" dirty="0" smtClean="0">
                <a:solidFill>
                  <a:srgbClr val="FFFF00"/>
                </a:solidFill>
                <a:cs typeface="Arial" charset="0"/>
              </a:rPr>
              <a:t>Relación laboral entre cónyuges</a:t>
            </a:r>
          </a:p>
          <a:p>
            <a:pPr algn="l"/>
            <a:r>
              <a:rPr lang="es-ES" sz="1800" b="1" dirty="0" smtClean="0">
                <a:solidFill>
                  <a:srgbClr val="00FFCC"/>
                </a:solidFill>
                <a:cs typeface="Arial" charset="0"/>
              </a:rPr>
              <a:t>RECHAZA RELACIÓN DE DEPENDENCIA</a:t>
            </a:r>
            <a:endParaRPr lang="es-ES" sz="1800" b="1" dirty="0">
              <a:solidFill>
                <a:srgbClr val="00FFCC"/>
              </a:solidFill>
              <a:cs typeface="Arial" charset="0"/>
            </a:endParaRPr>
          </a:p>
          <a:p>
            <a:pPr algn="l"/>
            <a:r>
              <a:rPr lang="ja-JP" altLang="es-ES" sz="1600" b="1" dirty="0" smtClean="0">
                <a:solidFill>
                  <a:srgbClr val="00FF00"/>
                </a:solidFill>
                <a:cs typeface="Arial" charset="0"/>
              </a:rPr>
              <a:t>“</a:t>
            </a:r>
            <a:r>
              <a:rPr lang="es-ES" sz="1600" b="1" dirty="0" err="1">
                <a:solidFill>
                  <a:srgbClr val="00FF00"/>
                </a:solidFill>
                <a:cs typeface="Arial" charset="0"/>
              </a:rPr>
              <a:t>Hadicke</a:t>
            </a:r>
            <a:r>
              <a:rPr lang="es-ES" sz="1600" b="1" dirty="0">
                <a:solidFill>
                  <a:srgbClr val="00FF00"/>
                </a:solidFill>
                <a:cs typeface="Arial" charset="0"/>
              </a:rPr>
              <a:t> Christian Pablo c/ Iglesias Mónica </a:t>
            </a:r>
            <a:r>
              <a:rPr lang="es-ES" sz="1600" b="1" dirty="0" smtClean="0">
                <a:solidFill>
                  <a:srgbClr val="00FF00"/>
                </a:solidFill>
                <a:cs typeface="Arial" charset="0"/>
              </a:rPr>
              <a:t>s/despido – CNAT – Sala VII - 22/9/2006 </a:t>
            </a:r>
          </a:p>
          <a:p>
            <a:pPr algn="l"/>
            <a:endParaRPr lang="es-ES" sz="1600" b="1" dirty="0" smtClean="0">
              <a:solidFill>
                <a:srgbClr val="00FF00"/>
              </a:solidFill>
              <a:cs typeface="Arial" charset="0"/>
            </a:endParaRPr>
          </a:p>
          <a:p>
            <a:pPr algn="l"/>
            <a:r>
              <a:rPr lang="es-AR" sz="1600" i="1" dirty="0">
                <a:solidFill>
                  <a:srgbClr val="FFFF00"/>
                </a:solidFill>
              </a:rPr>
              <a:t>"Los esposos pueden integrar entre sí sociedades por acciones y de responsabilidad limitada. Cuando uno de los cónyuges adquiera por cualquier título la calidad de socio del otro en sociedades de distinto tipo, la sociedad deberá conformarse en el plazo de seis (6) meses o cualquiera de los esposos deberá ceder su parte a otro socio o a un tercero en el mismo plazo" </a:t>
            </a:r>
            <a:endParaRPr lang="es-AR" sz="1600" i="1" dirty="0" smtClean="0">
              <a:solidFill>
                <a:srgbClr val="FFFF00"/>
              </a:solidFill>
            </a:endParaRPr>
          </a:p>
          <a:p>
            <a:pPr algn="l"/>
            <a:endParaRPr lang="es-AR" sz="1600" dirty="0" smtClean="0"/>
          </a:p>
          <a:p>
            <a:pPr algn="l"/>
            <a:r>
              <a:rPr lang="es-AR" sz="1600" dirty="0" smtClean="0"/>
              <a:t>Este fallo rechaza la posibilidad de que exista </a:t>
            </a:r>
            <a:r>
              <a:rPr lang="es-AR" sz="1600" dirty="0"/>
              <a:t>un contrato de trabajo frente a la inexistencia de ajenidad </a:t>
            </a:r>
            <a:r>
              <a:rPr lang="es-AR" sz="1600" dirty="0" smtClean="0"/>
              <a:t>económica. Sus argumentos </a:t>
            </a:r>
            <a:r>
              <a:rPr lang="es-AR" sz="1600" dirty="0"/>
              <a:t>se </a:t>
            </a:r>
            <a:r>
              <a:rPr lang="es-AR" sz="1600" dirty="0" smtClean="0"/>
              <a:t>basan </a:t>
            </a:r>
            <a:r>
              <a:rPr lang="es-AR" sz="1600" dirty="0"/>
              <a:t>en que la relación laboral se había iniciado antes de consumar el vínculo conyugal, pero sin aportar pruebas de sus dichos sobre el inicio de la sociedad conyugal o disolución de la misma, por ello se resolvió confirmar la sentencia de la instancia anterior a favor de no relación de trabajo</a:t>
            </a:r>
            <a:r>
              <a:rPr lang="es-AR" sz="1600" dirty="0" smtClean="0"/>
              <a:t>.</a:t>
            </a:r>
            <a:endParaRPr lang="es-ES" sz="1600" dirty="0">
              <a:cs typeface="Arial" charset="0"/>
            </a:endParaRPr>
          </a:p>
          <a:p>
            <a:pPr algn="l"/>
            <a:endParaRPr lang="es-ES" sz="1800" dirty="0">
              <a:cs typeface="Arial" charset="0"/>
            </a:endParaRPr>
          </a:p>
          <a:p>
            <a:pPr algn="l">
              <a:lnSpc>
                <a:spcPct val="90000"/>
              </a:lnSpc>
            </a:pPr>
            <a:endParaRPr lang="es-AR" sz="2000" b="1" dirty="0" smtClean="0">
              <a:solidFill>
                <a:srgbClr val="00FFCC"/>
              </a:solidFill>
              <a:effectLst>
                <a:outerShdw blurRad="38100" dist="38100" dir="2700000" algn="tl">
                  <a:srgbClr val="000000">
                    <a:alpha val="43137"/>
                  </a:srgbClr>
                </a:outerShdw>
              </a:effectLst>
            </a:endParaRPr>
          </a:p>
          <a:p>
            <a:pPr algn="l">
              <a:lnSpc>
                <a:spcPct val="90000"/>
              </a:lnSpc>
            </a:pPr>
            <a:endParaRPr lang="es-AR" sz="20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16859007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2707" name="Rectangle 3"/>
          <p:cNvSpPr>
            <a:spLocks noGrp="1" noChangeArrowheads="1"/>
          </p:cNvSpPr>
          <p:nvPr>
            <p:ph type="subTitle" idx="1"/>
          </p:nvPr>
        </p:nvSpPr>
        <p:spPr>
          <a:xfrm>
            <a:off x="685800" y="1219200"/>
            <a:ext cx="8077200" cy="5638800"/>
          </a:xfrm>
        </p:spPr>
        <p:txBody>
          <a:bodyPr>
            <a:normAutofit/>
          </a:bodyPr>
          <a:lstStyle/>
          <a:p>
            <a:pPr marL="609600" indent="-609600"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CONTRATO DE TRABAJO – EXISTENCIA E INEXISTENCIA – CASOS </a:t>
            </a:r>
          </a:p>
          <a:p>
            <a:pPr marL="609600" indent="-609600"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DUDOSOS</a:t>
            </a:r>
          </a:p>
          <a:p>
            <a:pPr marL="609600" indent="-609600" algn="l" eaLnBrk="1" hangingPunct="1">
              <a:lnSpc>
                <a:spcPct val="90000"/>
              </a:lnSpc>
              <a:defRPr/>
            </a:pPr>
            <a:endParaRPr lang="en-US" sz="1800" dirty="0" smtClean="0">
              <a:solidFill>
                <a:schemeClr val="hlink"/>
              </a:solidFill>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21 LCT </a:t>
            </a:r>
            <a:r>
              <a:rPr lang="en-US" sz="1800" b="1" dirty="0" smtClean="0">
                <a:effectLst>
                  <a:outerShdw blurRad="38100" dist="38100" dir="2700000" algn="tl">
                    <a:srgbClr val="000000">
                      <a:alpha val="43137"/>
                    </a:srgbClr>
                  </a:outerShdw>
                </a:effectLst>
              </a:rPr>
              <a:t>–</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Habrá</a:t>
            </a:r>
            <a:r>
              <a:rPr lang="en-US" sz="1800" dirty="0" smtClean="0">
                <a:effectLst>
                  <a:outerShdw blurRad="38100" dist="38100" dir="2700000" algn="tl">
                    <a:srgbClr val="000000">
                      <a:alpha val="43137"/>
                    </a:srgbClr>
                  </a:outerShdw>
                </a:effectLst>
              </a:rPr>
              <a:t> </a:t>
            </a:r>
            <a:r>
              <a:rPr lang="en-US" sz="1800" b="1" dirty="0" err="1" smtClean="0">
                <a:solidFill>
                  <a:srgbClr val="FFCC00"/>
                </a:solidFill>
                <a:effectLst>
                  <a:outerShdw blurRad="38100" dist="38100" dir="2700000" algn="tl">
                    <a:srgbClr val="000000">
                      <a:alpha val="43137"/>
                    </a:srgbClr>
                  </a:outerShdw>
                </a:effectLst>
              </a:rPr>
              <a:t>contrato</a:t>
            </a:r>
            <a:r>
              <a:rPr lang="en-US" sz="1800" b="1" dirty="0" smtClean="0">
                <a:solidFill>
                  <a:srgbClr val="FFCC00"/>
                </a:solidFill>
                <a:effectLst>
                  <a:outerShdw blurRad="38100" dist="38100" dir="2700000" algn="tl">
                    <a:srgbClr val="000000">
                      <a:alpha val="43137"/>
                    </a:srgbClr>
                  </a:outerShdw>
                </a:effectLst>
              </a:rPr>
              <a:t> de </a:t>
            </a:r>
            <a:r>
              <a:rPr lang="en-US" sz="1800" b="1" dirty="0" err="1" smtClean="0">
                <a:solidFill>
                  <a:srgbClr val="FFCC00"/>
                </a:solidFill>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cualquiera</a:t>
            </a:r>
            <a:r>
              <a:rPr lang="en-US" sz="1800" dirty="0" smtClean="0">
                <a:effectLst>
                  <a:outerShdw blurRad="38100" dist="38100" dir="2700000" algn="tl">
                    <a:srgbClr val="000000">
                      <a:alpha val="43137"/>
                    </a:srgbClr>
                  </a:outerShdw>
                </a:effectLst>
              </a:rPr>
              <a:t> sea </a:t>
            </a:r>
            <a:r>
              <a:rPr lang="en-US" sz="1800" dirty="0" err="1" smtClean="0">
                <a:effectLst>
                  <a:outerShdw blurRad="38100" dist="38100" dir="2700000" algn="tl">
                    <a:srgbClr val="000000">
                      <a:alpha val="43137"/>
                    </a:srgbClr>
                  </a:outerShdw>
                </a:effectLst>
              </a:rPr>
              <a:t>su</a:t>
            </a:r>
            <a:r>
              <a:rPr lang="en-US" sz="1800" dirty="0" smtClean="0">
                <a:effectLst>
                  <a:outerShdw blurRad="38100" dist="38100" dir="2700000" algn="tl">
                    <a:srgbClr val="000000">
                      <a:alpha val="43137"/>
                    </a:srgbClr>
                  </a:outerShdw>
                </a:effectLst>
              </a:rPr>
              <a:t> forma o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denominación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cuando</a:t>
            </a:r>
            <a:r>
              <a:rPr lang="en-US" sz="1800" dirty="0" smtClean="0">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una</a:t>
            </a:r>
            <a:r>
              <a:rPr lang="en-US" sz="1800" dirty="0" smtClean="0">
                <a:solidFill>
                  <a:srgbClr val="FFFF00"/>
                </a:solidFill>
                <a:effectLst>
                  <a:outerShdw blurRad="38100" dist="38100" dir="2700000" algn="tl">
                    <a:srgbClr val="000000">
                      <a:alpha val="43137"/>
                    </a:srgbClr>
                  </a:outerShdw>
                </a:effectLst>
              </a:rPr>
              <a:t> persona </a:t>
            </a:r>
            <a:r>
              <a:rPr lang="en-US" sz="1800" dirty="0" err="1" smtClean="0">
                <a:solidFill>
                  <a:srgbClr val="FFFF00"/>
                </a:solidFill>
                <a:effectLst>
                  <a:outerShdw blurRad="38100" dist="38100" dir="2700000" algn="tl">
                    <a:srgbClr val="000000">
                      <a:alpha val="43137"/>
                    </a:srgbClr>
                  </a:outerShdw>
                </a:effectLst>
              </a:rPr>
              <a:t>física</a:t>
            </a:r>
            <a:r>
              <a:rPr lang="en-US" sz="1800" dirty="0" smtClean="0">
                <a:solidFill>
                  <a:srgbClr val="FFFF00"/>
                </a:solidFill>
                <a:effectLst>
                  <a:outerShdw blurRad="38100" dist="38100" dir="2700000" algn="tl">
                    <a:srgbClr val="000000">
                      <a:alpha val="43137"/>
                    </a:srgbClr>
                  </a:outerShdw>
                </a:effectLst>
              </a:rPr>
              <a:t> se </a:t>
            </a:r>
            <a:r>
              <a:rPr lang="en-US" sz="1800" dirty="0" err="1" smtClean="0">
                <a:solidFill>
                  <a:srgbClr val="FFFF00"/>
                </a:solidFill>
                <a:effectLst>
                  <a:outerShdw blurRad="38100" dist="38100" dir="2700000" algn="tl">
                    <a:srgbClr val="000000">
                      <a:alpha val="43137"/>
                    </a:srgbClr>
                  </a:outerShdw>
                </a:effectLst>
              </a:rPr>
              <a:t>obligue</a:t>
            </a:r>
            <a:r>
              <a:rPr lang="en-US" sz="1800" dirty="0" smtClean="0">
                <a:solidFill>
                  <a:srgbClr val="FFFF00"/>
                </a:solidFill>
                <a:effectLst>
                  <a:outerShdw blurRad="38100" dist="38100" dir="2700000" algn="tl">
                    <a:srgbClr val="000000">
                      <a:alpha val="43137"/>
                    </a:srgbClr>
                  </a:outerShdw>
                </a:effectLst>
              </a:rPr>
              <a:t> a </a:t>
            </a:r>
            <a:r>
              <a:rPr lang="en-US" sz="1800" dirty="0" err="1" smtClean="0">
                <a:solidFill>
                  <a:srgbClr val="FFFF00"/>
                </a:solidFill>
                <a:effectLst>
                  <a:outerShdw blurRad="38100" dist="38100" dir="2700000" algn="tl">
                    <a:srgbClr val="000000">
                      <a:alpha val="43137"/>
                    </a:srgbClr>
                  </a:outerShdw>
                </a:effectLst>
              </a:rPr>
              <a:t>realizar</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actos</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ejecutar</a:t>
            </a:r>
            <a:r>
              <a:rPr lang="en-US" sz="1800"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solidFill>
                  <a:srgbClr val="FFFF00"/>
                </a:solidFill>
                <a:effectLst>
                  <a:outerShdw blurRad="38100" dist="38100" dir="2700000" algn="tl">
                    <a:srgbClr val="000000">
                      <a:alpha val="43137"/>
                    </a:srgbClr>
                  </a:outerShdw>
                </a:effectLst>
              </a:rPr>
              <a:t>obras</a:t>
            </a:r>
            <a:r>
              <a:rPr lang="en-US" sz="1800" dirty="0" smtClean="0">
                <a:solidFill>
                  <a:srgbClr val="FFFF00"/>
                </a:solidFill>
                <a:effectLst>
                  <a:outerShdw blurRad="38100" dist="38100" dir="2700000" algn="tl">
                    <a:srgbClr val="000000">
                      <a:alpha val="43137"/>
                    </a:srgbClr>
                  </a:outerShdw>
                </a:effectLst>
              </a:rPr>
              <a:t> o </a:t>
            </a:r>
            <a:r>
              <a:rPr lang="en-US" sz="1800" dirty="0" err="1" smtClean="0">
                <a:solidFill>
                  <a:srgbClr val="FFFF00"/>
                </a:solidFill>
                <a:effectLst>
                  <a:outerShdw blurRad="38100" dist="38100" dir="2700000" algn="tl">
                    <a:srgbClr val="000000">
                      <a:alpha val="43137"/>
                    </a:srgbClr>
                  </a:outerShdw>
                </a:effectLst>
              </a:rPr>
              <a:t>prestar</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servicios</a:t>
            </a:r>
            <a:r>
              <a:rPr lang="en-US" sz="1800" dirty="0" smtClean="0">
                <a:solidFill>
                  <a:srgbClr val="FFFF00"/>
                </a:solidFill>
                <a:effectLst>
                  <a:outerShdw blurRad="38100" dist="38100" dir="2700000" algn="tl">
                    <a:srgbClr val="000000">
                      <a:alpha val="43137"/>
                    </a:srgbClr>
                  </a:outerShdw>
                </a:effectLst>
              </a:rPr>
              <a:t> en favor de </a:t>
            </a:r>
            <a:r>
              <a:rPr lang="en-US" sz="1800" dirty="0" err="1" smtClean="0">
                <a:solidFill>
                  <a:srgbClr val="FFFF00"/>
                </a:solidFill>
                <a:effectLst>
                  <a:outerShdw blurRad="38100" dist="38100" dir="2700000" algn="tl">
                    <a:srgbClr val="000000">
                      <a:alpha val="43137"/>
                    </a:srgbClr>
                  </a:outerShdw>
                </a:effectLst>
              </a:rPr>
              <a:t>otra</a:t>
            </a:r>
            <a:r>
              <a:rPr lang="en-US" sz="1800" dirty="0" smtClean="0">
                <a:solidFill>
                  <a:srgbClr val="FFFF00"/>
                </a:solidFill>
                <a:effectLst>
                  <a:outerShdw blurRad="38100" dist="38100" dir="2700000" algn="tl">
                    <a:srgbClr val="000000">
                      <a:alpha val="43137"/>
                    </a:srgbClr>
                  </a:outerShdw>
                </a:effectLst>
              </a:rPr>
              <a:t> y </a:t>
            </a:r>
            <a:r>
              <a:rPr lang="en-US" sz="1800" dirty="0" err="1" smtClean="0">
                <a:solidFill>
                  <a:srgbClr val="FFFF00"/>
                </a:solidFill>
                <a:effectLst>
                  <a:outerShdw blurRad="38100" dist="38100" dir="2700000" algn="tl">
                    <a:srgbClr val="000000">
                      <a:alpha val="43137"/>
                    </a:srgbClr>
                  </a:outerShdw>
                </a:effectLst>
              </a:rPr>
              <a:t>bajo</a:t>
            </a:r>
            <a:r>
              <a:rPr lang="en-US" sz="1800" dirty="0" smtClean="0">
                <a:solidFill>
                  <a:srgbClr val="FFFF00"/>
                </a:solidFill>
                <a:effectLst>
                  <a:outerShdw blurRad="38100" dist="38100" dir="2700000" algn="tl">
                    <a:srgbClr val="000000">
                      <a:alpha val="43137"/>
                    </a:srgbClr>
                  </a:outerShdw>
                </a:effectLst>
              </a:rPr>
              <a:t> la </a:t>
            </a:r>
            <a:r>
              <a:rPr lang="en-US" sz="1800" dirty="0" err="1" smtClean="0">
                <a:solidFill>
                  <a:srgbClr val="FFFF00"/>
                </a:solidFill>
                <a:effectLst>
                  <a:outerShdw blurRad="38100" dist="38100" dir="2700000" algn="tl">
                    <a:srgbClr val="000000">
                      <a:alpha val="43137"/>
                    </a:srgbClr>
                  </a:outerShdw>
                </a:effectLst>
              </a:rPr>
              <a:t>dependnecia</a:t>
            </a:r>
            <a:r>
              <a:rPr lang="en-US" sz="1800" dirty="0" smtClean="0">
                <a:solidFill>
                  <a:srgbClr val="FFFF00"/>
                </a:solidFill>
                <a:effectLst>
                  <a:outerShdw blurRad="38100" dist="38100" dir="2700000" algn="tl">
                    <a:srgbClr val="000000">
                      <a:alpha val="43137"/>
                    </a:srgbClr>
                  </a:outerShdw>
                </a:effectLst>
              </a:rPr>
              <a:t> de </a:t>
            </a:r>
            <a:r>
              <a:rPr lang="en-US" sz="1800" dirty="0" err="1" smtClean="0">
                <a:solidFill>
                  <a:srgbClr val="FFFF00"/>
                </a:solidFill>
                <a:effectLst>
                  <a:outerShdw blurRad="38100" dist="38100" dir="2700000" algn="tl">
                    <a:srgbClr val="000000">
                      <a:alpha val="43137"/>
                    </a:srgbClr>
                  </a:outerShdw>
                </a:effectLst>
              </a:rPr>
              <a:t>ésta</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durante</a:t>
            </a:r>
            <a:r>
              <a:rPr lang="en-US" sz="1800" dirty="0" smtClean="0">
                <a:solidFill>
                  <a:srgbClr val="FFFF00"/>
                </a:solidFill>
                <a:effectLst>
                  <a:outerShdw blurRad="38100" dist="38100" dir="2700000" algn="tl">
                    <a:srgbClr val="000000">
                      <a:alpha val="43137"/>
                    </a:srgbClr>
                  </a:outerShdw>
                </a:effectLst>
              </a:rPr>
              <a:t> un </a:t>
            </a:r>
          </a:p>
          <a:p>
            <a:pPr marL="609600" indent="-609600" algn="l" eaLnBrk="1" hangingPunct="1">
              <a:lnSpc>
                <a:spcPct val="90000"/>
              </a:lnSpc>
              <a:defRPr/>
            </a:pPr>
            <a:r>
              <a:rPr lang="en-US" sz="1800" dirty="0" err="1" smtClean="0">
                <a:solidFill>
                  <a:srgbClr val="FFFF00"/>
                </a:solidFill>
                <a:effectLst>
                  <a:outerShdw blurRad="38100" dist="38100" dir="2700000" algn="tl">
                    <a:srgbClr val="000000">
                      <a:alpha val="43137"/>
                    </a:srgbClr>
                  </a:outerShdw>
                </a:effectLst>
              </a:rPr>
              <a:t>período</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determinado</a:t>
            </a:r>
            <a:r>
              <a:rPr lang="en-US" sz="1800" dirty="0" smtClean="0">
                <a:solidFill>
                  <a:srgbClr val="FFFF00"/>
                </a:solidFill>
                <a:effectLst>
                  <a:outerShdw blurRad="38100" dist="38100" dir="2700000" algn="tl">
                    <a:srgbClr val="000000">
                      <a:alpha val="43137"/>
                    </a:srgbClr>
                  </a:outerShdw>
                </a:effectLst>
              </a:rPr>
              <a:t> o </a:t>
            </a:r>
            <a:r>
              <a:rPr lang="en-US" sz="1800" dirty="0" err="1" smtClean="0">
                <a:solidFill>
                  <a:srgbClr val="FFFF00"/>
                </a:solidFill>
                <a:effectLst>
                  <a:outerShdw blurRad="38100" dist="38100" dir="2700000" algn="tl">
                    <a:srgbClr val="000000">
                      <a:alpha val="43137"/>
                    </a:srgbClr>
                  </a:outerShdw>
                </a:effectLst>
              </a:rPr>
              <a:t>indeterminado</a:t>
            </a:r>
            <a:r>
              <a:rPr lang="en-US" sz="1800" dirty="0" smtClean="0">
                <a:solidFill>
                  <a:srgbClr val="FFFF00"/>
                </a:solidFill>
                <a:effectLst>
                  <a:outerShdw blurRad="38100" dist="38100" dir="2700000" algn="tl">
                    <a:srgbClr val="000000">
                      <a:alpha val="43137"/>
                    </a:srgbClr>
                  </a:outerShdw>
                </a:effectLst>
              </a:rPr>
              <a:t> de </a:t>
            </a:r>
            <a:r>
              <a:rPr lang="en-US" sz="1800" dirty="0" err="1" smtClean="0">
                <a:solidFill>
                  <a:srgbClr val="FFFF00"/>
                </a:solidFill>
                <a:effectLst>
                  <a:outerShdw blurRad="38100" dist="38100" dir="2700000" algn="tl">
                    <a:srgbClr val="000000">
                      <a:alpha val="43137"/>
                    </a:srgbClr>
                  </a:outerShdw>
                </a:effectLst>
              </a:rPr>
              <a:t>tiempo</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mediante</a:t>
            </a:r>
            <a:r>
              <a:rPr lang="en-US" sz="1800" dirty="0" smtClean="0">
                <a:solidFill>
                  <a:srgbClr val="FFFF00"/>
                </a:solidFill>
                <a:effectLst>
                  <a:outerShdw blurRad="38100" dist="38100" dir="2700000" algn="tl">
                    <a:srgbClr val="000000">
                      <a:alpha val="43137"/>
                    </a:srgbClr>
                  </a:outerShdw>
                </a:effectLst>
              </a:rPr>
              <a:t> el </a:t>
            </a:r>
            <a:r>
              <a:rPr lang="en-US" sz="1800" dirty="0" err="1" smtClean="0">
                <a:solidFill>
                  <a:srgbClr val="FFFF00"/>
                </a:solidFill>
                <a:effectLst>
                  <a:outerShdw blurRad="38100" dist="38100" dir="2700000" algn="tl">
                    <a:srgbClr val="000000">
                      <a:alpha val="43137"/>
                    </a:srgbClr>
                  </a:outerShdw>
                </a:effectLst>
              </a:rPr>
              <a:t>pago</a:t>
            </a:r>
            <a:r>
              <a:rPr lang="en-US" sz="1800" dirty="0" smtClean="0">
                <a:solidFill>
                  <a:srgbClr val="FFFF00"/>
                </a:solidFill>
                <a:effectLst>
                  <a:outerShdw blurRad="38100" dist="38100" dir="2700000" algn="tl">
                    <a:srgbClr val="000000">
                      <a:alpha val="43137"/>
                    </a:srgbClr>
                  </a:outerShdw>
                </a:effectLst>
              </a:rPr>
              <a:t> de </a:t>
            </a:r>
            <a:r>
              <a:rPr lang="en-US" sz="1800" dirty="0" err="1" smtClean="0">
                <a:solidFill>
                  <a:srgbClr val="FFFF00"/>
                </a:solidFill>
                <a:effectLst>
                  <a:outerShdw blurRad="38100" dist="38100" dir="2700000" algn="tl">
                    <a:srgbClr val="000000">
                      <a:alpha val="43137"/>
                    </a:srgbClr>
                  </a:outerShdw>
                </a:effectLst>
              </a:rPr>
              <a:t>una</a:t>
            </a:r>
            <a:r>
              <a:rPr lang="en-US" sz="1800"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solidFill>
                  <a:srgbClr val="FFFF00"/>
                </a:solidFill>
                <a:effectLst>
                  <a:outerShdw blurRad="38100" dist="38100" dir="2700000" algn="tl">
                    <a:srgbClr val="000000">
                      <a:alpha val="43137"/>
                    </a:srgbClr>
                  </a:outerShdw>
                </a:effectLst>
              </a:rPr>
              <a:t>remuneración</a:t>
            </a:r>
            <a:r>
              <a:rPr lang="en-US" sz="1800" dirty="0" smtClean="0">
                <a:solidFill>
                  <a:srgbClr val="FFFF00"/>
                </a:solidFill>
                <a:effectLst>
                  <a:outerShdw blurRad="38100" dist="38100" dir="2700000" algn="tl">
                    <a:srgbClr val="000000">
                      <a:alpha val="43137"/>
                    </a:srgbClr>
                  </a:outerShdw>
                </a:effectLst>
              </a:rPr>
              <a:t>.</a:t>
            </a:r>
          </a:p>
          <a:p>
            <a:pPr marL="609600" indent="-609600" algn="l" eaLnBrk="1" hangingPunct="1">
              <a:lnSpc>
                <a:spcPct val="90000"/>
              </a:lnSpc>
              <a:defRPr/>
            </a:pPr>
            <a:endParaRPr lang="en-US" sz="1800" dirty="0">
              <a:solidFill>
                <a:srgbClr val="FFFF00"/>
              </a:solidFill>
              <a:effectLst>
                <a:outerShdw blurRad="38100" dist="38100" dir="2700000" algn="tl">
                  <a:srgbClr val="000000">
                    <a:alpha val="43137"/>
                  </a:srgbClr>
                </a:outerShdw>
              </a:effectLst>
            </a:endParaRPr>
          </a:p>
          <a:p>
            <a:pPr marL="609600" indent="-609600" algn="l" eaLnBrk="1" hangingPunct="1">
              <a:lnSpc>
                <a:spcPct val="90000"/>
              </a:lnSpc>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Sus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cláusulas</a:t>
            </a:r>
            <a:r>
              <a:rPr lang="en-US" sz="1800" dirty="0" smtClean="0">
                <a:effectLst>
                  <a:outerShdw blurRad="38100" dist="38100" dir="2700000" algn="tl">
                    <a:srgbClr val="000000">
                      <a:alpha val="43137"/>
                    </a:srgbClr>
                  </a:outerShdw>
                </a:effectLst>
              </a:rPr>
              <a:t>, en </a:t>
            </a:r>
            <a:r>
              <a:rPr lang="en-US" sz="1800" dirty="0" err="1" smtClean="0">
                <a:effectLst>
                  <a:outerShdw blurRad="38100" dist="38100" dir="2700000" algn="tl">
                    <a:srgbClr val="000000">
                      <a:alpha val="43137"/>
                    </a:srgbClr>
                  </a:outerShdw>
                </a:effectLst>
              </a:rPr>
              <a:t>cuanto</a:t>
            </a:r>
            <a:r>
              <a:rPr lang="en-US" sz="1800" dirty="0" smtClean="0">
                <a:effectLst>
                  <a:outerShdw blurRad="38100" dist="38100" dir="2700000" algn="tl">
                    <a:srgbClr val="000000">
                      <a:alpha val="43137"/>
                    </a:srgbClr>
                  </a:outerShdw>
                </a:effectLst>
              </a:rPr>
              <a:t> a la forma y </a:t>
            </a:r>
            <a:r>
              <a:rPr lang="en-US" sz="1800" dirty="0" err="1" smtClean="0">
                <a:effectLst>
                  <a:outerShdw blurRad="38100" dist="38100" dir="2700000" algn="tl">
                    <a:srgbClr val="000000">
                      <a:alpha val="43137"/>
                    </a:srgbClr>
                  </a:outerShdw>
                </a:effectLst>
              </a:rPr>
              <a:t>condiciones</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prestación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quedan</a:t>
            </a:r>
            <a:r>
              <a:rPr lang="en-US" sz="1800" dirty="0" smtClean="0">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sometidas</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disposiciones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orden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público</a:t>
            </a:r>
            <a:r>
              <a:rPr lang="en-US" sz="1800" dirty="0" smtClean="0">
                <a:effectLst>
                  <a:outerShdw blurRad="38100" dist="38100" dir="2700000" algn="tl">
                    <a:srgbClr val="000000">
                      <a:alpha val="43137"/>
                    </a:srgbClr>
                  </a:outerShdw>
                </a:effectLst>
              </a:rPr>
              <a:t>, los </a:t>
            </a:r>
            <a:r>
              <a:rPr lang="en-US" sz="1800" dirty="0" err="1" smtClean="0">
                <a:effectLst>
                  <a:outerShdw blurRad="38100" dist="38100" dir="2700000" algn="tl">
                    <a:srgbClr val="000000">
                      <a:alpha val="43137"/>
                    </a:srgbClr>
                  </a:outerShdw>
                </a:effectLst>
              </a:rPr>
              <a:t>estatutos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convenciones</a:t>
            </a:r>
            <a:r>
              <a:rPr lang="en-US" sz="1800" dirty="0" smtClean="0">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colectivas</a:t>
            </a:r>
            <a:r>
              <a:rPr lang="en-US" sz="1800" dirty="0" smtClean="0">
                <a:effectLst>
                  <a:outerShdw blurRad="38100" dist="38100" dir="2700000" algn="tl">
                    <a:srgbClr val="000000">
                      <a:alpha val="43137"/>
                    </a:srgbClr>
                  </a:outerShdw>
                </a:effectLst>
              </a:rPr>
              <a:t> o los </a:t>
            </a:r>
            <a:r>
              <a:rPr lang="en-US" sz="1800" dirty="0" err="1" smtClean="0">
                <a:effectLst>
                  <a:outerShdw blurRad="38100" dist="38100" dir="2700000" algn="tl">
                    <a:srgbClr val="000000">
                      <a:alpha val="43137"/>
                    </a:srgbClr>
                  </a:outerShdw>
                </a:effectLst>
              </a:rPr>
              <a:t>laudos</a:t>
            </a:r>
            <a:r>
              <a:rPr lang="en-US" sz="1800" dirty="0" smtClean="0">
                <a:effectLst>
                  <a:outerShdw blurRad="38100" dist="38100" dir="2700000" algn="tl">
                    <a:srgbClr val="000000">
                      <a:alpha val="43137"/>
                    </a:srgbClr>
                  </a:outerShdw>
                </a:effectLst>
              </a:rPr>
              <a:t> con </a:t>
            </a:r>
            <a:r>
              <a:rPr lang="en-US" sz="1800" dirty="0" err="1" smtClean="0">
                <a:effectLst>
                  <a:outerShdw blurRad="38100" dist="38100" dir="2700000" algn="tl">
                    <a:srgbClr val="000000">
                      <a:alpha val="43137"/>
                    </a:srgbClr>
                  </a:outerShdw>
                </a:effectLst>
              </a:rPr>
              <a:t>fuerza</a:t>
            </a:r>
            <a:r>
              <a:rPr lang="en-US" sz="1800" dirty="0" smtClean="0">
                <a:effectLst>
                  <a:outerShdw blurRad="38100" dist="38100" dir="2700000" algn="tl">
                    <a:srgbClr val="000000">
                      <a:alpha val="43137"/>
                    </a:srgbClr>
                  </a:outerShdw>
                </a:effectLst>
              </a:rPr>
              <a:t> de tales y los </a:t>
            </a:r>
            <a:r>
              <a:rPr lang="en-US" sz="1800" dirty="0" err="1" smtClean="0">
                <a:effectLst>
                  <a:outerShdw blurRad="38100" dist="38100" dir="2700000" algn="tl">
                    <a:srgbClr val="000000">
                      <a:alpha val="43137"/>
                    </a:srgbClr>
                  </a:outerShdw>
                </a:effectLst>
              </a:rPr>
              <a:t>usos</a:t>
            </a:r>
            <a:r>
              <a:rPr lang="en-US" sz="1800" dirty="0" smtClean="0">
                <a:effectLst>
                  <a:outerShdw blurRad="38100" dist="38100" dir="2700000" algn="tl">
                    <a:srgbClr val="000000">
                      <a:alpha val="43137"/>
                    </a:srgbClr>
                  </a:outerShdw>
                </a:effectLst>
              </a:rPr>
              <a:t> y </a:t>
            </a:r>
            <a:r>
              <a:rPr lang="en-US" sz="1800" dirty="0" err="1" smtClean="0">
                <a:effectLst>
                  <a:outerShdw blurRad="38100" dist="38100" dir="2700000" algn="tl">
                    <a:srgbClr val="000000">
                      <a:alpha val="43137"/>
                    </a:srgbClr>
                  </a:outerShdw>
                </a:effectLst>
              </a:rPr>
              <a:t>costumbres</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defRPr/>
            </a:pPr>
            <a:endParaRPr lang="en-US" sz="1800" dirty="0" smtClean="0"/>
          </a:p>
          <a:p>
            <a:pPr marL="609600" indent="-609600" algn="l" eaLnBrk="1" hangingPunct="1">
              <a:lnSpc>
                <a:spcPct val="90000"/>
              </a:lnSpc>
              <a:buFontTx/>
              <a:buNone/>
              <a:defRPr/>
            </a:pPr>
            <a:r>
              <a:rPr lang="en-US" sz="1600" dirty="0" smtClean="0"/>
              <a:t>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4010820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2707" name="Rectangle 3"/>
          <p:cNvSpPr>
            <a:spLocks noGrp="1" noChangeArrowheads="1"/>
          </p:cNvSpPr>
          <p:nvPr>
            <p:ph type="subTitle" idx="1"/>
          </p:nvPr>
        </p:nvSpPr>
        <p:spPr>
          <a:xfrm>
            <a:off x="685800" y="1219200"/>
            <a:ext cx="8077200" cy="5029200"/>
          </a:xfrm>
        </p:spPr>
        <p:txBody>
          <a:bodyPr>
            <a:normAutofit/>
          </a:bodyPr>
          <a:lstStyle/>
          <a:p>
            <a:pPr marL="609600" indent="-609600" algn="l">
              <a:lnSpc>
                <a:spcPct val="90000"/>
              </a:lnSpc>
              <a:defRPr/>
            </a:pPr>
            <a:r>
              <a:rPr lang="en-US" sz="1800" b="1" dirty="0">
                <a:solidFill>
                  <a:srgbClr val="00FF00"/>
                </a:solidFill>
                <a:effectLst>
                  <a:outerShdw blurRad="38100" dist="38100" dir="2700000" algn="tl">
                    <a:srgbClr val="000000">
                      <a:alpha val="43137"/>
                    </a:srgbClr>
                  </a:outerShdw>
                </a:effectLst>
              </a:rPr>
              <a:t>CONTRATO DE TRABAJO – EXISTENCIA E INEXISTENCIA – CASOS </a:t>
            </a:r>
          </a:p>
          <a:p>
            <a:pPr marL="609600" indent="-609600" algn="l">
              <a:lnSpc>
                <a:spcPct val="90000"/>
              </a:lnSpc>
              <a:defRPr/>
            </a:pPr>
            <a:r>
              <a:rPr lang="en-US" sz="1800" b="1" dirty="0">
                <a:solidFill>
                  <a:srgbClr val="00FF00"/>
                </a:solidFill>
                <a:effectLst>
                  <a:outerShdw blurRad="38100" dist="38100" dir="2700000" algn="tl">
                    <a:srgbClr val="000000">
                      <a:alpha val="43137"/>
                    </a:srgbClr>
                  </a:outerShdw>
                </a:effectLst>
              </a:rPr>
              <a:t>DUDOSOS</a:t>
            </a:r>
          </a:p>
          <a:p>
            <a:pPr marL="609600" indent="-609600" algn="l" eaLnBrk="1" hangingPunct="1">
              <a:lnSpc>
                <a:spcPct val="90000"/>
              </a:lnSpc>
              <a:defRPr/>
            </a:pPr>
            <a:endParaRPr lang="en-US" sz="1800" dirty="0" smtClean="0">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n-US" sz="1800" b="1" dirty="0" smtClean="0">
                <a:solidFill>
                  <a:srgbClr val="00FFCC"/>
                </a:solidFill>
                <a:effectLst>
                  <a:outerShdw blurRad="38100" dist="38100" dir="2700000" algn="tl">
                    <a:srgbClr val="000000">
                      <a:alpha val="43137"/>
                    </a:srgbClr>
                  </a:outerShdw>
                </a:effectLst>
              </a:rPr>
              <a:t>RELACIÓN DE DEPENDENCIA</a:t>
            </a:r>
          </a:p>
          <a:p>
            <a:pPr marL="609600" indent="-609600" algn="l" eaLnBrk="1" hangingPunct="1">
              <a:lnSpc>
                <a:spcPct val="90000"/>
              </a:lnSpc>
              <a:buFontTx/>
              <a:buNone/>
              <a:defRPr/>
            </a:pPr>
            <a:r>
              <a:rPr lang="en-US" sz="1800" b="1" dirty="0" err="1" smtClean="0">
                <a:solidFill>
                  <a:srgbClr val="FFFF01"/>
                </a:solidFill>
                <a:effectLst>
                  <a:outerShdw blurRad="38100" dist="38100" dir="2700000" algn="tl">
                    <a:srgbClr val="000000">
                      <a:alpha val="43137"/>
                    </a:srgbClr>
                  </a:outerShdw>
                </a:effectLst>
              </a:rPr>
              <a:t>Subordinación</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economica</a:t>
            </a:r>
            <a:r>
              <a:rPr lang="en-US" sz="1800" b="1" dirty="0" smtClean="0">
                <a:solidFill>
                  <a:srgbClr val="FFFF01"/>
                </a:solidFill>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ajenidad</a:t>
            </a:r>
            <a:r>
              <a:rPr lang="en-US" sz="1800" dirty="0" smtClean="0">
                <a:effectLst>
                  <a:outerShdw blurRad="38100" dist="38100" dir="2700000" algn="tl">
                    <a:srgbClr val="000000">
                      <a:alpha val="43137"/>
                    </a:srgbClr>
                  </a:outerShdw>
                </a:effectLst>
              </a:rPr>
              <a:t> en el capital, </a:t>
            </a:r>
            <a:r>
              <a:rPr lang="en-US" sz="1800" dirty="0" err="1" smtClean="0">
                <a:effectLst>
                  <a:outerShdw blurRad="38100" dist="38100" dir="2700000" algn="tl">
                    <a:srgbClr val="000000">
                      <a:alpha val="43137"/>
                    </a:srgbClr>
                  </a:outerShdw>
                </a:effectLst>
              </a:rPr>
              <a:t>medios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riesgos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pérdidas</a:t>
            </a:r>
            <a:r>
              <a:rPr lang="en-US" sz="1800" dirty="0" smtClean="0">
                <a:effectLst>
                  <a:outerShdw blurRad="38100" dist="38100" dir="2700000" algn="tl">
                    <a:srgbClr val="000000">
                      <a:alpha val="43137"/>
                    </a:srgbClr>
                  </a:outerShdw>
                </a:effectLst>
              </a:rPr>
              <a:t> y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ganancias</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buFontTx/>
              <a:buNone/>
              <a:defRPr/>
            </a:pPr>
            <a:endParaRPr lang="en-US" sz="1800" b="1" dirty="0" smtClean="0">
              <a:solidFill>
                <a:srgbClr val="FFFF01"/>
              </a:solidFill>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n-US" sz="1800" b="1" dirty="0" err="1" smtClean="0">
                <a:solidFill>
                  <a:srgbClr val="FFFF01"/>
                </a:solidFill>
                <a:effectLst>
                  <a:outerShdw blurRad="38100" dist="38100" dir="2700000" algn="tl">
                    <a:srgbClr val="000000">
                      <a:alpha val="43137"/>
                    </a:srgbClr>
                  </a:outerShdw>
                </a:effectLst>
              </a:rPr>
              <a:t>Subordinación</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jurídica</a:t>
            </a:r>
            <a:r>
              <a:rPr lang="en-US" sz="1800" b="1" dirty="0" smtClean="0">
                <a:solidFill>
                  <a:srgbClr val="FFFF01"/>
                </a:solidFill>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Facultad</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sustituir</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voluntad</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la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suya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darle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órdenes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aplicar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sanciones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disponer</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fuerza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del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dependiente</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buFontTx/>
              <a:buNone/>
              <a:defRPr/>
            </a:pPr>
            <a:endParaRPr lang="en-US" sz="1800" b="1" dirty="0" smtClean="0">
              <a:solidFill>
                <a:srgbClr val="FFFF01"/>
              </a:solidFill>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n-US" sz="1800" b="1" dirty="0" err="1" smtClean="0">
                <a:solidFill>
                  <a:srgbClr val="FFFF01"/>
                </a:solidFill>
                <a:effectLst>
                  <a:outerShdw blurRad="38100" dist="38100" dir="2700000" algn="tl">
                    <a:srgbClr val="000000">
                      <a:alpha val="43137"/>
                    </a:srgbClr>
                  </a:outerShdw>
                </a:effectLst>
              </a:rPr>
              <a:t>Subordinación</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técnica</a:t>
            </a:r>
            <a:r>
              <a:rPr lang="en-US" sz="1800" b="1" dirty="0" smtClean="0">
                <a:solidFill>
                  <a:srgbClr val="FFFF01"/>
                </a:solidFill>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Facultades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organización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impartir</a:t>
            </a:r>
            <a:r>
              <a:rPr lang="en-US" sz="1800" dirty="0" smtClean="0">
                <a:effectLst>
                  <a:outerShdw blurRad="38100" dist="38100" dir="2700000" algn="tl">
                    <a:srgbClr val="000000">
                      <a:alpha val="43137"/>
                    </a:srgbClr>
                  </a:outerShdw>
                </a:effectLst>
              </a:rPr>
              <a:t>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órdenes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definir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procedimientos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metodologías</a:t>
            </a:r>
            <a:r>
              <a:rPr lang="en-US" sz="1800" dirty="0" smtClean="0">
                <a:effectLst>
                  <a:outerShdw blurRad="38100" dist="38100" dir="2700000" algn="tl">
                    <a:srgbClr val="000000">
                      <a:alpha val="43137"/>
                    </a:srgbClr>
                  </a:outerShdw>
                </a:effectLst>
              </a:rPr>
              <a:t>, etc. A mayor </a:t>
            </a:r>
            <a:r>
              <a:rPr lang="en-US" sz="1800" dirty="0" err="1" smtClean="0">
                <a:effectLst>
                  <a:outerShdw blurRad="38100" dist="38100" dir="2700000" algn="tl">
                    <a:srgbClr val="000000">
                      <a:alpha val="43137"/>
                    </a:srgbClr>
                  </a:outerShdw>
                </a:effectLst>
              </a:rPr>
              <a:t>profesionalismo</a:t>
            </a:r>
            <a:r>
              <a:rPr lang="en-US" sz="1800" dirty="0" smtClean="0">
                <a:effectLst>
                  <a:outerShdw blurRad="38100" dist="38100" dir="2700000" algn="tl">
                    <a:srgbClr val="000000">
                      <a:alpha val="43137"/>
                    </a:srgbClr>
                  </a:outerShdw>
                </a:effectLst>
              </a:rPr>
              <a:t> del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menor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subordinación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técnica</a:t>
            </a:r>
            <a:r>
              <a:rPr lang="en-US" sz="1800" dirty="0" smtClean="0">
                <a:effectLst>
                  <a:outerShdw blurRad="38100" dist="38100" dir="2700000" algn="tl">
                    <a:srgbClr val="000000">
                      <a:alpha val="43137"/>
                    </a:srgbClr>
                  </a:outerShdw>
                </a:effectLst>
              </a:rPr>
              <a:t> </a:t>
            </a:r>
            <a:r>
              <a:rPr lang="en-US" sz="1800" dirty="0" smtClean="0"/>
              <a:t>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884079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3731" name="Rectangle 3"/>
          <p:cNvSpPr>
            <a:spLocks noGrp="1" noChangeArrowheads="1"/>
          </p:cNvSpPr>
          <p:nvPr>
            <p:ph type="subTitle" idx="1"/>
          </p:nvPr>
        </p:nvSpPr>
        <p:spPr>
          <a:xfrm>
            <a:off x="685800" y="1371600"/>
            <a:ext cx="8077200" cy="5486400"/>
          </a:xfrm>
        </p:spPr>
        <p:txBody>
          <a:bodyPr>
            <a:normAutofit fontScale="92500" lnSpcReduction="10000"/>
          </a:bodyPr>
          <a:lstStyle/>
          <a:p>
            <a:pPr marL="609600" indent="-609600" algn="l" eaLnBrk="1" hangingPunct="1">
              <a:lnSpc>
                <a:spcPct val="80000"/>
              </a:lnSpc>
              <a:defRPr/>
            </a:pPr>
            <a:r>
              <a:rPr lang="en-US" sz="2200" b="1" dirty="0" smtClean="0">
                <a:solidFill>
                  <a:srgbClr val="00FF00"/>
                </a:solidFill>
                <a:effectLst>
                  <a:outerShdw blurRad="38100" dist="38100" dir="2700000" algn="tl">
                    <a:srgbClr val="000000">
                      <a:alpha val="43137"/>
                    </a:srgbClr>
                  </a:outerShdw>
                </a:effectLst>
              </a:rPr>
              <a:t>RELACIÓN LABORAL</a:t>
            </a:r>
          </a:p>
          <a:p>
            <a:pPr marL="609600" indent="-609600" algn="l" eaLnBrk="1" hangingPunct="1">
              <a:lnSpc>
                <a:spcPct val="80000"/>
              </a:lnSpc>
              <a:defRPr/>
            </a:pPr>
            <a:endParaRPr lang="en-US" sz="1900" dirty="0" smtClean="0">
              <a:solidFill>
                <a:schemeClr val="hlink"/>
              </a:solidFill>
              <a:effectLst>
                <a:outerShdw blurRad="38100" dist="38100" dir="2700000" algn="tl">
                  <a:srgbClr val="000000">
                    <a:alpha val="43137"/>
                  </a:srgbClr>
                </a:outerShdw>
              </a:effectLst>
            </a:endParaRPr>
          </a:p>
          <a:p>
            <a:pPr marL="609600" indent="-609600" algn="l" eaLnBrk="1" hangingPunct="1">
              <a:lnSpc>
                <a:spcPct val="80000"/>
              </a:lnSpc>
              <a:defRPr/>
            </a:pPr>
            <a:r>
              <a:rPr lang="en-US" sz="1900" b="1" dirty="0" smtClean="0">
                <a:solidFill>
                  <a:srgbClr val="00FFCC"/>
                </a:solidFill>
                <a:effectLst>
                  <a:outerShdw blurRad="38100" dist="38100" dir="2700000" algn="tl">
                    <a:srgbClr val="000000">
                      <a:alpha val="43137"/>
                    </a:srgbClr>
                  </a:outerShdw>
                </a:effectLst>
              </a:rPr>
              <a:t>Art. 22 LCT –</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Habrá</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relación</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laboral</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cuando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una</a:t>
            </a:r>
            <a:r>
              <a:rPr lang="en-US" sz="1900" dirty="0" smtClean="0">
                <a:effectLst>
                  <a:outerShdw blurRad="38100" dist="38100" dir="2700000" algn="tl">
                    <a:srgbClr val="000000">
                      <a:alpha val="43137"/>
                    </a:srgbClr>
                  </a:outerShdw>
                </a:effectLst>
              </a:rPr>
              <a:t> persona </a:t>
            </a:r>
            <a:r>
              <a:rPr lang="en-US" sz="1900" dirty="0" err="1" smtClean="0">
                <a:effectLst>
                  <a:outerShdw blurRad="38100" dist="38100" dir="2700000" algn="tl">
                    <a:srgbClr val="000000">
                      <a:alpha val="43137"/>
                    </a:srgbClr>
                  </a:outerShdw>
                </a:effectLst>
              </a:rPr>
              <a:t>realice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actos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ejecute</a:t>
            </a:r>
            <a:r>
              <a:rPr lang="en-US" sz="1900" dirty="0" smtClean="0">
                <a:effectLst>
                  <a:outerShdw blurRad="38100" dist="38100" dir="2700000" algn="tl">
                    <a:srgbClr val="000000">
                      <a:alpha val="43137"/>
                    </a:srgbClr>
                  </a:outerShdw>
                </a:effectLst>
              </a:rPr>
              <a:t> </a:t>
            </a:r>
          </a:p>
          <a:p>
            <a:pPr marL="609600" indent="-609600" algn="l" eaLnBrk="1" hangingPunct="1">
              <a:lnSpc>
                <a:spcPct val="80000"/>
              </a:lnSpc>
              <a:defRPr/>
            </a:pPr>
            <a:r>
              <a:rPr lang="en-US" sz="1900" dirty="0" err="1" smtClean="0">
                <a:effectLst>
                  <a:outerShdw blurRad="38100" dist="38100" dir="2700000" algn="tl">
                    <a:srgbClr val="000000">
                      <a:alpha val="43137"/>
                    </a:srgbClr>
                  </a:outerShdw>
                </a:effectLst>
              </a:rPr>
              <a:t>obras</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preste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servicio</a:t>
            </a:r>
            <a:r>
              <a:rPr lang="en-US" sz="1900" dirty="0" smtClean="0">
                <a:effectLst>
                  <a:outerShdw blurRad="38100" dist="38100" dir="2700000" algn="tl">
                    <a:srgbClr val="000000">
                      <a:alpha val="43137"/>
                    </a:srgbClr>
                  </a:outerShdw>
                </a:effectLst>
              </a:rPr>
              <a:t> en favor de la </a:t>
            </a:r>
            <a:r>
              <a:rPr lang="en-US" sz="1900" dirty="0" err="1" smtClean="0">
                <a:effectLst>
                  <a:outerShdw blurRad="38100" dist="38100" dir="2700000" algn="tl">
                    <a:srgbClr val="000000">
                      <a:alpha val="43137"/>
                    </a:srgbClr>
                  </a:outerShdw>
                </a:effectLst>
              </a:rPr>
              <a:t>otra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bajo</a:t>
            </a:r>
            <a:r>
              <a:rPr lang="en-US" sz="1900" dirty="0" smtClean="0">
                <a:effectLst>
                  <a:outerShdw blurRad="38100" dist="38100" dir="2700000" algn="tl">
                    <a:srgbClr val="000000">
                      <a:alpha val="43137"/>
                    </a:srgbClr>
                  </a:outerShdw>
                </a:effectLst>
              </a:rPr>
              <a:t> la </a:t>
            </a:r>
            <a:r>
              <a:rPr lang="en-US" sz="1900" dirty="0" err="1" smtClean="0">
                <a:effectLst>
                  <a:outerShdw blurRad="38100" dist="38100" dir="2700000" algn="tl">
                    <a:srgbClr val="000000">
                      <a:alpha val="43137"/>
                    </a:srgbClr>
                  </a:outerShdw>
                </a:effectLst>
              </a:rPr>
              <a:t>dependencia</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ésta</a:t>
            </a:r>
            <a:r>
              <a:rPr lang="en-US" sz="1900" dirty="0" smtClean="0">
                <a:effectLst>
                  <a:outerShdw blurRad="38100" dist="38100" dir="2700000" algn="tl">
                    <a:srgbClr val="000000">
                      <a:alpha val="43137"/>
                    </a:srgbClr>
                  </a:outerShdw>
                </a:effectLst>
              </a:rPr>
              <a:t> en forma </a:t>
            </a:r>
          </a:p>
          <a:p>
            <a:pPr marL="609600" indent="-609600" algn="l" eaLnBrk="1" hangingPunct="1">
              <a:lnSpc>
                <a:spcPct val="80000"/>
              </a:lnSpc>
              <a:defRPr/>
            </a:pPr>
            <a:r>
              <a:rPr lang="en-US" sz="1900" dirty="0" err="1" smtClean="0">
                <a:effectLst>
                  <a:outerShdw blurRad="38100" dist="38100" dir="2700000" algn="tl">
                    <a:srgbClr val="000000">
                      <a:alpha val="43137"/>
                    </a:srgbClr>
                  </a:outerShdw>
                </a:effectLst>
              </a:rPr>
              <a:t>voluntaria</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mediante</a:t>
            </a:r>
            <a:r>
              <a:rPr lang="en-US" sz="1900" dirty="0" smtClean="0">
                <a:effectLst>
                  <a:outerShdw blurRad="38100" dist="38100" dir="2700000" algn="tl">
                    <a:srgbClr val="000000">
                      <a:alpha val="43137"/>
                    </a:srgbClr>
                  </a:outerShdw>
                </a:effectLst>
              </a:rPr>
              <a:t> el </a:t>
            </a:r>
            <a:r>
              <a:rPr lang="en-US" sz="1900" dirty="0" err="1" smtClean="0">
                <a:effectLst>
                  <a:outerShdw blurRad="38100" dist="38100" dir="2700000" algn="tl">
                    <a:srgbClr val="000000">
                      <a:alpha val="43137"/>
                    </a:srgbClr>
                  </a:outerShdw>
                </a:effectLst>
              </a:rPr>
              <a:t>pago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una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remuneración</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cualquier</a:t>
            </a:r>
            <a:r>
              <a:rPr lang="en-US" sz="1900" dirty="0" smtClean="0">
                <a:effectLst>
                  <a:outerShdw blurRad="38100" dist="38100" dir="2700000" algn="tl">
                    <a:srgbClr val="000000">
                      <a:alpha val="43137"/>
                    </a:srgbClr>
                  </a:outerShdw>
                </a:effectLst>
              </a:rPr>
              <a:t> sea el </a:t>
            </a:r>
            <a:r>
              <a:rPr lang="en-US" sz="1900" dirty="0" err="1" smtClean="0">
                <a:effectLst>
                  <a:outerShdw blurRad="38100" dist="38100" dir="2700000" algn="tl">
                    <a:srgbClr val="000000">
                      <a:alpha val="43137"/>
                    </a:srgbClr>
                  </a:outerShdw>
                </a:effectLst>
              </a:rPr>
              <a:t>acto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le </a:t>
            </a:r>
          </a:p>
          <a:p>
            <a:pPr marL="609600" indent="-609600" algn="l" eaLnBrk="1" hangingPunct="1">
              <a:lnSpc>
                <a:spcPct val="80000"/>
              </a:lnSpc>
              <a:defRPr/>
            </a:pPr>
            <a:r>
              <a:rPr lang="en-US" sz="1900" dirty="0" err="1" smtClean="0">
                <a:effectLst>
                  <a:outerShdw blurRad="38100" dist="38100" dir="2700000" algn="tl">
                    <a:srgbClr val="000000">
                      <a:alpha val="43137"/>
                    </a:srgbClr>
                  </a:outerShdw>
                </a:effectLst>
              </a:rPr>
              <a:t>dé</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origen</a:t>
            </a:r>
            <a:r>
              <a:rPr lang="en-US" sz="1900" dirty="0" smtClean="0">
                <a:effectLst>
                  <a:outerShdw blurRad="38100" dist="38100" dir="2700000" algn="tl">
                    <a:srgbClr val="000000">
                      <a:alpha val="43137"/>
                    </a:srgbClr>
                  </a:outerShdw>
                </a:effectLst>
              </a:rPr>
              <a:t>.  </a:t>
            </a:r>
          </a:p>
          <a:p>
            <a:pPr marL="609600" indent="-609600" algn="l" eaLnBrk="1" hangingPunct="1">
              <a:lnSpc>
                <a:spcPct val="80000"/>
              </a:lnSpc>
              <a:defRPr/>
            </a:pPr>
            <a:endParaRPr lang="en-US" sz="1900" dirty="0" smtClean="0">
              <a:effectLst>
                <a:outerShdw blurRad="38100" dist="38100" dir="2700000" algn="tl">
                  <a:srgbClr val="000000">
                    <a:alpha val="43137"/>
                  </a:srgbClr>
                </a:outerShdw>
              </a:effectLst>
            </a:endParaRPr>
          </a:p>
          <a:p>
            <a:pPr marL="609600" indent="-609600" algn="l" eaLnBrk="1" hangingPunct="1">
              <a:lnSpc>
                <a:spcPct val="80000"/>
              </a:lnSpc>
              <a:buFontTx/>
              <a:buNone/>
              <a:defRPr/>
            </a:pPr>
            <a:endParaRPr lang="en-US" sz="1900" dirty="0" smtClean="0">
              <a:effectLst>
                <a:outerShdw blurRad="38100" dist="38100" dir="2700000" algn="tl">
                  <a:srgbClr val="000000">
                    <a:alpha val="43137"/>
                  </a:srgbClr>
                </a:outerShdw>
              </a:effectLst>
            </a:endParaRPr>
          </a:p>
          <a:p>
            <a:pPr marL="609600" indent="-609600" algn="l" eaLnBrk="1" hangingPunct="1">
              <a:lnSpc>
                <a:spcPct val="80000"/>
              </a:lnSpc>
              <a:buFontTx/>
              <a:buNone/>
              <a:defRPr/>
            </a:pPr>
            <a:r>
              <a:rPr lang="en-US" sz="1900" b="1" dirty="0" err="1" smtClean="0">
                <a:solidFill>
                  <a:srgbClr val="FFFF01"/>
                </a:solidFill>
                <a:effectLst>
                  <a:outerShdw blurRad="38100" dist="38100" dir="2700000" algn="tl">
                    <a:srgbClr val="000000">
                      <a:alpha val="43137"/>
                    </a:srgbClr>
                  </a:outerShdw>
                </a:effectLst>
              </a:rPr>
              <a:t>Puede</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haber</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contrato</a:t>
            </a:r>
            <a:r>
              <a:rPr lang="en-US" sz="1900" b="1" dirty="0" smtClean="0">
                <a:solidFill>
                  <a:srgbClr val="FFFF01"/>
                </a:solidFill>
                <a:effectLst>
                  <a:outerShdw blurRad="38100" dist="38100" dir="2700000" algn="tl">
                    <a:srgbClr val="000000">
                      <a:alpha val="43137"/>
                    </a:srgbClr>
                  </a:outerShdw>
                </a:effectLst>
              </a:rPr>
              <a:t> de </a:t>
            </a:r>
            <a:r>
              <a:rPr lang="en-US" sz="1900" b="1" dirty="0" err="1" smtClean="0">
                <a:solidFill>
                  <a:srgbClr val="FFFF01"/>
                </a:solidFill>
                <a:effectLst>
                  <a:outerShdw blurRad="38100" dist="38100" dir="2700000" algn="tl">
                    <a:srgbClr val="000000">
                      <a:alpha val="43137"/>
                    </a:srgbClr>
                  </a:outerShdw>
                </a:effectLst>
              </a:rPr>
              <a:t>trabajo</a:t>
            </a:r>
            <a:r>
              <a:rPr lang="en-US" sz="1900" b="1" dirty="0" smtClean="0">
                <a:solidFill>
                  <a:srgbClr val="FFFF01"/>
                </a:solidFill>
                <a:effectLst>
                  <a:outerShdw blurRad="38100" dist="38100" dir="2700000" algn="tl">
                    <a:srgbClr val="000000">
                      <a:alpha val="43137"/>
                    </a:srgbClr>
                  </a:outerShdw>
                </a:effectLst>
              </a:rPr>
              <a:t> sin </a:t>
            </a:r>
            <a:r>
              <a:rPr lang="en-US" sz="1900" b="1" dirty="0" err="1" smtClean="0">
                <a:solidFill>
                  <a:srgbClr val="FFFF01"/>
                </a:solidFill>
                <a:effectLst>
                  <a:outerShdw blurRad="38100" dist="38100" dir="2700000" algn="tl">
                    <a:srgbClr val="000000">
                      <a:alpha val="43137"/>
                    </a:srgbClr>
                  </a:outerShdw>
                </a:effectLst>
              </a:rPr>
              <a:t>relación</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laboral</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por</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ejemplo</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cuando</a:t>
            </a:r>
            <a:r>
              <a:rPr lang="en-US" sz="1900" b="1" dirty="0" smtClean="0">
                <a:solidFill>
                  <a:srgbClr val="FFFF01"/>
                </a:solidFill>
                <a:effectLst>
                  <a:outerShdw blurRad="38100" dist="38100" dir="2700000" algn="tl">
                    <a:srgbClr val="000000">
                      <a:alpha val="43137"/>
                    </a:srgbClr>
                  </a:outerShdw>
                </a:effectLst>
              </a:rPr>
              <a:t> </a:t>
            </a:r>
          </a:p>
          <a:p>
            <a:pPr marL="609600" indent="-609600" algn="l" eaLnBrk="1" hangingPunct="1">
              <a:lnSpc>
                <a:spcPct val="80000"/>
              </a:lnSpc>
              <a:buFontTx/>
              <a:buNone/>
              <a:defRPr/>
            </a:pPr>
            <a:r>
              <a:rPr lang="en-US" sz="1900" b="1" dirty="0" smtClean="0">
                <a:solidFill>
                  <a:srgbClr val="FFFF01"/>
                </a:solidFill>
                <a:effectLst>
                  <a:outerShdw blurRad="38100" dist="38100" dir="2700000" algn="tl">
                    <a:srgbClr val="000000">
                      <a:alpha val="43137"/>
                    </a:srgbClr>
                  </a:outerShdw>
                </a:effectLst>
              </a:rPr>
              <a:t>no se </a:t>
            </a:r>
            <a:r>
              <a:rPr lang="en-US" sz="1900" b="1" dirty="0" err="1" smtClean="0">
                <a:solidFill>
                  <a:srgbClr val="FFFF01"/>
                </a:solidFill>
                <a:effectLst>
                  <a:outerShdw blurRad="38100" dist="38100" dir="2700000" algn="tl">
                    <a:srgbClr val="000000">
                      <a:alpha val="43137"/>
                    </a:srgbClr>
                  </a:outerShdw>
                </a:effectLst>
              </a:rPr>
              <a:t>ejecuta</a:t>
            </a:r>
            <a:r>
              <a:rPr lang="en-US" sz="1900" b="1" dirty="0" smtClean="0">
                <a:solidFill>
                  <a:srgbClr val="FFFF01"/>
                </a:solidFill>
                <a:effectLst>
                  <a:outerShdw blurRad="38100" dist="38100" dir="2700000" algn="tl">
                    <a:srgbClr val="000000">
                      <a:alpha val="43137"/>
                    </a:srgbClr>
                  </a:outerShdw>
                </a:effectLst>
              </a:rPr>
              <a:t> la </a:t>
            </a:r>
            <a:r>
              <a:rPr lang="en-US" sz="1900" b="1" dirty="0" err="1" smtClean="0">
                <a:solidFill>
                  <a:srgbClr val="FFFF01"/>
                </a:solidFill>
                <a:effectLst>
                  <a:outerShdw blurRad="38100" dist="38100" dir="2700000" algn="tl">
                    <a:srgbClr val="000000">
                      <a:alpha val="43137"/>
                    </a:srgbClr>
                  </a:outerShdw>
                </a:effectLst>
              </a:rPr>
              <a:t>prestación</a:t>
            </a:r>
            <a:r>
              <a:rPr lang="en-US" sz="1900" b="1" dirty="0" smtClean="0">
                <a:solidFill>
                  <a:srgbClr val="FFFF01"/>
                </a:solidFill>
                <a:effectLst>
                  <a:outerShdw blurRad="38100" dist="38100" dir="2700000" algn="tl">
                    <a:srgbClr val="000000">
                      <a:alpha val="43137"/>
                    </a:srgbClr>
                  </a:outerShdw>
                </a:effectLst>
              </a:rPr>
              <a:t>.</a:t>
            </a:r>
          </a:p>
          <a:p>
            <a:pPr marL="609600" indent="-609600" algn="l" eaLnBrk="1" hangingPunct="1">
              <a:lnSpc>
                <a:spcPct val="80000"/>
              </a:lnSpc>
              <a:buFontTx/>
              <a:buNone/>
              <a:defRPr/>
            </a:pPr>
            <a:endParaRPr lang="en-US" sz="1900" dirty="0" smtClean="0">
              <a:solidFill>
                <a:schemeClr val="hlink"/>
              </a:solidFill>
              <a:effectLst>
                <a:outerShdw blurRad="38100" dist="38100" dir="2700000" algn="tl">
                  <a:srgbClr val="000000">
                    <a:alpha val="43137"/>
                  </a:srgbClr>
                </a:outerShdw>
              </a:effectLst>
            </a:endParaRPr>
          </a:p>
          <a:p>
            <a:pPr marL="609600" indent="-609600" algn="l" eaLnBrk="1" hangingPunct="1">
              <a:lnSpc>
                <a:spcPct val="80000"/>
              </a:lnSpc>
              <a:buFontTx/>
              <a:buNone/>
              <a:defRPr/>
            </a:pPr>
            <a:r>
              <a:rPr lang="en-US" sz="1900" b="1" dirty="0" err="1" smtClean="0">
                <a:solidFill>
                  <a:srgbClr val="00FF00"/>
                </a:solidFill>
                <a:effectLst>
                  <a:outerShdw blurRad="38100" dist="38100" dir="2700000" algn="tl">
                    <a:srgbClr val="000000">
                      <a:alpha val="43137"/>
                    </a:srgbClr>
                  </a:outerShdw>
                </a:effectLst>
              </a:rPr>
              <a:t>Efectos</a:t>
            </a:r>
            <a:r>
              <a:rPr lang="en-US" sz="1900" b="1" dirty="0" smtClean="0">
                <a:solidFill>
                  <a:srgbClr val="00FF00"/>
                </a:solidFill>
                <a:effectLst>
                  <a:outerShdw blurRad="38100" dist="38100" dir="2700000" algn="tl">
                    <a:srgbClr val="000000">
                      <a:alpha val="43137"/>
                    </a:srgbClr>
                  </a:outerShdw>
                </a:effectLst>
              </a:rPr>
              <a:t> del </a:t>
            </a:r>
            <a:r>
              <a:rPr lang="en-US" sz="1900" b="1" dirty="0" err="1" smtClean="0">
                <a:solidFill>
                  <a:srgbClr val="00FF00"/>
                </a:solidFill>
                <a:effectLst>
                  <a:outerShdw blurRad="38100" dist="38100" dir="2700000" algn="tl">
                    <a:srgbClr val="000000">
                      <a:alpha val="43137"/>
                    </a:srgbClr>
                  </a:outerShdw>
                </a:effectLst>
              </a:rPr>
              <a:t>contrato</a:t>
            </a:r>
            <a:r>
              <a:rPr lang="en-US" sz="1900" b="1" dirty="0" smtClean="0">
                <a:solidFill>
                  <a:srgbClr val="00FF00"/>
                </a:solidFill>
                <a:effectLst>
                  <a:outerShdw blurRad="38100" dist="38100" dir="2700000" algn="tl">
                    <a:srgbClr val="000000">
                      <a:alpha val="43137"/>
                    </a:srgbClr>
                  </a:outerShdw>
                </a:effectLst>
              </a:rPr>
              <a:t> sin </a:t>
            </a:r>
            <a:r>
              <a:rPr lang="en-US" sz="1900" b="1" dirty="0" err="1" smtClean="0">
                <a:solidFill>
                  <a:srgbClr val="00FF00"/>
                </a:solidFill>
                <a:effectLst>
                  <a:outerShdw blurRad="38100" dist="38100" dir="2700000" algn="tl">
                    <a:srgbClr val="000000">
                      <a:alpha val="43137"/>
                    </a:srgbClr>
                  </a:outerShdw>
                </a:effectLst>
              </a:rPr>
              <a:t>relación</a:t>
            </a:r>
            <a:r>
              <a:rPr lang="en-US" sz="1900" b="1" dirty="0" smtClean="0">
                <a:solidFill>
                  <a:srgbClr val="00FF00"/>
                </a:solidFill>
                <a:effectLst>
                  <a:outerShdw blurRad="38100" dist="38100" dir="2700000" algn="tl">
                    <a:srgbClr val="000000">
                      <a:alpha val="43137"/>
                    </a:srgbClr>
                  </a:outerShdw>
                </a:effectLst>
              </a:rPr>
              <a:t> de </a:t>
            </a:r>
            <a:r>
              <a:rPr lang="en-US" sz="1900" b="1" dirty="0" err="1" smtClean="0">
                <a:solidFill>
                  <a:srgbClr val="00FF00"/>
                </a:solidFill>
                <a:effectLst>
                  <a:outerShdw blurRad="38100" dist="38100" dir="2700000" algn="tl">
                    <a:srgbClr val="000000">
                      <a:alpha val="43137"/>
                    </a:srgbClr>
                  </a:outerShdw>
                </a:effectLst>
              </a:rPr>
              <a:t>trabajo</a:t>
            </a:r>
            <a:endParaRPr lang="en-US" sz="1900" b="1" dirty="0" smtClean="0">
              <a:solidFill>
                <a:srgbClr val="00FF00"/>
              </a:solidFill>
              <a:effectLst>
                <a:outerShdw blurRad="38100" dist="38100" dir="2700000" algn="tl">
                  <a:srgbClr val="000000">
                    <a:alpha val="43137"/>
                  </a:srgbClr>
                </a:outerShdw>
              </a:effectLst>
            </a:endParaRPr>
          </a:p>
          <a:p>
            <a:pPr marL="609600" indent="-609600" algn="l" eaLnBrk="1" hangingPunct="1">
              <a:lnSpc>
                <a:spcPct val="80000"/>
              </a:lnSpc>
              <a:buFontTx/>
              <a:buNone/>
              <a:defRPr/>
            </a:pPr>
            <a:r>
              <a:rPr lang="en-US" sz="1900" dirty="0" smtClean="0">
                <a:effectLst>
                  <a:outerShdw blurRad="38100" dist="38100" dir="2700000" algn="tl">
                    <a:srgbClr val="000000">
                      <a:alpha val="43137"/>
                    </a:srgbClr>
                  </a:outerShdw>
                </a:effectLst>
              </a:rPr>
              <a:t>Ante </a:t>
            </a:r>
            <a:r>
              <a:rPr lang="en-US" sz="1900" dirty="0" err="1" smtClean="0">
                <a:effectLst>
                  <a:outerShdw blurRad="38100" dist="38100" dir="2700000" algn="tl">
                    <a:srgbClr val="000000">
                      <a:alpha val="43137"/>
                    </a:srgbClr>
                  </a:outerShdw>
                </a:effectLst>
              </a:rPr>
              <a:t>incumplimiento</a:t>
            </a:r>
            <a:r>
              <a:rPr lang="en-US" sz="1900" dirty="0" smtClean="0">
                <a:effectLst>
                  <a:outerShdw blurRad="38100" dist="38100" dir="2700000" algn="tl">
                    <a:srgbClr val="000000">
                      <a:alpha val="43137"/>
                    </a:srgbClr>
                  </a:outerShdw>
                </a:effectLst>
              </a:rPr>
              <a:t> del </a:t>
            </a:r>
            <a:r>
              <a:rPr lang="en-US" sz="1900" dirty="0" err="1" smtClean="0">
                <a:effectLst>
                  <a:outerShdw blurRad="38100" dist="38100" dir="2700000" algn="tl">
                    <a:srgbClr val="000000">
                      <a:alpha val="43137"/>
                    </a:srgbClr>
                  </a:outerShdw>
                </a:effectLst>
              </a:rPr>
              <a:t>empleador</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dará</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lugar</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una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indemnización</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no </a:t>
            </a:r>
          </a:p>
          <a:p>
            <a:pPr marL="609600" indent="-609600" algn="l" eaLnBrk="1" hangingPunct="1">
              <a:lnSpc>
                <a:spcPct val="80000"/>
              </a:lnSpc>
              <a:buFontTx/>
              <a:buNone/>
              <a:defRPr/>
            </a:pPr>
            <a:r>
              <a:rPr lang="en-US" sz="1900" dirty="0" err="1" smtClean="0">
                <a:effectLst>
                  <a:outerShdw blurRad="38100" dist="38100" dir="2700000" algn="tl">
                    <a:srgbClr val="000000">
                      <a:alpha val="43137"/>
                    </a:srgbClr>
                  </a:outerShdw>
                </a:effectLst>
              </a:rPr>
              <a:t>podrá</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ser</a:t>
            </a:r>
            <a:r>
              <a:rPr lang="en-US" sz="1900" dirty="0" smtClean="0">
                <a:effectLst>
                  <a:outerShdw blurRad="38100" dist="38100" dir="2700000" algn="tl">
                    <a:srgbClr val="000000">
                      <a:alpha val="43137"/>
                    </a:srgbClr>
                  </a:outerShdw>
                </a:effectLst>
              </a:rPr>
              <a:t> inferior a un </a:t>
            </a:r>
            <a:r>
              <a:rPr lang="en-US" sz="1900" dirty="0" err="1" smtClean="0">
                <a:effectLst>
                  <a:outerShdw blurRad="38100" dist="38100" dir="2700000" algn="tl">
                    <a:srgbClr val="000000">
                      <a:alpha val="43137"/>
                    </a:srgbClr>
                  </a:outerShdw>
                </a:effectLst>
              </a:rPr>
              <a:t>mes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dela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remuneración</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convenida</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corresponda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por</a:t>
            </a:r>
            <a:r>
              <a:rPr lang="en-US" sz="1900" dirty="0" smtClean="0">
                <a:effectLst>
                  <a:outerShdw blurRad="38100" dist="38100" dir="2700000" algn="tl">
                    <a:srgbClr val="000000">
                      <a:alpha val="43137"/>
                    </a:srgbClr>
                  </a:outerShdw>
                </a:effectLst>
              </a:rPr>
              <a:t> </a:t>
            </a:r>
          </a:p>
          <a:p>
            <a:pPr marL="609600" indent="-609600" algn="l" eaLnBrk="1" hangingPunct="1">
              <a:lnSpc>
                <a:spcPct val="80000"/>
              </a:lnSpc>
              <a:buFontTx/>
              <a:buNone/>
              <a:defRPr/>
            </a:pPr>
            <a:r>
              <a:rPr lang="en-US" sz="1900" dirty="0" err="1" smtClean="0">
                <a:effectLst>
                  <a:outerShdw blurRad="38100" dist="38100" dir="2700000" algn="tl">
                    <a:srgbClr val="000000">
                      <a:alpha val="43137"/>
                    </a:srgbClr>
                  </a:outerShdw>
                </a:effectLst>
              </a:rPr>
              <a:t>convenio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colectivo</a:t>
            </a:r>
            <a:r>
              <a:rPr lang="en-US" sz="1900" dirty="0" smtClean="0">
                <a:effectLst>
                  <a:outerShdw blurRad="38100" dist="38100" dir="2700000" algn="tl">
                    <a:srgbClr val="000000">
                      <a:alpha val="43137"/>
                    </a:srgbClr>
                  </a:outerShdw>
                </a:effectLst>
              </a:rPr>
              <a:t>. (art.24 LCT)</a:t>
            </a:r>
          </a:p>
          <a:p>
            <a:pPr marL="609600" indent="-609600" algn="l" eaLnBrk="1" hangingPunct="1">
              <a:lnSpc>
                <a:spcPct val="80000"/>
              </a:lnSpc>
              <a:buFontTx/>
              <a:buNone/>
              <a:defRPr/>
            </a:pPr>
            <a:endParaRPr lang="en-US" sz="1600" dirty="0" smtClean="0"/>
          </a:p>
          <a:p>
            <a:pPr marL="609600" indent="-609600" algn="l" eaLnBrk="1" hangingPunct="1">
              <a:lnSpc>
                <a:spcPct val="80000"/>
              </a:lnSpc>
              <a:buFontTx/>
              <a:buNone/>
              <a:defRPr/>
            </a:pPr>
            <a:endParaRPr lang="en-US" sz="1600" dirty="0" smtClean="0"/>
          </a:p>
          <a:p>
            <a:pPr marL="609600" indent="-609600" algn="l" eaLnBrk="1" hangingPunct="1">
              <a:lnSpc>
                <a:spcPct val="80000"/>
              </a:lnSpc>
              <a:buFontTx/>
              <a:buNone/>
              <a:defRPr/>
            </a:pPr>
            <a:endParaRPr lang="en-US" sz="1600" dirty="0" smtClean="0"/>
          </a:p>
          <a:p>
            <a:pPr marL="609600" indent="-609600" algn="l" eaLnBrk="1" hangingPunct="1">
              <a:lnSpc>
                <a:spcPct val="80000"/>
              </a:lnSpc>
              <a:buFontTx/>
              <a:buNone/>
              <a:defRPr/>
            </a:pPr>
            <a:endParaRPr lang="en-US" sz="1600" dirty="0" smtClean="0"/>
          </a:p>
          <a:p>
            <a:pPr marL="609600" indent="-609600" algn="l" eaLnBrk="1" hangingPunct="1">
              <a:lnSpc>
                <a:spcPct val="80000"/>
              </a:lnSpc>
              <a:buFontTx/>
              <a:buNone/>
              <a:defRPr/>
            </a:pPr>
            <a:endParaRPr lang="en-US" sz="1400" dirty="0" smtClean="0"/>
          </a:p>
          <a:p>
            <a:pPr marL="609600" indent="-609600" algn="l" eaLnBrk="1" hangingPunct="1">
              <a:lnSpc>
                <a:spcPct val="80000"/>
              </a:lnSpc>
              <a:buFontTx/>
              <a:buNone/>
              <a:defRPr/>
            </a:pPr>
            <a:endParaRPr lang="en-US" sz="1400" dirty="0" smtClean="0"/>
          </a:p>
          <a:p>
            <a:pPr marL="609600" indent="-609600" algn="l" eaLnBrk="1" hangingPunct="1">
              <a:lnSpc>
                <a:spcPct val="80000"/>
              </a:lnSpc>
              <a:buFontTx/>
              <a:buNone/>
              <a:defRPr/>
            </a:pPr>
            <a:r>
              <a:rPr lang="en-US" sz="1400" dirty="0" smtClean="0"/>
              <a:t>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519840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68611"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SUJETOS DEL CONTRATO DE TRABAJO</a:t>
            </a:r>
          </a:p>
          <a:p>
            <a:pPr marL="609600" indent="-609600" algn="l" eaLnBrk="1" hangingPunct="1">
              <a:defRPr/>
            </a:pPr>
            <a:r>
              <a:rPr lang="en-US" sz="1800" b="1" dirty="0" err="1" smtClean="0">
                <a:solidFill>
                  <a:srgbClr val="FFFF00"/>
                </a:solidFill>
                <a:effectLst>
                  <a:outerShdw blurRad="38100" dist="38100" dir="2700000" algn="tl">
                    <a:srgbClr val="000000">
                      <a:alpha val="43137"/>
                    </a:srgbClr>
                  </a:outerShdw>
                </a:effectLst>
              </a:rPr>
              <a:t>Empleador</a:t>
            </a:r>
            <a:endParaRPr lang="en-US" sz="1800" b="1" dirty="0" smtClean="0">
              <a:solidFill>
                <a:srgbClr val="FFFF00"/>
              </a:solidFill>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26 LCT: </a:t>
            </a:r>
            <a:r>
              <a:rPr lang="en-US" sz="1800" dirty="0" smtClean="0">
                <a:effectLst>
                  <a:outerShdw blurRad="38100" dist="38100" dir="2700000" algn="tl">
                    <a:srgbClr val="000000">
                      <a:alpha val="43137"/>
                    </a:srgbClr>
                  </a:outerShdw>
                </a:effectLst>
              </a:rPr>
              <a:t>Se </a:t>
            </a:r>
            <a:r>
              <a:rPr lang="en-US" sz="1800" dirty="0" err="1" smtClean="0">
                <a:effectLst>
                  <a:outerShdw blurRad="38100" dist="38100" dir="2700000" algn="tl">
                    <a:srgbClr val="000000">
                      <a:alpha val="43137"/>
                    </a:srgbClr>
                  </a:outerShdw>
                </a:effectLst>
              </a:rPr>
              <a:t>considera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empledor</a:t>
            </a:r>
            <a:r>
              <a:rPr lang="en-US" sz="1800" dirty="0" smtClean="0">
                <a:effectLst>
                  <a:outerShdw blurRad="38100" dist="38100" dir="2700000" algn="tl">
                    <a:srgbClr val="000000">
                      <a:alpha val="43137"/>
                    </a:srgbClr>
                  </a:outerShdw>
                </a:effectLst>
              </a:rPr>
              <a:t> a la persona </a:t>
            </a:r>
            <a:r>
              <a:rPr lang="en-US" sz="1800" dirty="0" err="1" smtClean="0">
                <a:effectLst>
                  <a:outerShdw blurRad="38100" dist="38100" dir="2700000" algn="tl">
                    <a:srgbClr val="000000">
                      <a:alpha val="43137"/>
                    </a:srgbClr>
                  </a:outerShdw>
                </a:effectLst>
              </a:rPr>
              <a:t>física</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conjunto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ellas</a:t>
            </a:r>
            <a:r>
              <a:rPr lang="en-US" sz="1800" dirty="0" smtClean="0">
                <a:effectLst>
                  <a:outerShdw blurRad="38100" dist="38100" dir="2700000" algn="tl">
                    <a:srgbClr val="000000">
                      <a:alpha val="43137"/>
                    </a:srgbClr>
                  </a:outerShdw>
                </a:effectLst>
              </a:rPr>
              <a:t>, o </a:t>
            </a:r>
          </a:p>
          <a:p>
            <a:pPr marL="609600" indent="-609600" algn="l" eaLnBrk="1" hangingPunct="1">
              <a:defRPr/>
            </a:pPr>
            <a:r>
              <a:rPr lang="en-US" sz="1800" dirty="0" err="1" smtClean="0">
                <a:effectLst>
                  <a:outerShdw blurRad="38100" dist="38100" dir="2700000" algn="tl">
                    <a:srgbClr val="000000">
                      <a:alpha val="43137"/>
                    </a:srgbClr>
                  </a:outerShdw>
                </a:effectLst>
              </a:rPr>
              <a:t>jurídica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tenga</a:t>
            </a:r>
            <a:r>
              <a:rPr lang="en-US" sz="1800" dirty="0" smtClean="0">
                <a:effectLst>
                  <a:outerShdw blurRad="38100" dist="38100" dir="2700000" algn="tl">
                    <a:srgbClr val="000000">
                      <a:alpha val="43137"/>
                    </a:srgbClr>
                  </a:outerShdw>
                </a:effectLst>
              </a:rPr>
              <a:t> o no </a:t>
            </a:r>
            <a:r>
              <a:rPr lang="en-US" sz="1800" dirty="0" err="1" smtClean="0">
                <a:effectLst>
                  <a:outerShdw blurRad="38100" dist="38100" dir="2700000" algn="tl">
                    <a:srgbClr val="000000">
                      <a:alpha val="43137"/>
                    </a:srgbClr>
                  </a:outerShdw>
                </a:effectLst>
              </a:rPr>
              <a:t>personalidad</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jurídica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propia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requiera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de un </a:t>
            </a:r>
          </a:p>
          <a:p>
            <a:pPr marL="609600" indent="-609600" algn="l" eaLnBrk="1" hangingPunct="1">
              <a:defRPr/>
            </a:pP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err="1" smtClean="0">
                <a:solidFill>
                  <a:srgbClr val="FFFF00"/>
                </a:solidFill>
                <a:effectLst>
                  <a:outerShdw blurRad="38100" dist="38100" dir="2700000" algn="tl">
                    <a:srgbClr val="000000">
                      <a:alpha val="43137"/>
                    </a:srgbClr>
                  </a:outerShdw>
                </a:effectLst>
              </a:rPr>
              <a:t>Trabajador</a:t>
            </a:r>
            <a:endParaRPr lang="en-US" sz="1800" b="1" dirty="0" smtClean="0">
              <a:solidFill>
                <a:srgbClr val="FFFF00"/>
              </a:solidFill>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25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Se </a:t>
            </a:r>
            <a:r>
              <a:rPr lang="en-US" sz="1800" dirty="0" err="1" smtClean="0">
                <a:effectLst>
                  <a:outerShdw blurRad="38100" dist="38100" dir="2700000" algn="tl">
                    <a:srgbClr val="000000">
                      <a:alpha val="43137"/>
                    </a:srgbClr>
                  </a:outerShdw>
                </a:effectLst>
              </a:rPr>
              <a:t>considera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a los fines de </a:t>
            </a:r>
            <a:r>
              <a:rPr lang="en-US" sz="1800" dirty="0" err="1" smtClean="0">
                <a:effectLst>
                  <a:outerShdw blurRad="38100" dist="38100" dir="2700000" algn="tl">
                    <a:srgbClr val="000000">
                      <a:alpha val="43137"/>
                    </a:srgbClr>
                  </a:outerShdw>
                </a:effectLst>
              </a:rPr>
              <a:t>esta</a:t>
            </a:r>
            <a:r>
              <a:rPr lang="en-US" sz="1800" dirty="0" smtClean="0">
                <a:effectLst>
                  <a:outerShdw blurRad="38100" dist="38100" dir="2700000" algn="tl">
                    <a:srgbClr val="000000">
                      <a:alpha val="43137"/>
                    </a:srgbClr>
                  </a:outerShdw>
                </a:effectLst>
              </a:rPr>
              <a:t> ley, a la persona </a:t>
            </a:r>
            <a:r>
              <a:rPr lang="en-US" sz="1800" dirty="0" err="1" smtClean="0">
                <a:effectLst>
                  <a:outerShdw blurRad="38100" dist="38100" dir="2700000" algn="tl">
                    <a:srgbClr val="000000">
                      <a:alpha val="43137"/>
                    </a:srgbClr>
                  </a:outerShdw>
                </a:effectLst>
              </a:rPr>
              <a:t>física</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obligue</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preste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bajo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través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una</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relación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Laboral</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83913730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4755"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PRESUNCIÓN DE EXISTENCIA DEL CONTRATO DE TRABAJO</a:t>
            </a:r>
          </a:p>
          <a:p>
            <a:pPr marL="609600" indent="-609600" algn="l" eaLnBrk="1" hangingPunct="1">
              <a:defRPr/>
            </a:pPr>
            <a:endParaRPr lang="en-US" sz="1800" b="1"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23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hecho</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prestación</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hace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presumir</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existencia</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smtClean="0">
                <a:effectLst>
                  <a:outerShdw blurRad="38100" dist="38100" dir="2700000" algn="tl">
                    <a:srgbClr val="000000">
                      <a:alpha val="43137"/>
                    </a:srgbClr>
                  </a:outerShdw>
                </a:effectLst>
              </a:rPr>
              <a:t>de un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salvo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circunstancias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relaciones</a:t>
            </a:r>
            <a:r>
              <a:rPr lang="en-US" sz="1800" dirty="0" smtClean="0">
                <a:effectLst>
                  <a:outerShdw blurRad="38100" dist="38100" dir="2700000" algn="tl">
                    <a:srgbClr val="000000">
                      <a:alpha val="43137"/>
                    </a:srgbClr>
                  </a:outerShdw>
                </a:effectLst>
              </a:rPr>
              <a:t> o </a:t>
            </a:r>
          </a:p>
          <a:p>
            <a:pPr marL="609600" indent="-609600" algn="l" eaLnBrk="1" hangingPunct="1">
              <a:defRPr/>
            </a:pPr>
            <a:r>
              <a:rPr lang="en-US" sz="1800" dirty="0" err="1" smtClean="0">
                <a:effectLst>
                  <a:outerShdw blurRad="38100" dist="38100" dir="2700000" algn="tl">
                    <a:srgbClr val="000000">
                      <a:alpha val="43137"/>
                    </a:srgbClr>
                  </a:outerShdw>
                </a:effectLst>
              </a:rPr>
              <a:t>causas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lo </a:t>
            </a:r>
            <a:r>
              <a:rPr lang="en-US" sz="1800" dirty="0" err="1" smtClean="0">
                <a:effectLst>
                  <a:outerShdw blurRad="38100" dist="38100" dir="2700000" algn="tl">
                    <a:srgbClr val="000000">
                      <a:alpha val="43137"/>
                    </a:srgbClr>
                  </a:outerShdw>
                </a:effectLst>
              </a:rPr>
              <a:t>motiven</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demostrase</a:t>
            </a:r>
            <a:r>
              <a:rPr lang="en-US" sz="1800" dirty="0" smtClean="0">
                <a:effectLst>
                  <a:outerShdw blurRad="38100" dist="38100" dir="2700000" algn="tl">
                    <a:srgbClr val="000000">
                      <a:alpha val="43137"/>
                    </a:srgbClr>
                  </a:outerShdw>
                </a:effectLst>
              </a:rPr>
              <a:t> lo </a:t>
            </a:r>
            <a:r>
              <a:rPr lang="en-US" sz="1800" dirty="0" err="1" smtClean="0">
                <a:effectLst>
                  <a:outerShdw blurRad="38100" dist="38100" dir="2700000" algn="tl">
                    <a:srgbClr val="000000">
                      <a:alpha val="43137"/>
                    </a:srgbClr>
                  </a:outerShdw>
                </a:effectLst>
              </a:rPr>
              <a:t>contrario</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err="1" smtClean="0">
                <a:effectLst>
                  <a:outerShdw blurRad="38100" dist="38100" dir="2700000" algn="tl">
                    <a:srgbClr val="000000">
                      <a:alpha val="43137"/>
                    </a:srgbClr>
                  </a:outerShdw>
                </a:effectLst>
              </a:rPr>
              <a:t>Esa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presunción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operará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igualmente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aún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cuando</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utilicen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figuras</a:t>
            </a:r>
            <a:r>
              <a:rPr lang="en-US" sz="1800" dirty="0" smtClean="0">
                <a:effectLst>
                  <a:outerShdw blurRad="38100" dist="38100" dir="2700000" algn="tl">
                    <a:srgbClr val="000000">
                      <a:alpha val="43137"/>
                    </a:srgbClr>
                  </a:outerShdw>
                </a:effectLst>
              </a:rPr>
              <a:t> no </a:t>
            </a:r>
          </a:p>
          <a:p>
            <a:pPr marL="609600" indent="-609600" algn="l" eaLnBrk="1" hangingPunct="1">
              <a:defRPr/>
            </a:pPr>
            <a:r>
              <a:rPr lang="en-US" sz="1800" dirty="0" err="1" smtClean="0">
                <a:effectLst>
                  <a:outerShdw blurRad="38100" dist="38100" dir="2700000" algn="tl">
                    <a:srgbClr val="000000">
                      <a:alpha val="43137"/>
                    </a:srgbClr>
                  </a:outerShdw>
                </a:effectLst>
              </a:rPr>
              <a:t>laborales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caracterizar</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y en </a:t>
            </a:r>
            <a:r>
              <a:rPr lang="en-US" sz="1800" dirty="0" err="1" smtClean="0">
                <a:effectLst>
                  <a:outerShdw blurRad="38100" dist="38100" dir="2700000" algn="tl">
                    <a:srgbClr val="000000">
                      <a:alpha val="43137"/>
                    </a:srgbClr>
                  </a:outerShdw>
                </a:effectLst>
              </a:rPr>
              <a:t>tanto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circunstancias</a:t>
            </a:r>
            <a:r>
              <a:rPr lang="en-US" sz="1800" dirty="0" smtClean="0">
                <a:effectLst>
                  <a:outerShdw blurRad="38100" dist="38100" dir="2700000" algn="tl">
                    <a:srgbClr val="000000">
                      <a:alpha val="43137"/>
                    </a:srgbClr>
                  </a:outerShdw>
                </a:effectLst>
              </a:rPr>
              <a:t> no </a:t>
            </a:r>
          </a:p>
          <a:p>
            <a:pPr marL="609600" indent="-609600" algn="l" eaLnBrk="1" hangingPunct="1">
              <a:defRPr/>
            </a:pPr>
            <a:r>
              <a:rPr lang="en-US" sz="1800" dirty="0" smtClean="0">
                <a:effectLst>
                  <a:outerShdw blurRad="38100" dist="38100" dir="2700000" algn="tl">
                    <a:srgbClr val="000000">
                      <a:alpha val="43137"/>
                    </a:srgbClr>
                  </a:outerShdw>
                </a:effectLst>
              </a:rPr>
              <a:t>sea dado de </a:t>
            </a:r>
            <a:r>
              <a:rPr lang="en-US" sz="1800" dirty="0" err="1" smtClean="0">
                <a:effectLst>
                  <a:outerShdw blurRad="38100" dist="38100" dir="2700000" algn="tl">
                    <a:srgbClr val="000000">
                      <a:alpha val="43137"/>
                    </a:srgbClr>
                  </a:outerShdw>
                </a:effectLst>
              </a:rPr>
              <a:t>calificar</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empresario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quien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presta</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servicio</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077204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1683"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FORMA DEL CONTRATO</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48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Las </a:t>
            </a:r>
            <a:r>
              <a:rPr lang="en-US" sz="1800" dirty="0" err="1" smtClean="0">
                <a:effectLst>
                  <a:outerShdw blurRad="38100" dist="38100" dir="2700000" algn="tl">
                    <a:srgbClr val="000000">
                      <a:alpha val="43137"/>
                    </a:srgbClr>
                  </a:outerShdw>
                </a:effectLst>
              </a:rPr>
              <a:t>partes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podrán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escoger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sobre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formas</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observar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la </a:t>
            </a:r>
          </a:p>
          <a:p>
            <a:pPr marL="609600" indent="-609600" algn="l" eaLnBrk="1" hangingPunct="1">
              <a:defRPr/>
            </a:pPr>
            <a:r>
              <a:rPr lang="en-US" sz="1800" dirty="0" err="1" smtClean="0">
                <a:effectLst>
                  <a:outerShdw blurRad="38100" dist="38100" dir="2700000" algn="tl">
                    <a:srgbClr val="000000">
                      <a:alpha val="43137"/>
                    </a:srgbClr>
                  </a:outerShdw>
                </a:effectLst>
              </a:rPr>
              <a:t>celebración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salco</a:t>
            </a:r>
            <a:r>
              <a:rPr lang="en-US" sz="1800" dirty="0" smtClean="0">
                <a:effectLst>
                  <a:outerShdw blurRad="38100" dist="38100" dir="2700000" algn="tl">
                    <a:srgbClr val="000000">
                      <a:alpha val="43137"/>
                    </a:srgbClr>
                  </a:outerShdw>
                </a:effectLst>
              </a:rPr>
              <a:t> lo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dispongan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leyes</a:t>
            </a:r>
            <a:r>
              <a:rPr lang="en-US" sz="1800" dirty="0" smtClean="0">
                <a:effectLst>
                  <a:outerShdw blurRad="38100" dist="38100" dir="2700000" algn="tl">
                    <a:srgbClr val="000000">
                      <a:alpha val="43137"/>
                    </a:srgbClr>
                  </a:outerShdw>
                </a:effectLst>
              </a:rPr>
              <a:t> o </a:t>
            </a:r>
          </a:p>
          <a:p>
            <a:pPr marL="609600" indent="-609600" algn="l" eaLnBrk="1" hangingPunct="1">
              <a:defRPr/>
            </a:pPr>
            <a:r>
              <a:rPr lang="en-US" sz="1800" dirty="0" err="1" smtClean="0">
                <a:effectLst>
                  <a:outerShdw blurRad="38100" dist="38100" dir="2700000" algn="tl">
                    <a:srgbClr val="000000">
                      <a:alpha val="43137"/>
                    </a:srgbClr>
                  </a:outerShdw>
                </a:effectLst>
              </a:rPr>
              <a:t>convenciones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colectivas</a:t>
            </a:r>
            <a:r>
              <a:rPr lang="en-US" sz="1800" dirty="0" smtClean="0">
                <a:effectLst>
                  <a:outerShdw blurRad="38100" dist="38100" dir="2700000" algn="tl">
                    <a:srgbClr val="000000">
                      <a:alpha val="43137"/>
                    </a:srgbClr>
                  </a:outerShdw>
                </a:effectLst>
              </a:rPr>
              <a:t> en </a:t>
            </a:r>
            <a:r>
              <a:rPr lang="en-US" sz="1800" dirty="0" err="1" smtClean="0">
                <a:effectLst>
                  <a:outerShdw blurRad="38100" dist="38100" dir="2700000" algn="tl">
                    <a:srgbClr val="000000">
                      <a:alpha val="43137"/>
                    </a:srgbClr>
                  </a:outerShdw>
                </a:effectLst>
              </a:rPr>
              <a:t>casos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particulares</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Celebráción</a:t>
            </a:r>
            <a:r>
              <a:rPr lang="en-US" sz="1800" dirty="0" smtClean="0">
                <a:effectLst>
                  <a:outerShdw blurRad="38100" dist="38100" dir="2700000" algn="tl">
                    <a:srgbClr val="000000">
                      <a:alpha val="43137"/>
                    </a:srgbClr>
                  </a:outerShdw>
                </a:effectLst>
              </a:rPr>
              <a:t> en forma </a:t>
            </a:r>
            <a:r>
              <a:rPr lang="en-US" sz="1800" dirty="0" err="1" smtClean="0">
                <a:effectLst>
                  <a:outerShdw blurRad="38100" dist="38100" dir="2700000" algn="tl">
                    <a:srgbClr val="000000">
                      <a:alpha val="43137"/>
                    </a:srgbClr>
                  </a:outerShdw>
                </a:effectLst>
              </a:rPr>
              <a:t>tácita</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escrito</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escrito</a:t>
            </a:r>
            <a:r>
              <a:rPr lang="en-US" sz="1800" dirty="0" smtClean="0">
                <a:effectLst>
                  <a:outerShdw blurRad="38100" dist="38100" dir="2700000" algn="tl">
                    <a:srgbClr val="000000">
                      <a:alpha val="43137"/>
                    </a:srgbClr>
                  </a:outerShdw>
                </a:effectLst>
              </a:rPr>
              <a:t> ante </a:t>
            </a:r>
            <a:r>
              <a:rPr lang="en-US" sz="1800" dirty="0" err="1" smtClean="0">
                <a:effectLst>
                  <a:outerShdw blurRad="38100" dist="38100" dir="2700000" algn="tl">
                    <a:srgbClr val="000000">
                      <a:alpha val="43137"/>
                    </a:srgbClr>
                  </a:outerShdw>
                </a:effectLst>
              </a:rPr>
              <a:t>escribano</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0855504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69635" name="Rectangle 3"/>
          <p:cNvSpPr>
            <a:spLocks noGrp="1" noChangeArrowheads="1"/>
          </p:cNvSpPr>
          <p:nvPr>
            <p:ph type="subTitle" idx="1"/>
          </p:nvPr>
        </p:nvSpPr>
        <p:spPr>
          <a:xfrm>
            <a:off x="685800" y="1371600"/>
            <a:ext cx="7772400" cy="4876800"/>
          </a:xfrm>
        </p:spPr>
        <p:txBody>
          <a:bodyPr>
            <a:normAutofit/>
          </a:bodyPr>
          <a:lstStyle/>
          <a:p>
            <a:pPr marL="609600" indent="-609600" algn="l" eaLnBrk="1" hangingPunct="1">
              <a:defRPr/>
            </a:pPr>
            <a:r>
              <a:rPr lang="en-US" sz="2000" b="1" dirty="0" smtClean="0">
                <a:solidFill>
                  <a:srgbClr val="00FF00"/>
                </a:solidFill>
                <a:effectLst>
                  <a:outerShdw blurRad="38100" dist="38100" dir="2700000" algn="tl">
                    <a:srgbClr val="000000">
                      <a:alpha val="43137"/>
                    </a:srgbClr>
                  </a:outerShdw>
                </a:effectLst>
              </a:rPr>
              <a:t>OBJETO DEL CONTRATO DE TRABAJO</a:t>
            </a:r>
          </a:p>
          <a:p>
            <a:pPr marL="609600" indent="-609600" algn="l" eaLnBrk="1" hangingPunct="1">
              <a:defRPr/>
            </a:pPr>
            <a:r>
              <a:rPr lang="en-US" sz="1800" dirty="0" err="1" smtClean="0">
                <a:effectLst>
                  <a:outerShdw blurRad="38100" dist="38100" dir="2700000" algn="tl">
                    <a:srgbClr val="000000">
                      <a:alpha val="43137"/>
                    </a:srgbClr>
                  </a:outerShdw>
                </a:effectLst>
              </a:rPr>
              <a:t>Es</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prestación</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actividad</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smtClean="0">
                <a:effectLst>
                  <a:outerShdw blurRad="38100" dist="38100" dir="2700000" algn="tl">
                    <a:srgbClr val="000000">
                      <a:alpha val="43137"/>
                    </a:srgbClr>
                  </a:outerShdw>
                </a:effectLst>
              </a:rPr>
              <a:t>No </a:t>
            </a:r>
            <a:r>
              <a:rPr lang="en-US" sz="1800" dirty="0" err="1" smtClean="0">
                <a:effectLst>
                  <a:outerShdw blurRad="38100" dist="38100" dir="2700000" algn="tl">
                    <a:srgbClr val="000000">
                      <a:alpha val="43137"/>
                    </a:srgbClr>
                  </a:outerShdw>
                </a:effectLst>
              </a:rPr>
              <a:t>podrá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prestación</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ilícitos</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prohibidos</a:t>
            </a: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En </a:t>
            </a:r>
            <a:r>
              <a:rPr lang="en-US" sz="1800" dirty="0" err="1" smtClean="0">
                <a:effectLst>
                  <a:outerShdw blurRad="38100" dist="38100" dir="2700000" algn="tl">
                    <a:srgbClr val="000000">
                      <a:alpha val="43137"/>
                    </a:srgbClr>
                  </a:outerShdw>
                </a:effectLst>
              </a:rPr>
              <a:t>dicho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caso</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nulidad</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deberá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declarada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los </a:t>
            </a:r>
            <a:r>
              <a:rPr lang="en-US" sz="1800" dirty="0" err="1" smtClean="0">
                <a:effectLst>
                  <a:outerShdw blurRad="38100" dist="38100" dir="2700000" algn="tl">
                    <a:srgbClr val="000000">
                      <a:alpha val="43137"/>
                    </a:srgbClr>
                  </a:outerShdw>
                </a:effectLst>
              </a:rPr>
              <a:t>jueces</a:t>
            </a:r>
            <a:r>
              <a:rPr lang="en-US" sz="1800" dirty="0" smtClean="0">
                <a:effectLst>
                  <a:outerShdw blurRad="38100" dist="38100" dir="2700000" algn="tl">
                    <a:srgbClr val="000000">
                      <a:alpha val="43137"/>
                    </a:srgbClr>
                  </a:outerShdw>
                </a:effectLst>
              </a:rPr>
              <a:t> (art. 44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OBJETO ILÍCITO</a:t>
            </a: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39 LCT -  </a:t>
            </a:r>
            <a:r>
              <a:rPr lang="en-US" sz="1800" dirty="0" smtClean="0">
                <a:effectLst>
                  <a:outerShdw blurRad="38100" dist="38100" dir="2700000" algn="tl">
                    <a:srgbClr val="000000">
                      <a:alpha val="43137"/>
                    </a:srgbClr>
                  </a:outerShdw>
                </a:effectLst>
              </a:rPr>
              <a:t>Se </a:t>
            </a:r>
            <a:r>
              <a:rPr lang="en-US" sz="1800" dirty="0" err="1" smtClean="0">
                <a:effectLst>
                  <a:outerShdw blurRad="38100" dist="38100" dir="2700000" algn="tl">
                    <a:srgbClr val="000000">
                      <a:alpha val="43137"/>
                    </a:srgbClr>
                  </a:outerShdw>
                </a:effectLst>
              </a:rPr>
              <a:t>considera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ilícito</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cuando</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mismo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fuera</a:t>
            </a:r>
            <a:r>
              <a:rPr lang="en-US" sz="1800" dirty="0" smtClean="0">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contrario</a:t>
            </a:r>
            <a:r>
              <a:rPr lang="en-US" sz="1800" b="1" dirty="0" smtClean="0">
                <a:solidFill>
                  <a:srgbClr val="FFFF00"/>
                </a:solidFill>
                <a:effectLst>
                  <a:outerShdw blurRad="38100" dist="38100" dir="2700000" algn="tl">
                    <a:srgbClr val="000000">
                      <a:alpha val="43137"/>
                    </a:srgbClr>
                  </a:outerShdw>
                </a:effectLst>
              </a:rPr>
              <a:t> a </a:t>
            </a:r>
          </a:p>
          <a:p>
            <a:pPr marL="609600" indent="-609600" algn="l" eaLnBrk="1" hangingPunct="1">
              <a:defRPr/>
            </a:pPr>
            <a:r>
              <a:rPr lang="en-US" sz="1800" b="1" dirty="0" smtClean="0">
                <a:solidFill>
                  <a:srgbClr val="FFFF00"/>
                </a:solidFill>
                <a:effectLst>
                  <a:outerShdw blurRad="38100" dist="38100" dir="2700000" algn="tl">
                    <a:srgbClr val="000000">
                      <a:alpha val="43137"/>
                    </a:srgbClr>
                  </a:outerShdw>
                </a:effectLst>
              </a:rPr>
              <a:t>la moral y a </a:t>
            </a:r>
            <a:r>
              <a:rPr lang="en-US" sz="1800" b="1" dirty="0" err="1" smtClean="0">
                <a:solidFill>
                  <a:srgbClr val="FFFF00"/>
                </a:solidFill>
                <a:effectLst>
                  <a:outerShdw blurRad="38100" dist="38100" dir="2700000" algn="tl">
                    <a:srgbClr val="000000">
                      <a:alpha val="43137"/>
                    </a:srgbClr>
                  </a:outerShdw>
                </a:effectLst>
              </a:rPr>
              <a:t>las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buenas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costumbres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pero</a:t>
            </a:r>
            <a:r>
              <a:rPr lang="en-US" sz="1800" dirty="0" smtClean="0">
                <a:effectLst>
                  <a:outerShdw blurRad="38100" dist="38100" dir="2700000" algn="tl">
                    <a:srgbClr val="000000">
                      <a:alpha val="43137"/>
                    </a:srgbClr>
                  </a:outerShdw>
                </a:effectLst>
              </a:rPr>
              <a:t> no se </a:t>
            </a:r>
            <a:r>
              <a:rPr lang="en-US" sz="1800" dirty="0" err="1" smtClean="0">
                <a:effectLst>
                  <a:outerShdw blurRad="38100" dist="38100" dir="2700000" algn="tl">
                    <a:srgbClr val="000000">
                      <a:alpha val="43137"/>
                    </a:srgbClr>
                  </a:outerShdw>
                </a:effectLst>
              </a:rPr>
              <a:t>considerará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tal</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a:t>
            </a:r>
            <a:r>
              <a:rPr lang="en-US" sz="1800" dirty="0" smtClean="0">
                <a:effectLst>
                  <a:outerShdw blurRad="38100" dist="38100" dir="2700000" algn="tl">
                    <a:srgbClr val="000000">
                      <a:alpha val="43137"/>
                    </a:srgbClr>
                  </a:outerShdw>
                </a:effectLst>
              </a:rPr>
              <a:t> ,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leyes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ordenanzas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municipales</a:t>
            </a:r>
            <a:r>
              <a:rPr lang="en-US" sz="1800" dirty="0" smtClean="0">
                <a:effectLst>
                  <a:outerShdw blurRad="38100" dist="38100" dir="2700000" algn="tl">
                    <a:srgbClr val="000000">
                      <a:alpha val="43137"/>
                    </a:srgbClr>
                  </a:outerShdw>
                </a:effectLst>
              </a:rPr>
              <a:t> o los </a:t>
            </a:r>
            <a:r>
              <a:rPr lang="en-US" sz="1800" dirty="0" err="1" smtClean="0">
                <a:effectLst>
                  <a:outerShdw blurRad="38100" dist="38100" dir="2700000" algn="tl">
                    <a:srgbClr val="000000">
                      <a:alpha val="43137"/>
                    </a:srgbClr>
                  </a:outerShdw>
                </a:effectLst>
              </a:rPr>
              <a:t>reglamentos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policía</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consintiera</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tolerara</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regulara</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través</a:t>
            </a:r>
            <a:r>
              <a:rPr lang="en-US" sz="1800" dirty="0" smtClean="0">
                <a:effectLst>
                  <a:outerShdw blurRad="38100" dist="38100" dir="2700000" algn="tl">
                    <a:srgbClr val="000000">
                      <a:alpha val="43137"/>
                    </a:srgbClr>
                  </a:outerShdw>
                </a:effectLst>
              </a:rPr>
              <a:t> de los </a:t>
            </a:r>
            <a:r>
              <a:rPr lang="en-US" sz="1800" dirty="0" err="1" smtClean="0">
                <a:effectLst>
                  <a:outerShdw blurRad="38100" dist="38100" dir="2700000" algn="tl">
                    <a:srgbClr val="000000">
                      <a:alpha val="43137"/>
                    </a:srgbClr>
                  </a:outerShdw>
                </a:effectLst>
              </a:rPr>
              <a:t>mismos</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41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ilícito</a:t>
            </a:r>
            <a:r>
              <a:rPr lang="en-US" sz="1800" dirty="0" smtClean="0">
                <a:effectLst>
                  <a:outerShdw blurRad="38100" dist="38100" dir="2700000" algn="tl">
                    <a:srgbClr val="000000">
                      <a:alpha val="43137"/>
                    </a:srgbClr>
                  </a:outerShdw>
                </a:effectLst>
              </a:rPr>
              <a:t> </a:t>
            </a:r>
            <a:r>
              <a:rPr lang="en-US" sz="1800" b="1" dirty="0" smtClean="0">
                <a:solidFill>
                  <a:srgbClr val="FFFF00"/>
                </a:solidFill>
                <a:effectLst>
                  <a:outerShdw blurRad="38100" dist="38100" dir="2700000" algn="tl">
                    <a:srgbClr val="000000">
                      <a:alpha val="43137"/>
                    </a:srgbClr>
                  </a:outerShdw>
                </a:effectLst>
              </a:rPr>
              <a:t>no produce </a:t>
            </a:r>
            <a:r>
              <a:rPr lang="en-US" sz="1800" b="1" dirty="0" err="1" smtClean="0">
                <a:solidFill>
                  <a:srgbClr val="FFFF00"/>
                </a:solidFill>
                <a:effectLst>
                  <a:outerShdw blurRad="38100" dist="38100" dir="2700000" algn="tl">
                    <a:srgbClr val="000000">
                      <a:alpha val="43137"/>
                    </a:srgbClr>
                  </a:outerShdw>
                </a:effectLst>
              </a:rPr>
              <a:t>consecuencias</a:t>
            </a:r>
            <a:r>
              <a:rPr lang="en-US" sz="1800" b="1" dirty="0" smtClean="0">
                <a:solidFill>
                  <a:srgbClr val="FFFF00"/>
                </a:solidFill>
                <a:effectLst>
                  <a:outerShdw blurRad="38100" dist="38100" dir="2700000" algn="tl">
                    <a:srgbClr val="000000">
                      <a:alpha val="43137"/>
                    </a:srgbClr>
                  </a:outerShdw>
                </a:effectLst>
              </a:rPr>
              <a:t> entre </a:t>
            </a:r>
          </a:p>
          <a:p>
            <a:pPr marL="609600" indent="-609600" algn="l" eaLnBrk="1" hangingPunct="1">
              <a:defRPr/>
            </a:pPr>
            <a:r>
              <a:rPr lang="en-US" sz="1800" b="1" dirty="0" err="1" smtClean="0">
                <a:solidFill>
                  <a:srgbClr val="FFFF00"/>
                </a:solidFill>
                <a:effectLst>
                  <a:outerShdw blurRad="38100" dist="38100" dir="2700000" algn="tl">
                    <a:srgbClr val="000000">
                      <a:alpha val="43137"/>
                    </a:srgbClr>
                  </a:outerShdw>
                </a:effectLst>
              </a:rPr>
              <a:t>las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partes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smtClean="0"/>
              <a:t>se </a:t>
            </a:r>
            <a:r>
              <a:rPr lang="en-US" sz="1800" dirty="0" err="1" smtClean="0"/>
              <a:t>deriven</a:t>
            </a:r>
            <a:r>
              <a:rPr lang="en-US" sz="1800" dirty="0" smtClean="0"/>
              <a:t> de </a:t>
            </a:r>
            <a:r>
              <a:rPr lang="en-US" sz="1800" dirty="0" err="1" smtClean="0"/>
              <a:t>esta</a:t>
            </a:r>
            <a:r>
              <a:rPr lang="en-US" sz="1800" dirty="0" smtClean="0"/>
              <a:t> ley</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040215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5779" name="Rectangle 3"/>
          <p:cNvSpPr>
            <a:spLocks noGrp="1" noChangeArrowheads="1"/>
          </p:cNvSpPr>
          <p:nvPr>
            <p:ph type="subTitle" idx="1"/>
          </p:nvPr>
        </p:nvSpPr>
        <p:spPr>
          <a:xfrm>
            <a:off x="685800" y="1371600"/>
            <a:ext cx="7772400" cy="4876800"/>
          </a:xfrm>
        </p:spPr>
        <p:txBody>
          <a:bodyPr>
            <a:noAutofit/>
          </a:bodyPr>
          <a:lstStyle/>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OBJETO DEL CONTRATO DE TRABAJO</a:t>
            </a:r>
          </a:p>
          <a:p>
            <a:pPr marL="609600" indent="-609600" algn="l" eaLnBrk="1" hangingPunct="1">
              <a:lnSpc>
                <a:spcPct val="90000"/>
              </a:lnSpc>
              <a:defRPr/>
            </a:pPr>
            <a:r>
              <a:rPr lang="en-US" sz="1800" b="1" dirty="0" smtClean="0">
                <a:solidFill>
                  <a:srgbClr val="FFFF01"/>
                </a:solidFill>
                <a:effectLst>
                  <a:outerShdw blurRad="38100" dist="38100" dir="2700000" algn="tl">
                    <a:srgbClr val="000000">
                      <a:alpha val="43137"/>
                    </a:srgbClr>
                  </a:outerShdw>
                </a:effectLst>
              </a:rPr>
              <a:t>OBJETO PROHIBIDO</a:t>
            </a:r>
          </a:p>
          <a:p>
            <a:pPr marL="609600" indent="-609600" algn="l" eaLnBrk="1" hangingPunct="1">
              <a:lnSpc>
                <a:spcPct val="90000"/>
              </a:lnSpc>
              <a:defRPr/>
            </a:pPr>
            <a:endParaRPr lang="en-US" sz="1800" b="1" dirty="0" smtClean="0">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40 LCT – </a:t>
            </a:r>
            <a:r>
              <a:rPr lang="en-US" sz="1800" dirty="0" smtClean="0">
                <a:effectLst>
                  <a:outerShdw blurRad="38100" dist="38100" dir="2700000" algn="tl">
                    <a:srgbClr val="000000">
                      <a:alpha val="43137"/>
                    </a:srgbClr>
                  </a:outerShdw>
                </a:effectLst>
              </a:rPr>
              <a:t>Se </a:t>
            </a:r>
            <a:r>
              <a:rPr lang="en-US" sz="1800" dirty="0" err="1" smtClean="0">
                <a:effectLst>
                  <a:outerShdw blurRad="38100" dist="38100" dir="2700000" algn="tl">
                    <a:srgbClr val="000000">
                      <a:alpha val="43137"/>
                    </a:srgbClr>
                  </a:outerShdw>
                </a:effectLst>
              </a:rPr>
              <a:t>considerará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prohibido</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cuando</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las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normas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legales</a:t>
            </a:r>
            <a:r>
              <a:rPr lang="en-US" sz="1800" b="1"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b="1" dirty="0" smtClean="0">
                <a:solidFill>
                  <a:srgbClr val="FFFF00"/>
                </a:solidFill>
                <a:effectLst>
                  <a:outerShdw blurRad="38100" dist="38100" dir="2700000" algn="tl">
                    <a:srgbClr val="000000">
                      <a:alpha val="43137"/>
                    </a:srgbClr>
                  </a:outerShdw>
                </a:effectLst>
              </a:rPr>
              <a:t>o </a:t>
            </a:r>
            <a:r>
              <a:rPr lang="en-US" sz="1800" b="1" dirty="0" err="1" smtClean="0">
                <a:solidFill>
                  <a:srgbClr val="FFFF00"/>
                </a:solidFill>
                <a:effectLst>
                  <a:outerShdw blurRad="38100" dist="38100" dir="2700000" algn="tl">
                    <a:srgbClr val="000000">
                      <a:alpha val="43137"/>
                    </a:srgbClr>
                  </a:outerShdw>
                </a:effectLst>
              </a:rPr>
              <a:t>reglamentarias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hubieren</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vedado</a:t>
            </a:r>
            <a:r>
              <a:rPr lang="en-US" sz="1800" b="1" dirty="0" smtClean="0">
                <a:solidFill>
                  <a:srgbClr val="FFFF00"/>
                </a:solidFill>
                <a:effectLst>
                  <a:outerShdw blurRad="38100" dist="38100" dir="2700000" algn="tl">
                    <a:srgbClr val="000000">
                      <a:alpha val="43137"/>
                    </a:srgbClr>
                  </a:outerShdw>
                </a:effectLst>
              </a:rPr>
              <a:t> el </a:t>
            </a:r>
            <a:r>
              <a:rPr lang="en-US" sz="1800" b="1" dirty="0" err="1" smtClean="0">
                <a:solidFill>
                  <a:srgbClr val="FFFF00"/>
                </a:solidFill>
                <a:effectLst>
                  <a:outerShdw blurRad="38100" dist="38100" dir="2700000" algn="tl">
                    <a:srgbClr val="000000">
                      <a:alpha val="43137"/>
                    </a:srgbClr>
                  </a:outerShdw>
                </a:effectLst>
              </a:rPr>
              <a:t>empleo</a:t>
            </a:r>
            <a:r>
              <a:rPr lang="en-US" sz="1800" b="1" dirty="0" smtClean="0">
                <a:solidFill>
                  <a:srgbClr val="FFFF00"/>
                </a:solidFill>
                <a:effectLst>
                  <a:outerShdw blurRad="38100" dist="38100" dir="2700000" algn="tl">
                    <a:srgbClr val="000000">
                      <a:alpha val="43137"/>
                    </a:srgbClr>
                  </a:outerShdw>
                </a:effectLst>
              </a:rPr>
              <a:t> de </a:t>
            </a:r>
            <a:r>
              <a:rPr lang="en-US" sz="1800" b="1" dirty="0" err="1" smtClean="0">
                <a:solidFill>
                  <a:srgbClr val="FFFF00"/>
                </a:solidFill>
                <a:effectLst>
                  <a:outerShdw blurRad="38100" dist="38100" dir="2700000" algn="tl">
                    <a:srgbClr val="000000">
                      <a:alpha val="43137"/>
                    </a:srgbClr>
                  </a:outerShdw>
                </a:effectLst>
              </a:rPr>
              <a:t>determinadas</a:t>
            </a:r>
            <a:r>
              <a:rPr lang="en-US" sz="1800" b="1" dirty="0" smtClean="0">
                <a:solidFill>
                  <a:srgbClr val="FFFF00"/>
                </a:solidFill>
                <a:effectLst>
                  <a:outerShdw blurRad="38100" dist="38100" dir="2700000" algn="tl">
                    <a:srgbClr val="000000">
                      <a:alpha val="43137"/>
                    </a:srgbClr>
                  </a:outerShdw>
                </a:effectLst>
              </a:rPr>
              <a:t> personas </a:t>
            </a:r>
          </a:p>
          <a:p>
            <a:pPr marL="609600" indent="-609600" algn="l" eaLnBrk="1" hangingPunct="1">
              <a:lnSpc>
                <a:spcPct val="90000"/>
              </a:lnSpc>
              <a:defRPr/>
            </a:pPr>
            <a:r>
              <a:rPr lang="en-US" sz="1800" b="1" dirty="0" smtClean="0">
                <a:solidFill>
                  <a:srgbClr val="FFFF00"/>
                </a:solidFill>
                <a:effectLst>
                  <a:outerShdw blurRad="38100" dist="38100" dir="2700000" algn="tl">
                    <a:srgbClr val="000000">
                      <a:alpha val="43137"/>
                    </a:srgbClr>
                  </a:outerShdw>
                </a:effectLst>
              </a:rPr>
              <a:t>o en </a:t>
            </a:r>
            <a:r>
              <a:rPr lang="en-US" sz="1800" b="1" dirty="0" err="1" smtClean="0">
                <a:solidFill>
                  <a:srgbClr val="FFFF00"/>
                </a:solidFill>
                <a:effectLst>
                  <a:outerShdw blurRad="38100" dist="38100" dir="2700000" algn="tl">
                    <a:srgbClr val="000000">
                      <a:alpha val="43137"/>
                    </a:srgbClr>
                  </a:outerShdw>
                </a:effectLst>
              </a:rPr>
              <a:t>determinadas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condiciones</a:t>
            </a:r>
            <a:r>
              <a:rPr lang="en-US" sz="1800" b="1" dirty="0" smtClean="0">
                <a:solidFill>
                  <a:srgbClr val="FFFF00"/>
                </a:solidFill>
                <a:effectLst>
                  <a:outerShdw blurRad="38100" dist="38100" dir="2700000" algn="tl">
                    <a:srgbClr val="000000">
                      <a:alpha val="43137"/>
                    </a:srgbClr>
                  </a:outerShdw>
                </a:effectLst>
              </a:rPr>
              <a:t>.</a:t>
            </a:r>
          </a:p>
          <a:p>
            <a:pPr marL="609600" indent="-609600" algn="l" eaLnBrk="1" hangingPunct="1">
              <a:lnSpc>
                <a:spcPct val="90000"/>
              </a:lnSpc>
              <a:defRPr/>
            </a:pPr>
            <a:r>
              <a:rPr lang="en-US" sz="1800" dirty="0" smtClean="0">
                <a:effectLst>
                  <a:outerShdw blurRad="38100" dist="38100" dir="2700000" algn="tl">
                    <a:srgbClr val="000000">
                      <a:alpha val="43137"/>
                    </a:srgbClr>
                  </a:outerShdw>
                </a:effectLst>
              </a:rPr>
              <a:t>La </a:t>
            </a:r>
            <a:r>
              <a:rPr lang="en-US" sz="1800" dirty="0" err="1" smtClean="0">
                <a:effectLst>
                  <a:outerShdw blurRad="38100" dist="38100" dir="2700000" algn="tl">
                    <a:srgbClr val="000000">
                      <a:alpha val="43137"/>
                    </a:srgbClr>
                  </a:outerShdw>
                </a:effectLst>
              </a:rPr>
              <a:t>prohibición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siempre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dirigida</a:t>
            </a:r>
            <a:r>
              <a:rPr lang="en-US" sz="1800" dirty="0" smtClean="0">
                <a:effectLst>
                  <a:outerShdw blurRad="38100" dist="38100" dir="2700000" algn="tl">
                    <a:srgbClr val="000000">
                      <a:alpha val="43137"/>
                    </a:srgbClr>
                  </a:outerShdw>
                </a:effectLst>
              </a:rPr>
              <a:t> al </a:t>
            </a:r>
            <a:r>
              <a:rPr lang="en-US" sz="1800" dirty="0" err="1" smtClean="0">
                <a:effectLst>
                  <a:outerShdw blurRad="38100" dist="38100" dir="2700000" algn="tl">
                    <a:srgbClr val="000000">
                      <a:alpha val="43137"/>
                    </a:srgbClr>
                  </a:outerShdw>
                </a:effectLst>
              </a:rPr>
              <a:t>empleador</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defRPr/>
            </a:pPr>
            <a:endParaRPr lang="en-US" sz="1800" dirty="0" smtClean="0">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42 LCT –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prohibido</a:t>
            </a:r>
            <a:r>
              <a:rPr lang="en-US" sz="1800" dirty="0" smtClean="0">
                <a:effectLst>
                  <a:outerShdw blurRad="38100" dist="38100" dir="2700000" algn="tl">
                    <a:srgbClr val="000000">
                      <a:alpha val="43137"/>
                    </a:srgbClr>
                  </a:outerShdw>
                </a:effectLst>
              </a:rPr>
              <a:t> </a:t>
            </a:r>
            <a:r>
              <a:rPr lang="en-US" sz="1800" b="1" dirty="0" smtClean="0">
                <a:solidFill>
                  <a:srgbClr val="FFFF00"/>
                </a:solidFill>
                <a:effectLst>
                  <a:outerShdw blurRad="38100" dist="38100" dir="2700000" algn="tl">
                    <a:srgbClr val="000000">
                      <a:alpha val="43137"/>
                    </a:srgbClr>
                  </a:outerShdw>
                </a:effectLst>
              </a:rPr>
              <a:t>no </a:t>
            </a:r>
            <a:r>
              <a:rPr lang="en-US" sz="1800" b="1" dirty="0" err="1" smtClean="0">
                <a:solidFill>
                  <a:srgbClr val="FFFF00"/>
                </a:solidFill>
                <a:effectLst>
                  <a:outerShdw blurRad="38100" dist="38100" dir="2700000" algn="tl">
                    <a:srgbClr val="000000">
                      <a:alpha val="43137"/>
                    </a:srgbClr>
                  </a:outerShdw>
                </a:effectLst>
              </a:rPr>
              <a:t>afectará</a:t>
            </a:r>
            <a:r>
              <a:rPr lang="en-US" sz="1800" b="1" dirty="0" smtClean="0">
                <a:solidFill>
                  <a:srgbClr val="FFFF00"/>
                </a:solidFill>
                <a:effectLst>
                  <a:outerShdw blurRad="38100" dist="38100" dir="2700000" algn="tl">
                    <a:srgbClr val="000000">
                      <a:alpha val="43137"/>
                    </a:srgbClr>
                  </a:outerShdw>
                </a:effectLst>
              </a:rPr>
              <a:t> al </a:t>
            </a:r>
            <a:r>
              <a:rPr lang="en-US" sz="1800" b="1" dirty="0" err="1" smtClean="0">
                <a:solidFill>
                  <a:srgbClr val="FFFF00"/>
                </a:solidFill>
                <a:effectLst>
                  <a:outerShdw blurRad="38100" dist="38100" dir="2700000" algn="tl">
                    <a:srgbClr val="000000">
                      <a:alpha val="43137"/>
                    </a:srgbClr>
                  </a:outerShdw>
                </a:effectLst>
              </a:rPr>
              <a:t>derecho</a:t>
            </a:r>
            <a:r>
              <a:rPr lang="en-US" sz="1800" b="1" dirty="0" smtClean="0">
                <a:solidFill>
                  <a:srgbClr val="FFFF00"/>
                </a:solidFill>
                <a:effectLst>
                  <a:outerShdw blurRad="38100" dist="38100" dir="2700000" algn="tl">
                    <a:srgbClr val="000000">
                      <a:alpha val="43137"/>
                    </a:srgbClr>
                  </a:outerShdw>
                </a:effectLst>
              </a:rPr>
              <a:t> del </a:t>
            </a:r>
          </a:p>
          <a:p>
            <a:pPr marL="609600" indent="-609600" algn="l" eaLnBrk="1" hangingPunct="1">
              <a:lnSpc>
                <a:spcPct val="90000"/>
              </a:lnSpc>
              <a:defRPr/>
            </a:pPr>
            <a:r>
              <a:rPr lang="en-US" sz="1800" b="1" dirty="0" err="1" smtClean="0">
                <a:solidFill>
                  <a:srgbClr val="FFFF00"/>
                </a:solidFill>
                <a:effectLst>
                  <a:outerShdw blurRad="38100" dist="38100" dir="2700000" algn="tl">
                    <a:srgbClr val="000000">
                      <a:alpha val="43137"/>
                    </a:srgbClr>
                  </a:outerShdw>
                </a:effectLst>
              </a:rPr>
              <a:t>Trabajador</a:t>
            </a:r>
            <a:r>
              <a:rPr lang="en-US" sz="1800" b="1" dirty="0" smtClean="0">
                <a:solidFill>
                  <a:srgbClr val="FFFF00"/>
                </a:solidFill>
                <a:effectLst>
                  <a:outerShdw blurRad="38100" dist="38100" dir="2700000" algn="tl">
                    <a:srgbClr val="000000">
                      <a:alpha val="43137"/>
                    </a:srgbClr>
                  </a:outerShdw>
                </a:effectLst>
              </a:rPr>
              <a:t> a </a:t>
            </a:r>
            <a:r>
              <a:rPr lang="en-US" sz="1800" b="1" dirty="0" err="1" smtClean="0">
                <a:solidFill>
                  <a:srgbClr val="FFFF00"/>
                </a:solidFill>
                <a:effectLst>
                  <a:outerShdw blurRad="38100" dist="38100" dir="2700000" algn="tl">
                    <a:srgbClr val="000000">
                      <a:alpha val="43137"/>
                    </a:srgbClr>
                  </a:outerShdw>
                </a:effectLst>
              </a:rPr>
              <a:t>percibir</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las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remuneraciones</a:t>
            </a:r>
            <a:r>
              <a:rPr lang="en-US" sz="1800" b="1" dirty="0" smtClean="0">
                <a:solidFill>
                  <a:srgbClr val="FFFF00"/>
                </a:solidFill>
                <a:effectLst>
                  <a:outerShdw blurRad="38100" dist="38100" dir="2700000" algn="tl">
                    <a:srgbClr val="000000">
                      <a:alpha val="43137"/>
                    </a:srgbClr>
                  </a:outerShdw>
                </a:effectLst>
              </a:rPr>
              <a:t> e </a:t>
            </a:r>
            <a:r>
              <a:rPr lang="en-US" sz="1800" b="1" dirty="0" err="1" smtClean="0">
                <a:solidFill>
                  <a:srgbClr val="FFFF00"/>
                </a:solidFill>
                <a:effectLst>
                  <a:outerShdw blurRad="38100" dist="38100" dir="2700000" algn="tl">
                    <a:srgbClr val="000000">
                      <a:alpha val="43137"/>
                    </a:srgbClr>
                  </a:outerShdw>
                </a:effectLst>
              </a:rPr>
              <a:t>indemnizaciones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que</a:t>
            </a:r>
            <a:r>
              <a:rPr lang="en-US" sz="1800" b="1" dirty="0" smtClean="0">
                <a:solidFill>
                  <a:srgbClr val="FFFF00"/>
                </a:solidFill>
                <a:effectLst>
                  <a:outerShdw blurRad="38100" dist="38100" dir="2700000" algn="tl">
                    <a:srgbClr val="000000">
                      <a:alpha val="43137"/>
                    </a:srgbClr>
                  </a:outerShdw>
                </a:effectLst>
              </a:rPr>
              <a:t> se </a:t>
            </a:r>
          </a:p>
          <a:p>
            <a:pPr marL="609600" indent="-609600" algn="l" eaLnBrk="1" hangingPunct="1">
              <a:lnSpc>
                <a:spcPct val="90000"/>
              </a:lnSpc>
              <a:defRPr/>
            </a:pPr>
            <a:r>
              <a:rPr lang="en-US" sz="1800" b="1" dirty="0" err="1" smtClean="0">
                <a:solidFill>
                  <a:srgbClr val="FFFF00"/>
                </a:solidFill>
                <a:effectLst>
                  <a:outerShdw blurRad="38100" dist="38100" dir="2700000" algn="tl">
                    <a:srgbClr val="000000">
                      <a:alpha val="43137"/>
                    </a:srgbClr>
                  </a:outerShdw>
                </a:effectLst>
              </a:rPr>
              <a:t>deriven</a:t>
            </a:r>
            <a:r>
              <a:rPr lang="en-US" sz="1800" b="1" dirty="0" smtClean="0">
                <a:solidFill>
                  <a:srgbClr val="FFFF00"/>
                </a:solidFill>
                <a:effectLst>
                  <a:outerShdw blurRad="38100" dist="38100" dir="2700000" algn="tl">
                    <a:srgbClr val="000000">
                      <a:alpha val="43137"/>
                    </a:srgbClr>
                  </a:outerShdw>
                </a:effectLst>
              </a:rPr>
              <a:t> de </a:t>
            </a:r>
            <a:r>
              <a:rPr lang="en-US" sz="1800" b="1" dirty="0" err="1" smtClean="0">
                <a:solidFill>
                  <a:srgbClr val="FFFF00"/>
                </a:solidFill>
                <a:effectLst>
                  <a:outerShdw blurRad="38100" dist="38100" dir="2700000" algn="tl">
                    <a:srgbClr val="000000">
                      <a:alpha val="43137"/>
                    </a:srgbClr>
                  </a:outerShdw>
                </a:effectLst>
              </a:rPr>
              <a:t>su</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extinción</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por</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tal</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causa</a:t>
            </a:r>
            <a:r>
              <a:rPr lang="en-US" sz="1800" b="1" dirty="0" smtClean="0">
                <a:effectLst>
                  <a:outerShdw blurRad="38100" dist="38100" dir="2700000" algn="tl">
                    <a:srgbClr val="000000">
                      <a:alpha val="43137"/>
                    </a:srgbClr>
                  </a:outerShdw>
                </a:effectLst>
              </a:rPr>
              <a:t>,</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conforme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normas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esta</a:t>
            </a:r>
            <a:r>
              <a:rPr lang="en-US" sz="1800" dirty="0" smtClean="0">
                <a:effectLst>
                  <a:outerShdw blurRad="38100" dist="38100" dir="2700000" algn="tl">
                    <a:srgbClr val="000000">
                      <a:alpha val="43137"/>
                    </a:srgbClr>
                  </a:outerShdw>
                </a:effectLst>
              </a:rPr>
              <a:t> ley y a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previstas</a:t>
            </a:r>
            <a:r>
              <a:rPr lang="en-US" sz="1800" dirty="0" smtClean="0">
                <a:effectLst>
                  <a:outerShdw blurRad="38100" dist="38100" dir="2700000" algn="tl">
                    <a:srgbClr val="000000">
                      <a:alpha val="43137"/>
                    </a:srgbClr>
                  </a:outerShdw>
                </a:effectLst>
              </a:rPr>
              <a:t> en los </a:t>
            </a:r>
            <a:r>
              <a:rPr lang="en-US" sz="1800" dirty="0" err="1" smtClean="0">
                <a:effectLst>
                  <a:outerShdw blurRad="38100" dist="38100" dir="2700000" algn="tl">
                    <a:srgbClr val="000000">
                      <a:alpha val="43137"/>
                    </a:srgbClr>
                  </a:outerShdw>
                </a:effectLst>
              </a:rPr>
              <a:t>estatutos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profesionales</a:t>
            </a:r>
            <a:r>
              <a:rPr lang="en-US" sz="1800" dirty="0" smtClean="0">
                <a:effectLst>
                  <a:outerShdw blurRad="38100" dist="38100" dir="2700000" algn="tl">
                    <a:srgbClr val="000000">
                      <a:alpha val="43137"/>
                    </a:srgbClr>
                  </a:outerShdw>
                </a:effectLst>
              </a:rPr>
              <a:t> y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convenciones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colectivas</a:t>
            </a:r>
            <a:r>
              <a:rPr lang="en-US" sz="1800" dirty="0" smtClean="0">
                <a:effectLst>
                  <a:outerShdw blurRad="38100" dist="38100" dir="2700000" algn="tl">
                    <a:srgbClr val="000000">
                      <a:alpha val="43137"/>
                    </a:srgbClr>
                  </a:outerShdw>
                </a:effectLst>
              </a:rPr>
              <a:t> de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defRPr/>
            </a:pPr>
            <a:r>
              <a:rPr lang="en-US" sz="1800" b="1" dirty="0" err="1" smtClean="0">
                <a:solidFill>
                  <a:srgbClr val="00FF00"/>
                </a:solidFill>
                <a:effectLst>
                  <a:outerShdw blurRad="38100" dist="38100" dir="2700000" algn="tl">
                    <a:srgbClr val="000000">
                      <a:alpha val="43137"/>
                    </a:srgbClr>
                  </a:outerShdw>
                </a:effectLst>
              </a:rPr>
              <a:t>Ejemplo</a:t>
            </a:r>
            <a:r>
              <a:rPr lang="en-US" sz="1800" b="1" dirty="0" smtClean="0">
                <a:solidFill>
                  <a:srgbClr val="00FF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Contratación</a:t>
            </a:r>
            <a:r>
              <a:rPr lang="en-US" sz="1800" b="1" dirty="0" smtClean="0">
                <a:solidFill>
                  <a:srgbClr val="FFC000"/>
                </a:solidFill>
                <a:effectLst>
                  <a:outerShdw blurRad="38100" dist="38100" dir="2700000" algn="tl">
                    <a:srgbClr val="000000">
                      <a:alpha val="43137"/>
                    </a:srgbClr>
                  </a:outerShdw>
                </a:effectLst>
              </a:rPr>
              <a:t> de </a:t>
            </a:r>
            <a:r>
              <a:rPr lang="en-US" sz="1800" b="1" dirty="0" err="1" smtClean="0">
                <a:solidFill>
                  <a:srgbClr val="FFC000"/>
                </a:solidFill>
                <a:effectLst>
                  <a:outerShdw blurRad="38100" dist="38100" dir="2700000" algn="tl">
                    <a:srgbClr val="000000">
                      <a:alpha val="43137"/>
                    </a:srgbClr>
                  </a:outerShdw>
                </a:effectLst>
              </a:rPr>
              <a:t>extranjeros</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ilegales</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trabajo</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durante</a:t>
            </a:r>
            <a:r>
              <a:rPr lang="en-US" sz="1800" b="1" dirty="0" smtClean="0">
                <a:solidFill>
                  <a:srgbClr val="FFC000"/>
                </a:solidFill>
                <a:effectLst>
                  <a:outerShdw blurRad="38100" dist="38100" dir="2700000" algn="tl">
                    <a:srgbClr val="000000">
                      <a:alpha val="43137"/>
                    </a:srgbClr>
                  </a:outerShdw>
                </a:effectLst>
              </a:rPr>
              <a:t> la </a:t>
            </a:r>
          </a:p>
          <a:p>
            <a:pPr marL="609600" indent="-609600" algn="l" eaLnBrk="1" hangingPunct="1">
              <a:lnSpc>
                <a:spcPct val="90000"/>
              </a:lnSpc>
              <a:defRPr/>
            </a:pPr>
            <a:r>
              <a:rPr lang="en-US" sz="1800" b="1" dirty="0" err="1" smtClean="0">
                <a:solidFill>
                  <a:srgbClr val="FFC000"/>
                </a:solidFill>
                <a:effectLst>
                  <a:outerShdw blurRad="38100" dist="38100" dir="2700000" algn="tl">
                    <a:srgbClr val="000000">
                      <a:alpha val="43137"/>
                    </a:srgbClr>
                  </a:outerShdw>
                </a:effectLst>
              </a:rPr>
              <a:t>licencia</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por</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maternidad</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trabajo</a:t>
            </a:r>
            <a:r>
              <a:rPr lang="en-US" sz="1800" b="1" dirty="0" smtClean="0">
                <a:solidFill>
                  <a:srgbClr val="FFC000"/>
                </a:solidFill>
                <a:effectLst>
                  <a:outerShdw blurRad="38100" dist="38100" dir="2700000" algn="tl">
                    <a:srgbClr val="000000">
                      <a:alpha val="43137"/>
                    </a:srgbClr>
                  </a:outerShdw>
                </a:effectLst>
              </a:rPr>
              <a:t> de </a:t>
            </a:r>
            <a:r>
              <a:rPr lang="en-US" sz="1800" b="1" dirty="0" err="1" smtClean="0">
                <a:solidFill>
                  <a:srgbClr val="FFC000"/>
                </a:solidFill>
                <a:effectLst>
                  <a:outerShdw blurRad="38100" dist="38100" dir="2700000" algn="tl">
                    <a:srgbClr val="000000">
                      <a:alpha val="43137"/>
                    </a:srgbClr>
                  </a:outerShdw>
                </a:effectLst>
              </a:rPr>
              <a:t>menores</a:t>
            </a:r>
            <a:r>
              <a:rPr lang="en-US" sz="1800" b="1" dirty="0" smtClean="0">
                <a:solidFill>
                  <a:srgbClr val="FFC000"/>
                </a:solidFill>
                <a:effectLst>
                  <a:outerShdw blurRad="38100" dist="38100" dir="2700000" algn="tl">
                    <a:srgbClr val="000000">
                      <a:alpha val="43137"/>
                    </a:srgbClr>
                  </a:outerShdw>
                </a:effectLst>
              </a:rPr>
              <a:t> en </a:t>
            </a:r>
            <a:r>
              <a:rPr lang="en-US" sz="1800" b="1" dirty="0" err="1" smtClean="0">
                <a:solidFill>
                  <a:srgbClr val="FFC000"/>
                </a:solidFill>
                <a:effectLst>
                  <a:outerShdw blurRad="38100" dist="38100" dir="2700000" algn="tl">
                    <a:srgbClr val="000000">
                      <a:alpha val="43137"/>
                    </a:srgbClr>
                  </a:outerShdw>
                </a:effectLst>
              </a:rPr>
              <a:t>tareas</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declaradas</a:t>
            </a:r>
            <a:r>
              <a:rPr lang="en-US" sz="1800" b="1" dirty="0" smtClean="0">
                <a:solidFill>
                  <a:srgbClr val="FFC0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b="1" dirty="0" err="1" smtClean="0">
                <a:solidFill>
                  <a:srgbClr val="FFC000"/>
                </a:solidFill>
                <a:effectLst>
                  <a:outerShdw blurRad="38100" dist="38100" dir="2700000" algn="tl">
                    <a:srgbClr val="000000">
                      <a:alpha val="43137"/>
                    </a:srgbClr>
                  </a:outerShdw>
                </a:effectLst>
              </a:rPr>
              <a:t>insalubres</a:t>
            </a:r>
            <a:r>
              <a:rPr lang="en-US" sz="1800" b="1" dirty="0" smtClean="0">
                <a:solidFill>
                  <a:srgbClr val="FFC000"/>
                </a:solidFill>
                <a:effectLst>
                  <a:outerShdw blurRad="38100" dist="38100" dir="2700000" algn="tl">
                    <a:srgbClr val="000000">
                      <a:alpha val="43137"/>
                    </a:srgbClr>
                  </a:outerShdw>
                </a:effectLst>
              </a:rPr>
              <a:t>, etc.</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936140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endParaRPr lang="es-AR" b="1" dirty="0">
              <a:solidFill>
                <a:srgbClr val="00FF00"/>
              </a:solidFill>
              <a:effectLst>
                <a:outerShdw blurRad="38100" dist="38100" dir="2700000" algn="tl">
                  <a:srgbClr val="000000">
                    <a:alpha val="43137"/>
                  </a:srgbClr>
                </a:outerShdw>
              </a:effectLst>
              <a:latin typeface="Papyrus" pitchFamily="66" charset="0"/>
            </a:endParaRPr>
          </a:p>
          <a:p>
            <a:pPr eaLnBrk="1" hangingPunct="1">
              <a:defRPr/>
            </a:pPr>
            <a:r>
              <a:rPr lang="es-AR" sz="2800" b="1" dirty="0" smtClean="0">
                <a:solidFill>
                  <a:srgbClr val="00FF00"/>
                </a:solidFill>
                <a:effectLst>
                  <a:outerShdw blurRad="38100" dist="38100" dir="2700000" algn="tl">
                    <a:srgbClr val="000000">
                      <a:alpha val="43137"/>
                    </a:srgbClr>
                  </a:outerShdw>
                </a:effectLst>
                <a:latin typeface="Papyrus" pitchFamily="66" charset="0"/>
              </a:rPr>
              <a:t>CONTRATO POR TIEMPO INDETERMINADO</a:t>
            </a:r>
          </a:p>
          <a:p>
            <a:pPr eaLnBrk="1" hangingPunct="1">
              <a:defRPr/>
            </a:pPr>
            <a:endParaRPr lang="es-AR"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7462909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8851"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CONTRATO POR TIEMPO INDETERMINADO</a:t>
            </a:r>
          </a:p>
          <a:p>
            <a:pPr marL="609600" indent="-609600" algn="l" eaLnBrk="1" hangingPunct="1">
              <a:defRPr/>
            </a:pPr>
            <a:r>
              <a:rPr lang="en-US" sz="1800" b="1" dirty="0" smtClean="0">
                <a:solidFill>
                  <a:srgbClr val="FFFF01"/>
                </a:solidFill>
                <a:effectLst>
                  <a:outerShdw blurRad="38100" dist="38100" dir="2700000" algn="tl">
                    <a:srgbClr val="000000">
                      <a:alpha val="43137"/>
                    </a:srgbClr>
                  </a:outerShdw>
                </a:effectLst>
              </a:rPr>
              <a:t>PRINCIPIO DE INDETERMINACIÓN DEL PLAZO</a:t>
            </a: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90 –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entenderá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celebrado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indeterminado</a:t>
            </a:r>
            <a:r>
              <a:rPr lang="en-US" sz="1800" dirty="0" smtClean="0">
                <a:effectLst>
                  <a:outerShdw blurRad="38100" dist="38100" dir="2700000" algn="tl">
                    <a:srgbClr val="000000">
                      <a:alpha val="43137"/>
                    </a:srgbClr>
                  </a:outerShdw>
                </a:effectLst>
              </a:rPr>
              <a:t> …. (salvo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dispusieran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utilizar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otra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modalidad</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smtClean="0">
                <a:effectLst>
                  <a:outerShdw blurRad="38100" dist="38100" dir="2700000" algn="tl">
                    <a:srgbClr val="000000">
                      <a:alpha val="43137"/>
                    </a:srgbClr>
                  </a:outerShdw>
                </a:effectLst>
              </a:rPr>
              <a:t>contractual)</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modalidad</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excelencia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contratación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la LCT</a:t>
            </a:r>
          </a:p>
          <a:p>
            <a:pPr marL="609600" indent="-609600" algn="l" eaLnBrk="1" hangingPunct="1">
              <a:defRPr/>
            </a:pPr>
            <a:r>
              <a:rPr lang="en-US" sz="1800" dirty="0" smtClean="0">
                <a:effectLst>
                  <a:outerShdw blurRad="38100" dist="38100" dir="2700000" algn="tl">
                    <a:srgbClr val="000000">
                      <a:alpha val="43137"/>
                    </a:srgbClr>
                  </a:outerShdw>
                </a:effectLst>
              </a:rPr>
              <a:t>- En </a:t>
            </a:r>
            <a:r>
              <a:rPr lang="en-US" sz="1800" dirty="0" err="1" smtClean="0">
                <a:effectLst>
                  <a:outerShdw blurRad="38100" dist="38100" dir="2700000" algn="tl">
                    <a:srgbClr val="000000">
                      <a:alpha val="43137"/>
                    </a:srgbClr>
                  </a:outerShdw>
                </a:effectLst>
              </a:rPr>
              <a:t>caso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partes</a:t>
            </a:r>
            <a:r>
              <a:rPr lang="en-US" sz="1800" dirty="0" smtClean="0">
                <a:effectLst>
                  <a:outerShdw blurRad="38100" dist="38100" dir="2700000" algn="tl">
                    <a:srgbClr val="000000">
                      <a:alpha val="43137"/>
                    </a:srgbClr>
                  </a:outerShdw>
                </a:effectLst>
              </a:rPr>
              <a:t> nada </a:t>
            </a:r>
            <a:r>
              <a:rPr lang="en-US" sz="1800" dirty="0" err="1" smtClean="0">
                <a:effectLst>
                  <a:outerShdw blurRad="38100" dist="38100" dir="2700000" algn="tl">
                    <a:srgbClr val="000000">
                      <a:alpha val="43137"/>
                    </a:srgbClr>
                  </a:outerShdw>
                </a:effectLst>
              </a:rPr>
              <a:t>especifiquen</a:t>
            </a:r>
            <a:r>
              <a:rPr lang="en-US" sz="1800" dirty="0" smtClean="0">
                <a:effectLst>
                  <a:outerShdw blurRad="38100" dist="38100" dir="2700000" algn="tl">
                    <a:srgbClr val="000000">
                      <a:alpha val="43137"/>
                    </a:srgbClr>
                  </a:outerShdw>
                </a:effectLst>
              </a:rPr>
              <a:t> al </a:t>
            </a:r>
            <a:r>
              <a:rPr lang="en-US" sz="1800" dirty="0" err="1" smtClean="0">
                <a:effectLst>
                  <a:outerShdw blurRad="38100" dist="38100" dir="2700000" algn="tl">
                    <a:srgbClr val="000000">
                      <a:alpha val="43137"/>
                    </a:srgbClr>
                  </a:outerShdw>
                </a:effectLst>
              </a:rPr>
              <a:t>respecto</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considera</a:t>
            </a: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han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optado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modalidad</a:t>
            </a:r>
            <a:endParaRPr lang="en-US" sz="1800" dirty="0" smtClean="0">
              <a:effectLst>
                <a:outerShdw blurRad="38100" dist="38100" dir="2700000" algn="tl">
                  <a:srgbClr val="000000">
                    <a:alpha val="43137"/>
                  </a:srgbClr>
                </a:outerShdw>
              </a:effectLst>
            </a:endParaRPr>
          </a:p>
          <a:p>
            <a:pPr marL="609600" indent="-609600" algn="l" eaLnBrk="1" hangingPunct="1">
              <a:buFontTx/>
              <a:buNone/>
              <a:defRPr/>
            </a:pPr>
            <a:r>
              <a:rPr lang="en-US" sz="1800" dirty="0" smtClean="0">
                <a:effectLst>
                  <a:outerShdw blurRad="38100" dist="38100" dir="2700000" algn="tl">
                    <a:srgbClr val="000000">
                      <a:alpha val="43137"/>
                    </a:srgbClr>
                  </a:outerShdw>
                </a:effectLst>
              </a:rPr>
              <a:t>- Los </a:t>
            </a:r>
            <a:r>
              <a:rPr lang="en-US" sz="1800" dirty="0" err="1" smtClean="0">
                <a:effectLst>
                  <a:outerShdw blurRad="38100" dist="38100" dir="2700000" algn="tl">
                    <a:srgbClr val="000000">
                      <a:alpha val="43137"/>
                    </a:srgbClr>
                  </a:outerShdw>
                </a:effectLst>
              </a:rPr>
              <a:t>contratos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tienen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vocación</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permanencia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estan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destinados</a:t>
            </a:r>
            <a:r>
              <a:rPr lang="en-US" sz="1800" dirty="0" smtClean="0">
                <a:effectLst>
                  <a:outerShdw blurRad="38100" dist="38100" dir="2700000" algn="tl">
                    <a:srgbClr val="000000">
                      <a:alpha val="43137"/>
                    </a:srgbClr>
                  </a:outerShdw>
                </a:effectLst>
              </a:rPr>
              <a:t> a </a:t>
            </a:r>
          </a:p>
          <a:p>
            <a:pPr marL="609600" indent="-609600" algn="l" eaLnBrk="1" hangingPunct="1">
              <a:buFontTx/>
              <a:buNone/>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durar</a:t>
            </a:r>
            <a:r>
              <a:rPr lang="en-US" sz="1800" dirty="0" smtClean="0">
                <a:effectLst>
                  <a:outerShdw blurRad="38100" dist="38100" dir="2700000" algn="tl">
                    <a:srgbClr val="000000">
                      <a:alpha val="43137"/>
                    </a:srgbClr>
                  </a:outerShdw>
                </a:effectLst>
              </a:rPr>
              <a:t>.</a:t>
            </a:r>
          </a:p>
          <a:p>
            <a:pPr marL="609600" indent="-609600" algn="l" eaLnBrk="1" hangingPunct="1">
              <a:defRPr/>
            </a:pPr>
            <a:r>
              <a:rPr lang="en-US" sz="1800" dirty="0" smtClean="0">
                <a:effectLst>
                  <a:outerShdw blurRad="38100" dist="38100" dir="2700000" algn="tl">
                    <a:srgbClr val="000000">
                      <a:alpha val="43137"/>
                    </a:srgbClr>
                  </a:outerShdw>
                </a:effectLst>
              </a:rPr>
              <a:t>- Principio de  </a:t>
            </a:r>
            <a:r>
              <a:rPr lang="en-US" sz="1800" dirty="0" err="1" smtClean="0">
                <a:effectLst>
                  <a:outerShdw blurRad="38100" dist="38100" dir="2700000" algn="tl">
                    <a:srgbClr val="000000">
                      <a:alpha val="43137"/>
                    </a:srgbClr>
                  </a:outerShdw>
                </a:effectLst>
              </a:rPr>
              <a:t>conservación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635665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ES" sz="1800" b="1" dirty="0" smtClean="0">
                <a:solidFill>
                  <a:srgbClr val="FFFF00"/>
                </a:solidFill>
                <a:effectLst>
                  <a:outerShdw blurRad="38100" dist="38100" dir="2700000" algn="tl">
                    <a:srgbClr val="000000">
                      <a:alpha val="43137"/>
                    </a:srgbClr>
                  </a:outerShdw>
                </a:effectLst>
                <a:cs typeface="Arial" charset="0"/>
              </a:rPr>
              <a:t>Relación laboral entre cónyuges</a:t>
            </a:r>
          </a:p>
          <a:p>
            <a:pPr algn="l"/>
            <a:r>
              <a:rPr lang="es-ES" sz="1800" b="1" dirty="0" smtClean="0">
                <a:solidFill>
                  <a:srgbClr val="00FFCC"/>
                </a:solidFill>
                <a:effectLst>
                  <a:outerShdw blurRad="38100" dist="38100" dir="2700000" algn="tl">
                    <a:srgbClr val="000000">
                      <a:alpha val="43137"/>
                    </a:srgbClr>
                  </a:outerShdw>
                </a:effectLst>
                <a:cs typeface="Arial" charset="0"/>
              </a:rPr>
              <a:t>RECHAZA RELACIÓN DE DEPENDENCIA</a:t>
            </a:r>
            <a:endParaRPr lang="es-ES" sz="1800" b="1" dirty="0">
              <a:solidFill>
                <a:srgbClr val="00FFCC"/>
              </a:solidFill>
              <a:effectLst>
                <a:outerShdw blurRad="38100" dist="38100" dir="2700000" algn="tl">
                  <a:srgbClr val="000000">
                    <a:alpha val="43137"/>
                  </a:srgbClr>
                </a:outerShdw>
              </a:effectLst>
              <a:cs typeface="Arial" charset="0"/>
            </a:endParaRPr>
          </a:p>
          <a:p>
            <a:pPr algn="l"/>
            <a:r>
              <a:rPr lang="ja-JP" altLang="es-ES" sz="1800" b="1" dirty="0" smtClean="0">
                <a:solidFill>
                  <a:srgbClr val="00FF00"/>
                </a:solidFill>
                <a:effectLst>
                  <a:outerShdw blurRad="38100" dist="38100" dir="2700000" algn="tl">
                    <a:srgbClr val="000000">
                      <a:alpha val="43137"/>
                    </a:srgbClr>
                  </a:outerShdw>
                </a:effectLst>
                <a:cs typeface="Arial" charset="0"/>
              </a:rPr>
              <a:t>“</a:t>
            </a:r>
            <a:r>
              <a:rPr lang="es-ES" sz="1800" b="1" dirty="0">
                <a:solidFill>
                  <a:srgbClr val="00FF00"/>
                </a:solidFill>
                <a:effectLst>
                  <a:outerShdw blurRad="38100" dist="38100" dir="2700000" algn="tl">
                    <a:srgbClr val="000000">
                      <a:alpha val="43137"/>
                    </a:srgbClr>
                  </a:outerShdw>
                </a:effectLst>
                <a:cs typeface="Arial" charset="0"/>
              </a:rPr>
              <a:t>Costas María Claudia c/ Hotel </a:t>
            </a:r>
            <a:r>
              <a:rPr lang="es-ES" sz="1800" b="1" dirty="0" err="1">
                <a:solidFill>
                  <a:srgbClr val="00FF00"/>
                </a:solidFill>
                <a:effectLst>
                  <a:outerShdw blurRad="38100" dist="38100" dir="2700000" algn="tl">
                    <a:srgbClr val="000000">
                      <a:alpha val="43137"/>
                    </a:srgbClr>
                  </a:outerShdw>
                </a:effectLst>
                <a:cs typeface="Arial" charset="0"/>
              </a:rPr>
              <a:t>Splendid</a:t>
            </a:r>
            <a:r>
              <a:rPr lang="es-ES" sz="1800" b="1" dirty="0">
                <a:solidFill>
                  <a:srgbClr val="00FF00"/>
                </a:solidFill>
                <a:effectLst>
                  <a:outerShdw blurRad="38100" dist="38100" dir="2700000" algn="tl">
                    <a:srgbClr val="000000">
                      <a:alpha val="43137"/>
                    </a:srgbClr>
                  </a:outerShdw>
                </a:effectLst>
                <a:cs typeface="Arial" charset="0"/>
              </a:rPr>
              <a:t> </a:t>
            </a:r>
            <a:r>
              <a:rPr lang="es-ES" sz="1800" b="1" dirty="0" smtClean="0">
                <a:solidFill>
                  <a:srgbClr val="00FF00"/>
                </a:solidFill>
                <a:effectLst>
                  <a:outerShdw blurRad="38100" dist="38100" dir="2700000" algn="tl">
                    <a:srgbClr val="000000">
                      <a:alpha val="43137"/>
                    </a:srgbClr>
                  </a:outerShdw>
                </a:effectLst>
                <a:cs typeface="Arial" charset="0"/>
              </a:rPr>
              <a:t>SE</a:t>
            </a:r>
            <a:r>
              <a:rPr lang="ja-JP" altLang="es-AR" sz="1800" b="1" dirty="0" smtClean="0">
                <a:solidFill>
                  <a:srgbClr val="00FF00"/>
                </a:solidFill>
                <a:effectLst>
                  <a:outerShdw blurRad="38100" dist="38100" dir="2700000" algn="tl">
                    <a:srgbClr val="000000">
                      <a:alpha val="43137"/>
                    </a:srgbClr>
                  </a:outerShdw>
                </a:effectLst>
                <a:cs typeface="Arial" charset="0"/>
              </a:rPr>
              <a:t> </a:t>
            </a:r>
            <a:r>
              <a:rPr lang="es-AR" altLang="ja-JP" sz="1800" b="1" dirty="0" smtClean="0">
                <a:solidFill>
                  <a:srgbClr val="00FF00"/>
                </a:solidFill>
                <a:effectLst>
                  <a:outerShdw blurRad="38100" dist="38100" dir="2700000" algn="tl">
                    <a:srgbClr val="000000">
                      <a:alpha val="43137"/>
                    </a:srgbClr>
                  </a:outerShdw>
                </a:effectLst>
                <a:cs typeface="Arial" charset="0"/>
              </a:rPr>
              <a:t>– CNAT – Sala VIII -</a:t>
            </a:r>
            <a:r>
              <a:rPr lang="es-ES" sz="1800" b="1" dirty="0" smtClean="0">
                <a:solidFill>
                  <a:srgbClr val="00FF00"/>
                </a:solidFill>
                <a:effectLst>
                  <a:outerShdw blurRad="38100" dist="38100" dir="2700000" algn="tl">
                    <a:srgbClr val="000000">
                      <a:alpha val="43137"/>
                    </a:srgbClr>
                  </a:outerShdw>
                </a:effectLst>
                <a:cs typeface="Arial" charset="0"/>
              </a:rPr>
              <a:t> 27/12/2006”</a:t>
            </a:r>
            <a:r>
              <a:rPr lang="es-AR" sz="1600" b="1" dirty="0" smtClean="0">
                <a:solidFill>
                  <a:srgbClr val="00FF00"/>
                </a:solidFill>
                <a:effectLst>
                  <a:outerShdw blurRad="38100" dist="38100" dir="2700000" algn="tl">
                    <a:srgbClr val="000000">
                      <a:alpha val="43137"/>
                    </a:srgbClr>
                  </a:outerShdw>
                </a:effectLst>
              </a:rPr>
              <a:t> </a:t>
            </a:r>
          </a:p>
          <a:p>
            <a:pPr algn="l"/>
            <a:endParaRPr lang="es-AR" sz="1600" dirty="0"/>
          </a:p>
          <a:p>
            <a:pPr algn="l"/>
            <a:r>
              <a:rPr lang="es-AR" sz="1600" dirty="0">
                <a:effectLst>
                  <a:outerShdw blurRad="38100" dist="38100" dir="2700000" algn="tl">
                    <a:srgbClr val="000000">
                      <a:alpha val="43137"/>
                    </a:srgbClr>
                  </a:outerShdw>
                </a:effectLst>
              </a:rPr>
              <a:t>L</a:t>
            </a:r>
            <a:r>
              <a:rPr lang="es-AR" sz="1600" dirty="0" smtClean="0">
                <a:effectLst>
                  <a:outerShdw blurRad="38100" dist="38100" dir="2700000" algn="tl">
                    <a:srgbClr val="000000">
                      <a:alpha val="43137"/>
                    </a:srgbClr>
                  </a:outerShdw>
                </a:effectLst>
              </a:rPr>
              <a:t>a </a:t>
            </a:r>
            <a:r>
              <a:rPr lang="es-AR" sz="1600" dirty="0">
                <a:effectLst>
                  <a:outerShdw blurRad="38100" dist="38100" dir="2700000" algn="tl">
                    <a:srgbClr val="000000">
                      <a:alpha val="43137"/>
                    </a:srgbClr>
                  </a:outerShdw>
                </a:effectLst>
              </a:rPr>
              <a:t>actora era cónyuge de uno de los socios de la sociedad irregular y que explotaba comercialmente la actividad de hotel donde trabajaba la demandante según sus </a:t>
            </a:r>
            <a:r>
              <a:rPr lang="es-AR" sz="1600" dirty="0" smtClean="0">
                <a:effectLst>
                  <a:outerShdw blurRad="38100" dist="38100" dir="2700000" algn="tl">
                    <a:srgbClr val="000000">
                      <a:alpha val="43137"/>
                    </a:srgbClr>
                  </a:outerShdw>
                </a:effectLst>
              </a:rPr>
              <a:t>argumentos. La Cámara entendió </a:t>
            </a:r>
            <a:r>
              <a:rPr lang="es-AR" sz="1600" dirty="0">
                <a:effectLst>
                  <a:outerShdw blurRad="38100" dist="38100" dir="2700000" algn="tl">
                    <a:srgbClr val="000000">
                      <a:alpha val="43137"/>
                    </a:srgbClr>
                  </a:outerShdw>
                </a:effectLst>
              </a:rPr>
              <a:t>que </a:t>
            </a:r>
            <a:r>
              <a:rPr lang="es-AR" sz="1600" i="1" dirty="0">
                <a:solidFill>
                  <a:srgbClr val="FFFF00"/>
                </a:solidFill>
                <a:effectLst>
                  <a:outerShdw blurRad="38100" dist="38100" dir="2700000" algn="tl">
                    <a:srgbClr val="000000">
                      <a:alpha val="43137"/>
                    </a:srgbClr>
                  </a:outerShdw>
                </a:effectLst>
              </a:rPr>
              <a:t>la actividad era realizada en un marco de asistencia y colaboración de acuerdo a lo normado en el artículo 198 del Código Civil </a:t>
            </a:r>
            <a:r>
              <a:rPr lang="es-AR" sz="1600" dirty="0">
                <a:effectLst>
                  <a:outerShdw blurRad="38100" dist="38100" dir="2700000" algn="tl">
                    <a:srgbClr val="000000">
                      <a:alpha val="43137"/>
                    </a:srgbClr>
                  </a:outerShdw>
                </a:effectLst>
              </a:rPr>
              <a:t>y no mediante la celebración de un contrato de trabajo, </a:t>
            </a:r>
            <a:r>
              <a:rPr lang="es-AR" sz="1600" i="1" dirty="0">
                <a:solidFill>
                  <a:srgbClr val="00FFCC"/>
                </a:solidFill>
                <a:effectLst>
                  <a:outerShdw blurRad="38100" dist="38100" dir="2700000" algn="tl">
                    <a:srgbClr val="000000">
                      <a:alpha val="43137"/>
                    </a:srgbClr>
                  </a:outerShdw>
                </a:effectLst>
              </a:rPr>
              <a:t>ya que difícilmente puedan dirigirse planteos relacionados con aumentos salariales, el ejercicio del derecho de huelga, denuncias fundadas en pérdida de confianza, o acoso sexual, suspensiones por cuestiones disciplinarias etc.</a:t>
            </a:r>
            <a:r>
              <a:rPr lang="es-AR" sz="1600" dirty="0">
                <a:effectLst>
                  <a:outerShdw blurRad="38100" dist="38100" dir="2700000" algn="tl">
                    <a:srgbClr val="000000">
                      <a:alpha val="43137"/>
                    </a:srgbClr>
                  </a:outerShdw>
                </a:effectLst>
              </a:rPr>
              <a:t> </a:t>
            </a:r>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Ello </a:t>
            </a:r>
            <a:r>
              <a:rPr lang="es-AR" sz="1600" dirty="0">
                <a:effectLst>
                  <a:outerShdw blurRad="38100" dist="38100" dir="2700000" algn="tl">
                    <a:srgbClr val="000000">
                      <a:alpha val="43137"/>
                    </a:srgbClr>
                  </a:outerShdw>
                </a:effectLst>
              </a:rPr>
              <a:t>que demuestra la irracionalidad de la hipótesis que se postula, además </a:t>
            </a:r>
            <a:r>
              <a:rPr lang="es-AR" sz="1600" i="1" dirty="0">
                <a:solidFill>
                  <a:srgbClr val="FFFF00"/>
                </a:solidFill>
                <a:effectLst>
                  <a:outerShdw blurRad="38100" dist="38100" dir="2700000" algn="tl">
                    <a:srgbClr val="000000">
                      <a:alpha val="43137"/>
                    </a:srgbClr>
                  </a:outerShdw>
                </a:effectLst>
              </a:rPr>
              <a:t>los esposos conjuntamente contribuyen a la formación de un mismo patrimonio, pues conforman una comunidad familiar</a:t>
            </a:r>
            <a:r>
              <a:rPr lang="es-AR" sz="1600" dirty="0">
                <a:effectLst>
                  <a:outerShdw blurRad="38100" dist="38100" dir="2700000" algn="tl">
                    <a:srgbClr val="000000">
                      <a:alpha val="43137"/>
                    </a:srgbClr>
                  </a:outerShdw>
                </a:effectLst>
              </a:rPr>
              <a:t> más allá de las pruebas testimoniales ofrecidas, donde el argumento es que la relación laboral habría nacido antes del matrimonio, por ello ésta sala concluyó que no resulta aplicable la presunción relativa dispuesta en el artículo 23 de la Ley de Contrato de Trabajo.</a:t>
            </a:r>
            <a:endParaRPr lang="es-ES" sz="1800" dirty="0" smtClean="0">
              <a:effectLst>
                <a:outerShdw blurRad="38100" dist="38100" dir="2700000" algn="tl">
                  <a:srgbClr val="000000">
                    <a:alpha val="43137"/>
                  </a:srgbClr>
                </a:outerShdw>
              </a:effectLst>
              <a:cs typeface="Arial" charset="0"/>
            </a:endParaRPr>
          </a:p>
          <a:p>
            <a:pPr algn="l"/>
            <a:endParaRPr lang="es-ES" sz="1800" dirty="0">
              <a:cs typeface="Arial" charset="0"/>
            </a:endParaRPr>
          </a:p>
          <a:p>
            <a:pPr algn="l">
              <a:lnSpc>
                <a:spcPct val="90000"/>
              </a:lnSpc>
            </a:pPr>
            <a:endParaRPr lang="es-AR" sz="2000" b="1" dirty="0" smtClean="0">
              <a:solidFill>
                <a:srgbClr val="00FFCC"/>
              </a:solidFill>
              <a:effectLst>
                <a:outerShdw blurRad="38100" dist="38100" dir="2700000" algn="tl">
                  <a:srgbClr val="000000">
                    <a:alpha val="43137"/>
                  </a:srgbClr>
                </a:outerShdw>
              </a:effectLst>
            </a:endParaRPr>
          </a:p>
          <a:p>
            <a:pPr algn="l">
              <a:lnSpc>
                <a:spcPct val="90000"/>
              </a:lnSpc>
            </a:pPr>
            <a:endParaRPr lang="es-AR" sz="20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22915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9875" name="Rectangle 3"/>
          <p:cNvSpPr>
            <a:spLocks noGrp="1" noChangeArrowheads="1"/>
          </p:cNvSpPr>
          <p:nvPr>
            <p:ph type="subTitle" idx="1"/>
          </p:nvPr>
        </p:nvSpPr>
        <p:spPr>
          <a:xfrm>
            <a:off x="685800" y="1371600"/>
            <a:ext cx="7772400" cy="4876800"/>
          </a:xfrm>
        </p:spPr>
        <p:txBody>
          <a:bodyPr/>
          <a:lstStyle/>
          <a:p>
            <a:pPr marL="609600" indent="-609600" algn="l" eaLnBrk="1" hangingPunct="1">
              <a:lnSpc>
                <a:spcPct val="90000"/>
              </a:lnSpc>
              <a:defRPr/>
            </a:pPr>
            <a:r>
              <a:rPr lang="en-US" sz="2000" b="1" dirty="0" smtClean="0">
                <a:solidFill>
                  <a:srgbClr val="00FF00"/>
                </a:solidFill>
                <a:effectLst>
                  <a:outerShdw blurRad="38100" dist="38100" dir="2700000" algn="tl">
                    <a:srgbClr val="000000">
                      <a:alpha val="43137"/>
                    </a:srgbClr>
                  </a:outerShdw>
                </a:effectLst>
              </a:rPr>
              <a:t>CONTRATO POR TIEMPO INDETERMINADO</a:t>
            </a:r>
          </a:p>
          <a:p>
            <a:pPr marL="609600" indent="-609600" algn="l" eaLnBrk="1" hangingPunct="1">
              <a:lnSpc>
                <a:spcPct val="90000"/>
              </a:lnSpc>
              <a:defRPr/>
            </a:pPr>
            <a:r>
              <a:rPr lang="en-US" sz="1800" b="1" dirty="0" smtClean="0">
                <a:solidFill>
                  <a:srgbClr val="FFFF01"/>
                </a:solidFill>
                <a:effectLst>
                  <a:outerShdw blurRad="38100" dist="38100" dir="2700000" algn="tl">
                    <a:srgbClr val="000000">
                      <a:alpha val="43137"/>
                    </a:srgbClr>
                  </a:outerShdw>
                </a:effectLst>
              </a:rPr>
              <a:t>ALCANCE Y DURACIÓN</a:t>
            </a:r>
          </a:p>
          <a:p>
            <a:pPr marL="609600" indent="-609600" algn="l" eaLnBrk="1" hangingPunct="1">
              <a:lnSpc>
                <a:spcPct val="90000"/>
              </a:lnSpc>
              <a:defRPr/>
            </a:pPr>
            <a:r>
              <a:rPr lang="en-US" sz="1800" b="1" dirty="0" smtClean="0">
                <a:solidFill>
                  <a:srgbClr val="FFFF01"/>
                </a:solidFill>
                <a:effectLst>
                  <a:outerShdw blurRad="38100" dist="38100" dir="2700000" algn="tl">
                    <a:srgbClr val="000000">
                      <a:alpha val="43137"/>
                    </a:srgbClr>
                  </a:outerShdw>
                </a:effectLst>
              </a:rPr>
              <a:t>PRINCIPIO DE ESTABILIDAD EN EL EMPLEO</a:t>
            </a: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91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indeterminado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dura</a:t>
            </a:r>
            <a:r>
              <a:rPr lang="en-US" sz="1800" dirty="0" smtClean="0">
                <a:effectLst>
                  <a:outerShdw blurRad="38100" dist="38100" dir="2700000" algn="tl">
                    <a:srgbClr val="000000">
                      <a:alpha val="43137"/>
                    </a:srgbClr>
                  </a:outerShdw>
                </a:effectLst>
              </a:rPr>
              <a:t> hasta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el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encuentra</a:t>
            </a:r>
            <a:r>
              <a:rPr lang="en-US" sz="1800" dirty="0" smtClean="0">
                <a:effectLst>
                  <a:outerShdw blurRad="38100" dist="38100" dir="2700000" algn="tl">
                    <a:srgbClr val="000000">
                      <a:alpha val="43137"/>
                    </a:srgbClr>
                  </a:outerShdw>
                </a:effectLst>
              </a:rPr>
              <a:t> en </a:t>
            </a:r>
            <a:r>
              <a:rPr lang="en-US" sz="1800" dirty="0" err="1" smtClean="0">
                <a:effectLst>
                  <a:outerShdw blurRad="38100" dist="38100" dir="2700000" algn="tl">
                    <a:srgbClr val="000000">
                      <a:alpha val="43137"/>
                    </a:srgbClr>
                  </a:outerShdw>
                </a:effectLst>
              </a:rPr>
              <a:t>condiciones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gozar</a:t>
            </a:r>
            <a:r>
              <a:rPr lang="en-US" sz="1800" dirty="0" smtClean="0">
                <a:effectLst>
                  <a:outerShdw blurRad="38100" dist="38100" dir="2700000" algn="tl">
                    <a:srgbClr val="000000">
                      <a:alpha val="43137"/>
                    </a:srgbClr>
                  </a:outerShdw>
                </a:effectLst>
              </a:rPr>
              <a:t> de los </a:t>
            </a:r>
            <a:r>
              <a:rPr lang="en-US" sz="1800" dirty="0" err="1" smtClean="0">
                <a:effectLst>
                  <a:outerShdw blurRad="38100" dist="38100" dir="2700000" algn="tl">
                    <a:srgbClr val="000000">
                      <a:alpha val="43137"/>
                    </a:srgbClr>
                  </a:outerShdw>
                </a:effectLst>
              </a:rPr>
              <a:t>beneficios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le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asignan</a:t>
            </a:r>
            <a:r>
              <a:rPr lang="en-US" sz="1800" dirty="0" smtClean="0">
                <a:effectLst>
                  <a:outerShdw blurRad="38100" dist="38100" dir="2700000" algn="tl">
                    <a:srgbClr val="000000">
                      <a:alpha val="43137"/>
                    </a:srgbClr>
                  </a:outerShdw>
                </a:effectLst>
              </a:rPr>
              <a:t> los </a:t>
            </a:r>
            <a:r>
              <a:rPr lang="en-US" sz="1800" dirty="0" err="1" smtClean="0">
                <a:effectLst>
                  <a:outerShdw blurRad="38100" dist="38100" dir="2700000" algn="tl">
                    <a:srgbClr val="000000">
                      <a:alpha val="43137"/>
                    </a:srgbClr>
                  </a:outerShdw>
                </a:effectLst>
              </a:rPr>
              <a:t>regímenes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seguridad</a:t>
            </a:r>
            <a:r>
              <a:rPr lang="en-US" sz="1800" dirty="0" smtClean="0">
                <a:effectLst>
                  <a:outerShdw blurRad="38100" dist="38100" dir="2700000" algn="tl">
                    <a:srgbClr val="000000">
                      <a:alpha val="43137"/>
                    </a:srgbClr>
                  </a:outerShdw>
                </a:effectLst>
              </a:rPr>
              <a:t> social,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límites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edad</a:t>
            </a:r>
            <a:r>
              <a:rPr lang="en-US" sz="1800" dirty="0" smtClean="0">
                <a:effectLst>
                  <a:outerShdw blurRad="38100" dist="38100" dir="2700000" algn="tl">
                    <a:srgbClr val="000000">
                      <a:alpha val="43137"/>
                    </a:srgbClr>
                  </a:outerShdw>
                </a:effectLst>
              </a:rPr>
              <a:t> y </a:t>
            </a:r>
            <a:r>
              <a:rPr lang="en-US" sz="1800" dirty="0" err="1" smtClean="0">
                <a:effectLst>
                  <a:outerShdw blurRad="38100" dist="38100" dir="2700000" algn="tl">
                    <a:srgbClr val="000000">
                      <a:alpha val="43137"/>
                    </a:srgbClr>
                  </a:outerShdw>
                </a:effectLst>
              </a:rPr>
              <a:t>años</a:t>
            </a:r>
            <a:r>
              <a:rPr lang="en-US" sz="1800" dirty="0" smtClean="0">
                <a:effectLst>
                  <a:outerShdw blurRad="38100" dist="38100" dir="2700000" algn="tl">
                    <a:srgbClr val="000000">
                      <a:alpha val="43137"/>
                    </a:srgbClr>
                  </a:outerShdw>
                </a:effectLst>
              </a:rPr>
              <a:t> de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salvo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se configure </a:t>
            </a:r>
            <a:r>
              <a:rPr lang="en-US" sz="1800" dirty="0" err="1" smtClean="0">
                <a:effectLst>
                  <a:outerShdw blurRad="38100" dist="38100" dir="2700000" algn="tl">
                    <a:srgbClr val="000000">
                      <a:alpha val="43137"/>
                    </a:srgbClr>
                  </a:outerShdw>
                </a:effectLst>
              </a:rPr>
              <a:t>alguna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causales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extinción</a:t>
            </a:r>
            <a:r>
              <a:rPr lang="en-US" sz="1800" dirty="0" smtClean="0">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previstas</a:t>
            </a:r>
            <a:r>
              <a:rPr lang="en-US" sz="1800" dirty="0" smtClean="0">
                <a:effectLst>
                  <a:outerShdw blurRad="38100" dist="38100" dir="2700000" algn="tl">
                    <a:srgbClr val="000000">
                      <a:alpha val="43137"/>
                    </a:srgbClr>
                  </a:outerShdw>
                </a:effectLst>
              </a:rPr>
              <a:t> en la </a:t>
            </a:r>
            <a:r>
              <a:rPr lang="en-US" sz="1800" dirty="0" err="1" smtClean="0">
                <a:effectLst>
                  <a:outerShdw blurRad="38100" dist="38100" dir="2700000" algn="tl">
                    <a:srgbClr val="000000">
                      <a:alpha val="43137"/>
                    </a:srgbClr>
                  </a:outerShdw>
                </a:effectLst>
              </a:rPr>
              <a:t>presente</a:t>
            </a:r>
            <a:r>
              <a:rPr lang="en-US" sz="1800" dirty="0" smtClean="0">
                <a:effectLst>
                  <a:outerShdw blurRad="38100" dist="38100" dir="2700000" algn="tl">
                    <a:srgbClr val="000000">
                      <a:alpha val="43137"/>
                    </a:srgbClr>
                  </a:outerShdw>
                </a:effectLst>
              </a:rPr>
              <a:t> ley.</a:t>
            </a:r>
          </a:p>
          <a:p>
            <a:pPr marL="609600" indent="-609600" algn="l" eaLnBrk="1" hangingPunct="1">
              <a:lnSpc>
                <a:spcPct val="90000"/>
              </a:lnSpc>
              <a:defRPr/>
            </a:pPr>
            <a:endParaRPr lang="en-US" sz="1800" dirty="0" smtClean="0">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err="1" smtClean="0">
                <a:solidFill>
                  <a:srgbClr val="FFFF01"/>
                </a:solidFill>
                <a:effectLst>
                  <a:outerShdw blurRad="38100" dist="38100" dir="2700000" algn="tl">
                    <a:srgbClr val="000000">
                      <a:alpha val="43137"/>
                    </a:srgbClr>
                  </a:outerShdw>
                </a:effectLst>
              </a:rPr>
              <a:t>Estabilidad</a:t>
            </a:r>
            <a:r>
              <a:rPr lang="en-US" sz="1800" b="1" dirty="0" smtClean="0">
                <a:solidFill>
                  <a:srgbClr val="FFFF01"/>
                </a:solidFill>
                <a:effectLst>
                  <a:outerShdw blurRad="38100" dist="38100" dir="2700000" algn="tl">
                    <a:srgbClr val="000000">
                      <a:alpha val="43137"/>
                    </a:srgbClr>
                  </a:outerShdw>
                </a:effectLst>
              </a:rPr>
              <a:t> “PROPIA” e “IMPROPIA”</a:t>
            </a:r>
          </a:p>
          <a:p>
            <a:pPr marL="609600" indent="-609600" algn="l" eaLnBrk="1" hangingPunct="1">
              <a:lnSpc>
                <a:spcPct val="90000"/>
              </a:lnSpc>
              <a:defRPr/>
            </a:pPr>
            <a:endParaRPr lang="en-US" sz="1800" dirty="0" smtClean="0">
              <a:solidFill>
                <a:srgbClr val="FFFF00"/>
              </a:solidFill>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CARGA DE LA PRUEBA</a:t>
            </a:r>
          </a:p>
          <a:p>
            <a:pPr marL="609600" indent="-609600" algn="l" eaLnBrk="1" hangingPunct="1">
              <a:lnSpc>
                <a:spcPct val="90000"/>
              </a:lnSpc>
              <a:defRPr/>
            </a:pPr>
            <a:endParaRPr lang="en-US" sz="1800" b="1" dirty="0" smtClean="0">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92 LCT -  </a:t>
            </a:r>
            <a:r>
              <a:rPr lang="en-US" sz="1800" dirty="0" smtClean="0">
                <a:effectLst>
                  <a:outerShdw blurRad="38100" dist="38100" dir="2700000" algn="tl">
                    <a:srgbClr val="000000">
                      <a:alpha val="43137"/>
                    </a:srgbClr>
                  </a:outerShdw>
                </a:effectLst>
              </a:rPr>
              <a:t>La </a:t>
            </a:r>
            <a:r>
              <a:rPr lang="en-US" sz="1800" dirty="0" err="1" smtClean="0">
                <a:effectLst>
                  <a:outerShdw blurRad="38100" dist="38100" dir="2700000" algn="tl">
                    <a:srgbClr val="000000">
                      <a:alpha val="43137"/>
                    </a:srgbClr>
                  </a:outerShdw>
                </a:effectLst>
              </a:rPr>
              <a:t>carga</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prueba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tiempo</a:t>
            </a:r>
            <a:r>
              <a:rPr lang="en-US" sz="1800" b="1"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b="1" dirty="0" err="1" smtClean="0">
                <a:solidFill>
                  <a:srgbClr val="FFFF00"/>
                </a:solidFill>
                <a:effectLst>
                  <a:outerShdw blurRad="38100" dist="38100" dir="2700000" algn="tl">
                    <a:srgbClr val="000000">
                      <a:alpha val="43137"/>
                    </a:srgbClr>
                  </a:outerShdw>
                </a:effectLst>
              </a:rPr>
              <a:t>determinado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estará</a:t>
            </a:r>
            <a:r>
              <a:rPr lang="en-US" sz="1800" dirty="0" smtClean="0">
                <a:effectLst>
                  <a:outerShdw blurRad="38100" dist="38100" dir="2700000" algn="tl">
                    <a:srgbClr val="000000">
                      <a:alpha val="43137"/>
                    </a:srgbClr>
                  </a:outerShdw>
                </a:effectLst>
              </a:rPr>
              <a:t> </a:t>
            </a:r>
            <a:r>
              <a:rPr lang="en-US" sz="1800" b="1" dirty="0" smtClean="0">
                <a:solidFill>
                  <a:srgbClr val="FFFF01"/>
                </a:solidFill>
                <a:effectLst>
                  <a:outerShdw blurRad="38100" dist="38100" dir="2700000" algn="tl">
                    <a:srgbClr val="000000">
                      <a:alpha val="43137"/>
                    </a:srgbClr>
                  </a:outerShdw>
                </a:effectLst>
              </a:rPr>
              <a:t>a cargo del </a:t>
            </a:r>
            <a:r>
              <a:rPr lang="en-US" sz="1800" b="1" dirty="0" err="1" smtClean="0">
                <a:solidFill>
                  <a:srgbClr val="FFFF01"/>
                </a:solidFill>
                <a:effectLst>
                  <a:outerShdw blurRad="38100" dist="38100" dir="2700000" algn="tl">
                    <a:srgbClr val="000000">
                      <a:alpha val="43137"/>
                    </a:srgbClr>
                  </a:outerShdw>
                </a:effectLst>
              </a:rPr>
              <a:t>empleador</a:t>
            </a:r>
            <a:r>
              <a:rPr lang="en-US" sz="1800" dirty="0" smtClean="0">
                <a:solidFill>
                  <a:srgbClr val="FFFF01"/>
                </a:solidFill>
                <a:effectLst>
                  <a:outerShdw blurRad="38100" dist="38100" dir="2700000" algn="tl">
                    <a:srgbClr val="000000">
                      <a:alpha val="43137"/>
                    </a:srgbClr>
                  </a:outerShdw>
                </a:effectLst>
              </a:rPr>
              <a:t>.</a:t>
            </a:r>
            <a:endParaRPr lang="en-US" sz="1800" b="1" dirty="0" smtClean="0">
              <a:solidFill>
                <a:srgbClr val="FFFF01"/>
              </a:solidFill>
              <a:effectLst>
                <a:outerShdw blurRad="38100" dist="38100" dir="2700000" algn="tl">
                  <a:srgbClr val="000000">
                    <a:alpha val="43137"/>
                  </a:srgbClr>
                </a:outerShdw>
              </a:effectLst>
            </a:endParaRPr>
          </a:p>
          <a:p>
            <a:pPr marL="609600" indent="-609600" algn="l" eaLnBrk="1" hangingPunct="1">
              <a:lnSpc>
                <a:spcPct val="90000"/>
              </a:lnSpc>
              <a:defRPr/>
            </a:pPr>
            <a:endParaRPr lang="en-US" sz="1800" dirty="0" smtClean="0"/>
          </a:p>
          <a:p>
            <a:pPr marL="609600" indent="-609600" algn="l" eaLnBrk="1" hangingPunct="1">
              <a:lnSpc>
                <a:spcPct val="90000"/>
              </a:lnSpc>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2291364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80899"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CONTRATO POR TIEMPO INDETERMINADO</a:t>
            </a:r>
          </a:p>
          <a:p>
            <a:pPr marL="609600" indent="-609600" algn="l" eaLnBrk="1" hangingPunct="1">
              <a:defRPr/>
            </a:pPr>
            <a:r>
              <a:rPr lang="en-US" sz="1800" b="1" dirty="0" smtClean="0">
                <a:solidFill>
                  <a:srgbClr val="FFFF00"/>
                </a:solidFill>
                <a:effectLst>
                  <a:outerShdw blurRad="38100" dist="38100" dir="2700000" algn="tl">
                    <a:srgbClr val="000000">
                      <a:alpha val="43137"/>
                    </a:srgbClr>
                  </a:outerShdw>
                </a:effectLst>
              </a:rPr>
              <a:t>PERIODO DE PRUEBA</a:t>
            </a:r>
          </a:p>
          <a:p>
            <a:pPr marL="609600" indent="-609600" algn="l" eaLnBrk="1" hangingPunct="1">
              <a:defRPr/>
            </a:pPr>
            <a:endParaRPr lang="en-US" sz="1800" b="1" dirty="0" smtClean="0">
              <a:effectLst>
                <a:outerShdw blurRad="38100" dist="38100" dir="2700000" algn="tl">
                  <a:srgbClr val="000000">
                    <a:alpha val="43137"/>
                  </a:srgbClr>
                </a:outerShdw>
              </a:effectLst>
            </a:endParaRPr>
          </a:p>
          <a:p>
            <a:pPr algn="l" eaLnBrk="1" hangingPunct="1">
              <a:defRPr/>
            </a:pPr>
            <a:r>
              <a:rPr lang="en-US" sz="1800" b="1" dirty="0" smtClean="0">
                <a:solidFill>
                  <a:srgbClr val="00FFCC"/>
                </a:solidFill>
                <a:effectLst>
                  <a:outerShdw blurRad="38100" dist="38100" dir="2700000" algn="tl">
                    <a:srgbClr val="000000">
                      <a:alpha val="43137"/>
                    </a:srgbClr>
                  </a:outerShdw>
                </a:effectLst>
              </a:rPr>
              <a:t>Art. 92 </a:t>
            </a:r>
            <a:r>
              <a:rPr lang="en-US" sz="1800" b="1" dirty="0" err="1" smtClean="0">
                <a:solidFill>
                  <a:srgbClr val="00FFCC"/>
                </a:solidFill>
                <a:effectLst>
                  <a:outerShdw blurRad="38100" dist="38100" dir="2700000" algn="tl">
                    <a:srgbClr val="000000">
                      <a:alpha val="43137"/>
                    </a:srgbClr>
                  </a:outerShdw>
                </a:effectLst>
              </a:rPr>
              <a:t>bis</a:t>
            </a:r>
            <a:r>
              <a:rPr lang="en-US" sz="1800" b="1" dirty="0" smtClean="0">
                <a:solidFill>
                  <a:srgbClr val="00FFCC"/>
                </a:solidFill>
                <a:effectLst>
                  <a:outerShdw blurRad="38100" dist="38100" dir="2700000" algn="tl">
                    <a:srgbClr val="000000">
                      <a:alpha val="43137"/>
                    </a:srgbClr>
                  </a:outerShdw>
                </a:effectLst>
              </a:rPr>
              <a:t> LCT – </a:t>
            </a:r>
            <a:r>
              <a:rPr lang="es-AR" sz="1800" dirty="0" smtClean="0">
                <a:effectLst>
                  <a:outerShdw blurRad="38100" dist="38100" dir="2700000" algn="tl">
                    <a:srgbClr val="000000">
                      <a:alpha val="43137"/>
                    </a:srgbClr>
                  </a:outerShdw>
                </a:effectLst>
              </a:rPr>
              <a:t>El contrato de trabajo por tiempo indeterminado, excepto el referido en el artículo 96, se entenderá celebrado a prueba durante los primeros TRES (3) meses de vigencia. Cualquiera de las partes podrá extinguir la relación durante ese lapso sin expresión de causa, sin derecho a indemnización con motivo de la extinción, pero con obligación de preavisar según lo establecido en los artículos 231 y 232.</a:t>
            </a:r>
          </a:p>
          <a:p>
            <a:pPr algn="l" eaLnBrk="1" hangingPunct="1">
              <a:defRPr/>
            </a:pPr>
            <a:r>
              <a:rPr lang="es-AR" sz="1800" dirty="0" smtClean="0">
                <a:effectLst>
                  <a:outerShdw blurRad="38100" dist="38100" dir="2700000" algn="tl">
                    <a:srgbClr val="000000">
                      <a:alpha val="43137"/>
                    </a:srgbClr>
                  </a:outerShdw>
                </a:effectLst>
              </a:rPr>
              <a:t>El período de prueba se regirá por las siguientes reglas:</a:t>
            </a:r>
          </a:p>
          <a:p>
            <a:pPr algn="l" eaLnBrk="1" hangingPunct="1">
              <a:defRPr/>
            </a:pPr>
            <a:endParaRPr lang="es-AR" sz="1800" dirty="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a:t>
            </a:r>
          </a:p>
          <a:p>
            <a:pPr marL="609600" indent="-609600" algn="l" eaLnBrk="1" hangingPunct="1">
              <a:defRPr/>
            </a:pPr>
            <a:endParaRPr lang="en-US" sz="1800" b="1" dirty="0" smtClean="0"/>
          </a:p>
          <a:p>
            <a:pPr marL="609600" indent="-609600" algn="l" eaLnBrk="1" hangingPunct="1">
              <a:defRPr/>
            </a:pPr>
            <a:endParaRPr lang="en-US" sz="1800" dirty="0" smtClean="0"/>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937932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80899" name="Rectangle 3"/>
          <p:cNvSpPr>
            <a:spLocks noGrp="1" noChangeArrowheads="1"/>
          </p:cNvSpPr>
          <p:nvPr>
            <p:ph type="subTitle" idx="1"/>
          </p:nvPr>
        </p:nvSpPr>
        <p:spPr>
          <a:xfrm>
            <a:off x="685800" y="1371600"/>
            <a:ext cx="7772400" cy="4876800"/>
          </a:xfrm>
        </p:spPr>
        <p:txBody>
          <a:bodyPr>
            <a:normAutofit lnSpcReduction="10000"/>
          </a:bodyPr>
          <a:lstStyle/>
          <a:p>
            <a:pPr marL="609600" indent="-609600" algn="l" eaLnBrk="1" hangingPunct="1">
              <a:defRPr/>
            </a:pPr>
            <a:r>
              <a:rPr lang="en-US" sz="2000" b="1" dirty="0" smtClean="0">
                <a:solidFill>
                  <a:srgbClr val="00FF00"/>
                </a:solidFill>
                <a:effectLst>
                  <a:outerShdw blurRad="38100" dist="38100" dir="2700000" algn="tl">
                    <a:srgbClr val="000000">
                      <a:alpha val="43137"/>
                    </a:srgbClr>
                  </a:outerShdw>
                </a:effectLst>
              </a:rPr>
              <a:t>CONTRATO POR TIEMPO INDETERMINADO</a:t>
            </a:r>
          </a:p>
          <a:p>
            <a:pPr marL="609600" indent="-609600" algn="l" eaLnBrk="1" hangingPunct="1">
              <a:defRPr/>
            </a:pPr>
            <a:r>
              <a:rPr lang="en-US" sz="1800" b="1" dirty="0" smtClean="0">
                <a:solidFill>
                  <a:srgbClr val="FFFF00"/>
                </a:solidFill>
                <a:effectLst>
                  <a:outerShdw blurRad="38100" dist="38100" dir="2700000" algn="tl">
                    <a:srgbClr val="000000">
                      <a:alpha val="43137"/>
                    </a:srgbClr>
                  </a:outerShdw>
                </a:effectLst>
              </a:rPr>
              <a:t>PERIODO DE PRUEBA</a:t>
            </a:r>
          </a:p>
          <a:p>
            <a:pPr marL="609600" indent="-609600" algn="l" eaLnBrk="1" hangingPunct="1">
              <a:defRPr/>
            </a:pPr>
            <a:endParaRPr lang="en-US" sz="1800" b="1"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1. Un empleador </a:t>
            </a:r>
            <a:r>
              <a:rPr lang="es-AR" sz="1800" dirty="0" smtClean="0">
                <a:solidFill>
                  <a:srgbClr val="FFFF00"/>
                </a:solidFill>
                <a:effectLst>
                  <a:outerShdw blurRad="38100" dist="38100" dir="2700000" algn="tl">
                    <a:srgbClr val="000000">
                      <a:alpha val="43137"/>
                    </a:srgbClr>
                  </a:outerShdw>
                </a:effectLst>
              </a:rPr>
              <a:t>no puede contratar a un mismo trabajador, más de una vez, utilizando el período de prueba</a:t>
            </a:r>
            <a:r>
              <a:rPr lang="es-AR" sz="1800" dirty="0" smtClean="0">
                <a:effectLst>
                  <a:outerShdw blurRad="38100" dist="38100" dir="2700000" algn="tl">
                    <a:srgbClr val="000000">
                      <a:alpha val="43137"/>
                    </a:srgbClr>
                  </a:outerShdw>
                </a:effectLst>
              </a:rPr>
              <a:t>. De hacerlo, se considerará de pleno derecho, que el empleador ha renunciado al período de prueba.</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2. El uso abusivo del período de prueba con el objeto de evitar la </a:t>
            </a:r>
            <a:r>
              <a:rPr lang="es-AR" sz="1800" dirty="0" err="1" smtClean="0">
                <a:effectLst>
                  <a:outerShdw blurRad="38100" dist="38100" dir="2700000" algn="tl">
                    <a:srgbClr val="000000">
                      <a:alpha val="43137"/>
                    </a:srgbClr>
                  </a:outerShdw>
                </a:effectLst>
              </a:rPr>
              <a:t>efectivización</a:t>
            </a:r>
            <a:r>
              <a:rPr lang="es-AR" sz="1800" dirty="0" smtClean="0">
                <a:effectLst>
                  <a:outerShdw blurRad="38100" dist="38100" dir="2700000" algn="tl">
                    <a:srgbClr val="000000">
                      <a:alpha val="43137"/>
                    </a:srgbClr>
                  </a:outerShdw>
                </a:effectLst>
              </a:rPr>
              <a:t> de trabajadores será pasible de las sanciones previstas en los regímenes sobre infracciones a las leyes de trabajo. En especial, </a:t>
            </a:r>
            <a:r>
              <a:rPr lang="es-AR" sz="1800" dirty="0" smtClean="0">
                <a:solidFill>
                  <a:srgbClr val="FFFF00"/>
                </a:solidFill>
                <a:effectLst>
                  <a:outerShdw blurRad="38100" dist="38100" dir="2700000" algn="tl">
                    <a:srgbClr val="000000">
                      <a:alpha val="43137"/>
                    </a:srgbClr>
                  </a:outerShdw>
                </a:effectLst>
              </a:rPr>
              <a:t>se considerará abusiva la conducta del empleador que contratare sucesivamente a distintos trabajadores para un mismo puesto de trabajo de naturaleza permanente.</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3. El empleador debe registrar al trabajador que comienza su relación laboral por el período de prueba. Caso contrario, sin perjuicio de las consecuencias que se deriven de ese incumplimiento, </a:t>
            </a:r>
            <a:r>
              <a:rPr lang="es-AR" sz="1800" dirty="0" smtClean="0">
                <a:solidFill>
                  <a:srgbClr val="FFFF00"/>
                </a:solidFill>
                <a:effectLst>
                  <a:outerShdw blurRad="38100" dist="38100" dir="2700000" algn="tl">
                    <a:srgbClr val="000000">
                      <a:alpha val="43137"/>
                    </a:srgbClr>
                  </a:outerShdw>
                </a:effectLst>
              </a:rPr>
              <a:t>se entenderá de pleno derecho que ha renunciado a dicho período.</a:t>
            </a:r>
          </a:p>
          <a:p>
            <a:pPr marL="609600" indent="-609600" algn="l" eaLnBrk="1" hangingPunct="1">
              <a:defRPr/>
            </a:pPr>
            <a:endParaRPr lang="en-US" sz="1800" b="1" dirty="0" smtClean="0"/>
          </a:p>
          <a:p>
            <a:pPr marL="609600" indent="-609600" algn="l" eaLnBrk="1" hangingPunct="1">
              <a:defRPr/>
            </a:pPr>
            <a:endParaRPr lang="en-US" sz="1800" dirty="0" smtClean="0"/>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4734165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80899" name="Rectangle 3"/>
          <p:cNvSpPr>
            <a:spLocks noGrp="1" noChangeArrowheads="1"/>
          </p:cNvSpPr>
          <p:nvPr>
            <p:ph type="subTitle" idx="1"/>
          </p:nvPr>
        </p:nvSpPr>
        <p:spPr>
          <a:xfrm>
            <a:off x="685800" y="1066800"/>
            <a:ext cx="7772400" cy="5486400"/>
          </a:xfrm>
        </p:spPr>
        <p:txBody>
          <a:bodyPr>
            <a:normAutofit lnSpcReduction="10000"/>
          </a:bodyPr>
          <a:lstStyle/>
          <a:p>
            <a:pPr marL="609600" indent="-609600" algn="l">
              <a:defRPr/>
            </a:pPr>
            <a:r>
              <a:rPr lang="en-US" sz="1900" b="1" dirty="0">
                <a:solidFill>
                  <a:srgbClr val="00FF00"/>
                </a:solidFill>
                <a:effectLst>
                  <a:outerShdw blurRad="38100" dist="38100" dir="2700000" algn="tl">
                    <a:srgbClr val="000000">
                      <a:alpha val="43137"/>
                    </a:srgbClr>
                  </a:outerShdw>
                </a:effectLst>
              </a:rPr>
              <a:t>CONTRATO POR TIEMPO INDETERMINADO</a:t>
            </a:r>
          </a:p>
          <a:p>
            <a:pPr marL="609600" indent="-609600" algn="l">
              <a:defRPr/>
            </a:pPr>
            <a:r>
              <a:rPr lang="en-US" sz="1900" b="1" dirty="0">
                <a:solidFill>
                  <a:srgbClr val="FFFF00"/>
                </a:solidFill>
                <a:effectLst>
                  <a:outerShdw blurRad="38100" dist="38100" dir="2700000" algn="tl">
                    <a:srgbClr val="000000">
                      <a:alpha val="43137"/>
                    </a:srgbClr>
                  </a:outerShdw>
                </a:effectLst>
              </a:rPr>
              <a:t>PERIODO DE PRUEBA</a:t>
            </a:r>
          </a:p>
          <a:p>
            <a:pPr algn="l" eaLnBrk="1" hangingPunct="1">
              <a:defRPr/>
            </a:pPr>
            <a:r>
              <a:rPr lang="es-AR" sz="1900" dirty="0" smtClean="0">
                <a:effectLst>
                  <a:outerShdw blurRad="38100" dist="38100" dir="2700000" algn="tl">
                    <a:srgbClr val="000000">
                      <a:alpha val="43137"/>
                    </a:srgbClr>
                  </a:outerShdw>
                </a:effectLst>
              </a:rPr>
              <a:t>4. Las partes tienen los </a:t>
            </a:r>
            <a:r>
              <a:rPr lang="es-AR" sz="1900" dirty="0" smtClean="0">
                <a:solidFill>
                  <a:srgbClr val="FFFF00"/>
                </a:solidFill>
                <a:effectLst>
                  <a:outerShdw blurRad="38100" dist="38100" dir="2700000" algn="tl">
                    <a:srgbClr val="000000">
                      <a:alpha val="43137"/>
                    </a:srgbClr>
                  </a:outerShdw>
                </a:effectLst>
              </a:rPr>
              <a:t>derechos y obligaciones </a:t>
            </a:r>
            <a:r>
              <a:rPr lang="es-AR" sz="1900" dirty="0" smtClean="0">
                <a:effectLst>
                  <a:outerShdw blurRad="38100" dist="38100" dir="2700000" algn="tl">
                    <a:srgbClr val="000000">
                      <a:alpha val="43137"/>
                    </a:srgbClr>
                  </a:outerShdw>
                </a:effectLst>
              </a:rPr>
              <a:t>propias de la relación laboral, con las excepciones que se establecen en este artículo. Tal reconocimiento respecto del trabajador incluye los derechos sindicales.</a:t>
            </a:r>
          </a:p>
          <a:p>
            <a:pPr algn="l" eaLnBrk="1" hangingPunct="1">
              <a:defRPr/>
            </a:pPr>
            <a:endParaRPr lang="es-AR" sz="1900" dirty="0" smtClean="0">
              <a:effectLst>
                <a:outerShdw blurRad="38100" dist="38100" dir="2700000" algn="tl">
                  <a:srgbClr val="000000">
                    <a:alpha val="43137"/>
                  </a:srgbClr>
                </a:outerShdw>
              </a:effectLst>
            </a:endParaRPr>
          </a:p>
          <a:p>
            <a:pPr algn="l" eaLnBrk="1" hangingPunct="1">
              <a:defRPr/>
            </a:pPr>
            <a:r>
              <a:rPr lang="es-AR" sz="1900" dirty="0" smtClean="0">
                <a:effectLst>
                  <a:outerShdw blurRad="38100" dist="38100" dir="2700000" algn="tl">
                    <a:srgbClr val="000000">
                      <a:alpha val="43137"/>
                    </a:srgbClr>
                  </a:outerShdw>
                </a:effectLst>
              </a:rPr>
              <a:t>5. Las partes están </a:t>
            </a:r>
            <a:r>
              <a:rPr lang="es-AR" sz="1900" dirty="0" smtClean="0">
                <a:solidFill>
                  <a:srgbClr val="FFFF00"/>
                </a:solidFill>
                <a:effectLst>
                  <a:outerShdw blurRad="38100" dist="38100" dir="2700000" algn="tl">
                    <a:srgbClr val="000000">
                      <a:alpha val="43137"/>
                    </a:srgbClr>
                  </a:outerShdw>
                </a:effectLst>
              </a:rPr>
              <a:t>obligadas al pago de los aportes y contribuciones </a:t>
            </a:r>
            <a:r>
              <a:rPr lang="es-AR" sz="1900" dirty="0" smtClean="0">
                <a:effectLst>
                  <a:outerShdw blurRad="38100" dist="38100" dir="2700000" algn="tl">
                    <a:srgbClr val="000000">
                      <a:alpha val="43137"/>
                    </a:srgbClr>
                  </a:outerShdw>
                </a:effectLst>
              </a:rPr>
              <a:t>a la Seguridad Social.</a:t>
            </a:r>
          </a:p>
          <a:p>
            <a:pPr algn="l" eaLnBrk="1" hangingPunct="1">
              <a:defRPr/>
            </a:pPr>
            <a:endParaRPr lang="es-AR" sz="1900" dirty="0" smtClean="0">
              <a:effectLst>
                <a:outerShdw blurRad="38100" dist="38100" dir="2700000" algn="tl">
                  <a:srgbClr val="000000">
                    <a:alpha val="43137"/>
                  </a:srgbClr>
                </a:outerShdw>
              </a:effectLst>
            </a:endParaRPr>
          </a:p>
          <a:p>
            <a:pPr algn="l" eaLnBrk="1" hangingPunct="1">
              <a:defRPr/>
            </a:pPr>
            <a:r>
              <a:rPr lang="es-AR" sz="1900" dirty="0" smtClean="0">
                <a:effectLst>
                  <a:outerShdw blurRad="38100" dist="38100" dir="2700000" algn="tl">
                    <a:srgbClr val="000000">
                      <a:alpha val="43137"/>
                    </a:srgbClr>
                  </a:outerShdw>
                </a:effectLst>
              </a:rPr>
              <a:t>6. El trabajador tiene derecho, durante el período de prueba, </a:t>
            </a:r>
            <a:r>
              <a:rPr lang="es-AR" sz="1900" dirty="0" smtClean="0">
                <a:solidFill>
                  <a:srgbClr val="FFFF00"/>
                </a:solidFill>
                <a:effectLst>
                  <a:outerShdw blurRad="38100" dist="38100" dir="2700000" algn="tl">
                    <a:srgbClr val="000000">
                      <a:alpha val="43137"/>
                    </a:srgbClr>
                  </a:outerShdw>
                </a:effectLst>
              </a:rPr>
              <a:t>a las prestaciones por accidente o enfermedad del trabajo. También por accidente o enfermedad inculpable, que perdurará exclusivamente hasta la finalización del período de prueba si el empleador rescindiere el contrato de trabajo durante ese lapso. Queda excluida la aplicación de lo prescripto en el cuarto párrafo del artículo 212.</a:t>
            </a:r>
          </a:p>
          <a:p>
            <a:pPr algn="l" eaLnBrk="1" hangingPunct="1">
              <a:defRPr/>
            </a:pPr>
            <a:endParaRPr lang="es-AR" sz="1900" dirty="0" smtClean="0">
              <a:effectLst>
                <a:outerShdw blurRad="38100" dist="38100" dir="2700000" algn="tl">
                  <a:srgbClr val="000000">
                    <a:alpha val="43137"/>
                  </a:srgbClr>
                </a:outerShdw>
              </a:effectLst>
            </a:endParaRPr>
          </a:p>
          <a:p>
            <a:pPr algn="l" eaLnBrk="1" hangingPunct="1">
              <a:defRPr/>
            </a:pPr>
            <a:r>
              <a:rPr lang="es-AR" sz="1900" dirty="0" smtClean="0">
                <a:effectLst>
                  <a:outerShdw blurRad="38100" dist="38100" dir="2700000" algn="tl">
                    <a:srgbClr val="000000">
                      <a:alpha val="43137"/>
                    </a:srgbClr>
                  </a:outerShdw>
                </a:effectLst>
              </a:rPr>
              <a:t>7. El período de prueba, </a:t>
            </a:r>
            <a:r>
              <a:rPr lang="es-AR" sz="1900" dirty="0" smtClean="0">
                <a:solidFill>
                  <a:srgbClr val="FFFF00"/>
                </a:solidFill>
                <a:effectLst>
                  <a:outerShdw blurRad="38100" dist="38100" dir="2700000" algn="tl">
                    <a:srgbClr val="000000">
                      <a:alpha val="43137"/>
                    </a:srgbClr>
                  </a:outerShdw>
                </a:effectLst>
              </a:rPr>
              <a:t>se computará como tiempo de servicio</a:t>
            </a:r>
            <a:r>
              <a:rPr lang="es-AR" sz="1900" dirty="0" smtClean="0">
                <a:effectLst>
                  <a:outerShdw blurRad="38100" dist="38100" dir="2700000" algn="tl">
                    <a:srgbClr val="000000">
                      <a:alpha val="43137"/>
                    </a:srgbClr>
                  </a:outerShdw>
                </a:effectLst>
              </a:rPr>
              <a:t> a todos los efectos laborales y de la Seguridad Social.”</a:t>
            </a:r>
          </a:p>
          <a:p>
            <a:pPr marL="609600" indent="-609600" algn="l" eaLnBrk="1" hangingPunct="1">
              <a:defRPr/>
            </a:pPr>
            <a:endParaRPr lang="en-US" sz="1800" b="1" dirty="0" smtClean="0"/>
          </a:p>
          <a:p>
            <a:pPr marL="609600" indent="-609600" algn="l" eaLnBrk="1" hangingPunct="1">
              <a:defRPr/>
            </a:pPr>
            <a:endParaRPr lang="en-US" sz="1800" dirty="0" smtClean="0"/>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495615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81923" name="Rectangle 3"/>
          <p:cNvSpPr>
            <a:spLocks noGrp="1" noChangeArrowheads="1"/>
          </p:cNvSpPr>
          <p:nvPr>
            <p:ph type="subTitle" idx="1"/>
          </p:nvPr>
        </p:nvSpPr>
        <p:spPr>
          <a:xfrm>
            <a:off x="685800" y="1371600"/>
            <a:ext cx="8153400" cy="5486400"/>
          </a:xfrm>
        </p:spPr>
        <p:txBody>
          <a:bodyPr/>
          <a:lstStyle/>
          <a:p>
            <a:pPr marL="609600" indent="-609600" algn="l">
              <a:defRPr/>
            </a:pPr>
            <a:r>
              <a:rPr lang="en-US" sz="2000" b="1" dirty="0">
                <a:solidFill>
                  <a:srgbClr val="00FF00"/>
                </a:solidFill>
                <a:effectLst>
                  <a:outerShdw blurRad="38100" dist="38100" dir="2700000" algn="tl">
                    <a:srgbClr val="000000">
                      <a:alpha val="43137"/>
                    </a:srgbClr>
                  </a:outerShdw>
                </a:effectLst>
              </a:rPr>
              <a:t>CONTRATO POR TIEMPO INDETERMINADO</a:t>
            </a:r>
          </a:p>
          <a:p>
            <a:pPr marL="609600" indent="-609600" algn="l">
              <a:defRPr/>
            </a:pPr>
            <a:r>
              <a:rPr lang="en-US" sz="2000" b="1" dirty="0">
                <a:solidFill>
                  <a:srgbClr val="FFFF00"/>
                </a:solidFill>
                <a:effectLst>
                  <a:outerShdw blurRad="38100" dist="38100" dir="2700000" algn="tl">
                    <a:srgbClr val="000000">
                      <a:alpha val="43137"/>
                    </a:srgbClr>
                  </a:outerShdw>
                </a:effectLst>
              </a:rPr>
              <a:t>PERIODO DE </a:t>
            </a:r>
            <a:r>
              <a:rPr lang="en-US" sz="2000" b="1" dirty="0" smtClean="0">
                <a:solidFill>
                  <a:srgbClr val="FFFF00"/>
                </a:solidFill>
                <a:effectLst>
                  <a:outerShdw blurRad="38100" dist="38100" dir="2700000" algn="tl">
                    <a:srgbClr val="000000">
                      <a:alpha val="43137"/>
                    </a:srgbClr>
                  </a:outerShdw>
                </a:effectLst>
              </a:rPr>
              <a:t>PRUEBA – REGLAS APLICABLES</a:t>
            </a:r>
            <a:endParaRPr lang="en-US" sz="2000" b="1" dirty="0">
              <a:solidFill>
                <a:srgbClr val="FFFF00"/>
              </a:solidFill>
              <a:effectLst>
                <a:outerShdw blurRad="38100" dist="38100" dir="2700000" algn="tl">
                  <a:srgbClr val="000000">
                    <a:alpha val="43137"/>
                  </a:srgbClr>
                </a:outerShdw>
              </a:effectLst>
            </a:endParaRPr>
          </a:p>
          <a:p>
            <a:pPr marL="609600" indent="-609600" algn="l" eaLnBrk="1" hangingPunct="1">
              <a:defRPr/>
            </a:pPr>
            <a:endParaRPr lang="en-US" sz="1800" b="1" dirty="0" smtClean="0">
              <a:effectLst>
                <a:outerShdw blurRad="38100" dist="38100" dir="2700000" algn="tl">
                  <a:srgbClr val="000000">
                    <a:alpha val="43137"/>
                  </a:srgbClr>
                </a:outerShdw>
              </a:effectLst>
            </a:endParaRPr>
          </a:p>
          <a:p>
            <a:pPr marL="609600" indent="-609600" algn="l" eaLnBrk="1" hangingPunct="1">
              <a:defRPr/>
            </a:pPr>
            <a:r>
              <a:rPr lang="en-US" sz="2000" dirty="0" smtClean="0">
                <a:effectLst>
                  <a:outerShdw blurRad="38100" dist="38100" dir="2700000" algn="tl">
                    <a:srgbClr val="000000">
                      <a:alpha val="43137"/>
                    </a:srgbClr>
                  </a:outerShdw>
                </a:effectLst>
              </a:rPr>
              <a:t>1.- Un </a:t>
            </a:r>
            <a:r>
              <a:rPr lang="en-US" sz="2000" dirty="0" err="1" smtClean="0">
                <a:effectLst>
                  <a:outerShdw blurRad="38100" dist="38100" dir="2700000" algn="tl">
                    <a:srgbClr val="000000">
                      <a:alpha val="43137"/>
                    </a:srgbClr>
                  </a:outerShdw>
                </a:effectLst>
              </a:rPr>
              <a:t>empleador</a:t>
            </a:r>
            <a:r>
              <a:rPr lang="en-US" sz="2000" dirty="0" smtClean="0">
                <a:effectLst>
                  <a:outerShdw blurRad="38100" dist="38100" dir="2700000" algn="tl">
                    <a:srgbClr val="000000">
                      <a:alpha val="43137"/>
                    </a:srgbClr>
                  </a:outerShdw>
                </a:effectLst>
              </a:rPr>
              <a:t> no </a:t>
            </a:r>
            <a:r>
              <a:rPr lang="en-US" sz="2000" dirty="0" err="1" smtClean="0">
                <a:effectLst>
                  <a:outerShdw blurRad="38100" dist="38100" dir="2700000" algn="tl">
                    <a:srgbClr val="000000">
                      <a:alpha val="43137"/>
                    </a:srgbClr>
                  </a:outerShdw>
                </a:effectLst>
              </a:rPr>
              <a:t>puede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contratar</a:t>
            </a:r>
            <a:r>
              <a:rPr lang="en-US" sz="2000" dirty="0" smtClean="0">
                <a:effectLst>
                  <a:outerShdw blurRad="38100" dist="38100" dir="2700000" algn="tl">
                    <a:srgbClr val="000000">
                      <a:alpha val="43137"/>
                    </a:srgbClr>
                  </a:outerShdw>
                </a:effectLst>
              </a:rPr>
              <a:t> con </a:t>
            </a:r>
            <a:r>
              <a:rPr lang="en-US" sz="2000" dirty="0" err="1" smtClean="0">
                <a:effectLst>
                  <a:outerShdw blurRad="38100" dist="38100" dir="2700000" algn="tl">
                    <a:srgbClr val="000000">
                      <a:alpha val="43137"/>
                    </a:srgbClr>
                  </a:outerShdw>
                </a:effectLst>
              </a:rPr>
              <a:t>período</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prueba</a:t>
            </a:r>
            <a:r>
              <a:rPr lang="en-US" sz="2000" dirty="0" smtClean="0">
                <a:effectLst>
                  <a:outerShdw blurRad="38100" dist="38100" dir="2700000" algn="tl">
                    <a:srgbClr val="000000">
                      <a:alpha val="43137"/>
                    </a:srgbClr>
                  </a:outerShdw>
                </a:effectLst>
              </a:rPr>
              <a:t> mas de </a:t>
            </a:r>
            <a:r>
              <a:rPr lang="en-US" sz="2000" dirty="0" err="1" smtClean="0">
                <a:effectLst>
                  <a:outerShdw blurRad="38100" dist="38100" dir="2700000" algn="tl">
                    <a:srgbClr val="000000">
                      <a:alpha val="43137"/>
                    </a:srgbClr>
                  </a:outerShdw>
                </a:effectLst>
              </a:rPr>
              <a:t>una</a:t>
            </a:r>
            <a:r>
              <a:rPr lang="en-US" sz="2000" dirty="0" smtClean="0">
                <a:effectLst>
                  <a:outerShdw blurRad="38100" dist="38100" dir="2700000" algn="tl">
                    <a:srgbClr val="000000">
                      <a:alpha val="43137"/>
                    </a:srgbClr>
                  </a:outerShdw>
                </a:effectLst>
              </a:rPr>
              <a:t> </a:t>
            </a:r>
          </a:p>
          <a:p>
            <a:pPr marL="609600" indent="-609600" algn="l" eaLnBrk="1" hangingPunct="1">
              <a:defRPr/>
            </a:pP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vez</a:t>
            </a:r>
            <a:r>
              <a:rPr lang="en-US" sz="2000" dirty="0" smtClean="0">
                <a:effectLst>
                  <a:outerShdw blurRad="38100" dist="38100" dir="2700000" algn="tl">
                    <a:srgbClr val="000000">
                      <a:alpha val="43137"/>
                    </a:srgbClr>
                  </a:outerShdw>
                </a:effectLst>
              </a:rPr>
              <a:t> a un </a:t>
            </a:r>
            <a:r>
              <a:rPr lang="en-US" sz="2000" dirty="0" err="1" smtClean="0">
                <a:effectLst>
                  <a:outerShdw blurRad="38100" dist="38100" dir="2700000" algn="tl">
                    <a:srgbClr val="000000">
                      <a:alpha val="43137"/>
                    </a:srgbClr>
                  </a:outerShdw>
                </a:effectLst>
              </a:rPr>
              <a:t>mismo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trabajador</a:t>
            </a:r>
            <a:endParaRPr lang="en-US" sz="2000" dirty="0" smtClean="0">
              <a:effectLst>
                <a:outerShdw blurRad="38100" dist="38100" dir="2700000" algn="tl">
                  <a:srgbClr val="000000">
                    <a:alpha val="43137"/>
                  </a:srgbClr>
                </a:outerShdw>
              </a:effectLst>
            </a:endParaRPr>
          </a:p>
          <a:p>
            <a:pPr marL="609600" indent="-609600" algn="l" eaLnBrk="1" hangingPunct="1">
              <a:defRPr/>
            </a:pPr>
            <a:r>
              <a:rPr lang="en-US" sz="2000" dirty="0" smtClean="0">
                <a:effectLst>
                  <a:outerShdw blurRad="38100" dist="38100" dir="2700000" algn="tl">
                    <a:srgbClr val="000000">
                      <a:alpha val="43137"/>
                    </a:srgbClr>
                  </a:outerShdw>
                </a:effectLst>
              </a:rPr>
              <a:t>2.- El </a:t>
            </a:r>
            <a:r>
              <a:rPr lang="en-US" sz="2000" dirty="0" err="1" smtClean="0">
                <a:effectLst>
                  <a:outerShdw blurRad="38100" dist="38100" dir="2700000" algn="tl">
                    <a:srgbClr val="000000">
                      <a:alpha val="43137"/>
                    </a:srgbClr>
                  </a:outerShdw>
                </a:effectLst>
              </a:rPr>
              <a:t>uso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abusivo</a:t>
            </a:r>
            <a:r>
              <a:rPr lang="en-US" sz="2000" dirty="0" smtClean="0">
                <a:effectLst>
                  <a:outerShdw blurRad="38100" dist="38100" dir="2700000" algn="tl">
                    <a:srgbClr val="000000">
                      <a:alpha val="43137"/>
                    </a:srgbClr>
                  </a:outerShdw>
                </a:effectLst>
              </a:rPr>
              <a:t> a fin de </a:t>
            </a:r>
            <a:r>
              <a:rPr lang="en-US" sz="2000" dirty="0" err="1" smtClean="0">
                <a:effectLst>
                  <a:outerShdw blurRad="38100" dist="38100" dir="2700000" algn="tl">
                    <a:srgbClr val="000000">
                      <a:alpha val="43137"/>
                    </a:srgbClr>
                  </a:outerShdw>
                </a:effectLst>
              </a:rPr>
              <a:t>evitar</a:t>
            </a:r>
            <a:r>
              <a:rPr lang="en-US" sz="2000" dirty="0" smtClean="0">
                <a:effectLst>
                  <a:outerShdw blurRad="38100" dist="38100" dir="2700000" algn="tl">
                    <a:srgbClr val="000000">
                      <a:alpha val="43137"/>
                    </a:srgbClr>
                  </a:outerShdw>
                </a:effectLst>
              </a:rPr>
              <a:t> la </a:t>
            </a:r>
            <a:r>
              <a:rPr lang="en-US" sz="2000" dirty="0" err="1" smtClean="0">
                <a:effectLst>
                  <a:outerShdw blurRad="38100" dist="38100" dir="2700000" algn="tl">
                    <a:srgbClr val="000000">
                      <a:alpha val="43137"/>
                    </a:srgbClr>
                  </a:outerShdw>
                </a:effectLst>
              </a:rPr>
              <a:t>efectivización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será</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pasible</a:t>
            </a:r>
            <a:r>
              <a:rPr lang="en-US" sz="2000" dirty="0" smtClean="0">
                <a:effectLst>
                  <a:outerShdw blurRad="38100" dist="38100" dir="2700000" algn="tl">
                    <a:srgbClr val="000000">
                      <a:alpha val="43137"/>
                    </a:srgbClr>
                  </a:outerShdw>
                </a:effectLst>
              </a:rPr>
              <a:t> de </a:t>
            </a:r>
          </a:p>
          <a:p>
            <a:pPr marL="609600" indent="-609600" algn="l" eaLnBrk="1" hangingPunct="1">
              <a:defRPr/>
            </a:pP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aplicación</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sanciones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Ej</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Contratación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sucesiva</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distintos</a:t>
            </a:r>
            <a:r>
              <a:rPr lang="en-US" sz="2000" dirty="0" smtClean="0">
                <a:effectLst>
                  <a:outerShdw blurRad="38100" dist="38100" dir="2700000" algn="tl">
                    <a:srgbClr val="000000">
                      <a:alpha val="43137"/>
                    </a:srgbClr>
                  </a:outerShdw>
                </a:effectLst>
              </a:rPr>
              <a:t> </a:t>
            </a:r>
          </a:p>
          <a:p>
            <a:pPr marL="609600" indent="-609600" algn="l" eaLnBrk="1" hangingPunct="1">
              <a:defRPr/>
            </a:pP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trabajadores</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prueba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cubrir</a:t>
            </a:r>
            <a:r>
              <a:rPr lang="en-US" sz="2000" dirty="0" smtClean="0">
                <a:effectLst>
                  <a:outerShdw blurRad="38100" dist="38100" dir="2700000" algn="tl">
                    <a:srgbClr val="000000">
                      <a:alpha val="43137"/>
                    </a:srgbClr>
                  </a:outerShdw>
                </a:effectLst>
              </a:rPr>
              <a:t> un </a:t>
            </a:r>
            <a:r>
              <a:rPr lang="en-US" sz="2000" dirty="0" err="1" smtClean="0">
                <a:effectLst>
                  <a:outerShdw blurRad="38100" dist="38100" dir="2700000" algn="tl">
                    <a:srgbClr val="000000">
                      <a:alpha val="43137"/>
                    </a:srgbClr>
                  </a:outerShdw>
                </a:effectLst>
              </a:rPr>
              <a:t>mismo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puesto</a:t>
            </a:r>
            <a:r>
              <a:rPr lang="en-US" sz="2000" dirty="0" smtClean="0">
                <a:effectLst>
                  <a:outerShdw blurRad="38100" dist="38100" dir="2700000" algn="tl">
                    <a:srgbClr val="000000">
                      <a:alpha val="43137"/>
                    </a:srgbClr>
                  </a:outerShdw>
                </a:effectLst>
              </a:rPr>
              <a:t>.</a:t>
            </a:r>
          </a:p>
          <a:p>
            <a:pPr marL="609600" indent="-609600" algn="l" eaLnBrk="1" hangingPunct="1">
              <a:defRPr/>
            </a:pPr>
            <a:r>
              <a:rPr lang="en-US" sz="2000" dirty="0" smtClean="0">
                <a:effectLst>
                  <a:outerShdw blurRad="38100" dist="38100" dir="2700000" algn="tl">
                    <a:srgbClr val="000000">
                      <a:alpha val="43137"/>
                    </a:srgbClr>
                  </a:outerShdw>
                </a:effectLst>
              </a:rPr>
              <a:t>3- 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tiene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sus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derechos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sindicales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durante</a:t>
            </a:r>
            <a:r>
              <a:rPr lang="en-US" sz="2000" dirty="0" smtClean="0">
                <a:effectLst>
                  <a:outerShdw blurRad="38100" dist="38100" dir="2700000" algn="tl">
                    <a:srgbClr val="000000">
                      <a:alpha val="43137"/>
                    </a:srgbClr>
                  </a:outerShdw>
                </a:effectLst>
              </a:rPr>
              <a:t> el </a:t>
            </a:r>
            <a:r>
              <a:rPr lang="en-US" sz="2000" dirty="0" err="1" smtClean="0">
                <a:effectLst>
                  <a:outerShdw blurRad="38100" dist="38100" dir="2700000" algn="tl">
                    <a:srgbClr val="000000">
                      <a:alpha val="43137"/>
                    </a:srgbClr>
                  </a:outerShdw>
                </a:effectLst>
              </a:rPr>
              <a:t>período</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prueba</a:t>
            </a:r>
            <a:endParaRPr lang="en-US" sz="2000" dirty="0" smtClean="0">
              <a:effectLst>
                <a:outerShdw blurRad="38100" dist="38100" dir="2700000" algn="tl">
                  <a:srgbClr val="000000">
                    <a:alpha val="43137"/>
                  </a:srgbClr>
                </a:outerShdw>
              </a:effectLst>
            </a:endParaRPr>
          </a:p>
          <a:p>
            <a:pPr marL="609600" indent="-609600" algn="l" eaLnBrk="1" hangingPunct="1">
              <a:defRPr/>
            </a:pPr>
            <a:r>
              <a:rPr lang="en-US" sz="2000" dirty="0" smtClean="0">
                <a:effectLst>
                  <a:outerShdw blurRad="38100" dist="38100" dir="2700000" algn="tl">
                    <a:srgbClr val="000000">
                      <a:alpha val="43137"/>
                    </a:srgbClr>
                  </a:outerShdw>
                </a:effectLst>
              </a:rPr>
              <a:t>4.- Se pagan </a:t>
            </a:r>
            <a:r>
              <a:rPr lang="en-US" sz="2000" dirty="0" err="1" smtClean="0">
                <a:effectLst>
                  <a:outerShdw blurRad="38100" dist="38100" dir="2700000" algn="tl">
                    <a:srgbClr val="000000">
                      <a:alpha val="43137"/>
                    </a:srgbClr>
                  </a:outerShdw>
                </a:effectLst>
              </a:rPr>
              <a:t>aportes</a:t>
            </a:r>
            <a:r>
              <a:rPr lang="en-US" sz="2000" dirty="0" smtClean="0">
                <a:effectLst>
                  <a:outerShdw blurRad="38100" dist="38100" dir="2700000" algn="tl">
                    <a:srgbClr val="000000">
                      <a:alpha val="43137"/>
                    </a:srgbClr>
                  </a:outerShdw>
                </a:effectLst>
              </a:rPr>
              <a:t> y </a:t>
            </a:r>
            <a:r>
              <a:rPr lang="en-US" sz="2000" dirty="0" err="1" smtClean="0">
                <a:effectLst>
                  <a:outerShdw blurRad="38100" dist="38100" dir="2700000" algn="tl">
                    <a:srgbClr val="000000">
                      <a:alpha val="43137"/>
                    </a:srgbClr>
                  </a:outerShdw>
                </a:effectLst>
              </a:rPr>
              <a:t>contribuciones</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seguridad</a:t>
            </a:r>
            <a:r>
              <a:rPr lang="en-US" sz="2000" dirty="0" smtClean="0">
                <a:effectLst>
                  <a:outerShdw blurRad="38100" dist="38100" dir="2700000" algn="tl">
                    <a:srgbClr val="000000">
                      <a:alpha val="43137"/>
                    </a:srgbClr>
                  </a:outerShdw>
                </a:effectLst>
              </a:rPr>
              <a:t> social</a:t>
            </a:r>
          </a:p>
          <a:p>
            <a:pPr marL="609600" indent="-609600" algn="l" eaLnBrk="1" hangingPunct="1">
              <a:defRPr/>
            </a:pPr>
            <a:r>
              <a:rPr lang="en-US" sz="2000" dirty="0" smtClean="0">
                <a:effectLst>
                  <a:outerShdw blurRad="38100" dist="38100" dir="2700000" algn="tl">
                    <a:srgbClr val="000000">
                      <a:alpha val="43137"/>
                    </a:srgbClr>
                  </a:outerShdw>
                </a:effectLst>
              </a:rPr>
              <a:t>5.- 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tiene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derecho</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prestación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accidentes</a:t>
            </a:r>
            <a:r>
              <a:rPr lang="en-US" sz="2000" dirty="0" smtClean="0">
                <a:effectLst>
                  <a:outerShdw blurRad="38100" dist="38100" dir="2700000" algn="tl">
                    <a:srgbClr val="000000">
                      <a:alpha val="43137"/>
                    </a:srgbClr>
                  </a:outerShdw>
                </a:effectLst>
              </a:rPr>
              <a:t> del </a:t>
            </a:r>
            <a:r>
              <a:rPr lang="en-US" sz="2000" dirty="0" err="1" smtClean="0">
                <a:effectLst>
                  <a:outerShdw blurRad="38100" dist="38100" dir="2700000" algn="tl">
                    <a:srgbClr val="000000">
                      <a:alpha val="43137"/>
                    </a:srgbClr>
                  </a:outerShdw>
                </a:effectLst>
              </a:rPr>
              <a:t>trabajo</a:t>
            </a:r>
            <a:r>
              <a:rPr lang="en-US" sz="2000" dirty="0" smtClean="0">
                <a:effectLst>
                  <a:outerShdw blurRad="38100" dist="38100" dir="2700000" algn="tl">
                    <a:srgbClr val="000000">
                      <a:alpha val="43137"/>
                    </a:srgbClr>
                  </a:outerShdw>
                </a:effectLst>
              </a:rPr>
              <a:t> y</a:t>
            </a:r>
          </a:p>
          <a:p>
            <a:pPr marL="609600" indent="-609600" algn="l" eaLnBrk="1" hangingPunct="1">
              <a:defRPr/>
            </a:pP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enfermedades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inculpables</a:t>
            </a:r>
            <a:r>
              <a:rPr lang="en-US" sz="2000" dirty="0" smtClean="0">
                <a:effectLst>
                  <a:outerShdw blurRad="38100" dist="38100" dir="2700000" algn="tl">
                    <a:srgbClr val="000000">
                      <a:alpha val="43137"/>
                    </a:srgbClr>
                  </a:outerShdw>
                </a:effectLst>
              </a:rPr>
              <a:t>.</a:t>
            </a:r>
          </a:p>
          <a:p>
            <a:pPr marL="609600" indent="-609600" algn="l" eaLnBrk="1" hangingPunct="1">
              <a:defRPr/>
            </a:pPr>
            <a:r>
              <a:rPr lang="en-US" sz="2000" dirty="0" smtClean="0">
                <a:effectLst>
                  <a:outerShdw blurRad="38100" dist="38100" dir="2700000" algn="tl">
                    <a:srgbClr val="000000">
                      <a:alpha val="43137"/>
                    </a:srgbClr>
                  </a:outerShdw>
                </a:effectLst>
              </a:rPr>
              <a:t>6.- Se </a:t>
            </a:r>
            <a:r>
              <a:rPr lang="en-US" sz="2000" dirty="0" err="1" smtClean="0">
                <a:effectLst>
                  <a:outerShdw blurRad="38100" dist="38100" dir="2700000" algn="tl">
                    <a:srgbClr val="000000">
                      <a:alpha val="43137"/>
                    </a:srgbClr>
                  </a:outerShdw>
                </a:effectLst>
              </a:rPr>
              <a:t>considera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tiempo</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servicios</a:t>
            </a:r>
            <a:endParaRPr lang="en-US" sz="20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753450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endParaRPr lang="es-AR" b="1" dirty="0"/>
          </a:p>
          <a:p>
            <a:pPr eaLnBrk="1" hangingPunct="1">
              <a:defRPr/>
            </a:pPr>
            <a:r>
              <a:rPr lang="es-AR" sz="2800" b="1" dirty="0" smtClean="0">
                <a:solidFill>
                  <a:srgbClr val="00FF00"/>
                </a:solidFill>
                <a:latin typeface="Papyrus" pitchFamily="66" charset="0"/>
              </a:rPr>
              <a:t>CONTRATO A PLAZO FIJO</a:t>
            </a:r>
          </a:p>
          <a:p>
            <a:pPr eaLnBrk="1" hangingPunct="1">
              <a:defRPr/>
            </a:pPr>
            <a:endParaRPr lang="es-AR"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67946583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2947" name="Rectangle 3"/>
          <p:cNvSpPr>
            <a:spLocks noGrp="1" noChangeArrowheads="1"/>
          </p:cNvSpPr>
          <p:nvPr>
            <p:ph type="subTitle" idx="1"/>
          </p:nvPr>
        </p:nvSpPr>
        <p:spPr>
          <a:xfrm>
            <a:off x="685800" y="1371600"/>
            <a:ext cx="7772400" cy="4876800"/>
          </a:xfrm>
        </p:spPr>
        <p:txBody>
          <a:bodyPr/>
          <a:lstStyle/>
          <a:p>
            <a:pPr algn="l" eaLnBrk="1" hangingPunct="1">
              <a:lnSpc>
                <a:spcPct val="90000"/>
              </a:lnSpc>
              <a:defRPr/>
            </a:pPr>
            <a:r>
              <a:rPr lang="en-US" sz="2000" b="1" dirty="0" smtClean="0">
                <a:solidFill>
                  <a:srgbClr val="00FF00"/>
                </a:solidFill>
                <a:effectLst>
                  <a:outerShdw blurRad="38100" dist="38100" dir="2700000" algn="tl">
                    <a:srgbClr val="000000">
                      <a:alpha val="43137"/>
                    </a:srgbClr>
                  </a:outerShdw>
                </a:effectLst>
              </a:rPr>
              <a:t>CONTRATO A PLAZO FIJO</a:t>
            </a:r>
          </a:p>
          <a:p>
            <a:pPr algn="l" eaLnBrk="1" hangingPunct="1">
              <a:lnSpc>
                <a:spcPct val="90000"/>
              </a:lnSpc>
              <a:defRPr/>
            </a:pPr>
            <a:endParaRPr lang="es-AR" sz="1800" b="1" dirty="0" smtClean="0">
              <a:solidFill>
                <a:schemeClr val="hlink"/>
              </a:solidFill>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REQUISITOS</a:t>
            </a:r>
          </a:p>
          <a:p>
            <a:pPr algn="l" eaLnBrk="1" hangingPunct="1">
              <a:lnSpc>
                <a:spcPct val="90000"/>
              </a:lnSpc>
              <a:buFontTx/>
              <a:buNone/>
              <a:defRPr/>
            </a:pPr>
            <a:r>
              <a:rPr lang="es-AR" sz="1800" b="1" dirty="0" smtClean="0">
                <a:solidFill>
                  <a:srgbClr val="00FFCC"/>
                </a:solidFill>
                <a:effectLst>
                  <a:outerShdw blurRad="38100" dist="38100" dir="2700000" algn="tl">
                    <a:srgbClr val="000000">
                      <a:alpha val="43137"/>
                    </a:srgbClr>
                  </a:outerShdw>
                </a:effectLst>
              </a:rPr>
              <a:t>Art .90 LCT – </a:t>
            </a:r>
            <a:r>
              <a:rPr lang="es-AR" sz="1800" dirty="0" smtClean="0">
                <a:effectLst>
                  <a:outerShdw blurRad="38100" dist="38100" dir="2700000" algn="tl">
                    <a:srgbClr val="000000">
                      <a:alpha val="43137"/>
                    </a:srgbClr>
                  </a:outerShdw>
                </a:effectLst>
              </a:rPr>
              <a:t>El contrato de trabajo se entenderá por tiempo indeterminado, salvo que su término resulte de las siguientes circunstancias:</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dirty="0" smtClean="0">
                <a:solidFill>
                  <a:srgbClr val="FFFF01"/>
                </a:solidFill>
                <a:effectLst>
                  <a:outerShdw blurRad="38100" dist="38100" dir="2700000" algn="tl">
                    <a:srgbClr val="000000">
                      <a:alpha val="43137"/>
                    </a:srgbClr>
                  </a:outerShdw>
                </a:effectLst>
              </a:rPr>
              <a:t>a)  Que se haya fijado en forma expresa y por escrito el tiempo de su </a:t>
            </a:r>
          </a:p>
          <a:p>
            <a:pPr algn="l" eaLnBrk="1" hangingPunct="1">
              <a:lnSpc>
                <a:spcPct val="90000"/>
              </a:lnSpc>
              <a:buFontTx/>
              <a:buNone/>
              <a:defRPr/>
            </a:pPr>
            <a:r>
              <a:rPr lang="es-AR" sz="1800" dirty="0" smtClean="0">
                <a:solidFill>
                  <a:srgbClr val="FFFF01"/>
                </a:solidFill>
                <a:effectLst>
                  <a:outerShdw blurRad="38100" dist="38100" dir="2700000" algn="tl">
                    <a:srgbClr val="000000">
                      <a:alpha val="43137"/>
                    </a:srgbClr>
                  </a:outerShdw>
                </a:effectLst>
              </a:rPr>
              <a:t>     duración</a:t>
            </a:r>
          </a:p>
          <a:p>
            <a:pPr algn="l" eaLnBrk="1" hangingPunct="1">
              <a:lnSpc>
                <a:spcPct val="90000"/>
              </a:lnSpc>
              <a:buFontTx/>
              <a:buNone/>
              <a:defRPr/>
            </a:pPr>
            <a:r>
              <a:rPr lang="es-AR" sz="1800" dirty="0" smtClean="0">
                <a:solidFill>
                  <a:srgbClr val="00FF00"/>
                </a:solidFill>
                <a:effectLst>
                  <a:outerShdw blurRad="38100" dist="38100" dir="2700000" algn="tl">
                    <a:srgbClr val="000000">
                      <a:alpha val="43137"/>
                    </a:srgbClr>
                  </a:outerShdw>
                </a:effectLst>
              </a:rPr>
              <a:t>b) Que las modalidades de las tareas o de la actividad, razonablemente </a:t>
            </a:r>
          </a:p>
          <a:p>
            <a:pPr algn="l" eaLnBrk="1" hangingPunct="1">
              <a:lnSpc>
                <a:spcPct val="90000"/>
              </a:lnSpc>
              <a:buFontTx/>
              <a:buNone/>
              <a:defRPr/>
            </a:pPr>
            <a:r>
              <a:rPr lang="es-AR" sz="1800" dirty="0" smtClean="0">
                <a:solidFill>
                  <a:srgbClr val="00FF00"/>
                </a:solidFill>
                <a:effectLst>
                  <a:outerShdw blurRad="38100" dist="38100" dir="2700000" algn="tl">
                    <a:srgbClr val="000000">
                      <a:alpha val="43137"/>
                    </a:srgbClr>
                  </a:outerShdw>
                </a:effectLst>
              </a:rPr>
              <a:t>    apreciadas, así lo justifiquen</a:t>
            </a:r>
          </a:p>
          <a:p>
            <a:pPr algn="l" eaLnBrk="1" hangingPunct="1">
              <a:lnSpc>
                <a:spcPct val="90000"/>
              </a:lnSpc>
              <a:buFontTx/>
              <a:buNone/>
              <a:defRPr/>
            </a:pPr>
            <a:endParaRPr lang="es-AR" sz="1800" b="1" dirty="0" smtClean="0">
              <a:solidFill>
                <a:schemeClr val="hlink"/>
              </a:solidFill>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1"/>
                </a:solidFill>
                <a:effectLst>
                  <a:outerShdw blurRad="38100" dist="38100" dir="2700000" algn="tl">
                    <a:srgbClr val="000000">
                      <a:alpha val="43137"/>
                    </a:srgbClr>
                  </a:outerShdw>
                </a:effectLst>
              </a:rPr>
              <a:t>CELEBRACIÓN ÉN FORMA SUCESIVA</a:t>
            </a:r>
          </a:p>
          <a:p>
            <a:pPr algn="l" eaLnBrk="1" hangingPunct="1">
              <a:lnSpc>
                <a:spcPct val="90000"/>
              </a:lnSpc>
              <a:buFontTx/>
              <a:buNone/>
              <a:defRPr/>
            </a:pPr>
            <a:r>
              <a:rPr lang="es-AR" sz="1800" b="1" dirty="0" smtClean="0">
                <a:solidFill>
                  <a:srgbClr val="00FFCC"/>
                </a:solidFill>
                <a:effectLst>
                  <a:outerShdw blurRad="38100" dist="38100" dir="2700000" algn="tl">
                    <a:srgbClr val="000000">
                      <a:alpha val="43137"/>
                    </a:srgbClr>
                  </a:outerShdw>
                </a:effectLst>
              </a:rPr>
              <a:t>Art. 90 LCT</a:t>
            </a:r>
            <a:r>
              <a:rPr lang="es-AR" sz="1800" dirty="0" smtClean="0">
                <a:solidFill>
                  <a:srgbClr val="00FFCC"/>
                </a:solidFill>
                <a:effectLst>
                  <a:outerShdw blurRad="38100" dist="38100" dir="2700000" algn="tl">
                    <a:srgbClr val="000000">
                      <a:alpha val="43137"/>
                    </a:srgbClr>
                  </a:outerShdw>
                </a:effectLst>
              </a:rPr>
              <a:t> – </a:t>
            </a:r>
            <a:r>
              <a:rPr lang="es-AR" sz="1800" dirty="0" smtClean="0">
                <a:effectLst>
                  <a:outerShdw blurRad="38100" dist="38100" dir="2700000" algn="tl">
                    <a:srgbClr val="000000">
                      <a:alpha val="43137"/>
                    </a:srgbClr>
                  </a:outerShdw>
                </a:effectLst>
              </a:rPr>
              <a:t>(…) La formalización de contratos por plazo determinado en forma sucesiva, que exceda de las exigencias previstas en el apartado b), convierten al contrato en uno por tiempo indeterminado.</a:t>
            </a:r>
          </a:p>
          <a:p>
            <a:pPr algn="l" eaLnBrk="1" hangingPunct="1">
              <a:lnSpc>
                <a:spcPct val="90000"/>
              </a:lnSpc>
              <a:buFontTx/>
              <a:buNone/>
              <a:defRPr/>
            </a:pPr>
            <a:endParaRPr lang="en-US" sz="24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3831256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3971" name="Rectangle 3"/>
          <p:cNvSpPr>
            <a:spLocks noGrp="1" noChangeArrowheads="1"/>
          </p:cNvSpPr>
          <p:nvPr>
            <p:ph type="subTitle" idx="1"/>
          </p:nvPr>
        </p:nvSpPr>
        <p:spPr>
          <a:xfrm>
            <a:off x="685800" y="1371600"/>
            <a:ext cx="7772400" cy="4876800"/>
          </a:xfrm>
        </p:spPr>
        <p:txBody>
          <a:bodyPr/>
          <a:lstStyle/>
          <a:p>
            <a:pPr algn="l" eaLnBrk="1" hangingPunct="1">
              <a:lnSpc>
                <a:spcPct val="90000"/>
              </a:lnSpc>
              <a:defRPr/>
            </a:pPr>
            <a:r>
              <a:rPr lang="en-US" sz="2000" b="1" dirty="0" smtClean="0">
                <a:solidFill>
                  <a:srgbClr val="00FF00"/>
                </a:solidFill>
              </a:rPr>
              <a:t>CONTRATO A PLAZO FIJO</a:t>
            </a:r>
          </a:p>
          <a:p>
            <a:pPr algn="l" eaLnBrk="1" hangingPunct="1">
              <a:lnSpc>
                <a:spcPct val="90000"/>
              </a:lnSpc>
              <a:defRPr/>
            </a:pPr>
            <a:endParaRPr lang="es-AR" sz="1800" b="1" dirty="0" smtClean="0">
              <a:solidFill>
                <a:schemeClr val="hlink"/>
              </a:solidFill>
            </a:endParaRPr>
          </a:p>
          <a:p>
            <a:pPr algn="l" eaLnBrk="1" hangingPunct="1">
              <a:lnSpc>
                <a:spcPct val="90000"/>
              </a:lnSpc>
              <a:defRPr/>
            </a:pPr>
            <a:r>
              <a:rPr lang="es-AR" sz="1800" b="1" dirty="0" smtClean="0">
                <a:solidFill>
                  <a:srgbClr val="FFFF01"/>
                </a:solidFill>
              </a:rPr>
              <a:t>DURACIÓN</a:t>
            </a:r>
          </a:p>
          <a:p>
            <a:pPr algn="l" eaLnBrk="1" hangingPunct="1">
              <a:lnSpc>
                <a:spcPct val="90000"/>
              </a:lnSpc>
              <a:buFontTx/>
              <a:buNone/>
              <a:defRPr/>
            </a:pPr>
            <a:r>
              <a:rPr lang="es-AR" sz="1800" b="1" dirty="0" smtClean="0">
                <a:solidFill>
                  <a:srgbClr val="00FFCC"/>
                </a:solidFill>
              </a:rPr>
              <a:t>Art. 93 LCT –  </a:t>
            </a:r>
            <a:r>
              <a:rPr lang="es-AR" sz="1800" dirty="0" smtClean="0"/>
              <a:t>El contrato a plazo fijo durará hasta el vencimiento del plazo convenido, no pudiendo celebrarse por mas de 5 años.</a:t>
            </a:r>
            <a:endParaRPr lang="es-AR" sz="1800" dirty="0" smtClean="0">
              <a:solidFill>
                <a:schemeClr val="hlink"/>
              </a:solidFill>
            </a:endParaRPr>
          </a:p>
          <a:p>
            <a:pPr algn="l" eaLnBrk="1" hangingPunct="1">
              <a:lnSpc>
                <a:spcPct val="90000"/>
              </a:lnSpc>
              <a:buFontTx/>
              <a:buNone/>
              <a:defRPr/>
            </a:pPr>
            <a:endParaRPr lang="es-AR" sz="1800" b="1" dirty="0" smtClean="0">
              <a:solidFill>
                <a:schemeClr val="hlink"/>
              </a:solidFill>
            </a:endParaRPr>
          </a:p>
          <a:p>
            <a:pPr algn="l" eaLnBrk="1" hangingPunct="1">
              <a:lnSpc>
                <a:spcPct val="90000"/>
              </a:lnSpc>
              <a:buFontTx/>
              <a:buNone/>
              <a:defRPr/>
            </a:pPr>
            <a:r>
              <a:rPr lang="es-AR" sz="1800" b="1" dirty="0" smtClean="0">
                <a:solidFill>
                  <a:srgbClr val="FFFF01"/>
                </a:solidFill>
              </a:rPr>
              <a:t>DEBER DE PREAVISAR SU EXTINCIÓN</a:t>
            </a:r>
            <a:endParaRPr lang="es-AR" sz="1800" dirty="0" smtClean="0">
              <a:solidFill>
                <a:srgbClr val="FFFF01"/>
              </a:solidFill>
            </a:endParaRPr>
          </a:p>
          <a:p>
            <a:pPr algn="l" eaLnBrk="1" hangingPunct="1">
              <a:lnSpc>
                <a:spcPct val="90000"/>
              </a:lnSpc>
              <a:buFontTx/>
              <a:buNone/>
              <a:defRPr/>
            </a:pPr>
            <a:r>
              <a:rPr lang="en-US" sz="1800" b="1" dirty="0" smtClean="0">
                <a:solidFill>
                  <a:srgbClr val="00FFCC"/>
                </a:solidFill>
              </a:rPr>
              <a:t>(Art. 94 LCT)</a:t>
            </a:r>
          </a:p>
          <a:p>
            <a:pPr algn="l" eaLnBrk="1" hangingPunct="1">
              <a:lnSpc>
                <a:spcPct val="90000"/>
              </a:lnSpc>
              <a:buFontTx/>
              <a:buNone/>
              <a:defRPr/>
            </a:pPr>
            <a:r>
              <a:rPr lang="en-US" sz="1800" dirty="0" smtClean="0"/>
              <a:t>- </a:t>
            </a:r>
            <a:r>
              <a:rPr lang="en-US" sz="1800" dirty="0" err="1" smtClean="0"/>
              <a:t>Debe</a:t>
            </a:r>
            <a:r>
              <a:rPr lang="en-US" sz="1800" dirty="0" smtClean="0"/>
              <a:t> </a:t>
            </a:r>
            <a:r>
              <a:rPr lang="en-US" sz="1800" dirty="0" err="1" smtClean="0"/>
              <a:t>preavisarse</a:t>
            </a:r>
            <a:r>
              <a:rPr lang="en-US" sz="1800" dirty="0" smtClean="0"/>
              <a:t> la </a:t>
            </a:r>
            <a:r>
              <a:rPr lang="en-US" sz="1800" dirty="0" err="1" smtClean="0"/>
              <a:t>extinción</a:t>
            </a:r>
            <a:r>
              <a:rPr lang="en-US" sz="1800" dirty="0" smtClean="0"/>
              <a:t> con </a:t>
            </a:r>
            <a:r>
              <a:rPr lang="en-US" sz="1800" dirty="0" err="1" smtClean="0"/>
              <a:t>anticipación</a:t>
            </a:r>
            <a:r>
              <a:rPr lang="en-US" sz="1800" dirty="0" smtClean="0"/>
              <a:t> no </a:t>
            </a:r>
            <a:r>
              <a:rPr lang="en-US" sz="1800" dirty="0" err="1" smtClean="0"/>
              <a:t>menor</a:t>
            </a:r>
            <a:r>
              <a:rPr lang="en-US" sz="1800" dirty="0" smtClean="0"/>
              <a:t> de1 </a:t>
            </a:r>
            <a:r>
              <a:rPr lang="en-US" sz="1800" dirty="0" err="1" smtClean="0"/>
              <a:t>mes</a:t>
            </a:r>
            <a:r>
              <a:rPr lang="en-US" sz="1800" dirty="0" smtClean="0"/>
              <a:t> y no mayor de 2  </a:t>
            </a:r>
            <a:r>
              <a:rPr lang="en-US" sz="1800" dirty="0" err="1" smtClean="0"/>
              <a:t>meses</a:t>
            </a:r>
            <a:r>
              <a:rPr lang="en-US" sz="1800" dirty="0" smtClean="0"/>
              <a:t> del </a:t>
            </a:r>
            <a:r>
              <a:rPr lang="en-US" sz="1800" dirty="0" err="1" smtClean="0"/>
              <a:t>plazo</a:t>
            </a:r>
            <a:r>
              <a:rPr lang="en-US" sz="1800" dirty="0" smtClean="0"/>
              <a:t> </a:t>
            </a:r>
            <a:r>
              <a:rPr lang="en-US" sz="1800" dirty="0" err="1" smtClean="0"/>
              <a:t>convenido</a:t>
            </a:r>
            <a:r>
              <a:rPr lang="en-US" sz="1800" dirty="0" smtClean="0"/>
              <a:t>, salvo </a:t>
            </a:r>
            <a:r>
              <a:rPr lang="en-US" sz="1800" dirty="0" err="1" smtClean="0"/>
              <a:t>que</a:t>
            </a:r>
            <a:r>
              <a:rPr lang="en-US" sz="1800" dirty="0" smtClean="0"/>
              <a:t> la </a:t>
            </a:r>
            <a:r>
              <a:rPr lang="en-US" sz="1800" dirty="0" err="1" smtClean="0"/>
              <a:t>duración</a:t>
            </a:r>
            <a:r>
              <a:rPr lang="en-US" sz="1800" dirty="0" smtClean="0"/>
              <a:t> sea inferior a un </a:t>
            </a:r>
            <a:r>
              <a:rPr lang="en-US" sz="1800" dirty="0" err="1" smtClean="0"/>
              <a:t>mes</a:t>
            </a:r>
            <a:r>
              <a:rPr lang="en-US" sz="1800" dirty="0" smtClean="0"/>
              <a:t>.</a:t>
            </a:r>
          </a:p>
          <a:p>
            <a:pPr algn="l" eaLnBrk="1" hangingPunct="1">
              <a:lnSpc>
                <a:spcPct val="90000"/>
              </a:lnSpc>
              <a:buFontTx/>
              <a:buNone/>
              <a:defRPr/>
            </a:pPr>
            <a:endParaRPr lang="en-US" sz="1800" dirty="0" smtClean="0"/>
          </a:p>
          <a:p>
            <a:pPr algn="l" eaLnBrk="1" hangingPunct="1">
              <a:lnSpc>
                <a:spcPct val="90000"/>
              </a:lnSpc>
              <a:buFontTx/>
              <a:buNone/>
              <a:defRPr/>
            </a:pPr>
            <a:r>
              <a:rPr lang="en-US" sz="1800" dirty="0" smtClean="0"/>
              <a:t>- La </a:t>
            </a:r>
            <a:r>
              <a:rPr lang="en-US" sz="1800" dirty="0" err="1" smtClean="0"/>
              <a:t>omisión</a:t>
            </a:r>
            <a:r>
              <a:rPr lang="en-US" sz="1800" dirty="0" smtClean="0"/>
              <a:t> del </a:t>
            </a:r>
            <a:r>
              <a:rPr lang="en-US" sz="1800" dirty="0" err="1" smtClean="0"/>
              <a:t>preaviso</a:t>
            </a:r>
            <a:r>
              <a:rPr lang="en-US" sz="1800" dirty="0" smtClean="0"/>
              <a:t> </a:t>
            </a:r>
            <a:r>
              <a:rPr lang="en-US" sz="1800" dirty="0" err="1" smtClean="0"/>
              <a:t>implica</a:t>
            </a:r>
            <a:r>
              <a:rPr lang="en-US" sz="1800" dirty="0" smtClean="0"/>
              <a:t> la </a:t>
            </a:r>
            <a:r>
              <a:rPr lang="en-US" sz="1800" dirty="0" err="1" smtClean="0"/>
              <a:t>conversión</a:t>
            </a:r>
            <a:r>
              <a:rPr lang="en-US" sz="1800" dirty="0" smtClean="0"/>
              <a:t> del </a:t>
            </a:r>
            <a:r>
              <a:rPr lang="en-US" sz="1800" dirty="0" err="1" smtClean="0"/>
              <a:t>mismo</a:t>
            </a:r>
            <a:r>
              <a:rPr lang="en-US" sz="1800" dirty="0" smtClean="0"/>
              <a:t> a </a:t>
            </a:r>
            <a:r>
              <a:rPr lang="en-US" sz="1800" dirty="0" err="1" smtClean="0"/>
              <a:t>uno</a:t>
            </a:r>
            <a:r>
              <a:rPr lang="en-US" sz="1800" dirty="0" smtClean="0"/>
              <a:t> de </a:t>
            </a:r>
            <a:r>
              <a:rPr lang="en-US" sz="1800" dirty="0" err="1" smtClean="0"/>
              <a:t>Tiempo</a:t>
            </a:r>
            <a:r>
              <a:rPr lang="en-US" sz="1800" dirty="0" smtClean="0"/>
              <a:t>   </a:t>
            </a:r>
          </a:p>
          <a:p>
            <a:pPr algn="l" eaLnBrk="1" hangingPunct="1">
              <a:lnSpc>
                <a:spcPct val="90000"/>
              </a:lnSpc>
              <a:buFontTx/>
              <a:buNone/>
              <a:defRPr/>
            </a:pPr>
            <a:r>
              <a:rPr lang="en-US" sz="1800" dirty="0" smtClean="0"/>
              <a:t>  </a:t>
            </a:r>
            <a:r>
              <a:rPr lang="en-US" sz="1800" dirty="0" err="1" smtClean="0"/>
              <a:t>indeterminado</a:t>
            </a:r>
            <a:r>
              <a:rPr lang="en-US" sz="1800" dirty="0" smtClean="0"/>
              <a:t>, salvo </a:t>
            </a:r>
            <a:r>
              <a:rPr lang="en-US" sz="1800" dirty="0" err="1" smtClean="0"/>
              <a:t>acto</a:t>
            </a:r>
            <a:r>
              <a:rPr lang="en-US" sz="1800" dirty="0" smtClean="0"/>
              <a:t> </a:t>
            </a:r>
            <a:r>
              <a:rPr lang="en-US" sz="1800" dirty="0" err="1" smtClean="0"/>
              <a:t>expreso</a:t>
            </a:r>
            <a:r>
              <a:rPr lang="en-US" sz="1800" dirty="0" smtClean="0"/>
              <a:t> de </a:t>
            </a:r>
            <a:r>
              <a:rPr lang="en-US" sz="1800" dirty="0" err="1" smtClean="0"/>
              <a:t>renovación</a:t>
            </a:r>
            <a:r>
              <a:rPr lang="en-US" sz="1800" dirty="0" smtClean="0"/>
              <a:t> de un </a:t>
            </a:r>
            <a:r>
              <a:rPr lang="en-US" sz="1800" dirty="0" err="1" smtClean="0"/>
              <a:t>plazo</a:t>
            </a:r>
            <a:r>
              <a:rPr lang="en-US" sz="1800" dirty="0" smtClean="0"/>
              <a:t> </a:t>
            </a:r>
            <a:r>
              <a:rPr lang="en-US" sz="1800" dirty="0" err="1" smtClean="0"/>
              <a:t>igual</a:t>
            </a:r>
            <a:r>
              <a:rPr lang="en-US" sz="1800" dirty="0" smtClean="0"/>
              <a:t> o </a:t>
            </a:r>
            <a:r>
              <a:rPr lang="en-US" sz="1800" dirty="0" err="1" smtClean="0"/>
              <a:t>distinto</a:t>
            </a:r>
            <a:r>
              <a:rPr lang="en-US" sz="1800" dirty="0" smtClean="0"/>
              <a:t>.</a:t>
            </a:r>
          </a:p>
          <a:p>
            <a:pPr algn="l" eaLnBrk="1" hangingPunct="1">
              <a:lnSpc>
                <a:spcPct val="90000"/>
              </a:lnSpc>
              <a:buFontTx/>
              <a:buNone/>
              <a:defRPr/>
            </a:pPr>
            <a:endParaRPr lang="en-US" sz="1600" dirty="0" smtClean="0"/>
          </a:p>
          <a:p>
            <a:pPr algn="l" eaLnBrk="1" hangingPunct="1">
              <a:lnSpc>
                <a:spcPct val="90000"/>
              </a:lnSpc>
              <a:buFontTx/>
              <a:buNone/>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1620861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4995" name="Rectangle 3"/>
          <p:cNvSpPr>
            <a:spLocks noGrp="1" noChangeArrowheads="1"/>
          </p:cNvSpPr>
          <p:nvPr>
            <p:ph type="subTitle" idx="1"/>
          </p:nvPr>
        </p:nvSpPr>
        <p:spPr>
          <a:xfrm>
            <a:off x="685800" y="1371600"/>
            <a:ext cx="7772400" cy="4876800"/>
          </a:xfrm>
        </p:spPr>
        <p:txBody>
          <a:bodyPr/>
          <a:lstStyle/>
          <a:p>
            <a:pPr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CONTRATO A PLAZO FIJO</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DESPIDO ANTES DEL VENCIMIENTO</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(Art. 95 LCT)</a:t>
            </a:r>
          </a:p>
          <a:p>
            <a:pPr algn="l" eaLnBrk="1" hangingPunct="1">
              <a:lnSpc>
                <a:spcPct val="90000"/>
              </a:lnSpc>
              <a:defRPr/>
            </a:pPr>
            <a:r>
              <a:rPr lang="es-AR" sz="1800" dirty="0" smtClean="0">
                <a:effectLst>
                  <a:outerShdw blurRad="38100" dist="38100" dir="2700000" algn="tl">
                    <a:srgbClr val="000000">
                      <a:alpha val="43137"/>
                    </a:srgbClr>
                  </a:outerShdw>
                </a:effectLst>
              </a:rPr>
              <a:t>- El despido injustificado antes del plazo </a:t>
            </a:r>
            <a:r>
              <a:rPr lang="es-AR" sz="1800" dirty="0" err="1" smtClean="0">
                <a:effectLst>
                  <a:outerShdw blurRad="38100" dist="38100" dir="2700000" algn="tl">
                    <a:srgbClr val="000000">
                      <a:alpha val="43137"/>
                    </a:srgbClr>
                  </a:outerShdw>
                </a:effectLst>
              </a:rPr>
              <a:t>dara</a:t>
            </a:r>
            <a:r>
              <a:rPr lang="es-AR" sz="1800" dirty="0" smtClean="0">
                <a:effectLst>
                  <a:outerShdw blurRad="38100" dist="38100" dir="2700000" algn="tl">
                    <a:srgbClr val="000000">
                      <a:alpha val="43137"/>
                    </a:srgbClr>
                  </a:outerShdw>
                </a:effectLst>
              </a:rPr>
              <a:t> lugar a las indemnizaciones</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por despido </a:t>
            </a:r>
            <a:r>
              <a:rPr lang="es-AR" sz="1800" dirty="0" err="1" smtClean="0">
                <a:effectLst>
                  <a:outerShdw blurRad="38100" dist="38100" dir="2700000" algn="tl">
                    <a:srgbClr val="000000">
                      <a:alpha val="43137"/>
                    </a:srgbClr>
                  </a:outerShdw>
                </a:effectLst>
              </a:rPr>
              <a:t>incausado</a:t>
            </a:r>
            <a:r>
              <a:rPr lang="es-AR" sz="1800" dirty="0" smtClean="0">
                <a:effectLst>
                  <a:outerShdw blurRad="38100" dist="38100" dir="2700000" algn="tl">
                    <a:srgbClr val="000000">
                      <a:alpha val="43137"/>
                    </a:srgbClr>
                  </a:outerShdw>
                </a:effectLst>
              </a:rPr>
              <a:t>, mas la indemnización por daños y perjuicios.</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El trabajador deberá alegar y probar el daño</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El importe lo fijará el juez</a:t>
            </a:r>
          </a:p>
          <a:p>
            <a:pPr algn="l" eaLnBrk="1" hangingPunct="1">
              <a:lnSpc>
                <a:spcPct val="90000"/>
              </a:lnSpc>
              <a:buFontTx/>
              <a:buNone/>
              <a:defRPr/>
            </a:pPr>
            <a:endParaRPr lang="es-AR" sz="1800" b="1" dirty="0" smtClean="0">
              <a:solidFill>
                <a:schemeClr val="hlink"/>
              </a:solidFill>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INDEMNIZACIONES POR FINALIZACIÓN DEL PLAZO</a:t>
            </a:r>
            <a:endParaRPr lang="es-AR" sz="1800" dirty="0" smtClean="0">
              <a:solidFill>
                <a:srgbClr val="FFFF00"/>
              </a:solidFill>
              <a:effectLst>
                <a:outerShdw blurRad="38100" dist="38100" dir="2700000" algn="tl">
                  <a:srgbClr val="000000">
                    <a:alpha val="43137"/>
                  </a:srgbClr>
                </a:outerShdw>
              </a:effectLst>
            </a:endParaRPr>
          </a:p>
          <a:p>
            <a:pPr algn="l" eaLnBrk="1" hangingPunct="1">
              <a:lnSpc>
                <a:spcPct val="90000"/>
              </a:lnSpc>
              <a:buFontTx/>
              <a:buNone/>
              <a:defRPr/>
            </a:pPr>
            <a:r>
              <a:rPr lang="en-US" sz="1800" b="1" dirty="0" smtClean="0">
                <a:solidFill>
                  <a:srgbClr val="00FFCC"/>
                </a:solidFill>
                <a:effectLst>
                  <a:outerShdw blurRad="38100" dist="38100" dir="2700000" algn="tl">
                    <a:srgbClr val="000000">
                      <a:alpha val="43137"/>
                    </a:srgbClr>
                  </a:outerShdw>
                </a:effectLst>
              </a:rPr>
              <a:t>(art. 95 y Art. 250 LCT)</a:t>
            </a:r>
          </a:p>
          <a:p>
            <a:pPr algn="l" eaLnBrk="1" hangingPunct="1">
              <a:lnSpc>
                <a:spcPct val="90000"/>
              </a:lnSpc>
              <a:buFontTx/>
              <a:buNone/>
              <a:defRPr/>
            </a:pPr>
            <a:r>
              <a:rPr lang="en-US" sz="1800" dirty="0">
                <a:effectLst>
                  <a:outerShdw blurRad="38100" dist="38100" dir="2700000" algn="tl">
                    <a:srgbClr val="000000">
                      <a:alpha val="43137"/>
                    </a:srgbClr>
                  </a:outerShdw>
                </a:effectLst>
              </a:rPr>
              <a:t>-</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Extinción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mediando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previso</a:t>
            </a:r>
            <a:r>
              <a:rPr lang="en-US" sz="1800" dirty="0" smtClean="0">
                <a:effectLst>
                  <a:outerShdw blurRad="38100" dist="38100" dir="2700000" algn="tl">
                    <a:srgbClr val="000000">
                      <a:alpha val="43137"/>
                    </a:srgbClr>
                  </a:outerShdw>
                </a:effectLst>
              </a:rPr>
              <a:t> y con el </a:t>
            </a:r>
            <a:r>
              <a:rPr lang="en-US" sz="1800" dirty="0" err="1" smtClean="0">
                <a:effectLst>
                  <a:outerShdw blurRad="38100" dist="38100" dir="2700000" algn="tl">
                    <a:srgbClr val="000000">
                      <a:alpha val="43137"/>
                    </a:srgbClr>
                  </a:outerShdw>
                </a:effectLst>
              </a:rPr>
              <a:t>plazo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cumplido</a:t>
            </a:r>
            <a:endParaRPr lang="en-US" sz="1800" dirty="0" smtClean="0">
              <a:effectLst>
                <a:outerShdw blurRad="38100" dist="38100" dir="2700000" algn="tl">
                  <a:srgbClr val="000000">
                    <a:alpha val="43137"/>
                  </a:srgbClr>
                </a:outerShdw>
              </a:effectLst>
            </a:endParaRPr>
          </a:p>
          <a:p>
            <a:pPr algn="l" eaLnBrk="1" hangingPunct="1">
              <a:lnSpc>
                <a:spcPct val="90000"/>
              </a:lnSpc>
              <a:buFontTx/>
              <a:buChar char="-"/>
              <a:defRPr/>
            </a:pPr>
            <a:endParaRPr lang="en-US" sz="1800" dirty="0" smtClean="0">
              <a:effectLst>
                <a:outerShdw blurRad="38100" dist="38100" dir="2700000" algn="tl">
                  <a:srgbClr val="000000">
                    <a:alpha val="43137"/>
                  </a:srgbClr>
                </a:outerShdw>
              </a:effectLst>
            </a:endParaRPr>
          </a:p>
          <a:p>
            <a:pPr algn="l" eaLnBrk="1" hangingPunct="1">
              <a:lnSpc>
                <a:spcPct val="90000"/>
              </a:lnSpc>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Duración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menor</a:t>
            </a:r>
            <a:r>
              <a:rPr lang="en-US" sz="1800" dirty="0" smtClean="0">
                <a:effectLst>
                  <a:outerShdw blurRad="38100" dist="38100" dir="2700000" algn="tl">
                    <a:srgbClr val="000000">
                      <a:alpha val="43137"/>
                    </a:srgbClr>
                  </a:outerShdw>
                </a:effectLst>
              </a:rPr>
              <a:t> a un </a:t>
            </a:r>
            <a:r>
              <a:rPr lang="en-US" sz="1800" dirty="0" err="1" smtClean="0">
                <a:effectLst>
                  <a:outerShdw blurRad="38100" dist="38100" dir="2700000" algn="tl">
                    <a:srgbClr val="000000">
                      <a:alpha val="43137"/>
                    </a:srgbClr>
                  </a:outerShdw>
                </a:effectLst>
              </a:rPr>
              <a:t>año</a:t>
            </a:r>
            <a:r>
              <a:rPr lang="en-US" sz="1800" dirty="0" smtClean="0">
                <a:effectLst>
                  <a:outerShdw blurRad="38100" dist="38100" dir="2700000" algn="tl">
                    <a:srgbClr val="000000">
                      <a:alpha val="43137"/>
                    </a:srgbClr>
                  </a:outerShdw>
                </a:effectLst>
              </a:rPr>
              <a:t>: No </a:t>
            </a:r>
            <a:r>
              <a:rPr lang="en-US" sz="1800" dirty="0" err="1" smtClean="0">
                <a:effectLst>
                  <a:outerShdw blurRad="38100" dist="38100" dir="2700000" algn="tl">
                    <a:srgbClr val="000000">
                      <a:alpha val="43137"/>
                    </a:srgbClr>
                  </a:outerShdw>
                </a:effectLst>
              </a:rPr>
              <a:t>corresponde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indemnización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alguna</a:t>
            </a:r>
            <a:endParaRPr lang="en-US" sz="1800" dirty="0" smtClean="0">
              <a:effectLst>
                <a:outerShdw blurRad="38100" dist="38100" dir="2700000" algn="tl">
                  <a:srgbClr val="000000">
                    <a:alpha val="43137"/>
                  </a:srgbClr>
                </a:outerShdw>
              </a:effectLst>
            </a:endParaRPr>
          </a:p>
          <a:p>
            <a:pPr algn="l" eaLnBrk="1" hangingPunct="1">
              <a:lnSpc>
                <a:spcPct val="90000"/>
              </a:lnSpc>
              <a:buFontTx/>
              <a:buChar char="-"/>
              <a:defRPr/>
            </a:pPr>
            <a:endParaRPr lang="en-US" sz="1800" dirty="0" smtClean="0">
              <a:effectLst>
                <a:outerShdw blurRad="38100" dist="38100" dir="2700000" algn="tl">
                  <a:srgbClr val="000000">
                    <a:alpha val="43137"/>
                  </a:srgbClr>
                </a:outerShdw>
              </a:effectLst>
            </a:endParaRPr>
          </a:p>
          <a:p>
            <a:pPr algn="l" eaLnBrk="1" hangingPunct="1">
              <a:lnSpc>
                <a:spcPct val="90000"/>
              </a:lnSpc>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Duración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igual</a:t>
            </a:r>
            <a:r>
              <a:rPr lang="en-US" sz="1800" dirty="0" smtClean="0">
                <a:effectLst>
                  <a:outerShdw blurRad="38100" dist="38100" dir="2700000" algn="tl">
                    <a:srgbClr val="000000">
                      <a:alpha val="43137"/>
                    </a:srgbClr>
                  </a:outerShdw>
                </a:effectLst>
              </a:rPr>
              <a:t> o superior a un </a:t>
            </a:r>
            <a:r>
              <a:rPr lang="en-US" sz="1800" dirty="0" err="1" smtClean="0">
                <a:effectLst>
                  <a:outerShdw blurRad="38100" dist="38100" dir="2700000" algn="tl">
                    <a:srgbClr val="000000">
                      <a:alpha val="43137"/>
                    </a:srgbClr>
                  </a:outerShdw>
                </a:effectLst>
              </a:rPr>
              <a:t>año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Indemnización</a:t>
            </a:r>
            <a:r>
              <a:rPr lang="en-US" sz="1800" dirty="0" smtClean="0">
                <a:effectLst>
                  <a:outerShdw blurRad="38100" dist="38100" dir="2700000" algn="tl">
                    <a:srgbClr val="000000">
                      <a:alpha val="43137"/>
                    </a:srgbClr>
                  </a:outerShdw>
                </a:effectLst>
              </a:rPr>
              <a:t> art. 247 LCT</a:t>
            </a:r>
          </a:p>
          <a:p>
            <a:pPr algn="l" eaLnBrk="1" hangingPunct="1">
              <a:lnSpc>
                <a:spcPct val="90000"/>
              </a:lnSpc>
              <a:buFontTx/>
              <a:buNone/>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7571984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4995" name="Rectangle 3"/>
          <p:cNvSpPr>
            <a:spLocks noGrp="1" noChangeArrowheads="1"/>
          </p:cNvSpPr>
          <p:nvPr>
            <p:ph type="subTitle" idx="1"/>
          </p:nvPr>
        </p:nvSpPr>
        <p:spPr>
          <a:xfrm>
            <a:off x="685800" y="1371600"/>
            <a:ext cx="7772400" cy="4876800"/>
          </a:xfrm>
        </p:spPr>
        <p:txBody>
          <a:bodyPr>
            <a:normAutofit/>
          </a:bodyPr>
          <a:lstStyle/>
          <a:p>
            <a:pPr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CONTRATO A PLAZO FIJO</a:t>
            </a:r>
          </a:p>
          <a:p>
            <a:pPr algn="l" eaLnBrk="1" hangingPunct="1">
              <a:lnSpc>
                <a:spcPct val="90000"/>
              </a:lnSpc>
              <a:defRPr/>
            </a:pPr>
            <a:r>
              <a:rPr lang="es-AR" sz="1800" b="1" dirty="0" smtClean="0">
                <a:solidFill>
                  <a:srgbClr val="FFFF01"/>
                </a:solidFill>
                <a:effectLst>
                  <a:outerShdw blurRad="38100" dist="38100" dir="2700000" algn="tl">
                    <a:srgbClr val="000000">
                      <a:alpha val="43137"/>
                    </a:srgbClr>
                  </a:outerShdw>
                </a:effectLst>
              </a:rPr>
              <a:t>DESPIDO ANTES DEL VENCIMIENTO</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b="1" dirty="0" smtClean="0">
                <a:solidFill>
                  <a:srgbClr val="00FFCC"/>
                </a:solidFill>
                <a:effectLst>
                  <a:outerShdw blurRad="38100" dist="38100" dir="2700000" algn="tl">
                    <a:srgbClr val="000000">
                      <a:alpha val="43137"/>
                    </a:srgbClr>
                  </a:outerShdw>
                </a:effectLst>
              </a:rPr>
              <a:t>Art. 95 –</a:t>
            </a:r>
            <a:r>
              <a:rPr lang="es-AR" sz="1800" dirty="0" smtClean="0">
                <a:solidFill>
                  <a:srgbClr val="00FFCC"/>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En los contratos a plazo fijo, el despido injustificado dispuesto antes del vencimiento del plazo, dará derecho al trabajador, además de las indemnizaciones que correspondan por extinción del contrato en tales condiciones a la de daños y perjuicios provenientes del derecho común, la que se fijará en función directa de los que justifique haber sufrido quien los alegue o los que, a falta de demostración, fije el juez o tribunal prudencialmente, por la sola ruptura anticipada del contrato.</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Cuando la extinción del contrato se produjere mediante preaviso, y estando el contrato íntegramente cumplido, el trabajador recibirá una suma de dinero equivalente a la indemnización prevista en el artículo 250 de esta ley.</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a:t>
            </a:r>
            <a:endParaRPr lang="en-US"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249548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ES" sz="1800" b="1" dirty="0" smtClean="0">
                <a:solidFill>
                  <a:srgbClr val="FFFF00"/>
                </a:solidFill>
                <a:effectLst>
                  <a:outerShdw blurRad="38100" dist="38100" dir="2700000" algn="tl">
                    <a:srgbClr val="000000">
                      <a:alpha val="43137"/>
                    </a:srgbClr>
                  </a:outerShdw>
                </a:effectLst>
                <a:cs typeface="Arial" charset="0"/>
              </a:rPr>
              <a:t>Relación laboral entre cónyuges</a:t>
            </a:r>
          </a:p>
          <a:p>
            <a:pPr algn="l"/>
            <a:r>
              <a:rPr lang="es-ES" sz="1800" b="1" dirty="0" smtClean="0">
                <a:solidFill>
                  <a:srgbClr val="00FFCC"/>
                </a:solidFill>
                <a:effectLst>
                  <a:outerShdw blurRad="38100" dist="38100" dir="2700000" algn="tl">
                    <a:srgbClr val="000000">
                      <a:alpha val="43137"/>
                    </a:srgbClr>
                  </a:outerShdw>
                </a:effectLst>
                <a:cs typeface="Arial" charset="0"/>
              </a:rPr>
              <a:t>RECHAZA RELACIÓN DE DEPENDENCIA</a:t>
            </a:r>
            <a:endParaRPr lang="es-ES" sz="1800" b="1" dirty="0">
              <a:solidFill>
                <a:srgbClr val="00FFCC"/>
              </a:solidFill>
              <a:effectLst>
                <a:outerShdw blurRad="38100" dist="38100" dir="2700000" algn="tl">
                  <a:srgbClr val="000000">
                    <a:alpha val="43137"/>
                  </a:srgbClr>
                </a:outerShdw>
              </a:effectLst>
              <a:cs typeface="Arial" charset="0"/>
            </a:endParaRPr>
          </a:p>
          <a:p>
            <a:pPr algn="l"/>
            <a:r>
              <a:rPr lang="ja-JP" altLang="es-ES" sz="1800" b="1" dirty="0" smtClean="0">
                <a:solidFill>
                  <a:srgbClr val="00FF00"/>
                </a:solidFill>
                <a:effectLst>
                  <a:outerShdw blurRad="38100" dist="38100" dir="2700000" algn="tl">
                    <a:srgbClr val="000000">
                      <a:alpha val="43137"/>
                    </a:srgbClr>
                  </a:outerShdw>
                </a:effectLst>
                <a:cs typeface="Arial" charset="0"/>
              </a:rPr>
              <a:t>“</a:t>
            </a:r>
            <a:r>
              <a:rPr lang="es-ES" sz="1800" b="1" dirty="0">
                <a:solidFill>
                  <a:srgbClr val="00FF00"/>
                </a:solidFill>
                <a:effectLst>
                  <a:outerShdw blurRad="38100" dist="38100" dir="2700000" algn="tl">
                    <a:srgbClr val="000000">
                      <a:alpha val="43137"/>
                    </a:srgbClr>
                  </a:outerShdw>
                </a:effectLst>
                <a:cs typeface="Arial" charset="0"/>
              </a:rPr>
              <a:t>Costas María Claudia c/ Hotel </a:t>
            </a:r>
            <a:r>
              <a:rPr lang="es-ES" sz="1800" b="1" dirty="0" err="1">
                <a:solidFill>
                  <a:srgbClr val="00FF00"/>
                </a:solidFill>
                <a:effectLst>
                  <a:outerShdw blurRad="38100" dist="38100" dir="2700000" algn="tl">
                    <a:srgbClr val="000000">
                      <a:alpha val="43137"/>
                    </a:srgbClr>
                  </a:outerShdw>
                </a:effectLst>
                <a:cs typeface="Arial" charset="0"/>
              </a:rPr>
              <a:t>Splendid</a:t>
            </a:r>
            <a:r>
              <a:rPr lang="es-ES" sz="1800" b="1" dirty="0">
                <a:solidFill>
                  <a:srgbClr val="00FF00"/>
                </a:solidFill>
                <a:effectLst>
                  <a:outerShdw blurRad="38100" dist="38100" dir="2700000" algn="tl">
                    <a:srgbClr val="000000">
                      <a:alpha val="43137"/>
                    </a:srgbClr>
                  </a:outerShdw>
                </a:effectLst>
                <a:cs typeface="Arial" charset="0"/>
              </a:rPr>
              <a:t> </a:t>
            </a:r>
            <a:r>
              <a:rPr lang="es-ES" sz="1800" b="1" dirty="0" smtClean="0">
                <a:solidFill>
                  <a:srgbClr val="00FF00"/>
                </a:solidFill>
                <a:effectLst>
                  <a:outerShdw blurRad="38100" dist="38100" dir="2700000" algn="tl">
                    <a:srgbClr val="000000">
                      <a:alpha val="43137"/>
                    </a:srgbClr>
                  </a:outerShdw>
                </a:effectLst>
                <a:cs typeface="Arial" charset="0"/>
              </a:rPr>
              <a:t>SE</a:t>
            </a:r>
            <a:r>
              <a:rPr lang="ja-JP" altLang="es-AR" sz="1800" b="1" dirty="0" smtClean="0">
                <a:solidFill>
                  <a:srgbClr val="00FF00"/>
                </a:solidFill>
                <a:effectLst>
                  <a:outerShdw blurRad="38100" dist="38100" dir="2700000" algn="tl">
                    <a:srgbClr val="000000">
                      <a:alpha val="43137"/>
                    </a:srgbClr>
                  </a:outerShdw>
                </a:effectLst>
                <a:cs typeface="Arial" charset="0"/>
              </a:rPr>
              <a:t> </a:t>
            </a:r>
            <a:r>
              <a:rPr lang="es-AR" altLang="ja-JP" sz="1800" b="1" dirty="0" smtClean="0">
                <a:solidFill>
                  <a:srgbClr val="00FF00"/>
                </a:solidFill>
                <a:effectLst>
                  <a:outerShdw blurRad="38100" dist="38100" dir="2700000" algn="tl">
                    <a:srgbClr val="000000">
                      <a:alpha val="43137"/>
                    </a:srgbClr>
                  </a:outerShdw>
                </a:effectLst>
                <a:cs typeface="Arial" charset="0"/>
              </a:rPr>
              <a:t>– CNAT – Sala VIII -</a:t>
            </a:r>
            <a:r>
              <a:rPr lang="es-ES" sz="1800" b="1" dirty="0" smtClean="0">
                <a:solidFill>
                  <a:srgbClr val="00FF00"/>
                </a:solidFill>
                <a:effectLst>
                  <a:outerShdw blurRad="38100" dist="38100" dir="2700000" algn="tl">
                    <a:srgbClr val="000000">
                      <a:alpha val="43137"/>
                    </a:srgbClr>
                  </a:outerShdw>
                </a:effectLst>
                <a:cs typeface="Arial" charset="0"/>
              </a:rPr>
              <a:t> 27/12/2006”</a:t>
            </a:r>
            <a:r>
              <a:rPr lang="es-AR" sz="1600" b="1" dirty="0" smtClean="0">
                <a:solidFill>
                  <a:srgbClr val="00FF00"/>
                </a:solidFill>
                <a:effectLst>
                  <a:outerShdw blurRad="38100" dist="38100" dir="2700000" algn="tl">
                    <a:srgbClr val="000000">
                      <a:alpha val="43137"/>
                    </a:srgbClr>
                  </a:outerShdw>
                </a:effectLst>
              </a:rPr>
              <a:t> </a:t>
            </a:r>
          </a:p>
          <a:p>
            <a:pPr algn="l"/>
            <a:endParaRPr lang="es-AR" sz="1600" dirty="0"/>
          </a:p>
          <a:p>
            <a:pPr algn="l"/>
            <a:r>
              <a:rPr lang="es-AR" sz="2000" dirty="0" smtClean="0">
                <a:effectLst>
                  <a:outerShdw blurRad="38100" dist="38100" dir="2700000" algn="tl">
                    <a:srgbClr val="000000">
                      <a:alpha val="43137"/>
                    </a:srgbClr>
                  </a:outerShdw>
                </a:effectLst>
              </a:rPr>
              <a:t>La </a:t>
            </a:r>
            <a:r>
              <a:rPr lang="es-AR" sz="2000" dirty="0">
                <a:effectLst>
                  <a:outerShdw blurRad="38100" dist="38100" dir="2700000" algn="tl">
                    <a:srgbClr val="000000">
                      <a:alpha val="43137"/>
                    </a:srgbClr>
                  </a:outerShdw>
                </a:effectLst>
              </a:rPr>
              <a:t>relación se enmarcaba en el art. 198 del Código Civil que establecía los derechos y deberes de los cónyuges y especialmente lo que se refiere a los deberes de fidelidad, asistencia y alimentos, lo que alejaba a esa relación de cualquier connotación de orden laboral </a:t>
            </a:r>
            <a:endParaRPr lang="es-ES" sz="2000" dirty="0">
              <a:effectLst>
                <a:outerShdw blurRad="38100" dist="38100" dir="2700000" algn="tl">
                  <a:srgbClr val="000000">
                    <a:alpha val="43137"/>
                  </a:srgbClr>
                </a:outerShdw>
              </a:effectLst>
              <a:cs typeface="Arial" charset="0"/>
            </a:endParaRPr>
          </a:p>
          <a:p>
            <a:pPr algn="l">
              <a:lnSpc>
                <a:spcPct val="90000"/>
              </a:lnSpc>
            </a:pPr>
            <a:endParaRPr lang="es-AR" sz="2000" b="1" dirty="0" smtClean="0">
              <a:solidFill>
                <a:srgbClr val="00FFCC"/>
              </a:solidFill>
              <a:effectLst>
                <a:outerShdw blurRad="38100" dist="38100" dir="2700000" algn="tl">
                  <a:srgbClr val="000000">
                    <a:alpha val="43137"/>
                  </a:srgbClr>
                </a:outerShdw>
              </a:effectLst>
            </a:endParaRPr>
          </a:p>
          <a:p>
            <a:pPr algn="l">
              <a:lnSpc>
                <a:spcPct val="90000"/>
              </a:lnSpc>
            </a:pPr>
            <a:endParaRPr lang="es-AR" sz="20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52412636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4995" name="Rectangle 3"/>
          <p:cNvSpPr>
            <a:spLocks noGrp="1" noChangeArrowheads="1"/>
          </p:cNvSpPr>
          <p:nvPr>
            <p:ph type="subTitle" idx="1"/>
          </p:nvPr>
        </p:nvSpPr>
        <p:spPr>
          <a:xfrm>
            <a:off x="685800" y="1371600"/>
            <a:ext cx="7772400" cy="4876800"/>
          </a:xfrm>
        </p:spPr>
        <p:txBody>
          <a:bodyPr>
            <a:normAutofit/>
          </a:bodyPr>
          <a:lstStyle/>
          <a:p>
            <a:pPr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CONTRATO A PLAZO FIJO</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DESPIDO ANTES DEL VENCIMIENTO</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b="1" dirty="0" smtClean="0">
                <a:solidFill>
                  <a:srgbClr val="00FFCC"/>
                </a:solidFill>
                <a:effectLst>
                  <a:outerShdw blurRad="38100" dist="38100" dir="2700000" algn="tl">
                    <a:srgbClr val="000000">
                      <a:alpha val="43137"/>
                    </a:srgbClr>
                  </a:outerShdw>
                </a:effectLst>
              </a:rPr>
              <a:t>Art. 95 – (…)</a:t>
            </a:r>
            <a:endParaRPr lang="es-AR" sz="1800" dirty="0" smtClean="0">
              <a:solidFill>
                <a:srgbClr val="00FFCC"/>
              </a:solidFill>
              <a:effectLst>
                <a:outerShdw blurRad="38100" dist="38100" dir="2700000" algn="tl">
                  <a:srgbClr val="000000">
                    <a:alpha val="43137"/>
                  </a:srgbClr>
                </a:outerShdw>
              </a:effectLst>
            </a:endParaRP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Cuando la extinción del contrato se produjere mediante preaviso, y estando el contrato íntegramente cumplido, el trabajador recibirá una suma de dinero equivalente a la indemnización prevista en el artículo 250 de esta ley.</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En los casos del párrafo primero de este artículo, si el tiempo que faltare para cumplir el plazo del contrato fuese igual o superior al que corresponda al de preaviso, el reconocimiento de la indemnización por daño suplirá al que corresponde por omisión de éste, si el monto reconocido fuese también igual o superior a los salarios del mismo.</a:t>
            </a:r>
          </a:p>
          <a:p>
            <a:pPr algn="l" eaLnBrk="1" hangingPunct="1">
              <a:lnSpc>
                <a:spcPct val="90000"/>
              </a:lnSpc>
              <a:buFontTx/>
              <a:buNone/>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879807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4995" name="Rectangle 3"/>
          <p:cNvSpPr>
            <a:spLocks noGrp="1" noChangeArrowheads="1"/>
          </p:cNvSpPr>
          <p:nvPr>
            <p:ph type="subTitle" idx="1"/>
          </p:nvPr>
        </p:nvSpPr>
        <p:spPr>
          <a:xfrm>
            <a:off x="685800" y="1371600"/>
            <a:ext cx="7772400" cy="4876800"/>
          </a:xfrm>
        </p:spPr>
        <p:txBody>
          <a:bodyPr/>
          <a:lstStyle/>
          <a:p>
            <a:pPr algn="l" eaLnBrk="1" hangingPunct="1">
              <a:lnSpc>
                <a:spcPct val="90000"/>
              </a:lnSpc>
              <a:defRPr/>
            </a:pPr>
            <a:r>
              <a:rPr lang="en-US" sz="2000" b="1" dirty="0" smtClean="0">
                <a:solidFill>
                  <a:srgbClr val="00FF00"/>
                </a:solidFill>
              </a:rPr>
              <a:t>CONTRATO A PLAZO FIJO</a:t>
            </a:r>
          </a:p>
          <a:p>
            <a:pPr algn="l" eaLnBrk="1" hangingPunct="1">
              <a:lnSpc>
                <a:spcPct val="90000"/>
              </a:lnSpc>
              <a:defRPr/>
            </a:pPr>
            <a:r>
              <a:rPr lang="es-AR" sz="1800" b="1" dirty="0" smtClean="0">
                <a:solidFill>
                  <a:srgbClr val="FFFF01"/>
                </a:solidFill>
              </a:rPr>
              <a:t>EXTINCIÓN POR VENCIMIENTO DEL PLAZO</a:t>
            </a:r>
          </a:p>
          <a:p>
            <a:pPr algn="l" eaLnBrk="1" hangingPunct="1">
              <a:lnSpc>
                <a:spcPct val="90000"/>
              </a:lnSpc>
              <a:buFontTx/>
              <a:buNone/>
              <a:defRPr/>
            </a:pPr>
            <a:endParaRPr lang="es-AR" sz="1800" b="1" dirty="0" smtClean="0">
              <a:solidFill>
                <a:schemeClr val="hlink"/>
              </a:solidFill>
            </a:endParaRPr>
          </a:p>
          <a:p>
            <a:pPr algn="l" eaLnBrk="1" hangingPunct="1">
              <a:defRPr/>
            </a:pPr>
            <a:r>
              <a:rPr lang="es-AR" sz="1800" b="1" dirty="0" smtClean="0">
                <a:solidFill>
                  <a:srgbClr val="00FFCC"/>
                </a:solidFill>
              </a:rPr>
              <a:t>Art. 250 - </a:t>
            </a:r>
            <a:r>
              <a:rPr lang="es-AR" sz="1800" dirty="0" smtClean="0"/>
              <a:t>Cuando la extinción del contrato se produjera por vencimiento del plazo asignado al mismo, mediando preaviso y estando el contrato íntegramente cumplido, se estará a lo dispuesto en el artículo 95, segundo párrafo de esta ley, siendo el trabajador acreedor a la indemnización prevista en el artículo 247, siempre que el tiempo del contrato no haya sido inferior a 1 (un) año.</a:t>
            </a:r>
          </a:p>
          <a:p>
            <a:pPr algn="l" eaLnBrk="1" hangingPunct="1">
              <a:lnSpc>
                <a:spcPct val="90000"/>
              </a:lnSpc>
              <a:buFontTx/>
              <a:buNone/>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0563596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endParaRPr lang="es-AR" b="1" dirty="0"/>
          </a:p>
          <a:p>
            <a:pPr eaLnBrk="1" hangingPunct="1">
              <a:defRPr/>
            </a:pPr>
            <a:r>
              <a:rPr lang="es-AR" sz="2800" b="1" dirty="0" smtClean="0">
                <a:solidFill>
                  <a:srgbClr val="00FF00"/>
                </a:solidFill>
                <a:latin typeface="Papyrus" pitchFamily="66" charset="0"/>
              </a:rPr>
              <a:t>CONTRATO A TIEMPO PARCIAL</a:t>
            </a:r>
          </a:p>
          <a:p>
            <a:pPr eaLnBrk="1" hangingPunct="1">
              <a:defRPr/>
            </a:pPr>
            <a:endParaRPr lang="es-AR"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1695047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9219" name="Rectangle 3"/>
          <p:cNvSpPr>
            <a:spLocks noGrp="1" noChangeArrowheads="1"/>
          </p:cNvSpPr>
          <p:nvPr>
            <p:ph type="subTitle" idx="1"/>
          </p:nvPr>
        </p:nvSpPr>
        <p:spPr>
          <a:xfrm>
            <a:off x="685800" y="1371600"/>
            <a:ext cx="7772400" cy="4876800"/>
          </a:xfrm>
          <a:extLst/>
        </p:spPr>
        <p:txBody>
          <a:bodyPr/>
          <a:lstStyle/>
          <a:p>
            <a:pPr algn="l" eaLnBrk="1" hangingPunct="1">
              <a:lnSpc>
                <a:spcPct val="80000"/>
              </a:lnSpc>
              <a:defRPr/>
            </a:pPr>
            <a:r>
              <a:rPr lang="en-US" sz="2000" b="1" dirty="0" smtClean="0">
                <a:solidFill>
                  <a:srgbClr val="00FF00"/>
                </a:solidFill>
              </a:rPr>
              <a:t>CONTRATO A TIEMPO PARCIAL</a:t>
            </a:r>
          </a:p>
          <a:p>
            <a:pPr algn="l" eaLnBrk="1" hangingPunct="1">
              <a:lnSpc>
                <a:spcPct val="80000"/>
              </a:lnSpc>
              <a:defRPr/>
            </a:pPr>
            <a:endParaRPr lang="en-US" sz="2000" b="1" dirty="0">
              <a:solidFill>
                <a:srgbClr val="00FFCC"/>
              </a:solidFill>
            </a:endParaRPr>
          </a:p>
          <a:p>
            <a:pPr algn="l" eaLnBrk="1" hangingPunct="1">
              <a:lnSpc>
                <a:spcPct val="80000"/>
              </a:lnSpc>
              <a:defRPr/>
            </a:pPr>
            <a:r>
              <a:rPr lang="en-US" sz="2000" b="1" dirty="0" smtClean="0">
                <a:solidFill>
                  <a:srgbClr val="00FFCC"/>
                </a:solidFill>
              </a:rPr>
              <a:t>Art. 92 </a:t>
            </a:r>
            <a:r>
              <a:rPr lang="en-US" sz="2000" b="1" dirty="0" err="1" smtClean="0">
                <a:solidFill>
                  <a:srgbClr val="00FFCC"/>
                </a:solidFill>
              </a:rPr>
              <a:t>ter</a:t>
            </a:r>
            <a:r>
              <a:rPr lang="en-US" sz="2000" b="1" dirty="0" smtClean="0">
                <a:solidFill>
                  <a:srgbClr val="00FFCC"/>
                </a:solidFill>
              </a:rPr>
              <a:t> - LCT</a:t>
            </a:r>
          </a:p>
          <a:p>
            <a:pPr algn="l" eaLnBrk="1" hangingPunct="1">
              <a:lnSpc>
                <a:spcPct val="80000"/>
              </a:lnSpc>
              <a:defRPr/>
            </a:pPr>
            <a:r>
              <a:rPr lang="en-US" sz="2000" dirty="0" smtClean="0"/>
              <a:t>1. El </a:t>
            </a:r>
            <a:r>
              <a:rPr lang="en-US" sz="2000" dirty="0" err="1" smtClean="0"/>
              <a:t>contrato</a:t>
            </a:r>
            <a:r>
              <a:rPr lang="en-US" sz="2000" dirty="0" smtClean="0"/>
              <a:t> de </a:t>
            </a:r>
            <a:r>
              <a:rPr lang="en-US" sz="2000" dirty="0" err="1" smtClean="0"/>
              <a:t>trabajo</a:t>
            </a:r>
            <a:r>
              <a:rPr lang="en-US" sz="2000" dirty="0" smtClean="0"/>
              <a:t> a </a:t>
            </a:r>
            <a:r>
              <a:rPr lang="en-US" sz="2000" dirty="0" err="1" smtClean="0"/>
              <a:t>tiempo</a:t>
            </a:r>
            <a:r>
              <a:rPr lang="en-US" sz="2000" dirty="0" smtClean="0"/>
              <a:t> </a:t>
            </a:r>
            <a:r>
              <a:rPr lang="en-US" sz="2000" dirty="0" err="1" smtClean="0"/>
              <a:t>parcial</a:t>
            </a:r>
            <a:r>
              <a:rPr lang="en-US" sz="2000" dirty="0" smtClean="0"/>
              <a:t> </a:t>
            </a:r>
            <a:r>
              <a:rPr lang="en-US" sz="2000" dirty="0" err="1" smtClean="0"/>
              <a:t>es</a:t>
            </a:r>
            <a:r>
              <a:rPr lang="en-US" sz="2000" dirty="0" smtClean="0"/>
              <a:t> </a:t>
            </a:r>
            <a:r>
              <a:rPr lang="en-US" sz="2000" dirty="0" err="1" smtClean="0"/>
              <a:t>aquel</a:t>
            </a:r>
            <a:r>
              <a:rPr lang="en-US" sz="2000" dirty="0" smtClean="0"/>
              <a:t> en </a:t>
            </a:r>
            <a:r>
              <a:rPr lang="en-US" sz="2000" dirty="0" err="1" smtClean="0"/>
              <a:t>virtud</a:t>
            </a:r>
            <a:r>
              <a:rPr lang="en-US" sz="2000" dirty="0" smtClean="0"/>
              <a:t> del </a:t>
            </a:r>
            <a:r>
              <a:rPr lang="en-US" sz="2000" dirty="0" err="1" smtClean="0"/>
              <a:t>cual</a:t>
            </a:r>
            <a:r>
              <a:rPr lang="en-US" sz="2000" dirty="0" smtClean="0"/>
              <a:t> el </a:t>
            </a:r>
            <a:r>
              <a:rPr lang="en-US" sz="2000" dirty="0" err="1" smtClean="0"/>
              <a:t>trabajador</a:t>
            </a:r>
            <a:r>
              <a:rPr lang="en-US" sz="2000" dirty="0" smtClean="0"/>
              <a:t> se </a:t>
            </a:r>
            <a:r>
              <a:rPr lang="en-US" sz="2000" dirty="0" err="1" smtClean="0"/>
              <a:t>obliga</a:t>
            </a:r>
            <a:r>
              <a:rPr lang="en-US" sz="2000" dirty="0" smtClean="0"/>
              <a:t> a </a:t>
            </a:r>
            <a:r>
              <a:rPr lang="en-US" sz="2000" dirty="0" err="1" smtClean="0"/>
              <a:t>prestar</a:t>
            </a:r>
            <a:r>
              <a:rPr lang="en-US" sz="2000" dirty="0" smtClean="0"/>
              <a:t> </a:t>
            </a:r>
            <a:r>
              <a:rPr lang="en-US" sz="2000" dirty="0" err="1" smtClean="0"/>
              <a:t>servicios</a:t>
            </a:r>
            <a:r>
              <a:rPr lang="en-US" sz="2000" dirty="0" smtClean="0"/>
              <a:t> </a:t>
            </a:r>
            <a:r>
              <a:rPr lang="en-US" sz="2000" dirty="0" err="1" smtClean="0"/>
              <a:t>durante</a:t>
            </a:r>
            <a:r>
              <a:rPr lang="en-US" sz="2000" dirty="0" smtClean="0"/>
              <a:t> un </a:t>
            </a:r>
            <a:r>
              <a:rPr lang="en-US" sz="2000" dirty="0" err="1" smtClean="0"/>
              <a:t>determinado</a:t>
            </a:r>
            <a:r>
              <a:rPr lang="en-US" sz="2000" dirty="0" smtClean="0"/>
              <a:t> </a:t>
            </a:r>
            <a:r>
              <a:rPr lang="en-US" sz="2000" dirty="0" err="1" smtClean="0"/>
              <a:t>número</a:t>
            </a:r>
            <a:r>
              <a:rPr lang="en-US" sz="2000" dirty="0" smtClean="0"/>
              <a:t> de </a:t>
            </a:r>
            <a:r>
              <a:rPr lang="en-US" sz="2000" b="1" u="sng" dirty="0" err="1" smtClean="0">
                <a:solidFill>
                  <a:srgbClr val="FFFF00"/>
                </a:solidFill>
              </a:rPr>
              <a:t>horas</a:t>
            </a:r>
            <a:r>
              <a:rPr lang="en-US" sz="2000" b="1" u="sng" dirty="0" smtClean="0">
                <a:solidFill>
                  <a:srgbClr val="FFFF00"/>
                </a:solidFill>
              </a:rPr>
              <a:t> al </a:t>
            </a:r>
            <a:r>
              <a:rPr lang="en-US" sz="2000" b="1" u="sng" dirty="0" err="1" smtClean="0">
                <a:solidFill>
                  <a:srgbClr val="FFFF00"/>
                </a:solidFill>
              </a:rPr>
              <a:t>día</a:t>
            </a:r>
            <a:r>
              <a:rPr lang="en-US" sz="2000" b="1" u="sng" dirty="0" smtClean="0">
                <a:solidFill>
                  <a:srgbClr val="FFFF00"/>
                </a:solidFill>
              </a:rPr>
              <a:t> o a la </a:t>
            </a:r>
            <a:r>
              <a:rPr lang="en-US" sz="2000" b="1" u="sng" dirty="0" err="1" smtClean="0">
                <a:solidFill>
                  <a:srgbClr val="FFFF00"/>
                </a:solidFill>
              </a:rPr>
              <a:t>semana</a:t>
            </a:r>
            <a:r>
              <a:rPr lang="en-US" sz="2000" dirty="0" smtClean="0">
                <a:solidFill>
                  <a:srgbClr val="FFFF00"/>
                </a:solidFill>
              </a:rPr>
              <a:t>, </a:t>
            </a:r>
            <a:r>
              <a:rPr lang="en-US" sz="2000" dirty="0" err="1" smtClean="0"/>
              <a:t>inferiores</a:t>
            </a:r>
            <a:r>
              <a:rPr lang="en-US" sz="2000" dirty="0" smtClean="0"/>
              <a:t> a </a:t>
            </a:r>
            <a:r>
              <a:rPr lang="en-US" sz="2000" dirty="0" err="1" smtClean="0"/>
              <a:t>las</a:t>
            </a:r>
            <a:r>
              <a:rPr lang="en-US" sz="2000" dirty="0" smtClean="0"/>
              <a:t> dos </a:t>
            </a:r>
            <a:r>
              <a:rPr lang="en-US" sz="2000" dirty="0" err="1" smtClean="0"/>
              <a:t>terceras</a:t>
            </a:r>
            <a:r>
              <a:rPr lang="en-US" sz="2000" dirty="0" smtClean="0"/>
              <a:t> (2/3) </a:t>
            </a:r>
            <a:r>
              <a:rPr lang="en-US" sz="2000" dirty="0" err="1" smtClean="0"/>
              <a:t>partes</a:t>
            </a:r>
            <a:r>
              <a:rPr lang="en-US" sz="2000" dirty="0" smtClean="0"/>
              <a:t> de la </a:t>
            </a:r>
            <a:r>
              <a:rPr lang="en-US" sz="2000" dirty="0" err="1" smtClean="0"/>
              <a:t>jornada</a:t>
            </a:r>
            <a:r>
              <a:rPr lang="en-US" sz="2000" dirty="0" smtClean="0"/>
              <a:t> habitual de la </a:t>
            </a:r>
            <a:r>
              <a:rPr lang="en-US" sz="2000" dirty="0" err="1" smtClean="0"/>
              <a:t>actividad</a:t>
            </a:r>
            <a:r>
              <a:rPr lang="en-US" sz="2000" dirty="0" smtClean="0"/>
              <a:t>. En </a:t>
            </a:r>
            <a:r>
              <a:rPr lang="en-US" sz="2000" dirty="0" err="1" smtClean="0"/>
              <a:t>este</a:t>
            </a:r>
            <a:r>
              <a:rPr lang="en-US" sz="2000" dirty="0" smtClean="0"/>
              <a:t> </a:t>
            </a:r>
            <a:r>
              <a:rPr lang="en-US" sz="2000" dirty="0" err="1" smtClean="0"/>
              <a:t>caso</a:t>
            </a:r>
            <a:r>
              <a:rPr lang="en-US" sz="2000" dirty="0" smtClean="0"/>
              <a:t> la </a:t>
            </a:r>
            <a:r>
              <a:rPr lang="en-US" sz="2000" dirty="0" err="1" smtClean="0"/>
              <a:t>remuneración</a:t>
            </a:r>
            <a:r>
              <a:rPr lang="en-US" sz="2000" dirty="0" smtClean="0"/>
              <a:t> no </a:t>
            </a:r>
            <a:r>
              <a:rPr lang="en-US" sz="2000" dirty="0" err="1" smtClean="0"/>
              <a:t>podrá</a:t>
            </a:r>
            <a:r>
              <a:rPr lang="en-US" sz="2000" dirty="0" smtClean="0"/>
              <a:t> </a:t>
            </a:r>
            <a:r>
              <a:rPr lang="en-US" sz="2000" dirty="0" err="1" smtClean="0"/>
              <a:t>ser</a:t>
            </a:r>
            <a:r>
              <a:rPr lang="en-US" sz="2000" dirty="0" smtClean="0"/>
              <a:t> inferior a la </a:t>
            </a:r>
            <a:r>
              <a:rPr lang="en-US" sz="2000" dirty="0" err="1" smtClean="0"/>
              <a:t>proporcional</a:t>
            </a:r>
            <a:r>
              <a:rPr lang="en-US" sz="2000" dirty="0" smtClean="0"/>
              <a:t> </a:t>
            </a:r>
            <a:r>
              <a:rPr lang="en-US" sz="2000" dirty="0" err="1" smtClean="0"/>
              <a:t>que</a:t>
            </a:r>
            <a:r>
              <a:rPr lang="en-US" sz="2000" dirty="0" smtClean="0"/>
              <a:t> le </a:t>
            </a:r>
            <a:r>
              <a:rPr lang="en-US" sz="2000" dirty="0" err="1" smtClean="0"/>
              <a:t>corresponda</a:t>
            </a:r>
            <a:r>
              <a:rPr lang="en-US" sz="2000" dirty="0" smtClean="0"/>
              <a:t> a un </a:t>
            </a:r>
            <a:r>
              <a:rPr lang="en-US" sz="2000" dirty="0" err="1" smtClean="0"/>
              <a:t>trabajador</a:t>
            </a:r>
            <a:r>
              <a:rPr lang="en-US" sz="2000" dirty="0" smtClean="0"/>
              <a:t> a </a:t>
            </a:r>
            <a:r>
              <a:rPr lang="en-US" sz="2000" dirty="0" err="1" smtClean="0"/>
              <a:t>tiempo</a:t>
            </a:r>
            <a:r>
              <a:rPr lang="en-US" sz="2000" dirty="0" smtClean="0"/>
              <a:t> </a:t>
            </a:r>
            <a:r>
              <a:rPr lang="en-US" sz="2000" dirty="0" err="1" smtClean="0"/>
              <a:t>completo</a:t>
            </a:r>
            <a:r>
              <a:rPr lang="en-US" sz="2000" dirty="0" smtClean="0"/>
              <a:t>, </a:t>
            </a:r>
            <a:r>
              <a:rPr lang="en-US" sz="2000" dirty="0" err="1" smtClean="0"/>
              <a:t>establecida</a:t>
            </a:r>
            <a:r>
              <a:rPr lang="en-US" sz="2000" dirty="0" smtClean="0"/>
              <a:t> </a:t>
            </a:r>
            <a:r>
              <a:rPr lang="en-US" sz="2000" dirty="0" err="1" smtClean="0"/>
              <a:t>por</a:t>
            </a:r>
            <a:r>
              <a:rPr lang="en-US" sz="2000" dirty="0" smtClean="0"/>
              <a:t> ley o </a:t>
            </a:r>
            <a:r>
              <a:rPr lang="en-US" sz="2000" dirty="0" err="1" smtClean="0"/>
              <a:t>convenio</a:t>
            </a:r>
            <a:r>
              <a:rPr lang="en-US" sz="2000" dirty="0" smtClean="0"/>
              <a:t> </a:t>
            </a:r>
            <a:r>
              <a:rPr lang="en-US" sz="2000" dirty="0" err="1" smtClean="0"/>
              <a:t>colectivo</a:t>
            </a:r>
            <a:r>
              <a:rPr lang="en-US" sz="2000" dirty="0" smtClean="0"/>
              <a:t>, de la </a:t>
            </a:r>
            <a:r>
              <a:rPr lang="en-US" sz="2000" dirty="0" err="1" smtClean="0"/>
              <a:t>misma</a:t>
            </a:r>
            <a:r>
              <a:rPr lang="en-US" sz="2000" dirty="0" smtClean="0"/>
              <a:t> </a:t>
            </a:r>
            <a:r>
              <a:rPr lang="en-US" sz="2000" dirty="0" err="1" smtClean="0"/>
              <a:t>categoría</a:t>
            </a:r>
            <a:r>
              <a:rPr lang="en-US" sz="2000" dirty="0" smtClean="0"/>
              <a:t> o </a:t>
            </a:r>
            <a:r>
              <a:rPr lang="en-US" sz="2000" dirty="0" err="1" smtClean="0"/>
              <a:t>puesto</a:t>
            </a:r>
            <a:r>
              <a:rPr lang="en-US" sz="2000" dirty="0" smtClean="0"/>
              <a:t> de </a:t>
            </a:r>
            <a:r>
              <a:rPr lang="en-US" sz="2000" dirty="0" err="1" smtClean="0"/>
              <a:t>trabajo</a:t>
            </a:r>
            <a:r>
              <a:rPr lang="en-US" sz="2000" dirty="0" smtClean="0"/>
              <a:t>. </a:t>
            </a:r>
            <a:r>
              <a:rPr lang="en-US" sz="2000" b="1" u="sng" dirty="0" smtClean="0">
                <a:solidFill>
                  <a:srgbClr val="FFFF00"/>
                </a:solidFill>
              </a:rPr>
              <a:t>Si la </a:t>
            </a:r>
            <a:r>
              <a:rPr lang="en-US" sz="2000" b="1" u="sng" dirty="0" err="1" smtClean="0">
                <a:solidFill>
                  <a:srgbClr val="FFFF00"/>
                </a:solidFill>
              </a:rPr>
              <a:t>jornada</a:t>
            </a:r>
            <a:r>
              <a:rPr lang="en-US" sz="2000" b="1" u="sng" dirty="0" smtClean="0">
                <a:solidFill>
                  <a:srgbClr val="FFFF00"/>
                </a:solidFill>
              </a:rPr>
              <a:t> </a:t>
            </a:r>
            <a:r>
              <a:rPr lang="en-US" sz="2000" b="1" u="sng" dirty="0" err="1" smtClean="0">
                <a:solidFill>
                  <a:srgbClr val="FFFF00"/>
                </a:solidFill>
              </a:rPr>
              <a:t>pactada</a:t>
            </a:r>
            <a:r>
              <a:rPr lang="en-US" sz="2000" b="1" u="sng" dirty="0" smtClean="0">
                <a:solidFill>
                  <a:srgbClr val="FFFF00"/>
                </a:solidFill>
              </a:rPr>
              <a:t> </a:t>
            </a:r>
            <a:r>
              <a:rPr lang="en-US" sz="2000" b="1" u="sng" dirty="0" err="1" smtClean="0">
                <a:solidFill>
                  <a:srgbClr val="FFFF00"/>
                </a:solidFill>
              </a:rPr>
              <a:t>supera</a:t>
            </a:r>
            <a:r>
              <a:rPr lang="en-US" sz="2000" b="1" u="sng" dirty="0" smtClean="0">
                <a:solidFill>
                  <a:srgbClr val="FFFF00"/>
                </a:solidFill>
              </a:rPr>
              <a:t> </a:t>
            </a:r>
            <a:r>
              <a:rPr lang="en-US" sz="2000" b="1" u="sng" dirty="0" err="1" smtClean="0">
                <a:solidFill>
                  <a:srgbClr val="FFFF00"/>
                </a:solidFill>
              </a:rPr>
              <a:t>esa</a:t>
            </a:r>
            <a:r>
              <a:rPr lang="en-US" sz="2000" b="1" u="sng" dirty="0" smtClean="0">
                <a:solidFill>
                  <a:srgbClr val="FFFF00"/>
                </a:solidFill>
              </a:rPr>
              <a:t> </a:t>
            </a:r>
            <a:r>
              <a:rPr lang="en-US" sz="2000" b="1" u="sng" dirty="0" err="1" smtClean="0">
                <a:solidFill>
                  <a:srgbClr val="FFFF00"/>
                </a:solidFill>
              </a:rPr>
              <a:t>proporción</a:t>
            </a:r>
            <a:r>
              <a:rPr lang="en-US" sz="2000" b="1" u="sng" dirty="0" smtClean="0">
                <a:solidFill>
                  <a:srgbClr val="FFFF00"/>
                </a:solidFill>
              </a:rPr>
              <a:t>, el </a:t>
            </a:r>
            <a:r>
              <a:rPr lang="en-US" sz="2000" b="1" u="sng" dirty="0" err="1" smtClean="0">
                <a:solidFill>
                  <a:srgbClr val="FFFF00"/>
                </a:solidFill>
              </a:rPr>
              <a:t>empleador</a:t>
            </a:r>
            <a:r>
              <a:rPr lang="en-US" sz="2000" b="1" u="sng" dirty="0" smtClean="0">
                <a:solidFill>
                  <a:srgbClr val="FFFF00"/>
                </a:solidFill>
              </a:rPr>
              <a:t> </a:t>
            </a:r>
            <a:r>
              <a:rPr lang="en-US" sz="2000" b="1" u="sng" dirty="0" err="1" smtClean="0">
                <a:solidFill>
                  <a:srgbClr val="FFFF00"/>
                </a:solidFill>
              </a:rPr>
              <a:t>deberá</a:t>
            </a:r>
            <a:r>
              <a:rPr lang="en-US" sz="2000" b="1" u="sng" dirty="0" smtClean="0">
                <a:solidFill>
                  <a:srgbClr val="FFFF00"/>
                </a:solidFill>
              </a:rPr>
              <a:t> </a:t>
            </a:r>
            <a:r>
              <a:rPr lang="en-US" sz="2000" b="1" u="sng" dirty="0" err="1" smtClean="0">
                <a:solidFill>
                  <a:srgbClr val="FFFF00"/>
                </a:solidFill>
              </a:rPr>
              <a:t>abonar</a:t>
            </a:r>
            <a:r>
              <a:rPr lang="en-US" sz="2000" b="1" u="sng" dirty="0" smtClean="0">
                <a:solidFill>
                  <a:srgbClr val="FFFF00"/>
                </a:solidFill>
              </a:rPr>
              <a:t> la </a:t>
            </a:r>
            <a:r>
              <a:rPr lang="en-US" sz="2000" b="1" u="sng" dirty="0" err="1" smtClean="0">
                <a:solidFill>
                  <a:srgbClr val="FFFF00"/>
                </a:solidFill>
              </a:rPr>
              <a:t>remuneración</a:t>
            </a:r>
            <a:r>
              <a:rPr lang="en-US" sz="2000" b="1" u="sng" dirty="0" smtClean="0">
                <a:solidFill>
                  <a:srgbClr val="FFFF00"/>
                </a:solidFill>
              </a:rPr>
              <a:t> </a:t>
            </a:r>
            <a:r>
              <a:rPr lang="en-US" sz="2000" b="1" u="sng" dirty="0" err="1" smtClean="0">
                <a:solidFill>
                  <a:srgbClr val="FFFF00"/>
                </a:solidFill>
              </a:rPr>
              <a:t>correspondiente</a:t>
            </a:r>
            <a:r>
              <a:rPr lang="en-US" sz="2000" b="1" u="sng" dirty="0" smtClean="0">
                <a:solidFill>
                  <a:srgbClr val="FFFF00"/>
                </a:solidFill>
              </a:rPr>
              <a:t> a un </a:t>
            </a:r>
            <a:r>
              <a:rPr lang="en-US" sz="2000" b="1" u="sng" dirty="0" err="1" smtClean="0">
                <a:solidFill>
                  <a:srgbClr val="FFFF00"/>
                </a:solidFill>
              </a:rPr>
              <a:t>trabajador</a:t>
            </a:r>
            <a:r>
              <a:rPr lang="en-US" sz="2000" b="1" u="sng" dirty="0" smtClean="0">
                <a:solidFill>
                  <a:srgbClr val="FFFF00"/>
                </a:solidFill>
              </a:rPr>
              <a:t> de </a:t>
            </a:r>
            <a:r>
              <a:rPr lang="en-US" sz="2000" b="1" u="sng" dirty="0" err="1" smtClean="0">
                <a:solidFill>
                  <a:srgbClr val="FFFF00"/>
                </a:solidFill>
              </a:rPr>
              <a:t>jornada</a:t>
            </a:r>
            <a:r>
              <a:rPr lang="en-US" sz="2000" b="1" u="sng" dirty="0" smtClean="0">
                <a:solidFill>
                  <a:srgbClr val="FFFF00"/>
                </a:solidFill>
              </a:rPr>
              <a:t> </a:t>
            </a:r>
            <a:r>
              <a:rPr lang="en-US" sz="2000" b="1" u="sng" dirty="0" err="1" smtClean="0">
                <a:solidFill>
                  <a:srgbClr val="FFFF00"/>
                </a:solidFill>
              </a:rPr>
              <a:t>completa</a:t>
            </a:r>
            <a:r>
              <a:rPr lang="en-US" sz="2000" b="1" u="sng" dirty="0" smtClean="0">
                <a:solidFill>
                  <a:srgbClr val="FFFF00"/>
                </a:solidFill>
              </a:rPr>
              <a:t>.</a:t>
            </a:r>
            <a:endParaRPr lang="es-AR" sz="2000" b="1" u="sng" dirty="0" smtClean="0">
              <a:solidFill>
                <a:srgbClr val="FFFF00"/>
              </a:solidFill>
            </a:endParaRPr>
          </a:p>
          <a:p>
            <a:pPr algn="l" eaLnBrk="1" hangingPunct="1">
              <a:lnSpc>
                <a:spcPct val="80000"/>
              </a:lnSpc>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8961060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0243" name="Rectangle 3"/>
          <p:cNvSpPr>
            <a:spLocks noGrp="1" noChangeArrowheads="1"/>
          </p:cNvSpPr>
          <p:nvPr>
            <p:ph type="subTitle" idx="1"/>
          </p:nvPr>
        </p:nvSpPr>
        <p:spPr>
          <a:xfrm>
            <a:off x="685800" y="1371600"/>
            <a:ext cx="7772400" cy="4876800"/>
          </a:xfrm>
          <a:extLst/>
        </p:spPr>
        <p:txBody>
          <a:bodyPr/>
          <a:lstStyle/>
          <a:p>
            <a:pPr algn="l">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defRPr/>
            </a:pPr>
            <a:r>
              <a:rPr lang="en-US" sz="2000" b="1" dirty="0" smtClean="0">
                <a:solidFill>
                  <a:srgbClr val="00FFCC"/>
                </a:solidFill>
                <a:effectLst>
                  <a:outerShdw blurRad="38100" dist="38100" dir="2700000" algn="tl">
                    <a:srgbClr val="000000">
                      <a:alpha val="43137"/>
                    </a:srgbClr>
                  </a:outerShdw>
                </a:effectLst>
              </a:rPr>
              <a:t>Art. 92 </a:t>
            </a:r>
            <a:r>
              <a:rPr lang="en-US" sz="2000" b="1" dirty="0" err="1" smtClean="0">
                <a:solidFill>
                  <a:srgbClr val="00FFCC"/>
                </a:solidFill>
                <a:effectLst>
                  <a:outerShdw blurRad="38100" dist="38100" dir="2700000" algn="tl">
                    <a:srgbClr val="000000">
                      <a:alpha val="43137"/>
                    </a:srgbClr>
                  </a:outerShdw>
                </a:effectLst>
              </a:rPr>
              <a:t>ter</a:t>
            </a:r>
            <a:r>
              <a:rPr lang="en-US" sz="2000" b="1" dirty="0" smtClean="0">
                <a:solidFill>
                  <a:srgbClr val="00FFCC"/>
                </a:solidFill>
                <a:effectLst>
                  <a:outerShdw blurRad="38100" dist="38100" dir="2700000" algn="tl">
                    <a:srgbClr val="000000">
                      <a:alpha val="43137"/>
                    </a:srgbClr>
                  </a:outerShdw>
                </a:effectLst>
              </a:rPr>
              <a:t> - LCT</a:t>
            </a:r>
          </a:p>
          <a:p>
            <a:pPr algn="l" eaLnBrk="1" hangingPunct="1">
              <a:defRPr/>
            </a:pPr>
            <a:r>
              <a:rPr lang="en-US" sz="2000" dirty="0" smtClean="0">
                <a:effectLst>
                  <a:outerShdw blurRad="38100" dist="38100" dir="2700000" algn="tl">
                    <a:srgbClr val="000000">
                      <a:alpha val="43137"/>
                    </a:srgbClr>
                  </a:outerShdw>
                </a:effectLst>
              </a:rPr>
              <a:t>2. Los </a:t>
            </a:r>
            <a:r>
              <a:rPr lang="en-US" sz="2000" dirty="0" err="1" smtClean="0">
                <a:effectLst>
                  <a:outerShdw blurRad="38100" dist="38100" dir="2700000" algn="tl">
                    <a:srgbClr val="000000">
                      <a:alpha val="43137"/>
                    </a:srgbClr>
                  </a:outerShdw>
                </a:effectLst>
              </a:rPr>
              <a:t>trabajadores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contratados</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tiempo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parcial</a:t>
            </a:r>
            <a:r>
              <a:rPr lang="en-US" sz="2000" dirty="0" smtClean="0">
                <a:effectLst>
                  <a:outerShdw blurRad="38100" dist="38100" dir="2700000" algn="tl">
                    <a:srgbClr val="000000">
                      <a:alpha val="43137"/>
                    </a:srgbClr>
                  </a:outerShdw>
                </a:effectLst>
              </a:rPr>
              <a:t> no </a:t>
            </a:r>
            <a:r>
              <a:rPr lang="en-US" sz="2000" dirty="0" err="1" smtClean="0">
                <a:effectLst>
                  <a:outerShdw blurRad="38100" dist="38100" dir="2700000" algn="tl">
                    <a:srgbClr val="000000">
                      <a:alpha val="43137"/>
                    </a:srgbClr>
                  </a:outerShdw>
                </a:effectLst>
              </a:rPr>
              <a:t>podrán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realizar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horas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suplementarias</a:t>
            </a:r>
            <a:r>
              <a:rPr lang="en-US" sz="2000" dirty="0" smtClean="0">
                <a:effectLst>
                  <a:outerShdw blurRad="38100" dist="38100" dir="2700000" algn="tl">
                    <a:srgbClr val="000000">
                      <a:alpha val="43137"/>
                    </a:srgbClr>
                  </a:outerShdw>
                </a:effectLst>
              </a:rPr>
              <a:t> o </a:t>
            </a:r>
            <a:r>
              <a:rPr lang="en-US" sz="2000" dirty="0" err="1" smtClean="0">
                <a:effectLst>
                  <a:outerShdw blurRad="38100" dist="38100" dir="2700000" algn="tl">
                    <a:srgbClr val="000000">
                      <a:alpha val="43137"/>
                    </a:srgbClr>
                  </a:outerShdw>
                </a:effectLst>
              </a:rPr>
              <a:t>extraordinarias</a:t>
            </a:r>
            <a:r>
              <a:rPr lang="en-US" sz="2000" dirty="0" smtClean="0">
                <a:effectLst>
                  <a:outerShdw blurRad="38100" dist="38100" dir="2700000" algn="tl">
                    <a:srgbClr val="000000">
                      <a:alpha val="43137"/>
                    </a:srgbClr>
                  </a:outerShdw>
                </a:effectLst>
              </a:rPr>
              <a:t>, salvo el </a:t>
            </a:r>
            <a:r>
              <a:rPr lang="en-US" sz="2000" dirty="0" err="1" smtClean="0">
                <a:effectLst>
                  <a:outerShdw blurRad="38100" dist="38100" dir="2700000" algn="tl">
                    <a:srgbClr val="000000">
                      <a:alpha val="43137"/>
                    </a:srgbClr>
                  </a:outerShdw>
                </a:effectLst>
              </a:rPr>
              <a:t>caso</a:t>
            </a:r>
            <a:r>
              <a:rPr lang="en-US" sz="2000" dirty="0" smtClean="0">
                <a:effectLst>
                  <a:outerShdw blurRad="38100" dist="38100" dir="2700000" algn="tl">
                    <a:srgbClr val="000000">
                      <a:alpha val="43137"/>
                    </a:srgbClr>
                  </a:outerShdw>
                </a:effectLst>
              </a:rPr>
              <a:t> del </a:t>
            </a:r>
            <a:r>
              <a:rPr lang="en-US" sz="2000" dirty="0" err="1" smtClean="0">
                <a:effectLst>
                  <a:outerShdw blurRad="38100" dist="38100" dir="2700000" algn="tl">
                    <a:srgbClr val="000000">
                      <a:alpha val="43137"/>
                    </a:srgbClr>
                  </a:outerShdw>
                </a:effectLst>
              </a:rPr>
              <a:t>artículo</a:t>
            </a:r>
            <a:r>
              <a:rPr lang="en-US" sz="2000" dirty="0" smtClean="0">
                <a:effectLst>
                  <a:outerShdw blurRad="38100" dist="38100" dir="2700000" algn="tl">
                    <a:srgbClr val="000000">
                      <a:alpha val="43137"/>
                    </a:srgbClr>
                  </a:outerShdw>
                </a:effectLst>
              </a:rPr>
              <a:t> 89 de la </a:t>
            </a:r>
            <a:r>
              <a:rPr lang="en-US" sz="2000" dirty="0" err="1" smtClean="0">
                <a:effectLst>
                  <a:outerShdw blurRad="38100" dist="38100" dir="2700000" algn="tl">
                    <a:srgbClr val="000000">
                      <a:alpha val="43137"/>
                    </a:srgbClr>
                  </a:outerShdw>
                </a:effectLst>
              </a:rPr>
              <a:t>presente</a:t>
            </a:r>
            <a:r>
              <a:rPr lang="en-US" sz="2000" dirty="0" smtClean="0">
                <a:effectLst>
                  <a:outerShdw blurRad="38100" dist="38100" dir="2700000" algn="tl">
                    <a:srgbClr val="000000">
                      <a:alpha val="43137"/>
                    </a:srgbClr>
                  </a:outerShdw>
                </a:effectLst>
              </a:rPr>
              <a:t> ley. </a:t>
            </a:r>
            <a:r>
              <a:rPr lang="en-US" sz="2000" b="1" dirty="0" smtClean="0">
                <a:solidFill>
                  <a:srgbClr val="FFFF00"/>
                </a:solidFill>
                <a:effectLst>
                  <a:outerShdw blurRad="38100" dist="38100" dir="2700000" algn="tl">
                    <a:srgbClr val="000000">
                      <a:alpha val="43137"/>
                    </a:srgbClr>
                  </a:outerShdw>
                </a:effectLst>
              </a:rPr>
              <a:t>La </a:t>
            </a:r>
            <a:r>
              <a:rPr lang="en-US" sz="2000" b="1" dirty="0" err="1" smtClean="0">
                <a:solidFill>
                  <a:srgbClr val="FFFF00"/>
                </a:solidFill>
                <a:effectLst>
                  <a:outerShdw blurRad="38100" dist="38100" dir="2700000" algn="tl">
                    <a:srgbClr val="000000">
                      <a:alpha val="43137"/>
                    </a:srgbClr>
                  </a:outerShdw>
                </a:effectLst>
              </a:rPr>
              <a:t>violación</a:t>
            </a:r>
            <a:r>
              <a:rPr lang="en-US" sz="2000" b="1" dirty="0" smtClean="0">
                <a:solidFill>
                  <a:srgbClr val="FFFF00"/>
                </a:solidFill>
                <a:effectLst>
                  <a:outerShdw blurRad="38100" dist="38100" dir="2700000" algn="tl">
                    <a:srgbClr val="000000">
                      <a:alpha val="43137"/>
                    </a:srgbClr>
                  </a:outerShdw>
                </a:effectLst>
              </a:rPr>
              <a:t> del </a:t>
            </a:r>
            <a:r>
              <a:rPr lang="en-US" sz="2000" b="1" dirty="0" err="1" smtClean="0">
                <a:solidFill>
                  <a:srgbClr val="FFFF00"/>
                </a:solidFill>
                <a:effectLst>
                  <a:outerShdw blurRad="38100" dist="38100" dir="2700000" algn="tl">
                    <a:srgbClr val="000000">
                      <a:alpha val="43137"/>
                    </a:srgbClr>
                  </a:outerShdw>
                </a:effectLst>
              </a:rPr>
              <a:t>límite</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jornada</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establecido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para</a:t>
            </a:r>
            <a:r>
              <a:rPr lang="en-US" sz="2000" b="1" dirty="0" smtClean="0">
                <a:solidFill>
                  <a:srgbClr val="FFFF00"/>
                </a:solidFill>
                <a:effectLst>
                  <a:outerShdw blurRad="38100" dist="38100" dir="2700000" algn="tl">
                    <a:srgbClr val="000000">
                      <a:alpha val="43137"/>
                    </a:srgbClr>
                  </a:outerShdw>
                </a:effectLst>
              </a:rPr>
              <a:t> el </a:t>
            </a:r>
            <a:r>
              <a:rPr lang="en-US" sz="2000" b="1" dirty="0" err="1" smtClean="0">
                <a:solidFill>
                  <a:srgbClr val="FFFF00"/>
                </a:solidFill>
                <a:effectLst>
                  <a:outerShdw blurRad="38100" dist="38100" dir="2700000" algn="tl">
                    <a:srgbClr val="000000">
                      <a:alpha val="43137"/>
                    </a:srgbClr>
                  </a:outerShdw>
                </a:effectLst>
              </a:rPr>
              <a:t>contrato</a:t>
            </a:r>
            <a:r>
              <a:rPr lang="en-US" sz="2000" b="1" dirty="0" smtClean="0">
                <a:solidFill>
                  <a:srgbClr val="FFFF00"/>
                </a:solidFill>
                <a:effectLst>
                  <a:outerShdw blurRad="38100" dist="38100" dir="2700000" algn="tl">
                    <a:srgbClr val="000000">
                      <a:alpha val="43137"/>
                    </a:srgbClr>
                  </a:outerShdw>
                </a:effectLst>
              </a:rPr>
              <a:t> a </a:t>
            </a:r>
            <a:r>
              <a:rPr lang="en-US" sz="2000" b="1" dirty="0" err="1" smtClean="0">
                <a:solidFill>
                  <a:srgbClr val="FFFF00"/>
                </a:solidFill>
                <a:effectLst>
                  <a:outerShdw blurRad="38100" dist="38100" dir="2700000" algn="tl">
                    <a:srgbClr val="000000">
                      <a:alpha val="43137"/>
                    </a:srgbClr>
                  </a:outerShdw>
                </a:effectLst>
              </a:rPr>
              <a:t>tiempo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parcial</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generará</a:t>
            </a:r>
            <a:r>
              <a:rPr lang="en-US" sz="2000" b="1" dirty="0" smtClean="0">
                <a:solidFill>
                  <a:srgbClr val="FFFF00"/>
                </a:solidFill>
                <a:effectLst>
                  <a:outerShdw blurRad="38100" dist="38100" dir="2700000" algn="tl">
                    <a:srgbClr val="000000">
                      <a:alpha val="43137"/>
                    </a:srgbClr>
                  </a:outerShdw>
                </a:effectLst>
              </a:rPr>
              <a:t> la </a:t>
            </a:r>
            <a:r>
              <a:rPr lang="en-US" sz="2000" b="1" dirty="0" err="1" smtClean="0">
                <a:solidFill>
                  <a:srgbClr val="FFFF00"/>
                </a:solidFill>
                <a:effectLst>
                  <a:outerShdw blurRad="38100" dist="38100" dir="2700000" algn="tl">
                    <a:srgbClr val="000000">
                      <a:alpha val="43137"/>
                    </a:srgbClr>
                  </a:outerShdw>
                </a:effectLst>
              </a:rPr>
              <a:t>obligación</a:t>
            </a:r>
            <a:r>
              <a:rPr lang="en-US" sz="2000" b="1" dirty="0" smtClean="0">
                <a:solidFill>
                  <a:srgbClr val="FFFF00"/>
                </a:solidFill>
                <a:effectLst>
                  <a:outerShdw blurRad="38100" dist="38100" dir="2700000" algn="tl">
                    <a:srgbClr val="000000">
                      <a:alpha val="43137"/>
                    </a:srgbClr>
                  </a:outerShdw>
                </a:effectLst>
              </a:rPr>
              <a:t> del </a:t>
            </a:r>
            <a:r>
              <a:rPr lang="en-US" sz="2000" b="1" dirty="0" err="1" smtClean="0">
                <a:solidFill>
                  <a:srgbClr val="FFFF00"/>
                </a:solidFill>
                <a:effectLst>
                  <a:outerShdw blurRad="38100" dist="38100" dir="2700000" algn="tl">
                    <a:srgbClr val="000000">
                      <a:alpha val="43137"/>
                    </a:srgbClr>
                  </a:outerShdw>
                </a:effectLst>
              </a:rPr>
              <a:t>empleador</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abonar</a:t>
            </a:r>
            <a:r>
              <a:rPr lang="en-US" sz="2000" b="1" dirty="0" smtClean="0">
                <a:solidFill>
                  <a:srgbClr val="FFFF00"/>
                </a:solidFill>
                <a:effectLst>
                  <a:outerShdw blurRad="38100" dist="38100" dir="2700000" algn="tl">
                    <a:srgbClr val="000000">
                      <a:alpha val="43137"/>
                    </a:srgbClr>
                  </a:outerShdw>
                </a:effectLst>
              </a:rPr>
              <a:t> el </a:t>
            </a:r>
            <a:r>
              <a:rPr lang="en-US" sz="2000" b="1" dirty="0" err="1" smtClean="0">
                <a:solidFill>
                  <a:srgbClr val="FFFF00"/>
                </a:solidFill>
                <a:effectLst>
                  <a:outerShdw blurRad="38100" dist="38100" dir="2700000" algn="tl">
                    <a:srgbClr val="000000">
                      <a:alpha val="43137"/>
                    </a:srgbClr>
                  </a:outerShdw>
                </a:effectLst>
              </a:rPr>
              <a:t>salario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correspondiente</a:t>
            </a:r>
            <a:r>
              <a:rPr lang="en-US" sz="2000" b="1" dirty="0" smtClean="0">
                <a:solidFill>
                  <a:srgbClr val="FFFF00"/>
                </a:solidFill>
                <a:effectLst>
                  <a:outerShdw blurRad="38100" dist="38100" dir="2700000" algn="tl">
                    <a:srgbClr val="000000">
                      <a:alpha val="43137"/>
                    </a:srgbClr>
                  </a:outerShdw>
                </a:effectLst>
              </a:rPr>
              <a:t> a la </a:t>
            </a:r>
            <a:r>
              <a:rPr lang="en-US" sz="2000" b="1" dirty="0" err="1" smtClean="0">
                <a:solidFill>
                  <a:srgbClr val="FFFF00"/>
                </a:solidFill>
                <a:effectLst>
                  <a:outerShdw blurRad="38100" dist="38100" dir="2700000" algn="tl">
                    <a:srgbClr val="000000">
                      <a:alpha val="43137"/>
                    </a:srgbClr>
                  </a:outerShdw>
                </a:effectLst>
              </a:rPr>
              <a:t>jornada</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completa</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para</a:t>
            </a:r>
            <a:r>
              <a:rPr lang="en-US" sz="2000" b="1" dirty="0" smtClean="0">
                <a:solidFill>
                  <a:srgbClr val="FFFF00"/>
                </a:solidFill>
                <a:effectLst>
                  <a:outerShdw blurRad="38100" dist="38100" dir="2700000" algn="tl">
                    <a:srgbClr val="000000">
                      <a:alpha val="43137"/>
                    </a:srgbClr>
                  </a:outerShdw>
                </a:effectLst>
              </a:rPr>
              <a:t> el </a:t>
            </a:r>
            <a:r>
              <a:rPr lang="en-US" sz="2000" b="1" dirty="0" err="1" smtClean="0">
                <a:solidFill>
                  <a:srgbClr val="FFFF00"/>
                </a:solidFill>
                <a:effectLst>
                  <a:outerShdw blurRad="38100" dist="38100" dir="2700000" algn="tl">
                    <a:srgbClr val="000000">
                      <a:alpha val="43137"/>
                    </a:srgbClr>
                  </a:outerShdw>
                </a:effectLst>
              </a:rPr>
              <a:t>mes</a:t>
            </a:r>
            <a:r>
              <a:rPr lang="en-US" sz="2000" b="1" dirty="0" smtClean="0">
                <a:solidFill>
                  <a:srgbClr val="FFFF00"/>
                </a:solidFill>
                <a:effectLst>
                  <a:outerShdw blurRad="38100" dist="38100" dir="2700000" algn="tl">
                    <a:srgbClr val="000000">
                      <a:alpha val="43137"/>
                    </a:srgbClr>
                  </a:outerShdw>
                </a:effectLst>
              </a:rPr>
              <a:t> en </a:t>
            </a:r>
            <a:r>
              <a:rPr lang="en-US" sz="2000" b="1" dirty="0" err="1" smtClean="0">
                <a:solidFill>
                  <a:srgbClr val="FFFF00"/>
                </a:solidFill>
                <a:effectLst>
                  <a:outerShdw blurRad="38100" dist="38100" dir="2700000" algn="tl">
                    <a:srgbClr val="000000">
                      <a:alpha val="43137"/>
                    </a:srgbClr>
                  </a:outerShdw>
                </a:effectLst>
              </a:rPr>
              <a:t>que</a:t>
            </a:r>
            <a:r>
              <a:rPr lang="en-US" sz="2000" b="1" dirty="0" smtClean="0">
                <a:solidFill>
                  <a:srgbClr val="FFFF00"/>
                </a:solidFill>
                <a:effectLst>
                  <a:outerShdw blurRad="38100" dist="38100" dir="2700000" algn="tl">
                    <a:srgbClr val="000000">
                      <a:alpha val="43137"/>
                    </a:srgbClr>
                  </a:outerShdw>
                </a:effectLst>
              </a:rPr>
              <a:t> se </a:t>
            </a:r>
            <a:r>
              <a:rPr lang="en-US" sz="2000" b="1" dirty="0" err="1" smtClean="0">
                <a:solidFill>
                  <a:srgbClr val="FFFF00"/>
                </a:solidFill>
                <a:effectLst>
                  <a:outerShdw blurRad="38100" dist="38100" dir="2700000" algn="tl">
                    <a:srgbClr val="000000">
                      <a:alpha val="43137"/>
                    </a:srgbClr>
                  </a:outerShdw>
                </a:effectLst>
              </a:rPr>
              <a:t>hubiere</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efectivizado</a:t>
            </a:r>
            <a:r>
              <a:rPr lang="en-US" sz="2000" b="1" dirty="0" smtClean="0">
                <a:solidFill>
                  <a:srgbClr val="FFFF00"/>
                </a:solidFill>
                <a:effectLst>
                  <a:outerShdw blurRad="38100" dist="38100" dir="2700000" algn="tl">
                    <a:srgbClr val="000000">
                      <a:alpha val="43137"/>
                    </a:srgbClr>
                  </a:outerShdw>
                </a:effectLst>
              </a:rPr>
              <a:t> la </a:t>
            </a:r>
            <a:r>
              <a:rPr lang="en-US" sz="2000" b="1" dirty="0" err="1" smtClean="0">
                <a:solidFill>
                  <a:srgbClr val="FFFF00"/>
                </a:solidFill>
                <a:effectLst>
                  <a:outerShdw blurRad="38100" dist="38100" dir="2700000" algn="tl">
                    <a:srgbClr val="000000">
                      <a:alpha val="43137"/>
                    </a:srgbClr>
                  </a:outerShdw>
                </a:effectLst>
              </a:rPr>
              <a:t>misma</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ello</a:t>
            </a:r>
            <a:r>
              <a:rPr lang="en-US" sz="2000" b="1" dirty="0" smtClean="0">
                <a:solidFill>
                  <a:srgbClr val="FFFF00"/>
                </a:solidFill>
                <a:effectLst>
                  <a:outerShdw blurRad="38100" dist="38100" dir="2700000" algn="tl">
                    <a:srgbClr val="000000">
                      <a:alpha val="43137"/>
                    </a:srgbClr>
                  </a:outerShdw>
                </a:effectLst>
              </a:rPr>
              <a:t> sin </a:t>
            </a:r>
            <a:r>
              <a:rPr lang="en-US" sz="2000" b="1" dirty="0" err="1" smtClean="0">
                <a:solidFill>
                  <a:srgbClr val="FFFF00"/>
                </a:solidFill>
                <a:effectLst>
                  <a:outerShdw blurRad="38100" dist="38100" dir="2700000" algn="tl">
                    <a:srgbClr val="000000">
                      <a:alpha val="43137"/>
                    </a:srgbClr>
                  </a:outerShdw>
                </a:effectLst>
              </a:rPr>
              <a:t>perjuicio</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otras</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consecuencias</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que</a:t>
            </a:r>
            <a:r>
              <a:rPr lang="en-US" sz="2000" b="1" dirty="0" smtClean="0">
                <a:solidFill>
                  <a:srgbClr val="FFFF00"/>
                </a:solidFill>
                <a:effectLst>
                  <a:outerShdw blurRad="38100" dist="38100" dir="2700000" algn="tl">
                    <a:srgbClr val="000000">
                      <a:alpha val="43137"/>
                    </a:srgbClr>
                  </a:outerShdw>
                </a:effectLst>
              </a:rPr>
              <a:t> se </a:t>
            </a:r>
            <a:r>
              <a:rPr lang="en-US" sz="2000" b="1" dirty="0" err="1" smtClean="0">
                <a:solidFill>
                  <a:srgbClr val="FFFF00"/>
                </a:solidFill>
                <a:effectLst>
                  <a:outerShdw blurRad="38100" dist="38100" dir="2700000" algn="tl">
                    <a:srgbClr val="000000">
                      <a:alpha val="43137"/>
                    </a:srgbClr>
                  </a:outerShdw>
                </a:effectLst>
              </a:rPr>
              <a:t>deriven</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este</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incumplimiento</a:t>
            </a:r>
            <a:r>
              <a:rPr lang="en-US" sz="2000" b="1" dirty="0" smtClean="0">
                <a:solidFill>
                  <a:srgbClr val="FFFF00"/>
                </a:solidFill>
                <a:effectLst>
                  <a:outerShdw blurRad="38100" dist="38100" dir="2700000" algn="tl">
                    <a:srgbClr val="000000">
                      <a:alpha val="43137"/>
                    </a:srgbClr>
                  </a:outerShdw>
                </a:effectLst>
              </a:rPr>
              <a:t>. </a:t>
            </a:r>
            <a:endParaRPr lang="es-AR" sz="2000" b="1" dirty="0" smtClean="0">
              <a:solidFill>
                <a:srgbClr val="FFFF00"/>
              </a:solidFill>
              <a:effectLst>
                <a:outerShdw blurRad="38100" dist="38100" dir="2700000" algn="tl">
                  <a:srgbClr val="000000">
                    <a:alpha val="43137"/>
                  </a:srgbClr>
                </a:outerShdw>
              </a:effectLst>
            </a:endParaRPr>
          </a:p>
          <a:p>
            <a:pPr algn="l" eaLnBrk="1" hangingPunct="1">
              <a:defRPr/>
            </a:pPr>
            <a:endParaRPr lang="en-US" sz="1800" b="1" dirty="0" smtClean="0">
              <a:solidFill>
                <a:srgbClr val="FFCC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8935190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2291" name="Rectangle 3"/>
          <p:cNvSpPr>
            <a:spLocks noGrp="1" noChangeArrowheads="1"/>
          </p:cNvSpPr>
          <p:nvPr>
            <p:ph type="subTitle" idx="1"/>
          </p:nvPr>
        </p:nvSpPr>
        <p:spPr>
          <a:xfrm>
            <a:off x="685800" y="1371600"/>
            <a:ext cx="7772400" cy="4876800"/>
          </a:xfrm>
          <a:extLst/>
        </p:spPr>
        <p:txBody>
          <a:bodyPr/>
          <a:lstStyle/>
          <a:p>
            <a:pPr algn="l">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defRPr/>
            </a:pPr>
            <a:r>
              <a:rPr lang="en-US" sz="2000" b="1" dirty="0" smtClean="0">
                <a:solidFill>
                  <a:srgbClr val="00FFCC"/>
                </a:solidFill>
                <a:effectLst>
                  <a:outerShdw blurRad="38100" dist="38100" dir="2700000" algn="tl">
                    <a:srgbClr val="000000">
                      <a:alpha val="43137"/>
                    </a:srgbClr>
                  </a:outerShdw>
                </a:effectLst>
              </a:rPr>
              <a:t>Art. 92 </a:t>
            </a:r>
            <a:r>
              <a:rPr lang="en-US" sz="2000" b="1" dirty="0" err="1" smtClean="0">
                <a:solidFill>
                  <a:srgbClr val="00FFCC"/>
                </a:solidFill>
                <a:effectLst>
                  <a:outerShdw blurRad="38100" dist="38100" dir="2700000" algn="tl">
                    <a:srgbClr val="000000">
                      <a:alpha val="43137"/>
                    </a:srgbClr>
                  </a:outerShdw>
                </a:effectLst>
              </a:rPr>
              <a:t>ter</a:t>
            </a:r>
            <a:r>
              <a:rPr lang="en-US" sz="2000" b="1" dirty="0" smtClean="0">
                <a:solidFill>
                  <a:srgbClr val="00FFCC"/>
                </a:solidFill>
                <a:effectLst>
                  <a:outerShdw blurRad="38100" dist="38100" dir="2700000" algn="tl">
                    <a:srgbClr val="000000">
                      <a:alpha val="43137"/>
                    </a:srgbClr>
                  </a:outerShdw>
                </a:effectLst>
              </a:rPr>
              <a:t> - LCT</a:t>
            </a:r>
          </a:p>
          <a:p>
            <a:pPr algn="l" eaLnBrk="1" hangingPunct="1">
              <a:defRPr/>
            </a:pPr>
            <a:r>
              <a:rPr lang="en-US" sz="2000" dirty="0" smtClean="0">
                <a:effectLst>
                  <a:outerShdw blurRad="38100" dist="38100" dir="2700000" algn="tl">
                    <a:srgbClr val="000000">
                      <a:alpha val="43137"/>
                    </a:srgbClr>
                  </a:outerShdw>
                </a:effectLst>
              </a:rPr>
              <a:t>3. Las </a:t>
            </a:r>
            <a:r>
              <a:rPr lang="en-US" sz="2000" dirty="0" err="1" smtClean="0">
                <a:effectLst>
                  <a:outerShdw blurRad="38100" dist="38100" dir="2700000" algn="tl">
                    <a:srgbClr val="000000">
                      <a:alpha val="43137"/>
                    </a:srgbClr>
                  </a:outerShdw>
                </a:effectLst>
              </a:rPr>
              <a:t>cotizaciones</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seguridad</a:t>
            </a:r>
            <a:r>
              <a:rPr lang="en-US" sz="2000" dirty="0" smtClean="0">
                <a:effectLst>
                  <a:outerShdw blurRad="38100" dist="38100" dir="2700000" algn="tl">
                    <a:srgbClr val="000000">
                      <a:alpha val="43137"/>
                    </a:srgbClr>
                  </a:outerShdw>
                </a:effectLst>
              </a:rPr>
              <a:t> social y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demás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que</a:t>
            </a:r>
            <a:r>
              <a:rPr lang="en-US" sz="2000" dirty="0" smtClean="0">
                <a:effectLst>
                  <a:outerShdw blurRad="38100" dist="38100" dir="2700000" algn="tl">
                    <a:srgbClr val="000000">
                      <a:alpha val="43137"/>
                    </a:srgbClr>
                  </a:outerShdw>
                </a:effectLst>
              </a:rPr>
              <a:t> se </a:t>
            </a:r>
            <a:r>
              <a:rPr lang="en-US" sz="2000" dirty="0" err="1" smtClean="0">
                <a:effectLst>
                  <a:outerShdw blurRad="38100" dist="38100" dir="2700000" algn="tl">
                    <a:srgbClr val="000000">
                      <a:alpha val="43137"/>
                    </a:srgbClr>
                  </a:outerShdw>
                </a:effectLst>
              </a:rPr>
              <a:t>recaudan</a:t>
            </a:r>
            <a:r>
              <a:rPr lang="en-US" sz="2000" dirty="0" smtClean="0">
                <a:effectLst>
                  <a:outerShdw blurRad="38100" dist="38100" dir="2700000" algn="tl">
                    <a:srgbClr val="000000">
                      <a:alpha val="43137"/>
                    </a:srgbClr>
                  </a:outerShdw>
                </a:effectLst>
              </a:rPr>
              <a:t> con </a:t>
            </a:r>
            <a:r>
              <a:rPr lang="en-US" sz="2000" dirty="0" err="1" smtClean="0">
                <a:effectLst>
                  <a:outerShdw blurRad="38100" dist="38100" dir="2700000" algn="tl">
                    <a:srgbClr val="000000">
                      <a:alpha val="43137"/>
                    </a:srgbClr>
                  </a:outerShdw>
                </a:effectLst>
              </a:rPr>
              <a:t>ésta</a:t>
            </a:r>
            <a:r>
              <a:rPr lang="en-US" sz="2000" dirty="0" smtClean="0">
                <a:effectLst>
                  <a:outerShdw blurRad="38100" dist="38100" dir="2700000" algn="tl">
                    <a:srgbClr val="000000">
                      <a:alpha val="43137"/>
                    </a:srgbClr>
                  </a:outerShdw>
                </a:effectLst>
              </a:rPr>
              <a:t>, se </a:t>
            </a:r>
            <a:r>
              <a:rPr lang="en-US" sz="2000" dirty="0" err="1" smtClean="0">
                <a:effectLst>
                  <a:outerShdw blurRad="38100" dist="38100" dir="2700000" algn="tl">
                    <a:srgbClr val="000000">
                      <a:alpha val="43137"/>
                    </a:srgbClr>
                  </a:outerShdw>
                </a:effectLst>
              </a:rPr>
              <a:t>efectuarán</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proporción</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remuneración</a:t>
            </a:r>
            <a:r>
              <a:rPr lang="en-US" sz="2000" dirty="0" smtClean="0">
                <a:effectLst>
                  <a:outerShdw blurRad="38100" dist="38100" dir="2700000" algn="tl">
                    <a:srgbClr val="000000">
                      <a:alpha val="43137"/>
                    </a:srgbClr>
                  </a:outerShdw>
                </a:effectLst>
              </a:rPr>
              <a:t> del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 y </a:t>
            </a:r>
            <a:r>
              <a:rPr lang="en-US" sz="2000" dirty="0" err="1" smtClean="0">
                <a:effectLst>
                  <a:outerShdw blurRad="38100" dist="38100" dir="2700000" algn="tl">
                    <a:srgbClr val="000000">
                      <a:alpha val="43137"/>
                    </a:srgbClr>
                  </a:outerShdw>
                </a:effectLst>
              </a:rPr>
              <a:t>serán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unificadas</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caso</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pluriempleo</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este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último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supuesto</a:t>
            </a:r>
            <a:r>
              <a:rPr lang="en-US" sz="2000" dirty="0" smtClean="0">
                <a:effectLst>
                  <a:outerShdw blurRad="38100" dist="38100" dir="2700000" algn="tl">
                    <a:srgbClr val="000000">
                      <a:alpha val="43137"/>
                    </a:srgbClr>
                  </a:outerShdw>
                </a:effectLst>
              </a:rPr>
              <a:t>, 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deberá</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elegir</a:t>
            </a:r>
            <a:r>
              <a:rPr lang="en-US" sz="2000" dirty="0" smtClean="0">
                <a:effectLst>
                  <a:outerShdw blurRad="38100" dist="38100" dir="2700000" algn="tl">
                    <a:srgbClr val="000000">
                      <a:alpha val="43137"/>
                    </a:srgbClr>
                  </a:outerShdw>
                </a:effectLst>
              </a:rPr>
              <a:t> entre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obras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sociales</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que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aporte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aquella</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cual</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pertenecerá</a:t>
            </a:r>
            <a:r>
              <a:rPr lang="en-US" sz="2000" dirty="0" smtClean="0">
                <a:effectLst>
                  <a:outerShdw blurRad="38100" dist="38100" dir="2700000" algn="tl">
                    <a:srgbClr val="000000">
                      <a:alpha val="43137"/>
                    </a:srgbClr>
                  </a:outerShdw>
                </a:effectLst>
              </a:rPr>
              <a:t>. </a:t>
            </a:r>
            <a:endParaRPr lang="en-US" sz="2000" dirty="0" smtClean="0">
              <a:solidFill>
                <a:srgbClr val="FFCC00"/>
              </a:solidFill>
              <a:effectLst>
                <a:outerShdw blurRad="38100" dist="38100" dir="2700000" algn="tl">
                  <a:srgbClr val="000000">
                    <a:alpha val="43137"/>
                  </a:srgbClr>
                </a:outerShdw>
              </a:effectLst>
            </a:endParaRPr>
          </a:p>
          <a:p>
            <a:pPr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9885351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3315" name="Rectangle 3"/>
          <p:cNvSpPr>
            <a:spLocks noGrp="1" noChangeArrowheads="1"/>
          </p:cNvSpPr>
          <p:nvPr>
            <p:ph type="subTitle" idx="1"/>
          </p:nvPr>
        </p:nvSpPr>
        <p:spPr>
          <a:xfrm>
            <a:off x="685800" y="1371600"/>
            <a:ext cx="7772400" cy="4876800"/>
          </a:xfrm>
          <a:extLst/>
        </p:spPr>
        <p:txBody>
          <a:bodyPr/>
          <a:lstStyle/>
          <a:p>
            <a:pPr algn="l">
              <a:lnSpc>
                <a:spcPct val="90000"/>
              </a:lnSpc>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lnSpc>
                <a:spcPct val="90000"/>
              </a:lnSpc>
              <a:defRPr/>
            </a:pPr>
            <a:r>
              <a:rPr lang="en-US" sz="2000" b="1" dirty="0" smtClean="0">
                <a:solidFill>
                  <a:srgbClr val="00FFCC"/>
                </a:solidFill>
                <a:effectLst>
                  <a:outerShdw blurRad="38100" dist="38100" dir="2700000" algn="tl">
                    <a:srgbClr val="000000">
                      <a:alpha val="43137"/>
                    </a:srgbClr>
                  </a:outerShdw>
                </a:effectLst>
              </a:rPr>
              <a:t>Art. 92 </a:t>
            </a:r>
            <a:r>
              <a:rPr lang="en-US" sz="2000" b="1" dirty="0" err="1" smtClean="0">
                <a:solidFill>
                  <a:srgbClr val="00FFCC"/>
                </a:solidFill>
                <a:effectLst>
                  <a:outerShdw blurRad="38100" dist="38100" dir="2700000" algn="tl">
                    <a:srgbClr val="000000">
                      <a:alpha val="43137"/>
                    </a:srgbClr>
                  </a:outerShdw>
                </a:effectLst>
              </a:rPr>
              <a:t>ter</a:t>
            </a:r>
            <a:r>
              <a:rPr lang="en-US" sz="2000" b="1" dirty="0" smtClean="0">
                <a:solidFill>
                  <a:srgbClr val="00FFCC"/>
                </a:solidFill>
                <a:effectLst>
                  <a:outerShdw blurRad="38100" dist="38100" dir="2700000" algn="tl">
                    <a:srgbClr val="000000">
                      <a:alpha val="43137"/>
                    </a:srgbClr>
                  </a:outerShdw>
                </a:effectLst>
              </a:rPr>
              <a:t> – LCT</a:t>
            </a:r>
          </a:p>
          <a:p>
            <a:pPr algn="l" eaLnBrk="1" hangingPunct="1">
              <a:lnSpc>
                <a:spcPct val="90000"/>
              </a:lnSpc>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lnSpc>
                <a:spcPct val="90000"/>
              </a:lnSpc>
              <a:defRPr/>
            </a:pPr>
            <a:r>
              <a:rPr lang="en-US" sz="2000" dirty="0" smtClean="0">
                <a:effectLst>
                  <a:outerShdw blurRad="38100" dist="38100" dir="2700000" algn="tl">
                    <a:srgbClr val="000000">
                      <a:alpha val="43137"/>
                    </a:srgbClr>
                  </a:outerShdw>
                </a:effectLst>
              </a:rPr>
              <a:t>4. Las </a:t>
            </a:r>
            <a:r>
              <a:rPr lang="en-US" sz="2000" dirty="0" err="1" smtClean="0">
                <a:effectLst>
                  <a:outerShdw blurRad="38100" dist="38100" dir="2700000" algn="tl">
                    <a:srgbClr val="000000">
                      <a:alpha val="43137"/>
                    </a:srgbClr>
                  </a:outerShdw>
                </a:effectLst>
              </a:rPr>
              <a:t>prestaciones</a:t>
            </a:r>
            <a:r>
              <a:rPr lang="en-US" sz="2000" dirty="0" smtClean="0">
                <a:effectLst>
                  <a:outerShdw blurRad="38100" dist="38100" dir="2700000" algn="tl">
                    <a:srgbClr val="000000">
                      <a:alpha val="43137"/>
                    </a:srgbClr>
                  </a:outerShdw>
                </a:effectLst>
              </a:rPr>
              <a:t> de la </a:t>
            </a:r>
            <a:r>
              <a:rPr lang="en-US" sz="2000" dirty="0" err="1" smtClean="0">
                <a:effectLst>
                  <a:outerShdw blurRad="38100" dist="38100" dir="2700000" algn="tl">
                    <a:srgbClr val="000000">
                      <a:alpha val="43137"/>
                    </a:srgbClr>
                  </a:outerShdw>
                </a:effectLst>
              </a:rPr>
              <a:t>seguridad</a:t>
            </a:r>
            <a:r>
              <a:rPr lang="en-US" sz="2000" dirty="0" smtClean="0">
                <a:effectLst>
                  <a:outerShdw blurRad="38100" dist="38100" dir="2700000" algn="tl">
                    <a:srgbClr val="000000">
                      <a:alpha val="43137"/>
                    </a:srgbClr>
                  </a:outerShdw>
                </a:effectLst>
              </a:rPr>
              <a:t> social se </a:t>
            </a:r>
            <a:r>
              <a:rPr lang="en-US" sz="2000" dirty="0" err="1" smtClean="0">
                <a:effectLst>
                  <a:outerShdw blurRad="38100" dist="38100" dir="2700000" algn="tl">
                    <a:srgbClr val="000000">
                      <a:alpha val="43137"/>
                    </a:srgbClr>
                  </a:outerShdw>
                </a:effectLst>
              </a:rPr>
              <a:t>determinarán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reglamentariamente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teniendo</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cuenta</a:t>
            </a:r>
            <a:r>
              <a:rPr lang="en-US" sz="2000" dirty="0" smtClean="0">
                <a:effectLst>
                  <a:outerShdw blurRad="38100" dist="38100" dir="2700000" algn="tl">
                    <a:srgbClr val="000000">
                      <a:alpha val="43137"/>
                    </a:srgbClr>
                  </a:outerShdw>
                </a:effectLst>
              </a:rPr>
              <a:t> el </a:t>
            </a:r>
            <a:r>
              <a:rPr lang="en-US" sz="2000" dirty="0" err="1" smtClean="0">
                <a:effectLst>
                  <a:outerShdw blurRad="38100" dist="38100" dir="2700000" algn="tl">
                    <a:srgbClr val="000000">
                      <a:alpha val="43137"/>
                    </a:srgbClr>
                  </a:outerShdw>
                </a:effectLst>
              </a:rPr>
              <a:t>tiempo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trabajado</a:t>
            </a:r>
            <a:r>
              <a:rPr lang="en-US" sz="2000" dirty="0" smtClean="0">
                <a:effectLst>
                  <a:outerShdw blurRad="38100" dist="38100" dir="2700000" algn="tl">
                    <a:srgbClr val="000000">
                      <a:alpha val="43137"/>
                    </a:srgbClr>
                  </a:outerShdw>
                </a:effectLst>
              </a:rPr>
              <a:t>, los </a:t>
            </a:r>
            <a:r>
              <a:rPr lang="en-US" sz="2000" dirty="0" err="1" smtClean="0">
                <a:effectLst>
                  <a:outerShdw blurRad="38100" dist="38100" dir="2700000" algn="tl">
                    <a:srgbClr val="000000">
                      <a:alpha val="43137"/>
                    </a:srgbClr>
                  </a:outerShdw>
                </a:effectLst>
              </a:rPr>
              <a:t>aportes</a:t>
            </a:r>
            <a:r>
              <a:rPr lang="en-US" sz="2000" dirty="0" smtClean="0">
                <a:effectLst>
                  <a:outerShdw blurRad="38100" dist="38100" dir="2700000" algn="tl">
                    <a:srgbClr val="000000">
                      <a:alpha val="43137"/>
                    </a:srgbClr>
                  </a:outerShdw>
                </a:effectLst>
              </a:rPr>
              <a:t> y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contribuciones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efectuadas</a:t>
            </a:r>
            <a:r>
              <a:rPr lang="en-US" sz="2000" dirty="0" smtClean="0">
                <a:effectLst>
                  <a:outerShdw blurRad="38100" dist="38100" dir="2700000" algn="tl">
                    <a:srgbClr val="000000">
                      <a:alpha val="43137"/>
                    </a:srgbClr>
                  </a:outerShdw>
                </a:effectLst>
              </a:rPr>
              <a:t>. </a:t>
            </a:r>
            <a:r>
              <a:rPr lang="en-US" sz="2000" b="1" dirty="0" smtClean="0">
                <a:solidFill>
                  <a:srgbClr val="FFFF01"/>
                </a:solidFill>
                <a:effectLst>
                  <a:outerShdw blurRad="38100" dist="38100" dir="2700000" algn="tl">
                    <a:srgbClr val="000000">
                      <a:alpha val="43137"/>
                    </a:srgbClr>
                  </a:outerShdw>
                </a:effectLst>
              </a:rPr>
              <a:t>Los </a:t>
            </a:r>
            <a:r>
              <a:rPr lang="en-US" sz="2000" b="1" dirty="0" err="1" smtClean="0">
                <a:solidFill>
                  <a:srgbClr val="FFFF01"/>
                </a:solidFill>
                <a:effectLst>
                  <a:outerShdw blurRad="38100" dist="38100" dir="2700000" algn="tl">
                    <a:srgbClr val="000000">
                      <a:alpha val="43137"/>
                    </a:srgbClr>
                  </a:outerShdw>
                </a:effectLst>
              </a:rPr>
              <a:t>aportes</a:t>
            </a:r>
            <a:r>
              <a:rPr lang="en-US" sz="2000" b="1" dirty="0" smtClean="0">
                <a:solidFill>
                  <a:srgbClr val="FFFF01"/>
                </a:solidFill>
                <a:effectLst>
                  <a:outerShdw blurRad="38100" dist="38100" dir="2700000" algn="tl">
                    <a:srgbClr val="000000">
                      <a:alpha val="43137"/>
                    </a:srgbClr>
                  </a:outerShdw>
                </a:effectLst>
              </a:rPr>
              <a:t> y </a:t>
            </a:r>
            <a:r>
              <a:rPr lang="en-US" sz="2000" b="1" dirty="0" err="1" smtClean="0">
                <a:solidFill>
                  <a:srgbClr val="FFFF01"/>
                </a:solidFill>
                <a:effectLst>
                  <a:outerShdw blurRad="38100" dist="38100" dir="2700000" algn="tl">
                    <a:srgbClr val="000000">
                      <a:alpha val="43137"/>
                    </a:srgbClr>
                  </a:outerShdw>
                </a:effectLst>
              </a:rPr>
              <a:t>contribuciones</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para</a:t>
            </a:r>
            <a:r>
              <a:rPr lang="en-US" sz="2000" b="1" dirty="0" smtClean="0">
                <a:solidFill>
                  <a:srgbClr val="FFFF01"/>
                </a:solidFill>
                <a:effectLst>
                  <a:outerShdw blurRad="38100" dist="38100" dir="2700000" algn="tl">
                    <a:srgbClr val="000000">
                      <a:alpha val="43137"/>
                    </a:srgbClr>
                  </a:outerShdw>
                </a:effectLst>
              </a:rPr>
              <a:t> la </a:t>
            </a:r>
            <a:r>
              <a:rPr lang="en-US" sz="2000" b="1" dirty="0" err="1" smtClean="0">
                <a:solidFill>
                  <a:srgbClr val="FFFF01"/>
                </a:solidFill>
                <a:effectLst>
                  <a:outerShdw blurRad="38100" dist="38100" dir="2700000" algn="tl">
                    <a:srgbClr val="000000">
                      <a:alpha val="43137"/>
                    </a:srgbClr>
                  </a:outerShdw>
                </a:effectLst>
              </a:rPr>
              <a:t>obra</a:t>
            </a:r>
            <a:r>
              <a:rPr lang="en-US" sz="2000" b="1" dirty="0" smtClean="0">
                <a:solidFill>
                  <a:srgbClr val="FFFF01"/>
                </a:solidFill>
                <a:effectLst>
                  <a:outerShdw blurRad="38100" dist="38100" dir="2700000" algn="tl">
                    <a:srgbClr val="000000">
                      <a:alpha val="43137"/>
                    </a:srgbClr>
                  </a:outerShdw>
                </a:effectLst>
              </a:rPr>
              <a:t> social </a:t>
            </a:r>
            <a:r>
              <a:rPr lang="en-US" sz="2000" b="1" dirty="0" err="1" smtClean="0">
                <a:solidFill>
                  <a:srgbClr val="FFFF01"/>
                </a:solidFill>
                <a:effectLst>
                  <a:outerShdw blurRad="38100" dist="38100" dir="2700000" algn="tl">
                    <a:srgbClr val="000000">
                      <a:alpha val="43137"/>
                    </a:srgbClr>
                  </a:outerShdw>
                </a:effectLst>
              </a:rPr>
              <a:t>serán</a:t>
            </a:r>
            <a:r>
              <a:rPr lang="en-US" sz="2000" b="1" dirty="0" smtClean="0">
                <a:solidFill>
                  <a:srgbClr val="FFFF01"/>
                </a:solidFill>
                <a:effectLst>
                  <a:outerShdw blurRad="38100" dist="38100" dir="2700000" algn="tl">
                    <a:srgbClr val="000000">
                      <a:alpha val="43137"/>
                    </a:srgbClr>
                  </a:outerShdw>
                </a:effectLst>
              </a:rPr>
              <a:t> los </a:t>
            </a:r>
            <a:r>
              <a:rPr lang="en-US" sz="2000" b="1" dirty="0" err="1" smtClean="0">
                <a:solidFill>
                  <a:srgbClr val="FFFF01"/>
                </a:solidFill>
                <a:effectLst>
                  <a:outerShdw blurRad="38100" dist="38100" dir="2700000" algn="tl">
                    <a:srgbClr val="000000">
                      <a:alpha val="43137"/>
                    </a:srgbClr>
                  </a:outerShdw>
                </a:effectLst>
              </a:rPr>
              <a:t>que</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correspondan</a:t>
            </a:r>
            <a:r>
              <a:rPr lang="en-US" sz="2000" b="1" dirty="0" smtClean="0">
                <a:solidFill>
                  <a:srgbClr val="FFFF01"/>
                </a:solidFill>
                <a:effectLst>
                  <a:outerShdw blurRad="38100" dist="38100" dir="2700000" algn="tl">
                    <a:srgbClr val="000000">
                      <a:alpha val="43137"/>
                    </a:srgbClr>
                  </a:outerShdw>
                </a:effectLst>
              </a:rPr>
              <a:t> a un </a:t>
            </a:r>
            <a:r>
              <a:rPr lang="en-US" sz="2000" b="1" dirty="0" err="1" smtClean="0">
                <a:solidFill>
                  <a:srgbClr val="FFFF01"/>
                </a:solidFill>
                <a:effectLst>
                  <a:outerShdw blurRad="38100" dist="38100" dir="2700000" algn="tl">
                    <a:srgbClr val="000000">
                      <a:alpha val="43137"/>
                    </a:srgbClr>
                  </a:outerShdw>
                </a:effectLst>
              </a:rPr>
              <a:t>trabajador</a:t>
            </a:r>
            <a:r>
              <a:rPr lang="en-US" sz="2000" b="1" dirty="0" smtClean="0">
                <a:solidFill>
                  <a:srgbClr val="FFFF01"/>
                </a:solidFill>
                <a:effectLst>
                  <a:outerShdw blurRad="38100" dist="38100" dir="2700000" algn="tl">
                    <a:srgbClr val="000000">
                      <a:alpha val="43137"/>
                    </a:srgbClr>
                  </a:outerShdw>
                </a:effectLst>
              </a:rPr>
              <a:t>, de </a:t>
            </a:r>
            <a:r>
              <a:rPr lang="en-US" sz="2000" b="1" dirty="0" err="1" smtClean="0">
                <a:solidFill>
                  <a:srgbClr val="FFFF01"/>
                </a:solidFill>
                <a:effectLst>
                  <a:outerShdw blurRad="38100" dist="38100" dir="2700000" algn="tl">
                    <a:srgbClr val="000000">
                      <a:alpha val="43137"/>
                    </a:srgbClr>
                  </a:outerShdw>
                </a:effectLst>
              </a:rPr>
              <a:t>tiempo</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completo</a:t>
            </a:r>
            <a:r>
              <a:rPr lang="en-US" sz="2000" b="1" dirty="0" smtClean="0">
                <a:solidFill>
                  <a:srgbClr val="FFFF01"/>
                </a:solidFill>
                <a:effectLst>
                  <a:outerShdw blurRad="38100" dist="38100" dir="2700000" algn="tl">
                    <a:srgbClr val="000000">
                      <a:alpha val="43137"/>
                    </a:srgbClr>
                  </a:outerShdw>
                </a:effectLst>
              </a:rPr>
              <a:t> de la </a:t>
            </a:r>
            <a:r>
              <a:rPr lang="en-US" sz="2000" b="1" dirty="0" err="1" smtClean="0">
                <a:solidFill>
                  <a:srgbClr val="FFFF01"/>
                </a:solidFill>
                <a:effectLst>
                  <a:outerShdw blurRad="38100" dist="38100" dir="2700000" algn="tl">
                    <a:srgbClr val="000000">
                      <a:alpha val="43137"/>
                    </a:srgbClr>
                  </a:outerShdw>
                </a:effectLst>
              </a:rPr>
              <a:t>categoría</a:t>
            </a:r>
            <a:r>
              <a:rPr lang="en-US" sz="2000" b="1" dirty="0" smtClean="0">
                <a:solidFill>
                  <a:srgbClr val="FFFF01"/>
                </a:solidFill>
                <a:effectLst>
                  <a:outerShdw blurRad="38100" dist="38100" dir="2700000" algn="tl">
                    <a:srgbClr val="000000">
                      <a:alpha val="43137"/>
                    </a:srgbClr>
                  </a:outerShdw>
                </a:effectLst>
              </a:rPr>
              <a:t> en </a:t>
            </a:r>
            <a:r>
              <a:rPr lang="en-US" sz="2000" b="1" dirty="0" err="1" smtClean="0">
                <a:solidFill>
                  <a:srgbClr val="FFFF01"/>
                </a:solidFill>
                <a:effectLst>
                  <a:outerShdw blurRad="38100" dist="38100" dir="2700000" algn="tl">
                    <a:srgbClr val="000000">
                      <a:alpha val="43137"/>
                    </a:srgbClr>
                  </a:outerShdw>
                </a:effectLst>
              </a:rPr>
              <a:t>que</a:t>
            </a:r>
            <a:r>
              <a:rPr lang="en-US" sz="2000" b="1" dirty="0" smtClean="0">
                <a:solidFill>
                  <a:srgbClr val="FFFF01"/>
                </a:solidFill>
                <a:effectLst>
                  <a:outerShdw blurRad="38100" dist="38100" dir="2700000" algn="tl">
                    <a:srgbClr val="000000">
                      <a:alpha val="43137"/>
                    </a:srgbClr>
                  </a:outerShdw>
                </a:effectLst>
              </a:rPr>
              <a:t> se </a:t>
            </a:r>
            <a:r>
              <a:rPr lang="en-US" sz="2000" b="1" dirty="0" err="1" smtClean="0">
                <a:solidFill>
                  <a:srgbClr val="FFFF01"/>
                </a:solidFill>
                <a:effectLst>
                  <a:outerShdw blurRad="38100" dist="38100" dir="2700000" algn="tl">
                    <a:srgbClr val="000000">
                      <a:alpha val="43137"/>
                    </a:srgbClr>
                  </a:outerShdw>
                </a:effectLst>
              </a:rPr>
              <a:t>desempeña</a:t>
            </a:r>
            <a:r>
              <a:rPr lang="en-US" sz="2000" b="1" dirty="0" smtClean="0">
                <a:solidFill>
                  <a:srgbClr val="FFFF01"/>
                </a:solidFill>
                <a:effectLst>
                  <a:outerShdw blurRad="38100" dist="38100" dir="2700000" algn="tl">
                    <a:srgbClr val="000000">
                      <a:alpha val="43137"/>
                    </a:srgbClr>
                  </a:outerShdw>
                </a:effectLst>
              </a:rPr>
              <a:t> el </a:t>
            </a:r>
            <a:r>
              <a:rPr lang="en-US" sz="2000" b="1" dirty="0" err="1" smtClean="0">
                <a:solidFill>
                  <a:srgbClr val="FFFF01"/>
                </a:solidFill>
                <a:effectLst>
                  <a:outerShdw blurRad="38100" dist="38100" dir="2700000" algn="tl">
                    <a:srgbClr val="000000">
                      <a:alpha val="43137"/>
                    </a:srgbClr>
                  </a:outerShdw>
                </a:effectLst>
              </a:rPr>
              <a:t>trabajador</a:t>
            </a:r>
            <a:r>
              <a:rPr lang="en-US" sz="2000" b="1" dirty="0" smtClean="0">
                <a:solidFill>
                  <a:srgbClr val="FFFF01"/>
                </a:solidFill>
                <a:effectLst>
                  <a:outerShdw blurRad="38100" dist="38100" dir="2700000" algn="tl">
                    <a:srgbClr val="000000">
                      <a:alpha val="43137"/>
                    </a:srgbClr>
                  </a:outerShdw>
                </a:effectLst>
              </a:rPr>
              <a:t>. </a:t>
            </a:r>
          </a:p>
          <a:p>
            <a:pPr algn="l" eaLnBrk="1" hangingPunct="1">
              <a:lnSpc>
                <a:spcPct val="90000"/>
              </a:lnSpc>
              <a:defRPr/>
            </a:pPr>
            <a:endParaRPr lang="en-US" sz="1800" b="1" dirty="0" smtClean="0">
              <a:solidFill>
                <a:srgbClr val="FFCC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5943361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4339" name="Rectangle 3"/>
          <p:cNvSpPr>
            <a:spLocks noGrp="1" noChangeArrowheads="1"/>
          </p:cNvSpPr>
          <p:nvPr>
            <p:ph type="subTitle" idx="1"/>
          </p:nvPr>
        </p:nvSpPr>
        <p:spPr>
          <a:xfrm>
            <a:off x="685800" y="1371600"/>
            <a:ext cx="7772400" cy="4876800"/>
          </a:xfrm>
          <a:extLst/>
        </p:spPr>
        <p:txBody>
          <a:bodyPr/>
          <a:lstStyle/>
          <a:p>
            <a:pPr algn="l">
              <a:lnSpc>
                <a:spcPct val="90000"/>
              </a:lnSpc>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lnSpc>
                <a:spcPct val="90000"/>
              </a:lnSpc>
              <a:defRPr/>
            </a:pPr>
            <a:r>
              <a:rPr lang="en-US" sz="2000" b="1" dirty="0" smtClean="0">
                <a:solidFill>
                  <a:srgbClr val="00FFCC"/>
                </a:solidFill>
                <a:effectLst>
                  <a:outerShdw blurRad="38100" dist="38100" dir="2700000" algn="tl">
                    <a:srgbClr val="000000">
                      <a:alpha val="43137"/>
                    </a:srgbClr>
                  </a:outerShdw>
                </a:effectLst>
              </a:rPr>
              <a:t>Art. 92 </a:t>
            </a:r>
            <a:r>
              <a:rPr lang="en-US" sz="2000" b="1" dirty="0" err="1" smtClean="0">
                <a:solidFill>
                  <a:srgbClr val="00FFCC"/>
                </a:solidFill>
                <a:effectLst>
                  <a:outerShdw blurRad="38100" dist="38100" dir="2700000" algn="tl">
                    <a:srgbClr val="000000">
                      <a:alpha val="43137"/>
                    </a:srgbClr>
                  </a:outerShdw>
                </a:effectLst>
              </a:rPr>
              <a:t>ter</a:t>
            </a:r>
            <a:r>
              <a:rPr lang="en-US" sz="2000" b="1" dirty="0" smtClean="0">
                <a:solidFill>
                  <a:srgbClr val="00FFCC"/>
                </a:solidFill>
                <a:effectLst>
                  <a:outerShdw blurRad="38100" dist="38100" dir="2700000" algn="tl">
                    <a:srgbClr val="000000">
                      <a:alpha val="43137"/>
                    </a:srgbClr>
                  </a:outerShdw>
                </a:effectLst>
              </a:rPr>
              <a:t> – LCT</a:t>
            </a:r>
          </a:p>
          <a:p>
            <a:pPr algn="l" eaLnBrk="1" hangingPunct="1">
              <a:lnSpc>
                <a:spcPct val="90000"/>
              </a:lnSpc>
              <a:defRPr/>
            </a:pPr>
            <a:endParaRPr lang="en-US" sz="2000" dirty="0" smtClean="0">
              <a:effectLst>
                <a:outerShdw blurRad="38100" dist="38100" dir="2700000" algn="tl">
                  <a:srgbClr val="000000">
                    <a:alpha val="43137"/>
                  </a:srgbClr>
                </a:outerShdw>
              </a:effectLst>
            </a:endParaRPr>
          </a:p>
          <a:p>
            <a:pPr algn="l" eaLnBrk="1" hangingPunct="1">
              <a:lnSpc>
                <a:spcPct val="90000"/>
              </a:lnSpc>
              <a:defRPr/>
            </a:pPr>
            <a:endParaRPr lang="en-US" sz="2000" dirty="0" smtClean="0">
              <a:effectLst>
                <a:outerShdw blurRad="38100" dist="38100" dir="2700000" algn="tl">
                  <a:srgbClr val="000000">
                    <a:alpha val="43137"/>
                  </a:srgbClr>
                </a:outerShdw>
              </a:effectLst>
            </a:endParaRPr>
          </a:p>
          <a:p>
            <a:pPr algn="l" eaLnBrk="1" hangingPunct="1">
              <a:lnSpc>
                <a:spcPct val="90000"/>
              </a:lnSpc>
              <a:defRPr/>
            </a:pPr>
            <a:r>
              <a:rPr lang="en-US" sz="2000" dirty="0" smtClean="0">
                <a:effectLst>
                  <a:outerShdw blurRad="38100" dist="38100" dir="2700000" algn="tl">
                    <a:srgbClr val="000000">
                      <a:alpha val="43137"/>
                    </a:srgbClr>
                  </a:outerShdw>
                </a:effectLst>
              </a:rPr>
              <a:t>5. </a:t>
            </a:r>
            <a:r>
              <a:rPr lang="en-US" sz="2000" b="1" dirty="0" smtClean="0">
                <a:solidFill>
                  <a:srgbClr val="FFFF01"/>
                </a:solidFill>
                <a:effectLst>
                  <a:outerShdw blurRad="38100" dist="38100" dir="2700000" algn="tl">
                    <a:srgbClr val="000000">
                      <a:alpha val="43137"/>
                    </a:srgbClr>
                  </a:outerShdw>
                </a:effectLst>
              </a:rPr>
              <a:t>Los </a:t>
            </a:r>
            <a:r>
              <a:rPr lang="en-US" sz="2000" b="1" dirty="0" err="1" smtClean="0">
                <a:solidFill>
                  <a:srgbClr val="FFFF01"/>
                </a:solidFill>
                <a:effectLst>
                  <a:outerShdw blurRad="38100" dist="38100" dir="2700000" algn="tl">
                    <a:srgbClr val="000000">
                      <a:alpha val="43137"/>
                    </a:srgbClr>
                  </a:outerShdw>
                </a:effectLst>
              </a:rPr>
              <a:t>convenios</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colectivos</a:t>
            </a:r>
            <a:r>
              <a:rPr lang="en-US" sz="2000" b="1" dirty="0" smtClean="0">
                <a:solidFill>
                  <a:srgbClr val="FFFF01"/>
                </a:solidFill>
                <a:effectLst>
                  <a:outerShdw blurRad="38100" dist="38100" dir="2700000" algn="tl">
                    <a:srgbClr val="000000">
                      <a:alpha val="43137"/>
                    </a:srgbClr>
                  </a:outerShdw>
                </a:effectLst>
              </a:rPr>
              <a:t> de </a:t>
            </a:r>
            <a:r>
              <a:rPr lang="en-US" sz="2000" b="1" dirty="0" err="1" smtClean="0">
                <a:solidFill>
                  <a:srgbClr val="FFFF01"/>
                </a:solidFill>
                <a:effectLst>
                  <a:outerShdw blurRad="38100" dist="38100" dir="2700000" algn="tl">
                    <a:srgbClr val="000000">
                      <a:alpha val="43137"/>
                    </a:srgbClr>
                  </a:outerShdw>
                </a:effectLst>
              </a:rPr>
              <a:t>trabajo</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determinarán</a:t>
            </a:r>
            <a:r>
              <a:rPr lang="en-US" sz="2000" b="1" dirty="0" smtClean="0">
                <a:solidFill>
                  <a:srgbClr val="FFFF01"/>
                </a:solidFill>
                <a:effectLst>
                  <a:outerShdw blurRad="38100" dist="38100" dir="2700000" algn="tl">
                    <a:srgbClr val="000000">
                      <a:alpha val="43137"/>
                    </a:srgbClr>
                  </a:outerShdw>
                </a:effectLst>
              </a:rPr>
              <a:t> el </a:t>
            </a:r>
            <a:r>
              <a:rPr lang="en-US" sz="2000" b="1" dirty="0" err="1" smtClean="0">
                <a:solidFill>
                  <a:srgbClr val="FFFF01"/>
                </a:solidFill>
                <a:effectLst>
                  <a:outerShdw blurRad="38100" dist="38100" dir="2700000" algn="tl">
                    <a:srgbClr val="000000">
                      <a:alpha val="43137"/>
                    </a:srgbClr>
                  </a:outerShdw>
                </a:effectLst>
              </a:rPr>
              <a:t>porcentaje</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máximo</a:t>
            </a:r>
            <a:r>
              <a:rPr lang="en-US" sz="2000" b="1" dirty="0" smtClean="0">
                <a:solidFill>
                  <a:srgbClr val="FFFF01"/>
                </a:solidFill>
                <a:effectLst>
                  <a:outerShdw blurRad="38100" dist="38100" dir="2700000" algn="tl">
                    <a:srgbClr val="000000">
                      <a:alpha val="43137"/>
                    </a:srgbClr>
                  </a:outerShdw>
                </a:effectLst>
              </a:rPr>
              <a:t> de </a:t>
            </a:r>
            <a:r>
              <a:rPr lang="en-US" sz="2000" b="1" dirty="0" err="1" smtClean="0">
                <a:solidFill>
                  <a:srgbClr val="FFFF01"/>
                </a:solidFill>
                <a:effectLst>
                  <a:outerShdw blurRad="38100" dist="38100" dir="2700000" algn="tl">
                    <a:srgbClr val="000000">
                      <a:alpha val="43137"/>
                    </a:srgbClr>
                  </a:outerShdw>
                </a:effectLst>
              </a:rPr>
              <a:t>trabajadores</a:t>
            </a:r>
            <a:r>
              <a:rPr lang="en-US" sz="2000" b="1" dirty="0" smtClean="0">
                <a:solidFill>
                  <a:srgbClr val="FFFF01"/>
                </a:solidFill>
                <a:effectLst>
                  <a:outerShdw blurRad="38100" dist="38100" dir="2700000" algn="tl">
                    <a:srgbClr val="000000">
                      <a:alpha val="43137"/>
                    </a:srgbClr>
                  </a:outerShdw>
                </a:effectLst>
              </a:rPr>
              <a:t> a </a:t>
            </a:r>
            <a:r>
              <a:rPr lang="en-US" sz="2000" b="1" dirty="0" err="1" smtClean="0">
                <a:solidFill>
                  <a:srgbClr val="FFFF01"/>
                </a:solidFill>
                <a:effectLst>
                  <a:outerShdw blurRad="38100" dist="38100" dir="2700000" algn="tl">
                    <a:srgbClr val="000000">
                      <a:alpha val="43137"/>
                    </a:srgbClr>
                  </a:outerShdw>
                </a:effectLst>
              </a:rPr>
              <a:t>tiempo</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parcial</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que</a:t>
            </a:r>
            <a:r>
              <a:rPr lang="en-US" sz="2000" b="1" dirty="0" smtClean="0">
                <a:solidFill>
                  <a:srgbClr val="FFFF01"/>
                </a:solidFill>
                <a:effectLst>
                  <a:outerShdw blurRad="38100" dist="38100" dir="2700000" algn="tl">
                    <a:srgbClr val="000000">
                      <a:alpha val="43137"/>
                    </a:srgbClr>
                  </a:outerShdw>
                </a:effectLst>
              </a:rPr>
              <a:t> en </a:t>
            </a:r>
            <a:r>
              <a:rPr lang="en-US" sz="2000" b="1" dirty="0" err="1" smtClean="0">
                <a:solidFill>
                  <a:srgbClr val="FFFF01"/>
                </a:solidFill>
                <a:effectLst>
                  <a:outerShdw blurRad="38100" dist="38100" dir="2700000" algn="tl">
                    <a:srgbClr val="000000">
                      <a:alpha val="43137"/>
                    </a:srgbClr>
                  </a:outerShdw>
                </a:effectLst>
              </a:rPr>
              <a:t>cada</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establecimiento</a:t>
            </a:r>
            <a:r>
              <a:rPr lang="en-US" sz="2000" b="1" dirty="0" smtClean="0">
                <a:solidFill>
                  <a:srgbClr val="FFFF01"/>
                </a:solidFill>
                <a:effectLst>
                  <a:outerShdw blurRad="38100" dist="38100" dir="2700000" algn="tl">
                    <a:srgbClr val="000000">
                      <a:alpha val="43137"/>
                    </a:srgbClr>
                  </a:outerShdw>
                </a:effectLst>
              </a:rPr>
              <a:t> se </a:t>
            </a:r>
            <a:r>
              <a:rPr lang="en-US" sz="2000" b="1" dirty="0" err="1" smtClean="0">
                <a:solidFill>
                  <a:srgbClr val="FFFF01"/>
                </a:solidFill>
                <a:effectLst>
                  <a:outerShdw blurRad="38100" dist="38100" dir="2700000" algn="tl">
                    <a:srgbClr val="000000">
                      <a:alpha val="43137"/>
                    </a:srgbClr>
                  </a:outerShdw>
                </a:effectLst>
              </a:rPr>
              <a:t>desempeñarán</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bajo</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esta</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modalidad</a:t>
            </a:r>
            <a:r>
              <a:rPr lang="en-US" sz="2000" b="1" dirty="0" smtClean="0">
                <a:solidFill>
                  <a:srgbClr val="FFFF01"/>
                </a:solidFill>
                <a:effectLst>
                  <a:outerShdw blurRad="38100" dist="38100" dir="2700000" algn="tl">
                    <a:srgbClr val="000000">
                      <a:alpha val="43137"/>
                    </a:srgbClr>
                  </a:outerShdw>
                </a:effectLst>
              </a:rPr>
              <a:t> contractual.</a:t>
            </a:r>
            <a:r>
              <a:rPr lang="en-US" sz="2000" dirty="0" smtClean="0">
                <a:solidFill>
                  <a:srgbClr val="FFFF01"/>
                </a:solidFill>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Asimismo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podrán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establecer</a:t>
            </a:r>
            <a:r>
              <a:rPr lang="en-US" sz="2000" dirty="0" smtClean="0">
                <a:effectLst>
                  <a:outerShdw blurRad="38100" dist="38100" dir="2700000" algn="tl">
                    <a:srgbClr val="000000">
                      <a:alpha val="43137"/>
                    </a:srgbClr>
                  </a:outerShdw>
                </a:effectLst>
              </a:rPr>
              <a:t> la </a:t>
            </a:r>
            <a:r>
              <a:rPr lang="en-US" sz="2000" dirty="0" err="1" smtClean="0">
                <a:effectLst>
                  <a:outerShdw blurRad="38100" dist="38100" dir="2700000" algn="tl">
                    <a:srgbClr val="000000">
                      <a:alpha val="43137"/>
                    </a:srgbClr>
                  </a:outerShdw>
                </a:effectLst>
              </a:rPr>
              <a:t>prioridad</a:t>
            </a:r>
            <a:r>
              <a:rPr lang="en-US" sz="2000" dirty="0" smtClean="0">
                <a:effectLst>
                  <a:outerShdw blurRad="38100" dist="38100" dir="2700000" algn="tl">
                    <a:srgbClr val="000000">
                      <a:alpha val="43137"/>
                    </a:srgbClr>
                  </a:outerShdw>
                </a:effectLst>
              </a:rPr>
              <a:t> de los </a:t>
            </a:r>
            <a:r>
              <a:rPr lang="en-US" sz="2000" dirty="0" err="1" smtClean="0">
                <a:effectLst>
                  <a:outerShdw blurRad="38100" dist="38100" dir="2700000" algn="tl">
                    <a:srgbClr val="000000">
                      <a:alpha val="43137"/>
                    </a:srgbClr>
                  </a:outerShdw>
                </a:effectLst>
              </a:rPr>
              <a:t>mismos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ocupar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vacantes</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tiempo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completo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que</a:t>
            </a:r>
            <a:r>
              <a:rPr lang="en-US" sz="2000" dirty="0" smtClean="0">
                <a:effectLst>
                  <a:outerShdw blurRad="38100" dist="38100" dir="2700000" algn="tl">
                    <a:srgbClr val="000000">
                      <a:alpha val="43137"/>
                    </a:srgbClr>
                  </a:outerShdw>
                </a:effectLst>
              </a:rPr>
              <a:t> se </a:t>
            </a:r>
            <a:r>
              <a:rPr lang="en-US" sz="2000" dirty="0" err="1" smtClean="0">
                <a:effectLst>
                  <a:outerShdw blurRad="38100" dist="38100" dir="2700000" algn="tl">
                    <a:srgbClr val="000000">
                      <a:alpha val="43137"/>
                    </a:srgbClr>
                  </a:outerShdw>
                </a:effectLst>
              </a:rPr>
              <a:t>produjeren</a:t>
            </a:r>
            <a:r>
              <a:rPr lang="en-US" sz="2000" dirty="0" smtClean="0">
                <a:effectLst>
                  <a:outerShdw blurRad="38100" dist="38100" dir="2700000" algn="tl">
                    <a:srgbClr val="000000">
                      <a:alpha val="43137"/>
                    </a:srgbClr>
                  </a:outerShdw>
                </a:effectLst>
              </a:rPr>
              <a:t> en la </a:t>
            </a:r>
            <a:r>
              <a:rPr lang="en-US" sz="2000" dirty="0" err="1" smtClean="0">
                <a:effectLst>
                  <a:outerShdw blurRad="38100" dist="38100" dir="2700000" algn="tl">
                    <a:srgbClr val="000000">
                      <a:alpha val="43137"/>
                    </a:srgbClr>
                  </a:outerShdw>
                </a:effectLst>
              </a:rPr>
              <a:t>empresa</a:t>
            </a:r>
            <a:r>
              <a:rPr lang="en-US" sz="2000" dirty="0" smtClean="0">
                <a:effectLst>
                  <a:outerShdw blurRad="38100" dist="38100" dir="2700000" algn="tl">
                    <a:srgbClr val="000000">
                      <a:alpha val="43137"/>
                    </a:srgbClr>
                  </a:outerShdw>
                </a:effectLst>
              </a:rPr>
              <a:t>. </a:t>
            </a:r>
          </a:p>
          <a:p>
            <a:pPr algn="l" eaLnBrk="1" hangingPunct="1">
              <a:lnSpc>
                <a:spcPct val="90000"/>
              </a:lnSpc>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41797179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6387"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EXTENSIÓN MÁXIMA DE LA JORNADA A TIEMPO PARCIAL</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b="1" dirty="0" smtClean="0">
                <a:solidFill>
                  <a:srgbClr val="FFFF00"/>
                </a:solidFill>
                <a:effectLst>
                  <a:outerShdw blurRad="38100" dist="38100" dir="2700000" algn="tl">
                    <a:srgbClr val="000000">
                      <a:alpha val="43137"/>
                    </a:srgbClr>
                  </a:outerShdw>
                </a:effectLst>
              </a:rPr>
              <a:t> Dice el apartado 1: </a:t>
            </a:r>
            <a:r>
              <a:rPr lang="es-AR" sz="1800" dirty="0" smtClean="0">
                <a:effectLst>
                  <a:outerShdw blurRad="38100" dist="38100" dir="2700000" algn="tl">
                    <a:srgbClr val="000000">
                      <a:alpha val="43137"/>
                    </a:srgbClr>
                  </a:outerShdw>
                </a:effectLst>
              </a:rPr>
              <a:t>“Cuando la cantidad de horas diarias o semanales sean inferior a los dos tercios de la jornada habitual de la actividad”.</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Se elimina la referencia a la jornada “mensual”</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Por consiguiente cuando la cantidad de horas laboradas durante el mes sea inferior a 2/3 de la jornada habitual de la actividad para saber si hay contrato parcial deberá analizarse la duración de la jornada diaria o de la jornada semanal.</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Bastaría con que se cumpla uno de los dos supuestos.</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La ley pide uno u otro, no ambos.</a:t>
            </a:r>
          </a:p>
          <a:p>
            <a:pPr algn="l" eaLnBrk="1" hangingPunct="1">
              <a:lnSpc>
                <a:spcPct val="90000"/>
              </a:lnSpc>
              <a:defRPr/>
            </a:pPr>
            <a:endParaRPr lang="en-US" sz="1800"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9155477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70403"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JORNADA HABITUAL DE LA ACTIVIDAD Y JORNADA HABITUAL DEL ESTABLECIMIENTO</a:t>
            </a:r>
          </a:p>
          <a:p>
            <a:pPr algn="l" eaLnBrk="1" hangingPunct="1">
              <a:lnSpc>
                <a:spcPct val="90000"/>
              </a:lnSpc>
              <a:defRPr/>
            </a:pPr>
            <a:endParaRPr lang="es-AR" sz="1800" dirty="0" smtClean="0">
              <a:solidFill>
                <a:srgbClr val="FFFF00"/>
              </a:solidFill>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66FFFF"/>
                </a:solidFill>
                <a:effectLst>
                  <a:outerShdw blurRad="38100" dist="38100" dir="2700000" algn="tl">
                    <a:srgbClr val="000000">
                      <a:alpha val="43137"/>
                    </a:srgbClr>
                  </a:outerShdw>
                </a:effectLst>
              </a:rPr>
              <a:t>JORNADA HABITUAL DE LA ACTIVIDAD:</a:t>
            </a:r>
          </a:p>
          <a:p>
            <a:pPr algn="l" eaLnBrk="1" hangingPunct="1">
              <a:lnSpc>
                <a:spcPct val="90000"/>
              </a:lnSpc>
              <a:defRPr/>
            </a:pPr>
            <a:r>
              <a:rPr lang="es-AR" sz="1800" dirty="0" smtClean="0">
                <a:solidFill>
                  <a:srgbClr val="FFFF01"/>
                </a:solidFill>
                <a:effectLst>
                  <a:outerShdw blurRad="38100" dist="38100" dir="2700000" algn="tl">
                    <a:srgbClr val="000000">
                      <a:alpha val="43137"/>
                    </a:srgbClr>
                  </a:outerShdw>
                </a:effectLst>
              </a:rPr>
              <a:t>Es la que establece la ley de jornada de trabajo (L.11544) o la que especifiquen los convenios colectivos.</a:t>
            </a:r>
          </a:p>
          <a:p>
            <a:pPr algn="l" eaLnBrk="1" hangingPunct="1">
              <a:lnSpc>
                <a:spcPct val="90000"/>
              </a:lnSpc>
              <a:defRPr/>
            </a:pPr>
            <a:r>
              <a:rPr lang="es-AR" sz="1800" dirty="0" smtClean="0">
                <a:effectLst>
                  <a:outerShdw blurRad="38100" dist="38100" dir="2700000" algn="tl">
                    <a:srgbClr val="000000">
                      <a:alpha val="43137"/>
                    </a:srgbClr>
                  </a:outerShdw>
                </a:effectLst>
              </a:rPr>
              <a:t>- L. 11544 y LCT: 8 horas diarias, 48 horas semanales</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Posibilidad de distribución de horas durante la semana, hasta 9 horas  </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diarias.</a:t>
            </a:r>
          </a:p>
          <a:p>
            <a:pPr algn="l" eaLnBrk="1" hangingPunct="1">
              <a:lnSpc>
                <a:spcPct val="90000"/>
              </a:lnSpc>
              <a:buFontTx/>
              <a:buNone/>
              <a:defRPr/>
            </a:pPr>
            <a:r>
              <a:rPr lang="es-AR" sz="1800" b="1" dirty="0" smtClean="0">
                <a:solidFill>
                  <a:srgbClr val="66FFFF"/>
                </a:solidFill>
                <a:effectLst>
                  <a:outerShdw blurRad="38100" dist="38100" dir="2700000" algn="tl">
                    <a:srgbClr val="000000">
                      <a:alpha val="43137"/>
                    </a:srgbClr>
                  </a:outerShdw>
                </a:effectLst>
              </a:rPr>
              <a:t>LIMITES LEGALES</a:t>
            </a:r>
          </a:p>
          <a:p>
            <a:pPr algn="l" eaLnBrk="1" hangingPunct="1">
              <a:lnSpc>
                <a:spcPct val="90000"/>
              </a:lnSpc>
              <a:buFontTx/>
              <a:buNone/>
              <a:defRPr/>
            </a:pPr>
            <a:r>
              <a:rPr lang="es-AR" sz="1800" b="1" dirty="0" smtClean="0">
                <a:effectLst>
                  <a:outerShdw blurRad="38100" dist="38100" dir="2700000" algn="tl">
                    <a:srgbClr val="000000">
                      <a:alpha val="43137"/>
                    </a:srgbClr>
                  </a:outerShdw>
                </a:effectLst>
              </a:rPr>
              <a:t>- Si la jornada diaria es de </a:t>
            </a:r>
            <a:r>
              <a:rPr lang="es-AR" sz="1800" b="1" dirty="0" smtClean="0">
                <a:solidFill>
                  <a:srgbClr val="FFFF01"/>
                </a:solidFill>
                <a:effectLst>
                  <a:outerShdw blurRad="38100" dist="38100" dir="2700000" algn="tl">
                    <a:srgbClr val="000000">
                      <a:alpha val="43137"/>
                    </a:srgbClr>
                  </a:outerShdw>
                </a:effectLst>
              </a:rPr>
              <a:t>8 horas</a:t>
            </a:r>
            <a:r>
              <a:rPr lang="es-AR" sz="1800" b="1" dirty="0" smtClean="0">
                <a:effectLst>
                  <a:outerShdw blurRad="38100" dist="38100" dir="2700000" algn="tl">
                    <a:srgbClr val="000000">
                      <a:alpha val="43137"/>
                    </a:srgbClr>
                  </a:outerShdw>
                </a:effectLst>
              </a:rPr>
              <a:t>, el límite deberá ser inferior a</a:t>
            </a:r>
            <a:r>
              <a:rPr lang="es-AR" sz="1800" b="1" dirty="0" smtClean="0">
                <a:solidFill>
                  <a:srgbClr val="FFCC00"/>
                </a:solidFill>
                <a:effectLst>
                  <a:outerShdw blurRad="38100" dist="38100" dir="2700000" algn="tl">
                    <a:srgbClr val="000000">
                      <a:alpha val="43137"/>
                    </a:srgbClr>
                  </a:outerShdw>
                </a:effectLst>
              </a:rPr>
              <a:t> </a:t>
            </a:r>
            <a:r>
              <a:rPr lang="es-AR" sz="1800" b="1" dirty="0" smtClean="0">
                <a:solidFill>
                  <a:srgbClr val="FFFF01"/>
                </a:solidFill>
                <a:effectLst>
                  <a:outerShdw blurRad="38100" dist="38100" dir="2700000" algn="tl">
                    <a:srgbClr val="000000">
                      <a:alpha val="43137"/>
                    </a:srgbClr>
                  </a:outerShdw>
                </a:effectLst>
              </a:rPr>
              <a:t>5,33   </a:t>
            </a:r>
          </a:p>
          <a:p>
            <a:pPr algn="l" eaLnBrk="1" hangingPunct="1">
              <a:lnSpc>
                <a:spcPct val="90000"/>
              </a:lnSpc>
              <a:buFontTx/>
              <a:buNone/>
              <a:defRPr/>
            </a:pPr>
            <a:r>
              <a:rPr lang="es-AR" sz="1800" b="1" dirty="0" smtClean="0">
                <a:solidFill>
                  <a:srgbClr val="FFFF01"/>
                </a:solidFill>
                <a:effectLst>
                  <a:outerShdw blurRad="38100" dist="38100" dir="2700000" algn="tl">
                    <a:srgbClr val="000000">
                      <a:alpha val="43137"/>
                    </a:srgbClr>
                  </a:outerShdw>
                </a:effectLst>
              </a:rPr>
              <a:t>  horas</a:t>
            </a:r>
          </a:p>
          <a:p>
            <a:pPr algn="l" eaLnBrk="1" hangingPunct="1">
              <a:lnSpc>
                <a:spcPct val="90000"/>
              </a:lnSpc>
              <a:buFontTx/>
              <a:buChar char="-"/>
              <a:defRPr/>
            </a:pPr>
            <a:r>
              <a:rPr lang="es-AR" sz="1800" b="1" dirty="0" smtClean="0">
                <a:effectLst>
                  <a:outerShdw blurRad="38100" dist="38100" dir="2700000" algn="tl">
                    <a:srgbClr val="000000">
                      <a:alpha val="43137"/>
                    </a:srgbClr>
                  </a:outerShdw>
                </a:effectLst>
              </a:rPr>
              <a:t> Si la jornada diaria es de </a:t>
            </a:r>
            <a:r>
              <a:rPr lang="es-AR" sz="1800" b="1" dirty="0" smtClean="0">
                <a:solidFill>
                  <a:srgbClr val="FFFF01"/>
                </a:solidFill>
                <a:effectLst>
                  <a:outerShdw blurRad="38100" dist="38100" dir="2700000" algn="tl">
                    <a:srgbClr val="000000">
                      <a:alpha val="43137"/>
                    </a:srgbClr>
                  </a:outerShdw>
                </a:effectLst>
              </a:rPr>
              <a:t>9 horas</a:t>
            </a:r>
            <a:r>
              <a:rPr lang="es-AR" sz="1800" b="1" dirty="0" smtClean="0">
                <a:effectLst>
                  <a:outerShdw blurRad="38100" dist="38100" dir="2700000" algn="tl">
                    <a:srgbClr val="000000">
                      <a:alpha val="43137"/>
                    </a:srgbClr>
                  </a:outerShdw>
                </a:effectLst>
              </a:rPr>
              <a:t>, dicho límite deberá ser inferior a    </a:t>
            </a:r>
          </a:p>
          <a:p>
            <a:pPr algn="l" eaLnBrk="1" hangingPunct="1">
              <a:lnSpc>
                <a:spcPct val="90000"/>
              </a:lnSpc>
              <a:buFontTx/>
              <a:buNone/>
              <a:defRPr/>
            </a:pPr>
            <a:r>
              <a:rPr lang="es-AR" sz="1800" b="1" dirty="0" smtClean="0">
                <a:effectLst>
                  <a:outerShdw blurRad="38100" dist="38100" dir="2700000" algn="tl">
                    <a:srgbClr val="000000">
                      <a:alpha val="43137"/>
                    </a:srgbClr>
                  </a:outerShdw>
                </a:effectLst>
              </a:rPr>
              <a:t>  </a:t>
            </a:r>
            <a:r>
              <a:rPr lang="es-AR" sz="1800" b="1" dirty="0" smtClean="0">
                <a:solidFill>
                  <a:srgbClr val="FFCC00"/>
                </a:solidFill>
                <a:effectLst>
                  <a:outerShdw blurRad="38100" dist="38100" dir="2700000" algn="tl">
                    <a:srgbClr val="000000">
                      <a:alpha val="43137"/>
                    </a:srgbClr>
                  </a:outerShdw>
                </a:effectLst>
              </a:rPr>
              <a:t>6 horas</a:t>
            </a:r>
          </a:p>
          <a:p>
            <a:pPr algn="l" eaLnBrk="1" hangingPunct="1">
              <a:lnSpc>
                <a:spcPct val="90000"/>
              </a:lnSpc>
              <a:defRPr/>
            </a:pPr>
            <a:r>
              <a:rPr lang="es-AR" sz="1800" b="1" dirty="0" smtClean="0">
                <a:effectLst>
                  <a:outerShdw blurRad="38100" dist="38100" dir="2700000" algn="tl">
                    <a:srgbClr val="000000">
                      <a:alpha val="43137"/>
                    </a:srgbClr>
                  </a:outerShdw>
                </a:effectLst>
              </a:rPr>
              <a:t>- La jornada semanal deberá ser inferior a </a:t>
            </a:r>
            <a:r>
              <a:rPr lang="es-AR" sz="1800" b="1" dirty="0" smtClean="0">
                <a:solidFill>
                  <a:srgbClr val="FFFF01"/>
                </a:solidFill>
                <a:effectLst>
                  <a:outerShdw blurRad="38100" dist="38100" dir="2700000" algn="tl">
                    <a:srgbClr val="000000">
                      <a:alpha val="43137"/>
                    </a:srgbClr>
                  </a:outerShdw>
                </a:effectLst>
              </a:rPr>
              <a:t>32 horas</a:t>
            </a:r>
          </a:p>
          <a:p>
            <a:pPr algn="l" eaLnBrk="1" hangingPunct="1">
              <a:lnSpc>
                <a:spcPct val="90000"/>
              </a:lnSpc>
              <a:defRPr/>
            </a:pPr>
            <a:endParaRPr lang="en-US" sz="1800"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74123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normAutofit/>
          </a:bodyPr>
          <a:lstStyle/>
          <a:p>
            <a:r>
              <a:rPr lang="en-US" sz="2400" dirty="0" smtClean="0">
                <a:solidFill>
                  <a:srgbClr val="FFFF00"/>
                </a:solidFill>
              </a:rPr>
              <a:t>RELACIONES LABORALES ENTRE FAMILIARES</a:t>
            </a:r>
            <a:endParaRPr lang="en-US" sz="2400" b="1" dirty="0">
              <a:solidFill>
                <a:srgbClr val="FFFF00"/>
              </a:solidFill>
            </a:endParaRPr>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ES" sz="1800" b="1" dirty="0" smtClean="0">
                <a:solidFill>
                  <a:srgbClr val="FFFF00"/>
                </a:solidFill>
                <a:cs typeface="Arial" charset="0"/>
              </a:rPr>
              <a:t>Relación laboral entre cónyuges</a:t>
            </a:r>
          </a:p>
          <a:p>
            <a:pPr algn="l"/>
            <a:r>
              <a:rPr lang="es-ES" sz="1800" b="1" dirty="0" smtClean="0">
                <a:solidFill>
                  <a:srgbClr val="00FFCC"/>
                </a:solidFill>
                <a:cs typeface="Arial" charset="0"/>
              </a:rPr>
              <a:t>RECHAZA RELACIÓN DE DEPENDENCIA</a:t>
            </a:r>
            <a:endParaRPr lang="es-ES" sz="1800" b="1" dirty="0">
              <a:solidFill>
                <a:srgbClr val="00FFCC"/>
              </a:solidFill>
              <a:cs typeface="Arial" charset="0"/>
            </a:endParaRPr>
          </a:p>
          <a:p>
            <a:pPr algn="l"/>
            <a:r>
              <a:rPr lang="es-AR" sz="1600" b="1" dirty="0">
                <a:solidFill>
                  <a:srgbClr val="00FF00"/>
                </a:solidFill>
              </a:rPr>
              <a:t>"</a:t>
            </a:r>
            <a:r>
              <a:rPr lang="es-AR" sz="1600" b="1" dirty="0" err="1">
                <a:solidFill>
                  <a:srgbClr val="00FF00"/>
                </a:solidFill>
              </a:rPr>
              <a:t>Volpi</a:t>
            </a:r>
            <a:r>
              <a:rPr lang="es-AR" sz="1600" b="1" dirty="0">
                <a:solidFill>
                  <a:srgbClr val="00FF00"/>
                </a:solidFill>
              </a:rPr>
              <a:t>, Marisa Silvia c/MTESS s/impugnación de deuda con sentencia </a:t>
            </a:r>
            <a:r>
              <a:rPr lang="es-AR" sz="1600" b="1" dirty="0" smtClean="0">
                <a:solidFill>
                  <a:srgbClr val="00FF00"/>
                </a:solidFill>
              </a:rPr>
              <a:t> - </a:t>
            </a:r>
            <a:r>
              <a:rPr lang="es-AR" sz="1600" b="1" dirty="0" err="1" smtClean="0">
                <a:solidFill>
                  <a:srgbClr val="00FF00"/>
                </a:solidFill>
              </a:rPr>
              <a:t>cfss</a:t>
            </a:r>
            <a:r>
              <a:rPr lang="es-AR" sz="1600" b="1" dirty="0" smtClean="0">
                <a:solidFill>
                  <a:srgbClr val="00FF00"/>
                </a:solidFill>
              </a:rPr>
              <a:t> – sala i – 20/09/2012 – CFSS – Sala I" </a:t>
            </a:r>
          </a:p>
          <a:p>
            <a:pPr algn="l"/>
            <a:endParaRPr lang="es-AR" sz="1600" dirty="0"/>
          </a:p>
          <a:p>
            <a:pPr algn="l"/>
            <a:r>
              <a:rPr lang="es-ES" sz="1600" i="1" dirty="0" smtClean="0"/>
              <a:t>“ … </a:t>
            </a:r>
            <a:r>
              <a:rPr lang="es-ES" sz="1600" i="1" dirty="0"/>
              <a:t>d</a:t>
            </a:r>
            <a:r>
              <a:rPr lang="es-ES" sz="1600" i="1" dirty="0" smtClean="0"/>
              <a:t>iversa </a:t>
            </a:r>
            <a:r>
              <a:rPr lang="es-ES" sz="1600" i="1" dirty="0"/>
              <a:t>doctrina y jurisprudencia ha incorporado como </a:t>
            </a:r>
            <a:r>
              <a:rPr lang="es-ES" sz="1600" i="1" dirty="0">
                <a:solidFill>
                  <a:srgbClr val="FFFF00"/>
                </a:solidFill>
              </a:rPr>
              <a:t>situaciones de excepción a las presunciones de vínculo laboral, a la relación entre padres e hijos mayores o emancipados o hermanos, o inclusive entre concubinos, benévolos, amistosos o de vecindad cuando todos ellos contribuyen a la formación de un mismo patrimonio y sobre todo cuando forman parte de una misma comunidad familiar</a:t>
            </a:r>
            <a:r>
              <a:rPr lang="es-ES" sz="1600" i="1" dirty="0"/>
              <a:t>, es decir cuando </a:t>
            </a:r>
            <a:r>
              <a:rPr lang="es-ES" sz="1600" b="1" i="1" dirty="0">
                <a:solidFill>
                  <a:srgbClr val="FF9900"/>
                </a:solidFill>
              </a:rPr>
              <a:t>está ausente el elemento “ajenidad </a:t>
            </a:r>
            <a:r>
              <a:rPr lang="es-ES" sz="1600" i="1" dirty="0"/>
              <a:t>económica”, pues </a:t>
            </a:r>
            <a:r>
              <a:rPr lang="es-ES" sz="1600" b="1" i="1" dirty="0">
                <a:solidFill>
                  <a:srgbClr val="00FF00"/>
                </a:solidFill>
              </a:rPr>
              <a:t>no se trabaja para un tercero sino para una misma comunidad económica que se integra </a:t>
            </a:r>
            <a:r>
              <a:rPr lang="es-ES" sz="1600" i="1" dirty="0" smtClean="0"/>
              <a:t>… </a:t>
            </a:r>
            <a:r>
              <a:rPr lang="es-ES" sz="1600" i="1" dirty="0"/>
              <a:t>)…el art. 1218 del Código Civil, norma que debe ser interpretada asimismo en forma integral y conjunta con los arts. 1261, 1358 y 1764 de dicho texto legal y el art. 27 de la Ley de Sociedades Comerciales, desecha toda posibilidad que, entre cónyuges legítimos, pudiese existir un contrato de trabajo frente a la ausencia de ajenidad económica. Resulta de excepción a la aplicabilidad del art. 23 LCT la relación entre padres e hijos mayores…” </a:t>
            </a:r>
            <a:r>
              <a:rPr lang="es-AR" sz="1600" dirty="0"/>
              <a:t/>
            </a:r>
            <a:br>
              <a:rPr lang="es-AR" sz="1600" dirty="0"/>
            </a:br>
            <a:endParaRPr lang="es-AR" sz="2000" b="1" dirty="0" smtClean="0">
              <a:solidFill>
                <a:srgbClr val="00FFCC"/>
              </a:solidFill>
              <a:effectLst>
                <a:outerShdw blurRad="38100" dist="38100" dir="2700000" algn="tl">
                  <a:srgbClr val="000000">
                    <a:alpha val="43137"/>
                  </a:srgbClr>
                </a:outerShdw>
              </a:effectLst>
            </a:endParaRPr>
          </a:p>
          <a:p>
            <a:pPr algn="l">
              <a:lnSpc>
                <a:spcPct val="90000"/>
              </a:lnSpc>
            </a:pPr>
            <a:endParaRPr lang="es-AR" sz="2000" b="1" dirty="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90450853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0483" name="Rectangle 3"/>
          <p:cNvSpPr>
            <a:spLocks noGrp="1" noChangeArrowheads="1"/>
          </p:cNvSpPr>
          <p:nvPr>
            <p:ph type="subTitle" idx="1"/>
          </p:nvPr>
        </p:nvSpPr>
        <p:spPr>
          <a:xfrm>
            <a:off x="685800" y="1371600"/>
            <a:ext cx="7772400" cy="4876800"/>
          </a:xfrm>
          <a:extLst/>
        </p:spPr>
        <p:txBody>
          <a:bodyPr>
            <a:normAutofit lnSpcReduction="10000"/>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JORNADA HABITUAL DE LA ACTIVIDAD Y JORNADA HABITUAL DEL ESTABLECIMIENTO</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defRPr/>
            </a:pPr>
            <a:r>
              <a:rPr lang="es-AR" sz="1800" b="1" u="sng" dirty="0" smtClean="0">
                <a:solidFill>
                  <a:srgbClr val="FFFF00"/>
                </a:solidFill>
                <a:effectLst>
                  <a:outerShdw blurRad="38100" dist="38100" dir="2700000" algn="tl">
                    <a:srgbClr val="000000">
                      <a:alpha val="43137"/>
                    </a:srgbClr>
                  </a:outerShdw>
                </a:effectLst>
              </a:rPr>
              <a:t>JORNADA HABITUAL DEL ESTABLECIMIENTO</a:t>
            </a:r>
            <a:r>
              <a:rPr lang="es-AR" sz="1800" b="1" dirty="0" smtClean="0">
                <a:solidFill>
                  <a:srgbClr val="FFFF00"/>
                </a:solidFill>
                <a:effectLst>
                  <a:outerShdw blurRad="38100" dist="38100" dir="2700000" algn="tl">
                    <a:srgbClr val="000000">
                      <a:alpha val="43137"/>
                    </a:srgbClr>
                  </a:outerShdw>
                </a:effectLst>
              </a:rPr>
              <a:t>:</a:t>
            </a:r>
            <a:endParaRPr lang="es-AR" sz="1800" dirty="0" smtClean="0">
              <a:solidFill>
                <a:srgbClr val="FFFF00"/>
              </a:solidFill>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CC00"/>
                </a:solidFill>
                <a:effectLst>
                  <a:outerShdw blurRad="38100" dist="38100" dir="2700000" algn="tl">
                    <a:srgbClr val="000000">
                      <a:alpha val="43137"/>
                    </a:srgbClr>
                  </a:outerShdw>
                </a:effectLst>
              </a:rPr>
              <a:t>Es la que se fijó para la duración de las tareas en el lugar de trabajo</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CASO PRÁCTICO:</a:t>
            </a:r>
          </a:p>
          <a:p>
            <a:pPr algn="l" eaLnBrk="1" hangingPunct="1">
              <a:lnSpc>
                <a:spcPct val="90000"/>
              </a:lnSpc>
              <a:defRPr/>
            </a:pPr>
            <a:r>
              <a:rPr lang="es-AR" sz="1800" dirty="0" smtClean="0">
                <a:effectLst>
                  <a:outerShdw blurRad="38100" dist="38100" dir="2700000" algn="tl">
                    <a:srgbClr val="000000">
                      <a:alpha val="43137"/>
                    </a:srgbClr>
                  </a:outerShdw>
                </a:effectLst>
              </a:rPr>
              <a:t>En el establecimiento se realizan tareas de  8 a 13 horas: 5 horas es la jornada habitual del establecimiento.</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defRPr/>
            </a:pPr>
            <a:r>
              <a:rPr lang="es-AR" sz="1800" dirty="0" smtClean="0">
                <a:effectLst>
                  <a:outerShdw blurRad="38100" dist="38100" dir="2700000" algn="tl">
                    <a:srgbClr val="000000">
                      <a:alpha val="43137"/>
                    </a:srgbClr>
                  </a:outerShdw>
                </a:effectLst>
              </a:rPr>
              <a:t>¿Qué parámetro se utiliza para determinar la extensión del contrato a tiempo parcial?</a:t>
            </a:r>
          </a:p>
          <a:p>
            <a:pPr algn="l" eaLnBrk="1" hangingPunct="1">
              <a:lnSpc>
                <a:spcPct val="90000"/>
              </a:lnSpc>
              <a:defRPr/>
            </a:pPr>
            <a:r>
              <a:rPr lang="es-AR" sz="1800" dirty="0" smtClean="0">
                <a:effectLst>
                  <a:outerShdw blurRad="38100" dist="38100" dir="2700000" algn="tl">
                    <a:srgbClr val="000000">
                      <a:alpha val="43137"/>
                    </a:srgbClr>
                  </a:outerShdw>
                </a:effectLst>
              </a:rPr>
              <a:t>Se aplica la jornada habitual de la actividad: si el CCT no hace aclaraciones será de 8 horas diarias y 48 semanales.</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00FF00"/>
                </a:solidFill>
                <a:effectLst>
                  <a:outerShdw blurRad="38100" dist="38100" dir="2700000" algn="tl">
                    <a:srgbClr val="000000">
                      <a:alpha val="43137"/>
                    </a:srgbClr>
                  </a:outerShdw>
                </a:effectLst>
              </a:rPr>
              <a:t>Por consiguiente los trabajadores están contratados a tiempo parcial.</a:t>
            </a:r>
          </a:p>
          <a:p>
            <a:pPr algn="l" eaLnBrk="1" hangingPunct="1">
              <a:lnSpc>
                <a:spcPct val="90000"/>
              </a:lnSpc>
              <a:defRPr/>
            </a:pPr>
            <a:endParaRPr lang="en-US" sz="1800" b="1" u="sng" dirty="0" smtClean="0">
              <a:solidFill>
                <a:schemeClr val="hlink"/>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5867936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2531" name="Rectangle 3"/>
          <p:cNvSpPr>
            <a:spLocks noGrp="1" noChangeArrowheads="1"/>
          </p:cNvSpPr>
          <p:nvPr>
            <p:ph type="subTitle" idx="1"/>
          </p:nvPr>
        </p:nvSpPr>
        <p:spPr>
          <a:xfrm>
            <a:off x="685800" y="1371600"/>
            <a:ext cx="7772400" cy="4876800"/>
          </a:xfrm>
          <a:extLst/>
        </p:spPr>
        <p:txBody>
          <a:bodyPr>
            <a:normAutofit lnSpcReduction="10000"/>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1"/>
                </a:solidFill>
                <a:effectLst>
                  <a:outerShdw blurRad="38100" dist="38100" dir="2700000" algn="tl">
                    <a:srgbClr val="000000">
                      <a:alpha val="43137"/>
                    </a:srgbClr>
                  </a:outerShdw>
                </a:effectLst>
              </a:rPr>
              <a:t>JORNADA HABITUAL DE LA ACTIVIDAD Y JORNADA HABITUAL DEL ESTABLECIMIENTO</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CLASIFICACIÓN DE OTROS CASOS DE JORNADA HABITUAL DE LA ACTIVIDAD</a:t>
            </a:r>
          </a:p>
          <a:p>
            <a:pPr algn="l" eaLnBrk="1" hangingPunct="1">
              <a:lnSpc>
                <a:spcPct val="90000"/>
              </a:lnSpc>
              <a:defRPr/>
            </a:pPr>
            <a:endParaRPr lang="es-AR" sz="1800" b="1" dirty="0" smtClean="0">
              <a:solidFill>
                <a:srgbClr val="FFCC00"/>
              </a:solidFill>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1) Por la calidad del SUJETO</a:t>
            </a:r>
          </a:p>
          <a:p>
            <a:pPr algn="l" eaLnBrk="1" hangingPunct="1">
              <a:lnSpc>
                <a:spcPct val="90000"/>
              </a:lnSpc>
              <a:defRPr/>
            </a:pPr>
            <a:r>
              <a:rPr lang="es-AR" sz="1800" b="1" dirty="0" smtClean="0">
                <a:solidFill>
                  <a:srgbClr val="00FF00"/>
                </a:solidFill>
                <a:effectLst>
                  <a:outerShdw blurRad="38100" dist="38100" dir="2700000" algn="tl">
                    <a:srgbClr val="000000">
                      <a:alpha val="43137"/>
                    </a:srgbClr>
                  </a:outerShdw>
                </a:effectLst>
              </a:rPr>
              <a:t>- Trabajo de menores: </a:t>
            </a:r>
            <a:r>
              <a:rPr lang="es-AR" sz="1800" dirty="0" smtClean="0">
                <a:effectLst>
                  <a:outerShdw blurRad="38100" dist="38100" dir="2700000" algn="tl">
                    <a:srgbClr val="000000">
                      <a:alpha val="43137"/>
                    </a:srgbClr>
                  </a:outerShdw>
                </a:effectLst>
              </a:rPr>
              <a:t>6 horas diarias y 36 horas semanales</a:t>
            </a:r>
          </a:p>
          <a:p>
            <a:pPr algn="l" eaLnBrk="1" hangingPunct="1">
              <a:lnSpc>
                <a:spcPct val="90000"/>
              </a:lnSpc>
              <a:defRPr/>
            </a:pPr>
            <a:r>
              <a:rPr lang="es-AR" sz="1800" b="1" dirty="0" smtClean="0">
                <a:solidFill>
                  <a:srgbClr val="00FF00"/>
                </a:solidFill>
                <a:effectLst>
                  <a:outerShdw blurRad="38100" dist="38100" dir="2700000" algn="tl">
                    <a:srgbClr val="000000">
                      <a:alpha val="43137"/>
                    </a:srgbClr>
                  </a:outerShdw>
                </a:effectLst>
              </a:rPr>
              <a:t>  T. Parcial: </a:t>
            </a:r>
            <a:r>
              <a:rPr lang="es-AR" sz="1800" dirty="0" smtClean="0">
                <a:effectLst>
                  <a:outerShdw blurRad="38100" dist="38100" dir="2700000" algn="tl">
                    <a:srgbClr val="000000">
                      <a:alpha val="43137"/>
                    </a:srgbClr>
                  </a:outerShdw>
                </a:effectLst>
              </a:rPr>
              <a:t>Menos de 4 horas diarias o menos de 24 horas semanales</a:t>
            </a:r>
          </a:p>
          <a:p>
            <a:pPr algn="l" eaLnBrk="1" hangingPunct="1">
              <a:lnSpc>
                <a:spcPct val="90000"/>
              </a:lnSpc>
              <a:defRPr/>
            </a:pPr>
            <a:endParaRPr lang="es-AR" sz="1800" b="1" dirty="0" smtClean="0">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2) Por el HORARIO de la actividad</a:t>
            </a:r>
          </a:p>
          <a:p>
            <a:pPr algn="l" eaLnBrk="1" hangingPunct="1">
              <a:lnSpc>
                <a:spcPct val="90000"/>
              </a:lnSpc>
              <a:buFontTx/>
              <a:buChar char="-"/>
              <a:defRPr/>
            </a:pPr>
            <a:r>
              <a:rPr lang="es-AR" sz="1800" b="1" dirty="0" smtClean="0">
                <a:solidFill>
                  <a:srgbClr val="00FF00"/>
                </a:solidFill>
                <a:effectLst>
                  <a:outerShdw blurRad="38100" dist="38100" dir="2700000" algn="tl">
                    <a:srgbClr val="000000">
                      <a:alpha val="43137"/>
                    </a:srgbClr>
                  </a:outerShdw>
                </a:effectLst>
              </a:rPr>
              <a:t> Jornada nocturna: </a:t>
            </a:r>
            <a:r>
              <a:rPr lang="es-AR" sz="1800" dirty="0" smtClean="0">
                <a:effectLst>
                  <a:outerShdw blurRad="38100" dist="38100" dir="2700000" algn="tl">
                    <a:srgbClr val="000000">
                      <a:alpha val="43137"/>
                    </a:srgbClr>
                  </a:outerShdw>
                </a:effectLst>
              </a:rPr>
              <a:t>7 horas diarias y 42 horas semanales</a:t>
            </a:r>
          </a:p>
          <a:p>
            <a:pPr algn="l" eaLnBrk="1" hangingPunct="1">
              <a:lnSpc>
                <a:spcPct val="90000"/>
              </a:lnSpc>
              <a:buFontTx/>
              <a:buNone/>
              <a:defRPr/>
            </a:pPr>
            <a:r>
              <a:rPr lang="es-AR" sz="1800" b="1" dirty="0" smtClean="0">
                <a:solidFill>
                  <a:srgbClr val="00FF00"/>
                </a:solidFill>
                <a:effectLst>
                  <a:outerShdw blurRad="38100" dist="38100" dir="2700000" algn="tl">
                    <a:srgbClr val="000000">
                      <a:alpha val="43137"/>
                    </a:srgbClr>
                  </a:outerShdw>
                </a:effectLst>
              </a:rPr>
              <a:t>  T. Parcial:  </a:t>
            </a:r>
            <a:r>
              <a:rPr lang="es-AR" sz="1800" dirty="0" smtClean="0">
                <a:effectLst>
                  <a:outerShdw blurRad="38100" dist="38100" dir="2700000" algn="tl">
                    <a:srgbClr val="000000">
                      <a:alpha val="43137"/>
                    </a:srgbClr>
                  </a:outerShdw>
                </a:effectLst>
              </a:rPr>
              <a:t>Menos de 4,66 horas diarias o menos de 28 horas semanales</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3) Por la INDOLE de las tareas</a:t>
            </a:r>
          </a:p>
          <a:p>
            <a:pPr algn="l" eaLnBrk="1" hangingPunct="1">
              <a:lnSpc>
                <a:spcPct val="90000"/>
              </a:lnSpc>
              <a:buFontTx/>
              <a:buChar char="-"/>
              <a:defRPr/>
            </a:pPr>
            <a:r>
              <a:rPr lang="es-AR" sz="1800" b="1" dirty="0" smtClean="0">
                <a:solidFill>
                  <a:srgbClr val="00FF00"/>
                </a:solidFill>
                <a:effectLst>
                  <a:outerShdw blurRad="38100" dist="38100" dir="2700000" algn="tl">
                    <a:srgbClr val="000000">
                      <a:alpha val="43137"/>
                    </a:srgbClr>
                  </a:outerShdw>
                </a:effectLst>
              </a:rPr>
              <a:t>Trabajo insalubre: </a:t>
            </a:r>
            <a:r>
              <a:rPr lang="es-AR" sz="1800" dirty="0" smtClean="0">
                <a:effectLst>
                  <a:outerShdw blurRad="38100" dist="38100" dir="2700000" algn="tl">
                    <a:srgbClr val="000000">
                      <a:alpha val="43137"/>
                    </a:srgbClr>
                  </a:outerShdw>
                </a:effectLst>
              </a:rPr>
              <a:t>6 horas diarias y 36 horas semanales</a:t>
            </a:r>
          </a:p>
          <a:p>
            <a:pPr algn="l" eaLnBrk="1" hangingPunct="1">
              <a:lnSpc>
                <a:spcPct val="90000"/>
              </a:lnSpc>
              <a:buFontTx/>
              <a:buNone/>
              <a:defRPr/>
            </a:pPr>
            <a:r>
              <a:rPr lang="es-AR" sz="1800" b="1" dirty="0" smtClean="0">
                <a:solidFill>
                  <a:srgbClr val="00FF00"/>
                </a:solidFill>
                <a:effectLst>
                  <a:outerShdw blurRad="38100" dist="38100" dir="2700000" algn="tl">
                    <a:srgbClr val="000000">
                      <a:alpha val="43137"/>
                    </a:srgbClr>
                  </a:outerShdw>
                </a:effectLst>
              </a:rPr>
              <a:t> T. Parcial: </a:t>
            </a:r>
            <a:r>
              <a:rPr lang="es-AR" sz="1800" dirty="0" smtClean="0">
                <a:effectLst>
                  <a:outerShdw blurRad="38100" dist="38100" dir="2700000" algn="tl">
                    <a:srgbClr val="000000">
                      <a:alpha val="43137"/>
                    </a:srgbClr>
                  </a:outerShdw>
                </a:effectLst>
              </a:rPr>
              <a:t>Menos de 4 horas diarias o menos de 24 horas semanales</a:t>
            </a:r>
            <a:endParaRPr lang="en-US"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0434951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3600" b="1" dirty="0" smtClean="0"/>
          </a:p>
        </p:txBody>
      </p:sp>
      <p:sp>
        <p:nvSpPr>
          <p:cNvPr id="23555"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a:lnSpc>
                <a:spcPct val="90000"/>
              </a:lnSpc>
              <a:defRPr/>
            </a:pPr>
            <a:r>
              <a:rPr lang="es-AR" sz="1800" b="1" dirty="0">
                <a:solidFill>
                  <a:srgbClr val="FFFF01"/>
                </a:solidFill>
                <a:effectLst>
                  <a:outerShdw blurRad="38100" dist="38100" dir="2700000" algn="tl">
                    <a:srgbClr val="000000">
                      <a:alpha val="43137"/>
                    </a:srgbClr>
                  </a:outerShdw>
                </a:effectLst>
              </a:rPr>
              <a:t>JORNADA HABITUAL DE LA ACTIVIDAD Y JORNADA HABITUAL DEL ESTABLECIMIENTO</a:t>
            </a:r>
          </a:p>
          <a:p>
            <a:pPr algn="l">
              <a:lnSpc>
                <a:spcPct val="90000"/>
              </a:lnSpc>
              <a:defRPr/>
            </a:pPr>
            <a:r>
              <a:rPr lang="es-AR" sz="1800" b="1" dirty="0">
                <a:solidFill>
                  <a:srgbClr val="00FFCC"/>
                </a:solidFill>
                <a:effectLst>
                  <a:outerShdw blurRad="38100" dist="38100" dir="2700000" algn="tl">
                    <a:srgbClr val="000000">
                      <a:alpha val="43137"/>
                    </a:srgbClr>
                  </a:outerShdw>
                </a:effectLst>
              </a:rPr>
              <a:t>CLASIFICACIÓN DE OTROS CASOS DE JORNADA HABITUAL DE LA ACTIVIDAD</a:t>
            </a:r>
          </a:p>
          <a:p>
            <a:pPr algn="l" eaLnBrk="1" hangingPunct="1">
              <a:lnSpc>
                <a:spcPct val="90000"/>
              </a:lnSpc>
              <a:defRPr/>
            </a:pPr>
            <a:endParaRPr lang="es-AR" sz="1800" b="1" dirty="0" smtClean="0">
              <a:solidFill>
                <a:srgbClr val="FFCC00"/>
              </a:solidFill>
            </a:endParaRPr>
          </a:p>
          <a:p>
            <a:pPr algn="l" eaLnBrk="1" hangingPunct="1">
              <a:lnSpc>
                <a:spcPct val="90000"/>
              </a:lnSpc>
              <a:defRPr/>
            </a:pPr>
            <a:r>
              <a:rPr lang="es-AR" sz="1800" b="1" dirty="0" smtClean="0">
                <a:solidFill>
                  <a:srgbClr val="FFFF00"/>
                </a:solidFill>
              </a:rPr>
              <a:t>TRABAJO INSALUBRE</a:t>
            </a:r>
          </a:p>
          <a:p>
            <a:pPr algn="l" eaLnBrk="1" hangingPunct="1">
              <a:lnSpc>
                <a:spcPct val="90000"/>
              </a:lnSpc>
              <a:defRPr/>
            </a:pPr>
            <a:r>
              <a:rPr lang="es-AR" sz="1800" dirty="0" smtClean="0"/>
              <a:t>¿Qué pasa si el contrato a tiempo parcial hubiera sido celebrado previo a la declaración de insalubridad?</a:t>
            </a:r>
          </a:p>
          <a:p>
            <a:pPr algn="l" eaLnBrk="1" hangingPunct="1">
              <a:lnSpc>
                <a:spcPct val="90000"/>
              </a:lnSpc>
              <a:defRPr/>
            </a:pPr>
            <a:endParaRPr lang="es-AR" sz="1800" dirty="0" smtClean="0"/>
          </a:p>
          <a:p>
            <a:pPr algn="l" eaLnBrk="1" hangingPunct="1">
              <a:lnSpc>
                <a:spcPct val="90000"/>
              </a:lnSpc>
              <a:defRPr/>
            </a:pPr>
            <a:r>
              <a:rPr lang="es-AR" sz="1800" dirty="0" smtClean="0"/>
              <a:t>Deberá ajustarse proporcionalmente a la nueva extensión máxima de la jornada sin reducción en la remuneración originalmente pactada, en la misma proporción en que se corrió el límite.</a:t>
            </a:r>
          </a:p>
          <a:p>
            <a:pPr algn="l" eaLnBrk="1" hangingPunct="1">
              <a:lnSpc>
                <a:spcPct val="90000"/>
              </a:lnSpc>
              <a:buFontTx/>
              <a:buChar char="-"/>
              <a:defRPr/>
            </a:pPr>
            <a:endParaRPr lang="es-AR" sz="1800" dirty="0" smtClean="0"/>
          </a:p>
          <a:p>
            <a:pPr algn="l" eaLnBrk="1" hangingPunct="1">
              <a:lnSpc>
                <a:spcPct val="90000"/>
              </a:lnSpc>
              <a:buFontTx/>
              <a:buNone/>
              <a:defRPr/>
            </a:pPr>
            <a:r>
              <a:rPr lang="es-AR" sz="1800" dirty="0" smtClean="0"/>
              <a:t>Lo mismo en caso que se revoque la declaración de insalubridad por parte de la autoridad de aplicación administrativa laboral.</a:t>
            </a:r>
          </a:p>
          <a:p>
            <a:pPr algn="l" eaLnBrk="1" hangingPunct="1">
              <a:lnSpc>
                <a:spcPct val="90000"/>
              </a:lnSpc>
              <a:buFontTx/>
              <a:buChar char="-"/>
              <a:defRPr/>
            </a:pPr>
            <a:endParaRPr lang="es-AR" sz="1800" dirty="0" smtClean="0"/>
          </a:p>
          <a:p>
            <a:pPr algn="l" eaLnBrk="1" hangingPunct="1">
              <a:lnSpc>
                <a:spcPct val="90000"/>
              </a:lnSpc>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8662953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4579" name="Rectangle 3"/>
          <p:cNvSpPr>
            <a:spLocks noGrp="1" noChangeArrowheads="1"/>
          </p:cNvSpPr>
          <p:nvPr>
            <p:ph type="subTitle" idx="1"/>
          </p:nvPr>
        </p:nvSpPr>
        <p:spPr>
          <a:xfrm>
            <a:off x="685800" y="1371600"/>
            <a:ext cx="7772400" cy="4876800"/>
          </a:xfrm>
          <a:extLst/>
        </p:spPr>
        <p:txBody>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a:lnSpc>
                <a:spcPct val="90000"/>
              </a:lnSpc>
              <a:defRPr/>
            </a:pPr>
            <a:r>
              <a:rPr lang="es-AR" sz="1800" b="1" dirty="0">
                <a:solidFill>
                  <a:srgbClr val="FFFF01"/>
                </a:solidFill>
                <a:effectLst>
                  <a:outerShdw blurRad="38100" dist="38100" dir="2700000" algn="tl">
                    <a:srgbClr val="000000">
                      <a:alpha val="43137"/>
                    </a:srgbClr>
                  </a:outerShdw>
                </a:effectLst>
              </a:rPr>
              <a:t>JORNADA HABITUAL DE LA ACTIVIDAD Y JORNADA HABITUAL DEL ESTABLECIMIENTO</a:t>
            </a:r>
          </a:p>
          <a:p>
            <a:pPr algn="l">
              <a:lnSpc>
                <a:spcPct val="90000"/>
              </a:lnSpc>
              <a:defRPr/>
            </a:pPr>
            <a:r>
              <a:rPr lang="es-AR" sz="1800" b="1" dirty="0">
                <a:solidFill>
                  <a:srgbClr val="00FFCC"/>
                </a:solidFill>
                <a:effectLst>
                  <a:outerShdw blurRad="38100" dist="38100" dir="2700000" algn="tl">
                    <a:srgbClr val="000000">
                      <a:alpha val="43137"/>
                    </a:srgbClr>
                  </a:outerShdw>
                </a:effectLst>
              </a:rPr>
              <a:t>CLASIFICACIÓN DE OTROS CASOS DE JORNADA HABITUAL DE LA ACTIVIDAD</a:t>
            </a:r>
          </a:p>
          <a:p>
            <a:pPr algn="l" eaLnBrk="1" hangingPunct="1">
              <a:defRPr/>
            </a:pPr>
            <a:endParaRPr lang="es-AR" sz="1800" b="1" dirty="0" smtClean="0">
              <a:solidFill>
                <a:srgbClr val="FFCC00"/>
              </a:solidFill>
              <a:effectLst>
                <a:outerShdw blurRad="38100" dist="38100" dir="2700000" algn="tl">
                  <a:srgbClr val="000000">
                    <a:alpha val="43137"/>
                  </a:srgbClr>
                </a:outerShdw>
              </a:effectLst>
            </a:endParaRPr>
          </a:p>
          <a:p>
            <a:pPr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Contrato de trabajo a tiempo parcial</a:t>
            </a:r>
          </a:p>
          <a:p>
            <a:pPr algn="l" eaLnBrk="1" hangingPunct="1">
              <a:buFontTx/>
              <a:buChar char="-"/>
              <a:defRPr/>
            </a:pPr>
            <a:r>
              <a:rPr lang="es-AR" sz="1800" dirty="0" smtClean="0">
                <a:effectLst>
                  <a:outerShdw blurRad="38100" dist="38100" dir="2700000" algn="tl">
                    <a:srgbClr val="000000">
                      <a:alpha val="43137"/>
                    </a:srgbClr>
                  </a:outerShdw>
                </a:effectLst>
              </a:rPr>
              <a:t> Duración inferior a 2/3 de la jornada habitual diaria o semanal de la actividad</a:t>
            </a:r>
          </a:p>
          <a:p>
            <a:pPr algn="l" eaLnBrk="1" hangingPunct="1">
              <a:buFontTx/>
              <a:buNone/>
              <a:defRPr/>
            </a:pPr>
            <a:endParaRPr lang="es-AR" sz="1800" dirty="0" smtClean="0">
              <a:effectLst>
                <a:outerShdw blurRad="38100" dist="38100" dir="2700000" algn="tl">
                  <a:srgbClr val="000000">
                    <a:alpha val="43137"/>
                  </a:srgbClr>
                </a:outerShdw>
              </a:effectLst>
            </a:endParaRPr>
          </a:p>
          <a:p>
            <a:pPr algn="l" eaLnBrk="1" hangingPunct="1">
              <a:buFontTx/>
              <a:buChar char="-"/>
              <a:defRPr/>
            </a:pPr>
            <a:r>
              <a:rPr lang="es-AR" sz="1800" b="1" dirty="0" smtClean="0">
                <a:effectLst>
                  <a:outerShdw blurRad="38100" dist="38100" dir="2700000" algn="tl">
                    <a:srgbClr val="000000">
                      <a:alpha val="43137"/>
                    </a:srgbClr>
                  </a:outerShdw>
                </a:effectLst>
              </a:rPr>
              <a:t> </a:t>
            </a:r>
            <a:r>
              <a:rPr lang="es-AR" sz="1800" b="1" dirty="0" smtClean="0">
                <a:solidFill>
                  <a:srgbClr val="FFFF00"/>
                </a:solidFill>
                <a:effectLst>
                  <a:outerShdw blurRad="38100" dist="38100" dir="2700000" algn="tl">
                    <a:srgbClr val="000000">
                      <a:alpha val="43137"/>
                    </a:srgbClr>
                  </a:outerShdw>
                </a:effectLst>
              </a:rPr>
              <a:t>Remuneración mínima: </a:t>
            </a:r>
            <a:r>
              <a:rPr lang="es-AR" sz="1800" dirty="0" smtClean="0">
                <a:solidFill>
                  <a:srgbClr val="FFCC00"/>
                </a:solidFill>
                <a:effectLst>
                  <a:outerShdw blurRad="38100" dist="38100" dir="2700000" algn="tl">
                    <a:srgbClr val="000000">
                      <a:alpha val="43137"/>
                    </a:srgbClr>
                  </a:outerShdw>
                </a:effectLst>
              </a:rPr>
              <a:t>“no podrá ser inferior a la proporcional que le corresponda a un trabajador a tiempo completo establecida por ley o por convenio colectivo”</a:t>
            </a:r>
          </a:p>
          <a:p>
            <a:pPr algn="l" eaLnBrk="1" hangingPunct="1">
              <a:buFontTx/>
              <a:buChar char="-"/>
              <a:defRPr/>
            </a:pPr>
            <a:endParaRPr lang="es-AR" sz="1800" dirty="0" smtClean="0">
              <a:solidFill>
                <a:srgbClr val="FFCC00"/>
              </a:solidFill>
              <a:effectLst>
                <a:outerShdw blurRad="38100" dist="38100" dir="2700000" algn="tl">
                  <a:srgbClr val="000000">
                    <a:alpha val="43137"/>
                  </a:srgbClr>
                </a:outerShdw>
              </a:effectLst>
            </a:endParaRPr>
          </a:p>
          <a:p>
            <a:pPr algn="l" eaLnBrk="1" hangingPunct="1">
              <a:buFontTx/>
              <a:buChar char="-"/>
              <a:defRPr/>
            </a:pPr>
            <a:r>
              <a:rPr lang="es-AR" sz="1800" dirty="0" smtClean="0">
                <a:effectLst>
                  <a:outerShdw blurRad="38100" dist="38100" dir="2700000" algn="tl">
                    <a:srgbClr val="000000">
                      <a:alpha val="43137"/>
                    </a:srgbClr>
                  </a:outerShdw>
                </a:effectLst>
              </a:rPr>
              <a:t> Las partes pueden pactar un valor hora superior al mínimo fijado</a:t>
            </a:r>
          </a:p>
          <a:p>
            <a:pPr algn="l" eaLnBrk="1" hangingPunct="1">
              <a:buFontTx/>
              <a:buNone/>
              <a:defRPr/>
            </a:pPr>
            <a:endParaRPr lang="es-AR" sz="1800" dirty="0" smtClean="0"/>
          </a:p>
          <a:p>
            <a:pPr algn="l" eaLnBrk="1" hangingPunct="1">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48707010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56323" name="Rectangle 3"/>
          <p:cNvSpPr>
            <a:spLocks noGrp="1" noChangeArrowheads="1"/>
          </p:cNvSpPr>
          <p:nvPr>
            <p:ph type="subTitle" idx="1"/>
          </p:nvPr>
        </p:nvSpPr>
        <p:spPr>
          <a:xfrm>
            <a:off x="685800" y="1371600"/>
            <a:ext cx="7772400" cy="4876800"/>
          </a:xfrm>
          <a:extLst/>
        </p:spPr>
        <p:txBody>
          <a:bodyPr>
            <a:normAutofit lnSpcReduction="10000"/>
          </a:bodyPr>
          <a:lstStyle/>
          <a:p>
            <a:pPr algn="l">
              <a:lnSpc>
                <a:spcPct val="80000"/>
              </a:lnSpc>
              <a:defRPr/>
            </a:pPr>
            <a:r>
              <a:rPr lang="en-US" sz="1800" b="1" dirty="0" smtClean="0">
                <a:solidFill>
                  <a:srgbClr val="00FF00"/>
                </a:solidFill>
                <a:effectLst>
                  <a:outerShdw blurRad="38100" dist="38100" dir="2700000" algn="tl">
                    <a:srgbClr val="000000">
                      <a:alpha val="43137"/>
                    </a:srgbClr>
                  </a:outerShdw>
                </a:effectLst>
              </a:rPr>
              <a:t>CONTRATO </a:t>
            </a:r>
            <a:r>
              <a:rPr lang="en-US" sz="1800" b="1" dirty="0">
                <a:solidFill>
                  <a:srgbClr val="00FF00"/>
                </a:solidFill>
                <a:effectLst>
                  <a:outerShdw blurRad="38100" dist="38100" dir="2700000" algn="tl">
                    <a:srgbClr val="000000">
                      <a:alpha val="43137"/>
                    </a:srgbClr>
                  </a:outerShdw>
                </a:effectLst>
              </a:rPr>
              <a:t>A TIEMPO PARCIAL</a:t>
            </a:r>
          </a:p>
          <a:p>
            <a:pPr algn="l" eaLnBrk="1" hangingPunct="1">
              <a:lnSpc>
                <a:spcPct val="80000"/>
              </a:lnSpc>
              <a:defRPr/>
            </a:pPr>
            <a:r>
              <a:rPr lang="es-AR" sz="1800" b="1" dirty="0" smtClean="0">
                <a:solidFill>
                  <a:srgbClr val="FFFF01"/>
                </a:solidFill>
                <a:effectLst>
                  <a:outerShdw blurRad="38100" dist="38100" dir="2700000" algn="tl">
                    <a:srgbClr val="000000">
                      <a:alpha val="43137"/>
                    </a:srgbClr>
                  </a:outerShdw>
                </a:effectLst>
              </a:rPr>
              <a:t>TRATAMIENTO DE LA REMUNERACIÓN</a:t>
            </a:r>
          </a:p>
          <a:p>
            <a:pPr algn="l" eaLnBrk="1" hangingPunct="1">
              <a:lnSpc>
                <a:spcPct val="80000"/>
              </a:lnSpc>
              <a:defRPr/>
            </a:pPr>
            <a:r>
              <a:rPr lang="es-AR" sz="1800" b="1" dirty="0" smtClean="0">
                <a:solidFill>
                  <a:srgbClr val="00FFCC"/>
                </a:solidFill>
                <a:effectLst>
                  <a:outerShdw blurRad="38100" dist="38100" dir="2700000" algn="tl">
                    <a:srgbClr val="000000">
                      <a:alpha val="43137"/>
                    </a:srgbClr>
                  </a:outerShdw>
                </a:effectLst>
              </a:rPr>
              <a:t>EL CONTRATO DE TRABAJO A TIEMPO PARCIAL Y EL CONTRATO DE TRABAJO CON JORNADA REDUCIDA</a:t>
            </a:r>
          </a:p>
          <a:p>
            <a:pPr algn="l" eaLnBrk="1" hangingPunct="1">
              <a:lnSpc>
                <a:spcPct val="80000"/>
              </a:lnSpc>
              <a:defRPr/>
            </a:pPr>
            <a:endParaRPr lang="es-AR" sz="1800" b="1" dirty="0" smtClean="0">
              <a:solidFill>
                <a:srgbClr val="FFCC00"/>
              </a:solidFill>
              <a:effectLst>
                <a:outerShdw blurRad="38100" dist="38100" dir="2700000" algn="tl">
                  <a:srgbClr val="000000">
                    <a:alpha val="43137"/>
                  </a:srgbClr>
                </a:outerShdw>
              </a:effectLst>
            </a:endParaRPr>
          </a:p>
          <a:p>
            <a:pPr algn="l" eaLnBrk="1" hangingPunct="1">
              <a:lnSpc>
                <a:spcPct val="80000"/>
              </a:lnSpc>
              <a:buFontTx/>
              <a:buNone/>
              <a:defRPr/>
            </a:pPr>
            <a:r>
              <a:rPr lang="es-AR" sz="1800" b="1" dirty="0" smtClean="0">
                <a:solidFill>
                  <a:srgbClr val="FFFF00"/>
                </a:solidFill>
                <a:effectLst>
                  <a:outerShdw blurRad="38100" dist="38100" dir="2700000" algn="tl">
                    <a:srgbClr val="000000">
                      <a:alpha val="43137"/>
                    </a:srgbClr>
                  </a:outerShdw>
                </a:effectLst>
              </a:rPr>
              <a:t>CONTRATO CON JORNADA REDUCIDA</a:t>
            </a:r>
          </a:p>
          <a:p>
            <a:pPr algn="l" eaLnBrk="1" hangingPunct="1">
              <a:lnSpc>
                <a:spcPct val="80000"/>
              </a:lnSpc>
              <a:buFontTx/>
              <a:buNone/>
              <a:defRPr/>
            </a:pPr>
            <a:endParaRPr lang="es-AR" sz="1800" b="1" u="sng" dirty="0" smtClean="0">
              <a:effectLst>
                <a:outerShdw blurRad="38100" dist="38100" dir="2700000" algn="tl">
                  <a:srgbClr val="000000">
                    <a:alpha val="43137"/>
                  </a:srgbClr>
                </a:outerShdw>
              </a:effectLst>
            </a:endParaRPr>
          </a:p>
          <a:p>
            <a:pPr algn="l" eaLnBrk="1" hangingPunct="1">
              <a:lnSpc>
                <a:spcPct val="80000"/>
              </a:lnSpc>
              <a:buFontTx/>
              <a:buChar char="-"/>
              <a:defRPr/>
            </a:pPr>
            <a:r>
              <a:rPr lang="es-AR" sz="1800" dirty="0" smtClean="0">
                <a:effectLst>
                  <a:outerShdw blurRad="38100" dist="38100" dir="2700000" algn="tl">
                    <a:srgbClr val="000000">
                      <a:alpha val="43137"/>
                    </a:srgbClr>
                  </a:outerShdw>
                </a:effectLst>
              </a:rPr>
              <a:t>  Duración de 2/3 o mas de la jornada habitual diaria o semanal de la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actividad</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Char char="-"/>
              <a:defRPr/>
            </a:pPr>
            <a:r>
              <a:rPr lang="es-AR" sz="1800" dirty="0" smtClean="0">
                <a:effectLst>
                  <a:outerShdw blurRad="38100" dist="38100" dir="2700000" algn="tl">
                    <a:srgbClr val="000000">
                      <a:alpha val="43137"/>
                    </a:srgbClr>
                  </a:outerShdw>
                </a:effectLst>
              </a:rPr>
              <a:t>  Remuneración: “ …el empleador deberá abonar la remuneración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correspondiente a un trabajador de jornada completa.. ”</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b="1" dirty="0" smtClean="0">
                <a:solidFill>
                  <a:srgbClr val="FFFF00"/>
                </a:solidFill>
                <a:effectLst>
                  <a:outerShdw blurRad="38100" dist="38100" dir="2700000" algn="tl">
                    <a:srgbClr val="000000">
                      <a:alpha val="43137"/>
                    </a:srgbClr>
                  </a:outerShdw>
                </a:effectLst>
              </a:rPr>
              <a:t>¿Cómo determinar la remuneración?</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Analizar el caso en el contexto del apartado 1</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La norma fija como límite mínimo la establecida por ley o CCT para la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misma categoría o puesto de trabajo.</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Seria razonable interpretar el mismo criterio para los contratos con jornada reducida superior al límite del art. 92 ter.</a:t>
            </a:r>
            <a:endParaRPr lang="en-US"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3468469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5603" name="Rectangle 3"/>
          <p:cNvSpPr>
            <a:spLocks noGrp="1" noChangeArrowheads="1"/>
          </p:cNvSpPr>
          <p:nvPr>
            <p:ph type="subTitle" idx="1"/>
          </p:nvPr>
        </p:nvSpPr>
        <p:spPr>
          <a:xfrm>
            <a:off x="685800" y="1371600"/>
            <a:ext cx="7772400" cy="4876800"/>
          </a:xfrm>
          <a:extLst/>
        </p:spPr>
        <p:txBody>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EL CONTRATO DE TRABAJO A TIEMPO PARCIAL Y EL CONTRATO DE TRABAJO CON JORNADA REDUCIDA</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Contrato con jornada reducida</a:t>
            </a:r>
          </a:p>
          <a:p>
            <a:pPr algn="l" eaLnBrk="1" hangingPunct="1">
              <a:lnSpc>
                <a:spcPct val="90000"/>
              </a:lnSpc>
              <a:buFontTx/>
              <a:buNone/>
              <a:defRPr/>
            </a:pPr>
            <a:r>
              <a:rPr lang="es-AR" sz="1800" b="1" dirty="0" smtClean="0">
                <a:solidFill>
                  <a:srgbClr val="FFCC00"/>
                </a:solidFill>
                <a:effectLst>
                  <a:outerShdw blurRad="38100" dist="38100" dir="2700000" algn="tl">
                    <a:srgbClr val="000000">
                      <a:alpha val="43137"/>
                    </a:srgbClr>
                  </a:outerShdw>
                </a:effectLst>
              </a:rPr>
              <a:t>¿ Que conceptos deben considerarse para el pago de la remuneración completa?</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Todos los conceptos remuneratorios que integran el haber del trabajador </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Se incluyen los adicionales convencionales</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¿Qué pasa con las </a:t>
            </a:r>
            <a:r>
              <a:rPr lang="es-AR" sz="1800" b="1" dirty="0" smtClean="0">
                <a:solidFill>
                  <a:srgbClr val="FFFF00"/>
                </a:solidFill>
                <a:effectLst>
                  <a:outerShdw blurRad="38100" dist="38100" dir="2700000" algn="tl">
                    <a:srgbClr val="000000">
                      <a:alpha val="43137"/>
                    </a:srgbClr>
                  </a:outerShdw>
                </a:effectLst>
              </a:rPr>
              <a:t>asignaciones no remunerativas</a:t>
            </a:r>
            <a:r>
              <a:rPr lang="es-AR" sz="1800" dirty="0" smtClean="0">
                <a:solidFill>
                  <a:srgbClr val="FFFF00"/>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establecidas por los CCT?</a:t>
            </a:r>
          </a:p>
          <a:p>
            <a:pPr algn="l" eaLnBrk="1" hangingPunct="1">
              <a:lnSpc>
                <a:spcPct val="90000"/>
              </a:lnSpc>
              <a:buFontTx/>
              <a:buChar char="-"/>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22341379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9699" name="Rectangle 3"/>
          <p:cNvSpPr>
            <a:spLocks noGrp="1" noChangeArrowheads="1"/>
          </p:cNvSpPr>
          <p:nvPr>
            <p:ph type="subTitle" idx="1"/>
          </p:nvPr>
        </p:nvSpPr>
        <p:spPr>
          <a:xfrm>
            <a:off x="685800" y="1371600"/>
            <a:ext cx="7772400" cy="4876800"/>
          </a:xfrm>
          <a:extLst/>
        </p:spPr>
        <p:txBody>
          <a:bodyPr/>
          <a:lstStyle/>
          <a:p>
            <a:pPr algn="l">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algn="l" eaLnBrk="1" hangingPunct="1">
              <a:defRPr/>
            </a:pPr>
            <a:r>
              <a:rPr lang="es-AR" sz="1800" b="1" dirty="0" smtClean="0">
                <a:solidFill>
                  <a:srgbClr val="00FFCC"/>
                </a:solidFill>
                <a:effectLst>
                  <a:outerShdw blurRad="38100" dist="38100" dir="2700000" algn="tl">
                    <a:srgbClr val="000000">
                      <a:alpha val="43137"/>
                    </a:srgbClr>
                  </a:outerShdw>
                </a:effectLst>
              </a:rPr>
              <a:t>HORAS SUPLEMENTARIAS Y HORAS EXTRAORDINARIAS</a:t>
            </a:r>
          </a:p>
          <a:p>
            <a:pPr algn="l" eaLnBrk="1" hangingPunct="1">
              <a:buFontTx/>
              <a:buNone/>
              <a:defRPr/>
            </a:pPr>
            <a:endParaRPr lang="es-AR" sz="1800" dirty="0" smtClean="0">
              <a:effectLst>
                <a:outerShdw blurRad="38100" dist="38100" dir="2700000" algn="tl">
                  <a:srgbClr val="000000">
                    <a:alpha val="43137"/>
                  </a:srgbClr>
                </a:outerShdw>
              </a:effectLst>
            </a:endParaRPr>
          </a:p>
          <a:p>
            <a:pPr algn="l" eaLnBrk="1" hangingPunct="1">
              <a:buFontTx/>
              <a:buNone/>
              <a:defRPr/>
            </a:pPr>
            <a:r>
              <a:rPr lang="es-AR" sz="1800" dirty="0" smtClean="0">
                <a:effectLst>
                  <a:outerShdw blurRad="38100" dist="38100" dir="2700000" algn="tl">
                    <a:srgbClr val="000000">
                      <a:alpha val="43137"/>
                    </a:srgbClr>
                  </a:outerShdw>
                </a:effectLst>
              </a:rPr>
              <a:t>El apartado 2</a:t>
            </a:r>
            <a:r>
              <a:rPr lang="es-AR" sz="1800" b="1" dirty="0" smtClean="0">
                <a:solidFill>
                  <a:srgbClr val="FFFF01"/>
                </a:solidFill>
                <a:effectLst>
                  <a:outerShdw blurRad="38100" dist="38100" dir="2700000" algn="tl">
                    <a:srgbClr val="000000">
                      <a:alpha val="43137"/>
                    </a:srgbClr>
                  </a:outerShdw>
                </a:effectLst>
              </a:rPr>
              <a:t> </a:t>
            </a:r>
            <a:r>
              <a:rPr lang="es-AR" sz="1800" b="1" dirty="0" err="1" smtClean="0">
                <a:solidFill>
                  <a:srgbClr val="FFFF01"/>
                </a:solidFill>
                <a:effectLst>
                  <a:outerShdw blurRad="38100" dist="38100" dir="2700000" algn="tl">
                    <a:srgbClr val="000000">
                      <a:alpha val="43137"/>
                    </a:srgbClr>
                  </a:outerShdw>
                </a:effectLst>
              </a:rPr>
              <a:t>prohibe</a:t>
            </a:r>
            <a:r>
              <a:rPr lang="es-AR" sz="1800" b="1" dirty="0" smtClean="0">
                <a:solidFill>
                  <a:srgbClr val="FFFF01"/>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la realización de horas suplementarias o extraordinarias.</a:t>
            </a:r>
          </a:p>
          <a:p>
            <a:pPr algn="l" eaLnBrk="1" hangingPunct="1">
              <a:buFontTx/>
              <a:buNone/>
              <a:defRPr/>
            </a:pPr>
            <a:endParaRPr lang="es-AR"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35879455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60419"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1"/>
                </a:solidFill>
                <a:effectLst>
                  <a:outerShdw blurRad="38100" dist="38100" dir="2700000" algn="tl">
                    <a:srgbClr val="000000">
                      <a:alpha val="43137"/>
                    </a:srgbClr>
                  </a:outerShdw>
                </a:effectLst>
              </a:rPr>
              <a:t>TRATAMIENTO DE LA REMUNERACIÓN</a:t>
            </a:r>
          </a:p>
          <a:p>
            <a:pPr algn="l" eaLnBrk="1" hangingPunct="1">
              <a:lnSpc>
                <a:spcPct val="90000"/>
              </a:lnSpc>
              <a:defRPr/>
            </a:pPr>
            <a:r>
              <a:rPr lang="es-AR" sz="1800" b="1" dirty="0" smtClean="0">
                <a:solidFill>
                  <a:srgbClr val="FFCC00"/>
                </a:solidFill>
                <a:effectLst>
                  <a:outerShdw blurRad="38100" dist="38100" dir="2700000" algn="tl">
                    <a:srgbClr val="000000">
                      <a:alpha val="43137"/>
                    </a:srgbClr>
                  </a:outerShdw>
                </a:effectLst>
              </a:rPr>
              <a:t>HORAS SUPLEMENTARIAS Y HORAS EXTRAORDINARIAS</a:t>
            </a: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Contrato a tiempo parcial</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Quedan exceptuados los casos del artículo 89 LCT: </a:t>
            </a:r>
          </a:p>
          <a:p>
            <a:pPr algn="l" eaLnBrk="1" hangingPunct="1">
              <a:lnSpc>
                <a:spcPct val="90000"/>
              </a:lnSpc>
              <a:buFontTx/>
              <a:buNone/>
              <a:defRPr/>
            </a:pPr>
            <a:r>
              <a:rPr lang="es-AR" sz="1800" i="1" dirty="0" smtClean="0">
                <a:effectLst>
                  <a:outerShdw blurRad="38100" dist="38100" dir="2700000" algn="tl">
                    <a:srgbClr val="000000">
                      <a:alpha val="43137"/>
                    </a:srgbClr>
                  </a:outerShdw>
                </a:effectLst>
              </a:rPr>
              <a:t>“El trabajador estará obligado a prestar los auxilios que se requieran en caso de peligro grave o inminente para las personas o para las cosas incorporadas a la empresa.”</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b="1" dirty="0" smtClean="0">
                <a:solidFill>
                  <a:srgbClr val="FFFF00"/>
                </a:solidFill>
                <a:effectLst>
                  <a:outerShdw blurRad="38100" dist="38100" dir="2700000" algn="tl">
                    <a:srgbClr val="000000">
                      <a:alpha val="43137"/>
                    </a:srgbClr>
                  </a:outerShdw>
                </a:effectLst>
              </a:rPr>
              <a:t>Sanción: </a:t>
            </a:r>
          </a:p>
          <a:p>
            <a:pPr algn="l" eaLnBrk="1" hangingPunct="1">
              <a:lnSpc>
                <a:spcPct val="90000"/>
              </a:lnSpc>
              <a:buFontTx/>
              <a:buNone/>
              <a:defRPr/>
            </a:pPr>
            <a:r>
              <a:rPr lang="en-US" sz="1800" dirty="0" smtClean="0">
                <a:effectLst>
                  <a:outerShdw blurRad="38100" dist="38100" dir="2700000" algn="tl">
                    <a:srgbClr val="000000">
                      <a:alpha val="43137"/>
                    </a:srgbClr>
                  </a:outerShdw>
                </a:effectLst>
              </a:rPr>
              <a:t>La </a:t>
            </a:r>
            <a:r>
              <a:rPr lang="en-US" sz="1800" dirty="0" err="1" smtClean="0">
                <a:effectLst>
                  <a:outerShdw blurRad="38100" dist="38100" dir="2700000" algn="tl">
                    <a:srgbClr val="000000">
                      <a:alpha val="43137"/>
                    </a:srgbClr>
                  </a:outerShdw>
                </a:effectLst>
              </a:rPr>
              <a:t>violación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límite</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jornada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establecido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parcial</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generará</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obligación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empleador</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abonar</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salario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correspondiente</a:t>
            </a:r>
            <a:r>
              <a:rPr lang="en-US" sz="1800" dirty="0" smtClean="0">
                <a:effectLst>
                  <a:outerShdw blurRad="38100" dist="38100" dir="2700000" algn="tl">
                    <a:srgbClr val="000000">
                      <a:alpha val="43137"/>
                    </a:srgbClr>
                  </a:outerShdw>
                </a:effectLst>
              </a:rPr>
              <a:t> a </a:t>
            </a:r>
            <a:r>
              <a:rPr lang="en-US" sz="1800" b="1" dirty="0" smtClean="0">
                <a:solidFill>
                  <a:srgbClr val="FFFF01"/>
                </a:solidFill>
                <a:effectLst>
                  <a:outerShdw blurRad="38100" dist="38100" dir="2700000" algn="tl">
                    <a:srgbClr val="000000">
                      <a:alpha val="43137"/>
                    </a:srgbClr>
                  </a:outerShdw>
                </a:effectLst>
              </a:rPr>
              <a:t>la </a:t>
            </a:r>
            <a:r>
              <a:rPr lang="en-US" sz="1800" b="1" dirty="0" err="1" smtClean="0">
                <a:solidFill>
                  <a:srgbClr val="FFFF01"/>
                </a:solidFill>
                <a:effectLst>
                  <a:outerShdw blurRad="38100" dist="38100" dir="2700000" algn="tl">
                    <a:srgbClr val="000000">
                      <a:alpha val="43137"/>
                    </a:srgbClr>
                  </a:outerShdw>
                </a:effectLst>
              </a:rPr>
              <a:t>jornada</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completa</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para</a:t>
            </a:r>
            <a:r>
              <a:rPr lang="en-US" sz="1800" b="1" dirty="0" smtClean="0">
                <a:solidFill>
                  <a:srgbClr val="FFFF01"/>
                </a:solidFill>
                <a:effectLst>
                  <a:outerShdw blurRad="38100" dist="38100" dir="2700000" algn="tl">
                    <a:srgbClr val="000000">
                      <a:alpha val="43137"/>
                    </a:srgbClr>
                  </a:outerShdw>
                </a:effectLst>
              </a:rPr>
              <a:t> el </a:t>
            </a:r>
            <a:r>
              <a:rPr lang="en-US" sz="1800" b="1" dirty="0" err="1" smtClean="0">
                <a:solidFill>
                  <a:srgbClr val="FFFF01"/>
                </a:solidFill>
                <a:effectLst>
                  <a:outerShdw blurRad="38100" dist="38100" dir="2700000" algn="tl">
                    <a:srgbClr val="000000">
                      <a:alpha val="43137"/>
                    </a:srgbClr>
                  </a:outerShdw>
                </a:effectLst>
              </a:rPr>
              <a:t>mes</a:t>
            </a:r>
            <a:r>
              <a:rPr lang="en-US" sz="1800" b="1" dirty="0" smtClean="0">
                <a:solidFill>
                  <a:srgbClr val="FFFF01"/>
                </a:solidFill>
                <a:effectLst>
                  <a:outerShdw blurRad="38100" dist="38100" dir="2700000" algn="tl">
                    <a:srgbClr val="000000">
                      <a:alpha val="43137"/>
                    </a:srgbClr>
                  </a:outerShdw>
                </a:effectLst>
              </a:rPr>
              <a:t> en </a:t>
            </a:r>
            <a:r>
              <a:rPr lang="en-US" sz="1800" b="1" dirty="0" err="1" smtClean="0">
                <a:solidFill>
                  <a:srgbClr val="FFFF01"/>
                </a:solidFill>
                <a:effectLst>
                  <a:outerShdw blurRad="38100" dist="38100" dir="2700000" algn="tl">
                    <a:srgbClr val="000000">
                      <a:alpha val="43137"/>
                    </a:srgbClr>
                  </a:outerShdw>
                </a:effectLst>
              </a:rPr>
              <a:t>que</a:t>
            </a:r>
            <a:r>
              <a:rPr lang="en-US" sz="1800" b="1" dirty="0" smtClean="0">
                <a:solidFill>
                  <a:srgbClr val="FFFF01"/>
                </a:solidFill>
                <a:effectLst>
                  <a:outerShdw blurRad="38100" dist="38100" dir="2700000" algn="tl">
                    <a:srgbClr val="000000">
                      <a:alpha val="43137"/>
                    </a:srgbClr>
                  </a:outerShdw>
                </a:effectLst>
              </a:rPr>
              <a:t> se </a:t>
            </a:r>
            <a:r>
              <a:rPr lang="en-US" sz="1800" b="1" dirty="0" err="1" smtClean="0">
                <a:solidFill>
                  <a:srgbClr val="FFFF01"/>
                </a:solidFill>
                <a:effectLst>
                  <a:outerShdw blurRad="38100" dist="38100" dir="2700000" algn="tl">
                    <a:srgbClr val="000000">
                      <a:alpha val="43137"/>
                    </a:srgbClr>
                  </a:outerShdw>
                </a:effectLst>
              </a:rPr>
              <a:t>hubiere</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efectivizado</a:t>
            </a:r>
            <a:r>
              <a:rPr lang="en-US" sz="1800" b="1" dirty="0" smtClean="0">
                <a:solidFill>
                  <a:srgbClr val="FFFF01"/>
                </a:solidFill>
                <a:effectLst>
                  <a:outerShdw blurRad="38100" dist="38100" dir="2700000" algn="tl">
                    <a:srgbClr val="000000">
                      <a:alpha val="43137"/>
                    </a:srgbClr>
                  </a:outerShdw>
                </a:effectLst>
              </a:rPr>
              <a:t> la </a:t>
            </a:r>
            <a:r>
              <a:rPr lang="en-US" sz="1800" b="1" dirty="0" err="1" smtClean="0">
                <a:solidFill>
                  <a:srgbClr val="FFFF01"/>
                </a:solidFill>
                <a:effectLst>
                  <a:outerShdw blurRad="38100" dist="38100" dir="2700000" algn="tl">
                    <a:srgbClr val="000000">
                      <a:alpha val="43137"/>
                    </a:srgbClr>
                  </a:outerShdw>
                </a:effectLst>
              </a:rPr>
              <a:t>misma</a:t>
            </a:r>
            <a:r>
              <a:rPr lang="en-US" sz="1800" dirty="0" smtClean="0">
                <a:solidFill>
                  <a:srgbClr val="FFFF01"/>
                </a:solidFill>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ello</a:t>
            </a:r>
            <a:r>
              <a:rPr lang="en-US" sz="1800" dirty="0" smtClean="0">
                <a:effectLst>
                  <a:outerShdw blurRad="38100" dist="38100" dir="2700000" algn="tl">
                    <a:srgbClr val="000000">
                      <a:alpha val="43137"/>
                    </a:srgbClr>
                  </a:outerShdw>
                </a:effectLst>
              </a:rPr>
              <a:t> sin </a:t>
            </a:r>
            <a:r>
              <a:rPr lang="en-US" sz="1800" dirty="0" err="1" smtClean="0">
                <a:effectLst>
                  <a:outerShdw blurRad="38100" dist="38100" dir="2700000" algn="tl">
                    <a:srgbClr val="000000">
                      <a:alpha val="43137"/>
                    </a:srgbClr>
                  </a:outerShdw>
                </a:effectLst>
              </a:rPr>
              <a:t>perjuicio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otras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consecuencias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deriven</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este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incumplimiento</a:t>
            </a:r>
            <a:r>
              <a:rPr lang="en-US" sz="1800" dirty="0" smtClean="0">
                <a:effectLst>
                  <a:outerShdw blurRad="38100" dist="38100" dir="2700000" algn="tl">
                    <a:srgbClr val="000000">
                      <a:alpha val="43137"/>
                    </a:srgbClr>
                  </a:outerShdw>
                </a:effectLst>
              </a:rPr>
              <a:t>. </a:t>
            </a: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endParaRPr lang="es-AR" sz="2000" dirty="0" smtClean="0"/>
          </a:p>
          <a:p>
            <a:pPr algn="l" eaLnBrk="1" hangingPunct="1">
              <a:lnSpc>
                <a:spcPct val="90000"/>
              </a:lnSpc>
              <a:buFontTx/>
              <a:buNone/>
              <a:defRPr/>
            </a:pPr>
            <a:endParaRPr lang="en-US" sz="20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4317997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62467"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HORAS SUPLEMENTARIAS Y HORAS EXTRAORDINARIAS</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9900"/>
                </a:solidFill>
                <a:effectLst>
                  <a:outerShdw blurRad="38100" dist="38100" dir="2700000" algn="tl">
                    <a:srgbClr val="000000">
                      <a:alpha val="43137"/>
                    </a:srgbClr>
                  </a:outerShdw>
                </a:effectLst>
              </a:rPr>
              <a:t>CONSIDERACIONES</a:t>
            </a: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¿La ley se refiere a la violación del límite de jornada establecido por la ley o por las partes?</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No hace distinciones. No debemos distinguir donde la ley no distingue</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¿La remuneración completa es la de convenio o se proyecta en función del valor hora del trabajador?</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La ley se refiere al  “salario correspondiente a la jornada completa para el mes en que se hubiere efectivizado” el incumplimiento.</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En este caso se debería proyectar el valor hora pactado</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No hay referencias a la remuneración de convenio para la categoría o puesto de trabajo.</a:t>
            </a:r>
          </a:p>
          <a:p>
            <a:pPr algn="l" eaLnBrk="1" hangingPunct="1">
              <a:lnSpc>
                <a:spcPct val="90000"/>
              </a:lnSpc>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81618944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7620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36867" name="Rectangle 3"/>
          <p:cNvSpPr>
            <a:spLocks noGrp="1" noChangeArrowheads="1"/>
          </p:cNvSpPr>
          <p:nvPr>
            <p:ph type="subTitle" idx="1"/>
          </p:nvPr>
        </p:nvSpPr>
        <p:spPr>
          <a:xfrm>
            <a:off x="685800" y="1371600"/>
            <a:ext cx="7772400" cy="4876800"/>
          </a:xfrm>
          <a:extLst/>
        </p:spPr>
        <p:txBody>
          <a:bodyPr>
            <a:normAutofit lnSpcReduction="10000"/>
          </a:bodyPr>
          <a:lstStyle/>
          <a:p>
            <a:pPr algn="l">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defRPr/>
            </a:pPr>
            <a:r>
              <a:rPr lang="es-AR" sz="2000" b="1" dirty="0" smtClean="0">
                <a:solidFill>
                  <a:srgbClr val="FFFF01"/>
                </a:solidFill>
                <a:effectLst>
                  <a:outerShdw blurRad="38100" dist="38100" dir="2700000" algn="tl">
                    <a:srgbClr val="000000">
                      <a:alpha val="43137"/>
                    </a:srgbClr>
                  </a:outerShdw>
                </a:effectLst>
              </a:rPr>
              <a:t>TRATAMIENTO DE LA REMUNERACIÓN</a:t>
            </a:r>
          </a:p>
          <a:p>
            <a:pPr algn="l" eaLnBrk="1" hangingPunct="1">
              <a:defRPr/>
            </a:pPr>
            <a:r>
              <a:rPr lang="es-AR" sz="2000" b="1" dirty="0" smtClean="0">
                <a:solidFill>
                  <a:srgbClr val="00FFCC"/>
                </a:solidFill>
                <a:effectLst>
                  <a:outerShdw blurRad="38100" dist="38100" dir="2700000" algn="tl">
                    <a:srgbClr val="000000">
                      <a:alpha val="43137"/>
                    </a:srgbClr>
                  </a:outerShdw>
                </a:effectLst>
              </a:rPr>
              <a:t>BASE IMPONIBLE</a:t>
            </a:r>
          </a:p>
          <a:p>
            <a:pPr algn="l" eaLnBrk="1" hangingPunct="1">
              <a:buFontTx/>
              <a:buNone/>
              <a:defRPr/>
            </a:pPr>
            <a:endParaRPr lang="es-AR" sz="2000" b="1" u="sng" dirty="0" smtClean="0">
              <a:solidFill>
                <a:srgbClr val="FFFF00"/>
              </a:solidFill>
              <a:effectLst>
                <a:outerShdw blurRad="38100" dist="38100" dir="2700000" algn="tl">
                  <a:srgbClr val="000000">
                    <a:alpha val="43137"/>
                  </a:srgbClr>
                </a:outerShdw>
              </a:effectLst>
            </a:endParaRPr>
          </a:p>
          <a:p>
            <a:pPr algn="l" eaLnBrk="1" hangingPunct="1">
              <a:buFontTx/>
              <a:buChar char="-"/>
              <a:defRPr/>
            </a:pPr>
            <a:r>
              <a:rPr lang="es-AR" sz="2000" dirty="0" smtClean="0">
                <a:effectLst>
                  <a:outerShdw blurRad="38100" dist="38100" dir="2700000" algn="tl">
                    <a:srgbClr val="000000">
                      <a:alpha val="43137"/>
                    </a:srgbClr>
                  </a:outerShdw>
                </a:effectLst>
              </a:rPr>
              <a:t>Base imponible obra social</a:t>
            </a:r>
          </a:p>
          <a:p>
            <a:pPr algn="l" eaLnBrk="1" hangingPunct="1">
              <a:buFontTx/>
              <a:buChar char="-"/>
              <a:defRPr/>
            </a:pPr>
            <a:r>
              <a:rPr lang="en-US" sz="2000" dirty="0" smtClean="0">
                <a:effectLst>
                  <a:outerShdw blurRad="38100" dist="38100" dir="2700000" algn="tl">
                    <a:srgbClr val="000000">
                      <a:alpha val="43137"/>
                    </a:srgbClr>
                  </a:outerShdw>
                </a:effectLst>
              </a:rPr>
              <a:t>Los </a:t>
            </a:r>
            <a:r>
              <a:rPr lang="en-US" sz="2000" dirty="0" err="1" smtClean="0">
                <a:effectLst>
                  <a:outerShdw blurRad="38100" dist="38100" dir="2700000" algn="tl">
                    <a:srgbClr val="000000">
                      <a:alpha val="43137"/>
                    </a:srgbClr>
                  </a:outerShdw>
                </a:effectLst>
              </a:rPr>
              <a:t>aportes</a:t>
            </a:r>
            <a:r>
              <a:rPr lang="en-US" sz="2000" dirty="0" smtClean="0">
                <a:effectLst>
                  <a:outerShdw blurRad="38100" dist="38100" dir="2700000" algn="tl">
                    <a:srgbClr val="000000">
                      <a:alpha val="43137"/>
                    </a:srgbClr>
                  </a:outerShdw>
                </a:effectLst>
              </a:rPr>
              <a:t> y </a:t>
            </a:r>
            <a:r>
              <a:rPr lang="en-US" sz="2000" dirty="0" err="1" smtClean="0">
                <a:effectLst>
                  <a:outerShdw blurRad="38100" dist="38100" dir="2700000" algn="tl">
                    <a:srgbClr val="000000">
                      <a:alpha val="43137"/>
                    </a:srgbClr>
                  </a:outerShdw>
                </a:effectLst>
              </a:rPr>
              <a:t>contribuciones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para</a:t>
            </a:r>
            <a:r>
              <a:rPr lang="en-US" sz="2000" dirty="0" smtClean="0">
                <a:effectLst>
                  <a:outerShdw blurRad="38100" dist="38100" dir="2700000" algn="tl">
                    <a:srgbClr val="000000">
                      <a:alpha val="43137"/>
                    </a:srgbClr>
                  </a:outerShdw>
                </a:effectLst>
              </a:rPr>
              <a:t> la </a:t>
            </a:r>
            <a:r>
              <a:rPr lang="en-US" sz="2000" dirty="0" err="1" smtClean="0">
                <a:effectLst>
                  <a:outerShdw blurRad="38100" dist="38100" dir="2700000" algn="tl">
                    <a:srgbClr val="000000">
                      <a:alpha val="43137"/>
                    </a:srgbClr>
                  </a:outerShdw>
                </a:effectLst>
              </a:rPr>
              <a:t>obra</a:t>
            </a:r>
            <a:r>
              <a:rPr lang="en-US" sz="2000" dirty="0" smtClean="0">
                <a:effectLst>
                  <a:outerShdw blurRad="38100" dist="38100" dir="2700000" algn="tl">
                    <a:srgbClr val="000000">
                      <a:alpha val="43137"/>
                    </a:srgbClr>
                  </a:outerShdw>
                </a:effectLst>
              </a:rPr>
              <a:t> social </a:t>
            </a:r>
            <a:r>
              <a:rPr lang="en-US" sz="2000" b="1" dirty="0" err="1" smtClean="0">
                <a:solidFill>
                  <a:srgbClr val="FFFF00"/>
                </a:solidFill>
                <a:effectLst>
                  <a:outerShdw blurRad="38100" dist="38100" dir="2700000" algn="tl">
                    <a:srgbClr val="000000">
                      <a:alpha val="43137"/>
                    </a:srgbClr>
                  </a:outerShdw>
                </a:effectLst>
              </a:rPr>
              <a:t>serán</a:t>
            </a:r>
            <a:r>
              <a:rPr lang="en-US" sz="2000" b="1" dirty="0" smtClean="0">
                <a:solidFill>
                  <a:srgbClr val="FFFF00"/>
                </a:solidFill>
                <a:effectLst>
                  <a:outerShdw blurRad="38100" dist="38100" dir="2700000" algn="tl">
                    <a:srgbClr val="000000">
                      <a:alpha val="43137"/>
                    </a:srgbClr>
                  </a:outerShdw>
                </a:effectLst>
              </a:rPr>
              <a:t> los </a:t>
            </a:r>
            <a:r>
              <a:rPr lang="en-US" sz="2000" b="1" dirty="0" err="1" smtClean="0">
                <a:solidFill>
                  <a:srgbClr val="FFFF00"/>
                </a:solidFill>
                <a:effectLst>
                  <a:outerShdw blurRad="38100" dist="38100" dir="2700000" algn="tl">
                    <a:srgbClr val="000000">
                      <a:alpha val="43137"/>
                    </a:srgbClr>
                  </a:outerShdw>
                </a:effectLst>
              </a:rPr>
              <a:t>que</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correspondan</a:t>
            </a:r>
            <a:r>
              <a:rPr lang="en-US" sz="2000" b="1" dirty="0" smtClean="0">
                <a:solidFill>
                  <a:srgbClr val="FFFF00"/>
                </a:solidFill>
                <a:effectLst>
                  <a:outerShdw blurRad="38100" dist="38100" dir="2700000" algn="tl">
                    <a:srgbClr val="000000">
                      <a:alpha val="43137"/>
                    </a:srgbClr>
                  </a:outerShdw>
                </a:effectLst>
              </a:rPr>
              <a:t> a un </a:t>
            </a:r>
            <a:r>
              <a:rPr lang="en-US" sz="2000" b="1" dirty="0" err="1" smtClean="0">
                <a:solidFill>
                  <a:srgbClr val="FFFF00"/>
                </a:solidFill>
                <a:effectLst>
                  <a:outerShdw blurRad="38100" dist="38100" dir="2700000" algn="tl">
                    <a:srgbClr val="000000">
                      <a:alpha val="43137"/>
                    </a:srgbClr>
                  </a:outerShdw>
                </a:effectLst>
              </a:rPr>
              <a:t>trabajador</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tiempo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completo</a:t>
            </a:r>
            <a:r>
              <a:rPr lang="en-US" sz="2000" b="1" dirty="0" smtClean="0">
                <a:solidFill>
                  <a:srgbClr val="FFFF00"/>
                </a:solidFill>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de la </a:t>
            </a:r>
            <a:r>
              <a:rPr lang="en-US" sz="2000" dirty="0" err="1" smtClean="0">
                <a:effectLst>
                  <a:outerShdw blurRad="38100" dist="38100" dir="2700000" algn="tl">
                    <a:srgbClr val="000000">
                      <a:alpha val="43137"/>
                    </a:srgbClr>
                  </a:outerShdw>
                </a:effectLst>
              </a:rPr>
              <a:t>categoría</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que</a:t>
            </a:r>
            <a:r>
              <a:rPr lang="en-US" sz="2000" dirty="0" smtClean="0">
                <a:effectLst>
                  <a:outerShdw blurRad="38100" dist="38100" dir="2700000" algn="tl">
                    <a:srgbClr val="000000">
                      <a:alpha val="43137"/>
                    </a:srgbClr>
                  </a:outerShdw>
                </a:effectLst>
              </a:rPr>
              <a:t> se </a:t>
            </a:r>
            <a:r>
              <a:rPr lang="en-US" sz="2000" dirty="0" err="1" smtClean="0">
                <a:effectLst>
                  <a:outerShdw blurRad="38100" dist="38100" dir="2700000" algn="tl">
                    <a:srgbClr val="000000">
                      <a:alpha val="43137"/>
                    </a:srgbClr>
                  </a:outerShdw>
                </a:effectLst>
              </a:rPr>
              <a:t>desempeña</a:t>
            </a:r>
            <a:r>
              <a:rPr lang="en-US" sz="2000" dirty="0" smtClean="0">
                <a:effectLst>
                  <a:outerShdw blurRad="38100" dist="38100" dir="2700000" algn="tl">
                    <a:srgbClr val="000000">
                      <a:alpha val="43137"/>
                    </a:srgbClr>
                  </a:outerShdw>
                </a:effectLst>
              </a:rPr>
              <a:t> 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a:t>
            </a:r>
          </a:p>
          <a:p>
            <a:pPr algn="l" eaLnBrk="1" hangingPunct="1">
              <a:defRPr/>
            </a:pPr>
            <a:r>
              <a:rPr lang="es-ES" sz="2000" dirty="0" smtClean="0">
                <a:effectLst>
                  <a:outerShdw blurRad="38100" dist="38100" dir="2700000" algn="tl">
                    <a:srgbClr val="000000">
                      <a:alpha val="43137"/>
                    </a:srgbClr>
                  </a:outerShdw>
                </a:effectLst>
              </a:rPr>
              <a:t>				</a:t>
            </a:r>
            <a:endParaRPr lang="es-AR" sz="2000" dirty="0" smtClean="0">
              <a:effectLst>
                <a:outerShdw blurRad="38100" dist="38100" dir="2700000" algn="tl">
                  <a:srgbClr val="000000">
                    <a:alpha val="43137"/>
                  </a:srgbClr>
                </a:outerShdw>
              </a:effectLst>
            </a:endParaRPr>
          </a:p>
          <a:p>
            <a:pPr algn="l" eaLnBrk="1" hangingPunct="1">
              <a:buFontTx/>
              <a:buChar char="-"/>
              <a:defRPr/>
            </a:pPr>
            <a:r>
              <a:rPr lang="es-AR" sz="2000" b="1" dirty="0" smtClean="0">
                <a:solidFill>
                  <a:srgbClr val="FFC000"/>
                </a:solidFill>
                <a:effectLst>
                  <a:outerShdw blurRad="38100" dist="38100" dir="2700000" algn="tl">
                    <a:srgbClr val="000000">
                      <a:alpha val="43137"/>
                    </a:srgbClr>
                  </a:outerShdw>
                </a:effectLst>
              </a:rPr>
              <a:t>Incluye:</a:t>
            </a:r>
          </a:p>
          <a:p>
            <a:pPr algn="l" eaLnBrk="1" hangingPunct="1">
              <a:buFontTx/>
              <a:buChar char="-"/>
              <a:defRPr/>
            </a:pPr>
            <a:r>
              <a:rPr lang="es-AR" sz="2000" dirty="0" smtClean="0">
                <a:effectLst>
                  <a:outerShdw blurRad="38100" dist="38100" dir="2700000" algn="tl">
                    <a:srgbClr val="000000">
                      <a:alpha val="43137"/>
                    </a:srgbClr>
                  </a:outerShdw>
                </a:effectLst>
              </a:rPr>
              <a:t>Sueldo básico</a:t>
            </a:r>
          </a:p>
          <a:p>
            <a:pPr algn="l" eaLnBrk="1" hangingPunct="1">
              <a:buFontTx/>
              <a:buChar char="-"/>
              <a:defRPr/>
            </a:pPr>
            <a:r>
              <a:rPr lang="es-AR" sz="2000" dirty="0" smtClean="0">
                <a:effectLst>
                  <a:outerShdw blurRad="38100" dist="38100" dir="2700000" algn="tl">
                    <a:srgbClr val="000000">
                      <a:alpha val="43137"/>
                    </a:srgbClr>
                  </a:outerShdw>
                </a:effectLst>
              </a:rPr>
              <a:t>Adicionales de convenio</a:t>
            </a:r>
          </a:p>
          <a:p>
            <a:pPr algn="l" eaLnBrk="1" hangingPunct="1">
              <a:buFontTx/>
              <a:buChar char="-"/>
              <a:defRPr/>
            </a:pPr>
            <a:r>
              <a:rPr lang="es-AR" sz="2000" dirty="0" smtClean="0">
                <a:effectLst>
                  <a:outerShdw blurRad="38100" dist="38100" dir="2700000" algn="tl">
                    <a:srgbClr val="000000">
                      <a:alpha val="43137"/>
                    </a:srgbClr>
                  </a:outerShdw>
                </a:effectLst>
              </a:rPr>
              <a:t>¿Qué pasa con los aportes con destino a la obra social sobre la asignación no remunerativa?</a:t>
            </a:r>
          </a:p>
          <a:p>
            <a:pPr algn="l" eaLnBrk="1" hangingPunct="1">
              <a:buFontTx/>
              <a:buChar char="-"/>
              <a:defRPr/>
            </a:pPr>
            <a:endParaRPr lang="en-US" sz="20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3845692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6118</TotalTime>
  <Words>13412</Words>
  <Application>Microsoft Office PowerPoint</Application>
  <PresentationFormat>Presentación en pantalla (4:3)</PresentationFormat>
  <Paragraphs>1392</Paragraphs>
  <Slides>145</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145</vt:i4>
      </vt:variant>
    </vt:vector>
  </HeadingPairs>
  <TitlesOfParts>
    <vt:vector size="154" baseType="lpstr">
      <vt:lpstr>Arial</vt:lpstr>
      <vt:lpstr>Calibri</vt:lpstr>
      <vt:lpstr>Constantia</vt:lpstr>
      <vt:lpstr>HGP明朝E</vt:lpstr>
      <vt:lpstr>Papyrus</vt:lpstr>
      <vt:lpstr>Verdana</vt:lpstr>
      <vt:lpstr>Wingdings</vt:lpstr>
      <vt:lpstr>Wingdings 2</vt:lpstr>
      <vt:lpstr>Flujo</vt:lpstr>
      <vt:lpstr>Presentación de PowerPoint</vt:lpstr>
      <vt:lpstr>Presentación de PowerPoint</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RELACIONES LABORALES ENTRE FAMILIARES</vt:lpstr>
      <vt:lpstr> </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 </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 </vt:lpstr>
      <vt:lpstr>Ley 26727 – Nuevo Régimen Nacional deTrabajo Agrario </vt:lpstr>
      <vt:lpstr>Ley 26727 – Nuevo Régimen Nacional de Trabajo Agrario </vt:lpstr>
      <vt:lpstr>Ley 26727 – Nuevo Régimen Nacional de Trabajo Agrario </vt:lpstr>
      <vt:lpstr>Reglamentación RNTA</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Reglamentación RNTA</vt:lpstr>
      <vt:lpstr>Reglamentación RNTA</vt:lpstr>
      <vt:lpstr> </vt:lpstr>
      <vt:lpstr>LEY 26844 – REGIMEN DE TRABAJADORES DE CASAS PARTICULARES</vt:lpstr>
      <vt:lpstr>LEY 26844 – REGIMEN DE TRABAJADORES DE CASAS PARTICULARES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Gengis Kan</dc:creator>
  <cp:lastModifiedBy>Luisa</cp:lastModifiedBy>
  <cp:revision>2047</cp:revision>
  <cp:lastPrinted>1601-01-01T00:00:00Z</cp:lastPrinted>
  <dcterms:created xsi:type="dcterms:W3CDTF">1601-01-01T00:00:00Z</dcterms:created>
  <dcterms:modified xsi:type="dcterms:W3CDTF">2016-08-15T18:43:08Z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