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7" r:id="rId2"/>
    <p:sldId id="340" r:id="rId3"/>
    <p:sldId id="350" r:id="rId4"/>
    <p:sldId id="347" r:id="rId5"/>
    <p:sldId id="354" r:id="rId6"/>
    <p:sldId id="411" r:id="rId7"/>
    <p:sldId id="377" r:id="rId8"/>
    <p:sldId id="378" r:id="rId9"/>
    <p:sldId id="412" r:id="rId10"/>
    <p:sldId id="413" r:id="rId11"/>
    <p:sldId id="414" r:id="rId12"/>
    <p:sldId id="415" r:id="rId13"/>
    <p:sldId id="416" r:id="rId14"/>
    <p:sldId id="380" r:id="rId15"/>
    <p:sldId id="381" r:id="rId16"/>
    <p:sldId id="369" r:id="rId17"/>
    <p:sldId id="359" r:id="rId18"/>
    <p:sldId id="383" r:id="rId19"/>
    <p:sldId id="384" r:id="rId20"/>
    <p:sldId id="385" r:id="rId21"/>
    <p:sldId id="386" r:id="rId22"/>
    <p:sldId id="387" r:id="rId23"/>
    <p:sldId id="388" r:id="rId24"/>
    <p:sldId id="389" r:id="rId25"/>
    <p:sldId id="390" r:id="rId26"/>
    <p:sldId id="391" r:id="rId27"/>
    <p:sldId id="403" r:id="rId28"/>
    <p:sldId id="404" r:id="rId29"/>
    <p:sldId id="405" r:id="rId30"/>
    <p:sldId id="368" r:id="rId31"/>
    <p:sldId id="314" r:id="rId32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2" d="100"/>
          <a:sy n="62" d="100"/>
        </p:scale>
        <p:origin x="-1596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BFED9F8C-0341-4617-8011-12FD500287B1}" type="datetimeFigureOut">
              <a:rPr lang="es-AR"/>
              <a:pPr>
                <a:defRPr/>
              </a:pPr>
              <a:t>13/07/2013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AR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AR" noProof="0" smtClean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C82A36F8-CDE9-431F-BF8E-4D2E3C111907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308534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3738"/>
            <a:ext cx="4573588" cy="34305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3000" y="693738"/>
            <a:ext cx="4573588" cy="3430587"/>
          </a:xfrm>
        </p:spPr>
      </p:sp>
      <p:sp>
        <p:nvSpPr>
          <p:cNvPr id="33795" name="Rectangle 3"/>
          <p:cNvSpPr>
            <a:spLocks noChangeArrowheads="1"/>
          </p:cNvSpPr>
          <p:nvPr>
            <p:ph type="body" idx="1"/>
          </p:nvPr>
        </p:nvSpPr>
        <p:spPr>
          <a:xfrm>
            <a:off x="686098" y="4343704"/>
            <a:ext cx="5485805" cy="411389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3000" y="693738"/>
            <a:ext cx="4573588" cy="3430587"/>
          </a:xfrm>
        </p:spPr>
      </p:sp>
      <p:sp>
        <p:nvSpPr>
          <p:cNvPr id="34819" name="Rectangle 3"/>
          <p:cNvSpPr>
            <a:spLocks noChangeArrowheads="1"/>
          </p:cNvSpPr>
          <p:nvPr>
            <p:ph type="body" idx="1"/>
          </p:nvPr>
        </p:nvSpPr>
        <p:spPr>
          <a:xfrm>
            <a:off x="686098" y="4343704"/>
            <a:ext cx="5485805" cy="411389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3000" y="693738"/>
            <a:ext cx="4573588" cy="3430587"/>
          </a:xfrm>
        </p:spPr>
      </p:sp>
      <p:sp>
        <p:nvSpPr>
          <p:cNvPr id="35843" name="Rectangle 3"/>
          <p:cNvSpPr>
            <a:spLocks noChangeArrowheads="1"/>
          </p:cNvSpPr>
          <p:nvPr>
            <p:ph type="body" idx="1"/>
          </p:nvPr>
        </p:nvSpPr>
        <p:spPr>
          <a:xfrm>
            <a:off x="686098" y="4343704"/>
            <a:ext cx="5485805" cy="411389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3738"/>
            <a:ext cx="4573588" cy="34305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3738"/>
            <a:ext cx="4573588" cy="34305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3738"/>
            <a:ext cx="4573588" cy="34305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3738"/>
            <a:ext cx="4573588" cy="34305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3738"/>
            <a:ext cx="4573588" cy="34305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3738"/>
            <a:ext cx="4573588" cy="34305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3738"/>
            <a:ext cx="4573588" cy="34305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3738"/>
            <a:ext cx="4573588" cy="34305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3738"/>
            <a:ext cx="4573588" cy="34305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3738"/>
            <a:ext cx="4573588" cy="34305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3738"/>
            <a:ext cx="4573588" cy="34305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3738"/>
            <a:ext cx="4573588" cy="34305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3738"/>
            <a:ext cx="4573588" cy="34305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3738"/>
            <a:ext cx="4573588" cy="34305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3738"/>
            <a:ext cx="4573588" cy="34305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3738"/>
            <a:ext cx="4573588" cy="34305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3738"/>
            <a:ext cx="4573588" cy="34305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3738"/>
            <a:ext cx="4573588" cy="34305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3738"/>
            <a:ext cx="4573588" cy="34305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3738"/>
            <a:ext cx="4573588" cy="34305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3000" y="693738"/>
            <a:ext cx="4573588" cy="3430587"/>
          </a:xfrm>
        </p:spPr>
      </p:sp>
      <p:sp>
        <p:nvSpPr>
          <p:cNvPr id="28675" name="Rectangle 3"/>
          <p:cNvSpPr>
            <a:spLocks noChangeArrowheads="1"/>
          </p:cNvSpPr>
          <p:nvPr>
            <p:ph type="body" idx="1"/>
          </p:nvPr>
        </p:nvSpPr>
        <p:spPr>
          <a:xfrm>
            <a:off x="686098" y="4343704"/>
            <a:ext cx="5485805" cy="411389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3738"/>
            <a:ext cx="4573588" cy="34305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3738"/>
            <a:ext cx="4573588" cy="34305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3000" y="693738"/>
            <a:ext cx="4573588" cy="3430587"/>
          </a:xfrm>
        </p:spPr>
      </p:sp>
      <p:sp>
        <p:nvSpPr>
          <p:cNvPr id="31747" name="Rectangle 3"/>
          <p:cNvSpPr>
            <a:spLocks noChangeArrowheads="1"/>
          </p:cNvSpPr>
          <p:nvPr>
            <p:ph type="body" idx="1"/>
          </p:nvPr>
        </p:nvSpPr>
        <p:spPr>
          <a:xfrm>
            <a:off x="686098" y="4343704"/>
            <a:ext cx="5485805" cy="411389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3000" y="693738"/>
            <a:ext cx="4573588" cy="3430587"/>
          </a:xfrm>
        </p:spPr>
      </p:sp>
      <p:sp>
        <p:nvSpPr>
          <p:cNvPr id="32771" name="Rectangle 3"/>
          <p:cNvSpPr>
            <a:spLocks noChangeArrowheads="1"/>
          </p:cNvSpPr>
          <p:nvPr>
            <p:ph type="body" idx="1"/>
          </p:nvPr>
        </p:nvSpPr>
        <p:spPr>
          <a:xfrm>
            <a:off x="686098" y="4343704"/>
            <a:ext cx="5485805" cy="411389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F67FD4-5651-4429-9E85-FDED52A29483}" type="datetimeFigureOut">
              <a:rPr lang="es-ES"/>
              <a:pPr>
                <a:defRPr/>
              </a:pPr>
              <a:t>13/07/2013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7698C-B20E-454C-9882-CAF82478CF2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0264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74F51-9058-464B-81DC-D82711E5381E}" type="datetimeFigureOut">
              <a:rPr lang="es-ES"/>
              <a:pPr>
                <a:defRPr/>
              </a:pPr>
              <a:t>13/07/2013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A026AA-1293-4CA5-A65A-E542E1D068B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75264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B4559-07E1-435A-AFD6-0DE2F06B6ECB}" type="datetimeFigureOut">
              <a:rPr lang="es-ES"/>
              <a:pPr>
                <a:defRPr/>
              </a:pPr>
              <a:t>13/07/2013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0E6A9-C20D-4382-9E7B-5E51499202A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6074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B633E-BA3F-4E3E-A009-BBD54EE9B07F}" type="datetimeFigureOut">
              <a:rPr lang="es-ES"/>
              <a:pPr>
                <a:defRPr/>
              </a:pPr>
              <a:t>13/07/2013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3C626-F908-4A62-889F-6702D8DE7C7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2447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C1322-6515-42F1-8D82-E8340E706FCD}" type="datetimeFigureOut">
              <a:rPr lang="es-ES"/>
              <a:pPr>
                <a:defRPr/>
              </a:pPr>
              <a:t>13/07/2013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5609D-312D-441B-B559-DF72873B79D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7847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A8B38-B062-4A90-A404-4DD769516FED}" type="datetimeFigureOut">
              <a:rPr lang="es-ES"/>
              <a:pPr>
                <a:defRPr/>
              </a:pPr>
              <a:t>13/07/2013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BB361-55EA-49B1-BF83-F2FDF802C5E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0592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8757C1-FD96-4314-96F5-1683A6449A49}" type="datetimeFigureOut">
              <a:rPr lang="es-ES"/>
              <a:pPr>
                <a:defRPr/>
              </a:pPr>
              <a:t>13/07/2013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809F0-D128-483E-AF09-4F07CCAF4F6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1980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03773-25D3-49E2-8A48-D3ECCA93C59A}" type="datetimeFigureOut">
              <a:rPr lang="es-ES"/>
              <a:pPr>
                <a:defRPr/>
              </a:pPr>
              <a:t>13/07/2013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0B813-040E-48E1-AF56-E98B85CF53A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5808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FFBF5E-862F-43C5-A41B-EBFB28B2C51B}" type="datetimeFigureOut">
              <a:rPr lang="es-ES"/>
              <a:pPr>
                <a:defRPr/>
              </a:pPr>
              <a:t>13/07/2013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56ECE-B251-4DD3-AF99-4F67DE1B104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4912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B86E7-6F1B-49B5-A783-37DF9E7E1411}" type="datetimeFigureOut">
              <a:rPr lang="es-ES"/>
              <a:pPr>
                <a:defRPr/>
              </a:pPr>
              <a:t>13/07/2013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590D1-5047-42D0-A84B-31529BCCD13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9146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AD865-7C9E-473B-8D7B-13A42C48C162}" type="datetimeFigureOut">
              <a:rPr lang="es-ES"/>
              <a:pPr>
                <a:defRPr/>
              </a:pPr>
              <a:t>13/07/2013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4A2186-1086-4653-9A5A-2E79D8B3A9B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5493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C69D739-0C07-445E-87F2-54E6D0073C5A}" type="datetimeFigureOut">
              <a:rPr lang="es-ES"/>
              <a:pPr>
                <a:defRPr/>
              </a:pPr>
              <a:t>13/07/2013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6A7E70C-7007-4A50-AD78-CBE55E92A6E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slide" Target="slide16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Relationship Id="rId6" Type="http://schemas.openxmlformats.org/officeDocument/2006/relationships/slide" Target="slide4.xml"/><Relationship Id="rId5" Type="http://schemas.openxmlformats.org/officeDocument/2006/relationships/slide" Target="slide5.xml"/><Relationship Id="rId4" Type="http://schemas.openxmlformats.org/officeDocument/2006/relationships/slide" Target="slide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SOLE AT WORK\ANTOGNOLLI\logo-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640" y="730776"/>
            <a:ext cx="3690312" cy="1690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5940152" y="5917852"/>
            <a:ext cx="2499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b="1" i="1" dirty="0" smtClean="0">
                <a:latin typeface="+mj-lt"/>
              </a:rPr>
              <a:t>Ing. Santiago Antognolli</a:t>
            </a:r>
            <a:endParaRPr lang="es-AR" b="1" i="1" dirty="0">
              <a:latin typeface="+mj-lt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1403648" y="5301208"/>
            <a:ext cx="6336704" cy="461665"/>
          </a:xfrm>
          <a:prstGeom prst="rect">
            <a:avLst/>
          </a:prstGeom>
          <a:noFill/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2400" b="1" spc="100" dirty="0">
              <a:ln w="18000">
                <a:solidFill>
                  <a:schemeClr val="accent3">
                    <a:lumMod val="75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latin typeface="Adobe Caslon Pro" pitchFamily="18" charset="0"/>
              <a:cs typeface="+mn-cs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779672" y="3212976"/>
            <a:ext cx="5584656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s-AR" sz="3600" i="1" dirty="0">
                <a:latin typeface="Aharoni" pitchFamily="2" charset="-79"/>
                <a:cs typeface="Aharoni" pitchFamily="2" charset="-79"/>
              </a:rPr>
              <a:t>Empresas Familiares</a:t>
            </a:r>
          </a:p>
          <a:p>
            <a:pPr algn="ctr" eaLnBrk="1" hangingPunct="1"/>
            <a:r>
              <a:rPr lang="es-AR" sz="3200" b="1" i="1" dirty="0" smtClean="0">
                <a:solidFill>
                  <a:schemeClr val="accent2"/>
                </a:solidFill>
                <a:latin typeface="+mj-lt"/>
                <a:cs typeface="Aharoni" pitchFamily="2" charset="-79"/>
              </a:rPr>
              <a:t>Gestión sin conflictos</a:t>
            </a:r>
            <a:endParaRPr lang="es-AR" sz="3200" b="1" i="1" dirty="0">
              <a:solidFill>
                <a:schemeClr val="accent2"/>
              </a:solidFill>
              <a:latin typeface="+mj-lt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CuadroTexto"/>
          <p:cNvSpPr txBox="1">
            <a:spLocks noChangeArrowheads="1"/>
          </p:cNvSpPr>
          <p:nvPr/>
        </p:nvSpPr>
        <p:spPr bwMode="auto">
          <a:xfrm>
            <a:off x="1619250" y="1628775"/>
            <a:ext cx="5113338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AR" sz="2800" b="1" i="1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Órganos de gobierno</a:t>
            </a:r>
          </a:p>
        </p:txBody>
      </p:sp>
      <p:pic>
        <p:nvPicPr>
          <p:cNvPr id="9219" name="Picture 2" descr="Untitled-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2122488"/>
            <a:ext cx="5113337" cy="4043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2 CuadroTexto"/>
          <p:cNvSpPr txBox="1">
            <a:spLocks noChangeArrowheads="1"/>
          </p:cNvSpPr>
          <p:nvPr/>
        </p:nvSpPr>
        <p:spPr bwMode="auto">
          <a:xfrm>
            <a:off x="1116013" y="3119438"/>
            <a:ext cx="1477962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AR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Armonía</a:t>
            </a:r>
          </a:p>
        </p:txBody>
      </p:sp>
      <p:sp>
        <p:nvSpPr>
          <p:cNvPr id="9221" name="3 CuadroTexto"/>
          <p:cNvSpPr txBox="1">
            <a:spLocks noChangeArrowheads="1"/>
          </p:cNvSpPr>
          <p:nvPr/>
        </p:nvSpPr>
        <p:spPr bwMode="auto">
          <a:xfrm>
            <a:off x="6588125" y="3119438"/>
            <a:ext cx="2092325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AR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Rentabilidad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5910263" y="5445125"/>
            <a:ext cx="1355725" cy="434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s-AR" dirty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Gestión</a:t>
            </a:r>
          </a:p>
        </p:txBody>
      </p:sp>
      <p:pic>
        <p:nvPicPr>
          <p:cNvPr id="7" name="Picture 2" descr="D:\SOLE AT WORK\ANTOGNOLLI\logo-0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374" y="306388"/>
            <a:ext cx="2322414" cy="120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1904898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CuadroTexto"/>
          <p:cNvSpPr txBox="1">
            <a:spLocks noChangeArrowheads="1"/>
          </p:cNvSpPr>
          <p:nvPr/>
        </p:nvSpPr>
        <p:spPr bwMode="auto">
          <a:xfrm>
            <a:off x="1619250" y="1628775"/>
            <a:ext cx="5113338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AR" sz="2800" b="1" i="1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Órganos de gobierno</a:t>
            </a:r>
          </a:p>
        </p:txBody>
      </p:sp>
      <p:pic>
        <p:nvPicPr>
          <p:cNvPr id="10243" name="Picture 2" descr="Untitled-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2122488"/>
            <a:ext cx="5113337" cy="4043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2 CuadroTexto"/>
          <p:cNvSpPr txBox="1">
            <a:spLocks noChangeArrowheads="1"/>
          </p:cNvSpPr>
          <p:nvPr/>
        </p:nvSpPr>
        <p:spPr bwMode="auto">
          <a:xfrm>
            <a:off x="1116013" y="3119438"/>
            <a:ext cx="1477962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AR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Armonía</a:t>
            </a:r>
          </a:p>
        </p:txBody>
      </p:sp>
      <p:sp>
        <p:nvSpPr>
          <p:cNvPr id="10245" name="3 CuadroTexto"/>
          <p:cNvSpPr txBox="1">
            <a:spLocks noChangeArrowheads="1"/>
          </p:cNvSpPr>
          <p:nvPr/>
        </p:nvSpPr>
        <p:spPr bwMode="auto">
          <a:xfrm>
            <a:off x="6588125" y="3119438"/>
            <a:ext cx="2092325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AR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Rentabilidad</a:t>
            </a:r>
          </a:p>
        </p:txBody>
      </p:sp>
      <p:sp>
        <p:nvSpPr>
          <p:cNvPr id="10246" name="4 CuadroTexto"/>
          <p:cNvSpPr txBox="1">
            <a:spLocks noChangeArrowheads="1"/>
          </p:cNvSpPr>
          <p:nvPr/>
        </p:nvSpPr>
        <p:spPr bwMode="auto">
          <a:xfrm>
            <a:off x="5910263" y="5445125"/>
            <a:ext cx="1355725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AR">
                <a:solidFill>
                  <a:srgbClr val="25406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Gestión</a:t>
            </a:r>
          </a:p>
        </p:txBody>
      </p:sp>
      <p:sp>
        <p:nvSpPr>
          <p:cNvPr id="10247" name="1 CuadroTexto"/>
          <p:cNvSpPr txBox="1">
            <a:spLocks noChangeArrowheads="1"/>
          </p:cNvSpPr>
          <p:nvPr/>
        </p:nvSpPr>
        <p:spPr bwMode="auto">
          <a:xfrm>
            <a:off x="3635375" y="3336925"/>
            <a:ext cx="339725" cy="43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AR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0248" name="2 Rectángulo"/>
          <p:cNvSpPr>
            <a:spLocks noChangeArrowheads="1"/>
          </p:cNvSpPr>
          <p:nvPr/>
        </p:nvSpPr>
        <p:spPr bwMode="auto">
          <a:xfrm>
            <a:off x="2987675" y="4117975"/>
            <a:ext cx="338138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AR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0249" name="3 Rectángulo"/>
          <p:cNvSpPr>
            <a:spLocks noChangeArrowheads="1"/>
          </p:cNvSpPr>
          <p:nvPr/>
        </p:nvSpPr>
        <p:spPr bwMode="auto">
          <a:xfrm>
            <a:off x="3325813" y="3117850"/>
            <a:ext cx="339725" cy="43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AR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0250" name="5 Rectángulo"/>
          <p:cNvSpPr>
            <a:spLocks noChangeArrowheads="1"/>
          </p:cNvSpPr>
          <p:nvPr/>
        </p:nvSpPr>
        <p:spPr bwMode="auto">
          <a:xfrm>
            <a:off x="3895725" y="3117850"/>
            <a:ext cx="338138" cy="43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AR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0251" name="6 Rectángulo"/>
          <p:cNvSpPr>
            <a:spLocks noChangeArrowheads="1"/>
          </p:cNvSpPr>
          <p:nvPr/>
        </p:nvSpPr>
        <p:spPr bwMode="auto">
          <a:xfrm>
            <a:off x="5076825" y="3117850"/>
            <a:ext cx="338138" cy="43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AR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0252" name="7 Rectángulo"/>
          <p:cNvSpPr>
            <a:spLocks noChangeArrowheads="1"/>
          </p:cNvSpPr>
          <p:nvPr/>
        </p:nvSpPr>
        <p:spPr bwMode="auto">
          <a:xfrm>
            <a:off x="5740400" y="4114800"/>
            <a:ext cx="339725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AR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0253" name="8 Rectángulo"/>
          <p:cNvSpPr>
            <a:spLocks noChangeArrowheads="1"/>
          </p:cNvSpPr>
          <p:nvPr/>
        </p:nvSpPr>
        <p:spPr bwMode="auto">
          <a:xfrm>
            <a:off x="5076825" y="5006975"/>
            <a:ext cx="338138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AR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0254" name="9 Rectángulo"/>
          <p:cNvSpPr>
            <a:spLocks noChangeArrowheads="1"/>
          </p:cNvSpPr>
          <p:nvPr/>
        </p:nvSpPr>
        <p:spPr bwMode="auto">
          <a:xfrm>
            <a:off x="3665538" y="5008563"/>
            <a:ext cx="338137" cy="43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AR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0255" name="10 Rectángulo"/>
          <p:cNvSpPr>
            <a:spLocks noChangeArrowheads="1"/>
          </p:cNvSpPr>
          <p:nvPr/>
        </p:nvSpPr>
        <p:spPr bwMode="auto">
          <a:xfrm>
            <a:off x="4341813" y="4060825"/>
            <a:ext cx="388937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AR" sz="3200" b="1" i="1">
                <a:solidFill>
                  <a:srgbClr val="FF0000"/>
                </a:solidFill>
              </a:rPr>
              <a:t>7</a:t>
            </a:r>
          </a:p>
        </p:txBody>
      </p:sp>
      <p:pic>
        <p:nvPicPr>
          <p:cNvPr id="16" name="Picture 2" descr="D:\SOLE AT WORK\ANTOGNOLLI\logo-0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374" y="306388"/>
            <a:ext cx="2322414" cy="120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3109226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 CuadroTexto"/>
          <p:cNvSpPr txBox="1">
            <a:spLocks noChangeArrowheads="1"/>
          </p:cNvSpPr>
          <p:nvPr/>
        </p:nvSpPr>
        <p:spPr bwMode="auto">
          <a:xfrm>
            <a:off x="1619250" y="1628775"/>
            <a:ext cx="5113338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AR" sz="2800" b="1" i="1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Órganos de gobierno</a:t>
            </a:r>
          </a:p>
        </p:txBody>
      </p:sp>
      <p:sp>
        <p:nvSpPr>
          <p:cNvPr id="11267" name="Rectangle 10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AR"/>
          </a:p>
        </p:txBody>
      </p:sp>
      <p:grpSp>
        <p:nvGrpSpPr>
          <p:cNvPr id="11268" name="Group 1"/>
          <p:cNvGrpSpPr>
            <a:grpSpLocks noChangeAspect="1"/>
          </p:cNvGrpSpPr>
          <p:nvPr/>
        </p:nvGrpSpPr>
        <p:grpSpPr bwMode="auto">
          <a:xfrm>
            <a:off x="1087438" y="2492375"/>
            <a:ext cx="7848600" cy="4033838"/>
            <a:chOff x="2321" y="1679"/>
            <a:chExt cx="7200" cy="4320"/>
          </a:xfrm>
        </p:grpSpPr>
        <p:sp>
          <p:nvSpPr>
            <p:cNvPr id="11269" name="AutoShape 9"/>
            <p:cNvSpPr>
              <a:spLocks noChangeAspect="1" noChangeArrowheads="1" noTextEdit="1"/>
            </p:cNvSpPr>
            <p:nvPr/>
          </p:nvSpPr>
          <p:spPr bwMode="auto">
            <a:xfrm>
              <a:off x="2321" y="1679"/>
              <a:ext cx="7200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1270" name="Oval 8"/>
            <p:cNvSpPr>
              <a:spLocks noChangeArrowheads="1"/>
            </p:cNvSpPr>
            <p:nvPr/>
          </p:nvSpPr>
          <p:spPr bwMode="auto">
            <a:xfrm>
              <a:off x="2987" y="3150"/>
              <a:ext cx="2197" cy="2168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1271" name="Oval 7"/>
            <p:cNvSpPr>
              <a:spLocks noChangeArrowheads="1"/>
            </p:cNvSpPr>
            <p:nvPr/>
          </p:nvSpPr>
          <p:spPr bwMode="auto">
            <a:xfrm>
              <a:off x="3834" y="1895"/>
              <a:ext cx="2238" cy="2191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1272" name="Oval 6"/>
            <p:cNvSpPr>
              <a:spLocks noChangeArrowheads="1"/>
            </p:cNvSpPr>
            <p:nvPr/>
          </p:nvSpPr>
          <p:spPr bwMode="auto">
            <a:xfrm>
              <a:off x="4822" y="3010"/>
              <a:ext cx="2197" cy="2191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1273" name="Text Box 5"/>
            <p:cNvSpPr txBox="1">
              <a:spLocks noChangeArrowheads="1"/>
            </p:cNvSpPr>
            <p:nvPr/>
          </p:nvSpPr>
          <p:spPr bwMode="auto">
            <a:xfrm>
              <a:off x="4177" y="2488"/>
              <a:ext cx="1552" cy="5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s-AR" sz="1800" b="1">
                  <a:solidFill>
                    <a:srgbClr val="C0000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Accionistas</a:t>
              </a:r>
            </a:p>
          </p:txBody>
        </p:sp>
        <p:sp>
          <p:nvSpPr>
            <p:cNvPr id="10" name="Text Box 4"/>
            <p:cNvSpPr txBox="1">
              <a:spLocks noChangeArrowheads="1"/>
            </p:cNvSpPr>
            <p:nvPr/>
          </p:nvSpPr>
          <p:spPr bwMode="auto">
            <a:xfrm>
              <a:off x="5184" y="3986"/>
              <a:ext cx="1848" cy="55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r>
                <a:rPr lang="es-AR" sz="1800" b="1" dirty="0">
                  <a:solidFill>
                    <a:schemeClr val="accent1">
                      <a:lumMod val="50000"/>
                    </a:schemeClr>
                  </a:solidFill>
                </a:rPr>
                <a:t>Directorio Gerencia General</a:t>
              </a:r>
            </a:p>
          </p:txBody>
        </p:sp>
        <p:sp>
          <p:nvSpPr>
            <p:cNvPr id="11" name="Text Box 3"/>
            <p:cNvSpPr txBox="1">
              <a:spLocks noChangeArrowheads="1"/>
            </p:cNvSpPr>
            <p:nvPr/>
          </p:nvSpPr>
          <p:spPr bwMode="auto">
            <a:xfrm>
              <a:off x="3145" y="4114"/>
              <a:ext cx="1531" cy="55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defRPr/>
              </a:pPr>
              <a:r>
                <a:rPr lang="es-AR" sz="1800" b="1" dirty="0">
                  <a:solidFill>
                    <a:schemeClr val="accent3">
                      <a:lumMod val="50000"/>
                    </a:schemeClr>
                  </a:solidFill>
                </a:rPr>
                <a:t>Familiares</a:t>
              </a:r>
            </a:p>
          </p:txBody>
        </p:sp>
      </p:grpSp>
      <p:pic>
        <p:nvPicPr>
          <p:cNvPr id="12" name="Picture 2" descr="D:\SOLE AT WORK\ANTOGNOLLI\logo-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374" y="306388"/>
            <a:ext cx="2322414" cy="120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9923828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CuadroTexto"/>
          <p:cNvSpPr txBox="1">
            <a:spLocks noChangeArrowheads="1"/>
          </p:cNvSpPr>
          <p:nvPr/>
        </p:nvSpPr>
        <p:spPr bwMode="auto">
          <a:xfrm>
            <a:off x="1619250" y="1628775"/>
            <a:ext cx="5113338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AR" sz="2800" b="1" i="1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Órganos de gobierno</a:t>
            </a:r>
          </a:p>
        </p:txBody>
      </p:sp>
      <p:sp>
        <p:nvSpPr>
          <p:cNvPr id="12291" name="Rectangle 14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AR"/>
          </a:p>
        </p:txBody>
      </p:sp>
      <p:grpSp>
        <p:nvGrpSpPr>
          <p:cNvPr id="12292" name="Group 1"/>
          <p:cNvGrpSpPr>
            <a:grpSpLocks noChangeAspect="1"/>
          </p:cNvGrpSpPr>
          <p:nvPr/>
        </p:nvGrpSpPr>
        <p:grpSpPr bwMode="auto">
          <a:xfrm>
            <a:off x="684213" y="2266950"/>
            <a:ext cx="7704137" cy="4041775"/>
            <a:chOff x="1434" y="1756"/>
            <a:chExt cx="8329" cy="4320"/>
          </a:xfrm>
        </p:grpSpPr>
        <p:sp>
          <p:nvSpPr>
            <p:cNvPr id="12298" name="AutoShape 13"/>
            <p:cNvSpPr>
              <a:spLocks noChangeAspect="1" noChangeArrowheads="1" noTextEdit="1"/>
            </p:cNvSpPr>
            <p:nvPr/>
          </p:nvSpPr>
          <p:spPr bwMode="auto">
            <a:xfrm>
              <a:off x="1434" y="1756"/>
              <a:ext cx="8329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2299" name="Oval 12"/>
            <p:cNvSpPr>
              <a:spLocks noChangeArrowheads="1"/>
            </p:cNvSpPr>
            <p:nvPr/>
          </p:nvSpPr>
          <p:spPr bwMode="auto">
            <a:xfrm>
              <a:off x="3975" y="3150"/>
              <a:ext cx="2197" cy="2168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2300" name="Oval 11"/>
            <p:cNvSpPr>
              <a:spLocks noChangeArrowheads="1"/>
            </p:cNvSpPr>
            <p:nvPr/>
          </p:nvSpPr>
          <p:spPr bwMode="auto">
            <a:xfrm>
              <a:off x="4822" y="1895"/>
              <a:ext cx="2239" cy="2191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2301" name="Oval 10"/>
            <p:cNvSpPr>
              <a:spLocks noChangeArrowheads="1"/>
            </p:cNvSpPr>
            <p:nvPr/>
          </p:nvSpPr>
          <p:spPr bwMode="auto">
            <a:xfrm>
              <a:off x="5811" y="3010"/>
              <a:ext cx="2196" cy="2191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2302" name="Text Box 9"/>
            <p:cNvSpPr txBox="1">
              <a:spLocks noChangeArrowheads="1"/>
            </p:cNvSpPr>
            <p:nvPr/>
          </p:nvSpPr>
          <p:spPr bwMode="auto">
            <a:xfrm>
              <a:off x="7504" y="2174"/>
              <a:ext cx="1552" cy="41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r>
                <a:rPr lang="es-ES" sz="1200" b="1" i="1">
                  <a:latin typeface="Arial" charset="0"/>
                  <a:ea typeface="Times New Roman" pitchFamily="18" charset="0"/>
                  <a:cs typeface="Arial" charset="0"/>
                </a:rPr>
                <a:t>Accionistas</a:t>
              </a:r>
              <a:endParaRPr lang="es-ES">
                <a:ea typeface="Times New Roman" pitchFamily="18" charset="0"/>
                <a:cs typeface="Arial" charset="0"/>
              </a:endParaRPr>
            </a:p>
          </p:txBody>
        </p:sp>
        <p:sp>
          <p:nvSpPr>
            <p:cNvPr id="12303" name="Text Box 8"/>
            <p:cNvSpPr txBox="1">
              <a:spLocks noChangeArrowheads="1"/>
            </p:cNvSpPr>
            <p:nvPr/>
          </p:nvSpPr>
          <p:spPr bwMode="auto">
            <a:xfrm>
              <a:off x="6516" y="3986"/>
              <a:ext cx="1552" cy="4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r>
                <a:rPr lang="es-ES" sz="1200" b="1" i="1">
                  <a:latin typeface="Arial" charset="0"/>
                  <a:ea typeface="Times New Roman" pitchFamily="18" charset="0"/>
                  <a:cs typeface="Arial" charset="0"/>
                </a:rPr>
                <a:t>Alta Gerencia</a:t>
              </a:r>
              <a:endParaRPr lang="es-ES">
                <a:ea typeface="Times New Roman" pitchFamily="18" charset="0"/>
                <a:cs typeface="Arial" charset="0"/>
              </a:endParaRPr>
            </a:p>
          </p:txBody>
        </p:sp>
        <p:sp>
          <p:nvSpPr>
            <p:cNvPr id="12304" name="Text Box 7"/>
            <p:cNvSpPr txBox="1">
              <a:spLocks noChangeArrowheads="1"/>
            </p:cNvSpPr>
            <p:nvPr/>
          </p:nvSpPr>
          <p:spPr bwMode="auto">
            <a:xfrm>
              <a:off x="2140" y="4125"/>
              <a:ext cx="1552" cy="41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r>
                <a:rPr lang="es-ES" sz="1200" b="1" i="1">
                  <a:latin typeface="Arial" charset="0"/>
                  <a:ea typeface="Times New Roman" pitchFamily="18" charset="0"/>
                  <a:cs typeface="Arial" charset="0"/>
                </a:rPr>
                <a:t>Familiares</a:t>
              </a:r>
              <a:endParaRPr lang="es-ES">
                <a:ea typeface="Times New Roman" pitchFamily="18" charset="0"/>
                <a:cs typeface="Arial" charset="0"/>
              </a:endParaRPr>
            </a:p>
          </p:txBody>
        </p:sp>
        <p:sp>
          <p:nvSpPr>
            <p:cNvPr id="12305" name="Oval 5"/>
            <p:cNvSpPr>
              <a:spLocks noChangeArrowheads="1"/>
            </p:cNvSpPr>
            <p:nvPr/>
          </p:nvSpPr>
          <p:spPr bwMode="auto">
            <a:xfrm>
              <a:off x="6940" y="1756"/>
              <a:ext cx="2258" cy="1394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2306" name="Oval 4"/>
            <p:cNvSpPr>
              <a:spLocks noChangeArrowheads="1"/>
            </p:cNvSpPr>
            <p:nvPr/>
          </p:nvSpPr>
          <p:spPr bwMode="auto">
            <a:xfrm>
              <a:off x="1575" y="3846"/>
              <a:ext cx="2400" cy="1115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2307" name="Text Box 3"/>
            <p:cNvSpPr txBox="1">
              <a:spLocks noChangeArrowheads="1"/>
            </p:cNvSpPr>
            <p:nvPr/>
          </p:nvSpPr>
          <p:spPr bwMode="auto">
            <a:xfrm>
              <a:off x="5104" y="2453"/>
              <a:ext cx="1694" cy="41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s-ES" sz="1200" b="1" i="1">
                  <a:latin typeface="Arial" charset="0"/>
                  <a:ea typeface="Times New Roman" pitchFamily="18" charset="0"/>
                  <a:cs typeface="Arial" charset="0"/>
                </a:rPr>
                <a:t>Directorio</a:t>
              </a:r>
              <a:endParaRPr lang="es-ES">
                <a:ea typeface="Times New Roman" pitchFamily="18" charset="0"/>
                <a:cs typeface="Arial" charset="0"/>
              </a:endParaRPr>
            </a:p>
          </p:txBody>
        </p:sp>
        <p:sp>
          <p:nvSpPr>
            <p:cNvPr id="12308" name="Text Box 2"/>
            <p:cNvSpPr txBox="1">
              <a:spLocks noChangeArrowheads="1"/>
            </p:cNvSpPr>
            <p:nvPr/>
          </p:nvSpPr>
          <p:spPr bwMode="auto">
            <a:xfrm>
              <a:off x="4116" y="3986"/>
              <a:ext cx="1835" cy="6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s-ES" sz="1200" b="1" i="1">
                  <a:latin typeface="Arial" charset="0"/>
                  <a:ea typeface="Times New Roman" pitchFamily="18" charset="0"/>
                  <a:cs typeface="Arial" charset="0"/>
                </a:rPr>
                <a:t>Consejo de Familia</a:t>
              </a:r>
              <a:endParaRPr lang="es-ES">
                <a:ea typeface="Times New Roman" pitchFamily="18" charset="0"/>
                <a:cs typeface="Arial" charset="0"/>
              </a:endParaRPr>
            </a:p>
          </p:txBody>
        </p:sp>
      </p:grpSp>
      <p:sp>
        <p:nvSpPr>
          <p:cNvPr id="17" name="16 Rectángulo"/>
          <p:cNvSpPr/>
          <p:nvPr/>
        </p:nvSpPr>
        <p:spPr>
          <a:xfrm>
            <a:off x="1260475" y="4546600"/>
            <a:ext cx="1327150" cy="3492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  <a:defRPr/>
            </a:pPr>
            <a:r>
              <a:rPr lang="es-ES" sz="1800" b="1" i="1" dirty="0">
                <a:solidFill>
                  <a:schemeClr val="accent3">
                    <a:lumMod val="50000"/>
                  </a:schemeClr>
                </a:solidFill>
                <a:latin typeface="Arial"/>
                <a:ea typeface="Times New Roman"/>
                <a:cs typeface="Times New Roman"/>
              </a:rPr>
              <a:t>Familiares</a:t>
            </a:r>
            <a:endParaRPr lang="es-AR" sz="1800" dirty="0">
              <a:solidFill>
                <a:schemeClr val="accent3">
                  <a:lumMod val="50000"/>
                </a:schemeClr>
              </a:solidFill>
              <a:latin typeface="Arial"/>
              <a:ea typeface="Times New Roman"/>
              <a:cs typeface="Times New Roman"/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3163888" y="4375150"/>
            <a:ext cx="1493837" cy="6080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  <a:defRPr/>
            </a:pPr>
            <a:r>
              <a:rPr lang="es-ES" sz="1800" b="1" i="1" dirty="0">
                <a:solidFill>
                  <a:schemeClr val="accent3">
                    <a:lumMod val="50000"/>
                  </a:schemeClr>
                </a:solidFill>
                <a:latin typeface="Arial"/>
                <a:ea typeface="Times New Roman"/>
                <a:cs typeface="Times New Roman"/>
              </a:rPr>
              <a:t>Consejo de </a:t>
            </a:r>
          </a:p>
          <a:p>
            <a:pPr algn="ctr">
              <a:spcAft>
                <a:spcPts val="0"/>
              </a:spcAft>
              <a:defRPr/>
            </a:pPr>
            <a:r>
              <a:rPr lang="es-ES" sz="1800" b="1" i="1" dirty="0">
                <a:solidFill>
                  <a:schemeClr val="accent3">
                    <a:lumMod val="50000"/>
                  </a:schemeClr>
                </a:solidFill>
                <a:latin typeface="Arial"/>
                <a:ea typeface="Times New Roman"/>
                <a:cs typeface="Times New Roman"/>
              </a:rPr>
              <a:t>Familia</a:t>
            </a:r>
            <a:endParaRPr lang="es-AR" sz="1800" dirty="0">
              <a:solidFill>
                <a:schemeClr val="accent3">
                  <a:lumMod val="50000"/>
                </a:schemeClr>
              </a:solidFill>
              <a:latin typeface="Arial"/>
              <a:ea typeface="Times New Roman"/>
              <a:cs typeface="Times New Roman"/>
            </a:endParaRPr>
          </a:p>
        </p:txBody>
      </p:sp>
      <p:sp>
        <p:nvSpPr>
          <p:cNvPr id="12295" name="18 Rectángulo"/>
          <p:cNvSpPr>
            <a:spLocks noChangeArrowheads="1"/>
          </p:cNvSpPr>
          <p:nvPr/>
        </p:nvSpPr>
        <p:spPr bwMode="auto">
          <a:xfrm>
            <a:off x="6215063" y="2797175"/>
            <a:ext cx="1481137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" sz="1800" b="1" i="1">
                <a:solidFill>
                  <a:srgbClr val="C00000"/>
                </a:solidFill>
                <a:latin typeface="Arial" charset="0"/>
                <a:cs typeface="Times New Roman" pitchFamily="18" charset="0"/>
              </a:rPr>
              <a:t>Accionistas</a:t>
            </a:r>
            <a:endParaRPr lang="es-AR" sz="1800">
              <a:solidFill>
                <a:srgbClr val="C00000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20" name="19 Rectángulo"/>
          <p:cNvSpPr/>
          <p:nvPr/>
        </p:nvSpPr>
        <p:spPr>
          <a:xfrm>
            <a:off x="5053013" y="4483100"/>
            <a:ext cx="1671637" cy="3508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  <a:defRPr/>
            </a:pPr>
            <a:r>
              <a:rPr lang="es-ES" sz="1800" b="1" i="1" dirty="0">
                <a:solidFill>
                  <a:schemeClr val="accent1">
                    <a:lumMod val="50000"/>
                  </a:schemeClr>
                </a:solidFill>
                <a:latin typeface="Arial"/>
                <a:ea typeface="Times New Roman"/>
                <a:cs typeface="Times New Roman"/>
              </a:rPr>
              <a:t>Alta Gerencia</a:t>
            </a:r>
            <a:endParaRPr lang="es-AR" sz="1800" dirty="0">
              <a:solidFill>
                <a:schemeClr val="accent1">
                  <a:lumMod val="50000"/>
                </a:schemeClr>
              </a:solidFill>
              <a:latin typeface="Arial"/>
              <a:ea typeface="Times New Roman"/>
              <a:cs typeface="Times New Roman"/>
            </a:endParaRPr>
          </a:p>
        </p:txBody>
      </p:sp>
      <p:sp>
        <p:nvSpPr>
          <p:cNvPr id="12297" name="20 Rectángulo"/>
          <p:cNvSpPr>
            <a:spLocks noChangeArrowheads="1"/>
          </p:cNvSpPr>
          <p:nvPr/>
        </p:nvSpPr>
        <p:spPr bwMode="auto">
          <a:xfrm>
            <a:off x="4195763" y="2997200"/>
            <a:ext cx="1274762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s-ES" sz="1800" b="1" i="1">
                <a:solidFill>
                  <a:srgbClr val="C00000"/>
                </a:solidFill>
                <a:latin typeface="Arial" charset="0"/>
                <a:cs typeface="Times New Roman" pitchFamily="18" charset="0"/>
              </a:rPr>
              <a:t>Directorio</a:t>
            </a:r>
            <a:endParaRPr lang="es-AR" sz="1800">
              <a:solidFill>
                <a:srgbClr val="C00000"/>
              </a:solidFill>
              <a:latin typeface="Arial" charset="0"/>
              <a:cs typeface="Times New Roman" pitchFamily="18" charset="0"/>
            </a:endParaRPr>
          </a:p>
        </p:txBody>
      </p:sp>
      <p:pic>
        <p:nvPicPr>
          <p:cNvPr id="21" name="Picture 2" descr="D:\SOLE AT WORK\ANTOGNOLLI\logo-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374" y="306388"/>
            <a:ext cx="2322414" cy="120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3708123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96692" y="0"/>
            <a:ext cx="179512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88804" y="0"/>
            <a:ext cx="107888" cy="6858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pic>
        <p:nvPicPr>
          <p:cNvPr id="6" name="Picture 2" descr="D:\SOLE AT WORK\ANTOGNOLLI\logo-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374" y="306388"/>
            <a:ext cx="2322414" cy="120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95288" y="1557338"/>
            <a:ext cx="8229600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s-ES" sz="2800" b="1" i="1" smtClean="0">
                <a:latin typeface="Verdana" pitchFamily="34" charset="0"/>
              </a:rPr>
              <a:t>Principales roles familiares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187450" y="2781300"/>
            <a:ext cx="7499350" cy="334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s-ES" sz="1800" b="1" smtClean="0">
                <a:latin typeface="Verdana" pitchFamily="34" charset="0"/>
              </a:rPr>
              <a:t>Rol de fundador – sucesor</a:t>
            </a:r>
          </a:p>
          <a:p>
            <a:pPr eaLnBrk="1" hangingPunct="1"/>
            <a:endParaRPr lang="es-ES" sz="1800" b="1" smtClean="0">
              <a:latin typeface="Verdana" pitchFamily="34" charset="0"/>
            </a:endParaRPr>
          </a:p>
          <a:p>
            <a:pPr eaLnBrk="1" hangingPunct="1"/>
            <a:r>
              <a:rPr lang="es-ES" sz="1800" b="1" smtClean="0">
                <a:latin typeface="Verdana" pitchFamily="34" charset="0"/>
              </a:rPr>
              <a:t>Rol de accionista</a:t>
            </a:r>
          </a:p>
          <a:p>
            <a:pPr eaLnBrk="1" hangingPunct="1"/>
            <a:endParaRPr lang="es-ES" sz="1800" b="1" smtClean="0">
              <a:latin typeface="Verdana" pitchFamily="34" charset="0"/>
            </a:endParaRPr>
          </a:p>
          <a:p>
            <a:pPr eaLnBrk="1" hangingPunct="1"/>
            <a:r>
              <a:rPr lang="es-ES" sz="1800" b="1" smtClean="0">
                <a:latin typeface="Verdana" pitchFamily="34" charset="0"/>
              </a:rPr>
              <a:t>Rol de directivo</a:t>
            </a:r>
          </a:p>
        </p:txBody>
      </p:sp>
    </p:spTree>
    <p:extLst>
      <p:ext uri="{BB962C8B-B14F-4D97-AF65-F5344CB8AC3E}">
        <p14:creationId xmlns:p14="http://schemas.microsoft.com/office/powerpoint/2010/main" val="22246561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96692" y="0"/>
            <a:ext cx="179512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88804" y="0"/>
            <a:ext cx="107888" cy="6858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pic>
        <p:nvPicPr>
          <p:cNvPr id="6" name="Picture 2" descr="D:\SOLE AT WORK\ANTOGNOLLI\logo-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374" y="306388"/>
            <a:ext cx="2322414" cy="120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518864" y="1668810"/>
            <a:ext cx="8229600" cy="63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s-ES" sz="2800" b="1" i="1" smtClean="0">
                <a:latin typeface="Verdana" pitchFamily="34" charset="0"/>
              </a:rPr>
              <a:t>Rol de fundador - sucesor</a:t>
            </a:r>
            <a:endParaRPr lang="es-ES" sz="2800" b="1" i="1" dirty="0" smtClean="0">
              <a:latin typeface="Verdana" pitchFamily="34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807789" y="2387947"/>
            <a:ext cx="7715250" cy="348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s-ES" sz="1800" b="1" smtClean="0"/>
              <a:t>Liderar a la familia para pasar de “Mantenerse unidos por el pasado” a “mantenerse unidos por un futuro en común”</a:t>
            </a:r>
          </a:p>
          <a:p>
            <a:pPr eaLnBrk="1" hangingPunct="1">
              <a:lnSpc>
                <a:spcPct val="90000"/>
              </a:lnSpc>
            </a:pPr>
            <a:endParaRPr lang="es-ES" sz="1800" b="1" smtClean="0"/>
          </a:p>
          <a:p>
            <a:pPr eaLnBrk="1" hangingPunct="1">
              <a:lnSpc>
                <a:spcPct val="90000"/>
              </a:lnSpc>
            </a:pPr>
            <a:r>
              <a:rPr lang="es-ES" sz="1800" b="1" smtClean="0"/>
              <a:t>Desarrollar habilidades psicosociales</a:t>
            </a:r>
          </a:p>
          <a:p>
            <a:pPr eaLnBrk="1" hangingPunct="1">
              <a:lnSpc>
                <a:spcPct val="90000"/>
              </a:lnSpc>
            </a:pPr>
            <a:endParaRPr lang="es-ES" sz="1800" b="1" smtClean="0"/>
          </a:p>
          <a:p>
            <a:pPr eaLnBrk="1" hangingPunct="1">
              <a:lnSpc>
                <a:spcPct val="90000"/>
              </a:lnSpc>
            </a:pPr>
            <a:r>
              <a:rPr lang="es-ES" sz="1800" b="1" smtClean="0"/>
              <a:t>Desarrollar un mentalidad emprendedora</a:t>
            </a:r>
          </a:p>
          <a:p>
            <a:pPr eaLnBrk="1" hangingPunct="1">
              <a:lnSpc>
                <a:spcPct val="90000"/>
              </a:lnSpc>
            </a:pPr>
            <a:endParaRPr lang="es-ES" sz="1800" b="1" smtClean="0"/>
          </a:p>
          <a:p>
            <a:pPr eaLnBrk="1" hangingPunct="1">
              <a:lnSpc>
                <a:spcPct val="90000"/>
              </a:lnSpc>
            </a:pPr>
            <a:r>
              <a:rPr lang="es-ES" sz="1800" b="1" smtClean="0"/>
              <a:t>Definir bases y criterios para definir políticas familiares </a:t>
            </a:r>
            <a:r>
              <a:rPr lang="es-ES" sz="1800" b="1" i="1" smtClean="0"/>
              <a:t>(Protocolo Familiar)</a:t>
            </a:r>
            <a:endParaRPr lang="es-ES" sz="1800" b="1" smtClean="0"/>
          </a:p>
          <a:p>
            <a:pPr eaLnBrk="1" hangingPunct="1">
              <a:lnSpc>
                <a:spcPct val="90000"/>
              </a:lnSpc>
            </a:pPr>
            <a:endParaRPr lang="es-ES" sz="1800" b="1" smtClean="0"/>
          </a:p>
          <a:p>
            <a:pPr eaLnBrk="1" hangingPunct="1">
              <a:lnSpc>
                <a:spcPct val="90000"/>
              </a:lnSpc>
            </a:pPr>
            <a:r>
              <a:rPr lang="es-ES" sz="1800" b="1" smtClean="0"/>
              <a:t>Formar parte de un </a:t>
            </a:r>
            <a:r>
              <a:rPr lang="es-ES" sz="1800" b="1" i="1" smtClean="0"/>
              <a:t>consejo de familia</a:t>
            </a:r>
            <a:r>
              <a:rPr lang="es-ES" sz="1800" b="1" smtClean="0"/>
              <a:t> profesionalizado</a:t>
            </a:r>
            <a:endParaRPr lang="es-ES" sz="1800" b="1" i="1" smtClean="0"/>
          </a:p>
        </p:txBody>
      </p:sp>
    </p:spTree>
    <p:extLst>
      <p:ext uri="{BB962C8B-B14F-4D97-AF65-F5344CB8AC3E}">
        <p14:creationId xmlns:p14="http://schemas.microsoft.com/office/powerpoint/2010/main" val="22246561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96692" y="0"/>
            <a:ext cx="179512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88804" y="0"/>
            <a:ext cx="107888" cy="6858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pic>
        <p:nvPicPr>
          <p:cNvPr id="6" name="Picture 2" descr="D:\SOLE AT WORK\ANTOGNOLLI\logo-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374" y="306388"/>
            <a:ext cx="2322414" cy="120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46856" y="1522760"/>
            <a:ext cx="8229600" cy="63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s-ES" sz="2800" b="1" i="1" smtClean="0">
                <a:latin typeface="Verdana" pitchFamily="34" charset="0"/>
              </a:rPr>
              <a:t>Rol de accionista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950094" y="2243485"/>
            <a:ext cx="7570787" cy="363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s-ES" sz="1800" b="1" smtClean="0">
                <a:latin typeface="Verdana" pitchFamily="34" charset="0"/>
              </a:rPr>
              <a:t>Conocer ampliamente la empresa familiar</a:t>
            </a:r>
          </a:p>
          <a:p>
            <a:pPr eaLnBrk="1" hangingPunct="1"/>
            <a:endParaRPr lang="es-ES" sz="1800" b="1" smtClean="0">
              <a:latin typeface="Verdana" pitchFamily="34" charset="0"/>
            </a:endParaRPr>
          </a:p>
          <a:p>
            <a:pPr eaLnBrk="1" hangingPunct="1"/>
            <a:r>
              <a:rPr lang="es-ES" sz="1800" b="1" smtClean="0">
                <a:latin typeface="Verdana" pitchFamily="34" charset="0"/>
              </a:rPr>
              <a:t>Conocer el sector y negocios en los que opera</a:t>
            </a:r>
          </a:p>
          <a:p>
            <a:pPr eaLnBrk="1" hangingPunct="1"/>
            <a:endParaRPr lang="es-ES" sz="1800" b="1" smtClean="0">
              <a:latin typeface="Verdana" pitchFamily="34" charset="0"/>
            </a:endParaRPr>
          </a:p>
          <a:p>
            <a:pPr eaLnBrk="1" hangingPunct="1"/>
            <a:r>
              <a:rPr lang="es-ES" sz="1800" b="1" smtClean="0">
                <a:latin typeface="Verdana" pitchFamily="34" charset="0"/>
              </a:rPr>
              <a:t>Conocer el funcionamiento estatutario de la empresa</a:t>
            </a:r>
          </a:p>
          <a:p>
            <a:pPr eaLnBrk="1" hangingPunct="1"/>
            <a:endParaRPr lang="es-ES" sz="1800" b="1" smtClean="0">
              <a:latin typeface="Verdana" pitchFamily="34" charset="0"/>
            </a:endParaRPr>
          </a:p>
          <a:p>
            <a:pPr eaLnBrk="1" hangingPunct="1"/>
            <a:r>
              <a:rPr lang="es-ES" sz="1800" b="1" smtClean="0">
                <a:latin typeface="Verdana" pitchFamily="34" charset="0"/>
              </a:rPr>
              <a:t>Comunicarse periódicamente con los directivos de la empresa familiar </a:t>
            </a:r>
          </a:p>
          <a:p>
            <a:pPr eaLnBrk="1" hangingPunct="1"/>
            <a:endParaRPr lang="es-ES" sz="1800" b="1" smtClean="0">
              <a:latin typeface="Verdana" pitchFamily="34" charset="0"/>
            </a:endParaRPr>
          </a:p>
          <a:p>
            <a:pPr eaLnBrk="1" hangingPunct="1"/>
            <a:r>
              <a:rPr lang="es-ES" sz="1800" b="1" smtClean="0">
                <a:latin typeface="Verdana" pitchFamily="34" charset="0"/>
              </a:rPr>
              <a:t>Control periódico de los resultados empresariales y de sus directivos</a:t>
            </a:r>
          </a:p>
        </p:txBody>
      </p:sp>
    </p:spTree>
    <p:extLst>
      <p:ext uri="{BB962C8B-B14F-4D97-AF65-F5344CB8AC3E}">
        <p14:creationId xmlns:p14="http://schemas.microsoft.com/office/powerpoint/2010/main" val="22246561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96692" y="0"/>
            <a:ext cx="179512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88804" y="0"/>
            <a:ext cx="107888" cy="6858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pic>
        <p:nvPicPr>
          <p:cNvPr id="6" name="Picture 2" descr="D:\SOLE AT WORK\ANTOGNOLLI\logo-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374" y="306388"/>
            <a:ext cx="2322414" cy="120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66601" y="1484784"/>
            <a:ext cx="822960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s-ES" sz="2800" b="1" i="1" smtClean="0">
                <a:latin typeface="Verdana" pitchFamily="34" charset="0"/>
              </a:rPr>
              <a:t>Rol de directivo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66601" y="2061047"/>
            <a:ext cx="8497887" cy="406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s-ES" sz="1800" b="1" smtClean="0">
                <a:latin typeface="Verdana" pitchFamily="34" charset="0"/>
              </a:rPr>
              <a:t>Incorporar un nivel de formación académica medio – alto</a:t>
            </a:r>
          </a:p>
          <a:p>
            <a:pPr eaLnBrk="1" hangingPunct="1"/>
            <a:endParaRPr lang="es-ES" sz="1800" b="1" smtClean="0">
              <a:latin typeface="Verdana" pitchFamily="34" charset="0"/>
            </a:endParaRPr>
          </a:p>
          <a:p>
            <a:pPr eaLnBrk="1" hangingPunct="1"/>
            <a:r>
              <a:rPr lang="es-ES" sz="1800" b="1" smtClean="0">
                <a:latin typeface="Verdana" pitchFamily="34" charset="0"/>
              </a:rPr>
              <a:t>Aceptar supervisión periódica de los accionistas</a:t>
            </a:r>
          </a:p>
          <a:p>
            <a:pPr eaLnBrk="1" hangingPunct="1"/>
            <a:endParaRPr lang="es-ES" sz="1800" b="1" smtClean="0">
              <a:latin typeface="Verdana" pitchFamily="34" charset="0"/>
            </a:endParaRPr>
          </a:p>
          <a:p>
            <a:pPr eaLnBrk="1" hangingPunct="1"/>
            <a:r>
              <a:rPr lang="es-ES" sz="1800" b="1" smtClean="0">
                <a:latin typeface="Verdana" pitchFamily="34" charset="0"/>
              </a:rPr>
              <a:t>Conciencia de su imagen profesional para el resto de los trabajadores</a:t>
            </a:r>
          </a:p>
          <a:p>
            <a:pPr eaLnBrk="1" hangingPunct="1"/>
            <a:endParaRPr lang="es-ES" sz="1800" b="1" smtClean="0">
              <a:latin typeface="Verdana" pitchFamily="34" charset="0"/>
            </a:endParaRPr>
          </a:p>
          <a:p>
            <a:pPr eaLnBrk="1" hangingPunct="1"/>
            <a:r>
              <a:rPr lang="es-ES" sz="1800" b="1" smtClean="0">
                <a:latin typeface="Verdana" pitchFamily="34" charset="0"/>
              </a:rPr>
              <a:t>Rendimiento adecuado al objetivo del puesto</a:t>
            </a:r>
          </a:p>
          <a:p>
            <a:pPr eaLnBrk="1" hangingPunct="1"/>
            <a:endParaRPr lang="es-ES" sz="1800" b="1" smtClean="0">
              <a:latin typeface="Verdana" pitchFamily="34" charset="0"/>
            </a:endParaRPr>
          </a:p>
          <a:p>
            <a:pPr eaLnBrk="1" hangingPunct="1"/>
            <a:r>
              <a:rPr lang="es-ES" sz="1800" b="1" smtClean="0">
                <a:latin typeface="Verdana" pitchFamily="34" charset="0"/>
              </a:rPr>
              <a:t>Recibir evaluación del superior correspondiente, igual que el trabajador no familiar</a:t>
            </a:r>
          </a:p>
          <a:p>
            <a:pPr eaLnBrk="1" hangingPunct="1"/>
            <a:endParaRPr lang="es-ES" sz="1800" b="1" dirty="0" smtClean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46561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96692" y="0"/>
            <a:ext cx="179512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88804" y="0"/>
            <a:ext cx="107888" cy="6858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pic>
        <p:nvPicPr>
          <p:cNvPr id="6" name="Picture 2" descr="D:\SOLE AT WORK\ANTOGNOLLI\logo-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374" y="306388"/>
            <a:ext cx="2322414" cy="120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25 Grupo"/>
          <p:cNvGrpSpPr>
            <a:grpSpLocks/>
          </p:cNvGrpSpPr>
          <p:nvPr/>
        </p:nvGrpSpPr>
        <p:grpSpPr bwMode="auto">
          <a:xfrm>
            <a:off x="2857500" y="2786063"/>
            <a:ext cx="3778250" cy="2643187"/>
            <a:chOff x="2714612" y="3000372"/>
            <a:chExt cx="3134542" cy="2643206"/>
          </a:xfrm>
        </p:grpSpPr>
        <p:cxnSp>
          <p:nvCxnSpPr>
            <p:cNvPr id="8" name="20 Conector recto de flecha"/>
            <p:cNvCxnSpPr/>
            <p:nvPr/>
          </p:nvCxnSpPr>
          <p:spPr>
            <a:xfrm rot="5400000" flipH="1" flipV="1">
              <a:off x="1393667" y="4321317"/>
              <a:ext cx="2643206" cy="1317"/>
            </a:xfrm>
            <a:prstGeom prst="straightConnector1">
              <a:avLst/>
            </a:prstGeom>
            <a:ln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9" name="21 Conector recto de flecha"/>
            <p:cNvCxnSpPr/>
            <p:nvPr/>
          </p:nvCxnSpPr>
          <p:spPr>
            <a:xfrm flipV="1">
              <a:off x="2714612" y="5633260"/>
              <a:ext cx="3134542" cy="10318"/>
            </a:xfrm>
            <a:prstGeom prst="straightConnector1">
              <a:avLst/>
            </a:prstGeom>
            <a:ln>
              <a:solidFill>
                <a:schemeClr val="accent3">
                  <a:lumMod val="75000"/>
                </a:schemeClr>
              </a:solidFill>
              <a:tailEnd type="arrow"/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10" name="26 CuadroTexto"/>
          <p:cNvSpPr txBox="1">
            <a:spLocks noChangeArrowheads="1"/>
          </p:cNvSpPr>
          <p:nvPr/>
        </p:nvSpPr>
        <p:spPr bwMode="auto">
          <a:xfrm>
            <a:off x="4286250" y="5715000"/>
            <a:ext cx="1006475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ES" sz="1400" b="1">
                <a:latin typeface="Trajan Pro" pitchFamily="18" charset="0"/>
              </a:rPr>
              <a:t>ACCIÓN </a:t>
            </a:r>
            <a:endParaRPr lang="en-US" sz="1400" b="1">
              <a:latin typeface="Trajan Pro" pitchFamily="18" charset="0"/>
            </a:endParaRPr>
          </a:p>
        </p:txBody>
      </p:sp>
      <p:sp>
        <p:nvSpPr>
          <p:cNvPr id="11" name="27 CuadroTexto"/>
          <p:cNvSpPr txBox="1">
            <a:spLocks noChangeArrowheads="1"/>
          </p:cNvSpPr>
          <p:nvPr/>
        </p:nvSpPr>
        <p:spPr bwMode="auto">
          <a:xfrm>
            <a:off x="1785938" y="4168775"/>
            <a:ext cx="928687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ES" sz="1400" b="1">
                <a:latin typeface="Trajan Pro" pitchFamily="18" charset="0"/>
              </a:rPr>
              <a:t>VISIÓN  </a:t>
            </a:r>
            <a:endParaRPr lang="en-US" sz="1400" b="1">
              <a:latin typeface="Trajan Pro" pitchFamily="18" charset="0"/>
            </a:endParaRPr>
          </a:p>
        </p:txBody>
      </p:sp>
      <p:sp>
        <p:nvSpPr>
          <p:cNvPr id="12" name="28 Elipse"/>
          <p:cNvSpPr/>
          <p:nvPr/>
        </p:nvSpPr>
        <p:spPr>
          <a:xfrm>
            <a:off x="3071802" y="3286124"/>
            <a:ext cx="1512000" cy="828000"/>
          </a:xfrm>
          <a:prstGeom prst="ellipse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  <a:reflection blurRad="6350" stA="50000" endA="275" endPos="40000" dist="101600" dir="5400000" sy="-100000" algn="bl" rotWithShape="0"/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29 CuadroTexto"/>
          <p:cNvSpPr txBox="1">
            <a:spLocks noChangeArrowheads="1"/>
          </p:cNvSpPr>
          <p:nvPr/>
        </p:nvSpPr>
        <p:spPr bwMode="auto">
          <a:xfrm>
            <a:off x="3214688" y="3549650"/>
            <a:ext cx="14287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bg1"/>
                </a:solidFill>
                <a:latin typeface="Trajan Pro" pitchFamily="18" charset="0"/>
              </a:rPr>
              <a:t>SOÑADORA</a:t>
            </a:r>
            <a:endParaRPr lang="en-US" sz="1200">
              <a:solidFill>
                <a:schemeClr val="bg1"/>
              </a:solidFill>
              <a:latin typeface="Trajan Pro" pitchFamily="18" charset="0"/>
            </a:endParaRPr>
          </a:p>
        </p:txBody>
      </p:sp>
      <p:sp>
        <p:nvSpPr>
          <p:cNvPr id="14" name="30 Elipse"/>
          <p:cNvSpPr/>
          <p:nvPr/>
        </p:nvSpPr>
        <p:spPr>
          <a:xfrm>
            <a:off x="4714876" y="3286124"/>
            <a:ext cx="1512000" cy="828000"/>
          </a:xfrm>
          <a:prstGeom prst="ellipse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  <a:reflection blurRad="6350" stA="50000" endA="275" endPos="40000" dist="101600" dir="5400000" sy="-100000" algn="bl" rotWithShape="0"/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31 CuadroTexto"/>
          <p:cNvSpPr txBox="1">
            <a:spLocks noChangeArrowheads="1"/>
          </p:cNvSpPr>
          <p:nvPr/>
        </p:nvSpPr>
        <p:spPr bwMode="auto">
          <a:xfrm>
            <a:off x="4643438" y="3549650"/>
            <a:ext cx="18732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bg1"/>
                </a:solidFill>
                <a:latin typeface="Trajan Pro" pitchFamily="18" charset="0"/>
              </a:rPr>
              <a:t>EMPRENDEDORA</a:t>
            </a:r>
            <a:endParaRPr lang="en-US" sz="1200">
              <a:solidFill>
                <a:schemeClr val="bg1"/>
              </a:solidFill>
              <a:latin typeface="Trajan Pro" pitchFamily="18" charset="0"/>
            </a:endParaRPr>
          </a:p>
        </p:txBody>
      </p:sp>
      <p:sp>
        <p:nvSpPr>
          <p:cNvPr id="16" name="32 Elipse"/>
          <p:cNvSpPr/>
          <p:nvPr/>
        </p:nvSpPr>
        <p:spPr>
          <a:xfrm>
            <a:off x="3071802" y="4286256"/>
            <a:ext cx="1512000" cy="828000"/>
          </a:xfrm>
          <a:prstGeom prst="ellipse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  <a:reflection blurRad="6350" stA="50000" endA="275" endPos="40000" dist="101600" dir="5400000" sy="-100000" algn="bl" rotWithShape="0"/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33 CuadroTexto"/>
          <p:cNvSpPr txBox="1">
            <a:spLocks noChangeArrowheads="1"/>
          </p:cNvSpPr>
          <p:nvPr/>
        </p:nvSpPr>
        <p:spPr bwMode="auto">
          <a:xfrm>
            <a:off x="3143250" y="4549775"/>
            <a:ext cx="15001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bg1"/>
                </a:solidFill>
                <a:latin typeface="Trajan Pro" pitchFamily="18" charset="0"/>
              </a:rPr>
              <a:t>BUROCRÁTICA</a:t>
            </a:r>
            <a:endParaRPr lang="en-US" sz="1200">
              <a:solidFill>
                <a:schemeClr val="bg1"/>
              </a:solidFill>
              <a:latin typeface="Trajan Pro" pitchFamily="18" charset="0"/>
            </a:endParaRPr>
          </a:p>
        </p:txBody>
      </p:sp>
      <p:sp>
        <p:nvSpPr>
          <p:cNvPr id="18" name="34 Elipse"/>
          <p:cNvSpPr/>
          <p:nvPr/>
        </p:nvSpPr>
        <p:spPr>
          <a:xfrm>
            <a:off x="4714876" y="4286256"/>
            <a:ext cx="1512000" cy="828000"/>
          </a:xfrm>
          <a:prstGeom prst="ellipse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  <a:reflection blurRad="6350" stA="50000" endA="275" endPos="40000" dist="101600" dir="5400000" sy="-100000" algn="bl" rotWithShape="0"/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35 CuadroTexto"/>
          <p:cNvSpPr txBox="1">
            <a:spLocks noChangeArrowheads="1"/>
          </p:cNvSpPr>
          <p:nvPr/>
        </p:nvSpPr>
        <p:spPr bwMode="auto">
          <a:xfrm>
            <a:off x="4929188" y="4549775"/>
            <a:ext cx="12985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bg1"/>
                </a:solidFill>
                <a:latin typeface="Trajan Pro" pitchFamily="18" charset="0"/>
              </a:rPr>
              <a:t>RUTINARIA</a:t>
            </a:r>
            <a:endParaRPr lang="en-US" sz="1200">
              <a:solidFill>
                <a:schemeClr val="bg1"/>
              </a:solidFill>
              <a:latin typeface="Trajan Pro" pitchFamily="18" charset="0"/>
            </a:endParaRPr>
          </a:p>
        </p:txBody>
      </p:sp>
      <p:sp>
        <p:nvSpPr>
          <p:cNvPr id="20" name="14 CuadroTexto"/>
          <p:cNvSpPr txBox="1"/>
          <p:nvPr/>
        </p:nvSpPr>
        <p:spPr>
          <a:xfrm>
            <a:off x="71438" y="1764804"/>
            <a:ext cx="9001125" cy="8001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b="1" dirty="0">
                <a:solidFill>
                  <a:schemeClr val="accent3">
                    <a:lumMod val="50000"/>
                  </a:schemeClr>
                </a:solidFill>
                <a:latin typeface="Trajan Pro" pitchFamily="18" charset="0"/>
                <a:cs typeface="+mn-cs"/>
              </a:rPr>
              <a:t>Etapas de crecimiento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dirty="0">
                <a:solidFill>
                  <a:schemeClr val="accent3">
                    <a:lumMod val="50000"/>
                  </a:schemeClr>
                </a:solidFill>
                <a:latin typeface="Trajan Pro" pitchFamily="18" charset="0"/>
                <a:cs typeface="+mn-cs"/>
              </a:rPr>
              <a:t>Modelos culturales</a:t>
            </a:r>
          </a:p>
        </p:txBody>
      </p:sp>
    </p:spTree>
    <p:extLst>
      <p:ext uri="{BB962C8B-B14F-4D97-AF65-F5344CB8AC3E}">
        <p14:creationId xmlns:p14="http://schemas.microsoft.com/office/powerpoint/2010/main" val="17195619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3" grpId="0"/>
      <p:bldP spid="15" grpId="0"/>
      <p:bldP spid="17" grpId="0"/>
      <p:bldP spid="19" grpId="0"/>
      <p:bldP spid="2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96692" y="0"/>
            <a:ext cx="179512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88804" y="0"/>
            <a:ext cx="107888" cy="6858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pic>
        <p:nvPicPr>
          <p:cNvPr id="6" name="Picture 2" descr="D:\SOLE AT WORK\ANTOGNOLLI\logo-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374" y="306388"/>
            <a:ext cx="2322414" cy="120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36 Rectángulo"/>
          <p:cNvSpPr/>
          <p:nvPr/>
        </p:nvSpPr>
        <p:spPr>
          <a:xfrm>
            <a:off x="5715000" y="3071813"/>
            <a:ext cx="214313" cy="357187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25 Elipse"/>
          <p:cNvSpPr/>
          <p:nvPr/>
        </p:nvSpPr>
        <p:spPr>
          <a:xfrm>
            <a:off x="5286375" y="2500313"/>
            <a:ext cx="1079500" cy="612775"/>
          </a:xfrm>
          <a:prstGeom prst="ellipse">
            <a:avLst/>
          </a:prstGeom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14 CuadroTexto"/>
          <p:cNvSpPr txBox="1"/>
          <p:nvPr/>
        </p:nvSpPr>
        <p:spPr>
          <a:xfrm>
            <a:off x="71438" y="1571625"/>
            <a:ext cx="9001125" cy="8001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b="1" dirty="0">
                <a:solidFill>
                  <a:schemeClr val="accent3">
                    <a:lumMod val="50000"/>
                  </a:schemeClr>
                </a:solidFill>
                <a:latin typeface="Trajan Pro" pitchFamily="18" charset="0"/>
                <a:cs typeface="+mn-cs"/>
              </a:rPr>
              <a:t>Etapas de crecimiento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dirty="0">
                <a:solidFill>
                  <a:schemeClr val="accent3">
                    <a:lumMod val="50000"/>
                  </a:schemeClr>
                </a:solidFill>
                <a:latin typeface="Trajan Pro" pitchFamily="18" charset="0"/>
                <a:cs typeface="+mn-cs"/>
              </a:rPr>
              <a:t>1era etapa</a:t>
            </a:r>
          </a:p>
        </p:txBody>
      </p:sp>
      <p:grpSp>
        <p:nvGrpSpPr>
          <p:cNvPr id="10" name="25 Grupo"/>
          <p:cNvGrpSpPr>
            <a:grpSpLocks/>
          </p:cNvGrpSpPr>
          <p:nvPr/>
        </p:nvGrpSpPr>
        <p:grpSpPr bwMode="auto">
          <a:xfrm>
            <a:off x="2865438" y="2714625"/>
            <a:ext cx="3778250" cy="2643188"/>
            <a:chOff x="2714612" y="3000372"/>
            <a:chExt cx="3134542" cy="2643206"/>
          </a:xfrm>
        </p:grpSpPr>
        <p:cxnSp>
          <p:nvCxnSpPr>
            <p:cNvPr id="11" name="20 Conector recto de flecha"/>
            <p:cNvCxnSpPr/>
            <p:nvPr/>
          </p:nvCxnSpPr>
          <p:spPr>
            <a:xfrm rot="5400000" flipH="1" flipV="1">
              <a:off x="1393668" y="4321316"/>
              <a:ext cx="2643206" cy="1317"/>
            </a:xfrm>
            <a:prstGeom prst="straightConnector1">
              <a:avLst/>
            </a:prstGeom>
            <a:ln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2" name="21 Conector recto de flecha"/>
            <p:cNvCxnSpPr/>
            <p:nvPr/>
          </p:nvCxnSpPr>
          <p:spPr>
            <a:xfrm flipV="1">
              <a:off x="2714612" y="5633260"/>
              <a:ext cx="3134542" cy="10318"/>
            </a:xfrm>
            <a:prstGeom prst="straightConnector1">
              <a:avLst/>
            </a:prstGeom>
            <a:ln>
              <a:solidFill>
                <a:schemeClr val="accent3">
                  <a:lumMod val="75000"/>
                </a:schemeClr>
              </a:solidFill>
              <a:tailEnd type="arrow"/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13" name="26 CuadroTexto"/>
          <p:cNvSpPr txBox="1">
            <a:spLocks noChangeArrowheads="1"/>
          </p:cNvSpPr>
          <p:nvPr/>
        </p:nvSpPr>
        <p:spPr bwMode="auto">
          <a:xfrm>
            <a:off x="4286250" y="5715000"/>
            <a:ext cx="11493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ES" sz="1400" b="1">
                <a:latin typeface="Trajan Pro" pitchFamily="18" charset="0"/>
              </a:rPr>
              <a:t>ACCIÓN </a:t>
            </a:r>
            <a:endParaRPr lang="en-US" sz="1400" b="1">
              <a:latin typeface="Trajan Pro" pitchFamily="18" charset="0"/>
            </a:endParaRPr>
          </a:p>
        </p:txBody>
      </p:sp>
      <p:sp>
        <p:nvSpPr>
          <p:cNvPr id="14" name="27 CuadroTexto"/>
          <p:cNvSpPr txBox="1">
            <a:spLocks noChangeArrowheads="1"/>
          </p:cNvSpPr>
          <p:nvPr/>
        </p:nvSpPr>
        <p:spPr bwMode="auto">
          <a:xfrm>
            <a:off x="1785938" y="4168775"/>
            <a:ext cx="928687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ES" sz="1400" b="1">
                <a:latin typeface="Trajan Pro" pitchFamily="18" charset="0"/>
              </a:rPr>
              <a:t>VISIÓN</a:t>
            </a:r>
            <a:r>
              <a:rPr lang="es-ES" sz="1400">
                <a:latin typeface="Arial Rounded MT Bold" pitchFamily="34" charset="0"/>
              </a:rPr>
              <a:t>  </a:t>
            </a:r>
            <a:endParaRPr lang="en-US" sz="1400">
              <a:latin typeface="Arial Rounded MT Bold" pitchFamily="34" charset="0"/>
            </a:endParaRPr>
          </a:p>
        </p:txBody>
      </p:sp>
      <p:sp>
        <p:nvSpPr>
          <p:cNvPr id="15" name="31 CuadroTexto"/>
          <p:cNvSpPr txBox="1">
            <a:spLocks noChangeArrowheads="1"/>
          </p:cNvSpPr>
          <p:nvPr/>
        </p:nvSpPr>
        <p:spPr bwMode="auto">
          <a:xfrm>
            <a:off x="5016500" y="2647950"/>
            <a:ext cx="15716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ES" sz="1200">
                <a:solidFill>
                  <a:schemeClr val="bg1"/>
                </a:solidFill>
                <a:latin typeface="Trajan Pro" pitchFamily="18" charset="0"/>
              </a:rPr>
              <a:t>Nro. 1</a:t>
            </a:r>
            <a:endParaRPr lang="en-US" sz="1200">
              <a:solidFill>
                <a:schemeClr val="bg1"/>
              </a:solidFill>
              <a:latin typeface="Trajan Pro" pitchFamily="18" charset="0"/>
            </a:endParaRPr>
          </a:p>
        </p:txBody>
      </p:sp>
      <p:sp>
        <p:nvSpPr>
          <p:cNvPr id="16" name="37 Elipse"/>
          <p:cNvSpPr/>
          <p:nvPr/>
        </p:nvSpPr>
        <p:spPr>
          <a:xfrm>
            <a:off x="5313363" y="3286125"/>
            <a:ext cx="1079500" cy="612775"/>
          </a:xfrm>
          <a:prstGeom prst="ellipse">
            <a:avLst/>
          </a:prstGeom>
          <a:effectLst>
            <a:outerShdw blurRad="152400" dist="12446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35 CuadroTexto"/>
          <p:cNvSpPr txBox="1">
            <a:spLocks noChangeArrowheads="1"/>
          </p:cNvSpPr>
          <p:nvPr/>
        </p:nvSpPr>
        <p:spPr bwMode="auto">
          <a:xfrm>
            <a:off x="5286375" y="3440113"/>
            <a:ext cx="10715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ES" sz="1200">
                <a:solidFill>
                  <a:schemeClr val="bg1"/>
                </a:solidFill>
                <a:latin typeface="Trajan Pro" pitchFamily="18" charset="0"/>
              </a:rPr>
              <a:t>G 0</a:t>
            </a:r>
            <a:endParaRPr lang="en-US" sz="1200">
              <a:solidFill>
                <a:schemeClr val="bg1"/>
              </a:solidFill>
              <a:latin typeface="Trajan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95619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  <p:bldP spid="13" grpId="0"/>
      <p:bldP spid="14" grpId="0"/>
      <p:bldP spid="15" grpId="0"/>
      <p:bldP spid="16" grpId="0" animBg="1"/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96692" y="0"/>
            <a:ext cx="179512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Rectángulo"/>
          <p:cNvSpPr/>
          <p:nvPr/>
        </p:nvSpPr>
        <p:spPr>
          <a:xfrm>
            <a:off x="88804" y="0"/>
            <a:ext cx="107888" cy="6858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6" name="Picture 2" descr="D:\SOLE AT WORK\ANTOGNOLLI\logo-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374" y="306388"/>
            <a:ext cx="2322414" cy="120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10 Rectángulo"/>
          <p:cNvSpPr/>
          <p:nvPr/>
        </p:nvSpPr>
        <p:spPr>
          <a:xfrm>
            <a:off x="2624138" y="1643063"/>
            <a:ext cx="3673475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800" b="1" dirty="0">
                <a:solidFill>
                  <a:schemeClr val="accent3">
                    <a:lumMod val="50000"/>
                  </a:schemeClr>
                </a:solidFill>
                <a:latin typeface="Trajan Pro" pitchFamily="18" charset="0"/>
                <a:cs typeface="+mn-cs"/>
              </a:rPr>
              <a:t>Empresa Familiar</a:t>
            </a:r>
            <a:endParaRPr lang="en-US" sz="2800" b="1" dirty="0">
              <a:solidFill>
                <a:schemeClr val="accent3">
                  <a:lumMod val="50000"/>
                </a:schemeClr>
              </a:solidFill>
              <a:latin typeface="Trajan Pro" pitchFamily="18" charset="0"/>
              <a:cs typeface="+mn-cs"/>
            </a:endParaRPr>
          </a:p>
        </p:txBody>
      </p:sp>
      <p:sp>
        <p:nvSpPr>
          <p:cNvPr id="10" name="13 CuadroTexto"/>
          <p:cNvSpPr txBox="1">
            <a:spLocks noChangeArrowheads="1"/>
          </p:cNvSpPr>
          <p:nvPr/>
        </p:nvSpPr>
        <p:spPr bwMode="auto">
          <a:xfrm>
            <a:off x="1428750" y="2571750"/>
            <a:ext cx="6715125" cy="235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400" b="1" dirty="0">
                <a:latin typeface="Verdana" pitchFamily="34" charset="0"/>
                <a:cs typeface="+mn-cs"/>
              </a:rPr>
              <a:t>Empresa cuyo control es ejercido por una sola familia,  en la que  dos o más integrantes influyen significativamente en la dirección de la empresa, mediante roles de dirección / gobernabilidad , derecho de propiedad, relaciones familiares. </a:t>
            </a:r>
            <a:r>
              <a:rPr lang="es-ES" sz="1400" b="1" dirty="0">
                <a:solidFill>
                  <a:schemeClr val="accent3">
                    <a:lumMod val="50000"/>
                  </a:schemeClr>
                </a:solidFill>
                <a:latin typeface="Verdana" pitchFamily="34" charset="0"/>
                <a:cs typeface="+mn-cs"/>
              </a:rPr>
              <a:t>(</a:t>
            </a:r>
            <a:r>
              <a:rPr lang="es-ES" sz="1400" b="1" dirty="0" err="1">
                <a:solidFill>
                  <a:schemeClr val="accent3">
                    <a:lumMod val="50000"/>
                  </a:schemeClr>
                </a:solidFill>
                <a:latin typeface="Verdana" pitchFamily="34" charset="0"/>
                <a:cs typeface="+mn-cs"/>
              </a:rPr>
              <a:t>J.Davis</a:t>
            </a:r>
            <a:r>
              <a:rPr lang="es-ES" sz="1400" b="1" dirty="0">
                <a:solidFill>
                  <a:schemeClr val="accent3">
                    <a:lumMod val="50000"/>
                  </a:schemeClr>
                </a:solidFill>
                <a:latin typeface="Verdana" pitchFamily="34" charset="0"/>
                <a:cs typeface="+mn-cs"/>
              </a:rPr>
              <a:t>)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ES" sz="1400" b="1" dirty="0">
              <a:latin typeface="Verdana" pitchFamily="34" charset="0"/>
              <a:cs typeface="+mn-cs"/>
            </a:endParaRP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400" b="1" dirty="0">
                <a:latin typeface="Verdana" pitchFamily="34" charset="0"/>
                <a:cs typeface="+mn-cs"/>
              </a:rPr>
              <a:t>Y existe la intención de que la empresa siga en propiedad de la familia. </a:t>
            </a:r>
            <a:r>
              <a:rPr lang="es-ES" sz="1400" b="1" dirty="0">
                <a:solidFill>
                  <a:schemeClr val="accent3">
                    <a:lumMod val="50000"/>
                  </a:schemeClr>
                </a:solidFill>
                <a:latin typeface="Verdana" pitchFamily="34" charset="0"/>
                <a:cs typeface="+mn-cs"/>
              </a:rPr>
              <a:t>(</a:t>
            </a:r>
            <a:r>
              <a:rPr lang="es-ES" sz="1400" b="1" dirty="0" err="1">
                <a:solidFill>
                  <a:schemeClr val="accent3">
                    <a:lumMod val="50000"/>
                  </a:schemeClr>
                </a:solidFill>
                <a:latin typeface="Verdana" pitchFamily="34" charset="0"/>
                <a:cs typeface="+mn-cs"/>
              </a:rPr>
              <a:t>M.Gallo</a:t>
            </a:r>
            <a:r>
              <a:rPr lang="es-ES" sz="1400" b="1" dirty="0">
                <a:solidFill>
                  <a:schemeClr val="accent3">
                    <a:lumMod val="50000"/>
                  </a:schemeClr>
                </a:solidFill>
                <a:latin typeface="Verdana" pitchFamily="34" charset="0"/>
                <a:cs typeface="+mn-cs"/>
              </a:rPr>
              <a:t>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96692" y="0"/>
            <a:ext cx="179512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88804" y="0"/>
            <a:ext cx="107888" cy="6858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pic>
        <p:nvPicPr>
          <p:cNvPr id="6" name="Picture 2" descr="D:\SOLE AT WORK\ANTOGNOLLI\logo-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374" y="306388"/>
            <a:ext cx="2322414" cy="120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14 CuadroTexto"/>
          <p:cNvSpPr txBox="1"/>
          <p:nvPr/>
        </p:nvSpPr>
        <p:spPr>
          <a:xfrm>
            <a:off x="71438" y="1556792"/>
            <a:ext cx="9001125" cy="8001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b="1" dirty="0">
                <a:solidFill>
                  <a:schemeClr val="accent3">
                    <a:lumMod val="50000"/>
                  </a:schemeClr>
                </a:solidFill>
                <a:latin typeface="Trajan Pro" pitchFamily="18" charset="0"/>
                <a:cs typeface="+mn-cs"/>
              </a:rPr>
              <a:t>Etapas de crecimiento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dirty="0">
                <a:solidFill>
                  <a:schemeClr val="accent3">
                    <a:lumMod val="50000"/>
                  </a:schemeClr>
                </a:solidFill>
                <a:latin typeface="Trajan Pro" pitchFamily="18" charset="0"/>
                <a:cs typeface="+mn-cs"/>
              </a:rPr>
              <a:t>1era Crisis</a:t>
            </a:r>
          </a:p>
        </p:txBody>
      </p:sp>
      <p:grpSp>
        <p:nvGrpSpPr>
          <p:cNvPr id="8" name="25 Grupo"/>
          <p:cNvGrpSpPr>
            <a:grpSpLocks/>
          </p:cNvGrpSpPr>
          <p:nvPr/>
        </p:nvGrpSpPr>
        <p:grpSpPr bwMode="auto">
          <a:xfrm>
            <a:off x="2865438" y="2774405"/>
            <a:ext cx="3778250" cy="2643187"/>
            <a:chOff x="2714612" y="3000372"/>
            <a:chExt cx="3134542" cy="2643206"/>
          </a:xfrm>
        </p:grpSpPr>
        <p:cxnSp>
          <p:nvCxnSpPr>
            <p:cNvPr id="9" name="20 Conector recto de flecha"/>
            <p:cNvCxnSpPr/>
            <p:nvPr/>
          </p:nvCxnSpPr>
          <p:spPr>
            <a:xfrm rot="5400000" flipH="1" flipV="1">
              <a:off x="1393667" y="4321317"/>
              <a:ext cx="2643206" cy="1317"/>
            </a:xfrm>
            <a:prstGeom prst="straightConnector1">
              <a:avLst/>
            </a:prstGeom>
            <a:ln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0" name="21 Conector recto de flecha"/>
            <p:cNvCxnSpPr/>
            <p:nvPr/>
          </p:nvCxnSpPr>
          <p:spPr>
            <a:xfrm flipV="1">
              <a:off x="2714612" y="5633260"/>
              <a:ext cx="3134542" cy="10318"/>
            </a:xfrm>
            <a:prstGeom prst="straightConnector1">
              <a:avLst/>
            </a:prstGeom>
            <a:ln>
              <a:solidFill>
                <a:schemeClr val="accent3">
                  <a:lumMod val="75000"/>
                </a:schemeClr>
              </a:solidFill>
              <a:tailEnd type="arrow"/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11" name="26 CuadroTexto"/>
          <p:cNvSpPr txBox="1">
            <a:spLocks noChangeArrowheads="1"/>
          </p:cNvSpPr>
          <p:nvPr/>
        </p:nvSpPr>
        <p:spPr bwMode="auto">
          <a:xfrm>
            <a:off x="4286250" y="5774780"/>
            <a:ext cx="12938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ES" sz="1400" b="1">
                <a:latin typeface="Trajan Pro" pitchFamily="18" charset="0"/>
              </a:rPr>
              <a:t>ACCIÓN </a:t>
            </a:r>
            <a:endParaRPr lang="en-US" sz="1400" b="1">
              <a:latin typeface="Trajan Pro" pitchFamily="18" charset="0"/>
            </a:endParaRPr>
          </a:p>
        </p:txBody>
      </p:sp>
      <p:sp>
        <p:nvSpPr>
          <p:cNvPr id="12" name="27 CuadroTexto"/>
          <p:cNvSpPr txBox="1">
            <a:spLocks noChangeArrowheads="1"/>
          </p:cNvSpPr>
          <p:nvPr/>
        </p:nvSpPr>
        <p:spPr bwMode="auto">
          <a:xfrm>
            <a:off x="1785938" y="4228555"/>
            <a:ext cx="928687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ES" sz="1400" b="1">
                <a:latin typeface="Trajan Pro" pitchFamily="18" charset="0"/>
              </a:rPr>
              <a:t>VISIÓN  </a:t>
            </a:r>
            <a:endParaRPr lang="en-US" sz="1400" b="1">
              <a:latin typeface="Trajan Pro" pitchFamily="18" charset="0"/>
            </a:endParaRPr>
          </a:p>
        </p:txBody>
      </p:sp>
      <p:sp>
        <p:nvSpPr>
          <p:cNvPr id="13" name="29 Rectángulo"/>
          <p:cNvSpPr/>
          <p:nvPr/>
        </p:nvSpPr>
        <p:spPr>
          <a:xfrm>
            <a:off x="5715000" y="4417467"/>
            <a:ext cx="214313" cy="357188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32 Elipse"/>
          <p:cNvSpPr/>
          <p:nvPr/>
        </p:nvSpPr>
        <p:spPr>
          <a:xfrm>
            <a:off x="5286375" y="3845967"/>
            <a:ext cx="1079500" cy="612775"/>
          </a:xfrm>
          <a:prstGeom prst="ellipse">
            <a:avLst/>
          </a:prstGeom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33 CuadroTexto"/>
          <p:cNvSpPr txBox="1">
            <a:spLocks noChangeArrowheads="1"/>
          </p:cNvSpPr>
          <p:nvPr/>
        </p:nvSpPr>
        <p:spPr bwMode="auto">
          <a:xfrm>
            <a:off x="5016500" y="4001542"/>
            <a:ext cx="15716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ES" sz="1200">
                <a:solidFill>
                  <a:schemeClr val="bg1"/>
                </a:solidFill>
                <a:latin typeface="Trajan Pro" pitchFamily="18" charset="0"/>
              </a:rPr>
              <a:t>Nro. 1</a:t>
            </a:r>
            <a:endParaRPr lang="en-US" sz="1200">
              <a:solidFill>
                <a:schemeClr val="bg1"/>
              </a:solidFill>
              <a:latin typeface="Trajan Pro" pitchFamily="18" charset="0"/>
            </a:endParaRPr>
          </a:p>
        </p:txBody>
      </p:sp>
      <p:sp>
        <p:nvSpPr>
          <p:cNvPr id="16" name="34 Elipse"/>
          <p:cNvSpPr/>
          <p:nvPr/>
        </p:nvSpPr>
        <p:spPr>
          <a:xfrm>
            <a:off x="5313363" y="4631780"/>
            <a:ext cx="1079500" cy="612775"/>
          </a:xfrm>
          <a:prstGeom prst="ellipse">
            <a:avLst/>
          </a:prstGeom>
          <a:effectLst>
            <a:outerShdw blurRad="152400" dist="889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35 CuadroTexto"/>
          <p:cNvSpPr txBox="1">
            <a:spLocks noChangeArrowheads="1"/>
          </p:cNvSpPr>
          <p:nvPr/>
        </p:nvSpPr>
        <p:spPr bwMode="auto">
          <a:xfrm>
            <a:off x="5286375" y="4793705"/>
            <a:ext cx="10715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ES" sz="1200">
                <a:solidFill>
                  <a:schemeClr val="bg1"/>
                </a:solidFill>
                <a:latin typeface="Trajan Pro" pitchFamily="18" charset="0"/>
              </a:rPr>
              <a:t>G 0</a:t>
            </a:r>
            <a:endParaRPr lang="en-US" sz="1200">
              <a:solidFill>
                <a:schemeClr val="bg1"/>
              </a:solidFill>
              <a:latin typeface="Trajan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95619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2" grpId="0"/>
      <p:bldP spid="13" grpId="0" animBg="1"/>
      <p:bldP spid="14" grpId="0" animBg="1"/>
      <p:bldP spid="15" grpId="0"/>
      <p:bldP spid="16" grpId="0" animBg="1"/>
      <p:bldP spid="1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96692" y="0"/>
            <a:ext cx="179512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88804" y="0"/>
            <a:ext cx="107888" cy="6858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pic>
        <p:nvPicPr>
          <p:cNvPr id="6" name="Picture 2" descr="D:\SOLE AT WORK\ANTOGNOLLI\logo-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374" y="306388"/>
            <a:ext cx="2322414" cy="120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37 Elipse"/>
          <p:cNvSpPr/>
          <p:nvPr/>
        </p:nvSpPr>
        <p:spPr>
          <a:xfrm>
            <a:off x="3071813" y="4572000"/>
            <a:ext cx="1079500" cy="612775"/>
          </a:xfrm>
          <a:prstGeom prst="ellipse">
            <a:avLst/>
          </a:prstGeom>
          <a:effectLst>
            <a:outerShdw blurRad="152400" dist="889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14 CuadroTexto"/>
          <p:cNvSpPr txBox="1"/>
          <p:nvPr/>
        </p:nvSpPr>
        <p:spPr>
          <a:xfrm>
            <a:off x="71438" y="1571625"/>
            <a:ext cx="9001125" cy="8001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b="1" dirty="0">
                <a:solidFill>
                  <a:schemeClr val="accent3">
                    <a:lumMod val="50000"/>
                  </a:schemeClr>
                </a:solidFill>
                <a:latin typeface="Trajan Pro" pitchFamily="18" charset="0"/>
                <a:cs typeface="+mn-cs"/>
              </a:rPr>
              <a:t>Etapas de crecimiento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dirty="0">
                <a:solidFill>
                  <a:schemeClr val="accent3">
                    <a:lumMod val="50000"/>
                  </a:schemeClr>
                </a:solidFill>
                <a:latin typeface="Trajan Pro" pitchFamily="18" charset="0"/>
                <a:cs typeface="+mn-cs"/>
              </a:rPr>
              <a:t>2da Crisis</a:t>
            </a:r>
          </a:p>
        </p:txBody>
      </p:sp>
      <p:grpSp>
        <p:nvGrpSpPr>
          <p:cNvPr id="9" name="25 Grupo"/>
          <p:cNvGrpSpPr>
            <a:grpSpLocks/>
          </p:cNvGrpSpPr>
          <p:nvPr/>
        </p:nvGrpSpPr>
        <p:grpSpPr bwMode="auto">
          <a:xfrm>
            <a:off x="2865438" y="2714625"/>
            <a:ext cx="3778250" cy="2643188"/>
            <a:chOff x="2714612" y="3000372"/>
            <a:chExt cx="3134542" cy="2643206"/>
          </a:xfrm>
        </p:grpSpPr>
        <p:cxnSp>
          <p:nvCxnSpPr>
            <p:cNvPr id="10" name="20 Conector recto de flecha"/>
            <p:cNvCxnSpPr/>
            <p:nvPr/>
          </p:nvCxnSpPr>
          <p:spPr>
            <a:xfrm rot="5400000" flipH="1" flipV="1">
              <a:off x="1393668" y="4321316"/>
              <a:ext cx="2643206" cy="1317"/>
            </a:xfrm>
            <a:prstGeom prst="straightConnector1">
              <a:avLst/>
            </a:prstGeom>
            <a:ln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1" name="21 Conector recto de flecha"/>
            <p:cNvCxnSpPr/>
            <p:nvPr/>
          </p:nvCxnSpPr>
          <p:spPr>
            <a:xfrm flipV="1">
              <a:off x="2714612" y="5633260"/>
              <a:ext cx="3134542" cy="10318"/>
            </a:xfrm>
            <a:prstGeom prst="straightConnector1">
              <a:avLst/>
            </a:prstGeom>
            <a:ln>
              <a:solidFill>
                <a:schemeClr val="accent3">
                  <a:lumMod val="75000"/>
                </a:schemeClr>
              </a:solidFill>
              <a:tailEnd type="arrow"/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12" name="26 CuadroTexto"/>
          <p:cNvSpPr txBox="1">
            <a:spLocks noChangeArrowheads="1"/>
          </p:cNvSpPr>
          <p:nvPr/>
        </p:nvSpPr>
        <p:spPr bwMode="auto">
          <a:xfrm>
            <a:off x="4286250" y="5715000"/>
            <a:ext cx="11493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ES" sz="1400" b="1">
                <a:latin typeface="Trajan Pro" pitchFamily="18" charset="0"/>
              </a:rPr>
              <a:t>ACCIÓN </a:t>
            </a:r>
            <a:endParaRPr lang="en-US" sz="1400" b="1">
              <a:latin typeface="Trajan Pro" pitchFamily="18" charset="0"/>
            </a:endParaRPr>
          </a:p>
        </p:txBody>
      </p:sp>
      <p:sp>
        <p:nvSpPr>
          <p:cNvPr id="13" name="27 CuadroTexto"/>
          <p:cNvSpPr txBox="1">
            <a:spLocks noChangeArrowheads="1"/>
          </p:cNvSpPr>
          <p:nvPr/>
        </p:nvSpPr>
        <p:spPr bwMode="auto">
          <a:xfrm>
            <a:off x="1785938" y="4168775"/>
            <a:ext cx="928687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ES" sz="1400" b="1">
                <a:latin typeface="Trajan Pro" pitchFamily="18" charset="0"/>
              </a:rPr>
              <a:t>VISIÓN  </a:t>
            </a:r>
            <a:endParaRPr lang="en-US" sz="1400" b="1">
              <a:latin typeface="Trajan Pro" pitchFamily="18" charset="0"/>
            </a:endParaRPr>
          </a:p>
        </p:txBody>
      </p:sp>
      <p:sp>
        <p:nvSpPr>
          <p:cNvPr id="14" name="31 CuadroTexto"/>
          <p:cNvSpPr txBox="1">
            <a:spLocks noChangeArrowheads="1"/>
          </p:cNvSpPr>
          <p:nvPr/>
        </p:nvSpPr>
        <p:spPr bwMode="auto">
          <a:xfrm>
            <a:off x="2771775" y="4714875"/>
            <a:ext cx="15716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ES" sz="1200">
                <a:solidFill>
                  <a:schemeClr val="bg1"/>
                </a:solidFill>
                <a:latin typeface="Trajan Pro" pitchFamily="18" charset="0"/>
              </a:rPr>
              <a:t>Nro. 1</a:t>
            </a:r>
            <a:endParaRPr lang="en-US" sz="1200">
              <a:solidFill>
                <a:schemeClr val="bg1"/>
              </a:solidFill>
              <a:latin typeface="Trajan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95619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12" grpId="0"/>
      <p:bldP spid="13" grpId="0"/>
      <p:bldP spid="1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96692" y="0"/>
            <a:ext cx="179512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88804" y="0"/>
            <a:ext cx="107888" cy="6858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pic>
        <p:nvPicPr>
          <p:cNvPr id="6" name="Picture 2" descr="D:\SOLE AT WORK\ANTOGNOLLI\logo-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374" y="306388"/>
            <a:ext cx="2322414" cy="120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14 CuadroTexto"/>
          <p:cNvSpPr txBox="1"/>
          <p:nvPr/>
        </p:nvSpPr>
        <p:spPr>
          <a:xfrm>
            <a:off x="71438" y="1652588"/>
            <a:ext cx="9001125" cy="8001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b="1" dirty="0">
                <a:solidFill>
                  <a:schemeClr val="accent3">
                    <a:lumMod val="50000"/>
                  </a:schemeClr>
                </a:solidFill>
                <a:latin typeface="Trajan Pro" pitchFamily="18" charset="0"/>
                <a:cs typeface="+mn-cs"/>
              </a:rPr>
              <a:t>Etapas de crecimiento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dirty="0">
                <a:solidFill>
                  <a:schemeClr val="accent3">
                    <a:lumMod val="50000"/>
                  </a:schemeClr>
                </a:solidFill>
                <a:latin typeface="Trajan Pro" pitchFamily="18" charset="0"/>
                <a:cs typeface="+mn-cs"/>
              </a:rPr>
              <a:t>3ra Crisis</a:t>
            </a:r>
          </a:p>
        </p:txBody>
      </p:sp>
      <p:grpSp>
        <p:nvGrpSpPr>
          <p:cNvPr id="8" name="25 Grupo"/>
          <p:cNvGrpSpPr>
            <a:grpSpLocks/>
          </p:cNvGrpSpPr>
          <p:nvPr/>
        </p:nvGrpSpPr>
        <p:grpSpPr bwMode="auto">
          <a:xfrm>
            <a:off x="2921000" y="2814638"/>
            <a:ext cx="3778250" cy="2643187"/>
            <a:chOff x="2714612" y="3000372"/>
            <a:chExt cx="3134542" cy="2643206"/>
          </a:xfrm>
        </p:grpSpPr>
        <p:cxnSp>
          <p:nvCxnSpPr>
            <p:cNvPr id="9" name="20 Conector recto de flecha"/>
            <p:cNvCxnSpPr/>
            <p:nvPr/>
          </p:nvCxnSpPr>
          <p:spPr>
            <a:xfrm rot="5400000" flipH="1" flipV="1">
              <a:off x="1393667" y="4321317"/>
              <a:ext cx="2643206" cy="1317"/>
            </a:xfrm>
            <a:prstGeom prst="straightConnector1">
              <a:avLst/>
            </a:prstGeom>
            <a:ln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0" name="21 Conector recto de flecha"/>
            <p:cNvCxnSpPr/>
            <p:nvPr/>
          </p:nvCxnSpPr>
          <p:spPr>
            <a:xfrm flipV="1">
              <a:off x="2714612" y="5633260"/>
              <a:ext cx="3134542" cy="10318"/>
            </a:xfrm>
            <a:prstGeom prst="straightConnector1">
              <a:avLst/>
            </a:prstGeom>
            <a:ln>
              <a:solidFill>
                <a:schemeClr val="accent3">
                  <a:lumMod val="75000"/>
                </a:schemeClr>
              </a:solidFill>
              <a:tailEnd type="arrow"/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11" name="26 CuadroTexto"/>
          <p:cNvSpPr txBox="1">
            <a:spLocks noChangeArrowheads="1"/>
          </p:cNvSpPr>
          <p:nvPr/>
        </p:nvSpPr>
        <p:spPr bwMode="auto">
          <a:xfrm>
            <a:off x="4140200" y="5732463"/>
            <a:ext cx="13652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ES" sz="1400" b="1">
                <a:latin typeface="Trajan Pro" pitchFamily="18" charset="0"/>
              </a:rPr>
              <a:t>ACCIÓN </a:t>
            </a:r>
            <a:endParaRPr lang="en-US" sz="1400" b="1">
              <a:latin typeface="Trajan Pro" pitchFamily="18" charset="0"/>
            </a:endParaRPr>
          </a:p>
        </p:txBody>
      </p:sp>
      <p:sp>
        <p:nvSpPr>
          <p:cNvPr id="12" name="27 CuadroTexto"/>
          <p:cNvSpPr txBox="1">
            <a:spLocks noChangeArrowheads="1"/>
          </p:cNvSpPr>
          <p:nvPr/>
        </p:nvSpPr>
        <p:spPr bwMode="auto">
          <a:xfrm>
            <a:off x="1785938" y="4249738"/>
            <a:ext cx="9286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ES" sz="1400" b="1">
                <a:latin typeface="Trajan Pro" pitchFamily="18" charset="0"/>
              </a:rPr>
              <a:t>VISIÓN  </a:t>
            </a:r>
            <a:endParaRPr lang="en-US" sz="1400" b="1">
              <a:latin typeface="Trajan Pro" pitchFamily="18" charset="0"/>
            </a:endParaRPr>
          </a:p>
        </p:txBody>
      </p:sp>
      <p:sp>
        <p:nvSpPr>
          <p:cNvPr id="13" name="19 Elipse"/>
          <p:cNvSpPr/>
          <p:nvPr/>
        </p:nvSpPr>
        <p:spPr>
          <a:xfrm>
            <a:off x="3357563" y="3152775"/>
            <a:ext cx="357187" cy="357188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38 Arco"/>
          <p:cNvSpPr/>
          <p:nvPr/>
        </p:nvSpPr>
        <p:spPr>
          <a:xfrm rot="19689513">
            <a:off x="3413125" y="4338638"/>
            <a:ext cx="3143250" cy="2849562"/>
          </a:xfrm>
          <a:prstGeom prst="arc">
            <a:avLst>
              <a:gd name="adj1" fmla="val 16200000"/>
              <a:gd name="adj2" fmla="val 14990"/>
            </a:avLst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39 Arco"/>
          <p:cNvSpPr/>
          <p:nvPr/>
        </p:nvSpPr>
        <p:spPr>
          <a:xfrm>
            <a:off x="2497138" y="2867025"/>
            <a:ext cx="1714500" cy="1285875"/>
          </a:xfrm>
          <a:prstGeom prst="arc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40 Arco"/>
          <p:cNvSpPr/>
          <p:nvPr/>
        </p:nvSpPr>
        <p:spPr>
          <a:xfrm rot="15952833">
            <a:off x="3598862" y="3462338"/>
            <a:ext cx="1323975" cy="1524000"/>
          </a:xfrm>
          <a:prstGeom prst="arc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45 Forma libre"/>
          <p:cNvSpPr/>
          <p:nvPr/>
        </p:nvSpPr>
        <p:spPr>
          <a:xfrm>
            <a:off x="4208463" y="2881313"/>
            <a:ext cx="2078037" cy="827087"/>
          </a:xfrm>
          <a:custGeom>
            <a:avLst/>
            <a:gdLst>
              <a:gd name="connsiteX0" fmla="*/ 0 w 2078182"/>
              <a:gd name="connsiteY0" fmla="*/ 665019 h 826655"/>
              <a:gd name="connsiteX1" fmla="*/ 221673 w 2078182"/>
              <a:gd name="connsiteY1" fmla="*/ 803564 h 826655"/>
              <a:gd name="connsiteX2" fmla="*/ 498763 w 2078182"/>
              <a:gd name="connsiteY2" fmla="*/ 803564 h 826655"/>
              <a:gd name="connsiteX3" fmla="*/ 942109 w 2078182"/>
              <a:gd name="connsiteY3" fmla="*/ 692728 h 826655"/>
              <a:gd name="connsiteX4" fmla="*/ 1427018 w 2078182"/>
              <a:gd name="connsiteY4" fmla="*/ 429491 h 826655"/>
              <a:gd name="connsiteX5" fmla="*/ 1787236 w 2078182"/>
              <a:gd name="connsiteY5" fmla="*/ 138546 h 826655"/>
              <a:gd name="connsiteX6" fmla="*/ 2078182 w 2078182"/>
              <a:gd name="connsiteY6" fmla="*/ 0 h 826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78182" h="826655">
                <a:moveTo>
                  <a:pt x="0" y="665019"/>
                </a:moveTo>
                <a:cubicBezTo>
                  <a:pt x="69273" y="722746"/>
                  <a:pt x="138546" y="780473"/>
                  <a:pt x="221673" y="803564"/>
                </a:cubicBezTo>
                <a:cubicBezTo>
                  <a:pt x="304800" y="826655"/>
                  <a:pt x="378690" y="822037"/>
                  <a:pt x="498763" y="803564"/>
                </a:cubicBezTo>
                <a:cubicBezTo>
                  <a:pt x="618836" y="785091"/>
                  <a:pt x="787400" y="755073"/>
                  <a:pt x="942109" y="692728"/>
                </a:cubicBezTo>
                <a:cubicBezTo>
                  <a:pt x="1096818" y="630383"/>
                  <a:pt x="1286164" y="521855"/>
                  <a:pt x="1427018" y="429491"/>
                </a:cubicBezTo>
                <a:cubicBezTo>
                  <a:pt x="1567872" y="337127"/>
                  <a:pt x="1678709" y="210128"/>
                  <a:pt x="1787236" y="138546"/>
                </a:cubicBezTo>
                <a:cubicBezTo>
                  <a:pt x="1895763" y="66964"/>
                  <a:pt x="1986972" y="33482"/>
                  <a:pt x="2078182" y="0"/>
                </a:cubicBezTo>
              </a:path>
            </a:pathLst>
          </a:cu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8" name="47 Conector recto"/>
          <p:cNvCxnSpPr>
            <a:stCxn id="17" idx="4"/>
          </p:cNvCxnSpPr>
          <p:nvPr/>
        </p:nvCxnSpPr>
        <p:spPr>
          <a:xfrm flipH="1">
            <a:off x="5214938" y="3311525"/>
            <a:ext cx="420687" cy="98425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9" name="48 Elipse"/>
          <p:cNvSpPr/>
          <p:nvPr/>
        </p:nvSpPr>
        <p:spPr>
          <a:xfrm>
            <a:off x="4286250" y="3867150"/>
            <a:ext cx="357188" cy="357188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49 Elipse"/>
          <p:cNvSpPr/>
          <p:nvPr/>
        </p:nvSpPr>
        <p:spPr>
          <a:xfrm>
            <a:off x="4643438" y="3009900"/>
            <a:ext cx="357187" cy="357188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50 Elipse"/>
          <p:cNvSpPr/>
          <p:nvPr/>
        </p:nvSpPr>
        <p:spPr>
          <a:xfrm>
            <a:off x="5715000" y="3581400"/>
            <a:ext cx="357188" cy="357188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51 Elipse"/>
          <p:cNvSpPr/>
          <p:nvPr/>
        </p:nvSpPr>
        <p:spPr>
          <a:xfrm>
            <a:off x="5072063" y="4581525"/>
            <a:ext cx="357187" cy="357188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619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96692" y="0"/>
            <a:ext cx="179512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88804" y="0"/>
            <a:ext cx="107888" cy="6858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pic>
        <p:nvPicPr>
          <p:cNvPr id="6" name="Picture 2" descr="D:\SOLE AT WORK\ANTOGNOLLI\logo-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374" y="306388"/>
            <a:ext cx="2322414" cy="120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1 Título"/>
          <p:cNvSpPr txBox="1">
            <a:spLocks/>
          </p:cNvSpPr>
          <p:nvPr/>
        </p:nvSpPr>
        <p:spPr bwMode="auto">
          <a:xfrm>
            <a:off x="446410" y="1485032"/>
            <a:ext cx="82296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s-NI" sz="2400" b="1" i="1" smtClean="0"/>
              <a:t>Diferencias entre emprendedor y Empresario</a:t>
            </a:r>
            <a:endParaRPr lang="es-ES" sz="2400" b="1" i="1" smtClean="0"/>
          </a:p>
        </p:txBody>
      </p:sp>
      <p:sp>
        <p:nvSpPr>
          <p:cNvPr id="8" name="5 Marcador de contenido"/>
          <p:cNvSpPr txBox="1">
            <a:spLocks/>
          </p:cNvSpPr>
          <p:nvPr/>
        </p:nvSpPr>
        <p:spPr bwMode="auto">
          <a:xfrm>
            <a:off x="590872" y="2493094"/>
            <a:ext cx="8229600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s-ES" sz="2000" b="1" smtClean="0"/>
              <a:t>El emprendedor trabaja mucho</a:t>
            </a:r>
          </a:p>
          <a:p>
            <a:pPr eaLnBrk="1" hangingPunct="1"/>
            <a:r>
              <a:rPr lang="es-ES" sz="2000" b="1" smtClean="0"/>
              <a:t>El empresario piensa y elabora mucho</a:t>
            </a:r>
          </a:p>
          <a:p>
            <a:pPr eaLnBrk="1" hangingPunct="1">
              <a:buFont typeface="Arial" charset="0"/>
              <a:buNone/>
            </a:pPr>
            <a:r>
              <a:rPr lang="es-ES" sz="2000" b="1" smtClean="0"/>
              <a:t> </a:t>
            </a:r>
          </a:p>
          <a:p>
            <a:pPr eaLnBrk="1" hangingPunct="1"/>
            <a:r>
              <a:rPr lang="es-ES" sz="2000" b="1" smtClean="0"/>
              <a:t>El emprendedor hace las cosas él mismo o las controla personalmente.</a:t>
            </a:r>
          </a:p>
          <a:p>
            <a:pPr eaLnBrk="1" hangingPunct="1"/>
            <a:r>
              <a:rPr lang="es-ES" sz="2000" b="1" smtClean="0"/>
              <a:t>El empresario delega y controla resultados.</a:t>
            </a:r>
          </a:p>
          <a:p>
            <a:pPr eaLnBrk="1" hangingPunct="1">
              <a:buFont typeface="Arial" charset="0"/>
              <a:buNone/>
            </a:pPr>
            <a:r>
              <a:rPr lang="es-ES" sz="2000" b="1" smtClean="0"/>
              <a:t> </a:t>
            </a:r>
          </a:p>
          <a:p>
            <a:pPr eaLnBrk="1" hangingPunct="1"/>
            <a:r>
              <a:rPr lang="es-ES" sz="2000" b="1" smtClean="0"/>
              <a:t>El emprendedor es muy bueno solucionando problemas.</a:t>
            </a:r>
          </a:p>
          <a:p>
            <a:pPr eaLnBrk="1" hangingPunct="1"/>
            <a:r>
              <a:rPr lang="es-ES" sz="2000" b="1" smtClean="0"/>
              <a:t>El empresario es muy bueno definiendo estrategias y objetivos, se anticipa a los problemas </a:t>
            </a:r>
          </a:p>
          <a:p>
            <a:pPr eaLnBrk="1" hangingPunct="1"/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171956197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96692" y="0"/>
            <a:ext cx="179512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88804" y="0"/>
            <a:ext cx="107888" cy="6858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pic>
        <p:nvPicPr>
          <p:cNvPr id="6" name="Picture 2" descr="D:\SOLE AT WORK\ANTOGNOLLI\logo-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374" y="306388"/>
            <a:ext cx="2322414" cy="120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1 Título"/>
          <p:cNvSpPr txBox="1">
            <a:spLocks/>
          </p:cNvSpPr>
          <p:nvPr/>
        </p:nvSpPr>
        <p:spPr bwMode="auto">
          <a:xfrm>
            <a:off x="445839" y="1494681"/>
            <a:ext cx="8229600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s-NI" sz="2400" b="1" i="1" smtClean="0"/>
              <a:t>Diferencias entre emprendedor y Empresario</a:t>
            </a:r>
            <a:endParaRPr lang="es-ES" sz="2400" smtClean="0"/>
          </a:p>
        </p:txBody>
      </p:sp>
      <p:sp>
        <p:nvSpPr>
          <p:cNvPr id="8" name="2 Marcador de contenido"/>
          <p:cNvSpPr txBox="1">
            <a:spLocks/>
          </p:cNvSpPr>
          <p:nvPr/>
        </p:nvSpPr>
        <p:spPr bwMode="auto">
          <a:xfrm>
            <a:off x="518864" y="2215406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s-ES" sz="2000" b="1" smtClean="0"/>
              <a:t>El emprendedor controla que su gente esté todo el día trabajando.</a:t>
            </a:r>
          </a:p>
          <a:p>
            <a:pPr eaLnBrk="1" hangingPunct="1"/>
            <a:r>
              <a:rPr lang="es-ES" sz="2000" b="1" smtClean="0"/>
              <a:t>El empresario mide los resultados del trabajo de su gente.</a:t>
            </a:r>
          </a:p>
          <a:p>
            <a:pPr eaLnBrk="1" hangingPunct="1">
              <a:buFont typeface="Arial" charset="0"/>
              <a:buNone/>
            </a:pPr>
            <a:r>
              <a:rPr lang="es-ES" sz="2000" b="1" smtClean="0"/>
              <a:t> </a:t>
            </a:r>
          </a:p>
          <a:p>
            <a:pPr eaLnBrk="1" hangingPunct="1"/>
            <a:r>
              <a:rPr lang="es-ES" sz="2000" b="1" smtClean="0"/>
              <a:t>El emprendedor hace muchas cosas.</a:t>
            </a:r>
          </a:p>
          <a:p>
            <a:pPr eaLnBrk="1" hangingPunct="1"/>
            <a:r>
              <a:rPr lang="es-ES" sz="2000" b="1" smtClean="0"/>
              <a:t>El empresario genera mucho valor.</a:t>
            </a:r>
          </a:p>
          <a:p>
            <a:pPr eaLnBrk="1" hangingPunct="1">
              <a:buFont typeface="Arial" charset="0"/>
              <a:buNone/>
            </a:pPr>
            <a:r>
              <a:rPr lang="es-ES" sz="2000" b="1" smtClean="0"/>
              <a:t> </a:t>
            </a:r>
          </a:p>
          <a:p>
            <a:pPr eaLnBrk="1" hangingPunct="1"/>
            <a:r>
              <a:rPr lang="es-ES" sz="2000" b="1" smtClean="0"/>
              <a:t>El emprendedor se rodea de gente trabajadora y sumisa, no tiene tiempo para discutir.</a:t>
            </a:r>
          </a:p>
          <a:p>
            <a:pPr eaLnBrk="1" hangingPunct="1"/>
            <a:r>
              <a:rPr lang="es-ES" sz="2000" b="1" smtClean="0"/>
              <a:t>El empresario se rodea de gente capaz, se debate a fondo cada decisión.</a:t>
            </a:r>
          </a:p>
          <a:p>
            <a:pPr eaLnBrk="1" hangingPunct="1"/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171956197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96692" y="0"/>
            <a:ext cx="179512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88804" y="0"/>
            <a:ext cx="107888" cy="6858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pic>
        <p:nvPicPr>
          <p:cNvPr id="6" name="Picture 2" descr="D:\SOLE AT WORK\ANTOGNOLLI\logo-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374" y="306388"/>
            <a:ext cx="2322414" cy="120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1 Título"/>
          <p:cNvSpPr txBox="1">
            <a:spLocks/>
          </p:cNvSpPr>
          <p:nvPr/>
        </p:nvSpPr>
        <p:spPr bwMode="auto">
          <a:xfrm>
            <a:off x="611063" y="1556792"/>
            <a:ext cx="822960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s-NI" sz="2400" b="1" i="1" smtClean="0"/>
              <a:t>Diferencias entre emprendedor y Empresario</a:t>
            </a:r>
            <a:endParaRPr lang="es-ES" sz="2400" smtClean="0"/>
          </a:p>
        </p:txBody>
      </p:sp>
      <p:sp>
        <p:nvSpPr>
          <p:cNvPr id="8" name="2 Marcador de contenido"/>
          <p:cNvSpPr txBox="1">
            <a:spLocks/>
          </p:cNvSpPr>
          <p:nvPr/>
        </p:nvSpPr>
        <p:spPr bwMode="auto">
          <a:xfrm>
            <a:off x="395163" y="2347367"/>
            <a:ext cx="8569325" cy="3817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s-ES" sz="2000" b="1" smtClean="0"/>
              <a:t>El emprendedor controla el funcionamiento de la rueda operativa de la empresa.</a:t>
            </a:r>
          </a:p>
          <a:p>
            <a:pPr eaLnBrk="1" hangingPunct="1"/>
            <a:r>
              <a:rPr lang="es-ES" sz="2000" b="1" smtClean="0"/>
              <a:t>El empresario está mirando la empresa, los cambios del mercado y la evolución del entorno.</a:t>
            </a:r>
          </a:p>
          <a:p>
            <a:pPr eaLnBrk="1" hangingPunct="1">
              <a:buFont typeface="Arial" charset="0"/>
              <a:buNone/>
            </a:pPr>
            <a:r>
              <a:rPr lang="es-ES" sz="2000" b="1" smtClean="0"/>
              <a:t> </a:t>
            </a:r>
          </a:p>
          <a:p>
            <a:pPr eaLnBrk="1" hangingPunct="1"/>
            <a:r>
              <a:rPr lang="es-ES" sz="2000" b="1" smtClean="0"/>
              <a:t>El emprendedor premia el esfuerzo</a:t>
            </a:r>
          </a:p>
          <a:p>
            <a:pPr eaLnBrk="1" hangingPunct="1"/>
            <a:r>
              <a:rPr lang="es-ES" sz="2000" b="1" smtClean="0"/>
              <a:t>El empresario premia los resultados</a:t>
            </a:r>
          </a:p>
          <a:p>
            <a:pPr eaLnBrk="1" hangingPunct="1">
              <a:buFont typeface="Arial" charset="0"/>
              <a:buNone/>
            </a:pPr>
            <a:r>
              <a:rPr lang="es-ES" sz="2000" b="1" smtClean="0"/>
              <a:t> </a:t>
            </a:r>
          </a:p>
          <a:p>
            <a:pPr eaLnBrk="1" hangingPunct="1"/>
            <a:r>
              <a:rPr lang="es-ES" sz="2000" b="1" smtClean="0"/>
              <a:t>El emprendedor conoce las máquinas de su empresa</a:t>
            </a:r>
          </a:p>
          <a:p>
            <a:pPr eaLnBrk="1" hangingPunct="1"/>
            <a:r>
              <a:rPr lang="es-ES" sz="2000" b="1" smtClean="0"/>
              <a:t>El empresario conoce los números de su empresa</a:t>
            </a:r>
          </a:p>
          <a:p>
            <a:pPr eaLnBrk="1" hangingPunct="1"/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171956197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96692" y="0"/>
            <a:ext cx="179512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88804" y="0"/>
            <a:ext cx="107888" cy="6858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pic>
        <p:nvPicPr>
          <p:cNvPr id="6" name="Picture 2" descr="D:\SOLE AT WORK\ANTOGNOLLI\logo-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374" y="306388"/>
            <a:ext cx="2322414" cy="120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1 Título"/>
          <p:cNvSpPr txBox="1">
            <a:spLocks/>
          </p:cNvSpPr>
          <p:nvPr/>
        </p:nvSpPr>
        <p:spPr bwMode="auto">
          <a:xfrm>
            <a:off x="539552" y="1702147"/>
            <a:ext cx="82296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s-NI" sz="2400" b="1" i="1" smtClean="0"/>
              <a:t>Diferencias entre emprendedor y Empresario</a:t>
            </a:r>
            <a:endParaRPr lang="es-ES" sz="2400" smtClean="0"/>
          </a:p>
        </p:txBody>
      </p:sp>
      <p:sp>
        <p:nvSpPr>
          <p:cNvPr id="8" name="2 Marcador de contenido"/>
          <p:cNvSpPr txBox="1">
            <a:spLocks/>
          </p:cNvSpPr>
          <p:nvPr/>
        </p:nvSpPr>
        <p:spPr bwMode="auto">
          <a:xfrm>
            <a:off x="682427" y="2997547"/>
            <a:ext cx="8229600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s-ES" sz="2000" b="1" i="1" smtClean="0"/>
              <a:t>El emprendedor es imprescindible en el momento de crear una empresa y echarla a rodar.</a:t>
            </a:r>
          </a:p>
          <a:p>
            <a:pPr eaLnBrk="1" hangingPunct="1"/>
            <a:endParaRPr lang="es-NI" sz="2000" b="1" i="1" smtClean="0"/>
          </a:p>
          <a:p>
            <a:pPr eaLnBrk="1" hangingPunct="1"/>
            <a:endParaRPr lang="es-ES" sz="2000" b="1" i="1" smtClean="0"/>
          </a:p>
          <a:p>
            <a:pPr eaLnBrk="1" hangingPunct="1"/>
            <a:r>
              <a:rPr lang="es-ES" sz="2000" b="1" i="1" smtClean="0"/>
              <a:t>El empresario es imprescindible para hacer crecer la empresa una vez que comenzó a rodar.</a:t>
            </a:r>
          </a:p>
          <a:p>
            <a:pPr eaLnBrk="1" hangingPunct="1"/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171956197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96692" y="0"/>
            <a:ext cx="179512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88804" y="0"/>
            <a:ext cx="107888" cy="6858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pic>
        <p:nvPicPr>
          <p:cNvPr id="6" name="Picture 2" descr="D:\SOLE AT WORK\ANTOGNOLLI\logo-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374" y="306388"/>
            <a:ext cx="2322414" cy="120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14 CuadroTexto"/>
          <p:cNvSpPr txBox="1"/>
          <p:nvPr/>
        </p:nvSpPr>
        <p:spPr>
          <a:xfrm>
            <a:off x="179388" y="1476080"/>
            <a:ext cx="9001125" cy="522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b="1" dirty="0">
                <a:solidFill>
                  <a:schemeClr val="accent3">
                    <a:lumMod val="50000"/>
                  </a:schemeClr>
                </a:solidFill>
                <a:latin typeface="Trajan Pro" pitchFamily="18" charset="0"/>
                <a:cs typeface="+mn-cs"/>
              </a:rPr>
              <a:t>El protocolo familiar</a:t>
            </a:r>
          </a:p>
        </p:txBody>
      </p:sp>
      <p:sp>
        <p:nvSpPr>
          <p:cNvPr id="8" name="8 CuadroTexto"/>
          <p:cNvSpPr txBox="1">
            <a:spLocks noChangeArrowheads="1"/>
          </p:cNvSpPr>
          <p:nvPr/>
        </p:nvSpPr>
        <p:spPr bwMode="auto">
          <a:xfrm>
            <a:off x="571472" y="2087794"/>
            <a:ext cx="8286808" cy="458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chemeClr val="accent3">
                  <a:lumMod val="50000"/>
                </a:schemeClr>
              </a:buClr>
              <a:buSzPct val="125000"/>
              <a:defRPr/>
            </a:pPr>
            <a:r>
              <a:rPr lang="es-ES" sz="1400" dirty="0">
                <a:ln>
                  <a:solidFill>
                    <a:schemeClr val="accent3">
                      <a:lumMod val="75000"/>
                    </a:schemeClr>
                  </a:solidFill>
                </a:ln>
                <a:latin typeface="Verdana" pitchFamily="34" charset="0"/>
                <a:cs typeface="+mn-cs"/>
              </a:rPr>
              <a:t>Jugar</a:t>
            </a:r>
            <a:r>
              <a:rPr lang="es-ES" sz="1400" dirty="0">
                <a:latin typeface="Verdana" pitchFamily="34" charset="0"/>
                <a:cs typeface="+mn-cs"/>
              </a:rPr>
              <a:t> a </a:t>
            </a:r>
            <a:r>
              <a:rPr lang="es-ES" sz="1400" dirty="0">
                <a:ln>
                  <a:solidFill>
                    <a:schemeClr val="accent3">
                      <a:lumMod val="75000"/>
                    </a:schemeClr>
                  </a:solidFill>
                </a:ln>
                <a:latin typeface="Verdana" pitchFamily="34" charset="0"/>
                <a:cs typeface="+mn-cs"/>
              </a:rPr>
              <a:t>Reglamentar</a:t>
            </a:r>
            <a:r>
              <a:rPr lang="es-ES" sz="1400" dirty="0">
                <a:latin typeface="Verdana" pitchFamily="34" charset="0"/>
                <a:cs typeface="+mn-cs"/>
              </a:rPr>
              <a:t> </a:t>
            </a:r>
            <a:r>
              <a:rPr lang="es-ES" sz="1400" dirty="0">
                <a:ln>
                  <a:solidFill>
                    <a:schemeClr val="accent3">
                      <a:lumMod val="75000"/>
                    </a:schemeClr>
                  </a:solidFill>
                </a:ln>
                <a:latin typeface="Verdana" pitchFamily="34" charset="0"/>
                <a:cs typeface="+mn-cs"/>
              </a:rPr>
              <a:t>Anticipadamente</a:t>
            </a:r>
            <a:r>
              <a:rPr lang="es-ES" sz="1400" b="1" dirty="0">
                <a:latin typeface="Verdana" pitchFamily="34" charset="0"/>
                <a:cs typeface="+mn-cs"/>
              </a:rPr>
              <a:t>, Problemas que, </a:t>
            </a:r>
            <a:r>
              <a:rPr lang="es-ES" sz="1400" dirty="0">
                <a:ln>
                  <a:solidFill>
                    <a:schemeClr val="accent3">
                      <a:lumMod val="75000"/>
                    </a:schemeClr>
                  </a:solidFill>
                </a:ln>
                <a:latin typeface="Verdana" pitchFamily="34" charset="0"/>
                <a:cs typeface="+mn-cs"/>
              </a:rPr>
              <a:t>OJALÁ</a:t>
            </a:r>
            <a:r>
              <a:rPr lang="es-ES" sz="1400" dirty="0">
                <a:latin typeface="Verdana" pitchFamily="34" charset="0"/>
                <a:cs typeface="+mn-cs"/>
              </a:rPr>
              <a:t> </a:t>
            </a:r>
            <a:r>
              <a:rPr lang="es-ES" sz="1400" b="1" dirty="0">
                <a:latin typeface="Verdana" pitchFamily="34" charset="0"/>
                <a:cs typeface="+mn-cs"/>
              </a:rPr>
              <a:t>Sucedan </a:t>
            </a:r>
            <a:r>
              <a:rPr lang="es-ES" sz="1200" dirty="0">
                <a:ln>
                  <a:solidFill>
                    <a:schemeClr val="accent3">
                      <a:lumMod val="75000"/>
                    </a:schemeClr>
                  </a:solidFill>
                </a:ln>
                <a:latin typeface="Verdana" pitchFamily="34" charset="0"/>
                <a:cs typeface="+mn-cs"/>
              </a:rPr>
              <a:t>(</a:t>
            </a:r>
            <a:r>
              <a:rPr lang="es-ES" sz="1200" dirty="0" err="1">
                <a:ln>
                  <a:solidFill>
                    <a:schemeClr val="accent3">
                      <a:lumMod val="75000"/>
                    </a:schemeClr>
                  </a:solidFill>
                </a:ln>
                <a:latin typeface="Verdana" pitchFamily="34" charset="0"/>
                <a:cs typeface="+mn-cs"/>
              </a:rPr>
              <a:t>S.Antognolli</a:t>
            </a:r>
            <a:r>
              <a:rPr lang="es-ES" sz="1200" dirty="0">
                <a:ln>
                  <a:solidFill>
                    <a:schemeClr val="accent3">
                      <a:lumMod val="75000"/>
                    </a:schemeClr>
                  </a:solidFill>
                </a:ln>
                <a:latin typeface="Verdana" pitchFamily="34" charset="0"/>
                <a:cs typeface="+mn-cs"/>
              </a:rPr>
              <a:t>)</a:t>
            </a:r>
          </a:p>
        </p:txBody>
      </p:sp>
      <p:sp>
        <p:nvSpPr>
          <p:cNvPr id="9" name="8 CuadroTexto"/>
          <p:cNvSpPr txBox="1">
            <a:spLocks noChangeArrowheads="1"/>
          </p:cNvSpPr>
          <p:nvPr/>
        </p:nvSpPr>
        <p:spPr bwMode="auto">
          <a:xfrm>
            <a:off x="714348" y="2920700"/>
            <a:ext cx="8001056" cy="3388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chemeClr val="accent3">
                  <a:lumMod val="50000"/>
                </a:schemeClr>
              </a:buClr>
              <a:buSzPct val="125000"/>
              <a:buFont typeface="Wingdings" pitchFamily="2" charset="2"/>
              <a:buChar char="§"/>
              <a:defRPr/>
            </a:pPr>
            <a:r>
              <a:rPr lang="es-ES" sz="1400" dirty="0">
                <a:ln>
                  <a:solidFill>
                    <a:schemeClr val="accent3">
                      <a:lumMod val="75000"/>
                    </a:schemeClr>
                  </a:solidFill>
                </a:ln>
                <a:latin typeface="Verdana" pitchFamily="34" charset="0"/>
                <a:cs typeface="+mn-cs"/>
              </a:rPr>
              <a:t>  Jugar: </a:t>
            </a:r>
            <a:r>
              <a:rPr lang="es-ES" sz="1400" b="1" dirty="0">
                <a:latin typeface="Verdana" pitchFamily="34" charset="0"/>
                <a:cs typeface="+mn-cs"/>
              </a:rPr>
              <a:t>Manera más efectiva de interpretar roles separando funciones</a:t>
            </a:r>
          </a:p>
          <a:p>
            <a:pPr fontAlgn="auto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chemeClr val="accent3">
                  <a:lumMod val="50000"/>
                </a:schemeClr>
              </a:buClr>
              <a:buSzPct val="125000"/>
              <a:buFont typeface="Wingdings" pitchFamily="2" charset="2"/>
              <a:buChar char="§"/>
              <a:defRPr/>
            </a:pPr>
            <a:endParaRPr lang="es-ES" sz="1400" dirty="0">
              <a:latin typeface="Verdana" pitchFamily="34" charset="0"/>
              <a:cs typeface="+mn-cs"/>
            </a:endParaRPr>
          </a:p>
          <a:p>
            <a:pPr fontAlgn="auto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chemeClr val="accent3">
                  <a:lumMod val="50000"/>
                </a:schemeClr>
              </a:buClr>
              <a:buSzPct val="125000"/>
              <a:buFont typeface="Wingdings" pitchFamily="2" charset="2"/>
              <a:buChar char="§"/>
              <a:defRPr/>
            </a:pPr>
            <a:r>
              <a:rPr lang="es-ES" sz="1400" dirty="0">
                <a:ln>
                  <a:solidFill>
                    <a:schemeClr val="accent3">
                      <a:lumMod val="75000"/>
                    </a:schemeClr>
                  </a:solidFill>
                </a:ln>
                <a:latin typeface="Verdana" pitchFamily="34" charset="0"/>
                <a:cs typeface="+mn-cs"/>
              </a:rPr>
              <a:t>  Reglamentar: </a:t>
            </a:r>
            <a:r>
              <a:rPr lang="es-ES" sz="1400" b="1" dirty="0">
                <a:latin typeface="Verdana" pitchFamily="34" charset="0"/>
                <a:cs typeface="+mn-cs"/>
              </a:rPr>
              <a:t>El protocolo busca dejar escrito, hipotéticas soluciones</a:t>
            </a:r>
          </a:p>
          <a:p>
            <a:pPr fontAlgn="auto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chemeClr val="accent3">
                  <a:lumMod val="50000"/>
                </a:schemeClr>
              </a:buClr>
              <a:buSzPct val="125000"/>
              <a:buFont typeface="Wingdings" pitchFamily="2" charset="2"/>
              <a:buChar char="§"/>
              <a:defRPr/>
            </a:pPr>
            <a:endParaRPr lang="es-ES" sz="1400" dirty="0">
              <a:latin typeface="Verdana" pitchFamily="34" charset="0"/>
              <a:cs typeface="+mn-cs"/>
            </a:endParaRPr>
          </a:p>
          <a:p>
            <a:pPr fontAlgn="auto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chemeClr val="accent3">
                  <a:lumMod val="50000"/>
                </a:schemeClr>
              </a:buClr>
              <a:buSzPct val="125000"/>
              <a:buFont typeface="Wingdings" pitchFamily="2" charset="2"/>
              <a:buChar char="§"/>
              <a:defRPr/>
            </a:pPr>
            <a:r>
              <a:rPr lang="es-ES" sz="1400" dirty="0">
                <a:ln>
                  <a:solidFill>
                    <a:schemeClr val="accent3">
                      <a:lumMod val="75000"/>
                    </a:schemeClr>
                  </a:solidFill>
                </a:ln>
                <a:latin typeface="Verdana" pitchFamily="34" charset="0"/>
                <a:cs typeface="+mn-cs"/>
              </a:rPr>
              <a:t>  Anticipadamente: </a:t>
            </a:r>
            <a:r>
              <a:rPr lang="es-ES" sz="1400" b="1" dirty="0">
                <a:latin typeface="Verdana" pitchFamily="34" charset="0"/>
                <a:cs typeface="+mn-cs"/>
              </a:rPr>
              <a:t>No es lo mismo encarar un problema propio y presente que hipotético y futuro.</a:t>
            </a:r>
          </a:p>
          <a:p>
            <a:pPr fontAlgn="auto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chemeClr val="accent3">
                  <a:lumMod val="50000"/>
                </a:schemeClr>
              </a:buClr>
              <a:buSzPct val="125000"/>
              <a:buFont typeface="Wingdings" pitchFamily="2" charset="2"/>
              <a:buChar char="§"/>
              <a:defRPr/>
            </a:pPr>
            <a:endParaRPr lang="es-ES" sz="1400" dirty="0">
              <a:latin typeface="Verdana" pitchFamily="34" charset="0"/>
              <a:cs typeface="+mn-cs"/>
            </a:endParaRPr>
          </a:p>
          <a:p>
            <a:pPr fontAlgn="auto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chemeClr val="accent3">
                  <a:lumMod val="50000"/>
                </a:schemeClr>
              </a:buClr>
              <a:buSzPct val="125000"/>
              <a:buFont typeface="Wingdings" pitchFamily="2" charset="2"/>
              <a:buChar char="§"/>
              <a:defRPr/>
            </a:pPr>
            <a:r>
              <a:rPr lang="es-ES" sz="1400" dirty="0">
                <a:ln>
                  <a:solidFill>
                    <a:schemeClr val="accent3">
                      <a:lumMod val="75000"/>
                    </a:schemeClr>
                  </a:solidFill>
                </a:ln>
                <a:latin typeface="Verdana" pitchFamily="34" charset="0"/>
                <a:cs typeface="+mn-cs"/>
              </a:rPr>
              <a:t>  Ojalá Sucedan</a:t>
            </a:r>
            <a:r>
              <a:rPr lang="es-ES" sz="1400" b="1" dirty="0">
                <a:latin typeface="Verdana" pitchFamily="34" charset="0"/>
                <a:cs typeface="+mn-cs"/>
              </a:rPr>
              <a:t>: Porque implicará que la empresa enfrentará problemas de CRECIMIENTO Y CONTINUIDAD. </a:t>
            </a:r>
          </a:p>
        </p:txBody>
      </p:sp>
    </p:spTree>
    <p:extLst>
      <p:ext uri="{BB962C8B-B14F-4D97-AF65-F5344CB8AC3E}">
        <p14:creationId xmlns:p14="http://schemas.microsoft.com/office/powerpoint/2010/main" val="17195619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96692" y="0"/>
            <a:ext cx="179512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88804" y="0"/>
            <a:ext cx="107888" cy="6858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pic>
        <p:nvPicPr>
          <p:cNvPr id="6" name="Picture 2" descr="D:\SOLE AT WORK\ANTOGNOLLI\logo-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374" y="306388"/>
            <a:ext cx="2322414" cy="120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14 CuadroTexto"/>
          <p:cNvSpPr txBox="1"/>
          <p:nvPr/>
        </p:nvSpPr>
        <p:spPr>
          <a:xfrm>
            <a:off x="34925" y="1465387"/>
            <a:ext cx="9001125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b="1" dirty="0">
                <a:solidFill>
                  <a:schemeClr val="accent3">
                    <a:lumMod val="50000"/>
                  </a:schemeClr>
                </a:solidFill>
                <a:latin typeface="Trajan Pro" pitchFamily="18" charset="0"/>
                <a:cs typeface="+mn-cs"/>
              </a:rPr>
              <a:t>Propósito del protocolo familiar</a:t>
            </a:r>
          </a:p>
        </p:txBody>
      </p:sp>
      <p:sp>
        <p:nvSpPr>
          <p:cNvPr id="8" name="8 CuadroTexto"/>
          <p:cNvSpPr txBox="1">
            <a:spLocks noChangeArrowheads="1"/>
          </p:cNvSpPr>
          <p:nvPr/>
        </p:nvSpPr>
        <p:spPr bwMode="auto">
          <a:xfrm>
            <a:off x="714348" y="1965954"/>
            <a:ext cx="8001056" cy="4487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chemeClr val="accent3">
                  <a:lumMod val="50000"/>
                </a:schemeClr>
              </a:buClr>
              <a:buSzPct val="125000"/>
              <a:buFont typeface="Arial" pitchFamily="34" charset="0"/>
              <a:buChar char="•"/>
              <a:defRPr/>
            </a:pPr>
            <a:r>
              <a:rPr lang="es-ES" sz="1400" dirty="0">
                <a:ln>
                  <a:solidFill>
                    <a:schemeClr val="accent3">
                      <a:lumMod val="75000"/>
                    </a:schemeClr>
                  </a:solidFill>
                </a:ln>
                <a:latin typeface="Verdana" pitchFamily="34" charset="0"/>
                <a:cs typeface="+mn-cs"/>
              </a:rPr>
              <a:t>  Previsión: </a:t>
            </a:r>
            <a:r>
              <a:rPr lang="es-ES" sz="1400" b="1" dirty="0">
                <a:latin typeface="Verdana" pitchFamily="34" charset="0"/>
                <a:cs typeface="+mn-cs"/>
              </a:rPr>
              <a:t>Advertir y anticipar los problemas previsibles, estableciendo a priori, la solución</a:t>
            </a:r>
          </a:p>
          <a:p>
            <a:pPr fontAlgn="auto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chemeClr val="accent3">
                  <a:lumMod val="50000"/>
                </a:schemeClr>
              </a:buClr>
              <a:buSzPct val="125000"/>
              <a:buFont typeface="Arial" pitchFamily="34" charset="0"/>
              <a:buChar char="•"/>
              <a:defRPr/>
            </a:pPr>
            <a:endParaRPr lang="es-ES" sz="1400" dirty="0">
              <a:latin typeface="Verdana" pitchFamily="34" charset="0"/>
              <a:cs typeface="+mn-cs"/>
            </a:endParaRPr>
          </a:p>
          <a:p>
            <a:pPr fontAlgn="auto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chemeClr val="accent3">
                  <a:lumMod val="50000"/>
                </a:schemeClr>
              </a:buClr>
              <a:buSzPct val="125000"/>
              <a:buFont typeface="Arial" pitchFamily="34" charset="0"/>
              <a:buChar char="•"/>
              <a:defRPr/>
            </a:pPr>
            <a:r>
              <a:rPr lang="es-ES" sz="1400" dirty="0">
                <a:ln>
                  <a:solidFill>
                    <a:schemeClr val="accent3">
                      <a:lumMod val="75000"/>
                    </a:schemeClr>
                  </a:solidFill>
                </a:ln>
                <a:latin typeface="Verdana" pitchFamily="34" charset="0"/>
                <a:cs typeface="+mn-cs"/>
              </a:rPr>
              <a:t>  Equidad: </a:t>
            </a:r>
            <a:r>
              <a:rPr lang="es-ES" sz="1400" b="1" dirty="0">
                <a:latin typeface="Verdana" pitchFamily="34" charset="0"/>
                <a:cs typeface="+mn-cs"/>
              </a:rPr>
              <a:t>Cuando la regla antecede al hecho que busca reglamentar, no quedan dudas que fue redactada bajo pleno convencimiento de que no fue influida por circunstancias del problema.</a:t>
            </a:r>
          </a:p>
          <a:p>
            <a:pPr fontAlgn="auto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chemeClr val="accent3">
                  <a:lumMod val="50000"/>
                </a:schemeClr>
              </a:buClr>
              <a:buSzPct val="125000"/>
              <a:buFont typeface="Arial" pitchFamily="34" charset="0"/>
              <a:buChar char="•"/>
              <a:defRPr/>
            </a:pPr>
            <a:endParaRPr lang="es-ES" sz="1400" dirty="0">
              <a:latin typeface="Verdana" pitchFamily="34" charset="0"/>
              <a:cs typeface="+mn-cs"/>
            </a:endParaRPr>
          </a:p>
          <a:p>
            <a:pPr fontAlgn="auto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chemeClr val="accent3">
                  <a:lumMod val="50000"/>
                </a:schemeClr>
              </a:buClr>
              <a:buSzPct val="125000"/>
              <a:buFont typeface="Arial" pitchFamily="34" charset="0"/>
              <a:buChar char="•"/>
              <a:defRPr/>
            </a:pPr>
            <a:r>
              <a:rPr lang="es-ES" sz="1400" dirty="0">
                <a:ln>
                  <a:solidFill>
                    <a:schemeClr val="accent3">
                      <a:lumMod val="75000"/>
                    </a:schemeClr>
                  </a:solidFill>
                </a:ln>
                <a:latin typeface="Verdana" pitchFamily="34" charset="0"/>
                <a:cs typeface="+mn-cs"/>
              </a:rPr>
              <a:t>  Economicidad: </a:t>
            </a:r>
            <a:r>
              <a:rPr lang="es-ES" sz="1400" b="1" dirty="0">
                <a:latin typeface="Verdana" pitchFamily="34" charset="0"/>
                <a:cs typeface="+mn-cs"/>
              </a:rPr>
              <a:t>Reglamentar anticipadamente problemas probables, implica reducir costos de implementación de soluciones. </a:t>
            </a:r>
          </a:p>
          <a:p>
            <a:pPr fontAlgn="auto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chemeClr val="accent3">
                  <a:lumMod val="50000"/>
                </a:schemeClr>
              </a:buClr>
              <a:buSzPct val="125000"/>
              <a:buFont typeface="Arial" pitchFamily="34" charset="0"/>
              <a:buChar char="•"/>
              <a:defRPr/>
            </a:pPr>
            <a:endParaRPr lang="es-ES" sz="1400" dirty="0">
              <a:latin typeface="Verdana" pitchFamily="34" charset="0"/>
              <a:cs typeface="+mn-cs"/>
            </a:endParaRPr>
          </a:p>
          <a:p>
            <a:pPr fontAlgn="auto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chemeClr val="accent3">
                  <a:lumMod val="50000"/>
                </a:schemeClr>
              </a:buClr>
              <a:buSzPct val="125000"/>
              <a:buFont typeface="Arial" pitchFamily="34" charset="0"/>
              <a:buChar char="•"/>
              <a:defRPr/>
            </a:pPr>
            <a:r>
              <a:rPr lang="es-ES" sz="1400" dirty="0">
                <a:ln>
                  <a:solidFill>
                    <a:schemeClr val="accent3">
                      <a:lumMod val="75000"/>
                    </a:schemeClr>
                  </a:solidFill>
                </a:ln>
                <a:latin typeface="Verdana" pitchFamily="34" charset="0"/>
                <a:cs typeface="+mn-cs"/>
              </a:rPr>
              <a:t>  Información </a:t>
            </a:r>
            <a:r>
              <a:rPr lang="es-ES" sz="1400" dirty="0">
                <a:latin typeface="Verdana" pitchFamily="34" charset="0"/>
                <a:cs typeface="+mn-cs"/>
              </a:rPr>
              <a:t>:</a:t>
            </a:r>
            <a:r>
              <a:rPr lang="es-ES" sz="1400" b="1" dirty="0">
                <a:latin typeface="Verdana" pitchFamily="34" charset="0"/>
                <a:cs typeface="+mn-cs"/>
              </a:rPr>
              <a:t> Toda persona que se relaciones con la EF. Conoce de ANTEMANO, las reglas del juego, explicitadas en el Protocolo Familiar</a:t>
            </a:r>
          </a:p>
        </p:txBody>
      </p:sp>
    </p:spTree>
    <p:extLst>
      <p:ext uri="{BB962C8B-B14F-4D97-AF65-F5344CB8AC3E}">
        <p14:creationId xmlns:p14="http://schemas.microsoft.com/office/powerpoint/2010/main" val="17195619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96692" y="-27384"/>
            <a:ext cx="179512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88804" y="0"/>
            <a:ext cx="107888" cy="6858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pic>
        <p:nvPicPr>
          <p:cNvPr id="6" name="Picture 2" descr="D:\SOLE AT WORK\ANTOGNOLLI\logo-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374" y="306388"/>
            <a:ext cx="2322414" cy="120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14 CuadroTexto"/>
          <p:cNvSpPr txBox="1">
            <a:spLocks noChangeArrowheads="1"/>
          </p:cNvSpPr>
          <p:nvPr/>
        </p:nvSpPr>
        <p:spPr bwMode="auto">
          <a:xfrm>
            <a:off x="142875" y="1736793"/>
            <a:ext cx="90011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ES" sz="2800" b="1">
                <a:solidFill>
                  <a:srgbClr val="4F6228"/>
                </a:solidFill>
                <a:latin typeface="Trajan Pro" pitchFamily="18" charset="0"/>
              </a:rPr>
              <a:t>Protocolo familiar – esquema general</a:t>
            </a:r>
          </a:p>
        </p:txBody>
      </p:sp>
      <p:sp>
        <p:nvSpPr>
          <p:cNvPr id="8" name="8 CuadroTexto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2857488" y="2484498"/>
            <a:ext cx="3429024" cy="533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Clr>
                <a:schemeClr val="accent3">
                  <a:lumMod val="50000"/>
                </a:schemeClr>
              </a:buClr>
              <a:buSzPct val="125000"/>
              <a:defRPr/>
            </a:pPr>
            <a:r>
              <a:rPr lang="es-ES" sz="1400" dirty="0">
                <a:ln>
                  <a:solidFill>
                    <a:schemeClr val="accent3">
                      <a:lumMod val="75000"/>
                    </a:schemeClr>
                  </a:solidFill>
                </a:ln>
                <a:latin typeface="Verdana" pitchFamily="34" charset="0"/>
                <a:cs typeface="+mn-cs"/>
              </a:rPr>
              <a:t>01 –  </a:t>
            </a:r>
            <a:r>
              <a:rPr lang="es-ES" sz="1400" b="1" dirty="0">
                <a:latin typeface="Verdana" pitchFamily="34" charset="0"/>
                <a:cs typeface="+mn-cs"/>
              </a:rPr>
              <a:t>Preámbulo.</a:t>
            </a:r>
          </a:p>
        </p:txBody>
      </p:sp>
      <p:sp>
        <p:nvSpPr>
          <p:cNvPr id="9" name="19 CuadroTexto">
            <a:hlinkClick r:id="rId4" action="ppaction://hlinksldjump"/>
          </p:cNvPr>
          <p:cNvSpPr txBox="1"/>
          <p:nvPr/>
        </p:nvSpPr>
        <p:spPr>
          <a:xfrm>
            <a:off x="2857488" y="3127440"/>
            <a:ext cx="3143272" cy="53354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Clr>
                <a:schemeClr val="accent3">
                  <a:lumMod val="50000"/>
                </a:schemeClr>
              </a:buClr>
              <a:buSzPct val="125000"/>
              <a:defRPr/>
            </a:pPr>
            <a:r>
              <a:rPr lang="es-ES" sz="1400" dirty="0">
                <a:ln>
                  <a:solidFill>
                    <a:schemeClr val="accent3">
                      <a:lumMod val="75000"/>
                    </a:schemeClr>
                  </a:solidFill>
                </a:ln>
                <a:latin typeface="Verdana" pitchFamily="34" charset="0"/>
                <a:cs typeface="+mn-cs"/>
              </a:rPr>
              <a:t>02 -  </a:t>
            </a:r>
            <a:r>
              <a:rPr lang="es-ES" sz="1400" b="1" dirty="0">
                <a:latin typeface="Verdana" pitchFamily="34" charset="0"/>
                <a:cs typeface="+mn-cs"/>
              </a:rPr>
              <a:t>Políticas de empleo.</a:t>
            </a:r>
          </a:p>
        </p:txBody>
      </p:sp>
      <p:sp>
        <p:nvSpPr>
          <p:cNvPr id="10" name="20 Rectángulo">
            <a:hlinkClick r:id="rId5" action="ppaction://hlinksldjump"/>
          </p:cNvPr>
          <p:cNvSpPr/>
          <p:nvPr/>
        </p:nvSpPr>
        <p:spPr>
          <a:xfrm>
            <a:off x="2843808" y="3772092"/>
            <a:ext cx="3780202" cy="5335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Clr>
                <a:schemeClr val="accent3">
                  <a:lumMod val="50000"/>
                </a:schemeClr>
              </a:buClr>
              <a:buSzPct val="125000"/>
              <a:defRPr/>
            </a:pPr>
            <a:r>
              <a:rPr lang="es-ES" sz="1400" dirty="0">
                <a:ln>
                  <a:solidFill>
                    <a:schemeClr val="accent3">
                      <a:lumMod val="75000"/>
                    </a:schemeClr>
                  </a:solidFill>
                </a:ln>
                <a:latin typeface="Verdana" pitchFamily="34" charset="0"/>
                <a:cs typeface="+mn-cs"/>
              </a:rPr>
              <a:t>03 –  </a:t>
            </a:r>
            <a:r>
              <a:rPr lang="es-ES" sz="1400" b="1" dirty="0">
                <a:latin typeface="Verdana" pitchFamily="34" charset="0"/>
                <a:cs typeface="+mn-cs"/>
              </a:rPr>
              <a:t>Propiedad y política financiera</a:t>
            </a:r>
          </a:p>
        </p:txBody>
      </p:sp>
      <p:sp>
        <p:nvSpPr>
          <p:cNvPr id="11" name="21 Rectángulo">
            <a:hlinkClick r:id="rId6" action="ppaction://hlinksldjump"/>
          </p:cNvPr>
          <p:cNvSpPr/>
          <p:nvPr/>
        </p:nvSpPr>
        <p:spPr>
          <a:xfrm>
            <a:off x="2857488" y="4413324"/>
            <a:ext cx="1516762" cy="5335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Clr>
                <a:schemeClr val="accent3">
                  <a:lumMod val="50000"/>
                </a:schemeClr>
              </a:buClr>
              <a:buSzPct val="125000"/>
              <a:defRPr/>
            </a:pPr>
            <a:r>
              <a:rPr lang="es-ES" sz="1400" dirty="0">
                <a:ln>
                  <a:solidFill>
                    <a:schemeClr val="accent3">
                      <a:lumMod val="75000"/>
                    </a:schemeClr>
                  </a:solidFill>
                </a:ln>
                <a:latin typeface="Verdana" pitchFamily="34" charset="0"/>
                <a:cs typeface="+mn-cs"/>
              </a:rPr>
              <a:t>04 –  </a:t>
            </a:r>
            <a:r>
              <a:rPr lang="es-ES" sz="1400" dirty="0" smtClean="0">
                <a:ln>
                  <a:solidFill>
                    <a:schemeClr val="accent3">
                      <a:lumMod val="75000"/>
                    </a:schemeClr>
                  </a:solidFill>
                </a:ln>
                <a:latin typeface="Verdana" pitchFamily="34" charset="0"/>
                <a:cs typeface="+mn-cs"/>
              </a:rPr>
              <a:t>Sucesión</a:t>
            </a:r>
            <a:endParaRPr lang="es-ES" sz="1400" b="1" dirty="0">
              <a:latin typeface="Verdana" pitchFamily="34" charset="0"/>
              <a:cs typeface="+mn-cs"/>
            </a:endParaRPr>
          </a:p>
        </p:txBody>
      </p:sp>
      <p:sp>
        <p:nvSpPr>
          <p:cNvPr id="12" name="22 Rectángulo">
            <a:hlinkClick r:id="rId7" action="ppaction://hlinksldjump"/>
          </p:cNvPr>
          <p:cNvSpPr/>
          <p:nvPr/>
        </p:nvSpPr>
        <p:spPr>
          <a:xfrm>
            <a:off x="2857488" y="5127704"/>
            <a:ext cx="3225563" cy="5335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Clr>
                <a:schemeClr val="accent3">
                  <a:lumMod val="50000"/>
                </a:schemeClr>
              </a:buClr>
              <a:buSzPct val="125000"/>
              <a:defRPr/>
            </a:pPr>
            <a:r>
              <a:rPr lang="es-ES" sz="1400" dirty="0">
                <a:ln>
                  <a:solidFill>
                    <a:schemeClr val="accent3">
                      <a:lumMod val="75000"/>
                    </a:schemeClr>
                  </a:solidFill>
                </a:ln>
                <a:latin typeface="Verdana" pitchFamily="34" charset="0"/>
                <a:cs typeface="+mn-cs"/>
              </a:rPr>
              <a:t>05 –  </a:t>
            </a:r>
            <a:r>
              <a:rPr lang="es-ES" sz="1400" b="1" dirty="0">
                <a:latin typeface="Verdana" pitchFamily="34" charset="0"/>
                <a:cs typeface="+mn-cs"/>
              </a:rPr>
              <a:t>Leyes de gobernabilidad.</a:t>
            </a:r>
          </a:p>
        </p:txBody>
      </p:sp>
    </p:spTree>
    <p:extLst>
      <p:ext uri="{BB962C8B-B14F-4D97-AF65-F5344CB8AC3E}">
        <p14:creationId xmlns:p14="http://schemas.microsoft.com/office/powerpoint/2010/main" val="17195619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96692" y="0"/>
            <a:ext cx="179512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88804" y="0"/>
            <a:ext cx="107888" cy="6858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pic>
        <p:nvPicPr>
          <p:cNvPr id="6" name="Picture 2" descr="D:\SOLE AT WORK\ANTOGNOLLI\logo-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374" y="306388"/>
            <a:ext cx="2322414" cy="120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16 CuadroTexto"/>
          <p:cNvSpPr txBox="1"/>
          <p:nvPr/>
        </p:nvSpPr>
        <p:spPr>
          <a:xfrm>
            <a:off x="460573" y="1853830"/>
            <a:ext cx="8143875" cy="519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b="1" dirty="0">
                <a:solidFill>
                  <a:schemeClr val="accent3">
                    <a:lumMod val="50000"/>
                  </a:schemeClr>
                </a:solidFill>
                <a:latin typeface="Trajan Pro" pitchFamily="18" charset="0"/>
                <a:cs typeface="+mn-cs"/>
              </a:rPr>
              <a:t>Empresas Familiares </a:t>
            </a:r>
            <a:r>
              <a:rPr lang="es-ES" sz="1400" b="1" dirty="0">
                <a:solidFill>
                  <a:schemeClr val="accent3">
                    <a:lumMod val="50000"/>
                  </a:schemeClr>
                </a:solidFill>
                <a:latin typeface="Trajan Pro" pitchFamily="18" charset="0"/>
                <a:cs typeface="+mn-cs"/>
              </a:rPr>
              <a:t>(Influencia)</a:t>
            </a:r>
          </a:p>
        </p:txBody>
      </p:sp>
      <p:sp>
        <p:nvSpPr>
          <p:cNvPr id="8" name="17 CuadroTexto"/>
          <p:cNvSpPr txBox="1">
            <a:spLocks noChangeArrowheads="1"/>
          </p:cNvSpPr>
          <p:nvPr/>
        </p:nvSpPr>
        <p:spPr bwMode="auto">
          <a:xfrm>
            <a:off x="1349573" y="3084143"/>
            <a:ext cx="7072312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s-ES" sz="1400" b="1" dirty="0">
                <a:latin typeface="Verdana" pitchFamily="34" charset="0"/>
              </a:rPr>
              <a:t>Constituyen             80 – 90 %             de todos los negocios</a:t>
            </a:r>
          </a:p>
          <a:p>
            <a:pPr eaLnBrk="1" hangingPunct="1">
              <a:lnSpc>
                <a:spcPct val="150000"/>
              </a:lnSpc>
            </a:pPr>
            <a:endParaRPr lang="es-ES" sz="1400" b="1" dirty="0">
              <a:latin typeface="Verdana" pitchFamily="34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s-ES" sz="1400" b="1" dirty="0">
                <a:latin typeface="Verdana" pitchFamily="34" charset="0"/>
              </a:rPr>
              <a:t>Generan                      49%                   del PBI en USA</a:t>
            </a:r>
          </a:p>
          <a:p>
            <a:pPr eaLnBrk="1" hangingPunct="1">
              <a:lnSpc>
                <a:spcPct val="150000"/>
              </a:lnSpc>
            </a:pPr>
            <a:r>
              <a:rPr lang="es-ES" sz="1400" b="1" dirty="0">
                <a:latin typeface="Verdana" pitchFamily="34" charset="0"/>
              </a:rPr>
              <a:t>	  	      75%                   del PBI  en casi todos los    </a:t>
            </a:r>
          </a:p>
          <a:p>
            <a:pPr eaLnBrk="1" hangingPunct="1">
              <a:lnSpc>
                <a:spcPct val="150000"/>
              </a:lnSpc>
            </a:pPr>
            <a:r>
              <a:rPr lang="es-ES" sz="1400" b="1" dirty="0">
                <a:latin typeface="Verdana" pitchFamily="34" charset="0"/>
              </a:rPr>
              <a:t>                                                               demás países</a:t>
            </a:r>
          </a:p>
          <a:p>
            <a:pPr eaLnBrk="1" hangingPunct="1">
              <a:lnSpc>
                <a:spcPct val="150000"/>
              </a:lnSpc>
            </a:pPr>
            <a:endParaRPr lang="es-ES" sz="1400" b="1" dirty="0">
              <a:latin typeface="Verdana" pitchFamily="34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s-ES" sz="1400" b="1" dirty="0">
                <a:latin typeface="Verdana" pitchFamily="34" charset="0"/>
              </a:rPr>
              <a:t>Emplean                      85%                   de la fuerza laboral</a:t>
            </a:r>
          </a:p>
        </p:txBody>
      </p:sp>
    </p:spTree>
    <p:extLst>
      <p:ext uri="{BB962C8B-B14F-4D97-AF65-F5344CB8AC3E}">
        <p14:creationId xmlns:p14="http://schemas.microsoft.com/office/powerpoint/2010/main" val="16105139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96692" y="0"/>
            <a:ext cx="179512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88804" y="0"/>
            <a:ext cx="107888" cy="6858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pic>
        <p:nvPicPr>
          <p:cNvPr id="6" name="Picture 2" descr="D:\SOLE AT WORK\ANTOGNOLLI\logo-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374" y="306388"/>
            <a:ext cx="2322414" cy="120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15 CuadroTexto"/>
          <p:cNvSpPr txBox="1"/>
          <p:nvPr/>
        </p:nvSpPr>
        <p:spPr>
          <a:xfrm>
            <a:off x="1857375" y="1510581"/>
            <a:ext cx="5214938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b="1" dirty="0">
                <a:solidFill>
                  <a:schemeClr val="accent3">
                    <a:lumMod val="50000"/>
                  </a:schemeClr>
                </a:solidFill>
                <a:latin typeface="Trajan Pro" pitchFamily="18" charset="0"/>
                <a:cs typeface="+mn-cs"/>
              </a:rPr>
              <a:t>Conceptos claves</a:t>
            </a:r>
          </a:p>
        </p:txBody>
      </p:sp>
      <p:sp>
        <p:nvSpPr>
          <p:cNvPr id="8" name="16 CuadroTexto"/>
          <p:cNvSpPr txBox="1">
            <a:spLocks noChangeArrowheads="1"/>
          </p:cNvSpPr>
          <p:nvPr/>
        </p:nvSpPr>
        <p:spPr bwMode="auto">
          <a:xfrm>
            <a:off x="2786050" y="2425510"/>
            <a:ext cx="4071937" cy="404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chemeClr val="accent3">
                  <a:lumMod val="50000"/>
                </a:schemeClr>
              </a:buClr>
              <a:buSzPct val="125000"/>
              <a:buFont typeface="Wingdings" pitchFamily="2" charset="2"/>
              <a:buChar char="§"/>
              <a:defRPr/>
            </a:pPr>
            <a:r>
              <a:rPr lang="es-ES" sz="1400" b="1" dirty="0">
                <a:ln>
                  <a:solidFill>
                    <a:schemeClr val="accent3">
                      <a:lumMod val="75000"/>
                    </a:schemeClr>
                  </a:solidFill>
                </a:ln>
                <a:latin typeface="Verdana" pitchFamily="34" charset="0"/>
                <a:cs typeface="+mn-cs"/>
              </a:rPr>
              <a:t>   </a:t>
            </a:r>
            <a:r>
              <a:rPr lang="es-ES" sz="1400" b="1" dirty="0">
                <a:latin typeface="Verdana" pitchFamily="34" charset="0"/>
                <a:cs typeface="+mn-cs"/>
              </a:rPr>
              <a:t>Armonía  -  Rentabilidad</a:t>
            </a:r>
          </a:p>
        </p:txBody>
      </p:sp>
      <p:sp>
        <p:nvSpPr>
          <p:cNvPr id="9" name="18 CuadroTexto"/>
          <p:cNvSpPr txBox="1">
            <a:spLocks noChangeArrowheads="1"/>
          </p:cNvSpPr>
          <p:nvPr/>
        </p:nvSpPr>
        <p:spPr bwMode="auto">
          <a:xfrm>
            <a:off x="3286116" y="5472994"/>
            <a:ext cx="3714750" cy="404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chemeClr val="accent3">
                  <a:lumMod val="50000"/>
                </a:schemeClr>
              </a:buClr>
              <a:buSzPct val="125000"/>
              <a:buFont typeface="Wingdings" pitchFamily="2" charset="2"/>
              <a:buChar char="§"/>
              <a:defRPr/>
            </a:pPr>
            <a:r>
              <a:rPr lang="es-ES" sz="1400" dirty="0">
                <a:ln>
                  <a:solidFill>
                    <a:schemeClr val="accent3">
                      <a:lumMod val="75000"/>
                    </a:schemeClr>
                  </a:solidFill>
                </a:ln>
                <a:latin typeface="Verdana" pitchFamily="34" charset="0"/>
                <a:cs typeface="+mn-cs"/>
              </a:rPr>
              <a:t> </a:t>
            </a:r>
            <a:r>
              <a:rPr lang="es-ES" sz="1400" b="1" dirty="0">
                <a:latin typeface="Verdana" pitchFamily="34" charset="0"/>
                <a:cs typeface="+mn-cs"/>
              </a:rPr>
              <a:t>Pasar la posta</a:t>
            </a:r>
          </a:p>
        </p:txBody>
      </p:sp>
      <p:sp>
        <p:nvSpPr>
          <p:cNvPr id="10" name="19 CuadroTexto"/>
          <p:cNvSpPr txBox="1">
            <a:spLocks noChangeArrowheads="1"/>
          </p:cNvSpPr>
          <p:nvPr/>
        </p:nvSpPr>
        <p:spPr bwMode="auto">
          <a:xfrm>
            <a:off x="3286116" y="4640088"/>
            <a:ext cx="3714750" cy="404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chemeClr val="accent3">
                  <a:lumMod val="50000"/>
                </a:schemeClr>
              </a:buClr>
              <a:buSzPct val="125000"/>
              <a:buFont typeface="Wingdings" pitchFamily="2" charset="2"/>
              <a:buChar char="§"/>
              <a:defRPr/>
            </a:pPr>
            <a:r>
              <a:rPr lang="es-ES" sz="1400" b="1" dirty="0">
                <a:ln>
                  <a:solidFill>
                    <a:schemeClr val="accent3">
                      <a:lumMod val="75000"/>
                    </a:schemeClr>
                  </a:solidFill>
                </a:ln>
                <a:latin typeface="Verdana" pitchFamily="34" charset="0"/>
                <a:cs typeface="+mn-cs"/>
              </a:rPr>
              <a:t>  </a:t>
            </a:r>
            <a:r>
              <a:rPr lang="es-ES" sz="1400" b="1" dirty="0">
                <a:latin typeface="Verdana" pitchFamily="34" charset="0"/>
                <a:cs typeface="+mn-cs"/>
              </a:rPr>
              <a:t>Jugar Roles </a:t>
            </a:r>
          </a:p>
        </p:txBody>
      </p:sp>
      <p:sp>
        <p:nvSpPr>
          <p:cNvPr id="11" name="20 CuadroTexto"/>
          <p:cNvSpPr txBox="1">
            <a:spLocks noChangeArrowheads="1"/>
          </p:cNvSpPr>
          <p:nvPr/>
        </p:nvSpPr>
        <p:spPr bwMode="auto">
          <a:xfrm>
            <a:off x="3286142" y="3925708"/>
            <a:ext cx="3714750" cy="404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chemeClr val="accent3">
                  <a:lumMod val="50000"/>
                </a:schemeClr>
              </a:buClr>
              <a:buSzPct val="125000"/>
              <a:buFont typeface="Wingdings" pitchFamily="2" charset="2"/>
              <a:buChar char="§"/>
              <a:defRPr/>
            </a:pPr>
            <a:r>
              <a:rPr lang="es-ES" sz="1400" dirty="0">
                <a:ln>
                  <a:solidFill>
                    <a:schemeClr val="accent3">
                      <a:lumMod val="75000"/>
                    </a:schemeClr>
                  </a:solidFill>
                </a:ln>
                <a:latin typeface="Verdana" pitchFamily="34" charset="0"/>
                <a:cs typeface="+mn-cs"/>
              </a:rPr>
              <a:t>  </a:t>
            </a:r>
            <a:r>
              <a:rPr lang="es-ES" sz="1400" b="1" dirty="0">
                <a:latin typeface="Verdana" pitchFamily="34" charset="0"/>
                <a:cs typeface="+mn-cs"/>
              </a:rPr>
              <a:t>Formalidad</a:t>
            </a:r>
          </a:p>
        </p:txBody>
      </p:sp>
      <p:sp>
        <p:nvSpPr>
          <p:cNvPr id="12" name="21 CuadroTexto"/>
          <p:cNvSpPr txBox="1">
            <a:spLocks noChangeArrowheads="1"/>
          </p:cNvSpPr>
          <p:nvPr/>
        </p:nvSpPr>
        <p:spPr bwMode="auto">
          <a:xfrm>
            <a:off x="3143266" y="3139890"/>
            <a:ext cx="3714750" cy="404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chemeClr val="accent3">
                  <a:lumMod val="50000"/>
                </a:schemeClr>
              </a:buClr>
              <a:buSzPct val="125000"/>
              <a:buFont typeface="Wingdings" pitchFamily="2" charset="2"/>
              <a:buChar char="§"/>
              <a:defRPr/>
            </a:pPr>
            <a:r>
              <a:rPr lang="es-ES" sz="1400" b="1" dirty="0">
                <a:ln>
                  <a:solidFill>
                    <a:schemeClr val="accent3">
                      <a:lumMod val="75000"/>
                    </a:schemeClr>
                  </a:solidFill>
                </a:ln>
                <a:latin typeface="Verdana" pitchFamily="34" charset="0"/>
                <a:cs typeface="+mn-cs"/>
              </a:rPr>
              <a:t>  </a:t>
            </a:r>
            <a:r>
              <a:rPr lang="es-ES" sz="1400" b="1" dirty="0">
                <a:latin typeface="Verdana" pitchFamily="34" charset="0"/>
                <a:cs typeface="+mn-cs"/>
              </a:rPr>
              <a:t>Visión Compartida</a:t>
            </a:r>
          </a:p>
        </p:txBody>
      </p:sp>
    </p:spTree>
    <p:extLst>
      <p:ext uri="{BB962C8B-B14F-4D97-AF65-F5344CB8AC3E}">
        <p14:creationId xmlns:p14="http://schemas.microsoft.com/office/powerpoint/2010/main" val="2224656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SOLE AT WORK\ANTOGNOLLI\logo-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3280" y="1124744"/>
            <a:ext cx="2919670" cy="1515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1115616" y="3573016"/>
            <a:ext cx="6768752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b="1" dirty="0" smtClean="0">
                <a:latin typeface="Arial" pitchFamily="34" charset="0"/>
                <a:cs typeface="Arial" pitchFamily="34" charset="0"/>
              </a:rPr>
              <a:t>www.negociosdefamilia.com.ar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santiago@negociosdefamilia.com.ar</a:t>
            </a:r>
            <a:endParaRPr lang="es-ES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2800" b="1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Muchas </a:t>
            </a:r>
            <a:r>
              <a:rPr lang="es-ES" sz="28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gracias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5580112" y="6021288"/>
            <a:ext cx="2499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b="1" i="1" dirty="0" smtClean="0">
                <a:latin typeface="+mj-lt"/>
              </a:rPr>
              <a:t>Ing. Santiago Antognolli</a:t>
            </a:r>
            <a:endParaRPr lang="es-AR" b="1" i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96692" y="0"/>
            <a:ext cx="179512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88804" y="0"/>
            <a:ext cx="107888" cy="6858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pic>
        <p:nvPicPr>
          <p:cNvPr id="6" name="Picture 2" descr="D:\SOLE AT WORK\ANTOGNOLLI\logo-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374" y="306388"/>
            <a:ext cx="2322414" cy="120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16 CuadroTexto"/>
          <p:cNvSpPr txBox="1"/>
          <p:nvPr/>
        </p:nvSpPr>
        <p:spPr>
          <a:xfrm>
            <a:off x="676597" y="1453281"/>
            <a:ext cx="8143875" cy="519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b="1" dirty="0">
                <a:solidFill>
                  <a:schemeClr val="accent3">
                    <a:lumMod val="50000"/>
                  </a:schemeClr>
                </a:solidFill>
                <a:latin typeface="Trajan Pro" pitchFamily="18" charset="0"/>
                <a:cs typeface="+mn-cs"/>
              </a:rPr>
              <a:t>Empresas Familiares </a:t>
            </a:r>
            <a:r>
              <a:rPr lang="es-ES" b="1" dirty="0">
                <a:solidFill>
                  <a:schemeClr val="accent3">
                    <a:lumMod val="50000"/>
                  </a:schemeClr>
                </a:solidFill>
                <a:latin typeface="Trajan Pro" pitchFamily="18" charset="0"/>
                <a:cs typeface="+mn-cs"/>
              </a:rPr>
              <a:t>(duración)</a:t>
            </a:r>
          </a:p>
        </p:txBody>
      </p:sp>
      <p:sp>
        <p:nvSpPr>
          <p:cNvPr id="8" name="13 CuadroTexto"/>
          <p:cNvSpPr txBox="1">
            <a:spLocks noChangeArrowheads="1"/>
          </p:cNvSpPr>
          <p:nvPr/>
        </p:nvSpPr>
        <p:spPr bwMode="auto">
          <a:xfrm>
            <a:off x="1494160" y="5522044"/>
            <a:ext cx="65008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ES">
                <a:latin typeface="Calibri" pitchFamily="34" charset="0"/>
              </a:rPr>
              <a:t>	</a:t>
            </a:r>
            <a:r>
              <a:rPr lang="es-ES" b="1">
                <a:latin typeface="Arial Narrow" pitchFamily="34" charset="0"/>
              </a:rPr>
              <a:t>Primera</a:t>
            </a:r>
            <a:r>
              <a:rPr lang="es-ES" b="1">
                <a:latin typeface="Calibri" pitchFamily="34" charset="0"/>
              </a:rPr>
              <a:t>	</a:t>
            </a:r>
            <a:r>
              <a:rPr lang="es-ES" b="1">
                <a:latin typeface="Arial Narrow" pitchFamily="34" charset="0"/>
              </a:rPr>
              <a:t>                 Segunda 	               Tercera  			</a:t>
            </a:r>
          </a:p>
        </p:txBody>
      </p:sp>
      <p:sp>
        <p:nvSpPr>
          <p:cNvPr id="9" name="14 CuadroTexto"/>
          <p:cNvSpPr txBox="1">
            <a:spLocks noChangeArrowheads="1"/>
          </p:cNvSpPr>
          <p:nvPr/>
        </p:nvSpPr>
        <p:spPr bwMode="auto">
          <a:xfrm>
            <a:off x="3137222" y="6063381"/>
            <a:ext cx="32146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ES" sz="2400" b="1">
                <a:latin typeface="Arial Narrow" pitchFamily="34" charset="0"/>
              </a:rPr>
              <a:t>Generación</a:t>
            </a:r>
          </a:p>
        </p:txBody>
      </p:sp>
      <p:sp>
        <p:nvSpPr>
          <p:cNvPr id="10" name="15 CuadroTexto"/>
          <p:cNvSpPr txBox="1">
            <a:spLocks noChangeArrowheads="1"/>
          </p:cNvSpPr>
          <p:nvPr/>
        </p:nvSpPr>
        <p:spPr bwMode="auto">
          <a:xfrm>
            <a:off x="2565722" y="1991444"/>
            <a:ext cx="714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ES" sz="1400">
                <a:latin typeface="Calibri" pitchFamily="34" charset="0"/>
              </a:rPr>
              <a:t>100%</a:t>
            </a:r>
          </a:p>
        </p:txBody>
      </p:sp>
      <p:sp>
        <p:nvSpPr>
          <p:cNvPr id="11" name="16 CuadroTexto"/>
          <p:cNvSpPr txBox="1">
            <a:spLocks noChangeArrowheads="1"/>
          </p:cNvSpPr>
          <p:nvPr/>
        </p:nvSpPr>
        <p:spPr bwMode="auto">
          <a:xfrm>
            <a:off x="4494535" y="3563069"/>
            <a:ext cx="714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ES" sz="1400">
                <a:latin typeface="Calibri" pitchFamily="34" charset="0"/>
              </a:rPr>
              <a:t>30%</a:t>
            </a:r>
          </a:p>
        </p:txBody>
      </p:sp>
      <p:sp>
        <p:nvSpPr>
          <p:cNvPr id="12" name="17 CuadroTexto"/>
          <p:cNvSpPr txBox="1">
            <a:spLocks noChangeArrowheads="1"/>
          </p:cNvSpPr>
          <p:nvPr/>
        </p:nvSpPr>
        <p:spPr bwMode="auto">
          <a:xfrm>
            <a:off x="6280472" y="4025031"/>
            <a:ext cx="714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ES" sz="1400">
                <a:latin typeface="Calibri" pitchFamily="34" charset="0"/>
              </a:rPr>
              <a:t>10%</a:t>
            </a:r>
          </a:p>
        </p:txBody>
      </p:sp>
      <p:sp>
        <p:nvSpPr>
          <p:cNvPr id="13" name="25 Cubo"/>
          <p:cNvSpPr/>
          <p:nvPr/>
        </p:nvSpPr>
        <p:spPr>
          <a:xfrm>
            <a:off x="2422847" y="2381969"/>
            <a:ext cx="1000125" cy="2857500"/>
          </a:xfrm>
          <a:prstGeom prst="cub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14" name="26 Cubo"/>
          <p:cNvSpPr/>
          <p:nvPr/>
        </p:nvSpPr>
        <p:spPr>
          <a:xfrm>
            <a:off x="4280222" y="4025031"/>
            <a:ext cx="1000125" cy="1214438"/>
          </a:xfrm>
          <a:prstGeom prst="cub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15" name="27 Cubo"/>
          <p:cNvSpPr/>
          <p:nvPr/>
        </p:nvSpPr>
        <p:spPr>
          <a:xfrm>
            <a:off x="6066160" y="4525094"/>
            <a:ext cx="1000125" cy="714375"/>
          </a:xfrm>
          <a:prstGeom prst="cub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cxnSp>
        <p:nvCxnSpPr>
          <p:cNvPr id="16" name="28 Conector recto"/>
          <p:cNvCxnSpPr/>
          <p:nvPr/>
        </p:nvCxnSpPr>
        <p:spPr>
          <a:xfrm>
            <a:off x="1851347" y="5453781"/>
            <a:ext cx="5929313" cy="1588"/>
          </a:xfrm>
          <a:prstGeom prst="lin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16105139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4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96692" y="0"/>
            <a:ext cx="179512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88804" y="0"/>
            <a:ext cx="107888" cy="6858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pic>
        <p:nvPicPr>
          <p:cNvPr id="6" name="Picture 2" descr="D:\SOLE AT WORK\ANTOGNOLLI\logo-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374" y="306388"/>
            <a:ext cx="2322414" cy="120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23 CuadroTexto"/>
          <p:cNvSpPr txBox="1"/>
          <p:nvPr/>
        </p:nvSpPr>
        <p:spPr>
          <a:xfrm>
            <a:off x="214313" y="2273114"/>
            <a:ext cx="8143875" cy="519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b="1" dirty="0">
                <a:solidFill>
                  <a:schemeClr val="accent3">
                    <a:lumMod val="50000"/>
                  </a:schemeClr>
                </a:solidFill>
                <a:latin typeface="Trajan Pro" pitchFamily="18" charset="0"/>
                <a:cs typeface="+mn-cs"/>
              </a:rPr>
              <a:t>Parámetros de éxito</a:t>
            </a:r>
          </a:p>
        </p:txBody>
      </p:sp>
      <p:sp>
        <p:nvSpPr>
          <p:cNvPr id="8" name="24 CuadroTexto"/>
          <p:cNvSpPr txBox="1">
            <a:spLocks noChangeArrowheads="1"/>
          </p:cNvSpPr>
          <p:nvPr/>
        </p:nvSpPr>
        <p:spPr bwMode="auto">
          <a:xfrm>
            <a:off x="747713" y="3416114"/>
            <a:ext cx="218122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s-ES" b="1">
                <a:latin typeface="Calibri" pitchFamily="34" charset="0"/>
              </a:rPr>
              <a:t>Empresa Tradicional:</a:t>
            </a:r>
            <a:endParaRPr lang="es-ES">
              <a:latin typeface="Calibri" pitchFamily="34" charset="0"/>
            </a:endParaRPr>
          </a:p>
        </p:txBody>
      </p:sp>
      <p:sp>
        <p:nvSpPr>
          <p:cNvPr id="9" name="25 Rectángulo"/>
          <p:cNvSpPr/>
          <p:nvPr/>
        </p:nvSpPr>
        <p:spPr>
          <a:xfrm>
            <a:off x="2714612" y="3506180"/>
            <a:ext cx="2857521" cy="369332"/>
          </a:xfrm>
          <a:prstGeom prst="rect">
            <a:avLst/>
          </a:prstGeom>
          <a:noFill/>
          <a:effectLst/>
          <a:scene3d>
            <a:camera prst="orthographicFront"/>
            <a:lightRig rig="threePt" dir="t"/>
          </a:scene3d>
          <a:sp3d>
            <a:bevelB prst="relaxedInset"/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i="1" dirty="0">
                <a:solidFill>
                  <a:srgbClr val="41542E"/>
                </a:solidFill>
                <a:latin typeface="Trajan Pro" pitchFamily="18" charset="0"/>
                <a:cs typeface="+mn-cs"/>
              </a:rPr>
              <a:t>Rentabilidad</a:t>
            </a:r>
          </a:p>
        </p:txBody>
      </p:sp>
      <p:sp>
        <p:nvSpPr>
          <p:cNvPr id="10" name="29 CuadroTexto"/>
          <p:cNvSpPr txBox="1"/>
          <p:nvPr/>
        </p:nvSpPr>
        <p:spPr bwMode="auto">
          <a:xfrm>
            <a:off x="5500696" y="4201924"/>
            <a:ext cx="357188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b="1" dirty="0">
                <a:ln w="10541" cmpd="sng">
                  <a:solidFill>
                    <a:schemeClr val="accent3"/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+</a:t>
            </a:r>
          </a:p>
        </p:txBody>
      </p:sp>
      <p:sp>
        <p:nvSpPr>
          <p:cNvPr id="11" name="31 Rectángulo"/>
          <p:cNvSpPr>
            <a:spLocks noChangeArrowheads="1"/>
          </p:cNvSpPr>
          <p:nvPr/>
        </p:nvSpPr>
        <p:spPr bwMode="auto">
          <a:xfrm>
            <a:off x="785813" y="4238439"/>
            <a:ext cx="188912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s-ES" b="1">
                <a:latin typeface="Calibri" pitchFamily="34" charset="0"/>
              </a:rPr>
              <a:t>Empresa Familiar:</a:t>
            </a:r>
          </a:p>
        </p:txBody>
      </p:sp>
      <p:sp>
        <p:nvSpPr>
          <p:cNvPr id="12" name="32 Rectángulo"/>
          <p:cNvSpPr/>
          <p:nvPr/>
        </p:nvSpPr>
        <p:spPr>
          <a:xfrm>
            <a:off x="2714625" y="4332101"/>
            <a:ext cx="2857500" cy="369888"/>
          </a:xfrm>
          <a:prstGeom prst="rect">
            <a:avLst/>
          </a:prstGeom>
          <a:noFill/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i="1" dirty="0">
                <a:solidFill>
                  <a:srgbClr val="41542E"/>
                </a:solidFill>
                <a:latin typeface="Trajan Pro" pitchFamily="18" charset="0"/>
                <a:cs typeface="+mn-cs"/>
              </a:rPr>
              <a:t>R</a:t>
            </a:r>
            <a:r>
              <a:rPr lang="es-ES" b="1" i="1" dirty="0">
                <a:solidFill>
                  <a:schemeClr val="accent3">
                    <a:lumMod val="50000"/>
                  </a:schemeClr>
                </a:solidFill>
                <a:latin typeface="Trajan Pro" pitchFamily="18" charset="0"/>
                <a:cs typeface="+mn-cs"/>
              </a:rPr>
              <a:t>entabilidad</a:t>
            </a:r>
          </a:p>
        </p:txBody>
      </p:sp>
      <p:sp>
        <p:nvSpPr>
          <p:cNvPr id="13" name="33 Rectángulo"/>
          <p:cNvSpPr/>
          <p:nvPr/>
        </p:nvSpPr>
        <p:spPr>
          <a:xfrm>
            <a:off x="5929321" y="4332658"/>
            <a:ext cx="2857521" cy="369332"/>
          </a:xfrm>
          <a:prstGeom prst="rect">
            <a:avLst/>
          </a:prstGeom>
          <a:noFill/>
          <a:effectLst/>
          <a:scene3d>
            <a:camera prst="orthographicFront"/>
            <a:lightRig rig="threePt" dir="t"/>
          </a:scene3d>
          <a:sp3d>
            <a:bevelB prst="relaxedInset"/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i="1" dirty="0">
                <a:solidFill>
                  <a:srgbClr val="41542E"/>
                </a:solidFill>
                <a:latin typeface="Trajan Pro" pitchFamily="18" charset="0"/>
                <a:cs typeface="+mn-cs"/>
              </a:rPr>
              <a:t>Armonía familiar</a:t>
            </a:r>
          </a:p>
        </p:txBody>
      </p:sp>
    </p:spTree>
    <p:extLst>
      <p:ext uri="{BB962C8B-B14F-4D97-AF65-F5344CB8AC3E}">
        <p14:creationId xmlns:p14="http://schemas.microsoft.com/office/powerpoint/2010/main" val="901265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CuadroTexto"/>
          <p:cNvSpPr txBox="1">
            <a:spLocks noChangeArrowheads="1"/>
          </p:cNvSpPr>
          <p:nvPr/>
        </p:nvSpPr>
        <p:spPr bwMode="auto">
          <a:xfrm>
            <a:off x="1619250" y="1628775"/>
            <a:ext cx="5113338" cy="55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AR" sz="3200" b="1" i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Generar cambios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2124075" y="2946400"/>
            <a:ext cx="5543550" cy="2497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AR" sz="2800" b="1" dirty="0">
                <a:solidFill>
                  <a:schemeClr val="tx1"/>
                </a:solidFill>
              </a:rPr>
              <a:t>Entorno</a:t>
            </a:r>
          </a:p>
          <a:p>
            <a:pPr>
              <a:defRPr/>
            </a:pPr>
            <a:r>
              <a:rPr lang="es-AR" sz="2800" b="1" dirty="0">
                <a:solidFill>
                  <a:schemeClr val="tx1"/>
                </a:solidFill>
              </a:rPr>
              <a:t>Actitudes y comportamientos</a:t>
            </a:r>
          </a:p>
          <a:p>
            <a:pPr>
              <a:defRPr/>
            </a:pPr>
            <a:r>
              <a:rPr lang="es-AR" sz="2800" b="1" dirty="0">
                <a:solidFill>
                  <a:schemeClr val="tx1"/>
                </a:solidFill>
              </a:rPr>
              <a:t>Aptitudes y conocimientos</a:t>
            </a:r>
          </a:p>
          <a:p>
            <a:pPr>
              <a:defRPr/>
            </a:pPr>
            <a:r>
              <a:rPr lang="es-AR" sz="2800" b="1" dirty="0">
                <a:solidFill>
                  <a:schemeClr val="accent1">
                    <a:lumMod val="50000"/>
                  </a:schemeClr>
                </a:solidFill>
              </a:rPr>
              <a:t>Valores y creencias</a:t>
            </a:r>
          </a:p>
          <a:p>
            <a:pPr>
              <a:defRPr/>
            </a:pPr>
            <a:r>
              <a:rPr lang="es-AR" sz="2800" b="1" dirty="0">
                <a:solidFill>
                  <a:srgbClr val="C00000"/>
                </a:solidFill>
              </a:rPr>
              <a:t>Personalidad</a:t>
            </a:r>
          </a:p>
          <a:p>
            <a:pPr>
              <a:defRPr/>
            </a:pPr>
            <a:r>
              <a:rPr lang="es-AR" sz="2800" b="1" dirty="0">
                <a:solidFill>
                  <a:srgbClr val="C00000"/>
                </a:solidFill>
              </a:rPr>
              <a:t>Espiritualidad</a:t>
            </a:r>
          </a:p>
        </p:txBody>
      </p:sp>
      <p:cxnSp>
        <p:nvCxnSpPr>
          <p:cNvPr id="5" name="4 Conector recto de flecha"/>
          <p:cNvCxnSpPr/>
          <p:nvPr/>
        </p:nvCxnSpPr>
        <p:spPr>
          <a:xfrm>
            <a:off x="798513" y="3140968"/>
            <a:ext cx="0" cy="1800200"/>
          </a:xfrm>
          <a:prstGeom prst="straightConnector1">
            <a:avLst/>
          </a:prstGeom>
          <a:ln w="44450">
            <a:solidFill>
              <a:srgbClr val="FF0000"/>
            </a:solidFill>
            <a:headEnd type="none" w="lg" len="lg"/>
            <a:tailEnd type="stealth"/>
          </a:ln>
          <a:effectLst>
            <a:glow rad="127000">
              <a:srgbClr val="FF0000"/>
            </a:glow>
          </a:effectLst>
          <a:scene3d>
            <a:camera prst="orthographicFront"/>
            <a:lightRig rig="threePt" dir="t"/>
          </a:scene3d>
          <a:sp3d extrusionH="76200" contourW="12700" prstMaterial="matte">
            <a:extrusionClr>
              <a:schemeClr val="tx1"/>
            </a:extrusionClr>
            <a:contourClr>
              <a:schemeClr val="tx1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D:\SOLE AT WORK\ANTOGNOLLI\logo-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374" y="306388"/>
            <a:ext cx="2322414" cy="120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9544017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96692" y="0"/>
            <a:ext cx="179512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88804" y="0"/>
            <a:ext cx="107888" cy="6858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pic>
        <p:nvPicPr>
          <p:cNvPr id="6" name="Picture 2" descr="D:\SOLE AT WORK\ANTOGNOLLI\logo-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374" y="306388"/>
            <a:ext cx="2322414" cy="120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16 CuadroTexto"/>
          <p:cNvSpPr txBox="1"/>
          <p:nvPr/>
        </p:nvSpPr>
        <p:spPr>
          <a:xfrm>
            <a:off x="1428750" y="1357313"/>
            <a:ext cx="6357938" cy="519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b="1" dirty="0">
                <a:solidFill>
                  <a:schemeClr val="accent3">
                    <a:lumMod val="50000"/>
                  </a:schemeClr>
                </a:solidFill>
                <a:latin typeface="Trajan Pro" pitchFamily="18" charset="0"/>
                <a:cs typeface="+mn-cs"/>
              </a:rPr>
              <a:t>Fuentes de Conflicto</a:t>
            </a:r>
          </a:p>
        </p:txBody>
      </p:sp>
      <p:sp>
        <p:nvSpPr>
          <p:cNvPr id="8" name="7 CuadroTexto"/>
          <p:cNvSpPr txBox="1">
            <a:spLocks noChangeArrowheads="1"/>
          </p:cNvSpPr>
          <p:nvPr/>
        </p:nvSpPr>
        <p:spPr bwMode="auto">
          <a:xfrm>
            <a:off x="2071688" y="2428875"/>
            <a:ext cx="5357812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50000"/>
              </a:lnSpc>
              <a:buClr>
                <a:srgbClr val="339933"/>
              </a:buClr>
              <a:buSzPct val="134000"/>
              <a:buFont typeface="Arial" charset="0"/>
              <a:buChar char="•"/>
            </a:pPr>
            <a:r>
              <a:rPr lang="es-ES" sz="1600" b="1">
                <a:latin typeface="Verdana" pitchFamily="34" charset="0"/>
              </a:rPr>
              <a:t> 	Valores Familiares  -  Visión</a:t>
            </a:r>
          </a:p>
        </p:txBody>
      </p:sp>
      <p:sp>
        <p:nvSpPr>
          <p:cNvPr id="9" name="21 CuadroTexto"/>
          <p:cNvSpPr txBox="1">
            <a:spLocks noChangeArrowheads="1"/>
          </p:cNvSpPr>
          <p:nvPr/>
        </p:nvSpPr>
        <p:spPr bwMode="auto">
          <a:xfrm>
            <a:off x="2071688" y="4979988"/>
            <a:ext cx="5286375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50000"/>
              </a:lnSpc>
              <a:buClr>
                <a:srgbClr val="339933"/>
              </a:buClr>
              <a:buSzPct val="134000"/>
              <a:buFont typeface="Arial" charset="0"/>
              <a:buChar char="•"/>
            </a:pPr>
            <a:r>
              <a:rPr lang="es-ES" sz="1600" b="1">
                <a:latin typeface="Verdana" pitchFamily="34" charset="0"/>
              </a:rPr>
              <a:t> 	Etapas de crecimiento</a:t>
            </a:r>
          </a:p>
          <a:p>
            <a:pPr eaLnBrk="1" hangingPunct="1"/>
            <a:endParaRPr lang="es-ES"/>
          </a:p>
        </p:txBody>
      </p:sp>
      <p:sp>
        <p:nvSpPr>
          <p:cNvPr id="10" name="22 CuadroTexto"/>
          <p:cNvSpPr txBox="1">
            <a:spLocks noChangeArrowheads="1"/>
          </p:cNvSpPr>
          <p:nvPr/>
        </p:nvSpPr>
        <p:spPr bwMode="auto">
          <a:xfrm>
            <a:off x="2071688" y="4122738"/>
            <a:ext cx="5286375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50000"/>
              </a:lnSpc>
              <a:buClr>
                <a:srgbClr val="339933"/>
              </a:buClr>
              <a:buSzPct val="134000"/>
              <a:buFont typeface="Arial" charset="0"/>
              <a:buChar char="•"/>
            </a:pPr>
            <a:r>
              <a:rPr lang="es-ES" sz="1600" b="1">
                <a:latin typeface="Verdana" pitchFamily="34" charset="0"/>
              </a:rPr>
              <a:t> 	 La sucesión </a:t>
            </a:r>
          </a:p>
          <a:p>
            <a:pPr eaLnBrk="1" hangingPunct="1"/>
            <a:endParaRPr lang="es-ES"/>
          </a:p>
        </p:txBody>
      </p:sp>
      <p:sp>
        <p:nvSpPr>
          <p:cNvPr id="11" name="23 CuadroTexto"/>
          <p:cNvSpPr txBox="1">
            <a:spLocks noChangeArrowheads="1"/>
          </p:cNvSpPr>
          <p:nvPr/>
        </p:nvSpPr>
        <p:spPr bwMode="auto">
          <a:xfrm>
            <a:off x="2071688" y="3286125"/>
            <a:ext cx="5286375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50000"/>
              </a:lnSpc>
              <a:buClr>
                <a:srgbClr val="339933"/>
              </a:buClr>
              <a:buSzPct val="134000"/>
              <a:buFont typeface="Arial" charset="0"/>
              <a:buChar char="•"/>
            </a:pPr>
            <a:r>
              <a:rPr lang="es-ES" sz="1600" b="1">
                <a:latin typeface="Verdana" pitchFamily="34" charset="0"/>
              </a:rPr>
              <a:t> 	 Formas de gobierno</a:t>
            </a:r>
          </a:p>
          <a:p>
            <a:pPr eaLnBrk="1" hangingPunct="1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4656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96692" y="0"/>
            <a:ext cx="179512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88804" y="0"/>
            <a:ext cx="107888" cy="6858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pic>
        <p:nvPicPr>
          <p:cNvPr id="6" name="Picture 2" descr="D:\SOLE AT WORK\ANTOGNOLLI\logo-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374" y="306388"/>
            <a:ext cx="2322414" cy="120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23 CuadroTexto"/>
          <p:cNvSpPr txBox="1"/>
          <p:nvPr/>
        </p:nvSpPr>
        <p:spPr>
          <a:xfrm>
            <a:off x="388938" y="1745208"/>
            <a:ext cx="8143875" cy="8001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b="1" dirty="0">
                <a:solidFill>
                  <a:schemeClr val="accent3">
                    <a:lumMod val="50000"/>
                  </a:schemeClr>
                </a:solidFill>
                <a:latin typeface="Trajan Pro" pitchFamily="18" charset="0"/>
                <a:cs typeface="+mn-cs"/>
              </a:rPr>
              <a:t>Valores familiares – visión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dirty="0">
                <a:solidFill>
                  <a:schemeClr val="accent3">
                    <a:lumMod val="50000"/>
                  </a:schemeClr>
                </a:solidFill>
                <a:latin typeface="Trajan Pro" pitchFamily="18" charset="0"/>
                <a:cs typeface="+mn-cs"/>
              </a:rPr>
              <a:t>Enfoque estratégico</a:t>
            </a:r>
          </a:p>
        </p:txBody>
      </p:sp>
      <p:grpSp>
        <p:nvGrpSpPr>
          <p:cNvPr id="8" name="Group 15"/>
          <p:cNvGrpSpPr>
            <a:grpSpLocks/>
          </p:cNvGrpSpPr>
          <p:nvPr/>
        </p:nvGrpSpPr>
        <p:grpSpPr bwMode="auto">
          <a:xfrm>
            <a:off x="571500" y="3100933"/>
            <a:ext cx="8143875" cy="2200275"/>
            <a:chOff x="385" y="1209"/>
            <a:chExt cx="5130" cy="1386"/>
          </a:xfrm>
        </p:grpSpPr>
        <p:sp>
          <p:nvSpPr>
            <p:cNvPr id="9" name="25 CuadroTexto"/>
            <p:cNvSpPr txBox="1">
              <a:spLocks noChangeArrowheads="1"/>
            </p:cNvSpPr>
            <p:nvPr/>
          </p:nvSpPr>
          <p:spPr bwMode="auto">
            <a:xfrm>
              <a:off x="385" y="1209"/>
              <a:ext cx="5130" cy="13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es-ES" sz="2000">
                  <a:latin typeface="Calibri" pitchFamily="34" charset="0"/>
                </a:rPr>
                <a:t>	</a:t>
              </a:r>
              <a:r>
                <a:rPr lang="es-ES" b="1">
                  <a:latin typeface="Calibri" pitchFamily="34" charset="0"/>
                </a:rPr>
                <a:t>A donde queremos ir                      		Misión</a:t>
              </a:r>
            </a:p>
            <a:p>
              <a:pPr eaLnBrk="1" hangingPunct="1">
                <a:lnSpc>
                  <a:spcPct val="150000"/>
                </a:lnSpc>
              </a:pPr>
              <a:endParaRPr lang="es-ES" b="1">
                <a:latin typeface="Calibri" pitchFamily="34" charset="0"/>
              </a:endParaRPr>
            </a:p>
            <a:p>
              <a:pPr eaLnBrk="1" hangingPunct="1">
                <a:lnSpc>
                  <a:spcPct val="150000"/>
                </a:lnSpc>
              </a:pPr>
              <a:r>
                <a:rPr lang="es-ES" b="1">
                  <a:latin typeface="Calibri" pitchFamily="34" charset="0"/>
                </a:rPr>
                <a:t>	Donde estamos   				Diagnóstico </a:t>
              </a:r>
            </a:p>
            <a:p>
              <a:pPr eaLnBrk="1" hangingPunct="1">
                <a:lnSpc>
                  <a:spcPct val="150000"/>
                </a:lnSpc>
              </a:pPr>
              <a:endParaRPr lang="es-ES" b="1">
                <a:latin typeface="Calibri" pitchFamily="34" charset="0"/>
              </a:endParaRPr>
            </a:p>
            <a:p>
              <a:pPr eaLnBrk="1" hangingPunct="1">
                <a:lnSpc>
                  <a:spcPct val="150000"/>
                </a:lnSpc>
              </a:pPr>
              <a:r>
                <a:rPr lang="es-ES" b="1">
                  <a:latin typeface="Calibri" pitchFamily="34" charset="0"/>
                </a:rPr>
                <a:t>	Como llegar allá   				Estrategia </a:t>
              </a:r>
            </a:p>
          </p:txBody>
        </p:sp>
        <p:sp>
          <p:nvSpPr>
            <p:cNvPr id="10" name="26 Flecha derecha"/>
            <p:cNvSpPr/>
            <p:nvPr/>
          </p:nvSpPr>
          <p:spPr>
            <a:xfrm>
              <a:off x="2455" y="1344"/>
              <a:ext cx="1260" cy="180"/>
            </a:xfrm>
            <a:prstGeom prst="rightArrow">
              <a:avLst/>
            </a:prstGeom>
            <a:solidFill>
              <a:schemeClr val="accent3">
                <a:lumMod val="75000"/>
              </a:schemeClr>
            </a:solidFill>
            <a:effectLst>
              <a:outerShdw blurRad="40000" dist="23000" dir="5400000" rotWithShape="0">
                <a:srgbClr val="000000">
                  <a:alpha val="35000"/>
                </a:srgbClr>
              </a:outerShdw>
              <a:reflection blurRad="6350" stA="50000" endA="300" endPos="55500" dist="101600" dir="5400000" sy="-100000" algn="bl" rotWithShape="0"/>
            </a:effectLst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/>
            </a:p>
          </p:txBody>
        </p:sp>
        <p:sp>
          <p:nvSpPr>
            <p:cNvPr id="11" name="27 Flecha derecha"/>
            <p:cNvSpPr/>
            <p:nvPr/>
          </p:nvSpPr>
          <p:spPr>
            <a:xfrm>
              <a:off x="2426" y="1845"/>
              <a:ext cx="1260" cy="180"/>
            </a:xfrm>
            <a:prstGeom prst="rightArrow">
              <a:avLst/>
            </a:prstGeom>
            <a:solidFill>
              <a:schemeClr val="accent3">
                <a:lumMod val="75000"/>
              </a:schemeClr>
            </a:solidFill>
            <a:effectLst>
              <a:outerShdw blurRad="40000" dist="23000" dir="5400000" rotWithShape="0">
                <a:srgbClr val="000000">
                  <a:alpha val="35000"/>
                </a:srgbClr>
              </a:outerShdw>
              <a:reflection blurRad="6350" stA="50000" endA="300" endPos="55500" dist="101600" dir="5400000" sy="-100000" algn="bl" rotWithShape="0"/>
            </a:effectLst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/>
            </a:p>
          </p:txBody>
        </p:sp>
        <p:sp>
          <p:nvSpPr>
            <p:cNvPr id="12" name="28 Flecha derecha"/>
            <p:cNvSpPr/>
            <p:nvPr/>
          </p:nvSpPr>
          <p:spPr>
            <a:xfrm>
              <a:off x="2381" y="2343"/>
              <a:ext cx="1260" cy="180"/>
            </a:xfrm>
            <a:prstGeom prst="rightArrow">
              <a:avLst/>
            </a:prstGeom>
            <a:solidFill>
              <a:schemeClr val="accent3">
                <a:lumMod val="75000"/>
              </a:schemeClr>
            </a:solidFill>
            <a:effectLst>
              <a:outerShdw blurRad="40000" dist="23000" dir="5400000" rotWithShape="0">
                <a:srgbClr val="000000">
                  <a:alpha val="35000"/>
                </a:srgbClr>
              </a:outerShdw>
              <a:reflection blurRad="6350" stA="50000" endA="300" endPos="55500" dist="101600" dir="5400000" sy="-100000" algn="bl" rotWithShape="0"/>
            </a:effectLst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/>
            </a:p>
          </p:txBody>
        </p:sp>
      </p:grpSp>
    </p:spTree>
    <p:extLst>
      <p:ext uri="{BB962C8B-B14F-4D97-AF65-F5344CB8AC3E}">
        <p14:creationId xmlns:p14="http://schemas.microsoft.com/office/powerpoint/2010/main" val="2224656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CuadroTexto"/>
          <p:cNvSpPr txBox="1">
            <a:spLocks noChangeArrowheads="1"/>
          </p:cNvSpPr>
          <p:nvPr/>
        </p:nvSpPr>
        <p:spPr bwMode="auto">
          <a:xfrm>
            <a:off x="1619250" y="1628775"/>
            <a:ext cx="5113338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AR" sz="2800" b="1" i="1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Órganos de gobierno</a:t>
            </a:r>
          </a:p>
        </p:txBody>
      </p:sp>
      <p:pic>
        <p:nvPicPr>
          <p:cNvPr id="8195" name="Picture 2" descr="Untitled-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2122488"/>
            <a:ext cx="5113337" cy="4043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 descr="D:\SOLE AT WORK\ANTOGNOLLI\logo-0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374" y="306388"/>
            <a:ext cx="2322414" cy="120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4452147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2081</TotalTime>
  <Words>746</Words>
  <Application>Microsoft Office PowerPoint</Application>
  <PresentationFormat>Presentación en pantalla (4:3)</PresentationFormat>
  <Paragraphs>212</Paragraphs>
  <Slides>31</Slides>
  <Notes>29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31</vt:i4>
      </vt:variant>
    </vt:vector>
  </HeadingPairs>
  <TitlesOfParts>
    <vt:vector size="32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UES21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mcardenas</dc:creator>
  <cp:lastModifiedBy>Santiago Antognolli</cp:lastModifiedBy>
  <cp:revision>37</cp:revision>
  <dcterms:created xsi:type="dcterms:W3CDTF">2011-04-08T12:08:25Z</dcterms:created>
  <dcterms:modified xsi:type="dcterms:W3CDTF">2013-07-13T15:37:54Z</dcterms:modified>
</cp:coreProperties>
</file>