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handoutMasterIdLst>
    <p:handoutMasterId r:id="rId36"/>
  </p:handoutMasterIdLst>
  <p:sldIdLst>
    <p:sldId id="256" r:id="rId2"/>
    <p:sldId id="343" r:id="rId3"/>
    <p:sldId id="351" r:id="rId4"/>
    <p:sldId id="367" r:id="rId5"/>
    <p:sldId id="370" r:id="rId6"/>
    <p:sldId id="368" r:id="rId7"/>
    <p:sldId id="369" r:id="rId8"/>
    <p:sldId id="371" r:id="rId9"/>
    <p:sldId id="374" r:id="rId10"/>
    <p:sldId id="373" r:id="rId11"/>
    <p:sldId id="344" r:id="rId12"/>
    <p:sldId id="376" r:id="rId13"/>
    <p:sldId id="358" r:id="rId14"/>
    <p:sldId id="377" r:id="rId15"/>
    <p:sldId id="378" r:id="rId16"/>
    <p:sldId id="375" r:id="rId17"/>
    <p:sldId id="360" r:id="rId18"/>
    <p:sldId id="361" r:id="rId19"/>
    <p:sldId id="363" r:id="rId20"/>
    <p:sldId id="364" r:id="rId21"/>
    <p:sldId id="353" r:id="rId22"/>
    <p:sldId id="296" r:id="rId23"/>
    <p:sldId id="352" r:id="rId24"/>
    <p:sldId id="362" r:id="rId25"/>
    <p:sldId id="295" r:id="rId26"/>
    <p:sldId id="304" r:id="rId27"/>
    <p:sldId id="307" r:id="rId28"/>
    <p:sldId id="328" r:id="rId29"/>
    <p:sldId id="310" r:id="rId30"/>
    <p:sldId id="309" r:id="rId31"/>
    <p:sldId id="332" r:id="rId32"/>
    <p:sldId id="311" r:id="rId33"/>
    <p:sldId id="291" r:id="rId34"/>
  </p:sldIdLst>
  <p:sldSz cx="9144000" cy="5143500" type="screen16x9"/>
  <p:notesSz cx="6784975" cy="9906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62626"/>
    <a:srgbClr val="99CCFF"/>
    <a:srgbClr val="99FFCC"/>
    <a:srgbClr val="003366"/>
    <a:srgbClr val="FF6600"/>
    <a:srgbClr val="E46C0A"/>
    <a:srgbClr val="FF9933"/>
    <a:srgbClr val="174E67"/>
    <a:srgbClr val="0AC1FA"/>
    <a:srgbClr val="04AA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2" autoAdjust="0"/>
    <p:restoredTop sz="99536" autoAdjust="0"/>
  </p:normalViewPr>
  <p:slideViewPr>
    <p:cSldViewPr>
      <p:cViewPr>
        <p:scale>
          <a:sx n="70" d="100"/>
          <a:sy n="70" d="100"/>
        </p:scale>
        <p:origin x="-732" y="-1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59293-B923-4AA9-8324-262E1A10354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E4DCF90-CEEA-4D83-870D-8A65F8A92515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AR" sz="20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Sujetos comprendidos</a:t>
          </a:r>
          <a:endParaRPr lang="es-AR" sz="2000" b="1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6709B455-6D0D-450E-A254-71FD2AA22DA3}" type="parTrans" cxnId="{44326074-075A-4F2F-9360-29FAB09E17F2}">
      <dgm:prSet/>
      <dgm:spPr/>
      <dgm:t>
        <a:bodyPr/>
        <a:lstStyle/>
        <a:p>
          <a:endParaRPr lang="es-AR"/>
        </a:p>
      </dgm:t>
    </dgm:pt>
    <dgm:pt modelId="{2902D494-C8DD-4181-97B2-51177CD9EC96}" type="sibTrans" cxnId="{44326074-075A-4F2F-9360-29FAB09E17F2}">
      <dgm:prSet/>
      <dgm:spPr/>
      <dgm:t>
        <a:bodyPr/>
        <a:lstStyle/>
        <a:p>
          <a:endParaRPr lang="es-AR"/>
        </a:p>
      </dgm:t>
    </dgm:pt>
    <dgm:pt modelId="{3B7123E7-D4C0-4EC8-9D62-A9FB110EFD6F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4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Personas humanas, sucesiones indivisas</a:t>
          </a:r>
          <a:endParaRPr lang="es-AR" sz="14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FC7045AA-D370-4EEA-8A95-534DBC44A417}" type="parTrans" cxnId="{3332398E-5899-44F1-901B-4E306749EE92}">
      <dgm:prSet/>
      <dgm:spPr/>
      <dgm:t>
        <a:bodyPr/>
        <a:lstStyle/>
        <a:p>
          <a:endParaRPr lang="es-AR"/>
        </a:p>
      </dgm:t>
    </dgm:pt>
    <dgm:pt modelId="{CE591CD7-A08B-4F30-AA9B-6E27947DBA6B}" type="sibTrans" cxnId="{3332398E-5899-44F1-901B-4E306749EE92}">
      <dgm:prSet/>
      <dgm:spPr/>
      <dgm:t>
        <a:bodyPr/>
        <a:lstStyle/>
        <a:p>
          <a:endParaRPr lang="es-AR"/>
        </a:p>
      </dgm:t>
    </dgm:pt>
    <dgm:pt modelId="{13113C34-4413-4708-AFCE-2CADCFD5E6B7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AR" sz="20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Condición</a:t>
          </a:r>
          <a:endParaRPr lang="es-AR" sz="2000" b="1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308D0079-020F-4186-99E1-A88F8F967704}" type="parTrans" cxnId="{DF54A83E-008C-4E22-B202-82BB04C0024B}">
      <dgm:prSet/>
      <dgm:spPr/>
      <dgm:t>
        <a:bodyPr/>
        <a:lstStyle/>
        <a:p>
          <a:endParaRPr lang="es-AR"/>
        </a:p>
      </dgm:t>
    </dgm:pt>
    <dgm:pt modelId="{7FA7190E-CCAF-457D-9748-DC8C2B14D052}" type="sibTrans" cxnId="{DF54A83E-008C-4E22-B202-82BB04C0024B}">
      <dgm:prSet/>
      <dgm:spPr/>
      <dgm:t>
        <a:bodyPr/>
        <a:lstStyle/>
        <a:p>
          <a:endParaRPr lang="es-AR"/>
        </a:p>
      </dgm:t>
    </dgm:pt>
    <dgm:pt modelId="{7C4AFE3D-F53A-4621-8900-BC61A32BBF75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Que al 31 de diciembre de 2015 estén, inscriptas o no</a:t>
          </a:r>
          <a:endParaRPr lang="es-AR" sz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7B5A8F14-C760-49B2-8B96-3592CC39157C}" type="parTrans" cxnId="{A4D1DB61-BEB6-4A40-9E6A-11B913A97986}">
      <dgm:prSet/>
      <dgm:spPr/>
      <dgm:t>
        <a:bodyPr/>
        <a:lstStyle/>
        <a:p>
          <a:endParaRPr lang="es-AR"/>
        </a:p>
      </dgm:t>
    </dgm:pt>
    <dgm:pt modelId="{96AB0656-5C5E-4593-B748-F2CFB872729E}" type="sibTrans" cxnId="{A4D1DB61-BEB6-4A40-9E6A-11B913A97986}">
      <dgm:prSet/>
      <dgm:spPr/>
      <dgm:t>
        <a:bodyPr/>
        <a:lstStyle/>
        <a:p>
          <a:endParaRPr lang="es-AR"/>
        </a:p>
      </dgm:t>
    </dgm:pt>
    <dgm:pt modelId="{D29A38BF-3757-4816-9D13-195402A26358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4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Sociedades, asociaciones, fundaciones</a:t>
          </a:r>
          <a:endParaRPr lang="es-AR" sz="14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A2889674-249D-40E1-8D86-52FF9FB8C7E7}" type="parTrans" cxnId="{FDD2026E-C154-4921-832C-8D1209C1C604}">
      <dgm:prSet/>
      <dgm:spPr/>
      <dgm:t>
        <a:bodyPr/>
        <a:lstStyle/>
        <a:p>
          <a:endParaRPr lang="es-AR"/>
        </a:p>
      </dgm:t>
    </dgm:pt>
    <dgm:pt modelId="{72E45EDD-1B63-4147-8EE2-BB25FF66A179}" type="sibTrans" cxnId="{FDD2026E-C154-4921-832C-8D1209C1C604}">
      <dgm:prSet/>
      <dgm:spPr/>
      <dgm:t>
        <a:bodyPr/>
        <a:lstStyle/>
        <a:p>
          <a:endParaRPr lang="es-AR"/>
        </a:p>
      </dgm:t>
    </dgm:pt>
    <dgm:pt modelId="{9D3B3FE5-9F23-44C6-87B6-2D28857F4E6D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4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Fideicomisos y fondos</a:t>
          </a:r>
          <a:endParaRPr lang="es-AR" sz="14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5CC1B0BD-9B67-43B3-A0A4-AD91862A90EE}" type="parTrans" cxnId="{CBAD3AAF-7DEA-4A67-95A2-D1B96DB3F28A}">
      <dgm:prSet/>
      <dgm:spPr/>
      <dgm:t>
        <a:bodyPr/>
        <a:lstStyle/>
        <a:p>
          <a:endParaRPr lang="es-AR"/>
        </a:p>
      </dgm:t>
    </dgm:pt>
    <dgm:pt modelId="{836B9D69-664B-454C-9F47-D28FCE419ACE}" type="sibTrans" cxnId="{CBAD3AAF-7DEA-4A67-95A2-D1B96DB3F28A}">
      <dgm:prSet/>
      <dgm:spPr/>
      <dgm:t>
        <a:bodyPr/>
        <a:lstStyle/>
        <a:p>
          <a:endParaRPr lang="es-AR"/>
        </a:p>
      </dgm:t>
    </dgm:pt>
    <dgm:pt modelId="{C0BA0BFC-F9F2-45CD-AC85-526020E3AC12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itchFamily="34" charset="0"/>
            </a:rPr>
            <a:t>Domiciliadas o residentes o establecidas o constituidas e</a:t>
          </a:r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n el país</a:t>
          </a:r>
          <a:endParaRPr lang="es-AR" sz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0C5AFA4A-937D-414F-8A22-DAB34ACBCCE8}" type="parTrans" cxnId="{DE8C8CAE-AC99-4F2F-8409-EC563ECA3936}">
      <dgm:prSet/>
      <dgm:spPr/>
      <dgm:t>
        <a:bodyPr/>
        <a:lstStyle/>
        <a:p>
          <a:endParaRPr lang="es-AR"/>
        </a:p>
      </dgm:t>
    </dgm:pt>
    <dgm:pt modelId="{321C6B85-D9B5-4E20-A256-A1C21421C208}" type="sibTrans" cxnId="{DE8C8CAE-AC99-4F2F-8409-EC563ECA3936}">
      <dgm:prSet/>
      <dgm:spPr/>
      <dgm:t>
        <a:bodyPr/>
        <a:lstStyle/>
        <a:p>
          <a:endParaRPr lang="es-AR"/>
        </a:p>
      </dgm:t>
    </dgm:pt>
    <dgm:pt modelId="{9BAB74CA-99D9-4938-AAE3-C1766DB0003F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AR" sz="20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Fecha de acogimiento</a:t>
          </a:r>
          <a:endParaRPr lang="es-AR" sz="2000" b="1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5E753C02-25B7-4E40-BE8B-C31B21CC4F2F}" type="sibTrans" cxnId="{05C3238F-35E4-4200-9DE9-3EAC53EDE0C1}">
      <dgm:prSet/>
      <dgm:spPr/>
      <dgm:t>
        <a:bodyPr/>
        <a:lstStyle/>
        <a:p>
          <a:endParaRPr lang="es-AR"/>
        </a:p>
      </dgm:t>
    </dgm:pt>
    <dgm:pt modelId="{95026D19-16D7-4B0B-AFF4-AFF4460EA36D}" type="parTrans" cxnId="{05C3238F-35E4-4200-9DE9-3EAC53EDE0C1}">
      <dgm:prSet/>
      <dgm:spPr/>
      <dgm:t>
        <a:bodyPr/>
        <a:lstStyle/>
        <a:p>
          <a:endParaRPr lang="es-AR"/>
        </a:p>
      </dgm:t>
    </dgm:pt>
    <dgm:pt modelId="{8A7235AC-037C-4E94-9453-AA3649E86A39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400" baseline="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Hasta 31 de marzo de 2017</a:t>
          </a:r>
          <a:endParaRPr lang="es-AR" sz="1400" baseline="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A456A382-F894-46BB-B7A5-F634CD3DACA5}" type="sibTrans" cxnId="{8F48E457-4932-4EA6-B471-11C7FEF77594}">
      <dgm:prSet/>
      <dgm:spPr/>
      <dgm:t>
        <a:bodyPr/>
        <a:lstStyle/>
        <a:p>
          <a:endParaRPr lang="es-AR"/>
        </a:p>
      </dgm:t>
    </dgm:pt>
    <dgm:pt modelId="{43DCF59D-1C75-44FB-A2F5-FECA7F3D2AAD}" type="parTrans" cxnId="{8F48E457-4932-4EA6-B471-11C7FEF77594}">
      <dgm:prSet/>
      <dgm:spPr/>
      <dgm:t>
        <a:bodyPr/>
        <a:lstStyle/>
        <a:p>
          <a:endParaRPr lang="es-AR"/>
        </a:p>
      </dgm:t>
    </dgm:pt>
    <dgm:pt modelId="{0B8275D1-6E8B-4C69-A091-12908D789769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Excepción: cónyuge, ascendientes y descendientes</a:t>
          </a:r>
          <a:endParaRPr lang="es-AR" sz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E04262E2-19FB-47F3-B700-2AAE684F6EF9}" type="parTrans" cxnId="{2893CE18-8B17-4A26-9774-61E04571BF67}">
      <dgm:prSet/>
      <dgm:spPr/>
      <dgm:t>
        <a:bodyPr/>
        <a:lstStyle/>
        <a:p>
          <a:endParaRPr lang="es-AR"/>
        </a:p>
      </dgm:t>
    </dgm:pt>
    <dgm:pt modelId="{50AE928F-1ED7-494A-A545-166F7AE18B17}" type="sibTrans" cxnId="{2893CE18-8B17-4A26-9774-61E04571BF67}">
      <dgm:prSet/>
      <dgm:spPr/>
      <dgm:t>
        <a:bodyPr/>
        <a:lstStyle/>
        <a:p>
          <a:endParaRPr lang="es-AR"/>
        </a:p>
      </dgm:t>
    </dgm:pt>
    <dgm:pt modelId="{60D466A2-F3F1-42E4-B203-FB4C989B344C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Sujetos respecto de los cuales la residenciase haya verificado con anterioridad a la fecha de preexistencia </a:t>
          </a:r>
          <a:endParaRPr lang="es-AR" sz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B72C0464-3138-4AE3-85F8-F706D0DF2BD9}" type="parTrans" cxnId="{AFDF5CB4-AD16-41D5-9250-FDBDB0F00128}">
      <dgm:prSet/>
      <dgm:spPr/>
      <dgm:t>
        <a:bodyPr/>
        <a:lstStyle/>
        <a:p>
          <a:endParaRPr lang="es-AR"/>
        </a:p>
      </dgm:t>
    </dgm:pt>
    <dgm:pt modelId="{E0CDC086-29B9-470B-889A-24D1B55339C0}" type="sibTrans" cxnId="{AFDF5CB4-AD16-41D5-9250-FDBDB0F00128}">
      <dgm:prSet/>
      <dgm:spPr/>
      <dgm:t>
        <a:bodyPr/>
        <a:lstStyle/>
        <a:p>
          <a:endParaRPr lang="es-AR"/>
        </a:p>
      </dgm:t>
    </dgm:pt>
    <dgm:pt modelId="{D2E86701-6EBC-4CFB-B0EC-2C89636AC43B}" type="pres">
      <dgm:prSet presAssocID="{D9859293-B923-4AA9-8324-262E1A1035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991135B-DFD4-4937-B678-38848B5D5BEA}" type="pres">
      <dgm:prSet presAssocID="{0E4DCF90-CEEA-4D83-870D-8A65F8A92515}" presName="linNode" presStyleCnt="0"/>
      <dgm:spPr/>
    </dgm:pt>
    <dgm:pt modelId="{05FFB717-68C1-429D-A2F1-D4E0B4AAF14D}" type="pres">
      <dgm:prSet presAssocID="{0E4DCF90-CEEA-4D83-870D-8A65F8A92515}" presName="parentText" presStyleLbl="node1" presStyleIdx="0" presStyleCnt="3" custLinFactNeighborY="-1086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D1F9BA5-6FED-404B-9640-BD41F67747B2}" type="pres">
      <dgm:prSet presAssocID="{0E4DCF90-CEEA-4D83-870D-8A65F8A92515}" presName="descendantText" presStyleLbl="alignAccFollowNode1" presStyleIdx="0" presStyleCnt="3" custLinFactNeighborY="-135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CA91859-59B0-4398-9D6D-DDA31E4436C8}" type="pres">
      <dgm:prSet presAssocID="{2902D494-C8DD-4181-97B2-51177CD9EC96}" presName="sp" presStyleCnt="0"/>
      <dgm:spPr/>
    </dgm:pt>
    <dgm:pt modelId="{135FBC20-1784-479C-89B7-4C01093FB26F}" type="pres">
      <dgm:prSet presAssocID="{13113C34-4413-4708-AFCE-2CADCFD5E6B7}" presName="linNode" presStyleCnt="0"/>
      <dgm:spPr/>
    </dgm:pt>
    <dgm:pt modelId="{E2A52018-06A4-4C08-9897-152C6BB4FCCD}" type="pres">
      <dgm:prSet presAssocID="{13113C34-4413-4708-AFCE-2CADCFD5E6B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723ECDC-6C86-422F-BBBD-35F6E8DB6918}" type="pres">
      <dgm:prSet presAssocID="{13113C34-4413-4708-AFCE-2CADCFD5E6B7}" presName="descendantText" presStyleLbl="alignAccFollowNode1" presStyleIdx="1" presStyleCnt="3" custScaleY="18329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AB4F61B-01C8-43DB-B832-E9237DA46AD3}" type="pres">
      <dgm:prSet presAssocID="{7FA7190E-CCAF-457D-9748-DC8C2B14D052}" presName="sp" presStyleCnt="0"/>
      <dgm:spPr/>
    </dgm:pt>
    <dgm:pt modelId="{5A9325A8-BDC0-438E-BE2E-BEAB4FF6FAE1}" type="pres">
      <dgm:prSet presAssocID="{9BAB74CA-99D9-4938-AAE3-C1766DB0003F}" presName="linNode" presStyleCnt="0"/>
      <dgm:spPr/>
    </dgm:pt>
    <dgm:pt modelId="{28E94363-806D-416D-A085-E1CD71019860}" type="pres">
      <dgm:prSet presAssocID="{9BAB74CA-99D9-4938-AAE3-C1766DB0003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2A9AB1B-B988-456E-9473-18315B81E076}" type="pres">
      <dgm:prSet presAssocID="{9BAB74CA-99D9-4938-AAE3-C1766DB0003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0260FFE-D587-4A0B-A256-1326502E456C}" type="presOf" srcId="{7C4AFE3D-F53A-4621-8900-BC61A32BBF75}" destId="{E723ECDC-6C86-422F-BBBD-35F6E8DB6918}" srcOrd="0" destOrd="0" presId="urn:microsoft.com/office/officeart/2005/8/layout/vList5"/>
    <dgm:cxn modelId="{AFDF5CB4-AD16-41D5-9250-FDBDB0F00128}" srcId="{13113C34-4413-4708-AFCE-2CADCFD5E6B7}" destId="{60D466A2-F3F1-42E4-B203-FB4C989B344C}" srcOrd="3" destOrd="0" parTransId="{B72C0464-3138-4AE3-85F8-F706D0DF2BD9}" sibTransId="{E0CDC086-29B9-470B-889A-24D1B55339C0}"/>
    <dgm:cxn modelId="{714E6838-96AC-4A4F-A977-8DEE062927FD}" type="presOf" srcId="{9D3B3FE5-9F23-44C6-87B6-2D28857F4E6D}" destId="{2D1F9BA5-6FED-404B-9640-BD41F67747B2}" srcOrd="0" destOrd="2" presId="urn:microsoft.com/office/officeart/2005/8/layout/vList5"/>
    <dgm:cxn modelId="{FDD2026E-C154-4921-832C-8D1209C1C604}" srcId="{0E4DCF90-CEEA-4D83-870D-8A65F8A92515}" destId="{D29A38BF-3757-4816-9D13-195402A26358}" srcOrd="1" destOrd="0" parTransId="{A2889674-249D-40E1-8D86-52FF9FB8C7E7}" sibTransId="{72E45EDD-1B63-4147-8EE2-BB25FF66A179}"/>
    <dgm:cxn modelId="{8F48E457-4932-4EA6-B471-11C7FEF77594}" srcId="{9BAB74CA-99D9-4938-AAE3-C1766DB0003F}" destId="{8A7235AC-037C-4E94-9453-AA3649E86A39}" srcOrd="0" destOrd="0" parTransId="{43DCF59D-1C75-44FB-A2F5-FECA7F3D2AAD}" sibTransId="{A456A382-F894-46BB-B7A5-F634CD3DACA5}"/>
    <dgm:cxn modelId="{3332398E-5899-44F1-901B-4E306749EE92}" srcId="{0E4DCF90-CEEA-4D83-870D-8A65F8A92515}" destId="{3B7123E7-D4C0-4EC8-9D62-A9FB110EFD6F}" srcOrd="0" destOrd="0" parTransId="{FC7045AA-D370-4EEA-8A95-534DBC44A417}" sibTransId="{CE591CD7-A08B-4F30-AA9B-6E27947DBA6B}"/>
    <dgm:cxn modelId="{FA483CDF-A2A7-43B4-9182-8886051E0A86}" type="presOf" srcId="{D9859293-B923-4AA9-8324-262E1A10354F}" destId="{D2E86701-6EBC-4CFB-B0EC-2C89636AC43B}" srcOrd="0" destOrd="0" presId="urn:microsoft.com/office/officeart/2005/8/layout/vList5"/>
    <dgm:cxn modelId="{2CA8EF80-890C-4EF7-A9B8-25284C770C40}" type="presOf" srcId="{60D466A2-F3F1-42E4-B203-FB4C989B344C}" destId="{E723ECDC-6C86-422F-BBBD-35F6E8DB6918}" srcOrd="0" destOrd="3" presId="urn:microsoft.com/office/officeart/2005/8/layout/vList5"/>
    <dgm:cxn modelId="{E4EDC7C4-1638-438E-B8E8-AE5C8FB6D74F}" type="presOf" srcId="{0E4DCF90-CEEA-4D83-870D-8A65F8A92515}" destId="{05FFB717-68C1-429D-A2F1-D4E0B4AAF14D}" srcOrd="0" destOrd="0" presId="urn:microsoft.com/office/officeart/2005/8/layout/vList5"/>
    <dgm:cxn modelId="{DF54A83E-008C-4E22-B202-82BB04C0024B}" srcId="{D9859293-B923-4AA9-8324-262E1A10354F}" destId="{13113C34-4413-4708-AFCE-2CADCFD5E6B7}" srcOrd="1" destOrd="0" parTransId="{308D0079-020F-4186-99E1-A88F8F967704}" sibTransId="{7FA7190E-CCAF-457D-9748-DC8C2B14D052}"/>
    <dgm:cxn modelId="{DE8C8CAE-AC99-4F2F-8409-EC563ECA3936}" srcId="{13113C34-4413-4708-AFCE-2CADCFD5E6B7}" destId="{C0BA0BFC-F9F2-45CD-AC85-526020E3AC12}" srcOrd="1" destOrd="0" parTransId="{0C5AFA4A-937D-414F-8A22-DAB34ACBCCE8}" sibTransId="{321C6B85-D9B5-4E20-A256-A1C21421C208}"/>
    <dgm:cxn modelId="{A4D1DB61-BEB6-4A40-9E6A-11B913A97986}" srcId="{13113C34-4413-4708-AFCE-2CADCFD5E6B7}" destId="{7C4AFE3D-F53A-4621-8900-BC61A32BBF75}" srcOrd="0" destOrd="0" parTransId="{7B5A8F14-C760-49B2-8B96-3592CC39157C}" sibTransId="{96AB0656-5C5E-4593-B748-F2CFB872729E}"/>
    <dgm:cxn modelId="{CBAD3AAF-7DEA-4A67-95A2-D1B96DB3F28A}" srcId="{0E4DCF90-CEEA-4D83-870D-8A65F8A92515}" destId="{9D3B3FE5-9F23-44C6-87B6-2D28857F4E6D}" srcOrd="2" destOrd="0" parTransId="{5CC1B0BD-9B67-43B3-A0A4-AD91862A90EE}" sibTransId="{836B9D69-664B-454C-9F47-D28FCE419ACE}"/>
    <dgm:cxn modelId="{05C3238F-35E4-4200-9DE9-3EAC53EDE0C1}" srcId="{D9859293-B923-4AA9-8324-262E1A10354F}" destId="{9BAB74CA-99D9-4938-AAE3-C1766DB0003F}" srcOrd="2" destOrd="0" parTransId="{95026D19-16D7-4B0B-AFF4-AFF4460EA36D}" sibTransId="{5E753C02-25B7-4E40-BE8B-C31B21CC4F2F}"/>
    <dgm:cxn modelId="{712CDB20-0957-475F-BAAA-345F65250186}" type="presOf" srcId="{3B7123E7-D4C0-4EC8-9D62-A9FB110EFD6F}" destId="{2D1F9BA5-6FED-404B-9640-BD41F67747B2}" srcOrd="0" destOrd="0" presId="urn:microsoft.com/office/officeart/2005/8/layout/vList5"/>
    <dgm:cxn modelId="{D0BECC87-9852-4BCC-BFC9-F1A04582961D}" type="presOf" srcId="{C0BA0BFC-F9F2-45CD-AC85-526020E3AC12}" destId="{E723ECDC-6C86-422F-BBBD-35F6E8DB6918}" srcOrd="0" destOrd="1" presId="urn:microsoft.com/office/officeart/2005/8/layout/vList5"/>
    <dgm:cxn modelId="{8091BCFD-5DFF-4904-996F-D33DD42B93B4}" type="presOf" srcId="{13113C34-4413-4708-AFCE-2CADCFD5E6B7}" destId="{E2A52018-06A4-4C08-9897-152C6BB4FCCD}" srcOrd="0" destOrd="0" presId="urn:microsoft.com/office/officeart/2005/8/layout/vList5"/>
    <dgm:cxn modelId="{B0E3F191-2BC6-4872-BD4C-F4237D6F2E5C}" type="presOf" srcId="{D29A38BF-3757-4816-9D13-195402A26358}" destId="{2D1F9BA5-6FED-404B-9640-BD41F67747B2}" srcOrd="0" destOrd="1" presId="urn:microsoft.com/office/officeart/2005/8/layout/vList5"/>
    <dgm:cxn modelId="{44326074-075A-4F2F-9360-29FAB09E17F2}" srcId="{D9859293-B923-4AA9-8324-262E1A10354F}" destId="{0E4DCF90-CEEA-4D83-870D-8A65F8A92515}" srcOrd="0" destOrd="0" parTransId="{6709B455-6D0D-450E-A254-71FD2AA22DA3}" sibTransId="{2902D494-C8DD-4181-97B2-51177CD9EC96}"/>
    <dgm:cxn modelId="{92EABD27-82BB-4CB6-AA6C-6B031DB19FF9}" type="presOf" srcId="{8A7235AC-037C-4E94-9453-AA3649E86A39}" destId="{B2A9AB1B-B988-456E-9473-18315B81E076}" srcOrd="0" destOrd="0" presId="urn:microsoft.com/office/officeart/2005/8/layout/vList5"/>
    <dgm:cxn modelId="{DA5DEDFA-4A76-4F87-BA78-3DF72DFCE408}" type="presOf" srcId="{9BAB74CA-99D9-4938-AAE3-C1766DB0003F}" destId="{28E94363-806D-416D-A085-E1CD71019860}" srcOrd="0" destOrd="0" presId="urn:microsoft.com/office/officeart/2005/8/layout/vList5"/>
    <dgm:cxn modelId="{E2D4EDEC-30AA-4BB7-AEA4-F477D5736445}" type="presOf" srcId="{0B8275D1-6E8B-4C69-A091-12908D789769}" destId="{E723ECDC-6C86-422F-BBBD-35F6E8DB6918}" srcOrd="0" destOrd="2" presId="urn:microsoft.com/office/officeart/2005/8/layout/vList5"/>
    <dgm:cxn modelId="{2893CE18-8B17-4A26-9774-61E04571BF67}" srcId="{13113C34-4413-4708-AFCE-2CADCFD5E6B7}" destId="{0B8275D1-6E8B-4C69-A091-12908D789769}" srcOrd="2" destOrd="0" parTransId="{E04262E2-19FB-47F3-B700-2AAE684F6EF9}" sibTransId="{50AE928F-1ED7-494A-A545-166F7AE18B17}"/>
    <dgm:cxn modelId="{AF3D5797-7EE7-4CA4-A91A-7D38538D579D}" type="presParOf" srcId="{D2E86701-6EBC-4CFB-B0EC-2C89636AC43B}" destId="{8991135B-DFD4-4937-B678-38848B5D5BEA}" srcOrd="0" destOrd="0" presId="urn:microsoft.com/office/officeart/2005/8/layout/vList5"/>
    <dgm:cxn modelId="{F9442281-99E9-4F45-B7B7-55919B1F0F9B}" type="presParOf" srcId="{8991135B-DFD4-4937-B678-38848B5D5BEA}" destId="{05FFB717-68C1-429D-A2F1-D4E0B4AAF14D}" srcOrd="0" destOrd="0" presId="urn:microsoft.com/office/officeart/2005/8/layout/vList5"/>
    <dgm:cxn modelId="{B584FB3D-8C7D-48DF-86BC-9CA8B415FE4B}" type="presParOf" srcId="{8991135B-DFD4-4937-B678-38848B5D5BEA}" destId="{2D1F9BA5-6FED-404B-9640-BD41F67747B2}" srcOrd="1" destOrd="0" presId="urn:microsoft.com/office/officeart/2005/8/layout/vList5"/>
    <dgm:cxn modelId="{14AE3EC2-ECF4-462A-B5BB-4C40DCD34D00}" type="presParOf" srcId="{D2E86701-6EBC-4CFB-B0EC-2C89636AC43B}" destId="{3CA91859-59B0-4398-9D6D-DDA31E4436C8}" srcOrd="1" destOrd="0" presId="urn:microsoft.com/office/officeart/2005/8/layout/vList5"/>
    <dgm:cxn modelId="{2E4F327E-8546-4F85-9ECA-EEA362FEB151}" type="presParOf" srcId="{D2E86701-6EBC-4CFB-B0EC-2C89636AC43B}" destId="{135FBC20-1784-479C-89B7-4C01093FB26F}" srcOrd="2" destOrd="0" presId="urn:microsoft.com/office/officeart/2005/8/layout/vList5"/>
    <dgm:cxn modelId="{DD06561A-7D7E-44FE-BC1B-3B866C0952DD}" type="presParOf" srcId="{135FBC20-1784-479C-89B7-4C01093FB26F}" destId="{E2A52018-06A4-4C08-9897-152C6BB4FCCD}" srcOrd="0" destOrd="0" presId="urn:microsoft.com/office/officeart/2005/8/layout/vList5"/>
    <dgm:cxn modelId="{48AD1820-AFA6-4DDE-A61F-63DD421B6B93}" type="presParOf" srcId="{135FBC20-1784-479C-89B7-4C01093FB26F}" destId="{E723ECDC-6C86-422F-BBBD-35F6E8DB6918}" srcOrd="1" destOrd="0" presId="urn:microsoft.com/office/officeart/2005/8/layout/vList5"/>
    <dgm:cxn modelId="{80EBEA59-3E13-41ED-A275-6D8E6517E8F4}" type="presParOf" srcId="{D2E86701-6EBC-4CFB-B0EC-2C89636AC43B}" destId="{4AB4F61B-01C8-43DB-B832-E9237DA46AD3}" srcOrd="3" destOrd="0" presId="urn:microsoft.com/office/officeart/2005/8/layout/vList5"/>
    <dgm:cxn modelId="{DE00C646-88F3-463F-8ADC-C5B085E893F8}" type="presParOf" srcId="{D2E86701-6EBC-4CFB-B0EC-2C89636AC43B}" destId="{5A9325A8-BDC0-438E-BE2E-BEAB4FF6FAE1}" srcOrd="4" destOrd="0" presId="urn:microsoft.com/office/officeart/2005/8/layout/vList5"/>
    <dgm:cxn modelId="{E2D10A0C-A44A-413A-84AE-0FBFE9A7464C}" type="presParOf" srcId="{5A9325A8-BDC0-438E-BE2E-BEAB4FF6FAE1}" destId="{28E94363-806D-416D-A085-E1CD71019860}" srcOrd="0" destOrd="0" presId="urn:microsoft.com/office/officeart/2005/8/layout/vList5"/>
    <dgm:cxn modelId="{6C5729B4-DEF3-459E-A882-ADF749E27912}" type="presParOf" srcId="{5A9325A8-BDC0-438E-BE2E-BEAB4FF6FAE1}" destId="{B2A9AB1B-B988-456E-9473-18315B81E07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859293-B923-4AA9-8324-262E1A10354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E4DCF90-CEEA-4D83-870D-8A65F8A92515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AR" sz="20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rPr>
            <a:t>Sujetos comprendidos</a:t>
          </a:r>
          <a:endParaRPr lang="es-AR" sz="2000" b="1" dirty="0">
            <a:solidFill>
              <a:schemeClr val="accent3">
                <a:lumMod val="50000"/>
              </a:schemeClr>
            </a:solidFill>
            <a:latin typeface="Calibri" pitchFamily="34" charset="0"/>
          </a:endParaRPr>
        </a:p>
      </dgm:t>
    </dgm:pt>
    <dgm:pt modelId="{6709B455-6D0D-450E-A254-71FD2AA22DA3}" type="parTrans" cxnId="{44326074-075A-4F2F-9360-29FAB09E17F2}">
      <dgm:prSet/>
      <dgm:spPr/>
      <dgm:t>
        <a:bodyPr/>
        <a:lstStyle/>
        <a:p>
          <a:endParaRPr lang="es-AR">
            <a:latin typeface="Calibri" pitchFamily="34" charset="0"/>
          </a:endParaRPr>
        </a:p>
      </dgm:t>
    </dgm:pt>
    <dgm:pt modelId="{2902D494-C8DD-4181-97B2-51177CD9EC96}" type="sibTrans" cxnId="{44326074-075A-4F2F-9360-29FAB09E17F2}">
      <dgm:prSet/>
      <dgm:spPr/>
      <dgm:t>
        <a:bodyPr/>
        <a:lstStyle/>
        <a:p>
          <a:endParaRPr lang="es-AR">
            <a:latin typeface="Calibri" pitchFamily="34" charset="0"/>
          </a:endParaRPr>
        </a:p>
      </dgm:t>
    </dgm:pt>
    <dgm:pt modelId="{3B7123E7-D4C0-4EC8-9D62-A9FB110EFD6F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altLang="es-AR" sz="18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rPr>
            <a:t>Declaración de bienes a nombre de terceras personas. Cambio de titularidad</a:t>
          </a:r>
          <a:endParaRPr lang="es-AR" sz="1400" dirty="0">
            <a:solidFill>
              <a:schemeClr val="accent3">
                <a:lumMod val="50000"/>
              </a:schemeClr>
            </a:solidFill>
            <a:latin typeface="Calibri" pitchFamily="34" charset="0"/>
          </a:endParaRPr>
        </a:p>
      </dgm:t>
    </dgm:pt>
    <dgm:pt modelId="{FC7045AA-D370-4EEA-8A95-534DBC44A417}" type="parTrans" cxnId="{3332398E-5899-44F1-901B-4E306749EE92}">
      <dgm:prSet/>
      <dgm:spPr/>
      <dgm:t>
        <a:bodyPr/>
        <a:lstStyle/>
        <a:p>
          <a:endParaRPr lang="es-AR">
            <a:latin typeface="Calibri" pitchFamily="34" charset="0"/>
          </a:endParaRPr>
        </a:p>
      </dgm:t>
    </dgm:pt>
    <dgm:pt modelId="{CE591CD7-A08B-4F30-AA9B-6E27947DBA6B}" type="sibTrans" cxnId="{3332398E-5899-44F1-901B-4E306749EE92}">
      <dgm:prSet/>
      <dgm:spPr/>
      <dgm:t>
        <a:bodyPr/>
        <a:lstStyle/>
        <a:p>
          <a:endParaRPr lang="es-AR">
            <a:latin typeface="Calibri" pitchFamily="34" charset="0"/>
          </a:endParaRPr>
        </a:p>
      </dgm:t>
    </dgm:pt>
    <dgm:pt modelId="{D2E86701-6EBC-4CFB-B0EC-2C89636AC43B}" type="pres">
      <dgm:prSet presAssocID="{D9859293-B923-4AA9-8324-262E1A1035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991135B-DFD4-4937-B678-38848B5D5BEA}" type="pres">
      <dgm:prSet presAssocID="{0E4DCF90-CEEA-4D83-870D-8A65F8A92515}" presName="linNode" presStyleCnt="0"/>
      <dgm:spPr/>
    </dgm:pt>
    <dgm:pt modelId="{05FFB717-68C1-429D-A2F1-D4E0B4AAF14D}" type="pres">
      <dgm:prSet presAssocID="{0E4DCF90-CEEA-4D83-870D-8A65F8A92515}" presName="parentText" presStyleLbl="node1" presStyleIdx="0" presStyleCnt="1" custScaleY="78760" custLinFactNeighborY="-1086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D1F9BA5-6FED-404B-9640-BD41F67747B2}" type="pres">
      <dgm:prSet presAssocID="{0E4DCF90-CEEA-4D83-870D-8A65F8A92515}" presName="descendantText" presStyleLbl="alignAccFollowNode1" presStyleIdx="0" presStyleCnt="1" custLinFactNeighborX="1" custLinFactNeighborY="-58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0325B59-3830-4F55-9471-C363460266C5}" type="presOf" srcId="{0E4DCF90-CEEA-4D83-870D-8A65F8A92515}" destId="{05FFB717-68C1-429D-A2F1-D4E0B4AAF14D}" srcOrd="0" destOrd="0" presId="urn:microsoft.com/office/officeart/2005/8/layout/vList5"/>
    <dgm:cxn modelId="{3332398E-5899-44F1-901B-4E306749EE92}" srcId="{0E4DCF90-CEEA-4D83-870D-8A65F8A92515}" destId="{3B7123E7-D4C0-4EC8-9D62-A9FB110EFD6F}" srcOrd="0" destOrd="0" parTransId="{FC7045AA-D370-4EEA-8A95-534DBC44A417}" sibTransId="{CE591CD7-A08B-4F30-AA9B-6E27947DBA6B}"/>
    <dgm:cxn modelId="{44326074-075A-4F2F-9360-29FAB09E17F2}" srcId="{D9859293-B923-4AA9-8324-262E1A10354F}" destId="{0E4DCF90-CEEA-4D83-870D-8A65F8A92515}" srcOrd="0" destOrd="0" parTransId="{6709B455-6D0D-450E-A254-71FD2AA22DA3}" sibTransId="{2902D494-C8DD-4181-97B2-51177CD9EC96}"/>
    <dgm:cxn modelId="{CB508AC4-FF43-45C8-893F-0A1F5A4D5C7F}" type="presOf" srcId="{D9859293-B923-4AA9-8324-262E1A10354F}" destId="{D2E86701-6EBC-4CFB-B0EC-2C89636AC43B}" srcOrd="0" destOrd="0" presId="urn:microsoft.com/office/officeart/2005/8/layout/vList5"/>
    <dgm:cxn modelId="{857E8220-5CBE-4205-B9BC-BCECD46B323C}" type="presOf" srcId="{3B7123E7-D4C0-4EC8-9D62-A9FB110EFD6F}" destId="{2D1F9BA5-6FED-404B-9640-BD41F67747B2}" srcOrd="0" destOrd="0" presId="urn:microsoft.com/office/officeart/2005/8/layout/vList5"/>
    <dgm:cxn modelId="{46EDDC4A-9CCA-46EF-A8DA-71DBD71A7290}" type="presParOf" srcId="{D2E86701-6EBC-4CFB-B0EC-2C89636AC43B}" destId="{8991135B-DFD4-4937-B678-38848B5D5BEA}" srcOrd="0" destOrd="0" presId="urn:microsoft.com/office/officeart/2005/8/layout/vList5"/>
    <dgm:cxn modelId="{7DB9B72A-834E-4F09-AE7B-6AD2C4054F6B}" type="presParOf" srcId="{8991135B-DFD4-4937-B678-38848B5D5BEA}" destId="{05FFB717-68C1-429D-A2F1-D4E0B4AAF14D}" srcOrd="0" destOrd="0" presId="urn:microsoft.com/office/officeart/2005/8/layout/vList5"/>
    <dgm:cxn modelId="{C282E0AE-78EE-420E-A446-F2F1E2B407B2}" type="presParOf" srcId="{8991135B-DFD4-4937-B678-38848B5D5BEA}" destId="{2D1F9BA5-6FED-404B-9640-BD41F67747B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358246-539A-4D6B-9910-5996BAB5C0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15F315A-A7D9-45BA-BA09-68A46E4239B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AR" sz="20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Conceptos incluidos</a:t>
          </a:r>
          <a:endParaRPr lang="es-AR" sz="2000" b="1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D9EE9B51-FB7F-41C7-A02B-A8A2FA668B94}" type="parTrans" cxnId="{11FFB8A7-4E65-449C-A97E-A91A821AAFFB}">
      <dgm:prSet/>
      <dgm:spPr/>
      <dgm:t>
        <a:bodyPr/>
        <a:lstStyle/>
        <a:p>
          <a:endParaRPr lang="es-AR"/>
        </a:p>
      </dgm:t>
    </dgm:pt>
    <dgm:pt modelId="{38D99B34-F072-4B51-96C5-26F40DBE0A42}" type="sibTrans" cxnId="{11FFB8A7-4E65-449C-A97E-A91A821AAFFB}">
      <dgm:prSet/>
      <dgm:spPr/>
      <dgm:t>
        <a:bodyPr/>
        <a:lstStyle/>
        <a:p>
          <a:endParaRPr lang="es-AR"/>
        </a:p>
      </dgm:t>
    </dgm:pt>
    <dgm:pt modelId="{3D4D444B-E336-4A86-A309-121563B88E88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8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Bienes existentes en el país y en el exterior</a:t>
          </a:r>
          <a:endParaRPr lang="es-AR" sz="1800" b="1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307664B4-B30C-4512-A92E-E693EE7CAC09}" type="parTrans" cxnId="{AD878BCA-02BD-42B7-9B7B-004608C2167A}">
      <dgm:prSet/>
      <dgm:spPr/>
      <dgm:t>
        <a:bodyPr/>
        <a:lstStyle/>
        <a:p>
          <a:endParaRPr lang="es-AR"/>
        </a:p>
      </dgm:t>
    </dgm:pt>
    <dgm:pt modelId="{1C636E4D-DFFF-4BB2-BF8D-058585C18F9F}" type="sibTrans" cxnId="{AD878BCA-02BD-42B7-9B7B-004608C2167A}">
      <dgm:prSet/>
      <dgm:spPr/>
      <dgm:t>
        <a:bodyPr/>
        <a:lstStyle/>
        <a:p>
          <a:endParaRPr lang="es-AR"/>
        </a:p>
      </dgm:t>
    </dgm:pt>
    <dgm:pt modelId="{6D19C8BD-2275-40EC-97E7-8C35C63C7D4A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Bienes muebles e inmuebles</a:t>
          </a:r>
          <a:endParaRPr lang="es-AR" sz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54DF7B2F-46CF-4D90-A076-216714EC254E}" type="parTrans" cxnId="{04B031BB-0113-42B5-8DB3-B75B6CFA4F93}">
      <dgm:prSet/>
      <dgm:spPr/>
      <dgm:t>
        <a:bodyPr/>
        <a:lstStyle/>
        <a:p>
          <a:endParaRPr lang="es-AR"/>
        </a:p>
      </dgm:t>
    </dgm:pt>
    <dgm:pt modelId="{6F7142AA-E5D3-4C20-8B15-808F0EF0C761}" type="sibTrans" cxnId="{04B031BB-0113-42B5-8DB3-B75B6CFA4F93}">
      <dgm:prSet/>
      <dgm:spPr/>
      <dgm:t>
        <a:bodyPr/>
        <a:lstStyle/>
        <a:p>
          <a:endParaRPr lang="es-AR"/>
        </a:p>
      </dgm:t>
    </dgm:pt>
    <dgm:pt modelId="{D6EA5A49-069A-4998-A74D-5AAB3CDDB4C7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Acciones y participaciones</a:t>
          </a:r>
          <a:endParaRPr lang="es-AR" sz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D3343C04-D979-447C-AA7E-3832B1441AE2}" type="parTrans" cxnId="{0030F5CF-D5E5-4BAB-B81E-8F7B811DFBD4}">
      <dgm:prSet/>
      <dgm:spPr/>
      <dgm:t>
        <a:bodyPr/>
        <a:lstStyle/>
        <a:p>
          <a:endParaRPr lang="es-AR"/>
        </a:p>
      </dgm:t>
    </dgm:pt>
    <dgm:pt modelId="{5C2830CA-A438-407B-A675-560A291B464A}" type="sibTrans" cxnId="{0030F5CF-D5E5-4BAB-B81E-8F7B811DFBD4}">
      <dgm:prSet/>
      <dgm:spPr/>
      <dgm:t>
        <a:bodyPr/>
        <a:lstStyle/>
        <a:p>
          <a:endParaRPr lang="es-AR"/>
        </a:p>
      </dgm:t>
    </dgm:pt>
    <dgm:pt modelId="{52E523C2-23EA-4AEE-85DF-1E132C5D9A6F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Créditos y aportes de capital</a:t>
          </a:r>
          <a:endParaRPr lang="es-AR" sz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A5588C19-6FCF-4323-9351-8B1D862A2BC5}" type="parTrans" cxnId="{F7844948-7D25-4C65-A97D-F074ADE18B80}">
      <dgm:prSet/>
      <dgm:spPr/>
      <dgm:t>
        <a:bodyPr/>
        <a:lstStyle/>
        <a:p>
          <a:endParaRPr lang="es-AR"/>
        </a:p>
      </dgm:t>
    </dgm:pt>
    <dgm:pt modelId="{8E6EA483-0844-4182-A87C-92AC8B8726F1}" type="sibTrans" cxnId="{F7844948-7D25-4C65-A97D-F074ADE18B80}">
      <dgm:prSet/>
      <dgm:spPr/>
      <dgm:t>
        <a:bodyPr/>
        <a:lstStyle/>
        <a:p>
          <a:endParaRPr lang="es-AR"/>
        </a:p>
      </dgm:t>
    </dgm:pt>
    <dgm:pt modelId="{AC3638BD-D9A0-4702-B1FA-694CA37FF9C5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Demás bienes</a:t>
          </a:r>
          <a:endParaRPr lang="es-AR" sz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9B703A80-AC44-4D93-9C9F-2792BD2B66B8}" type="parTrans" cxnId="{75CAE30B-E83E-40E8-8ACA-B4AB91A0A182}">
      <dgm:prSet/>
      <dgm:spPr/>
      <dgm:t>
        <a:bodyPr/>
        <a:lstStyle/>
        <a:p>
          <a:endParaRPr lang="es-AR"/>
        </a:p>
      </dgm:t>
    </dgm:pt>
    <dgm:pt modelId="{A0155F02-5208-4369-9EF6-CFA5FD00BA98}" type="sibTrans" cxnId="{75CAE30B-E83E-40E8-8ACA-B4AB91A0A182}">
      <dgm:prSet/>
      <dgm:spPr/>
      <dgm:t>
        <a:bodyPr/>
        <a:lstStyle/>
        <a:p>
          <a:endParaRPr lang="es-AR"/>
        </a:p>
      </dgm:t>
    </dgm:pt>
    <dgm:pt modelId="{119F9E4B-F511-4752-A7EF-B324BB2B3C7F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Moneda nacional y extranjera depositadas en entidades bancarias del país o del exterior </a:t>
          </a:r>
          <a:endParaRPr lang="es-AR" sz="18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A8E7C8A5-0652-44E5-9E89-7C3E6596117B}" type="parTrans" cxnId="{BBD4AE8C-B54A-4625-9416-0AA296096BE1}">
      <dgm:prSet/>
      <dgm:spPr/>
      <dgm:t>
        <a:bodyPr/>
        <a:lstStyle/>
        <a:p>
          <a:endParaRPr lang="es-AR"/>
        </a:p>
      </dgm:t>
    </dgm:pt>
    <dgm:pt modelId="{02A74FA5-E5CA-47F7-9C2E-6E9CAEF4E58E}" type="sibTrans" cxnId="{BBD4AE8C-B54A-4625-9416-0AA296096BE1}">
      <dgm:prSet/>
      <dgm:spPr/>
      <dgm:t>
        <a:bodyPr/>
        <a:lstStyle/>
        <a:p>
          <a:endParaRPr lang="es-AR"/>
        </a:p>
      </dgm:t>
    </dgm:pt>
    <dgm:pt modelId="{9D3B9C6C-532A-410F-93C3-C4ECBDB95E43}">
      <dgm:prSet phldrT="[Texto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AR" sz="1200" dirty="0" smtClean="0">
              <a:solidFill>
                <a:schemeClr val="tx1"/>
              </a:solidFill>
              <a:latin typeface="Calibri" panose="020F0502020204030204" pitchFamily="34" charset="0"/>
            </a:rPr>
            <a:t>Moneda </a:t>
          </a:r>
          <a:r>
            <a:rPr lang="es-AR" sz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nacional y extranjera en efectivo en el país</a:t>
          </a:r>
          <a:endParaRPr lang="es-AR" sz="12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51A7061-724F-4607-9D6A-53AB95528F98}" type="parTrans" cxnId="{53F558B9-98A0-47F2-A38A-988D32E13B2A}">
      <dgm:prSet/>
      <dgm:spPr/>
    </dgm:pt>
    <dgm:pt modelId="{CFE6EB31-0100-47E2-8848-CF3FA2E42F26}" type="sibTrans" cxnId="{53F558B9-98A0-47F2-A38A-988D32E13B2A}">
      <dgm:prSet/>
      <dgm:spPr/>
    </dgm:pt>
    <dgm:pt modelId="{B2E0E13E-D04A-40BF-8B75-0E5A080F2A4D}" type="pres">
      <dgm:prSet presAssocID="{3D358246-539A-4D6B-9910-5996BAB5C0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9EDB60C-D751-4BAF-9E99-E2996ABFD756}" type="pres">
      <dgm:prSet presAssocID="{F15F315A-A7D9-45BA-BA09-68A46E4239B2}" presName="linNode" presStyleCnt="0"/>
      <dgm:spPr/>
    </dgm:pt>
    <dgm:pt modelId="{BB46D7A2-FF56-4ADC-B2BB-A36CED15766B}" type="pres">
      <dgm:prSet presAssocID="{F15F315A-A7D9-45BA-BA09-68A46E4239B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D66AAF0-226A-49F5-BDC1-76E566534FA3}" type="pres">
      <dgm:prSet presAssocID="{F15F315A-A7D9-45BA-BA09-68A46E4239B2}" presName="descendantText" presStyleLbl="alignAccFollowNode1" presStyleIdx="0" presStyleCnt="1" custScaleY="126946" custLinFactNeighborY="85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1FFB8A7-4E65-449C-A97E-A91A821AAFFB}" srcId="{3D358246-539A-4D6B-9910-5996BAB5C0A4}" destId="{F15F315A-A7D9-45BA-BA09-68A46E4239B2}" srcOrd="0" destOrd="0" parTransId="{D9EE9B51-FB7F-41C7-A02B-A8A2FA668B94}" sibTransId="{38D99B34-F072-4B51-96C5-26F40DBE0A42}"/>
    <dgm:cxn modelId="{F0DE6087-C89D-487F-9A03-7031EB735C2A}" type="presOf" srcId="{9D3B9C6C-532A-410F-93C3-C4ECBDB95E43}" destId="{AD66AAF0-226A-49F5-BDC1-76E566534FA3}" srcOrd="0" destOrd="2" presId="urn:microsoft.com/office/officeart/2005/8/layout/vList5"/>
    <dgm:cxn modelId="{04B031BB-0113-42B5-8DB3-B75B6CFA4F93}" srcId="{F15F315A-A7D9-45BA-BA09-68A46E4239B2}" destId="{6D19C8BD-2275-40EC-97E7-8C35C63C7D4A}" srcOrd="3" destOrd="0" parTransId="{54DF7B2F-46CF-4D90-A076-216714EC254E}" sibTransId="{6F7142AA-E5D3-4C20-8B15-808F0EF0C761}"/>
    <dgm:cxn modelId="{3B3465C0-F6C2-4207-9586-D90CD47E1694}" type="presOf" srcId="{3D358246-539A-4D6B-9910-5996BAB5C0A4}" destId="{B2E0E13E-D04A-40BF-8B75-0E5A080F2A4D}" srcOrd="0" destOrd="0" presId="urn:microsoft.com/office/officeart/2005/8/layout/vList5"/>
    <dgm:cxn modelId="{5EFB3F36-CD94-470A-A104-10E9DEAF3192}" type="presOf" srcId="{D6EA5A49-069A-4998-A74D-5AAB3CDDB4C7}" destId="{AD66AAF0-226A-49F5-BDC1-76E566534FA3}" srcOrd="0" destOrd="4" presId="urn:microsoft.com/office/officeart/2005/8/layout/vList5"/>
    <dgm:cxn modelId="{6D568F15-8E76-4762-9891-62CEA2409900}" type="presOf" srcId="{52E523C2-23EA-4AEE-85DF-1E132C5D9A6F}" destId="{AD66AAF0-226A-49F5-BDC1-76E566534FA3}" srcOrd="0" destOrd="5" presId="urn:microsoft.com/office/officeart/2005/8/layout/vList5"/>
    <dgm:cxn modelId="{F7844948-7D25-4C65-A97D-F074ADE18B80}" srcId="{F15F315A-A7D9-45BA-BA09-68A46E4239B2}" destId="{52E523C2-23EA-4AEE-85DF-1E132C5D9A6F}" srcOrd="5" destOrd="0" parTransId="{A5588C19-6FCF-4323-9351-8B1D862A2BC5}" sibTransId="{8E6EA483-0844-4182-A87C-92AC8B8726F1}"/>
    <dgm:cxn modelId="{BBD4AE8C-B54A-4625-9416-0AA296096BE1}" srcId="{F15F315A-A7D9-45BA-BA09-68A46E4239B2}" destId="{119F9E4B-F511-4752-A7EF-B324BB2B3C7F}" srcOrd="1" destOrd="0" parTransId="{A8E7C8A5-0652-44E5-9E89-7C3E6596117B}" sibTransId="{02A74FA5-E5CA-47F7-9C2E-6E9CAEF4E58E}"/>
    <dgm:cxn modelId="{A66A0ED2-141D-4E75-9AA5-10213AFF879C}" type="presOf" srcId="{6D19C8BD-2275-40EC-97E7-8C35C63C7D4A}" destId="{AD66AAF0-226A-49F5-BDC1-76E566534FA3}" srcOrd="0" destOrd="3" presId="urn:microsoft.com/office/officeart/2005/8/layout/vList5"/>
    <dgm:cxn modelId="{75CAE30B-E83E-40E8-8ACA-B4AB91A0A182}" srcId="{F15F315A-A7D9-45BA-BA09-68A46E4239B2}" destId="{AC3638BD-D9A0-4702-B1FA-694CA37FF9C5}" srcOrd="6" destOrd="0" parTransId="{9B703A80-AC44-4D93-9C9F-2792BD2B66B8}" sibTransId="{A0155F02-5208-4369-9EF6-CFA5FD00BA98}"/>
    <dgm:cxn modelId="{27264C44-8D8A-413B-9678-F2C5B83B4D6F}" type="presOf" srcId="{3D4D444B-E336-4A86-A309-121563B88E88}" destId="{AD66AAF0-226A-49F5-BDC1-76E566534FA3}" srcOrd="0" destOrd="0" presId="urn:microsoft.com/office/officeart/2005/8/layout/vList5"/>
    <dgm:cxn modelId="{3D582836-FA3D-41CA-93D5-286D0375A0C3}" type="presOf" srcId="{F15F315A-A7D9-45BA-BA09-68A46E4239B2}" destId="{BB46D7A2-FF56-4ADC-B2BB-A36CED15766B}" srcOrd="0" destOrd="0" presId="urn:microsoft.com/office/officeart/2005/8/layout/vList5"/>
    <dgm:cxn modelId="{A507766E-A09F-4287-AB55-7B6FF25A4501}" type="presOf" srcId="{AC3638BD-D9A0-4702-B1FA-694CA37FF9C5}" destId="{AD66AAF0-226A-49F5-BDC1-76E566534FA3}" srcOrd="0" destOrd="6" presId="urn:microsoft.com/office/officeart/2005/8/layout/vList5"/>
    <dgm:cxn modelId="{0030F5CF-D5E5-4BAB-B81E-8F7B811DFBD4}" srcId="{F15F315A-A7D9-45BA-BA09-68A46E4239B2}" destId="{D6EA5A49-069A-4998-A74D-5AAB3CDDB4C7}" srcOrd="4" destOrd="0" parTransId="{D3343C04-D979-447C-AA7E-3832B1441AE2}" sibTransId="{5C2830CA-A438-407B-A675-560A291B464A}"/>
    <dgm:cxn modelId="{A690CFAD-3474-4712-84C6-CD41EEE16C57}" type="presOf" srcId="{119F9E4B-F511-4752-A7EF-B324BB2B3C7F}" destId="{AD66AAF0-226A-49F5-BDC1-76E566534FA3}" srcOrd="0" destOrd="1" presId="urn:microsoft.com/office/officeart/2005/8/layout/vList5"/>
    <dgm:cxn modelId="{AD878BCA-02BD-42B7-9B7B-004608C2167A}" srcId="{F15F315A-A7D9-45BA-BA09-68A46E4239B2}" destId="{3D4D444B-E336-4A86-A309-121563B88E88}" srcOrd="0" destOrd="0" parTransId="{307664B4-B30C-4512-A92E-E693EE7CAC09}" sibTransId="{1C636E4D-DFFF-4BB2-BF8D-058585C18F9F}"/>
    <dgm:cxn modelId="{53F558B9-98A0-47F2-A38A-988D32E13B2A}" srcId="{F15F315A-A7D9-45BA-BA09-68A46E4239B2}" destId="{9D3B9C6C-532A-410F-93C3-C4ECBDB95E43}" srcOrd="2" destOrd="0" parTransId="{151A7061-724F-4607-9D6A-53AB95528F98}" sibTransId="{CFE6EB31-0100-47E2-8848-CF3FA2E42F26}"/>
    <dgm:cxn modelId="{51FF9070-6715-4FE4-BE69-CD67D354B7CC}" type="presParOf" srcId="{B2E0E13E-D04A-40BF-8B75-0E5A080F2A4D}" destId="{79EDB60C-D751-4BAF-9E99-E2996ABFD756}" srcOrd="0" destOrd="0" presId="urn:microsoft.com/office/officeart/2005/8/layout/vList5"/>
    <dgm:cxn modelId="{DC1DA913-9CF5-45C5-9657-84828A9C7B53}" type="presParOf" srcId="{79EDB60C-D751-4BAF-9E99-E2996ABFD756}" destId="{BB46D7A2-FF56-4ADC-B2BB-A36CED15766B}" srcOrd="0" destOrd="0" presId="urn:microsoft.com/office/officeart/2005/8/layout/vList5"/>
    <dgm:cxn modelId="{E4A9E02F-9453-4B67-83C4-CE1B01D86722}" type="presParOf" srcId="{79EDB60C-D751-4BAF-9E99-E2996ABFD756}" destId="{AD66AAF0-226A-49F5-BDC1-76E566534F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9E0164-558F-4C27-994E-A382BDEA66C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114F6BA-6247-4A11-923D-0D2C68E045E7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AR" sz="18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Fecha de tenencia</a:t>
          </a:r>
          <a:endParaRPr lang="es-AR" sz="1800" b="1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BEFBABEC-1623-4DBC-BFEA-85F3CB3830DD}" type="parTrans" cxnId="{FD66A6F8-922A-4836-9431-408BC8756448}">
      <dgm:prSet/>
      <dgm:spPr/>
      <dgm:t>
        <a:bodyPr/>
        <a:lstStyle/>
        <a:p>
          <a:endParaRPr lang="es-AR"/>
        </a:p>
      </dgm:t>
    </dgm:pt>
    <dgm:pt modelId="{39FADBBA-6E41-4474-A6C8-E0A2752C567E}" type="sibTrans" cxnId="{FD66A6F8-922A-4836-9431-408BC8756448}">
      <dgm:prSet/>
      <dgm:spPr/>
      <dgm:t>
        <a:bodyPr/>
        <a:lstStyle/>
        <a:p>
          <a:endParaRPr lang="es-AR"/>
        </a:p>
      </dgm:t>
    </dgm:pt>
    <dgm:pt modelId="{03991A3B-BEAB-4D94-8C0D-DB7E63B310A0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es-AR" sz="18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Personas humanas</a:t>
          </a:r>
        </a:p>
        <a:p>
          <a:pPr>
            <a:spcAft>
              <a:spcPct val="35000"/>
            </a:spcAft>
          </a:pPr>
          <a:r>
            <a:rPr lang="es-AR" sz="16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Preexistentes a la fecha de promulgación de la ley</a:t>
          </a:r>
        </a:p>
        <a:p>
          <a:pPr>
            <a:spcAft>
              <a:spcPct val="35000"/>
            </a:spcAft>
          </a:pPr>
          <a:r>
            <a:rPr lang="es-AR" sz="16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22 de julio de 2016</a:t>
          </a:r>
          <a:endParaRPr lang="es-AR" sz="1600" b="1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6CB6E9B0-09C9-486B-A11D-8351FFB3C7AA}" type="parTrans" cxnId="{DDB016E1-E8D4-48B9-A623-4AC8CC04FA95}">
      <dgm:prSet/>
      <dgm:spPr/>
      <dgm:t>
        <a:bodyPr/>
        <a:lstStyle/>
        <a:p>
          <a:endParaRPr lang="es-AR"/>
        </a:p>
      </dgm:t>
    </dgm:pt>
    <dgm:pt modelId="{2EA04A90-E1A6-4CCA-A87F-DC6C59C233E6}" type="sibTrans" cxnId="{DDB016E1-E8D4-48B9-A623-4AC8CC04FA95}">
      <dgm:prSet/>
      <dgm:spPr/>
      <dgm:t>
        <a:bodyPr/>
        <a:lstStyle/>
        <a:p>
          <a:endParaRPr lang="es-AR"/>
        </a:p>
      </dgm:t>
    </dgm:pt>
    <dgm:pt modelId="{D1A5CD07-CD9B-4766-9BDB-E925706F9E71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spcAft>
              <a:spcPct val="35000"/>
            </a:spcAft>
          </a:pPr>
          <a:endParaRPr lang="es-AR" sz="2400" dirty="0" smtClean="0">
            <a:solidFill>
              <a:schemeClr val="accent3">
                <a:lumMod val="50000"/>
              </a:schemeClr>
            </a:solidFill>
          </a:endParaRPr>
        </a:p>
        <a:p>
          <a:pPr>
            <a:spcAft>
              <a:spcPts val="0"/>
            </a:spcAft>
          </a:pPr>
          <a:r>
            <a:rPr lang="es-AR" sz="18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Personas jurídicas</a:t>
          </a:r>
        </a:p>
        <a:p>
          <a:pPr>
            <a:spcAft>
              <a:spcPct val="35000"/>
            </a:spcAft>
          </a:pPr>
          <a:r>
            <a:rPr lang="es-AR" sz="16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Último ejercicio cerrado al                        </a:t>
          </a:r>
          <a:r>
            <a:rPr lang="es-AR" sz="16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1 de enero de 2016</a:t>
          </a:r>
        </a:p>
        <a:p>
          <a:pPr>
            <a:spcAft>
              <a:spcPct val="35000"/>
            </a:spcAft>
          </a:pPr>
          <a:endParaRPr lang="es-AR" sz="2400" dirty="0" smtClean="0">
            <a:solidFill>
              <a:schemeClr val="accent3">
                <a:lumMod val="50000"/>
              </a:schemeClr>
            </a:solidFill>
          </a:endParaRPr>
        </a:p>
      </dgm:t>
    </dgm:pt>
    <dgm:pt modelId="{9E0680AE-21B0-4075-AF48-6BB8442874FA}" type="parTrans" cxnId="{FA88D3E8-17E8-4D12-AC53-1961172940ED}">
      <dgm:prSet/>
      <dgm:spPr/>
      <dgm:t>
        <a:bodyPr/>
        <a:lstStyle/>
        <a:p>
          <a:endParaRPr lang="es-AR"/>
        </a:p>
      </dgm:t>
    </dgm:pt>
    <dgm:pt modelId="{88C2E642-D7C6-4566-BED5-449D958E7E0D}" type="sibTrans" cxnId="{FA88D3E8-17E8-4D12-AC53-1961172940ED}">
      <dgm:prSet/>
      <dgm:spPr/>
      <dgm:t>
        <a:bodyPr/>
        <a:lstStyle/>
        <a:p>
          <a:endParaRPr lang="es-AR"/>
        </a:p>
      </dgm:t>
    </dgm:pt>
    <dgm:pt modelId="{E5623199-C7B2-4400-9C00-9E5B073260AC}">
      <dgm:prSet phldrT="[Texto]" custT="1"/>
      <dgm:spPr/>
      <dgm:t>
        <a:bodyPr/>
        <a:lstStyle/>
        <a:p>
          <a:endParaRPr lang="es-AR" sz="2400" dirty="0" smtClean="0"/>
        </a:p>
      </dgm:t>
    </dgm:pt>
    <dgm:pt modelId="{84DA346C-B584-4F35-BAAC-581C9A47B3B3}" type="parTrans" cxnId="{0C9A12C0-CD41-4734-8FA4-41ED1CCE2195}">
      <dgm:prSet/>
      <dgm:spPr/>
      <dgm:t>
        <a:bodyPr/>
        <a:lstStyle/>
        <a:p>
          <a:endParaRPr lang="es-AR"/>
        </a:p>
      </dgm:t>
    </dgm:pt>
    <dgm:pt modelId="{A9805EB2-D4C3-48AF-BB9C-59C27CD5529B}" type="sibTrans" cxnId="{0C9A12C0-CD41-4734-8FA4-41ED1CCE2195}">
      <dgm:prSet/>
      <dgm:spPr/>
      <dgm:t>
        <a:bodyPr/>
        <a:lstStyle/>
        <a:p>
          <a:endParaRPr lang="es-AR"/>
        </a:p>
      </dgm:t>
    </dgm:pt>
    <dgm:pt modelId="{C2C6284B-B624-4F1D-A70E-FAB68833788E}" type="pres">
      <dgm:prSet presAssocID="{CF9E0164-558F-4C27-994E-A382BDEA66C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B04DB18-6ED0-45FD-B031-F5C38DD58B70}" type="pres">
      <dgm:prSet presAssocID="{3114F6BA-6247-4A11-923D-0D2C68E045E7}" presName="roof" presStyleLbl="dkBgShp" presStyleIdx="0" presStyleCnt="2"/>
      <dgm:spPr/>
      <dgm:t>
        <a:bodyPr/>
        <a:lstStyle/>
        <a:p>
          <a:endParaRPr lang="es-AR"/>
        </a:p>
      </dgm:t>
    </dgm:pt>
    <dgm:pt modelId="{2EEF764B-11F6-4299-9FEE-4D3C6214DBE5}" type="pres">
      <dgm:prSet presAssocID="{3114F6BA-6247-4A11-923D-0D2C68E045E7}" presName="pillars" presStyleCnt="0"/>
      <dgm:spPr/>
    </dgm:pt>
    <dgm:pt modelId="{7E297591-784C-437A-88F1-88B61158363F}" type="pres">
      <dgm:prSet presAssocID="{3114F6BA-6247-4A11-923D-0D2C68E045E7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8FF2DD9-89C8-4B83-B7E1-815F5C9307D6}" type="pres">
      <dgm:prSet presAssocID="{D1A5CD07-CD9B-4766-9BDB-E925706F9E7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A0424C8-1A68-4EEB-ABFE-82EC42978FBD}" type="pres">
      <dgm:prSet presAssocID="{3114F6BA-6247-4A11-923D-0D2C68E045E7}" presName="base" presStyleLbl="dkBgShp" presStyleIdx="1" presStyleCnt="2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s-AR"/>
        </a:p>
      </dgm:t>
    </dgm:pt>
  </dgm:ptLst>
  <dgm:cxnLst>
    <dgm:cxn modelId="{0C9A12C0-CD41-4734-8FA4-41ED1CCE2195}" srcId="{CF9E0164-558F-4C27-994E-A382BDEA66CD}" destId="{E5623199-C7B2-4400-9C00-9E5B073260AC}" srcOrd="1" destOrd="0" parTransId="{84DA346C-B584-4F35-BAAC-581C9A47B3B3}" sibTransId="{A9805EB2-D4C3-48AF-BB9C-59C27CD5529B}"/>
    <dgm:cxn modelId="{287B58F3-07C9-4BC7-977F-1AAF1AB2218A}" type="presOf" srcId="{D1A5CD07-CD9B-4766-9BDB-E925706F9E71}" destId="{D8FF2DD9-89C8-4B83-B7E1-815F5C9307D6}" srcOrd="0" destOrd="0" presId="urn:microsoft.com/office/officeart/2005/8/layout/hList3"/>
    <dgm:cxn modelId="{DA6CA1CF-8970-4A2B-BEC8-A4DDB75ED83B}" type="presOf" srcId="{3114F6BA-6247-4A11-923D-0D2C68E045E7}" destId="{FB04DB18-6ED0-45FD-B031-F5C38DD58B70}" srcOrd="0" destOrd="0" presId="urn:microsoft.com/office/officeart/2005/8/layout/hList3"/>
    <dgm:cxn modelId="{FA88D3E8-17E8-4D12-AC53-1961172940ED}" srcId="{3114F6BA-6247-4A11-923D-0D2C68E045E7}" destId="{D1A5CD07-CD9B-4766-9BDB-E925706F9E71}" srcOrd="1" destOrd="0" parTransId="{9E0680AE-21B0-4075-AF48-6BB8442874FA}" sibTransId="{88C2E642-D7C6-4566-BED5-449D958E7E0D}"/>
    <dgm:cxn modelId="{FD66A6F8-922A-4836-9431-408BC8756448}" srcId="{CF9E0164-558F-4C27-994E-A382BDEA66CD}" destId="{3114F6BA-6247-4A11-923D-0D2C68E045E7}" srcOrd="0" destOrd="0" parTransId="{BEFBABEC-1623-4DBC-BFEA-85F3CB3830DD}" sibTransId="{39FADBBA-6E41-4474-A6C8-E0A2752C567E}"/>
    <dgm:cxn modelId="{C8231F1D-8D25-4C08-B119-78DF07C000A5}" type="presOf" srcId="{03991A3B-BEAB-4D94-8C0D-DB7E63B310A0}" destId="{7E297591-784C-437A-88F1-88B61158363F}" srcOrd="0" destOrd="0" presId="urn:microsoft.com/office/officeart/2005/8/layout/hList3"/>
    <dgm:cxn modelId="{6009C7B2-9F63-492C-BF56-BEB743239FF6}" type="presOf" srcId="{CF9E0164-558F-4C27-994E-A382BDEA66CD}" destId="{C2C6284B-B624-4F1D-A70E-FAB68833788E}" srcOrd="0" destOrd="0" presId="urn:microsoft.com/office/officeart/2005/8/layout/hList3"/>
    <dgm:cxn modelId="{DDB016E1-E8D4-48B9-A623-4AC8CC04FA95}" srcId="{3114F6BA-6247-4A11-923D-0D2C68E045E7}" destId="{03991A3B-BEAB-4D94-8C0D-DB7E63B310A0}" srcOrd="0" destOrd="0" parTransId="{6CB6E9B0-09C9-486B-A11D-8351FFB3C7AA}" sibTransId="{2EA04A90-E1A6-4CCA-A87F-DC6C59C233E6}"/>
    <dgm:cxn modelId="{0F797E1E-7619-4AFF-9A13-9D092A255C7B}" type="presParOf" srcId="{C2C6284B-B624-4F1D-A70E-FAB68833788E}" destId="{FB04DB18-6ED0-45FD-B031-F5C38DD58B70}" srcOrd="0" destOrd="0" presId="urn:microsoft.com/office/officeart/2005/8/layout/hList3"/>
    <dgm:cxn modelId="{FCB88F46-9958-4CDC-962D-1A6BBF86CDB5}" type="presParOf" srcId="{C2C6284B-B624-4F1D-A70E-FAB68833788E}" destId="{2EEF764B-11F6-4299-9FEE-4D3C6214DBE5}" srcOrd="1" destOrd="0" presId="urn:microsoft.com/office/officeart/2005/8/layout/hList3"/>
    <dgm:cxn modelId="{C6D0BAE8-DB80-4D46-A984-3B212AAE4A46}" type="presParOf" srcId="{2EEF764B-11F6-4299-9FEE-4D3C6214DBE5}" destId="{7E297591-784C-437A-88F1-88B61158363F}" srcOrd="0" destOrd="0" presId="urn:microsoft.com/office/officeart/2005/8/layout/hList3"/>
    <dgm:cxn modelId="{E40ED101-A179-41EF-962D-16A4D5E315C3}" type="presParOf" srcId="{2EEF764B-11F6-4299-9FEE-4D3C6214DBE5}" destId="{D8FF2DD9-89C8-4B83-B7E1-815F5C9307D6}" srcOrd="1" destOrd="0" presId="urn:microsoft.com/office/officeart/2005/8/layout/hList3"/>
    <dgm:cxn modelId="{A45BA805-673C-4D05-89C6-C38868E510C5}" type="presParOf" srcId="{C2C6284B-B624-4F1D-A70E-FAB68833788E}" destId="{4A0424C8-1A68-4EEB-ABFE-82EC42978FB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1F9BA5-6FED-404B-9640-BD41F67747B2}">
      <dsp:nvSpPr>
        <dsp:cNvPr id="0" name=""/>
        <dsp:cNvSpPr/>
      </dsp:nvSpPr>
      <dsp:spPr>
        <a:xfrm rot="5400000">
          <a:off x="5139423" y="-2129376"/>
          <a:ext cx="766828" cy="5197964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Personas humanas, sucesiones indivisas</a:t>
          </a:r>
          <a:endParaRPr lang="es-AR" sz="14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Sociedades, asociaciones, fundaciones</a:t>
          </a:r>
          <a:endParaRPr lang="es-AR" sz="14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Fideicomisos y fondos</a:t>
          </a:r>
          <a:endParaRPr lang="es-AR" sz="14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 rot="5400000">
        <a:off x="5139423" y="-2129376"/>
        <a:ext cx="766828" cy="5197964"/>
      </dsp:txXfrm>
    </dsp:sp>
    <dsp:sp modelId="{05FFB717-68C1-429D-A2F1-D4E0B4AAF14D}">
      <dsp:nvSpPr>
        <dsp:cNvPr id="0" name=""/>
        <dsp:cNvSpPr/>
      </dsp:nvSpPr>
      <dsp:spPr>
        <a:xfrm>
          <a:off x="0" y="0"/>
          <a:ext cx="2923855" cy="95853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Sujetos comprendidos</a:t>
          </a:r>
          <a:endParaRPr lang="es-AR" sz="2000" b="1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0" y="0"/>
        <a:ext cx="2923855" cy="958535"/>
      </dsp:txXfrm>
    </dsp:sp>
    <dsp:sp modelId="{E723ECDC-6C86-422F-BBBD-35F6E8DB6918}">
      <dsp:nvSpPr>
        <dsp:cNvPr id="0" name=""/>
        <dsp:cNvSpPr/>
      </dsp:nvSpPr>
      <dsp:spPr>
        <a:xfrm rot="5400000">
          <a:off x="4814650" y="-886444"/>
          <a:ext cx="1405588" cy="5192888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Que al 31 de diciembre de 2015 estén, inscriptas o no</a:t>
          </a:r>
          <a:endParaRPr lang="es-AR" sz="12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itchFamily="34" charset="0"/>
            </a:rPr>
            <a:t>Domiciliadas o residentes o establecidas o constituidas e</a:t>
          </a: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n el país</a:t>
          </a:r>
          <a:endParaRPr lang="es-AR" sz="12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Excepción: cónyuge, ascendientes y descendientes</a:t>
          </a:r>
          <a:endParaRPr lang="es-AR" sz="12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Sujetos respecto de los cuales la residenciase haya verificado con anterioridad a la fecha de preexistencia </a:t>
          </a:r>
          <a:endParaRPr lang="es-AR" sz="12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 rot="5400000">
        <a:off x="4814650" y="-886444"/>
        <a:ext cx="1405588" cy="5192888"/>
      </dsp:txXfrm>
    </dsp:sp>
    <dsp:sp modelId="{E2A52018-06A4-4C08-9897-152C6BB4FCCD}">
      <dsp:nvSpPr>
        <dsp:cNvPr id="0" name=""/>
        <dsp:cNvSpPr/>
      </dsp:nvSpPr>
      <dsp:spPr>
        <a:xfrm>
          <a:off x="0" y="1230732"/>
          <a:ext cx="2920999" cy="95853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Condición</a:t>
          </a:r>
          <a:endParaRPr lang="es-AR" sz="2000" b="1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0" y="1230732"/>
        <a:ext cx="2920999" cy="958535"/>
      </dsp:txXfrm>
    </dsp:sp>
    <dsp:sp modelId="{B2A9AB1B-B988-456E-9473-18315B81E076}">
      <dsp:nvSpPr>
        <dsp:cNvPr id="0" name=""/>
        <dsp:cNvSpPr/>
      </dsp:nvSpPr>
      <dsp:spPr>
        <a:xfrm rot="5400000">
          <a:off x="5139423" y="341006"/>
          <a:ext cx="766828" cy="5197964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baseline="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Hasta 31 de marzo de 2017</a:t>
          </a:r>
          <a:endParaRPr lang="es-AR" sz="1400" kern="1200" baseline="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 rot="5400000">
        <a:off x="5139423" y="341006"/>
        <a:ext cx="766828" cy="5197964"/>
      </dsp:txXfrm>
    </dsp:sp>
    <dsp:sp modelId="{28E94363-806D-416D-A085-E1CD71019860}">
      <dsp:nvSpPr>
        <dsp:cNvPr id="0" name=""/>
        <dsp:cNvSpPr/>
      </dsp:nvSpPr>
      <dsp:spPr>
        <a:xfrm>
          <a:off x="0" y="2460720"/>
          <a:ext cx="2923855" cy="95853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Fecha de acogimiento</a:t>
          </a:r>
          <a:endParaRPr lang="es-AR" sz="2000" b="1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0" y="2460720"/>
        <a:ext cx="2923855" cy="9585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1F9BA5-6FED-404B-9640-BD41F67747B2}">
      <dsp:nvSpPr>
        <dsp:cNvPr id="0" name=""/>
        <dsp:cNvSpPr/>
      </dsp:nvSpPr>
      <dsp:spPr>
        <a:xfrm rot="5400000">
          <a:off x="3758275" y="-879726"/>
          <a:ext cx="2315524" cy="4626859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altLang="es-AR" sz="1800" kern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rPr>
            <a:t>Declaración de bienes a nombre de terceras personas. Cambio de titularidad</a:t>
          </a:r>
          <a:endParaRPr lang="es-AR" sz="1400" kern="1200" dirty="0">
            <a:solidFill>
              <a:schemeClr val="accent3">
                <a:lumMod val="50000"/>
              </a:schemeClr>
            </a:solidFill>
            <a:latin typeface="Calibri" pitchFamily="34" charset="0"/>
          </a:endParaRPr>
        </a:p>
      </dsp:txBody>
      <dsp:txXfrm rot="5400000">
        <a:off x="3758275" y="-879726"/>
        <a:ext cx="2315524" cy="4626859"/>
      </dsp:txXfrm>
    </dsp:sp>
    <dsp:sp modelId="{05FFB717-68C1-429D-A2F1-D4E0B4AAF14D}">
      <dsp:nvSpPr>
        <dsp:cNvPr id="0" name=""/>
        <dsp:cNvSpPr/>
      </dsp:nvSpPr>
      <dsp:spPr>
        <a:xfrm>
          <a:off x="0" y="275952"/>
          <a:ext cx="2602608" cy="227963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rPr>
            <a:t>Sujetos comprendidos</a:t>
          </a:r>
          <a:endParaRPr lang="es-AR" sz="2000" b="1" kern="1200" dirty="0">
            <a:solidFill>
              <a:schemeClr val="accent3">
                <a:lumMod val="50000"/>
              </a:schemeClr>
            </a:solidFill>
            <a:latin typeface="Calibri" pitchFamily="34" charset="0"/>
          </a:endParaRPr>
        </a:p>
      </dsp:txBody>
      <dsp:txXfrm>
        <a:off x="0" y="275952"/>
        <a:ext cx="2602608" cy="22796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66AAF0-226A-49F5-BDC1-76E566534FA3}">
      <dsp:nvSpPr>
        <dsp:cNvPr id="0" name=""/>
        <dsp:cNvSpPr/>
      </dsp:nvSpPr>
      <dsp:spPr>
        <a:xfrm rot="5400000">
          <a:off x="3824687" y="-1246192"/>
          <a:ext cx="2083028" cy="4576665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Bienes existentes en el país y en el exterior</a:t>
          </a:r>
          <a:endParaRPr lang="es-AR" sz="1800" b="1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Moneda nacional y extranjera depositadas en entidades bancarias del país o del exterior </a:t>
          </a:r>
          <a:endParaRPr lang="es-AR" sz="18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Moneda </a:t>
          </a:r>
          <a:r>
            <a:rPr lang="es-AR" sz="12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nacional y extranjera en efectivo en el país</a:t>
          </a:r>
          <a:endParaRPr lang="es-AR" sz="1200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Bienes muebles e inmuebles</a:t>
          </a:r>
          <a:endParaRPr lang="es-AR" sz="12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Acciones y participaciones</a:t>
          </a:r>
          <a:endParaRPr lang="es-AR" sz="12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Créditos y aportes de capital</a:t>
          </a:r>
          <a:endParaRPr lang="es-AR" sz="12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Demás bienes</a:t>
          </a:r>
          <a:endParaRPr lang="es-AR" sz="1200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 rot="5400000">
        <a:off x="3824687" y="-1246192"/>
        <a:ext cx="2083028" cy="4576665"/>
      </dsp:txXfrm>
    </dsp:sp>
    <dsp:sp modelId="{BB46D7A2-FF56-4ADC-B2BB-A36CED15766B}">
      <dsp:nvSpPr>
        <dsp:cNvPr id="0" name=""/>
        <dsp:cNvSpPr/>
      </dsp:nvSpPr>
      <dsp:spPr>
        <a:xfrm>
          <a:off x="3495" y="16278"/>
          <a:ext cx="2574374" cy="205109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Conceptos incluidos</a:t>
          </a:r>
          <a:endParaRPr lang="es-AR" sz="2000" b="1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3495" y="16278"/>
        <a:ext cx="2574374" cy="20510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04DB18-6ED0-45FD-B031-F5C38DD58B70}">
      <dsp:nvSpPr>
        <dsp:cNvPr id="0" name=""/>
        <dsp:cNvSpPr/>
      </dsp:nvSpPr>
      <dsp:spPr>
        <a:xfrm>
          <a:off x="0" y="0"/>
          <a:ext cx="6952140" cy="535785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Fecha de tenencia</a:t>
          </a:r>
          <a:endParaRPr lang="es-AR" sz="1800" b="1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0" y="0"/>
        <a:ext cx="6952140" cy="535785"/>
      </dsp:txXfrm>
    </dsp:sp>
    <dsp:sp modelId="{7E297591-784C-437A-88F1-88B61158363F}">
      <dsp:nvSpPr>
        <dsp:cNvPr id="0" name=""/>
        <dsp:cNvSpPr/>
      </dsp:nvSpPr>
      <dsp:spPr>
        <a:xfrm>
          <a:off x="0" y="535785"/>
          <a:ext cx="3476070" cy="112514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18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Personas humanas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Preexistentes a la fecha de promulgación de la ley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22 de julio de 2016</a:t>
          </a:r>
          <a:endParaRPr lang="es-AR" sz="1600" b="1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0" y="535785"/>
        <a:ext cx="3476070" cy="1125148"/>
      </dsp:txXfrm>
    </dsp:sp>
    <dsp:sp modelId="{D8FF2DD9-89C8-4B83-B7E1-815F5C9307D6}">
      <dsp:nvSpPr>
        <dsp:cNvPr id="0" name=""/>
        <dsp:cNvSpPr/>
      </dsp:nvSpPr>
      <dsp:spPr>
        <a:xfrm>
          <a:off x="3476070" y="535785"/>
          <a:ext cx="3476070" cy="112514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400" kern="1200" dirty="0" smtClean="0">
            <a:solidFill>
              <a:schemeClr val="accent3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18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Personas jurídicas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Último ejercicio cerrado al                        </a:t>
          </a:r>
          <a:r>
            <a:rPr lang="es-AR" sz="16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rPr>
            <a:t>1 de enero de 2016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400" kern="1200" dirty="0" smtClean="0">
            <a:solidFill>
              <a:schemeClr val="accent3">
                <a:lumMod val="50000"/>
              </a:schemeClr>
            </a:solidFill>
          </a:endParaRPr>
        </a:p>
      </dsp:txBody>
      <dsp:txXfrm>
        <a:off x="3476070" y="535785"/>
        <a:ext cx="3476070" cy="1125148"/>
      </dsp:txXfrm>
    </dsp:sp>
    <dsp:sp modelId="{4A0424C8-1A68-4EEB-ABFE-82EC42978FBD}">
      <dsp:nvSpPr>
        <dsp:cNvPr id="0" name=""/>
        <dsp:cNvSpPr/>
      </dsp:nvSpPr>
      <dsp:spPr>
        <a:xfrm>
          <a:off x="0" y="1660933"/>
          <a:ext cx="6952140" cy="12501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8EF11-3B7A-4D77-B61D-B35658C84217}" type="datetimeFigureOut">
              <a:rPr lang="es-AR" smtClean="0"/>
              <a:pPr/>
              <a:t>08/08/2016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F7CAD-2920-4997-BCB4-0967A5F663F3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8664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DE045-24E5-450E-846C-4AE1B3CFD00E}" type="datetimeFigureOut">
              <a:rPr lang="es-AR" smtClean="0"/>
              <a:pPr/>
              <a:t>08/08/2016</a:t>
            </a:fld>
            <a:endParaRPr lang="es-A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8F5AA-7558-4C6D-A34E-0D1B27A21B09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26422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7000"/>
                    </a14:imgEffect>
                    <a14:imgEffect>
                      <a14:saturation sat="400000"/>
                    </a14:imgEffect>
                    <a14:imgEffect>
                      <a14:brightnessContrast bright="-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12 Rectángulo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13 Rectángulo"/>
          <p:cNvSpPr/>
          <p:nvPr userDrawn="1"/>
        </p:nvSpPr>
        <p:spPr>
          <a:xfrm>
            <a:off x="-24450" y="4371950"/>
            <a:ext cx="9168450" cy="7715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5" name="14 Imagen"/>
          <p:cNvPicPr>
            <a:picLocks noChangeAspect="1"/>
          </p:cNvPicPr>
          <p:nvPr userDrawn="1"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9102" y="4572319"/>
            <a:ext cx="1080120" cy="370811"/>
          </a:xfrm>
          <a:prstGeom prst="rect">
            <a:avLst/>
          </a:prstGeom>
        </p:spPr>
      </p:pic>
      <p:sp>
        <p:nvSpPr>
          <p:cNvPr id="16" name="15 Rectángulo"/>
          <p:cNvSpPr/>
          <p:nvPr userDrawn="1"/>
        </p:nvSpPr>
        <p:spPr>
          <a:xfrm flipV="1">
            <a:off x="-19126" y="4299942"/>
            <a:ext cx="9163126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35 Rectángulo"/>
          <p:cNvSpPr/>
          <p:nvPr userDrawn="1"/>
        </p:nvSpPr>
        <p:spPr>
          <a:xfrm flipV="1">
            <a:off x="-19126" y="0"/>
            <a:ext cx="9163126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57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3394075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4800600"/>
            <a:ext cx="3001963" cy="2063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97870-A1D7-470B-8E15-491B7E27232B}" type="datetimeFigureOut">
              <a:rPr lang="es-AR"/>
              <a:pPr>
                <a:defRPr/>
              </a:pPr>
              <a:t>08/08/2016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95400" y="4800600"/>
            <a:ext cx="4211638" cy="2063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9175" y="4886325"/>
            <a:ext cx="463550" cy="20478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692A4A-C379-4C65-9AF9-2B8F53678FA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5581081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49485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34 Imagen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-7000"/>
                    </a14:imgEffect>
                    <a14:imgEffect>
                      <a14:saturation sat="400000"/>
                    </a14:imgEffect>
                    <a14:imgEffect>
                      <a14:brightnessContrast bright="-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-19126" y="0"/>
            <a:ext cx="9163126" cy="51435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2" name="Grupo 1"/>
          <p:cNvGrpSpPr/>
          <p:nvPr/>
        </p:nvGrpSpPr>
        <p:grpSpPr>
          <a:xfrm>
            <a:off x="-24450" y="4299942"/>
            <a:ext cx="9168450" cy="843558"/>
            <a:chOff x="-24450" y="4299942"/>
            <a:chExt cx="9168450" cy="843558"/>
          </a:xfrm>
        </p:grpSpPr>
        <p:sp>
          <p:nvSpPr>
            <p:cNvPr id="28" name="27 Rectángulo"/>
            <p:cNvSpPr/>
            <p:nvPr userDrawn="1"/>
          </p:nvSpPr>
          <p:spPr>
            <a:xfrm>
              <a:off x="-24450" y="4371950"/>
              <a:ext cx="9168450" cy="7715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21" name="20 Imagen"/>
            <p:cNvPicPr>
              <a:picLocks noChangeAspect="1"/>
            </p:cNvPicPr>
            <p:nvPr userDrawn="1"/>
          </p:nvPicPr>
          <p:blipFill>
            <a:blip r:embed="rId8" cstate="print">
              <a:biLevel thresh="2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9102" y="4572319"/>
              <a:ext cx="1080120" cy="370811"/>
            </a:xfrm>
            <a:prstGeom prst="rect">
              <a:avLst/>
            </a:prstGeom>
          </p:spPr>
        </p:pic>
        <p:sp>
          <p:nvSpPr>
            <p:cNvPr id="36" name="35 Rectángulo"/>
            <p:cNvSpPr/>
            <p:nvPr userDrawn="1"/>
          </p:nvSpPr>
          <p:spPr>
            <a:xfrm flipV="1">
              <a:off x="-19126" y="4299942"/>
              <a:ext cx="9163126" cy="720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grpSp>
          <p:nvGrpSpPr>
            <p:cNvPr id="37" name="36 Grupo"/>
            <p:cNvGrpSpPr/>
            <p:nvPr userDrawn="1"/>
          </p:nvGrpSpPr>
          <p:grpSpPr>
            <a:xfrm>
              <a:off x="55425" y="4363300"/>
              <a:ext cx="4064871" cy="769442"/>
              <a:chOff x="75081" y="1185044"/>
              <a:chExt cx="4064871" cy="769442"/>
            </a:xfrm>
          </p:grpSpPr>
          <p:sp>
            <p:nvSpPr>
              <p:cNvPr id="38" name="37 Rectángulo"/>
              <p:cNvSpPr/>
              <p:nvPr/>
            </p:nvSpPr>
            <p:spPr>
              <a:xfrm>
                <a:off x="75081" y="1185044"/>
                <a:ext cx="40648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2000" dirty="0" smtClean="0">
                    <a:solidFill>
                      <a:srgbClr val="00B0F0"/>
                    </a:solidFill>
                    <a:latin typeface="Helvetica" pitchFamily="34" charset="0"/>
                    <a:cs typeface="Calibri" pitchFamily="34" charset="0"/>
                  </a:rPr>
                  <a:t>RÉGIMEN de</a:t>
                </a:r>
                <a:endParaRPr lang="es-AR" sz="2000" dirty="0">
                  <a:solidFill>
                    <a:srgbClr val="00B0F0"/>
                  </a:solidFill>
                  <a:latin typeface="Helvetica" pitchFamily="34" charset="0"/>
                </a:endParaRPr>
              </a:p>
            </p:txBody>
          </p:sp>
          <p:sp>
            <p:nvSpPr>
              <p:cNvPr id="39" name="38 Rectángulo"/>
              <p:cNvSpPr/>
              <p:nvPr/>
            </p:nvSpPr>
            <p:spPr>
              <a:xfrm>
                <a:off x="87699" y="1403549"/>
                <a:ext cx="39750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SINCERAMIENTO</a:t>
                </a:r>
                <a:endParaRPr lang="es-A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39 Rectángulo"/>
              <p:cNvSpPr/>
              <p:nvPr/>
            </p:nvSpPr>
            <p:spPr>
              <a:xfrm>
                <a:off x="109215" y="1585154"/>
                <a:ext cx="163232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b="1" dirty="0" smtClean="0">
                    <a:solidFill>
                      <a:srgbClr val="00B0F0"/>
                    </a:solidFill>
                    <a:latin typeface="Calibri" pitchFamily="34" charset="0"/>
                    <a:cs typeface="Calibri" pitchFamily="34" charset="0"/>
                  </a:rPr>
                  <a:t>FISCAL</a:t>
                </a:r>
                <a:endParaRPr lang="es-AR" dirty="0">
                  <a:solidFill>
                    <a:srgbClr val="00B0F0"/>
                  </a:solidFill>
                </a:endParaRPr>
              </a:p>
            </p:txBody>
          </p:sp>
        </p:grpSp>
      </p:grpSp>
      <p:sp>
        <p:nvSpPr>
          <p:cNvPr id="13" name="35 Rectángulo"/>
          <p:cNvSpPr/>
          <p:nvPr/>
        </p:nvSpPr>
        <p:spPr>
          <a:xfrm flipV="1">
            <a:off x="-19126" y="0"/>
            <a:ext cx="9163126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2" r:id="rId2"/>
    <p:sldLayoutId id="2147483754" r:id="rId3"/>
    <p:sldLayoutId id="2147483755" r:id="rId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34 Imagen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7000"/>
                    </a14:imgEffect>
                    <a14:imgEffect>
                      <a14:saturation sat="400000"/>
                    </a14:imgEffect>
                    <a14:imgEffect>
                      <a14:brightnessContrast bright="-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10 Rectángulo"/>
          <p:cNvSpPr/>
          <p:nvPr/>
        </p:nvSpPr>
        <p:spPr>
          <a:xfrm>
            <a:off x="-19126" y="0"/>
            <a:ext cx="9163126" cy="51435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15" name="Grupo 14"/>
          <p:cNvGrpSpPr/>
          <p:nvPr/>
        </p:nvGrpSpPr>
        <p:grpSpPr>
          <a:xfrm>
            <a:off x="-24450" y="4299942"/>
            <a:ext cx="9168450" cy="843558"/>
            <a:chOff x="-24450" y="4299942"/>
            <a:chExt cx="9168450" cy="843558"/>
          </a:xfrm>
        </p:grpSpPr>
        <p:sp>
          <p:nvSpPr>
            <p:cNvPr id="16" name="27 Rectángulo"/>
            <p:cNvSpPr/>
            <p:nvPr/>
          </p:nvSpPr>
          <p:spPr>
            <a:xfrm>
              <a:off x="-24450" y="4371950"/>
              <a:ext cx="9168450" cy="7715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17" name="20 Imagen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9102" y="4572319"/>
              <a:ext cx="1080120" cy="370811"/>
            </a:xfrm>
            <a:prstGeom prst="rect">
              <a:avLst/>
            </a:prstGeom>
          </p:spPr>
        </p:pic>
        <p:sp>
          <p:nvSpPr>
            <p:cNvPr id="18" name="35 Rectángulo"/>
            <p:cNvSpPr/>
            <p:nvPr/>
          </p:nvSpPr>
          <p:spPr>
            <a:xfrm flipV="1">
              <a:off x="-19126" y="4299942"/>
              <a:ext cx="9163126" cy="720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grpSp>
          <p:nvGrpSpPr>
            <p:cNvPr id="20" name="36 Grupo"/>
            <p:cNvGrpSpPr/>
            <p:nvPr/>
          </p:nvGrpSpPr>
          <p:grpSpPr>
            <a:xfrm>
              <a:off x="55425" y="4363300"/>
              <a:ext cx="4064871" cy="769442"/>
              <a:chOff x="75081" y="1185044"/>
              <a:chExt cx="4064871" cy="769442"/>
            </a:xfrm>
          </p:grpSpPr>
          <p:sp>
            <p:nvSpPr>
              <p:cNvPr id="21" name="37 Rectángulo"/>
              <p:cNvSpPr/>
              <p:nvPr/>
            </p:nvSpPr>
            <p:spPr>
              <a:xfrm>
                <a:off x="75081" y="1185044"/>
                <a:ext cx="40648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2000" dirty="0" smtClean="0">
                    <a:solidFill>
                      <a:srgbClr val="00B0F0"/>
                    </a:solidFill>
                    <a:latin typeface="Helvetica" pitchFamily="34" charset="0"/>
                    <a:cs typeface="Calibri" pitchFamily="34" charset="0"/>
                  </a:rPr>
                  <a:t>RÉGIMEN de</a:t>
                </a:r>
                <a:endParaRPr lang="es-AR" sz="2000" dirty="0">
                  <a:solidFill>
                    <a:srgbClr val="00B0F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2" name="38 Rectángulo"/>
              <p:cNvSpPr/>
              <p:nvPr/>
            </p:nvSpPr>
            <p:spPr>
              <a:xfrm>
                <a:off x="87699" y="1403549"/>
                <a:ext cx="39750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SINCERAMIENTO</a:t>
                </a:r>
                <a:endParaRPr lang="es-A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39 Rectángulo"/>
              <p:cNvSpPr/>
              <p:nvPr/>
            </p:nvSpPr>
            <p:spPr>
              <a:xfrm>
                <a:off x="109215" y="1585154"/>
                <a:ext cx="163232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b="1" dirty="0" smtClean="0">
                    <a:solidFill>
                      <a:srgbClr val="00B0F0"/>
                    </a:solidFill>
                    <a:latin typeface="Calibri" pitchFamily="34" charset="0"/>
                    <a:cs typeface="Calibri" pitchFamily="34" charset="0"/>
                  </a:rPr>
                  <a:t>FISCAL</a:t>
                </a:r>
                <a:endParaRPr lang="es-AR" dirty="0">
                  <a:solidFill>
                    <a:srgbClr val="00B0F0"/>
                  </a:solidFill>
                </a:endParaRPr>
              </a:p>
            </p:txBody>
          </p:sp>
        </p:grpSp>
      </p:grpSp>
      <p:grpSp>
        <p:nvGrpSpPr>
          <p:cNvPr id="7" name="6 Grupo"/>
          <p:cNvGrpSpPr/>
          <p:nvPr/>
        </p:nvGrpSpPr>
        <p:grpSpPr>
          <a:xfrm>
            <a:off x="-24450" y="3221988"/>
            <a:ext cx="9168450" cy="1921512"/>
            <a:chOff x="-24450" y="3221988"/>
            <a:chExt cx="9168450" cy="1921512"/>
          </a:xfrm>
        </p:grpSpPr>
        <p:sp>
          <p:nvSpPr>
            <p:cNvPr id="14" name="13 Rectángulo"/>
            <p:cNvSpPr/>
            <p:nvPr/>
          </p:nvSpPr>
          <p:spPr>
            <a:xfrm>
              <a:off x="-24450" y="3221988"/>
              <a:ext cx="9168450" cy="192151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24" name="23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092280" y="3606558"/>
              <a:ext cx="1403353" cy="481023"/>
            </a:xfrm>
            <a:prstGeom prst="rect">
              <a:avLst/>
            </a:prstGeom>
          </p:spPr>
        </p:pic>
      </p:grpSp>
      <p:sp>
        <p:nvSpPr>
          <p:cNvPr id="25" name="24 Rectángulo"/>
          <p:cNvSpPr/>
          <p:nvPr/>
        </p:nvSpPr>
        <p:spPr>
          <a:xfrm>
            <a:off x="75081" y="946108"/>
            <a:ext cx="4064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dirty="0" smtClean="0">
                <a:solidFill>
                  <a:srgbClr val="002060"/>
                </a:solidFill>
                <a:latin typeface="Helvetica" pitchFamily="34" charset="0"/>
                <a:cs typeface="Calibri" pitchFamily="34" charset="0"/>
              </a:rPr>
              <a:t>RÉGIMEN de</a:t>
            </a:r>
            <a:endParaRPr lang="es-AR" sz="40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-36000" y="1516514"/>
            <a:ext cx="9180000" cy="407164"/>
          </a:xfrm>
          <a:prstGeom prst="rect">
            <a:avLst/>
          </a:prstGeom>
          <a:solidFill>
            <a:srgbClr val="0AC1FA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6" name="25 Rectángulo"/>
          <p:cNvSpPr/>
          <p:nvPr/>
        </p:nvSpPr>
        <p:spPr>
          <a:xfrm>
            <a:off x="87699" y="1392791"/>
            <a:ext cx="397503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AR" sz="3600" b="1" dirty="0" smtClean="0">
                <a:ln>
                  <a:solidFill>
                    <a:srgbClr val="04AADE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SINCERAMIENTO</a:t>
            </a:r>
            <a:endParaRPr lang="es-AR" sz="3600" b="1" dirty="0">
              <a:ln>
                <a:solidFill>
                  <a:srgbClr val="04AADE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09215" y="1802664"/>
            <a:ext cx="163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FISCAL</a:t>
            </a:r>
            <a:endParaRPr lang="es-AR" sz="3600" dirty="0"/>
          </a:p>
        </p:txBody>
      </p:sp>
      <p:sp>
        <p:nvSpPr>
          <p:cNvPr id="19" name="18 Rectángulo"/>
          <p:cNvSpPr/>
          <p:nvPr/>
        </p:nvSpPr>
        <p:spPr>
          <a:xfrm>
            <a:off x="-19126" y="4371950"/>
            <a:ext cx="9163126" cy="7951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0" name="35 Rectángulo"/>
          <p:cNvSpPr/>
          <p:nvPr/>
        </p:nvSpPr>
        <p:spPr>
          <a:xfrm flipV="1">
            <a:off x="-19126" y="0"/>
            <a:ext cx="9163126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982056" y="255176"/>
            <a:ext cx="6805544" cy="38164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7" name="Rectángulo 15"/>
          <p:cNvSpPr/>
          <p:nvPr/>
        </p:nvSpPr>
        <p:spPr>
          <a:xfrm>
            <a:off x="-19258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3" name="Rectángulo 12"/>
          <p:cNvSpPr/>
          <p:nvPr/>
        </p:nvSpPr>
        <p:spPr>
          <a:xfrm>
            <a:off x="24025" y="1679559"/>
            <a:ext cx="16223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Participación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</a:rPr>
              <a:t>en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</a:rPr>
              <a:t>sociedades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7" name="CuadroTexto 29"/>
          <p:cNvSpPr txBox="1"/>
          <p:nvPr/>
        </p:nvSpPr>
        <p:spPr>
          <a:xfrm>
            <a:off x="2018060" y="811037"/>
            <a:ext cx="65535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Dos opciones:</a:t>
            </a:r>
          </a:p>
          <a:p>
            <a:pPr algn="ctr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Declarar la participación societaria total (sobre activos), inmuebles valuados a valor de plaza.</a:t>
            </a:r>
          </a:p>
          <a:p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Sociedades nacionales ultimo balance cerrado al 1/1/2016</a:t>
            </a:r>
          </a:p>
          <a:p>
            <a:r>
              <a:rPr lang="es-A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Sociedades exterior  balance especial 22/7/2016</a:t>
            </a:r>
            <a:r>
              <a:rPr lang="es-A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/>
            <a:r>
              <a:rPr lang="es-AR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Declarar a su nombre un inmueble </a:t>
            </a:r>
            <a:r>
              <a:rPr lang="es-AR" dirty="0" smtClean="0">
                <a:latin typeface="Calibri" pitchFamily="34" charset="0"/>
                <a:cs typeface="Calibri" pitchFamily="34" charset="0"/>
              </a:rPr>
              <a:t>u otro </a:t>
            </a: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bien</a:t>
            </a:r>
            <a:r>
              <a:rPr lang="es-AR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 la sociedad, y la participación societaria por el activo remanente </a:t>
            </a: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cualquiera sea su valor</a:t>
            </a:r>
          </a:p>
        </p:txBody>
      </p:sp>
    </p:spTree>
    <p:extLst>
      <p:ext uri="{BB962C8B-B14F-4D97-AF65-F5344CB8AC3E}">
        <p14:creationId xmlns:p14="http://schemas.microsoft.com/office/powerpoint/2010/main" xmlns="" val="2171899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5"/>
          <p:cNvSpPr/>
          <p:nvPr/>
        </p:nvSpPr>
        <p:spPr>
          <a:xfrm>
            <a:off x="-19050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-114333" y="1679559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B0F0"/>
              </a:buClr>
            </a:pPr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Estructura </a:t>
            </a:r>
          </a:p>
          <a:p>
            <a:pPr algn="ctr">
              <a:buClr>
                <a:srgbClr val="00B0F0"/>
              </a:buClr>
            </a:pPr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la </a:t>
            </a:r>
          </a:p>
          <a:p>
            <a:pPr algn="ctr">
              <a:buClr>
                <a:srgbClr val="00B0F0"/>
              </a:buClr>
            </a:pPr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declaración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7" name="26 Grupo"/>
          <p:cNvGrpSpPr/>
          <p:nvPr/>
        </p:nvGrpSpPr>
        <p:grpSpPr>
          <a:xfrm>
            <a:off x="6715062" y="314311"/>
            <a:ext cx="2162271" cy="3757821"/>
            <a:chOff x="6715062" y="285736"/>
            <a:chExt cx="2162271" cy="3757821"/>
          </a:xfrm>
        </p:grpSpPr>
        <p:sp>
          <p:nvSpPr>
            <p:cNvPr id="20" name="19 Rectángulo"/>
            <p:cNvSpPr/>
            <p:nvPr/>
          </p:nvSpPr>
          <p:spPr>
            <a:xfrm>
              <a:off x="6715062" y="285736"/>
              <a:ext cx="2162271" cy="162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cxnSp>
          <p:nvCxnSpPr>
            <p:cNvPr id="21" name="20 Conector recto"/>
            <p:cNvCxnSpPr/>
            <p:nvPr/>
          </p:nvCxnSpPr>
          <p:spPr>
            <a:xfrm>
              <a:off x="6715062" y="294517"/>
              <a:ext cx="2162271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adroTexto 29"/>
            <p:cNvSpPr txBox="1"/>
            <p:nvPr/>
          </p:nvSpPr>
          <p:spPr>
            <a:xfrm>
              <a:off x="7148197" y="680238"/>
              <a:ext cx="129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Presentación </a:t>
              </a:r>
            </a:p>
            <a:p>
              <a:pPr algn="ctr"/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y</a:t>
              </a:r>
            </a:p>
            <a:p>
              <a:pPr algn="ctr"/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pago</a:t>
              </a:r>
            </a:p>
          </p:txBody>
        </p:sp>
        <p:grpSp>
          <p:nvGrpSpPr>
            <p:cNvPr id="48" name="47 Grupo"/>
            <p:cNvGrpSpPr/>
            <p:nvPr/>
          </p:nvGrpSpPr>
          <p:grpSpPr>
            <a:xfrm>
              <a:off x="6715062" y="1991557"/>
              <a:ext cx="2162271" cy="2052000"/>
              <a:chOff x="6696009" y="2186664"/>
              <a:chExt cx="2162271" cy="1800000"/>
            </a:xfrm>
          </p:grpSpPr>
          <p:sp>
            <p:nvSpPr>
              <p:cNvPr id="37" name="36 Rectángulo"/>
              <p:cNvSpPr/>
              <p:nvPr/>
            </p:nvSpPr>
            <p:spPr>
              <a:xfrm>
                <a:off x="6696009" y="2186664"/>
                <a:ext cx="2162271" cy="1800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 dirty="0"/>
              </a:p>
            </p:txBody>
          </p:sp>
          <p:sp>
            <p:nvSpPr>
              <p:cNvPr id="43" name="CuadroTexto 29"/>
              <p:cNvSpPr txBox="1"/>
              <p:nvPr/>
            </p:nvSpPr>
            <p:spPr>
              <a:xfrm>
                <a:off x="6848450" y="2825054"/>
                <a:ext cx="1857388" cy="458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400" b="1" dirty="0" smtClean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Cierre de la declaración especial</a:t>
                </a:r>
              </a:p>
            </p:txBody>
          </p:sp>
        </p:grpSp>
      </p:grpSp>
      <p:grpSp>
        <p:nvGrpSpPr>
          <p:cNvPr id="26" name="25 Grupo"/>
          <p:cNvGrpSpPr/>
          <p:nvPr/>
        </p:nvGrpSpPr>
        <p:grpSpPr>
          <a:xfrm>
            <a:off x="4342149" y="314311"/>
            <a:ext cx="2162271" cy="3757821"/>
            <a:chOff x="4352845" y="285736"/>
            <a:chExt cx="2162271" cy="3757821"/>
          </a:xfrm>
        </p:grpSpPr>
        <p:sp>
          <p:nvSpPr>
            <p:cNvPr id="16" name="15 Rectángulo"/>
            <p:cNvSpPr/>
            <p:nvPr/>
          </p:nvSpPr>
          <p:spPr>
            <a:xfrm>
              <a:off x="4352845" y="285736"/>
              <a:ext cx="2162271" cy="162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cxnSp>
          <p:nvCxnSpPr>
            <p:cNvPr id="18" name="17 Conector recto"/>
            <p:cNvCxnSpPr/>
            <p:nvPr/>
          </p:nvCxnSpPr>
          <p:spPr>
            <a:xfrm>
              <a:off x="4352845" y="294517"/>
              <a:ext cx="2162271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uadroTexto 29"/>
            <p:cNvSpPr txBox="1"/>
            <p:nvPr/>
          </p:nvSpPr>
          <p:spPr>
            <a:xfrm>
              <a:off x="4824435" y="544605"/>
              <a:ext cx="1219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4150" indent="-184150" algn="ctr"/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Liquidación</a:t>
              </a:r>
            </a:p>
          </p:txBody>
        </p:sp>
        <p:sp>
          <p:nvSpPr>
            <p:cNvPr id="31" name="CuadroTexto 29"/>
            <p:cNvSpPr txBox="1"/>
            <p:nvPr/>
          </p:nvSpPr>
          <p:spPr>
            <a:xfrm>
              <a:off x="4557683" y="1229952"/>
              <a:ext cx="17525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Base imponible </a:t>
              </a:r>
            </a:p>
            <a:p>
              <a:pPr algn="ctr"/>
              <a:r>
                <a:rPr lang="es-AR" sz="14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y opción de pago</a:t>
              </a:r>
            </a:p>
          </p:txBody>
        </p:sp>
        <p:grpSp>
          <p:nvGrpSpPr>
            <p:cNvPr id="47" name="46 Grupo"/>
            <p:cNvGrpSpPr/>
            <p:nvPr/>
          </p:nvGrpSpPr>
          <p:grpSpPr>
            <a:xfrm>
              <a:off x="4352845" y="1991557"/>
              <a:ext cx="2162271" cy="2052000"/>
              <a:chOff x="4409993" y="2186664"/>
              <a:chExt cx="2162271" cy="1800000"/>
            </a:xfrm>
          </p:grpSpPr>
          <p:sp>
            <p:nvSpPr>
              <p:cNvPr id="36" name="35 Rectángulo"/>
              <p:cNvSpPr/>
              <p:nvPr/>
            </p:nvSpPr>
            <p:spPr>
              <a:xfrm>
                <a:off x="4409993" y="2186664"/>
                <a:ext cx="2162271" cy="1800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 dirty="0"/>
              </a:p>
            </p:txBody>
          </p:sp>
          <p:sp>
            <p:nvSpPr>
              <p:cNvPr id="42" name="CuadroTexto 29"/>
              <p:cNvSpPr txBox="1"/>
              <p:nvPr/>
            </p:nvSpPr>
            <p:spPr>
              <a:xfrm>
                <a:off x="4562434" y="2609610"/>
                <a:ext cx="185738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sz="1400" dirty="0" smtClean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Se confecciona una liquidación que da como resultante el </a:t>
                </a:r>
                <a:r>
                  <a:rPr lang="es-AR" sz="1400" b="1" dirty="0" smtClean="0">
                    <a:solidFill>
                      <a:schemeClr val="accent3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tipo y monto a pagar</a:t>
                </a:r>
              </a:p>
            </p:txBody>
          </p:sp>
        </p:grpSp>
        <p:sp>
          <p:nvSpPr>
            <p:cNvPr id="45" name="44 Cheurón"/>
            <p:cNvSpPr/>
            <p:nvPr/>
          </p:nvSpPr>
          <p:spPr>
            <a:xfrm rot="5400000">
              <a:off x="5326823" y="947040"/>
              <a:ext cx="214314" cy="216000"/>
            </a:xfrm>
            <a:prstGeom prst="chevron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1969236" y="314309"/>
            <a:ext cx="2162271" cy="3757823"/>
            <a:chOff x="1969236" y="285734"/>
            <a:chExt cx="2162271" cy="3757823"/>
          </a:xfrm>
        </p:grpSpPr>
        <p:sp>
          <p:nvSpPr>
            <p:cNvPr id="22" name="21 Rectángulo"/>
            <p:cNvSpPr/>
            <p:nvPr/>
          </p:nvSpPr>
          <p:spPr>
            <a:xfrm>
              <a:off x="1969236" y="285734"/>
              <a:ext cx="2162271" cy="162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cxnSp>
          <p:nvCxnSpPr>
            <p:cNvPr id="23" name="22 Conector recto"/>
            <p:cNvCxnSpPr/>
            <p:nvPr/>
          </p:nvCxnSpPr>
          <p:spPr>
            <a:xfrm>
              <a:off x="1969236" y="286463"/>
              <a:ext cx="2162271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uadroTexto 29"/>
            <p:cNvSpPr txBox="1"/>
            <p:nvPr/>
          </p:nvSpPr>
          <p:spPr>
            <a:xfrm>
              <a:off x="2440826" y="536551"/>
              <a:ext cx="1219091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Registración</a:t>
              </a:r>
            </a:p>
            <a:p>
              <a:pPr algn="ctr"/>
              <a:endParaRPr lang="es-AR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algn="ctr"/>
              <a:endPara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algn="ctr"/>
              <a:r>
                <a:rPr lang="es-AR" sz="14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Ingreso </a:t>
              </a:r>
            </a:p>
            <a:p>
              <a:pPr algn="ctr"/>
              <a:r>
                <a:rPr lang="es-AR" sz="14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de los bienes</a:t>
              </a:r>
              <a:endParaRPr lang="es-AR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1969236" y="1991557"/>
              <a:ext cx="2162271" cy="2052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41" name="CuadroTexto 29"/>
            <p:cNvSpPr txBox="1"/>
            <p:nvPr/>
          </p:nvSpPr>
          <p:spPr>
            <a:xfrm>
              <a:off x="2121677" y="2023358"/>
              <a:ext cx="185738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Identificar</a:t>
              </a:r>
              <a:r>
                <a:rPr lang="es-AR" sz="14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 los bienes a exteriorizar, </a:t>
              </a:r>
            </a:p>
            <a:p>
              <a:pPr algn="ctr"/>
              <a:r>
                <a:rPr lang="es-AR" sz="14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valuarlos</a:t>
              </a:r>
              <a:r>
                <a:rPr lang="es-AR" sz="14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s-AR" sz="14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(*)</a:t>
              </a:r>
            </a:p>
            <a:p>
              <a:pPr algn="ctr"/>
              <a:r>
                <a:rPr lang="es-AR" sz="14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y </a:t>
              </a:r>
              <a:r>
                <a:rPr lang="es-AR" sz="14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adjuntar </a:t>
              </a:r>
              <a:r>
                <a:rPr lang="es-AR" sz="14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los antecedentes necesarios </a:t>
              </a:r>
            </a:p>
          </p:txBody>
        </p:sp>
        <p:sp>
          <p:nvSpPr>
            <p:cNvPr id="44" name="43 Cheurón"/>
            <p:cNvSpPr/>
            <p:nvPr/>
          </p:nvSpPr>
          <p:spPr>
            <a:xfrm rot="5400000">
              <a:off x="2943214" y="944658"/>
              <a:ext cx="214314" cy="216000"/>
            </a:xfrm>
            <a:prstGeom prst="chevron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24 Rectángulo"/>
          <p:cNvSpPr/>
          <p:nvPr/>
        </p:nvSpPr>
        <p:spPr>
          <a:xfrm>
            <a:off x="1900219" y="3386143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(*) </a:t>
            </a:r>
            <a:r>
              <a:rPr lang="es-AR" sz="1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cuando no se indica un criterio</a:t>
            </a:r>
          </a:p>
          <a:p>
            <a:r>
              <a:rPr lang="es-AR" sz="1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especial se considera según BsPs</a:t>
            </a:r>
          </a:p>
          <a:p>
            <a:r>
              <a:rPr lang="es-AR" sz="1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o IGMP</a:t>
            </a:r>
            <a:endParaRPr lang="es-AR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23850" y="761702"/>
          <a:ext cx="8569326" cy="2450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663"/>
                <a:gridCol w="4284663"/>
              </a:tblGrid>
              <a:tr h="28195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Bienes</a:t>
                      </a:r>
                      <a:r>
                        <a:rPr lang="es-AR" sz="16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endParaRPr lang="es-AR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1444" marR="91444" marT="34292" marB="342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Alícuota</a:t>
                      </a:r>
                      <a:endParaRPr lang="es-AR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1444" marR="91444" marT="34292" marB="342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80902">
                <a:tc>
                  <a:txBody>
                    <a:bodyPr/>
                    <a:lstStyle/>
                    <a:p>
                      <a:r>
                        <a:rPr lang="es-AR" sz="1400" dirty="0" smtClean="0">
                          <a:latin typeface="Calibri" pitchFamily="34" charset="0"/>
                        </a:rPr>
                        <a:t>Total de bienes incluidos inmuebles. Valuación total inferior a $ 305.000,-</a:t>
                      </a:r>
                      <a:endParaRPr lang="es-AR" sz="1400" dirty="0">
                        <a:latin typeface="Calibri" pitchFamily="34" charset="0"/>
                      </a:endParaRPr>
                    </a:p>
                  </a:txBody>
                  <a:tcPr marL="91444" marR="91444" marT="34292" marB="34292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>
                          <a:latin typeface="Calibri" pitchFamily="34" charset="0"/>
                        </a:rPr>
                        <a:t>0 %</a:t>
                      </a:r>
                      <a:endParaRPr lang="es-AR" sz="1400" dirty="0">
                        <a:latin typeface="Calibri" pitchFamily="34" charset="0"/>
                      </a:endParaRPr>
                    </a:p>
                  </a:txBody>
                  <a:tcPr marL="91444" marR="91444" marT="34292" marB="34292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s-AR" sz="1400" dirty="0" smtClean="0">
                          <a:latin typeface="Calibri" pitchFamily="34" charset="0"/>
                        </a:rPr>
                        <a:t>Total de bienes incluidos inmuebles. Valuación total hasta $ 800.000,-</a:t>
                      </a:r>
                      <a:endParaRPr lang="es-AR" sz="1400" dirty="0">
                        <a:latin typeface="Calibri" pitchFamily="34" charset="0"/>
                      </a:endParaRPr>
                    </a:p>
                  </a:txBody>
                  <a:tcPr marL="91444" marR="91444" marT="34292" marB="3429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>
                          <a:latin typeface="Calibri" pitchFamily="34" charset="0"/>
                        </a:rPr>
                        <a:t>5 %</a:t>
                      </a:r>
                      <a:endParaRPr lang="es-AR" sz="1400" dirty="0">
                        <a:latin typeface="Calibri" pitchFamily="34" charset="0"/>
                      </a:endParaRPr>
                    </a:p>
                  </a:txBody>
                  <a:tcPr marL="91444" marR="91444" marT="34292" marB="3429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7195">
                <a:tc>
                  <a:txBody>
                    <a:bodyPr/>
                    <a:lstStyle/>
                    <a:p>
                      <a:pPr algn="ctr"/>
                      <a:r>
                        <a:rPr lang="es-AR" sz="1400" b="1" dirty="0" smtClean="0">
                          <a:latin typeface="Calibri" pitchFamily="34" charset="0"/>
                        </a:rPr>
                        <a:t>Total de bienes mayores a $ 800.000,-</a:t>
                      </a:r>
                    </a:p>
                  </a:txBody>
                  <a:tcPr marL="91444" marR="91444" marT="34292" marB="342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1400" dirty="0">
                        <a:latin typeface="Calibri" pitchFamily="34" charset="0"/>
                      </a:endParaRPr>
                    </a:p>
                  </a:txBody>
                  <a:tcPr marL="91444" marR="91444" marT="34292" marB="342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5747">
                <a:tc>
                  <a:txBody>
                    <a:bodyPr/>
                    <a:lstStyle/>
                    <a:p>
                      <a:r>
                        <a:rPr lang="es-AR" sz="1400" dirty="0" smtClean="0">
                          <a:latin typeface="Calibri" pitchFamily="34" charset="0"/>
                        </a:rPr>
                        <a:t>Inmuebles</a:t>
                      </a:r>
                      <a:endParaRPr lang="es-AR" sz="1400" dirty="0">
                        <a:latin typeface="Calibri" pitchFamily="34" charset="0"/>
                      </a:endParaRPr>
                    </a:p>
                  </a:txBody>
                  <a:tcPr marL="91444" marR="91444" marT="34292" marB="34292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>
                          <a:latin typeface="Calibri" pitchFamily="34" charset="0"/>
                        </a:rPr>
                        <a:t>5 %</a:t>
                      </a:r>
                      <a:endParaRPr lang="es-AR" sz="1400" dirty="0">
                        <a:latin typeface="Calibri" pitchFamily="34" charset="0"/>
                      </a:endParaRPr>
                    </a:p>
                  </a:txBody>
                  <a:tcPr marL="91444" marR="91444" marT="34292" marB="34292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851" y="3231538"/>
          <a:ext cx="8569325" cy="982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663"/>
                <a:gridCol w="1908295"/>
                <a:gridCol w="2376367"/>
              </a:tblGrid>
              <a:tr h="982663">
                <a:tc>
                  <a:txBody>
                    <a:bodyPr/>
                    <a:lstStyle/>
                    <a:p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Demás bienes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Hasta 31 de diciembre de 2016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Hasta 31 de marzo 2017</a:t>
                      </a:r>
                    </a:p>
                    <a:p>
                      <a:endParaRPr lang="es-AR" sz="1400" b="0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1444" marR="91444" marT="34269" marB="3426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1400" b="0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10 %</a:t>
                      </a:r>
                    </a:p>
                    <a:p>
                      <a:pPr algn="ctr"/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15 %</a:t>
                      </a:r>
                      <a:endParaRPr lang="es-AR" sz="1400" b="0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1444" marR="91444" marT="34269" marB="3426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Opción</a:t>
                      </a:r>
                    </a:p>
                    <a:p>
                      <a:pPr algn="ctr"/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10 % </a:t>
                      </a:r>
                    </a:p>
                    <a:p>
                      <a:pPr algn="l"/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  entrega de </a:t>
                      </a:r>
                      <a:r>
                        <a:rPr lang="es-AR" sz="1400" b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Bonar</a:t>
                      </a:r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17  o </a:t>
                      </a:r>
                    </a:p>
                    <a:p>
                      <a:pPr algn="ctr"/>
                      <a:r>
                        <a:rPr lang="es-AR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Global 17</a:t>
                      </a:r>
                      <a:endParaRPr lang="es-AR" sz="1400" b="0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1444" marR="91444" marT="34269" marB="3426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646363" y="204261"/>
            <a:ext cx="3851275" cy="450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Impuesto especial</a:t>
            </a:r>
          </a:p>
        </p:txBody>
      </p:sp>
    </p:spTree>
    <p:extLst>
      <p:ext uri="{BB962C8B-B14F-4D97-AF65-F5344CB8AC3E}">
        <p14:creationId xmlns:p14="http://schemas.microsoft.com/office/powerpoint/2010/main" xmlns="" val="26220554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8 Rectángulo"/>
          <p:cNvSpPr/>
          <p:nvPr/>
        </p:nvSpPr>
        <p:spPr>
          <a:xfrm>
            <a:off x="1763688" y="785880"/>
            <a:ext cx="7284776" cy="29516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1 Rectángulo"/>
          <p:cNvSpPr/>
          <p:nvPr/>
        </p:nvSpPr>
        <p:spPr>
          <a:xfrm>
            <a:off x="2441407" y="1097758"/>
            <a:ext cx="59293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Presentación de la DJ especial antes 31 de marzo de 2017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Pago mediante:</a:t>
            </a:r>
          </a:p>
          <a:p>
            <a:pPr marL="1258888" lvl="1" indent="-355600">
              <a:buSzPct val="85000"/>
              <a:buFont typeface="Wingdings" pitchFamily="2" charset="2"/>
              <a:buChar char="§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Transferencia electrónica de fondos</a:t>
            </a:r>
          </a:p>
          <a:p>
            <a:pPr marL="1258888" lvl="1" indent="-355600">
              <a:buSzPct val="85000"/>
              <a:buFont typeface="Wingdings" pitchFamily="2" charset="2"/>
              <a:buChar char="§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Títulos BONAR 17 o GLOBAL 17</a:t>
            </a:r>
          </a:p>
          <a:p>
            <a:pPr marL="1258888" lvl="1" indent="-355600">
              <a:buSzPct val="85000"/>
              <a:buFont typeface="Wingdings" pitchFamily="2" charset="2"/>
              <a:buChar char="§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Transferencia </a:t>
            </a: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internacional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Rechazo de la solicitud en caso de falta del pago del impuesto especial</a:t>
            </a:r>
          </a:p>
        </p:txBody>
      </p:sp>
      <p:sp>
        <p:nvSpPr>
          <p:cNvPr id="3" name="Rectángulo 15"/>
          <p:cNvSpPr/>
          <p:nvPr/>
        </p:nvSpPr>
        <p:spPr>
          <a:xfrm>
            <a:off x="-13720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5" name="Rectángulo 18"/>
          <p:cNvSpPr>
            <a:spLocks noChangeAspect="1"/>
          </p:cNvSpPr>
          <p:nvPr/>
        </p:nvSpPr>
        <p:spPr>
          <a:xfrm>
            <a:off x="-33662" y="1679559"/>
            <a:ext cx="17315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Acogimiento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forma de pago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" name="40 Conector recto"/>
          <p:cNvCxnSpPr/>
          <p:nvPr/>
        </p:nvCxnSpPr>
        <p:spPr>
          <a:xfrm>
            <a:off x="1763974" y="771550"/>
            <a:ext cx="72720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539750" y="1053663"/>
            <a:ext cx="8064500" cy="32035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AR" dirty="0">
              <a:latin typeface="Calibri" pitchFamily="34" charset="0"/>
            </a:endParaRPr>
          </a:p>
          <a:p>
            <a:pPr>
              <a:defRPr/>
            </a:pPr>
            <a:endParaRPr lang="es-AR" dirty="0">
              <a:latin typeface="Calibri" pitchFamily="34" charset="0"/>
            </a:endParaRPr>
          </a:p>
          <a:p>
            <a:pPr>
              <a:defRPr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Adquirir en forma originaria los siguientes títulos: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Bono denominado en dólares a tres (3) años  </a:t>
            </a:r>
          </a:p>
          <a:p>
            <a:pPr marL="285750" indent="-285750">
              <a:defRPr/>
            </a:pPr>
            <a:r>
              <a:rPr lang="es-AR" b="1" dirty="0">
                <a:solidFill>
                  <a:srgbClr val="FF3300"/>
                </a:solidFill>
                <a:latin typeface="Calibri" pitchFamily="34" charset="0"/>
              </a:rPr>
              <a:t>      </a:t>
            </a:r>
            <a:r>
              <a:rPr lang="es-AR" sz="1600" dirty="0">
                <a:solidFill>
                  <a:srgbClr val="000000"/>
                </a:solidFill>
                <a:latin typeface="Calibri" pitchFamily="34" charset="0"/>
              </a:rPr>
              <a:t>Intransferible y no negociable. Cupón de interés de cero por ciento (0%). </a:t>
            </a:r>
          </a:p>
          <a:p>
            <a:pPr>
              <a:defRPr/>
            </a:pPr>
            <a:r>
              <a:rPr lang="es-AR" sz="1600" dirty="0">
                <a:solidFill>
                  <a:srgbClr val="000000"/>
                </a:solidFill>
                <a:latin typeface="Calibri" pitchFamily="34" charset="0"/>
              </a:rPr>
              <a:t>      Deberá adquirirse hasta el 30 de septiembre de 2016, inclusive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s-AR" dirty="0">
              <a:solidFill>
                <a:srgbClr val="000000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Bono denominado en dólares a siete (7) años </a:t>
            </a:r>
          </a:p>
          <a:p>
            <a:pPr marL="285750" indent="-285750">
              <a:defRPr/>
            </a:pPr>
            <a:r>
              <a:rPr lang="es-AR" b="1" dirty="0">
                <a:solidFill>
                  <a:srgbClr val="FF3300"/>
                </a:solidFill>
                <a:latin typeface="Calibri" pitchFamily="34" charset="0"/>
              </a:rPr>
              <a:t>      </a:t>
            </a:r>
            <a:r>
              <a:rPr lang="es-AR" sz="1600" dirty="0">
                <a:solidFill>
                  <a:srgbClr val="000000"/>
                </a:solidFill>
                <a:latin typeface="Calibri" pitchFamily="34" charset="0"/>
              </a:rPr>
              <a:t>Intransferible y no negociable durante los primeros cuatro (4) años. Cupón de interés de uno por ciento (1%). </a:t>
            </a:r>
          </a:p>
          <a:p>
            <a:pPr marL="285750" indent="-285750">
              <a:defRPr/>
            </a:pPr>
            <a:r>
              <a:rPr lang="es-AR" sz="1600" dirty="0">
                <a:solidFill>
                  <a:srgbClr val="000000"/>
                </a:solidFill>
                <a:latin typeface="Calibri" pitchFamily="34" charset="0"/>
              </a:rPr>
              <a:t>	Deberá adquirirse hasta el 31 de diciembre de 2016, inclusive.</a:t>
            </a:r>
          </a:p>
          <a:p>
            <a:pPr>
              <a:defRPr/>
            </a:pPr>
            <a:r>
              <a:rPr lang="es-AR" sz="1600" dirty="0">
                <a:solidFill>
                  <a:srgbClr val="000000"/>
                </a:solidFill>
                <a:latin typeface="Calibri" pitchFamily="34" charset="0"/>
              </a:rPr>
              <a:t>      La adquisición en forma originaria del presente bono exceptuará del impuesto </a:t>
            </a:r>
          </a:p>
          <a:p>
            <a:pPr>
              <a:defRPr/>
            </a:pPr>
            <a:r>
              <a:rPr lang="es-AR" sz="1600" dirty="0">
                <a:solidFill>
                  <a:srgbClr val="000000"/>
                </a:solidFill>
                <a:latin typeface="Calibri" pitchFamily="34" charset="0"/>
              </a:rPr>
              <a:t>      especial en un monto equivalente a tres (3) veces el monto suscripto.</a:t>
            </a:r>
          </a:p>
          <a:p>
            <a:pPr>
              <a:defRPr/>
            </a:pPr>
            <a:endParaRPr lang="es-AR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s-A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646363" y="94791"/>
            <a:ext cx="3851275" cy="450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Impuesto especial</a:t>
            </a:r>
          </a:p>
        </p:txBody>
      </p:sp>
      <p:sp>
        <p:nvSpPr>
          <p:cNvPr id="29704" name="9 Rectángulo"/>
          <p:cNvSpPr>
            <a:spLocks noChangeArrowheads="1"/>
          </p:cNvSpPr>
          <p:nvPr/>
        </p:nvSpPr>
        <p:spPr bwMode="auto">
          <a:xfrm>
            <a:off x="2357438" y="644870"/>
            <a:ext cx="4429125" cy="30956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accent1"/>
              </a:buClr>
              <a:buSzPct val="70000"/>
              <a:buFont typeface="Wingdings 2" pitchFamily="18" charset="2"/>
              <a:buChar char="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9BBB59"/>
              </a:buClr>
              <a:buSzPct val="100000"/>
              <a:buFont typeface="Wingdings 2" pitchFamily="18" charset="2"/>
              <a:buChar char="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9BBB59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s-AR" altLang="es-AR" sz="1400" dirty="0">
                <a:solidFill>
                  <a:schemeClr val="bg1"/>
                </a:solidFill>
              </a:rPr>
              <a:t>No abonarán el impuesto los fondos que se afecten</a:t>
            </a:r>
          </a:p>
        </p:txBody>
      </p:sp>
    </p:spTree>
    <p:extLst>
      <p:ext uri="{BB962C8B-B14F-4D97-AF65-F5344CB8AC3E}">
        <p14:creationId xmlns:p14="http://schemas.microsoft.com/office/powerpoint/2010/main" xmlns="" val="2347149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2 Marcador de contenido"/>
          <p:cNvSpPr>
            <a:spLocks noGrp="1"/>
          </p:cNvSpPr>
          <p:nvPr>
            <p:ph idx="1"/>
          </p:nvPr>
        </p:nvSpPr>
        <p:spPr>
          <a:xfrm>
            <a:off x="528638" y="941371"/>
            <a:ext cx="8220075" cy="3101975"/>
          </a:xfrm>
        </p:spPr>
        <p:txBody>
          <a:bodyPr/>
          <a:lstStyle/>
          <a:p>
            <a:pPr eaLnBrk="1" hangingPunct="1"/>
            <a:endParaRPr lang="es-AR" altLang="es-AR" dirty="0" smtClean="0"/>
          </a:p>
          <a:p>
            <a:pPr eaLnBrk="1" hangingPunct="1"/>
            <a:endParaRPr lang="es-AR" altLang="es-AR" dirty="0" smtClean="0"/>
          </a:p>
          <a:p>
            <a:pPr eaLnBrk="1" hangingPunct="1"/>
            <a:endParaRPr lang="es-AR" altLang="es-AR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660400" y="1676384"/>
            <a:ext cx="7956550" cy="2235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</a:rPr>
              <a:t>Suscribir o adquirir </a:t>
            </a:r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es-AR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Cuotas partes de fondos comunes de inversión, abiertos o cerrados con objeto 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especifico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s-AR" dirty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s-AR" sz="1600" dirty="0">
                <a:solidFill>
                  <a:srgbClr val="000000"/>
                </a:solidFill>
                <a:latin typeface="Calibri" panose="020F0502020204030204" pitchFamily="34" charset="0"/>
              </a:rPr>
              <a:t>Los fondos deberán permanecer invertidos por un lapso no inferior a cinco (5)</a:t>
            </a:r>
          </a:p>
          <a:p>
            <a:pPr>
              <a:defRPr/>
            </a:pPr>
            <a:r>
              <a:rPr lang="es-AR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años contados a partir de la fecha de su suscripción o adquisición.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713038" y="477826"/>
            <a:ext cx="3851275" cy="450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Impuesto especial</a:t>
            </a:r>
          </a:p>
        </p:txBody>
      </p:sp>
      <p:sp>
        <p:nvSpPr>
          <p:cNvPr id="30729" name="9 Rectángulo"/>
          <p:cNvSpPr>
            <a:spLocks noChangeArrowheads="1"/>
          </p:cNvSpPr>
          <p:nvPr/>
        </p:nvSpPr>
        <p:spPr bwMode="auto">
          <a:xfrm>
            <a:off x="2424113" y="1147749"/>
            <a:ext cx="4429125" cy="3095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accent1"/>
              </a:buClr>
              <a:buSzPct val="70000"/>
              <a:buFont typeface="Wingdings 2" pitchFamily="18" charset="2"/>
              <a:buChar char="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9BBB59"/>
              </a:buClr>
              <a:buSzPct val="100000"/>
              <a:buFont typeface="Wingdings 2" pitchFamily="18" charset="2"/>
              <a:buChar char="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9BBB59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BB59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s-AR" altLang="es-AR" sz="1400" dirty="0">
                <a:solidFill>
                  <a:schemeClr val="bg1"/>
                </a:solidFill>
              </a:rPr>
              <a:t>No abonarán el impuesto los fondos que se afecten</a:t>
            </a:r>
          </a:p>
        </p:txBody>
      </p:sp>
    </p:spTree>
    <p:extLst>
      <p:ext uri="{BB962C8B-B14F-4D97-AF65-F5344CB8AC3E}">
        <p14:creationId xmlns:p14="http://schemas.microsoft.com/office/powerpoint/2010/main" xmlns="" val="22977421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23750" y="0"/>
            <a:ext cx="9180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70" name="169 Rectángulo"/>
          <p:cNvSpPr/>
          <p:nvPr/>
        </p:nvSpPr>
        <p:spPr>
          <a:xfrm>
            <a:off x="0" y="425517"/>
            <a:ext cx="7956000" cy="540000"/>
          </a:xfrm>
          <a:prstGeom prst="rect">
            <a:avLst/>
          </a:prstGeom>
          <a:solidFill>
            <a:srgbClr val="FFF0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71" name="170 Rectángulo"/>
          <p:cNvSpPr/>
          <p:nvPr/>
        </p:nvSpPr>
        <p:spPr>
          <a:xfrm>
            <a:off x="2611733" y="423542"/>
            <a:ext cx="3888000" cy="540000"/>
          </a:xfrm>
          <a:prstGeom prst="rect">
            <a:avLst/>
          </a:prstGeom>
          <a:solidFill>
            <a:srgbClr val="C1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72" name="171 CuadroTexto"/>
          <p:cNvSpPr txBox="1"/>
          <p:nvPr/>
        </p:nvSpPr>
        <p:spPr>
          <a:xfrm>
            <a:off x="1912224" y="40527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solidFill>
                  <a:srgbClr val="FF9933"/>
                </a:solidFill>
                <a:latin typeface="Calibri" pitchFamily="34" charset="0"/>
              </a:rPr>
              <a:t>2015</a:t>
            </a:r>
            <a:endParaRPr lang="es-AR" sz="1400" b="1" dirty="0">
              <a:solidFill>
                <a:srgbClr val="FF9933"/>
              </a:solidFill>
              <a:latin typeface="Calibri" pitchFamily="34" charset="0"/>
            </a:endParaRPr>
          </a:p>
        </p:txBody>
      </p:sp>
      <p:sp>
        <p:nvSpPr>
          <p:cNvPr id="173" name="172 CuadroTexto"/>
          <p:cNvSpPr txBox="1"/>
          <p:nvPr/>
        </p:nvSpPr>
        <p:spPr>
          <a:xfrm>
            <a:off x="2371541" y="40527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solidFill>
                  <a:srgbClr val="00B050"/>
                </a:solidFill>
                <a:latin typeface="Calibri" pitchFamily="34" charset="0"/>
              </a:rPr>
              <a:t>2016</a:t>
            </a:r>
            <a:endParaRPr lang="es-AR" sz="1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74" name="173 Rectángulo"/>
          <p:cNvSpPr/>
          <p:nvPr/>
        </p:nvSpPr>
        <p:spPr>
          <a:xfrm>
            <a:off x="6488903" y="412708"/>
            <a:ext cx="1512000" cy="540000"/>
          </a:xfrm>
          <a:prstGeom prst="rect">
            <a:avLst/>
          </a:prstGeom>
          <a:solidFill>
            <a:srgbClr val="FFE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75" name="174 CuadroTexto"/>
          <p:cNvSpPr txBox="1"/>
          <p:nvPr/>
        </p:nvSpPr>
        <p:spPr>
          <a:xfrm>
            <a:off x="6255071" y="40527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solidFill>
                  <a:srgbClr val="E20000"/>
                </a:solidFill>
                <a:latin typeface="Calibri" pitchFamily="34" charset="0"/>
              </a:rPr>
              <a:t>2017</a:t>
            </a:r>
            <a:endParaRPr lang="es-AR" sz="1400" b="1" dirty="0">
              <a:solidFill>
                <a:srgbClr val="E20000"/>
              </a:solidFill>
              <a:latin typeface="Calibri" pitchFamily="34" charset="0"/>
            </a:endParaRPr>
          </a:p>
        </p:txBody>
      </p:sp>
      <p:sp>
        <p:nvSpPr>
          <p:cNvPr id="176" name="175 CuadroTexto"/>
          <p:cNvSpPr txBox="1"/>
          <p:nvPr/>
        </p:nvSpPr>
        <p:spPr>
          <a:xfrm>
            <a:off x="2904621" y="405279"/>
            <a:ext cx="12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900" b="1" dirty="0" smtClean="0">
                <a:solidFill>
                  <a:srgbClr val="0070C0"/>
                </a:solidFill>
                <a:latin typeface="Calibri" pitchFamily="34" charset="0"/>
              </a:rPr>
              <a:t>Promulgación </a:t>
            </a:r>
          </a:p>
          <a:p>
            <a:pPr algn="ctr"/>
            <a:r>
              <a:rPr lang="es-AR" sz="900" b="1" dirty="0" smtClean="0">
                <a:solidFill>
                  <a:srgbClr val="0070C0"/>
                </a:solidFill>
                <a:latin typeface="Calibri" pitchFamily="34" charset="0"/>
              </a:rPr>
              <a:t>de la Ley</a:t>
            </a:r>
            <a:endParaRPr lang="es-AR" sz="9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177" name="176 Conector recto"/>
          <p:cNvCxnSpPr/>
          <p:nvPr/>
        </p:nvCxnSpPr>
        <p:spPr>
          <a:xfrm>
            <a:off x="0" y="938817"/>
            <a:ext cx="7992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180 CuadroTexto"/>
          <p:cNvSpPr txBox="1"/>
          <p:nvPr/>
        </p:nvSpPr>
        <p:spPr>
          <a:xfrm flipH="1">
            <a:off x="3726433" y="405279"/>
            <a:ext cx="12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900" b="1" dirty="0" smtClean="0">
                <a:solidFill>
                  <a:srgbClr val="0070C0"/>
                </a:solidFill>
                <a:latin typeface="Calibri" pitchFamily="34" charset="0"/>
              </a:rPr>
              <a:t>Inicio del Sinceramiento Fiscal</a:t>
            </a:r>
            <a:endParaRPr lang="es-AR" sz="9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82" name="181 CuadroTexto"/>
          <p:cNvSpPr txBox="1"/>
          <p:nvPr/>
        </p:nvSpPr>
        <p:spPr>
          <a:xfrm flipH="1">
            <a:off x="6782616" y="405279"/>
            <a:ext cx="12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900" b="1" dirty="0" smtClean="0">
                <a:solidFill>
                  <a:srgbClr val="0070C0"/>
                </a:solidFill>
                <a:latin typeface="Calibri" pitchFamily="34" charset="0"/>
              </a:rPr>
              <a:t>Plazo </a:t>
            </a:r>
          </a:p>
          <a:p>
            <a:pPr algn="ctr"/>
            <a:r>
              <a:rPr lang="es-AR" sz="900" b="1" dirty="0" smtClean="0">
                <a:solidFill>
                  <a:srgbClr val="0070C0"/>
                </a:solidFill>
                <a:latin typeface="Calibri" pitchFamily="34" charset="0"/>
              </a:rPr>
              <a:t>final</a:t>
            </a:r>
            <a:endParaRPr lang="es-AR" sz="9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86" name="185 CuadroTexto"/>
          <p:cNvSpPr txBox="1"/>
          <p:nvPr/>
        </p:nvSpPr>
        <p:spPr>
          <a:xfrm flipH="1">
            <a:off x="5540691" y="405279"/>
            <a:ext cx="12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900" b="1" dirty="0" smtClean="0">
                <a:solidFill>
                  <a:srgbClr val="0070C0"/>
                </a:solidFill>
                <a:latin typeface="Calibri" pitchFamily="34" charset="0"/>
              </a:rPr>
              <a:t>Primer </a:t>
            </a:r>
          </a:p>
          <a:p>
            <a:pPr algn="ctr"/>
            <a:r>
              <a:rPr lang="es-AR" sz="900" b="1" dirty="0" smtClean="0">
                <a:solidFill>
                  <a:srgbClr val="0070C0"/>
                </a:solidFill>
                <a:latin typeface="Calibri" pitchFamily="34" charset="0"/>
              </a:rPr>
              <a:t>vencimiento</a:t>
            </a:r>
            <a:endParaRPr lang="es-AR" sz="9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03" name="202 Rectángulo"/>
          <p:cNvSpPr/>
          <p:nvPr/>
        </p:nvSpPr>
        <p:spPr>
          <a:xfrm>
            <a:off x="8010000" y="442134"/>
            <a:ext cx="1134000" cy="986608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04" name="203 CuadroTexto"/>
          <p:cNvSpPr txBox="1"/>
          <p:nvPr/>
        </p:nvSpPr>
        <p:spPr>
          <a:xfrm>
            <a:off x="7975146" y="331329"/>
            <a:ext cx="12144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latin typeface="Calibri" pitchFamily="34" charset="0"/>
              </a:rPr>
              <a:t>Tasa</a:t>
            </a:r>
            <a:r>
              <a:rPr lang="es-AR" sz="1600" b="1" dirty="0" smtClean="0">
                <a:latin typeface="Calibri" pitchFamily="34" charset="0"/>
              </a:rPr>
              <a:t> </a:t>
            </a:r>
          </a:p>
          <a:p>
            <a:pPr algn="ctr"/>
            <a:r>
              <a:rPr lang="es-AR" sz="1000" dirty="0" smtClean="0">
                <a:latin typeface="Calibri" pitchFamily="34" charset="0"/>
              </a:rPr>
              <a:t>impuesto especial</a:t>
            </a:r>
            <a:endParaRPr lang="es-AR" sz="1000" dirty="0">
              <a:latin typeface="Calibri" pitchFamily="34" charset="0"/>
            </a:endParaRPr>
          </a:p>
        </p:txBody>
      </p:sp>
      <p:sp>
        <p:nvSpPr>
          <p:cNvPr id="206" name="205 Rectángulo"/>
          <p:cNvSpPr/>
          <p:nvPr/>
        </p:nvSpPr>
        <p:spPr>
          <a:xfrm>
            <a:off x="0" y="1143239"/>
            <a:ext cx="9144000" cy="46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cxnSp>
        <p:nvCxnSpPr>
          <p:cNvPr id="207" name="206 Conector recto"/>
          <p:cNvCxnSpPr/>
          <p:nvPr/>
        </p:nvCxnSpPr>
        <p:spPr>
          <a:xfrm>
            <a:off x="0" y="938817"/>
            <a:ext cx="7992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208 Conector recto"/>
          <p:cNvCxnSpPr/>
          <p:nvPr/>
        </p:nvCxnSpPr>
        <p:spPr>
          <a:xfrm flipV="1">
            <a:off x="1540163" y="1389170"/>
            <a:ext cx="5652000" cy="3555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211 Rectángulo"/>
          <p:cNvSpPr/>
          <p:nvPr/>
        </p:nvSpPr>
        <p:spPr>
          <a:xfrm>
            <a:off x="4537092" y="1299506"/>
            <a:ext cx="972000" cy="21431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13" name="212 CuadroTexto"/>
          <p:cNvSpPr txBox="1"/>
          <p:nvPr/>
        </p:nvSpPr>
        <p:spPr>
          <a:xfrm>
            <a:off x="4433495" y="1298941"/>
            <a:ext cx="110719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AR" sz="800" b="1" dirty="0" smtClean="0">
                <a:latin typeface="Calibri" pitchFamily="34" charset="0"/>
              </a:rPr>
              <a:t>  A depositar hasta el </a:t>
            </a:r>
            <a:endParaRPr lang="es-AR" sz="800" b="1" dirty="0">
              <a:latin typeface="Calibri" pitchFamily="34" charset="0"/>
            </a:endParaRPr>
          </a:p>
        </p:txBody>
      </p:sp>
      <p:sp>
        <p:nvSpPr>
          <p:cNvPr id="216" name="215 CuadroTexto"/>
          <p:cNvSpPr txBox="1"/>
          <p:nvPr/>
        </p:nvSpPr>
        <p:spPr>
          <a:xfrm>
            <a:off x="8132022" y="1268491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17" name="216 CuadroTexto"/>
          <p:cNvSpPr txBox="1"/>
          <p:nvPr/>
        </p:nvSpPr>
        <p:spPr>
          <a:xfrm>
            <a:off x="8647842" y="1268491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15 %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21" name="220 Rectángulo"/>
          <p:cNvSpPr/>
          <p:nvPr/>
        </p:nvSpPr>
        <p:spPr>
          <a:xfrm>
            <a:off x="0" y="1143239"/>
            <a:ext cx="1285852" cy="46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22" name="221 CuadroTexto">
            <a:hlinkClick r:id="" action="ppaction://noaction"/>
          </p:cNvPr>
          <p:cNvSpPr txBox="1"/>
          <p:nvPr/>
        </p:nvSpPr>
        <p:spPr>
          <a:xfrm>
            <a:off x="11824" y="1202744"/>
            <a:ext cx="14169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>
                <a:latin typeface="Calibri" pitchFamily="34" charset="0"/>
              </a:rPr>
              <a:t>Efectivo indisponible</a:t>
            </a:r>
          </a:p>
          <a:p>
            <a:r>
              <a:rPr lang="es-AR" sz="900" b="1" dirty="0" smtClean="0">
                <a:latin typeface="Calibri" pitchFamily="34" charset="0"/>
              </a:rPr>
              <a:t>-sólo para Argentina-</a:t>
            </a:r>
            <a:endParaRPr lang="es-AR" sz="900" b="1" dirty="0">
              <a:latin typeface="Calibri" pitchFamily="34" charset="0"/>
            </a:endParaRPr>
          </a:p>
        </p:txBody>
      </p:sp>
      <p:grpSp>
        <p:nvGrpSpPr>
          <p:cNvPr id="7" name="177 Grupo"/>
          <p:cNvGrpSpPr/>
          <p:nvPr/>
        </p:nvGrpSpPr>
        <p:grpSpPr>
          <a:xfrm>
            <a:off x="3282621" y="740817"/>
            <a:ext cx="540000" cy="396000"/>
            <a:chOff x="3282621" y="791247"/>
            <a:chExt cx="540000" cy="396000"/>
          </a:xfrm>
        </p:grpSpPr>
        <p:sp>
          <p:nvSpPr>
            <p:cNvPr id="179" name="178 Elipse"/>
            <p:cNvSpPr/>
            <p:nvPr/>
          </p:nvSpPr>
          <p:spPr>
            <a:xfrm>
              <a:off x="3354621" y="791247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180" name="179 CuadroTexto"/>
            <p:cNvSpPr txBox="1"/>
            <p:nvPr/>
          </p:nvSpPr>
          <p:spPr>
            <a:xfrm>
              <a:off x="3282621" y="866137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22.07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0" name="182 Grupo"/>
          <p:cNvGrpSpPr/>
          <p:nvPr/>
        </p:nvGrpSpPr>
        <p:grpSpPr>
          <a:xfrm>
            <a:off x="5918691" y="740817"/>
            <a:ext cx="540000" cy="396000"/>
            <a:chOff x="5997627" y="791247"/>
            <a:chExt cx="540000" cy="396000"/>
          </a:xfrm>
        </p:grpSpPr>
        <p:sp>
          <p:nvSpPr>
            <p:cNvPr id="184" name="183 Elipse"/>
            <p:cNvSpPr/>
            <p:nvPr/>
          </p:nvSpPr>
          <p:spPr>
            <a:xfrm>
              <a:off x="6069627" y="791247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185" name="184 CuadroTexto"/>
            <p:cNvSpPr txBox="1"/>
            <p:nvPr/>
          </p:nvSpPr>
          <p:spPr>
            <a:xfrm>
              <a:off x="5997627" y="866137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31.12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1" name="192 Grupo"/>
          <p:cNvGrpSpPr/>
          <p:nvPr/>
        </p:nvGrpSpPr>
        <p:grpSpPr>
          <a:xfrm>
            <a:off x="2110276" y="740817"/>
            <a:ext cx="540000" cy="396000"/>
            <a:chOff x="2107960" y="785800"/>
            <a:chExt cx="540000" cy="396000"/>
          </a:xfrm>
        </p:grpSpPr>
        <p:sp>
          <p:nvSpPr>
            <p:cNvPr id="194" name="193 Elipse"/>
            <p:cNvSpPr/>
            <p:nvPr/>
          </p:nvSpPr>
          <p:spPr>
            <a:xfrm>
              <a:off x="2179960" y="785800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95" name="194 CuadroTexto"/>
            <p:cNvSpPr txBox="1"/>
            <p:nvPr/>
          </p:nvSpPr>
          <p:spPr>
            <a:xfrm>
              <a:off x="2107960" y="860690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31.12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2" name="195 Grupo"/>
          <p:cNvGrpSpPr/>
          <p:nvPr/>
        </p:nvGrpSpPr>
        <p:grpSpPr>
          <a:xfrm>
            <a:off x="4104433" y="740817"/>
            <a:ext cx="540000" cy="396000"/>
            <a:chOff x="4104433" y="791247"/>
            <a:chExt cx="540000" cy="396000"/>
          </a:xfrm>
        </p:grpSpPr>
        <p:sp>
          <p:nvSpPr>
            <p:cNvPr id="197" name="196 Elipse"/>
            <p:cNvSpPr/>
            <p:nvPr/>
          </p:nvSpPr>
          <p:spPr>
            <a:xfrm>
              <a:off x="4176433" y="791247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198" name="197 CuadroTexto"/>
            <p:cNvSpPr txBox="1"/>
            <p:nvPr/>
          </p:nvSpPr>
          <p:spPr>
            <a:xfrm>
              <a:off x="4104433" y="866137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01.08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3" name="198 Grupo"/>
          <p:cNvGrpSpPr/>
          <p:nvPr/>
        </p:nvGrpSpPr>
        <p:grpSpPr>
          <a:xfrm>
            <a:off x="7147147" y="740817"/>
            <a:ext cx="540000" cy="396000"/>
            <a:chOff x="7160616" y="791247"/>
            <a:chExt cx="540000" cy="396000"/>
          </a:xfrm>
        </p:grpSpPr>
        <p:sp>
          <p:nvSpPr>
            <p:cNvPr id="200" name="199 Elipse"/>
            <p:cNvSpPr/>
            <p:nvPr/>
          </p:nvSpPr>
          <p:spPr>
            <a:xfrm>
              <a:off x="7232616" y="791247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201" name="200 CuadroTexto"/>
            <p:cNvSpPr txBox="1"/>
            <p:nvPr/>
          </p:nvSpPr>
          <p:spPr>
            <a:xfrm>
              <a:off x="7160616" y="866137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31.03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4" name="186 Grupo"/>
          <p:cNvGrpSpPr/>
          <p:nvPr/>
        </p:nvGrpSpPr>
        <p:grpSpPr>
          <a:xfrm>
            <a:off x="8096022" y="802625"/>
            <a:ext cx="540000" cy="288000"/>
            <a:chOff x="8065395" y="1333959"/>
            <a:chExt cx="540000" cy="288000"/>
          </a:xfrm>
        </p:grpSpPr>
        <p:sp>
          <p:nvSpPr>
            <p:cNvPr id="188" name="187 Elipse"/>
            <p:cNvSpPr/>
            <p:nvPr/>
          </p:nvSpPr>
          <p:spPr>
            <a:xfrm>
              <a:off x="8186836" y="1333959"/>
              <a:ext cx="288000" cy="28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100" dirty="0">
                <a:latin typeface="Calibri" pitchFamily="34" charset="0"/>
              </a:endParaRPr>
            </a:p>
          </p:txBody>
        </p:sp>
        <p:sp>
          <p:nvSpPr>
            <p:cNvPr id="189" name="188 CuadroTexto"/>
            <p:cNvSpPr txBox="1"/>
            <p:nvPr/>
          </p:nvSpPr>
          <p:spPr>
            <a:xfrm>
              <a:off x="8065395" y="1370237"/>
              <a:ext cx="540000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8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31.12</a:t>
              </a:r>
              <a:endParaRPr lang="es-AR" sz="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5" name="189 Grupo"/>
          <p:cNvGrpSpPr/>
          <p:nvPr/>
        </p:nvGrpSpPr>
        <p:grpSpPr>
          <a:xfrm>
            <a:off x="8611842" y="802625"/>
            <a:ext cx="540000" cy="288000"/>
            <a:chOff x="8065395" y="1333959"/>
            <a:chExt cx="540000" cy="288000"/>
          </a:xfrm>
        </p:grpSpPr>
        <p:sp>
          <p:nvSpPr>
            <p:cNvPr id="191" name="190 Elipse"/>
            <p:cNvSpPr/>
            <p:nvPr/>
          </p:nvSpPr>
          <p:spPr>
            <a:xfrm>
              <a:off x="8186836" y="1333959"/>
              <a:ext cx="288000" cy="28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100" dirty="0">
                <a:latin typeface="Calibri" pitchFamily="34" charset="0"/>
              </a:endParaRPr>
            </a:p>
          </p:txBody>
        </p:sp>
        <p:sp>
          <p:nvSpPr>
            <p:cNvPr id="192" name="191 CuadroTexto"/>
            <p:cNvSpPr txBox="1"/>
            <p:nvPr/>
          </p:nvSpPr>
          <p:spPr>
            <a:xfrm>
              <a:off x="8065395" y="1370237"/>
              <a:ext cx="540000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8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31.03</a:t>
              </a:r>
              <a:endParaRPr lang="es-AR" sz="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223" name="222 Rectángulo"/>
          <p:cNvSpPr/>
          <p:nvPr/>
        </p:nvSpPr>
        <p:spPr>
          <a:xfrm>
            <a:off x="0" y="1611610"/>
            <a:ext cx="1285852" cy="46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24" name="223 CuadroTexto"/>
          <p:cNvSpPr txBox="1"/>
          <p:nvPr/>
        </p:nvSpPr>
        <p:spPr>
          <a:xfrm>
            <a:off x="11824" y="1645504"/>
            <a:ext cx="14169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>
                <a:latin typeface="Calibri" pitchFamily="34" charset="0"/>
              </a:rPr>
              <a:t>Efectivo disponible</a:t>
            </a:r>
          </a:p>
          <a:p>
            <a:r>
              <a:rPr lang="es-AR" sz="900" b="1" dirty="0" smtClean="0">
                <a:latin typeface="Calibri" pitchFamily="34" charset="0"/>
              </a:rPr>
              <a:t>-depósito por 3 meses-</a:t>
            </a:r>
            <a:endParaRPr lang="es-AR" sz="900" b="1" dirty="0">
              <a:latin typeface="Calibri" pitchFamily="34" charset="0"/>
            </a:endParaRPr>
          </a:p>
        </p:txBody>
      </p:sp>
      <p:sp>
        <p:nvSpPr>
          <p:cNvPr id="225" name="224 CuadroTexto"/>
          <p:cNvSpPr txBox="1"/>
          <p:nvPr/>
        </p:nvSpPr>
        <p:spPr>
          <a:xfrm>
            <a:off x="1251074" y="1714754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Calibri" pitchFamily="34" charset="0"/>
              </a:rPr>
              <a:t>PJ</a:t>
            </a:r>
            <a:endParaRPr lang="es-AR" sz="1000" dirty="0">
              <a:latin typeface="Calibri" pitchFamily="34" charset="0"/>
            </a:endParaRPr>
          </a:p>
        </p:txBody>
      </p:sp>
      <p:cxnSp>
        <p:nvCxnSpPr>
          <p:cNvPr id="226" name="225 Conector recto"/>
          <p:cNvCxnSpPr/>
          <p:nvPr/>
        </p:nvCxnSpPr>
        <p:spPr>
          <a:xfrm flipV="1">
            <a:off x="1647226" y="1833265"/>
            <a:ext cx="806748" cy="9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226 Grupo"/>
          <p:cNvGrpSpPr/>
          <p:nvPr/>
        </p:nvGrpSpPr>
        <p:grpSpPr>
          <a:xfrm>
            <a:off x="1533008" y="1711864"/>
            <a:ext cx="648000" cy="252000"/>
            <a:chOff x="1326385" y="1954428"/>
            <a:chExt cx="648000" cy="252000"/>
          </a:xfrm>
        </p:grpSpPr>
        <p:sp>
          <p:nvSpPr>
            <p:cNvPr id="228" name="227 Rectángulo"/>
            <p:cNvSpPr/>
            <p:nvPr/>
          </p:nvSpPr>
          <p:spPr>
            <a:xfrm>
              <a:off x="1362385" y="1954428"/>
              <a:ext cx="576000" cy="252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229" name="228 CuadroTexto"/>
            <p:cNvSpPr txBox="1"/>
            <p:nvPr/>
          </p:nvSpPr>
          <p:spPr>
            <a:xfrm>
              <a:off x="1326385" y="1957318"/>
              <a:ext cx="648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000" b="1" dirty="0" smtClean="0">
                  <a:latin typeface="Calibri" pitchFamily="34" charset="0"/>
                </a:rPr>
                <a:t>Antes</a:t>
              </a:r>
              <a:endParaRPr lang="es-AR" sz="1000" b="1" dirty="0">
                <a:latin typeface="Calibri" pitchFamily="34" charset="0"/>
              </a:endParaRPr>
            </a:p>
          </p:txBody>
        </p:sp>
      </p:grpSp>
      <p:sp>
        <p:nvSpPr>
          <p:cNvPr id="230" name="229 CuadroTexto"/>
          <p:cNvSpPr txBox="1"/>
          <p:nvPr/>
        </p:nvSpPr>
        <p:spPr>
          <a:xfrm>
            <a:off x="3707796" y="1587600"/>
            <a:ext cx="432048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sz="900" dirty="0" smtClean="0">
                <a:solidFill>
                  <a:srgbClr val="A40021"/>
                </a:solidFill>
                <a:latin typeface="Calibri" pitchFamily="34" charset="0"/>
              </a:rPr>
              <a:t> Adquisición de bienes inmuebles o muebles no fungibles</a:t>
            </a:r>
          </a:p>
          <a:p>
            <a:pPr>
              <a:buFont typeface="Arial" pitchFamily="34" charset="0"/>
              <a:buChar char="•"/>
            </a:pPr>
            <a:r>
              <a:rPr lang="es-AR" sz="900" dirty="0">
                <a:solidFill>
                  <a:srgbClr val="A40021"/>
                </a:solidFill>
                <a:latin typeface="Calibri" pitchFamily="34" charset="0"/>
              </a:rPr>
              <a:t> </a:t>
            </a:r>
            <a:r>
              <a:rPr lang="es-AR" sz="900" dirty="0" smtClean="0">
                <a:solidFill>
                  <a:srgbClr val="A40021"/>
                </a:solidFill>
                <a:latin typeface="Calibri" pitchFamily="34" charset="0"/>
              </a:rPr>
              <a:t>Incorporación como capital de empresas (inmovilizados por 6 meses)</a:t>
            </a:r>
          </a:p>
          <a:p>
            <a:pPr>
              <a:buFont typeface="Arial" pitchFamily="34" charset="0"/>
              <a:buChar char="•"/>
            </a:pPr>
            <a:r>
              <a:rPr lang="es-AR" sz="900" dirty="0" smtClean="0">
                <a:solidFill>
                  <a:srgbClr val="A40021"/>
                </a:solidFill>
                <a:latin typeface="Calibri" pitchFamily="34" charset="0"/>
              </a:rPr>
              <a:t> Préstamos a terceros</a:t>
            </a:r>
          </a:p>
        </p:txBody>
      </p:sp>
      <p:sp>
        <p:nvSpPr>
          <p:cNvPr id="231" name="230 Rectángulo"/>
          <p:cNvSpPr/>
          <p:nvPr/>
        </p:nvSpPr>
        <p:spPr>
          <a:xfrm>
            <a:off x="2611733" y="1730707"/>
            <a:ext cx="1080000" cy="214314"/>
          </a:xfrm>
          <a:prstGeom prst="rect">
            <a:avLst/>
          </a:prstGeom>
          <a:solidFill>
            <a:schemeClr val="bg1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232" name="231 CuadroTexto"/>
          <p:cNvSpPr txBox="1"/>
          <p:nvPr/>
        </p:nvSpPr>
        <p:spPr>
          <a:xfrm>
            <a:off x="2779666" y="1714754"/>
            <a:ext cx="744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Aplicado a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33" name="232 CuadroTexto"/>
          <p:cNvSpPr txBox="1"/>
          <p:nvPr/>
        </p:nvSpPr>
        <p:spPr>
          <a:xfrm>
            <a:off x="8143900" y="1714754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34" name="233 CuadroTexto"/>
          <p:cNvSpPr txBox="1"/>
          <p:nvPr/>
        </p:nvSpPr>
        <p:spPr>
          <a:xfrm>
            <a:off x="8659720" y="1714754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15 %</a:t>
            </a:r>
            <a:endParaRPr lang="es-AR" sz="1000" b="1" dirty="0">
              <a:latin typeface="Calibri" pitchFamily="34" charset="0"/>
            </a:endParaRPr>
          </a:p>
        </p:txBody>
      </p:sp>
      <p:grpSp>
        <p:nvGrpSpPr>
          <p:cNvPr id="17" name="234 Grupo"/>
          <p:cNvGrpSpPr/>
          <p:nvPr/>
        </p:nvGrpSpPr>
        <p:grpSpPr>
          <a:xfrm>
            <a:off x="2110276" y="1627938"/>
            <a:ext cx="540000" cy="396000"/>
            <a:chOff x="2107960" y="785800"/>
            <a:chExt cx="540000" cy="396000"/>
          </a:xfrm>
        </p:grpSpPr>
        <p:sp>
          <p:nvSpPr>
            <p:cNvPr id="236" name="235 Elipse"/>
            <p:cNvSpPr/>
            <p:nvPr/>
          </p:nvSpPr>
          <p:spPr>
            <a:xfrm>
              <a:off x="2179960" y="785800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37" name="236 CuadroTexto"/>
            <p:cNvSpPr txBox="1"/>
            <p:nvPr/>
          </p:nvSpPr>
          <p:spPr>
            <a:xfrm>
              <a:off x="2107960" y="860690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31.12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8" name="237 Grupo"/>
          <p:cNvGrpSpPr/>
          <p:nvPr/>
        </p:nvGrpSpPr>
        <p:grpSpPr>
          <a:xfrm>
            <a:off x="7147147" y="1635646"/>
            <a:ext cx="540000" cy="396000"/>
            <a:chOff x="7160616" y="791247"/>
            <a:chExt cx="540000" cy="396000"/>
          </a:xfrm>
        </p:grpSpPr>
        <p:sp>
          <p:nvSpPr>
            <p:cNvPr id="239" name="238 Elipse"/>
            <p:cNvSpPr/>
            <p:nvPr/>
          </p:nvSpPr>
          <p:spPr>
            <a:xfrm>
              <a:off x="7232616" y="791247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/>
            </a:p>
          </p:txBody>
        </p:sp>
        <p:sp>
          <p:nvSpPr>
            <p:cNvPr id="240" name="239 CuadroTexto"/>
            <p:cNvSpPr txBox="1"/>
            <p:nvPr/>
          </p:nvSpPr>
          <p:spPr>
            <a:xfrm>
              <a:off x="7160616" y="866137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31.03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241" name="240 Rectángulo"/>
          <p:cNvSpPr/>
          <p:nvPr/>
        </p:nvSpPr>
        <p:spPr>
          <a:xfrm>
            <a:off x="-32" y="2069049"/>
            <a:ext cx="9144000" cy="68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242" name="241 CuadroTexto"/>
          <p:cNvSpPr txBox="1"/>
          <p:nvPr/>
        </p:nvSpPr>
        <p:spPr>
          <a:xfrm>
            <a:off x="1251074" y="2182270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Calibri" pitchFamily="34" charset="0"/>
              </a:rPr>
              <a:t>PJ</a:t>
            </a:r>
            <a:endParaRPr lang="es-AR" sz="1000" dirty="0">
              <a:latin typeface="Calibri" pitchFamily="34" charset="0"/>
            </a:endParaRPr>
          </a:p>
        </p:txBody>
      </p:sp>
      <p:sp>
        <p:nvSpPr>
          <p:cNvPr id="243" name="242 CuadroTexto"/>
          <p:cNvSpPr txBox="1"/>
          <p:nvPr/>
        </p:nvSpPr>
        <p:spPr>
          <a:xfrm>
            <a:off x="1231669" y="2417507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Calibri" pitchFamily="34" charset="0"/>
              </a:rPr>
              <a:t>PH</a:t>
            </a:r>
            <a:endParaRPr lang="es-AR" sz="1000" dirty="0">
              <a:latin typeface="Calibri" pitchFamily="34" charset="0"/>
            </a:endParaRPr>
          </a:p>
        </p:txBody>
      </p:sp>
      <p:cxnSp>
        <p:nvCxnSpPr>
          <p:cNvPr id="244" name="243 Conector recto"/>
          <p:cNvCxnSpPr/>
          <p:nvPr/>
        </p:nvCxnSpPr>
        <p:spPr>
          <a:xfrm flipV="1">
            <a:off x="1645293" y="2300781"/>
            <a:ext cx="806748" cy="9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244 CuadroTexto"/>
          <p:cNvSpPr txBox="1"/>
          <p:nvPr/>
        </p:nvSpPr>
        <p:spPr>
          <a:xfrm>
            <a:off x="8132022" y="2182270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46" name="245 CuadroTexto"/>
          <p:cNvSpPr txBox="1"/>
          <p:nvPr/>
        </p:nvSpPr>
        <p:spPr>
          <a:xfrm>
            <a:off x="8647842" y="2182270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15 %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47" name="246 CuadroTexto"/>
          <p:cNvSpPr txBox="1"/>
          <p:nvPr/>
        </p:nvSpPr>
        <p:spPr>
          <a:xfrm>
            <a:off x="8132022" y="2420397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48" name="247 CuadroTexto"/>
          <p:cNvSpPr txBox="1"/>
          <p:nvPr/>
        </p:nvSpPr>
        <p:spPr>
          <a:xfrm>
            <a:off x="8647842" y="2420397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15 %</a:t>
            </a:r>
            <a:endParaRPr lang="es-AR" sz="1000" b="1" dirty="0">
              <a:latin typeface="Calibri" pitchFamily="34" charset="0"/>
            </a:endParaRPr>
          </a:p>
        </p:txBody>
      </p:sp>
      <p:grpSp>
        <p:nvGrpSpPr>
          <p:cNvPr id="19" name="209 Grupo"/>
          <p:cNvGrpSpPr/>
          <p:nvPr/>
        </p:nvGrpSpPr>
        <p:grpSpPr>
          <a:xfrm>
            <a:off x="2613847" y="2189681"/>
            <a:ext cx="714380" cy="215444"/>
            <a:chOff x="2613847" y="2189681"/>
            <a:chExt cx="714380" cy="215444"/>
          </a:xfrm>
        </p:grpSpPr>
        <p:sp>
          <p:nvSpPr>
            <p:cNvPr id="250" name="249 Rectángulo"/>
            <p:cNvSpPr/>
            <p:nvPr/>
          </p:nvSpPr>
          <p:spPr>
            <a:xfrm>
              <a:off x="2613847" y="2190246"/>
              <a:ext cx="714380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251" name="250 CuadroTexto"/>
            <p:cNvSpPr txBox="1"/>
            <p:nvPr/>
          </p:nvSpPr>
          <p:spPr>
            <a:xfrm>
              <a:off x="2647037" y="2189681"/>
              <a:ext cx="64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800" b="1" dirty="0" smtClean="0">
                  <a:latin typeface="Calibri" pitchFamily="34" charset="0"/>
                </a:rPr>
                <a:t>Disponible</a:t>
              </a:r>
              <a:endParaRPr lang="es-AR" sz="800" b="1" dirty="0">
                <a:latin typeface="Calibri" pitchFamily="34" charset="0"/>
              </a:endParaRPr>
            </a:p>
          </p:txBody>
        </p:sp>
      </p:grpSp>
      <p:cxnSp>
        <p:nvCxnSpPr>
          <p:cNvPr id="255" name="254 Conector recto"/>
          <p:cNvCxnSpPr/>
          <p:nvPr/>
        </p:nvCxnSpPr>
        <p:spPr>
          <a:xfrm flipV="1">
            <a:off x="1645293" y="2538908"/>
            <a:ext cx="1944000" cy="9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255 Grupo"/>
          <p:cNvGrpSpPr/>
          <p:nvPr/>
        </p:nvGrpSpPr>
        <p:grpSpPr>
          <a:xfrm>
            <a:off x="2110276" y="2107380"/>
            <a:ext cx="540000" cy="396000"/>
            <a:chOff x="2107960" y="785800"/>
            <a:chExt cx="540000" cy="396000"/>
          </a:xfrm>
        </p:grpSpPr>
        <p:sp>
          <p:nvSpPr>
            <p:cNvPr id="257" name="256 Elipse"/>
            <p:cNvSpPr/>
            <p:nvPr/>
          </p:nvSpPr>
          <p:spPr>
            <a:xfrm>
              <a:off x="2179960" y="785800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8" name="257 CuadroTexto"/>
            <p:cNvSpPr txBox="1"/>
            <p:nvPr/>
          </p:nvSpPr>
          <p:spPr>
            <a:xfrm>
              <a:off x="2107960" y="860690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31.12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262" name="261 Rectángulo"/>
          <p:cNvSpPr/>
          <p:nvPr/>
        </p:nvSpPr>
        <p:spPr>
          <a:xfrm>
            <a:off x="0" y="2069049"/>
            <a:ext cx="1285852" cy="684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263" name="262 CuadroTexto">
            <a:hlinkClick r:id="" action="ppaction://noaction"/>
          </p:cNvPr>
          <p:cNvSpPr txBox="1"/>
          <p:nvPr/>
        </p:nvSpPr>
        <p:spPr>
          <a:xfrm>
            <a:off x="11824" y="2262826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>
                <a:latin typeface="Calibri" pitchFamily="34" charset="0"/>
              </a:rPr>
              <a:t>Depósito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64" name="263 CuadroTexto"/>
          <p:cNvSpPr txBox="1"/>
          <p:nvPr/>
        </p:nvSpPr>
        <p:spPr>
          <a:xfrm>
            <a:off x="1251074" y="2839178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Calibri" pitchFamily="34" charset="0"/>
              </a:rPr>
              <a:t>PJ</a:t>
            </a:r>
            <a:endParaRPr lang="es-AR" sz="1000" dirty="0">
              <a:latin typeface="Calibri" pitchFamily="34" charset="0"/>
            </a:endParaRPr>
          </a:p>
        </p:txBody>
      </p:sp>
      <p:sp>
        <p:nvSpPr>
          <p:cNvPr id="265" name="264 CuadroTexto"/>
          <p:cNvSpPr txBox="1"/>
          <p:nvPr/>
        </p:nvSpPr>
        <p:spPr>
          <a:xfrm>
            <a:off x="1231669" y="3093787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Calibri" pitchFamily="34" charset="0"/>
              </a:rPr>
              <a:t>PH</a:t>
            </a:r>
            <a:endParaRPr lang="es-AR" sz="1000" dirty="0">
              <a:latin typeface="Calibri" pitchFamily="34" charset="0"/>
            </a:endParaRPr>
          </a:p>
        </p:txBody>
      </p:sp>
      <p:cxnSp>
        <p:nvCxnSpPr>
          <p:cNvPr id="266" name="265 Conector recto"/>
          <p:cNvCxnSpPr/>
          <p:nvPr/>
        </p:nvCxnSpPr>
        <p:spPr>
          <a:xfrm flipV="1">
            <a:off x="1631006" y="2973078"/>
            <a:ext cx="576000" cy="9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266 Conector recto"/>
          <p:cNvCxnSpPr/>
          <p:nvPr/>
        </p:nvCxnSpPr>
        <p:spPr>
          <a:xfrm flipV="1">
            <a:off x="1631006" y="3215188"/>
            <a:ext cx="1944000" cy="9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267 CuadroTexto"/>
          <p:cNvSpPr txBox="1"/>
          <p:nvPr/>
        </p:nvSpPr>
        <p:spPr>
          <a:xfrm>
            <a:off x="8132022" y="2854567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8647842" y="2854567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15 %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8132022" y="3096677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8647842" y="3096677"/>
            <a:ext cx="4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15 %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84" name="283 Rectángulo"/>
          <p:cNvSpPr/>
          <p:nvPr/>
        </p:nvSpPr>
        <p:spPr>
          <a:xfrm>
            <a:off x="0" y="2748678"/>
            <a:ext cx="1285852" cy="75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285" name="284 CuadroTexto">
            <a:hlinkClick r:id="" action="ppaction://noaction"/>
          </p:cNvPr>
          <p:cNvSpPr txBox="1"/>
          <p:nvPr/>
        </p:nvSpPr>
        <p:spPr>
          <a:xfrm>
            <a:off x="11824" y="2757489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>
                <a:latin typeface="Calibri" pitchFamily="34" charset="0"/>
              </a:rPr>
              <a:t>Bienes en general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86" name="285 Rectángulo"/>
          <p:cNvSpPr/>
          <p:nvPr/>
        </p:nvSpPr>
        <p:spPr>
          <a:xfrm>
            <a:off x="-32" y="3429117"/>
            <a:ext cx="9144000" cy="68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287" name="286 CuadroTexto"/>
          <p:cNvSpPr txBox="1"/>
          <p:nvPr/>
        </p:nvSpPr>
        <p:spPr>
          <a:xfrm>
            <a:off x="1251074" y="3544350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Calibri" pitchFamily="34" charset="0"/>
              </a:rPr>
              <a:t>PJ</a:t>
            </a:r>
            <a:endParaRPr lang="es-AR" sz="1000" dirty="0">
              <a:latin typeface="Calibri" pitchFamily="34" charset="0"/>
            </a:endParaRPr>
          </a:p>
        </p:txBody>
      </p:sp>
      <p:sp>
        <p:nvSpPr>
          <p:cNvPr id="288" name="287 CuadroTexto"/>
          <p:cNvSpPr txBox="1"/>
          <p:nvPr/>
        </p:nvSpPr>
        <p:spPr>
          <a:xfrm>
            <a:off x="1231669" y="3778719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Calibri" pitchFamily="34" charset="0"/>
              </a:rPr>
              <a:t>PH</a:t>
            </a:r>
            <a:endParaRPr lang="es-AR" sz="1000" dirty="0">
              <a:latin typeface="Calibri" pitchFamily="34" charset="0"/>
            </a:endParaRPr>
          </a:p>
        </p:txBody>
      </p:sp>
      <p:cxnSp>
        <p:nvCxnSpPr>
          <p:cNvPr id="289" name="288 Conector recto"/>
          <p:cNvCxnSpPr/>
          <p:nvPr/>
        </p:nvCxnSpPr>
        <p:spPr>
          <a:xfrm flipV="1">
            <a:off x="1639632" y="3662861"/>
            <a:ext cx="806748" cy="9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 flipV="1">
            <a:off x="1639632" y="3900120"/>
            <a:ext cx="1944000" cy="9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290 Grupo"/>
          <p:cNvGrpSpPr/>
          <p:nvPr/>
        </p:nvGrpSpPr>
        <p:grpSpPr>
          <a:xfrm>
            <a:off x="8635874" y="3789294"/>
            <a:ext cx="540000" cy="288000"/>
            <a:chOff x="8065395" y="1333959"/>
            <a:chExt cx="540000" cy="288000"/>
          </a:xfrm>
        </p:grpSpPr>
        <p:sp>
          <p:nvSpPr>
            <p:cNvPr id="292" name="291 Elipse"/>
            <p:cNvSpPr/>
            <p:nvPr/>
          </p:nvSpPr>
          <p:spPr>
            <a:xfrm>
              <a:off x="8186836" y="1333959"/>
              <a:ext cx="288000" cy="28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100" dirty="0">
                <a:latin typeface="Calibri" pitchFamily="34" charset="0"/>
              </a:endParaRPr>
            </a:p>
          </p:txBody>
        </p:sp>
        <p:sp>
          <p:nvSpPr>
            <p:cNvPr id="293" name="292 CuadroTexto"/>
            <p:cNvSpPr txBox="1"/>
            <p:nvPr/>
          </p:nvSpPr>
          <p:spPr>
            <a:xfrm>
              <a:off x="8065395" y="1370237"/>
              <a:ext cx="540000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8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31.03</a:t>
              </a:r>
              <a:endParaRPr lang="es-AR" sz="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294" name="293 CuadroTexto"/>
          <p:cNvSpPr txBox="1"/>
          <p:nvPr/>
        </p:nvSpPr>
        <p:spPr>
          <a:xfrm>
            <a:off x="8043934" y="3496725"/>
            <a:ext cx="115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5 %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295" name="294 CuadroTexto"/>
          <p:cNvSpPr txBox="1"/>
          <p:nvPr/>
        </p:nvSpPr>
        <p:spPr>
          <a:xfrm>
            <a:off x="8043934" y="3810184"/>
            <a:ext cx="115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5 %</a:t>
            </a:r>
            <a:endParaRPr lang="es-AR" sz="1000" b="1" dirty="0">
              <a:latin typeface="Calibri" pitchFamily="34" charset="0"/>
            </a:endParaRPr>
          </a:p>
        </p:txBody>
      </p:sp>
      <p:grpSp>
        <p:nvGrpSpPr>
          <p:cNvPr id="22" name="295 Grupo"/>
          <p:cNvGrpSpPr/>
          <p:nvPr/>
        </p:nvGrpSpPr>
        <p:grpSpPr>
          <a:xfrm>
            <a:off x="8635874" y="3475835"/>
            <a:ext cx="540000" cy="288000"/>
            <a:chOff x="8065395" y="1333959"/>
            <a:chExt cx="540000" cy="288000"/>
          </a:xfrm>
        </p:grpSpPr>
        <p:sp>
          <p:nvSpPr>
            <p:cNvPr id="297" name="296 Elipse"/>
            <p:cNvSpPr/>
            <p:nvPr/>
          </p:nvSpPr>
          <p:spPr>
            <a:xfrm>
              <a:off x="8186836" y="1333959"/>
              <a:ext cx="288000" cy="28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100" dirty="0">
                <a:latin typeface="Calibri" pitchFamily="34" charset="0"/>
              </a:endParaRPr>
            </a:p>
          </p:txBody>
        </p:sp>
        <p:sp>
          <p:nvSpPr>
            <p:cNvPr id="298" name="297 CuadroTexto"/>
            <p:cNvSpPr txBox="1"/>
            <p:nvPr/>
          </p:nvSpPr>
          <p:spPr>
            <a:xfrm>
              <a:off x="8065395" y="1370237"/>
              <a:ext cx="540000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8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31.03</a:t>
              </a:r>
              <a:endParaRPr lang="es-AR" sz="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311" name="310 Rectángulo"/>
          <p:cNvSpPr/>
          <p:nvPr/>
        </p:nvSpPr>
        <p:spPr>
          <a:xfrm>
            <a:off x="-32" y="3429117"/>
            <a:ext cx="1285852" cy="684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312" name="311 CuadroTexto">
            <a:hlinkClick r:id="" action="ppaction://noaction"/>
          </p:cNvPr>
          <p:cNvSpPr txBox="1"/>
          <p:nvPr/>
        </p:nvSpPr>
        <p:spPr>
          <a:xfrm>
            <a:off x="11824" y="3639284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>
                <a:latin typeface="Calibri" pitchFamily="34" charset="0"/>
              </a:rPr>
              <a:t>Inmuebles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313" name="312 CuadroTexto"/>
          <p:cNvSpPr txBox="1"/>
          <p:nvPr/>
        </p:nvSpPr>
        <p:spPr>
          <a:xfrm>
            <a:off x="8044177" y="4279569"/>
            <a:ext cx="115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314" name="313 CuadroTexto"/>
          <p:cNvSpPr txBox="1"/>
          <p:nvPr/>
        </p:nvSpPr>
        <p:spPr>
          <a:xfrm>
            <a:off x="8044177" y="4505845"/>
            <a:ext cx="115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 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315" name="314 CuadroTexto"/>
          <p:cNvSpPr txBox="1"/>
          <p:nvPr/>
        </p:nvSpPr>
        <p:spPr>
          <a:xfrm>
            <a:off x="996544" y="4262994"/>
            <a:ext cx="115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Calibri" pitchFamily="34" charset="0"/>
              </a:rPr>
              <a:t>a 3 años</a:t>
            </a:r>
            <a:endParaRPr lang="es-AR" sz="1000" dirty="0">
              <a:latin typeface="Calibri" pitchFamily="34" charset="0"/>
            </a:endParaRPr>
          </a:p>
        </p:txBody>
      </p:sp>
      <p:cxnSp>
        <p:nvCxnSpPr>
          <p:cNvPr id="316" name="315 Conector angular"/>
          <p:cNvCxnSpPr/>
          <p:nvPr/>
        </p:nvCxnSpPr>
        <p:spPr>
          <a:xfrm flipH="1">
            <a:off x="1833752" y="4392309"/>
            <a:ext cx="3024000" cy="0"/>
          </a:xfrm>
          <a:prstGeom prst="bentConnector3">
            <a:avLst>
              <a:gd name="adj1" fmla="val -192"/>
            </a:avLst>
          </a:prstGeom>
          <a:ln w="28575">
            <a:solidFill>
              <a:srgbClr val="E2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CuadroTexto"/>
          <p:cNvSpPr txBox="1"/>
          <p:nvPr/>
        </p:nvSpPr>
        <p:spPr>
          <a:xfrm>
            <a:off x="996544" y="4505845"/>
            <a:ext cx="115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>
                <a:latin typeface="Calibri" pitchFamily="34" charset="0"/>
              </a:rPr>
              <a:t>a 7 años</a:t>
            </a:r>
            <a:endParaRPr lang="es-AR" sz="1000" dirty="0">
              <a:latin typeface="Calibri" pitchFamily="34" charset="0"/>
            </a:endParaRPr>
          </a:p>
        </p:txBody>
      </p:sp>
      <p:cxnSp>
        <p:nvCxnSpPr>
          <p:cNvPr id="318" name="317 Conector angular"/>
          <p:cNvCxnSpPr/>
          <p:nvPr/>
        </p:nvCxnSpPr>
        <p:spPr>
          <a:xfrm flipH="1">
            <a:off x="1833752" y="4619430"/>
            <a:ext cx="4284000" cy="0"/>
          </a:xfrm>
          <a:prstGeom prst="bentConnector3">
            <a:avLst>
              <a:gd name="adj1" fmla="val -192"/>
            </a:avLst>
          </a:prstGeom>
          <a:ln w="28575">
            <a:solidFill>
              <a:srgbClr val="E2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318 Grupo"/>
          <p:cNvGrpSpPr/>
          <p:nvPr/>
        </p:nvGrpSpPr>
        <p:grpSpPr>
          <a:xfrm>
            <a:off x="4666085" y="4223934"/>
            <a:ext cx="540000" cy="360000"/>
            <a:chOff x="4666085" y="4144667"/>
            <a:chExt cx="540000" cy="360000"/>
          </a:xfrm>
        </p:grpSpPr>
        <p:sp>
          <p:nvSpPr>
            <p:cNvPr id="320" name="319 Elipse"/>
            <p:cNvSpPr/>
            <p:nvPr/>
          </p:nvSpPr>
          <p:spPr>
            <a:xfrm>
              <a:off x="4756085" y="4144667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321" name="320 CuadroTexto"/>
            <p:cNvSpPr txBox="1"/>
            <p:nvPr/>
          </p:nvSpPr>
          <p:spPr>
            <a:xfrm>
              <a:off x="4666085" y="4201557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30.09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325" name="324 Rectángulo"/>
          <p:cNvSpPr/>
          <p:nvPr/>
        </p:nvSpPr>
        <p:spPr>
          <a:xfrm>
            <a:off x="0" y="4116616"/>
            <a:ext cx="1285852" cy="61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326" name="325 CuadroTexto"/>
          <p:cNvSpPr txBox="1"/>
          <p:nvPr/>
        </p:nvSpPr>
        <p:spPr>
          <a:xfrm>
            <a:off x="11824" y="4215136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>
                <a:latin typeface="Calibri" pitchFamily="34" charset="0"/>
              </a:rPr>
              <a:t>Entrega o</a:t>
            </a:r>
          </a:p>
          <a:p>
            <a:r>
              <a:rPr lang="es-AR" sz="1000" b="1" dirty="0" smtClean="0">
                <a:latin typeface="Calibri" pitchFamily="34" charset="0"/>
              </a:rPr>
              <a:t>compra de bonos</a:t>
            </a:r>
            <a:endParaRPr lang="es-AR" sz="1000" b="1" dirty="0">
              <a:latin typeface="Calibri" pitchFamily="34" charset="0"/>
            </a:endParaRPr>
          </a:p>
        </p:txBody>
      </p:sp>
      <p:grpSp>
        <p:nvGrpSpPr>
          <p:cNvPr id="24" name="326 Grupo"/>
          <p:cNvGrpSpPr/>
          <p:nvPr/>
        </p:nvGrpSpPr>
        <p:grpSpPr>
          <a:xfrm>
            <a:off x="1868919" y="4513539"/>
            <a:ext cx="2844000" cy="230832"/>
            <a:chOff x="1872411" y="4452254"/>
            <a:chExt cx="2844000" cy="230832"/>
          </a:xfrm>
        </p:grpSpPr>
        <p:sp>
          <p:nvSpPr>
            <p:cNvPr id="328" name="327 Rectángulo"/>
            <p:cNvSpPr/>
            <p:nvPr/>
          </p:nvSpPr>
          <p:spPr>
            <a:xfrm>
              <a:off x="1940212" y="4492317"/>
              <a:ext cx="2708398" cy="144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329" name="328 Rectángulo"/>
            <p:cNvSpPr/>
            <p:nvPr/>
          </p:nvSpPr>
          <p:spPr>
            <a:xfrm>
              <a:off x="1872411" y="4452254"/>
              <a:ext cx="2844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s-AR" sz="900" dirty="0" smtClean="0">
                  <a:latin typeface="Calibri" pitchFamily="34" charset="0"/>
                </a:rPr>
                <a:t>no negociable durante los primeros 4 años de su vigencia</a:t>
              </a:r>
            </a:p>
          </p:txBody>
        </p:sp>
      </p:grpSp>
      <p:grpSp>
        <p:nvGrpSpPr>
          <p:cNvPr id="25" name="329 Grupo"/>
          <p:cNvGrpSpPr/>
          <p:nvPr/>
        </p:nvGrpSpPr>
        <p:grpSpPr>
          <a:xfrm>
            <a:off x="1868919" y="4262247"/>
            <a:ext cx="2844000" cy="230832"/>
            <a:chOff x="1872411" y="4452254"/>
            <a:chExt cx="2844000" cy="230832"/>
          </a:xfrm>
        </p:grpSpPr>
        <p:sp>
          <p:nvSpPr>
            <p:cNvPr id="331" name="330 Rectángulo"/>
            <p:cNvSpPr/>
            <p:nvPr/>
          </p:nvSpPr>
          <p:spPr>
            <a:xfrm>
              <a:off x="1940212" y="4492317"/>
              <a:ext cx="2708398" cy="144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332" name="331 Rectángulo"/>
            <p:cNvSpPr/>
            <p:nvPr/>
          </p:nvSpPr>
          <p:spPr>
            <a:xfrm>
              <a:off x="1872411" y="4452254"/>
              <a:ext cx="2844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s-AR" sz="900" dirty="0" smtClean="0">
                  <a:latin typeface="Calibri" pitchFamily="34" charset="0"/>
                </a:rPr>
                <a:t>no negociable durante su vigencia</a:t>
              </a:r>
            </a:p>
          </p:txBody>
        </p:sp>
      </p:grpSp>
      <p:sp>
        <p:nvSpPr>
          <p:cNvPr id="333" name="332 Rectángulo"/>
          <p:cNvSpPr/>
          <p:nvPr/>
        </p:nvSpPr>
        <p:spPr>
          <a:xfrm>
            <a:off x="-32" y="4711500"/>
            <a:ext cx="9144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334" name="333 CuadroTexto"/>
          <p:cNvSpPr txBox="1"/>
          <p:nvPr/>
        </p:nvSpPr>
        <p:spPr>
          <a:xfrm>
            <a:off x="8043934" y="4813229"/>
            <a:ext cx="115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 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335" name="334 CuadroTexto"/>
          <p:cNvSpPr txBox="1"/>
          <p:nvPr/>
        </p:nvSpPr>
        <p:spPr>
          <a:xfrm>
            <a:off x="1264984" y="4813229"/>
            <a:ext cx="1437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>
                <a:latin typeface="Calibri" pitchFamily="34" charset="0"/>
              </a:rPr>
              <a:t>Cuota parte en FCI</a:t>
            </a:r>
            <a:endParaRPr lang="es-AR" sz="1000" dirty="0">
              <a:latin typeface="Calibri" pitchFamily="34" charset="0"/>
            </a:endParaRPr>
          </a:p>
        </p:txBody>
      </p:sp>
      <p:cxnSp>
        <p:nvCxnSpPr>
          <p:cNvPr id="336" name="335 Conector angular"/>
          <p:cNvCxnSpPr/>
          <p:nvPr/>
        </p:nvCxnSpPr>
        <p:spPr>
          <a:xfrm flipH="1">
            <a:off x="2326070" y="4936339"/>
            <a:ext cx="5040000" cy="0"/>
          </a:xfrm>
          <a:prstGeom prst="bentConnector3">
            <a:avLst>
              <a:gd name="adj1" fmla="val -192"/>
            </a:avLst>
          </a:prstGeom>
          <a:ln w="28575">
            <a:solidFill>
              <a:srgbClr val="E2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336 Grupo"/>
          <p:cNvGrpSpPr/>
          <p:nvPr/>
        </p:nvGrpSpPr>
        <p:grpSpPr>
          <a:xfrm>
            <a:off x="7147147" y="4756339"/>
            <a:ext cx="540000" cy="360000"/>
            <a:chOff x="7133679" y="4600186"/>
            <a:chExt cx="540000" cy="360000"/>
          </a:xfrm>
        </p:grpSpPr>
        <p:sp>
          <p:nvSpPr>
            <p:cNvPr id="338" name="337 Elipse"/>
            <p:cNvSpPr/>
            <p:nvPr/>
          </p:nvSpPr>
          <p:spPr>
            <a:xfrm>
              <a:off x="7223679" y="460018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339" name="338 CuadroTexto"/>
            <p:cNvSpPr txBox="1"/>
            <p:nvPr/>
          </p:nvSpPr>
          <p:spPr>
            <a:xfrm>
              <a:off x="7133679" y="4657076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31.03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7" name="339 Grupo"/>
          <p:cNvGrpSpPr/>
          <p:nvPr/>
        </p:nvGrpSpPr>
        <p:grpSpPr>
          <a:xfrm>
            <a:off x="3085322" y="4820923"/>
            <a:ext cx="2844000" cy="230832"/>
            <a:chOff x="3085322" y="4794084"/>
            <a:chExt cx="2844000" cy="230832"/>
          </a:xfrm>
        </p:grpSpPr>
        <p:sp>
          <p:nvSpPr>
            <p:cNvPr id="341" name="340 Rectángulo"/>
            <p:cNvSpPr/>
            <p:nvPr/>
          </p:nvSpPr>
          <p:spPr>
            <a:xfrm>
              <a:off x="3153123" y="4837500"/>
              <a:ext cx="2708398" cy="144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342" name="341 Rectángulo"/>
            <p:cNvSpPr/>
            <p:nvPr/>
          </p:nvSpPr>
          <p:spPr>
            <a:xfrm>
              <a:off x="3085322" y="4794084"/>
              <a:ext cx="2844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s-AR" sz="900" dirty="0" smtClean="0">
                  <a:latin typeface="Calibri" pitchFamily="34" charset="0"/>
                </a:rPr>
                <a:t>deberán permanecer invertidos por no menos de 5 años</a:t>
              </a:r>
            </a:p>
          </p:txBody>
        </p:sp>
      </p:grpSp>
      <p:cxnSp>
        <p:nvCxnSpPr>
          <p:cNvPr id="205" name="204 Conector recto"/>
          <p:cNvCxnSpPr/>
          <p:nvPr/>
        </p:nvCxnSpPr>
        <p:spPr>
          <a:xfrm rot="16200000">
            <a:off x="5625023" y="2750029"/>
            <a:ext cx="4752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345 Grupo"/>
          <p:cNvGrpSpPr/>
          <p:nvPr/>
        </p:nvGrpSpPr>
        <p:grpSpPr>
          <a:xfrm>
            <a:off x="5806258" y="1177184"/>
            <a:ext cx="1817391" cy="400110"/>
            <a:chOff x="5798392" y="1204148"/>
            <a:chExt cx="1817391" cy="400110"/>
          </a:xfrm>
        </p:grpSpPr>
        <p:sp>
          <p:nvSpPr>
            <p:cNvPr id="208" name="207 Rectángulo"/>
            <p:cNvSpPr/>
            <p:nvPr/>
          </p:nvSpPr>
          <p:spPr>
            <a:xfrm>
              <a:off x="5854756" y="1206203"/>
              <a:ext cx="1692000" cy="396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202" name="201 CuadroTexto"/>
            <p:cNvSpPr txBox="1"/>
            <p:nvPr/>
          </p:nvSpPr>
          <p:spPr>
            <a:xfrm>
              <a:off x="5798392" y="1204148"/>
              <a:ext cx="181739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800" b="1" dirty="0" smtClean="0">
                  <a:latin typeface="Calibri" pitchFamily="34" charset="0"/>
                </a:rPr>
                <a:t>Indisponible por 6 meses </a:t>
              </a:r>
              <a:r>
                <a:rPr lang="es-AR" sz="600" b="1" dirty="0" smtClean="0">
                  <a:latin typeface="Calibri" pitchFamily="34" charset="0"/>
                </a:rPr>
                <a:t>(31.03  al 30.04)</a:t>
              </a:r>
            </a:p>
            <a:p>
              <a:pPr algn="ctr"/>
              <a:r>
                <a:rPr lang="es-AR" sz="600" b="1" dirty="0" smtClean="0">
                  <a:latin typeface="Calibri" pitchFamily="34" charset="0"/>
                </a:rPr>
                <a:t>-excepto pago del impuesto especial o</a:t>
              </a:r>
            </a:p>
            <a:p>
              <a:pPr algn="ctr"/>
              <a:r>
                <a:rPr lang="es-AR" sz="600" b="1" dirty="0" smtClean="0">
                  <a:latin typeface="Calibri" pitchFamily="34" charset="0"/>
                </a:rPr>
                <a:t>adquisición de  inmuebles o bienes registrables-</a:t>
              </a:r>
              <a:endParaRPr lang="es-AR" sz="600" b="1" dirty="0">
                <a:latin typeface="Calibri" pitchFamily="34" charset="0"/>
              </a:endParaRPr>
            </a:p>
          </p:txBody>
        </p:sp>
      </p:grpSp>
      <p:grpSp>
        <p:nvGrpSpPr>
          <p:cNvPr id="29" name="217 Grupo"/>
          <p:cNvGrpSpPr/>
          <p:nvPr/>
        </p:nvGrpSpPr>
        <p:grpSpPr>
          <a:xfrm>
            <a:off x="5416606" y="1208945"/>
            <a:ext cx="540000" cy="396000"/>
            <a:chOff x="5416606" y="1310572"/>
            <a:chExt cx="540000" cy="396000"/>
          </a:xfrm>
        </p:grpSpPr>
        <p:sp>
          <p:nvSpPr>
            <p:cNvPr id="219" name="218 Elipse"/>
            <p:cNvSpPr/>
            <p:nvPr/>
          </p:nvSpPr>
          <p:spPr>
            <a:xfrm>
              <a:off x="5488606" y="1310572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/>
            </a:p>
          </p:txBody>
        </p:sp>
        <p:sp>
          <p:nvSpPr>
            <p:cNvPr id="220" name="219 CuadroTexto"/>
            <p:cNvSpPr txBox="1"/>
            <p:nvPr/>
          </p:nvSpPr>
          <p:spPr>
            <a:xfrm>
              <a:off x="5416606" y="1385462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31.10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30" name="210 Grupo"/>
          <p:cNvGrpSpPr/>
          <p:nvPr/>
        </p:nvGrpSpPr>
        <p:grpSpPr>
          <a:xfrm>
            <a:off x="2613847" y="2872132"/>
            <a:ext cx="714380" cy="215444"/>
            <a:chOff x="2613847" y="2189681"/>
            <a:chExt cx="714380" cy="215444"/>
          </a:xfrm>
        </p:grpSpPr>
        <p:sp>
          <p:nvSpPr>
            <p:cNvPr id="214" name="213 Rectángulo"/>
            <p:cNvSpPr/>
            <p:nvPr/>
          </p:nvSpPr>
          <p:spPr>
            <a:xfrm>
              <a:off x="2613847" y="2190246"/>
              <a:ext cx="714380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215" name="214 CuadroTexto"/>
            <p:cNvSpPr txBox="1"/>
            <p:nvPr/>
          </p:nvSpPr>
          <p:spPr>
            <a:xfrm>
              <a:off x="2647037" y="2189681"/>
              <a:ext cx="64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800" b="1" dirty="0" smtClean="0">
                  <a:latin typeface="Calibri" pitchFamily="34" charset="0"/>
                </a:rPr>
                <a:t>Disponible</a:t>
              </a:r>
              <a:endParaRPr lang="es-AR" sz="800" b="1" dirty="0">
                <a:latin typeface="Calibri" pitchFamily="34" charset="0"/>
              </a:endParaRPr>
            </a:p>
          </p:txBody>
        </p:sp>
      </p:grpSp>
      <p:grpSp>
        <p:nvGrpSpPr>
          <p:cNvPr id="31" name="248 Grupo"/>
          <p:cNvGrpSpPr/>
          <p:nvPr/>
        </p:nvGrpSpPr>
        <p:grpSpPr>
          <a:xfrm>
            <a:off x="2613847" y="3565149"/>
            <a:ext cx="714380" cy="215444"/>
            <a:chOff x="2613847" y="2189681"/>
            <a:chExt cx="714380" cy="215444"/>
          </a:xfrm>
        </p:grpSpPr>
        <p:sp>
          <p:nvSpPr>
            <p:cNvPr id="347" name="346 Rectángulo"/>
            <p:cNvSpPr/>
            <p:nvPr/>
          </p:nvSpPr>
          <p:spPr>
            <a:xfrm>
              <a:off x="2613847" y="2190246"/>
              <a:ext cx="714380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348" name="347 CuadroTexto"/>
            <p:cNvSpPr txBox="1"/>
            <p:nvPr/>
          </p:nvSpPr>
          <p:spPr>
            <a:xfrm>
              <a:off x="2647037" y="2189681"/>
              <a:ext cx="64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800" b="1" dirty="0" smtClean="0">
                  <a:latin typeface="Calibri" pitchFamily="34" charset="0"/>
                </a:rPr>
                <a:t>Disponible</a:t>
              </a:r>
              <a:endParaRPr lang="es-AR" sz="800" b="1" dirty="0">
                <a:latin typeface="Calibri" pitchFamily="34" charset="0"/>
              </a:endParaRPr>
            </a:p>
          </p:txBody>
        </p:sp>
      </p:grpSp>
      <p:grpSp>
        <p:nvGrpSpPr>
          <p:cNvPr id="227" name="277 Grupo"/>
          <p:cNvGrpSpPr/>
          <p:nvPr/>
        </p:nvGrpSpPr>
        <p:grpSpPr>
          <a:xfrm>
            <a:off x="2110276" y="2783660"/>
            <a:ext cx="540000" cy="396000"/>
            <a:chOff x="2107960" y="785800"/>
            <a:chExt cx="540000" cy="396000"/>
          </a:xfrm>
        </p:grpSpPr>
        <p:sp>
          <p:nvSpPr>
            <p:cNvPr id="279" name="278 Elipse"/>
            <p:cNvSpPr/>
            <p:nvPr/>
          </p:nvSpPr>
          <p:spPr>
            <a:xfrm>
              <a:off x="2179960" y="785800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0" name="279 CuadroTexto"/>
            <p:cNvSpPr txBox="1"/>
            <p:nvPr/>
          </p:nvSpPr>
          <p:spPr>
            <a:xfrm>
              <a:off x="2107960" y="860690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31.12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35" name="304 Grupo"/>
          <p:cNvGrpSpPr/>
          <p:nvPr/>
        </p:nvGrpSpPr>
        <p:grpSpPr>
          <a:xfrm>
            <a:off x="2110276" y="3469460"/>
            <a:ext cx="540000" cy="396000"/>
            <a:chOff x="2107960" y="785800"/>
            <a:chExt cx="540000" cy="396000"/>
          </a:xfrm>
        </p:grpSpPr>
        <p:sp>
          <p:nvSpPr>
            <p:cNvPr id="306" name="305 Elipse"/>
            <p:cNvSpPr/>
            <p:nvPr/>
          </p:nvSpPr>
          <p:spPr>
            <a:xfrm>
              <a:off x="2179960" y="785800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07" name="306 CuadroTexto"/>
            <p:cNvSpPr txBox="1"/>
            <p:nvPr/>
          </p:nvSpPr>
          <p:spPr>
            <a:xfrm>
              <a:off x="2107960" y="860690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31.12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38" name="348 Grupo"/>
          <p:cNvGrpSpPr/>
          <p:nvPr/>
        </p:nvGrpSpPr>
        <p:grpSpPr>
          <a:xfrm>
            <a:off x="3771552" y="2429861"/>
            <a:ext cx="714380" cy="215444"/>
            <a:chOff x="2613847" y="2189681"/>
            <a:chExt cx="714380" cy="215444"/>
          </a:xfrm>
        </p:grpSpPr>
        <p:sp>
          <p:nvSpPr>
            <p:cNvPr id="350" name="349 Rectángulo"/>
            <p:cNvSpPr/>
            <p:nvPr/>
          </p:nvSpPr>
          <p:spPr>
            <a:xfrm>
              <a:off x="2613847" y="2190246"/>
              <a:ext cx="714380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351" name="350 CuadroTexto"/>
            <p:cNvSpPr txBox="1"/>
            <p:nvPr/>
          </p:nvSpPr>
          <p:spPr>
            <a:xfrm>
              <a:off x="2647037" y="2189681"/>
              <a:ext cx="64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800" b="1" dirty="0" smtClean="0">
                  <a:latin typeface="Calibri" pitchFamily="34" charset="0"/>
                </a:rPr>
                <a:t>Disponible</a:t>
              </a:r>
              <a:endParaRPr lang="es-AR" sz="800" b="1" dirty="0">
                <a:latin typeface="Calibri" pitchFamily="34" charset="0"/>
              </a:endParaRPr>
            </a:p>
          </p:txBody>
        </p:sp>
      </p:grpSp>
      <p:grpSp>
        <p:nvGrpSpPr>
          <p:cNvPr id="249" name="351 Grupo"/>
          <p:cNvGrpSpPr/>
          <p:nvPr/>
        </p:nvGrpSpPr>
        <p:grpSpPr>
          <a:xfrm>
            <a:off x="3771552" y="3112312"/>
            <a:ext cx="714380" cy="215444"/>
            <a:chOff x="2613847" y="2189681"/>
            <a:chExt cx="714380" cy="215444"/>
          </a:xfrm>
        </p:grpSpPr>
        <p:sp>
          <p:nvSpPr>
            <p:cNvPr id="353" name="352 Rectángulo"/>
            <p:cNvSpPr/>
            <p:nvPr/>
          </p:nvSpPr>
          <p:spPr>
            <a:xfrm>
              <a:off x="2613847" y="2190246"/>
              <a:ext cx="714380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354" name="353 CuadroTexto"/>
            <p:cNvSpPr txBox="1"/>
            <p:nvPr/>
          </p:nvSpPr>
          <p:spPr>
            <a:xfrm>
              <a:off x="2647037" y="2189681"/>
              <a:ext cx="64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800" b="1" dirty="0" smtClean="0">
                  <a:latin typeface="Calibri" pitchFamily="34" charset="0"/>
                </a:rPr>
                <a:t>Disponible</a:t>
              </a:r>
              <a:endParaRPr lang="es-AR" sz="800" b="1" dirty="0">
                <a:latin typeface="Calibri" pitchFamily="34" charset="0"/>
              </a:endParaRPr>
            </a:p>
          </p:txBody>
        </p:sp>
      </p:grpSp>
      <p:grpSp>
        <p:nvGrpSpPr>
          <p:cNvPr id="256" name="354 Grupo"/>
          <p:cNvGrpSpPr/>
          <p:nvPr/>
        </p:nvGrpSpPr>
        <p:grpSpPr>
          <a:xfrm>
            <a:off x="3771552" y="3805329"/>
            <a:ext cx="714380" cy="215444"/>
            <a:chOff x="2613847" y="2189681"/>
            <a:chExt cx="714380" cy="215444"/>
          </a:xfrm>
        </p:grpSpPr>
        <p:sp>
          <p:nvSpPr>
            <p:cNvPr id="356" name="355 Rectángulo"/>
            <p:cNvSpPr/>
            <p:nvPr/>
          </p:nvSpPr>
          <p:spPr>
            <a:xfrm>
              <a:off x="2613847" y="2190246"/>
              <a:ext cx="714380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>
                <a:latin typeface="Calibri" pitchFamily="34" charset="0"/>
              </a:endParaRPr>
            </a:p>
          </p:txBody>
        </p:sp>
        <p:sp>
          <p:nvSpPr>
            <p:cNvPr id="357" name="356 CuadroTexto"/>
            <p:cNvSpPr txBox="1"/>
            <p:nvPr/>
          </p:nvSpPr>
          <p:spPr>
            <a:xfrm>
              <a:off x="2647037" y="2189681"/>
              <a:ext cx="64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800" b="1" dirty="0" smtClean="0">
                  <a:latin typeface="Calibri" pitchFamily="34" charset="0"/>
                </a:rPr>
                <a:t>Disponible</a:t>
              </a:r>
              <a:endParaRPr lang="es-AR" sz="800" b="1" dirty="0">
                <a:latin typeface="Calibri" pitchFamily="34" charset="0"/>
              </a:endParaRPr>
            </a:p>
          </p:txBody>
        </p:sp>
      </p:grpSp>
      <p:grpSp>
        <p:nvGrpSpPr>
          <p:cNvPr id="259" name="258 Grupo"/>
          <p:cNvGrpSpPr/>
          <p:nvPr/>
        </p:nvGrpSpPr>
        <p:grpSpPr>
          <a:xfrm>
            <a:off x="3282621" y="2345507"/>
            <a:ext cx="540000" cy="396000"/>
            <a:chOff x="3282621" y="791247"/>
            <a:chExt cx="540000" cy="396000"/>
          </a:xfrm>
        </p:grpSpPr>
        <p:sp>
          <p:nvSpPr>
            <p:cNvPr id="260" name="259 Elipse"/>
            <p:cNvSpPr/>
            <p:nvPr/>
          </p:nvSpPr>
          <p:spPr>
            <a:xfrm>
              <a:off x="3354621" y="791247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261" name="260 CuadroTexto"/>
            <p:cNvSpPr txBox="1"/>
            <p:nvPr/>
          </p:nvSpPr>
          <p:spPr>
            <a:xfrm>
              <a:off x="3282621" y="866137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22.07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72" name="280 Grupo"/>
          <p:cNvGrpSpPr/>
          <p:nvPr/>
        </p:nvGrpSpPr>
        <p:grpSpPr>
          <a:xfrm>
            <a:off x="3282621" y="3012262"/>
            <a:ext cx="540000" cy="396000"/>
            <a:chOff x="3282621" y="791247"/>
            <a:chExt cx="540000" cy="396000"/>
          </a:xfrm>
        </p:grpSpPr>
        <p:sp>
          <p:nvSpPr>
            <p:cNvPr id="282" name="281 Elipse"/>
            <p:cNvSpPr/>
            <p:nvPr/>
          </p:nvSpPr>
          <p:spPr>
            <a:xfrm>
              <a:off x="3354621" y="791247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283" name="282 CuadroTexto"/>
            <p:cNvSpPr txBox="1"/>
            <p:nvPr/>
          </p:nvSpPr>
          <p:spPr>
            <a:xfrm>
              <a:off x="3282621" y="866137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22.07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73" name="307 Grupo"/>
          <p:cNvGrpSpPr/>
          <p:nvPr/>
        </p:nvGrpSpPr>
        <p:grpSpPr>
          <a:xfrm>
            <a:off x="3282621" y="3706719"/>
            <a:ext cx="540000" cy="396000"/>
            <a:chOff x="3282621" y="791247"/>
            <a:chExt cx="540000" cy="396000"/>
          </a:xfrm>
        </p:grpSpPr>
        <p:sp>
          <p:nvSpPr>
            <p:cNvPr id="309" name="308 Elipse"/>
            <p:cNvSpPr/>
            <p:nvPr/>
          </p:nvSpPr>
          <p:spPr>
            <a:xfrm>
              <a:off x="3354621" y="791247"/>
              <a:ext cx="396000" cy="39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310" name="309 CuadroTexto"/>
            <p:cNvSpPr txBox="1"/>
            <p:nvPr/>
          </p:nvSpPr>
          <p:spPr>
            <a:xfrm>
              <a:off x="3282621" y="866137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22.07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cxnSp>
        <p:nvCxnSpPr>
          <p:cNvPr id="3" name="2 Conector recto"/>
          <p:cNvCxnSpPr/>
          <p:nvPr/>
        </p:nvCxnSpPr>
        <p:spPr>
          <a:xfrm>
            <a:off x="0" y="184666"/>
            <a:ext cx="9144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0" y="10527"/>
            <a:ext cx="9144000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0" y="2333"/>
            <a:ext cx="9144000" cy="39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157478" y="15667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  <a:latin typeface="Calibri" pitchFamily="34" charset="0"/>
              </a:rPr>
              <a:t>ETAPAS DEL SINCERAMIENTO FISCAL</a:t>
            </a:r>
            <a:endParaRPr lang="es-AR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74" name="6 Grupo"/>
          <p:cNvGrpSpPr/>
          <p:nvPr/>
        </p:nvGrpSpPr>
        <p:grpSpPr>
          <a:xfrm>
            <a:off x="6508818" y="31056"/>
            <a:ext cx="2520000" cy="338554"/>
            <a:chOff x="6116943" y="-250910"/>
            <a:chExt cx="2520000" cy="338554"/>
          </a:xfrm>
        </p:grpSpPr>
        <p:sp>
          <p:nvSpPr>
            <p:cNvPr id="8" name="7 Rectángulo"/>
            <p:cNvSpPr/>
            <p:nvPr/>
          </p:nvSpPr>
          <p:spPr>
            <a:xfrm>
              <a:off x="6116943" y="-243633"/>
              <a:ext cx="2520000" cy="324000"/>
            </a:xfrm>
            <a:prstGeom prst="rect">
              <a:avLst/>
            </a:prstGeom>
            <a:solidFill>
              <a:srgbClr val="A40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sp>
          <p:nvSpPr>
            <p:cNvPr id="9" name="8 CuadroTexto"/>
            <p:cNvSpPr txBox="1"/>
            <p:nvPr/>
          </p:nvSpPr>
          <p:spPr>
            <a:xfrm flipH="1">
              <a:off x="6679721" y="-250910"/>
              <a:ext cx="1532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b="1" dirty="0" smtClean="0">
                  <a:solidFill>
                    <a:schemeClr val="bg1"/>
                  </a:solidFill>
                  <a:latin typeface="Calibri" pitchFamily="34" charset="0"/>
                </a:rPr>
                <a:t>Exteriorización</a:t>
              </a:r>
              <a:endParaRPr lang="es-AR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52" name="251 CuadroTexto">
            <a:hlinkClick r:id="" action="ppaction://noaction"/>
          </p:cNvPr>
          <p:cNvSpPr txBox="1"/>
          <p:nvPr/>
        </p:nvSpPr>
        <p:spPr>
          <a:xfrm>
            <a:off x="9493" y="3071816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>
                <a:latin typeface="Calibri" pitchFamily="34" charset="0"/>
              </a:rPr>
              <a:t>Participación en sociedades</a:t>
            </a:r>
            <a:endParaRPr lang="es-AR" sz="1000" b="1" dirty="0">
              <a:latin typeface="Calibri" pitchFamily="34" charset="0"/>
            </a:endParaRPr>
          </a:p>
        </p:txBody>
      </p:sp>
      <p:grpSp>
        <p:nvGrpSpPr>
          <p:cNvPr id="275" name="321 Grupo"/>
          <p:cNvGrpSpPr/>
          <p:nvPr/>
        </p:nvGrpSpPr>
        <p:grpSpPr>
          <a:xfrm>
            <a:off x="5918691" y="4332778"/>
            <a:ext cx="540000" cy="360000"/>
            <a:chOff x="5918691" y="4339236"/>
            <a:chExt cx="540000" cy="360000"/>
          </a:xfrm>
        </p:grpSpPr>
        <p:sp>
          <p:nvSpPr>
            <p:cNvPr id="323" name="322 Elipse"/>
            <p:cNvSpPr/>
            <p:nvPr/>
          </p:nvSpPr>
          <p:spPr>
            <a:xfrm>
              <a:off x="6008691" y="433923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000" dirty="0">
                <a:latin typeface="Calibri" pitchFamily="34" charset="0"/>
              </a:endParaRPr>
            </a:p>
          </p:txBody>
        </p:sp>
        <p:sp>
          <p:nvSpPr>
            <p:cNvPr id="324" name="323 CuadroTexto"/>
            <p:cNvSpPr txBox="1"/>
            <p:nvPr/>
          </p:nvSpPr>
          <p:spPr>
            <a:xfrm>
              <a:off x="5918691" y="4396126"/>
              <a:ext cx="540000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31.12</a:t>
              </a:r>
              <a:endParaRPr lang="es-AR" sz="1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253" name="252 CuadroTexto"/>
          <p:cNvSpPr txBox="1"/>
          <p:nvPr/>
        </p:nvSpPr>
        <p:spPr>
          <a:xfrm>
            <a:off x="1257274" y="4048409"/>
            <a:ext cx="22955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>
                <a:latin typeface="Calibri" pitchFamily="34" charset="0"/>
              </a:rPr>
              <a:t>Entrega de Global o BONAR 2017</a:t>
            </a:r>
            <a:endParaRPr lang="es-AR" sz="1000" dirty="0">
              <a:latin typeface="Calibri" pitchFamily="34" charset="0"/>
            </a:endParaRPr>
          </a:p>
        </p:txBody>
      </p:sp>
      <p:sp>
        <p:nvSpPr>
          <p:cNvPr id="254" name="253 CuadroTexto"/>
          <p:cNvSpPr txBox="1"/>
          <p:nvPr/>
        </p:nvSpPr>
        <p:spPr>
          <a:xfrm>
            <a:off x="8044177" y="4048409"/>
            <a:ext cx="115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Calibri" pitchFamily="34" charset="0"/>
              </a:rPr>
              <a:t>10 %</a:t>
            </a:r>
            <a:endParaRPr lang="es-AR" sz="1000" b="1" dirty="0">
              <a:latin typeface="Calibri" pitchFamily="34" charset="0"/>
            </a:endParaRPr>
          </a:p>
        </p:txBody>
      </p:sp>
      <p:sp>
        <p:nvSpPr>
          <p:cNvPr id="343" name="342 Rectángulo"/>
          <p:cNvSpPr/>
          <p:nvPr/>
        </p:nvSpPr>
        <p:spPr>
          <a:xfrm>
            <a:off x="0" y="4711500"/>
            <a:ext cx="1285852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344" name="343 CuadroTexto"/>
          <p:cNvSpPr txBox="1"/>
          <p:nvPr/>
        </p:nvSpPr>
        <p:spPr>
          <a:xfrm>
            <a:off x="11824" y="4813229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>
                <a:latin typeface="Calibri" pitchFamily="34" charset="0"/>
              </a:rPr>
              <a:t>Inversión</a:t>
            </a:r>
            <a:endParaRPr lang="es-AR" sz="1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816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5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000"/>
                            </p:stCondLst>
                            <p:childTnLst>
                              <p:par>
                                <p:cTn id="1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500"/>
                            </p:stCondLst>
                            <p:childTnLst>
                              <p:par>
                                <p:cTn id="1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0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500"/>
                            </p:stCondLst>
                            <p:childTnLst>
                              <p:par>
                                <p:cTn id="2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0"/>
                            </p:stCondLst>
                            <p:childTnLst>
                              <p:par>
                                <p:cTn id="2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500"/>
                            </p:stCondLst>
                            <p:childTnLst>
                              <p:par>
                                <p:cTn id="2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000"/>
                            </p:stCondLst>
                            <p:childTnLst>
                              <p:par>
                                <p:cTn id="2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65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500"/>
                            </p:stCondLst>
                            <p:childTnLst>
                              <p:par>
                                <p:cTn id="2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000"/>
                            </p:stCondLst>
                            <p:childTnLst>
                              <p:par>
                                <p:cTn id="2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2500"/>
                            </p:stCondLst>
                            <p:childTnLst>
                              <p:par>
                                <p:cTn id="2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3000"/>
                            </p:stCondLst>
                            <p:childTnLst>
                              <p:par>
                                <p:cTn id="2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000"/>
                            </p:stCondLst>
                            <p:childTnLst>
                              <p:par>
                                <p:cTn id="2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500"/>
                            </p:stCondLst>
                            <p:childTnLst>
                              <p:par>
                                <p:cTn id="2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0"/>
                            </p:stCondLst>
                            <p:childTnLst>
                              <p:par>
                                <p:cTn id="2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500"/>
                            </p:stCondLst>
                            <p:childTnLst>
                              <p:par>
                                <p:cTn id="2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6000"/>
                            </p:stCondLst>
                            <p:childTnLst>
                              <p:par>
                                <p:cTn id="2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6500"/>
                            </p:stCondLst>
                            <p:childTnLst>
                              <p:par>
                                <p:cTn id="2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7000"/>
                            </p:stCondLst>
                            <p:childTnLst>
                              <p:par>
                                <p:cTn id="2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000"/>
                            </p:stCondLst>
                            <p:childTnLst>
                              <p:par>
                                <p:cTn id="2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000"/>
                            </p:stCondLst>
                            <p:childTnLst>
                              <p:par>
                                <p:cTn id="3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2500"/>
                            </p:stCondLst>
                            <p:childTnLst>
                              <p:par>
                                <p:cTn id="3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3000"/>
                            </p:stCondLst>
                            <p:childTnLst>
                              <p:par>
                                <p:cTn id="3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3500"/>
                            </p:stCondLst>
                            <p:childTnLst>
                              <p:par>
                                <p:cTn id="3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4000"/>
                            </p:stCondLst>
                            <p:childTnLst>
                              <p:par>
                                <p:cTn id="3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4500"/>
                            </p:stCondLst>
                            <p:childTnLst>
                              <p:par>
                                <p:cTn id="3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5000"/>
                            </p:stCondLst>
                            <p:childTnLst>
                              <p:par>
                                <p:cTn id="3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8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6500"/>
                            </p:stCondLst>
                            <p:childTnLst>
                              <p:par>
                                <p:cTn id="3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00"/>
                            </p:stCondLst>
                            <p:childTnLst>
                              <p:par>
                                <p:cTn id="3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000"/>
                            </p:stCondLst>
                            <p:childTnLst>
                              <p:par>
                                <p:cTn id="3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500"/>
                            </p:stCondLst>
                            <p:childTnLst>
                              <p:par>
                                <p:cTn id="3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2000"/>
                            </p:stCondLst>
                            <p:childTnLst>
                              <p:par>
                                <p:cTn id="3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2500"/>
                            </p:stCondLst>
                            <p:childTnLst>
                              <p:par>
                                <p:cTn id="3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3000"/>
                            </p:stCondLst>
                            <p:childTnLst>
                              <p:par>
                                <p:cTn id="3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4000"/>
                            </p:stCondLst>
                            <p:childTnLst>
                              <p:par>
                                <p:cTn id="3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4500"/>
                            </p:stCondLst>
                            <p:childTnLst>
                              <p:par>
                                <p:cTn id="3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5000"/>
                            </p:stCondLst>
                            <p:childTnLst>
                              <p:par>
                                <p:cTn id="3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5500"/>
                            </p:stCondLst>
                            <p:childTnLst>
                              <p:par>
                                <p:cTn id="3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6000"/>
                            </p:stCondLst>
                            <p:childTnLst>
                              <p:par>
                                <p:cTn id="3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6500"/>
                            </p:stCondLst>
                            <p:childTnLst>
                              <p:par>
                                <p:cTn id="4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500"/>
                            </p:stCondLst>
                            <p:childTnLst>
                              <p:par>
                                <p:cTn id="4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2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000"/>
                            </p:stCondLst>
                            <p:childTnLst>
                              <p:par>
                                <p:cTn id="4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6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500"/>
                            </p:stCondLst>
                            <p:childTnLst>
                              <p:par>
                                <p:cTn id="4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0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4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2500"/>
                            </p:stCondLst>
                            <p:childTnLst>
                              <p:par>
                                <p:cTn id="4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3000"/>
                            </p:stCondLst>
                            <p:childTnLst>
                              <p:par>
                                <p:cTn id="4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3500"/>
                            </p:stCondLst>
                            <p:childTnLst>
                              <p:par>
                                <p:cTn id="4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72" grpId="0"/>
      <p:bldP spid="173" grpId="0"/>
      <p:bldP spid="175" grpId="0"/>
      <p:bldP spid="176" grpId="0"/>
      <p:bldP spid="181" grpId="0"/>
      <p:bldP spid="182" grpId="0"/>
      <p:bldP spid="186" grpId="0"/>
      <p:bldP spid="203" grpId="0" animBg="1"/>
      <p:bldP spid="204" grpId="0"/>
      <p:bldP spid="206" grpId="0" animBg="1"/>
      <p:bldP spid="212" grpId="0" animBg="1"/>
      <p:bldP spid="213" grpId="0"/>
      <p:bldP spid="216" grpId="0"/>
      <p:bldP spid="217" grpId="0"/>
      <p:bldP spid="221" grpId="0" animBg="1"/>
      <p:bldP spid="222" grpId="0"/>
      <p:bldP spid="223" grpId="0" animBg="1"/>
      <p:bldP spid="224" grpId="0"/>
      <p:bldP spid="225" grpId="0"/>
      <p:bldP spid="230" grpId="0"/>
      <p:bldP spid="231" grpId="0" animBg="1"/>
      <p:bldP spid="232" grpId="0"/>
      <p:bldP spid="233" grpId="0"/>
      <p:bldP spid="234" grpId="0"/>
      <p:bldP spid="241" grpId="0" animBg="1"/>
      <p:bldP spid="242" grpId="0"/>
      <p:bldP spid="243" grpId="0"/>
      <p:bldP spid="245" grpId="0"/>
      <p:bldP spid="246" grpId="0"/>
      <p:bldP spid="247" grpId="0"/>
      <p:bldP spid="248" grpId="0"/>
      <p:bldP spid="262" grpId="0" animBg="1"/>
      <p:bldP spid="263" grpId="0"/>
      <p:bldP spid="264" grpId="0"/>
      <p:bldP spid="265" grpId="0"/>
      <p:bldP spid="268" grpId="0"/>
      <p:bldP spid="269" grpId="0"/>
      <p:bldP spid="270" grpId="0"/>
      <p:bldP spid="271" grpId="0"/>
      <p:bldP spid="284" grpId="0" animBg="1"/>
      <p:bldP spid="285" grpId="0"/>
      <p:bldP spid="286" grpId="0" animBg="1"/>
      <p:bldP spid="287" grpId="0"/>
      <p:bldP spid="288" grpId="0"/>
      <p:bldP spid="294" grpId="0"/>
      <p:bldP spid="295" grpId="0"/>
      <p:bldP spid="311" grpId="0" animBg="1"/>
      <p:bldP spid="312" grpId="0"/>
      <p:bldP spid="313" grpId="0"/>
      <p:bldP spid="314" grpId="0"/>
      <p:bldP spid="315" grpId="0"/>
      <p:bldP spid="317" grpId="0"/>
      <p:bldP spid="325" grpId="0" animBg="1"/>
      <p:bldP spid="326" grpId="0"/>
      <p:bldP spid="333" grpId="0" animBg="1"/>
      <p:bldP spid="334" grpId="0"/>
      <p:bldP spid="335" grpId="0"/>
      <p:bldP spid="252" grpId="0"/>
      <p:bldP spid="253" grpId="0"/>
      <p:bldP spid="254" grpId="0"/>
      <p:bldP spid="343" grpId="0" animBg="1"/>
      <p:bldP spid="3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5532840" y="499786"/>
            <a:ext cx="3429024" cy="3798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9" name="38 Rectángulo"/>
          <p:cNvSpPr/>
          <p:nvPr/>
        </p:nvSpPr>
        <p:spPr>
          <a:xfrm>
            <a:off x="1872435" y="501822"/>
            <a:ext cx="3308378" cy="37981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40" name="CuadroTexto 48"/>
          <p:cNvSpPr txBox="1"/>
          <p:nvPr/>
        </p:nvSpPr>
        <p:spPr>
          <a:xfrm>
            <a:off x="1763688" y="123478"/>
            <a:ext cx="705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Liberación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40 Conector recto"/>
          <p:cNvCxnSpPr/>
          <p:nvPr/>
        </p:nvCxnSpPr>
        <p:spPr>
          <a:xfrm flipV="1">
            <a:off x="1867564" y="500048"/>
            <a:ext cx="3312000" cy="177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15"/>
          <p:cNvSpPr/>
          <p:nvPr/>
        </p:nvSpPr>
        <p:spPr>
          <a:xfrm>
            <a:off x="-2434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dirty="0">
              <a:latin typeface="Calibri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81861" y="1987335"/>
            <a:ext cx="1279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Beneficios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704955" y="843558"/>
            <a:ext cx="364333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Del pago de impuestos por</a:t>
            </a:r>
          </a:p>
          <a:p>
            <a:pPr marL="285750" indent="-285750"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los bienes exteriorizados:</a:t>
            </a:r>
          </a:p>
          <a:p>
            <a:pPr marL="285750" indent="-285750" algn="ctr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Ganancias</a:t>
            </a: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Salidas no documentadas</a:t>
            </a: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Transferencias de inmuebles</a:t>
            </a: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Créditos y Débitos</a:t>
            </a: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IVA</a:t>
            </a: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Impuestos Internos</a:t>
            </a: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Ganancia Mínima Presunta</a:t>
            </a: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Bienes Personales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292080" y="699542"/>
            <a:ext cx="338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Comprende todos los bienes poseídos que no se hubieran declarado</a:t>
            </a:r>
          </a:p>
          <a:p>
            <a:pPr marL="620713" lvl="6" indent="-171450">
              <a:buFont typeface="Arial" pitchFamily="34" charset="0"/>
              <a:buChar char="•"/>
            </a:pPr>
            <a:endParaRPr lang="es-AR" sz="16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Alcanza a quienes exterioricen </a:t>
            </a:r>
            <a:r>
              <a:rPr lang="es-A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la totalidad de sus bienes</a:t>
            </a:r>
            <a:endParaRPr lang="es-AR" sz="1600" strike="sngStrike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620713" lvl="6" indent="-171450"/>
            <a:endParaRPr lang="es-AR" sz="10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620713" lvl="6" indent="-171450"/>
            <a:endParaRPr lang="es-AR" sz="10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620713" lvl="6" indent="-171450">
              <a:buFont typeface="Arial" pitchFamily="34" charset="0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 pierde en todos los casos si AFIP detecta activos no declarados a la fecha de preexistencia</a:t>
            </a:r>
            <a:endParaRPr lang="es-AR" dirty="0"/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5531458" y="500048"/>
            <a:ext cx="3430800" cy="177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2225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15"/>
          <p:cNvSpPr/>
          <p:nvPr/>
        </p:nvSpPr>
        <p:spPr>
          <a:xfrm>
            <a:off x="-2434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dirty="0">
              <a:latin typeface="Calibri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81861" y="1987335"/>
            <a:ext cx="1279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Beneficios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799313" y="787903"/>
            <a:ext cx="7164000" cy="33554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40" name="CuadroTexto 48"/>
          <p:cNvSpPr txBox="1"/>
          <p:nvPr/>
        </p:nvSpPr>
        <p:spPr>
          <a:xfrm>
            <a:off x="1854828" y="381110"/>
            <a:ext cx="705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Liberación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40 Conector recto"/>
          <p:cNvCxnSpPr/>
          <p:nvPr/>
        </p:nvCxnSpPr>
        <p:spPr>
          <a:xfrm>
            <a:off x="1799313" y="797863"/>
            <a:ext cx="71640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2078232" y="1034483"/>
            <a:ext cx="66061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 la presunción de incrementos patrimoniales no justificados</a:t>
            </a:r>
          </a:p>
          <a:p>
            <a:pPr marL="184150" indent="-184150">
              <a:buFont typeface="Arial" pitchFamily="34" charset="0"/>
              <a:buChar char="•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s-A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 acción civil y por delitos de ley penal tributaria y aduanera, penal cambiaria, administrativa y profesional</a:t>
            </a:r>
          </a:p>
          <a:p>
            <a:pPr marL="285750" indent="-285750">
              <a:buFont typeface="Arial"/>
              <a:buChar char="•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73050" lvl="0" indent="-273050"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Alcanza también a bienes y tenencias consumidas antes de la fecha de preexistencia</a:t>
            </a:r>
          </a:p>
          <a:p>
            <a:pPr marL="273050" lvl="0" indent="-273050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73050" lvl="0" indent="-273050"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Las tenencias exteriorizadas no se tienen en cuenta para la exclusión o recategorización del monotributo</a:t>
            </a:r>
          </a:p>
        </p:txBody>
      </p:sp>
    </p:spTree>
    <p:extLst>
      <p:ext uri="{BB962C8B-B14F-4D97-AF65-F5344CB8AC3E}">
        <p14:creationId xmlns:p14="http://schemas.microsoft.com/office/powerpoint/2010/main" xmlns="" val="2662225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9313" y="428610"/>
            <a:ext cx="7164000" cy="37862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1 Rectángulo"/>
          <p:cNvSpPr/>
          <p:nvPr/>
        </p:nvSpPr>
        <p:spPr>
          <a:xfrm>
            <a:off x="2143108" y="627534"/>
            <a:ext cx="6286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Obligaciones en curso de discusión administrativa, contencioso judicial o judicial</a:t>
            </a:r>
          </a:p>
          <a:p>
            <a:pPr marL="177800" lvl="0" indent="-177800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Se excluye cuando existe Determinación de Oficio firme o pagada</a:t>
            </a:r>
          </a:p>
          <a:p>
            <a:pPr marL="177800" lvl="0" indent="-177800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Debe allanarse total e incondicionalmente a la pretensión fiscal, desistir de realizar toda acción, incluso repetición y pagar costas y gastos causídicos</a:t>
            </a:r>
          </a:p>
          <a:p>
            <a:pPr marL="177800" lvl="0" indent="-177800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Debe imputar los bienes exteriorizados a la base imponible de los impuestos ajustado o determinados de oficio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ángulo 15"/>
          <p:cNvSpPr/>
          <p:nvPr/>
        </p:nvSpPr>
        <p:spPr>
          <a:xfrm>
            <a:off x="-2434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dirty="0">
              <a:latin typeface="Calibri" pitchFamily="34" charset="0"/>
            </a:endParaRPr>
          </a:p>
        </p:txBody>
      </p:sp>
      <p:sp>
        <p:nvSpPr>
          <p:cNvPr id="4" name="Rectángulo 18"/>
          <p:cNvSpPr>
            <a:spLocks noChangeAspect="1"/>
          </p:cNvSpPr>
          <p:nvPr/>
        </p:nvSpPr>
        <p:spPr>
          <a:xfrm>
            <a:off x="6493" y="1679559"/>
            <a:ext cx="16299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Estado de las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obligaciones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alcanzadas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799313" y="438570"/>
            <a:ext cx="71640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34 Imagen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7000"/>
                    </a14:imgEffect>
                    <a14:imgEffect>
                      <a14:saturation sat="400000"/>
                    </a14:imgEffect>
                    <a14:imgEffect>
                      <a14:brightnessContrast bright="-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7" name="10 Rectángulo"/>
          <p:cNvSpPr/>
          <p:nvPr/>
        </p:nvSpPr>
        <p:spPr>
          <a:xfrm>
            <a:off x="-19126" y="0"/>
            <a:ext cx="9163126" cy="51435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5" name="Grupo 27"/>
          <p:cNvGrpSpPr/>
          <p:nvPr/>
        </p:nvGrpSpPr>
        <p:grpSpPr>
          <a:xfrm>
            <a:off x="-24450" y="4299942"/>
            <a:ext cx="9168450" cy="843558"/>
            <a:chOff x="-24450" y="4299942"/>
            <a:chExt cx="9168450" cy="843558"/>
          </a:xfrm>
        </p:grpSpPr>
        <p:sp>
          <p:nvSpPr>
            <p:cNvPr id="29" name="27 Rectángulo"/>
            <p:cNvSpPr/>
            <p:nvPr/>
          </p:nvSpPr>
          <p:spPr>
            <a:xfrm>
              <a:off x="-24450" y="4371950"/>
              <a:ext cx="9168450" cy="7715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30" name="20 Imagen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9102" y="4572319"/>
              <a:ext cx="1080120" cy="370811"/>
            </a:xfrm>
            <a:prstGeom prst="rect">
              <a:avLst/>
            </a:prstGeom>
          </p:spPr>
        </p:pic>
        <p:sp>
          <p:nvSpPr>
            <p:cNvPr id="31" name="35 Rectángulo"/>
            <p:cNvSpPr/>
            <p:nvPr/>
          </p:nvSpPr>
          <p:spPr>
            <a:xfrm flipV="1">
              <a:off x="-19126" y="4299942"/>
              <a:ext cx="9163126" cy="720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</p:grpSp>
      <p:sp>
        <p:nvSpPr>
          <p:cNvPr id="18" name="24 Rectángulo"/>
          <p:cNvSpPr/>
          <p:nvPr/>
        </p:nvSpPr>
        <p:spPr>
          <a:xfrm>
            <a:off x="75081" y="946108"/>
            <a:ext cx="4064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dirty="0" smtClean="0">
                <a:solidFill>
                  <a:srgbClr val="002060"/>
                </a:solidFill>
                <a:latin typeface="Helvetica" pitchFamily="34" charset="0"/>
                <a:cs typeface="Calibri" pitchFamily="34" charset="0"/>
              </a:rPr>
              <a:t>RÉGIMEN de</a:t>
            </a:r>
            <a:endParaRPr lang="es-AR" sz="40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21" name="27 Rectángulo"/>
          <p:cNvSpPr/>
          <p:nvPr/>
        </p:nvSpPr>
        <p:spPr>
          <a:xfrm>
            <a:off x="-19126" y="1516514"/>
            <a:ext cx="3635897" cy="407164"/>
          </a:xfrm>
          <a:prstGeom prst="rect">
            <a:avLst/>
          </a:prstGeom>
          <a:solidFill>
            <a:srgbClr val="0AC1FA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9" name="25 Rectángulo"/>
          <p:cNvSpPr/>
          <p:nvPr/>
        </p:nvSpPr>
        <p:spPr>
          <a:xfrm>
            <a:off x="87700" y="1392791"/>
            <a:ext cx="397503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AR" sz="3600" b="1" dirty="0" smtClean="0">
                <a:ln>
                  <a:solidFill>
                    <a:srgbClr val="04AADE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SINCERAMIENTO</a:t>
            </a:r>
            <a:endParaRPr lang="es-AR" sz="3600" b="1" dirty="0">
              <a:ln>
                <a:solidFill>
                  <a:srgbClr val="04AADE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26 Rectángulo"/>
          <p:cNvSpPr/>
          <p:nvPr/>
        </p:nvSpPr>
        <p:spPr>
          <a:xfrm>
            <a:off x="109215" y="1802664"/>
            <a:ext cx="163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FISCAL</a:t>
            </a:r>
            <a:endParaRPr lang="es-AR" sz="3600" dirty="0"/>
          </a:p>
        </p:txBody>
      </p:sp>
      <p:sp>
        <p:nvSpPr>
          <p:cNvPr id="37" name="35 Rectángulo"/>
          <p:cNvSpPr/>
          <p:nvPr/>
        </p:nvSpPr>
        <p:spPr>
          <a:xfrm flipV="1">
            <a:off x="-19126" y="0"/>
            <a:ext cx="9163126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22" name="21 Grupo"/>
          <p:cNvGrpSpPr/>
          <p:nvPr/>
        </p:nvGrpSpPr>
        <p:grpSpPr>
          <a:xfrm>
            <a:off x="4427984" y="557199"/>
            <a:ext cx="4176464" cy="720000"/>
            <a:chOff x="4427984" y="1000114"/>
            <a:chExt cx="4176464" cy="720000"/>
          </a:xfrm>
        </p:grpSpPr>
        <p:sp>
          <p:nvSpPr>
            <p:cNvPr id="24" name="23 CuadroTexto"/>
            <p:cNvSpPr txBox="1"/>
            <p:nvPr/>
          </p:nvSpPr>
          <p:spPr>
            <a:xfrm>
              <a:off x="4427984" y="1160059"/>
              <a:ext cx="4176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B0F0"/>
                </a:buClr>
              </a:pPr>
              <a:r>
                <a:rPr lang="es-A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Exteriorización</a:t>
              </a:r>
              <a:endParaRPr lang="es-A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4658828" y="1000114"/>
              <a:ext cx="3714776" cy="720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2000" dirty="0">
                <a:latin typeface="Calibri" pitchFamily="34" charset="0"/>
              </a:endParaRPr>
            </a:p>
          </p:txBody>
        </p:sp>
        <p:sp>
          <p:nvSpPr>
            <p:cNvPr id="32" name="31 Rectángulo redondeado"/>
            <p:cNvSpPr/>
            <p:nvPr/>
          </p:nvSpPr>
          <p:spPr>
            <a:xfrm>
              <a:off x="4681535" y="1018114"/>
              <a:ext cx="285752" cy="684000"/>
            </a:xfrm>
            <a:prstGeom prst="roundRect">
              <a:avLst>
                <a:gd name="adj" fmla="val 38993"/>
              </a:avLst>
            </a:prstGeom>
            <a:solidFill>
              <a:srgbClr val="0AC1FA"/>
            </a:solidFill>
            <a:ln>
              <a:solidFill>
                <a:srgbClr val="0AC1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b="1" dirty="0" smtClean="0">
                  <a:latin typeface="Calibri" pitchFamily="34" charset="0"/>
                </a:rPr>
                <a:t>1</a:t>
              </a:r>
              <a:endParaRPr lang="es-AR" b="1" dirty="0">
                <a:latin typeface="Calibri" pitchFamily="34" charset="0"/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4658828" y="1414455"/>
            <a:ext cx="3714776" cy="720000"/>
            <a:chOff x="4658828" y="1785932"/>
            <a:chExt cx="3714776" cy="720000"/>
          </a:xfrm>
        </p:grpSpPr>
        <p:sp>
          <p:nvSpPr>
            <p:cNvPr id="35" name="34 CuadroTexto"/>
            <p:cNvSpPr txBox="1"/>
            <p:nvPr/>
          </p:nvSpPr>
          <p:spPr>
            <a:xfrm>
              <a:off x="4716016" y="1945877"/>
              <a:ext cx="360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B0F0"/>
                </a:buClr>
              </a:pPr>
              <a:r>
                <a:rPr lang="es-A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Beneficios</a:t>
              </a:r>
              <a:endParaRPr lang="es-A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35 Rectángulo redondeado"/>
            <p:cNvSpPr/>
            <p:nvPr/>
          </p:nvSpPr>
          <p:spPr>
            <a:xfrm>
              <a:off x="4658828" y="1785932"/>
              <a:ext cx="3714776" cy="720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2000" dirty="0">
                <a:latin typeface="Calibri" pitchFamily="34" charset="0"/>
              </a:endParaRPr>
            </a:p>
          </p:txBody>
        </p:sp>
        <p:sp>
          <p:nvSpPr>
            <p:cNvPr id="38" name="37 Rectángulo redondeado"/>
            <p:cNvSpPr/>
            <p:nvPr/>
          </p:nvSpPr>
          <p:spPr>
            <a:xfrm>
              <a:off x="4681535" y="1803932"/>
              <a:ext cx="285752" cy="684000"/>
            </a:xfrm>
            <a:prstGeom prst="roundRect">
              <a:avLst>
                <a:gd name="adj" fmla="val 38993"/>
              </a:avLst>
            </a:prstGeom>
            <a:solidFill>
              <a:srgbClr val="0AC1FA"/>
            </a:solidFill>
            <a:ln>
              <a:solidFill>
                <a:srgbClr val="0AC1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b="1" dirty="0" smtClean="0">
                  <a:latin typeface="Calibri" pitchFamily="34" charset="0"/>
                </a:rPr>
                <a:t>2</a:t>
              </a:r>
              <a:endParaRPr lang="es-AR" b="1" dirty="0">
                <a:latin typeface="Calibri" pitchFamily="34" charset="0"/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4283968" y="2271711"/>
            <a:ext cx="4464496" cy="720000"/>
            <a:chOff x="4283968" y="2570588"/>
            <a:chExt cx="4464496" cy="720000"/>
          </a:xfrm>
        </p:grpSpPr>
        <p:sp>
          <p:nvSpPr>
            <p:cNvPr id="40" name="39 CuadroTexto"/>
            <p:cNvSpPr txBox="1"/>
            <p:nvPr/>
          </p:nvSpPr>
          <p:spPr>
            <a:xfrm>
              <a:off x="4283968" y="2730533"/>
              <a:ext cx="4464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B0F0"/>
                </a:buClr>
              </a:pPr>
              <a:r>
                <a:rPr lang="es-A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Particularidades</a:t>
              </a:r>
              <a:endParaRPr lang="es-A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" name="40 Rectángulo redondeado"/>
            <p:cNvSpPr/>
            <p:nvPr/>
          </p:nvSpPr>
          <p:spPr>
            <a:xfrm>
              <a:off x="4658828" y="2570588"/>
              <a:ext cx="3714776" cy="720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2000" dirty="0">
                <a:latin typeface="Calibri" pitchFamily="34" charset="0"/>
              </a:endParaRPr>
            </a:p>
          </p:txBody>
        </p:sp>
        <p:sp>
          <p:nvSpPr>
            <p:cNvPr id="42" name="41 Rectángulo redondeado"/>
            <p:cNvSpPr/>
            <p:nvPr/>
          </p:nvSpPr>
          <p:spPr>
            <a:xfrm>
              <a:off x="4682977" y="2588588"/>
              <a:ext cx="285752" cy="684000"/>
            </a:xfrm>
            <a:prstGeom prst="roundRect">
              <a:avLst>
                <a:gd name="adj" fmla="val 38993"/>
              </a:avLst>
            </a:prstGeom>
            <a:solidFill>
              <a:srgbClr val="0AC1FA"/>
            </a:solidFill>
            <a:ln>
              <a:solidFill>
                <a:srgbClr val="0AC1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b="1" dirty="0" smtClean="0">
                  <a:latin typeface="Calibri" pitchFamily="34" charset="0"/>
                </a:rPr>
                <a:t>3</a:t>
              </a:r>
              <a:endParaRPr lang="es-AR" b="1" dirty="0">
                <a:latin typeface="Calibri" pitchFamily="34" charset="0"/>
              </a:endParaRPr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4286248" y="3128967"/>
            <a:ext cx="4464496" cy="720000"/>
            <a:chOff x="4283968" y="2570588"/>
            <a:chExt cx="4464496" cy="720000"/>
          </a:xfrm>
        </p:grpSpPr>
        <p:sp>
          <p:nvSpPr>
            <p:cNvPr id="44" name="43 CuadroTexto"/>
            <p:cNvSpPr txBox="1"/>
            <p:nvPr/>
          </p:nvSpPr>
          <p:spPr>
            <a:xfrm>
              <a:off x="4283968" y="2730533"/>
              <a:ext cx="4464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B0F0"/>
                </a:buClr>
              </a:pPr>
              <a:r>
                <a:rPr lang="es-A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Regularización</a:t>
              </a:r>
              <a:endParaRPr lang="es-A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5" name="44 Rectángulo redondeado"/>
            <p:cNvSpPr/>
            <p:nvPr/>
          </p:nvSpPr>
          <p:spPr>
            <a:xfrm>
              <a:off x="4658828" y="2570588"/>
              <a:ext cx="3714776" cy="720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2000" dirty="0">
                <a:latin typeface="Calibri" pitchFamily="34" charset="0"/>
              </a:endParaRPr>
            </a:p>
          </p:txBody>
        </p:sp>
        <p:sp>
          <p:nvSpPr>
            <p:cNvPr id="46" name="45 Rectángulo redondeado"/>
            <p:cNvSpPr/>
            <p:nvPr/>
          </p:nvSpPr>
          <p:spPr>
            <a:xfrm>
              <a:off x="4682977" y="2588588"/>
              <a:ext cx="285752" cy="684000"/>
            </a:xfrm>
            <a:prstGeom prst="roundRect">
              <a:avLst>
                <a:gd name="adj" fmla="val 38993"/>
              </a:avLst>
            </a:prstGeom>
            <a:solidFill>
              <a:srgbClr val="0AC1FA"/>
            </a:solidFill>
            <a:ln>
              <a:solidFill>
                <a:srgbClr val="0AC1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b="1" dirty="0" smtClean="0">
                  <a:latin typeface="Calibri" pitchFamily="34" charset="0"/>
                </a:rPr>
                <a:t>4</a:t>
              </a:r>
              <a:endParaRPr lang="es-AR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48009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adroTexto 48"/>
          <p:cNvSpPr txBox="1"/>
          <p:nvPr/>
        </p:nvSpPr>
        <p:spPr>
          <a:xfrm>
            <a:off x="1933356" y="14244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Sujetos excluidos</a:t>
            </a:r>
            <a:endParaRPr lang="es-AR" baseline="30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ángulo 15"/>
          <p:cNvSpPr/>
          <p:nvPr/>
        </p:nvSpPr>
        <p:spPr>
          <a:xfrm>
            <a:off x="-2434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3" name="Rectángulo 12"/>
          <p:cNvSpPr/>
          <p:nvPr/>
        </p:nvSpPr>
        <p:spPr>
          <a:xfrm>
            <a:off x="119761" y="1987335"/>
            <a:ext cx="1403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Exclusiones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779499" y="591174"/>
            <a:ext cx="7220482" cy="352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1779499" y="591174"/>
            <a:ext cx="7220482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27"/>
          <p:cNvSpPr txBox="1"/>
          <p:nvPr/>
        </p:nvSpPr>
        <p:spPr>
          <a:xfrm>
            <a:off x="1809824" y="657855"/>
            <a:ext cx="7159832" cy="347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4150" indent="-184150">
              <a:buFont typeface="Arial" pitchFamily="34" charset="0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Funcionarios públicos de los tres poderes y los tres niveles de gobierno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de acuerdo con el detalle del proyecto,</a:t>
            </a: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designados entre el 1 de enero de 2010 y la vigencia de la presente ley incluyendo cónyuges, padres e hijos menores emancipados</a:t>
            </a:r>
          </a:p>
          <a:p>
            <a:pPr marL="184150" indent="-184150"/>
            <a:endParaRPr lang="es-AR" sz="11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Declarados en quiebra sin continuidad de la empresa</a:t>
            </a:r>
          </a:p>
          <a:p>
            <a:pPr marL="184150" indent="-184150"/>
            <a:endParaRPr lang="es-AR" sz="11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Condenados por delitos tributarios con sentencia firme</a:t>
            </a:r>
            <a:r>
              <a:rPr lang="es-AR" sz="1400" baseline="30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184150" indent="-184150">
              <a:buFont typeface="Arial"/>
              <a:buChar char="•"/>
            </a:pPr>
            <a:endParaRPr lang="es-AR" sz="11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Condenados por delitos comunes con conexión con obligaciones tributarias</a:t>
            </a:r>
          </a:p>
          <a:p>
            <a:pPr marL="184150" indent="-184150">
              <a:buFont typeface="Arial"/>
              <a:buChar char="•"/>
            </a:pPr>
            <a:endParaRPr lang="es-AR" sz="11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Personas jurídicas cuyos socios/directivos hayan sido condenados</a:t>
            </a:r>
          </a:p>
          <a:p>
            <a:pPr marL="184150" indent="-184150">
              <a:buFont typeface="Arial"/>
              <a:buChar char="•"/>
            </a:pPr>
            <a:endParaRPr lang="es-AR" sz="11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Personas con procesamiento -firme o no- por lavado de activos, financiación de terrorismo, fraude contra la administración pública, estafas, defraudaciones y otros delitos no tributarios </a:t>
            </a:r>
          </a:p>
          <a:p>
            <a:pPr marL="184150" indent="-184150">
              <a:buFont typeface="Arial"/>
              <a:buChar char="•"/>
            </a:pPr>
            <a:endParaRPr lang="es-AR" sz="105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quienes tengan procesos penales </a:t>
            </a: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 trámite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por delitos indicados en el punto anterior, la </a:t>
            </a:r>
            <a:r>
              <a:rPr lang="es-A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exteriorización se 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les </a:t>
            </a: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admitirá de </a:t>
            </a:r>
            <a:r>
              <a:rPr lang="es-AR" sz="1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manera </a:t>
            </a: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condicional</a:t>
            </a:r>
            <a:endParaRPr lang="es-AR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784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34 Imagen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7000"/>
                    </a14:imgEffect>
                    <a14:imgEffect>
                      <a14:saturation sat="400000"/>
                    </a14:imgEffect>
                    <a14:imgEffect>
                      <a14:brightnessContrast bright="-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7" name="10 Rectángulo"/>
          <p:cNvSpPr/>
          <p:nvPr/>
        </p:nvSpPr>
        <p:spPr>
          <a:xfrm>
            <a:off x="-19126" y="0"/>
            <a:ext cx="9163126" cy="51435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2" name="Grupo 27"/>
          <p:cNvGrpSpPr/>
          <p:nvPr/>
        </p:nvGrpSpPr>
        <p:grpSpPr>
          <a:xfrm>
            <a:off x="-24450" y="4299942"/>
            <a:ext cx="9168450" cy="843558"/>
            <a:chOff x="-24450" y="4299942"/>
            <a:chExt cx="9168450" cy="843558"/>
          </a:xfrm>
        </p:grpSpPr>
        <p:sp>
          <p:nvSpPr>
            <p:cNvPr id="29" name="27 Rectángulo"/>
            <p:cNvSpPr/>
            <p:nvPr/>
          </p:nvSpPr>
          <p:spPr>
            <a:xfrm>
              <a:off x="-24450" y="4371950"/>
              <a:ext cx="9168450" cy="7715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30" name="20 Imagen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9102" y="4572319"/>
              <a:ext cx="1080120" cy="370811"/>
            </a:xfrm>
            <a:prstGeom prst="rect">
              <a:avLst/>
            </a:prstGeom>
          </p:spPr>
        </p:pic>
        <p:sp>
          <p:nvSpPr>
            <p:cNvPr id="31" name="35 Rectángulo"/>
            <p:cNvSpPr/>
            <p:nvPr/>
          </p:nvSpPr>
          <p:spPr>
            <a:xfrm flipV="1">
              <a:off x="-19126" y="4299942"/>
              <a:ext cx="9163126" cy="720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</p:grpSp>
      <p:sp>
        <p:nvSpPr>
          <p:cNvPr id="21" name="27 Rectángulo"/>
          <p:cNvSpPr/>
          <p:nvPr/>
        </p:nvSpPr>
        <p:spPr>
          <a:xfrm>
            <a:off x="-19051" y="1516514"/>
            <a:ext cx="3635897" cy="407164"/>
          </a:xfrm>
          <a:prstGeom prst="rect">
            <a:avLst/>
          </a:prstGeom>
          <a:solidFill>
            <a:srgbClr val="0AC1FA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8" name="24 Rectángulo"/>
          <p:cNvSpPr/>
          <p:nvPr/>
        </p:nvSpPr>
        <p:spPr>
          <a:xfrm>
            <a:off x="75081" y="946108"/>
            <a:ext cx="4064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dirty="0" smtClean="0">
                <a:solidFill>
                  <a:srgbClr val="002060"/>
                </a:solidFill>
                <a:latin typeface="Helvetica" pitchFamily="34" charset="0"/>
                <a:cs typeface="Calibri" pitchFamily="34" charset="0"/>
              </a:rPr>
              <a:t>RÉGIMEN de</a:t>
            </a:r>
            <a:endParaRPr lang="es-AR" sz="40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19" name="25 Rectángulo"/>
          <p:cNvSpPr/>
          <p:nvPr/>
        </p:nvSpPr>
        <p:spPr>
          <a:xfrm>
            <a:off x="87699" y="1392791"/>
            <a:ext cx="397503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AR" sz="3600" b="1" dirty="0" smtClean="0">
                <a:ln>
                  <a:solidFill>
                    <a:srgbClr val="04AADE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SINCERAMIENTO</a:t>
            </a:r>
            <a:endParaRPr lang="es-AR" sz="3600" b="1" dirty="0">
              <a:ln>
                <a:solidFill>
                  <a:srgbClr val="04AADE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26 Rectángulo"/>
          <p:cNvSpPr/>
          <p:nvPr/>
        </p:nvSpPr>
        <p:spPr>
          <a:xfrm>
            <a:off x="109215" y="1802664"/>
            <a:ext cx="163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FISCAL</a:t>
            </a:r>
            <a:endParaRPr lang="es-AR" sz="3600" dirty="0"/>
          </a:p>
        </p:txBody>
      </p:sp>
      <p:sp>
        <p:nvSpPr>
          <p:cNvPr id="37" name="35 Rectángulo"/>
          <p:cNvSpPr/>
          <p:nvPr/>
        </p:nvSpPr>
        <p:spPr>
          <a:xfrm flipV="1">
            <a:off x="-19126" y="0"/>
            <a:ext cx="9163126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3" name="23 Grupo"/>
          <p:cNvGrpSpPr/>
          <p:nvPr/>
        </p:nvGrpSpPr>
        <p:grpSpPr>
          <a:xfrm>
            <a:off x="4427984" y="1337917"/>
            <a:ext cx="4176464" cy="720000"/>
            <a:chOff x="4427984" y="1000114"/>
            <a:chExt cx="4176464" cy="720000"/>
          </a:xfrm>
        </p:grpSpPr>
        <p:sp>
          <p:nvSpPr>
            <p:cNvPr id="25" name="24 CuadroTexto"/>
            <p:cNvSpPr txBox="1"/>
            <p:nvPr/>
          </p:nvSpPr>
          <p:spPr>
            <a:xfrm>
              <a:off x="4427984" y="1160059"/>
              <a:ext cx="4176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B0F0"/>
                </a:buClr>
              </a:pPr>
              <a:r>
                <a:rPr lang="es-A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Beneficios</a:t>
              </a:r>
              <a:endParaRPr lang="es-A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27 Rectángulo redondeado"/>
            <p:cNvSpPr/>
            <p:nvPr/>
          </p:nvSpPr>
          <p:spPr>
            <a:xfrm>
              <a:off x="4658828" y="1000114"/>
              <a:ext cx="3714776" cy="720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2000" dirty="0">
                <a:latin typeface="Calibri" pitchFamily="34" charset="0"/>
              </a:endParaRPr>
            </a:p>
          </p:txBody>
        </p:sp>
        <p:sp>
          <p:nvSpPr>
            <p:cNvPr id="32" name="31 Rectángulo redondeado"/>
            <p:cNvSpPr/>
            <p:nvPr/>
          </p:nvSpPr>
          <p:spPr>
            <a:xfrm>
              <a:off x="4681535" y="1018114"/>
              <a:ext cx="285752" cy="684000"/>
            </a:xfrm>
            <a:prstGeom prst="roundRect">
              <a:avLst>
                <a:gd name="adj" fmla="val 38993"/>
              </a:avLst>
            </a:prstGeom>
            <a:solidFill>
              <a:srgbClr val="0AC1FA"/>
            </a:solidFill>
            <a:ln>
              <a:solidFill>
                <a:srgbClr val="0AC1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b="1" dirty="0" smtClean="0">
                  <a:latin typeface="Calibri" pitchFamily="34" charset="0"/>
                </a:rPr>
                <a:t>2</a:t>
              </a:r>
              <a:endParaRPr lang="es-AR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48009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15"/>
          <p:cNvSpPr/>
          <p:nvPr/>
        </p:nvSpPr>
        <p:spPr>
          <a:xfrm>
            <a:off x="-2434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dirty="0">
              <a:latin typeface="Calibri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71644" y="1707654"/>
            <a:ext cx="14978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Beneficios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para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cumplidores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940303" y="596582"/>
            <a:ext cx="6346768" cy="828000"/>
            <a:chOff x="1785124" y="501332"/>
            <a:chExt cx="6350043" cy="828000"/>
          </a:xfrm>
        </p:grpSpPr>
        <p:sp>
          <p:nvSpPr>
            <p:cNvPr id="39" name="38 Rectángulo"/>
            <p:cNvSpPr/>
            <p:nvPr/>
          </p:nvSpPr>
          <p:spPr>
            <a:xfrm>
              <a:off x="1788694" y="501332"/>
              <a:ext cx="6346473" cy="828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AR" dirty="0"/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1896598" y="604292"/>
              <a:ext cx="6063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Exención de Bienes Personales y, de corresponder, devolución de anticipos</a:t>
              </a:r>
            </a:p>
          </p:txBody>
        </p:sp>
        <p:cxnSp>
          <p:nvCxnSpPr>
            <p:cNvPr id="20" name="19 Conector recto"/>
            <p:cNvCxnSpPr/>
            <p:nvPr/>
          </p:nvCxnSpPr>
          <p:spPr>
            <a:xfrm rot="5400000">
              <a:off x="1371918" y="914538"/>
              <a:ext cx="828000" cy="1588"/>
            </a:xfrm>
            <a:prstGeom prst="line">
              <a:avLst/>
            </a:prstGeom>
            <a:ln w="28575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27 Grupo"/>
          <p:cNvGrpSpPr/>
          <p:nvPr/>
        </p:nvGrpSpPr>
        <p:grpSpPr>
          <a:xfrm>
            <a:off x="1940302" y="1799841"/>
            <a:ext cx="6343200" cy="828000"/>
            <a:chOff x="1807744" y="1643056"/>
            <a:chExt cx="6342903" cy="828000"/>
          </a:xfrm>
        </p:grpSpPr>
        <p:sp>
          <p:nvSpPr>
            <p:cNvPr id="15" name="14 Rectángulo"/>
            <p:cNvSpPr/>
            <p:nvPr/>
          </p:nvSpPr>
          <p:spPr>
            <a:xfrm>
              <a:off x="1807744" y="1643056"/>
              <a:ext cx="6342903" cy="828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AR" dirty="0"/>
            </a:p>
          </p:txBody>
        </p:sp>
        <p:sp>
          <p:nvSpPr>
            <p:cNvPr id="16" name="CuadroTexto 26"/>
            <p:cNvSpPr txBox="1"/>
            <p:nvPr/>
          </p:nvSpPr>
          <p:spPr>
            <a:xfrm>
              <a:off x="1910191" y="1732774"/>
              <a:ext cx="61293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Devolución de Ganancias sobre la 1era cuota del SAC 2016, de corresponder</a:t>
              </a:r>
            </a:p>
          </p:txBody>
        </p:sp>
        <p:cxnSp>
          <p:nvCxnSpPr>
            <p:cNvPr id="22" name="21 Conector recto"/>
            <p:cNvCxnSpPr/>
            <p:nvPr/>
          </p:nvCxnSpPr>
          <p:spPr>
            <a:xfrm rot="5400000">
              <a:off x="1394538" y="2056262"/>
              <a:ext cx="828000" cy="1588"/>
            </a:xfrm>
            <a:prstGeom prst="line">
              <a:avLst/>
            </a:prstGeom>
            <a:ln w="28575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23 Grupo"/>
          <p:cNvGrpSpPr/>
          <p:nvPr/>
        </p:nvGrpSpPr>
        <p:grpSpPr>
          <a:xfrm>
            <a:off x="1940302" y="3003099"/>
            <a:ext cx="6343203" cy="828000"/>
            <a:chOff x="1785918" y="2907849"/>
            <a:chExt cx="6342903" cy="828000"/>
          </a:xfrm>
        </p:grpSpPr>
        <p:sp>
          <p:nvSpPr>
            <p:cNvPr id="17" name="16 Rectángulo"/>
            <p:cNvSpPr/>
            <p:nvPr/>
          </p:nvSpPr>
          <p:spPr>
            <a:xfrm>
              <a:off x="1785918" y="2907849"/>
              <a:ext cx="6342903" cy="828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AR" dirty="0"/>
            </a:p>
          </p:txBody>
        </p:sp>
        <p:sp>
          <p:nvSpPr>
            <p:cNvPr id="18" name="CuadroTexto 26"/>
            <p:cNvSpPr txBox="1"/>
            <p:nvPr/>
          </p:nvSpPr>
          <p:spPr>
            <a:xfrm>
              <a:off x="1898846" y="2998486"/>
              <a:ext cx="62060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Bloqueo fiscal mediante ratificación de la DJ de Bienes Personales 2015</a:t>
              </a:r>
            </a:p>
          </p:txBody>
        </p:sp>
        <p:cxnSp>
          <p:nvCxnSpPr>
            <p:cNvPr id="23" name="22 Conector recto"/>
            <p:cNvCxnSpPr/>
            <p:nvPr/>
          </p:nvCxnSpPr>
          <p:spPr>
            <a:xfrm rot="5400000">
              <a:off x="1372712" y="3321055"/>
              <a:ext cx="828000" cy="1588"/>
            </a:xfrm>
            <a:prstGeom prst="line">
              <a:avLst/>
            </a:prstGeom>
            <a:ln w="28575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662225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34 Imagen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7000"/>
                    </a14:imgEffect>
                    <a14:imgEffect>
                      <a14:saturation sat="400000"/>
                    </a14:imgEffect>
                    <a14:imgEffect>
                      <a14:brightnessContrast bright="-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7" name="10 Rectángulo"/>
          <p:cNvSpPr/>
          <p:nvPr/>
        </p:nvSpPr>
        <p:spPr>
          <a:xfrm>
            <a:off x="-19126" y="0"/>
            <a:ext cx="9163126" cy="51435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2" name="Grupo 27"/>
          <p:cNvGrpSpPr/>
          <p:nvPr/>
        </p:nvGrpSpPr>
        <p:grpSpPr>
          <a:xfrm>
            <a:off x="-24450" y="4299942"/>
            <a:ext cx="9168450" cy="843558"/>
            <a:chOff x="-24450" y="4299942"/>
            <a:chExt cx="9168450" cy="843558"/>
          </a:xfrm>
        </p:grpSpPr>
        <p:sp>
          <p:nvSpPr>
            <p:cNvPr id="29" name="27 Rectángulo"/>
            <p:cNvSpPr/>
            <p:nvPr/>
          </p:nvSpPr>
          <p:spPr>
            <a:xfrm>
              <a:off x="-24450" y="4371950"/>
              <a:ext cx="9168450" cy="7715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30" name="20 Imagen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9102" y="4572319"/>
              <a:ext cx="1080120" cy="370811"/>
            </a:xfrm>
            <a:prstGeom prst="rect">
              <a:avLst/>
            </a:prstGeom>
          </p:spPr>
        </p:pic>
        <p:sp>
          <p:nvSpPr>
            <p:cNvPr id="31" name="35 Rectángulo"/>
            <p:cNvSpPr/>
            <p:nvPr/>
          </p:nvSpPr>
          <p:spPr>
            <a:xfrm flipV="1">
              <a:off x="-19126" y="4299942"/>
              <a:ext cx="9163126" cy="720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</p:grpSp>
      <p:sp>
        <p:nvSpPr>
          <p:cNvPr id="21" name="27 Rectángulo"/>
          <p:cNvSpPr/>
          <p:nvPr/>
        </p:nvSpPr>
        <p:spPr>
          <a:xfrm>
            <a:off x="-19051" y="1516514"/>
            <a:ext cx="3635897" cy="407164"/>
          </a:xfrm>
          <a:prstGeom prst="rect">
            <a:avLst/>
          </a:prstGeom>
          <a:solidFill>
            <a:srgbClr val="0AC1FA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8" name="24 Rectángulo"/>
          <p:cNvSpPr/>
          <p:nvPr/>
        </p:nvSpPr>
        <p:spPr>
          <a:xfrm>
            <a:off x="75081" y="946108"/>
            <a:ext cx="4064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dirty="0" smtClean="0">
                <a:solidFill>
                  <a:srgbClr val="002060"/>
                </a:solidFill>
                <a:latin typeface="Helvetica" pitchFamily="34" charset="0"/>
                <a:cs typeface="Calibri" pitchFamily="34" charset="0"/>
              </a:rPr>
              <a:t>RÉGIMEN de</a:t>
            </a:r>
            <a:endParaRPr lang="es-AR" sz="40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19" name="25 Rectángulo"/>
          <p:cNvSpPr/>
          <p:nvPr/>
        </p:nvSpPr>
        <p:spPr>
          <a:xfrm>
            <a:off x="87699" y="1392791"/>
            <a:ext cx="397503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AR" sz="3600" b="1" dirty="0" smtClean="0">
                <a:ln>
                  <a:solidFill>
                    <a:srgbClr val="04AADE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SINCERAMIENTO</a:t>
            </a:r>
            <a:endParaRPr lang="es-AR" sz="3600" b="1" dirty="0">
              <a:ln>
                <a:solidFill>
                  <a:srgbClr val="04AADE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26 Rectángulo"/>
          <p:cNvSpPr/>
          <p:nvPr/>
        </p:nvSpPr>
        <p:spPr>
          <a:xfrm>
            <a:off x="109215" y="1802664"/>
            <a:ext cx="163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FISCAL</a:t>
            </a:r>
            <a:endParaRPr lang="es-AR" sz="3600" dirty="0"/>
          </a:p>
        </p:txBody>
      </p:sp>
      <p:sp>
        <p:nvSpPr>
          <p:cNvPr id="37" name="35 Rectángulo"/>
          <p:cNvSpPr/>
          <p:nvPr/>
        </p:nvSpPr>
        <p:spPr>
          <a:xfrm flipV="1">
            <a:off x="-19126" y="0"/>
            <a:ext cx="9163126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3" name="23 Grupo"/>
          <p:cNvGrpSpPr/>
          <p:nvPr/>
        </p:nvGrpSpPr>
        <p:grpSpPr>
          <a:xfrm>
            <a:off x="4427984" y="1337917"/>
            <a:ext cx="4176464" cy="720000"/>
            <a:chOff x="4427984" y="1000114"/>
            <a:chExt cx="4176464" cy="720000"/>
          </a:xfrm>
        </p:grpSpPr>
        <p:sp>
          <p:nvSpPr>
            <p:cNvPr id="25" name="24 CuadroTexto"/>
            <p:cNvSpPr txBox="1"/>
            <p:nvPr/>
          </p:nvSpPr>
          <p:spPr>
            <a:xfrm>
              <a:off x="4427984" y="1160059"/>
              <a:ext cx="4176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B0F0"/>
                </a:buClr>
              </a:pPr>
              <a:r>
                <a:rPr lang="es-A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Particularidades</a:t>
              </a:r>
              <a:endParaRPr lang="es-A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27 Rectángulo redondeado"/>
            <p:cNvSpPr/>
            <p:nvPr/>
          </p:nvSpPr>
          <p:spPr>
            <a:xfrm>
              <a:off x="4658828" y="1000114"/>
              <a:ext cx="3714776" cy="720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2000" dirty="0">
                <a:latin typeface="Calibri" pitchFamily="34" charset="0"/>
              </a:endParaRPr>
            </a:p>
          </p:txBody>
        </p:sp>
        <p:sp>
          <p:nvSpPr>
            <p:cNvPr id="32" name="31 Rectángulo redondeado"/>
            <p:cNvSpPr/>
            <p:nvPr/>
          </p:nvSpPr>
          <p:spPr>
            <a:xfrm>
              <a:off x="4681535" y="1018114"/>
              <a:ext cx="285752" cy="684000"/>
            </a:xfrm>
            <a:prstGeom prst="roundRect">
              <a:avLst>
                <a:gd name="adj" fmla="val 38993"/>
              </a:avLst>
            </a:prstGeom>
            <a:solidFill>
              <a:srgbClr val="0AC1FA"/>
            </a:solidFill>
            <a:ln>
              <a:solidFill>
                <a:srgbClr val="0AC1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b="1" dirty="0" smtClean="0">
                  <a:latin typeface="Calibri" pitchFamily="34" charset="0"/>
                </a:rPr>
                <a:t>3</a:t>
              </a:r>
              <a:endParaRPr lang="es-AR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48009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9313" y="428610"/>
            <a:ext cx="7164000" cy="37862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1 Rectángulo"/>
          <p:cNvSpPr/>
          <p:nvPr/>
        </p:nvSpPr>
        <p:spPr>
          <a:xfrm>
            <a:off x="2143108" y="500048"/>
            <a:ext cx="6572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6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Falta de exteriorización de la totalidad de los bienes a la fecha de preexistencia (excepto Bagatela)</a:t>
            </a:r>
          </a:p>
          <a:p>
            <a:pPr marL="177800" lvl="6" indent="-177800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7800" lvl="6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Incumplimiento al depósito del efectivo antes del 31 de octubre de 2016</a:t>
            </a:r>
          </a:p>
          <a:p>
            <a:pPr marL="177800" lvl="6" indent="-177800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7800" lvl="6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Incumplimiento a inmovilización de depósitos por 6 meses o hasta el 31 de marzo de 2017, lo que suceda después -salvo en caso de los destinos taxativamente autorizados-</a:t>
            </a:r>
          </a:p>
          <a:p>
            <a:pPr marL="177800" lvl="6" indent="-177800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7800" lvl="6" indent="-1778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Incumplimiento a los plazos de mantenimiento de las inversiones en bonos o FCI</a:t>
            </a:r>
          </a:p>
        </p:txBody>
      </p:sp>
      <p:sp>
        <p:nvSpPr>
          <p:cNvPr id="3" name="Rectángulo 15"/>
          <p:cNvSpPr/>
          <p:nvPr/>
        </p:nvSpPr>
        <p:spPr>
          <a:xfrm>
            <a:off x="-2434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000" dirty="0">
              <a:latin typeface="Calibri" pitchFamily="34" charset="0"/>
            </a:endParaRPr>
          </a:p>
        </p:txBody>
      </p:sp>
      <p:sp>
        <p:nvSpPr>
          <p:cNvPr id="4" name="Rectángulo 18"/>
          <p:cNvSpPr>
            <a:spLocks noChangeAspect="1"/>
          </p:cNvSpPr>
          <p:nvPr/>
        </p:nvSpPr>
        <p:spPr>
          <a:xfrm>
            <a:off x="3526" y="1628095"/>
            <a:ext cx="15982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Causales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pérdidas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beneficios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799313" y="438570"/>
            <a:ext cx="71640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ángulo 15"/>
          <p:cNvSpPr/>
          <p:nvPr/>
        </p:nvSpPr>
        <p:spPr>
          <a:xfrm>
            <a:off x="-2434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3" name="Rectángulo 12"/>
          <p:cNvSpPr/>
          <p:nvPr/>
        </p:nvSpPr>
        <p:spPr>
          <a:xfrm>
            <a:off x="323528" y="1779662"/>
            <a:ext cx="1115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Otros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aspectos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779499" y="525879"/>
            <a:ext cx="7220482" cy="8137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No es posible utilizar la Regularización para la </a:t>
            </a:r>
          </a:p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exteriorización de bienes (únicamente se exteriorizan)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CuadroTexto 48"/>
          <p:cNvSpPr txBox="1"/>
          <p:nvPr/>
        </p:nvSpPr>
        <p:spPr>
          <a:xfrm>
            <a:off x="1779499" y="339502"/>
            <a:ext cx="2138578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Excluyente</a:t>
            </a:r>
            <a:endParaRPr lang="es-AR" baseline="30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779499" y="1707654"/>
            <a:ext cx="7220482" cy="10801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No decae el Sinceramiento si se omitió registrar bienes equivalentes a </a:t>
            </a:r>
          </a:p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$ 305.000 o al 1% de los activos exteriorizados. </a:t>
            </a:r>
          </a:p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Deben exteriorizarse a la tasa normal del impuesto 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CuadroTexto 48"/>
          <p:cNvSpPr txBox="1"/>
          <p:nvPr/>
        </p:nvSpPr>
        <p:spPr>
          <a:xfrm>
            <a:off x="1779499" y="1491630"/>
            <a:ext cx="2138578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Bagatela</a:t>
            </a:r>
            <a:endParaRPr lang="es-AR" baseline="30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779499" y="3291830"/>
            <a:ext cx="7220482" cy="8703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 participación de tasadores en el país y terceros identificados por el declarante, se realiza vía clave fiscal  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CuadroTexto 48"/>
          <p:cNvSpPr txBox="1"/>
          <p:nvPr/>
        </p:nvSpPr>
        <p:spPr>
          <a:xfrm>
            <a:off x="1779499" y="2907272"/>
            <a:ext cx="2352892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Participación </a:t>
            </a:r>
          </a:p>
          <a:p>
            <a:pPr algn="ctr"/>
            <a:r>
              <a:rPr lang="es-A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terceros</a:t>
            </a:r>
            <a:endParaRPr lang="es-AR" baseline="30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784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34 Imagen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7000"/>
                    </a14:imgEffect>
                    <a14:imgEffect>
                      <a14:saturation sat="400000"/>
                    </a14:imgEffect>
                    <a14:imgEffect>
                      <a14:brightnessContrast bright="-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7" name="10 Rectángulo"/>
          <p:cNvSpPr/>
          <p:nvPr/>
        </p:nvSpPr>
        <p:spPr>
          <a:xfrm>
            <a:off x="-19126" y="0"/>
            <a:ext cx="9163126" cy="51435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11" name="Grupo 27"/>
          <p:cNvGrpSpPr/>
          <p:nvPr/>
        </p:nvGrpSpPr>
        <p:grpSpPr>
          <a:xfrm>
            <a:off x="-24450" y="4299942"/>
            <a:ext cx="9168450" cy="843558"/>
            <a:chOff x="-24450" y="4299942"/>
            <a:chExt cx="9168450" cy="843558"/>
          </a:xfrm>
        </p:grpSpPr>
        <p:sp>
          <p:nvSpPr>
            <p:cNvPr id="29" name="27 Rectángulo"/>
            <p:cNvSpPr/>
            <p:nvPr/>
          </p:nvSpPr>
          <p:spPr>
            <a:xfrm>
              <a:off x="-24450" y="4371950"/>
              <a:ext cx="9168450" cy="7715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30" name="20 Imagen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9102" y="4572319"/>
              <a:ext cx="1080120" cy="370811"/>
            </a:xfrm>
            <a:prstGeom prst="rect">
              <a:avLst/>
            </a:prstGeom>
          </p:spPr>
        </p:pic>
        <p:sp>
          <p:nvSpPr>
            <p:cNvPr id="31" name="35 Rectángulo"/>
            <p:cNvSpPr/>
            <p:nvPr/>
          </p:nvSpPr>
          <p:spPr>
            <a:xfrm flipV="1">
              <a:off x="-19126" y="4299942"/>
              <a:ext cx="9163126" cy="720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</p:grpSp>
      <p:sp>
        <p:nvSpPr>
          <p:cNvPr id="21" name="27 Rectángulo"/>
          <p:cNvSpPr/>
          <p:nvPr/>
        </p:nvSpPr>
        <p:spPr>
          <a:xfrm>
            <a:off x="-19051" y="1516514"/>
            <a:ext cx="3635897" cy="407164"/>
          </a:xfrm>
          <a:prstGeom prst="rect">
            <a:avLst/>
          </a:prstGeom>
          <a:solidFill>
            <a:srgbClr val="0AC1FA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8" name="24 Rectángulo"/>
          <p:cNvSpPr/>
          <p:nvPr/>
        </p:nvSpPr>
        <p:spPr>
          <a:xfrm>
            <a:off x="75081" y="946108"/>
            <a:ext cx="4064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dirty="0" smtClean="0">
                <a:solidFill>
                  <a:srgbClr val="002060"/>
                </a:solidFill>
                <a:latin typeface="Helvetica" pitchFamily="34" charset="0"/>
                <a:cs typeface="Calibri" pitchFamily="34" charset="0"/>
              </a:rPr>
              <a:t>RÉGIMEN de</a:t>
            </a:r>
            <a:endParaRPr lang="es-AR" sz="40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19" name="25 Rectángulo"/>
          <p:cNvSpPr/>
          <p:nvPr/>
        </p:nvSpPr>
        <p:spPr>
          <a:xfrm>
            <a:off x="87699" y="1392791"/>
            <a:ext cx="397503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AR" sz="3600" b="1" dirty="0" smtClean="0">
                <a:ln>
                  <a:solidFill>
                    <a:srgbClr val="04AADE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SINCERAMIENTO</a:t>
            </a:r>
            <a:endParaRPr lang="es-AR" sz="3600" b="1" dirty="0">
              <a:ln>
                <a:solidFill>
                  <a:srgbClr val="04AADE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26 Rectángulo"/>
          <p:cNvSpPr/>
          <p:nvPr/>
        </p:nvSpPr>
        <p:spPr>
          <a:xfrm>
            <a:off x="109215" y="1802664"/>
            <a:ext cx="163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FISCAL</a:t>
            </a:r>
            <a:endParaRPr lang="es-AR" sz="3600" dirty="0"/>
          </a:p>
        </p:txBody>
      </p:sp>
      <p:sp>
        <p:nvSpPr>
          <p:cNvPr id="37" name="35 Rectángulo"/>
          <p:cNvSpPr/>
          <p:nvPr/>
        </p:nvSpPr>
        <p:spPr>
          <a:xfrm flipV="1">
            <a:off x="-19126" y="0"/>
            <a:ext cx="9163126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340566" y="1836166"/>
            <a:ext cx="23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4AADE"/>
              </a:buClr>
              <a:buSzPct val="105000"/>
              <a:buFont typeface="Arial" pitchFamily="34" charset="0"/>
              <a:buChar char="•"/>
            </a:pP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Deuda comprendida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340566" y="2263962"/>
            <a:ext cx="29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4AADE"/>
              </a:buClr>
              <a:buSzPct val="105000"/>
              <a:buFont typeface="Arial" pitchFamily="34" charset="0"/>
              <a:buChar char="•"/>
            </a:pP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Cancelación de la deuda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40566" y="2691758"/>
            <a:ext cx="23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4AADE"/>
              </a:buClr>
              <a:buSzPct val="105000"/>
              <a:buFont typeface="Arial" pitchFamily="34" charset="0"/>
              <a:buChar char="•"/>
            </a:pP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Beneficios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340566" y="3547348"/>
            <a:ext cx="23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4AADE"/>
              </a:buClr>
              <a:buSzPct val="105000"/>
              <a:buFont typeface="Arial" pitchFamily="34" charset="0"/>
              <a:buChar char="•"/>
            </a:pP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Exclusiones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4" name="23 Grupo"/>
          <p:cNvGrpSpPr/>
          <p:nvPr/>
        </p:nvGrpSpPr>
        <p:grpSpPr>
          <a:xfrm>
            <a:off x="4427984" y="471142"/>
            <a:ext cx="4176464" cy="720000"/>
            <a:chOff x="4427984" y="1000114"/>
            <a:chExt cx="4176464" cy="720000"/>
          </a:xfrm>
        </p:grpSpPr>
        <p:sp>
          <p:nvSpPr>
            <p:cNvPr id="25" name="24 CuadroTexto"/>
            <p:cNvSpPr txBox="1"/>
            <p:nvPr/>
          </p:nvSpPr>
          <p:spPr>
            <a:xfrm>
              <a:off x="4427984" y="1160059"/>
              <a:ext cx="4176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B0F0"/>
                </a:buClr>
              </a:pPr>
              <a:r>
                <a:rPr lang="es-A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Regularización</a:t>
              </a:r>
              <a:endParaRPr lang="es-A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27 Rectángulo redondeado"/>
            <p:cNvSpPr/>
            <p:nvPr/>
          </p:nvSpPr>
          <p:spPr>
            <a:xfrm>
              <a:off x="4658828" y="1000114"/>
              <a:ext cx="3714776" cy="720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2000" dirty="0">
                <a:latin typeface="Calibri" pitchFamily="34" charset="0"/>
              </a:endParaRPr>
            </a:p>
          </p:txBody>
        </p:sp>
        <p:sp>
          <p:nvSpPr>
            <p:cNvPr id="32" name="31 Rectángulo redondeado"/>
            <p:cNvSpPr/>
            <p:nvPr/>
          </p:nvSpPr>
          <p:spPr>
            <a:xfrm>
              <a:off x="4681535" y="1018114"/>
              <a:ext cx="285752" cy="684000"/>
            </a:xfrm>
            <a:prstGeom prst="roundRect">
              <a:avLst>
                <a:gd name="adj" fmla="val 38993"/>
              </a:avLst>
            </a:prstGeom>
            <a:solidFill>
              <a:srgbClr val="0AC1FA"/>
            </a:solidFill>
            <a:ln>
              <a:solidFill>
                <a:srgbClr val="0AC1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b="1" dirty="0" smtClean="0">
                  <a:latin typeface="Calibri" pitchFamily="34" charset="0"/>
                </a:rPr>
                <a:t>4</a:t>
              </a:r>
              <a:endParaRPr lang="es-AR" b="1" dirty="0">
                <a:latin typeface="Calibri" pitchFamily="34" charset="0"/>
              </a:endParaRPr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5340566" y="1408370"/>
            <a:ext cx="23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4AADE"/>
              </a:buClr>
              <a:buSzPct val="105000"/>
              <a:buFont typeface="Arial" pitchFamily="34" charset="0"/>
              <a:buChar char="•"/>
            </a:pP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Sujetos y plazo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340566" y="3119554"/>
            <a:ext cx="23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4AADE"/>
              </a:buClr>
              <a:buSzPct val="105000"/>
              <a:buFont typeface="Arial" pitchFamily="34" charset="0"/>
              <a:buChar char="•"/>
            </a:pP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Deudas provinciales</a:t>
            </a:r>
          </a:p>
        </p:txBody>
      </p:sp>
    </p:spTree>
    <p:extLst>
      <p:ext uri="{BB962C8B-B14F-4D97-AF65-F5344CB8AC3E}">
        <p14:creationId xmlns:p14="http://schemas.microsoft.com/office/powerpoint/2010/main" xmlns="" val="2648009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5"/>
          <p:cNvSpPr/>
          <p:nvPr/>
        </p:nvSpPr>
        <p:spPr>
          <a:xfrm>
            <a:off x="-23281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0" name="Rectángulo 12"/>
          <p:cNvSpPr/>
          <p:nvPr/>
        </p:nvSpPr>
        <p:spPr>
          <a:xfrm>
            <a:off x="-25032" y="1679559"/>
            <a:ext cx="16951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Sujetos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plazo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38636" y="472944"/>
            <a:ext cx="2162271" cy="381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2424465" y="470262"/>
            <a:ext cx="3672408" cy="381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CuadroTexto 48"/>
          <p:cNvSpPr txBox="1"/>
          <p:nvPr/>
        </p:nvSpPr>
        <p:spPr>
          <a:xfrm>
            <a:off x="2424465" y="12347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Comprende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uadroTexto 53"/>
          <p:cNvSpPr txBox="1"/>
          <p:nvPr/>
        </p:nvSpPr>
        <p:spPr>
          <a:xfrm>
            <a:off x="6104850" y="123478"/>
            <a:ext cx="222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Hasta</a:t>
            </a:r>
            <a:endParaRPr lang="es-AR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 flipV="1">
            <a:off x="2424465" y="481570"/>
            <a:ext cx="36648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6138636" y="481570"/>
            <a:ext cx="2162271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29"/>
          <p:cNvSpPr txBox="1"/>
          <p:nvPr/>
        </p:nvSpPr>
        <p:spPr>
          <a:xfrm>
            <a:off x="2627784" y="1393488"/>
            <a:ext cx="30728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4150" indent="-184150">
              <a:buFont typeface="Arial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Contribuyentes</a:t>
            </a:r>
          </a:p>
          <a:p>
            <a:pPr marL="184150" indent="-184150">
              <a:buFont typeface="Arial"/>
              <a:buChar char="•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Agentes de retención y percepción </a:t>
            </a:r>
          </a:p>
          <a:p>
            <a:pPr marL="184150" indent="-184150">
              <a:buFont typeface="Arial"/>
              <a:buChar char="•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Demás responsables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CuadroTexto 13"/>
          <p:cNvSpPr txBox="1"/>
          <p:nvPr/>
        </p:nvSpPr>
        <p:spPr>
          <a:xfrm>
            <a:off x="6232690" y="1811668"/>
            <a:ext cx="1974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Hasta el </a:t>
            </a:r>
          </a:p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31 de marzo</a:t>
            </a:r>
          </a:p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 2017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7 Rectángulo"/>
          <p:cNvSpPr/>
          <p:nvPr/>
        </p:nvSpPr>
        <p:spPr>
          <a:xfrm>
            <a:off x="0" y="195486"/>
            <a:ext cx="9144000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9" name="Rectángulo 15"/>
          <p:cNvSpPr/>
          <p:nvPr/>
        </p:nvSpPr>
        <p:spPr>
          <a:xfrm>
            <a:off x="-23281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0" name="Rectángulo 12"/>
          <p:cNvSpPr/>
          <p:nvPr/>
        </p:nvSpPr>
        <p:spPr>
          <a:xfrm>
            <a:off x="-25032" y="1833447"/>
            <a:ext cx="16951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Deuda comprendida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907704" y="993686"/>
            <a:ext cx="6912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Deudas vencidas al 31 de mayo de 2016 correspondiente a: </a:t>
            </a:r>
            <a:endParaRPr lang="es-AR" baseline="300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638175" lvl="1" indent="-180975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Impuestos </a:t>
            </a:r>
          </a:p>
          <a:p>
            <a:pPr marL="638175" lvl="1" indent="-180975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Recursos de la Seguridad Social</a:t>
            </a:r>
          </a:p>
          <a:p>
            <a:pPr marL="638175" lvl="1" indent="-180975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Cargos suplementarios y multas aduaneras</a:t>
            </a:r>
          </a:p>
          <a:p>
            <a:pPr marL="638175" lvl="1" indent="-180975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Infracciones</a:t>
            </a:r>
          </a:p>
          <a:p>
            <a:pPr marL="342900" indent="-342900">
              <a:buFont typeface="Arial" pitchFamily="34" charset="0"/>
              <a:buChar char="•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Deuda en discusión administrativa, contencioso administrativo o judicial</a:t>
            </a:r>
          </a:p>
          <a:p>
            <a:pPr marL="342900" indent="-342900">
              <a:buFont typeface="Arial" pitchFamily="34" charset="0"/>
              <a:buChar char="•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NO incluye Aportes y contribuciones de Obra Social ni cuotas del Régimen de Riesgos de Trabajo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1691680" y="22999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  <a:latin typeface="Calibri" pitchFamily="34" charset="0"/>
              </a:rPr>
              <a:t>Conceptos</a:t>
            </a:r>
            <a:endParaRPr lang="es-AR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7 Rectángulo"/>
          <p:cNvSpPr/>
          <p:nvPr/>
        </p:nvSpPr>
        <p:spPr>
          <a:xfrm>
            <a:off x="1785744" y="204891"/>
            <a:ext cx="3564000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9" name="Rectángulo 15"/>
          <p:cNvSpPr/>
          <p:nvPr/>
        </p:nvSpPr>
        <p:spPr>
          <a:xfrm>
            <a:off x="-25591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0" name="Rectángulo 12"/>
          <p:cNvSpPr/>
          <p:nvPr/>
        </p:nvSpPr>
        <p:spPr>
          <a:xfrm>
            <a:off x="0" y="1833447"/>
            <a:ext cx="16951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Cancelación de la deuda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19202" y="1020558"/>
            <a:ext cx="3280220" cy="3239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Mediante </a:t>
            </a:r>
            <a:r>
              <a:rPr lang="es-AR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plan de facilidades</a:t>
            </a:r>
            <a:endParaRPr lang="es-AR" sz="16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endParaRPr lang="es-AR" sz="5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General</a:t>
            </a:r>
          </a:p>
          <a:p>
            <a:pPr marL="285750" indent="-285750">
              <a:buFont typeface="Arial"/>
              <a:buChar char="•"/>
            </a:pPr>
            <a:endParaRPr lang="es-AR" sz="16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Micro y pequeñas empresas</a:t>
            </a:r>
          </a:p>
          <a:p>
            <a:pPr marL="285750" indent="-285750" algn="r">
              <a:buFont typeface="Arial"/>
              <a:buChar char="•"/>
            </a:pPr>
            <a:endParaRPr lang="es-AR" sz="16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 algn="r">
              <a:buFont typeface="Arial"/>
              <a:buChar char="•"/>
            </a:pPr>
            <a:endParaRPr lang="es-AR" sz="105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 algn="r">
              <a:buFont typeface="Arial"/>
              <a:buChar char="•"/>
            </a:pPr>
            <a:endParaRPr lang="es-AR" sz="10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Empresas medianas y grandes</a:t>
            </a:r>
          </a:p>
          <a:p>
            <a:pPr marL="285750" indent="-285750">
              <a:buFont typeface="Arial"/>
              <a:buChar char="•"/>
            </a:pPr>
            <a:endParaRPr lang="es-AR" sz="16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/>
              <a:buChar char="•"/>
            </a:pPr>
            <a:endParaRPr lang="es-AR" sz="16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/>
              <a:buChar char="•"/>
            </a:pPr>
            <a:endParaRPr lang="es-AR" sz="10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/>
              <a:buChar char="•"/>
            </a:pPr>
            <a:endParaRPr lang="es-AR" sz="9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Empresas en emergencia o desastre agropecuario</a:t>
            </a:r>
            <a:endParaRPr lang="es-AR" sz="16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436096" y="1851670"/>
            <a:ext cx="379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Pago a cuenta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10% de la deuda</a:t>
            </a:r>
          </a:p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Saldo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 hasta 90 cuotas mensuales </a:t>
            </a:r>
          </a:p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Interés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tasa pasiva promedio BNA</a:t>
            </a:r>
            <a:endParaRPr lang="es-AR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2307604" y="236249"/>
            <a:ext cx="252028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  <a:latin typeface="Calibri" pitchFamily="34" charset="0"/>
              </a:rPr>
              <a:t>Formas de pago</a:t>
            </a:r>
            <a:endParaRPr lang="es-AR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52" name="51 Conector recto"/>
          <p:cNvCxnSpPr/>
          <p:nvPr/>
        </p:nvCxnSpPr>
        <p:spPr>
          <a:xfrm flipH="1">
            <a:off x="5364088" y="674804"/>
            <a:ext cx="19760" cy="360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5396240" y="204891"/>
            <a:ext cx="3564000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835696" y="699542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Al </a:t>
            </a:r>
            <a:r>
              <a:rPr lang="es-AR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contado</a:t>
            </a:r>
            <a:endParaRPr lang="es-AR" sz="16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459846" y="69954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Reducción del 15 %</a:t>
            </a:r>
            <a:endParaRPr lang="es-AR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6188384" y="236249"/>
            <a:ext cx="197971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  <a:latin typeface="Calibri" pitchFamily="34" charset="0"/>
              </a:rPr>
              <a:t>Porcentajes</a:t>
            </a:r>
            <a:endParaRPr lang="es-AR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34 CuadroTexto"/>
          <p:cNvSpPr txBox="1"/>
          <p:nvPr/>
        </p:nvSpPr>
        <p:spPr>
          <a:xfrm>
            <a:off x="5436096" y="2625755"/>
            <a:ext cx="379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Pago a cuenta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15% de la deuda</a:t>
            </a:r>
          </a:p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Saldo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hasta 90 cuotas mensuales </a:t>
            </a:r>
          </a:p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Interés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 tasa pasiva promedio BNA con un   piso de 1,5%</a:t>
            </a:r>
            <a:endParaRPr lang="es-AR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1763688" y="1059582"/>
            <a:ext cx="7200800" cy="0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34 CuadroTexto"/>
          <p:cNvSpPr txBox="1"/>
          <p:nvPr/>
        </p:nvSpPr>
        <p:spPr>
          <a:xfrm>
            <a:off x="5431115" y="3540953"/>
            <a:ext cx="379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s-AR" sz="1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Pago a cuenta</a:t>
            </a:r>
            <a:r>
              <a:rPr lang="es-A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No hay</a:t>
            </a:r>
            <a:endParaRPr lang="es-AR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Plan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hasta 90 cuotas mensuales   </a:t>
            </a:r>
          </a:p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Interés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1 % mensual</a:t>
            </a:r>
            <a:endParaRPr lang="es-AR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436096" y="1328450"/>
            <a:ext cx="379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Pago a cuenta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: 5% de la deuda</a:t>
            </a:r>
          </a:p>
          <a:p>
            <a:pPr marL="179388" indent="-179388">
              <a:buFont typeface="Arial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Condiciones: 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según reglamentación </a:t>
            </a:r>
            <a:endParaRPr lang="es-AR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9" name="Conector recto 2"/>
          <p:cNvCxnSpPr/>
          <p:nvPr/>
        </p:nvCxnSpPr>
        <p:spPr>
          <a:xfrm>
            <a:off x="1988096" y="1347614"/>
            <a:ext cx="6760368" cy="0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2"/>
          <p:cNvCxnSpPr/>
          <p:nvPr/>
        </p:nvCxnSpPr>
        <p:spPr>
          <a:xfrm>
            <a:off x="1979712" y="1827920"/>
            <a:ext cx="6760368" cy="0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2"/>
          <p:cNvCxnSpPr/>
          <p:nvPr/>
        </p:nvCxnSpPr>
        <p:spPr>
          <a:xfrm>
            <a:off x="1979712" y="2631883"/>
            <a:ext cx="6760368" cy="0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2"/>
          <p:cNvCxnSpPr/>
          <p:nvPr/>
        </p:nvCxnSpPr>
        <p:spPr>
          <a:xfrm>
            <a:off x="1979712" y="3556112"/>
            <a:ext cx="6760368" cy="0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34 Imagen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7000"/>
                    </a14:imgEffect>
                    <a14:imgEffect>
                      <a14:saturation sat="400000"/>
                    </a14:imgEffect>
                    <a14:imgEffect>
                      <a14:brightnessContrast bright="-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7" name="10 Rectángulo"/>
          <p:cNvSpPr/>
          <p:nvPr/>
        </p:nvSpPr>
        <p:spPr>
          <a:xfrm>
            <a:off x="-19126" y="0"/>
            <a:ext cx="9163126" cy="51435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2" name="Grupo 27"/>
          <p:cNvGrpSpPr/>
          <p:nvPr/>
        </p:nvGrpSpPr>
        <p:grpSpPr>
          <a:xfrm>
            <a:off x="-24450" y="4299942"/>
            <a:ext cx="9168450" cy="843558"/>
            <a:chOff x="-24450" y="4299942"/>
            <a:chExt cx="9168450" cy="843558"/>
          </a:xfrm>
        </p:grpSpPr>
        <p:sp>
          <p:nvSpPr>
            <p:cNvPr id="29" name="27 Rectángulo"/>
            <p:cNvSpPr/>
            <p:nvPr/>
          </p:nvSpPr>
          <p:spPr>
            <a:xfrm>
              <a:off x="-24450" y="4371950"/>
              <a:ext cx="9168450" cy="7715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30" name="20 Imagen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9102" y="4572319"/>
              <a:ext cx="1080120" cy="370811"/>
            </a:xfrm>
            <a:prstGeom prst="rect">
              <a:avLst/>
            </a:prstGeom>
          </p:spPr>
        </p:pic>
        <p:sp>
          <p:nvSpPr>
            <p:cNvPr id="31" name="35 Rectángulo"/>
            <p:cNvSpPr/>
            <p:nvPr/>
          </p:nvSpPr>
          <p:spPr>
            <a:xfrm flipV="1">
              <a:off x="-19126" y="4299942"/>
              <a:ext cx="9163126" cy="720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</p:grpSp>
      <p:sp>
        <p:nvSpPr>
          <p:cNvPr id="21" name="27 Rectángulo"/>
          <p:cNvSpPr/>
          <p:nvPr/>
        </p:nvSpPr>
        <p:spPr>
          <a:xfrm>
            <a:off x="-19051" y="1516514"/>
            <a:ext cx="3635897" cy="407164"/>
          </a:xfrm>
          <a:prstGeom prst="rect">
            <a:avLst/>
          </a:prstGeom>
          <a:solidFill>
            <a:srgbClr val="0AC1FA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8" name="24 Rectángulo"/>
          <p:cNvSpPr/>
          <p:nvPr/>
        </p:nvSpPr>
        <p:spPr>
          <a:xfrm>
            <a:off x="75081" y="946108"/>
            <a:ext cx="4064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dirty="0" smtClean="0">
                <a:solidFill>
                  <a:srgbClr val="002060"/>
                </a:solidFill>
                <a:latin typeface="Helvetica" pitchFamily="34" charset="0"/>
                <a:cs typeface="Calibri" pitchFamily="34" charset="0"/>
              </a:rPr>
              <a:t>RÉGIMEN de</a:t>
            </a:r>
            <a:endParaRPr lang="es-AR" sz="40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19" name="25 Rectángulo"/>
          <p:cNvSpPr/>
          <p:nvPr/>
        </p:nvSpPr>
        <p:spPr>
          <a:xfrm>
            <a:off x="87699" y="1392791"/>
            <a:ext cx="397503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AR" sz="3600" b="1" dirty="0" smtClean="0">
                <a:ln>
                  <a:solidFill>
                    <a:srgbClr val="04AADE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SINCERAMIENTO</a:t>
            </a:r>
            <a:endParaRPr lang="es-AR" sz="3600" b="1" dirty="0">
              <a:ln>
                <a:solidFill>
                  <a:srgbClr val="04AADE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26 Rectángulo"/>
          <p:cNvSpPr/>
          <p:nvPr/>
        </p:nvSpPr>
        <p:spPr>
          <a:xfrm>
            <a:off x="109215" y="1802664"/>
            <a:ext cx="163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FISCAL</a:t>
            </a:r>
            <a:endParaRPr lang="es-AR" sz="3600" dirty="0"/>
          </a:p>
        </p:txBody>
      </p:sp>
      <p:sp>
        <p:nvSpPr>
          <p:cNvPr id="37" name="35 Rectángulo"/>
          <p:cNvSpPr/>
          <p:nvPr/>
        </p:nvSpPr>
        <p:spPr>
          <a:xfrm flipV="1">
            <a:off x="-19126" y="0"/>
            <a:ext cx="9163126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3" name="23 Grupo"/>
          <p:cNvGrpSpPr/>
          <p:nvPr/>
        </p:nvGrpSpPr>
        <p:grpSpPr>
          <a:xfrm>
            <a:off x="4499992" y="1361209"/>
            <a:ext cx="4176464" cy="720000"/>
            <a:chOff x="4499992" y="1000114"/>
            <a:chExt cx="4176464" cy="720000"/>
          </a:xfrm>
        </p:grpSpPr>
        <p:sp>
          <p:nvSpPr>
            <p:cNvPr id="25" name="24 CuadroTexto"/>
            <p:cNvSpPr txBox="1"/>
            <p:nvPr/>
          </p:nvSpPr>
          <p:spPr>
            <a:xfrm>
              <a:off x="4499992" y="1160059"/>
              <a:ext cx="4176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B0F0"/>
                </a:buClr>
              </a:pPr>
              <a:r>
                <a:rPr lang="es-A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Exteriorización </a:t>
              </a:r>
              <a:endParaRPr lang="es-A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27 Rectángulo redondeado"/>
            <p:cNvSpPr/>
            <p:nvPr/>
          </p:nvSpPr>
          <p:spPr>
            <a:xfrm>
              <a:off x="4658828" y="1000114"/>
              <a:ext cx="3714776" cy="720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2000" dirty="0">
                <a:latin typeface="Calibri" pitchFamily="34" charset="0"/>
              </a:endParaRPr>
            </a:p>
          </p:txBody>
        </p:sp>
        <p:sp>
          <p:nvSpPr>
            <p:cNvPr id="32" name="31 Rectángulo redondeado"/>
            <p:cNvSpPr/>
            <p:nvPr/>
          </p:nvSpPr>
          <p:spPr>
            <a:xfrm>
              <a:off x="4681535" y="1018114"/>
              <a:ext cx="285752" cy="684000"/>
            </a:xfrm>
            <a:prstGeom prst="roundRect">
              <a:avLst>
                <a:gd name="adj" fmla="val 38993"/>
              </a:avLst>
            </a:prstGeom>
            <a:solidFill>
              <a:srgbClr val="0AC1FA"/>
            </a:solidFill>
            <a:ln>
              <a:solidFill>
                <a:srgbClr val="0AC1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b="1" dirty="0" smtClean="0">
                  <a:latin typeface="Calibri" pitchFamily="34" charset="0"/>
                </a:rPr>
                <a:t>1</a:t>
              </a:r>
              <a:endParaRPr lang="es-AR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48009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5"/>
          <p:cNvSpPr/>
          <p:nvPr/>
        </p:nvSpPr>
        <p:spPr>
          <a:xfrm>
            <a:off x="-19558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2"/>
          <p:cNvSpPr/>
          <p:nvPr/>
        </p:nvSpPr>
        <p:spPr>
          <a:xfrm>
            <a:off x="-127570" y="1987335"/>
            <a:ext cx="1907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Beneficios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959340" y="2035214"/>
            <a:ext cx="6952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Suspensión de las acciones penales en curso y archivo de las actuaciones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959340" y="2821289"/>
            <a:ext cx="6952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Liberación de multas y sanciones por infracciones formales cometidas hasta el 31 de mayo de 2016 y de embargos de fondos y valores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06970" y="46306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Reducción de intereses resarcitorios y punitorios al 10%, 25%, 50% o 75% del capital adeudado, según la antigüedad de la deuda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59340" y="3607363"/>
            <a:ext cx="695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Liberación de embargos de fondos y valores, restituyendo los montos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59340" y="1249139"/>
            <a:ext cx="6952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Condonación de la totalidad de los intereses de los aportes de autónomos</a:t>
            </a: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5"/>
          <p:cNvSpPr/>
          <p:nvPr/>
        </p:nvSpPr>
        <p:spPr>
          <a:xfrm>
            <a:off x="-19558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2"/>
          <p:cNvSpPr/>
          <p:nvPr/>
        </p:nvSpPr>
        <p:spPr>
          <a:xfrm>
            <a:off x="-127570" y="1987335"/>
            <a:ext cx="1907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Deudas provinciales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uadroTexto 48"/>
          <p:cNvSpPr txBox="1"/>
          <p:nvPr/>
        </p:nvSpPr>
        <p:spPr>
          <a:xfrm>
            <a:off x="1923517" y="10442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Régimen de regularización</a:t>
            </a:r>
            <a:endParaRPr lang="es-AR" baseline="30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1923517" y="482772"/>
            <a:ext cx="6918045" cy="3815396"/>
            <a:chOff x="1799692" y="501822"/>
            <a:chExt cx="6918045" cy="3815396"/>
          </a:xfrm>
        </p:grpSpPr>
        <p:sp>
          <p:nvSpPr>
            <p:cNvPr id="12" name="11 Rectángulo"/>
            <p:cNvSpPr/>
            <p:nvPr/>
          </p:nvSpPr>
          <p:spPr>
            <a:xfrm>
              <a:off x="1804969" y="519098"/>
              <a:ext cx="6912768" cy="37981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1799692" y="501822"/>
              <a:ext cx="6912768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uadroTexto 27"/>
            <p:cNvSpPr txBox="1"/>
            <p:nvPr/>
          </p:nvSpPr>
          <p:spPr>
            <a:xfrm>
              <a:off x="1836076" y="574576"/>
              <a:ext cx="68400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/>
                <a:buChar char="•"/>
              </a:pPr>
              <a:r>
                <a:rPr lang="es-AR" sz="16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Por contribuciones patronales</a:t>
              </a:r>
            </a:p>
            <a:p>
              <a:pPr marL="342900" indent="-342900">
                <a:buFont typeface="Arial"/>
                <a:buChar char="•"/>
              </a:pPr>
              <a:endPara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marL="342900" indent="-342900">
                <a:buFont typeface="Arial"/>
                <a:buChar char="•"/>
              </a:pPr>
              <a:r>
                <a:rPr lang="es-AR" sz="16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Para Estados Provinciales y la Ciudad Autónoma de Buenos Aires</a:t>
              </a:r>
            </a:p>
            <a:p>
              <a:endPara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marL="342900" indent="-342900">
                <a:buFont typeface="Arial"/>
                <a:buChar char="•"/>
              </a:pPr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Plazo</a:t>
              </a:r>
              <a:r>
                <a:rPr lang="es-AR" sz="16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: hasta 90 cuotas mensuales</a:t>
              </a:r>
            </a:p>
            <a:p>
              <a:pPr marL="342900" indent="-342900"/>
              <a:endPara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marL="342900" indent="-342900">
                <a:buFont typeface="Arial"/>
                <a:buChar char="•"/>
              </a:pPr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Tasa de interés</a:t>
              </a:r>
              <a:r>
                <a:rPr lang="es-AR" sz="16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: tasa pasiva promedio del Banco Nación Argentina</a:t>
              </a:r>
            </a:p>
            <a:p>
              <a:pPr marL="342900" indent="-342900"/>
              <a:endPara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marL="342900" indent="-342900">
                <a:buFont typeface="Arial"/>
                <a:buChar char="•"/>
              </a:pPr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Plazo de acogimiento</a:t>
              </a:r>
              <a:r>
                <a:rPr lang="es-AR" sz="16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: hasta el 31 de diciembre de 2016</a:t>
              </a:r>
            </a:p>
            <a:p>
              <a:pPr marL="342900" indent="-342900"/>
              <a:endParaRPr lang="es-AR" sz="1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marL="342900" indent="-342900">
                <a:buFont typeface="Arial"/>
                <a:buChar char="•"/>
              </a:pPr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Pago a cuenta</a:t>
              </a:r>
              <a:r>
                <a:rPr lang="es-AR" sz="16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: 10 % de la deuda</a:t>
              </a:r>
            </a:p>
            <a:p>
              <a:endParaRPr lang="es-AR" sz="16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r>
                <a:rPr lang="es-AR" sz="1600" b="1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Alternativa</a:t>
              </a:r>
              <a:r>
                <a:rPr lang="es-AR" sz="1600" dirty="0" smtClean="0">
                  <a:solidFill>
                    <a:schemeClr val="accent3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rPr>
                <a:t>: Convenir con AFIP un plan similar al vigente para las Universidades Nacionales</a:t>
              </a:r>
              <a:endParaRPr lang="es-AR" sz="16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5"/>
          <p:cNvSpPr/>
          <p:nvPr/>
        </p:nvSpPr>
        <p:spPr>
          <a:xfrm>
            <a:off x="-10033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2"/>
          <p:cNvSpPr/>
          <p:nvPr/>
        </p:nvSpPr>
        <p:spPr>
          <a:xfrm>
            <a:off x="-118045" y="1987335"/>
            <a:ext cx="1907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Exclusiones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uadroTexto 27"/>
          <p:cNvSpPr txBox="1"/>
          <p:nvPr/>
        </p:nvSpPr>
        <p:spPr>
          <a:xfrm>
            <a:off x="1763688" y="123478"/>
            <a:ext cx="7272808" cy="410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Declarados en quiebra sin continuidad de la empresa</a:t>
            </a:r>
          </a:p>
          <a:p>
            <a:pPr marL="177800" indent="-177800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7800" indent="-177800">
              <a:buFont typeface="Arial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Condenados por delitos tributarios con sentencia firme</a:t>
            </a:r>
            <a:r>
              <a:rPr lang="es-AR" baseline="30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177800" indent="-177800">
              <a:buFont typeface="Arial"/>
              <a:buChar char="•"/>
            </a:pPr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7800" indent="-177800">
              <a:buFont typeface="Arial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Condenados por delitos comunes con conexión con  obligaciones tributarias</a:t>
            </a:r>
          </a:p>
          <a:p>
            <a:pPr marL="177800" indent="-177800"/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7800" indent="-177800">
              <a:buFont typeface="Arial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Personas jurídicas cuyos socios/directivos hayan sido condenados</a:t>
            </a:r>
          </a:p>
          <a:p>
            <a:pPr marL="342900" indent="-342900">
              <a:buFont typeface="Arial"/>
              <a:buChar char="•"/>
            </a:pPr>
            <a:endParaRPr lang="es-AR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Personas con procesamiento </a:t>
            </a: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 firme o no - por </a:t>
            </a:r>
            <a:r>
              <a:rPr lang="es-A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lavado de activos, financiación de terrorismo, fraude contra la administración pública, estafas, defraudaciones y otros delitos no tributarios. </a:t>
            </a:r>
          </a:p>
          <a:p>
            <a:pPr marL="184150" indent="-184150">
              <a:buFont typeface="Arial"/>
              <a:buChar char="•"/>
            </a:pPr>
            <a:endParaRPr lang="es-AR" sz="9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84150" indent="-184150">
              <a:buFont typeface="Arial"/>
              <a:buChar char="•"/>
            </a:pPr>
            <a:r>
              <a:rPr lang="es-A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quienes tengan procesos penales </a:t>
            </a:r>
            <a:r>
              <a:rPr lang="es-AR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 trámite</a:t>
            </a:r>
            <a:r>
              <a:rPr lang="es-A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por delitos indicados en el punto anterior, la exteriorización se </a:t>
            </a: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les 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admitirá </a:t>
            </a:r>
            <a:r>
              <a:rPr lang="es-AR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 manera condicional</a:t>
            </a:r>
            <a:r>
              <a:rPr lang="es-A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34 Imagen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7000"/>
                    </a14:imgEffect>
                    <a14:imgEffect>
                      <a14:saturation sat="400000"/>
                    </a14:imgEffect>
                    <a14:imgEffect>
                      <a14:brightnessContrast bright="-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10 Rectángulo"/>
          <p:cNvSpPr/>
          <p:nvPr/>
        </p:nvSpPr>
        <p:spPr>
          <a:xfrm>
            <a:off x="-19126" y="0"/>
            <a:ext cx="9163126" cy="51435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pSp>
        <p:nvGrpSpPr>
          <p:cNvPr id="15" name="Grupo 14"/>
          <p:cNvGrpSpPr/>
          <p:nvPr/>
        </p:nvGrpSpPr>
        <p:grpSpPr>
          <a:xfrm>
            <a:off x="-24450" y="4299942"/>
            <a:ext cx="9168450" cy="843558"/>
            <a:chOff x="-24450" y="4299942"/>
            <a:chExt cx="9168450" cy="843558"/>
          </a:xfrm>
        </p:grpSpPr>
        <p:sp>
          <p:nvSpPr>
            <p:cNvPr id="16" name="27 Rectángulo"/>
            <p:cNvSpPr/>
            <p:nvPr/>
          </p:nvSpPr>
          <p:spPr>
            <a:xfrm>
              <a:off x="-24450" y="4371950"/>
              <a:ext cx="9168450" cy="7715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pic>
          <p:nvPicPr>
            <p:cNvPr id="17" name="20 Imagen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9102" y="4572319"/>
              <a:ext cx="1080120" cy="370811"/>
            </a:xfrm>
            <a:prstGeom prst="rect">
              <a:avLst/>
            </a:prstGeom>
          </p:spPr>
        </p:pic>
        <p:sp>
          <p:nvSpPr>
            <p:cNvPr id="18" name="35 Rectángulo"/>
            <p:cNvSpPr/>
            <p:nvPr/>
          </p:nvSpPr>
          <p:spPr>
            <a:xfrm flipV="1">
              <a:off x="-19126" y="4299942"/>
              <a:ext cx="9163126" cy="7200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  <p:grpSp>
          <p:nvGrpSpPr>
            <p:cNvPr id="20" name="36 Grupo"/>
            <p:cNvGrpSpPr/>
            <p:nvPr/>
          </p:nvGrpSpPr>
          <p:grpSpPr>
            <a:xfrm>
              <a:off x="55425" y="4363300"/>
              <a:ext cx="4064871" cy="769442"/>
              <a:chOff x="75081" y="1185044"/>
              <a:chExt cx="4064871" cy="769442"/>
            </a:xfrm>
          </p:grpSpPr>
          <p:sp>
            <p:nvSpPr>
              <p:cNvPr id="21" name="37 Rectángulo"/>
              <p:cNvSpPr/>
              <p:nvPr/>
            </p:nvSpPr>
            <p:spPr>
              <a:xfrm>
                <a:off x="75081" y="1185044"/>
                <a:ext cx="40648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2000" dirty="0" smtClean="0">
                    <a:solidFill>
                      <a:srgbClr val="00B0F0"/>
                    </a:solidFill>
                    <a:latin typeface="Helvetica" pitchFamily="34" charset="0"/>
                    <a:cs typeface="Calibri" pitchFamily="34" charset="0"/>
                  </a:rPr>
                  <a:t>RÉGIMEN de</a:t>
                </a:r>
                <a:endParaRPr lang="es-AR" sz="2000" dirty="0">
                  <a:solidFill>
                    <a:srgbClr val="00B0F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2" name="38 Rectángulo"/>
              <p:cNvSpPr/>
              <p:nvPr/>
            </p:nvSpPr>
            <p:spPr>
              <a:xfrm>
                <a:off x="87699" y="1403549"/>
                <a:ext cx="39750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SINCERAMIENTO</a:t>
                </a:r>
                <a:endParaRPr lang="es-A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39 Rectángulo"/>
              <p:cNvSpPr/>
              <p:nvPr/>
            </p:nvSpPr>
            <p:spPr>
              <a:xfrm>
                <a:off x="109215" y="1585154"/>
                <a:ext cx="163232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b="1" dirty="0" smtClean="0">
                    <a:solidFill>
                      <a:srgbClr val="00B0F0"/>
                    </a:solidFill>
                    <a:latin typeface="Calibri" pitchFamily="34" charset="0"/>
                    <a:cs typeface="Calibri" pitchFamily="34" charset="0"/>
                  </a:rPr>
                  <a:t>FISCAL</a:t>
                </a:r>
                <a:endParaRPr lang="es-AR" dirty="0">
                  <a:solidFill>
                    <a:srgbClr val="00B0F0"/>
                  </a:solidFill>
                </a:endParaRPr>
              </a:p>
            </p:txBody>
          </p:sp>
        </p:grpSp>
      </p:grpSp>
      <p:sp>
        <p:nvSpPr>
          <p:cNvPr id="14" name="13 Rectángulo"/>
          <p:cNvSpPr/>
          <p:nvPr/>
        </p:nvSpPr>
        <p:spPr>
          <a:xfrm>
            <a:off x="-13648" y="3221988"/>
            <a:ext cx="9162000" cy="1921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3917" y="3562347"/>
            <a:ext cx="1658003" cy="570546"/>
          </a:xfrm>
          <a:prstGeom prst="rect">
            <a:avLst/>
          </a:prstGeom>
        </p:spPr>
      </p:pic>
      <p:sp>
        <p:nvSpPr>
          <p:cNvPr id="25" name="24 Rectángulo"/>
          <p:cNvSpPr/>
          <p:nvPr/>
        </p:nvSpPr>
        <p:spPr>
          <a:xfrm>
            <a:off x="75081" y="946108"/>
            <a:ext cx="4064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dirty="0" smtClean="0">
                <a:solidFill>
                  <a:srgbClr val="002060"/>
                </a:solidFill>
                <a:latin typeface="Helvetica" pitchFamily="34" charset="0"/>
                <a:cs typeface="Calibri" pitchFamily="34" charset="0"/>
              </a:rPr>
              <a:t>RÉGIMEN de</a:t>
            </a:r>
            <a:endParaRPr lang="es-AR" sz="40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0" y="1516514"/>
            <a:ext cx="9144000" cy="407164"/>
          </a:xfrm>
          <a:prstGeom prst="rect">
            <a:avLst/>
          </a:prstGeom>
          <a:solidFill>
            <a:srgbClr val="0AC1FA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6" name="25 Rectángulo"/>
          <p:cNvSpPr/>
          <p:nvPr/>
        </p:nvSpPr>
        <p:spPr>
          <a:xfrm>
            <a:off x="87699" y="1392791"/>
            <a:ext cx="397503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AR" sz="3600" b="1" dirty="0" smtClean="0">
                <a:ln>
                  <a:solidFill>
                    <a:srgbClr val="04AADE"/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SINCERAMIENTO</a:t>
            </a:r>
            <a:endParaRPr lang="es-AR" sz="3600" b="1" dirty="0">
              <a:ln>
                <a:solidFill>
                  <a:srgbClr val="04AADE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09215" y="1802664"/>
            <a:ext cx="163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FISCAL</a:t>
            </a:r>
            <a:endParaRPr lang="es-AR" sz="3600" dirty="0"/>
          </a:p>
        </p:txBody>
      </p:sp>
      <p:sp>
        <p:nvSpPr>
          <p:cNvPr id="19" name="18 Rectángulo"/>
          <p:cNvSpPr/>
          <p:nvPr/>
        </p:nvSpPr>
        <p:spPr>
          <a:xfrm>
            <a:off x="-19126" y="4371950"/>
            <a:ext cx="9163126" cy="7951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0" name="35 Rectángulo"/>
          <p:cNvSpPr/>
          <p:nvPr/>
        </p:nvSpPr>
        <p:spPr>
          <a:xfrm flipV="1">
            <a:off x="-19126" y="0"/>
            <a:ext cx="9163126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06681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4845389"/>
              </p:ext>
            </p:extLst>
          </p:nvPr>
        </p:nvGraphicFramePr>
        <p:xfrm>
          <a:off x="511090" y="574864"/>
          <a:ext cx="8121820" cy="34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33555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317392"/>
              </p:ext>
            </p:extLst>
          </p:nvPr>
        </p:nvGraphicFramePr>
        <p:xfrm>
          <a:off x="957266" y="892531"/>
          <a:ext cx="7229468" cy="2894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68639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1198912"/>
              </p:ext>
            </p:extLst>
          </p:nvPr>
        </p:nvGraphicFramePr>
        <p:xfrm>
          <a:off x="992985" y="178246"/>
          <a:ext cx="7158030" cy="2083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xmlns="" val="1063932489"/>
              </p:ext>
            </p:extLst>
          </p:nvPr>
        </p:nvGraphicFramePr>
        <p:xfrm>
          <a:off x="1095930" y="2428874"/>
          <a:ext cx="6952140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89952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4229879" y="1152426"/>
            <a:ext cx="4788000" cy="20699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5" name="14 Rectángulo"/>
          <p:cNvSpPr/>
          <p:nvPr/>
        </p:nvSpPr>
        <p:spPr>
          <a:xfrm>
            <a:off x="1780642" y="1152426"/>
            <a:ext cx="2304256" cy="20699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5"/>
          <p:cNvSpPr/>
          <p:nvPr/>
        </p:nvSpPr>
        <p:spPr>
          <a:xfrm>
            <a:off x="-2050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6" name="CuadroTexto 13"/>
          <p:cNvSpPr txBox="1"/>
          <p:nvPr/>
        </p:nvSpPr>
        <p:spPr>
          <a:xfrm>
            <a:off x="1798207" y="1864225"/>
            <a:ext cx="2269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Deber de inmovilización</a:t>
            </a:r>
            <a:endParaRPr lang="es-AR" baseline="300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CuadroTexto 46"/>
          <p:cNvSpPr txBox="1"/>
          <p:nvPr/>
        </p:nvSpPr>
        <p:spPr>
          <a:xfrm>
            <a:off x="4278925" y="1203598"/>
            <a:ext cx="47389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>
                <a:latin typeface="Calibri" pitchFamily="34" charset="0"/>
                <a:cs typeface="Calibri" pitchFamily="34" charset="0"/>
              </a:rPr>
              <a:t>Que se depositen </a:t>
            </a: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hasta el 31 de octubre de 2016 e  inmovilizados al menos por 6 meses, o hasta </a:t>
            </a:r>
          </a:p>
          <a:p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el 31 de marzo de 2017, la que resulte mayor.</a:t>
            </a:r>
          </a:p>
          <a:p>
            <a:endParaRPr lang="es-AR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Excepción</a:t>
            </a: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compra de inmuebles, bienes registrables, bonos y pago del impuesto especial</a:t>
            </a:r>
          </a:p>
        </p:txBody>
      </p:sp>
      <p:sp>
        <p:nvSpPr>
          <p:cNvPr id="20" name="Rectángulo 12"/>
          <p:cNvSpPr/>
          <p:nvPr/>
        </p:nvSpPr>
        <p:spPr>
          <a:xfrm>
            <a:off x="-49520" y="1371782"/>
            <a:ext cx="176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Tenencias de moneda nacional o extranjera en el país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69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4225492" y="690286"/>
            <a:ext cx="4788000" cy="31776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5" name="14 Rectángulo"/>
          <p:cNvSpPr/>
          <p:nvPr/>
        </p:nvSpPr>
        <p:spPr>
          <a:xfrm>
            <a:off x="1771117" y="692322"/>
            <a:ext cx="2304256" cy="3175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5"/>
          <p:cNvSpPr/>
          <p:nvPr/>
        </p:nvSpPr>
        <p:spPr>
          <a:xfrm>
            <a:off x="-2050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6" name="CuadroTexto 13"/>
          <p:cNvSpPr txBox="1"/>
          <p:nvPr/>
        </p:nvSpPr>
        <p:spPr>
          <a:xfrm>
            <a:off x="1806247" y="1119789"/>
            <a:ext cx="22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Depósitos en el país </a:t>
            </a:r>
            <a:endParaRPr lang="es-AR" baseline="300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CuadroTexto 46"/>
          <p:cNvSpPr txBox="1"/>
          <p:nvPr/>
        </p:nvSpPr>
        <p:spPr>
          <a:xfrm>
            <a:off x="4380760" y="1266039"/>
            <a:ext cx="4918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Acreditados a la fecha de preexistencia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-56669" y="1525671"/>
            <a:ext cx="176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Depósito en moneda nacional o extranjera o títulos valores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CuadroTexto 13"/>
          <p:cNvSpPr txBox="1"/>
          <p:nvPr/>
        </p:nvSpPr>
        <p:spPr>
          <a:xfrm>
            <a:off x="1744518" y="2427735"/>
            <a:ext cx="2330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Depósitos en el exterior</a:t>
            </a:r>
          </a:p>
        </p:txBody>
      </p:sp>
      <p:sp>
        <p:nvSpPr>
          <p:cNvPr id="19" name="CuadroTexto 46"/>
          <p:cNvSpPr txBox="1"/>
          <p:nvPr/>
        </p:nvSpPr>
        <p:spPr>
          <a:xfrm>
            <a:off x="4225492" y="1923678"/>
            <a:ext cx="4666988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Declaración </a:t>
            </a:r>
            <a:r>
              <a:rPr lang="es-A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 su depósito </a:t>
            </a: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 entidades radicadas en jurisdicciones cooperantes a fecha de preexistencia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Adjuntar</a:t>
            </a:r>
            <a:r>
              <a:rPr lang="es-A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resumen bancario en PDF</a:t>
            </a:r>
          </a:p>
          <a:p>
            <a:pPr marL="179388" indent="-179388">
              <a:buFont typeface="Arial" pitchFamily="34" charset="0"/>
              <a:buChar char="•"/>
            </a:pPr>
            <a:endParaRPr lang="es-AR" sz="16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No existe obligación de ingresarlos al país</a:t>
            </a:r>
          </a:p>
          <a:p>
            <a:r>
              <a:rPr lang="es-AR" sz="12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Jurisdicciones no cooperantes</a:t>
            </a:r>
            <a:r>
              <a:rPr lang="es-AR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s-ES" sz="1100" dirty="0">
                <a:latin typeface="Calibri" panose="020F0502020204030204" pitchFamily="34" charset="0"/>
              </a:rPr>
              <a:t>Corea del </a:t>
            </a:r>
            <a:r>
              <a:rPr lang="es-ES" sz="1100" dirty="0" smtClean="0">
                <a:latin typeface="Calibri" panose="020F0502020204030204" pitchFamily="34" charset="0"/>
              </a:rPr>
              <a:t>Norte, Irán, Afganistán, Bosnia-Herzegovina, Guyana, Irak, </a:t>
            </a:r>
            <a:r>
              <a:rPr lang="es-ES" sz="1100" dirty="0">
                <a:latin typeface="Calibri" panose="020F0502020204030204" pitchFamily="34" charset="0"/>
              </a:rPr>
              <a:t>Lao </a:t>
            </a:r>
            <a:r>
              <a:rPr lang="es-ES" sz="1100" dirty="0" smtClean="0">
                <a:latin typeface="Calibri" panose="020F0502020204030204" pitchFamily="34" charset="0"/>
              </a:rPr>
              <a:t>PDR, Siria, Uganda, Vanuatu, </a:t>
            </a:r>
            <a:r>
              <a:rPr lang="es-ES" sz="1100" dirty="0">
                <a:latin typeface="Calibri" panose="020F0502020204030204" pitchFamily="34" charset="0"/>
              </a:rPr>
              <a:t>Yemen</a:t>
            </a:r>
            <a:endParaRPr lang="es-AR" sz="1100" dirty="0">
              <a:latin typeface="Calibri" panose="020F0502020204030204" pitchFamily="34" charset="0"/>
            </a:endParaRPr>
          </a:p>
          <a:p>
            <a:pPr marL="179388" indent="-179388">
              <a:buFont typeface="Arial" pitchFamily="34" charset="0"/>
              <a:buChar char="•"/>
            </a:pPr>
            <a:endParaRPr lang="es-AR" sz="120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2" name="23 Conector recto"/>
          <p:cNvCxnSpPr/>
          <p:nvPr/>
        </p:nvCxnSpPr>
        <p:spPr>
          <a:xfrm>
            <a:off x="1788682" y="1779662"/>
            <a:ext cx="7236000" cy="1588"/>
          </a:xfrm>
          <a:prstGeom prst="line">
            <a:avLst/>
          </a:prstGeom>
          <a:ln w="3175" cap="rnd" cmpd="sng">
            <a:solidFill>
              <a:schemeClr val="tx1">
                <a:lumMod val="95000"/>
                <a:lumOff val="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93525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4225492" y="720210"/>
            <a:ext cx="4666988" cy="244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6" name="CuadroTexto 53"/>
          <p:cNvSpPr txBox="1"/>
          <p:nvPr/>
        </p:nvSpPr>
        <p:spPr>
          <a:xfrm>
            <a:off x="3073995" y="285734"/>
            <a:ext cx="451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Criterio de valuación a fecha de preexistencia</a:t>
            </a:r>
            <a:endParaRPr lang="es-AR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20 Conector recto"/>
          <p:cNvCxnSpPr/>
          <p:nvPr/>
        </p:nvCxnSpPr>
        <p:spPr>
          <a:xfrm flipV="1">
            <a:off x="4225492" y="702924"/>
            <a:ext cx="4666988" cy="1626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1779933" y="720210"/>
            <a:ext cx="2304256" cy="24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cxnSp>
        <p:nvCxnSpPr>
          <p:cNvPr id="24" name="23 Conector recto"/>
          <p:cNvCxnSpPr/>
          <p:nvPr/>
        </p:nvCxnSpPr>
        <p:spPr>
          <a:xfrm>
            <a:off x="1774518" y="721228"/>
            <a:ext cx="230425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ángulo 15"/>
          <p:cNvSpPr/>
          <p:nvPr/>
        </p:nvSpPr>
        <p:spPr>
          <a:xfrm>
            <a:off x="-24349" y="74838"/>
            <a:ext cx="1691681" cy="42251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3" name="Rectángulo 12"/>
          <p:cNvSpPr/>
          <p:nvPr/>
        </p:nvSpPr>
        <p:spPr>
          <a:xfrm>
            <a:off x="142459" y="1987335"/>
            <a:ext cx="13580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Inmuebles </a:t>
            </a:r>
            <a:endParaRPr lang="es-AR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6" name="23 Conector recto"/>
          <p:cNvCxnSpPr/>
          <p:nvPr/>
        </p:nvCxnSpPr>
        <p:spPr>
          <a:xfrm>
            <a:off x="1782738" y="1944210"/>
            <a:ext cx="7128000" cy="0"/>
          </a:xfrm>
          <a:prstGeom prst="line">
            <a:avLst/>
          </a:prstGeom>
          <a:ln w="3175" cap="rnd" cmpd="sng">
            <a:solidFill>
              <a:schemeClr val="tx1">
                <a:lumMod val="95000"/>
                <a:lumOff val="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4283968" y="84804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valor de plaza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 fecha de preexistencia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Tasación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por corredor público matriculado o entidad bancaria oficial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Confirmación de tasación vía web</a:t>
            </a:r>
            <a:endParaRPr lang="es-AR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CuadroTexto 28"/>
          <p:cNvSpPr txBox="1"/>
          <p:nvPr/>
        </p:nvSpPr>
        <p:spPr>
          <a:xfrm>
            <a:off x="1815937" y="117120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 el país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4283968" y="207677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valor de plaza 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fecha de preexistencia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Dos </a:t>
            </a: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tasaciones 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por corredor público, compañía aseguradora o entidad bancaria del país respectivo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Adjuntar</a:t>
            </a:r>
            <a:r>
              <a:rPr lang="es-AR" sz="1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tasación en PDF</a:t>
            </a:r>
            <a:endParaRPr lang="es-AR" sz="1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CuadroTexto 28"/>
          <p:cNvSpPr txBox="1"/>
          <p:nvPr/>
        </p:nvSpPr>
        <p:spPr>
          <a:xfrm>
            <a:off x="1815937" y="2399941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s-AR" sz="1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 el exterior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931843" y="3305180"/>
            <a:ext cx="6840000" cy="6429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42" name="41 CuadroTexto"/>
          <p:cNvSpPr txBox="1"/>
          <p:nvPr/>
        </p:nvSpPr>
        <p:spPr>
          <a:xfrm>
            <a:off x="3884466" y="3441985"/>
            <a:ext cx="293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Impuesto especial             5 %</a:t>
            </a:r>
            <a:endParaRPr lang="es-AR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59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5814</TotalTime>
  <Words>1941</Words>
  <Application>Microsoft Office PowerPoint</Application>
  <PresentationFormat>Presentación en pantalla (16:9)</PresentationFormat>
  <Paragraphs>450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Esencial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u73610</dc:creator>
  <cp:lastModifiedBy>soportepc</cp:lastModifiedBy>
  <cp:revision>745</cp:revision>
  <dcterms:created xsi:type="dcterms:W3CDTF">2016-01-13T12:27:41Z</dcterms:created>
  <dcterms:modified xsi:type="dcterms:W3CDTF">2016-08-08T16:46:52Z</dcterms:modified>
</cp:coreProperties>
</file>