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74" r:id="rId2"/>
    <p:sldId id="278" r:id="rId3"/>
    <p:sldId id="256" r:id="rId4"/>
    <p:sldId id="271" r:id="rId5"/>
    <p:sldId id="275" r:id="rId6"/>
    <p:sldId id="276" r:id="rId7"/>
    <p:sldId id="277" r:id="rId8"/>
    <p:sldId id="272" r:id="rId9"/>
    <p:sldId id="257" r:id="rId10"/>
    <p:sldId id="258" r:id="rId11"/>
    <p:sldId id="259" r:id="rId12"/>
    <p:sldId id="260" r:id="rId13"/>
    <p:sldId id="261" r:id="rId14"/>
    <p:sldId id="262" r:id="rId15"/>
    <p:sldId id="263" r:id="rId16"/>
    <p:sldId id="264" r:id="rId17"/>
    <p:sldId id="265" r:id="rId18"/>
    <p:sldId id="266" r:id="rId19"/>
    <p:sldId id="267" r:id="rId20"/>
    <p:sldId id="268" r:id="rId21"/>
    <p:sldId id="269" r:id="rId22"/>
    <p:sldId id="273" r:id="rId23"/>
  </p:sldIdLst>
  <p:sldSz cx="9144000" cy="6858000" type="screen4x3"/>
  <p:notesSz cx="6761163" cy="994251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F09866D9-79D6-448F-AAA1-B4A93D7D8426}">
          <p14:sldIdLst>
            <p14:sldId id="274"/>
            <p14:sldId id="278"/>
            <p14:sldId id="256"/>
            <p14:sldId id="271"/>
            <p14:sldId id="275"/>
            <p14:sldId id="276"/>
            <p14:sldId id="277"/>
            <p14:sldId id="272"/>
            <p14:sldId id="257"/>
            <p14:sldId id="258"/>
            <p14:sldId id="259"/>
            <p14:sldId id="260"/>
            <p14:sldId id="261"/>
            <p14:sldId id="262"/>
            <p14:sldId id="263"/>
            <p14:sldId id="264"/>
            <p14:sldId id="265"/>
            <p14:sldId id="266"/>
            <p14:sldId id="267"/>
            <p14:sldId id="268"/>
            <p14:sldId id="269"/>
            <p14:sldId id="273"/>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04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572"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3EA2AE22-0113-425E-81E8-18910C5F5AB1}" type="datetimeFigureOut">
              <a:rPr lang="es-ES" smtClean="0"/>
              <a:pPr/>
              <a:t>11/06/2014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5C8E6CC-C82F-4776-855D-56C7B354BD54}"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EA2AE22-0113-425E-81E8-18910C5F5AB1}" type="datetimeFigureOut">
              <a:rPr lang="es-ES" smtClean="0"/>
              <a:pPr/>
              <a:t>11/06/2014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5C8E6CC-C82F-4776-855D-56C7B354BD54}"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EA2AE22-0113-425E-81E8-18910C5F5AB1}" type="datetimeFigureOut">
              <a:rPr lang="es-ES" smtClean="0"/>
              <a:pPr/>
              <a:t>11/06/2014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5C8E6CC-C82F-4776-855D-56C7B354BD54}"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EA2AE22-0113-425E-81E8-18910C5F5AB1}" type="datetimeFigureOut">
              <a:rPr lang="es-ES" smtClean="0"/>
              <a:pPr/>
              <a:t>11/06/2014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5C8E6CC-C82F-4776-855D-56C7B354BD54}"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EA2AE22-0113-425E-81E8-18910C5F5AB1}" type="datetimeFigureOut">
              <a:rPr lang="es-ES" smtClean="0"/>
              <a:pPr/>
              <a:t>11/06/2014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5C8E6CC-C82F-4776-855D-56C7B354BD54}"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3EA2AE22-0113-425E-81E8-18910C5F5AB1}" type="datetimeFigureOut">
              <a:rPr lang="es-ES" smtClean="0"/>
              <a:pPr/>
              <a:t>11/06/2014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5C8E6CC-C82F-4776-855D-56C7B354BD54}"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3EA2AE22-0113-425E-81E8-18910C5F5AB1}" type="datetimeFigureOut">
              <a:rPr lang="es-ES" smtClean="0"/>
              <a:pPr/>
              <a:t>11/06/2014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B5C8E6CC-C82F-4776-855D-56C7B354BD54}"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3EA2AE22-0113-425E-81E8-18910C5F5AB1}" type="datetimeFigureOut">
              <a:rPr lang="es-ES" smtClean="0"/>
              <a:pPr/>
              <a:t>11/06/2014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B5C8E6CC-C82F-4776-855D-56C7B354BD54}"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A2AE22-0113-425E-81E8-18910C5F5AB1}" type="datetimeFigureOut">
              <a:rPr lang="es-ES" smtClean="0"/>
              <a:pPr/>
              <a:t>11/06/2014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B5C8E6CC-C82F-4776-855D-56C7B354BD54}"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EA2AE22-0113-425E-81E8-18910C5F5AB1}" type="datetimeFigureOut">
              <a:rPr lang="es-ES" smtClean="0"/>
              <a:pPr/>
              <a:t>11/06/2014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5C8E6CC-C82F-4776-855D-56C7B354BD54}" type="slidenum">
              <a:rPr lang="es-ES" smtClean="0"/>
              <a:pPr/>
              <a:t>‹Nº›</a:t>
            </a:fld>
            <a:endParaRPr lang="es-ES"/>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3EA2AE22-0113-425E-81E8-18910C5F5AB1}" type="datetimeFigureOut">
              <a:rPr lang="es-ES" smtClean="0"/>
              <a:pPr/>
              <a:t>11/06/2014</a:t>
            </a:fld>
            <a:endParaRPr lang="es-ES"/>
          </a:p>
        </p:txBody>
      </p:sp>
      <p:sp>
        <p:nvSpPr>
          <p:cNvPr id="9" name="Slide Number Placeholder 8"/>
          <p:cNvSpPr>
            <a:spLocks noGrp="1"/>
          </p:cNvSpPr>
          <p:nvPr>
            <p:ph type="sldNum" sz="quarter" idx="11"/>
          </p:nvPr>
        </p:nvSpPr>
        <p:spPr/>
        <p:txBody>
          <a:bodyPr/>
          <a:lstStyle/>
          <a:p>
            <a:fld id="{B5C8E6CC-C82F-4776-855D-56C7B354BD54}" type="slidenum">
              <a:rPr lang="es-ES" smtClean="0"/>
              <a:pPr/>
              <a:t>‹Nº›</a:t>
            </a:fld>
            <a:endParaRPr lang="es-ES"/>
          </a:p>
        </p:txBody>
      </p:sp>
      <p:sp>
        <p:nvSpPr>
          <p:cNvPr id="10" name="Footer Placeholder 9"/>
          <p:cNvSpPr>
            <a:spLocks noGrp="1"/>
          </p:cNvSpPr>
          <p:nvPr>
            <p:ph type="ftr" sz="quarter" idx="12"/>
          </p:nvPr>
        </p:nvSpPr>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B5C8E6CC-C82F-4776-855D-56C7B354BD54}" type="slidenum">
              <a:rPr lang="es-ES" smtClean="0"/>
              <a:pPr/>
              <a:t>‹Nº›</a:t>
            </a:fld>
            <a:endParaRPr lang="es-E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E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EA2AE22-0113-425E-81E8-18910C5F5AB1}" type="datetimeFigureOut">
              <a:rPr lang="es-ES" smtClean="0"/>
              <a:pPr/>
              <a:t>11/06/2014</a:t>
            </a:fld>
            <a:endParaRPr lang="es-E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hyperlink" Target="mailto:gerencia@cpcelapampa.org.ar" TargetMode="External"/><Relationship Id="rId2" Type="http://schemas.openxmlformats.org/officeDocument/2006/relationships/hyperlink" Target="mailto:info@cpcelapampa.org.ar" TargetMode="External"/><Relationship Id="rId1" Type="http://schemas.openxmlformats.org/officeDocument/2006/relationships/slideLayout" Target="../slideLayouts/slideLayout4.xml"/><Relationship Id="rId4" Type="http://schemas.openxmlformats.org/officeDocument/2006/relationships/hyperlink" Target="mailto:secretariapico@cpcelapampa.org.a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3645024"/>
            <a:ext cx="7620000" cy="1143000"/>
          </a:xfrm>
        </p:spPr>
        <p:txBody>
          <a:bodyPr/>
          <a:lstStyle/>
          <a:p>
            <a:pPr algn="ctr"/>
            <a:r>
              <a:rPr lang="es-ES" sz="5000" dirty="0"/>
              <a:t>Introducción a la RT Nº </a:t>
            </a:r>
            <a:r>
              <a:rPr lang="es-ES" sz="5000" dirty="0" smtClean="0"/>
              <a:t>37 Casos </a:t>
            </a:r>
            <a:r>
              <a:rPr lang="es-ES" sz="5000" dirty="0"/>
              <a:t>de Aplicación Práctica</a:t>
            </a:r>
            <a:endParaRPr lang="es-ES" sz="5000" dirty="0">
              <a:latin typeface="+mn-lt"/>
            </a:endParaRPr>
          </a:p>
        </p:txBody>
      </p:sp>
      <p:pic>
        <p:nvPicPr>
          <p:cNvPr id="5" name="4 Marcador de contenido"/>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3059832" y="476672"/>
            <a:ext cx="2327350" cy="2232248"/>
          </a:xfrm>
        </p:spPr>
      </p:pic>
    </p:spTree>
    <p:extLst>
      <p:ext uri="{BB962C8B-B14F-4D97-AF65-F5344CB8AC3E}">
        <p14:creationId xmlns:p14="http://schemas.microsoft.com/office/powerpoint/2010/main" val="14132319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67544" y="24674"/>
            <a:ext cx="8229600" cy="634082"/>
          </a:xfrm>
        </p:spPr>
        <p:txBody>
          <a:bodyPr>
            <a:normAutofit fontScale="90000"/>
          </a:bodyPr>
          <a:lstStyle/>
          <a:p>
            <a:r>
              <a:rPr lang="es-ES" dirty="0" smtClean="0"/>
              <a:t>RT Nº 37 – ESTRUCTURA</a:t>
            </a:r>
            <a:endParaRPr lang="es-ES" dirty="0"/>
          </a:p>
        </p:txBody>
      </p:sp>
      <p:sp>
        <p:nvSpPr>
          <p:cNvPr id="6" name="5 Marcador de contenido"/>
          <p:cNvSpPr>
            <a:spLocks noGrp="1"/>
          </p:cNvSpPr>
          <p:nvPr>
            <p:ph sz="half" idx="1"/>
          </p:nvPr>
        </p:nvSpPr>
        <p:spPr>
          <a:xfrm>
            <a:off x="323528" y="692696"/>
            <a:ext cx="8606190" cy="5904656"/>
          </a:xfrm>
        </p:spPr>
        <p:txBody>
          <a:bodyPr>
            <a:noAutofit/>
          </a:bodyPr>
          <a:lstStyle/>
          <a:p>
            <a:pPr marL="530225" lvl="1" indent="-530225">
              <a:buNone/>
            </a:pPr>
            <a:r>
              <a:rPr lang="es-ES" sz="1800" b="1" dirty="0" smtClean="0"/>
              <a:t>II. 	NORMAS COMUNES</a:t>
            </a:r>
          </a:p>
          <a:p>
            <a:pPr marL="457200" lvl="1" indent="265113">
              <a:buAutoNum type="alphaUcPeriod"/>
            </a:pPr>
            <a:r>
              <a:rPr lang="es-ES" sz="1800" dirty="0" smtClean="0"/>
              <a:t>Condición básica para su ejercicio profesional en los servicios previstos en la RT:</a:t>
            </a:r>
          </a:p>
          <a:p>
            <a:pPr marL="857250" lvl="2" indent="265113">
              <a:buAutoNum type="alphaUcPeriod"/>
            </a:pPr>
            <a:r>
              <a:rPr lang="es-ES" sz="1800" dirty="0" smtClean="0"/>
              <a:t>Independencia;</a:t>
            </a:r>
          </a:p>
          <a:p>
            <a:pPr marL="857250" lvl="2" indent="265113">
              <a:buAutoNum type="alphaUcPeriod"/>
            </a:pPr>
            <a:r>
              <a:rPr lang="es-ES" sz="1800" dirty="0" smtClean="0"/>
              <a:t>Falta de independencia (6 casos);</a:t>
            </a:r>
          </a:p>
          <a:p>
            <a:pPr marL="857250" lvl="2" indent="265113">
              <a:buAutoNum type="alphaUcPeriod"/>
            </a:pPr>
            <a:r>
              <a:rPr lang="es-ES" sz="1800" dirty="0" smtClean="0"/>
              <a:t>Vinculación económica (3 casos);</a:t>
            </a:r>
          </a:p>
          <a:p>
            <a:pPr marL="857250" lvl="2" indent="265113">
              <a:buAutoNum type="alphaUcPeriod"/>
            </a:pPr>
            <a:r>
              <a:rPr lang="es-ES" sz="1800" dirty="0" smtClean="0"/>
              <a:t>Alcance de las incompatibilidades (contador y equipo, profesional o no);</a:t>
            </a:r>
          </a:p>
          <a:p>
            <a:pPr marL="857250" lvl="2" indent="265113">
              <a:buAutoNum type="alphaUcPeriod"/>
            </a:pPr>
            <a:r>
              <a:rPr lang="es-ES" sz="1800" dirty="0" smtClean="0"/>
              <a:t>Otras disposiciones aplicables (código de ética).-</a:t>
            </a:r>
          </a:p>
          <a:p>
            <a:pPr marL="457200" lvl="1" indent="265113">
              <a:buAutoNum type="alphaUcPeriod"/>
            </a:pPr>
            <a:r>
              <a:rPr lang="es-ES" sz="1800" dirty="0" smtClean="0"/>
              <a:t>Normas para el desarrollo del encargo:</a:t>
            </a:r>
          </a:p>
          <a:p>
            <a:pPr marL="822960" lvl="2" indent="265113">
              <a:buAutoNum type="alphaUcPeriod"/>
            </a:pPr>
            <a:r>
              <a:rPr lang="es-ES" sz="1800" dirty="0" smtClean="0"/>
              <a:t>Elementos de juicio válidos y suficientes;</a:t>
            </a:r>
          </a:p>
          <a:p>
            <a:pPr marL="822960" lvl="2" indent="265113">
              <a:buAutoNum type="alphaUcPeriod"/>
            </a:pPr>
            <a:r>
              <a:rPr lang="es-ES" sz="1800" dirty="0" smtClean="0"/>
              <a:t>Documentación del encargo (escrita + guarda de 10 años);</a:t>
            </a:r>
          </a:p>
          <a:p>
            <a:pPr marL="822960" lvl="2" indent="265113">
              <a:buAutoNum type="alphaUcPeriod"/>
            </a:pPr>
            <a:r>
              <a:rPr lang="es-ES" sz="1800" dirty="0" smtClean="0"/>
              <a:t>Principio de economía;</a:t>
            </a:r>
          </a:p>
          <a:p>
            <a:pPr marL="822960" lvl="2" indent="265113">
              <a:buAutoNum type="alphaUcPeriod"/>
            </a:pPr>
            <a:r>
              <a:rPr lang="es-ES" sz="1800" dirty="0" smtClean="0"/>
              <a:t>Consideración de la significación y los riesgos (ver Glosario);</a:t>
            </a:r>
          </a:p>
          <a:p>
            <a:pPr marL="822960" lvl="2" indent="265113">
              <a:buAutoNum type="alphaUcPeriod"/>
            </a:pPr>
            <a:r>
              <a:rPr lang="es-ES" sz="1800" dirty="0" smtClean="0"/>
              <a:t>Actuación sobre bases selectivas (excepto en procedimientos acordados y certificación);</a:t>
            </a:r>
          </a:p>
          <a:p>
            <a:pPr marL="822960" lvl="2" indent="265113">
              <a:buAutoNum type="alphaUcPeriod"/>
            </a:pPr>
            <a:r>
              <a:rPr lang="es-ES" sz="1800" dirty="0" smtClean="0"/>
              <a:t>Manifestaciones escritas, suscriptas por la dirección;</a:t>
            </a:r>
          </a:p>
          <a:p>
            <a:pPr marL="822960" lvl="2" indent="265113">
              <a:buAutoNum type="alphaUcPeriod"/>
            </a:pPr>
            <a:r>
              <a:rPr lang="es-ES" sz="1800" dirty="0" smtClean="0"/>
              <a:t>Revisión operaciones o hechos posteriores;</a:t>
            </a:r>
          </a:p>
          <a:p>
            <a:pPr marL="822960" lvl="2" indent="265113">
              <a:buAutoNum type="alphaUcPeriod"/>
            </a:pPr>
            <a:r>
              <a:rPr lang="es-ES" sz="1800" dirty="0" smtClean="0"/>
              <a:t>Utilización del trabajo de un experto idóneo.-</a:t>
            </a:r>
          </a:p>
          <a:p>
            <a:pPr marL="822960" lvl="2" indent="265113">
              <a:buAutoNum type="alphaUcPeriod"/>
            </a:pPr>
            <a:endParaRPr lang="es-ES" sz="1500" dirty="0" smtClean="0"/>
          </a:p>
          <a:p>
            <a:pPr marL="1314450" lvl="3" indent="0">
              <a:buNone/>
            </a:pPr>
            <a:endParaRPr lang="es-ES" sz="1200" dirty="0" smtClean="0"/>
          </a:p>
        </p:txBody>
      </p:sp>
    </p:spTree>
    <p:extLst>
      <p:ext uri="{BB962C8B-B14F-4D97-AF65-F5344CB8AC3E}">
        <p14:creationId xmlns:p14="http://schemas.microsoft.com/office/powerpoint/2010/main" val="11829624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67544" y="24674"/>
            <a:ext cx="8229600" cy="634082"/>
          </a:xfrm>
        </p:spPr>
        <p:txBody>
          <a:bodyPr>
            <a:normAutofit fontScale="90000"/>
          </a:bodyPr>
          <a:lstStyle/>
          <a:p>
            <a:r>
              <a:rPr lang="es-ES" dirty="0" smtClean="0"/>
              <a:t>RT Nº 37 – ESTRUCTURA</a:t>
            </a:r>
            <a:endParaRPr lang="es-ES" dirty="0"/>
          </a:p>
        </p:txBody>
      </p:sp>
      <p:sp>
        <p:nvSpPr>
          <p:cNvPr id="6" name="5 Marcador de contenido"/>
          <p:cNvSpPr>
            <a:spLocks noGrp="1"/>
          </p:cNvSpPr>
          <p:nvPr>
            <p:ph sz="half" idx="1"/>
          </p:nvPr>
        </p:nvSpPr>
        <p:spPr>
          <a:xfrm>
            <a:off x="323528" y="692696"/>
            <a:ext cx="8568952" cy="5904656"/>
          </a:xfrm>
        </p:spPr>
        <p:txBody>
          <a:bodyPr>
            <a:noAutofit/>
          </a:bodyPr>
          <a:lstStyle/>
          <a:p>
            <a:pPr marL="530225" lvl="1" indent="-530225">
              <a:buNone/>
            </a:pPr>
            <a:r>
              <a:rPr lang="es-ES" sz="1800" b="1" dirty="0" smtClean="0"/>
              <a:t>II. 	NORMAS COMUNES</a:t>
            </a:r>
          </a:p>
          <a:p>
            <a:pPr marL="457200" lvl="1" indent="0">
              <a:buNone/>
            </a:pPr>
            <a:r>
              <a:rPr lang="es-ES" sz="1800" dirty="0" smtClean="0"/>
              <a:t>C. Normas sobre informes:</a:t>
            </a:r>
          </a:p>
          <a:p>
            <a:pPr marL="1200150" lvl="2" indent="-342900">
              <a:buAutoNum type="arabicPeriod"/>
            </a:pPr>
            <a:r>
              <a:rPr lang="es-ES" sz="1600" dirty="0" smtClean="0"/>
              <a:t>Los informes </a:t>
            </a:r>
            <a:r>
              <a:rPr lang="es-ES" sz="1600" u="sng" dirty="0" smtClean="0"/>
              <a:t>deben</a:t>
            </a:r>
            <a:r>
              <a:rPr lang="es-ES" sz="1600" dirty="0" smtClean="0"/>
              <a:t> cumplir con los requisitos de la información;</a:t>
            </a:r>
          </a:p>
          <a:p>
            <a:pPr marL="1200150" lvl="2" indent="-342900">
              <a:buAutoNum type="arabicPeriod"/>
            </a:pPr>
            <a:r>
              <a:rPr lang="es-ES" sz="1600" dirty="0" smtClean="0"/>
              <a:t>Los informes </a:t>
            </a:r>
            <a:r>
              <a:rPr lang="es-ES" sz="1600" u="sng" dirty="0" smtClean="0"/>
              <a:t>deben </a:t>
            </a:r>
            <a:r>
              <a:rPr lang="es-ES" sz="1600" dirty="0" smtClean="0"/>
              <a:t>ser escritos;</a:t>
            </a:r>
          </a:p>
          <a:p>
            <a:pPr marL="1200150" lvl="2" indent="-342900">
              <a:buAutoNum type="arabicPeriod"/>
            </a:pPr>
            <a:r>
              <a:rPr lang="es-ES" sz="1600" u="sng" dirty="0" smtClean="0"/>
              <a:t>En ningún caso</a:t>
            </a:r>
            <a:r>
              <a:rPr lang="es-ES" sz="1600" dirty="0" smtClean="0"/>
              <a:t>, el contador debe incorporar </a:t>
            </a:r>
            <a:r>
              <a:rPr lang="es-ES" sz="1600" u="sng" dirty="0" smtClean="0"/>
              <a:t>únicamente</a:t>
            </a:r>
            <a:r>
              <a:rPr lang="es-ES" sz="1600" dirty="0" smtClean="0"/>
              <a:t> su firma y sello a los EECC ni a otra información;</a:t>
            </a:r>
          </a:p>
          <a:p>
            <a:pPr marL="1200150" lvl="2" indent="-342900">
              <a:buAutoNum type="arabicPeriod"/>
            </a:pPr>
            <a:r>
              <a:rPr lang="es-ES" sz="1600" dirty="0" smtClean="0"/>
              <a:t>Además de lo requerido para cada tipo de encargo </a:t>
            </a:r>
            <a:r>
              <a:rPr lang="es-ES" sz="1600" u="sng" dirty="0" smtClean="0"/>
              <a:t>deben</a:t>
            </a:r>
            <a:r>
              <a:rPr lang="es-ES" sz="1600" dirty="0" smtClean="0"/>
              <a:t> contener:</a:t>
            </a:r>
          </a:p>
          <a:p>
            <a:pPr marL="1314450" lvl="3" indent="0">
              <a:buNone/>
            </a:pPr>
            <a:r>
              <a:rPr lang="es-ES" sz="1600" dirty="0" smtClean="0"/>
              <a:t>4.1. Título</a:t>
            </a:r>
          </a:p>
          <a:p>
            <a:pPr marL="1314450" lvl="3" indent="0">
              <a:buNone/>
            </a:pPr>
            <a:r>
              <a:rPr lang="es-ES" sz="1600" dirty="0" smtClean="0"/>
              <a:t>4.2. Destinatario</a:t>
            </a:r>
          </a:p>
          <a:p>
            <a:pPr marL="1314450" lvl="3" indent="0">
              <a:buNone/>
            </a:pPr>
            <a:r>
              <a:rPr lang="es-ES" sz="1600" dirty="0" smtClean="0"/>
              <a:t>4.3. Apartado introductorio</a:t>
            </a:r>
          </a:p>
          <a:p>
            <a:pPr marL="1314450" lvl="3" indent="0">
              <a:buNone/>
            </a:pPr>
            <a:r>
              <a:rPr lang="es-ES" sz="1600" dirty="0" smtClean="0"/>
              <a:t>4.4. Responsabilidades del emisor y del contador</a:t>
            </a:r>
          </a:p>
          <a:p>
            <a:pPr marL="1314450" lvl="3" indent="0">
              <a:buNone/>
            </a:pPr>
            <a:r>
              <a:rPr lang="es-ES" sz="1600" dirty="0" smtClean="0"/>
              <a:t>4.5. Indicación de la tarea realizada</a:t>
            </a:r>
          </a:p>
          <a:p>
            <a:pPr marL="1314450" lvl="3" indent="0">
              <a:buNone/>
            </a:pPr>
            <a:r>
              <a:rPr lang="es-ES" sz="1600" dirty="0" smtClean="0"/>
              <a:t>4.6. Opinión, conclusión, manifestación o aseveración o hallazgo obtenido</a:t>
            </a:r>
          </a:p>
          <a:p>
            <a:pPr marL="1314450" lvl="3" indent="0">
              <a:buNone/>
            </a:pPr>
            <a:r>
              <a:rPr lang="es-ES" sz="1600" dirty="0" smtClean="0"/>
              <a:t>4.7. Elementos adicionales</a:t>
            </a:r>
          </a:p>
          <a:p>
            <a:pPr marL="1314450" lvl="3" indent="0">
              <a:buNone/>
            </a:pPr>
            <a:r>
              <a:rPr lang="es-ES" sz="1600" dirty="0" smtClean="0"/>
              <a:t>4.8. Lugar y fecha de emisión</a:t>
            </a:r>
          </a:p>
          <a:p>
            <a:pPr marL="1314450" lvl="3" indent="0">
              <a:buNone/>
            </a:pPr>
            <a:r>
              <a:rPr lang="es-ES" sz="1600" dirty="0" smtClean="0"/>
              <a:t>4.9. Identificación y firma del profesional</a:t>
            </a:r>
          </a:p>
          <a:p>
            <a:pPr marL="812800" lvl="3" indent="0">
              <a:buNone/>
            </a:pPr>
            <a:r>
              <a:rPr lang="es-ES" sz="1600" dirty="0" smtClean="0"/>
              <a:t>5. El contenido de cada sección </a:t>
            </a:r>
            <a:r>
              <a:rPr lang="es-ES" sz="1600" u="sng" dirty="0" smtClean="0"/>
              <a:t>debe</a:t>
            </a:r>
            <a:r>
              <a:rPr lang="es-ES" sz="1600" dirty="0" smtClean="0"/>
              <a:t> ser encabezado con título adecuado;</a:t>
            </a:r>
          </a:p>
          <a:p>
            <a:pPr marL="812800" lvl="3" indent="0">
              <a:buNone/>
            </a:pPr>
            <a:r>
              <a:rPr lang="es-ES" sz="1600" dirty="0" smtClean="0"/>
              <a:t>6. Los informes </a:t>
            </a:r>
            <a:r>
              <a:rPr lang="es-ES" sz="1600" u="sng" dirty="0" smtClean="0"/>
              <a:t>podrán</a:t>
            </a:r>
            <a:r>
              <a:rPr lang="es-ES" sz="1600" dirty="0" smtClean="0"/>
              <a:t> tener cláusulas de restricciones de distribución.-</a:t>
            </a:r>
          </a:p>
          <a:p>
            <a:pPr marL="1314450" lvl="3" indent="0">
              <a:buNone/>
            </a:pPr>
            <a:endParaRPr lang="es-ES" sz="1200" dirty="0" smtClean="0"/>
          </a:p>
        </p:txBody>
      </p:sp>
    </p:spTree>
    <p:extLst>
      <p:ext uri="{BB962C8B-B14F-4D97-AF65-F5344CB8AC3E}">
        <p14:creationId xmlns:p14="http://schemas.microsoft.com/office/powerpoint/2010/main" val="5479768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67544" y="24674"/>
            <a:ext cx="8229600" cy="634082"/>
          </a:xfrm>
        </p:spPr>
        <p:txBody>
          <a:bodyPr>
            <a:normAutofit fontScale="90000"/>
          </a:bodyPr>
          <a:lstStyle/>
          <a:p>
            <a:r>
              <a:rPr lang="es-ES" dirty="0" smtClean="0"/>
              <a:t>RT Nº 37 – ESTRUCTURA</a:t>
            </a:r>
            <a:endParaRPr lang="es-ES" dirty="0"/>
          </a:p>
        </p:txBody>
      </p:sp>
      <p:sp>
        <p:nvSpPr>
          <p:cNvPr id="6" name="5 Marcador de contenido"/>
          <p:cNvSpPr>
            <a:spLocks noGrp="1"/>
          </p:cNvSpPr>
          <p:nvPr>
            <p:ph sz="half" idx="1"/>
          </p:nvPr>
        </p:nvSpPr>
        <p:spPr>
          <a:xfrm>
            <a:off x="323528" y="692696"/>
            <a:ext cx="8606190" cy="5904656"/>
          </a:xfrm>
        </p:spPr>
        <p:txBody>
          <a:bodyPr>
            <a:noAutofit/>
          </a:bodyPr>
          <a:lstStyle/>
          <a:p>
            <a:pPr marL="530225" lvl="1" indent="-530225">
              <a:buAutoNum type="romanUcPeriod" startAt="3"/>
            </a:pPr>
            <a:r>
              <a:rPr lang="es-ES" sz="1800" b="1" dirty="0" smtClean="0">
                <a:solidFill>
                  <a:srgbClr val="00B050"/>
                </a:solidFill>
              </a:rPr>
              <a:t>NORMAS DE AUDITORIA</a:t>
            </a:r>
          </a:p>
          <a:p>
            <a:pPr marL="722313" lvl="1" indent="-279400">
              <a:buAutoNum type="alphaUcPeriod"/>
            </a:pPr>
            <a:r>
              <a:rPr lang="es-ES" sz="1800" b="1" dirty="0" smtClean="0">
                <a:solidFill>
                  <a:srgbClr val="00B050"/>
                </a:solidFill>
              </a:rPr>
              <a:t>Auditoría externa de los EECC con fines  generales;</a:t>
            </a:r>
          </a:p>
          <a:p>
            <a:pPr marL="1243013" lvl="2" indent="-400050">
              <a:buAutoNum type="romanLcPeriod"/>
            </a:pPr>
            <a:r>
              <a:rPr lang="es-ES" sz="1800" dirty="0" smtClean="0"/>
              <a:t>Normas para su desarrollo</a:t>
            </a:r>
          </a:p>
          <a:p>
            <a:pPr marL="1243013" lvl="2" indent="-400050">
              <a:buAutoNum type="romanLcPeriod"/>
            </a:pPr>
            <a:r>
              <a:rPr lang="es-ES" sz="1800" b="1" dirty="0" smtClean="0">
                <a:solidFill>
                  <a:srgbClr val="00B050"/>
                </a:solidFill>
              </a:rPr>
              <a:t>Normas sobre informes</a:t>
            </a:r>
          </a:p>
          <a:p>
            <a:pPr marL="1700213" lvl="3" indent="-446088">
              <a:buAutoNum type="romanLcPeriod"/>
            </a:pPr>
            <a:r>
              <a:rPr lang="es-ES" sz="1600" dirty="0" smtClean="0"/>
              <a:t>INFORME BREVE:</a:t>
            </a:r>
          </a:p>
          <a:p>
            <a:pPr marL="2157413" lvl="4" indent="-400050">
              <a:buAutoNum type="romanLcPeriod"/>
            </a:pPr>
            <a:r>
              <a:rPr lang="es-ES" sz="1600" dirty="0" smtClean="0"/>
              <a:t>Definición: emisión de una opinión o abstención de emitirla  sobre la </a:t>
            </a:r>
          </a:p>
          <a:p>
            <a:pPr marL="1757363" lvl="4" indent="0">
              <a:buNone/>
            </a:pPr>
            <a:r>
              <a:rPr lang="es-ES" sz="1600" dirty="0" smtClean="0"/>
              <a:t>         información de los EECC. Conforme o no con las normas de auditoria.-</a:t>
            </a:r>
          </a:p>
          <a:p>
            <a:pPr marL="2157413" lvl="4" indent="-400050">
              <a:buAutoNum type="romanLcPeriod"/>
            </a:pPr>
            <a:r>
              <a:rPr lang="es-ES" sz="1600" dirty="0" smtClean="0"/>
              <a:t>Contenido</a:t>
            </a:r>
          </a:p>
          <a:p>
            <a:pPr marL="2614613" lvl="5" indent="-400050">
              <a:buAutoNum type="romanLcPeriod"/>
            </a:pPr>
            <a:r>
              <a:rPr lang="es-ES" sz="1600" dirty="0" smtClean="0"/>
              <a:t>Titulo del informe: “Informe del Auditor Independiente”</a:t>
            </a:r>
          </a:p>
          <a:p>
            <a:pPr marL="2614613" lvl="5" indent="-400050">
              <a:buAutoNum type="romanLcPeriod"/>
            </a:pPr>
            <a:r>
              <a:rPr lang="es-ES" sz="1600" dirty="0" smtClean="0"/>
              <a:t>Destinatario</a:t>
            </a:r>
          </a:p>
          <a:p>
            <a:pPr marL="2614613" lvl="5" indent="-400050">
              <a:buAutoNum type="romanLcPeriod"/>
            </a:pPr>
            <a:r>
              <a:rPr lang="es-ES" sz="1600" dirty="0" smtClean="0"/>
              <a:t>Apartado introductorio: EECC + ente + período + política contable</a:t>
            </a:r>
          </a:p>
          <a:p>
            <a:pPr marL="2614613" lvl="5" indent="-400050">
              <a:buAutoNum type="romanLcPeriod"/>
            </a:pPr>
            <a:r>
              <a:rPr lang="es-ES" sz="1600" dirty="0" smtClean="0"/>
              <a:t>Responsabilidad de la dirección en relación con los EECC</a:t>
            </a:r>
          </a:p>
          <a:p>
            <a:pPr marL="2614613" lvl="5" indent="-400050">
              <a:buAutoNum type="romanLcPeriod"/>
            </a:pPr>
            <a:r>
              <a:rPr lang="es-ES" sz="1600" dirty="0" smtClean="0"/>
              <a:t>Responsabilidad del auditor</a:t>
            </a:r>
          </a:p>
          <a:p>
            <a:pPr marL="2614613" lvl="5" indent="-400050">
              <a:buAutoNum type="romanLcPeriod"/>
            </a:pPr>
            <a:r>
              <a:rPr lang="es-ES" sz="1600" dirty="0" smtClean="0"/>
              <a:t>Fundamentos de la opinión modificada, de corresponder</a:t>
            </a:r>
          </a:p>
          <a:p>
            <a:pPr marL="2614613" lvl="5" indent="-400050">
              <a:buAutoNum type="romanLcPeriod"/>
            </a:pPr>
            <a:r>
              <a:rPr lang="es-ES" sz="1600" dirty="0" smtClean="0"/>
              <a:t>Dictamen u opinión sobre los EECC en su conjunto o la manifestación expresa que se abstiene de hacerlo</a:t>
            </a:r>
          </a:p>
          <a:p>
            <a:pPr marL="2614613" lvl="5" indent="-400050">
              <a:buAutoNum type="romanLcPeriod"/>
            </a:pPr>
            <a:r>
              <a:rPr lang="es-ES" sz="1600" dirty="0" smtClean="0"/>
              <a:t>Párrafo de énfasis sobre ciertas cuestiones y/o sobre otras cuestiones</a:t>
            </a:r>
          </a:p>
          <a:p>
            <a:pPr marL="2614613" lvl="5" indent="-400050">
              <a:buAutoNum type="romanLcPeriod"/>
            </a:pPr>
            <a:r>
              <a:rPr lang="es-ES" sz="1600" dirty="0" smtClean="0"/>
              <a:t>Información especial requerida por disposiciones legales</a:t>
            </a:r>
          </a:p>
          <a:p>
            <a:pPr marL="2614613" lvl="5" indent="-400050">
              <a:buAutoNum type="romanLcPeriod"/>
            </a:pPr>
            <a:r>
              <a:rPr lang="es-ES" sz="1600" dirty="0" smtClean="0"/>
              <a:t>Lugar y fecha de emisión</a:t>
            </a:r>
          </a:p>
          <a:p>
            <a:pPr marL="2614613" lvl="5" indent="-400050">
              <a:buAutoNum type="romanLcPeriod"/>
            </a:pPr>
            <a:r>
              <a:rPr lang="es-ES" sz="1600" dirty="0" smtClean="0"/>
              <a:t>Identificación y firma del contador</a:t>
            </a:r>
          </a:p>
          <a:p>
            <a:pPr marL="1695450" lvl="5" indent="-439738">
              <a:buNone/>
              <a:tabLst>
                <a:tab pos="1695450" algn="l"/>
              </a:tabLst>
            </a:pPr>
            <a:endParaRPr lang="es-ES" sz="1600" b="1" dirty="0" smtClean="0"/>
          </a:p>
        </p:txBody>
      </p:sp>
    </p:spTree>
    <p:extLst>
      <p:ext uri="{BB962C8B-B14F-4D97-AF65-F5344CB8AC3E}">
        <p14:creationId xmlns:p14="http://schemas.microsoft.com/office/powerpoint/2010/main" val="27045136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67544" y="24674"/>
            <a:ext cx="8229600" cy="634082"/>
          </a:xfrm>
        </p:spPr>
        <p:txBody>
          <a:bodyPr>
            <a:normAutofit fontScale="90000"/>
          </a:bodyPr>
          <a:lstStyle/>
          <a:p>
            <a:r>
              <a:rPr lang="es-ES" dirty="0" smtClean="0"/>
              <a:t>RT Nº 37 – ESTRUCTURA</a:t>
            </a:r>
            <a:endParaRPr lang="es-ES" dirty="0"/>
          </a:p>
        </p:txBody>
      </p:sp>
      <p:sp>
        <p:nvSpPr>
          <p:cNvPr id="6" name="5 Marcador de contenido"/>
          <p:cNvSpPr>
            <a:spLocks noGrp="1"/>
          </p:cNvSpPr>
          <p:nvPr>
            <p:ph sz="half" idx="1"/>
          </p:nvPr>
        </p:nvSpPr>
        <p:spPr>
          <a:xfrm>
            <a:off x="323528" y="692696"/>
            <a:ext cx="8606190" cy="5736700"/>
          </a:xfrm>
        </p:spPr>
        <p:txBody>
          <a:bodyPr>
            <a:noAutofit/>
          </a:bodyPr>
          <a:lstStyle/>
          <a:p>
            <a:pPr marL="530225" lvl="1" indent="-530225">
              <a:buAutoNum type="romanUcPeriod" startAt="3"/>
            </a:pPr>
            <a:r>
              <a:rPr lang="es-ES" sz="1800" b="1" dirty="0" smtClean="0">
                <a:solidFill>
                  <a:srgbClr val="00B050"/>
                </a:solidFill>
              </a:rPr>
              <a:t>NORMAS DE AUDITORIA</a:t>
            </a:r>
          </a:p>
          <a:p>
            <a:pPr marL="722313" lvl="1" indent="-279400">
              <a:buAutoNum type="alphaUcPeriod"/>
            </a:pPr>
            <a:r>
              <a:rPr lang="es-ES" sz="1800" b="1" dirty="0" smtClean="0">
                <a:solidFill>
                  <a:srgbClr val="00B050"/>
                </a:solidFill>
              </a:rPr>
              <a:t>Auditoría externa de los EECC con fines  generales;</a:t>
            </a:r>
          </a:p>
          <a:p>
            <a:pPr marL="1243013" lvl="2" indent="-400050">
              <a:buAutoNum type="romanLcPeriod"/>
            </a:pPr>
            <a:r>
              <a:rPr lang="es-ES" sz="1800" dirty="0" smtClean="0"/>
              <a:t>Normas para su desarrollo</a:t>
            </a:r>
          </a:p>
          <a:p>
            <a:pPr marL="1243013" lvl="2" indent="-400050">
              <a:buAutoNum type="romanLcPeriod"/>
            </a:pPr>
            <a:r>
              <a:rPr lang="es-ES" sz="1800" b="1" dirty="0" smtClean="0">
                <a:solidFill>
                  <a:srgbClr val="00B050"/>
                </a:solidFill>
              </a:rPr>
              <a:t>Normas sobre informes</a:t>
            </a:r>
          </a:p>
          <a:p>
            <a:pPr marL="1695450" lvl="5" indent="-439738">
              <a:buNone/>
              <a:tabLst>
                <a:tab pos="1695450" algn="l"/>
              </a:tabLst>
            </a:pPr>
            <a:r>
              <a:rPr lang="es-ES" sz="1600" dirty="0" smtClean="0"/>
              <a:t>ii 	INFORME EXTENSO:</a:t>
            </a:r>
          </a:p>
          <a:p>
            <a:pPr marL="1695450" lvl="5" indent="-439738" algn="just">
              <a:buNone/>
              <a:tabLst>
                <a:tab pos="1695450" algn="l"/>
              </a:tabLst>
            </a:pPr>
            <a:r>
              <a:rPr lang="es-ES" sz="1200" dirty="0" smtClean="0"/>
              <a:t>	</a:t>
            </a:r>
            <a:r>
              <a:rPr lang="es-ES" sz="1600" dirty="0" smtClean="0"/>
              <a:t>i Que el trabajo de auditoría ha sido orientado, primordialmente, a la posibilidad de formular una opinión sobre los EECC</a:t>
            </a:r>
          </a:p>
          <a:p>
            <a:pPr marL="1695450" lvl="5" indent="-439738" algn="just">
              <a:buNone/>
              <a:tabLst>
                <a:tab pos="1695450" algn="l"/>
              </a:tabLst>
            </a:pPr>
            <a:r>
              <a:rPr lang="es-ES" sz="1600" dirty="0"/>
              <a:t>	</a:t>
            </a:r>
            <a:r>
              <a:rPr lang="es-ES" sz="1600" dirty="0" smtClean="0"/>
              <a:t>ii. Que los datos que se adjuntan a los EECC se presentan para posibilitar estudios complementarios, pero no son necesarios para una presentación razonable de la información que deben contener los citados estados</a:t>
            </a:r>
          </a:p>
          <a:p>
            <a:pPr marL="1695450" lvl="5" indent="-439738" algn="just">
              <a:buNone/>
              <a:tabLst>
                <a:tab pos="1695450" algn="l"/>
              </a:tabLst>
            </a:pPr>
            <a:r>
              <a:rPr lang="es-ES" sz="1600" dirty="0"/>
              <a:t>	</a:t>
            </a:r>
            <a:r>
              <a:rPr lang="es-ES" sz="1600" dirty="0" smtClean="0"/>
              <a:t>iii. Que la información adicional que se detalla ha sido, o no, sometida a procedimientos de auditoría</a:t>
            </a:r>
          </a:p>
          <a:p>
            <a:pPr marL="1695450" lvl="5" indent="-439738" algn="just">
              <a:buNone/>
              <a:tabLst>
                <a:tab pos="1695450" algn="l"/>
              </a:tabLst>
            </a:pPr>
            <a:r>
              <a:rPr lang="es-ES" sz="1600" dirty="0"/>
              <a:t>	</a:t>
            </a:r>
            <a:r>
              <a:rPr lang="es-ES" sz="1600" dirty="0" smtClean="0"/>
              <a:t>iv Deben quedar claramente identificadas las manifestaciones del ente cuyos EECC e información suplementaria han sido objeto de la auditoría y las manifestaciones del contador que emite dicho informe extenso.</a:t>
            </a:r>
            <a:endParaRPr lang="es-ES" sz="1200" dirty="0" smtClean="0"/>
          </a:p>
          <a:p>
            <a:pPr marL="722313" lvl="1" indent="-279400">
              <a:buAutoNum type="alphaUcPeriod"/>
            </a:pPr>
            <a:r>
              <a:rPr lang="es-ES" sz="1800" dirty="0" smtClean="0"/>
              <a:t>Auditoria de EECC preparados de conformidad con un marco de información con fines específicos;</a:t>
            </a:r>
          </a:p>
          <a:p>
            <a:pPr marL="722313" lvl="1" indent="-279400">
              <a:buAutoNum type="alphaUcPeriod"/>
            </a:pPr>
            <a:r>
              <a:rPr lang="es-ES" sz="1800" dirty="0" smtClean="0"/>
              <a:t>Auditoría de un EC o de un elemento, cuenta o partida de un EC;</a:t>
            </a:r>
          </a:p>
          <a:p>
            <a:pPr marL="722313" lvl="1" indent="-279400">
              <a:buAutoNum type="alphaUcPeriod"/>
            </a:pPr>
            <a:r>
              <a:rPr lang="es-ES" sz="1800" dirty="0" smtClean="0"/>
              <a:t>Auditoría de EECC resumidos.-</a:t>
            </a:r>
          </a:p>
          <a:p>
            <a:pPr marL="530225" lvl="1" indent="-530225">
              <a:buNone/>
            </a:pPr>
            <a:endParaRPr lang="es-ES" sz="1400" b="1" dirty="0" smtClean="0"/>
          </a:p>
        </p:txBody>
      </p:sp>
    </p:spTree>
    <p:extLst>
      <p:ext uri="{BB962C8B-B14F-4D97-AF65-F5344CB8AC3E}">
        <p14:creationId xmlns:p14="http://schemas.microsoft.com/office/powerpoint/2010/main" val="164072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67544" y="24674"/>
            <a:ext cx="8229600" cy="634082"/>
          </a:xfrm>
        </p:spPr>
        <p:txBody>
          <a:bodyPr>
            <a:normAutofit fontScale="90000"/>
          </a:bodyPr>
          <a:lstStyle/>
          <a:p>
            <a:r>
              <a:rPr lang="es-ES" dirty="0" smtClean="0"/>
              <a:t>RT Nº 37 – ESTRUCTURA</a:t>
            </a:r>
            <a:endParaRPr lang="es-ES" dirty="0"/>
          </a:p>
        </p:txBody>
      </p:sp>
      <p:sp>
        <p:nvSpPr>
          <p:cNvPr id="6" name="5 Marcador de contenido"/>
          <p:cNvSpPr>
            <a:spLocks noGrp="1"/>
          </p:cNvSpPr>
          <p:nvPr>
            <p:ph sz="half" idx="1"/>
          </p:nvPr>
        </p:nvSpPr>
        <p:spPr>
          <a:xfrm>
            <a:off x="323528" y="692696"/>
            <a:ext cx="8363272" cy="5904656"/>
          </a:xfrm>
        </p:spPr>
        <p:txBody>
          <a:bodyPr>
            <a:noAutofit/>
          </a:bodyPr>
          <a:lstStyle/>
          <a:p>
            <a:pPr marL="530225" lvl="1" indent="-530225">
              <a:buAutoNum type="romanUcPeriod" startAt="4"/>
            </a:pPr>
            <a:r>
              <a:rPr lang="es-ES" sz="1800" b="1" dirty="0" smtClean="0"/>
              <a:t>NORMAS DE REVISION DE EECC DE PERÍODOS INTERMEDIOS</a:t>
            </a:r>
            <a:endParaRPr lang="es-ES" sz="1800" dirty="0" smtClean="0"/>
          </a:p>
          <a:p>
            <a:pPr marL="930275" lvl="2" indent="-530225">
              <a:buAutoNum type="romanUcPeriod" startAt="4"/>
            </a:pPr>
            <a:r>
              <a:rPr lang="es-ES" sz="1800" dirty="0" smtClean="0"/>
              <a:t>Tener en cuenta que el Consejo Profesional de Ciencias Económicas de La Pampa ha aprobado la aplicación de este procedimiento a EECC de cierre de ejercicio. Ya no por Res. Nº 11/1986 sino por Res. Nº 03/2013.-</a:t>
            </a:r>
          </a:p>
          <a:p>
            <a:pPr marL="530225" lvl="1" indent="-530225">
              <a:buNone/>
            </a:pPr>
            <a:r>
              <a:rPr lang="es-ES" sz="1800" b="1" dirty="0" smtClean="0"/>
              <a:t>V. 	NORMAS SOBRE OTROS ENCARGOS DE ASEGURAMIENTO</a:t>
            </a:r>
          </a:p>
          <a:p>
            <a:pPr marL="722313" lvl="1" indent="-279400">
              <a:buAutoNum type="alphaUcPeriod"/>
            </a:pPr>
            <a:r>
              <a:rPr lang="es-ES" sz="1800" dirty="0" smtClean="0"/>
              <a:t>Otros encargos de aseguramiento en general;</a:t>
            </a:r>
          </a:p>
          <a:p>
            <a:pPr marL="1122363" lvl="2" indent="-279400">
              <a:buAutoNum type="alphaUcPeriod"/>
            </a:pPr>
            <a:r>
              <a:rPr lang="es-ES" sz="1800" dirty="0" smtClean="0"/>
              <a:t>Normas para su desarrollo: </a:t>
            </a:r>
          </a:p>
          <a:p>
            <a:pPr marL="1165225" lvl="2" indent="0" algn="just">
              <a:buNone/>
              <a:tabLst>
                <a:tab pos="1076325" algn="l"/>
                <a:tab pos="1165225" algn="l"/>
              </a:tabLst>
            </a:pPr>
            <a:r>
              <a:rPr lang="es-ES" sz="1800" dirty="0" smtClean="0"/>
              <a:t>i. el objetivo es expresar una conclusión con el fin de incrementar el grado de confianza de los usuarios a quienes se destina el informe, acerca del resultado de la evaluación o medición de la materia objeto de la tarea, sobre la base de ciertos criterios.-</a:t>
            </a:r>
          </a:p>
          <a:p>
            <a:pPr marL="1166813" lvl="3" indent="0" algn="just">
              <a:buNone/>
            </a:pPr>
            <a:r>
              <a:rPr lang="es-ES" dirty="0" smtClean="0"/>
              <a:t>ii. “…en función del nivel de aseguramiento que provea a los usuarios, puede ser un encargo de aseguramiento razonable o un encargo de aseguramiento limitado…”</a:t>
            </a:r>
          </a:p>
          <a:p>
            <a:pPr marL="1122363" lvl="2" indent="-279400">
              <a:buAutoNum type="alphaUcPeriod"/>
            </a:pPr>
            <a:r>
              <a:rPr lang="es-ES" sz="1800" dirty="0" smtClean="0"/>
              <a:t>Normas sobre informes</a:t>
            </a:r>
          </a:p>
          <a:p>
            <a:pPr marL="722313" lvl="1" indent="-279400">
              <a:buAutoNum type="alphaUcPeriod"/>
            </a:pPr>
            <a:r>
              <a:rPr lang="es-ES" sz="1800" dirty="0" smtClean="0"/>
              <a:t>El examen de la información contable prospectiva;</a:t>
            </a:r>
          </a:p>
          <a:p>
            <a:pPr marL="722313" lvl="1" indent="-279400">
              <a:buAutoNum type="alphaUcPeriod"/>
            </a:pPr>
            <a:r>
              <a:rPr lang="es-ES" sz="1800" dirty="0" smtClean="0"/>
              <a:t>Informes sobre los controles de una organización de servicios;</a:t>
            </a:r>
          </a:p>
          <a:p>
            <a:pPr marL="530225" lvl="1" indent="-530225">
              <a:buNone/>
            </a:pPr>
            <a:endParaRPr lang="es-ES" sz="1400" b="1" dirty="0" smtClean="0"/>
          </a:p>
        </p:txBody>
      </p:sp>
    </p:spTree>
    <p:extLst>
      <p:ext uri="{BB962C8B-B14F-4D97-AF65-F5344CB8AC3E}">
        <p14:creationId xmlns:p14="http://schemas.microsoft.com/office/powerpoint/2010/main" val="27490370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67544" y="24674"/>
            <a:ext cx="8229600" cy="634082"/>
          </a:xfrm>
        </p:spPr>
        <p:txBody>
          <a:bodyPr>
            <a:normAutofit fontScale="90000"/>
          </a:bodyPr>
          <a:lstStyle/>
          <a:p>
            <a:r>
              <a:rPr lang="es-ES" dirty="0" smtClean="0"/>
              <a:t>RT Nº 37 – ESTRUCTURA</a:t>
            </a:r>
            <a:endParaRPr lang="es-ES" dirty="0"/>
          </a:p>
        </p:txBody>
      </p:sp>
      <p:sp>
        <p:nvSpPr>
          <p:cNvPr id="6" name="5 Marcador de contenido"/>
          <p:cNvSpPr>
            <a:spLocks noGrp="1"/>
          </p:cNvSpPr>
          <p:nvPr>
            <p:ph sz="half" idx="1"/>
          </p:nvPr>
        </p:nvSpPr>
        <p:spPr>
          <a:xfrm>
            <a:off x="323528" y="692696"/>
            <a:ext cx="8363272" cy="5904656"/>
          </a:xfrm>
        </p:spPr>
        <p:txBody>
          <a:bodyPr>
            <a:noAutofit/>
          </a:bodyPr>
          <a:lstStyle/>
          <a:p>
            <a:pPr marL="530225" lvl="1" indent="-530225">
              <a:buNone/>
            </a:pPr>
            <a:r>
              <a:rPr lang="es-ES" sz="1800" b="1" dirty="0" smtClean="0"/>
              <a:t>V. 	NORMAS SOBRE OTROS ENCARGOS DE ASEGURAMIENTO</a:t>
            </a:r>
          </a:p>
          <a:p>
            <a:pPr marL="722313" lvl="1" indent="-279400">
              <a:buAutoNum type="alphaUcPeriod"/>
            </a:pPr>
            <a:r>
              <a:rPr lang="es-ES" sz="1800" dirty="0" smtClean="0"/>
              <a:t>Otros encargos de aseguramiento en general;</a:t>
            </a:r>
          </a:p>
          <a:p>
            <a:pPr marL="1122363" lvl="2" indent="-279400">
              <a:buAutoNum type="alphaUcPeriod"/>
            </a:pPr>
            <a:r>
              <a:rPr lang="es-ES" sz="1800" dirty="0" smtClean="0"/>
              <a:t>Normas para su desarrollo: </a:t>
            </a:r>
          </a:p>
          <a:p>
            <a:pPr marL="1122363" lvl="2" indent="-279400">
              <a:buAutoNum type="alphaUcPeriod"/>
            </a:pPr>
            <a:r>
              <a:rPr lang="es-ES" sz="1800" dirty="0" smtClean="0"/>
              <a:t>Normas sobre informes</a:t>
            </a:r>
          </a:p>
          <a:p>
            <a:pPr marL="1565275" lvl="1" indent="-400050">
              <a:buAutoNum type="romanLcPeriod"/>
            </a:pPr>
            <a:r>
              <a:rPr lang="es-ES" sz="1800" dirty="0" smtClean="0"/>
              <a:t>Identificación y descripción de la información sobre la materia objeto de análisis;</a:t>
            </a:r>
          </a:p>
          <a:p>
            <a:pPr marL="1565275" lvl="1" indent="-400050">
              <a:buAutoNum type="romanLcPeriod"/>
            </a:pPr>
            <a:r>
              <a:rPr lang="es-ES" sz="1800" dirty="0" smtClean="0"/>
              <a:t>Identificación de los criterios aplicados;</a:t>
            </a:r>
          </a:p>
          <a:p>
            <a:pPr marL="1565275" lvl="1" indent="-400050">
              <a:buAutoNum type="romanLcPeriod"/>
            </a:pPr>
            <a:r>
              <a:rPr lang="es-ES" sz="1800" dirty="0" smtClean="0"/>
              <a:t>Limitaciones inherentes significativas relacionadas con la evaluación o la medida de la materia objeto de análisis en comparación con los criterios;</a:t>
            </a:r>
          </a:p>
          <a:p>
            <a:pPr marL="1565275" lvl="1" indent="-400050">
              <a:buAutoNum type="romanLcPeriod"/>
            </a:pPr>
            <a:r>
              <a:rPr lang="es-ES" sz="1800" dirty="0" smtClean="0"/>
              <a:t>Declaración que limite el uso del informe de aseguramiento a aquellos usuarios presuntos o con dicho fin;</a:t>
            </a:r>
          </a:p>
          <a:p>
            <a:pPr marL="1565275" lvl="1" indent="-400050">
              <a:buAutoNum type="romanLcPeriod"/>
            </a:pPr>
            <a:r>
              <a:rPr lang="es-ES" sz="1800" dirty="0" smtClean="0"/>
              <a:t>Descripción de las responsabilidades por parte del responsable y del contador;</a:t>
            </a:r>
          </a:p>
          <a:p>
            <a:pPr marL="1565275" lvl="1" indent="-400050">
              <a:buAutoNum type="romanLcPeriod"/>
            </a:pPr>
            <a:r>
              <a:rPr lang="es-ES" sz="1800" dirty="0" smtClean="0"/>
              <a:t>Resumen del trabajo realizado</a:t>
            </a:r>
          </a:p>
          <a:p>
            <a:pPr marL="1565275" lvl="1" indent="-400050">
              <a:buAutoNum type="romanLcPeriod"/>
            </a:pPr>
            <a:r>
              <a:rPr lang="es-ES" sz="1800" dirty="0" smtClean="0"/>
              <a:t>Conclusión del contador (favorable, con salvedades, adversa </a:t>
            </a:r>
            <a:r>
              <a:rPr lang="es-ES" sz="1600" dirty="0" smtClean="0"/>
              <a:t>o abstención)</a:t>
            </a:r>
          </a:p>
        </p:txBody>
      </p:sp>
    </p:spTree>
    <p:extLst>
      <p:ext uri="{BB962C8B-B14F-4D97-AF65-F5344CB8AC3E}">
        <p14:creationId xmlns:p14="http://schemas.microsoft.com/office/powerpoint/2010/main" val="21573488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67544" y="24674"/>
            <a:ext cx="8229600" cy="634082"/>
          </a:xfrm>
        </p:spPr>
        <p:txBody>
          <a:bodyPr>
            <a:normAutofit fontScale="90000"/>
          </a:bodyPr>
          <a:lstStyle/>
          <a:p>
            <a:r>
              <a:rPr lang="es-ES" dirty="0" smtClean="0"/>
              <a:t>RT Nº 37 – ESTRUCTURA</a:t>
            </a:r>
            <a:endParaRPr lang="es-ES" dirty="0"/>
          </a:p>
        </p:txBody>
      </p:sp>
      <p:sp>
        <p:nvSpPr>
          <p:cNvPr id="6" name="5 Marcador de contenido"/>
          <p:cNvSpPr>
            <a:spLocks noGrp="1"/>
          </p:cNvSpPr>
          <p:nvPr>
            <p:ph sz="half" idx="1"/>
          </p:nvPr>
        </p:nvSpPr>
        <p:spPr>
          <a:xfrm>
            <a:off x="323528" y="692696"/>
            <a:ext cx="8363272" cy="5904656"/>
          </a:xfrm>
        </p:spPr>
        <p:txBody>
          <a:bodyPr>
            <a:noAutofit/>
          </a:bodyPr>
          <a:lstStyle/>
          <a:p>
            <a:pPr marL="530225" lvl="1" indent="-530225">
              <a:buNone/>
            </a:pPr>
            <a:r>
              <a:rPr lang="es-ES" sz="1800" b="1" dirty="0" smtClean="0"/>
              <a:t>V. 	NORMAS SOBRE OTROS ENCARGOS DE ASEGURAMIENTO</a:t>
            </a:r>
          </a:p>
          <a:p>
            <a:pPr marL="722313" lvl="1" indent="-279400">
              <a:buAutoNum type="alphaUcPeriod"/>
            </a:pPr>
            <a:r>
              <a:rPr lang="es-ES" sz="1800" dirty="0" smtClean="0"/>
              <a:t>Otros encargos de aseguramiento en general:</a:t>
            </a:r>
          </a:p>
          <a:p>
            <a:pPr marL="1122363" lvl="2" indent="-279400">
              <a:buAutoNum type="alphaUcPeriod"/>
            </a:pPr>
            <a:r>
              <a:rPr lang="es-ES" sz="1800" dirty="0" smtClean="0"/>
              <a:t>Normas para su desarrollo; </a:t>
            </a:r>
          </a:p>
          <a:p>
            <a:pPr marL="1122363" lvl="2" indent="-279400">
              <a:buAutoNum type="alphaUcPeriod"/>
            </a:pPr>
            <a:r>
              <a:rPr lang="es-ES" sz="1800" dirty="0" smtClean="0"/>
              <a:t>Normas sobre informes.-</a:t>
            </a:r>
            <a:endParaRPr lang="es-ES" sz="1600" dirty="0"/>
          </a:p>
          <a:p>
            <a:pPr marL="442913" lvl="2" indent="0">
              <a:buNone/>
            </a:pPr>
            <a:r>
              <a:rPr lang="es-ES" sz="1800" dirty="0" smtClean="0"/>
              <a:t>B. El examen de la información prospectiva: Elementos particulares:</a:t>
            </a:r>
          </a:p>
          <a:p>
            <a:pPr marL="900113" lvl="2" indent="0" algn="just">
              <a:buNone/>
            </a:pPr>
            <a:r>
              <a:rPr lang="es-ES" sz="1800" dirty="0"/>
              <a:t>	</a:t>
            </a:r>
            <a:r>
              <a:rPr lang="es-ES" sz="1800" dirty="0" smtClean="0"/>
              <a:t>i. Manifestación de que la dirección es responsable por la información contable prospectiva, incluyendo los supuestos;</a:t>
            </a:r>
          </a:p>
          <a:p>
            <a:pPr marL="900113" lvl="2" indent="0" algn="just">
              <a:buNone/>
            </a:pPr>
            <a:r>
              <a:rPr lang="es-ES" sz="1800" dirty="0" smtClean="0"/>
              <a:t>ii. Referencia al propósito y/o a la distribución restringida de la información contable prospectiva;</a:t>
            </a:r>
          </a:p>
          <a:p>
            <a:pPr marL="900113" lvl="2" indent="0" algn="just">
              <a:buNone/>
            </a:pPr>
            <a:r>
              <a:rPr lang="es-ES" sz="1800" dirty="0" smtClean="0"/>
              <a:t>iii. Declaración de seguridad negativa sobre si los supuestos brindan una base razonable para la información contable prospectiva;</a:t>
            </a:r>
          </a:p>
          <a:p>
            <a:pPr marL="900113" lvl="2" indent="0" algn="just">
              <a:buNone/>
            </a:pPr>
            <a:r>
              <a:rPr lang="es-ES" sz="1800" dirty="0" smtClean="0"/>
              <a:t>iv. Opinión con respecto a si la información contable prospectiva ha sido preparada en forma adecuada sobre la base de los supuestos y se presenta de acuerdo con el marco de presentación de dicha información;</a:t>
            </a:r>
          </a:p>
          <a:p>
            <a:pPr marL="900113" lvl="2" indent="0" algn="just">
              <a:buNone/>
            </a:pPr>
            <a:r>
              <a:rPr lang="es-ES" sz="1800" dirty="0" smtClean="0"/>
              <a:t>v. Advertencias apropiadas sobre la probabilidad de la concreción de los resultados presentados en la información contable prospectivas;</a:t>
            </a:r>
          </a:p>
          <a:p>
            <a:pPr marL="900113" lvl="2" indent="0">
              <a:buNone/>
            </a:pPr>
            <a:endParaRPr lang="es-ES" sz="1800" dirty="0" smtClean="0"/>
          </a:p>
        </p:txBody>
      </p:sp>
    </p:spTree>
    <p:extLst>
      <p:ext uri="{BB962C8B-B14F-4D97-AF65-F5344CB8AC3E}">
        <p14:creationId xmlns:p14="http://schemas.microsoft.com/office/powerpoint/2010/main" val="21040897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67544" y="24674"/>
            <a:ext cx="8229600" cy="634082"/>
          </a:xfrm>
        </p:spPr>
        <p:txBody>
          <a:bodyPr>
            <a:normAutofit fontScale="90000"/>
          </a:bodyPr>
          <a:lstStyle/>
          <a:p>
            <a:r>
              <a:rPr lang="es-ES" dirty="0" smtClean="0"/>
              <a:t>RT Nº 37 – ESTRUCTURA</a:t>
            </a:r>
            <a:endParaRPr lang="es-ES" dirty="0"/>
          </a:p>
        </p:txBody>
      </p:sp>
      <p:sp>
        <p:nvSpPr>
          <p:cNvPr id="6" name="5 Marcador de contenido"/>
          <p:cNvSpPr>
            <a:spLocks noGrp="1"/>
          </p:cNvSpPr>
          <p:nvPr>
            <p:ph sz="half" idx="1"/>
          </p:nvPr>
        </p:nvSpPr>
        <p:spPr>
          <a:xfrm>
            <a:off x="323528" y="692696"/>
            <a:ext cx="8363272" cy="5904656"/>
          </a:xfrm>
        </p:spPr>
        <p:txBody>
          <a:bodyPr>
            <a:noAutofit/>
          </a:bodyPr>
          <a:lstStyle/>
          <a:p>
            <a:pPr marL="530225" lvl="1" indent="-530225">
              <a:buNone/>
            </a:pPr>
            <a:r>
              <a:rPr lang="es-ES" sz="1800" b="1" dirty="0" smtClean="0"/>
              <a:t>V. 	NORMAS SOBRE OTROS ENCARGOS DE ASEGURAMIENTO</a:t>
            </a:r>
          </a:p>
          <a:p>
            <a:pPr marL="722313" lvl="1" indent="-279400">
              <a:buAutoNum type="alphaUcPeriod"/>
            </a:pPr>
            <a:r>
              <a:rPr lang="es-ES" sz="1800" dirty="0" smtClean="0"/>
              <a:t>Otros encargos de aseguramiento en general:</a:t>
            </a:r>
          </a:p>
          <a:p>
            <a:pPr marL="1122363" lvl="2" indent="-279400">
              <a:buAutoNum type="alphaUcPeriod"/>
            </a:pPr>
            <a:r>
              <a:rPr lang="es-ES" sz="1800" dirty="0" smtClean="0"/>
              <a:t>Normas para su desarrollo; </a:t>
            </a:r>
          </a:p>
          <a:p>
            <a:pPr marL="1122363" lvl="2" indent="-279400">
              <a:buAutoNum type="alphaUcPeriod"/>
            </a:pPr>
            <a:r>
              <a:rPr lang="es-ES" sz="1800" dirty="0" smtClean="0"/>
              <a:t>Normas sobre informes.-</a:t>
            </a:r>
            <a:endParaRPr lang="es-ES" sz="1600" dirty="0"/>
          </a:p>
          <a:p>
            <a:pPr marL="442913" lvl="2" indent="0">
              <a:buNone/>
            </a:pPr>
            <a:r>
              <a:rPr lang="es-ES" sz="1800" dirty="0" smtClean="0"/>
              <a:t>B. El examen de la información prospectiva: Elementos particulares:</a:t>
            </a:r>
            <a:endParaRPr lang="es-ES" sz="1800" dirty="0"/>
          </a:p>
          <a:p>
            <a:pPr marL="442913" lvl="2" indent="0">
              <a:buNone/>
            </a:pPr>
            <a:r>
              <a:rPr lang="es-ES" sz="1800" dirty="0" smtClean="0"/>
              <a:t>C. Informes sobre los controles de una organización de servicios</a:t>
            </a:r>
          </a:p>
          <a:p>
            <a:pPr marL="1300163" lvl="2" indent="-400050">
              <a:buAutoNum type="romanLcPeriod"/>
            </a:pPr>
            <a:r>
              <a:rPr lang="es-ES" sz="1800" dirty="0" smtClean="0"/>
              <a:t>Normas para su desarrollo: informe sobre controles vigentes en una organización de servicios que se presumen relevantes para el control interno de las organizaciones usuarias de esos servicios.</a:t>
            </a:r>
          </a:p>
          <a:p>
            <a:pPr marL="1798638" lvl="2" indent="-898525">
              <a:buNone/>
            </a:pPr>
            <a:r>
              <a:rPr lang="es-ES" sz="1800" dirty="0" smtClean="0"/>
              <a:t>		Informe tipo 1:  informe sobre la descripción y el diseño de los controles de una organización de servicios;</a:t>
            </a:r>
          </a:p>
          <a:p>
            <a:pPr marL="1798638" lvl="2" indent="-898525">
              <a:buNone/>
            </a:pPr>
            <a:r>
              <a:rPr lang="es-ES" sz="1800" dirty="0"/>
              <a:t>	</a:t>
            </a:r>
            <a:r>
              <a:rPr lang="es-ES" sz="1800" dirty="0" smtClean="0"/>
              <a:t>	Informe tipo 2: informe sobre la descripción, diseño y eficacia operativa de los controles de una organización de servicios.-</a:t>
            </a:r>
          </a:p>
          <a:p>
            <a:pPr marL="1300163" lvl="2" indent="-400050" algn="just">
              <a:buAutoNum type="romanLcPeriod"/>
            </a:pPr>
            <a:r>
              <a:rPr lang="es-ES" sz="1800" dirty="0" smtClean="0"/>
              <a:t>Normas sobre informes: Elementos particulares:</a:t>
            </a:r>
          </a:p>
          <a:p>
            <a:pPr marL="1757363" lvl="3" indent="-400050" algn="just">
              <a:buAutoNum type="romanLcPeriod"/>
            </a:pPr>
            <a:r>
              <a:rPr lang="es-ES" dirty="0" smtClean="0"/>
              <a:t>“…una manifestación de que el informe y, en el caso de un informe de tipo 2, la descripción de las pruebas de controles, se han preparado solo para las organizaciones usuarias y sus auditores…”</a:t>
            </a:r>
          </a:p>
          <a:p>
            <a:pPr marL="1757363" lvl="3" indent="-400050" algn="just">
              <a:buAutoNum type="romanLcPeriod"/>
            </a:pPr>
            <a:r>
              <a:rPr lang="es-ES" dirty="0" smtClean="0"/>
              <a:t>El opinión debe ser expresada en forma positiva con base en criterios idóneos.-</a:t>
            </a:r>
          </a:p>
          <a:p>
            <a:pPr marL="442913" lvl="2" indent="0">
              <a:buNone/>
            </a:pPr>
            <a:endParaRPr lang="es-ES" sz="1800" dirty="0" smtClean="0"/>
          </a:p>
        </p:txBody>
      </p:sp>
    </p:spTree>
    <p:extLst>
      <p:ext uri="{BB962C8B-B14F-4D97-AF65-F5344CB8AC3E}">
        <p14:creationId xmlns:p14="http://schemas.microsoft.com/office/powerpoint/2010/main" val="3258642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67544" y="24674"/>
            <a:ext cx="8229600" cy="634082"/>
          </a:xfrm>
        </p:spPr>
        <p:txBody>
          <a:bodyPr>
            <a:normAutofit fontScale="90000"/>
          </a:bodyPr>
          <a:lstStyle/>
          <a:p>
            <a:r>
              <a:rPr lang="es-ES" dirty="0" smtClean="0"/>
              <a:t>RT Nº 37 – ESTRUCTURA</a:t>
            </a:r>
            <a:endParaRPr lang="es-ES" dirty="0"/>
          </a:p>
        </p:txBody>
      </p:sp>
      <p:sp>
        <p:nvSpPr>
          <p:cNvPr id="6" name="5 Marcador de contenido"/>
          <p:cNvSpPr>
            <a:spLocks noGrp="1"/>
          </p:cNvSpPr>
          <p:nvPr>
            <p:ph sz="half" idx="1"/>
          </p:nvPr>
        </p:nvSpPr>
        <p:spPr>
          <a:xfrm>
            <a:off x="323528" y="692696"/>
            <a:ext cx="8363272" cy="5904656"/>
          </a:xfrm>
        </p:spPr>
        <p:txBody>
          <a:bodyPr>
            <a:noAutofit/>
          </a:bodyPr>
          <a:lstStyle/>
          <a:p>
            <a:pPr marL="530225" lvl="1" indent="-530225">
              <a:buNone/>
            </a:pPr>
            <a:r>
              <a:rPr lang="es-ES" sz="1800" b="1" dirty="0" smtClean="0"/>
              <a:t>VI. 	NORMAS SOBRE CERTIFICACIONES</a:t>
            </a:r>
          </a:p>
          <a:p>
            <a:pPr marL="1122363" lvl="2" indent="-279400">
              <a:buAutoNum type="alphaUcPeriod"/>
            </a:pPr>
            <a:r>
              <a:rPr lang="es-ES" sz="1800" dirty="0" smtClean="0"/>
              <a:t>Normas para su desarrollo: </a:t>
            </a:r>
          </a:p>
          <a:p>
            <a:pPr marL="1076325" lvl="3" indent="-176213">
              <a:buAutoNum type="romanLcPeriod"/>
            </a:pPr>
            <a:r>
              <a:rPr lang="es-ES" dirty="0" smtClean="0"/>
              <a:t>“…Constatación con los registros contables y otra documentación de respaldo y sin que las manifestaciones del contador al respecto representen la emisión de un juicio técnico acerca de lo que certifica…”</a:t>
            </a:r>
          </a:p>
          <a:p>
            <a:pPr marL="1076325" lvl="3" indent="-176213">
              <a:buAutoNum type="romanLcPeriod"/>
            </a:pPr>
            <a:r>
              <a:rPr lang="es-ES" dirty="0" smtClean="0"/>
              <a:t> Incluye certificación literal.-</a:t>
            </a:r>
          </a:p>
          <a:p>
            <a:pPr marL="1122363" lvl="2" indent="-279400">
              <a:buAutoNum type="alphaUcPeriod"/>
            </a:pPr>
            <a:r>
              <a:rPr lang="es-ES" sz="1800" dirty="0" smtClean="0"/>
              <a:t>Normas sobre el contenido de la certificación:</a:t>
            </a:r>
            <a:endParaRPr lang="es-ES" sz="1800" dirty="0"/>
          </a:p>
          <a:p>
            <a:pPr marL="442913" lvl="2" indent="0">
              <a:buNone/>
            </a:pPr>
            <a:r>
              <a:rPr lang="es-ES" sz="1800" dirty="0" smtClean="0"/>
              <a:t>	i. Título: certificación (con el aditamento que fuera necesario);</a:t>
            </a:r>
          </a:p>
          <a:p>
            <a:pPr marL="442913" lvl="2" indent="0">
              <a:buNone/>
            </a:pPr>
            <a:r>
              <a:rPr lang="es-ES" sz="1800" dirty="0"/>
              <a:t>	</a:t>
            </a:r>
            <a:r>
              <a:rPr lang="es-ES" sz="1800" dirty="0" smtClean="0"/>
              <a:t>ii. Destinatario;</a:t>
            </a:r>
          </a:p>
          <a:p>
            <a:pPr marL="442913" lvl="2" indent="0">
              <a:buNone/>
            </a:pPr>
            <a:r>
              <a:rPr lang="es-ES" sz="1800" dirty="0"/>
              <a:t>	</a:t>
            </a:r>
            <a:r>
              <a:rPr lang="es-ES" sz="1800" dirty="0" smtClean="0"/>
              <a:t>iii. Explicación del alcance de una certificación;</a:t>
            </a:r>
          </a:p>
          <a:p>
            <a:pPr marL="442913" lvl="2" indent="0">
              <a:buNone/>
            </a:pPr>
            <a:r>
              <a:rPr lang="es-ES" sz="1800" dirty="0"/>
              <a:t>	</a:t>
            </a:r>
            <a:r>
              <a:rPr lang="es-ES" sz="1800" dirty="0" smtClean="0"/>
              <a:t>iv. Detalle de lo que se certifica;</a:t>
            </a:r>
          </a:p>
          <a:p>
            <a:pPr marL="442913" lvl="2" indent="0">
              <a:buNone/>
            </a:pPr>
            <a:r>
              <a:rPr lang="es-ES" sz="1800" dirty="0"/>
              <a:t>	</a:t>
            </a:r>
            <a:r>
              <a:rPr lang="es-ES" sz="1800" dirty="0" smtClean="0"/>
              <a:t>v. Alcance específico de la tarea realizada;</a:t>
            </a:r>
          </a:p>
          <a:p>
            <a:pPr marL="442913" lvl="2" indent="0">
              <a:buNone/>
            </a:pPr>
            <a:r>
              <a:rPr lang="es-ES" sz="1800" dirty="0"/>
              <a:t>	</a:t>
            </a:r>
            <a:r>
              <a:rPr lang="es-ES" sz="1800" dirty="0" smtClean="0"/>
              <a:t>vi. Manifestación o aseveración del contador público;</a:t>
            </a:r>
          </a:p>
          <a:p>
            <a:pPr marL="442913" lvl="2" indent="0">
              <a:buNone/>
            </a:pPr>
            <a:r>
              <a:rPr lang="es-ES" sz="1800" dirty="0"/>
              <a:t>	</a:t>
            </a:r>
            <a:r>
              <a:rPr lang="es-ES" sz="1800" dirty="0" smtClean="0"/>
              <a:t>vii. Información especial requerida por disposiciones legales;</a:t>
            </a:r>
          </a:p>
          <a:p>
            <a:pPr marL="442913" lvl="2" indent="0">
              <a:buNone/>
            </a:pPr>
            <a:r>
              <a:rPr lang="es-ES" sz="1800" dirty="0"/>
              <a:t>	</a:t>
            </a:r>
            <a:r>
              <a:rPr lang="es-ES" sz="1800" dirty="0" smtClean="0"/>
              <a:t>viii. Lugar y fecha de emisión;</a:t>
            </a:r>
          </a:p>
          <a:p>
            <a:pPr marL="442913" lvl="2" indent="0">
              <a:buNone/>
            </a:pPr>
            <a:r>
              <a:rPr lang="es-ES" sz="1800" dirty="0"/>
              <a:t>	</a:t>
            </a:r>
            <a:r>
              <a:rPr lang="es-ES" sz="1800" dirty="0" smtClean="0"/>
              <a:t>ix. Identificación y firma del contador público.-</a:t>
            </a:r>
          </a:p>
        </p:txBody>
      </p:sp>
    </p:spTree>
    <p:extLst>
      <p:ext uri="{BB962C8B-B14F-4D97-AF65-F5344CB8AC3E}">
        <p14:creationId xmlns:p14="http://schemas.microsoft.com/office/powerpoint/2010/main" val="24119096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67544" y="24674"/>
            <a:ext cx="8229600" cy="634082"/>
          </a:xfrm>
        </p:spPr>
        <p:txBody>
          <a:bodyPr>
            <a:normAutofit fontScale="90000"/>
          </a:bodyPr>
          <a:lstStyle/>
          <a:p>
            <a:r>
              <a:rPr lang="es-ES" dirty="0" smtClean="0"/>
              <a:t>RT Nº 37 – ESTRUCTURA</a:t>
            </a:r>
            <a:endParaRPr lang="es-ES" dirty="0"/>
          </a:p>
        </p:txBody>
      </p:sp>
      <p:sp>
        <p:nvSpPr>
          <p:cNvPr id="6" name="5 Marcador de contenido"/>
          <p:cNvSpPr>
            <a:spLocks noGrp="1"/>
          </p:cNvSpPr>
          <p:nvPr>
            <p:ph sz="half" idx="1"/>
          </p:nvPr>
        </p:nvSpPr>
        <p:spPr>
          <a:xfrm>
            <a:off x="323528" y="692696"/>
            <a:ext cx="8363272" cy="5904656"/>
          </a:xfrm>
        </p:spPr>
        <p:txBody>
          <a:bodyPr>
            <a:noAutofit/>
          </a:bodyPr>
          <a:lstStyle/>
          <a:p>
            <a:pPr marL="530225" lvl="1" indent="-530225">
              <a:buNone/>
            </a:pPr>
            <a:r>
              <a:rPr lang="es-ES" sz="1800" b="1" dirty="0" smtClean="0"/>
              <a:t>VII. 	NORMAS SOBRE SERVICIOS RELACIONADOS</a:t>
            </a:r>
          </a:p>
          <a:p>
            <a:pPr marL="1122363" lvl="2" indent="-279400">
              <a:buAutoNum type="alphaUcPeriod"/>
            </a:pPr>
            <a:r>
              <a:rPr lang="es-ES" sz="1800" dirty="0" smtClean="0"/>
              <a:t>Encargos para aplicar procedimientos acordados</a:t>
            </a:r>
          </a:p>
          <a:p>
            <a:pPr marL="1122363" lvl="2" indent="-279400" algn="just">
              <a:buNone/>
            </a:pPr>
            <a:r>
              <a:rPr lang="es-ES" sz="1800" dirty="0" smtClean="0"/>
              <a:t>	i. “…El objetivo es que el contador lleve a cabo procedimientos que en su naturaleza son de auditoría, que el contador, el ente y terceros hayan convenido, así como también presentar un informe que contenga los hallazgos derivados de su trabajo…” </a:t>
            </a:r>
          </a:p>
          <a:p>
            <a:pPr marL="1076325" lvl="3" indent="-176213" algn="just">
              <a:buNone/>
            </a:pPr>
            <a:r>
              <a:rPr lang="es-ES" dirty="0" smtClean="0"/>
              <a:t>	</a:t>
            </a:r>
            <a:r>
              <a:rPr lang="es-ES" dirty="0" err="1" smtClean="0"/>
              <a:t>ii</a:t>
            </a:r>
            <a:r>
              <a:rPr lang="es-ES" dirty="0" smtClean="0"/>
              <a:t>. “…El contador solo realiza un informe con los hallazgos de los procedimientos aplicados, no emita ninguna seguridad al respecto. Son los usuarios los que evalúan por si mismos los procedimientos y los resultados informados por el contador y los que sacan sus propias conclusiones…”</a:t>
            </a:r>
          </a:p>
          <a:p>
            <a:pPr marL="1076325" lvl="3" indent="-176213" algn="just">
              <a:buNone/>
            </a:pPr>
            <a:r>
              <a:rPr lang="es-ES" sz="1800" dirty="0" smtClean="0"/>
              <a:t>	</a:t>
            </a:r>
            <a:r>
              <a:rPr lang="es-ES" sz="1800" dirty="0" err="1" smtClean="0"/>
              <a:t>iii</a:t>
            </a:r>
            <a:r>
              <a:rPr lang="es-ES" sz="1800" dirty="0" smtClean="0"/>
              <a:t>. “… a este informe sólo podrán acceder las partes que han solicitado la tarea, ya que otros usuarios podrían malinterpretar los resultados…”</a:t>
            </a:r>
          </a:p>
          <a:p>
            <a:pPr marL="1076325" lvl="3" indent="-176213" algn="just">
              <a:buNone/>
            </a:pPr>
            <a:endParaRPr lang="es-ES" sz="1800" dirty="0" smtClean="0"/>
          </a:p>
        </p:txBody>
      </p:sp>
    </p:spTree>
    <p:extLst>
      <p:ext uri="{BB962C8B-B14F-4D97-AF65-F5344CB8AC3E}">
        <p14:creationId xmlns:p14="http://schemas.microsoft.com/office/powerpoint/2010/main" val="2411909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395536" y="332656"/>
            <a:ext cx="7632848" cy="6463308"/>
          </a:xfrm>
          <a:prstGeom prst="rect">
            <a:avLst/>
          </a:prstGeom>
        </p:spPr>
        <p:txBody>
          <a:bodyPr wrap="square">
            <a:spAutoFit/>
          </a:bodyPr>
          <a:lstStyle/>
          <a:p>
            <a:r>
              <a:rPr lang="es-ES" dirty="0" smtClean="0"/>
              <a:t>- Aplicación: </a:t>
            </a:r>
          </a:p>
          <a:p>
            <a:r>
              <a:rPr lang="es-ES" dirty="0" smtClean="0"/>
              <a:t>Según RT Nº 37 – FACPCE: </a:t>
            </a:r>
            <a:r>
              <a:rPr lang="es-ES" i="1" dirty="0" smtClean="0"/>
              <a:t>“…encargos que se presten a partir del 1º de enero de 2014 o, en el caso de encargos cuyo objeto sean EECC, para los ejercicios iniciados o períodos intermedios correspondientes  a ejercicios iniciados a partir del 1º de enero de 2014.-”</a:t>
            </a:r>
          </a:p>
          <a:p>
            <a:endParaRPr lang="es-ES" dirty="0"/>
          </a:p>
          <a:p>
            <a:r>
              <a:rPr lang="es-ES" dirty="0" smtClean="0"/>
              <a:t>En La Pampa: según aprobación de Asamblea General Ordinaria 2013, se aplica a partir del 1º de Julio de 2014.-</a:t>
            </a:r>
          </a:p>
          <a:p>
            <a:endParaRPr lang="es-ES" dirty="0"/>
          </a:p>
          <a:p>
            <a:pPr marL="285750" indent="-285750">
              <a:buFontTx/>
              <a:buChar char="-"/>
            </a:pPr>
            <a:r>
              <a:rPr lang="es-ES" dirty="0" smtClean="0"/>
              <a:t>Esquema de capacitación previsto por el CPCE La Pampa</a:t>
            </a:r>
          </a:p>
          <a:p>
            <a:pPr marL="742950" lvl="1" indent="-285750">
              <a:buFontTx/>
              <a:buChar char="-"/>
            </a:pPr>
            <a:r>
              <a:rPr lang="es-ES" dirty="0" smtClean="0"/>
              <a:t>Teórico </a:t>
            </a:r>
          </a:p>
          <a:p>
            <a:pPr marL="1200150" lvl="2" indent="-285750">
              <a:buFontTx/>
              <a:buChar char="-"/>
            </a:pPr>
            <a:r>
              <a:rPr lang="es-ES" dirty="0" smtClean="0"/>
              <a:t>23/5: Beatriz </a:t>
            </a:r>
            <a:r>
              <a:rPr lang="es-ES" dirty="0" err="1" smtClean="0"/>
              <a:t>Cobelli</a:t>
            </a:r>
            <a:r>
              <a:rPr lang="es-ES" dirty="0" smtClean="0"/>
              <a:t> - </a:t>
            </a:r>
            <a:r>
              <a:rPr lang="es-ES" dirty="0" err="1" smtClean="0"/>
              <a:t>UNLPam</a:t>
            </a:r>
            <a:endParaRPr lang="es-ES" dirty="0" smtClean="0"/>
          </a:p>
          <a:p>
            <a:pPr marL="1200150" lvl="2" indent="-285750">
              <a:buFontTx/>
              <a:buChar char="-"/>
            </a:pPr>
            <a:r>
              <a:rPr lang="es-ES" dirty="0" smtClean="0"/>
              <a:t>Julio:  Beatriz </a:t>
            </a:r>
            <a:r>
              <a:rPr lang="es-ES" dirty="0" err="1" smtClean="0"/>
              <a:t>Cobelli</a:t>
            </a:r>
            <a:r>
              <a:rPr lang="es-ES" dirty="0" smtClean="0"/>
              <a:t> – CPCE General Pico</a:t>
            </a:r>
          </a:p>
          <a:p>
            <a:pPr marL="1200150" lvl="2" indent="-285750">
              <a:buFontTx/>
              <a:buChar char="-"/>
            </a:pPr>
            <a:r>
              <a:rPr lang="es-ES" dirty="0" smtClean="0"/>
              <a:t>2º semestre: Cayetano Mora – CPCE</a:t>
            </a:r>
          </a:p>
          <a:p>
            <a:pPr marL="742950" lvl="1" indent="-285750">
              <a:buFontTx/>
              <a:buChar char="-"/>
            </a:pPr>
            <a:r>
              <a:rPr lang="es-ES" dirty="0" smtClean="0"/>
              <a:t>Práctico</a:t>
            </a:r>
          </a:p>
          <a:p>
            <a:pPr marL="1200150" lvl="2" indent="-285750">
              <a:buFontTx/>
              <a:buChar char="-"/>
            </a:pPr>
            <a:r>
              <a:rPr lang="es-ES" dirty="0" smtClean="0"/>
              <a:t>Junio: Secretarios Técnicos</a:t>
            </a:r>
          </a:p>
          <a:p>
            <a:pPr marL="1200150" lvl="2" indent="-285750">
              <a:buFontTx/>
              <a:buChar char="-"/>
            </a:pPr>
            <a:r>
              <a:rPr lang="es-ES" dirty="0" smtClean="0"/>
              <a:t>Julio: Secretarios Técnicos</a:t>
            </a:r>
            <a:endParaRPr lang="es-ES" dirty="0"/>
          </a:p>
          <a:p>
            <a:pPr marL="285750" indent="-285750">
              <a:buFontTx/>
              <a:buChar char="-"/>
            </a:pPr>
            <a:endParaRPr lang="es-ES" dirty="0" smtClean="0"/>
          </a:p>
          <a:p>
            <a:pPr marL="285750" indent="-285750">
              <a:buFontTx/>
              <a:buChar char="-"/>
            </a:pPr>
            <a:r>
              <a:rPr lang="es-ES" dirty="0" smtClean="0"/>
              <a:t>Herramientas con las que cuenta el profesional:</a:t>
            </a:r>
          </a:p>
          <a:p>
            <a:pPr marL="742950" lvl="1" indent="-285750">
              <a:buFontTx/>
              <a:buChar char="-"/>
            </a:pPr>
            <a:r>
              <a:rPr lang="es-ES" dirty="0" smtClean="0"/>
              <a:t>RT Nº 37</a:t>
            </a:r>
          </a:p>
          <a:p>
            <a:pPr marL="742950" lvl="1" indent="-285750">
              <a:buFontTx/>
              <a:buChar char="-"/>
            </a:pPr>
            <a:r>
              <a:rPr lang="es-ES" dirty="0" smtClean="0"/>
              <a:t>Modelos</a:t>
            </a:r>
          </a:p>
          <a:p>
            <a:pPr marL="742950" lvl="1" indent="-285750">
              <a:buFontTx/>
              <a:buChar char="-"/>
            </a:pPr>
            <a:r>
              <a:rPr lang="es-ES" dirty="0" smtClean="0"/>
              <a:t>Asesoramiento de Secretarios Técnicos</a:t>
            </a:r>
          </a:p>
          <a:p>
            <a:pPr marL="285750" indent="-285750">
              <a:buFontTx/>
              <a:buChar char="-"/>
            </a:pPr>
            <a:endParaRPr lang="es-ES" dirty="0" smtClean="0"/>
          </a:p>
        </p:txBody>
      </p:sp>
    </p:spTree>
    <p:extLst>
      <p:ext uri="{BB962C8B-B14F-4D97-AF65-F5344CB8AC3E}">
        <p14:creationId xmlns:p14="http://schemas.microsoft.com/office/powerpoint/2010/main" val="990772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67544" y="24674"/>
            <a:ext cx="8229600" cy="634082"/>
          </a:xfrm>
        </p:spPr>
        <p:txBody>
          <a:bodyPr>
            <a:normAutofit fontScale="90000"/>
          </a:bodyPr>
          <a:lstStyle/>
          <a:p>
            <a:r>
              <a:rPr lang="es-ES" dirty="0" smtClean="0"/>
              <a:t>RT Nº 37 – ESTRUCTURA</a:t>
            </a:r>
            <a:endParaRPr lang="es-ES" dirty="0"/>
          </a:p>
        </p:txBody>
      </p:sp>
      <p:sp>
        <p:nvSpPr>
          <p:cNvPr id="6" name="5 Marcador de contenido"/>
          <p:cNvSpPr>
            <a:spLocks noGrp="1"/>
          </p:cNvSpPr>
          <p:nvPr>
            <p:ph sz="half" idx="1"/>
          </p:nvPr>
        </p:nvSpPr>
        <p:spPr>
          <a:xfrm>
            <a:off x="323528" y="692696"/>
            <a:ext cx="8363272" cy="5904656"/>
          </a:xfrm>
        </p:spPr>
        <p:txBody>
          <a:bodyPr>
            <a:noAutofit/>
          </a:bodyPr>
          <a:lstStyle/>
          <a:p>
            <a:pPr marL="530225" lvl="1" indent="-530225">
              <a:buNone/>
            </a:pPr>
            <a:r>
              <a:rPr lang="es-ES" sz="1800" b="1" dirty="0" smtClean="0"/>
              <a:t>VII. 	NORMAS SOBRE SERVICIOS RELACIONADOS</a:t>
            </a:r>
          </a:p>
          <a:p>
            <a:pPr marL="1122363" lvl="2" indent="-279400">
              <a:buNone/>
            </a:pPr>
            <a:r>
              <a:rPr lang="es-ES" sz="1800" dirty="0" smtClean="0"/>
              <a:t>B. Encargos de compilación:</a:t>
            </a:r>
          </a:p>
          <a:p>
            <a:pPr marL="1122363" lvl="2" indent="-279400" algn="just">
              <a:buNone/>
            </a:pPr>
            <a:r>
              <a:rPr lang="es-ES" sz="1800" dirty="0" smtClean="0"/>
              <a:t>	i. “…el contador utiliza su conocimiento experto en materia de contabilidad en contraposición al conocimiento experto en materia de auditoría, con el fin de reunir, clasificar y resumir información contable…” </a:t>
            </a:r>
          </a:p>
          <a:p>
            <a:pPr marL="1076325" lvl="3" indent="-176213" algn="just">
              <a:buNone/>
            </a:pPr>
            <a:r>
              <a:rPr lang="es-ES" dirty="0" smtClean="0"/>
              <a:t>	</a:t>
            </a:r>
            <a:r>
              <a:rPr lang="es-ES" dirty="0" err="1" smtClean="0"/>
              <a:t>ii</a:t>
            </a:r>
            <a:r>
              <a:rPr lang="es-ES" dirty="0" smtClean="0"/>
              <a:t>. “…Esta tarea consiste comúnmente en sintetizar información detallada y transformarla en información concisa, manejable y comprensible, sin la necesidad de verificar las afirmaciones subyacentes en dicha información…”</a:t>
            </a:r>
            <a:endParaRPr lang="es-ES" sz="1800" dirty="0" smtClean="0"/>
          </a:p>
          <a:p>
            <a:pPr marL="1076325" lvl="3" indent="-176213" algn="just">
              <a:buNone/>
            </a:pPr>
            <a:r>
              <a:rPr lang="es-ES" dirty="0" smtClean="0"/>
              <a:t>	</a:t>
            </a:r>
            <a:r>
              <a:rPr lang="es-ES" dirty="0" err="1" smtClean="0"/>
              <a:t>iii</a:t>
            </a:r>
            <a:r>
              <a:rPr lang="es-ES" dirty="0" smtClean="0"/>
              <a:t>. </a:t>
            </a:r>
            <a:r>
              <a:rPr lang="es-ES" sz="1800" dirty="0" smtClean="0"/>
              <a:t>“… la información compilada debe exhibir alguna leyenda del tipo “No auditado”, “Compilado sin auditoría ni revisión” ó “Véase mi informe de compilación de fecha…” …”</a:t>
            </a:r>
          </a:p>
          <a:p>
            <a:pPr marL="1076325" lvl="3" indent="-176213" algn="just">
              <a:buNone/>
            </a:pPr>
            <a:endParaRPr lang="es-ES" sz="1800" dirty="0" smtClean="0"/>
          </a:p>
        </p:txBody>
      </p:sp>
    </p:spTree>
    <p:extLst>
      <p:ext uri="{BB962C8B-B14F-4D97-AF65-F5344CB8AC3E}">
        <p14:creationId xmlns:p14="http://schemas.microsoft.com/office/powerpoint/2010/main" val="24119096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67544" y="24674"/>
            <a:ext cx="8229600" cy="634082"/>
          </a:xfrm>
        </p:spPr>
        <p:txBody>
          <a:bodyPr>
            <a:normAutofit fontScale="90000"/>
          </a:bodyPr>
          <a:lstStyle/>
          <a:p>
            <a:r>
              <a:rPr lang="es-ES" dirty="0" smtClean="0"/>
              <a:t>RT Nº 37 – ESTRUCTURA</a:t>
            </a:r>
            <a:endParaRPr lang="es-ES" dirty="0"/>
          </a:p>
        </p:txBody>
      </p:sp>
      <p:sp>
        <p:nvSpPr>
          <p:cNvPr id="6" name="5 Marcador de contenido"/>
          <p:cNvSpPr>
            <a:spLocks noGrp="1"/>
          </p:cNvSpPr>
          <p:nvPr>
            <p:ph sz="half" idx="1"/>
          </p:nvPr>
        </p:nvSpPr>
        <p:spPr>
          <a:xfrm>
            <a:off x="323528" y="692696"/>
            <a:ext cx="8363272" cy="5904656"/>
          </a:xfrm>
        </p:spPr>
        <p:txBody>
          <a:bodyPr>
            <a:noAutofit/>
          </a:bodyPr>
          <a:lstStyle/>
          <a:p>
            <a:pPr marL="530225" lvl="1" indent="-530225">
              <a:buNone/>
            </a:pPr>
            <a:r>
              <a:rPr lang="es-ES" sz="1800" b="1" dirty="0" smtClean="0"/>
              <a:t>VII. 	NORMAS SOBRE SERVICIOS RELACIONADOS</a:t>
            </a:r>
          </a:p>
          <a:p>
            <a:pPr marL="1122363" lvl="2" indent="-279400">
              <a:buNone/>
            </a:pPr>
            <a:r>
              <a:rPr lang="es-ES" sz="1800" dirty="0" smtClean="0"/>
              <a:t>C. Otros servicios relacionados. Informes especiales no incluidos en el Cap. V:</a:t>
            </a:r>
          </a:p>
          <a:p>
            <a:pPr marL="1122363" lvl="2" indent="-279400" algn="just">
              <a:buNone/>
            </a:pPr>
            <a:r>
              <a:rPr lang="es-ES" sz="1800" dirty="0" smtClean="0"/>
              <a:t>	i. “…el contador realiza una manifestación que no tiene como propósito incrementar el grado de aseguramiento de los presuntos usuarios sobre determinado asunto…” </a:t>
            </a:r>
          </a:p>
          <a:p>
            <a:pPr marL="1076325" lvl="3" indent="-176213" algn="just">
              <a:buNone/>
            </a:pPr>
            <a:r>
              <a:rPr lang="es-ES" dirty="0" smtClean="0"/>
              <a:t>	</a:t>
            </a:r>
            <a:r>
              <a:rPr lang="es-ES" dirty="0" err="1" smtClean="0"/>
              <a:t>ii</a:t>
            </a:r>
            <a:r>
              <a:rPr lang="es-ES" dirty="0" smtClean="0"/>
              <a:t>. “…Están comprendidos aquellos destinados a cumplir con requerimientos de organismos de control formulados directamente al contador o a su comitente…”</a:t>
            </a:r>
            <a:endParaRPr lang="es-ES" sz="1800" dirty="0" smtClean="0"/>
          </a:p>
          <a:p>
            <a:pPr marL="1076325" lvl="3" indent="-176213" algn="just">
              <a:buNone/>
            </a:pPr>
            <a:r>
              <a:rPr lang="es-ES" dirty="0" smtClean="0"/>
              <a:t>	</a:t>
            </a:r>
            <a:r>
              <a:rPr lang="es-ES" dirty="0" err="1" smtClean="0"/>
              <a:t>iii</a:t>
            </a:r>
            <a:r>
              <a:rPr lang="es-ES" dirty="0" smtClean="0"/>
              <a:t>. </a:t>
            </a:r>
            <a:r>
              <a:rPr lang="es-ES" sz="1800" dirty="0" smtClean="0"/>
              <a:t>“… para obtener elementos de juicio válidos y suficientes que respalden un informe relativo a investigaciones especiales, el contador público debe desarrollar su tarea teniendo en cuenta las finalidades específicas para las cuales se requiere ese informe…”</a:t>
            </a:r>
          </a:p>
          <a:p>
            <a:pPr marL="1076325" lvl="3" indent="-176213" algn="just">
              <a:buNone/>
            </a:pPr>
            <a:endParaRPr lang="es-ES" sz="1800" dirty="0" smtClean="0"/>
          </a:p>
        </p:txBody>
      </p:sp>
    </p:spTree>
    <p:extLst>
      <p:ext uri="{BB962C8B-B14F-4D97-AF65-F5344CB8AC3E}">
        <p14:creationId xmlns:p14="http://schemas.microsoft.com/office/powerpoint/2010/main" val="24119096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Muchas Gracias…</a:t>
            </a:r>
            <a:endParaRPr lang="es-AR" dirty="0"/>
          </a:p>
        </p:txBody>
      </p:sp>
      <p:sp>
        <p:nvSpPr>
          <p:cNvPr id="3" name="2 Marcador de contenido"/>
          <p:cNvSpPr>
            <a:spLocks noGrp="1"/>
          </p:cNvSpPr>
          <p:nvPr>
            <p:ph sz="half" idx="1"/>
          </p:nvPr>
        </p:nvSpPr>
        <p:spPr>
          <a:xfrm>
            <a:off x="457200" y="1722437"/>
            <a:ext cx="8115328" cy="4525963"/>
          </a:xfrm>
        </p:spPr>
        <p:txBody>
          <a:bodyPr>
            <a:normAutofit fontScale="85000" lnSpcReduction="20000"/>
          </a:bodyPr>
          <a:lstStyle/>
          <a:p>
            <a:pPr algn="ctr">
              <a:buNone/>
            </a:pPr>
            <a:endParaRPr lang="es-AR" dirty="0" smtClean="0"/>
          </a:p>
          <a:p>
            <a:pPr algn="ctr">
              <a:buNone/>
            </a:pPr>
            <a:r>
              <a:rPr lang="es-AR" sz="3500" b="1" dirty="0" smtClean="0"/>
              <a:t>Consejo Profesional de Ciencias Económicas de La Pampa</a:t>
            </a:r>
          </a:p>
          <a:p>
            <a:pPr algn="ctr">
              <a:buNone/>
            </a:pPr>
            <a:endParaRPr lang="es-AR" dirty="0" smtClean="0"/>
          </a:p>
          <a:p>
            <a:pPr algn="ctr">
              <a:buNone/>
            </a:pPr>
            <a:r>
              <a:rPr lang="es-AR" dirty="0" smtClean="0"/>
              <a:t>Para consultas: </a:t>
            </a:r>
          </a:p>
          <a:p>
            <a:pPr algn="ctr">
              <a:buNone/>
            </a:pPr>
            <a:r>
              <a:rPr lang="es-AR" dirty="0" smtClean="0">
                <a:solidFill>
                  <a:srgbClr val="050403"/>
                </a:solidFill>
                <a:hlinkClick r:id="rId2"/>
              </a:rPr>
              <a:t>info@cpcelapampa.org.ar</a:t>
            </a:r>
            <a:endParaRPr lang="es-AR" dirty="0" smtClean="0">
              <a:solidFill>
                <a:srgbClr val="050403"/>
              </a:solidFill>
            </a:endParaRPr>
          </a:p>
          <a:p>
            <a:pPr algn="ctr">
              <a:buNone/>
            </a:pPr>
            <a:r>
              <a:rPr lang="es-AR" dirty="0" smtClean="0">
                <a:solidFill>
                  <a:srgbClr val="050403"/>
                </a:solidFill>
                <a:hlinkClick r:id="rId3"/>
              </a:rPr>
              <a:t>gerencia@cpcelapampa.org.ar</a:t>
            </a:r>
            <a:endParaRPr lang="es-AR" dirty="0" smtClean="0">
              <a:solidFill>
                <a:srgbClr val="050403"/>
              </a:solidFill>
            </a:endParaRPr>
          </a:p>
          <a:p>
            <a:pPr algn="ctr">
              <a:buNone/>
            </a:pPr>
            <a:r>
              <a:rPr lang="es-AR" dirty="0" smtClean="0">
                <a:solidFill>
                  <a:srgbClr val="050403"/>
                </a:solidFill>
                <a:hlinkClick r:id="rId4"/>
              </a:rPr>
              <a:t>secretariapico@cpcelapampa.org.ar</a:t>
            </a:r>
            <a:r>
              <a:rPr lang="es-AR" dirty="0" smtClean="0">
                <a:solidFill>
                  <a:srgbClr val="050403"/>
                </a:solidFill>
              </a:rPr>
              <a:t> </a:t>
            </a:r>
          </a:p>
          <a:p>
            <a:pPr algn="ctr">
              <a:buNone/>
            </a:pPr>
            <a:endParaRPr lang="es-AR" dirty="0" smtClean="0"/>
          </a:p>
          <a:p>
            <a:pPr algn="ctr">
              <a:buNone/>
            </a:pPr>
            <a:r>
              <a:rPr lang="es-AR" dirty="0" smtClean="0"/>
              <a:t>Secretarios Técnicos:</a:t>
            </a:r>
          </a:p>
          <a:p>
            <a:pPr algn="ctr">
              <a:buNone/>
            </a:pPr>
            <a:r>
              <a:rPr lang="es-AR" dirty="0" smtClean="0"/>
              <a:t>CPN Carolina </a:t>
            </a:r>
            <a:r>
              <a:rPr lang="es-AR" dirty="0" err="1" smtClean="0"/>
              <a:t>Roggero</a:t>
            </a:r>
            <a:r>
              <a:rPr lang="es-AR" dirty="0" smtClean="0"/>
              <a:t> (General Pico)</a:t>
            </a:r>
          </a:p>
          <a:p>
            <a:pPr algn="ctr">
              <a:buNone/>
            </a:pPr>
            <a:r>
              <a:rPr lang="es-AR" dirty="0" smtClean="0"/>
              <a:t>CPN Fernando Colli (Santa Rosa)</a:t>
            </a:r>
            <a:endParaRPr lang="es-A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67544" y="24674"/>
            <a:ext cx="8229600" cy="634082"/>
          </a:xfrm>
        </p:spPr>
        <p:txBody>
          <a:bodyPr>
            <a:normAutofit fontScale="90000"/>
          </a:bodyPr>
          <a:lstStyle/>
          <a:p>
            <a:r>
              <a:rPr lang="es-ES" dirty="0" smtClean="0"/>
              <a:t>RT Nº 37 – ESTRUCTURA</a:t>
            </a:r>
            <a:endParaRPr lang="es-ES" dirty="0"/>
          </a:p>
        </p:txBody>
      </p:sp>
      <p:sp>
        <p:nvSpPr>
          <p:cNvPr id="6" name="5 Marcador de contenido"/>
          <p:cNvSpPr>
            <a:spLocks noGrp="1"/>
          </p:cNvSpPr>
          <p:nvPr>
            <p:ph sz="half" idx="1"/>
          </p:nvPr>
        </p:nvSpPr>
        <p:spPr>
          <a:xfrm>
            <a:off x="323528" y="692696"/>
            <a:ext cx="8363272" cy="5904656"/>
          </a:xfrm>
        </p:spPr>
        <p:txBody>
          <a:bodyPr>
            <a:noAutofit/>
          </a:bodyPr>
          <a:lstStyle/>
          <a:p>
            <a:pPr marL="530225" indent="-530225">
              <a:buAutoNum type="romanUcPeriod"/>
            </a:pPr>
            <a:r>
              <a:rPr lang="es-ES" sz="1400" b="1" dirty="0" smtClean="0"/>
              <a:t>INTRODUCCION</a:t>
            </a:r>
          </a:p>
          <a:p>
            <a:pPr marL="722313" lvl="1" indent="-279400">
              <a:buAutoNum type="alphaUcPeriod"/>
            </a:pPr>
            <a:r>
              <a:rPr lang="es-ES" sz="1400" dirty="0" smtClean="0"/>
              <a:t>Propósito de esta Resolución Técnica;</a:t>
            </a:r>
          </a:p>
          <a:p>
            <a:pPr marL="722313" lvl="1" indent="-279400">
              <a:buAutoNum type="alphaUcPeriod"/>
            </a:pPr>
            <a:r>
              <a:rPr lang="es-ES" sz="1400" dirty="0" smtClean="0"/>
              <a:t>Antecedentes.-</a:t>
            </a:r>
          </a:p>
          <a:p>
            <a:pPr marL="530225" lvl="1" indent="-530225">
              <a:buNone/>
            </a:pPr>
            <a:r>
              <a:rPr lang="es-ES" sz="1400" b="1" dirty="0" smtClean="0"/>
              <a:t>II. 	NORMAS COMUNES</a:t>
            </a:r>
          </a:p>
          <a:p>
            <a:pPr marL="457200" lvl="1" indent="265113">
              <a:buAutoNum type="alphaUcPeriod"/>
            </a:pPr>
            <a:r>
              <a:rPr lang="es-ES" sz="1400" dirty="0" smtClean="0"/>
              <a:t>Condición básica para su ejercicio profesional en los servicios previstos en la RT;</a:t>
            </a:r>
          </a:p>
          <a:p>
            <a:pPr marL="457200" lvl="1" indent="265113">
              <a:buAutoNum type="alphaUcPeriod"/>
            </a:pPr>
            <a:r>
              <a:rPr lang="es-ES" sz="1400" dirty="0" smtClean="0"/>
              <a:t>Normas para el desarrollo del encargo;</a:t>
            </a:r>
          </a:p>
          <a:p>
            <a:pPr marL="457200" lvl="1" indent="265113">
              <a:buAutoNum type="alphaUcPeriod"/>
            </a:pPr>
            <a:r>
              <a:rPr lang="es-ES" sz="1400" dirty="0" smtClean="0"/>
              <a:t>Normas sobre informes.-</a:t>
            </a:r>
          </a:p>
          <a:p>
            <a:pPr marL="530225" lvl="1" indent="-530225">
              <a:buAutoNum type="romanUcPeriod" startAt="3"/>
            </a:pPr>
            <a:r>
              <a:rPr lang="es-ES" sz="1400" b="1" dirty="0" smtClean="0"/>
              <a:t>NORMAS DE AUDITORIA</a:t>
            </a:r>
          </a:p>
          <a:p>
            <a:pPr marL="722313" lvl="1" indent="-279400">
              <a:buAutoNum type="alphaUcPeriod"/>
            </a:pPr>
            <a:r>
              <a:rPr lang="es-ES" sz="1400" dirty="0" smtClean="0"/>
              <a:t>Auditoría externa de los EECC con fines  generales;</a:t>
            </a:r>
          </a:p>
          <a:p>
            <a:pPr marL="722313" lvl="1" indent="-279400">
              <a:buAutoNum type="alphaUcPeriod"/>
            </a:pPr>
            <a:r>
              <a:rPr lang="es-ES" sz="1400" dirty="0" smtClean="0"/>
              <a:t>Auditoria de EECC preparados de conformidad con un marco de información con fines específicos;</a:t>
            </a:r>
          </a:p>
          <a:p>
            <a:pPr marL="722313" lvl="1" indent="-279400">
              <a:buAutoNum type="alphaUcPeriod"/>
            </a:pPr>
            <a:r>
              <a:rPr lang="es-ES" sz="1400" dirty="0" smtClean="0"/>
              <a:t>Auditoría de un solo EC o de un elemento, cuenta o partida específicos de un EC;</a:t>
            </a:r>
          </a:p>
          <a:p>
            <a:pPr marL="722313" lvl="1" indent="-279400">
              <a:buAutoNum type="alphaUcPeriod"/>
            </a:pPr>
            <a:r>
              <a:rPr lang="es-ES" sz="1400" dirty="0" smtClean="0"/>
              <a:t>Auditoría de EECC resumidos.-</a:t>
            </a:r>
          </a:p>
          <a:p>
            <a:pPr marL="530225" lvl="1" indent="-530225">
              <a:buNone/>
            </a:pPr>
            <a:r>
              <a:rPr lang="es-ES" sz="1400" b="1" dirty="0" smtClean="0"/>
              <a:t>IV. 	NORMAS DE REVISION DE EECC DE PERÍODOS INTERMEDIOS</a:t>
            </a:r>
          </a:p>
          <a:p>
            <a:pPr marL="530225" lvl="1" indent="-530225">
              <a:buNone/>
            </a:pPr>
            <a:r>
              <a:rPr lang="es-ES" sz="1400" b="1" dirty="0" smtClean="0"/>
              <a:t>V. 	NORMAS SOBRE OTROS ENCARGOS DE ASEGURAMIENTO</a:t>
            </a:r>
          </a:p>
          <a:p>
            <a:pPr marL="722313" lvl="1" indent="-279400">
              <a:buAutoNum type="alphaUcPeriod"/>
            </a:pPr>
            <a:r>
              <a:rPr lang="es-ES" sz="1400" dirty="0" smtClean="0"/>
              <a:t>Otros encargos de aseguramiento en general;</a:t>
            </a:r>
          </a:p>
          <a:p>
            <a:pPr marL="722313" lvl="1" indent="-279400">
              <a:buAutoNum type="alphaUcPeriod"/>
            </a:pPr>
            <a:r>
              <a:rPr lang="es-ES" sz="1400" dirty="0" smtClean="0"/>
              <a:t>El examen de la información contable prospectiva;</a:t>
            </a:r>
          </a:p>
          <a:p>
            <a:pPr marL="722313" lvl="1" indent="-279400">
              <a:buAutoNum type="alphaUcPeriod"/>
            </a:pPr>
            <a:r>
              <a:rPr lang="es-ES" sz="1400" dirty="0" smtClean="0"/>
              <a:t>Informes sobre los controles de una organización de servicios;</a:t>
            </a:r>
          </a:p>
          <a:p>
            <a:pPr marL="530225" lvl="1" indent="-530225">
              <a:buNone/>
            </a:pPr>
            <a:r>
              <a:rPr lang="es-ES" sz="1400" b="1" dirty="0" smtClean="0"/>
              <a:t>VI. 	NORMAS SOBRE CERTIFICACIONES</a:t>
            </a:r>
          </a:p>
          <a:p>
            <a:pPr marL="530225" lvl="1" indent="-530225">
              <a:buNone/>
            </a:pPr>
            <a:r>
              <a:rPr lang="es-ES" sz="1400" b="1" dirty="0" smtClean="0"/>
              <a:t>VII. 	NORMAS SOBRE SERVICIOS RELACIONADOS</a:t>
            </a:r>
          </a:p>
          <a:p>
            <a:pPr marL="722313" lvl="1" indent="-279400">
              <a:buAutoNum type="alphaUcPeriod"/>
            </a:pPr>
            <a:r>
              <a:rPr lang="es-ES" sz="1400" dirty="0" smtClean="0"/>
              <a:t>Encargos para aplicar procedimientos acordados;</a:t>
            </a:r>
          </a:p>
          <a:p>
            <a:pPr marL="722313" lvl="1" indent="-279400">
              <a:buAutoNum type="alphaUcPeriod"/>
            </a:pPr>
            <a:r>
              <a:rPr lang="es-ES" sz="1400" dirty="0" smtClean="0"/>
              <a:t>Encargos de compilación;</a:t>
            </a:r>
          </a:p>
          <a:p>
            <a:pPr marL="722313" lvl="1" indent="-279400">
              <a:buAutoNum type="alphaUcPeriod"/>
            </a:pPr>
            <a:r>
              <a:rPr lang="es-ES" sz="1400" dirty="0" smtClean="0"/>
              <a:t>Otros servicios relacionados. Informes especiales no incluidos en el Capítulo V;</a:t>
            </a:r>
          </a:p>
          <a:p>
            <a:pPr marL="0" lvl="1" indent="0">
              <a:buNone/>
            </a:pPr>
            <a:r>
              <a:rPr lang="es-ES" sz="1400" b="1" dirty="0" smtClean="0">
                <a:solidFill>
                  <a:srgbClr val="00B050"/>
                </a:solidFill>
              </a:rPr>
              <a:t>GLOSARIO DE TERMINOS</a:t>
            </a:r>
          </a:p>
        </p:txBody>
      </p:sp>
    </p:spTree>
    <p:extLst>
      <p:ext uri="{BB962C8B-B14F-4D97-AF65-F5344CB8AC3E}">
        <p14:creationId xmlns:p14="http://schemas.microsoft.com/office/powerpoint/2010/main" val="18001244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357166"/>
            <a:ext cx="4038600" cy="6215106"/>
          </a:xfrm>
        </p:spPr>
        <p:txBody>
          <a:bodyPr>
            <a:normAutofit fontScale="92500" lnSpcReduction="20000"/>
          </a:bodyPr>
          <a:lstStyle/>
          <a:p>
            <a:pPr marL="90488" indent="0">
              <a:buAutoNum type="romanUcPeriod"/>
            </a:pPr>
            <a:r>
              <a:rPr lang="es-ES" sz="1800" b="1" dirty="0" smtClean="0"/>
              <a:t> INTRODUCCION</a:t>
            </a:r>
            <a:endParaRPr lang="es-ES" sz="1800" b="1" dirty="0" smtClean="0"/>
          </a:p>
          <a:p>
            <a:pPr marL="90488" indent="0">
              <a:buAutoNum type="romanUcPeriod"/>
            </a:pPr>
            <a:endParaRPr lang="es-ES" sz="1800" b="1" dirty="0" smtClean="0"/>
          </a:p>
          <a:p>
            <a:pPr marL="90488" lvl="1" indent="0">
              <a:buAutoNum type="romanUcPeriod" startAt="2"/>
            </a:pPr>
            <a:r>
              <a:rPr lang="es-ES" sz="1800" b="1" dirty="0" smtClean="0"/>
              <a:t>NORMAS COMUNES</a:t>
            </a:r>
          </a:p>
          <a:p>
            <a:pPr marL="90488" lvl="1" indent="0">
              <a:buAutoNum type="romanUcPeriod" startAt="2"/>
            </a:pPr>
            <a:endParaRPr lang="es-ES" sz="1800" b="1" dirty="0" smtClean="0"/>
          </a:p>
          <a:p>
            <a:pPr marL="90488" lvl="1" indent="0">
              <a:buAutoNum type="romanUcPeriod" startAt="2"/>
            </a:pPr>
            <a:endParaRPr lang="es-ES" sz="1800" b="1" dirty="0" smtClean="0"/>
          </a:p>
          <a:p>
            <a:pPr marL="90488" lvl="1" indent="0">
              <a:buAutoNum type="romanUcPeriod" startAt="2"/>
            </a:pPr>
            <a:endParaRPr lang="es-ES" sz="1800" b="1" dirty="0" smtClean="0"/>
          </a:p>
          <a:p>
            <a:pPr marL="90488" lvl="1" indent="0">
              <a:buAutoNum type="romanUcPeriod" startAt="2"/>
            </a:pPr>
            <a:r>
              <a:rPr lang="es-ES" sz="1800" b="1" dirty="0" smtClean="0"/>
              <a:t>NORMAS DE </a:t>
            </a:r>
            <a:r>
              <a:rPr lang="es-ES" sz="1800" b="1" dirty="0" smtClean="0"/>
              <a:t>AUDITORIA</a:t>
            </a:r>
          </a:p>
          <a:p>
            <a:pPr marL="90488" lvl="1" indent="0">
              <a:buAutoNum type="romanUcPeriod" startAt="2"/>
            </a:pPr>
            <a:endParaRPr lang="es-ES" sz="1800" b="1" dirty="0"/>
          </a:p>
          <a:p>
            <a:pPr marL="90488" lvl="1" indent="0">
              <a:buAutoNum type="romanUcPeriod" startAt="2"/>
            </a:pPr>
            <a:endParaRPr lang="es-ES" sz="1800" b="1" dirty="0" smtClean="0"/>
          </a:p>
          <a:p>
            <a:pPr marL="90488" lvl="1" indent="0">
              <a:buAutoNum type="romanUcPeriod" startAt="2"/>
            </a:pPr>
            <a:endParaRPr lang="es-ES" sz="1800" b="1" dirty="0"/>
          </a:p>
          <a:p>
            <a:pPr marL="90488" lvl="1" indent="0">
              <a:buAutoNum type="romanUcPeriod" startAt="2"/>
            </a:pPr>
            <a:r>
              <a:rPr lang="es-ES" sz="1800" b="1" dirty="0" smtClean="0"/>
              <a:t> NOR</a:t>
            </a:r>
            <a:r>
              <a:rPr lang="es-ES" sz="1800" b="1" dirty="0" smtClean="0"/>
              <a:t>MAS </a:t>
            </a:r>
            <a:r>
              <a:rPr lang="es-ES" sz="1800" b="1" dirty="0" smtClean="0"/>
              <a:t>DE REVISION DE EECC DE PERÍODOS INTERMEDIOS</a:t>
            </a:r>
          </a:p>
          <a:p>
            <a:pPr marL="90488" lvl="1" indent="0">
              <a:buNone/>
            </a:pPr>
            <a:endParaRPr lang="es-ES" sz="1800" b="1" dirty="0" smtClean="0"/>
          </a:p>
          <a:p>
            <a:pPr marL="90488" lvl="1" indent="0">
              <a:buAutoNum type="romanUcPeriod" startAt="5"/>
            </a:pPr>
            <a:r>
              <a:rPr lang="es-ES" sz="1800" b="1" dirty="0" smtClean="0"/>
              <a:t> NORMAS SOBRE OTROS ENCARGOS DE </a:t>
            </a:r>
            <a:r>
              <a:rPr lang="es-ES" sz="1800" b="1" dirty="0" smtClean="0"/>
              <a:t>ASEGURAMIENTO</a:t>
            </a:r>
          </a:p>
          <a:p>
            <a:pPr marL="90488" lvl="1" indent="0">
              <a:buAutoNum type="romanUcPeriod" startAt="5"/>
            </a:pPr>
            <a:endParaRPr lang="es-ES" sz="1800" b="1" dirty="0" smtClean="0"/>
          </a:p>
          <a:p>
            <a:pPr marL="90488" lvl="1" indent="0">
              <a:buAutoNum type="romanUcPeriod" startAt="5"/>
            </a:pPr>
            <a:endParaRPr lang="es-ES" sz="1800" b="1" dirty="0"/>
          </a:p>
          <a:p>
            <a:pPr marL="90488" lvl="1" indent="0">
              <a:buAutoNum type="romanUcPeriod" startAt="5"/>
            </a:pPr>
            <a:r>
              <a:rPr lang="es-ES" sz="1800" b="1" dirty="0" smtClean="0"/>
              <a:t> NORMAS </a:t>
            </a:r>
            <a:r>
              <a:rPr lang="es-ES" sz="1800" b="1" dirty="0" smtClean="0"/>
              <a:t>SOBRE </a:t>
            </a:r>
            <a:r>
              <a:rPr lang="es-ES" sz="1800" b="1" dirty="0" smtClean="0"/>
              <a:t>CERTIFICACIONES</a:t>
            </a:r>
          </a:p>
          <a:p>
            <a:pPr marL="90488" lvl="1" indent="0">
              <a:buNone/>
            </a:pPr>
            <a:endParaRPr lang="es-ES" sz="1800" b="1" dirty="0" smtClean="0"/>
          </a:p>
          <a:p>
            <a:pPr marL="90488" lvl="1" indent="0">
              <a:buAutoNum type="romanUcPeriod" startAt="7"/>
            </a:pPr>
            <a:r>
              <a:rPr lang="es-ES" sz="1800" b="1" dirty="0" smtClean="0"/>
              <a:t>NORMAS SOBRE SERVICIOS RELACIONADOS</a:t>
            </a:r>
          </a:p>
          <a:p>
            <a:pPr marL="90488" lvl="1" indent="0">
              <a:buNone/>
            </a:pPr>
            <a:endParaRPr lang="es-ES" sz="1800" b="1" dirty="0" smtClean="0"/>
          </a:p>
          <a:p>
            <a:pPr marL="90488" lvl="1" indent="0">
              <a:buNone/>
            </a:pPr>
            <a:r>
              <a:rPr lang="es-ES" sz="1800" b="1" dirty="0" smtClean="0"/>
              <a:t>GLOSARIO DE TERMINOS</a:t>
            </a:r>
            <a:endParaRPr lang="es-AR" dirty="0"/>
          </a:p>
        </p:txBody>
      </p:sp>
      <p:sp>
        <p:nvSpPr>
          <p:cNvPr id="4" name="3 Marcador de contenido"/>
          <p:cNvSpPr>
            <a:spLocks noGrp="1"/>
          </p:cNvSpPr>
          <p:nvPr>
            <p:ph sz="half" idx="2"/>
          </p:nvPr>
        </p:nvSpPr>
        <p:spPr>
          <a:xfrm>
            <a:off x="4429124" y="357166"/>
            <a:ext cx="4429156" cy="6215106"/>
          </a:xfrm>
        </p:spPr>
        <p:txBody>
          <a:bodyPr>
            <a:normAutofit fontScale="92500" lnSpcReduction="20000"/>
          </a:bodyPr>
          <a:lstStyle/>
          <a:p>
            <a:pPr marL="179388" lvl="1" indent="0">
              <a:buAutoNum type="alphaUcPeriod"/>
            </a:pPr>
            <a:r>
              <a:rPr lang="es-ES" sz="1800" dirty="0" smtClean="0"/>
              <a:t>Propósito de esta Resolución Técnica;</a:t>
            </a:r>
          </a:p>
          <a:p>
            <a:pPr marL="179388" lvl="1" indent="0">
              <a:buAutoNum type="alphaUcPeriod"/>
            </a:pPr>
            <a:r>
              <a:rPr lang="es-ES" sz="1800" dirty="0" smtClean="0"/>
              <a:t>Antecedentes.-</a:t>
            </a:r>
          </a:p>
          <a:p>
            <a:pPr marL="179388" lvl="1" indent="0">
              <a:buNone/>
            </a:pPr>
            <a:endParaRPr lang="es-ES" sz="1800" b="1" dirty="0" smtClean="0"/>
          </a:p>
          <a:p>
            <a:pPr marL="179388" lvl="1" indent="0">
              <a:buNone/>
            </a:pPr>
            <a:r>
              <a:rPr lang="es-ES" sz="1800" dirty="0" smtClean="0"/>
              <a:t>A. EECC con fines generales;</a:t>
            </a:r>
          </a:p>
          <a:p>
            <a:pPr marL="636588" lvl="3" indent="0">
              <a:buAutoNum type="romanLcPeriod"/>
            </a:pPr>
            <a:r>
              <a:rPr lang="es-ES" sz="1600" dirty="0" smtClean="0"/>
              <a:t>Normas para su desarrollo</a:t>
            </a:r>
          </a:p>
          <a:p>
            <a:pPr marL="636588" lvl="3" indent="0">
              <a:buAutoNum type="romanLcPeriod"/>
            </a:pPr>
            <a:r>
              <a:rPr lang="es-ES" sz="1600" b="1" dirty="0" smtClean="0">
                <a:solidFill>
                  <a:srgbClr val="00B050"/>
                </a:solidFill>
              </a:rPr>
              <a:t>Normas sobre informes</a:t>
            </a:r>
          </a:p>
          <a:p>
            <a:pPr marL="179388" lvl="1" indent="0">
              <a:buNone/>
            </a:pPr>
            <a:r>
              <a:rPr lang="es-ES" sz="1800" dirty="0" smtClean="0"/>
              <a:t>B. EECC con fines específicos;</a:t>
            </a:r>
          </a:p>
          <a:p>
            <a:pPr marL="179388" lvl="1" indent="0">
              <a:buNone/>
            </a:pPr>
            <a:r>
              <a:rPr lang="es-ES" sz="1800" dirty="0" smtClean="0"/>
              <a:t>C. Un solo EC o de un elemento, cuenta o partida específicos de un EC;</a:t>
            </a:r>
          </a:p>
          <a:p>
            <a:pPr marL="179388" lvl="1" indent="0">
              <a:buNone/>
            </a:pPr>
            <a:r>
              <a:rPr lang="es-ES" sz="1800" dirty="0" smtClean="0"/>
              <a:t>D. EECC resumidos.-</a:t>
            </a:r>
          </a:p>
          <a:p>
            <a:pPr marL="179388" lvl="1" indent="0">
              <a:buNone/>
            </a:pPr>
            <a:endParaRPr lang="es-ES" sz="1800" dirty="0" smtClean="0"/>
          </a:p>
          <a:p>
            <a:pPr marL="179388" lvl="1" indent="0">
              <a:buNone/>
            </a:pPr>
            <a:endParaRPr lang="es-ES" sz="1800" dirty="0" smtClean="0"/>
          </a:p>
          <a:p>
            <a:pPr marL="179388" lvl="1" indent="0">
              <a:buNone/>
            </a:pPr>
            <a:endParaRPr lang="es-ES" sz="1800" dirty="0" smtClean="0"/>
          </a:p>
          <a:p>
            <a:pPr marL="179388" lvl="1" indent="0">
              <a:buNone/>
            </a:pPr>
            <a:r>
              <a:rPr lang="es-ES" sz="1800" dirty="0" smtClean="0"/>
              <a:t>A. Aseguramiento en general;</a:t>
            </a:r>
          </a:p>
          <a:p>
            <a:pPr marL="179388" lvl="1" indent="0">
              <a:buNone/>
            </a:pPr>
            <a:r>
              <a:rPr lang="es-ES" sz="1800" dirty="0" smtClean="0"/>
              <a:t>B. Información contable prospectiva;</a:t>
            </a:r>
          </a:p>
          <a:p>
            <a:pPr marL="179388" lvl="1" indent="0">
              <a:buNone/>
            </a:pPr>
            <a:r>
              <a:rPr lang="es-ES" sz="1800" dirty="0" smtClean="0"/>
              <a:t>C. Controles de una organización de servicios;</a:t>
            </a:r>
          </a:p>
          <a:p>
            <a:pPr marL="179388" lvl="1" indent="0">
              <a:buNone/>
            </a:pPr>
            <a:endParaRPr lang="es-ES" sz="1800" dirty="0" smtClean="0"/>
          </a:p>
          <a:p>
            <a:pPr marL="179388" lvl="1" indent="0">
              <a:buNone/>
            </a:pPr>
            <a:endParaRPr lang="es-ES" sz="1800" dirty="0" smtClean="0"/>
          </a:p>
          <a:p>
            <a:pPr marL="179388" lvl="1" indent="0">
              <a:buNone/>
            </a:pPr>
            <a:r>
              <a:rPr lang="es-ES" sz="1800" dirty="0" smtClean="0"/>
              <a:t>A</a:t>
            </a:r>
            <a:r>
              <a:rPr lang="es-ES" sz="1800" dirty="0" smtClean="0"/>
              <a:t>. Procedimientos acordados;</a:t>
            </a:r>
          </a:p>
          <a:p>
            <a:pPr marL="179388" lvl="1" indent="0">
              <a:buNone/>
            </a:pPr>
            <a:r>
              <a:rPr lang="es-ES" sz="1800" dirty="0" smtClean="0"/>
              <a:t>B. Compilación;</a:t>
            </a:r>
          </a:p>
          <a:p>
            <a:pPr marL="179388" lvl="1" indent="0">
              <a:buNone/>
            </a:pPr>
            <a:r>
              <a:rPr lang="es-ES" sz="1800" dirty="0" smtClean="0"/>
              <a:t>C. Otros servicios relacionados. Informes especiales no incluidos en el Capítulo V;</a:t>
            </a:r>
          </a:p>
          <a:p>
            <a:pPr>
              <a:buNone/>
            </a:pPr>
            <a:endParaRPr lang="es-AR" dirty="0"/>
          </a:p>
        </p:txBody>
      </p:sp>
      <p:sp>
        <p:nvSpPr>
          <p:cNvPr id="5" name="4 Abrir llave"/>
          <p:cNvSpPr/>
          <p:nvPr/>
        </p:nvSpPr>
        <p:spPr>
          <a:xfrm>
            <a:off x="4429124" y="1214422"/>
            <a:ext cx="142876" cy="1571636"/>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
        <p:nvSpPr>
          <p:cNvPr id="6" name="5 Abrir llave"/>
          <p:cNvSpPr/>
          <p:nvPr/>
        </p:nvSpPr>
        <p:spPr>
          <a:xfrm>
            <a:off x="4429124" y="3508418"/>
            <a:ext cx="142876" cy="928694"/>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
        <p:nvSpPr>
          <p:cNvPr id="7" name="6 Abrir llave"/>
          <p:cNvSpPr/>
          <p:nvPr/>
        </p:nvSpPr>
        <p:spPr>
          <a:xfrm>
            <a:off x="4429124" y="4941168"/>
            <a:ext cx="142876" cy="928694"/>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s-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467544" y="260648"/>
            <a:ext cx="7632848" cy="6740307"/>
          </a:xfrm>
          <a:prstGeom prst="rect">
            <a:avLst/>
          </a:prstGeom>
        </p:spPr>
        <p:txBody>
          <a:bodyPr wrap="square">
            <a:spAutoFit/>
          </a:bodyPr>
          <a:lstStyle/>
          <a:p>
            <a:pPr algn="just"/>
            <a:r>
              <a:rPr lang="es-ES" b="1" dirty="0"/>
              <a:t>III. NORMAS DE AUDITORIA</a:t>
            </a:r>
            <a:endParaRPr lang="es-ES" dirty="0"/>
          </a:p>
          <a:p>
            <a:pPr algn="just"/>
            <a:r>
              <a:rPr lang="es-ES" dirty="0"/>
              <a:t>“… El contador debe reunir elementos de juicio válidos y suficientes que respalden su opinión relativa a la información presentada en los EECC objeto de su examen…”</a:t>
            </a:r>
          </a:p>
          <a:p>
            <a:pPr algn="just"/>
            <a:r>
              <a:rPr lang="es-ES" dirty="0"/>
              <a:t>“… Informe breve sobre los EEC es el que se emite un contador, basado en el trabajo de auditoría realizado, mediante el cual este </a:t>
            </a:r>
            <a:r>
              <a:rPr lang="es-ES" b="1" u="sng" dirty="0"/>
              <a:t>expresa su opinión</a:t>
            </a:r>
            <a:r>
              <a:rPr lang="es-ES" dirty="0"/>
              <a:t> o declara que se abstiene de emitirla sobre la información que contienen dichos estados. El trabajo debe ser efectuado de acuerdo con las normas de auditoría de esta resolución técnica…”</a:t>
            </a:r>
          </a:p>
          <a:p>
            <a:pPr algn="just"/>
            <a:r>
              <a:rPr lang="es-ES" b="1" dirty="0"/>
              <a:t>III.A) Auditoría externa de EECC con fines generales</a:t>
            </a:r>
            <a:endParaRPr lang="es-ES" dirty="0"/>
          </a:p>
          <a:p>
            <a:pPr algn="just"/>
            <a:r>
              <a:rPr lang="es-ES" b="1" dirty="0"/>
              <a:t>III.B) Auditoría de EECC preparados de conformidad con un marco de información con fines específicos</a:t>
            </a:r>
            <a:endParaRPr lang="es-ES" dirty="0"/>
          </a:p>
          <a:p>
            <a:pPr algn="just"/>
            <a:r>
              <a:rPr lang="es-ES" b="1" dirty="0"/>
              <a:t>III.C) Auditoría de un solo EC o de un elemento, cuenta o partida específicos de un EC</a:t>
            </a:r>
            <a:endParaRPr lang="es-ES" dirty="0"/>
          </a:p>
          <a:p>
            <a:pPr algn="just"/>
            <a:r>
              <a:rPr lang="es-ES" b="1" dirty="0"/>
              <a:t>III.D) Auditoría de EECC </a:t>
            </a:r>
            <a:r>
              <a:rPr lang="es-ES" b="1" dirty="0" smtClean="0"/>
              <a:t>resumidos</a:t>
            </a:r>
          </a:p>
          <a:p>
            <a:pPr algn="just"/>
            <a:endParaRPr lang="es-ES" b="1" dirty="0" smtClean="0"/>
          </a:p>
          <a:p>
            <a:pPr algn="just"/>
            <a:r>
              <a:rPr lang="es-ES" b="1" dirty="0" smtClean="0"/>
              <a:t>IV</a:t>
            </a:r>
            <a:r>
              <a:rPr lang="es-ES" b="1" dirty="0"/>
              <a:t>. NORMAS DE REVISION DE ESTADOS CONTABLES DE PERÍODOS INTERMEDIOS</a:t>
            </a:r>
            <a:endParaRPr lang="es-ES" dirty="0"/>
          </a:p>
          <a:p>
            <a:pPr algn="just"/>
            <a:r>
              <a:rPr lang="es-ES" dirty="0"/>
              <a:t>“… a través del desarrollo de este encargo de aseguramiento, el contador debe reunir elementos de juicio válidos y suficientes que respalden su informe relativo a la revisión de EECC de períodos intermedios, de alcance inferior al necesario para emitir una opinión de auditoría sobre la razonabilidad de la información presentada por dichos EECC…”</a:t>
            </a:r>
          </a:p>
          <a:p>
            <a:endParaRPr lang="es-ES" dirty="0"/>
          </a:p>
        </p:txBody>
      </p:sp>
    </p:spTree>
    <p:extLst>
      <p:ext uri="{BB962C8B-B14F-4D97-AF65-F5344CB8AC3E}">
        <p14:creationId xmlns:p14="http://schemas.microsoft.com/office/powerpoint/2010/main" val="577998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467544" y="260648"/>
            <a:ext cx="7632848" cy="4524315"/>
          </a:xfrm>
          <a:prstGeom prst="rect">
            <a:avLst/>
          </a:prstGeom>
        </p:spPr>
        <p:txBody>
          <a:bodyPr wrap="square">
            <a:spAutoFit/>
          </a:bodyPr>
          <a:lstStyle/>
          <a:p>
            <a:pPr algn="just"/>
            <a:r>
              <a:rPr lang="es-ES" b="1" dirty="0"/>
              <a:t>V. NORMAS SOBRE OTROS ENCARGOS DE ASEGURAMIENTO</a:t>
            </a:r>
            <a:endParaRPr lang="es-ES" dirty="0"/>
          </a:p>
          <a:p>
            <a:pPr algn="just"/>
            <a:r>
              <a:rPr lang="es-ES" dirty="0"/>
              <a:t>“… El objetivo de un encargo de aseguramiento es </a:t>
            </a:r>
            <a:r>
              <a:rPr lang="es-ES" b="1" u="sng" dirty="0"/>
              <a:t>expresar una conclusión</a:t>
            </a:r>
            <a:r>
              <a:rPr lang="es-ES" dirty="0"/>
              <a:t> con el fin de incrementar el grado de confianza de los usuarios a quienes se destina el informe, acerca del resultado de la evaluación o medición de la materia objeto de la tarea, sobre la base de ciertos criterios…”</a:t>
            </a:r>
          </a:p>
          <a:p>
            <a:pPr algn="just"/>
            <a:r>
              <a:rPr lang="es-ES" b="1" dirty="0"/>
              <a:t>V.A) Encargos de aseguramiento en general</a:t>
            </a:r>
            <a:endParaRPr lang="es-ES" dirty="0"/>
          </a:p>
          <a:p>
            <a:pPr algn="just"/>
            <a:r>
              <a:rPr lang="es-ES" b="1" dirty="0"/>
              <a:t>V.B) Examen de información contable prospectiva</a:t>
            </a:r>
            <a:endParaRPr lang="es-ES" dirty="0"/>
          </a:p>
          <a:p>
            <a:pPr algn="just"/>
            <a:r>
              <a:rPr lang="es-ES" b="1" dirty="0"/>
              <a:t>V.C) Informes sobre los controles de una organización de servicios</a:t>
            </a:r>
            <a:endParaRPr lang="es-ES" dirty="0"/>
          </a:p>
          <a:p>
            <a:pPr algn="just"/>
            <a:endParaRPr lang="es-ES" dirty="0" smtClean="0"/>
          </a:p>
          <a:p>
            <a:pPr algn="just"/>
            <a:r>
              <a:rPr lang="es-ES" b="1" dirty="0"/>
              <a:t>VI. NORMAS SOBRE CERTIFICACIONES</a:t>
            </a:r>
            <a:endParaRPr lang="es-ES" dirty="0"/>
          </a:p>
          <a:p>
            <a:pPr algn="just"/>
            <a:r>
              <a:rPr lang="es-ES" dirty="0"/>
              <a:t>“… La certificación se aplica a ciertas situaciones de hecho o comprobaciones especiales, a través de la </a:t>
            </a:r>
            <a:r>
              <a:rPr lang="es-ES" b="1" u="sng" dirty="0"/>
              <a:t>constatación</a:t>
            </a:r>
            <a:r>
              <a:rPr lang="es-ES" dirty="0"/>
              <a:t> con los registros contables y otra documentación de respaldo y sin que las manifestaciones del contador al respecto representen la emisión de un juicio técnico acerca de lo que se certifica…”</a:t>
            </a:r>
          </a:p>
          <a:p>
            <a:endParaRPr lang="es-ES" dirty="0"/>
          </a:p>
        </p:txBody>
      </p:sp>
    </p:spTree>
    <p:extLst>
      <p:ext uri="{BB962C8B-B14F-4D97-AF65-F5344CB8AC3E}">
        <p14:creationId xmlns:p14="http://schemas.microsoft.com/office/powerpoint/2010/main" val="16058970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467544" y="260648"/>
            <a:ext cx="7632848" cy="6463308"/>
          </a:xfrm>
          <a:prstGeom prst="rect">
            <a:avLst/>
          </a:prstGeom>
        </p:spPr>
        <p:txBody>
          <a:bodyPr wrap="square">
            <a:spAutoFit/>
          </a:bodyPr>
          <a:lstStyle/>
          <a:p>
            <a:pPr algn="just"/>
            <a:r>
              <a:rPr lang="es-ES" b="1" dirty="0"/>
              <a:t>VII. NORMAS SOBRE SERVICIOS RELACIONADOS</a:t>
            </a:r>
            <a:endParaRPr lang="es-ES" dirty="0"/>
          </a:p>
          <a:p>
            <a:pPr algn="just"/>
            <a:r>
              <a:rPr lang="es-ES" b="1" dirty="0"/>
              <a:t>VII.A)</a:t>
            </a:r>
            <a:r>
              <a:rPr lang="es-ES" dirty="0"/>
              <a:t> Encargos para aplicar procedimientos acordados</a:t>
            </a:r>
          </a:p>
          <a:p>
            <a:pPr algn="just"/>
            <a:r>
              <a:rPr lang="es-ES" dirty="0"/>
              <a:t>“… El objetivo de un encargo para realizar procedimientos acordados (puede tratarse por ejemplo de información histórica o prospectiva, contable como no contable, etc.) es que el contador lleve a cabo procedimientos que en su naturaleza son de auditoría, que el contador, el ente y terceros hayan convenido, así como también presentar un informe que contenga los </a:t>
            </a:r>
            <a:r>
              <a:rPr lang="es-ES" b="1" u="sng" dirty="0"/>
              <a:t>hallazgos derivados de su trabajo</a:t>
            </a:r>
            <a:r>
              <a:rPr lang="es-ES" dirty="0"/>
              <a:t>…” “… dado que el contador sólo realiza un informe con los hallazgos de los procedimientos aplicados, no emite ninguna seguridad al respecto. Son los usuarios que han solicitado el informe los que evalúan por sí mismos los procedimientos informados por el contador y los que sacarán sus propias conclusiones…”</a:t>
            </a:r>
          </a:p>
          <a:p>
            <a:pPr algn="just"/>
            <a:r>
              <a:rPr lang="es-ES" b="1" dirty="0"/>
              <a:t>VII.B)</a:t>
            </a:r>
            <a:r>
              <a:rPr lang="es-ES" dirty="0"/>
              <a:t> Encargos de compilación</a:t>
            </a:r>
          </a:p>
          <a:p>
            <a:pPr algn="just"/>
            <a:r>
              <a:rPr lang="es-ES" dirty="0"/>
              <a:t>“…El objetivo de un encargo de compilación es que el contador utilice su conocimiento en materia de contabilidad en contraposición al conocimiento experto en materia de auditoría, con el fin de reunir, clasificar y resumir información contable.”</a:t>
            </a:r>
          </a:p>
          <a:p>
            <a:pPr algn="just"/>
            <a:r>
              <a:rPr lang="es-ES" b="1" dirty="0"/>
              <a:t>VII.C)</a:t>
            </a:r>
            <a:r>
              <a:rPr lang="es-ES" dirty="0"/>
              <a:t> Otros servicios relacionados</a:t>
            </a:r>
          </a:p>
          <a:p>
            <a:pPr algn="just"/>
            <a:r>
              <a:rPr lang="es-ES" dirty="0"/>
              <a:t>“…En los informes especiales que no brindan seguridad (es decir, los no incluidos en el Cap. V), el contador realiza una manifestación que no tiene como propósito incrementar el grado de aseguramiento de los presuntos usuarios sobre un determinado asunto.”</a:t>
            </a:r>
          </a:p>
          <a:p>
            <a:endParaRPr lang="es-ES" dirty="0"/>
          </a:p>
        </p:txBody>
      </p:sp>
    </p:spTree>
    <p:extLst>
      <p:ext uri="{BB962C8B-B14F-4D97-AF65-F5344CB8AC3E}">
        <p14:creationId xmlns:p14="http://schemas.microsoft.com/office/powerpoint/2010/main" val="12672600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AR" dirty="0" smtClean="0"/>
              <a:t>GLOSARIO DE TERMINOS</a:t>
            </a:r>
            <a:endParaRPr lang="es-AR" dirty="0"/>
          </a:p>
        </p:txBody>
      </p:sp>
      <p:sp>
        <p:nvSpPr>
          <p:cNvPr id="3" name="2 Marcador de contenido"/>
          <p:cNvSpPr>
            <a:spLocks noGrp="1"/>
          </p:cNvSpPr>
          <p:nvPr>
            <p:ph sz="half" idx="1"/>
          </p:nvPr>
        </p:nvSpPr>
        <p:spPr/>
        <p:txBody>
          <a:bodyPr>
            <a:normAutofit fontScale="62500" lnSpcReduction="20000"/>
          </a:bodyPr>
          <a:lstStyle/>
          <a:p>
            <a:pPr>
              <a:buNone/>
            </a:pPr>
            <a:r>
              <a:rPr lang="es-AR" dirty="0" smtClean="0"/>
              <a:t>. Criterios</a:t>
            </a:r>
          </a:p>
          <a:p>
            <a:pPr>
              <a:buNone/>
            </a:pPr>
            <a:r>
              <a:rPr lang="es-AR" dirty="0" smtClean="0"/>
              <a:t>. Dirección</a:t>
            </a:r>
          </a:p>
          <a:p>
            <a:pPr>
              <a:buNone/>
            </a:pPr>
            <a:r>
              <a:rPr lang="es-AR" dirty="0" smtClean="0"/>
              <a:t>. Encargo de Aseguramiento</a:t>
            </a:r>
          </a:p>
          <a:p>
            <a:pPr>
              <a:buNone/>
            </a:pPr>
            <a:r>
              <a:rPr lang="es-AR" dirty="0" smtClean="0"/>
              <a:t>. Error</a:t>
            </a:r>
          </a:p>
          <a:p>
            <a:pPr>
              <a:buNone/>
            </a:pPr>
            <a:r>
              <a:rPr lang="es-AR" dirty="0" smtClean="0"/>
              <a:t>. Escepticismo profesional</a:t>
            </a:r>
          </a:p>
          <a:p>
            <a:pPr>
              <a:buNone/>
            </a:pPr>
            <a:r>
              <a:rPr lang="es-AR" dirty="0" smtClean="0"/>
              <a:t>. EECC</a:t>
            </a:r>
          </a:p>
          <a:p>
            <a:pPr>
              <a:buNone/>
            </a:pPr>
            <a:r>
              <a:rPr lang="es-AR" dirty="0" smtClean="0">
                <a:solidFill>
                  <a:srgbClr val="00B050"/>
                </a:solidFill>
              </a:rPr>
              <a:t>. </a:t>
            </a:r>
            <a:r>
              <a:rPr lang="es-AR" b="1" dirty="0" smtClean="0">
                <a:solidFill>
                  <a:srgbClr val="00B050"/>
                </a:solidFill>
              </a:rPr>
              <a:t>EECC comparativos</a:t>
            </a:r>
          </a:p>
          <a:p>
            <a:pPr>
              <a:buNone/>
            </a:pPr>
            <a:r>
              <a:rPr lang="es-AR" dirty="0" smtClean="0">
                <a:solidFill>
                  <a:srgbClr val="00B050"/>
                </a:solidFill>
              </a:rPr>
              <a:t>. </a:t>
            </a:r>
            <a:r>
              <a:rPr lang="es-AR" b="1" dirty="0" smtClean="0">
                <a:solidFill>
                  <a:srgbClr val="00B050"/>
                </a:solidFill>
              </a:rPr>
              <a:t>EECC con cifras correspondientes</a:t>
            </a:r>
          </a:p>
          <a:p>
            <a:pPr>
              <a:buNone/>
            </a:pPr>
            <a:r>
              <a:rPr lang="es-AR" dirty="0" smtClean="0"/>
              <a:t>. EECC con fines específicos</a:t>
            </a:r>
          </a:p>
          <a:p>
            <a:pPr>
              <a:buNone/>
            </a:pPr>
            <a:r>
              <a:rPr lang="es-AR" dirty="0" smtClean="0"/>
              <a:t>. EECC con fines generales</a:t>
            </a:r>
          </a:p>
          <a:p>
            <a:pPr>
              <a:buNone/>
            </a:pPr>
            <a:r>
              <a:rPr lang="es-AR" dirty="0" smtClean="0"/>
              <a:t>. EECC resumidos</a:t>
            </a:r>
          </a:p>
          <a:p>
            <a:pPr>
              <a:buNone/>
            </a:pPr>
            <a:r>
              <a:rPr lang="es-AR" dirty="0" smtClean="0"/>
              <a:t>. Fraude</a:t>
            </a:r>
          </a:p>
          <a:p>
            <a:pPr>
              <a:buNone/>
            </a:pPr>
            <a:r>
              <a:rPr lang="es-AR" dirty="0" smtClean="0"/>
              <a:t>. Generalizado</a:t>
            </a:r>
          </a:p>
          <a:p>
            <a:pPr>
              <a:buNone/>
            </a:pPr>
            <a:r>
              <a:rPr lang="es-AR" dirty="0" smtClean="0"/>
              <a:t>. Incorrección</a:t>
            </a:r>
          </a:p>
          <a:p>
            <a:pPr>
              <a:buNone/>
            </a:pPr>
            <a:r>
              <a:rPr lang="es-AR" dirty="0" smtClean="0"/>
              <a:t>. </a:t>
            </a:r>
            <a:r>
              <a:rPr lang="es-AR" dirty="0" smtClean="0"/>
              <a:t>Inform</a:t>
            </a:r>
            <a:r>
              <a:rPr lang="es-AR" dirty="0" smtClean="0"/>
              <a:t>ación</a:t>
            </a:r>
            <a:r>
              <a:rPr lang="es-AR" dirty="0" smtClean="0"/>
              <a:t> </a:t>
            </a:r>
            <a:r>
              <a:rPr lang="es-AR" dirty="0" smtClean="0"/>
              <a:t>contable prospectiva</a:t>
            </a:r>
            <a:endParaRPr lang="es-AR" dirty="0"/>
          </a:p>
        </p:txBody>
      </p:sp>
      <p:sp>
        <p:nvSpPr>
          <p:cNvPr id="4" name="3 Marcador de contenido"/>
          <p:cNvSpPr>
            <a:spLocks noGrp="1"/>
          </p:cNvSpPr>
          <p:nvPr>
            <p:ph sz="half" idx="2"/>
          </p:nvPr>
        </p:nvSpPr>
        <p:spPr/>
        <p:txBody>
          <a:bodyPr>
            <a:normAutofit fontScale="62500" lnSpcReduction="20000"/>
          </a:bodyPr>
          <a:lstStyle/>
          <a:p>
            <a:pPr>
              <a:buNone/>
            </a:pPr>
            <a:r>
              <a:rPr lang="es-AR" dirty="0" smtClean="0"/>
              <a:t>. Marco de información con fines específicos</a:t>
            </a:r>
          </a:p>
          <a:p>
            <a:pPr>
              <a:buNone/>
            </a:pPr>
            <a:r>
              <a:rPr lang="es-AR" dirty="0" smtClean="0"/>
              <a:t>. Marco de cumplimiento</a:t>
            </a:r>
          </a:p>
          <a:p>
            <a:pPr>
              <a:buNone/>
            </a:pPr>
            <a:r>
              <a:rPr lang="es-AR" dirty="0" smtClean="0"/>
              <a:t>. Marco de presentación razonable</a:t>
            </a:r>
          </a:p>
          <a:p>
            <a:pPr>
              <a:buNone/>
            </a:pPr>
            <a:r>
              <a:rPr lang="es-AR" dirty="0" smtClean="0"/>
              <a:t>. Materialidad</a:t>
            </a:r>
          </a:p>
          <a:p>
            <a:pPr>
              <a:buNone/>
            </a:pPr>
            <a:r>
              <a:rPr lang="es-AR" dirty="0" smtClean="0"/>
              <a:t>. Organización de servicios</a:t>
            </a:r>
          </a:p>
          <a:p>
            <a:pPr>
              <a:buNone/>
            </a:pPr>
            <a:r>
              <a:rPr lang="es-AR" dirty="0" smtClean="0"/>
              <a:t>. Otra información</a:t>
            </a:r>
          </a:p>
          <a:p>
            <a:pPr>
              <a:buNone/>
            </a:pPr>
            <a:r>
              <a:rPr lang="es-AR" dirty="0" smtClean="0">
                <a:solidFill>
                  <a:srgbClr val="00B050"/>
                </a:solidFill>
              </a:rPr>
              <a:t>. </a:t>
            </a:r>
            <a:r>
              <a:rPr lang="es-AR" b="1" dirty="0" smtClean="0">
                <a:solidFill>
                  <a:srgbClr val="00B050"/>
                </a:solidFill>
              </a:rPr>
              <a:t>Párrafo de énfasis</a:t>
            </a:r>
          </a:p>
          <a:p>
            <a:pPr>
              <a:buNone/>
            </a:pPr>
            <a:r>
              <a:rPr lang="es-AR" dirty="0" smtClean="0">
                <a:solidFill>
                  <a:srgbClr val="00B050"/>
                </a:solidFill>
              </a:rPr>
              <a:t>. </a:t>
            </a:r>
            <a:r>
              <a:rPr lang="es-AR" b="1" dirty="0" smtClean="0">
                <a:solidFill>
                  <a:srgbClr val="00B050"/>
                </a:solidFill>
              </a:rPr>
              <a:t>Párrafo sobre otras cuestiones</a:t>
            </a:r>
          </a:p>
          <a:p>
            <a:pPr>
              <a:buNone/>
            </a:pPr>
            <a:r>
              <a:rPr lang="es-AR" dirty="0" smtClean="0"/>
              <a:t>. Pronóstico</a:t>
            </a:r>
          </a:p>
          <a:p>
            <a:pPr>
              <a:buNone/>
            </a:pPr>
            <a:r>
              <a:rPr lang="es-AR" dirty="0" smtClean="0"/>
              <a:t>. Proyección</a:t>
            </a:r>
          </a:p>
          <a:p>
            <a:pPr>
              <a:buNone/>
            </a:pPr>
            <a:r>
              <a:rPr lang="es-AR" dirty="0" smtClean="0"/>
              <a:t>. Registros contables</a:t>
            </a:r>
          </a:p>
          <a:p>
            <a:pPr>
              <a:buNone/>
            </a:pPr>
            <a:r>
              <a:rPr lang="es-AR" dirty="0" smtClean="0"/>
              <a:t>. Servicios relacionados</a:t>
            </a:r>
          </a:p>
          <a:p>
            <a:pPr>
              <a:buNone/>
            </a:pPr>
            <a:r>
              <a:rPr lang="es-AR" dirty="0" smtClean="0"/>
              <a:t>. Significación (materialidad)</a:t>
            </a:r>
          </a:p>
          <a:p>
            <a:pPr>
              <a:buNone/>
            </a:pPr>
            <a:r>
              <a:rPr lang="es-AR" dirty="0" smtClean="0"/>
              <a:t>. Valoración del riesgo</a:t>
            </a:r>
            <a:endParaRPr lang="es-A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67544" y="24674"/>
            <a:ext cx="8229600" cy="634082"/>
          </a:xfrm>
        </p:spPr>
        <p:txBody>
          <a:bodyPr>
            <a:normAutofit fontScale="90000"/>
          </a:bodyPr>
          <a:lstStyle/>
          <a:p>
            <a:r>
              <a:rPr lang="es-ES" dirty="0" smtClean="0"/>
              <a:t>RT Nº 37 – ESTRUCTURA</a:t>
            </a:r>
            <a:endParaRPr lang="es-ES" dirty="0"/>
          </a:p>
        </p:txBody>
      </p:sp>
      <p:sp>
        <p:nvSpPr>
          <p:cNvPr id="6" name="5 Marcador de contenido"/>
          <p:cNvSpPr>
            <a:spLocks noGrp="1"/>
          </p:cNvSpPr>
          <p:nvPr>
            <p:ph sz="half" idx="1"/>
          </p:nvPr>
        </p:nvSpPr>
        <p:spPr>
          <a:xfrm>
            <a:off x="323528" y="692696"/>
            <a:ext cx="8363272" cy="5904656"/>
          </a:xfrm>
        </p:spPr>
        <p:txBody>
          <a:bodyPr>
            <a:noAutofit/>
          </a:bodyPr>
          <a:lstStyle/>
          <a:p>
            <a:pPr marL="530225" indent="-530225">
              <a:buAutoNum type="romanUcPeriod"/>
            </a:pPr>
            <a:r>
              <a:rPr lang="es-ES" sz="1800" b="1" dirty="0" smtClean="0"/>
              <a:t>INTRODUCCION</a:t>
            </a:r>
          </a:p>
          <a:p>
            <a:pPr marL="722313" lvl="1" indent="-279400">
              <a:buAutoNum type="alphaUcPeriod"/>
            </a:pPr>
            <a:r>
              <a:rPr lang="es-ES" sz="1800" dirty="0" smtClean="0"/>
              <a:t>Propósito de esta Resolución Técnica:</a:t>
            </a:r>
          </a:p>
          <a:p>
            <a:pPr marL="1122363" lvl="2" indent="-279400">
              <a:buAutoNum type="alphaUcPeriod"/>
            </a:pPr>
            <a:r>
              <a:rPr lang="es-ES" sz="1800" dirty="0" smtClean="0"/>
              <a:t>Normas de auditoría externa de estados contables y otra información contable;</a:t>
            </a:r>
          </a:p>
          <a:p>
            <a:pPr marL="1122363" lvl="2" indent="-279400">
              <a:buAutoNum type="alphaUcPeriod"/>
            </a:pPr>
            <a:r>
              <a:rPr lang="es-ES" sz="1800" dirty="0" smtClean="0"/>
              <a:t>Nomas sobre encargos de revisión de EECC de períodos intermedios;</a:t>
            </a:r>
          </a:p>
          <a:p>
            <a:pPr marL="1122363" lvl="2" indent="-279400">
              <a:buAutoNum type="alphaUcPeriod"/>
            </a:pPr>
            <a:r>
              <a:rPr lang="es-ES" sz="1800" dirty="0" smtClean="0"/>
              <a:t>Normas sobre otros encargos de auditoría y revisión de EECC;</a:t>
            </a:r>
          </a:p>
          <a:p>
            <a:pPr marL="1122363" lvl="2" indent="-279400">
              <a:buAutoNum type="alphaUcPeriod"/>
            </a:pPr>
            <a:r>
              <a:rPr lang="es-ES" sz="1800" dirty="0" smtClean="0"/>
              <a:t>Normas sobre certificaciones;</a:t>
            </a:r>
          </a:p>
          <a:p>
            <a:pPr marL="1122363" lvl="2" indent="-279400">
              <a:buAutoNum type="alphaUcPeriod"/>
            </a:pPr>
            <a:r>
              <a:rPr lang="es-ES" sz="1800" dirty="0" smtClean="0"/>
              <a:t>Normas sobre servicios relacionados.-</a:t>
            </a:r>
          </a:p>
          <a:p>
            <a:pPr marL="1122363" lvl="2" indent="-279400">
              <a:buAutoNum type="alphaUcPeriod"/>
            </a:pPr>
            <a:endParaRPr lang="es-ES" sz="1800" dirty="0" smtClean="0"/>
          </a:p>
          <a:p>
            <a:pPr marL="722313" lvl="1" indent="-279400">
              <a:buAutoNum type="alphaUcPeriod"/>
            </a:pPr>
            <a:r>
              <a:rPr lang="es-ES" sz="1800" dirty="0" smtClean="0"/>
              <a:t>Antecedentes:</a:t>
            </a:r>
          </a:p>
          <a:p>
            <a:pPr marL="1122363" lvl="2" indent="-279400">
              <a:buAutoNum type="alphaUcPeriod"/>
            </a:pPr>
            <a:r>
              <a:rPr lang="es-ES" sz="1800" dirty="0" smtClean="0"/>
              <a:t>Resolución Técnica Nº 7;</a:t>
            </a:r>
          </a:p>
          <a:p>
            <a:pPr marL="1122363" lvl="2" indent="-279400">
              <a:buAutoNum type="alphaUcPeriod"/>
            </a:pPr>
            <a:r>
              <a:rPr lang="es-ES" sz="1800" dirty="0" smtClean="0"/>
              <a:t>Comentarios y sugerencias (proyecto 28);</a:t>
            </a:r>
          </a:p>
          <a:p>
            <a:pPr marL="1122363" lvl="2" indent="-279400">
              <a:buAutoNum type="alphaUcPeriod"/>
            </a:pPr>
            <a:r>
              <a:rPr lang="es-ES" sz="1800" dirty="0" smtClean="0"/>
              <a:t>Doctrina argentina;</a:t>
            </a:r>
          </a:p>
          <a:p>
            <a:pPr marL="1122363" lvl="2" indent="-279400">
              <a:buAutoNum type="alphaUcPeriod"/>
            </a:pPr>
            <a:r>
              <a:rPr lang="es-ES" sz="1800" dirty="0" smtClean="0"/>
              <a:t>Normas internacionales . NIA, NIER, NIEA, NISR. “…</a:t>
            </a:r>
            <a:r>
              <a:rPr lang="es-ES" sz="1800" dirty="0" err="1" smtClean="0"/>
              <a:t>sirivieron</a:t>
            </a:r>
            <a:r>
              <a:rPr lang="es-ES" sz="1800" dirty="0" smtClean="0"/>
              <a:t> como base para la introducción de las modificaciones…”</a:t>
            </a:r>
          </a:p>
        </p:txBody>
      </p:sp>
    </p:spTree>
    <p:extLst>
      <p:ext uri="{BB962C8B-B14F-4D97-AF65-F5344CB8AC3E}">
        <p14:creationId xmlns:p14="http://schemas.microsoft.com/office/powerpoint/2010/main" val="6611926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558</TotalTime>
  <Words>1393</Words>
  <Application>Microsoft Office PowerPoint</Application>
  <PresentationFormat>Presentación en pantalla (4:3)</PresentationFormat>
  <Paragraphs>312</Paragraphs>
  <Slides>22</Slides>
  <Notes>0</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Adyacencia</vt:lpstr>
      <vt:lpstr>Introducción a la RT Nº 37 Casos de Aplicación Práctica</vt:lpstr>
      <vt:lpstr>Presentación de PowerPoint</vt:lpstr>
      <vt:lpstr>RT Nº 37 – ESTRUCTURA</vt:lpstr>
      <vt:lpstr>Presentación de PowerPoint</vt:lpstr>
      <vt:lpstr>Presentación de PowerPoint</vt:lpstr>
      <vt:lpstr>Presentación de PowerPoint</vt:lpstr>
      <vt:lpstr>Presentación de PowerPoint</vt:lpstr>
      <vt:lpstr>GLOSARIO DE TERMINOS</vt:lpstr>
      <vt:lpstr>RT Nº 37 – ESTRUCTURA</vt:lpstr>
      <vt:lpstr>RT Nº 37 – ESTRUCTURA</vt:lpstr>
      <vt:lpstr>RT Nº 37 – ESTRUCTURA</vt:lpstr>
      <vt:lpstr>RT Nº 37 – ESTRUCTURA</vt:lpstr>
      <vt:lpstr>RT Nº 37 – ESTRUCTURA</vt:lpstr>
      <vt:lpstr>RT Nº 37 – ESTRUCTURA</vt:lpstr>
      <vt:lpstr>RT Nº 37 – ESTRUCTURA</vt:lpstr>
      <vt:lpstr>RT Nº 37 – ESTRUCTURA</vt:lpstr>
      <vt:lpstr>RT Nº 37 – ESTRUCTURA</vt:lpstr>
      <vt:lpstr>RT Nº 37 – ESTRUCTURA</vt:lpstr>
      <vt:lpstr>RT Nº 37 – ESTRUCTURA</vt:lpstr>
      <vt:lpstr>RT Nº 37 – ESTRUCTURA</vt:lpstr>
      <vt:lpstr>RT Nº 37 – ESTRUCTURA</vt:lpstr>
      <vt:lpstr>Muchas 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 Nº 37 – ESQUEMA</dc:title>
  <dc:creator>Consejo</dc:creator>
  <cp:lastModifiedBy>Consejo</cp:lastModifiedBy>
  <cp:revision>46</cp:revision>
  <cp:lastPrinted>2014-06-10T14:28:13Z</cp:lastPrinted>
  <dcterms:created xsi:type="dcterms:W3CDTF">2014-06-09T13:30:21Z</dcterms:created>
  <dcterms:modified xsi:type="dcterms:W3CDTF">2014-06-11T12:58:11Z</dcterms:modified>
</cp:coreProperties>
</file>